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9" r:id="rId3"/>
    <p:sldId id="258" r:id="rId4"/>
    <p:sldId id="257" r:id="rId5"/>
    <p:sldId id="259" r:id="rId6"/>
    <p:sldId id="260" r:id="rId7"/>
    <p:sldId id="262" r:id="rId8"/>
    <p:sldId id="261" r:id="rId9"/>
    <p:sldId id="273" r:id="rId10"/>
    <p:sldId id="263" r:id="rId11"/>
    <p:sldId id="274" r:id="rId12"/>
    <p:sldId id="264" r:id="rId13"/>
    <p:sldId id="275" r:id="rId14"/>
    <p:sldId id="265" r:id="rId15"/>
    <p:sldId id="266" r:id="rId16"/>
    <p:sldId id="267" r:id="rId17"/>
    <p:sldId id="268" r:id="rId18"/>
    <p:sldId id="269" r:id="rId19"/>
    <p:sldId id="278" r:id="rId20"/>
    <p:sldId id="270" r:id="rId21"/>
    <p:sldId id="277" r:id="rId22"/>
    <p:sldId id="271" r:id="rId23"/>
    <p:sldId id="272" r:id="rId24"/>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101" autoAdjust="0"/>
  </p:normalViewPr>
  <p:slideViewPr>
    <p:cSldViewPr>
      <p:cViewPr varScale="1">
        <p:scale>
          <a:sx n="41" d="100"/>
          <a:sy n="41" d="100"/>
        </p:scale>
        <p:origin x="-12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B3E8B77C-B30F-403C-8106-E761518E630E}" type="datetimeFigureOut">
              <a:rPr lang="en-US" smtClean="0"/>
              <a:pPr/>
              <a:t>1/16/2016</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024EAC5-0D7A-4E3F-9500-6773E34A7FE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Figure 13-1 illustrates the major applications and technologies used for business</a:t>
            </a:r>
          </a:p>
          <a:p>
            <a:r>
              <a:rPr lang="en-US" sz="1300" dirty="0" smtClean="0"/>
              <a:t>intelligence. They include the supply chain management, customer relationship</a:t>
            </a:r>
          </a:p>
          <a:p>
            <a:r>
              <a:rPr lang="en-US" sz="1300" dirty="0" smtClean="0"/>
              <a:t>management, and enterprise systems; systems for knowledge management; and</a:t>
            </a:r>
          </a:p>
          <a:p>
            <a:r>
              <a:rPr lang="en-US" sz="1300" dirty="0" smtClean="0"/>
              <a:t>technologies such as data mining and online analytical processing (OLAP) for obtaining</a:t>
            </a:r>
          </a:p>
          <a:p>
            <a:r>
              <a:rPr lang="en-US" sz="1300" dirty="0" smtClean="0"/>
              <a:t>knowledge and insight from analyzing large quantities of data. These systems work with</a:t>
            </a:r>
          </a:p>
          <a:p>
            <a:r>
              <a:rPr lang="en-US" sz="1300" dirty="0" smtClean="0"/>
              <a:t>specialized systems for management decision making (MIS, DSS, ESS) that focus on the</a:t>
            </a:r>
          </a:p>
          <a:p>
            <a:r>
              <a:rPr lang="en-US" sz="1300" dirty="0" smtClean="0"/>
              <a:t>specific decision needs of managers and employees.</a:t>
            </a:r>
            <a:endParaRPr lang="en-US" dirty="0"/>
          </a:p>
        </p:txBody>
      </p:sp>
      <p:sp>
        <p:nvSpPr>
          <p:cNvPr id="4" name="Slide Number Placeholder 3"/>
          <p:cNvSpPr>
            <a:spLocks noGrp="1"/>
          </p:cNvSpPr>
          <p:nvPr>
            <p:ph type="sldNum" sz="quarter" idx="10"/>
          </p:nvPr>
        </p:nvSpPr>
        <p:spPr/>
        <p:txBody>
          <a:bodyPr/>
          <a:lstStyle/>
          <a:p>
            <a:fld id="{2024EAC5-0D7A-4E3F-9500-6773E34A7FE2}"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smtClean="0"/>
              <a:t>FIGURE 13-6 A DSS for customer analysis and segmentation</a:t>
            </a:r>
          </a:p>
          <a:p>
            <a:r>
              <a:rPr lang="en-US" sz="1300" dirty="0" smtClean="0"/>
              <a:t>This DSS enables companies to segment their customer database with a high level of precision where it can</a:t>
            </a:r>
          </a:p>
          <a:p>
            <a:r>
              <a:rPr lang="en-US" sz="1300" dirty="0" smtClean="0"/>
              <a:t>be used to drive a marketing campaign. Based on the results of data mining, a firm can develop specific</a:t>
            </a:r>
          </a:p>
          <a:p>
            <a:r>
              <a:rPr lang="en-US" sz="1300" dirty="0" smtClean="0"/>
              <a:t>marketing campaigns for each customer segment. For example, it could target frequent customers living</a:t>
            </a:r>
          </a:p>
          <a:p>
            <a:r>
              <a:rPr lang="en-US" sz="1300" dirty="0" smtClean="0"/>
              <a:t>near a store with coupons for products of interest and with rewards for frequent shoppers</a:t>
            </a:r>
            <a:endParaRPr lang="en-US" dirty="0"/>
          </a:p>
        </p:txBody>
      </p:sp>
      <p:sp>
        <p:nvSpPr>
          <p:cNvPr id="4" name="Slide Number Placeholder 3"/>
          <p:cNvSpPr>
            <a:spLocks noGrp="1"/>
          </p:cNvSpPr>
          <p:nvPr>
            <p:ph type="sldNum" sz="quarter" idx="10"/>
          </p:nvPr>
        </p:nvSpPr>
        <p:spPr/>
        <p:txBody>
          <a:bodyPr/>
          <a:lstStyle/>
          <a:p>
            <a:fld id="{2024EAC5-0D7A-4E3F-9500-6773E34A7FE2}"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300" b="1" dirty="0" smtClean="0"/>
              <a:t>DATA VISUALIZATION AND GEOGRAPHIC INFORMATION SYSTEMS</a:t>
            </a:r>
          </a:p>
          <a:p>
            <a:r>
              <a:rPr lang="en-US" sz="1300" dirty="0" smtClean="0"/>
              <a:t>Data from information systems can be made easier for users to digest and act on by using</a:t>
            </a:r>
          </a:p>
          <a:p>
            <a:r>
              <a:rPr lang="en-US" sz="1300" dirty="0" smtClean="0"/>
              <a:t>graphics, charts, tables, maps, digital images, three-dimensional presentations,</a:t>
            </a:r>
          </a:p>
          <a:p>
            <a:r>
              <a:rPr lang="en-US" sz="1300" dirty="0" smtClean="0"/>
              <a:t>animations, and other data visualization technologies. By presenting data in graphical</a:t>
            </a:r>
          </a:p>
          <a:p>
            <a:r>
              <a:rPr lang="en-US" sz="1300" dirty="0" smtClean="0"/>
              <a:t>form, data visualization tools help users see patterns and relationships in large amounts of</a:t>
            </a:r>
          </a:p>
          <a:p>
            <a:r>
              <a:rPr lang="en-US" sz="1300" dirty="0" smtClean="0"/>
              <a:t>data that would be difficult to discern if the data were presented as traditional lists of text.</a:t>
            </a:r>
          </a:p>
          <a:p>
            <a:r>
              <a:rPr lang="en-US" sz="1300" dirty="0" smtClean="0"/>
              <a:t>Some data visualization tools are interactive, enabling users to manipulate data and see</a:t>
            </a:r>
          </a:p>
          <a:p>
            <a:r>
              <a:rPr lang="en-US" sz="1300" dirty="0" smtClean="0"/>
              <a:t>the graphical displays change in response to the changes they make.</a:t>
            </a:r>
          </a:p>
          <a:p>
            <a:r>
              <a:rPr lang="en-US" sz="1300" dirty="0" smtClean="0"/>
              <a:t>Geographic information systems (GIS) are a special category of DSS that use data</a:t>
            </a:r>
          </a:p>
          <a:p>
            <a:r>
              <a:rPr lang="en-US" sz="1300" dirty="0" smtClean="0"/>
              <a:t>visualization technology to analyze and display data for planning and decision making in</a:t>
            </a:r>
          </a:p>
          <a:p>
            <a:r>
              <a:rPr lang="en-US" sz="1300" dirty="0" smtClean="0"/>
              <a:t>the form of digitized maps. The software can assemble, store, manipulate, and display</a:t>
            </a:r>
          </a:p>
          <a:p>
            <a:r>
              <a:rPr lang="en-US" sz="1300" dirty="0" smtClean="0"/>
              <a:t>geographically referenced information, tying data to points, lines, and areas on a map. GIS</a:t>
            </a:r>
          </a:p>
          <a:p>
            <a:r>
              <a:rPr lang="en-US" sz="1300" dirty="0" smtClean="0"/>
              <a:t>have modeling capabilities, enabling managers to change data and automatically revise</a:t>
            </a:r>
          </a:p>
          <a:p>
            <a:r>
              <a:rPr lang="en-US" sz="1300" dirty="0" smtClean="0"/>
              <a:t>business scenarios to find better solutions.</a:t>
            </a:r>
          </a:p>
          <a:p>
            <a:r>
              <a:rPr lang="en-US" sz="1300" dirty="0" smtClean="0"/>
              <a:t>GIS can thus be used to support decisions that require knowledge about the</a:t>
            </a:r>
          </a:p>
          <a:p>
            <a:r>
              <a:rPr lang="en-US" sz="1300" dirty="0" smtClean="0"/>
              <a:t>geographic distribution of people or other resources in scientific research, resource</a:t>
            </a:r>
          </a:p>
          <a:p>
            <a:r>
              <a:rPr lang="en-US" sz="1300" dirty="0" smtClean="0"/>
              <a:t>management, and development planning. For example, GIS might be used to help state</a:t>
            </a:r>
          </a:p>
          <a:p>
            <a:r>
              <a:rPr lang="en-US" sz="1300" dirty="0" smtClean="0"/>
              <a:t>and local governments calculate emergency response times to natural disasters, retail</a:t>
            </a:r>
          </a:p>
          <a:p>
            <a:r>
              <a:rPr lang="en-US" sz="1300" dirty="0" smtClean="0"/>
              <a:t>chains identify profitable new store locations, or banks identify the best locations for</a:t>
            </a:r>
          </a:p>
          <a:p>
            <a:r>
              <a:rPr lang="en-US" sz="1300" dirty="0" smtClean="0"/>
              <a:t>installing new branches or automatic teller machine (ATM) terminals. GIS tools have</a:t>
            </a:r>
          </a:p>
          <a:p>
            <a:r>
              <a:rPr lang="en-US" sz="1300" dirty="0" smtClean="0"/>
              <a:t>become affordable even for small businesses, and some can be used on the Web. HAZUS-MH Multi-Hazard risk assessment and loss estimation software for the Federal Emergency</a:t>
            </a:r>
          </a:p>
          <a:p>
            <a:r>
              <a:rPr lang="en-US" sz="1300" dirty="0" smtClean="0"/>
              <a:t>Management Agency (FEMA) maps and displays hazard data so that governments at all levels can plan for</a:t>
            </a:r>
          </a:p>
          <a:p>
            <a:r>
              <a:rPr lang="en-US" sz="1300" dirty="0" smtClean="0"/>
              <a:t>natural disaster response and recovery. Illustrated here is a map for earthquake planning displaying ground</a:t>
            </a:r>
          </a:p>
          <a:p>
            <a:r>
              <a:rPr lang="en-US" sz="1300" dirty="0" smtClean="0"/>
              <a:t>acceleration relative to the Newport-Inglewood fault in southern California. The GIS environment allows</a:t>
            </a:r>
          </a:p>
          <a:p>
            <a:r>
              <a:rPr lang="en-US" sz="1300" dirty="0" smtClean="0"/>
              <a:t>users to create geographic presentations, helping companies visualize and understand their hazard risks</a:t>
            </a:r>
          </a:p>
          <a:p>
            <a:r>
              <a:rPr lang="en-US" sz="1300" dirty="0" smtClean="0"/>
              <a:t>and solutions.</a:t>
            </a:r>
          </a:p>
          <a:p>
            <a:r>
              <a:rPr lang="en-US" sz="1300" dirty="0" smtClean="0"/>
              <a:t>The Window on Management shows how GIS are being used in Sweden to help</a:t>
            </a:r>
          </a:p>
          <a:p>
            <a:r>
              <a:rPr lang="en-US" sz="1300" dirty="0" smtClean="0"/>
              <a:t>plan the assignment of home health aides that assist elderly people. Planners of elderly</a:t>
            </a:r>
          </a:p>
          <a:p>
            <a:r>
              <a:rPr lang="en-US" sz="1300" dirty="0" smtClean="0"/>
              <a:t>home care must deal with a complex set of variables that include multiple tasks, many</a:t>
            </a:r>
          </a:p>
          <a:p>
            <a:r>
              <a:rPr lang="en-US" sz="1300" dirty="0" smtClean="0"/>
              <a:t>different caregivers and clients, and limited time frames for both care giving and travel.</a:t>
            </a:r>
          </a:p>
          <a:p>
            <a:r>
              <a:rPr lang="en-US" sz="1300" dirty="0" smtClean="0"/>
              <a:t>This particular problem lends itself to geographic information system software because the</a:t>
            </a:r>
          </a:p>
          <a:p>
            <a:r>
              <a:rPr lang="en-US" sz="1300" dirty="0" smtClean="0"/>
              <a:t>locations of both elderly clients and home caregivers must be considered when planning</a:t>
            </a:r>
          </a:p>
          <a:p>
            <a:r>
              <a:rPr lang="en-US" sz="1300" dirty="0" smtClean="0"/>
              <a:t>daily schedules.</a:t>
            </a:r>
            <a:endParaRPr lang="en-US" dirty="0"/>
          </a:p>
        </p:txBody>
      </p:sp>
      <p:sp>
        <p:nvSpPr>
          <p:cNvPr id="4" name="Slide Number Placeholder 3"/>
          <p:cNvSpPr>
            <a:spLocks noGrp="1"/>
          </p:cNvSpPr>
          <p:nvPr>
            <p:ph type="sldNum" sz="quarter" idx="10"/>
          </p:nvPr>
        </p:nvSpPr>
        <p:spPr/>
        <p:txBody>
          <a:bodyPr/>
          <a:lstStyle/>
          <a:p>
            <a:fld id="{2024EAC5-0D7A-4E3F-9500-6773E34A7FE2}"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smtClean="0"/>
              <a:t>What Is a GDSS?</a:t>
            </a:r>
          </a:p>
          <a:p>
            <a:r>
              <a:rPr lang="en-US" sz="1300" dirty="0" smtClean="0"/>
              <a:t>A group decision-support system (GDSS) is an interactive computer-based</a:t>
            </a:r>
          </a:p>
          <a:p>
            <a:r>
              <a:rPr lang="en-US" sz="1300" dirty="0" smtClean="0"/>
              <a:t>system used to facilitate the solution of unstructured problems by a set of</a:t>
            </a:r>
          </a:p>
          <a:p>
            <a:r>
              <a:rPr lang="en-US" sz="1300" dirty="0" smtClean="0"/>
              <a:t>decision makers working together as a group (</a:t>
            </a:r>
            <a:r>
              <a:rPr lang="en-US" sz="1300" dirty="0" err="1" smtClean="0"/>
              <a:t>DeSanctis</a:t>
            </a:r>
            <a:r>
              <a:rPr lang="en-US" sz="1300" dirty="0" smtClean="0"/>
              <a:t> and </a:t>
            </a:r>
            <a:r>
              <a:rPr lang="en-US" sz="1300" dirty="0" err="1" smtClean="0"/>
              <a:t>Gallupe</a:t>
            </a:r>
            <a:r>
              <a:rPr lang="en-US" sz="1300" dirty="0" smtClean="0"/>
              <a:t>, 1987).</a:t>
            </a:r>
          </a:p>
          <a:p>
            <a:r>
              <a:rPr lang="en-US" sz="1300" dirty="0" smtClean="0"/>
              <a:t>Groupware and Web-based tools for videoconferencing and electronic meetings</a:t>
            </a:r>
          </a:p>
          <a:p>
            <a:r>
              <a:rPr lang="en-US" sz="1300" dirty="0" smtClean="0"/>
              <a:t>described earlier in this text can support some group decision processes, but</a:t>
            </a:r>
          </a:p>
          <a:p>
            <a:r>
              <a:rPr lang="en-US" sz="1300" dirty="0" smtClean="0"/>
              <a:t>their focus is primarily on communication. GDSS, however, provide tools and</a:t>
            </a:r>
          </a:p>
          <a:p>
            <a:r>
              <a:rPr lang="en-US" sz="1300" dirty="0" smtClean="0"/>
              <a:t>technologies geared explicitly toward group decision making and were</a:t>
            </a:r>
          </a:p>
          <a:p>
            <a:r>
              <a:rPr lang="en-US" sz="1300" dirty="0" smtClean="0"/>
              <a:t>developed in response to a growing concern over the quality and effectiveness</a:t>
            </a:r>
          </a:p>
          <a:p>
            <a:r>
              <a:rPr lang="en-US" sz="1300" dirty="0" smtClean="0"/>
              <a:t>of meetings. The underlying problems in group decision making have been the</a:t>
            </a:r>
          </a:p>
          <a:p>
            <a:r>
              <a:rPr lang="en-US" sz="1300" dirty="0" smtClean="0"/>
              <a:t>explosion of decision-maker meetings, the growing length of those meetings,</a:t>
            </a:r>
          </a:p>
          <a:p>
            <a:r>
              <a:rPr lang="en-US" sz="1300" dirty="0" smtClean="0"/>
              <a:t>and the increased number of attendees. Estimates on the amount of a</a:t>
            </a:r>
          </a:p>
          <a:p>
            <a:r>
              <a:rPr lang="en-US" sz="1300" dirty="0" smtClean="0"/>
              <a:t>manager’s time spent in meetings range from 35 to 70 percent.</a:t>
            </a:r>
            <a:endParaRPr lang="en-US" dirty="0"/>
          </a:p>
        </p:txBody>
      </p:sp>
      <p:sp>
        <p:nvSpPr>
          <p:cNvPr id="4" name="Slide Number Placeholder 3"/>
          <p:cNvSpPr>
            <a:spLocks noGrp="1"/>
          </p:cNvSpPr>
          <p:nvPr>
            <p:ph type="sldNum" sz="quarter" idx="10"/>
          </p:nvPr>
        </p:nvSpPr>
        <p:spPr/>
        <p:txBody>
          <a:bodyPr/>
          <a:lstStyle/>
          <a:p>
            <a:fld id="{2024EAC5-0D7A-4E3F-9500-6773E34A7FE2}"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smtClean="0"/>
              <a:t>What Is a GDSS?</a:t>
            </a:r>
          </a:p>
          <a:p>
            <a:r>
              <a:rPr lang="en-US" sz="1300" dirty="0" smtClean="0"/>
              <a:t>A group decision-support system (GDSS) is an interactive computer-based</a:t>
            </a:r>
          </a:p>
          <a:p>
            <a:r>
              <a:rPr lang="en-US" sz="1300" dirty="0" smtClean="0"/>
              <a:t>system used to facilitate the solution of unstructured problems by a set of</a:t>
            </a:r>
          </a:p>
          <a:p>
            <a:r>
              <a:rPr lang="en-US" sz="1300" dirty="0" smtClean="0"/>
              <a:t>decision makers working together as a group (</a:t>
            </a:r>
            <a:r>
              <a:rPr lang="en-US" sz="1300" dirty="0" err="1" smtClean="0"/>
              <a:t>DeSanctis</a:t>
            </a:r>
            <a:r>
              <a:rPr lang="en-US" sz="1300" dirty="0" smtClean="0"/>
              <a:t> and </a:t>
            </a:r>
            <a:r>
              <a:rPr lang="en-US" sz="1300" dirty="0" err="1" smtClean="0"/>
              <a:t>Gallupe</a:t>
            </a:r>
            <a:r>
              <a:rPr lang="en-US" sz="1300" dirty="0" smtClean="0"/>
              <a:t>, 1987).</a:t>
            </a:r>
          </a:p>
          <a:p>
            <a:r>
              <a:rPr lang="en-US" sz="1300" dirty="0" smtClean="0"/>
              <a:t>Groupware and Web-based tools for videoconferencing and electronic meetings</a:t>
            </a:r>
          </a:p>
          <a:p>
            <a:r>
              <a:rPr lang="en-US" sz="1300" dirty="0" smtClean="0"/>
              <a:t>described earlier in this text can support some group decision processes, but</a:t>
            </a:r>
          </a:p>
          <a:p>
            <a:r>
              <a:rPr lang="en-US" sz="1300" dirty="0" smtClean="0"/>
              <a:t>their focus is primarily on communication. GDSS, however, provide tools and</a:t>
            </a:r>
          </a:p>
          <a:p>
            <a:r>
              <a:rPr lang="en-US" sz="1300" dirty="0" smtClean="0"/>
              <a:t>technologies geared explicitly toward group decision making and were</a:t>
            </a:r>
          </a:p>
          <a:p>
            <a:r>
              <a:rPr lang="en-US" sz="1300" dirty="0" smtClean="0"/>
              <a:t>developed in response to a growing concern over the quality and effectiveness</a:t>
            </a:r>
          </a:p>
          <a:p>
            <a:r>
              <a:rPr lang="en-US" sz="1300" dirty="0" smtClean="0"/>
              <a:t>of meetings. The underlying problems in group decision making have been the</a:t>
            </a:r>
          </a:p>
          <a:p>
            <a:r>
              <a:rPr lang="en-US" sz="1300" dirty="0" smtClean="0"/>
              <a:t>explosion of decision-maker meetings, the growing length of those meetings,</a:t>
            </a:r>
          </a:p>
          <a:p>
            <a:r>
              <a:rPr lang="en-US" sz="1300" dirty="0" smtClean="0"/>
              <a:t>and the increased number of attendees. Estimates on the amount of a</a:t>
            </a:r>
          </a:p>
          <a:p>
            <a:r>
              <a:rPr lang="en-US" sz="1300" dirty="0" smtClean="0"/>
              <a:t>manager’s time spent in meetings range from 35 to 70 percent.</a:t>
            </a:r>
            <a:endParaRPr lang="en-US" dirty="0"/>
          </a:p>
        </p:txBody>
      </p:sp>
      <p:sp>
        <p:nvSpPr>
          <p:cNvPr id="4" name="Slide Number Placeholder 3"/>
          <p:cNvSpPr>
            <a:spLocks noGrp="1"/>
          </p:cNvSpPr>
          <p:nvPr>
            <p:ph type="sldNum" sz="quarter" idx="10"/>
          </p:nvPr>
        </p:nvSpPr>
        <p:spPr/>
        <p:txBody>
          <a:bodyPr/>
          <a:lstStyle/>
          <a:p>
            <a:fld id="{2024EAC5-0D7A-4E3F-9500-6773E34A7FE2}"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i="1" dirty="0" smtClean="0"/>
              <a:t>Electronic brainstorming tools enable individuals, simultaneously and</a:t>
            </a:r>
          </a:p>
          <a:p>
            <a:r>
              <a:rPr lang="en-US" sz="1300" dirty="0" smtClean="0"/>
              <a:t>anonymously, to contribute ideas on the topics of the meeting.</a:t>
            </a:r>
          </a:p>
          <a:p>
            <a:r>
              <a:rPr lang="en-US" sz="1300" dirty="0" smtClean="0"/>
              <a:t>l </a:t>
            </a:r>
            <a:r>
              <a:rPr lang="en-US" sz="1300" i="1" dirty="0" smtClean="0"/>
              <a:t>Idea organizers facilitate the organized integration and synthesis of</a:t>
            </a:r>
          </a:p>
          <a:p>
            <a:r>
              <a:rPr lang="en-US" sz="1300" dirty="0" smtClean="0"/>
              <a:t>ideas generated during brainstorming.</a:t>
            </a:r>
          </a:p>
          <a:p>
            <a:r>
              <a:rPr lang="en-US" sz="1300" dirty="0" smtClean="0"/>
              <a:t>l </a:t>
            </a:r>
            <a:r>
              <a:rPr lang="en-US" sz="1300" i="1" dirty="0" smtClean="0"/>
              <a:t>Questionnaire tools support the facilitators and group leaders as they</a:t>
            </a:r>
          </a:p>
          <a:p>
            <a:r>
              <a:rPr lang="en-US" sz="1300" dirty="0" smtClean="0"/>
              <a:t>gather information before and during the process of setting priorities.</a:t>
            </a:r>
          </a:p>
          <a:p>
            <a:r>
              <a:rPr lang="en-US" sz="1300" dirty="0" smtClean="0"/>
              <a:t>l </a:t>
            </a:r>
            <a:r>
              <a:rPr lang="en-US" sz="1300" i="1" dirty="0" smtClean="0"/>
              <a:t>Tools for voting or setting priorities make available a range of</a:t>
            </a:r>
          </a:p>
          <a:p>
            <a:r>
              <a:rPr lang="en-US" sz="1300" dirty="0" smtClean="0"/>
              <a:t>methods from simple voting, to ranking in order, to a range of</a:t>
            </a:r>
          </a:p>
          <a:p>
            <a:r>
              <a:rPr lang="en-US" sz="1300" dirty="0" smtClean="0"/>
              <a:t>weighted techniques for setting priorities or voting.</a:t>
            </a:r>
          </a:p>
          <a:p>
            <a:r>
              <a:rPr lang="en-US" sz="1300" dirty="0" smtClean="0"/>
              <a:t>l </a:t>
            </a:r>
            <a:r>
              <a:rPr lang="en-US" sz="1300" i="1" dirty="0" smtClean="0"/>
              <a:t>Stakeholder identification and analysis tools use structured</a:t>
            </a:r>
          </a:p>
          <a:p>
            <a:r>
              <a:rPr lang="en-US" sz="1300" dirty="0" smtClean="0"/>
              <a:t>approaches to evaluate the impact of an emerging proposal on the</a:t>
            </a:r>
          </a:p>
          <a:p>
            <a:r>
              <a:rPr lang="en-US" sz="1300" dirty="0" smtClean="0"/>
              <a:t>organization and to identify stakeholders and evaluate the potential</a:t>
            </a:r>
          </a:p>
          <a:p>
            <a:r>
              <a:rPr lang="en-US" sz="1300" dirty="0" smtClean="0"/>
              <a:t>impact of those stakeholders on the proposed project.</a:t>
            </a:r>
          </a:p>
          <a:p>
            <a:r>
              <a:rPr lang="en-US" sz="1300" dirty="0" smtClean="0"/>
              <a:t>l </a:t>
            </a:r>
            <a:r>
              <a:rPr lang="en-US" sz="1300" i="1" dirty="0" smtClean="0"/>
              <a:t>Policy formation tools provide structured support for developing</a:t>
            </a:r>
          </a:p>
          <a:p>
            <a:r>
              <a:rPr lang="en-US" sz="1300" dirty="0" smtClean="0"/>
              <a:t>agreement on the wording of policy statements.</a:t>
            </a:r>
          </a:p>
          <a:p>
            <a:r>
              <a:rPr lang="en-US" sz="1300" dirty="0" smtClean="0"/>
              <a:t>l </a:t>
            </a:r>
            <a:r>
              <a:rPr lang="en-US" sz="1300" i="1" dirty="0" smtClean="0"/>
              <a:t>Group dictionaries document group agreement on definitions of</a:t>
            </a:r>
          </a:p>
          <a:p>
            <a:r>
              <a:rPr lang="en-US" sz="1300" dirty="0" smtClean="0"/>
              <a:t>words and terms central to the project.</a:t>
            </a:r>
            <a:endParaRPr lang="en-US" dirty="0"/>
          </a:p>
        </p:txBody>
      </p:sp>
      <p:sp>
        <p:nvSpPr>
          <p:cNvPr id="4" name="Slide Number Placeholder 3"/>
          <p:cNvSpPr>
            <a:spLocks noGrp="1"/>
          </p:cNvSpPr>
          <p:nvPr>
            <p:ph type="sldNum" sz="quarter" idx="10"/>
          </p:nvPr>
        </p:nvSpPr>
        <p:spPr/>
        <p:txBody>
          <a:bodyPr/>
          <a:lstStyle/>
          <a:p>
            <a:fld id="{2024EAC5-0D7A-4E3F-9500-6773E34A7FE2}"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smtClean="0"/>
              <a:t>FIGURE 13-7 Group system tools</a:t>
            </a:r>
          </a:p>
          <a:p>
            <a:r>
              <a:rPr lang="en-US" sz="1300" dirty="0" smtClean="0"/>
              <a:t>The sequence of activities and collaborative support tools used in an electronic meeting system</a:t>
            </a:r>
          </a:p>
          <a:p>
            <a:r>
              <a:rPr lang="en-US" sz="1300" dirty="0" smtClean="0"/>
              <a:t>facilitate communication among attendees and generate a full record of the meeting.</a:t>
            </a:r>
          </a:p>
          <a:p>
            <a:r>
              <a:rPr lang="en-US" sz="1300" b="1" dirty="0" smtClean="0"/>
              <a:t>Sources: From </a:t>
            </a:r>
            <a:r>
              <a:rPr lang="en-US" sz="1300" b="1" dirty="0" err="1" smtClean="0"/>
              <a:t>Nunamaker</a:t>
            </a:r>
            <a:r>
              <a:rPr lang="en-US" sz="1300" b="1" dirty="0" smtClean="0"/>
              <a:t> et al., “Electronic Meeting Systems to Support Group Work,”</a:t>
            </a:r>
          </a:p>
          <a:p>
            <a:r>
              <a:rPr lang="en-US" sz="1300" dirty="0" smtClean="0"/>
              <a:t>Communications of the ACM, July 1991. Reprinted by permission.</a:t>
            </a:r>
            <a:endParaRPr lang="en-US" dirty="0"/>
          </a:p>
        </p:txBody>
      </p:sp>
      <p:sp>
        <p:nvSpPr>
          <p:cNvPr id="4" name="Slide Number Placeholder 3"/>
          <p:cNvSpPr>
            <a:spLocks noGrp="1"/>
          </p:cNvSpPr>
          <p:nvPr>
            <p:ph type="sldNum" sz="quarter" idx="10"/>
          </p:nvPr>
        </p:nvSpPr>
        <p:spPr/>
        <p:txBody>
          <a:bodyPr/>
          <a:lstStyle/>
          <a:p>
            <a:fld id="{2024EAC5-0D7A-4E3F-9500-6773E34A7FE2}"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300" dirty="0" smtClean="0"/>
              <a:t>Management Filter </a:t>
            </a:r>
          </a:p>
          <a:p>
            <a:r>
              <a:rPr lang="en-US" sz="1300" dirty="0" smtClean="0"/>
              <a:t>Even with timely, accurate information, some managers make bad</a:t>
            </a:r>
          </a:p>
          <a:p>
            <a:r>
              <a:rPr lang="en-US" sz="1300" dirty="0" smtClean="0"/>
              <a:t>decisions. Managers (like all human beings) absorb information through a series of filters</a:t>
            </a:r>
          </a:p>
          <a:p>
            <a:r>
              <a:rPr lang="en-US" sz="1300" dirty="0" smtClean="0"/>
              <a:t>to make sense of the world around them. Managers have selective attention, focus on</a:t>
            </a:r>
          </a:p>
          <a:p>
            <a:r>
              <a:rPr lang="en-US" sz="1300" dirty="0" smtClean="0"/>
              <a:t>certain kinds of problems and solutions, and have a variety of biases that isolate them</a:t>
            </a:r>
          </a:p>
          <a:p>
            <a:r>
              <a:rPr lang="en-US" sz="1300" dirty="0" smtClean="0"/>
              <a:t>from reality. They filter by turning off information they do not want to hear because it does</a:t>
            </a:r>
          </a:p>
          <a:p>
            <a:r>
              <a:rPr lang="en-US" sz="1300" dirty="0" smtClean="0"/>
              <a:t>not conform to their prior conceptions.</a:t>
            </a:r>
          </a:p>
          <a:p>
            <a:r>
              <a:rPr lang="en-US" sz="1300" dirty="0" smtClean="0"/>
              <a:t>For instance, Cisco Systems Corporation, one of the most advanced users of online</a:t>
            </a:r>
          </a:p>
          <a:p>
            <a:r>
              <a:rPr lang="en-US" sz="1300" dirty="0" smtClean="0"/>
              <a:t>decision-support systems, nevertheless was forced to write off as a loss $3.4 billion in</a:t>
            </a:r>
          </a:p>
          <a:p>
            <a:r>
              <a:rPr lang="en-US" sz="1300" dirty="0" smtClean="0"/>
              <a:t>excess inventory in 2001. Cisco’s managers built inventory in response to the output from</a:t>
            </a:r>
          </a:p>
          <a:p>
            <a:r>
              <a:rPr lang="en-US" sz="1300" dirty="0" smtClean="0"/>
              <a:t>the company’s online sales order entry system, which throughout 1999 and 2000 showed</a:t>
            </a:r>
          </a:p>
          <a:p>
            <a:r>
              <a:rPr lang="en-US" sz="1300" dirty="0" smtClean="0"/>
              <a:t>exceptionally strong orders. Unfortunately, Cisco managers did not pay attention to the</a:t>
            </a:r>
          </a:p>
          <a:p>
            <a:r>
              <a:rPr lang="en-US" sz="1300" dirty="0" smtClean="0"/>
              <a:t>quality of those orders. Customers, perceiving a shortage of routers and other networking</a:t>
            </a:r>
          </a:p>
          <a:p>
            <a:r>
              <a:rPr lang="en-US" sz="1300" dirty="0" smtClean="0"/>
              <a:t>equipment, were placing orders with multiple manufacturers, awarding the business to the</a:t>
            </a:r>
          </a:p>
          <a:p>
            <a:r>
              <a:rPr lang="en-US" sz="1300" dirty="0" smtClean="0"/>
              <a:t>first one who could deliver, and canceling other orders. Cisco’s systems were recording</a:t>
            </a:r>
          </a:p>
          <a:p>
            <a:r>
              <a:rPr lang="en-US" sz="1300" dirty="0" smtClean="0"/>
              <a:t>high levels of order cancellation, but management ignored this “bad news” and</a:t>
            </a:r>
          </a:p>
          <a:p>
            <a:r>
              <a:rPr lang="en-US" sz="1300" dirty="0" smtClean="0"/>
              <a:t>emphasized the “good news”: new orders were piling up (</a:t>
            </a:r>
            <a:r>
              <a:rPr lang="en-US" sz="1300" dirty="0" err="1" smtClean="0"/>
              <a:t>Laudon</a:t>
            </a:r>
            <a:r>
              <a:rPr lang="en-US" sz="1300" dirty="0" smtClean="0"/>
              <a:t> and </a:t>
            </a:r>
            <a:r>
              <a:rPr lang="en-US" sz="1300" dirty="0" err="1" smtClean="0"/>
              <a:t>Laudon</a:t>
            </a:r>
            <a:r>
              <a:rPr lang="en-US" sz="1300" dirty="0" smtClean="0"/>
              <a:t>, 2003).</a:t>
            </a:r>
          </a:p>
          <a:p>
            <a:endParaRPr lang="en-US" sz="1300" dirty="0" smtClean="0"/>
          </a:p>
          <a:p>
            <a:r>
              <a:rPr lang="en-US" sz="1300" b="1" dirty="0" smtClean="0"/>
              <a:t>Organizational Inertia Chapter 3 shows that organizations are bureaucracies with</a:t>
            </a:r>
          </a:p>
          <a:p>
            <a:r>
              <a:rPr lang="en-US" sz="1300" dirty="0" smtClean="0"/>
              <a:t>limited capabilities and competencies for acting decisively. When environments change and</a:t>
            </a:r>
          </a:p>
          <a:p>
            <a:r>
              <a:rPr lang="en-US" sz="1300" dirty="0" smtClean="0"/>
              <a:t>businesses need to adopt new business models to survive, strong forces within</a:t>
            </a:r>
          </a:p>
          <a:p>
            <a:r>
              <a:rPr lang="en-US" sz="1300" dirty="0" smtClean="0"/>
              <a:t>organizations resist making decisions calling for major change. Decisions taken by a firm</a:t>
            </a:r>
          </a:p>
          <a:p>
            <a:r>
              <a:rPr lang="en-US" sz="1300" dirty="0" smtClean="0"/>
              <a:t>often represent a balancing of the firm’s various interest groups rather than the best</a:t>
            </a:r>
          </a:p>
          <a:p>
            <a:r>
              <a:rPr lang="en-US" sz="1300" dirty="0" smtClean="0"/>
              <a:t>solution to the problem.</a:t>
            </a:r>
          </a:p>
          <a:p>
            <a:r>
              <a:rPr lang="en-US" sz="1300" dirty="0" smtClean="0"/>
              <a:t>Consider the record label industry. Despite declining sales since 2000 and the</a:t>
            </a:r>
          </a:p>
          <a:p>
            <a:r>
              <a:rPr lang="en-US" sz="1300" dirty="0" smtClean="0"/>
              <a:t>explosion of songs downloaded for free over the Internet, major recording companies did</a:t>
            </a:r>
          </a:p>
          <a:p>
            <a:r>
              <a:rPr lang="en-US" sz="1300" dirty="0" smtClean="0"/>
              <a:t>not move quickly into online music retailing. This required a much leaner business model.</a:t>
            </a:r>
          </a:p>
          <a:p>
            <a:r>
              <a:rPr lang="en-US" sz="1300" dirty="0" smtClean="0"/>
              <a:t>The recording companies resisted selling music over the Internet for years. Until very</a:t>
            </a:r>
          </a:p>
          <a:p>
            <a:r>
              <a:rPr lang="en-US" sz="1300" dirty="0" smtClean="0"/>
              <a:t>recently, nearly all executives and most employees at record label companies continued to</a:t>
            </a:r>
          </a:p>
          <a:p>
            <a:r>
              <a:rPr lang="en-US" sz="1300" dirty="0" smtClean="0"/>
              <a:t>believe that music should be distributed on physical devices (records, tapes, or CDs) and</a:t>
            </a:r>
          </a:p>
          <a:p>
            <a:r>
              <a:rPr lang="en-US" sz="1300" dirty="0" smtClean="0"/>
              <a:t>sold through retail record stores.</a:t>
            </a:r>
          </a:p>
          <a:p>
            <a:r>
              <a:rPr lang="en-US" sz="1300" dirty="0" smtClean="0"/>
              <a:t>Studies of business restructuring find that firms tend to ignore poor performance</a:t>
            </a:r>
          </a:p>
          <a:p>
            <a:r>
              <a:rPr lang="en-US" sz="1300" dirty="0" smtClean="0"/>
              <a:t>until threatened by outside takeovers, and they systematically blame poor performance on</a:t>
            </a:r>
          </a:p>
          <a:p>
            <a:r>
              <a:rPr lang="en-US" sz="1300" dirty="0" smtClean="0"/>
              <a:t>external forces beyond their control such as economic conditions (the economy), foreign</a:t>
            </a:r>
          </a:p>
          <a:p>
            <a:r>
              <a:rPr lang="en-US" sz="1300" dirty="0" smtClean="0"/>
              <a:t>competition, and rising prices, rather than blaming senior or middle management for poor</a:t>
            </a:r>
          </a:p>
          <a:p>
            <a:r>
              <a:rPr lang="en-US" sz="1300" dirty="0" smtClean="0"/>
              <a:t>business judgment (John, Lang, Netter, et. al., 1992).</a:t>
            </a:r>
            <a:endParaRPr lang="en-US" dirty="0"/>
          </a:p>
        </p:txBody>
      </p:sp>
      <p:sp>
        <p:nvSpPr>
          <p:cNvPr id="4" name="Slide Number Placeholder 3"/>
          <p:cNvSpPr>
            <a:spLocks noGrp="1"/>
          </p:cNvSpPr>
          <p:nvPr>
            <p:ph type="sldNum" sz="quarter" idx="10"/>
          </p:nvPr>
        </p:nvSpPr>
        <p:spPr/>
        <p:txBody>
          <a:bodyPr/>
          <a:lstStyle/>
          <a:p>
            <a:fld id="{2024EAC5-0D7A-4E3F-9500-6773E34A7FE2}"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300" dirty="0" smtClean="0"/>
              <a:t>The rise of client/server computing, the Internet, and Web technologies has made</a:t>
            </a:r>
          </a:p>
          <a:p>
            <a:r>
              <a:rPr lang="en-US" sz="1300" dirty="0" smtClean="0"/>
              <a:t>a major impact on systems that support decision making. Many decision-support</a:t>
            </a:r>
          </a:p>
          <a:p>
            <a:r>
              <a:rPr lang="en-US" sz="1300" dirty="0" smtClean="0"/>
              <a:t>applications are now delivered over corporate intranets. We see six major trends:</a:t>
            </a:r>
          </a:p>
          <a:p>
            <a:r>
              <a:rPr lang="en-US" sz="1300" dirty="0" smtClean="0"/>
              <a:t>l </a:t>
            </a:r>
            <a:r>
              <a:rPr lang="en-US" sz="1300" b="1" i="1" dirty="0" smtClean="0"/>
              <a:t>Detailed enterprise-wide data. Enterprise systems create an explosion in</a:t>
            </a:r>
          </a:p>
          <a:p>
            <a:r>
              <a:rPr lang="en-US" sz="1300" dirty="0" err="1" smtClean="0"/>
              <a:t>firmwide</a:t>
            </a:r>
            <a:r>
              <a:rPr lang="en-US" sz="1300" dirty="0" smtClean="0"/>
              <a:t>, current, and relatively accurate information, supplying end users at</a:t>
            </a:r>
          </a:p>
          <a:p>
            <a:r>
              <a:rPr lang="en-US" sz="1300" dirty="0" smtClean="0"/>
              <a:t>their desktops with powerful analytic tools for analyzing and visualizing data.</a:t>
            </a:r>
          </a:p>
          <a:p>
            <a:r>
              <a:rPr lang="en-US" sz="1300" dirty="0" smtClean="0"/>
              <a:t>l </a:t>
            </a:r>
            <a:r>
              <a:rPr lang="en-US" sz="1300" b="1" i="1" dirty="0" smtClean="0"/>
              <a:t>Broadening decision rights and responsibilities. As information becomes</a:t>
            </a:r>
          </a:p>
          <a:p>
            <a:r>
              <a:rPr lang="en-US" sz="1300" dirty="0" smtClean="0"/>
              <a:t>more widespread throughout the corporation, it is possible to reduce levels of</a:t>
            </a:r>
          </a:p>
          <a:p>
            <a:r>
              <a:rPr lang="en-US" sz="1300" dirty="0" smtClean="0"/>
              <a:t>hierarchy and grant more decision-making authority to lower-level employees.</a:t>
            </a:r>
          </a:p>
          <a:p>
            <a:r>
              <a:rPr lang="en-US" sz="1300" dirty="0" smtClean="0"/>
              <a:t>l </a:t>
            </a:r>
            <a:r>
              <a:rPr lang="en-US" sz="1300" b="1" i="1" dirty="0" smtClean="0"/>
              <a:t>Intranets and portals. Intranet technologies create global, company-wide</a:t>
            </a:r>
          </a:p>
          <a:p>
            <a:r>
              <a:rPr lang="en-US" sz="1300" dirty="0" smtClean="0"/>
              <a:t>networks that ease the flow of information across divisions and regions and</a:t>
            </a:r>
          </a:p>
          <a:p>
            <a:r>
              <a:rPr lang="en-US" sz="1300" dirty="0" smtClean="0"/>
              <a:t>delivery of near real-time data to management and employee desktops.</a:t>
            </a:r>
          </a:p>
          <a:p>
            <a:r>
              <a:rPr lang="en-US" sz="1300" dirty="0" smtClean="0"/>
              <a:t>l </a:t>
            </a:r>
            <a:r>
              <a:rPr lang="en-US" sz="1300" b="1" i="1" dirty="0" smtClean="0"/>
              <a:t>Personalization and customization of information. Web portal technologies</a:t>
            </a:r>
          </a:p>
          <a:p>
            <a:r>
              <a:rPr lang="en-US" sz="1300" dirty="0" smtClean="0"/>
              <a:t>provide great flexibility in determining what data each employee and manager</a:t>
            </a:r>
          </a:p>
          <a:p>
            <a:r>
              <a:rPr lang="en-US" sz="1300" dirty="0" smtClean="0"/>
              <a:t>sees on his or her desktop. Personalization of decision information can speed up</a:t>
            </a:r>
          </a:p>
          <a:p>
            <a:r>
              <a:rPr lang="en-US" sz="1300" dirty="0" smtClean="0"/>
              <a:t>decision making by enabling users to filter out irrelevant information.</a:t>
            </a:r>
          </a:p>
          <a:p>
            <a:r>
              <a:rPr lang="en-US" sz="1300" dirty="0" smtClean="0"/>
              <a:t>l </a:t>
            </a:r>
            <a:r>
              <a:rPr lang="en-US" sz="1300" b="1" i="1" dirty="0" smtClean="0"/>
              <a:t>Extranets and collaborative commerce. Internet and Web technologies</a:t>
            </a:r>
          </a:p>
          <a:p>
            <a:r>
              <a:rPr lang="en-US" sz="1300" dirty="0" smtClean="0"/>
              <a:t>permit suppliers and logistics partners to access firm enterprise data and</a:t>
            </a:r>
          </a:p>
          <a:p>
            <a:r>
              <a:rPr lang="en-US" sz="1300" dirty="0" smtClean="0"/>
              <a:t>decision-support tools and work collaboratively with the firm.</a:t>
            </a:r>
          </a:p>
          <a:p>
            <a:r>
              <a:rPr lang="en-US" sz="1300" dirty="0" smtClean="0"/>
              <a:t>l </a:t>
            </a:r>
            <a:r>
              <a:rPr lang="en-US" sz="1300" b="1" i="1" dirty="0" smtClean="0"/>
              <a:t>Team support tools. Web-based collaboration and meeting tools enable</a:t>
            </a:r>
          </a:p>
          <a:p>
            <a:r>
              <a:rPr lang="en-US" sz="1300" dirty="0" smtClean="0"/>
              <a:t>project teams, task forces, and small groups to meet online using corporate</a:t>
            </a:r>
          </a:p>
          <a:p>
            <a:r>
              <a:rPr lang="en-US" sz="1300" dirty="0" smtClean="0"/>
              <a:t>intranets or extranets. These new collaboration tools borrow from earlier GDSS</a:t>
            </a:r>
          </a:p>
          <a:p>
            <a:r>
              <a:rPr lang="en-US" sz="1300" dirty="0" smtClean="0"/>
              <a:t>and are used for both brainstorming and decision sessions.</a:t>
            </a:r>
            <a:endParaRPr lang="en-US" dirty="0"/>
          </a:p>
        </p:txBody>
      </p:sp>
      <p:sp>
        <p:nvSpPr>
          <p:cNvPr id="4" name="Slide Number Placeholder 3"/>
          <p:cNvSpPr>
            <a:spLocks noGrp="1"/>
          </p:cNvSpPr>
          <p:nvPr>
            <p:ph type="sldNum" sz="quarter" idx="10"/>
          </p:nvPr>
        </p:nvSpPr>
        <p:spPr/>
        <p:txBody>
          <a:bodyPr/>
          <a:lstStyle/>
          <a:p>
            <a:fld id="{2024EAC5-0D7A-4E3F-9500-6773E34A7FE2}"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300" dirty="0" smtClean="0"/>
              <a:t>The rise of client/server computing, the Internet, and Web technologies has made</a:t>
            </a:r>
          </a:p>
          <a:p>
            <a:r>
              <a:rPr lang="en-US" sz="1300" dirty="0" smtClean="0"/>
              <a:t>a major impact on systems that support decision making. Many decision-support</a:t>
            </a:r>
          </a:p>
          <a:p>
            <a:r>
              <a:rPr lang="en-US" sz="1300" dirty="0" smtClean="0"/>
              <a:t>applications are now delivered over corporate intranets. We see six major trends:</a:t>
            </a:r>
          </a:p>
          <a:p>
            <a:r>
              <a:rPr lang="en-US" sz="1300" dirty="0" smtClean="0"/>
              <a:t>l </a:t>
            </a:r>
            <a:r>
              <a:rPr lang="en-US" sz="1300" b="1" i="1" dirty="0" smtClean="0"/>
              <a:t>Detailed enterprise-wide data. Enterprise systems create an explosion in</a:t>
            </a:r>
          </a:p>
          <a:p>
            <a:r>
              <a:rPr lang="en-US" sz="1300" dirty="0" err="1" smtClean="0"/>
              <a:t>firmwide</a:t>
            </a:r>
            <a:r>
              <a:rPr lang="en-US" sz="1300" dirty="0" smtClean="0"/>
              <a:t>, current, and relatively accurate information, supplying end users at</a:t>
            </a:r>
          </a:p>
          <a:p>
            <a:r>
              <a:rPr lang="en-US" sz="1300" dirty="0" smtClean="0"/>
              <a:t>their desktops with powerful analytic tools for analyzing and visualizing data.</a:t>
            </a:r>
          </a:p>
          <a:p>
            <a:r>
              <a:rPr lang="en-US" sz="1300" dirty="0" smtClean="0"/>
              <a:t>l </a:t>
            </a:r>
            <a:r>
              <a:rPr lang="en-US" sz="1300" b="1" i="1" dirty="0" smtClean="0"/>
              <a:t>Broadening decision rights and responsibilities. As information becomes</a:t>
            </a:r>
          </a:p>
          <a:p>
            <a:r>
              <a:rPr lang="en-US" sz="1300" dirty="0" smtClean="0"/>
              <a:t>more widespread throughout the corporation, it is possible to reduce levels of</a:t>
            </a:r>
          </a:p>
          <a:p>
            <a:r>
              <a:rPr lang="en-US" sz="1300" dirty="0" smtClean="0"/>
              <a:t>hierarchy and grant more decision-making authority to lower-level employees.</a:t>
            </a:r>
          </a:p>
          <a:p>
            <a:r>
              <a:rPr lang="en-US" sz="1300" dirty="0" smtClean="0"/>
              <a:t>l </a:t>
            </a:r>
            <a:r>
              <a:rPr lang="en-US" sz="1300" b="1" i="1" dirty="0" smtClean="0"/>
              <a:t>Intranets and portals. Intranet technologies create global, company-wide</a:t>
            </a:r>
          </a:p>
          <a:p>
            <a:r>
              <a:rPr lang="en-US" sz="1300" dirty="0" smtClean="0"/>
              <a:t>networks that ease the flow of information across divisions and regions and</a:t>
            </a:r>
          </a:p>
          <a:p>
            <a:r>
              <a:rPr lang="en-US" sz="1300" dirty="0" smtClean="0"/>
              <a:t>delivery of near real-time data to management and employee desktops.</a:t>
            </a:r>
          </a:p>
          <a:p>
            <a:r>
              <a:rPr lang="en-US" sz="1300" dirty="0" smtClean="0"/>
              <a:t>l </a:t>
            </a:r>
            <a:r>
              <a:rPr lang="en-US" sz="1300" b="1" i="1" dirty="0" smtClean="0"/>
              <a:t>Personalization and customization of information. Web portal technologies</a:t>
            </a:r>
          </a:p>
          <a:p>
            <a:r>
              <a:rPr lang="en-US" sz="1300" dirty="0" smtClean="0"/>
              <a:t>provide great flexibility in determining what data each employee and manager</a:t>
            </a:r>
          </a:p>
          <a:p>
            <a:r>
              <a:rPr lang="en-US" sz="1300" dirty="0" smtClean="0"/>
              <a:t>sees on his or her desktop. Personalization of decision information can speed up</a:t>
            </a:r>
          </a:p>
          <a:p>
            <a:r>
              <a:rPr lang="en-US" sz="1300" dirty="0" smtClean="0"/>
              <a:t>decision making by enabling users to filter out irrelevant information.</a:t>
            </a:r>
          </a:p>
          <a:p>
            <a:r>
              <a:rPr lang="en-US" sz="1300" dirty="0" smtClean="0"/>
              <a:t>l </a:t>
            </a:r>
            <a:r>
              <a:rPr lang="en-US" sz="1300" b="1" i="1" dirty="0" smtClean="0"/>
              <a:t>Extranets and collaborative commerce. Internet and Web technologies</a:t>
            </a:r>
          </a:p>
          <a:p>
            <a:r>
              <a:rPr lang="en-US" sz="1300" dirty="0" smtClean="0"/>
              <a:t>permit suppliers and logistics partners to access firm enterprise data and</a:t>
            </a:r>
          </a:p>
          <a:p>
            <a:r>
              <a:rPr lang="en-US" sz="1300" dirty="0" smtClean="0"/>
              <a:t>decision-support tools and work collaboratively with the firm.</a:t>
            </a:r>
          </a:p>
          <a:p>
            <a:r>
              <a:rPr lang="en-US" sz="1300" dirty="0" smtClean="0"/>
              <a:t>l </a:t>
            </a:r>
            <a:r>
              <a:rPr lang="en-US" sz="1300" b="1" i="1" dirty="0" smtClean="0"/>
              <a:t>Team support tools. Web-based collaboration and meeting tools enable</a:t>
            </a:r>
          </a:p>
          <a:p>
            <a:r>
              <a:rPr lang="en-US" sz="1300" dirty="0" smtClean="0"/>
              <a:t>project teams, task forces, and small groups to meet online using corporate</a:t>
            </a:r>
          </a:p>
          <a:p>
            <a:r>
              <a:rPr lang="en-US" sz="1300" dirty="0" smtClean="0"/>
              <a:t>intranets or extranets. These new collaboration tools borrow from earlier GDSS</a:t>
            </a:r>
          </a:p>
          <a:p>
            <a:r>
              <a:rPr lang="en-US" sz="1300" dirty="0" smtClean="0"/>
              <a:t>and are used for both brainstorming and decision sessions.</a:t>
            </a:r>
            <a:endParaRPr lang="en-US" dirty="0"/>
          </a:p>
        </p:txBody>
      </p:sp>
      <p:sp>
        <p:nvSpPr>
          <p:cNvPr id="4" name="Slide Number Placeholder 3"/>
          <p:cNvSpPr>
            <a:spLocks noGrp="1"/>
          </p:cNvSpPr>
          <p:nvPr>
            <p:ph type="sldNum" sz="quarter" idx="10"/>
          </p:nvPr>
        </p:nvSpPr>
        <p:spPr/>
        <p:txBody>
          <a:bodyPr/>
          <a:lstStyle/>
          <a:p>
            <a:fld id="{2024EAC5-0D7A-4E3F-9500-6773E34A7FE2}"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300" dirty="0" smtClean="0"/>
              <a:t>Today, there are two basic types of decision-support systems, model driven and</a:t>
            </a:r>
          </a:p>
          <a:p>
            <a:r>
              <a:rPr lang="en-US" sz="1300" dirty="0" smtClean="0"/>
              <a:t>data driven (</a:t>
            </a:r>
            <a:r>
              <a:rPr lang="en-US" sz="1300" dirty="0" err="1" smtClean="0"/>
              <a:t>Dhar</a:t>
            </a:r>
            <a:r>
              <a:rPr lang="en-US" sz="1300" dirty="0" smtClean="0"/>
              <a:t> and Stein, 1997). Model-driven DSS were primarily standalone systems</a:t>
            </a:r>
          </a:p>
          <a:p>
            <a:r>
              <a:rPr lang="en-US" sz="1300" dirty="0" smtClean="0"/>
              <a:t>isolated from major corporate information systems that used some type of model to</a:t>
            </a:r>
          </a:p>
          <a:p>
            <a:r>
              <a:rPr lang="en-US" sz="1300" dirty="0" smtClean="0"/>
              <a:t>perform “what-if ” and other kinds of analyses. Their analysis capabilities were based on a</a:t>
            </a:r>
          </a:p>
          <a:p>
            <a:r>
              <a:rPr lang="en-US" sz="1300" dirty="0" smtClean="0"/>
              <a:t>strong theory or model combined with a good user interface that made the model easy to</a:t>
            </a:r>
          </a:p>
          <a:p>
            <a:r>
              <a:rPr lang="en-US" sz="1300" dirty="0" smtClean="0"/>
              <a:t>use. The voyage-estimating DSS described in Chapter 2 and DaimlerChrysler’s</a:t>
            </a:r>
          </a:p>
          <a:p>
            <a:r>
              <a:rPr lang="en-US" sz="1300" dirty="0" smtClean="0"/>
              <a:t>Transportation Efficiency Support System described in the chapter-opening case are</a:t>
            </a:r>
          </a:p>
          <a:p>
            <a:r>
              <a:rPr lang="en-US" sz="1300" dirty="0" smtClean="0"/>
              <a:t>examples of model-driven DSS.</a:t>
            </a:r>
          </a:p>
          <a:p>
            <a:r>
              <a:rPr lang="en-US" sz="1300" dirty="0" smtClean="0"/>
              <a:t>The second type of DSS is a data-driven DSS. These systems analyze large pools of</a:t>
            </a:r>
          </a:p>
          <a:p>
            <a:r>
              <a:rPr lang="en-US" sz="1300" dirty="0" smtClean="0"/>
              <a:t>file:///H|/ch13/chpt13-2fulltext.htm (2 of 18)09/02/2006 8:45:28 PM</a:t>
            </a:r>
          </a:p>
          <a:p>
            <a:r>
              <a:rPr lang="en-US" sz="1300" dirty="0" smtClean="0"/>
              <a:t>Chapter 13</a:t>
            </a:r>
          </a:p>
          <a:p>
            <a:r>
              <a:rPr lang="en-US" sz="1300" dirty="0" smtClean="0"/>
              <a:t>data found in major corporate systems. They support decision making by enabling users to</a:t>
            </a:r>
          </a:p>
          <a:p>
            <a:r>
              <a:rPr lang="en-US" sz="1300" dirty="0" smtClean="0"/>
              <a:t>extract useful information that was previously buried in large quantities of data. Often data</a:t>
            </a:r>
          </a:p>
          <a:p>
            <a:r>
              <a:rPr lang="en-US" sz="1300" dirty="0" smtClean="0"/>
              <a:t>from transaction processing systems are collected in data warehouses for this purpose.</a:t>
            </a:r>
          </a:p>
          <a:p>
            <a:r>
              <a:rPr lang="en-US" sz="1300" dirty="0" smtClean="0"/>
              <a:t>Online analytical processing (OLAP) and data mining can then be used to analyze the data.</a:t>
            </a:r>
          </a:p>
          <a:p>
            <a:r>
              <a:rPr lang="en-US" sz="1300" dirty="0" smtClean="0"/>
              <a:t>Companies are starting to build data-driven DSS to mine customer data gathered from</a:t>
            </a:r>
          </a:p>
          <a:p>
            <a:r>
              <a:rPr lang="en-US" sz="1300" dirty="0" smtClean="0"/>
              <a:t>their Web sites as well as data from enterprise systems.</a:t>
            </a:r>
          </a:p>
          <a:p>
            <a:r>
              <a:rPr lang="en-US" sz="1300" dirty="0" smtClean="0"/>
              <a:t>Traditional database queries answer such questions as, “How many units of product</a:t>
            </a:r>
          </a:p>
          <a:p>
            <a:r>
              <a:rPr lang="en-US" sz="1300" dirty="0" smtClean="0"/>
              <a:t>number 403 were shipped in November 2004?” OLAP, or multidimensional analysis,</a:t>
            </a:r>
          </a:p>
          <a:p>
            <a:r>
              <a:rPr lang="en-US" sz="1300" dirty="0" smtClean="0"/>
              <a:t>supports much more complex requests for information, such as, “Compare sales of product</a:t>
            </a:r>
          </a:p>
          <a:p>
            <a:r>
              <a:rPr lang="en-US" sz="1300" dirty="0" smtClean="0"/>
              <a:t>403 relative to plan by quarter and sales region for the past two years.” We describe OLAP</a:t>
            </a:r>
          </a:p>
          <a:p>
            <a:r>
              <a:rPr lang="en-US" sz="1300" dirty="0" smtClean="0"/>
              <a:t>and multidimensional data analysis in Chapter 7. With OLAP and query-oriented data</a:t>
            </a:r>
          </a:p>
          <a:p>
            <a:r>
              <a:rPr lang="en-US" sz="1300" dirty="0" smtClean="0"/>
              <a:t>analysis, users need to have a good idea about the information for which they are looking.</a:t>
            </a:r>
            <a:endParaRPr lang="en-US" dirty="0"/>
          </a:p>
        </p:txBody>
      </p:sp>
      <p:sp>
        <p:nvSpPr>
          <p:cNvPr id="4" name="Slide Number Placeholder 3"/>
          <p:cNvSpPr>
            <a:spLocks noGrp="1"/>
          </p:cNvSpPr>
          <p:nvPr>
            <p:ph type="sldNum" sz="quarter" idx="10"/>
          </p:nvPr>
        </p:nvSpPr>
        <p:spPr/>
        <p:txBody>
          <a:bodyPr/>
          <a:lstStyle/>
          <a:p>
            <a:fld id="{2024EAC5-0D7A-4E3F-9500-6773E34A7FE2}"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300" dirty="0" smtClean="0"/>
              <a:t>Data</a:t>
            </a:r>
          </a:p>
          <a:p>
            <a:r>
              <a:rPr lang="en-US" sz="1300" dirty="0" smtClean="0"/>
              <a:t>mining provides insights into corporate data that cannot be obtained with OLAP by finding</a:t>
            </a:r>
          </a:p>
          <a:p>
            <a:r>
              <a:rPr lang="en-US" sz="1300" dirty="0" smtClean="0"/>
              <a:t>hidden patterns and relationships in large databases and inferring rules from them to</a:t>
            </a:r>
          </a:p>
          <a:p>
            <a:r>
              <a:rPr lang="en-US" sz="1300" dirty="0" smtClean="0"/>
              <a:t>predict future behavior. The patterns and rules then can be used to guide decision making</a:t>
            </a:r>
          </a:p>
          <a:p>
            <a:r>
              <a:rPr lang="en-US" sz="1300" dirty="0" smtClean="0"/>
              <a:t>and forecast the effect of those decisions. The types of information that can be obtained</a:t>
            </a:r>
          </a:p>
          <a:p>
            <a:r>
              <a:rPr lang="en-US" sz="1300" dirty="0" smtClean="0"/>
              <a:t>from data mining include associations, sequences, classifications, clusters, and forecasts: </a:t>
            </a:r>
            <a:r>
              <a:rPr lang="en-US" sz="1300" i="1" dirty="0" smtClean="0"/>
              <a:t>Associations are occurrences linked to a single event. For instance, a study of</a:t>
            </a:r>
          </a:p>
          <a:p>
            <a:r>
              <a:rPr lang="en-US" sz="1300" dirty="0" smtClean="0"/>
              <a:t>supermarket purchasing patterns might reveal that when corn chips are</a:t>
            </a:r>
          </a:p>
          <a:p>
            <a:r>
              <a:rPr lang="en-US" sz="1300" dirty="0" smtClean="0"/>
              <a:t>purchased, a cola drink is purchased 65 percent of the time, but when there is a</a:t>
            </a:r>
          </a:p>
          <a:p>
            <a:r>
              <a:rPr lang="en-US" sz="1300" dirty="0" smtClean="0"/>
              <a:t>promotion, cola is purchased 85 percent of the time. With this information,</a:t>
            </a:r>
          </a:p>
          <a:p>
            <a:r>
              <a:rPr lang="en-US" sz="1300" dirty="0" smtClean="0"/>
              <a:t>managers can make better decisions because they have learned the profitability</a:t>
            </a:r>
          </a:p>
          <a:p>
            <a:r>
              <a:rPr lang="en-US" sz="1300" dirty="0" smtClean="0"/>
              <a:t>of a promotion.</a:t>
            </a:r>
          </a:p>
          <a:p>
            <a:r>
              <a:rPr lang="en-US" sz="1300" dirty="0" smtClean="0"/>
              <a:t>l </a:t>
            </a:r>
            <a:r>
              <a:rPr lang="en-US" sz="1300" i="1" dirty="0" smtClean="0"/>
              <a:t>In sequences, events are linked over </a:t>
            </a:r>
            <a:r>
              <a:rPr lang="en-US" sz="1300" i="1" dirty="0" err="1" smtClean="0"/>
              <a:t>time.We</a:t>
            </a:r>
            <a:r>
              <a:rPr lang="en-US" sz="1300" i="1" dirty="0" smtClean="0"/>
              <a:t> might find, for example, that if a</a:t>
            </a:r>
          </a:p>
          <a:p>
            <a:r>
              <a:rPr lang="en-US" sz="1300" dirty="0" smtClean="0"/>
              <a:t>house is purchased, a new refrigerator will be purchased within two weeks 65</a:t>
            </a:r>
          </a:p>
          <a:p>
            <a:r>
              <a:rPr lang="en-US" sz="1300" dirty="0" smtClean="0"/>
              <a:t>percent of the time, and an oven will be bought within one month of the home</a:t>
            </a:r>
          </a:p>
          <a:p>
            <a:r>
              <a:rPr lang="en-US" sz="1300" dirty="0" smtClean="0"/>
              <a:t>purchase 45 percent of the time.</a:t>
            </a:r>
          </a:p>
          <a:p>
            <a:r>
              <a:rPr lang="en-US" sz="1300" dirty="0" smtClean="0"/>
              <a:t>l </a:t>
            </a:r>
            <a:r>
              <a:rPr lang="en-US" sz="1300" i="1" dirty="0" smtClean="0"/>
              <a:t>Classification recognizes patterns that describe the group to which an item</a:t>
            </a:r>
          </a:p>
          <a:p>
            <a:r>
              <a:rPr lang="en-US" sz="1300" dirty="0" smtClean="0"/>
              <a:t>belongs by examining existing items that have been classified and by inferring a</a:t>
            </a:r>
          </a:p>
          <a:p>
            <a:r>
              <a:rPr lang="en-US" sz="1300" dirty="0" smtClean="0"/>
              <a:t>set of rules. For example, businesses such as credit card or telephone</a:t>
            </a:r>
          </a:p>
          <a:p>
            <a:r>
              <a:rPr lang="en-US" sz="1300" dirty="0" smtClean="0"/>
              <a:t>companies worry about the loss of steady customers. Classification can help</a:t>
            </a:r>
          </a:p>
          <a:p>
            <a:r>
              <a:rPr lang="en-US" sz="1300" dirty="0" smtClean="0"/>
              <a:t>discover the characteristics of customers who are likely to leave and can provide</a:t>
            </a:r>
          </a:p>
          <a:p>
            <a:r>
              <a:rPr lang="en-US" sz="1300" dirty="0" smtClean="0"/>
              <a:t>a model to help managers predict who they are so that they can devise special</a:t>
            </a:r>
          </a:p>
          <a:p>
            <a:r>
              <a:rPr lang="en-US" sz="1300" dirty="0" smtClean="0"/>
              <a:t>campaigns to retain such customers.</a:t>
            </a:r>
          </a:p>
          <a:p>
            <a:r>
              <a:rPr lang="en-US" sz="1300" dirty="0" smtClean="0"/>
              <a:t>l </a:t>
            </a:r>
            <a:r>
              <a:rPr lang="en-US" sz="1300" i="1" dirty="0" smtClean="0"/>
              <a:t>Clustering works in a manner similar to classification when no groups have yet</a:t>
            </a:r>
          </a:p>
          <a:p>
            <a:r>
              <a:rPr lang="en-US" sz="1300" dirty="0" smtClean="0"/>
              <a:t>been defined. A data-mining tool can discover different groupings within data,</a:t>
            </a:r>
          </a:p>
          <a:p>
            <a:r>
              <a:rPr lang="en-US" sz="1300" dirty="0" smtClean="0"/>
              <a:t>such as finding affinity groups for bank cards or partitioning a database into</a:t>
            </a:r>
          </a:p>
          <a:p>
            <a:r>
              <a:rPr lang="en-US" sz="1300" dirty="0" smtClean="0"/>
              <a:t>groups of customers based on demographics and types of personal investments.</a:t>
            </a:r>
          </a:p>
          <a:p>
            <a:r>
              <a:rPr lang="en-US" sz="1300" dirty="0" smtClean="0"/>
              <a:t>l Although these applications involve predictions, forecasting uses predictions in a</a:t>
            </a:r>
          </a:p>
          <a:p>
            <a:r>
              <a:rPr lang="en-US" sz="1300" dirty="0" smtClean="0"/>
              <a:t>different way. It uses a series of existing values to forecast what other values</a:t>
            </a:r>
          </a:p>
          <a:p>
            <a:r>
              <a:rPr lang="en-US" sz="1300" dirty="0" smtClean="0"/>
              <a:t>will be. For example, forecasting might find patterns in data to help managers</a:t>
            </a:r>
            <a:endParaRPr lang="en-US" dirty="0"/>
          </a:p>
        </p:txBody>
      </p:sp>
      <p:sp>
        <p:nvSpPr>
          <p:cNvPr id="4" name="Slide Number Placeholder 3"/>
          <p:cNvSpPr>
            <a:spLocks noGrp="1"/>
          </p:cNvSpPr>
          <p:nvPr>
            <p:ph type="sldNum" sz="quarter" idx="10"/>
          </p:nvPr>
        </p:nvSpPr>
        <p:spPr/>
        <p:txBody>
          <a:bodyPr/>
          <a:lstStyle/>
          <a:p>
            <a:fld id="{2024EAC5-0D7A-4E3F-9500-6773E34A7FE2}"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300" dirty="0" smtClean="0"/>
              <a:t>Data</a:t>
            </a:r>
          </a:p>
          <a:p>
            <a:r>
              <a:rPr lang="en-US" sz="1300" dirty="0" smtClean="0"/>
              <a:t>mining provides insights into corporate data that cannot be obtained with OLAP by finding</a:t>
            </a:r>
          </a:p>
          <a:p>
            <a:r>
              <a:rPr lang="en-US" sz="1300" dirty="0" smtClean="0"/>
              <a:t>hidden patterns and relationships in large databases and inferring rules from them to</a:t>
            </a:r>
          </a:p>
          <a:p>
            <a:r>
              <a:rPr lang="en-US" sz="1300" dirty="0" smtClean="0"/>
              <a:t>predict future behavior. The patterns and rules then can be used to guide decision making</a:t>
            </a:r>
          </a:p>
          <a:p>
            <a:r>
              <a:rPr lang="en-US" sz="1300" dirty="0" smtClean="0"/>
              <a:t>and forecast the effect of those decisions. The types of information that can be obtained</a:t>
            </a:r>
          </a:p>
          <a:p>
            <a:r>
              <a:rPr lang="en-US" sz="1300" dirty="0" smtClean="0"/>
              <a:t>from data mining include associations, sequences, classifications, clusters, and forecasts: </a:t>
            </a:r>
            <a:r>
              <a:rPr lang="en-US" sz="1300" i="1" dirty="0" smtClean="0"/>
              <a:t>Associations are occurrences linked to a single event. For instance, a study of</a:t>
            </a:r>
          </a:p>
          <a:p>
            <a:r>
              <a:rPr lang="en-US" sz="1300" dirty="0" smtClean="0"/>
              <a:t>supermarket purchasing patterns might reveal that when corn chips are</a:t>
            </a:r>
          </a:p>
          <a:p>
            <a:r>
              <a:rPr lang="en-US" sz="1300" dirty="0" smtClean="0"/>
              <a:t>purchased, a cola drink is purchased 65 percent of the time, but when there is a</a:t>
            </a:r>
          </a:p>
          <a:p>
            <a:r>
              <a:rPr lang="en-US" sz="1300" dirty="0" smtClean="0"/>
              <a:t>promotion, cola is purchased 85 percent of the time. With this information,</a:t>
            </a:r>
          </a:p>
          <a:p>
            <a:r>
              <a:rPr lang="en-US" sz="1300" dirty="0" smtClean="0"/>
              <a:t>managers can make better decisions because they have learned the profitability</a:t>
            </a:r>
          </a:p>
          <a:p>
            <a:r>
              <a:rPr lang="en-US" sz="1300" dirty="0" smtClean="0"/>
              <a:t>of a promotion.</a:t>
            </a:r>
          </a:p>
          <a:p>
            <a:r>
              <a:rPr lang="en-US" sz="1300" dirty="0" smtClean="0"/>
              <a:t>l </a:t>
            </a:r>
            <a:r>
              <a:rPr lang="en-US" sz="1300" i="1" dirty="0" smtClean="0"/>
              <a:t>In sequences, events are linked over </a:t>
            </a:r>
            <a:r>
              <a:rPr lang="en-US" sz="1300" i="1" dirty="0" err="1" smtClean="0"/>
              <a:t>time.We</a:t>
            </a:r>
            <a:r>
              <a:rPr lang="en-US" sz="1300" i="1" dirty="0" smtClean="0"/>
              <a:t> might find, for example, that if a</a:t>
            </a:r>
          </a:p>
          <a:p>
            <a:r>
              <a:rPr lang="en-US" sz="1300" dirty="0" smtClean="0"/>
              <a:t>house is purchased, a new refrigerator will be purchased within two weeks 65</a:t>
            </a:r>
          </a:p>
          <a:p>
            <a:r>
              <a:rPr lang="en-US" sz="1300" dirty="0" smtClean="0"/>
              <a:t>percent of the time, and an oven will be bought within one month of the home</a:t>
            </a:r>
          </a:p>
          <a:p>
            <a:r>
              <a:rPr lang="en-US" sz="1300" dirty="0" smtClean="0"/>
              <a:t>purchase 45 percent of the time.</a:t>
            </a:r>
          </a:p>
          <a:p>
            <a:r>
              <a:rPr lang="en-US" sz="1300" dirty="0" smtClean="0"/>
              <a:t>l </a:t>
            </a:r>
            <a:r>
              <a:rPr lang="en-US" sz="1300" i="1" dirty="0" smtClean="0"/>
              <a:t>Classification recognizes patterns that describe the group to which an item</a:t>
            </a:r>
          </a:p>
          <a:p>
            <a:r>
              <a:rPr lang="en-US" sz="1300" dirty="0" smtClean="0"/>
              <a:t>belongs by examining existing items that have been classified and by inferring a</a:t>
            </a:r>
          </a:p>
          <a:p>
            <a:r>
              <a:rPr lang="en-US" sz="1300" dirty="0" smtClean="0"/>
              <a:t>set of rules. For example, businesses such as credit card or telephone</a:t>
            </a:r>
          </a:p>
          <a:p>
            <a:r>
              <a:rPr lang="en-US" sz="1300" dirty="0" smtClean="0"/>
              <a:t>companies worry about the loss of steady customers. Classification can help</a:t>
            </a:r>
          </a:p>
          <a:p>
            <a:r>
              <a:rPr lang="en-US" sz="1300" dirty="0" smtClean="0"/>
              <a:t>discover the characteristics of customers who are likely to leave and can provide</a:t>
            </a:r>
          </a:p>
          <a:p>
            <a:r>
              <a:rPr lang="en-US" sz="1300" dirty="0" smtClean="0"/>
              <a:t>a model to help managers predict who they are so that they can devise special</a:t>
            </a:r>
          </a:p>
          <a:p>
            <a:r>
              <a:rPr lang="en-US" sz="1300" dirty="0" smtClean="0"/>
              <a:t>campaigns to retain such customers.</a:t>
            </a:r>
          </a:p>
          <a:p>
            <a:r>
              <a:rPr lang="en-US" sz="1300" dirty="0" smtClean="0"/>
              <a:t>l </a:t>
            </a:r>
            <a:r>
              <a:rPr lang="en-US" sz="1300" i="1" dirty="0" smtClean="0"/>
              <a:t>Clustering works in a manner similar to classification when no groups have yet</a:t>
            </a:r>
          </a:p>
          <a:p>
            <a:r>
              <a:rPr lang="en-US" sz="1300" dirty="0" smtClean="0"/>
              <a:t>been defined. A data-mining tool can discover different groupings within data,</a:t>
            </a:r>
          </a:p>
          <a:p>
            <a:r>
              <a:rPr lang="en-US" sz="1300" dirty="0" smtClean="0"/>
              <a:t>such as finding affinity groups for bank cards or partitioning a database into</a:t>
            </a:r>
          </a:p>
          <a:p>
            <a:r>
              <a:rPr lang="en-US" sz="1300" dirty="0" smtClean="0"/>
              <a:t>groups of customers based on demographics and types of personal investments.</a:t>
            </a:r>
          </a:p>
          <a:p>
            <a:r>
              <a:rPr lang="en-US" sz="1300" dirty="0" smtClean="0"/>
              <a:t>l Although these applications involve predictions, forecasting uses predictions in a</a:t>
            </a:r>
          </a:p>
          <a:p>
            <a:r>
              <a:rPr lang="en-US" sz="1300" dirty="0" smtClean="0"/>
              <a:t>different way. It uses a series of existing values to forecast what other values</a:t>
            </a:r>
          </a:p>
          <a:p>
            <a:r>
              <a:rPr lang="en-US" sz="1300" dirty="0" smtClean="0"/>
              <a:t>will be. For example, forecasting might find patterns in data to help managers</a:t>
            </a:r>
            <a:endParaRPr lang="en-US" dirty="0"/>
          </a:p>
        </p:txBody>
      </p:sp>
      <p:sp>
        <p:nvSpPr>
          <p:cNvPr id="4" name="Slide Number Placeholder 3"/>
          <p:cNvSpPr>
            <a:spLocks noGrp="1"/>
          </p:cNvSpPr>
          <p:nvPr>
            <p:ph type="sldNum" sz="quarter" idx="10"/>
          </p:nvPr>
        </p:nvSpPr>
        <p:spPr/>
        <p:txBody>
          <a:bodyPr/>
          <a:lstStyle/>
          <a:p>
            <a:fld id="{2024EAC5-0D7A-4E3F-9500-6773E34A7FE2}"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300" dirty="0" smtClean="0"/>
              <a:t>Data</a:t>
            </a:r>
          </a:p>
          <a:p>
            <a:r>
              <a:rPr lang="en-US" sz="1300" dirty="0" smtClean="0"/>
              <a:t>mining provides insights into corporate data that cannot be obtained with OLAP by finding</a:t>
            </a:r>
          </a:p>
          <a:p>
            <a:r>
              <a:rPr lang="en-US" sz="1300" dirty="0" smtClean="0"/>
              <a:t>hidden patterns and relationships in large databases and inferring rules from them to</a:t>
            </a:r>
          </a:p>
          <a:p>
            <a:r>
              <a:rPr lang="en-US" sz="1300" dirty="0" smtClean="0"/>
              <a:t>predict future behavior. The patterns and rules then can be used to guide decision making</a:t>
            </a:r>
          </a:p>
          <a:p>
            <a:r>
              <a:rPr lang="en-US" sz="1300" dirty="0" smtClean="0"/>
              <a:t>and forecast the effect of those decisions. The types of information that can be obtained</a:t>
            </a:r>
          </a:p>
          <a:p>
            <a:r>
              <a:rPr lang="en-US" sz="1300" dirty="0" smtClean="0"/>
              <a:t>from data mining include associations, sequences, classifications, clusters, and forecasts: </a:t>
            </a:r>
            <a:r>
              <a:rPr lang="en-US" sz="1300" i="1" dirty="0" smtClean="0"/>
              <a:t>Associations are occurrences linked to a single event. For instance, a study of</a:t>
            </a:r>
          </a:p>
          <a:p>
            <a:r>
              <a:rPr lang="en-US" sz="1300" dirty="0" smtClean="0"/>
              <a:t>supermarket purchasing patterns might reveal that when corn chips are</a:t>
            </a:r>
          </a:p>
          <a:p>
            <a:r>
              <a:rPr lang="en-US" sz="1300" dirty="0" smtClean="0"/>
              <a:t>purchased, a cola drink is purchased 65 percent of the time, but when there is a</a:t>
            </a:r>
          </a:p>
          <a:p>
            <a:r>
              <a:rPr lang="en-US" sz="1300" dirty="0" smtClean="0"/>
              <a:t>promotion, cola is purchased 85 percent of the time. With this information,</a:t>
            </a:r>
          </a:p>
          <a:p>
            <a:r>
              <a:rPr lang="en-US" sz="1300" dirty="0" smtClean="0"/>
              <a:t>managers can make better decisions because they have learned the profitability</a:t>
            </a:r>
          </a:p>
          <a:p>
            <a:r>
              <a:rPr lang="en-US" sz="1300" dirty="0" smtClean="0"/>
              <a:t>of a promotion.</a:t>
            </a:r>
          </a:p>
          <a:p>
            <a:r>
              <a:rPr lang="en-US" sz="1300" dirty="0" smtClean="0"/>
              <a:t>l </a:t>
            </a:r>
            <a:r>
              <a:rPr lang="en-US" sz="1300" i="1" dirty="0" smtClean="0"/>
              <a:t>In sequences, events are linked over </a:t>
            </a:r>
            <a:r>
              <a:rPr lang="en-US" sz="1300" i="1" dirty="0" err="1" smtClean="0"/>
              <a:t>time.We</a:t>
            </a:r>
            <a:r>
              <a:rPr lang="en-US" sz="1300" i="1" dirty="0" smtClean="0"/>
              <a:t> might find, for example, that if a</a:t>
            </a:r>
          </a:p>
          <a:p>
            <a:r>
              <a:rPr lang="en-US" sz="1300" dirty="0" smtClean="0"/>
              <a:t>house is purchased, a new refrigerator will be purchased within two weeks 65</a:t>
            </a:r>
          </a:p>
          <a:p>
            <a:r>
              <a:rPr lang="en-US" sz="1300" dirty="0" smtClean="0"/>
              <a:t>percent of the time, and an oven will be bought within one month of the home</a:t>
            </a:r>
          </a:p>
          <a:p>
            <a:r>
              <a:rPr lang="en-US" sz="1300" dirty="0" smtClean="0"/>
              <a:t>purchase 45 percent of the time.</a:t>
            </a:r>
          </a:p>
          <a:p>
            <a:r>
              <a:rPr lang="en-US" sz="1300" dirty="0" smtClean="0"/>
              <a:t>l </a:t>
            </a:r>
            <a:r>
              <a:rPr lang="en-US" sz="1300" i="1" dirty="0" smtClean="0"/>
              <a:t>Classification recognizes patterns that describe the group to which an item</a:t>
            </a:r>
          </a:p>
          <a:p>
            <a:r>
              <a:rPr lang="en-US" sz="1300" dirty="0" smtClean="0"/>
              <a:t>belongs by examining existing items that have been classified and by inferring a</a:t>
            </a:r>
          </a:p>
          <a:p>
            <a:r>
              <a:rPr lang="en-US" sz="1300" dirty="0" smtClean="0"/>
              <a:t>set of rules. For example, businesses such as credit card or telephone</a:t>
            </a:r>
          </a:p>
          <a:p>
            <a:r>
              <a:rPr lang="en-US" sz="1300" dirty="0" smtClean="0"/>
              <a:t>companies worry about the loss of steady customers. Classification can help</a:t>
            </a:r>
          </a:p>
          <a:p>
            <a:r>
              <a:rPr lang="en-US" sz="1300" dirty="0" smtClean="0"/>
              <a:t>discover the characteristics of customers who are likely to leave and can provide</a:t>
            </a:r>
          </a:p>
          <a:p>
            <a:r>
              <a:rPr lang="en-US" sz="1300" dirty="0" smtClean="0"/>
              <a:t>a model to help managers predict who they are so that they can devise special</a:t>
            </a:r>
          </a:p>
          <a:p>
            <a:r>
              <a:rPr lang="en-US" sz="1300" dirty="0" smtClean="0"/>
              <a:t>campaigns to retain such customers.</a:t>
            </a:r>
          </a:p>
          <a:p>
            <a:r>
              <a:rPr lang="en-US" sz="1300" dirty="0" smtClean="0"/>
              <a:t>l </a:t>
            </a:r>
            <a:r>
              <a:rPr lang="en-US" sz="1300" i="1" dirty="0" smtClean="0"/>
              <a:t>Clustering works in a manner similar to classification when no groups have yet</a:t>
            </a:r>
          </a:p>
          <a:p>
            <a:r>
              <a:rPr lang="en-US" sz="1300" dirty="0" smtClean="0"/>
              <a:t>been defined. A data-mining tool can discover different groupings within data,</a:t>
            </a:r>
          </a:p>
          <a:p>
            <a:r>
              <a:rPr lang="en-US" sz="1300" dirty="0" smtClean="0"/>
              <a:t>such as finding affinity groups for bank cards or partitioning a database into</a:t>
            </a:r>
          </a:p>
          <a:p>
            <a:r>
              <a:rPr lang="en-US" sz="1300" dirty="0" smtClean="0"/>
              <a:t>groups of customers based on demographics and types of personal investments.</a:t>
            </a:r>
          </a:p>
          <a:p>
            <a:r>
              <a:rPr lang="en-US" sz="1300" dirty="0" smtClean="0"/>
              <a:t>l Although these applications involve predictions, forecasting uses predictions in a</a:t>
            </a:r>
          </a:p>
          <a:p>
            <a:r>
              <a:rPr lang="en-US" sz="1300" dirty="0" smtClean="0"/>
              <a:t>different way. It uses a series of existing values to forecast what other values</a:t>
            </a:r>
          </a:p>
          <a:p>
            <a:r>
              <a:rPr lang="en-US" sz="1300" dirty="0" smtClean="0"/>
              <a:t>will be. For example, forecasting might find patterns in data to help managers</a:t>
            </a:r>
            <a:endParaRPr lang="en-US" dirty="0"/>
          </a:p>
        </p:txBody>
      </p:sp>
      <p:sp>
        <p:nvSpPr>
          <p:cNvPr id="4" name="Slide Number Placeholder 3"/>
          <p:cNvSpPr>
            <a:spLocks noGrp="1"/>
          </p:cNvSpPr>
          <p:nvPr>
            <p:ph type="sldNum" sz="quarter" idx="10"/>
          </p:nvPr>
        </p:nvSpPr>
        <p:spPr/>
        <p:txBody>
          <a:bodyPr/>
          <a:lstStyle/>
          <a:p>
            <a:fld id="{2024EAC5-0D7A-4E3F-9500-6773E34A7FE2}"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300" dirty="0" smtClean="0"/>
              <a:t>They include a database of data used for</a:t>
            </a:r>
          </a:p>
          <a:p>
            <a:r>
              <a:rPr lang="en-US" sz="1300" dirty="0" smtClean="0"/>
              <a:t>query and analysis; a software system with models, data mining, and other analytical</a:t>
            </a:r>
          </a:p>
          <a:p>
            <a:r>
              <a:rPr lang="en-US" sz="1300" dirty="0" smtClean="0"/>
              <a:t>tools; and a user interface. </a:t>
            </a:r>
            <a:r>
              <a:rPr lang="en-US" sz="1300" b="1" dirty="0" smtClean="0"/>
              <a:t>FIGURE 13-4 Overview of a decision-support system</a:t>
            </a:r>
          </a:p>
          <a:p>
            <a:r>
              <a:rPr lang="en-US" sz="1300" dirty="0" smtClean="0"/>
              <a:t>The main components of the DSS are the DSS database, the DSS software system, and the user interface.</a:t>
            </a:r>
          </a:p>
          <a:p>
            <a:r>
              <a:rPr lang="en-US" sz="1300" dirty="0" smtClean="0"/>
              <a:t>The DSS database may be a small database residing on a PC or a massive data warehouse. and milk.</a:t>
            </a:r>
          </a:p>
          <a:p>
            <a:r>
              <a:rPr lang="en-US" sz="1300" dirty="0" smtClean="0"/>
              <a:t>The DSS database is a collection of current or historical data from a number of</a:t>
            </a:r>
          </a:p>
          <a:p>
            <a:r>
              <a:rPr lang="en-US" sz="1300" dirty="0" smtClean="0"/>
              <a:t>applications or groups. It may be a small database residing on a PC that contains a subset</a:t>
            </a:r>
          </a:p>
          <a:p>
            <a:r>
              <a:rPr lang="en-US" sz="1300" dirty="0" smtClean="0"/>
              <a:t>of corporate data that has been downloaded and possibly combined with external data.</a:t>
            </a:r>
          </a:p>
          <a:p>
            <a:r>
              <a:rPr lang="en-US" sz="1300" dirty="0" smtClean="0"/>
              <a:t>Alternatively, the DSS database may be a massive data warehouse that is continuously</a:t>
            </a:r>
          </a:p>
          <a:p>
            <a:r>
              <a:rPr lang="en-US" sz="1300" dirty="0" smtClean="0"/>
              <a:t>updated by major corporate TPS (including enterprise systems and data generated </a:t>
            </a:r>
            <a:r>
              <a:rPr lang="en-US" sz="1300" dirty="0" err="1" smtClean="0"/>
              <a:t>byWeb</a:t>
            </a:r>
            <a:endParaRPr lang="en-US" sz="1300" dirty="0" smtClean="0"/>
          </a:p>
          <a:p>
            <a:r>
              <a:rPr lang="en-US" sz="1300" dirty="0" smtClean="0"/>
              <a:t>site transactions). The data in DSS databases are generally extracts or copies of</a:t>
            </a:r>
          </a:p>
          <a:p>
            <a:r>
              <a:rPr lang="en-US" sz="1300" dirty="0" smtClean="0"/>
              <a:t>production databases so that using the DSS does not interfere with critical operational</a:t>
            </a:r>
          </a:p>
          <a:p>
            <a:r>
              <a:rPr lang="en-US" sz="1300" dirty="0" smtClean="0"/>
              <a:t>systems.</a:t>
            </a:r>
          </a:p>
          <a:p>
            <a:r>
              <a:rPr lang="en-US" sz="1300" dirty="0" smtClean="0"/>
              <a:t>The DSS software system contains the software tools that are used for data</a:t>
            </a:r>
          </a:p>
          <a:p>
            <a:r>
              <a:rPr lang="en-US" sz="1300" dirty="0" smtClean="0"/>
              <a:t>analysis. It may contain various OLAP tools, data-mining tools, or a collection of</a:t>
            </a:r>
          </a:p>
          <a:p>
            <a:r>
              <a:rPr lang="en-US" sz="1300" dirty="0" smtClean="0"/>
              <a:t>mathematical and analytical models that easily can be made accessible to the DSS user. A</a:t>
            </a:r>
          </a:p>
          <a:p>
            <a:r>
              <a:rPr lang="en-US" sz="1300" dirty="0" smtClean="0"/>
              <a:t>model is an abstract representation that illustrates the components or relationships of a</a:t>
            </a:r>
          </a:p>
          <a:p>
            <a:r>
              <a:rPr lang="en-US" sz="1300" dirty="0" smtClean="0"/>
              <a:t>phenomenon. A model can be a physical model (such as a model airplane), a mathematical</a:t>
            </a:r>
          </a:p>
          <a:p>
            <a:r>
              <a:rPr lang="en-US" sz="1300" dirty="0" smtClean="0"/>
              <a:t>model (such as an equation), or a verbal model (such as a description of a procedure for</a:t>
            </a:r>
          </a:p>
          <a:p>
            <a:r>
              <a:rPr lang="en-US" sz="1300" dirty="0" smtClean="0"/>
              <a:t>writing an order). Each decision-support system is built for a specific set of purposes and Perhaps the most common models are libraries of statistical models. Such libraries</a:t>
            </a:r>
          </a:p>
          <a:p>
            <a:r>
              <a:rPr lang="en-US" sz="1300" dirty="0" smtClean="0"/>
              <a:t>usually contain the full range of expected statistical functions, including means, medians,</a:t>
            </a:r>
          </a:p>
          <a:p>
            <a:r>
              <a:rPr lang="en-US" sz="1300" dirty="0" smtClean="0"/>
              <a:t>deviations, and scatter plots. The software has the ability to project future outcomes by</a:t>
            </a:r>
          </a:p>
          <a:p>
            <a:r>
              <a:rPr lang="en-US" sz="1300" dirty="0" smtClean="0"/>
              <a:t>analyzing a series of data. Statistical modeling software can be used to help establish</a:t>
            </a:r>
          </a:p>
          <a:p>
            <a:r>
              <a:rPr lang="en-US" sz="1300" dirty="0" smtClean="0"/>
              <a:t>relationships, such as relating product sales to differences in age, income, or other factors</a:t>
            </a:r>
          </a:p>
          <a:p>
            <a:r>
              <a:rPr lang="en-US" sz="1300" dirty="0" smtClean="0"/>
              <a:t>between communities. Optimization models, often using linear programming, determine</a:t>
            </a:r>
          </a:p>
          <a:p>
            <a:r>
              <a:rPr lang="en-US" sz="1300" dirty="0" smtClean="0"/>
              <a:t>optimal resource allocation to maximize or minimize specified variables, such as cost or</a:t>
            </a:r>
          </a:p>
          <a:p>
            <a:r>
              <a:rPr lang="en-US" sz="1300" dirty="0" smtClean="0"/>
              <a:t>time. A classic use of optimization models is to determine the proper mix of products</a:t>
            </a:r>
          </a:p>
          <a:p>
            <a:r>
              <a:rPr lang="en-US" sz="1300" dirty="0" smtClean="0"/>
              <a:t>within a given market to maximize profits.</a:t>
            </a:r>
          </a:p>
          <a:p>
            <a:r>
              <a:rPr lang="en-US" sz="1300" dirty="0" smtClean="0"/>
              <a:t>Forecasting models often are used to forecast sales. The user of this type of model</a:t>
            </a:r>
          </a:p>
          <a:p>
            <a:r>
              <a:rPr lang="en-US" sz="1300" dirty="0" smtClean="0"/>
              <a:t>might supply a range of historical data to project future conditions and the sales that might</a:t>
            </a:r>
          </a:p>
          <a:p>
            <a:r>
              <a:rPr lang="en-US" sz="1300" dirty="0" smtClean="0"/>
              <a:t>result from those conditions. The decision maker could vary those future conditions</a:t>
            </a:r>
          </a:p>
          <a:p>
            <a:r>
              <a:rPr lang="en-US" sz="1300" dirty="0" smtClean="0"/>
              <a:t>(entering, for example, a rise in raw materials costs or the entry of a new, low-priced</a:t>
            </a:r>
          </a:p>
          <a:p>
            <a:r>
              <a:rPr lang="en-US" sz="1300" dirty="0" smtClean="0"/>
              <a:t>competitor in the market) to determine how new conditions might affect sales. Companies</a:t>
            </a:r>
          </a:p>
          <a:p>
            <a:r>
              <a:rPr lang="en-US" sz="1300" dirty="0" smtClean="0"/>
              <a:t>often use this software to predict the actions of competitors. Model libraries exist for</a:t>
            </a:r>
          </a:p>
          <a:p>
            <a:r>
              <a:rPr lang="en-US" sz="1300" dirty="0" smtClean="0"/>
              <a:t>specific functions, such as financial and risk analysis models.</a:t>
            </a:r>
          </a:p>
          <a:p>
            <a:r>
              <a:rPr lang="en-US" sz="1300" dirty="0" smtClean="0"/>
              <a:t>Among the most widely used models are sensitivity analysis models that ask “</a:t>
            </a:r>
            <a:r>
              <a:rPr lang="en-US" sz="1300" dirty="0" err="1" smtClean="0"/>
              <a:t>whatif</a:t>
            </a:r>
            <a:endParaRPr lang="en-US" sz="1300" dirty="0" smtClean="0"/>
          </a:p>
          <a:p>
            <a:r>
              <a:rPr lang="en-US" sz="1300" dirty="0" smtClean="0"/>
              <a:t>” questions repeatedly to determine the impact on outcomes of changes in one or more</a:t>
            </a:r>
          </a:p>
          <a:p>
            <a:r>
              <a:rPr lang="en-US" sz="1300" dirty="0" smtClean="0"/>
              <a:t>factors. “What-if” analysis—working forward from known or assumed conditions—allows</a:t>
            </a:r>
          </a:p>
          <a:p>
            <a:r>
              <a:rPr lang="en-US" sz="1300" dirty="0" smtClean="0"/>
              <a:t>the user to vary certain values to test results to better predict outcomes if changes occur</a:t>
            </a:r>
          </a:p>
          <a:p>
            <a:r>
              <a:rPr lang="en-US" sz="1300" dirty="0" smtClean="0"/>
              <a:t>in those values. What happens if we raise the price by 5 percent or increase the</a:t>
            </a:r>
          </a:p>
          <a:p>
            <a:r>
              <a:rPr lang="en-US" sz="1300" dirty="0" smtClean="0"/>
              <a:t>advertising budget by $100,000? What happens if we keep the price and advertising</a:t>
            </a:r>
          </a:p>
          <a:p>
            <a:r>
              <a:rPr lang="en-US" sz="1300" dirty="0" smtClean="0"/>
              <a:t>budget the same? Desktop spreadsheet software, such as Microsoft Excel or Lotus 1-2-3, is</a:t>
            </a:r>
          </a:p>
          <a:p>
            <a:r>
              <a:rPr lang="en-US" sz="1300" dirty="0" smtClean="0"/>
              <a:t>often used for this purpose (see Figure 13-5). Backward sensitivity analysis software is</a:t>
            </a:r>
          </a:p>
          <a:p>
            <a:r>
              <a:rPr lang="en-US" sz="1300" dirty="0" smtClean="0"/>
              <a:t>used for goal seeking: If I want to sell 1 million product units next year, how much must I</a:t>
            </a:r>
          </a:p>
          <a:p>
            <a:r>
              <a:rPr lang="en-US" sz="1300" dirty="0" smtClean="0"/>
              <a:t>reduce the price of the product?</a:t>
            </a:r>
            <a:endParaRPr lang="en-US" dirty="0"/>
          </a:p>
        </p:txBody>
      </p:sp>
      <p:sp>
        <p:nvSpPr>
          <p:cNvPr id="4" name="Slide Number Placeholder 3"/>
          <p:cNvSpPr>
            <a:spLocks noGrp="1"/>
          </p:cNvSpPr>
          <p:nvPr>
            <p:ph type="sldNum" sz="quarter" idx="10"/>
          </p:nvPr>
        </p:nvSpPr>
        <p:spPr/>
        <p:txBody>
          <a:bodyPr/>
          <a:lstStyle/>
          <a:p>
            <a:fld id="{2024EAC5-0D7A-4E3F-9500-6773E34A7FE2}"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8"/>
          <p:cNvGrpSpPr>
            <a:grpSpLocks/>
          </p:cNvGrpSpPr>
          <p:nvPr/>
        </p:nvGrpSpPr>
        <p:grpSpPr bwMode="auto">
          <a:xfrm>
            <a:off x="0" y="633413"/>
            <a:ext cx="9144000" cy="3495675"/>
            <a:chOff x="0" y="390"/>
            <a:chExt cx="5760" cy="2202"/>
          </a:xfrm>
        </p:grpSpPr>
        <p:graphicFrame>
          <p:nvGraphicFramePr>
            <p:cNvPr id="3091" name="Object 19"/>
            <p:cNvGraphicFramePr>
              <a:graphicFrameLocks noChangeAspect="1"/>
            </p:cNvGraphicFramePr>
            <p:nvPr/>
          </p:nvGraphicFramePr>
          <p:xfrm>
            <a:off x="0" y="390"/>
            <a:ext cx="1962" cy="2202"/>
          </p:xfrm>
          <a:graphic>
            <a:graphicData uri="http://schemas.openxmlformats.org/presentationml/2006/ole">
              <p:oleObj spid="_x0000_s2050" name="Image" r:id="rId3" imgW="4241270" imgH="5396825" progId="Photoshop.Image.6">
                <p:embed/>
              </p:oleObj>
            </a:graphicData>
          </a:graphic>
        </p:graphicFrame>
        <p:graphicFrame>
          <p:nvGraphicFramePr>
            <p:cNvPr id="3092" name="Object 20"/>
            <p:cNvGraphicFramePr>
              <a:graphicFrameLocks noChangeAspect="1"/>
            </p:cNvGraphicFramePr>
            <p:nvPr/>
          </p:nvGraphicFramePr>
          <p:xfrm>
            <a:off x="3888" y="390"/>
            <a:ext cx="1872" cy="2202"/>
          </p:xfrm>
          <a:graphic>
            <a:graphicData uri="http://schemas.openxmlformats.org/presentationml/2006/ole">
              <p:oleObj spid="_x0000_s2051" name="Image" r:id="rId4" imgW="3263492" imgH="4863492" progId="Photoshop.Image.6">
                <p:embed/>
              </p:oleObj>
            </a:graphicData>
          </a:graphic>
        </p:graphicFrame>
        <p:graphicFrame>
          <p:nvGraphicFramePr>
            <p:cNvPr id="3093" name="Object 21"/>
            <p:cNvGraphicFramePr>
              <a:graphicFrameLocks noChangeAspect="1"/>
            </p:cNvGraphicFramePr>
            <p:nvPr/>
          </p:nvGraphicFramePr>
          <p:xfrm>
            <a:off x="1958" y="390"/>
            <a:ext cx="1930" cy="2202"/>
          </p:xfrm>
          <a:graphic>
            <a:graphicData uri="http://schemas.openxmlformats.org/presentationml/2006/ole">
              <p:oleObj spid="_x0000_s2052" name="Image" r:id="rId5" imgW="3492063" imgH="4926984" progId="Photoshop.Image.6">
                <p:embed/>
              </p:oleObj>
            </a:graphicData>
          </a:graphic>
        </p:graphicFrame>
      </p:grpSp>
      <p:sp>
        <p:nvSpPr>
          <p:cNvPr id="3089" name="Rectangle 17"/>
          <p:cNvSpPr>
            <a:spLocks noChangeArrowheads="1"/>
          </p:cNvSpPr>
          <p:nvPr/>
        </p:nvSpPr>
        <p:spPr bwMode="gray">
          <a:xfrm>
            <a:off x="0" y="0"/>
            <a:ext cx="9144000" cy="609600"/>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en-US"/>
          </a:p>
        </p:txBody>
      </p:sp>
      <p:sp>
        <p:nvSpPr>
          <p:cNvPr id="3074" name="Rectangle 2"/>
          <p:cNvSpPr>
            <a:spLocks noGrp="1" noChangeArrowheads="1"/>
          </p:cNvSpPr>
          <p:nvPr>
            <p:ph type="ctrTitle"/>
          </p:nvPr>
        </p:nvSpPr>
        <p:spPr bwMode="gray">
          <a:xfrm>
            <a:off x="457200" y="4114800"/>
            <a:ext cx="8229600" cy="762000"/>
          </a:xfrm>
        </p:spPr>
        <p:txBody>
          <a:bodyPr/>
          <a:lstStyle>
            <a:lvl1pPr>
              <a:defRPr>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gray">
          <a:xfrm>
            <a:off x="1524000" y="4948238"/>
            <a:ext cx="5943600" cy="609600"/>
          </a:xfrm>
        </p:spPr>
        <p:txBody>
          <a:bodyPr/>
          <a:lstStyle>
            <a:lvl1pPr marL="0" indent="0" algn="ctr">
              <a:buFont typeface="Wingdings" pitchFamily="2" charset="2"/>
              <a:buNone/>
              <a:defRPr sz="2000" b="0">
                <a:solidFill>
                  <a:schemeClr val="tx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553200"/>
            <a:ext cx="2133600" cy="168275"/>
          </a:xfrm>
        </p:spPr>
        <p:txBody>
          <a:bodyPr/>
          <a:lstStyle>
            <a:lvl1pPr>
              <a:defRPr sz="1400">
                <a:latin typeface="Times New Roman" pitchFamily="18" charset="0"/>
              </a:defRPr>
            </a:lvl1pPr>
          </a:lstStyle>
          <a:p>
            <a:fld id="{A5FB1605-76C1-42BB-8583-EBD8004598FD}" type="datetimeFigureOut">
              <a:rPr lang="en-US" smtClean="0"/>
              <a:pPr/>
              <a:t>1/16/2016</a:t>
            </a:fld>
            <a:endParaRPr lang="en-US"/>
          </a:p>
        </p:txBody>
      </p:sp>
      <p:sp>
        <p:nvSpPr>
          <p:cNvPr id="3077" name="Rectangle 5"/>
          <p:cNvSpPr>
            <a:spLocks noGrp="1" noChangeArrowheads="1"/>
          </p:cNvSpPr>
          <p:nvPr>
            <p:ph type="ftr" sz="quarter" idx="3"/>
          </p:nvPr>
        </p:nvSpPr>
        <p:spPr>
          <a:xfrm>
            <a:off x="3124200" y="6551613"/>
            <a:ext cx="2895600" cy="169862"/>
          </a:xfrm>
        </p:spPr>
        <p:txBody>
          <a:bodyPr/>
          <a:lstStyle>
            <a:lvl1pPr algn="ctr">
              <a:defRPr sz="1400">
                <a:latin typeface="Times New Roman" pitchFamily="18" charset="0"/>
              </a:defRPr>
            </a:lvl1pPr>
          </a:lstStyle>
          <a:p>
            <a:endParaRPr lang="en-US"/>
          </a:p>
        </p:txBody>
      </p:sp>
      <p:sp>
        <p:nvSpPr>
          <p:cNvPr id="3078" name="Rectangle 6"/>
          <p:cNvSpPr>
            <a:spLocks noGrp="1" noChangeArrowheads="1"/>
          </p:cNvSpPr>
          <p:nvPr>
            <p:ph type="sldNum" sz="quarter" idx="4"/>
          </p:nvPr>
        </p:nvSpPr>
        <p:spPr>
          <a:xfrm>
            <a:off x="6553200" y="6553200"/>
            <a:ext cx="2133600" cy="168275"/>
          </a:xfrm>
        </p:spPr>
        <p:txBody>
          <a:bodyPr/>
          <a:lstStyle>
            <a:lvl1pPr algn="r">
              <a:defRPr sz="1400">
                <a:latin typeface="Times New Roman" pitchFamily="18" charset="0"/>
              </a:defRPr>
            </a:lvl1pPr>
          </a:lstStyle>
          <a:p>
            <a:fld id="{8B3B54F1-0ACE-4B14-B451-B44DA791F7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5FB1605-76C1-42BB-8583-EBD8004598FD}" type="datetimeFigureOut">
              <a:rPr lang="en-US" smtClean="0"/>
              <a:pPr/>
              <a:t>1/16/2016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3B54F1-0ACE-4B14-B451-B44DA791F7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6005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6005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5FB1605-76C1-42BB-8583-EBD8004598FD}" type="datetimeFigureOut">
              <a:rPr lang="en-US" smtClean="0"/>
              <a:pPr/>
              <a:t>1/16/2016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3B54F1-0ACE-4B14-B451-B44DA791F7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19088"/>
            <a:ext cx="61722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49530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333375" y="6489700"/>
            <a:ext cx="2133600" cy="320675"/>
          </a:xfrm>
        </p:spPr>
        <p:txBody>
          <a:bodyPr/>
          <a:lstStyle>
            <a:lvl1pPr>
              <a:defRPr/>
            </a:lvl1pPr>
          </a:lstStyle>
          <a:p>
            <a:fld id="{A5FB1605-76C1-42BB-8583-EBD8004598FD}" type="datetimeFigureOut">
              <a:rPr lang="en-US" smtClean="0"/>
              <a:pPr/>
              <a:t>1/16/2016</a:t>
            </a:fld>
            <a:endParaRPr lang="en-US"/>
          </a:p>
        </p:txBody>
      </p:sp>
      <p:sp>
        <p:nvSpPr>
          <p:cNvPr id="5" name="Footer Placeholder 4"/>
          <p:cNvSpPr>
            <a:spLocks noGrp="1"/>
          </p:cNvSpPr>
          <p:nvPr>
            <p:ph type="ftr" sz="quarter" idx="11"/>
          </p:nvPr>
        </p:nvSpPr>
        <p:spPr>
          <a:xfrm>
            <a:off x="5867400" y="647700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3200400" y="6480175"/>
            <a:ext cx="2133600" cy="320675"/>
          </a:xfrm>
        </p:spPr>
        <p:txBody>
          <a:bodyPr/>
          <a:lstStyle>
            <a:lvl1pPr>
              <a:defRPr/>
            </a:lvl1pPr>
          </a:lstStyle>
          <a:p>
            <a:fld id="{8B3B54F1-0ACE-4B14-B451-B44DA791F7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5FB1605-76C1-42BB-8583-EBD8004598FD}" type="datetimeFigureOut">
              <a:rPr lang="en-US" smtClean="0"/>
              <a:pPr/>
              <a:t>1/16/2016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3B54F1-0ACE-4B14-B451-B44DA791F7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5FB1605-76C1-42BB-8583-EBD8004598FD}" type="datetimeFigureOut">
              <a:rPr lang="en-US" smtClean="0"/>
              <a:pPr/>
              <a:t>1/16/2016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3B54F1-0ACE-4B14-B451-B44DA791F7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5FB1605-76C1-42BB-8583-EBD8004598FD}" type="datetimeFigureOut">
              <a:rPr lang="en-US" smtClean="0"/>
              <a:pPr/>
              <a:t>1/16/2016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3B54F1-0ACE-4B14-B451-B44DA791F7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5FB1605-76C1-42BB-8583-EBD8004598FD}" type="datetimeFigureOut">
              <a:rPr lang="en-US" smtClean="0"/>
              <a:pPr/>
              <a:t>1/16/2016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B3B54F1-0ACE-4B14-B451-B44DA791F7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5FB1605-76C1-42BB-8583-EBD8004598FD}" type="datetimeFigureOut">
              <a:rPr lang="en-US" smtClean="0"/>
              <a:pPr/>
              <a:t>1/16/2016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3B54F1-0ACE-4B14-B451-B44DA791F7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5FB1605-76C1-42BB-8583-EBD8004598FD}" type="datetimeFigureOut">
              <a:rPr lang="en-US" smtClean="0"/>
              <a:pPr/>
              <a:t>1/16/2016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B3B54F1-0ACE-4B14-B451-B44DA791F7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5FB1605-76C1-42BB-8583-EBD8004598FD}" type="datetimeFigureOut">
              <a:rPr lang="en-US" smtClean="0"/>
              <a:pPr/>
              <a:t>1/16/2016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3B54F1-0ACE-4B14-B451-B44DA791F7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5FB1605-76C1-42BB-8583-EBD8004598FD}" type="datetimeFigureOut">
              <a:rPr lang="en-US" smtClean="0"/>
              <a:pPr/>
              <a:t>1/16/2016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3B54F1-0ACE-4B14-B451-B44DA791F7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oleObject" Target="../embeddings/oleObject2.bin"/><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8356600" y="981075"/>
            <a:ext cx="787400" cy="5876925"/>
          </a:xfrm>
          <a:prstGeom prst="rect">
            <a:avLst/>
          </a:prstGeom>
          <a:solidFill>
            <a:schemeClr val="bg2"/>
          </a:solidFill>
          <a:ln w="9525">
            <a:noFill/>
            <a:miter lim="800000"/>
            <a:headEnd/>
            <a:tailEnd/>
          </a:ln>
          <a:effectLst/>
        </p:spPr>
        <p:txBody>
          <a:bodyPr wrap="none" anchor="ctr"/>
          <a:lstStyle/>
          <a:p>
            <a:endParaRPr lang="en-US"/>
          </a:p>
        </p:txBody>
      </p:sp>
      <p:sp>
        <p:nvSpPr>
          <p:cNvPr id="1045" name="Line 21"/>
          <p:cNvSpPr>
            <a:spLocks noChangeShapeType="1"/>
          </p:cNvSpPr>
          <p:nvPr/>
        </p:nvSpPr>
        <p:spPr bwMode="auto">
          <a:xfrm>
            <a:off x="425450" y="6524625"/>
            <a:ext cx="8353425" cy="0"/>
          </a:xfrm>
          <a:prstGeom prst="line">
            <a:avLst/>
          </a:prstGeom>
          <a:noFill/>
          <a:ln w="9525">
            <a:solidFill>
              <a:schemeClr val="tx1"/>
            </a:solidFill>
            <a:round/>
            <a:headEnd/>
            <a:tailEnd/>
          </a:ln>
          <a:effectLst/>
        </p:spPr>
        <p:txBody>
          <a:bodyPr/>
          <a:lstStyle/>
          <a:p>
            <a:endParaRPr lang="en-US"/>
          </a:p>
        </p:txBody>
      </p:sp>
      <p:sp>
        <p:nvSpPr>
          <p:cNvPr id="1040" name="Rectangle 16"/>
          <p:cNvSpPr>
            <a:spLocks noChangeArrowheads="1"/>
          </p:cNvSpPr>
          <p:nvPr/>
        </p:nvSpPr>
        <p:spPr bwMode="gray">
          <a:xfrm>
            <a:off x="0" y="0"/>
            <a:ext cx="9144000" cy="981075"/>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en-US"/>
          </a:p>
        </p:txBody>
      </p:sp>
      <p:grpSp>
        <p:nvGrpSpPr>
          <p:cNvPr id="2" name="Group 17"/>
          <p:cNvGrpSpPr>
            <a:grpSpLocks/>
          </p:cNvGrpSpPr>
          <p:nvPr/>
        </p:nvGrpSpPr>
        <p:grpSpPr bwMode="auto">
          <a:xfrm>
            <a:off x="6729413" y="-11113"/>
            <a:ext cx="2414587" cy="992188"/>
            <a:chOff x="0" y="390"/>
            <a:chExt cx="5760" cy="2202"/>
          </a:xfrm>
        </p:grpSpPr>
        <p:graphicFrame>
          <p:nvGraphicFramePr>
            <p:cNvPr id="1042" name="Object 18"/>
            <p:cNvGraphicFramePr>
              <a:graphicFrameLocks noChangeAspect="1"/>
            </p:cNvGraphicFramePr>
            <p:nvPr/>
          </p:nvGraphicFramePr>
          <p:xfrm>
            <a:off x="0" y="390"/>
            <a:ext cx="1962" cy="2202"/>
          </p:xfrm>
          <a:graphic>
            <a:graphicData uri="http://schemas.openxmlformats.org/presentationml/2006/ole">
              <p:oleObj spid="_x0000_s1026" name="Image" r:id="rId15" imgW="4241270" imgH="5396825" progId="Photoshop.Image.6">
                <p:embed/>
              </p:oleObj>
            </a:graphicData>
          </a:graphic>
        </p:graphicFrame>
        <p:graphicFrame>
          <p:nvGraphicFramePr>
            <p:cNvPr id="1043" name="Object 19"/>
            <p:cNvGraphicFramePr>
              <a:graphicFrameLocks noChangeAspect="1"/>
            </p:cNvGraphicFramePr>
            <p:nvPr/>
          </p:nvGraphicFramePr>
          <p:xfrm>
            <a:off x="3888" y="390"/>
            <a:ext cx="1872" cy="2202"/>
          </p:xfrm>
          <a:graphic>
            <a:graphicData uri="http://schemas.openxmlformats.org/presentationml/2006/ole">
              <p:oleObj spid="_x0000_s1027" name="Image" r:id="rId16" imgW="3263492" imgH="4863492" progId="Photoshop.Image.6">
                <p:embed/>
              </p:oleObj>
            </a:graphicData>
          </a:graphic>
        </p:graphicFrame>
        <p:graphicFrame>
          <p:nvGraphicFramePr>
            <p:cNvPr id="1044" name="Object 20"/>
            <p:cNvGraphicFramePr>
              <a:graphicFrameLocks noChangeAspect="1"/>
            </p:cNvGraphicFramePr>
            <p:nvPr/>
          </p:nvGraphicFramePr>
          <p:xfrm>
            <a:off x="1958" y="390"/>
            <a:ext cx="1930" cy="2202"/>
          </p:xfrm>
          <a:graphic>
            <a:graphicData uri="http://schemas.openxmlformats.org/presentationml/2006/ole">
              <p:oleObj spid="_x0000_s1028" name="Image" r:id="rId17" imgW="3492063" imgH="4926984" progId="Photoshop.Image.6">
                <p:embed/>
              </p:oleObj>
            </a:graphicData>
          </a:graphic>
        </p:graphicFrame>
      </p:grpSp>
      <p:sp>
        <p:nvSpPr>
          <p:cNvPr id="1027" name="Rectangle 3"/>
          <p:cNvSpPr>
            <a:spLocks noGrp="1" noChangeArrowheads="1"/>
          </p:cNvSpPr>
          <p:nvPr>
            <p:ph type="body" idx="1"/>
          </p:nvPr>
        </p:nvSpPr>
        <p:spPr bwMode="auto">
          <a:xfrm>
            <a:off x="457200" y="1371600"/>
            <a:ext cx="8229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33375" y="64897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defRPr>
            </a:lvl1pPr>
          </a:lstStyle>
          <a:p>
            <a:fld id="{A5FB1605-76C1-42BB-8583-EBD8004598FD}" type="datetimeFigureOut">
              <a:rPr lang="en-US" smtClean="0"/>
              <a:pPr/>
              <a:t>1/16/2016</a:t>
            </a:fld>
            <a:endParaRPr lang="en-US"/>
          </a:p>
        </p:txBody>
      </p:sp>
      <p:sp>
        <p:nvSpPr>
          <p:cNvPr id="1029" name="Rectangle 5"/>
          <p:cNvSpPr>
            <a:spLocks noGrp="1" noChangeArrowheads="1"/>
          </p:cNvSpPr>
          <p:nvPr>
            <p:ph type="ftr" sz="quarter" idx="3"/>
          </p:nvPr>
        </p:nvSpPr>
        <p:spPr bwMode="auto">
          <a:xfrm>
            <a:off x="5867400" y="64770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latin typeface="+mn-lt"/>
              </a:defRPr>
            </a:lvl1pPr>
          </a:lstStyle>
          <a:p>
            <a:endParaRPr lang="en-US"/>
          </a:p>
        </p:txBody>
      </p:sp>
      <p:sp>
        <p:nvSpPr>
          <p:cNvPr id="1030" name="Rectangle 6"/>
          <p:cNvSpPr>
            <a:spLocks noGrp="1" noChangeArrowheads="1"/>
          </p:cNvSpPr>
          <p:nvPr>
            <p:ph type="sldNum" sz="quarter" idx="4"/>
          </p:nvPr>
        </p:nvSpPr>
        <p:spPr bwMode="auto">
          <a:xfrm>
            <a:off x="3200400" y="648017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defRPr>
            </a:lvl1pPr>
          </a:lstStyle>
          <a:p>
            <a:fld id="{8B3B54F1-0ACE-4B14-B451-B44DA791F7C8}" type="slidenum">
              <a:rPr lang="en-US" smtClean="0"/>
              <a:pPr/>
              <a:t>‹#›</a:t>
            </a:fld>
            <a:endParaRPr lang="en-US"/>
          </a:p>
        </p:txBody>
      </p:sp>
      <p:sp>
        <p:nvSpPr>
          <p:cNvPr id="1026" name="Rectangle 2"/>
          <p:cNvSpPr>
            <a:spLocks noGrp="1" noChangeArrowheads="1"/>
          </p:cNvSpPr>
          <p:nvPr>
            <p:ph type="title"/>
          </p:nvPr>
        </p:nvSpPr>
        <p:spPr bwMode="white">
          <a:xfrm>
            <a:off x="457200" y="319088"/>
            <a:ext cx="61722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a:t>
            </a:r>
            <a:br>
              <a:rPr lang="en-US" smtClean="0"/>
            </a:br>
            <a:r>
              <a:rPr lang="en-US" smtClean="0"/>
              <a:t> style</a:t>
            </a:r>
          </a:p>
        </p:txBody>
      </p:sp>
      <p:pic>
        <p:nvPicPr>
          <p:cNvPr id="14" name="Picture 5"/>
          <p:cNvPicPr>
            <a:picLocks noChangeAspect="1" noChangeArrowheads="1"/>
          </p:cNvPicPr>
          <p:nvPr userDrawn="1"/>
        </p:nvPicPr>
        <p:blipFill>
          <a:blip r:embed="rId18" cstate="print"/>
          <a:srcRect/>
          <a:stretch>
            <a:fillRect/>
          </a:stretch>
        </p:blipFill>
        <p:spPr bwMode="auto">
          <a:xfrm>
            <a:off x="8518362" y="0"/>
            <a:ext cx="625638" cy="1000108"/>
          </a:xfrm>
          <a:prstGeom prst="rect">
            <a:avLst/>
          </a:prstGeom>
          <a:noFill/>
          <a:ln w="9525">
            <a:noFill/>
            <a:miter lim="800000"/>
            <a:headEnd/>
            <a:tailEnd/>
          </a:ln>
          <a:effectLst/>
        </p:spPr>
      </p:pic>
      <p:pic>
        <p:nvPicPr>
          <p:cNvPr id="15" name="Picture 3"/>
          <p:cNvPicPr>
            <a:picLocks noChangeAspect="1" noChangeArrowheads="1"/>
          </p:cNvPicPr>
          <p:nvPr userDrawn="1"/>
        </p:nvPicPr>
        <p:blipFill>
          <a:blip r:embed="rId19" cstate="print"/>
          <a:srcRect/>
          <a:stretch>
            <a:fillRect/>
          </a:stretch>
        </p:blipFill>
        <p:spPr bwMode="auto">
          <a:xfrm>
            <a:off x="6715140" y="0"/>
            <a:ext cx="844794" cy="947846"/>
          </a:xfrm>
          <a:prstGeom prst="rect">
            <a:avLst/>
          </a:prstGeom>
          <a:noFill/>
          <a:ln w="9525">
            <a:noFill/>
            <a:miter lim="800000"/>
            <a:headEnd/>
            <a:tailEnd/>
          </a:ln>
          <a:effectLst/>
        </p:spPr>
      </p:pic>
      <p:pic>
        <p:nvPicPr>
          <p:cNvPr id="16" name="Picture 4"/>
          <p:cNvPicPr>
            <a:picLocks noChangeAspect="1" noChangeArrowheads="1"/>
          </p:cNvPicPr>
          <p:nvPr userDrawn="1"/>
        </p:nvPicPr>
        <p:blipFill>
          <a:blip r:embed="rId20" cstate="print"/>
          <a:srcRect/>
          <a:stretch>
            <a:fillRect/>
          </a:stretch>
        </p:blipFill>
        <p:spPr bwMode="auto">
          <a:xfrm>
            <a:off x="7572396" y="0"/>
            <a:ext cx="1143008" cy="1000108"/>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effryhp@unikom.ac.i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yeffryhp@unikom.ac.id"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52950"/>
            <a:ext cx="9144000" cy="762000"/>
          </a:xfrm>
        </p:spPr>
        <p:txBody>
          <a:bodyPr/>
          <a:lstStyle/>
          <a:p>
            <a:pPr algn="ctr"/>
            <a:r>
              <a:rPr lang="en-US" dirty="0" smtClean="0"/>
              <a:t>CHAP 8. DECISION SUPPORT SYSTEM</a:t>
            </a:r>
            <a:endParaRPr lang="en-US" dirty="0"/>
          </a:p>
        </p:txBody>
      </p:sp>
      <p:sp>
        <p:nvSpPr>
          <p:cNvPr id="3" name="Subtitle 2"/>
          <p:cNvSpPr>
            <a:spLocks noGrp="1"/>
          </p:cNvSpPr>
          <p:nvPr>
            <p:ph type="subTitle" idx="1"/>
          </p:nvPr>
        </p:nvSpPr>
        <p:spPr>
          <a:xfrm>
            <a:off x="0" y="5319730"/>
            <a:ext cx="8715404" cy="1181104"/>
          </a:xfrm>
        </p:spPr>
        <p:txBody>
          <a:bodyPr/>
          <a:lstStyle/>
          <a:p>
            <a:r>
              <a:rPr lang="en-US" dirty="0" smtClean="0"/>
              <a:t>Dr. Ir. </a:t>
            </a:r>
            <a:r>
              <a:rPr lang="en-US" dirty="0" err="1" smtClean="0"/>
              <a:t>Yeffry</a:t>
            </a:r>
            <a:r>
              <a:rPr lang="en-US" dirty="0" smtClean="0"/>
              <a:t> </a:t>
            </a:r>
            <a:r>
              <a:rPr lang="en-US" dirty="0" err="1" smtClean="0"/>
              <a:t>Handoko</a:t>
            </a:r>
            <a:r>
              <a:rPr lang="en-US" dirty="0" smtClean="0"/>
              <a:t> Putra, M.T</a:t>
            </a:r>
          </a:p>
          <a:p>
            <a:r>
              <a:rPr lang="en-US" dirty="0" smtClean="0"/>
              <a:t>E-mail: </a:t>
            </a:r>
            <a:r>
              <a:rPr lang="en-US" dirty="0" smtClean="0">
                <a:hlinkClick r:id="rId2"/>
              </a:rPr>
              <a:t>yeffryhp@unikom.ac.id</a:t>
            </a:r>
            <a:endParaRPr lang="en-US" dirty="0" smtClean="0"/>
          </a:p>
          <a:p>
            <a:r>
              <a:rPr lang="en-US" dirty="0" smtClean="0"/>
              <a:t>Magister of Information System</a:t>
            </a:r>
          </a:p>
          <a:p>
            <a:r>
              <a:rPr lang="en-US" dirty="0" err="1" smtClean="0"/>
              <a:t>Universitas</a:t>
            </a:r>
            <a:r>
              <a:rPr lang="en-US" dirty="0" smtClean="0"/>
              <a:t> </a:t>
            </a:r>
            <a:r>
              <a:rPr lang="en-US" dirty="0" err="1" smtClean="0"/>
              <a:t>Komputer</a:t>
            </a:r>
            <a:r>
              <a:rPr lang="en-US" dirty="0" smtClean="0"/>
              <a:t> Indonesia</a:t>
            </a:r>
            <a:endParaRPr lang="en-US" dirty="0"/>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50794"/>
            <a:ext cx="6172200" cy="563562"/>
          </a:xfrm>
        </p:spPr>
        <p:txBody>
          <a:bodyPr>
            <a:noAutofit/>
          </a:bodyPr>
          <a:lstStyle/>
          <a:p>
            <a:r>
              <a:rPr lang="en-US" sz="2800" dirty="0" err="1" smtClean="0"/>
              <a:t>Jenis</a:t>
            </a:r>
            <a:r>
              <a:rPr lang="en-US" sz="2800" dirty="0" smtClean="0"/>
              <a:t> DSS</a:t>
            </a:r>
            <a:br>
              <a:rPr lang="en-US" sz="2800" dirty="0" smtClean="0"/>
            </a:br>
            <a:r>
              <a:rPr lang="en-US" sz="2800" dirty="0"/>
              <a:t>(</a:t>
            </a:r>
            <a:r>
              <a:rPr lang="en-US" sz="2800" dirty="0" err="1"/>
              <a:t>Dhar</a:t>
            </a:r>
            <a:r>
              <a:rPr lang="en-US" sz="2800" dirty="0"/>
              <a:t> and Stein, 1997).</a:t>
            </a:r>
          </a:p>
        </p:txBody>
      </p:sp>
      <p:sp>
        <p:nvSpPr>
          <p:cNvPr id="3" name="Content Placeholder 2"/>
          <p:cNvSpPr>
            <a:spLocks noGrp="1"/>
          </p:cNvSpPr>
          <p:nvPr>
            <p:ph idx="1"/>
          </p:nvPr>
        </p:nvSpPr>
        <p:spPr/>
        <p:txBody>
          <a:bodyPr/>
          <a:lstStyle/>
          <a:p>
            <a:r>
              <a:rPr lang="en-US" dirty="0"/>
              <a:t>Model-driven </a:t>
            </a:r>
            <a:r>
              <a:rPr lang="en-US" dirty="0" smtClean="0"/>
              <a:t>DSS</a:t>
            </a:r>
          </a:p>
          <a:p>
            <a:pPr lvl="1"/>
            <a:r>
              <a:rPr lang="en-US" sz="2000" dirty="0" smtClean="0"/>
              <a:t>primarily standalone systems isolated from major corporate information systems that used some type of model to perform “what-if ” and other kinds of analyses</a:t>
            </a:r>
            <a:r>
              <a:rPr lang="en-US" dirty="0" smtClean="0"/>
              <a:t>. </a:t>
            </a:r>
          </a:p>
          <a:p>
            <a:r>
              <a:rPr lang="en-US" dirty="0" smtClean="0"/>
              <a:t>Data driven DSS</a:t>
            </a:r>
          </a:p>
          <a:p>
            <a:pPr lvl="1"/>
            <a:r>
              <a:rPr lang="en-US" sz="2000" dirty="0" smtClean="0"/>
              <a:t>These systems analyze large pools of data found in major corporate systems. They support decision making by enabling users to extract useful information that was previously buried in large quantities of data. Often data from transaction processing systems are collected in data warehouses for this purpose. Online analytical processing (OLAP) and data mining can then be used to analyze the data.</a:t>
            </a:r>
          </a:p>
          <a:p>
            <a:endParaRPr lang="en-US" dirty="0"/>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Mining</a:t>
            </a:r>
            <a:endParaRPr lang="en-US"/>
          </a:p>
        </p:txBody>
      </p:sp>
      <p:sp>
        <p:nvSpPr>
          <p:cNvPr id="3" name="Content Placeholder 2"/>
          <p:cNvSpPr>
            <a:spLocks noGrp="1"/>
          </p:cNvSpPr>
          <p:nvPr>
            <p:ph idx="1"/>
          </p:nvPr>
        </p:nvSpPr>
        <p:spPr/>
        <p:txBody>
          <a:bodyPr>
            <a:normAutofit lnSpcReduction="10000"/>
          </a:bodyPr>
          <a:lstStyle/>
          <a:p>
            <a:r>
              <a:rPr lang="en-US" sz="2200" b="0" dirty="0" smtClean="0"/>
              <a:t>Providing insights into corporate data </a:t>
            </a:r>
            <a:r>
              <a:rPr lang="en-US" sz="2200" b="0" dirty="0" smtClean="0">
                <a:solidFill>
                  <a:schemeClr val="tx1">
                    <a:lumMod val="60000"/>
                    <a:lumOff val="40000"/>
                  </a:schemeClr>
                </a:solidFill>
              </a:rPr>
              <a:t>that cannot </a:t>
            </a:r>
            <a:r>
              <a:rPr lang="en-US" sz="2200" b="0" dirty="0" smtClean="0"/>
              <a:t>be obtained with OLAP by finding </a:t>
            </a:r>
            <a:r>
              <a:rPr lang="en-US" sz="2200" b="0" dirty="0" smtClean="0">
                <a:solidFill>
                  <a:schemeClr val="tx1">
                    <a:lumMod val="60000"/>
                    <a:lumOff val="40000"/>
                  </a:schemeClr>
                </a:solidFill>
              </a:rPr>
              <a:t>hidden patterns </a:t>
            </a:r>
            <a:r>
              <a:rPr lang="en-US" sz="2200" b="0" dirty="0" smtClean="0"/>
              <a:t>and relationships in large databases and inferring rules from them to predict future behavior. The patterns and rules then can be used </a:t>
            </a:r>
            <a:r>
              <a:rPr lang="en-US" sz="2200" b="0" dirty="0" smtClean="0">
                <a:solidFill>
                  <a:schemeClr val="tx1">
                    <a:lumMod val="60000"/>
                    <a:lumOff val="40000"/>
                  </a:schemeClr>
                </a:solidFill>
              </a:rPr>
              <a:t>to guide </a:t>
            </a:r>
            <a:r>
              <a:rPr lang="en-US" sz="2200" b="0" dirty="0" smtClean="0"/>
              <a:t>decision making and forecast the effect of those decisions. The types of information that can be obtained from data mining include :</a:t>
            </a:r>
            <a:endParaRPr lang="en-US" b="0" dirty="0" smtClean="0"/>
          </a:p>
          <a:p>
            <a:pPr lvl="1"/>
            <a:r>
              <a:rPr lang="en-US" i="1" dirty="0" smtClean="0"/>
              <a:t>Associations</a:t>
            </a:r>
          </a:p>
          <a:p>
            <a:pPr lvl="1"/>
            <a:r>
              <a:rPr lang="en-US" i="1" dirty="0"/>
              <a:t>In sequences</a:t>
            </a:r>
            <a:r>
              <a:rPr lang="en-US" i="1" dirty="0" smtClean="0"/>
              <a:t>,</a:t>
            </a:r>
          </a:p>
          <a:p>
            <a:pPr lvl="1"/>
            <a:r>
              <a:rPr lang="en-US" i="1" dirty="0" smtClean="0"/>
              <a:t>Classification</a:t>
            </a:r>
          </a:p>
          <a:p>
            <a:pPr lvl="1"/>
            <a:r>
              <a:rPr lang="en-US" i="1" dirty="0" smtClean="0"/>
              <a:t>Clustering</a:t>
            </a:r>
          </a:p>
          <a:p>
            <a:pPr lvl="1"/>
            <a:r>
              <a:rPr lang="en-US" dirty="0"/>
              <a:t>forecasting</a:t>
            </a: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Mining</a:t>
            </a:r>
            <a:endParaRPr lang="en-US"/>
          </a:p>
        </p:txBody>
      </p:sp>
      <p:sp>
        <p:nvSpPr>
          <p:cNvPr id="3" name="Content Placeholder 2"/>
          <p:cNvSpPr>
            <a:spLocks noGrp="1"/>
          </p:cNvSpPr>
          <p:nvPr>
            <p:ph idx="1"/>
          </p:nvPr>
        </p:nvSpPr>
        <p:spPr>
          <a:xfrm>
            <a:off x="71406" y="1371600"/>
            <a:ext cx="8229600" cy="5486400"/>
          </a:xfrm>
        </p:spPr>
        <p:txBody>
          <a:bodyPr>
            <a:normAutofit fontScale="70000" lnSpcReduction="20000"/>
          </a:bodyPr>
          <a:lstStyle/>
          <a:p>
            <a:r>
              <a:rPr lang="en-US" i="1" dirty="0" smtClean="0"/>
              <a:t>Associations</a:t>
            </a:r>
          </a:p>
          <a:p>
            <a:pPr lvl="1"/>
            <a:r>
              <a:rPr lang="en-US" sz="2300" i="1" dirty="0" smtClean="0"/>
              <a:t>occurrences linked to a single event. For instance, a study of </a:t>
            </a:r>
            <a:r>
              <a:rPr lang="en-US" sz="2300" dirty="0" smtClean="0"/>
              <a:t>supermarket purchasing patterns might reveal that when corn chips are purchased, a cola drink is purchased 65 percent of the time, but when there is a promotion, cola is purchased 85 percent of the time. With this information, managers can make better decisions because they have learned the profitability of a promotion.</a:t>
            </a:r>
          </a:p>
          <a:p>
            <a:r>
              <a:rPr lang="en-US" i="1" dirty="0" smtClean="0"/>
              <a:t>In sequences</a:t>
            </a:r>
          </a:p>
          <a:p>
            <a:pPr lvl="1"/>
            <a:r>
              <a:rPr lang="en-US" sz="2900" i="1" dirty="0" smtClean="0"/>
              <a:t>events are linked over </a:t>
            </a:r>
            <a:r>
              <a:rPr lang="en-US" sz="2900" i="1" dirty="0" err="1" smtClean="0"/>
              <a:t>time.We</a:t>
            </a:r>
            <a:r>
              <a:rPr lang="en-US" sz="2900" i="1" dirty="0" smtClean="0"/>
              <a:t> might find, for example, that if a </a:t>
            </a:r>
            <a:r>
              <a:rPr lang="en-US" sz="2900" dirty="0" smtClean="0"/>
              <a:t>house is purchased, a new refrigerator will be purchased within two weeks 65 percent of the time, and an oven will be bought within one month of the home purchase 45 percent of the time.</a:t>
            </a:r>
          </a:p>
          <a:p>
            <a:r>
              <a:rPr lang="en-US" i="1" dirty="0" smtClean="0"/>
              <a:t>Classification</a:t>
            </a:r>
          </a:p>
          <a:p>
            <a:pPr lvl="1"/>
            <a:r>
              <a:rPr lang="en-US" i="1" dirty="0" smtClean="0"/>
              <a:t>recognizes patterns that describe the group to which an item </a:t>
            </a:r>
            <a:r>
              <a:rPr lang="en-US" dirty="0" smtClean="0"/>
              <a:t>belongs by examining existing items that have been classified and by inferring a set of rules. For example, businesses such as credit card or telephone companies worry about the loss of steady customers. can devise special campaigns to retain Classification can help discover the characteristics of customers who are likely to leave and can provide a model to help managers predict who they are so that they such customers.</a:t>
            </a: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Mining</a:t>
            </a:r>
            <a:endParaRPr lang="en-US"/>
          </a:p>
        </p:txBody>
      </p:sp>
      <p:sp>
        <p:nvSpPr>
          <p:cNvPr id="3" name="Content Placeholder 2"/>
          <p:cNvSpPr>
            <a:spLocks noGrp="1"/>
          </p:cNvSpPr>
          <p:nvPr>
            <p:ph idx="1"/>
          </p:nvPr>
        </p:nvSpPr>
        <p:spPr>
          <a:xfrm>
            <a:off x="71406" y="1371600"/>
            <a:ext cx="8229600" cy="5486400"/>
          </a:xfrm>
        </p:spPr>
        <p:txBody>
          <a:bodyPr>
            <a:normAutofit/>
          </a:bodyPr>
          <a:lstStyle/>
          <a:p>
            <a:r>
              <a:rPr lang="en-US" i="1" dirty="0" smtClean="0"/>
              <a:t>Clustering </a:t>
            </a:r>
          </a:p>
          <a:p>
            <a:pPr lvl="1"/>
            <a:r>
              <a:rPr lang="en-US" sz="2000" i="1" dirty="0" smtClean="0"/>
              <a:t>works in a manner similar to classification when no groups have yet </a:t>
            </a:r>
            <a:r>
              <a:rPr lang="en-US" sz="2000" dirty="0" smtClean="0"/>
              <a:t>been defined. A data-mining tool can discover different groupings within data, such as finding affinity groups for bank cards or partitioning a database into groups of customers based on demographics and types of personal investments.</a:t>
            </a:r>
          </a:p>
          <a:p>
            <a:r>
              <a:rPr lang="en-US" dirty="0" smtClean="0"/>
              <a:t>forecasting </a:t>
            </a:r>
          </a:p>
          <a:p>
            <a:pPr lvl="1"/>
            <a:r>
              <a:rPr lang="en-US" sz="2000" dirty="0" smtClean="0"/>
              <a:t>uses predictions in a different way. It uses a series of existing values to forecast what other values will be. For example, forecasting might find patterns in data to help managers</a:t>
            </a:r>
          </a:p>
          <a:p>
            <a:endParaRPr lang="en-US" dirty="0" smtClean="0"/>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Komponen DSS</a:t>
            </a:r>
            <a:endParaRPr lang="en-US"/>
          </a:p>
        </p:txBody>
      </p:sp>
      <p:pic>
        <p:nvPicPr>
          <p:cNvPr id="3074" name="Picture 2"/>
          <p:cNvPicPr>
            <a:picLocks noChangeAspect="1" noChangeArrowheads="1"/>
          </p:cNvPicPr>
          <p:nvPr/>
        </p:nvPicPr>
        <p:blipFill>
          <a:blip r:embed="rId3" cstate="print"/>
          <a:srcRect/>
          <a:stretch>
            <a:fillRect/>
          </a:stretch>
        </p:blipFill>
        <p:spPr bwMode="auto">
          <a:xfrm>
            <a:off x="2928926" y="1357298"/>
            <a:ext cx="3671904" cy="5205381"/>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6172200" cy="563562"/>
          </a:xfrm>
        </p:spPr>
        <p:txBody>
          <a:bodyPr>
            <a:normAutofit fontScale="90000"/>
          </a:bodyPr>
          <a:lstStyle/>
          <a:p>
            <a:r>
              <a:rPr lang="en-US" b="1" dirty="0"/>
              <a:t>A DSS for customer analysis and segmentation</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6951" y="1500174"/>
            <a:ext cx="8249825" cy="48958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71462"/>
            <a:ext cx="8229600" cy="1143000"/>
          </a:xfrm>
        </p:spPr>
        <p:txBody>
          <a:bodyPr>
            <a:noAutofit/>
          </a:bodyPr>
          <a:lstStyle/>
          <a:p>
            <a:r>
              <a:rPr lang="en-US" sz="2000" b="1"/>
              <a:t>DATA VISUALIZATION AND GEOGRAPHIC INFORMATION SYSTEMS</a:t>
            </a:r>
            <a:endParaRPr lang="en-US" sz="2000"/>
          </a:p>
        </p:txBody>
      </p:sp>
      <p:pic>
        <p:nvPicPr>
          <p:cNvPr id="5122" name="Picture 2"/>
          <p:cNvPicPr>
            <a:picLocks noChangeAspect="1" noChangeArrowheads="1"/>
          </p:cNvPicPr>
          <p:nvPr/>
        </p:nvPicPr>
        <p:blipFill>
          <a:blip r:embed="rId3" cstate="print"/>
          <a:srcRect/>
          <a:stretch>
            <a:fillRect/>
          </a:stretch>
        </p:blipFill>
        <p:spPr bwMode="auto">
          <a:xfrm>
            <a:off x="1000100" y="1140851"/>
            <a:ext cx="6572296" cy="5689451"/>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6172200" cy="563562"/>
          </a:xfrm>
        </p:spPr>
        <p:txBody>
          <a:bodyPr>
            <a:normAutofit fontScale="90000"/>
          </a:bodyPr>
          <a:lstStyle/>
          <a:p>
            <a:r>
              <a:rPr lang="en-US" b="1"/>
              <a:t>Web-Based Customer Decision-Support Systems</a:t>
            </a:r>
            <a:endParaRPr lang="en-US"/>
          </a:p>
        </p:txBody>
      </p:sp>
      <p:pic>
        <p:nvPicPr>
          <p:cNvPr id="6146" name="Picture 2"/>
          <p:cNvPicPr>
            <a:picLocks noChangeAspect="1" noChangeArrowheads="1"/>
          </p:cNvPicPr>
          <p:nvPr/>
        </p:nvPicPr>
        <p:blipFill>
          <a:blip r:embed="rId2" cstate="print"/>
          <a:srcRect/>
          <a:stretch>
            <a:fillRect/>
          </a:stretch>
        </p:blipFill>
        <p:spPr bwMode="auto">
          <a:xfrm>
            <a:off x="142844" y="1571612"/>
            <a:ext cx="8156945" cy="2924188"/>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57158" y="1285860"/>
            <a:ext cx="6757363" cy="5072074"/>
          </a:xfrm>
          <a:prstGeom prst="rect">
            <a:avLst/>
          </a:prstGeom>
          <a:noFill/>
          <a:ln w="9525">
            <a:noFill/>
            <a:miter lim="800000"/>
            <a:headEnd/>
            <a:tailEnd/>
          </a:ln>
          <a:effectLst/>
        </p:spPr>
      </p:pic>
      <p:sp>
        <p:nvSpPr>
          <p:cNvPr id="4" name="Title 1"/>
          <p:cNvSpPr>
            <a:spLocks noGrp="1"/>
          </p:cNvSpPr>
          <p:nvPr>
            <p:ph type="title"/>
          </p:nvPr>
        </p:nvSpPr>
        <p:spPr>
          <a:xfrm>
            <a:off x="457200" y="142852"/>
            <a:ext cx="6172200" cy="563562"/>
          </a:xfrm>
        </p:spPr>
        <p:txBody>
          <a:bodyPr>
            <a:normAutofit fontScale="90000"/>
          </a:bodyPr>
          <a:lstStyle/>
          <a:p>
            <a:r>
              <a:rPr lang="en-US" b="1"/>
              <a:t>Web-Based Customer Decision-Support Systems</a:t>
            </a:r>
            <a:endParaRPr lang="en-US"/>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6172200" cy="563562"/>
          </a:xfrm>
        </p:spPr>
        <p:txBody>
          <a:bodyPr>
            <a:normAutofit fontScale="90000"/>
          </a:bodyPr>
          <a:lstStyle/>
          <a:p>
            <a:r>
              <a:rPr lang="en-US" b="1" dirty="0"/>
              <a:t>GROUP DECISION-SUPPORT SYSTEMS</a:t>
            </a:r>
            <a:endParaRPr lang="en-US" dirty="0"/>
          </a:p>
        </p:txBody>
      </p:sp>
      <p:pic>
        <p:nvPicPr>
          <p:cNvPr id="5" name="Picture 2" descr="http://www.chetu.com/images/gdss_pic.gif"/>
          <p:cNvPicPr>
            <a:picLocks noGrp="1" noChangeAspect="1" noChangeArrowheads="1"/>
          </p:cNvPicPr>
          <p:nvPr>
            <p:ph idx="1"/>
          </p:nvPr>
        </p:nvPicPr>
        <p:blipFill>
          <a:blip r:embed="rId3" cstate="print"/>
          <a:srcRect/>
          <a:stretch>
            <a:fillRect/>
          </a:stretch>
        </p:blipFill>
        <p:spPr bwMode="auto">
          <a:xfrm>
            <a:off x="714348" y="1285859"/>
            <a:ext cx="7000924" cy="4986623"/>
          </a:xfrm>
          <a:prstGeom prst="rect">
            <a:avLst/>
          </a:prstGeom>
          <a:noFill/>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52950"/>
            <a:ext cx="9144000" cy="762000"/>
          </a:xfrm>
        </p:spPr>
        <p:txBody>
          <a:bodyPr/>
          <a:lstStyle/>
          <a:p>
            <a:pPr algn="ctr"/>
            <a:r>
              <a:rPr lang="en-US" dirty="0" smtClean="0"/>
              <a:t>CHAP 8. DECISION SUPPORT SYSTEM</a:t>
            </a:r>
            <a:endParaRPr lang="en-US" dirty="0"/>
          </a:p>
        </p:txBody>
      </p:sp>
      <p:sp>
        <p:nvSpPr>
          <p:cNvPr id="3" name="Subtitle 2"/>
          <p:cNvSpPr>
            <a:spLocks noGrp="1"/>
          </p:cNvSpPr>
          <p:nvPr>
            <p:ph type="subTitle" idx="1"/>
          </p:nvPr>
        </p:nvSpPr>
        <p:spPr>
          <a:xfrm>
            <a:off x="0" y="5319730"/>
            <a:ext cx="8715404" cy="1181104"/>
          </a:xfrm>
        </p:spPr>
        <p:txBody>
          <a:bodyPr/>
          <a:lstStyle/>
          <a:p>
            <a:r>
              <a:rPr lang="en-US" dirty="0" smtClean="0"/>
              <a:t>Dr. Ir. </a:t>
            </a:r>
            <a:r>
              <a:rPr lang="en-US" dirty="0" err="1" smtClean="0"/>
              <a:t>Yeffry</a:t>
            </a:r>
            <a:r>
              <a:rPr lang="en-US" dirty="0" smtClean="0"/>
              <a:t> </a:t>
            </a:r>
            <a:r>
              <a:rPr lang="en-US" dirty="0" err="1" smtClean="0"/>
              <a:t>Handoko</a:t>
            </a:r>
            <a:r>
              <a:rPr lang="en-US" dirty="0" smtClean="0"/>
              <a:t> Putra, M.T</a:t>
            </a:r>
          </a:p>
          <a:p>
            <a:r>
              <a:rPr lang="en-US" dirty="0" smtClean="0"/>
              <a:t>E-mail: </a:t>
            </a:r>
            <a:r>
              <a:rPr lang="en-US" dirty="0" smtClean="0">
                <a:hlinkClick r:id="rId2"/>
              </a:rPr>
              <a:t>yeffryhp@unikom.ac.id</a:t>
            </a:r>
            <a:endParaRPr lang="en-US" dirty="0" smtClean="0"/>
          </a:p>
          <a:p>
            <a:r>
              <a:rPr lang="en-US" dirty="0" smtClean="0"/>
              <a:t>Magister of Information System</a:t>
            </a:r>
          </a:p>
          <a:p>
            <a:r>
              <a:rPr lang="en-US" dirty="0" err="1" smtClean="0"/>
              <a:t>Universitas</a:t>
            </a:r>
            <a:r>
              <a:rPr lang="en-US" dirty="0" smtClean="0"/>
              <a:t> </a:t>
            </a:r>
            <a:r>
              <a:rPr lang="en-US" dirty="0" err="1" smtClean="0"/>
              <a:t>Komputer</a:t>
            </a:r>
            <a:r>
              <a:rPr lang="en-US" dirty="0" smtClean="0"/>
              <a:t> Indonesia</a:t>
            </a: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0" y="642918"/>
            <a:ext cx="3143240" cy="3526666"/>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3071802" y="571480"/>
            <a:ext cx="3857652" cy="35719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6909525" y="571480"/>
            <a:ext cx="2234476" cy="357190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GROUP DECISION-SUPPORT SYSTEMS</a:t>
            </a:r>
            <a:endParaRPr lang="en-US" dirty="0"/>
          </a:p>
        </p:txBody>
      </p:sp>
      <p:sp>
        <p:nvSpPr>
          <p:cNvPr id="3" name="Content Placeholder 2"/>
          <p:cNvSpPr>
            <a:spLocks noGrp="1"/>
          </p:cNvSpPr>
          <p:nvPr>
            <p:ph idx="1"/>
          </p:nvPr>
        </p:nvSpPr>
        <p:spPr>
          <a:xfrm>
            <a:off x="428596" y="1142984"/>
            <a:ext cx="8229600" cy="5257800"/>
          </a:xfrm>
        </p:spPr>
        <p:txBody>
          <a:bodyPr>
            <a:normAutofit lnSpcReduction="10000"/>
          </a:bodyPr>
          <a:lstStyle/>
          <a:p>
            <a:r>
              <a:rPr lang="en-US" b="1" dirty="0"/>
              <a:t>What Is a GDSS</a:t>
            </a:r>
            <a:r>
              <a:rPr lang="en-US" b="1" dirty="0" smtClean="0"/>
              <a:t>?</a:t>
            </a:r>
          </a:p>
          <a:p>
            <a:pPr lvl="1"/>
            <a:r>
              <a:rPr lang="en-US" sz="2000" dirty="0" smtClean="0"/>
              <a:t>interactive computer-based system used to facilitate the solution of unstructured problems by a set of decision makers working together as a group (</a:t>
            </a:r>
            <a:r>
              <a:rPr lang="en-US" sz="2000" dirty="0" err="1" smtClean="0"/>
              <a:t>DeSanctis</a:t>
            </a:r>
            <a:r>
              <a:rPr lang="en-US" sz="2000" dirty="0" smtClean="0"/>
              <a:t> and </a:t>
            </a:r>
            <a:r>
              <a:rPr lang="en-US" sz="2000" dirty="0" err="1" smtClean="0"/>
              <a:t>Gallupe</a:t>
            </a:r>
            <a:r>
              <a:rPr lang="en-US" sz="2000" dirty="0" smtClean="0"/>
              <a:t>, 1987). </a:t>
            </a:r>
          </a:p>
          <a:p>
            <a:pPr lvl="1"/>
            <a:r>
              <a:rPr lang="en-US" sz="2000" dirty="0" smtClean="0"/>
              <a:t>Groupware and Web-based tools for videoconferencing and electronic meetings described earlier in this text can support some group decision processes, but their focus is primarily on communication. </a:t>
            </a:r>
          </a:p>
          <a:p>
            <a:pPr lvl="1"/>
            <a:r>
              <a:rPr lang="en-US" sz="2000" dirty="0" smtClean="0"/>
              <a:t>provide tools and technologies geared explicitly toward group decision making and were developed in response to a growing concern over the quality and effectiveness of meetings. </a:t>
            </a:r>
          </a:p>
          <a:p>
            <a:pPr lvl="1"/>
            <a:r>
              <a:rPr lang="en-US" sz="2000" dirty="0" smtClean="0"/>
              <a:t>The underlying problems in group decision making have been the explosion of decision-maker meetings, the growing length of those meetings, and the increased number of attendees. Estimates on the amount of a manager’s time spent in meetings range from 35 to 70 percent.</a:t>
            </a:r>
            <a:endParaRPr lang="en-US" dirty="0" smtClean="0"/>
          </a:p>
          <a:p>
            <a:endParaRPr lang="en-US" b="1" dirty="0"/>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
            </a:r>
            <a:endParaRPr lang="en-US"/>
          </a:p>
        </p:txBody>
      </p:sp>
      <p:pic>
        <p:nvPicPr>
          <p:cNvPr id="51202" name="Picture 2" descr="http://comp325wikibook.wikispaces.com/file/view/Typology_of_GDSS.JPG/101770777/Typology_of_GDSS.JPG"/>
          <p:cNvPicPr>
            <a:picLocks noGrp="1" noChangeAspect="1" noChangeArrowheads="1"/>
          </p:cNvPicPr>
          <p:nvPr>
            <p:ph idx="1"/>
          </p:nvPr>
        </p:nvPicPr>
        <p:blipFill>
          <a:blip r:embed="rId2" cstate="print"/>
          <a:srcRect/>
          <a:stretch>
            <a:fillRect/>
          </a:stretch>
        </p:blipFill>
        <p:spPr bwMode="auto">
          <a:xfrm>
            <a:off x="428596" y="1054336"/>
            <a:ext cx="7000924" cy="537506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COMPONENTS OF GDSS</a:t>
            </a:r>
            <a:endParaRPr lang="en-US"/>
          </a:p>
        </p:txBody>
      </p:sp>
      <p:sp>
        <p:nvSpPr>
          <p:cNvPr id="3" name="Content Placeholder 2"/>
          <p:cNvSpPr>
            <a:spLocks noGrp="1"/>
          </p:cNvSpPr>
          <p:nvPr>
            <p:ph idx="1"/>
          </p:nvPr>
        </p:nvSpPr>
        <p:spPr/>
        <p:txBody>
          <a:bodyPr>
            <a:normAutofit/>
          </a:bodyPr>
          <a:lstStyle/>
          <a:p>
            <a:r>
              <a:rPr lang="en-US" i="1" smtClean="0"/>
              <a:t>Electronic questionnaires</a:t>
            </a:r>
          </a:p>
          <a:p>
            <a:r>
              <a:rPr lang="en-US" i="1"/>
              <a:t>Electronic brainstorming </a:t>
            </a:r>
            <a:r>
              <a:rPr lang="en-US" i="1" smtClean="0"/>
              <a:t>tools</a:t>
            </a:r>
          </a:p>
          <a:p>
            <a:r>
              <a:rPr lang="en-US" i="1"/>
              <a:t>Idea </a:t>
            </a:r>
            <a:r>
              <a:rPr lang="en-US" i="1" smtClean="0"/>
              <a:t>organizers</a:t>
            </a:r>
          </a:p>
          <a:p>
            <a:r>
              <a:rPr lang="en-US" i="1"/>
              <a:t>Questionnaire </a:t>
            </a:r>
            <a:r>
              <a:rPr lang="en-US" i="1" smtClean="0"/>
              <a:t>tools</a:t>
            </a:r>
          </a:p>
          <a:p>
            <a:r>
              <a:rPr lang="en-US" i="1"/>
              <a:t>Tools for voting or setting </a:t>
            </a:r>
            <a:r>
              <a:rPr lang="en-US" i="1" smtClean="0"/>
              <a:t>priorities</a:t>
            </a:r>
          </a:p>
          <a:p>
            <a:r>
              <a:rPr lang="en-US" i="1"/>
              <a:t>Stakeholder identification and analysis </a:t>
            </a:r>
            <a:r>
              <a:rPr lang="en-US" i="1" smtClean="0"/>
              <a:t>tools</a:t>
            </a:r>
          </a:p>
          <a:p>
            <a:r>
              <a:rPr lang="en-US" i="1"/>
              <a:t>Policy formation </a:t>
            </a:r>
            <a:r>
              <a:rPr lang="en-US" i="1" smtClean="0"/>
              <a:t>tools</a:t>
            </a:r>
          </a:p>
          <a:p>
            <a:r>
              <a:rPr lang="en-US" i="1"/>
              <a:t>Group dictionaries</a:t>
            </a:r>
            <a:endParaRPr lang="en-US"/>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a:t>Group system tools</a:t>
            </a:r>
            <a:endParaRPr lang="en-US"/>
          </a:p>
        </p:txBody>
      </p:sp>
      <p:pic>
        <p:nvPicPr>
          <p:cNvPr id="8194" name="Picture 2"/>
          <p:cNvPicPr>
            <a:picLocks noChangeAspect="1" noChangeArrowheads="1"/>
          </p:cNvPicPr>
          <p:nvPr/>
        </p:nvPicPr>
        <p:blipFill>
          <a:blip r:embed="rId3" cstate="print"/>
          <a:srcRect/>
          <a:stretch>
            <a:fillRect/>
          </a:stretch>
        </p:blipFill>
        <p:spPr bwMode="auto">
          <a:xfrm>
            <a:off x="857224" y="1514474"/>
            <a:ext cx="5848376" cy="5247873"/>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Better Decision Making</a:t>
            </a:r>
            <a:endParaRPr lang="en-US"/>
          </a:p>
        </p:txBody>
      </p:sp>
      <p:sp>
        <p:nvSpPr>
          <p:cNvPr id="3" name="Content Placeholder 2"/>
          <p:cNvSpPr>
            <a:spLocks noGrp="1"/>
          </p:cNvSpPr>
          <p:nvPr>
            <p:ph idx="1"/>
          </p:nvPr>
        </p:nvSpPr>
        <p:spPr/>
        <p:txBody>
          <a:bodyPr/>
          <a:lstStyle/>
          <a:p>
            <a:r>
              <a:rPr lang="en-US" smtClean="0"/>
              <a:t>Management Information Systems (MIS)</a:t>
            </a:r>
          </a:p>
          <a:p>
            <a:r>
              <a:rPr lang="en-US" smtClean="0"/>
              <a:t>Decision-support SYSTEMS(DSS)</a:t>
            </a:r>
          </a:p>
          <a:p>
            <a:r>
              <a:rPr lang="en-US" smtClean="0"/>
              <a:t>Group Decision-support Systems (</a:t>
            </a:r>
            <a:r>
              <a:rPr lang="en-US"/>
              <a:t>GDSS</a:t>
            </a:r>
            <a:r>
              <a:rPr lang="en-US" smtClean="0"/>
              <a:t>)</a:t>
            </a:r>
          </a:p>
          <a:p>
            <a:r>
              <a:rPr lang="en-US" smtClean="0"/>
              <a:t>Executive Support Systems (</a:t>
            </a:r>
            <a:r>
              <a:rPr lang="en-US"/>
              <a:t>ESS).</a:t>
            </a: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System and Technologies for Business Intelligent</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1071538" y="1500174"/>
            <a:ext cx="6505575" cy="4726957"/>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77065" y="1000108"/>
            <a:ext cx="6653896" cy="5857916"/>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Decision Making in Real World</a:t>
            </a:r>
            <a:endParaRPr lang="en-US" sz="2800" dirty="0"/>
          </a:p>
        </p:txBody>
      </p:sp>
      <p:sp>
        <p:nvSpPr>
          <p:cNvPr id="3" name="Content Placeholder 2"/>
          <p:cNvSpPr>
            <a:spLocks noGrp="1"/>
          </p:cNvSpPr>
          <p:nvPr>
            <p:ph idx="1"/>
          </p:nvPr>
        </p:nvSpPr>
        <p:spPr>
          <a:xfrm>
            <a:off x="71406" y="1371600"/>
            <a:ext cx="8229600" cy="4953000"/>
          </a:xfrm>
        </p:spPr>
        <p:txBody>
          <a:bodyPr>
            <a:normAutofit fontScale="85000" lnSpcReduction="10000"/>
          </a:bodyPr>
          <a:lstStyle/>
          <a:p>
            <a:r>
              <a:rPr lang="en-US" smtClean="0"/>
              <a:t>Information Quality</a:t>
            </a:r>
          </a:p>
          <a:p>
            <a:pPr lvl="1"/>
            <a:r>
              <a:rPr lang="en-US"/>
              <a:t>Accuracy: Do the data represent reality?</a:t>
            </a:r>
          </a:p>
          <a:p>
            <a:pPr lvl="1"/>
            <a:r>
              <a:rPr lang="en-US"/>
              <a:t>Integrity: Are the structure of data and relationships among the entities and attributes</a:t>
            </a:r>
          </a:p>
          <a:p>
            <a:pPr lvl="1"/>
            <a:r>
              <a:rPr lang="en-US"/>
              <a:t>consistent?</a:t>
            </a:r>
          </a:p>
          <a:p>
            <a:pPr lvl="1"/>
            <a:r>
              <a:rPr lang="en-US"/>
              <a:t>Consistency: Are data elements consistently defined?</a:t>
            </a:r>
          </a:p>
          <a:p>
            <a:pPr lvl="1"/>
            <a:r>
              <a:rPr lang="en-US"/>
              <a:t>Completeness: Are all the necessary data present?</a:t>
            </a:r>
          </a:p>
          <a:p>
            <a:pPr lvl="1"/>
            <a:r>
              <a:rPr lang="en-US"/>
              <a:t>Validity: Do data values fall within defined ranges?</a:t>
            </a:r>
          </a:p>
          <a:p>
            <a:pPr lvl="1"/>
            <a:r>
              <a:rPr lang="en-US"/>
              <a:t>Timeliness: Are data available when needed?</a:t>
            </a:r>
          </a:p>
          <a:p>
            <a:pPr lvl="1"/>
            <a:r>
              <a:rPr lang="en-US"/>
              <a:t>Accessibility: Are the data accessible, comprehensible, and usable?</a:t>
            </a: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Decision Making in Real World (2)</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Management Filter</a:t>
            </a:r>
          </a:p>
          <a:p>
            <a:pPr lvl="1"/>
            <a:r>
              <a:rPr lang="en-US" dirty="0" smtClean="0"/>
              <a:t>E.g. Cisco Systems Corporation, was forced to write off as a loss $3.4 billion in excess inventory in 2001</a:t>
            </a:r>
          </a:p>
          <a:p>
            <a:r>
              <a:rPr lang="en-US" b="1" dirty="0"/>
              <a:t>Organizational </a:t>
            </a:r>
            <a:r>
              <a:rPr lang="en-US" b="1" dirty="0" smtClean="0"/>
              <a:t>Inertia</a:t>
            </a:r>
          </a:p>
          <a:p>
            <a:pPr lvl="1"/>
            <a:r>
              <a:rPr lang="en-US" dirty="0" smtClean="0"/>
              <a:t>When environments change and businesses need to adopt new business models to survive, strong forces within organizations resist making decisions calling for major change. </a:t>
            </a:r>
          </a:p>
          <a:p>
            <a:pPr lvl="1"/>
            <a:r>
              <a:rPr lang="en-US" dirty="0" smtClean="0"/>
              <a:t>Decisions taken by a firm often represent a balancing of the firm’s various interest groups rather than the best solution to the problem.</a:t>
            </a:r>
          </a:p>
          <a:p>
            <a:endParaRPr lang="en-US"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1" dirty="0"/>
              <a:t>Trends in Decision Support and Business Intelligence</a:t>
            </a:r>
            <a:endParaRPr lang="en-US" sz="2800" dirty="0"/>
          </a:p>
        </p:txBody>
      </p:sp>
      <p:sp>
        <p:nvSpPr>
          <p:cNvPr id="5" name="Content Placeholder 4"/>
          <p:cNvSpPr>
            <a:spLocks noGrp="1"/>
          </p:cNvSpPr>
          <p:nvPr>
            <p:ph idx="1"/>
          </p:nvPr>
        </p:nvSpPr>
        <p:spPr>
          <a:xfrm>
            <a:off x="428596" y="1071546"/>
            <a:ext cx="8229600" cy="4953000"/>
          </a:xfrm>
        </p:spPr>
        <p:txBody>
          <a:bodyPr/>
          <a:lstStyle/>
          <a:p>
            <a:r>
              <a:rPr lang="en-US" b="1" i="1" dirty="0"/>
              <a:t>Detailed enterprise-wide </a:t>
            </a:r>
            <a:r>
              <a:rPr lang="en-US" b="1" i="1" dirty="0" smtClean="0"/>
              <a:t>data</a:t>
            </a:r>
          </a:p>
          <a:p>
            <a:pPr lvl="1"/>
            <a:r>
              <a:rPr lang="en-US" sz="2000" i="1" dirty="0" smtClean="0"/>
              <a:t>Enterprise systems create an explosion in </a:t>
            </a:r>
            <a:r>
              <a:rPr lang="en-US" sz="2000" dirty="0" err="1" smtClean="0"/>
              <a:t>firmwide</a:t>
            </a:r>
            <a:r>
              <a:rPr lang="en-US" sz="2000" dirty="0" smtClean="0"/>
              <a:t>, current, and relatively accurate information, supplying end users at their desktops with powerful analytic tools for analyzing and visualizing data.</a:t>
            </a:r>
          </a:p>
          <a:p>
            <a:r>
              <a:rPr lang="en-US" b="1" i="1" dirty="0" smtClean="0"/>
              <a:t>Broadening </a:t>
            </a:r>
            <a:r>
              <a:rPr lang="en-US" b="1" i="1" dirty="0"/>
              <a:t>decision rights and </a:t>
            </a:r>
            <a:r>
              <a:rPr lang="en-US" b="1" i="1" dirty="0" smtClean="0"/>
              <a:t>responsibilities</a:t>
            </a:r>
          </a:p>
          <a:p>
            <a:pPr lvl="1"/>
            <a:r>
              <a:rPr lang="en-US" sz="2000" i="1" dirty="0" smtClean="0"/>
              <a:t>As information becomes </a:t>
            </a:r>
            <a:r>
              <a:rPr lang="en-US" sz="2000" dirty="0" smtClean="0"/>
              <a:t>more widespread throughout the corporation, it is possible to reduce levels of hierarchy and grant more decision-making authority to lower-level employees.</a:t>
            </a:r>
            <a:endParaRPr lang="en-US" dirty="0" smtClean="0"/>
          </a:p>
          <a:p>
            <a:r>
              <a:rPr lang="en-US" b="1" i="1" dirty="0" smtClean="0"/>
              <a:t>Intranets and portals</a:t>
            </a:r>
          </a:p>
          <a:p>
            <a:pPr lvl="1"/>
            <a:r>
              <a:rPr lang="en-US" sz="2000" i="1" dirty="0" smtClean="0"/>
              <a:t>Intranet technologies create global, company-wide </a:t>
            </a:r>
            <a:r>
              <a:rPr lang="en-US" sz="2000" dirty="0" smtClean="0"/>
              <a:t>networks that ease the flow of information across divisions and regions and delivery of near real-time data to management and employee desktops</a:t>
            </a:r>
            <a:endParaRPr lang="en-US" b="1" i="1" dirty="0" smtClean="0"/>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1" dirty="0"/>
              <a:t>Trends in Decision Support and Business Intelligence</a:t>
            </a:r>
            <a:endParaRPr lang="en-US" sz="2800" dirty="0"/>
          </a:p>
        </p:txBody>
      </p:sp>
      <p:sp>
        <p:nvSpPr>
          <p:cNvPr id="5" name="Content Placeholder 4"/>
          <p:cNvSpPr>
            <a:spLocks noGrp="1"/>
          </p:cNvSpPr>
          <p:nvPr>
            <p:ph idx="1"/>
          </p:nvPr>
        </p:nvSpPr>
        <p:spPr/>
        <p:txBody>
          <a:bodyPr/>
          <a:lstStyle/>
          <a:p>
            <a:r>
              <a:rPr lang="en-US" b="1" i="1" dirty="0" smtClean="0"/>
              <a:t>Personalization </a:t>
            </a:r>
            <a:r>
              <a:rPr lang="en-US" b="1" i="1" dirty="0"/>
              <a:t>and customization of </a:t>
            </a:r>
            <a:r>
              <a:rPr lang="en-US" b="1" i="1" dirty="0" smtClean="0"/>
              <a:t>information</a:t>
            </a:r>
          </a:p>
          <a:p>
            <a:pPr lvl="1"/>
            <a:r>
              <a:rPr lang="en-US" sz="2000" i="1" dirty="0" smtClean="0"/>
              <a:t>Web portal technologies </a:t>
            </a:r>
            <a:r>
              <a:rPr lang="en-US" sz="2000" dirty="0" smtClean="0"/>
              <a:t>provide great flexibility in determining what data each employee and manager sees on his or her desktop. Personalization of decision information can speed up decision making by enabling users to filter out irrelevant information.</a:t>
            </a:r>
          </a:p>
          <a:p>
            <a:r>
              <a:rPr lang="en-US" b="1" i="1" dirty="0" smtClean="0"/>
              <a:t>Extranets </a:t>
            </a:r>
            <a:r>
              <a:rPr lang="en-US" b="1" i="1" dirty="0"/>
              <a:t>and collaborative commerce</a:t>
            </a:r>
            <a:r>
              <a:rPr lang="en-US" b="1" i="1" dirty="0" smtClean="0"/>
              <a:t>.</a:t>
            </a:r>
          </a:p>
          <a:p>
            <a:r>
              <a:rPr lang="en-US" b="1" i="1" dirty="0"/>
              <a:t>Team support tools.</a:t>
            </a:r>
            <a:endParaRPr lang="en-US" dirty="0"/>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sample">
  <a:themeElements>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sample 2">
        <a:dk1>
          <a:srgbClr val="1D528D"/>
        </a:dk1>
        <a:lt1>
          <a:srgbClr val="FFFFFF"/>
        </a:lt1>
        <a:dk2>
          <a:srgbClr val="000000"/>
        </a:dk2>
        <a:lt2>
          <a:srgbClr val="C0C0C0"/>
        </a:lt2>
        <a:accent1>
          <a:srgbClr val="2CA3C8"/>
        </a:accent1>
        <a:accent2>
          <a:srgbClr val="FF9900"/>
        </a:accent2>
        <a:accent3>
          <a:srgbClr val="FFFFFF"/>
        </a:accent3>
        <a:accent4>
          <a:srgbClr val="174578"/>
        </a:accent4>
        <a:accent5>
          <a:srgbClr val="ACCE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3">
        <a:dk1>
          <a:srgbClr val="666633"/>
        </a:dk1>
        <a:lt1>
          <a:srgbClr val="FFFFFF"/>
        </a:lt1>
        <a:dk2>
          <a:srgbClr val="000000"/>
        </a:dk2>
        <a:lt2>
          <a:srgbClr val="D1C68D"/>
        </a:lt2>
        <a:accent1>
          <a:srgbClr val="C86C62"/>
        </a:accent1>
        <a:accent2>
          <a:srgbClr val="C78DD7"/>
        </a:accent2>
        <a:accent3>
          <a:srgbClr val="FFFFFF"/>
        </a:accent3>
        <a:accent4>
          <a:srgbClr val="56562A"/>
        </a:accent4>
        <a:accent5>
          <a:srgbClr val="E0BAB7"/>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cdb2004c012l</Template>
  <TotalTime>402</TotalTime>
  <Words>5368</Words>
  <Application>Microsoft Office PowerPoint</Application>
  <PresentationFormat>On-screen Show (4:3)</PresentationFormat>
  <Paragraphs>436</Paragraphs>
  <Slides>23</Slides>
  <Notes>15</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sample</vt:lpstr>
      <vt:lpstr>Image</vt:lpstr>
      <vt:lpstr>CHAP 8. DECISION SUPPORT SYSTEM</vt:lpstr>
      <vt:lpstr>CHAP 8. DECISION SUPPORT SYSTEM</vt:lpstr>
      <vt:lpstr>Better Decision Making</vt:lpstr>
      <vt:lpstr>System and Technologies for Business Intelligent</vt:lpstr>
      <vt:lpstr>Slide 5</vt:lpstr>
      <vt:lpstr>Decision Making in Real World</vt:lpstr>
      <vt:lpstr>Decision Making in Real World (2)</vt:lpstr>
      <vt:lpstr>Trends in Decision Support and Business Intelligence</vt:lpstr>
      <vt:lpstr>Trends in Decision Support and Business Intelligence</vt:lpstr>
      <vt:lpstr>Jenis DSS (Dhar and Stein, 1997).</vt:lpstr>
      <vt:lpstr>Data Mining</vt:lpstr>
      <vt:lpstr>Data Mining</vt:lpstr>
      <vt:lpstr>Data Mining</vt:lpstr>
      <vt:lpstr>Komponen DSS</vt:lpstr>
      <vt:lpstr>A DSS for customer analysis and segmentation</vt:lpstr>
      <vt:lpstr>DATA VISUALIZATION AND GEOGRAPHIC INFORMATION SYSTEMS</vt:lpstr>
      <vt:lpstr>Web-Based Customer Decision-Support Systems</vt:lpstr>
      <vt:lpstr>Web-Based Customer Decision-Support Systems</vt:lpstr>
      <vt:lpstr>GROUP DECISION-SUPPORT SYSTEMS</vt:lpstr>
      <vt:lpstr>GROUP DECISION-SUPPORT SYSTEMS</vt:lpstr>
      <vt:lpstr>`</vt:lpstr>
      <vt:lpstr>COMPONENTS OF GDSS</vt:lpstr>
      <vt:lpstr>Group system tools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6. Manajemen Pengambilan Keputusan</dc:title>
  <dc:creator>Axioo</dc:creator>
  <cp:lastModifiedBy>YEFFRY </cp:lastModifiedBy>
  <cp:revision>18</cp:revision>
  <dcterms:created xsi:type="dcterms:W3CDTF">2010-04-17T01:34:32Z</dcterms:created>
  <dcterms:modified xsi:type="dcterms:W3CDTF">2016-01-16T03:57:20Z</dcterms:modified>
</cp:coreProperties>
</file>