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1" r:id="rId15"/>
    <p:sldId id="364" r:id="rId16"/>
    <p:sldId id="359" r:id="rId17"/>
    <p:sldId id="362" r:id="rId18"/>
    <p:sldId id="363" r:id="rId19"/>
    <p:sldId id="365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C65E9-9A33-4934-BB2D-3FF5AF8C0CE6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87E37-97A0-48AC-B5C2-D534833FB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5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4400" b="1" dirty="0" err="1" smtClean="0"/>
              <a:t>Algoritma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id-ID" sz="4400" b="1" dirty="0" smtClean="0"/>
              <a:t>Pemrograman</a:t>
            </a: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Searching</a:t>
            </a:r>
            <a:endParaRPr lang="id-ID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9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Boolean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858000" cy="5562600"/>
          </a:xfrm>
        </p:spPr>
        <p:txBody>
          <a:bodyPr>
            <a:normAutofit fontScale="70000" lnSpcReduction="2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seq_search_boolean</a:t>
            </a:r>
            <a:r>
              <a:rPr lang="en-US" sz="2400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nama_array:tipe_array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ketemu</a:t>
            </a:r>
            <a:r>
              <a:rPr lang="en-US" sz="2400" dirty="0" smtClean="0"/>
              <a:t> : </a:t>
            </a:r>
            <a:r>
              <a:rPr lang="en-US" sz="2400" b="1" u="sng" dirty="0" err="1" smtClean="0"/>
              <a:t>boolean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 : </a:t>
            </a:r>
            <a:r>
              <a:rPr lang="en-US" sz="2400" dirty="0" err="1" smtClean="0"/>
              <a:t>tipedata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(not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≤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membagi</a:t>
            </a:r>
            <a:r>
              <a:rPr lang="en-US" sz="2600" dirty="0" smtClean="0"/>
              <a:t> </a:t>
            </a:r>
            <a:r>
              <a:rPr lang="en-US" sz="2600" dirty="0" err="1" smtClean="0"/>
              <a:t>larik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2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r>
              <a:rPr lang="en-US" sz="2600" dirty="0" smtClean="0"/>
              <a:t>),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mengecek</a:t>
            </a:r>
            <a:r>
              <a:rPr lang="en-US" sz="2600" dirty="0" smtClean="0"/>
              <a:t> data </a:t>
            </a:r>
            <a:r>
              <a:rPr lang="en-US" sz="2600" dirty="0" err="1" smtClean="0"/>
              <a:t>diposisi</a:t>
            </a:r>
            <a:r>
              <a:rPr lang="en-US" sz="2600" dirty="0" smtClean="0"/>
              <a:t> </a:t>
            </a:r>
            <a:r>
              <a:rPr lang="en-US" sz="2600" dirty="0" err="1" smtClean="0"/>
              <a:t>tengah</a:t>
            </a:r>
            <a:r>
              <a:rPr lang="en-US" sz="2600" dirty="0" smtClean="0"/>
              <a:t>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dicari</a:t>
            </a:r>
            <a:r>
              <a:rPr lang="en-US" sz="2600" dirty="0" smtClean="0"/>
              <a:t>,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dilanjutkan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larik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r>
              <a:rPr lang="en-US" sz="2600" dirty="0" smtClean="0"/>
              <a:t>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dirty="0" err="1" smtClean="0"/>
              <a:t>Mis</a:t>
            </a:r>
            <a:r>
              <a:rPr lang="en-US" sz="2600" dirty="0" smtClean="0"/>
              <a:t>. </a:t>
            </a:r>
            <a:r>
              <a:rPr lang="en-US" sz="2600" dirty="0" err="1"/>
              <a:t>d</a:t>
            </a:r>
            <a:r>
              <a:rPr lang="en-US" sz="2600" dirty="0" err="1" smtClean="0"/>
              <a:t>iberikan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6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00B050"/>
                </a:solidFill>
              </a:rPr>
              <a:t>Angka</a:t>
            </a:r>
            <a:endParaRPr lang="en-US" sz="26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dirty="0"/>
              <a:t>	</a:t>
            </a:r>
            <a:r>
              <a:rPr lang="en-US" sz="2600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dirty="0" smtClean="0"/>
              <a:t>Data yang </a:t>
            </a:r>
            <a:r>
              <a:rPr lang="en-US" sz="2600" dirty="0" err="1" smtClean="0"/>
              <a:t>dicari</a:t>
            </a:r>
            <a:r>
              <a:rPr lang="en-US" sz="2600" dirty="0" smtClean="0"/>
              <a:t> : </a:t>
            </a:r>
            <a:r>
              <a:rPr lang="en-US" sz="2600" b="1" dirty="0" smtClean="0">
                <a:solidFill>
                  <a:srgbClr val="C00000"/>
                </a:solidFill>
              </a:rPr>
              <a:t>7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Catatan</a:t>
            </a:r>
            <a:r>
              <a:rPr lang="en-US" sz="2600" b="1" dirty="0" smtClean="0">
                <a:solidFill>
                  <a:srgbClr val="FF0000"/>
                </a:solidFill>
              </a:rPr>
              <a:t> :</a:t>
            </a:r>
            <a:r>
              <a:rPr lang="en-US" sz="2600" b="1" dirty="0" smtClean="0"/>
              <a:t> data </a:t>
            </a:r>
            <a:r>
              <a:rPr lang="en-US" sz="2600" b="1" dirty="0" err="1" smtClean="0"/>
              <a:t>harus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sudah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terurut</a:t>
            </a:r>
            <a:endParaRPr lang="en-US" sz="26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31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31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4038600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620000" cy="5181600"/>
          </a:xfrm>
        </p:spPr>
        <p:txBody>
          <a:bodyPr>
            <a:normAutofit/>
          </a:bodyPr>
          <a:lstStyle/>
          <a:p>
            <a:pPr marL="1768475" indent="-1768475" algn="just">
              <a:buNone/>
            </a:pPr>
            <a:r>
              <a:rPr lang="en-US" sz="2400" b="1" dirty="0" err="1" smtClean="0"/>
              <a:t>Langkah</a:t>
            </a:r>
            <a:r>
              <a:rPr lang="en-US" sz="2400" b="1" dirty="0" smtClean="0"/>
              <a:t> 1</a:t>
            </a:r>
            <a:r>
              <a:rPr lang="en-US" sz="2400" dirty="0" smtClean="0"/>
              <a:t> :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2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(k)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(</a:t>
            </a:r>
            <a:r>
              <a:rPr lang="en-US" sz="2400" dirty="0" err="1" smtClean="0"/>
              <a:t>Ia</a:t>
            </a:r>
            <a:r>
              <a:rPr lang="en-US" sz="2400" dirty="0" smtClean="0"/>
              <a:t>) </a:t>
            </a:r>
            <a:r>
              <a:rPr lang="en-US" sz="2400" dirty="0" err="1" smtClean="0"/>
              <a:t>dijumlahkan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(</a:t>
            </a:r>
            <a:r>
              <a:rPr lang="en-US" sz="2400" dirty="0" err="1" smtClean="0"/>
              <a:t>Ib</a:t>
            </a:r>
            <a:r>
              <a:rPr lang="en-US" sz="2400" dirty="0" smtClean="0"/>
              <a:t>)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2.</a:t>
            </a:r>
          </a:p>
          <a:p>
            <a:pPr marL="1768475" indent="-1768475" algn="just">
              <a:buNone/>
            </a:pPr>
            <a:r>
              <a:rPr lang="en-US" sz="2400" dirty="0" smtClean="0"/>
              <a:t>	k = (</a:t>
            </a:r>
            <a:r>
              <a:rPr lang="en-US" sz="2400" dirty="0" err="1" smtClean="0"/>
              <a:t>Ia</a:t>
            </a:r>
            <a:r>
              <a:rPr lang="en-US" sz="2400" dirty="0" smtClean="0"/>
              <a:t> + </a:t>
            </a:r>
            <a:r>
              <a:rPr lang="en-US" sz="2400" dirty="0" err="1" smtClean="0"/>
              <a:t>Ib</a:t>
            </a:r>
            <a:r>
              <a:rPr lang="en-US" sz="2400" dirty="0" smtClean="0"/>
              <a:t>) div 2</a:t>
            </a:r>
          </a:p>
          <a:p>
            <a:pPr marL="1768475" indent="-1768475" algn="just">
              <a:buNone/>
            </a:pPr>
            <a:r>
              <a:rPr lang="en-US" sz="2400" dirty="0" smtClean="0"/>
              <a:t>	   = (1 + 5) div 2</a:t>
            </a:r>
          </a:p>
          <a:p>
            <a:pPr marL="1768475" indent="-1768475" algn="just">
              <a:buNone/>
            </a:pPr>
            <a:r>
              <a:rPr lang="en-US" sz="2400" dirty="0" smtClean="0"/>
              <a:t>	   =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endParaRPr lang="en-US" sz="2400" b="1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8589"/>
              </p:ext>
            </p:extLst>
          </p:nvPr>
        </p:nvGraphicFramePr>
        <p:xfrm>
          <a:off x="1447800" y="420624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49530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49530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49530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33800" y="5104607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524000" y="5256212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952205" y="5104607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105401" y="5256212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133600" y="53340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5334000"/>
            <a:ext cx="1828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Autofit/>
          </a:bodyPr>
          <a:lstStyle/>
          <a:p>
            <a:pPr marL="1768475" indent="-1768475" algn="just">
              <a:spcBef>
                <a:spcPts val="0"/>
              </a:spcBef>
              <a:buNone/>
            </a:pPr>
            <a:r>
              <a:rPr lang="en-US" sz="2200" b="1" dirty="0" err="1" smtClean="0"/>
              <a:t>Langkah</a:t>
            </a:r>
            <a:r>
              <a:rPr lang="en-US" sz="2200" b="1" dirty="0" smtClean="0"/>
              <a:t> 2 </a:t>
            </a:r>
            <a:r>
              <a:rPr lang="en-US" sz="2200" dirty="0" smtClean="0"/>
              <a:t>: </a:t>
            </a:r>
            <a:r>
              <a:rPr lang="en-US" sz="2200" dirty="0" err="1" smtClean="0"/>
              <a:t>periksa</a:t>
            </a:r>
            <a:r>
              <a:rPr lang="en-US" sz="2200" dirty="0" smtClean="0"/>
              <a:t> data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r>
              <a:rPr lang="en-US" sz="2200" dirty="0" smtClean="0"/>
              <a:t> </a:t>
            </a:r>
            <a:r>
              <a:rPr lang="en-US" sz="2200" dirty="0" err="1" smtClean="0"/>
              <a:t>larik</a:t>
            </a:r>
            <a:r>
              <a:rPr lang="en-US" sz="2200" dirty="0" smtClean="0"/>
              <a:t> (12), </a:t>
            </a:r>
            <a:r>
              <a:rPr lang="en-US" sz="2200" dirty="0" err="1" smtClean="0"/>
              <a:t>lalu</a:t>
            </a:r>
            <a:r>
              <a:rPr lang="en-US" sz="2200" dirty="0" smtClean="0"/>
              <a:t> </a:t>
            </a:r>
            <a:r>
              <a:rPr lang="en-US" sz="2200" dirty="0" err="1" smtClean="0"/>
              <a:t>bandingkan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(12 = 7? F),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diperiksa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data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data yang </a:t>
            </a:r>
            <a:r>
              <a:rPr lang="en-US" sz="2200" dirty="0" err="1" smtClean="0"/>
              <a:t>dicari</a:t>
            </a:r>
            <a:r>
              <a:rPr lang="en-US" sz="2200" dirty="0" smtClean="0"/>
              <a:t> (12 &lt; 7 ? F)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</a:t>
            </a:r>
            <a:r>
              <a:rPr lang="en-US" sz="2200" dirty="0" err="1" smtClean="0"/>
              <a:t>dilanjutkan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menarik</a:t>
            </a:r>
            <a:r>
              <a:rPr lang="en-US" sz="2200" dirty="0" smtClean="0"/>
              <a:t> </a:t>
            </a:r>
            <a:r>
              <a:rPr lang="en-US" sz="2200" dirty="0" err="1" smtClean="0"/>
              <a:t>Indeks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(</a:t>
            </a:r>
            <a:r>
              <a:rPr lang="en-US" sz="2200" dirty="0" err="1" smtClean="0"/>
              <a:t>Ib</a:t>
            </a:r>
            <a:r>
              <a:rPr lang="en-US" sz="2200" dirty="0" smtClean="0"/>
              <a:t> = k – 1)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70815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1708150" indent="0">
              <a:spcBef>
                <a:spcPts val="0"/>
              </a:spcBef>
              <a:buNone/>
            </a:pPr>
            <a:r>
              <a:rPr lang="en-US" sz="2200" dirty="0" err="1" smtClean="0"/>
              <a:t>Hitung</a:t>
            </a:r>
            <a:r>
              <a:rPr lang="en-US" sz="2200" dirty="0" smtClean="0"/>
              <a:t> </a:t>
            </a:r>
            <a:r>
              <a:rPr lang="en-US" sz="2200" dirty="0" err="1" smtClean="0"/>
              <a:t>kembali</a:t>
            </a:r>
            <a:r>
              <a:rPr lang="en-US" sz="2200" dirty="0" smtClean="0"/>
              <a:t> </a:t>
            </a:r>
            <a:r>
              <a:rPr lang="en-US" sz="2200" dirty="0" err="1" smtClean="0"/>
              <a:t>titik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Larik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ditinjau</a:t>
            </a:r>
            <a:r>
              <a:rPr lang="en-US" sz="2200" dirty="0" smtClean="0"/>
              <a:t> (</a:t>
            </a:r>
            <a:r>
              <a:rPr lang="en-US" sz="2200" dirty="0" err="1" smtClean="0"/>
              <a:t>didapat</a:t>
            </a:r>
            <a:r>
              <a:rPr lang="en-US" sz="2200" dirty="0" smtClean="0"/>
              <a:t>   k = 1)</a:t>
            </a:r>
          </a:p>
          <a:p>
            <a:pPr marL="1663700" indent="-166370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200" dirty="0"/>
              <a:t>	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3886200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876800" y="47244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47244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Autofit/>
          </a:bodyPr>
          <a:lstStyle/>
          <a:p>
            <a:pPr marL="1768475" indent="-1768475" algn="just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1663700" indent="-1663700">
              <a:spcBef>
                <a:spcPts val="0"/>
              </a:spcBef>
              <a:buNone/>
            </a:pPr>
            <a:r>
              <a:rPr lang="en-US" sz="2200" b="1" dirty="0" err="1" smtClean="0"/>
              <a:t>Langkah</a:t>
            </a:r>
            <a:r>
              <a:rPr lang="en-US" sz="2200" b="1" dirty="0" smtClean="0"/>
              <a:t> 3</a:t>
            </a:r>
            <a:r>
              <a:rPr lang="en-US" sz="2200" dirty="0" smtClean="0"/>
              <a:t>  :  </a:t>
            </a:r>
            <a:r>
              <a:rPr lang="en-US" sz="2200" dirty="0" err="1" smtClean="0"/>
              <a:t>ulangi</a:t>
            </a:r>
            <a:r>
              <a:rPr lang="en-US" sz="2200" dirty="0" smtClean="0"/>
              <a:t>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 1  s/d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 2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data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&gt; </a:t>
            </a:r>
            <a:r>
              <a:rPr lang="en-US" sz="2200" dirty="0" err="1" smtClean="0"/>
              <a:t>Ib</a:t>
            </a:r>
            <a:endParaRPr lang="en-US" sz="2200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dirty="0" err="1" smtClean="0"/>
              <a:t>Angka</a:t>
            </a:r>
            <a:r>
              <a:rPr lang="en-US" sz="2200" dirty="0" smtClean="0"/>
              <a:t> 7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indeks</a:t>
            </a:r>
            <a:r>
              <a:rPr lang="en-US" sz="2200" b="1" dirty="0" smtClean="0">
                <a:solidFill>
                  <a:srgbClr val="FF0000"/>
                </a:solidFill>
              </a:rPr>
              <a:t> ke-2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looping ke-3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200" dirty="0"/>
              <a:t>	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86200" y="1295400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14800" y="21336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21336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9831" y="248462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762184" y="2476184"/>
            <a:ext cx="685006" cy="14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886200" y="2819400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105400" y="2819400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7600" y="28956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2895600"/>
            <a:ext cx="198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/>
      <p:bldP spid="9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Illustrasi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Mis</a:t>
            </a:r>
            <a:r>
              <a:rPr lang="en-US" sz="2000" dirty="0" smtClean="0"/>
              <a:t>. </a:t>
            </a:r>
            <a:r>
              <a:rPr lang="en-US" sz="2000" dirty="0" err="1" smtClean="0"/>
              <a:t>Dicari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7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Binary Search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Angka</a:t>
            </a:r>
            <a:r>
              <a:rPr lang="en-US" sz="2000" dirty="0" smtClean="0"/>
              <a:t> 7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ke-2</a:t>
            </a:r>
          </a:p>
          <a:p>
            <a:pPr>
              <a:buFontTx/>
              <a:buChar char="-"/>
            </a:pPr>
            <a:r>
              <a:rPr lang="en-US" sz="2000" dirty="0" smtClean="0"/>
              <a:t>Data yang </a:t>
            </a:r>
            <a:r>
              <a:rPr lang="en-US" sz="2000" dirty="0" err="1" smtClean="0"/>
              <a:t>dicari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looping ke-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Ia</a:t>
            </a:r>
            <a:r>
              <a:rPr lang="en-US" sz="2000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Ib</a:t>
            </a:r>
            <a:r>
              <a:rPr lang="en-US" sz="2000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7031"/>
              </p:ext>
            </p:extLst>
          </p:nvPr>
        </p:nvGraphicFramePr>
        <p:xfrm>
          <a:off x="2057400" y="167640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05064" y="2466976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4904" y="24384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1864" y="24384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0296" y="2995614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95275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66976" y="327184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2832" y="3731896"/>
            <a:ext cx="533400" cy="251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14736" y="41148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0936" y="44196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0962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Binary Search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6858000" cy="5410200"/>
          </a:xfrm>
        </p:spPr>
        <p:txBody>
          <a:bodyPr>
            <a:normAutofit fontScale="55000" lnSpcReduction="2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binary_search</a:t>
            </a:r>
            <a:r>
              <a:rPr lang="en-US" sz="2400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nama_array</a:t>
            </a:r>
            <a:r>
              <a:rPr lang="en-US" sz="2400" dirty="0" smtClean="0"/>
              <a:t> : </a:t>
            </a:r>
            <a:r>
              <a:rPr lang="en-US" sz="2400" dirty="0" err="1" smtClean="0"/>
              <a:t>tipe_array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ascending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Ia</a:t>
            </a:r>
            <a:r>
              <a:rPr lang="en-US" sz="2400" dirty="0" smtClean="0"/>
              <a:t>, </a:t>
            </a:r>
            <a:r>
              <a:rPr lang="en-US" sz="2400" dirty="0" err="1" smtClean="0"/>
              <a:t>Ib</a:t>
            </a:r>
            <a:r>
              <a:rPr lang="en-US" sz="2400" dirty="0" smtClean="0"/>
              <a:t>, k  : 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     {</a:t>
            </a:r>
            <a:r>
              <a:rPr lang="en-US" sz="2400" dirty="0" err="1" smtClean="0"/>
              <a:t>Ia</a:t>
            </a:r>
            <a:r>
              <a:rPr lang="en-US" sz="2400" dirty="0" smtClean="0"/>
              <a:t>=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Ib</a:t>
            </a:r>
            <a:r>
              <a:rPr lang="en-US" sz="2400" dirty="0" smtClean="0"/>
              <a:t>=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k=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}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ketemu</a:t>
            </a:r>
            <a:r>
              <a:rPr lang="en-US" sz="2400" dirty="0" smtClean="0"/>
              <a:t>  :  </a:t>
            </a:r>
            <a:r>
              <a:rPr lang="en-US" sz="2400" b="1" u="sng" dirty="0" err="1" smtClean="0"/>
              <a:t>boolean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  :  </a:t>
            </a:r>
            <a:r>
              <a:rPr lang="en-US" sz="2400" dirty="0" err="1" smtClean="0"/>
              <a:t>tipedata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endParaRPr lang="en-US" sz="2400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(not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≤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k   (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) div 2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(k)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(k) &lt;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    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   k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   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    k –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ke-’,k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Buat</a:t>
            </a:r>
            <a:r>
              <a:rPr lang="en-US" sz="2800" dirty="0" smtClean="0"/>
              <a:t>  8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8 </a:t>
            </a:r>
            <a:r>
              <a:rPr lang="en-US" sz="2800" dirty="0" err="1" smtClean="0"/>
              <a:t>topik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Reservasi</a:t>
            </a:r>
            <a:r>
              <a:rPr lang="en-US" sz="2800" dirty="0" smtClean="0"/>
              <a:t> Hotel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Rental </a:t>
            </a:r>
            <a:r>
              <a:rPr lang="en-US" sz="2800" dirty="0" err="1" smtClean="0"/>
              <a:t>Kendaraan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Peminjaman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(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A</a:t>
            </a:r>
            <a:r>
              <a:rPr lang="en-US" sz="2800" dirty="0" err="1" smtClean="0"/>
              <a:t>potek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Rawat</a:t>
            </a:r>
            <a:r>
              <a:rPr lang="en-US" sz="2800" dirty="0" smtClean="0"/>
              <a:t> </a:t>
            </a:r>
            <a:r>
              <a:rPr lang="en-US" sz="2800" dirty="0" err="1" smtClean="0"/>
              <a:t>Inap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/</a:t>
            </a:r>
            <a:r>
              <a:rPr lang="en-US" sz="2800" dirty="0" err="1" smtClean="0"/>
              <a:t>Agen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Koperasi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Rekam</a:t>
            </a:r>
            <a:r>
              <a:rPr lang="en-US" sz="2800" dirty="0" smtClean="0"/>
              <a:t> </a:t>
            </a:r>
            <a:r>
              <a:rPr lang="en-US" sz="2800" dirty="0" err="1" smtClean="0"/>
              <a:t>Medik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9194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, Program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Menu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u="sng" dirty="0" smtClean="0"/>
              <a:t>MENU PILIHAN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ISI </a:t>
            </a:r>
            <a:r>
              <a:rPr lang="en-US" sz="2400" dirty="0" smtClean="0"/>
              <a:t>DATA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CARI DATA BERDASARKAN KODE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CARI DATA BERDASARKAN NAMA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CARI DATA BERDASARKAN </a:t>
            </a:r>
            <a:r>
              <a:rPr lang="en-US" sz="2400" dirty="0" smtClean="0"/>
              <a:t>HARGA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 </a:t>
            </a:r>
            <a:r>
              <a:rPr lang="en-US" sz="2400" dirty="0" err="1" smtClean="0"/>
              <a:t>intinya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unik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unik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TAMPIL DATA KESELURUHAN YG SDH TERURUT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0.   KELUAR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Dikumpulkan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ketika</a:t>
            </a:r>
            <a:r>
              <a:rPr lang="en-US" sz="2400" b="1" u="sng" dirty="0" smtClean="0">
                <a:solidFill>
                  <a:srgbClr val="FF0000"/>
                </a:solidFill>
              </a:rPr>
              <a:t> UAS!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194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772400" cy="51816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Isi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Makalah</a:t>
            </a: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 yang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harus</a:t>
            </a: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dikumpulkan</a:t>
            </a:r>
            <a:r>
              <a:rPr lang="en-US" sz="2000" dirty="0" smtClean="0">
                <a:latin typeface="Century" panose="02040604050505020304" pitchFamily="18" charset="0"/>
              </a:rPr>
              <a:t>: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1. </a:t>
            </a:r>
            <a:r>
              <a:rPr lang="en-US" sz="2000" dirty="0" err="1" smtClean="0">
                <a:latin typeface="Century" panose="02040604050505020304" pitchFamily="18" charset="0"/>
              </a:rPr>
              <a:t>Pendahuluan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berisi</a:t>
            </a:r>
            <a:r>
              <a:rPr lang="en-US" sz="2000" dirty="0" smtClean="0">
                <a:latin typeface="Century" panose="02040604050505020304" pitchFamily="18" charset="0"/>
              </a:rPr>
              <a:t> data </a:t>
            </a:r>
            <a:r>
              <a:rPr lang="en-US" sz="2000" dirty="0" err="1" smtClean="0">
                <a:latin typeface="Century" panose="02040604050505020304" pitchFamily="18" charset="0"/>
              </a:rPr>
              <a:t>apa</a:t>
            </a:r>
            <a:r>
              <a:rPr lang="en-US" sz="2000" dirty="0" smtClean="0">
                <a:latin typeface="Century" panose="02040604050505020304" pitchFamily="18" charset="0"/>
              </a:rPr>
              <a:t> yang </a:t>
            </a:r>
            <a:r>
              <a:rPr lang="en-US" sz="2000" dirty="0" err="1" smtClean="0">
                <a:latin typeface="Century" panose="02040604050505020304" pitchFamily="18" charset="0"/>
              </a:rPr>
              <a:t>akan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diolah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beserta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batasan-batasan</a:t>
            </a:r>
            <a:r>
              <a:rPr lang="en-US" sz="2000" dirty="0" smtClean="0">
                <a:latin typeface="Century" panose="02040604050505020304" pitchFamily="18" charset="0"/>
              </a:rPr>
              <a:t> yang </a:t>
            </a:r>
            <a:r>
              <a:rPr lang="en-US" sz="2000" dirty="0" err="1" smtClean="0">
                <a:latin typeface="Century" panose="02040604050505020304" pitchFamily="18" charset="0"/>
              </a:rPr>
              <a:t>dibutuhkan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untuk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pembuatan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algoritma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program (</a:t>
            </a:r>
            <a:r>
              <a:rPr lang="en-US" sz="2000" dirty="0" err="1" smtClean="0">
                <a:latin typeface="Century" panose="02040604050505020304" pitchFamily="18" charset="0"/>
              </a:rPr>
              <a:t>harus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jelas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komleks</a:t>
            </a:r>
            <a:r>
              <a:rPr lang="en-US" sz="2000" dirty="0" smtClean="0">
                <a:latin typeface="Century" panose="02040604050505020304" pitchFamily="18" charset="0"/>
              </a:rPr>
              <a:t>).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2. </a:t>
            </a:r>
            <a:r>
              <a:rPr lang="en-US" sz="2000" dirty="0" err="1" smtClean="0">
                <a:latin typeface="Century" panose="02040604050505020304" pitchFamily="18" charset="0"/>
              </a:rPr>
              <a:t>Algoritma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3.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4. </a:t>
            </a:r>
            <a:r>
              <a:rPr lang="en-US" sz="2000" dirty="0" err="1" smtClean="0">
                <a:latin typeface="Century" panose="02040604050505020304" pitchFamily="18" charset="0"/>
              </a:rPr>
              <a:t>Tampilan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Layar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5. </a:t>
            </a:r>
            <a:r>
              <a:rPr lang="en-US" sz="2000" dirty="0" err="1" smtClean="0">
                <a:latin typeface="Century" panose="02040604050505020304" pitchFamily="18" charset="0"/>
              </a:rPr>
              <a:t>Daftar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Pustaka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6. </a:t>
            </a:r>
            <a:r>
              <a:rPr lang="en-US" sz="2000" dirty="0" err="1" smtClean="0">
                <a:latin typeface="Century" panose="02040604050505020304" pitchFamily="18" charset="0"/>
              </a:rPr>
              <a:t>Kontribusi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masing-masing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anggota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kelompok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Catatan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err="1" smtClean="0">
                <a:latin typeface="Century" panose="02040604050505020304" pitchFamily="18" charset="0"/>
              </a:rPr>
              <a:t>Tipe</a:t>
            </a:r>
            <a:r>
              <a:rPr lang="en-US" sz="2000" dirty="0" smtClean="0">
                <a:latin typeface="Century" panose="02040604050505020304" pitchFamily="18" charset="0"/>
              </a:rPr>
              <a:t> data yang </a:t>
            </a:r>
            <a:r>
              <a:rPr lang="en-US" sz="2000" dirty="0" err="1" smtClean="0">
                <a:latin typeface="Century" panose="02040604050505020304" pitchFamily="18" charset="0"/>
              </a:rPr>
              <a:t>diperkenankan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dalam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bentuk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array of record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err="1" smtClean="0">
                <a:latin typeface="Century" panose="02040604050505020304" pitchFamily="18" charset="0"/>
              </a:rPr>
              <a:t>Boleh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b="1" dirty="0" err="1" smtClean="0">
                <a:latin typeface="Century" panose="02040604050505020304" pitchFamily="18" charset="0"/>
              </a:rPr>
              <a:t>menambahkan</a:t>
            </a:r>
            <a:r>
              <a:rPr lang="en-US" sz="2000" b="1" dirty="0" smtClean="0">
                <a:latin typeface="Century" panose="02040604050505020304" pitchFamily="18" charset="0"/>
              </a:rPr>
              <a:t> proses lain</a:t>
            </a:r>
            <a:r>
              <a:rPr lang="en-US" sz="2000" dirty="0" smtClean="0">
                <a:latin typeface="Century" panose="02040604050505020304" pitchFamily="18" charset="0"/>
              </a:rPr>
              <a:t>, </a:t>
            </a:r>
            <a:r>
              <a:rPr lang="en-US" sz="2000" dirty="0" err="1" smtClean="0">
                <a:latin typeface="Century" panose="02040604050505020304" pitchFamily="18" charset="0"/>
              </a:rPr>
              <a:t>misalnya</a:t>
            </a:r>
            <a:r>
              <a:rPr lang="en-US" sz="2000" dirty="0" smtClean="0">
                <a:latin typeface="Century" panose="02040604050505020304" pitchFamily="18" charset="0"/>
              </a:rPr>
              <a:t> proses </a:t>
            </a:r>
            <a:r>
              <a:rPr lang="en-US" sz="2000" b="1" dirty="0" err="1" smtClean="0">
                <a:latin typeface="Century" panose="02040604050505020304" pitchFamily="18" charset="0"/>
              </a:rPr>
              <a:t>perhitungan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>
                <a:latin typeface="Century" panose="02040604050505020304" pitchFamily="18" charset="0"/>
              </a:rPr>
              <a:t>Ada </a:t>
            </a:r>
            <a:r>
              <a:rPr lang="en-US" sz="2000" dirty="0" err="1" smtClean="0">
                <a:latin typeface="Century" panose="02040604050505020304" pitchFamily="18" charset="0"/>
              </a:rPr>
              <a:t>penambahan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nilai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bagi</a:t>
            </a:r>
            <a:r>
              <a:rPr lang="en-US" sz="2000" dirty="0" smtClean="0">
                <a:latin typeface="Century" panose="02040604050505020304" pitchFamily="18" charset="0"/>
              </a:rPr>
              <a:t> yang </a:t>
            </a:r>
            <a:r>
              <a:rPr lang="en-US" sz="2000" dirty="0" err="1" smtClean="0">
                <a:latin typeface="Century" panose="02040604050505020304" pitchFamily="18" charset="0"/>
              </a:rPr>
              <a:t>membuat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dalam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tipe</a:t>
            </a:r>
            <a:r>
              <a:rPr lang="en-US" sz="2000" dirty="0" smtClean="0">
                <a:latin typeface="Century" panose="02040604050505020304" pitchFamily="18" charset="0"/>
              </a:rPr>
              <a:t> data 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File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err="1" smtClean="0">
                <a:latin typeface="Century" panose="02040604050505020304" pitchFamily="18" charset="0"/>
              </a:rPr>
              <a:t>Beri</a:t>
            </a:r>
            <a:r>
              <a:rPr lang="en-US" sz="2000" dirty="0" smtClean="0">
                <a:latin typeface="Century" panose="02040604050505020304" pitchFamily="18" charset="0"/>
              </a:rPr>
              <a:t> cover yang </a:t>
            </a:r>
            <a:r>
              <a:rPr lang="en-US" sz="2000" dirty="0" err="1" smtClean="0">
                <a:latin typeface="Century" panose="02040604050505020304" pitchFamily="18" charset="0"/>
              </a:rPr>
              <a:t>berisi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>
                <a:latin typeface="Century" panose="02040604050505020304" pitchFamily="18" charset="0"/>
              </a:rPr>
              <a:t>j</a:t>
            </a:r>
            <a:r>
              <a:rPr lang="en-US" sz="2000" dirty="0" err="1" smtClean="0">
                <a:latin typeface="Century" panose="02040604050505020304" pitchFamily="18" charset="0"/>
              </a:rPr>
              <a:t>udul</a:t>
            </a:r>
            <a:r>
              <a:rPr lang="en-US" sz="2000" dirty="0" smtClean="0">
                <a:latin typeface="Century" panose="02040604050505020304" pitchFamily="18" charset="0"/>
              </a:rPr>
              <a:t>, </a:t>
            </a:r>
            <a:r>
              <a:rPr lang="en-US" sz="2000" dirty="0" err="1" smtClean="0">
                <a:latin typeface="Century" panose="02040604050505020304" pitchFamily="18" charset="0"/>
              </a:rPr>
              <a:t>susunan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angggota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kelas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2000" dirty="0">
              <a:latin typeface="Century" panose="020406040505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3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b="1" dirty="0" err="1" smtClean="0"/>
              <a:t>Metode</a:t>
            </a:r>
            <a:r>
              <a:rPr lang="en-US" b="1" dirty="0" smtClean="0"/>
              <a:t> Searching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1"/>
            <a:ext cx="7848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4000" b="1" dirty="0" smtClean="0"/>
              <a:t>Sequential Search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b="1" dirty="0" smtClean="0"/>
              <a:t>Binary Search</a:t>
            </a:r>
            <a:endParaRPr lang="en-US" sz="4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Cover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Pemrograman</a:t>
            </a: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err="1" smtClean="0"/>
              <a:t>Reservasi</a:t>
            </a:r>
            <a:r>
              <a:rPr lang="en-US" sz="2400" b="1" dirty="0" smtClean="0"/>
              <a:t> Hotel </a:t>
            </a:r>
            <a:endParaRPr lang="en-US" sz="24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err="1" smtClean="0"/>
              <a:t>menggunakan</a:t>
            </a:r>
            <a:r>
              <a:rPr lang="en-US" sz="2400" b="1" dirty="0" smtClean="0"/>
              <a:t> Bubble Sort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smtClean="0"/>
              <a:t>Ascending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IF-1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NIM – </a:t>
            </a:r>
            <a:r>
              <a:rPr lang="en-US" dirty="0" err="1" smtClean="0"/>
              <a:t>Nama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NIM – </a:t>
            </a:r>
            <a:r>
              <a:rPr lang="en-US" dirty="0" err="1" smtClean="0"/>
              <a:t>Nama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{</a:t>
            </a:r>
            <a:r>
              <a:rPr lang="en-US" dirty="0" err="1" smtClean="0"/>
              <a:t>Lambang</a:t>
            </a:r>
            <a:r>
              <a:rPr lang="en-US" dirty="0" smtClean="0"/>
              <a:t> UNIKOM}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Program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Informatika</a:t>
            </a: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Fakultas</a:t>
            </a:r>
            <a:r>
              <a:rPr lang="en-US" b="1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UNIKOM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Januari</a:t>
            </a:r>
            <a:r>
              <a:rPr lang="en-US" b="1" dirty="0" smtClean="0"/>
              <a:t> </a:t>
            </a:r>
            <a:r>
              <a:rPr lang="en-US" b="1" dirty="0" smtClean="0"/>
              <a:t>2017</a:t>
            </a:r>
            <a:endParaRPr lang="en-US" b="1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1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None/>
            </a:pP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Aturan</a:t>
            </a: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Penulisan</a:t>
            </a: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dirty="0" err="1" smtClean="0">
                <a:latin typeface="Century" panose="02040604050505020304" pitchFamily="18" charset="0"/>
              </a:rPr>
              <a:t>Ukuran</a:t>
            </a:r>
            <a:r>
              <a:rPr lang="en-US" sz="2000" b="1" dirty="0" smtClean="0">
                <a:latin typeface="Century" panose="02040604050505020304" pitchFamily="18" charset="0"/>
              </a:rPr>
              <a:t> </a:t>
            </a:r>
            <a:r>
              <a:rPr lang="en-US" sz="2000" b="1" dirty="0" err="1" smtClean="0">
                <a:latin typeface="Century" panose="02040604050505020304" pitchFamily="18" charset="0"/>
              </a:rPr>
              <a:t>kertas</a:t>
            </a:r>
            <a:r>
              <a:rPr lang="en-US" sz="2000" b="1" dirty="0" smtClean="0">
                <a:latin typeface="Century" panose="02040604050505020304" pitchFamily="18" charset="0"/>
              </a:rPr>
              <a:t> A4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dirty="0" smtClean="0">
                <a:latin typeface="Century" panose="02040604050505020304" pitchFamily="18" charset="0"/>
              </a:rPr>
              <a:t>Margin : </a:t>
            </a:r>
            <a:r>
              <a:rPr lang="en-US" sz="2000" b="1" dirty="0" err="1" smtClean="0">
                <a:latin typeface="Century" panose="02040604050505020304" pitchFamily="18" charset="0"/>
              </a:rPr>
              <a:t>Kiri</a:t>
            </a:r>
            <a:r>
              <a:rPr lang="en-US" sz="2000" b="1" dirty="0" smtClean="0">
                <a:latin typeface="Century" panose="02040604050505020304" pitchFamily="18" charset="0"/>
              </a:rPr>
              <a:t> 4 cm, </a:t>
            </a:r>
            <a:r>
              <a:rPr lang="en-US" sz="2000" b="1" dirty="0" err="1" smtClean="0">
                <a:latin typeface="Century" panose="02040604050505020304" pitchFamily="18" charset="0"/>
              </a:rPr>
              <a:t>Kanan</a:t>
            </a:r>
            <a:r>
              <a:rPr lang="en-US" sz="2000" b="1" dirty="0" smtClean="0">
                <a:latin typeface="Century" panose="02040604050505020304" pitchFamily="18" charset="0"/>
              </a:rPr>
              <a:t> 3 cm, </a:t>
            </a:r>
            <a:r>
              <a:rPr lang="en-US" sz="2000" b="1" dirty="0" err="1" smtClean="0">
                <a:latin typeface="Century" panose="02040604050505020304" pitchFamily="18" charset="0"/>
              </a:rPr>
              <a:t>Atas</a:t>
            </a:r>
            <a:r>
              <a:rPr lang="en-US" sz="2000" b="1" dirty="0" smtClean="0">
                <a:latin typeface="Century" panose="02040604050505020304" pitchFamily="18" charset="0"/>
              </a:rPr>
              <a:t> 4 cm, </a:t>
            </a:r>
            <a:r>
              <a:rPr lang="en-US" sz="2000" b="1" dirty="0" err="1" smtClean="0">
                <a:latin typeface="Century" panose="02040604050505020304" pitchFamily="18" charset="0"/>
              </a:rPr>
              <a:t>Bawah</a:t>
            </a:r>
            <a:r>
              <a:rPr lang="en-US" sz="2000" b="1" dirty="0" smtClean="0">
                <a:latin typeface="Century" panose="02040604050505020304" pitchFamily="18" charset="0"/>
              </a:rPr>
              <a:t> </a:t>
            </a:r>
            <a:r>
              <a:rPr lang="en-US" sz="2000" b="1" dirty="0">
                <a:latin typeface="Century" panose="02040604050505020304" pitchFamily="18" charset="0"/>
              </a:rPr>
              <a:t>3 cm (</a:t>
            </a:r>
            <a:r>
              <a:rPr lang="en-US" sz="2000" b="1" dirty="0" err="1">
                <a:latin typeface="Century" panose="02040604050505020304" pitchFamily="18" charset="0"/>
              </a:rPr>
              <a:t>kecuali</a:t>
            </a:r>
            <a:r>
              <a:rPr lang="en-US" sz="2000" b="1" dirty="0">
                <a:latin typeface="Century" panose="02040604050505020304" pitchFamily="18" charset="0"/>
              </a:rPr>
              <a:t> </a:t>
            </a:r>
            <a:r>
              <a:rPr lang="en-US" sz="2000" b="1" i="1" dirty="0">
                <a:latin typeface="Century" panose="02040604050505020304" pitchFamily="18" charset="0"/>
              </a:rPr>
              <a:t>cover</a:t>
            </a:r>
            <a:r>
              <a:rPr lang="en-US" sz="2000" b="1" dirty="0">
                <a:latin typeface="Century" panose="02040604050505020304" pitchFamily="18" charset="0"/>
              </a:rPr>
              <a:t> </a:t>
            </a:r>
            <a:r>
              <a:rPr lang="en-US" sz="2000" b="1" dirty="0" err="1">
                <a:latin typeface="Century" panose="02040604050505020304" pitchFamily="18" charset="0"/>
              </a:rPr>
              <a:t>harus</a:t>
            </a:r>
            <a:r>
              <a:rPr lang="en-US" sz="2000" b="1" dirty="0">
                <a:latin typeface="Century" panose="02040604050505020304" pitchFamily="18" charset="0"/>
              </a:rPr>
              <a:t> </a:t>
            </a:r>
            <a:r>
              <a:rPr lang="en-US" sz="2000" b="1" dirty="0" err="1">
                <a:latin typeface="Century" panose="02040604050505020304" pitchFamily="18" charset="0"/>
              </a:rPr>
              <a:t>proposional</a:t>
            </a:r>
            <a:r>
              <a:rPr lang="en-US" sz="2000" b="1" dirty="0">
                <a:latin typeface="Century" panose="02040604050505020304" pitchFamily="18" charset="0"/>
              </a:rPr>
              <a:t>)</a:t>
            </a:r>
            <a:endParaRPr lang="en-US" sz="2000" b="1" dirty="0" smtClean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dirty="0" err="1" smtClean="0">
                <a:latin typeface="Century" panose="02040604050505020304" pitchFamily="18" charset="0"/>
              </a:rPr>
              <a:t>Spasi</a:t>
            </a:r>
            <a:r>
              <a:rPr lang="en-US" sz="2000" b="1" dirty="0" smtClean="0">
                <a:latin typeface="Century" panose="02040604050505020304" pitchFamily="18" charset="0"/>
              </a:rPr>
              <a:t> 1,5 (</a:t>
            </a:r>
            <a:r>
              <a:rPr lang="en-US" sz="2000" b="1" dirty="0" err="1" smtClean="0">
                <a:latin typeface="Century" panose="02040604050505020304" pitchFamily="18" charset="0"/>
              </a:rPr>
              <a:t>kecuali</a:t>
            </a:r>
            <a:r>
              <a:rPr lang="en-US" sz="2000" b="1" dirty="0" smtClean="0">
                <a:latin typeface="Century" panose="02040604050505020304" pitchFamily="18" charset="0"/>
              </a:rPr>
              <a:t> cover </a:t>
            </a:r>
            <a:r>
              <a:rPr lang="en-US" sz="2000" b="1" dirty="0" err="1" smtClean="0">
                <a:latin typeface="Century" panose="02040604050505020304" pitchFamily="18" charset="0"/>
              </a:rPr>
              <a:t>spasi</a:t>
            </a:r>
            <a:r>
              <a:rPr lang="en-US" sz="2000" b="1" dirty="0" smtClean="0">
                <a:latin typeface="Century" panose="02040604050505020304" pitchFamily="18" charset="0"/>
              </a:rPr>
              <a:t> 1)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dirty="0" err="1" smtClean="0">
                <a:latin typeface="Century" panose="02040604050505020304" pitchFamily="18" charset="0"/>
              </a:rPr>
              <a:t>Huruf</a:t>
            </a:r>
            <a:r>
              <a:rPr lang="en-US" sz="2000" b="1" dirty="0" smtClean="0">
                <a:latin typeface="Century" panose="02040604050505020304" pitchFamily="18" charset="0"/>
              </a:rPr>
              <a:t> Times New Roman 12 (</a:t>
            </a:r>
            <a:r>
              <a:rPr lang="en-US" sz="2000" b="1" dirty="0" err="1" smtClean="0">
                <a:latin typeface="Century" panose="02040604050505020304" pitchFamily="18" charset="0"/>
              </a:rPr>
              <a:t>kecuali</a:t>
            </a:r>
            <a:r>
              <a:rPr lang="en-US" sz="2000" b="1" dirty="0" smtClean="0">
                <a:latin typeface="Century" panose="02040604050505020304" pitchFamily="18" charset="0"/>
              </a:rPr>
              <a:t> </a:t>
            </a:r>
            <a:r>
              <a:rPr lang="en-US" sz="2000" b="1" dirty="0" err="1" smtClean="0">
                <a:latin typeface="Century" panose="02040604050505020304" pitchFamily="18" charset="0"/>
              </a:rPr>
              <a:t>judul</a:t>
            </a:r>
            <a:r>
              <a:rPr lang="en-US" sz="2000" b="1" dirty="0" smtClean="0">
                <a:latin typeface="Century" panose="02040604050505020304" pitchFamily="18" charset="0"/>
              </a:rPr>
              <a:t> </a:t>
            </a:r>
            <a:r>
              <a:rPr lang="en-US" sz="2000" b="1" dirty="0" err="1" smtClean="0">
                <a:latin typeface="Century" panose="02040604050505020304" pitchFamily="18" charset="0"/>
              </a:rPr>
              <a:t>sesuaikan</a:t>
            </a:r>
            <a:r>
              <a:rPr lang="en-US" sz="2000" b="1" dirty="0" smtClean="0">
                <a:latin typeface="Century" panose="02040604050505020304" pitchFamily="18" charset="0"/>
              </a:rPr>
              <a:t>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i="1" dirty="0" smtClean="0">
                <a:latin typeface="Century" panose="02040604050505020304" pitchFamily="18" charset="0"/>
              </a:rPr>
              <a:t>Listing program </a:t>
            </a:r>
            <a:r>
              <a:rPr lang="en-US" sz="2000" b="1" dirty="0" smtClean="0">
                <a:latin typeface="Century" panose="02040604050505020304" pitchFamily="18" charset="0"/>
              </a:rPr>
              <a:t>Courier New 10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entury" panose="020406040505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3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b="1" dirty="0" err="1" smtClean="0"/>
              <a:t>Definisi</a:t>
            </a:r>
            <a:r>
              <a:rPr lang="en-US" b="1" dirty="0" smtClean="0"/>
              <a:t> Sequential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array yang </a:t>
            </a:r>
            <a:r>
              <a:rPr lang="en-US" sz="2800" dirty="0" err="1" smtClean="0"/>
              <a:t>ditinjau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menelusuri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satu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persatu</a:t>
            </a:r>
            <a:r>
              <a:rPr lang="en-US" sz="2800" b="1" u="sng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array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elemen</a:t>
            </a:r>
            <a:r>
              <a:rPr lang="en-US" sz="2800" b="1" u="sng" dirty="0" smtClean="0"/>
              <a:t> array </a:t>
            </a:r>
            <a:r>
              <a:rPr lang="en-US" sz="2800" b="1" u="sng" dirty="0" err="1" smtClean="0"/>
              <a:t>pertama</a:t>
            </a:r>
            <a:r>
              <a:rPr lang="en-US" sz="2800" b="1" u="sng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b="1" u="sng" dirty="0" smtClean="0"/>
              <a:t>data yang </a:t>
            </a:r>
            <a:r>
              <a:rPr lang="en-US" sz="2800" b="1" u="sng" dirty="0" err="1" smtClean="0"/>
              <a:t>dicari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ditemukan</a:t>
            </a:r>
            <a:r>
              <a:rPr lang="en-US" sz="2800" b="1" u="sng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sampai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seluruh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elemen</a:t>
            </a:r>
            <a:r>
              <a:rPr lang="en-US" sz="2800" b="1" u="sng" dirty="0" smtClean="0"/>
              <a:t> array </a:t>
            </a:r>
            <a:r>
              <a:rPr lang="en-US" sz="2800" b="1" u="sng" dirty="0" err="1" smtClean="0"/>
              <a:t>ditelusuri</a:t>
            </a:r>
            <a:endParaRPr lang="en-US" sz="2800" b="1" u="sng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endParaRPr lang="en-US" sz="3200" b="1" dirty="0" smtClean="0"/>
          </a:p>
          <a:p>
            <a:pPr marL="514350" indent="-514350">
              <a:buAutoNum type="alphaLcPeriod"/>
            </a:pPr>
            <a:r>
              <a:rPr lang="en-US" sz="3200" b="1" dirty="0" smtClean="0"/>
              <a:t>Sequential Search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Boolean</a:t>
            </a:r>
          </a:p>
          <a:p>
            <a:pPr marL="514350" indent="-514350">
              <a:buNone/>
            </a:pPr>
            <a:r>
              <a:rPr lang="en-US" sz="3200" b="1" dirty="0" smtClean="0"/>
              <a:t>	-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Sentinel</a:t>
            </a:r>
          </a:p>
          <a:p>
            <a:pPr marL="514350" indent="-51435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Sentinel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sz="3200" b="1" dirty="0" smtClean="0"/>
              <a:t>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Boolean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Sequential Search </a:t>
            </a:r>
            <a:r>
              <a:rPr lang="en-US" dirty="0" err="1" smtClean="0"/>
              <a:t>Tanpa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772400" cy="52578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</a:t>
            </a:r>
            <a:r>
              <a:rPr lang="en-US" sz="2400" dirty="0" err="1"/>
              <a:t>d</a:t>
            </a:r>
            <a:r>
              <a:rPr lang="en-US" sz="2400" dirty="0" err="1" smtClean="0"/>
              <a:t>iberikan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en-US" sz="2400" b="1" dirty="0" err="1" smtClean="0">
                <a:solidFill>
                  <a:srgbClr val="00B050"/>
                </a:solidFill>
              </a:rPr>
              <a:t>Angka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 smtClean="0"/>
              <a:t>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: </a:t>
            </a:r>
            <a:r>
              <a:rPr lang="en-US" sz="2400" b="1" dirty="0" smtClean="0">
                <a:solidFill>
                  <a:srgbClr val="FF0000"/>
                </a:solidFill>
              </a:rPr>
              <a:t>9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(1) = 9? 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(2) = 9? 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(3)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400" dirty="0" err="1" smtClean="0"/>
              <a:t>Maka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indeks</a:t>
            </a:r>
            <a:r>
              <a:rPr lang="en-US" sz="2400" b="1" dirty="0" smtClean="0">
                <a:solidFill>
                  <a:srgbClr val="FF0000"/>
                </a:solidFill>
              </a:rPr>
              <a:t> ke-3</a:t>
            </a: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84573"/>
              </p:ext>
            </p:extLst>
          </p:nvPr>
        </p:nvGraphicFramePr>
        <p:xfrm>
          <a:off x="2743200" y="195072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8771" y="347075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8771" y="383551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5011" y="4186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8190" y="19507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41230" y="19507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23020" y="19507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-30162"/>
            <a:ext cx="91440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Sentinel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715000"/>
          </a:xfrm>
        </p:spPr>
        <p:txBody>
          <a:bodyPr>
            <a:normAutofit fontScale="85000" lnSpcReduction="1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 </a:t>
            </a:r>
            <a:r>
              <a:rPr lang="en-US" sz="2400" dirty="0" smtClean="0"/>
              <a:t> </a:t>
            </a:r>
            <a:r>
              <a:rPr lang="en-US" sz="2400" dirty="0" err="1" smtClean="0"/>
              <a:t>SeqSearchTanpaSentinel</a:t>
            </a:r>
            <a:r>
              <a:rPr lang="en-US" sz="2400" dirty="0" smtClean="0"/>
              <a:t>(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 </a:t>
            </a:r>
            <a:r>
              <a:rPr lang="en-US" sz="2400" dirty="0" err="1" smtClean="0"/>
              <a:t>nama_array:tipe_array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  :  </a:t>
            </a:r>
            <a:r>
              <a:rPr lang="en-US" sz="2400" dirty="0" err="1" smtClean="0"/>
              <a:t>tipedata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nama_array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≠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&lt;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nama_array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792162"/>
          </a:xfrm>
        </p:spPr>
        <p:txBody>
          <a:bodyPr/>
          <a:lstStyle/>
          <a:p>
            <a:pPr algn="ctr"/>
            <a:r>
              <a:rPr lang="en-US" sz="3600" b="1" dirty="0" smtClean="0"/>
              <a:t>Sequential Search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Sentinel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60438"/>
            <a:ext cx="7543800" cy="5287963"/>
          </a:xfrm>
        </p:spPr>
        <p:txBody>
          <a:bodyPr>
            <a:noAutofit/>
          </a:bodyPr>
          <a:lstStyle/>
          <a:p>
            <a:pPr marL="225425" indent="-225425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225425" indent="0">
              <a:spcBef>
                <a:spcPts val="0"/>
              </a:spcBef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</a:t>
            </a:r>
            <a:r>
              <a:rPr lang="en-US" sz="2400" dirty="0" err="1"/>
              <a:t>d</a:t>
            </a:r>
            <a:r>
              <a:rPr lang="en-US" sz="2400" dirty="0" err="1" smtClean="0"/>
              <a:t>iberikan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2400" b="1" dirty="0" err="1" smtClean="0">
                <a:solidFill>
                  <a:srgbClr val="00B050"/>
                </a:solidFill>
              </a:rPr>
              <a:t>Angka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74771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23838" indent="0">
              <a:spcBef>
                <a:spcPts val="0"/>
              </a:spcBef>
              <a:buNone/>
            </a:pPr>
            <a:r>
              <a:rPr lang="en-US" sz="2400" dirty="0" smtClean="0"/>
              <a:t>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: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</a:p>
          <a:p>
            <a:pPr marL="225425" indent="0">
              <a:spcBef>
                <a:spcPts val="0"/>
              </a:spcBef>
              <a:buNone/>
            </a:pPr>
            <a:r>
              <a:rPr lang="en-US" sz="2400" dirty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Tempatkan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sentinel</a:t>
            </a:r>
          </a:p>
          <a:p>
            <a:pPr marL="404813" indent="-179388"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Telusuri</a:t>
            </a:r>
            <a:r>
              <a:rPr lang="en-US" sz="2400" dirty="0" smtClean="0"/>
              <a:t> array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sequential search </a:t>
            </a:r>
            <a:r>
              <a:rPr lang="en-US" sz="2400" dirty="0" err="1" smtClean="0"/>
              <a:t>tanpa</a:t>
            </a:r>
            <a:r>
              <a:rPr lang="en-US" sz="2400" dirty="0" smtClean="0"/>
              <a:t> sentinel, </a:t>
            </a:r>
            <a:r>
              <a:rPr lang="en-US" sz="2400" dirty="0" err="1" smtClean="0"/>
              <a:t>jika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sentinel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/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tapi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sentinel, </a:t>
            </a:r>
            <a:r>
              <a:rPr lang="en-US" sz="2400" dirty="0" err="1" smtClean="0"/>
              <a:t>maka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1915161"/>
          <a:ext cx="5080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10400" y="10668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81210" y="1919990"/>
          <a:ext cx="1081790" cy="82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790"/>
              </a:tblGrid>
              <a:tr h="4504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27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>
            <a:endCxn id="8" idx="2"/>
          </p:cNvCxnSpPr>
          <p:nvPr/>
        </p:nvCxnSpPr>
        <p:spPr>
          <a:xfrm rot="16200000" flipV="1">
            <a:off x="7810500" y="1485900"/>
            <a:ext cx="533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Sentinel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334000"/>
          </a:xfrm>
        </p:spPr>
        <p:txBody>
          <a:bodyPr>
            <a:noAutofit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1700" b="1" u="sng" dirty="0" smtClean="0"/>
              <a:t>Procedure</a:t>
            </a:r>
            <a:r>
              <a:rPr lang="en-US" sz="1700" dirty="0" smtClean="0"/>
              <a:t> </a:t>
            </a:r>
            <a:r>
              <a:rPr lang="en-US" sz="1700" dirty="0"/>
              <a:t> </a:t>
            </a:r>
            <a:r>
              <a:rPr lang="en-US" sz="1700" dirty="0" err="1" smtClean="0"/>
              <a:t>SeqSearchSentinel</a:t>
            </a:r>
            <a:r>
              <a:rPr lang="en-US" sz="1700" dirty="0" smtClean="0"/>
              <a:t>(</a:t>
            </a:r>
            <a:r>
              <a:rPr lang="en-US" sz="1700" b="1" u="sng" dirty="0" smtClean="0"/>
              <a:t>Input</a:t>
            </a:r>
            <a:r>
              <a:rPr lang="en-US" sz="1700" dirty="0" smtClean="0"/>
              <a:t> </a:t>
            </a:r>
            <a:r>
              <a:rPr lang="en-US" sz="1700" dirty="0" err="1" smtClean="0"/>
              <a:t>nama_array:tipe_array</a:t>
            </a:r>
            <a:r>
              <a:rPr lang="en-US" sz="17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{I.S. : </a:t>
            </a:r>
            <a:r>
              <a:rPr lang="en-US" sz="1700" dirty="0" err="1" smtClean="0"/>
              <a:t>elemen</a:t>
            </a:r>
            <a:r>
              <a:rPr lang="en-US" sz="1700" dirty="0" smtClean="0"/>
              <a:t> array [1..maks_array] </a:t>
            </a:r>
            <a:r>
              <a:rPr lang="en-US" sz="1700" dirty="0" err="1" smtClean="0"/>
              <a:t>sudah</a:t>
            </a:r>
            <a:r>
              <a:rPr lang="en-US" sz="1700" dirty="0" smtClean="0"/>
              <a:t> </a:t>
            </a:r>
            <a:r>
              <a:rPr lang="en-US" sz="1700" dirty="0" err="1" smtClean="0"/>
              <a:t>terdefinisi</a:t>
            </a:r>
            <a:r>
              <a:rPr lang="en-US" sz="17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{F.S. : </a:t>
            </a:r>
            <a:r>
              <a:rPr lang="en-US" sz="1700" dirty="0" err="1" smtClean="0"/>
              <a:t>menampilkan</a:t>
            </a:r>
            <a:r>
              <a:rPr lang="en-US" sz="1700" dirty="0" smtClean="0"/>
              <a:t> data </a:t>
            </a:r>
            <a:r>
              <a:rPr lang="en-US" sz="1700" dirty="0" err="1" smtClean="0"/>
              <a:t>yg</a:t>
            </a:r>
            <a:r>
              <a:rPr lang="en-US" sz="1700" dirty="0" smtClean="0"/>
              <a:t> </a:t>
            </a:r>
            <a:r>
              <a:rPr lang="en-US" sz="1700" dirty="0" err="1" smtClean="0"/>
              <a:t>dicari</a:t>
            </a:r>
            <a:r>
              <a:rPr lang="en-US" sz="1700" dirty="0" smtClean="0"/>
              <a:t> </a:t>
            </a:r>
            <a:r>
              <a:rPr lang="en-US" sz="1700" dirty="0" err="1" smtClean="0"/>
              <a:t>ditemukan</a:t>
            </a:r>
            <a:r>
              <a:rPr lang="en-US" sz="1700" dirty="0" smtClean="0"/>
              <a:t> </a:t>
            </a:r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ditemukan</a:t>
            </a:r>
            <a:r>
              <a:rPr lang="en-US" sz="17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/>
              <a:t>Kamus</a:t>
            </a:r>
            <a:r>
              <a:rPr lang="en-US" sz="17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/>
              <a:t>	</a:t>
            </a:r>
            <a:r>
              <a:rPr lang="en-US" sz="1700" dirty="0" err="1" smtClean="0"/>
              <a:t>i</a:t>
            </a:r>
            <a:r>
              <a:rPr lang="en-US" sz="1700" dirty="0" smtClean="0"/>
              <a:t> :</a:t>
            </a:r>
            <a:r>
              <a:rPr lang="en-US" sz="1700" b="1" dirty="0" smtClean="0"/>
              <a:t> </a:t>
            </a:r>
            <a:r>
              <a:rPr lang="en-US" sz="17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data_cari</a:t>
            </a:r>
            <a:r>
              <a:rPr lang="en-US" sz="1700" dirty="0" smtClean="0"/>
              <a:t>  :  </a:t>
            </a:r>
            <a:r>
              <a:rPr lang="en-US" sz="1700" dirty="0" err="1" smtClean="0"/>
              <a:t>tipedata</a:t>
            </a:r>
            <a:endParaRPr lang="en-US" sz="17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/>
              <a:t>Algoritma</a:t>
            </a:r>
            <a:r>
              <a:rPr lang="en-US" sz="17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	</a:t>
            </a:r>
            <a:r>
              <a:rPr lang="en-US" sz="1700" b="1" u="sng" dirty="0" smtClean="0"/>
              <a:t>input</a:t>
            </a:r>
            <a:r>
              <a:rPr lang="en-US" sz="1700" dirty="0" smtClean="0"/>
              <a:t>(</a:t>
            </a:r>
            <a:r>
              <a:rPr lang="en-US" sz="1700" dirty="0" err="1" smtClean="0"/>
              <a:t>data_cari</a:t>
            </a:r>
            <a:r>
              <a:rPr lang="en-US" sz="1700" dirty="0" smtClean="0"/>
              <a:t>)</a:t>
            </a:r>
            <a:endParaRPr lang="en-US" sz="17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i</a:t>
            </a:r>
            <a:r>
              <a:rPr lang="en-US" sz="1700" dirty="0" smtClean="0"/>
              <a:t> </a:t>
            </a:r>
            <a:r>
              <a:rPr lang="en-US" sz="17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err="1" smtClean="0">
                <a:sym typeface="Wingdings" pitchFamily="2" charset="2"/>
              </a:rPr>
              <a:t>nama_array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maks_array</a:t>
            </a:r>
            <a:r>
              <a:rPr lang="en-US" sz="1700" dirty="0" smtClean="0">
                <a:sym typeface="Wingdings" pitchFamily="2" charset="2"/>
              </a:rPr>
              <a:t> + 1)  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endParaRPr lang="en-US" sz="1700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while</a:t>
            </a:r>
            <a:r>
              <a:rPr lang="en-US" sz="1700" dirty="0" smtClean="0">
                <a:sym typeface="Wingdings" pitchFamily="2" charset="2"/>
              </a:rPr>
              <a:t> (</a:t>
            </a:r>
            <a:r>
              <a:rPr lang="en-US" sz="1700" dirty="0" err="1" smtClean="0">
                <a:sym typeface="Wingdings" pitchFamily="2" charset="2"/>
              </a:rPr>
              <a:t>nama_array</a:t>
            </a:r>
            <a:r>
              <a:rPr lang="en-US" sz="1700" dirty="0" smtClean="0">
                <a:sym typeface="Wingdings" pitchFamily="2" charset="2"/>
              </a:rPr>
              <a:t> (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) ≠ 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r>
              <a:rPr lang="en-US" sz="1700" dirty="0" smtClean="0">
                <a:sym typeface="Wingdings" pitchFamily="2" charset="2"/>
              </a:rPr>
              <a:t>) </a:t>
            </a:r>
            <a:r>
              <a:rPr lang="en-US" sz="17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	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  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b="1" u="sng" dirty="0" err="1" smtClean="0">
                <a:sym typeface="Wingdings" pitchFamily="2" charset="2"/>
              </a:rPr>
              <a:t>endwhile</a:t>
            </a:r>
            <a:endParaRPr lang="en-US" sz="17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if</a:t>
            </a:r>
            <a:r>
              <a:rPr lang="en-US" sz="1700" dirty="0" smtClean="0">
                <a:sym typeface="Wingdings" pitchFamily="2" charset="2"/>
              </a:rPr>
              <a:t> (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 &lt; maks_array+1)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 </a:t>
            </a:r>
            <a:r>
              <a:rPr lang="en-US" sz="1700" dirty="0" smtClean="0">
                <a:sym typeface="Wingdings" pitchFamily="2" charset="2"/>
              </a:rPr>
              <a:t>  </a:t>
            </a:r>
            <a:r>
              <a:rPr lang="en-US" sz="17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output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r>
              <a:rPr lang="en-US" sz="1700" dirty="0" smtClean="0">
                <a:sym typeface="Wingdings" pitchFamily="2" charset="2"/>
              </a:rPr>
              <a:t>,’ </a:t>
            </a:r>
            <a:r>
              <a:rPr lang="en-US" sz="1700" dirty="0" err="1" smtClean="0">
                <a:sym typeface="Wingdings" pitchFamily="2" charset="2"/>
              </a:rPr>
              <a:t>ditemukan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pada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indeks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ke-’,i</a:t>
            </a:r>
            <a:r>
              <a:rPr lang="en-US" sz="17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   </a:t>
            </a:r>
            <a:r>
              <a:rPr lang="en-US" sz="17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	 </a:t>
            </a:r>
            <a:r>
              <a:rPr lang="en-US" sz="1700" b="1" u="sng" dirty="0" smtClean="0">
                <a:sym typeface="Wingdings" pitchFamily="2" charset="2"/>
              </a:rPr>
              <a:t>outpu</a:t>
            </a:r>
            <a:r>
              <a:rPr lang="en-US" sz="1700" dirty="0" smtClean="0">
                <a:sym typeface="Wingdings" pitchFamily="2" charset="2"/>
              </a:rPr>
              <a:t>t(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r>
              <a:rPr lang="en-US" sz="1700" dirty="0" smtClean="0">
                <a:sym typeface="Wingdings" pitchFamily="2" charset="2"/>
              </a:rPr>
              <a:t>,’ </a:t>
            </a:r>
            <a:r>
              <a:rPr lang="en-US" sz="1700" dirty="0" err="1" smtClean="0">
                <a:sym typeface="Wingdings" pitchFamily="2" charset="2"/>
              </a:rPr>
              <a:t>tidak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ditemukan</a:t>
            </a:r>
            <a:r>
              <a:rPr lang="en-US" sz="17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b="1" u="sng" dirty="0" err="1" smtClean="0">
                <a:sym typeface="Wingdings" pitchFamily="2" charset="2"/>
              </a:rPr>
              <a:t>endif</a:t>
            </a:r>
            <a:endParaRPr lang="en-US" sz="17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>
                <a:sym typeface="Wingdings" pitchFamily="2" charset="2"/>
              </a:rPr>
              <a:t>EndProcedure</a:t>
            </a:r>
            <a:endParaRPr lang="en-US" sz="1700" b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Sequential Search </a:t>
            </a:r>
            <a:r>
              <a:rPr lang="en-US" b="1" dirty="0" err="1" smtClean="0"/>
              <a:t>Dengan</a:t>
            </a:r>
            <a:r>
              <a:rPr lang="en-US" b="1" dirty="0" smtClean="0"/>
              <a:t> Boolean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620000" cy="5181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dirty="0" err="1" smtClean="0"/>
              <a:t>Mis</a:t>
            </a:r>
            <a:r>
              <a:rPr lang="en-US" sz="3200" dirty="0" smtClean="0"/>
              <a:t>. </a:t>
            </a:r>
            <a:r>
              <a:rPr lang="en-US" sz="3200" dirty="0" err="1"/>
              <a:t>d</a:t>
            </a:r>
            <a:r>
              <a:rPr lang="en-US" sz="3200" dirty="0" err="1" smtClean="0"/>
              <a:t>iberikan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Angka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C00000"/>
                </a:solidFill>
              </a:rPr>
              <a:t>9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pencariannya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sequential search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,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lain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bertipe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boolean</a:t>
            </a:r>
            <a:r>
              <a:rPr lang="en-US" sz="3200" dirty="0" smtClean="0"/>
              <a:t>.</a:t>
            </a:r>
            <a:endParaRPr lang="en-US" sz="3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1828800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2768</TotalTime>
  <Words>862</Words>
  <Application>Microsoft Office PowerPoint</Application>
  <PresentationFormat>On-screen Show (4:3)</PresentationFormat>
  <Paragraphs>363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</vt:lpstr>
      <vt:lpstr>Times New Roman</vt:lpstr>
      <vt:lpstr>Wingdings</vt:lpstr>
      <vt:lpstr>PPP_SFUSI_PRT_3AM</vt:lpstr>
      <vt:lpstr>Algoritma dan Pemrograman  Searching</vt:lpstr>
      <vt:lpstr>Metode Searching</vt:lpstr>
      <vt:lpstr>Definisi Sequential Search</vt:lpstr>
      <vt:lpstr>Sequential Search</vt:lpstr>
      <vt:lpstr>Sequential Search Tanpa Boolean</vt:lpstr>
      <vt:lpstr>Algoritma Sequential Search Tanpa Sentinel</vt:lpstr>
      <vt:lpstr>Sequential Search Dengan Sentinel</vt:lpstr>
      <vt:lpstr>Algoritma Sequential Search Dengan Sentinel</vt:lpstr>
      <vt:lpstr>Sequential Search Dengan Boolean</vt:lpstr>
      <vt:lpstr>Algoritma Sequential Search Dengan Boolean</vt:lpstr>
      <vt:lpstr>Binary Search</vt:lpstr>
      <vt:lpstr>Binary Search (lanjutan)</vt:lpstr>
      <vt:lpstr>Binary Search (lanjutan)</vt:lpstr>
      <vt:lpstr>Binary Search (lanjutan)</vt:lpstr>
      <vt:lpstr>Illustrasi Binary Search</vt:lpstr>
      <vt:lpstr>Algoritma Binary Search</vt:lpstr>
      <vt:lpstr>TUGAS BESAR (1)</vt:lpstr>
      <vt:lpstr>TUGAS BESAR (2)</vt:lpstr>
      <vt:lpstr>TUGAS BESAR (3)</vt:lpstr>
      <vt:lpstr>Contoh Cover </vt:lpstr>
      <vt:lpstr>TUGAS BESAR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346</cp:revision>
  <dcterms:created xsi:type="dcterms:W3CDTF">2010-08-31T04:22:45Z</dcterms:created>
  <dcterms:modified xsi:type="dcterms:W3CDTF">2016-12-26T03:34:25Z</dcterms:modified>
</cp:coreProperties>
</file>