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Lst>
  <p:notesMasterIdLst>
    <p:notesMasterId r:id="rId53"/>
  </p:notesMasterIdLst>
  <p:handoutMasterIdLst>
    <p:handoutMasterId r:id="rId54"/>
  </p:handoutMasterIdLst>
  <p:sldIdLst>
    <p:sldId id="256" r:id="rId2"/>
    <p:sldId id="257" r:id="rId3"/>
    <p:sldId id="258" r:id="rId4"/>
    <p:sldId id="259" r:id="rId5"/>
    <p:sldId id="260" r:id="rId6"/>
    <p:sldId id="263" r:id="rId7"/>
    <p:sldId id="261" r:id="rId8"/>
    <p:sldId id="265" r:id="rId9"/>
    <p:sldId id="266" r:id="rId10"/>
    <p:sldId id="262" r:id="rId11"/>
    <p:sldId id="268" r:id="rId12"/>
    <p:sldId id="319" r:id="rId13"/>
    <p:sldId id="282" r:id="rId14"/>
    <p:sldId id="320" r:id="rId15"/>
    <p:sldId id="321" r:id="rId16"/>
    <p:sldId id="322" r:id="rId17"/>
    <p:sldId id="317" r:id="rId18"/>
    <p:sldId id="285" r:id="rId19"/>
    <p:sldId id="318" r:id="rId20"/>
    <p:sldId id="283" r:id="rId21"/>
    <p:sldId id="284" r:id="rId22"/>
    <p:sldId id="286" r:id="rId23"/>
    <p:sldId id="287" r:id="rId24"/>
    <p:sldId id="288" r:id="rId25"/>
    <p:sldId id="289" r:id="rId26"/>
    <p:sldId id="291" r:id="rId27"/>
    <p:sldId id="292" r:id="rId28"/>
    <p:sldId id="293" r:id="rId29"/>
    <p:sldId id="296" r:id="rId30"/>
    <p:sldId id="297" r:id="rId31"/>
    <p:sldId id="323" r:id="rId32"/>
    <p:sldId id="324" r:id="rId33"/>
    <p:sldId id="325" r:id="rId34"/>
    <p:sldId id="326" r:id="rId35"/>
    <p:sldId id="331" r:id="rId36"/>
    <p:sldId id="328" r:id="rId37"/>
    <p:sldId id="332" r:id="rId38"/>
    <p:sldId id="333" r:id="rId39"/>
    <p:sldId id="327" r:id="rId40"/>
    <p:sldId id="334" r:id="rId41"/>
    <p:sldId id="335" r:id="rId42"/>
    <p:sldId id="330" r:id="rId43"/>
    <p:sldId id="336" r:id="rId44"/>
    <p:sldId id="329" r:id="rId45"/>
    <p:sldId id="337" r:id="rId46"/>
    <p:sldId id="338" r:id="rId47"/>
    <p:sldId id="308" r:id="rId48"/>
    <p:sldId id="309" r:id="rId49"/>
    <p:sldId id="310" r:id="rId50"/>
    <p:sldId id="311" r:id="rId51"/>
    <p:sldId id="312" r:id="rId52"/>
  </p:sldIdLst>
  <p:sldSz cx="9144000" cy="6858000" type="screen4x3"/>
  <p:notesSz cx="6629400" cy="975360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FF"/>
    <a:srgbClr val="00FFFF"/>
    <a:srgbClr val="0000FF"/>
    <a:srgbClr val="00FF00"/>
    <a:srgbClr val="FF00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3" d="100"/>
          <a:sy n="63" d="100"/>
        </p:scale>
        <p:origin x="-12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600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00100" y="46355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smtClean="0"/>
              <a:t>Click to edit Master notes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1" name="Rectangle 3"/>
          <p:cNvSpPr>
            <a:spLocks noGrp="1" noRot="1" noChangeAspect="1" noChangeArrowheads="1" noTextEdit="1"/>
          </p:cNvSpPr>
          <p:nvPr>
            <p:ph type="sldImg" idx="2"/>
          </p:nvPr>
        </p:nvSpPr>
        <p:spPr bwMode="auto">
          <a:xfrm>
            <a:off x="1038225" y="850900"/>
            <a:ext cx="4552950" cy="3416300"/>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1692706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ln/>
        </p:spPr>
        <p:txBody>
          <a:bodyPr/>
          <a:lstStyle/>
          <a:p>
            <a:endParaRPr lang="en-US"/>
          </a:p>
        </p:txBody>
      </p:sp>
      <p:sp>
        <p:nvSpPr>
          <p:cNvPr id="5123" name="Rectangle 3"/>
          <p:cNvSpPr>
            <a:spLocks noGrp="1" noRot="1" noChangeAspect="1" noChangeArrowheads="1" noTextEdit="1"/>
          </p:cNvSpPr>
          <p:nvPr>
            <p:ph type="sldImg"/>
          </p:nvPr>
        </p:nvSpPr>
        <p:spPr>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ln/>
        </p:spPr>
        <p:txBody>
          <a:bodyPr/>
          <a:lstStyle/>
          <a:p>
            <a:endParaRPr lang="en-US"/>
          </a:p>
        </p:txBody>
      </p:sp>
      <p:sp>
        <p:nvSpPr>
          <p:cNvPr id="57347" name="Rectangle 3"/>
          <p:cNvSpPr>
            <a:spLocks noGrp="1" noRot="1" noChangeAspect="1" noChangeArrowheads="1" noTextEdit="1"/>
          </p:cNvSpPr>
          <p:nvPr>
            <p:ph type="sldImg"/>
          </p:nvPr>
        </p:nvSpPr>
        <p:spPr>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ln/>
        </p:spPr>
        <p:txBody>
          <a:bodyPr/>
          <a:lstStyle/>
          <a:p>
            <a:endParaRPr lang="en-US"/>
          </a:p>
        </p:txBody>
      </p:sp>
      <p:sp>
        <p:nvSpPr>
          <p:cNvPr id="53251" name="Rectangle 3"/>
          <p:cNvSpPr>
            <a:spLocks noGrp="1" noRot="1" noChangeAspect="1" noChangeArrowheads="1" noTextEdit="1"/>
          </p:cNvSpPr>
          <p:nvPr>
            <p:ph type="sldImg"/>
          </p:nvPr>
        </p:nvSpPr>
        <p:spPr>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ln/>
        </p:spPr>
        <p:txBody>
          <a:bodyPr/>
          <a:lstStyle/>
          <a:p>
            <a:endParaRPr lang="en-US"/>
          </a:p>
        </p:txBody>
      </p:sp>
      <p:sp>
        <p:nvSpPr>
          <p:cNvPr id="55299" name="Rectangle 3"/>
          <p:cNvSpPr>
            <a:spLocks noGrp="1" noRot="1" noChangeAspect="1" noChangeArrowheads="1" noTextEdit="1"/>
          </p:cNvSpPr>
          <p:nvPr>
            <p:ph type="sldImg"/>
          </p:nvPr>
        </p:nvSpPr>
        <p:spPr>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ln/>
        </p:spPr>
        <p:txBody>
          <a:bodyPr/>
          <a:lstStyle/>
          <a:p>
            <a:endParaRPr lang="en-US"/>
          </a:p>
        </p:txBody>
      </p:sp>
      <p:sp>
        <p:nvSpPr>
          <p:cNvPr id="59395" name="Rectangle 3"/>
          <p:cNvSpPr>
            <a:spLocks noGrp="1" noRot="1" noChangeAspect="1" noChangeArrowheads="1" noTextEdit="1"/>
          </p:cNvSpPr>
          <p:nvPr>
            <p:ph type="sldImg"/>
          </p:nvPr>
        </p:nvSpPr>
        <p:spPr>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ln/>
        </p:spPr>
        <p:txBody>
          <a:bodyPr/>
          <a:lstStyle/>
          <a:p>
            <a:endParaRPr lang="en-US"/>
          </a:p>
        </p:txBody>
      </p:sp>
      <p:sp>
        <p:nvSpPr>
          <p:cNvPr id="61443" name="Rectangle 3"/>
          <p:cNvSpPr>
            <a:spLocks noGrp="1" noRot="1" noChangeAspect="1" noChangeArrowheads="1" noTextEdit="1"/>
          </p:cNvSpPr>
          <p:nvPr>
            <p:ph type="sldImg"/>
          </p:nvPr>
        </p:nvSpPr>
        <p:spPr>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ln/>
        </p:spPr>
        <p:txBody>
          <a:bodyPr/>
          <a:lstStyle/>
          <a:p>
            <a:endParaRPr lang="en-US"/>
          </a:p>
        </p:txBody>
      </p:sp>
      <p:sp>
        <p:nvSpPr>
          <p:cNvPr id="63491" name="Rectangle 3"/>
          <p:cNvSpPr>
            <a:spLocks noGrp="1" noRot="1" noChangeAspect="1" noChangeArrowheads="1" noTextEdit="1"/>
          </p:cNvSpPr>
          <p:nvPr>
            <p:ph type="sldImg"/>
          </p:nvPr>
        </p:nvSpPr>
        <p:spPr>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ln/>
        </p:spPr>
        <p:txBody>
          <a:bodyPr/>
          <a:lstStyle/>
          <a:p>
            <a:endParaRPr lang="en-US"/>
          </a:p>
        </p:txBody>
      </p:sp>
      <p:sp>
        <p:nvSpPr>
          <p:cNvPr id="65539" name="Rectangle 3"/>
          <p:cNvSpPr>
            <a:spLocks noGrp="1" noRot="1" noChangeAspect="1" noChangeArrowheads="1" noTextEdit="1"/>
          </p:cNvSpPr>
          <p:nvPr>
            <p:ph type="sldImg"/>
          </p:nvPr>
        </p:nvSpPr>
        <p:spPr>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ln/>
        </p:spPr>
        <p:txBody>
          <a:bodyPr/>
          <a:lstStyle/>
          <a:p>
            <a:endParaRPr lang="en-US"/>
          </a:p>
        </p:txBody>
      </p:sp>
      <p:sp>
        <p:nvSpPr>
          <p:cNvPr id="70659" name="Rectangle 3"/>
          <p:cNvSpPr>
            <a:spLocks noGrp="1" noRot="1" noChangeAspect="1" noChangeArrowheads="1" noTextEdit="1"/>
          </p:cNvSpPr>
          <p:nvPr>
            <p:ph type="sldImg"/>
          </p:nvPr>
        </p:nvSpPr>
        <p:spPr>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ln/>
        </p:spPr>
        <p:txBody>
          <a:bodyPr/>
          <a:lstStyle/>
          <a:p>
            <a:endParaRPr lang="en-US"/>
          </a:p>
        </p:txBody>
      </p:sp>
      <p:sp>
        <p:nvSpPr>
          <p:cNvPr id="72707" name="Rectangle 3"/>
          <p:cNvSpPr>
            <a:spLocks noGrp="1" noRot="1" noChangeAspect="1" noChangeArrowheads="1" noTextEdit="1"/>
          </p:cNvSpPr>
          <p:nvPr>
            <p:ph type="sldImg"/>
          </p:nvPr>
        </p:nvSpPr>
        <p:spPr>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ln/>
        </p:spPr>
        <p:txBody>
          <a:bodyPr/>
          <a:lstStyle/>
          <a:p>
            <a:endParaRPr lang="en-US"/>
          </a:p>
        </p:txBody>
      </p:sp>
      <p:sp>
        <p:nvSpPr>
          <p:cNvPr id="78851" name="Rectangle 3"/>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ln/>
        </p:spPr>
        <p:txBody>
          <a:bodyPr/>
          <a:lstStyle/>
          <a:p>
            <a:endParaRPr lang="en-US"/>
          </a:p>
        </p:txBody>
      </p:sp>
      <p:sp>
        <p:nvSpPr>
          <p:cNvPr id="9219" name="Rectangle 3"/>
          <p:cNvSpPr>
            <a:spLocks noGrp="1" noRot="1" noChangeAspect="1" noChangeArrowheads="1" noTextEdit="1"/>
          </p:cNvSpPr>
          <p:nvPr>
            <p:ph type="sldImg"/>
          </p:nvPr>
        </p:nvSpPr>
        <p:spPr>
          <a:ln cap="fla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ln/>
        </p:spPr>
        <p:txBody>
          <a:bodyPr/>
          <a:lstStyle/>
          <a:p>
            <a:endParaRPr lang="en-US"/>
          </a:p>
        </p:txBody>
      </p:sp>
      <p:sp>
        <p:nvSpPr>
          <p:cNvPr id="99331" name="Rectangle 3"/>
          <p:cNvSpPr>
            <a:spLocks noGrp="1" noRot="1" noChangeAspect="1" noChangeArrowheads="1" noTextEdit="1"/>
          </p:cNvSpPr>
          <p:nvPr>
            <p:ph type="sldImg"/>
          </p:nvPr>
        </p:nvSpPr>
        <p:spPr>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ln/>
        </p:spPr>
        <p:txBody>
          <a:bodyPr/>
          <a:lstStyle/>
          <a:p>
            <a:endParaRPr lang="en-US"/>
          </a:p>
        </p:txBody>
      </p:sp>
      <p:sp>
        <p:nvSpPr>
          <p:cNvPr id="102403" name="Rectangle 3"/>
          <p:cNvSpPr>
            <a:spLocks noGrp="1" noRot="1" noChangeAspect="1" noChangeArrowheads="1" noTextEdit="1"/>
          </p:cNvSpPr>
          <p:nvPr>
            <p:ph type="sldImg"/>
          </p:nvPr>
        </p:nvSpPr>
        <p:spPr>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ln/>
        </p:spPr>
        <p:txBody>
          <a:bodyPr/>
          <a:lstStyle/>
          <a:p>
            <a:endParaRPr lang="en-US"/>
          </a:p>
        </p:txBody>
      </p:sp>
      <p:sp>
        <p:nvSpPr>
          <p:cNvPr id="104451" name="Rectangle 3"/>
          <p:cNvSpPr>
            <a:spLocks noGrp="1" noRot="1" noChangeAspect="1" noChangeArrowheads="1" noTextEdit="1"/>
          </p:cNvSpPr>
          <p:nvPr>
            <p:ph type="sldImg"/>
          </p:nvPr>
        </p:nvSpPr>
        <p:spPr>
          <a:xfrm>
            <a:off x="1457325" y="830263"/>
            <a:ext cx="3689350" cy="27686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ln/>
        </p:spPr>
        <p:txBody>
          <a:bodyPr/>
          <a:lstStyle/>
          <a:p>
            <a:endParaRPr lang="en-US"/>
          </a:p>
        </p:txBody>
      </p:sp>
      <p:sp>
        <p:nvSpPr>
          <p:cNvPr id="11267" name="Rectangle 3"/>
          <p:cNvSpPr>
            <a:spLocks noGrp="1" noRot="1" noChangeAspect="1" noChangeArrowheads="1" noTextEdit="1"/>
          </p:cNvSpPr>
          <p:nvPr>
            <p:ph type="sldImg"/>
          </p:nvPr>
        </p:nvSpPr>
        <p:spPr>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ln/>
        </p:spPr>
        <p:txBody>
          <a:bodyPr/>
          <a:lstStyle/>
          <a:p>
            <a:endParaRPr lang="en-US"/>
          </a:p>
        </p:txBody>
      </p:sp>
      <p:sp>
        <p:nvSpPr>
          <p:cNvPr id="13315" name="Rectangle 3"/>
          <p:cNvSpPr>
            <a:spLocks noGrp="1" noRot="1" noChangeAspect="1" noChangeArrowheads="1" noTextEdit="1"/>
          </p:cNvSpPr>
          <p:nvPr>
            <p:ph type="sldImg"/>
          </p:nvPr>
        </p:nvSpPr>
        <p:spPr>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ln/>
        </p:spPr>
        <p:txBody>
          <a:bodyPr/>
          <a:lstStyle/>
          <a:p>
            <a:endParaRPr lang="en-US"/>
          </a:p>
        </p:txBody>
      </p:sp>
      <p:sp>
        <p:nvSpPr>
          <p:cNvPr id="19459" name="Rectangle 3"/>
          <p:cNvSpPr>
            <a:spLocks noGrp="1" noRot="1" noChangeAspect="1" noChangeArrowheads="1" noTextEdit="1"/>
          </p:cNvSpPr>
          <p:nvPr>
            <p:ph type="sldImg"/>
          </p:nvPr>
        </p:nvSpPr>
        <p:spPr>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ln/>
        </p:spPr>
        <p:txBody>
          <a:bodyPr/>
          <a:lstStyle/>
          <a:p>
            <a:endParaRPr lang="en-US"/>
          </a:p>
        </p:txBody>
      </p:sp>
      <p:sp>
        <p:nvSpPr>
          <p:cNvPr id="21507" name="Rectangle 3"/>
          <p:cNvSpPr>
            <a:spLocks noGrp="1" noRot="1" noChangeAspect="1" noChangeArrowheads="1" noTextEdit="1"/>
          </p:cNvSpPr>
          <p:nvPr>
            <p:ph type="sldImg"/>
          </p:nvPr>
        </p:nvSpPr>
        <p:spPr>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ln/>
        </p:spPr>
        <p:txBody>
          <a:bodyPr/>
          <a:lstStyle/>
          <a:p>
            <a:endParaRPr lang="en-US"/>
          </a:p>
        </p:txBody>
      </p:sp>
      <p:sp>
        <p:nvSpPr>
          <p:cNvPr id="15363" name="Rectangle 3"/>
          <p:cNvSpPr>
            <a:spLocks noGrp="1" noRot="1" noChangeAspect="1" noChangeArrowheads="1" noTextEdit="1"/>
          </p:cNvSpPr>
          <p:nvPr>
            <p:ph type="sldImg"/>
          </p:nvPr>
        </p:nvSpPr>
        <p:spPr>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ln/>
        </p:spPr>
        <p:txBody>
          <a:bodyPr/>
          <a:lstStyle/>
          <a:p>
            <a:endParaRPr lang="en-US"/>
          </a:p>
        </p:txBody>
      </p:sp>
      <p:sp>
        <p:nvSpPr>
          <p:cNvPr id="24579" name="Rectangle 3"/>
          <p:cNvSpPr>
            <a:spLocks noGrp="1" noRot="1" noChangeAspect="1" noChangeArrowheads="1" noTextEdit="1"/>
          </p:cNvSpPr>
          <p:nvPr>
            <p:ph type="sldImg"/>
          </p:nvPr>
        </p:nvSpPr>
        <p:spPr>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ln/>
        </p:spPr>
        <p:txBody>
          <a:bodyPr/>
          <a:lstStyle/>
          <a:p>
            <a:endParaRPr lang="en-US"/>
          </a:p>
        </p:txBody>
      </p:sp>
      <p:sp>
        <p:nvSpPr>
          <p:cNvPr id="51203" name="Rectangle 3"/>
          <p:cNvSpPr>
            <a:spLocks noGrp="1" noRot="1" noChangeAspect="1"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duotone>
              <a:schemeClr val="bg2"/>
              <a:srgbClr val="FFF1C1"/>
            </a:duotone>
            <a:lum bright="-10000" contrast="-40000"/>
          </a:blip>
          <a:stretch>
            <a:fillRect/>
          </a:stretch>
        </p:blipFill>
        <p:spPr>
          <a:xfrm>
            <a:off x="1" y="5214950"/>
            <a:ext cx="1472173" cy="1643050"/>
          </a:xfrm>
          <a:prstGeom prst="rect">
            <a:avLst/>
          </a:prstGeom>
          <a:noFill/>
          <a:ln>
            <a:noFill/>
          </a:ln>
        </p:spPr>
      </p:pic>
      <p:sp>
        <p:nvSpPr>
          <p:cNvPr id="2" name="Title 1"/>
          <p:cNvSpPr>
            <a:spLocks noGrp="1"/>
          </p:cNvSpPr>
          <p:nvPr>
            <p:ph type="ctrTitle"/>
          </p:nvPr>
        </p:nvSpPr>
        <p:spPr>
          <a:xfrm>
            <a:off x="685800" y="1214422"/>
            <a:ext cx="7772400" cy="1470025"/>
          </a:xfrm>
        </p:spPr>
        <p:txBody>
          <a:bodyPr/>
          <a:lstStyle>
            <a:lvl1pPr algn="ctr">
              <a:defRPr sz="4800"/>
            </a:lvl1pPr>
          </a:lstStyle>
          <a:p>
            <a:r>
              <a:rPr kumimoji="0" lang="en-US" smtClean="0"/>
              <a:t>Click to edit Master title style</a:t>
            </a:r>
            <a:endParaRPr kumimoji="0" lang="en-US"/>
          </a:p>
        </p:txBody>
      </p:sp>
      <p:sp>
        <p:nvSpPr>
          <p:cNvPr id="3" name="Subtitle 2"/>
          <p:cNvSpPr>
            <a:spLocks noGrp="1"/>
          </p:cNvSpPr>
          <p:nvPr>
            <p:ph type="subTitle" idx="1"/>
          </p:nvPr>
        </p:nvSpPr>
        <p:spPr>
          <a:xfrm>
            <a:off x="1521733" y="2759581"/>
            <a:ext cx="6100534" cy="1740989"/>
          </a:xfrm>
        </p:spPr>
        <p:txBody>
          <a:bodyPr anchor="t"/>
          <a:lstStyle>
            <a:lvl1pPr marL="0" indent="0" algn="ctr">
              <a:buNone/>
              <a:defRPr lang="zh-CN" altLang="en-US" dirty="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pPr/>
              <a:t>12/9/2013</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kumimoji="0" lang="en-US">
              <a:solidFill>
                <a:schemeClr val="accent1">
                  <a:tint val="20000"/>
                </a:schemeClr>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Title 1"/>
          <p:cNvSpPr>
            <a:spLocks noGrp="1"/>
          </p:cNvSpPr>
          <p:nvPr>
            <p:ph type="title"/>
          </p:nvPr>
        </p:nvSpPr>
        <p:spPr/>
        <p:txBody>
          <a:bodyPr/>
          <a:lstStyle>
            <a:lvl1pPr algn="r">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500176"/>
            <a:ext cx="8229600" cy="471490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pic>
        <p:nvPicPr>
          <p:cNvPr id="8" name="Picture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Vertical Title 1"/>
          <p:cNvSpPr>
            <a:spLocks noGrp="1"/>
          </p:cNvSpPr>
          <p:nvPr>
            <p:ph type="title" orient="vert"/>
          </p:nvPr>
        </p:nvSpPr>
        <p:spPr>
          <a:xfrm>
            <a:off x="7286644" y="274638"/>
            <a:ext cx="1400156" cy="5940444"/>
          </a:xfrm>
        </p:spPr>
        <p:txBody>
          <a:bodyPr vert="eaVert"/>
          <a:lstStyle>
            <a:lvl1pPr algn="ctr">
              <a:defRPr>
                <a:effectLst>
                  <a:outerShdw dist="50800" dir="18900000" algn="tl" rotWithShape="0">
                    <a:srgbClr val="000000">
                      <a:alpha val="75000"/>
                    </a:srgbClr>
                  </a:outerShdw>
                </a:effectLst>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758006" cy="59404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pic>
        <p:nvPicPr>
          <p:cNvPr id="8" name="Picture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pic>
        <p:nvPicPr>
          <p:cNvPr id="8" name="Picture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143369"/>
            <a:ext cx="7772400" cy="1362075"/>
          </a:xfrm>
        </p:spPr>
        <p:txBody>
          <a:bodyPr anchor="t"/>
          <a:lstStyle>
            <a:lvl1pPr algn="l">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643182"/>
            <a:ext cx="7772400" cy="1500187"/>
          </a:xfrm>
        </p:spPr>
        <p:txBody>
          <a:bodyPr anchor="b"/>
          <a:lstStyle>
            <a:lvl1pPr marL="0" indent="0">
              <a:buNone/>
              <a:defRPr lang="zh-CN" altLang="en-US" sz="2800" smtClean="0">
                <a:effectLst/>
              </a:defRPr>
            </a:lvl1pPr>
            <a:lvl2pPr marL="457200" indent="0">
              <a:buNone/>
              <a:defRPr lang="zh-CN" altLang="en-US" sz="2400" smtClean="0">
                <a:effectLst/>
              </a:defRPr>
            </a:lvl2pPr>
            <a:lvl3pPr marL="914400" indent="0">
              <a:buNone/>
              <a:defRPr lang="zh-CN" altLang="en-US" sz="2000" smtClean="0">
                <a:effectLst/>
              </a:defRPr>
            </a:lvl3pPr>
            <a:lvl4pPr marL="1371600" indent="0">
              <a:buNone/>
              <a:defRPr lang="zh-CN" altLang="en-US" sz="1600" smtClean="0">
                <a:effectLst/>
              </a:defRPr>
            </a:lvl4pPr>
            <a:lvl5pPr marL="1828800" indent="0">
              <a:buNone/>
              <a:defRPr lang="zh-CN" altLang="en-US" sz="1400" dirty="0" smtClean="0">
                <a:effectLst/>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4213AF-26F6-41FA-8D85-E2C5388D6E58}"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pic>
        <p:nvPicPr>
          <p:cNvPr id="7" name="Picture 6"/>
          <p:cNvPicPr>
            <a:picLocks noChangeAspect="1"/>
          </p:cNvPicPr>
          <p:nvPr/>
        </p:nvPicPr>
        <p:blipFill>
          <a:blip r:embed="rId2" cstate="print">
            <a:duotone>
              <a:schemeClr val="bg2"/>
              <a:srgbClr val="FFF1C1"/>
            </a:duotone>
            <a:lum bright="-10000" contrast="-30000"/>
          </a:blip>
          <a:stretch>
            <a:fillRect/>
          </a:stretch>
        </p:blipFill>
        <p:spPr>
          <a:xfrm>
            <a:off x="7480636" y="0"/>
            <a:ext cx="1663364" cy="2357430"/>
          </a:xfrm>
          <a:prstGeom prst="rect">
            <a:avLst/>
          </a:prstGeom>
          <a:noFill/>
          <a:ln>
            <a:noFill/>
          </a:ln>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6552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4213AF-26F6-41FA-8D85-E2C5388D6E58}"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a:p>
        </p:txBody>
      </p:sp>
      <p:pic>
        <p:nvPicPr>
          <p:cNvPr id="9" name="Picture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640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44213AF-26F6-41FA-8D85-E2C5388D6E58}" type="datetimeFigureOut">
              <a:rPr lang="en-US" smtClean="0"/>
              <a:pPr/>
              <a:t>12/9/2013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a:t>‹#›</a:t>
            </a:fld>
            <a:endParaRPr kumimoji="0" lang="en-US"/>
          </a:p>
        </p:txBody>
      </p:sp>
      <p:pic>
        <p:nvPicPr>
          <p:cNvPr id="11" name="Picture 10"/>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4213AF-26F6-41FA-8D85-E2C5388D6E58}" type="datetimeFigureOut">
              <a:rPr lang="en-US" smtClean="0"/>
              <a:pPr/>
              <a:t>12/9/2013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a:t>
            </a:fld>
            <a:endParaRPr kumimoji="0" lang="en-US"/>
          </a:p>
        </p:txBody>
      </p:sp>
      <p:pic>
        <p:nvPicPr>
          <p:cNvPr id="7" name="Picture 6"/>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Date Placeholder 1"/>
          <p:cNvSpPr>
            <a:spLocks noGrp="1"/>
          </p:cNvSpPr>
          <p:nvPr>
            <p:ph type="dt" sz="half" idx="10"/>
          </p:nvPr>
        </p:nvSpPr>
        <p:spPr/>
        <p:txBody>
          <a:bodyPr/>
          <a:lstStyle/>
          <a:p>
            <a:fld id="{544213AF-26F6-41FA-8D85-E2C5388D6E58}" type="datetimeFigureOut">
              <a:rPr lang="en-US" smtClean="0"/>
              <a:pPr/>
              <a:t>12/9/2013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a:t>
            </a:fld>
            <a:endParaRPr kumimoji="0" lang="en-US"/>
          </a:p>
        </p:txBody>
      </p:sp>
      <p:pic>
        <p:nvPicPr>
          <p:cNvPr id="6" name="Picture 5"/>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6732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Title 1"/>
          <p:cNvSpPr>
            <a:spLocks noGrp="1"/>
          </p:cNvSpPr>
          <p:nvPr>
            <p:ph type="title"/>
          </p:nvPr>
        </p:nvSpPr>
        <p:spPr>
          <a:xfrm>
            <a:off x="461175" y="5357826"/>
            <a:ext cx="8226225" cy="768028"/>
          </a:xfrm>
        </p:spPr>
        <p:txBody>
          <a:bodyPr anchor="ctr"/>
          <a:lstStyle>
            <a:lvl1pPr algn="ctr">
              <a:defRPr lang="zh-CN" altLang="en-US" sz="36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en-US" smtClean="0"/>
              <a:t>Click to edit Master title style</a:t>
            </a:r>
            <a:endParaRPr kumimoji="0" lang="en-US"/>
          </a:p>
        </p:txBody>
      </p:sp>
      <p:sp>
        <p:nvSpPr>
          <p:cNvPr id="3" name="Content Placeholder 2"/>
          <p:cNvSpPr>
            <a:spLocks noGrp="1"/>
          </p:cNvSpPr>
          <p:nvPr>
            <p:ph idx="1"/>
          </p:nvPr>
        </p:nvSpPr>
        <p:spPr>
          <a:xfrm>
            <a:off x="460382" y="428604"/>
            <a:ext cx="5111750" cy="48577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5679086" y="1357298"/>
            <a:ext cx="3008313" cy="3929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4213AF-26F6-41FA-8D85-E2C5388D6E58}"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a:p>
        </p:txBody>
      </p:sp>
      <p:pic>
        <p:nvPicPr>
          <p:cNvPr id="9" name="Picture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Title 1"/>
          <p:cNvSpPr>
            <a:spLocks noGrp="1"/>
          </p:cNvSpPr>
          <p:nvPr>
            <p:ph type="title"/>
          </p:nvPr>
        </p:nvSpPr>
        <p:spPr>
          <a:xfrm>
            <a:off x="695298" y="214290"/>
            <a:ext cx="7448602" cy="781052"/>
          </a:xfrm>
        </p:spPr>
        <p:txBody>
          <a:bodyPr anchor="ctr"/>
          <a:lstStyle>
            <a:lvl1pPr algn="ctr" rtl="0">
              <a:spcBef>
                <a:spcPct val="0"/>
              </a:spcBef>
              <a:buNone/>
              <a:defRPr sz="3600" b="0" kern="1200" spc="5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681015" y="1000108"/>
            <a:ext cx="7452360" cy="5214974"/>
          </a:xfrm>
          <a:prstGeom prst="snip2DiagRect">
            <a:avLst>
              <a:gd name="adj1" fmla="val 0"/>
              <a:gd name="adj2" fmla="val 17946"/>
            </a:avLst>
          </a:prstGeom>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a:p>
        </p:txBody>
      </p:sp>
      <p:sp>
        <p:nvSpPr>
          <p:cNvPr id="4" name="Text Placeholder 3"/>
          <p:cNvSpPr>
            <a:spLocks noGrp="1"/>
          </p:cNvSpPr>
          <p:nvPr>
            <p:ph type="body" sz="half" idx="2"/>
          </p:nvPr>
        </p:nvSpPr>
        <p:spPr>
          <a:xfrm>
            <a:off x="4953000" y="6243633"/>
            <a:ext cx="3180375" cy="614367"/>
          </a:xfrm>
        </p:spPr>
        <p:txBody>
          <a:bodyPr anchor="t"/>
          <a:lstStyle>
            <a:lvl1pPr marL="0" indent="0" algn="r">
              <a:buNone/>
              <a:defRPr sz="1400"/>
            </a:lvl1pPr>
            <a:lvl2pPr marL="457200" indent="0" algn="r">
              <a:buNone/>
              <a:defRPr sz="1200"/>
            </a:lvl2pPr>
            <a:lvl3pPr marL="914400" indent="0" algn="r">
              <a:buNone/>
              <a:defRPr sz="1000"/>
            </a:lvl3pPr>
            <a:lvl4pPr marL="1371600" indent="0" algn="r">
              <a:buNone/>
              <a:defRPr sz="900"/>
            </a:lvl4pPr>
            <a:lvl5pPr marL="1828800" indent="0" algn="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09600" y="6492878"/>
            <a:ext cx="1676384" cy="365125"/>
          </a:xfrm>
        </p:spPr>
        <p:txBody>
          <a:bodyPr/>
          <a:lstStyle/>
          <a:p>
            <a:fld id="{544213AF-26F6-41FA-8D85-E2C5388D6E58}" type="datetimeFigureOut">
              <a:rPr lang="en-US" smtClean="0"/>
              <a:pPr/>
              <a:t>12/9/2013</a:t>
            </a:fld>
            <a:endParaRPr lang="en-US">
              <a:solidFill>
                <a:schemeClr val="tx1"/>
              </a:solidFill>
            </a:endParaRPr>
          </a:p>
        </p:txBody>
      </p:sp>
      <p:sp>
        <p:nvSpPr>
          <p:cNvPr id="6" name="Footer Placeholder 5"/>
          <p:cNvSpPr>
            <a:spLocks noGrp="1"/>
          </p:cNvSpPr>
          <p:nvPr>
            <p:ph type="ftr" sz="quarter" idx="11"/>
          </p:nvPr>
        </p:nvSpPr>
        <p:spPr>
          <a:xfrm>
            <a:off x="2285984" y="6492876"/>
            <a:ext cx="2643206" cy="365125"/>
          </a:xfrm>
        </p:spPr>
        <p:txBody>
          <a:bodyPr/>
          <a:lstStyle/>
          <a:p>
            <a:endParaRPr kumimoji="0" lang="en-US">
              <a:solidFill>
                <a:schemeClr val="tx1"/>
              </a:solidFill>
            </a:endParaRPr>
          </a:p>
        </p:txBody>
      </p:sp>
      <p:sp>
        <p:nvSpPr>
          <p:cNvPr id="7" name="Slide Number Placeholder 6"/>
          <p:cNvSpPr>
            <a:spLocks noGrp="1"/>
          </p:cNvSpPr>
          <p:nvPr>
            <p:ph type="sldNum" sz="quarter" idx="12"/>
          </p:nvPr>
        </p:nvSpPr>
        <p:spPr>
          <a:xfrm>
            <a:off x="683073" y="5347005"/>
            <a:ext cx="871200" cy="871200"/>
          </a:xfrm>
          <a:prstGeom prst="rtTriangle">
            <a:avLst/>
          </a:prstGeom>
          <a:noFill/>
        </p:spPr>
        <p:style>
          <a:lnRef idx="2">
            <a:schemeClr val="accent1"/>
          </a:lnRef>
          <a:fillRef idx="1">
            <a:schemeClr val="lt1"/>
          </a:fillRef>
          <a:effectRef idx="0">
            <a:schemeClr val="accent1"/>
          </a:effectRef>
          <a:fontRef idx="minor">
            <a:schemeClr val="dk1"/>
          </a:fontRef>
        </p:style>
        <p:txBody>
          <a:bodyPr/>
          <a:lstStyle/>
          <a:p>
            <a:fld id="{D5BBC35B-A44B-4119-B8DA-DE9E3DFADA20}" type="slidenum">
              <a:rPr kumimoji="0" lang="en-US" smtClean="0"/>
              <a:pPr/>
              <a:t>‹#›</a:t>
            </a:fld>
            <a:endParaRPr kumimoji="0" lang="en-US">
              <a:solidFill>
                <a:schemeClr val="tx1"/>
              </a:solidFill>
            </a:endParaRPr>
          </a:p>
        </p:txBody>
      </p:sp>
      <p:pic>
        <p:nvPicPr>
          <p:cNvPr id="9" name="Picture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776000" cy="1143000"/>
          </a:xfrm>
          <a:prstGeom prst="rect">
            <a:avLst/>
          </a:prstGeom>
        </p:spPr>
        <p:txBody>
          <a:bodyPr vert="horz" rtlCol="0" anchor="ctr">
            <a:normAutofit/>
            <a:scene3d>
              <a:camera prst="orthographicFront"/>
              <a:lightRig rig="soft" dir="t"/>
            </a:scene3d>
            <a:sp3d prstMaterial="matte">
              <a:bevelT w="12700" h="1270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274320" rtlCol="0" anchor="ctr"/>
          <a:lstStyle>
            <a:lvl1pPr algn="l" eaLnBrk="1" latinLnBrk="0" hangingPunct="1">
              <a:defRPr kumimoji="0" sz="1200">
                <a:solidFill>
                  <a:schemeClr val="tx1"/>
                </a:solidFill>
              </a:defRPr>
            </a:lvl1pPr>
          </a:lstStyle>
          <a:p>
            <a:fld id="{544213AF-26F6-41FA-8D85-E2C5388D6E58}" type="datetimeFigureOut">
              <a:rPr lang="en-US" smtClean="0"/>
              <a:pPr/>
              <a:t>12/9/2013</a:t>
            </a:fld>
            <a:endParaRPr lang="en-US" sz="1000" dirty="0">
              <a:solidFill>
                <a:schemeClr val="tx1"/>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solidFill>
              </a:defRPr>
            </a:lvl1p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45720" tIns="45720" rIns="45720" rtlCol="0" anchor="ctr"/>
          <a:lstStyle>
            <a:lvl1pPr algn="r" eaLnBrk="1" latinLnBrk="0" hangingPunct="1">
              <a:defRPr kumimoji="0" sz="1200">
                <a:solidFill>
                  <a:schemeClr val="tx1"/>
                </a:solidFill>
              </a:defRPr>
            </a:lvl1pPr>
          </a:lstStyle>
          <a:p>
            <a:fld id="{D5BBC35B-A44B-4119-B8DA-DE9E3DFADA20}" type="slidenum">
              <a:rPr kumimoji="0" lang="en-US" smtClean="0"/>
              <a:pPr/>
              <a:t>‹#›</a:t>
            </a:fld>
            <a:endParaRPr kumimoji="0" lang="en-US" sz="1000" b="0">
              <a:solidFill>
                <a:schemeClr val="tx1"/>
              </a:solidFill>
            </a:endParaRPr>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lang="zh-CN" altLang="en-US" sz="44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6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Microsoft_Word_97_-_2003_Document2.doc"/></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Microsoft_Word_97_-_2003_Document3.doc"/></Relationships>
</file>

<file path=ppt/slides/_rels/slide3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9.wmf"/><Relationship Id="rId4" Type="http://schemas.openxmlformats.org/officeDocument/2006/relationships/oleObject" Target="../embeddings/Microsoft_Word_97_-_2003_Document4.doc"/></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2057400"/>
            <a:ext cx="7804150" cy="917575"/>
          </a:xfrm>
          <a:noFill/>
          <a:ln/>
        </p:spPr>
        <p:txBody>
          <a:bodyPr lIns="90840" tIns="44623" rIns="90840" bIns="44623"/>
          <a:lstStyle/>
          <a:p>
            <a:r>
              <a:rPr lang="en-GB"/>
              <a:t>User interface design</a:t>
            </a:r>
          </a:p>
        </p:txBody>
      </p:sp>
      <p:sp>
        <p:nvSpPr>
          <p:cNvPr id="4101" name="Line 5"/>
          <p:cNvSpPr>
            <a:spLocks noChangeShapeType="1"/>
          </p:cNvSpPr>
          <p:nvPr/>
        </p:nvSpPr>
        <p:spPr bwMode="auto">
          <a:xfrm>
            <a:off x="0" y="3962400"/>
            <a:ext cx="9144000" cy="0"/>
          </a:xfrm>
          <a:prstGeom prst="line">
            <a:avLst/>
          </a:prstGeom>
          <a:noFill/>
          <a:ln w="50800">
            <a:solidFill>
              <a:srgbClr val="FF0000"/>
            </a:solidFill>
            <a:round/>
            <a:headEnd/>
            <a:tailEnd/>
          </a:ln>
          <a:effectLst/>
        </p:spPr>
        <p:txBody>
          <a:bodyPr wrap="none" anchor="ctr"/>
          <a:lstStyle/>
          <a:p>
            <a:endParaRPr lang="id-ID"/>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p:spPr>
        <p:txBody>
          <a:bodyPr lIns="90840" tIns="44623" rIns="90840" bIns="44623"/>
          <a:lstStyle/>
          <a:p>
            <a:r>
              <a:rPr lang="en-GB"/>
              <a:t>Design issues in UIs</a:t>
            </a:r>
          </a:p>
        </p:txBody>
      </p:sp>
      <p:sp>
        <p:nvSpPr>
          <p:cNvPr id="14339" name="Rectangle 3"/>
          <p:cNvSpPr>
            <a:spLocks noGrp="1" noChangeArrowheads="1"/>
          </p:cNvSpPr>
          <p:nvPr>
            <p:ph idx="1"/>
          </p:nvPr>
        </p:nvSpPr>
        <p:spPr>
          <a:noFill/>
          <a:ln/>
        </p:spPr>
        <p:txBody>
          <a:bodyPr lIns="90840" tIns="44623" rIns="90840" bIns="44623"/>
          <a:lstStyle/>
          <a:p>
            <a:r>
              <a:rPr lang="en-GB" sz="2400"/>
              <a:t>Two problems must be addressed in interactive systems design</a:t>
            </a:r>
          </a:p>
          <a:p>
            <a:pPr lvl="1"/>
            <a:r>
              <a:rPr lang="en-GB" sz="2000"/>
              <a:t>How should information from the user be provided to the computer system?</a:t>
            </a:r>
          </a:p>
          <a:p>
            <a:pPr lvl="1"/>
            <a:r>
              <a:rPr lang="en-GB" sz="2000"/>
              <a:t>How should information from the computer system be presented to the user?</a:t>
            </a:r>
          </a:p>
          <a:p>
            <a:r>
              <a:rPr lang="en-GB" sz="2400"/>
              <a:t>User interaction and information presentation may be integrated through a coherent framework such as a user interface metaphor.</a:t>
            </a:r>
          </a:p>
          <a:p>
            <a:endParaRPr lang="en-GB" sz="240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noFill/>
          <a:ln/>
        </p:spPr>
        <p:txBody>
          <a:bodyPr lIns="90840" tIns="44623" rIns="90840" bIns="44623"/>
          <a:lstStyle/>
          <a:p>
            <a:r>
              <a:rPr lang="en-GB"/>
              <a:t>Interaction styles</a:t>
            </a:r>
          </a:p>
        </p:txBody>
      </p:sp>
      <p:sp>
        <p:nvSpPr>
          <p:cNvPr id="23555" name="Rectangle 1027"/>
          <p:cNvSpPr>
            <a:spLocks noGrp="1" noChangeArrowheads="1"/>
          </p:cNvSpPr>
          <p:nvPr>
            <p:ph idx="1"/>
          </p:nvPr>
        </p:nvSpPr>
        <p:spPr>
          <a:noFill/>
          <a:ln/>
        </p:spPr>
        <p:txBody>
          <a:bodyPr lIns="90840" tIns="44623" rIns="90840" bIns="44623"/>
          <a:lstStyle/>
          <a:p>
            <a:r>
              <a:rPr lang="en-GB"/>
              <a:t>Direct manipulation</a:t>
            </a:r>
          </a:p>
          <a:p>
            <a:r>
              <a:rPr lang="en-GB"/>
              <a:t>Menu selection</a:t>
            </a:r>
          </a:p>
          <a:p>
            <a:r>
              <a:rPr lang="en-GB"/>
              <a:t>Form fill-in</a:t>
            </a:r>
          </a:p>
          <a:p>
            <a:r>
              <a:rPr lang="en-GB"/>
              <a:t>Command language</a:t>
            </a:r>
          </a:p>
          <a:p>
            <a:r>
              <a:rPr lang="en-GB"/>
              <a:t>Natural language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t>Interaction styles</a:t>
            </a:r>
          </a:p>
        </p:txBody>
      </p:sp>
      <p:sp>
        <p:nvSpPr>
          <p:cNvPr id="1028" name="Rectangle 4"/>
          <p:cNvSpPr>
            <a:spLocks noChangeArrowheads="1"/>
          </p:cNvSpPr>
          <p:nvPr/>
        </p:nvSpPr>
        <p:spPr bwMode="auto">
          <a:xfrm>
            <a:off x="381000" y="1524000"/>
            <a:ext cx="8458200" cy="4876800"/>
          </a:xfrm>
          <a:prstGeom prst="rect">
            <a:avLst/>
          </a:prstGeom>
          <a:solidFill>
            <a:srgbClr val="CCFFFF"/>
          </a:solidFill>
          <a:ln w="12700">
            <a:noFill/>
            <a:miter lim="800000"/>
            <a:headEnd/>
            <a:tailEnd/>
          </a:ln>
          <a:effectLst/>
        </p:spPr>
        <p:txBody>
          <a:bodyPr wrap="none" anchor="ctr"/>
          <a:lstStyle/>
          <a:p>
            <a:endParaRPr lang="id-ID"/>
          </a:p>
        </p:txBody>
      </p:sp>
      <p:graphicFrame>
        <p:nvGraphicFramePr>
          <p:cNvPr id="1158144" name="Object 0"/>
          <p:cNvGraphicFramePr>
            <a:graphicFrameLocks noChangeAspect="1"/>
          </p:cNvGraphicFramePr>
          <p:nvPr/>
        </p:nvGraphicFramePr>
        <p:xfrm>
          <a:off x="990600" y="1676400"/>
          <a:ext cx="7086600" cy="4618038"/>
        </p:xfrm>
        <a:graphic>
          <a:graphicData uri="http://schemas.openxmlformats.org/presentationml/2006/ole">
            <mc:AlternateContent xmlns:mc="http://schemas.openxmlformats.org/markup-compatibility/2006">
              <mc:Choice xmlns:v="urn:schemas-microsoft-com:vml" Requires="v">
                <p:oleObj spid="_x0000_s1158145" name="Document" r:id="rId4" imgW="6196584" imgH="4038600" progId="Word.Document.8">
                  <p:embed/>
                </p:oleObj>
              </mc:Choice>
              <mc:Fallback>
                <p:oleObj name="Document" r:id="rId4" imgW="6196584" imgH="4038600" progId="Word.Document.8">
                  <p:embed/>
                  <p:pic>
                    <p:nvPicPr>
                      <p:cNvPr id="0" name="Picture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76400"/>
                        <a:ext cx="7086600" cy="4618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a:ln/>
        </p:spPr>
        <p:txBody>
          <a:bodyPr lIns="90840" tIns="44623" rIns="90840" bIns="44623"/>
          <a:lstStyle/>
          <a:p>
            <a:r>
              <a:rPr lang="en-GB"/>
              <a:t>Multiple user interfaces</a:t>
            </a:r>
          </a:p>
        </p:txBody>
      </p:sp>
      <p:sp>
        <p:nvSpPr>
          <p:cNvPr id="50182" name="Rectangle 6"/>
          <p:cNvSpPr>
            <a:spLocks noChangeArrowheads="1"/>
          </p:cNvSpPr>
          <p:nvPr/>
        </p:nvSpPr>
        <p:spPr bwMode="auto">
          <a:xfrm>
            <a:off x="381000" y="1600200"/>
            <a:ext cx="8458200" cy="4648200"/>
          </a:xfrm>
          <a:prstGeom prst="rect">
            <a:avLst/>
          </a:prstGeom>
          <a:solidFill>
            <a:srgbClr val="CCFFFF"/>
          </a:solidFill>
          <a:ln w="12700">
            <a:noFill/>
            <a:miter lim="800000"/>
            <a:headEnd/>
            <a:tailEnd/>
          </a:ln>
          <a:effectLst/>
        </p:spPr>
        <p:txBody>
          <a:bodyPr wrap="none" anchor="ctr"/>
          <a:lstStyle/>
          <a:p>
            <a:endParaRPr lang="id-ID"/>
          </a:p>
        </p:txBody>
      </p:sp>
      <p:pic>
        <p:nvPicPr>
          <p:cNvPr id="50183" name="Picture 7"/>
          <p:cNvPicPr>
            <a:picLocks noChangeAspect="1" noChangeArrowheads="1"/>
          </p:cNvPicPr>
          <p:nvPr/>
        </p:nvPicPr>
        <p:blipFill>
          <a:blip r:embed="rId3" cstate="print"/>
          <a:srcRect/>
          <a:stretch>
            <a:fillRect/>
          </a:stretch>
        </p:blipFill>
        <p:spPr bwMode="auto">
          <a:xfrm>
            <a:off x="1371600" y="1981200"/>
            <a:ext cx="6172200" cy="4027488"/>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66" name="Rectangle 2"/>
          <p:cNvSpPr>
            <a:spLocks noGrp="1" noChangeArrowheads="1"/>
          </p:cNvSpPr>
          <p:nvPr>
            <p:ph type="title"/>
          </p:nvPr>
        </p:nvSpPr>
        <p:spPr/>
        <p:txBody>
          <a:bodyPr/>
          <a:lstStyle/>
          <a:p>
            <a:r>
              <a:rPr lang="en-US"/>
              <a:t>LIBSYS interaction</a:t>
            </a:r>
          </a:p>
        </p:txBody>
      </p:sp>
      <p:sp>
        <p:nvSpPr>
          <p:cNvPr id="1137667" name="Rectangle 3"/>
          <p:cNvSpPr>
            <a:spLocks noGrp="1" noChangeArrowheads="1"/>
          </p:cNvSpPr>
          <p:nvPr>
            <p:ph idx="1"/>
          </p:nvPr>
        </p:nvSpPr>
        <p:spPr/>
        <p:txBody>
          <a:bodyPr/>
          <a:lstStyle/>
          <a:p>
            <a:r>
              <a:rPr lang="en-US"/>
              <a:t>Document search</a:t>
            </a:r>
          </a:p>
          <a:p>
            <a:pPr lvl="1"/>
            <a:r>
              <a:rPr lang="en-US"/>
              <a:t>Users need to be able to use the search facilities to find the documents that they need.</a:t>
            </a:r>
          </a:p>
          <a:p>
            <a:r>
              <a:rPr lang="en-US"/>
              <a:t>Document request</a:t>
            </a:r>
          </a:p>
          <a:p>
            <a:pPr lvl="1"/>
            <a:r>
              <a:rPr lang="en-US"/>
              <a:t>Users request that a document be delivered to their machine or to a server for printing.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Grp="1" noChangeArrowheads="1"/>
          </p:cNvSpPr>
          <p:nvPr>
            <p:ph type="title"/>
          </p:nvPr>
        </p:nvSpPr>
        <p:spPr/>
        <p:txBody>
          <a:bodyPr/>
          <a:lstStyle/>
          <a:p>
            <a:r>
              <a:rPr lang="en-US"/>
              <a:t>Web-based interfaces</a:t>
            </a:r>
          </a:p>
        </p:txBody>
      </p:sp>
      <p:sp>
        <p:nvSpPr>
          <p:cNvPr id="1138691" name="Rectangle 3"/>
          <p:cNvSpPr>
            <a:spLocks noGrp="1" noChangeArrowheads="1"/>
          </p:cNvSpPr>
          <p:nvPr>
            <p:ph idx="1"/>
          </p:nvPr>
        </p:nvSpPr>
        <p:spPr/>
        <p:txBody>
          <a:bodyPr/>
          <a:lstStyle/>
          <a:p>
            <a:r>
              <a:rPr lang="en-US"/>
              <a:t>Many web-based systems have interfaces based on web forms.</a:t>
            </a:r>
          </a:p>
          <a:p>
            <a:r>
              <a:rPr lang="en-US"/>
              <a:t>Form field can be menus, free text input, radio buttons, etc.</a:t>
            </a:r>
          </a:p>
          <a:p>
            <a:r>
              <a:rPr lang="en-US"/>
              <a:t>In the LIBSYS example, users make a choice of where to search from a menu and type the search phrase into a free text field.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Grp="1" noChangeArrowheads="1"/>
          </p:cNvSpPr>
          <p:nvPr>
            <p:ph type="title"/>
          </p:nvPr>
        </p:nvSpPr>
        <p:spPr/>
        <p:txBody>
          <a:bodyPr/>
          <a:lstStyle/>
          <a:p>
            <a:r>
              <a:rPr lang="en-US"/>
              <a:t>LIBSYS search form</a:t>
            </a:r>
          </a:p>
        </p:txBody>
      </p:sp>
      <p:sp>
        <p:nvSpPr>
          <p:cNvPr id="1139716" name="Rectangle 4"/>
          <p:cNvSpPr>
            <a:spLocks noChangeArrowheads="1"/>
          </p:cNvSpPr>
          <p:nvPr/>
        </p:nvSpPr>
        <p:spPr bwMode="auto">
          <a:xfrm>
            <a:off x="381000" y="1600200"/>
            <a:ext cx="8458200" cy="4648200"/>
          </a:xfrm>
          <a:prstGeom prst="rect">
            <a:avLst/>
          </a:prstGeom>
          <a:solidFill>
            <a:srgbClr val="CCFFFF"/>
          </a:solidFill>
          <a:ln w="12700">
            <a:noFill/>
            <a:miter lim="800000"/>
            <a:headEnd/>
            <a:tailEnd/>
          </a:ln>
          <a:effectLst/>
        </p:spPr>
        <p:txBody>
          <a:bodyPr wrap="none" anchor="ctr"/>
          <a:lstStyle/>
          <a:p>
            <a:endParaRPr lang="id-ID"/>
          </a:p>
        </p:txBody>
      </p:sp>
      <p:pic>
        <p:nvPicPr>
          <p:cNvPr id="1139717" name="Picture 5"/>
          <p:cNvPicPr>
            <a:picLocks noChangeAspect="1" noChangeArrowheads="1"/>
          </p:cNvPicPr>
          <p:nvPr/>
        </p:nvPicPr>
        <p:blipFill>
          <a:blip r:embed="rId2" cstate="print"/>
          <a:srcRect/>
          <a:stretch>
            <a:fillRect/>
          </a:stretch>
        </p:blipFill>
        <p:spPr bwMode="auto">
          <a:xfrm>
            <a:off x="1524000" y="1905000"/>
            <a:ext cx="6324600" cy="405288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1026"/>
          <p:cNvSpPr>
            <a:spLocks noGrp="1" noChangeArrowheads="1"/>
          </p:cNvSpPr>
          <p:nvPr>
            <p:ph type="title"/>
          </p:nvPr>
        </p:nvSpPr>
        <p:spPr/>
        <p:txBody>
          <a:bodyPr/>
          <a:lstStyle/>
          <a:p>
            <a:r>
              <a:rPr lang="en-GB"/>
              <a:t>Information presentation</a:t>
            </a:r>
          </a:p>
        </p:txBody>
      </p:sp>
      <p:sp>
        <p:nvSpPr>
          <p:cNvPr id="1134595" name="Rectangle 1027"/>
          <p:cNvSpPr>
            <a:spLocks noGrp="1" noChangeArrowheads="1"/>
          </p:cNvSpPr>
          <p:nvPr>
            <p:ph idx="1"/>
          </p:nvPr>
        </p:nvSpPr>
        <p:spPr/>
        <p:txBody>
          <a:bodyPr/>
          <a:lstStyle/>
          <a:p>
            <a:pPr>
              <a:lnSpc>
                <a:spcPct val="90000"/>
              </a:lnSpc>
            </a:pPr>
            <a:r>
              <a:rPr lang="en-GB"/>
              <a:t>Information presentation is concerned with presenting system information to system users.</a:t>
            </a:r>
          </a:p>
          <a:p>
            <a:pPr>
              <a:lnSpc>
                <a:spcPct val="90000"/>
              </a:lnSpc>
            </a:pPr>
            <a:r>
              <a:rPr lang="en-GB"/>
              <a:t>The information may be presented directly (e.g. text in a word processor) or may be transformed in some way for presentation (e.g. in some graphical form).</a:t>
            </a:r>
          </a:p>
          <a:p>
            <a:pPr>
              <a:lnSpc>
                <a:spcPct val="90000"/>
              </a:lnSpc>
            </a:pPr>
            <a:r>
              <a:rPr lang="en-GB"/>
              <a:t>The Model-View-Controller approach is a way of supporting multiple presentations of data.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a:ln/>
        </p:spPr>
        <p:txBody>
          <a:bodyPr lIns="90840" tIns="44623" rIns="90840" bIns="44623"/>
          <a:lstStyle/>
          <a:p>
            <a:r>
              <a:rPr lang="en-GB"/>
              <a:t>Information presentation</a:t>
            </a:r>
          </a:p>
        </p:txBody>
      </p:sp>
      <p:sp>
        <p:nvSpPr>
          <p:cNvPr id="56324" name="Rectangle 4"/>
          <p:cNvSpPr>
            <a:spLocks noChangeArrowheads="1"/>
          </p:cNvSpPr>
          <p:nvPr/>
        </p:nvSpPr>
        <p:spPr bwMode="auto">
          <a:xfrm>
            <a:off x="381000" y="1600200"/>
            <a:ext cx="8458200" cy="4648200"/>
          </a:xfrm>
          <a:prstGeom prst="rect">
            <a:avLst/>
          </a:prstGeom>
          <a:solidFill>
            <a:srgbClr val="CCFFFF"/>
          </a:solidFill>
          <a:ln w="12700">
            <a:noFill/>
            <a:miter lim="800000"/>
            <a:headEnd/>
            <a:tailEnd/>
          </a:ln>
          <a:effectLst/>
        </p:spPr>
        <p:txBody>
          <a:bodyPr wrap="none" anchor="ctr"/>
          <a:lstStyle/>
          <a:p>
            <a:endParaRPr lang="id-ID"/>
          </a:p>
        </p:txBody>
      </p:sp>
      <p:pic>
        <p:nvPicPr>
          <p:cNvPr id="56325" name="Picture 5"/>
          <p:cNvPicPr>
            <a:picLocks noChangeAspect="1" noChangeArrowheads="1"/>
          </p:cNvPicPr>
          <p:nvPr/>
        </p:nvPicPr>
        <p:blipFill>
          <a:blip r:embed="rId3" cstate="print"/>
          <a:srcRect/>
          <a:stretch>
            <a:fillRect/>
          </a:stretch>
        </p:blipFill>
        <p:spPr bwMode="auto">
          <a:xfrm>
            <a:off x="685800" y="2362200"/>
            <a:ext cx="7848600" cy="2881313"/>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1026"/>
          <p:cNvSpPr>
            <a:spLocks noGrp="1" noChangeArrowheads="1"/>
          </p:cNvSpPr>
          <p:nvPr>
            <p:ph type="title"/>
          </p:nvPr>
        </p:nvSpPr>
        <p:spPr/>
        <p:txBody>
          <a:bodyPr/>
          <a:lstStyle/>
          <a:p>
            <a:r>
              <a:rPr lang="en-GB"/>
              <a:t>Model-view-controller</a:t>
            </a:r>
          </a:p>
        </p:txBody>
      </p:sp>
      <p:sp>
        <p:nvSpPr>
          <p:cNvPr id="1135621" name="Rectangle 1029"/>
          <p:cNvSpPr>
            <a:spLocks noChangeArrowheads="1"/>
          </p:cNvSpPr>
          <p:nvPr/>
        </p:nvSpPr>
        <p:spPr bwMode="auto">
          <a:xfrm>
            <a:off x="304800" y="1600200"/>
            <a:ext cx="8458200" cy="4648200"/>
          </a:xfrm>
          <a:prstGeom prst="rect">
            <a:avLst/>
          </a:prstGeom>
          <a:solidFill>
            <a:srgbClr val="CCFFFF"/>
          </a:solidFill>
          <a:ln w="12700">
            <a:noFill/>
            <a:miter lim="800000"/>
            <a:headEnd/>
            <a:tailEnd/>
          </a:ln>
          <a:effectLst/>
        </p:spPr>
        <p:txBody>
          <a:bodyPr wrap="none" anchor="ctr"/>
          <a:lstStyle/>
          <a:p>
            <a:endParaRPr lang="id-ID"/>
          </a:p>
        </p:txBody>
      </p:sp>
      <p:pic>
        <p:nvPicPr>
          <p:cNvPr id="1135622" name="Picture 1030"/>
          <p:cNvPicPr>
            <a:picLocks noChangeAspect="1" noChangeArrowheads="1"/>
          </p:cNvPicPr>
          <p:nvPr/>
        </p:nvPicPr>
        <p:blipFill>
          <a:blip r:embed="rId2" cstate="print"/>
          <a:srcRect/>
          <a:stretch>
            <a:fillRect/>
          </a:stretch>
        </p:blipFill>
        <p:spPr bwMode="auto">
          <a:xfrm>
            <a:off x="990600" y="2286000"/>
            <a:ext cx="7543800" cy="313213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lIns="90840" tIns="44623" rIns="90840" bIns="44623"/>
          <a:lstStyle/>
          <a:p>
            <a:r>
              <a:rPr lang="en-GB"/>
              <a:t>Objectives</a:t>
            </a:r>
          </a:p>
        </p:txBody>
      </p:sp>
      <p:sp>
        <p:nvSpPr>
          <p:cNvPr id="6147" name="Rectangle 3"/>
          <p:cNvSpPr>
            <a:spLocks noGrp="1" noChangeArrowheads="1"/>
          </p:cNvSpPr>
          <p:nvPr>
            <p:ph idx="1"/>
          </p:nvPr>
        </p:nvSpPr>
        <p:spPr>
          <a:noFill/>
          <a:ln/>
        </p:spPr>
        <p:txBody>
          <a:bodyPr lIns="90840" tIns="44623" rIns="90840" bIns="44623"/>
          <a:lstStyle/>
          <a:p>
            <a:pPr algn="just"/>
            <a:r>
              <a:rPr lang="en-GB" sz="2400" dirty="0"/>
              <a:t>To suggest some general design principles for user interface design</a:t>
            </a:r>
          </a:p>
          <a:p>
            <a:pPr algn="just"/>
            <a:r>
              <a:rPr lang="en-GB" sz="2400" dirty="0"/>
              <a:t>To explain different interaction styles and their use</a:t>
            </a:r>
          </a:p>
          <a:p>
            <a:pPr algn="just"/>
            <a:r>
              <a:rPr lang="en-GB" sz="2400" dirty="0"/>
              <a:t>To explain when to use graphical and textual information presentation</a:t>
            </a:r>
          </a:p>
          <a:p>
            <a:pPr algn="just"/>
            <a:r>
              <a:rPr lang="en-GB" sz="2400" dirty="0"/>
              <a:t>To explain the principal activities in the user interface design process</a:t>
            </a:r>
          </a:p>
          <a:p>
            <a:pPr algn="just"/>
            <a:r>
              <a:rPr lang="en-GB" sz="2400" dirty="0"/>
              <a:t>To introduce usability attributes and approaches to system evaluation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a:ln/>
        </p:spPr>
        <p:txBody>
          <a:bodyPr lIns="90840" tIns="44623" rIns="90840" bIns="44623"/>
          <a:lstStyle/>
          <a:p>
            <a:r>
              <a:rPr lang="en-GB"/>
              <a:t>Information presentation</a:t>
            </a:r>
          </a:p>
        </p:txBody>
      </p:sp>
      <p:sp>
        <p:nvSpPr>
          <p:cNvPr id="52227" name="Rectangle 3"/>
          <p:cNvSpPr>
            <a:spLocks noGrp="1" noChangeArrowheads="1"/>
          </p:cNvSpPr>
          <p:nvPr>
            <p:ph idx="1"/>
          </p:nvPr>
        </p:nvSpPr>
        <p:spPr>
          <a:noFill/>
          <a:ln/>
        </p:spPr>
        <p:txBody>
          <a:bodyPr lIns="90840" tIns="44623" rIns="90840" bIns="44623"/>
          <a:lstStyle/>
          <a:p>
            <a:r>
              <a:rPr lang="en-GB"/>
              <a:t>Static information</a:t>
            </a:r>
          </a:p>
          <a:p>
            <a:pPr lvl="1"/>
            <a:r>
              <a:rPr lang="en-GB"/>
              <a:t>Initialised at the beginning of a session. It does not change during the session.</a:t>
            </a:r>
          </a:p>
          <a:p>
            <a:pPr lvl="1"/>
            <a:r>
              <a:rPr lang="en-GB"/>
              <a:t>May be either numeric or textual.</a:t>
            </a:r>
          </a:p>
          <a:p>
            <a:r>
              <a:rPr lang="en-GB"/>
              <a:t>Dynamic  information</a:t>
            </a:r>
          </a:p>
          <a:p>
            <a:pPr lvl="1"/>
            <a:r>
              <a:rPr lang="en-GB"/>
              <a:t>Changes during a session and the changes must be communicated to the system user.</a:t>
            </a:r>
          </a:p>
          <a:p>
            <a:pPr lvl="1"/>
            <a:r>
              <a:rPr lang="en-GB"/>
              <a:t>May be either numeric or textual.</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noFill/>
          <a:ln/>
        </p:spPr>
        <p:txBody>
          <a:bodyPr lIns="90840" tIns="44623" rIns="90840" bIns="44623"/>
          <a:lstStyle/>
          <a:p>
            <a:r>
              <a:rPr lang="en-GB"/>
              <a:t>Information display factors</a:t>
            </a:r>
          </a:p>
        </p:txBody>
      </p:sp>
      <p:sp>
        <p:nvSpPr>
          <p:cNvPr id="54275" name="Rectangle 3"/>
          <p:cNvSpPr>
            <a:spLocks noGrp="1" noChangeArrowheads="1"/>
          </p:cNvSpPr>
          <p:nvPr>
            <p:ph idx="1"/>
          </p:nvPr>
        </p:nvSpPr>
        <p:spPr>
          <a:noFill/>
          <a:ln/>
        </p:spPr>
        <p:txBody>
          <a:bodyPr lIns="90840" tIns="44623" rIns="90840" bIns="44623"/>
          <a:lstStyle/>
          <a:p>
            <a:r>
              <a:rPr lang="en-GB" sz="2400"/>
              <a:t>Is the user interested in precise information or </a:t>
            </a:r>
            <a:br>
              <a:rPr lang="en-GB" sz="2400"/>
            </a:br>
            <a:r>
              <a:rPr lang="en-GB" sz="2400"/>
              <a:t>data relationships?</a:t>
            </a:r>
          </a:p>
          <a:p>
            <a:r>
              <a:rPr lang="en-GB" sz="2400"/>
              <a:t>How quickly do information values change? </a:t>
            </a:r>
            <a:br>
              <a:rPr lang="en-GB" sz="2400"/>
            </a:br>
            <a:r>
              <a:rPr lang="en-GB" sz="2400"/>
              <a:t>Must the change be indicated immediately?</a:t>
            </a:r>
          </a:p>
          <a:p>
            <a:r>
              <a:rPr lang="en-GB" sz="2400"/>
              <a:t>Must the user take some action in response to </a:t>
            </a:r>
            <a:br>
              <a:rPr lang="en-GB" sz="2400"/>
            </a:br>
            <a:r>
              <a:rPr lang="en-GB" sz="2400"/>
              <a:t>a change?</a:t>
            </a:r>
          </a:p>
          <a:p>
            <a:r>
              <a:rPr lang="en-GB" sz="2400"/>
              <a:t>Is there a direct manipulation interface?</a:t>
            </a:r>
          </a:p>
          <a:p>
            <a:r>
              <a:rPr lang="en-GB" sz="2400"/>
              <a:t>Is the information textual or numeric? Are relative values important?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263525"/>
            <a:ext cx="8266113" cy="1108075"/>
          </a:xfrm>
          <a:noFill/>
          <a:ln/>
        </p:spPr>
        <p:txBody>
          <a:bodyPr lIns="90840" tIns="44623" rIns="90840" bIns="44623">
            <a:normAutofit/>
          </a:bodyPr>
          <a:lstStyle/>
          <a:p>
            <a:r>
              <a:rPr lang="en-GB" sz="3600"/>
              <a:t>Alternative information presentations</a:t>
            </a:r>
            <a:endParaRPr lang="en-GB"/>
          </a:p>
        </p:txBody>
      </p:sp>
      <p:sp>
        <p:nvSpPr>
          <p:cNvPr id="58372" name="Rectangle 4"/>
          <p:cNvSpPr>
            <a:spLocks noChangeArrowheads="1"/>
          </p:cNvSpPr>
          <p:nvPr/>
        </p:nvSpPr>
        <p:spPr bwMode="auto">
          <a:xfrm>
            <a:off x="990600" y="1600200"/>
            <a:ext cx="6934200" cy="4648200"/>
          </a:xfrm>
          <a:prstGeom prst="rect">
            <a:avLst/>
          </a:prstGeom>
          <a:solidFill>
            <a:srgbClr val="CCFFFF"/>
          </a:solidFill>
          <a:ln w="12700">
            <a:noFill/>
            <a:miter lim="800000"/>
            <a:headEnd/>
            <a:tailEnd/>
          </a:ln>
          <a:effectLst/>
        </p:spPr>
        <p:txBody>
          <a:bodyPr wrap="none" anchor="ctr"/>
          <a:lstStyle/>
          <a:p>
            <a:endParaRPr lang="id-ID"/>
          </a:p>
        </p:txBody>
      </p:sp>
      <p:pic>
        <p:nvPicPr>
          <p:cNvPr id="58373" name="Picture 5"/>
          <p:cNvPicPr>
            <a:picLocks noChangeAspect="1" noChangeArrowheads="1"/>
          </p:cNvPicPr>
          <p:nvPr/>
        </p:nvPicPr>
        <p:blipFill>
          <a:blip r:embed="rId3" cstate="print"/>
          <a:srcRect/>
          <a:stretch>
            <a:fillRect/>
          </a:stretch>
        </p:blipFill>
        <p:spPr bwMode="auto">
          <a:xfrm>
            <a:off x="2133600" y="1752600"/>
            <a:ext cx="4495800" cy="4300538"/>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81000" y="263525"/>
            <a:ext cx="8335963" cy="1108075"/>
          </a:xfrm>
          <a:noFill/>
          <a:ln/>
        </p:spPr>
        <p:txBody>
          <a:bodyPr lIns="90840" tIns="44623" rIns="90840" bIns="44623">
            <a:normAutofit/>
          </a:bodyPr>
          <a:lstStyle/>
          <a:p>
            <a:r>
              <a:rPr lang="en-GB"/>
              <a:t>Analogue or digital presentation?</a:t>
            </a:r>
          </a:p>
        </p:txBody>
      </p:sp>
      <p:sp>
        <p:nvSpPr>
          <p:cNvPr id="60419" name="Rectangle 3"/>
          <p:cNvSpPr>
            <a:spLocks noGrp="1" noChangeArrowheads="1"/>
          </p:cNvSpPr>
          <p:nvPr>
            <p:ph idx="1"/>
          </p:nvPr>
        </p:nvSpPr>
        <p:spPr>
          <a:noFill/>
          <a:ln/>
        </p:spPr>
        <p:txBody>
          <a:bodyPr lIns="90840" tIns="44623" rIns="90840" bIns="44623"/>
          <a:lstStyle/>
          <a:p>
            <a:r>
              <a:rPr lang="en-GB"/>
              <a:t>Digital presentation</a:t>
            </a:r>
          </a:p>
          <a:p>
            <a:pPr lvl="1"/>
            <a:r>
              <a:rPr lang="en-GB"/>
              <a:t>Compact - takes up little screen space;</a:t>
            </a:r>
          </a:p>
          <a:p>
            <a:pPr lvl="1"/>
            <a:r>
              <a:rPr lang="en-GB"/>
              <a:t>Precise values can be communicated.</a:t>
            </a:r>
          </a:p>
          <a:p>
            <a:r>
              <a:rPr lang="en-GB"/>
              <a:t>Analogue presentation</a:t>
            </a:r>
          </a:p>
          <a:p>
            <a:pPr lvl="1"/>
            <a:r>
              <a:rPr lang="en-GB"/>
              <a:t>Easier to get an 'at a glance' impression of a value;</a:t>
            </a:r>
          </a:p>
          <a:p>
            <a:pPr lvl="1"/>
            <a:r>
              <a:rPr lang="en-GB"/>
              <a:t>Possible to show relative values;</a:t>
            </a:r>
          </a:p>
          <a:p>
            <a:pPr lvl="1"/>
            <a:r>
              <a:rPr lang="en-GB"/>
              <a:t>Easier to see exceptional data values.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p:spPr>
        <p:txBody>
          <a:bodyPr lIns="90840" tIns="44623" rIns="90840" bIns="44623"/>
          <a:lstStyle/>
          <a:p>
            <a:r>
              <a:rPr lang="en-GB"/>
              <a:t>Presentation methods</a:t>
            </a:r>
          </a:p>
        </p:txBody>
      </p:sp>
      <p:sp>
        <p:nvSpPr>
          <p:cNvPr id="62468" name="Rectangle 4"/>
          <p:cNvSpPr>
            <a:spLocks noChangeArrowheads="1"/>
          </p:cNvSpPr>
          <p:nvPr/>
        </p:nvSpPr>
        <p:spPr bwMode="auto">
          <a:xfrm>
            <a:off x="304800" y="1600200"/>
            <a:ext cx="8458200" cy="4648200"/>
          </a:xfrm>
          <a:prstGeom prst="rect">
            <a:avLst/>
          </a:prstGeom>
          <a:solidFill>
            <a:srgbClr val="CCFFFF"/>
          </a:solidFill>
          <a:ln w="12700">
            <a:noFill/>
            <a:miter lim="800000"/>
            <a:headEnd/>
            <a:tailEnd/>
          </a:ln>
          <a:effectLst/>
        </p:spPr>
        <p:txBody>
          <a:bodyPr wrap="none" anchor="ctr"/>
          <a:lstStyle/>
          <a:p>
            <a:endParaRPr lang="id-ID"/>
          </a:p>
        </p:txBody>
      </p:sp>
      <p:pic>
        <p:nvPicPr>
          <p:cNvPr id="62469" name="Picture 5"/>
          <p:cNvPicPr>
            <a:picLocks noChangeAspect="1" noChangeArrowheads="1"/>
          </p:cNvPicPr>
          <p:nvPr/>
        </p:nvPicPr>
        <p:blipFill>
          <a:blip r:embed="rId3" cstate="print"/>
          <a:srcRect/>
          <a:stretch>
            <a:fillRect/>
          </a:stretch>
        </p:blipFill>
        <p:spPr bwMode="auto">
          <a:xfrm>
            <a:off x="914400" y="2286000"/>
            <a:ext cx="7391400" cy="2681288"/>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noFill/>
          <a:ln/>
        </p:spPr>
        <p:txBody>
          <a:bodyPr lIns="90840" tIns="44623" rIns="90840" bIns="44623"/>
          <a:lstStyle/>
          <a:p>
            <a:r>
              <a:rPr lang="en-GB"/>
              <a:t>Displaying relative values</a:t>
            </a:r>
          </a:p>
        </p:txBody>
      </p:sp>
      <p:sp>
        <p:nvSpPr>
          <p:cNvPr id="64516" name="Rectangle 4"/>
          <p:cNvSpPr>
            <a:spLocks noChangeArrowheads="1"/>
          </p:cNvSpPr>
          <p:nvPr/>
        </p:nvSpPr>
        <p:spPr bwMode="auto">
          <a:xfrm>
            <a:off x="381000" y="2057400"/>
            <a:ext cx="8458200" cy="3505200"/>
          </a:xfrm>
          <a:prstGeom prst="rect">
            <a:avLst/>
          </a:prstGeom>
          <a:solidFill>
            <a:srgbClr val="CCFFFF"/>
          </a:solidFill>
          <a:ln w="12700">
            <a:noFill/>
            <a:miter lim="800000"/>
            <a:headEnd/>
            <a:tailEnd/>
          </a:ln>
          <a:effectLst/>
        </p:spPr>
        <p:txBody>
          <a:bodyPr wrap="none" anchor="ctr"/>
          <a:lstStyle/>
          <a:p>
            <a:endParaRPr lang="id-ID"/>
          </a:p>
        </p:txBody>
      </p:sp>
      <p:pic>
        <p:nvPicPr>
          <p:cNvPr id="64517" name="Picture 5"/>
          <p:cNvPicPr>
            <a:picLocks noChangeAspect="1" noChangeArrowheads="1"/>
          </p:cNvPicPr>
          <p:nvPr/>
        </p:nvPicPr>
        <p:blipFill>
          <a:blip r:embed="rId3" cstate="print"/>
          <a:srcRect/>
          <a:stretch>
            <a:fillRect/>
          </a:stretch>
        </p:blipFill>
        <p:spPr bwMode="auto">
          <a:xfrm>
            <a:off x="1143000" y="2971800"/>
            <a:ext cx="7239000" cy="1565275"/>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noFill/>
          <a:ln/>
        </p:spPr>
        <p:txBody>
          <a:bodyPr lIns="90840" tIns="44623" rIns="90840" bIns="44623"/>
          <a:lstStyle/>
          <a:p>
            <a:r>
              <a:rPr lang="en-GB"/>
              <a:t>Data visualisation</a:t>
            </a:r>
          </a:p>
        </p:txBody>
      </p:sp>
      <p:sp>
        <p:nvSpPr>
          <p:cNvPr id="68611" name="Rectangle 3"/>
          <p:cNvSpPr>
            <a:spLocks noGrp="1" noChangeArrowheads="1"/>
          </p:cNvSpPr>
          <p:nvPr>
            <p:ph idx="1"/>
          </p:nvPr>
        </p:nvSpPr>
        <p:spPr>
          <a:noFill/>
          <a:ln/>
        </p:spPr>
        <p:txBody>
          <a:bodyPr lIns="90840" tIns="44623" rIns="90840" bIns="44623"/>
          <a:lstStyle/>
          <a:p>
            <a:pPr>
              <a:lnSpc>
                <a:spcPct val="90000"/>
              </a:lnSpc>
            </a:pPr>
            <a:r>
              <a:rPr lang="en-GB" sz="2400"/>
              <a:t>Concerned with techniques for displaying large amounts of information.</a:t>
            </a:r>
          </a:p>
          <a:p>
            <a:pPr>
              <a:lnSpc>
                <a:spcPct val="90000"/>
              </a:lnSpc>
            </a:pPr>
            <a:r>
              <a:rPr lang="en-GB" sz="2400"/>
              <a:t>Visualisation can reveal relationships between entities and trends in the data.</a:t>
            </a:r>
          </a:p>
          <a:p>
            <a:pPr>
              <a:lnSpc>
                <a:spcPct val="90000"/>
              </a:lnSpc>
            </a:pPr>
            <a:r>
              <a:rPr lang="en-GB" sz="2400"/>
              <a:t>Possible data visualisations are:</a:t>
            </a:r>
          </a:p>
          <a:p>
            <a:pPr lvl="1">
              <a:lnSpc>
                <a:spcPct val="90000"/>
              </a:lnSpc>
            </a:pPr>
            <a:r>
              <a:rPr lang="en-GB" sz="2000"/>
              <a:t>Weather information collected from a number of sources;</a:t>
            </a:r>
          </a:p>
          <a:p>
            <a:pPr lvl="1">
              <a:lnSpc>
                <a:spcPct val="90000"/>
              </a:lnSpc>
            </a:pPr>
            <a:r>
              <a:rPr lang="en-GB" sz="2000"/>
              <a:t>The state of a telephone network as a linked set of nodes;</a:t>
            </a:r>
          </a:p>
          <a:p>
            <a:pPr lvl="1">
              <a:lnSpc>
                <a:spcPct val="90000"/>
              </a:lnSpc>
            </a:pPr>
            <a:r>
              <a:rPr lang="en-GB" sz="2000"/>
              <a:t>Chemical plant visualised by showing pressures and temperatures in a linked set of tanks and pipes;</a:t>
            </a:r>
          </a:p>
          <a:p>
            <a:pPr lvl="1">
              <a:lnSpc>
                <a:spcPct val="90000"/>
              </a:lnSpc>
            </a:pPr>
            <a:r>
              <a:rPr lang="en-GB" sz="2000"/>
              <a:t>A model of a molecule displayed in 3 dimensions;</a:t>
            </a:r>
          </a:p>
          <a:p>
            <a:pPr lvl="1">
              <a:lnSpc>
                <a:spcPct val="90000"/>
              </a:lnSpc>
            </a:pPr>
            <a:r>
              <a:rPr lang="en-GB" sz="2000"/>
              <a:t>Web pages displayed as a hyperbolic tree.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a:ln/>
        </p:spPr>
        <p:txBody>
          <a:bodyPr lIns="90840" tIns="44623" rIns="90840" bIns="44623"/>
          <a:lstStyle/>
          <a:p>
            <a:r>
              <a:rPr lang="en-GB"/>
              <a:t>Colour displays</a:t>
            </a:r>
          </a:p>
        </p:txBody>
      </p:sp>
      <p:sp>
        <p:nvSpPr>
          <p:cNvPr id="69635" name="Rectangle 3"/>
          <p:cNvSpPr>
            <a:spLocks noGrp="1" noChangeArrowheads="1"/>
          </p:cNvSpPr>
          <p:nvPr>
            <p:ph idx="1"/>
          </p:nvPr>
        </p:nvSpPr>
        <p:spPr>
          <a:noFill/>
          <a:ln/>
        </p:spPr>
        <p:txBody>
          <a:bodyPr lIns="90840" tIns="44623" rIns="90840" bIns="44623">
            <a:normAutofit lnSpcReduction="10000"/>
          </a:bodyPr>
          <a:lstStyle/>
          <a:p>
            <a:r>
              <a:rPr lang="en-GB"/>
              <a:t>Colour adds an extra dimension to an interface and can help the user understand complex information structures.</a:t>
            </a:r>
          </a:p>
          <a:p>
            <a:r>
              <a:rPr lang="en-GB"/>
              <a:t>Colour can be used to highlight exceptional events.</a:t>
            </a:r>
          </a:p>
          <a:p>
            <a:r>
              <a:rPr lang="en-GB"/>
              <a:t>Common mistakes in the use of colour in </a:t>
            </a:r>
            <a:br>
              <a:rPr lang="en-GB"/>
            </a:br>
            <a:r>
              <a:rPr lang="en-GB"/>
              <a:t>interface design include:</a:t>
            </a:r>
          </a:p>
          <a:p>
            <a:pPr lvl="1"/>
            <a:r>
              <a:rPr lang="en-GB"/>
              <a:t>The use of colour to communicate meaning;</a:t>
            </a:r>
          </a:p>
          <a:p>
            <a:pPr lvl="1"/>
            <a:r>
              <a:rPr lang="en-GB"/>
              <a:t>The over-use of colour in the display.</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noFill/>
          <a:ln/>
        </p:spPr>
        <p:txBody>
          <a:bodyPr lIns="90840" tIns="44623" rIns="90840" bIns="44623"/>
          <a:lstStyle/>
          <a:p>
            <a:r>
              <a:rPr lang="en-GB"/>
              <a:t>Colour use guidelines</a:t>
            </a:r>
          </a:p>
        </p:txBody>
      </p:sp>
      <p:sp>
        <p:nvSpPr>
          <p:cNvPr id="71683" name="Rectangle 3"/>
          <p:cNvSpPr>
            <a:spLocks noGrp="1" noChangeArrowheads="1"/>
          </p:cNvSpPr>
          <p:nvPr>
            <p:ph idx="1"/>
          </p:nvPr>
        </p:nvSpPr>
        <p:spPr>
          <a:noFill/>
          <a:ln/>
        </p:spPr>
        <p:txBody>
          <a:bodyPr lIns="90840" tIns="44623" rIns="90840" bIns="44623"/>
          <a:lstStyle/>
          <a:p>
            <a:pPr>
              <a:lnSpc>
                <a:spcPct val="90000"/>
              </a:lnSpc>
            </a:pPr>
            <a:r>
              <a:rPr lang="en-GB"/>
              <a:t>Limit the number of colours used and be conservative in their use.</a:t>
            </a:r>
          </a:p>
          <a:p>
            <a:pPr>
              <a:lnSpc>
                <a:spcPct val="90000"/>
              </a:lnSpc>
            </a:pPr>
            <a:r>
              <a:rPr lang="en-GB"/>
              <a:t>Use colour change to show a change in system status.</a:t>
            </a:r>
          </a:p>
          <a:p>
            <a:pPr>
              <a:lnSpc>
                <a:spcPct val="90000"/>
              </a:lnSpc>
            </a:pPr>
            <a:r>
              <a:rPr lang="en-GB"/>
              <a:t>Use colour coding to support the task that users are trying to perform.</a:t>
            </a:r>
          </a:p>
          <a:p>
            <a:pPr>
              <a:lnSpc>
                <a:spcPct val="90000"/>
              </a:lnSpc>
            </a:pPr>
            <a:r>
              <a:rPr lang="en-GB"/>
              <a:t>Use colour coding in a thoughtful and consistent way.</a:t>
            </a:r>
          </a:p>
          <a:p>
            <a:pPr>
              <a:lnSpc>
                <a:spcPct val="90000"/>
              </a:lnSpc>
            </a:pPr>
            <a:r>
              <a:rPr lang="en-GB"/>
              <a:t>Be careful about colour pairings.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noFill/>
          <a:ln/>
        </p:spPr>
        <p:txBody>
          <a:bodyPr lIns="90840" tIns="44623" rIns="90840" bIns="44623"/>
          <a:lstStyle/>
          <a:p>
            <a:r>
              <a:rPr lang="en-GB"/>
              <a:t>Error messages</a:t>
            </a:r>
          </a:p>
        </p:txBody>
      </p:sp>
      <p:sp>
        <p:nvSpPr>
          <p:cNvPr id="77827" name="Rectangle 3"/>
          <p:cNvSpPr>
            <a:spLocks noGrp="1" noChangeArrowheads="1"/>
          </p:cNvSpPr>
          <p:nvPr>
            <p:ph idx="1"/>
          </p:nvPr>
        </p:nvSpPr>
        <p:spPr>
          <a:noFill/>
          <a:ln/>
        </p:spPr>
        <p:txBody>
          <a:bodyPr lIns="90840" tIns="44623" rIns="90840" bIns="44623"/>
          <a:lstStyle/>
          <a:p>
            <a:r>
              <a:rPr lang="en-GB"/>
              <a:t>Error message design is critically important. </a:t>
            </a:r>
            <a:br>
              <a:rPr lang="en-GB"/>
            </a:br>
            <a:r>
              <a:rPr lang="en-GB"/>
              <a:t>Poor error messages can mean that a user </a:t>
            </a:r>
            <a:br>
              <a:rPr lang="en-GB"/>
            </a:br>
            <a:r>
              <a:rPr lang="en-GB"/>
              <a:t>rejects rather than accepts a system.</a:t>
            </a:r>
          </a:p>
          <a:p>
            <a:r>
              <a:rPr lang="en-GB"/>
              <a:t>Messages should be polite, concise, consistent and constructive.</a:t>
            </a:r>
          </a:p>
          <a:p>
            <a:r>
              <a:rPr lang="en-GB"/>
              <a:t>The background and experience of users </a:t>
            </a:r>
            <a:br>
              <a:rPr lang="en-GB"/>
            </a:br>
            <a:r>
              <a:rPr lang="en-GB"/>
              <a:t>should be the determining factor in message </a:t>
            </a:r>
            <a:br>
              <a:rPr lang="en-GB"/>
            </a:br>
            <a:r>
              <a:rPr lang="en-GB"/>
              <a:t>design.</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lIns="90840" tIns="44623" rIns="90840" bIns="44623"/>
          <a:lstStyle/>
          <a:p>
            <a:r>
              <a:rPr lang="en-GB"/>
              <a:t>Topics covered</a:t>
            </a:r>
          </a:p>
        </p:txBody>
      </p:sp>
      <p:sp>
        <p:nvSpPr>
          <p:cNvPr id="7171" name="Rectangle 3"/>
          <p:cNvSpPr>
            <a:spLocks noGrp="1" noChangeArrowheads="1"/>
          </p:cNvSpPr>
          <p:nvPr>
            <p:ph idx="1"/>
          </p:nvPr>
        </p:nvSpPr>
        <p:spPr>
          <a:noFill/>
          <a:ln/>
        </p:spPr>
        <p:txBody>
          <a:bodyPr lIns="90840" tIns="44623" rIns="90840" bIns="44623"/>
          <a:lstStyle/>
          <a:p>
            <a:r>
              <a:rPr lang="en-GB"/>
              <a:t>Design issues</a:t>
            </a:r>
          </a:p>
          <a:p>
            <a:r>
              <a:rPr lang="en-GB"/>
              <a:t>The user interface design process</a:t>
            </a:r>
          </a:p>
          <a:p>
            <a:r>
              <a:rPr lang="en-GB"/>
              <a:t>User analysis</a:t>
            </a:r>
          </a:p>
          <a:p>
            <a:r>
              <a:rPr lang="en-GB"/>
              <a:t>User interface prototyping</a:t>
            </a:r>
          </a:p>
          <a:p>
            <a:r>
              <a:rPr lang="en-GB"/>
              <a:t>Interface evaluation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81000" y="263525"/>
            <a:ext cx="8462963" cy="1108075"/>
          </a:xfrm>
          <a:noFill/>
          <a:ln/>
        </p:spPr>
        <p:txBody>
          <a:bodyPr lIns="90840" tIns="44623" rIns="90840" bIns="44623">
            <a:normAutofit/>
          </a:bodyPr>
          <a:lstStyle/>
          <a:p>
            <a:r>
              <a:rPr lang="en-GB"/>
              <a:t>Design factors in message wording</a:t>
            </a:r>
          </a:p>
        </p:txBody>
      </p:sp>
      <p:sp>
        <p:nvSpPr>
          <p:cNvPr id="79876" name="Rectangle 4"/>
          <p:cNvSpPr>
            <a:spLocks noChangeArrowheads="1"/>
          </p:cNvSpPr>
          <p:nvPr/>
        </p:nvSpPr>
        <p:spPr bwMode="auto">
          <a:xfrm>
            <a:off x="381000" y="1600200"/>
            <a:ext cx="8458200" cy="4648200"/>
          </a:xfrm>
          <a:prstGeom prst="rect">
            <a:avLst/>
          </a:prstGeom>
          <a:solidFill>
            <a:srgbClr val="CCFFFF"/>
          </a:solidFill>
          <a:ln w="12700">
            <a:noFill/>
            <a:miter lim="800000"/>
            <a:headEnd/>
            <a:tailEnd/>
          </a:ln>
          <a:effectLst/>
        </p:spPr>
        <p:txBody>
          <a:bodyPr wrap="none" anchor="ctr"/>
          <a:lstStyle/>
          <a:p>
            <a:endParaRPr lang="id-ID"/>
          </a:p>
        </p:txBody>
      </p:sp>
      <p:graphicFrame>
        <p:nvGraphicFramePr>
          <p:cNvPr id="1159168" name="Object 0"/>
          <p:cNvGraphicFramePr>
            <a:graphicFrameLocks noChangeAspect="1"/>
          </p:cNvGraphicFramePr>
          <p:nvPr/>
        </p:nvGraphicFramePr>
        <p:xfrm>
          <a:off x="838200" y="1752600"/>
          <a:ext cx="7620000" cy="4318000"/>
        </p:xfrm>
        <a:graphic>
          <a:graphicData uri="http://schemas.openxmlformats.org/presentationml/2006/ole">
            <mc:AlternateContent xmlns:mc="http://schemas.openxmlformats.org/markup-compatibility/2006">
              <mc:Choice xmlns:v="urn:schemas-microsoft-com:vml" Requires="v">
                <p:oleObj spid="_x0000_s1159169" name="Document" r:id="rId4" imgW="5605272" imgH="3176016" progId="Word.Document.8">
                  <p:embed/>
                </p:oleObj>
              </mc:Choice>
              <mc:Fallback>
                <p:oleObj name="Document" r:id="rId4" imgW="5605272" imgH="3176016" progId="Word.Document.8">
                  <p:embed/>
                  <p:pic>
                    <p:nvPicPr>
                      <p:cNvPr id="0" name="Picture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752600"/>
                        <a:ext cx="7620000" cy="431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Grp="1" noChangeArrowheads="1"/>
          </p:cNvSpPr>
          <p:nvPr>
            <p:ph type="title"/>
          </p:nvPr>
        </p:nvSpPr>
        <p:spPr/>
        <p:txBody>
          <a:bodyPr/>
          <a:lstStyle/>
          <a:p>
            <a:r>
              <a:rPr lang="en-US"/>
              <a:t>User error</a:t>
            </a:r>
          </a:p>
        </p:txBody>
      </p:sp>
      <p:sp>
        <p:nvSpPr>
          <p:cNvPr id="1140739" name="Rectangle 3"/>
          <p:cNvSpPr>
            <a:spLocks noGrp="1" noChangeArrowheads="1"/>
          </p:cNvSpPr>
          <p:nvPr>
            <p:ph idx="1"/>
          </p:nvPr>
        </p:nvSpPr>
        <p:spPr/>
        <p:txBody>
          <a:bodyPr/>
          <a:lstStyle/>
          <a:p>
            <a:r>
              <a:rPr lang="en-US"/>
              <a:t>Assume that a nurse misspells the name of a patient whose records he is trying to retrieve.</a:t>
            </a:r>
          </a:p>
        </p:txBody>
      </p:sp>
      <p:sp>
        <p:nvSpPr>
          <p:cNvPr id="1140740" name="Rectangle 4"/>
          <p:cNvSpPr>
            <a:spLocks noChangeArrowheads="1"/>
          </p:cNvSpPr>
          <p:nvPr/>
        </p:nvSpPr>
        <p:spPr bwMode="auto">
          <a:xfrm>
            <a:off x="838200" y="2895600"/>
            <a:ext cx="7696200" cy="3124200"/>
          </a:xfrm>
          <a:prstGeom prst="rect">
            <a:avLst/>
          </a:prstGeom>
          <a:solidFill>
            <a:srgbClr val="CCFFFF"/>
          </a:solidFill>
          <a:ln w="12700">
            <a:noFill/>
            <a:miter lim="800000"/>
            <a:headEnd/>
            <a:tailEnd/>
          </a:ln>
          <a:effectLst/>
        </p:spPr>
        <p:txBody>
          <a:bodyPr wrap="none" anchor="ctr"/>
          <a:lstStyle/>
          <a:p>
            <a:endParaRPr lang="id-ID"/>
          </a:p>
        </p:txBody>
      </p:sp>
      <p:pic>
        <p:nvPicPr>
          <p:cNvPr id="1140741" name="Picture 5"/>
          <p:cNvPicPr>
            <a:picLocks noChangeAspect="1" noChangeArrowheads="1"/>
          </p:cNvPicPr>
          <p:nvPr/>
        </p:nvPicPr>
        <p:blipFill>
          <a:blip r:embed="rId2" cstate="print"/>
          <a:srcRect/>
          <a:stretch>
            <a:fillRect/>
          </a:stretch>
        </p:blipFill>
        <p:spPr bwMode="auto">
          <a:xfrm>
            <a:off x="1524000" y="3200400"/>
            <a:ext cx="6172200" cy="22987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Grp="1" noChangeArrowheads="1"/>
          </p:cNvSpPr>
          <p:nvPr>
            <p:ph type="title"/>
          </p:nvPr>
        </p:nvSpPr>
        <p:spPr/>
        <p:txBody>
          <a:bodyPr/>
          <a:lstStyle/>
          <a:p>
            <a:r>
              <a:rPr lang="en-US"/>
              <a:t>Good and bad message design</a:t>
            </a:r>
          </a:p>
        </p:txBody>
      </p:sp>
      <p:sp>
        <p:nvSpPr>
          <p:cNvPr id="1141764" name="Rectangle 4"/>
          <p:cNvSpPr>
            <a:spLocks noChangeArrowheads="1"/>
          </p:cNvSpPr>
          <p:nvPr/>
        </p:nvSpPr>
        <p:spPr bwMode="auto">
          <a:xfrm>
            <a:off x="457200" y="1828800"/>
            <a:ext cx="8458200" cy="3962400"/>
          </a:xfrm>
          <a:prstGeom prst="rect">
            <a:avLst/>
          </a:prstGeom>
          <a:solidFill>
            <a:srgbClr val="CCFFFF"/>
          </a:solidFill>
          <a:ln w="12700">
            <a:noFill/>
            <a:miter lim="800000"/>
            <a:headEnd/>
            <a:tailEnd/>
          </a:ln>
          <a:effectLst/>
        </p:spPr>
        <p:txBody>
          <a:bodyPr wrap="none" anchor="ctr"/>
          <a:lstStyle/>
          <a:p>
            <a:endParaRPr lang="id-ID"/>
          </a:p>
        </p:txBody>
      </p:sp>
      <p:pic>
        <p:nvPicPr>
          <p:cNvPr id="1141765" name="Picture 5"/>
          <p:cNvPicPr>
            <a:picLocks noChangeAspect="1" noChangeArrowheads="1"/>
          </p:cNvPicPr>
          <p:nvPr/>
        </p:nvPicPr>
        <p:blipFill>
          <a:blip r:embed="rId2" cstate="print"/>
          <a:srcRect/>
          <a:stretch>
            <a:fillRect/>
          </a:stretch>
        </p:blipFill>
        <p:spPr bwMode="auto">
          <a:xfrm>
            <a:off x="838200" y="2438400"/>
            <a:ext cx="7772400" cy="2379663"/>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2"/>
          <p:cNvSpPr>
            <a:spLocks noGrp="1" noChangeArrowheads="1"/>
          </p:cNvSpPr>
          <p:nvPr>
            <p:ph type="title"/>
          </p:nvPr>
        </p:nvSpPr>
        <p:spPr/>
        <p:txBody>
          <a:bodyPr/>
          <a:lstStyle/>
          <a:p>
            <a:r>
              <a:rPr lang="en-US"/>
              <a:t>The UI design process</a:t>
            </a:r>
          </a:p>
        </p:txBody>
      </p:sp>
      <p:sp>
        <p:nvSpPr>
          <p:cNvPr id="1142787" name="Rectangle 3"/>
          <p:cNvSpPr>
            <a:spLocks noGrp="1" noChangeArrowheads="1"/>
          </p:cNvSpPr>
          <p:nvPr>
            <p:ph idx="1"/>
          </p:nvPr>
        </p:nvSpPr>
        <p:spPr/>
        <p:txBody>
          <a:bodyPr/>
          <a:lstStyle/>
          <a:p>
            <a:pPr>
              <a:lnSpc>
                <a:spcPct val="90000"/>
              </a:lnSpc>
            </a:pPr>
            <a:r>
              <a:rPr lang="en-US"/>
              <a:t>UI design is an iterative process involving close liaisons between users and designers.</a:t>
            </a:r>
          </a:p>
          <a:p>
            <a:pPr>
              <a:lnSpc>
                <a:spcPct val="90000"/>
              </a:lnSpc>
            </a:pPr>
            <a:r>
              <a:rPr lang="en-US"/>
              <a:t>The 3 core activities in this process are:</a:t>
            </a:r>
          </a:p>
          <a:p>
            <a:pPr lvl="1">
              <a:lnSpc>
                <a:spcPct val="90000"/>
              </a:lnSpc>
            </a:pPr>
            <a:r>
              <a:rPr lang="en-US">
                <a:solidFill>
                  <a:schemeClr val="accent1"/>
                </a:solidFill>
              </a:rPr>
              <a:t>User analysis</a:t>
            </a:r>
            <a:r>
              <a:rPr lang="en-US"/>
              <a:t>. Understand what the users will do with the system;</a:t>
            </a:r>
          </a:p>
          <a:p>
            <a:pPr lvl="1">
              <a:lnSpc>
                <a:spcPct val="90000"/>
              </a:lnSpc>
            </a:pPr>
            <a:r>
              <a:rPr lang="en-US">
                <a:solidFill>
                  <a:schemeClr val="accent1"/>
                </a:solidFill>
              </a:rPr>
              <a:t>System prototyping</a:t>
            </a:r>
            <a:r>
              <a:rPr lang="en-US"/>
              <a:t>. Develop a series of prototypes for experiment;</a:t>
            </a:r>
          </a:p>
          <a:p>
            <a:pPr lvl="1">
              <a:lnSpc>
                <a:spcPct val="90000"/>
              </a:lnSpc>
            </a:pPr>
            <a:r>
              <a:rPr lang="en-US">
                <a:solidFill>
                  <a:schemeClr val="accent1"/>
                </a:solidFill>
              </a:rPr>
              <a:t>Interface evaluation</a:t>
            </a:r>
            <a:r>
              <a:rPr lang="en-US"/>
              <a:t>. Experiment with these prototypes with users.</a:t>
            </a:r>
          </a:p>
          <a:p>
            <a:pPr lvl="1">
              <a:lnSpc>
                <a:spcPct val="90000"/>
              </a:lnSpc>
            </a:pP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p:cNvSpPr>
            <a:spLocks noGrp="1" noChangeArrowheads="1"/>
          </p:cNvSpPr>
          <p:nvPr>
            <p:ph type="title"/>
          </p:nvPr>
        </p:nvSpPr>
        <p:spPr/>
        <p:txBody>
          <a:bodyPr/>
          <a:lstStyle/>
          <a:p>
            <a:r>
              <a:rPr lang="en-US"/>
              <a:t>The design process</a:t>
            </a:r>
          </a:p>
        </p:txBody>
      </p:sp>
      <p:sp>
        <p:nvSpPr>
          <p:cNvPr id="1143813" name="Rectangle 5"/>
          <p:cNvSpPr>
            <a:spLocks noChangeArrowheads="1"/>
          </p:cNvSpPr>
          <p:nvPr/>
        </p:nvSpPr>
        <p:spPr bwMode="auto">
          <a:xfrm>
            <a:off x="304800" y="1676400"/>
            <a:ext cx="8458200" cy="4648200"/>
          </a:xfrm>
          <a:prstGeom prst="rect">
            <a:avLst/>
          </a:prstGeom>
          <a:solidFill>
            <a:srgbClr val="CCFFFF"/>
          </a:solidFill>
          <a:ln w="12700">
            <a:noFill/>
            <a:miter lim="800000"/>
            <a:headEnd/>
            <a:tailEnd/>
          </a:ln>
          <a:effectLst/>
        </p:spPr>
        <p:txBody>
          <a:bodyPr wrap="none" anchor="ctr"/>
          <a:lstStyle/>
          <a:p>
            <a:endParaRPr lang="id-ID"/>
          </a:p>
        </p:txBody>
      </p:sp>
      <p:pic>
        <p:nvPicPr>
          <p:cNvPr id="1143814" name="Picture 6"/>
          <p:cNvPicPr>
            <a:picLocks noChangeAspect="1" noChangeArrowheads="1"/>
          </p:cNvPicPr>
          <p:nvPr/>
        </p:nvPicPr>
        <p:blipFill>
          <a:blip r:embed="rId2" cstate="print"/>
          <a:srcRect/>
          <a:stretch>
            <a:fillRect/>
          </a:stretch>
        </p:blipFill>
        <p:spPr bwMode="auto">
          <a:xfrm>
            <a:off x="762000" y="2133600"/>
            <a:ext cx="7620000" cy="359886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Rectangle 2"/>
          <p:cNvSpPr>
            <a:spLocks noGrp="1" noChangeArrowheads="1"/>
          </p:cNvSpPr>
          <p:nvPr>
            <p:ph type="title"/>
          </p:nvPr>
        </p:nvSpPr>
        <p:spPr/>
        <p:txBody>
          <a:bodyPr/>
          <a:lstStyle/>
          <a:p>
            <a:r>
              <a:rPr lang="en-US"/>
              <a:t>User analysis</a:t>
            </a:r>
          </a:p>
        </p:txBody>
      </p:sp>
      <p:sp>
        <p:nvSpPr>
          <p:cNvPr id="1148931" name="Rectangle 3"/>
          <p:cNvSpPr>
            <a:spLocks noGrp="1" noChangeArrowheads="1"/>
          </p:cNvSpPr>
          <p:nvPr>
            <p:ph idx="1"/>
          </p:nvPr>
        </p:nvSpPr>
        <p:spPr/>
        <p:txBody>
          <a:bodyPr/>
          <a:lstStyle/>
          <a:p>
            <a:r>
              <a:rPr lang="en-US"/>
              <a:t>If you don’t understand what the users want to do with a system, you have no realistic prospect of designing an effective interface.</a:t>
            </a:r>
          </a:p>
          <a:p>
            <a:r>
              <a:rPr lang="en-US"/>
              <a:t>User analyses have to be described in terms that users and other designers can understand.</a:t>
            </a:r>
          </a:p>
          <a:p>
            <a:r>
              <a:rPr lang="en-US"/>
              <a:t>Scenarios where you describe typical episodes of use, are one way of describing these analyses.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Grp="1" noChangeArrowheads="1"/>
          </p:cNvSpPr>
          <p:nvPr>
            <p:ph type="title"/>
          </p:nvPr>
        </p:nvSpPr>
        <p:spPr/>
        <p:txBody>
          <a:bodyPr/>
          <a:lstStyle/>
          <a:p>
            <a:r>
              <a:rPr lang="en-US"/>
              <a:t>User interaction scenario</a:t>
            </a:r>
          </a:p>
        </p:txBody>
      </p:sp>
      <p:sp>
        <p:nvSpPr>
          <p:cNvPr id="1145860" name="Rectangle 4"/>
          <p:cNvSpPr>
            <a:spLocks noChangeArrowheads="1"/>
          </p:cNvSpPr>
          <p:nvPr/>
        </p:nvSpPr>
        <p:spPr bwMode="auto">
          <a:xfrm>
            <a:off x="381000" y="1676400"/>
            <a:ext cx="8458200" cy="4648200"/>
          </a:xfrm>
          <a:prstGeom prst="rect">
            <a:avLst/>
          </a:prstGeom>
          <a:solidFill>
            <a:srgbClr val="CCFFFF"/>
          </a:solidFill>
          <a:ln w="12700">
            <a:noFill/>
            <a:miter lim="800000"/>
            <a:headEnd/>
            <a:tailEnd/>
          </a:ln>
          <a:effectLst/>
        </p:spPr>
        <p:txBody>
          <a:bodyPr wrap="none" anchor="ctr"/>
          <a:lstStyle/>
          <a:p>
            <a:endParaRPr lang="id-ID"/>
          </a:p>
        </p:txBody>
      </p:sp>
      <p:sp>
        <p:nvSpPr>
          <p:cNvPr id="1145862" name="Rectangle 6"/>
          <p:cNvSpPr>
            <a:spLocks noChangeArrowheads="1"/>
          </p:cNvSpPr>
          <p:nvPr/>
        </p:nvSpPr>
        <p:spPr bwMode="auto">
          <a:xfrm>
            <a:off x="1143000" y="2209800"/>
            <a:ext cx="6934200" cy="4027488"/>
          </a:xfrm>
          <a:prstGeom prst="rect">
            <a:avLst/>
          </a:prstGeom>
          <a:noFill/>
          <a:ln w="12700">
            <a:noFill/>
            <a:miter lim="800000"/>
            <a:headEnd/>
            <a:tailEnd/>
          </a:ln>
          <a:effectLst/>
        </p:spPr>
        <p:txBody>
          <a:bodyPr>
            <a:spAutoFit/>
          </a:bodyPr>
          <a:lstStyle/>
          <a:p>
            <a:r>
              <a:rPr lang="en-US" sz="1800">
                <a:solidFill>
                  <a:srgbClr val="000000"/>
                </a:solidFill>
                <a:latin typeface="Arial" charset="0"/>
              </a:rPr>
              <a:t>Jane is a student of Religious Studies and is working on an essay on Indian architecture and how it has been influenced by religious practices. To help her understand this, she would like to access some pictures of details on notable buildings but can’t find anything in her local library.</a:t>
            </a:r>
          </a:p>
          <a:p>
            <a:endParaRPr lang="en-US" sz="1800">
              <a:solidFill>
                <a:srgbClr val="000000"/>
              </a:solidFill>
              <a:latin typeface="Arial" charset="0"/>
            </a:endParaRPr>
          </a:p>
          <a:p>
            <a:r>
              <a:rPr lang="en-US" sz="1800">
                <a:solidFill>
                  <a:srgbClr val="000000"/>
                </a:solidFill>
                <a:latin typeface="Arial" charset="0"/>
              </a:rPr>
              <a:t> She approaches the subject librarian to discuss her needs and he suggests some search terms that might be used. He also suggests some libraries in New Delhi and London that might have this material so they log on to the library catalogues and do some searching using these terms.  They find some source material and place a request for photocopies of the pictures with architectural detail to be posted directly to Jane.</a:t>
            </a:r>
            <a:endParaRPr lang="en-US"/>
          </a:p>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p:cNvSpPr>
            <a:spLocks noGrp="1" noChangeArrowheads="1"/>
          </p:cNvSpPr>
          <p:nvPr>
            <p:ph type="title"/>
          </p:nvPr>
        </p:nvSpPr>
        <p:spPr/>
        <p:txBody>
          <a:bodyPr>
            <a:normAutofit/>
          </a:bodyPr>
          <a:lstStyle/>
          <a:p>
            <a:r>
              <a:rPr lang="en-US"/>
              <a:t>Requirements from the scenario</a:t>
            </a:r>
          </a:p>
        </p:txBody>
      </p:sp>
      <p:sp>
        <p:nvSpPr>
          <p:cNvPr id="1149955" name="Rectangle 3"/>
          <p:cNvSpPr>
            <a:spLocks noGrp="1" noChangeArrowheads="1"/>
          </p:cNvSpPr>
          <p:nvPr>
            <p:ph idx="1"/>
          </p:nvPr>
        </p:nvSpPr>
        <p:spPr/>
        <p:txBody>
          <a:bodyPr/>
          <a:lstStyle/>
          <a:p>
            <a:r>
              <a:rPr lang="en-US"/>
              <a:t>Users may not be aware of appropriate search terms so need a way of helping them choose terms.</a:t>
            </a:r>
          </a:p>
          <a:p>
            <a:r>
              <a:rPr lang="en-US"/>
              <a:t>Users have to be able to select collections to search.</a:t>
            </a:r>
          </a:p>
          <a:p>
            <a:r>
              <a:rPr lang="en-US"/>
              <a:t>Users need to be able to carry out searches and request copies of relevant material.</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p:cNvSpPr>
            <a:spLocks noGrp="1" noChangeArrowheads="1"/>
          </p:cNvSpPr>
          <p:nvPr>
            <p:ph type="title"/>
          </p:nvPr>
        </p:nvSpPr>
        <p:spPr/>
        <p:txBody>
          <a:bodyPr/>
          <a:lstStyle/>
          <a:p>
            <a:r>
              <a:rPr lang="en-US"/>
              <a:t>Analysis techniques</a:t>
            </a:r>
          </a:p>
        </p:txBody>
      </p:sp>
      <p:sp>
        <p:nvSpPr>
          <p:cNvPr id="1150979" name="Rectangle 3"/>
          <p:cNvSpPr>
            <a:spLocks noGrp="1" noChangeArrowheads="1"/>
          </p:cNvSpPr>
          <p:nvPr>
            <p:ph idx="1"/>
          </p:nvPr>
        </p:nvSpPr>
        <p:spPr/>
        <p:txBody>
          <a:bodyPr/>
          <a:lstStyle/>
          <a:p>
            <a:r>
              <a:rPr lang="en-US"/>
              <a:t>Task analysis</a:t>
            </a:r>
          </a:p>
          <a:p>
            <a:pPr lvl="1"/>
            <a:r>
              <a:rPr lang="en-US"/>
              <a:t>Models the steps involved in completing a task.</a:t>
            </a:r>
          </a:p>
          <a:p>
            <a:r>
              <a:rPr lang="en-US"/>
              <a:t>Interviewing and questionnaires</a:t>
            </a:r>
          </a:p>
          <a:p>
            <a:pPr lvl="1"/>
            <a:r>
              <a:rPr lang="en-US"/>
              <a:t>Asks the users about the work they do.</a:t>
            </a:r>
          </a:p>
          <a:p>
            <a:r>
              <a:rPr lang="en-US"/>
              <a:t>Ethnography</a:t>
            </a:r>
          </a:p>
          <a:p>
            <a:pPr lvl="1"/>
            <a:r>
              <a:rPr lang="en-US"/>
              <a:t>Observes the user at work.</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p:cNvSpPr>
            <a:spLocks noGrp="1" noChangeArrowheads="1"/>
          </p:cNvSpPr>
          <p:nvPr>
            <p:ph type="title"/>
          </p:nvPr>
        </p:nvSpPr>
        <p:spPr/>
        <p:txBody>
          <a:bodyPr/>
          <a:lstStyle/>
          <a:p>
            <a:r>
              <a:rPr lang="en-US"/>
              <a:t>Hierarchical task analysis</a:t>
            </a:r>
          </a:p>
        </p:txBody>
      </p:sp>
      <p:sp>
        <p:nvSpPr>
          <p:cNvPr id="1144836" name="Rectangle 4"/>
          <p:cNvSpPr>
            <a:spLocks noChangeArrowheads="1"/>
          </p:cNvSpPr>
          <p:nvPr/>
        </p:nvSpPr>
        <p:spPr bwMode="auto">
          <a:xfrm>
            <a:off x="914400" y="1676400"/>
            <a:ext cx="7010400" cy="4648200"/>
          </a:xfrm>
          <a:prstGeom prst="rect">
            <a:avLst/>
          </a:prstGeom>
          <a:solidFill>
            <a:srgbClr val="CCFFFF"/>
          </a:solidFill>
          <a:ln w="12700">
            <a:noFill/>
            <a:miter lim="800000"/>
            <a:headEnd/>
            <a:tailEnd/>
          </a:ln>
          <a:effectLst/>
        </p:spPr>
        <p:txBody>
          <a:bodyPr wrap="none" anchor="ctr"/>
          <a:lstStyle/>
          <a:p>
            <a:endParaRPr lang="id-ID"/>
          </a:p>
        </p:txBody>
      </p:sp>
      <p:pic>
        <p:nvPicPr>
          <p:cNvPr id="1144837" name="Picture 5"/>
          <p:cNvPicPr>
            <a:picLocks noChangeAspect="1" noChangeArrowheads="1"/>
          </p:cNvPicPr>
          <p:nvPr/>
        </p:nvPicPr>
        <p:blipFill>
          <a:blip r:embed="rId2" cstate="print"/>
          <a:srcRect/>
          <a:stretch>
            <a:fillRect/>
          </a:stretch>
        </p:blipFill>
        <p:spPr bwMode="auto">
          <a:xfrm>
            <a:off x="2133600" y="1752600"/>
            <a:ext cx="4800600" cy="445611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lIns="90840" tIns="44623" rIns="90840" bIns="44623"/>
          <a:lstStyle/>
          <a:p>
            <a:r>
              <a:rPr lang="en-GB"/>
              <a:t>The user interface</a:t>
            </a:r>
          </a:p>
        </p:txBody>
      </p:sp>
      <p:sp>
        <p:nvSpPr>
          <p:cNvPr id="8195" name="Rectangle 3"/>
          <p:cNvSpPr>
            <a:spLocks noGrp="1" noChangeArrowheads="1"/>
          </p:cNvSpPr>
          <p:nvPr>
            <p:ph idx="1"/>
          </p:nvPr>
        </p:nvSpPr>
        <p:spPr>
          <a:noFill/>
          <a:ln/>
        </p:spPr>
        <p:txBody>
          <a:bodyPr lIns="90840" tIns="44623" rIns="90840" bIns="44623"/>
          <a:lstStyle/>
          <a:p>
            <a:pPr algn="just">
              <a:lnSpc>
                <a:spcPct val="90000"/>
              </a:lnSpc>
            </a:pPr>
            <a:r>
              <a:rPr lang="en-GB"/>
              <a:t>User interfaces should be designed to match the skills, experience and expectations of its anticipated users.</a:t>
            </a:r>
          </a:p>
          <a:p>
            <a:pPr algn="just">
              <a:lnSpc>
                <a:spcPct val="90000"/>
              </a:lnSpc>
            </a:pPr>
            <a:r>
              <a:rPr lang="en-GB"/>
              <a:t>System users often judge a system by its </a:t>
            </a:r>
            <a:br>
              <a:rPr lang="en-GB"/>
            </a:br>
            <a:r>
              <a:rPr lang="en-GB"/>
              <a:t>interface rather than its functionality.</a:t>
            </a:r>
          </a:p>
          <a:p>
            <a:pPr algn="just">
              <a:lnSpc>
                <a:spcPct val="90000"/>
              </a:lnSpc>
            </a:pPr>
            <a:r>
              <a:rPr lang="en-GB"/>
              <a:t>A poorly designed interface can cause a user to make catastrophic errors.</a:t>
            </a:r>
          </a:p>
          <a:p>
            <a:pPr algn="just">
              <a:lnSpc>
                <a:spcPct val="90000"/>
              </a:lnSpc>
            </a:pPr>
            <a:r>
              <a:rPr lang="en-GB"/>
              <a:t>Poor user interface design is the reason why so many software systems are never used.</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p:cNvSpPr>
            <a:spLocks noGrp="1" noChangeArrowheads="1"/>
          </p:cNvSpPr>
          <p:nvPr>
            <p:ph type="title"/>
          </p:nvPr>
        </p:nvSpPr>
        <p:spPr/>
        <p:txBody>
          <a:bodyPr/>
          <a:lstStyle/>
          <a:p>
            <a:r>
              <a:rPr lang="en-US"/>
              <a:t>Interviewing</a:t>
            </a:r>
          </a:p>
        </p:txBody>
      </p:sp>
      <p:sp>
        <p:nvSpPr>
          <p:cNvPr id="1152003" name="Rectangle 3"/>
          <p:cNvSpPr>
            <a:spLocks noGrp="1" noChangeArrowheads="1"/>
          </p:cNvSpPr>
          <p:nvPr>
            <p:ph idx="1"/>
          </p:nvPr>
        </p:nvSpPr>
        <p:spPr/>
        <p:txBody>
          <a:bodyPr/>
          <a:lstStyle/>
          <a:p>
            <a:r>
              <a:rPr lang="en-US"/>
              <a:t>Design semi-structured interviews based on open-ended questions.</a:t>
            </a:r>
          </a:p>
          <a:p>
            <a:r>
              <a:rPr lang="en-US"/>
              <a:t>Users can then provide information that they think is essential; not just information that you have thought of collecting.</a:t>
            </a:r>
          </a:p>
          <a:p>
            <a:r>
              <a:rPr lang="en-US"/>
              <a:t>Group interviews or focus groups allow users to discuss with each other what they do.</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Rectangle 2"/>
          <p:cNvSpPr>
            <a:spLocks noGrp="1" noChangeArrowheads="1"/>
          </p:cNvSpPr>
          <p:nvPr>
            <p:ph type="title"/>
          </p:nvPr>
        </p:nvSpPr>
        <p:spPr/>
        <p:txBody>
          <a:bodyPr/>
          <a:lstStyle/>
          <a:p>
            <a:r>
              <a:rPr lang="en-US"/>
              <a:t>Ethnography</a:t>
            </a:r>
          </a:p>
        </p:txBody>
      </p:sp>
      <p:sp>
        <p:nvSpPr>
          <p:cNvPr id="1153027" name="Rectangle 3"/>
          <p:cNvSpPr>
            <a:spLocks noGrp="1" noChangeArrowheads="1"/>
          </p:cNvSpPr>
          <p:nvPr>
            <p:ph idx="1"/>
          </p:nvPr>
        </p:nvSpPr>
        <p:spPr/>
        <p:txBody>
          <a:bodyPr/>
          <a:lstStyle/>
          <a:p>
            <a:r>
              <a:rPr lang="en-US"/>
              <a:t>Involves an external observer watching users at work and questioning them in an unscripted way about their work.</a:t>
            </a:r>
          </a:p>
          <a:p>
            <a:r>
              <a:rPr lang="en-US"/>
              <a:t>Valuable because many user tasks are intuitive and they find these very difficult to describe and explain.</a:t>
            </a:r>
          </a:p>
          <a:p>
            <a:r>
              <a:rPr lang="en-US"/>
              <a:t>Also helps understand the role of social and organisational influences on work.</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ChangeArrowheads="1"/>
          </p:cNvSpPr>
          <p:nvPr>
            <p:ph type="title"/>
          </p:nvPr>
        </p:nvSpPr>
        <p:spPr/>
        <p:txBody>
          <a:bodyPr/>
          <a:lstStyle/>
          <a:p>
            <a:r>
              <a:rPr lang="en-US"/>
              <a:t>Ethnographic records</a:t>
            </a:r>
          </a:p>
        </p:txBody>
      </p:sp>
      <p:sp>
        <p:nvSpPr>
          <p:cNvPr id="1147908" name="Rectangle 4"/>
          <p:cNvSpPr>
            <a:spLocks noChangeArrowheads="1"/>
          </p:cNvSpPr>
          <p:nvPr/>
        </p:nvSpPr>
        <p:spPr bwMode="auto">
          <a:xfrm>
            <a:off x="304800" y="1600200"/>
            <a:ext cx="8458200" cy="4648200"/>
          </a:xfrm>
          <a:prstGeom prst="rect">
            <a:avLst/>
          </a:prstGeom>
          <a:solidFill>
            <a:srgbClr val="CCFFFF"/>
          </a:solidFill>
          <a:ln w="12700">
            <a:noFill/>
            <a:miter lim="800000"/>
            <a:headEnd/>
            <a:tailEnd/>
          </a:ln>
          <a:effectLst/>
        </p:spPr>
        <p:txBody>
          <a:bodyPr wrap="none" anchor="ctr"/>
          <a:lstStyle/>
          <a:p>
            <a:endParaRPr lang="id-ID"/>
          </a:p>
        </p:txBody>
      </p:sp>
      <p:sp>
        <p:nvSpPr>
          <p:cNvPr id="1147911" name="Text Box 7"/>
          <p:cNvSpPr txBox="1">
            <a:spLocks noChangeArrowheads="1"/>
          </p:cNvSpPr>
          <p:nvPr/>
        </p:nvSpPr>
        <p:spPr bwMode="auto">
          <a:xfrm>
            <a:off x="838200" y="2057400"/>
            <a:ext cx="7467600" cy="4075113"/>
          </a:xfrm>
          <a:prstGeom prst="rect">
            <a:avLst/>
          </a:prstGeom>
          <a:noFill/>
          <a:ln w="12700">
            <a:noFill/>
            <a:miter lim="800000"/>
            <a:headEnd/>
            <a:tailEnd/>
          </a:ln>
          <a:effectLst/>
        </p:spPr>
        <p:txBody>
          <a:bodyPr>
            <a:spAutoFit/>
          </a:bodyPr>
          <a:lstStyle/>
          <a:p>
            <a:pPr>
              <a:spcBef>
                <a:spcPct val="50000"/>
              </a:spcBef>
            </a:pPr>
            <a:r>
              <a:rPr lang="en-US" sz="1800">
                <a:solidFill>
                  <a:srgbClr val="000000"/>
                </a:solidFill>
                <a:latin typeface="Arial" charset="0"/>
              </a:rPr>
              <a:t>Air traffic control involves a number of control ‘suites’ where the suites controlling adjacent sectors of airspace are physically located next to each other. Flights in a sector are represented by paper strips that are fitted into wooden racks in an order that reflects their position in the sector. If there are not enough slots in the rack (i.e. when the airspace is very busy), controllers spread the strips out on the desk in front of the rack. </a:t>
            </a:r>
          </a:p>
          <a:p>
            <a:pPr>
              <a:spcBef>
                <a:spcPct val="50000"/>
              </a:spcBef>
            </a:pPr>
            <a:r>
              <a:rPr lang="en-US" sz="1800">
                <a:solidFill>
                  <a:srgbClr val="000000"/>
                </a:solidFill>
                <a:latin typeface="Arial" charset="0"/>
              </a:rPr>
              <a:t>When we were observing controllers, we noticed that controllers regularly glanced at the strip racks in the adjacent sector. We pointed this out to them and asked them why they did this. They replied that, if the adjacent controller has strips on their desk, then this meant that they would have a lot of flights entering their sector. They therefore tried to increase the speed of aircraft in the sector to ‘clear space’ for the incoming aircraft.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Grp="1" noChangeArrowheads="1"/>
          </p:cNvSpPr>
          <p:nvPr>
            <p:ph type="title"/>
          </p:nvPr>
        </p:nvSpPr>
        <p:spPr/>
        <p:txBody>
          <a:bodyPr/>
          <a:lstStyle/>
          <a:p>
            <a:r>
              <a:rPr lang="en-US"/>
              <a:t>Insights from ethnography</a:t>
            </a:r>
          </a:p>
        </p:txBody>
      </p:sp>
      <p:sp>
        <p:nvSpPr>
          <p:cNvPr id="1154051" name="Rectangle 3"/>
          <p:cNvSpPr>
            <a:spLocks noGrp="1" noChangeArrowheads="1"/>
          </p:cNvSpPr>
          <p:nvPr>
            <p:ph idx="1"/>
          </p:nvPr>
        </p:nvSpPr>
        <p:spPr/>
        <p:txBody>
          <a:bodyPr/>
          <a:lstStyle/>
          <a:p>
            <a:r>
              <a:rPr lang="en-US"/>
              <a:t>Controllers had to see all flights in a sector. Therefore, scrolling displays where flights disappeared off the top or bottom of the display should be avoided.</a:t>
            </a:r>
          </a:p>
          <a:p>
            <a:r>
              <a:rPr lang="en-US"/>
              <a:t>The interface had to have some way of telling controllers how many flights were in adjacent sectors so that they could plan their workload.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noChangeArrowheads="1"/>
          </p:cNvSpPr>
          <p:nvPr>
            <p:ph type="title"/>
          </p:nvPr>
        </p:nvSpPr>
        <p:spPr/>
        <p:txBody>
          <a:bodyPr/>
          <a:lstStyle/>
          <a:p>
            <a:r>
              <a:rPr lang="en-US"/>
              <a:t>User interface prototyping</a:t>
            </a:r>
          </a:p>
        </p:txBody>
      </p:sp>
      <p:sp>
        <p:nvSpPr>
          <p:cNvPr id="1146883" name="Rectangle 3"/>
          <p:cNvSpPr>
            <a:spLocks noGrp="1" noChangeArrowheads="1"/>
          </p:cNvSpPr>
          <p:nvPr>
            <p:ph idx="1"/>
          </p:nvPr>
        </p:nvSpPr>
        <p:spPr/>
        <p:txBody>
          <a:bodyPr/>
          <a:lstStyle/>
          <a:p>
            <a:pPr>
              <a:lnSpc>
                <a:spcPct val="90000"/>
              </a:lnSpc>
            </a:pPr>
            <a:r>
              <a:rPr lang="en-US"/>
              <a:t>The aim of prototyping is to allow users to gain direct experience with the interface.</a:t>
            </a:r>
          </a:p>
          <a:p>
            <a:pPr>
              <a:lnSpc>
                <a:spcPct val="90000"/>
              </a:lnSpc>
            </a:pPr>
            <a:r>
              <a:rPr lang="en-US"/>
              <a:t>Without such direct experience, it is impossible to judge the usability of an interface.</a:t>
            </a:r>
          </a:p>
          <a:p>
            <a:pPr>
              <a:lnSpc>
                <a:spcPct val="90000"/>
              </a:lnSpc>
            </a:pPr>
            <a:r>
              <a:rPr lang="en-US"/>
              <a:t>Prototyping may be a two-stage process:</a:t>
            </a:r>
          </a:p>
          <a:p>
            <a:pPr lvl="1">
              <a:lnSpc>
                <a:spcPct val="90000"/>
              </a:lnSpc>
            </a:pPr>
            <a:r>
              <a:rPr lang="en-US"/>
              <a:t>Early in the process, paper prototypes may be used;</a:t>
            </a:r>
          </a:p>
          <a:p>
            <a:pPr lvl="1">
              <a:lnSpc>
                <a:spcPct val="90000"/>
              </a:lnSpc>
            </a:pPr>
            <a:r>
              <a:rPr lang="en-US"/>
              <a:t>The design is then refined and increasingly sophisticated automated prototypes are then developed.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Grp="1" noChangeArrowheads="1"/>
          </p:cNvSpPr>
          <p:nvPr>
            <p:ph type="title"/>
          </p:nvPr>
        </p:nvSpPr>
        <p:spPr/>
        <p:txBody>
          <a:bodyPr/>
          <a:lstStyle/>
          <a:p>
            <a:r>
              <a:rPr lang="en-US"/>
              <a:t>Paper prototyping</a:t>
            </a:r>
          </a:p>
        </p:txBody>
      </p:sp>
      <p:sp>
        <p:nvSpPr>
          <p:cNvPr id="1155075" name="Rectangle 3"/>
          <p:cNvSpPr>
            <a:spLocks noGrp="1" noChangeArrowheads="1"/>
          </p:cNvSpPr>
          <p:nvPr>
            <p:ph idx="1"/>
          </p:nvPr>
        </p:nvSpPr>
        <p:spPr/>
        <p:txBody>
          <a:bodyPr/>
          <a:lstStyle/>
          <a:p>
            <a:r>
              <a:rPr lang="en-US"/>
              <a:t>Work through scenarios using sketches of the interface.</a:t>
            </a:r>
          </a:p>
          <a:p>
            <a:r>
              <a:rPr lang="en-US"/>
              <a:t>Use a storyboard to present a series of interactions with the system.</a:t>
            </a:r>
          </a:p>
          <a:p>
            <a:r>
              <a:rPr lang="en-US"/>
              <a:t>Paper prototyping is an effective way of getting user reactions to a design proposal.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Grp="1" noChangeArrowheads="1"/>
          </p:cNvSpPr>
          <p:nvPr>
            <p:ph type="title"/>
          </p:nvPr>
        </p:nvSpPr>
        <p:spPr/>
        <p:txBody>
          <a:bodyPr/>
          <a:lstStyle/>
          <a:p>
            <a:r>
              <a:rPr lang="en-US"/>
              <a:t>Prototyping techniques</a:t>
            </a:r>
          </a:p>
        </p:txBody>
      </p:sp>
      <p:sp>
        <p:nvSpPr>
          <p:cNvPr id="1156099" name="Rectangle 3"/>
          <p:cNvSpPr>
            <a:spLocks noGrp="1" noChangeArrowheads="1"/>
          </p:cNvSpPr>
          <p:nvPr>
            <p:ph idx="1"/>
          </p:nvPr>
        </p:nvSpPr>
        <p:spPr/>
        <p:txBody>
          <a:bodyPr>
            <a:normAutofit lnSpcReduction="10000"/>
          </a:bodyPr>
          <a:lstStyle/>
          <a:p>
            <a:pPr>
              <a:lnSpc>
                <a:spcPct val="90000"/>
              </a:lnSpc>
            </a:pPr>
            <a:r>
              <a:rPr lang="en-US"/>
              <a:t>Script-driven prototyping</a:t>
            </a:r>
          </a:p>
          <a:p>
            <a:pPr lvl="1">
              <a:lnSpc>
                <a:spcPct val="90000"/>
              </a:lnSpc>
            </a:pPr>
            <a:r>
              <a:rPr lang="en-US"/>
              <a:t>Develop a set of scripts and screens using a tool such as Macromedia Director. When the user interacts with these, the screen changes to the next display.</a:t>
            </a:r>
          </a:p>
          <a:p>
            <a:pPr>
              <a:lnSpc>
                <a:spcPct val="90000"/>
              </a:lnSpc>
            </a:pPr>
            <a:r>
              <a:rPr lang="en-US"/>
              <a:t>Visual programming</a:t>
            </a:r>
          </a:p>
          <a:p>
            <a:pPr lvl="1">
              <a:lnSpc>
                <a:spcPct val="90000"/>
              </a:lnSpc>
            </a:pPr>
            <a:r>
              <a:rPr lang="en-US"/>
              <a:t>Use a language designed for rapid development such as Visual Basic. See Chapter 17.</a:t>
            </a:r>
          </a:p>
          <a:p>
            <a:pPr>
              <a:lnSpc>
                <a:spcPct val="90000"/>
              </a:lnSpc>
            </a:pPr>
            <a:r>
              <a:rPr lang="en-US"/>
              <a:t>Internet-based prototyping</a:t>
            </a:r>
          </a:p>
          <a:p>
            <a:pPr lvl="1">
              <a:lnSpc>
                <a:spcPct val="90000"/>
              </a:lnSpc>
            </a:pPr>
            <a:r>
              <a:rPr lang="en-US"/>
              <a:t>Use a web browser and associated scripts.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noFill/>
          <a:ln/>
        </p:spPr>
        <p:txBody>
          <a:bodyPr lIns="90840" tIns="44623" rIns="90840" bIns="44623"/>
          <a:lstStyle/>
          <a:p>
            <a:r>
              <a:rPr lang="en-GB"/>
              <a:t>User interface evaluation</a:t>
            </a:r>
          </a:p>
        </p:txBody>
      </p:sp>
      <p:sp>
        <p:nvSpPr>
          <p:cNvPr id="98307" name="Rectangle 3"/>
          <p:cNvSpPr>
            <a:spLocks noGrp="1" noChangeArrowheads="1"/>
          </p:cNvSpPr>
          <p:nvPr>
            <p:ph idx="1"/>
          </p:nvPr>
        </p:nvSpPr>
        <p:spPr>
          <a:noFill/>
          <a:ln/>
        </p:spPr>
        <p:txBody>
          <a:bodyPr lIns="90840" tIns="44623" rIns="90840" bIns="44623"/>
          <a:lstStyle/>
          <a:p>
            <a:r>
              <a:rPr lang="en-GB"/>
              <a:t>Some evaluation of a user interface design </a:t>
            </a:r>
            <a:br>
              <a:rPr lang="en-GB"/>
            </a:br>
            <a:r>
              <a:rPr lang="en-GB"/>
              <a:t>should be carried out to assess its suitability.</a:t>
            </a:r>
          </a:p>
          <a:p>
            <a:r>
              <a:rPr lang="en-GB"/>
              <a:t>Full scale evaluation is very expensive and </a:t>
            </a:r>
            <a:br>
              <a:rPr lang="en-GB"/>
            </a:br>
            <a:r>
              <a:rPr lang="en-GB"/>
              <a:t>impractical for most systems.</a:t>
            </a:r>
          </a:p>
          <a:p>
            <a:r>
              <a:rPr lang="en-GB"/>
              <a:t>Ideally, an interface should be evaluated against a usability specification. However, it is rare for such specifications to be produced.</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noFill/>
          <a:ln/>
        </p:spPr>
        <p:txBody>
          <a:bodyPr lIns="90840" tIns="44623" rIns="90840" bIns="44623"/>
          <a:lstStyle/>
          <a:p>
            <a:r>
              <a:rPr lang="en-GB"/>
              <a:t>Usability attributes</a:t>
            </a:r>
          </a:p>
        </p:txBody>
      </p:sp>
      <p:sp>
        <p:nvSpPr>
          <p:cNvPr id="100356" name="Rectangle 4"/>
          <p:cNvSpPr>
            <a:spLocks noChangeArrowheads="1"/>
          </p:cNvSpPr>
          <p:nvPr/>
        </p:nvSpPr>
        <p:spPr bwMode="auto">
          <a:xfrm>
            <a:off x="304800" y="1676400"/>
            <a:ext cx="8458200" cy="4648200"/>
          </a:xfrm>
          <a:prstGeom prst="rect">
            <a:avLst/>
          </a:prstGeom>
          <a:solidFill>
            <a:srgbClr val="CCFFFF"/>
          </a:solidFill>
          <a:ln w="12700">
            <a:noFill/>
            <a:miter lim="800000"/>
            <a:headEnd/>
            <a:tailEnd/>
          </a:ln>
          <a:effectLst/>
        </p:spPr>
        <p:txBody>
          <a:bodyPr wrap="none" anchor="ctr"/>
          <a:lstStyle/>
          <a:p>
            <a:endParaRPr lang="id-ID"/>
          </a:p>
        </p:txBody>
      </p:sp>
      <p:graphicFrame>
        <p:nvGraphicFramePr>
          <p:cNvPr id="1160192" name="Object 0"/>
          <p:cNvGraphicFramePr>
            <a:graphicFrameLocks noChangeAspect="1"/>
          </p:cNvGraphicFramePr>
          <p:nvPr/>
        </p:nvGraphicFramePr>
        <p:xfrm>
          <a:off x="609600" y="2286000"/>
          <a:ext cx="8153400" cy="3162300"/>
        </p:xfrm>
        <a:graphic>
          <a:graphicData uri="http://schemas.openxmlformats.org/presentationml/2006/ole">
            <mc:AlternateContent xmlns:mc="http://schemas.openxmlformats.org/markup-compatibility/2006">
              <mc:Choice xmlns:v="urn:schemas-microsoft-com:vml" Requires="v">
                <p:oleObj spid="_x0000_s1160193" name="Document" r:id="rId4" imgW="5605272" imgH="1862328" progId="Word.Document.8">
                  <p:embed/>
                </p:oleObj>
              </mc:Choice>
              <mc:Fallback>
                <p:oleObj name="Document" r:id="rId4" imgW="5605272" imgH="1862328" progId="Word.Document.8">
                  <p:embed/>
                  <p:pic>
                    <p:nvPicPr>
                      <p:cNvPr id="0" name="Picture 0"/>
                      <p:cNvPicPr>
                        <a:picLocks noChangeAspect="1" noChangeArrowheads="1"/>
                      </p:cNvPicPr>
                      <p:nvPr/>
                    </p:nvPicPr>
                    <p:blipFill>
                      <a:blip r:embed="rId5">
                        <a:extLst>
                          <a:ext uri="{28A0092B-C50C-407E-A947-70E740481C1C}">
                            <a14:useLocalDpi xmlns:a14="http://schemas.microsoft.com/office/drawing/2010/main" val="0"/>
                          </a:ext>
                        </a:extLst>
                      </a:blip>
                      <a:srcRect r="14359"/>
                      <a:stretch>
                        <a:fillRect/>
                      </a:stretch>
                    </p:blipFill>
                    <p:spPr bwMode="auto">
                      <a:xfrm>
                        <a:off x="609600" y="2286000"/>
                        <a:ext cx="8153400" cy="316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noFill/>
          <a:ln/>
        </p:spPr>
        <p:txBody>
          <a:bodyPr lIns="90840" tIns="44623" rIns="90840" bIns="44623"/>
          <a:lstStyle/>
          <a:p>
            <a:r>
              <a:rPr lang="en-GB"/>
              <a:t>Simple evaluation techniques</a:t>
            </a:r>
          </a:p>
        </p:txBody>
      </p:sp>
      <p:sp>
        <p:nvSpPr>
          <p:cNvPr id="101379" name="Rectangle 3"/>
          <p:cNvSpPr>
            <a:spLocks noGrp="1" noChangeArrowheads="1"/>
          </p:cNvSpPr>
          <p:nvPr>
            <p:ph idx="1"/>
          </p:nvPr>
        </p:nvSpPr>
        <p:spPr>
          <a:noFill/>
          <a:ln/>
        </p:spPr>
        <p:txBody>
          <a:bodyPr lIns="90840" tIns="44623" rIns="90840" bIns="44623"/>
          <a:lstStyle/>
          <a:p>
            <a:r>
              <a:rPr lang="en-GB"/>
              <a:t>Questionnaires for user feedback.</a:t>
            </a:r>
          </a:p>
          <a:p>
            <a:r>
              <a:rPr lang="en-GB"/>
              <a:t>Video recording of system use and subsequent tape evaluation.</a:t>
            </a:r>
          </a:p>
          <a:p>
            <a:r>
              <a:rPr lang="en-GB"/>
              <a:t>Instrumentation of code to collect information about facility use and user errors.</a:t>
            </a:r>
          </a:p>
          <a:p>
            <a:r>
              <a:rPr lang="en-GB"/>
              <a:t>The provision of code in the software to collect on-line user feedback.</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lIns="90840" tIns="44623" rIns="90840" bIns="44623">
            <a:normAutofit fontScale="90000"/>
          </a:bodyPr>
          <a:lstStyle/>
          <a:p>
            <a:r>
              <a:rPr lang="en-GB"/>
              <a:t>Human factors in interface design</a:t>
            </a:r>
          </a:p>
        </p:txBody>
      </p:sp>
      <p:sp>
        <p:nvSpPr>
          <p:cNvPr id="10243" name="Rectangle 3"/>
          <p:cNvSpPr>
            <a:spLocks noGrp="1" noChangeArrowheads="1"/>
          </p:cNvSpPr>
          <p:nvPr>
            <p:ph idx="1"/>
          </p:nvPr>
        </p:nvSpPr>
        <p:spPr>
          <a:noFill/>
          <a:ln/>
        </p:spPr>
        <p:txBody>
          <a:bodyPr lIns="90840" tIns="44623" rIns="90840" bIns="44623"/>
          <a:lstStyle/>
          <a:p>
            <a:pPr algn="just">
              <a:lnSpc>
                <a:spcPct val="90000"/>
              </a:lnSpc>
            </a:pPr>
            <a:r>
              <a:rPr lang="en-GB" sz="2400" dirty="0"/>
              <a:t>Limited short-term memory</a:t>
            </a:r>
          </a:p>
          <a:p>
            <a:pPr lvl="1" algn="just">
              <a:lnSpc>
                <a:spcPct val="90000"/>
              </a:lnSpc>
            </a:pPr>
            <a:r>
              <a:rPr lang="en-GB" sz="2000" dirty="0"/>
              <a:t>People can instantaneously remember about 7 items of information. If you present more than this, they are more liable to make mistakes.</a:t>
            </a:r>
          </a:p>
          <a:p>
            <a:pPr algn="just">
              <a:lnSpc>
                <a:spcPct val="90000"/>
              </a:lnSpc>
            </a:pPr>
            <a:r>
              <a:rPr lang="en-GB" sz="2400" dirty="0"/>
              <a:t>People make mistakes</a:t>
            </a:r>
          </a:p>
          <a:p>
            <a:pPr lvl="1" algn="just">
              <a:lnSpc>
                <a:spcPct val="90000"/>
              </a:lnSpc>
            </a:pPr>
            <a:r>
              <a:rPr lang="en-GB" sz="2000" dirty="0"/>
              <a:t>When people make mistakes and systems go wrong, inappropriate alarms and messages can increase stress and hence the likelihood of more mistakes.</a:t>
            </a:r>
          </a:p>
          <a:p>
            <a:pPr algn="just">
              <a:lnSpc>
                <a:spcPct val="90000"/>
              </a:lnSpc>
            </a:pPr>
            <a:r>
              <a:rPr lang="en-GB" sz="2400" dirty="0"/>
              <a:t>People are different</a:t>
            </a:r>
          </a:p>
          <a:p>
            <a:pPr lvl="1" algn="just">
              <a:lnSpc>
                <a:spcPct val="90000"/>
              </a:lnSpc>
            </a:pPr>
            <a:r>
              <a:rPr lang="en-GB" sz="2000" dirty="0"/>
              <a:t>People have a wide range of physical capabilities. Designers should not just design for their own capabilities.</a:t>
            </a:r>
          </a:p>
          <a:p>
            <a:pPr algn="just">
              <a:lnSpc>
                <a:spcPct val="90000"/>
              </a:lnSpc>
            </a:pPr>
            <a:r>
              <a:rPr lang="en-GB" sz="2400" dirty="0"/>
              <a:t>People have different interaction preferences</a:t>
            </a:r>
          </a:p>
          <a:p>
            <a:pPr lvl="1" algn="just">
              <a:lnSpc>
                <a:spcPct val="90000"/>
              </a:lnSpc>
            </a:pPr>
            <a:r>
              <a:rPr lang="en-GB" sz="2000" dirty="0"/>
              <a:t>Some like pictures, some like text.</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noFill/>
          <a:ln/>
        </p:spPr>
        <p:txBody>
          <a:bodyPr lIns="90840" tIns="44623" rIns="90840" bIns="44623"/>
          <a:lstStyle/>
          <a:p>
            <a:r>
              <a:rPr lang="en-GB"/>
              <a:t>Key points</a:t>
            </a:r>
          </a:p>
        </p:txBody>
      </p:sp>
      <p:sp>
        <p:nvSpPr>
          <p:cNvPr id="103427" name="Rectangle 3"/>
          <p:cNvSpPr>
            <a:spLocks noGrp="1" noChangeArrowheads="1"/>
          </p:cNvSpPr>
          <p:nvPr>
            <p:ph idx="1"/>
          </p:nvPr>
        </p:nvSpPr>
        <p:spPr>
          <a:noFill/>
          <a:ln/>
        </p:spPr>
        <p:txBody>
          <a:bodyPr lIns="90840" tIns="44623" rIns="90840" bIns="44623"/>
          <a:lstStyle/>
          <a:p>
            <a:r>
              <a:rPr lang="en-GB" sz="2400"/>
              <a:t>User interface design principles should help guide the design of user interfaces.</a:t>
            </a:r>
          </a:p>
          <a:p>
            <a:r>
              <a:rPr lang="en-GB" sz="2400"/>
              <a:t>Interaction styles include direct manipulation, menu systems form fill-in, command languages and natural language.</a:t>
            </a:r>
          </a:p>
          <a:p>
            <a:r>
              <a:rPr lang="en-GB" sz="2400"/>
              <a:t>Graphical displays should be used to present trends and approximate values. Digital displays when precision is required.</a:t>
            </a:r>
          </a:p>
          <a:p>
            <a:r>
              <a:rPr lang="en-GB" sz="2400"/>
              <a:t>Colour should be used sparingly and consistently.</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noFill/>
          <a:ln/>
        </p:spPr>
        <p:txBody>
          <a:bodyPr lIns="90840" tIns="44623" rIns="90840" bIns="44623"/>
          <a:lstStyle/>
          <a:p>
            <a:r>
              <a:rPr lang="en-GB"/>
              <a:t>Key points</a:t>
            </a:r>
          </a:p>
        </p:txBody>
      </p:sp>
      <p:sp>
        <p:nvSpPr>
          <p:cNvPr id="105475" name="Rectangle 3"/>
          <p:cNvSpPr>
            <a:spLocks noGrp="1" noChangeArrowheads="1"/>
          </p:cNvSpPr>
          <p:nvPr>
            <p:ph idx="1"/>
          </p:nvPr>
        </p:nvSpPr>
        <p:spPr>
          <a:noFill/>
          <a:ln/>
        </p:spPr>
        <p:txBody>
          <a:bodyPr lIns="90840" tIns="44623" rIns="90840" bIns="44623"/>
          <a:lstStyle/>
          <a:p>
            <a:pPr>
              <a:lnSpc>
                <a:spcPct val="90000"/>
              </a:lnSpc>
            </a:pPr>
            <a:r>
              <a:rPr lang="en-GB" sz="2400"/>
              <a:t>The user interface design process involves user analysis, system prototyping and prototype evaluation.</a:t>
            </a:r>
          </a:p>
          <a:p>
            <a:pPr>
              <a:lnSpc>
                <a:spcPct val="90000"/>
              </a:lnSpc>
            </a:pPr>
            <a:r>
              <a:rPr lang="en-GB" sz="2400"/>
              <a:t>The aim of user analysis is to sensitise designers to the ways in which users actually work.</a:t>
            </a:r>
          </a:p>
          <a:p>
            <a:pPr>
              <a:lnSpc>
                <a:spcPct val="90000"/>
              </a:lnSpc>
            </a:pPr>
            <a:r>
              <a:rPr lang="en-GB" sz="2400"/>
              <a:t>UI prototyping should be a staged process with early paper prototypes used as a basis for automated prototypes of the interface.</a:t>
            </a:r>
          </a:p>
          <a:p>
            <a:pPr>
              <a:lnSpc>
                <a:spcPct val="90000"/>
              </a:lnSpc>
            </a:pPr>
            <a:r>
              <a:rPr lang="en-GB" sz="2400"/>
              <a:t>The goals of UI evaluation are to obtain feedback on how to improve the interface design and to assess if the interface meets its usability requirements.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noFill/>
          <a:ln/>
        </p:spPr>
        <p:txBody>
          <a:bodyPr lIns="90840" tIns="44623" rIns="90840" bIns="44623"/>
          <a:lstStyle/>
          <a:p>
            <a:r>
              <a:rPr lang="en-GB"/>
              <a:t>UI design principles</a:t>
            </a:r>
          </a:p>
        </p:txBody>
      </p:sp>
      <p:sp>
        <p:nvSpPr>
          <p:cNvPr id="16387" name="Rectangle 1027"/>
          <p:cNvSpPr>
            <a:spLocks noGrp="1" noChangeArrowheads="1"/>
          </p:cNvSpPr>
          <p:nvPr>
            <p:ph idx="1"/>
          </p:nvPr>
        </p:nvSpPr>
        <p:spPr>
          <a:noFill/>
          <a:ln/>
        </p:spPr>
        <p:txBody>
          <a:bodyPr lIns="90840" tIns="44623" rIns="90840" bIns="44623"/>
          <a:lstStyle/>
          <a:p>
            <a:pPr algn="just">
              <a:lnSpc>
                <a:spcPct val="90000"/>
              </a:lnSpc>
            </a:pPr>
            <a:r>
              <a:rPr lang="en-GB"/>
              <a:t>UI design must take account of the needs, experience and capabilities of the system users.</a:t>
            </a:r>
          </a:p>
          <a:p>
            <a:pPr algn="just">
              <a:lnSpc>
                <a:spcPct val="90000"/>
              </a:lnSpc>
            </a:pPr>
            <a:r>
              <a:rPr lang="en-GB"/>
              <a:t>Designers should be aware of people’s physical and mental limitations (e.g. limited short-term memory) and should recognise that people make mistakes.</a:t>
            </a:r>
          </a:p>
          <a:p>
            <a:pPr algn="just">
              <a:lnSpc>
                <a:spcPct val="90000"/>
              </a:lnSpc>
            </a:pPr>
            <a:r>
              <a:rPr lang="en-GB"/>
              <a:t>UI design principles underlie interface designs although not all principles are applicable to all designs.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lIns="90840" tIns="44623" rIns="90840" bIns="44623"/>
          <a:lstStyle/>
          <a:p>
            <a:r>
              <a:rPr lang="en-GB"/>
              <a:t>User interface design principles</a:t>
            </a:r>
          </a:p>
        </p:txBody>
      </p:sp>
      <p:sp>
        <p:nvSpPr>
          <p:cNvPr id="12292" name="Rectangle 4"/>
          <p:cNvSpPr>
            <a:spLocks noChangeArrowheads="1"/>
          </p:cNvSpPr>
          <p:nvPr/>
        </p:nvSpPr>
        <p:spPr bwMode="auto">
          <a:xfrm>
            <a:off x="381000" y="1676400"/>
            <a:ext cx="8458200" cy="4648200"/>
          </a:xfrm>
          <a:prstGeom prst="rect">
            <a:avLst/>
          </a:prstGeom>
          <a:solidFill>
            <a:srgbClr val="CCFFFF"/>
          </a:solidFill>
          <a:ln w="12700">
            <a:noFill/>
            <a:miter lim="800000"/>
            <a:headEnd/>
            <a:tailEnd/>
          </a:ln>
          <a:effectLst/>
        </p:spPr>
        <p:txBody>
          <a:bodyPr wrap="none" anchor="ctr"/>
          <a:lstStyle/>
          <a:p>
            <a:endParaRPr lang="id-ID"/>
          </a:p>
        </p:txBody>
      </p:sp>
      <p:graphicFrame>
        <p:nvGraphicFramePr>
          <p:cNvPr id="1157120" name="Object 0"/>
          <p:cNvGraphicFramePr>
            <a:graphicFrameLocks noChangeAspect="1"/>
          </p:cNvGraphicFramePr>
          <p:nvPr/>
        </p:nvGraphicFramePr>
        <p:xfrm>
          <a:off x="914400" y="1905000"/>
          <a:ext cx="8610600" cy="4092575"/>
        </p:xfrm>
        <a:graphic>
          <a:graphicData uri="http://schemas.openxmlformats.org/presentationml/2006/ole">
            <mc:AlternateContent xmlns:mc="http://schemas.openxmlformats.org/markup-compatibility/2006">
              <mc:Choice xmlns:v="urn:schemas-microsoft-com:vml" Requires="v">
                <p:oleObj spid="_x0000_s1157121" name="Document" r:id="rId5" imgW="5605272" imgH="2663952" progId="Word.Document.8">
                  <p:embed/>
                </p:oleObj>
              </mc:Choice>
              <mc:Fallback>
                <p:oleObj name="Document" r:id="rId5" imgW="5605272" imgH="2663952" progId="Word.Document.8">
                  <p:embed/>
                  <p:pic>
                    <p:nvPicPr>
                      <p:cNvPr id="0" name="Picture 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905000"/>
                        <a:ext cx="8610600" cy="409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ln/>
        </p:spPr>
        <p:txBody>
          <a:bodyPr lIns="90840" tIns="44623" rIns="90840" bIns="44623"/>
          <a:lstStyle/>
          <a:p>
            <a:r>
              <a:rPr lang="en-GB"/>
              <a:t>Design principles</a:t>
            </a:r>
          </a:p>
        </p:txBody>
      </p:sp>
      <p:sp>
        <p:nvSpPr>
          <p:cNvPr id="18435" name="Rectangle 3"/>
          <p:cNvSpPr>
            <a:spLocks noGrp="1" noChangeArrowheads="1"/>
          </p:cNvSpPr>
          <p:nvPr>
            <p:ph idx="1"/>
          </p:nvPr>
        </p:nvSpPr>
        <p:spPr>
          <a:noFill/>
          <a:ln/>
        </p:spPr>
        <p:txBody>
          <a:bodyPr lIns="90840" tIns="44623" rIns="90840" bIns="44623"/>
          <a:lstStyle/>
          <a:p>
            <a:pPr>
              <a:lnSpc>
                <a:spcPct val="90000"/>
              </a:lnSpc>
            </a:pPr>
            <a:r>
              <a:rPr lang="en-GB" sz="2400"/>
              <a:t>User familiarity</a:t>
            </a:r>
          </a:p>
          <a:p>
            <a:pPr lvl="1">
              <a:lnSpc>
                <a:spcPct val="90000"/>
              </a:lnSpc>
            </a:pPr>
            <a:r>
              <a:rPr lang="en-GB" sz="2000"/>
              <a:t>The interface should be based on user-oriented </a:t>
            </a:r>
            <a:br>
              <a:rPr lang="en-GB" sz="2000"/>
            </a:br>
            <a:r>
              <a:rPr lang="en-GB" sz="2000"/>
              <a:t>terms and concepts rather than computer concepts. For example, an office system should use concepts such as letters, documents, folders etc. rather than directories, file identifiers, etc.</a:t>
            </a:r>
          </a:p>
          <a:p>
            <a:pPr>
              <a:lnSpc>
                <a:spcPct val="90000"/>
              </a:lnSpc>
            </a:pPr>
            <a:r>
              <a:rPr lang="en-GB" sz="2400"/>
              <a:t>Consistency</a:t>
            </a:r>
          </a:p>
          <a:p>
            <a:pPr lvl="1">
              <a:lnSpc>
                <a:spcPct val="90000"/>
              </a:lnSpc>
            </a:pPr>
            <a:r>
              <a:rPr lang="en-GB" sz="2000"/>
              <a:t>The system should display an appropriate level </a:t>
            </a:r>
            <a:br>
              <a:rPr lang="en-GB" sz="2000"/>
            </a:br>
            <a:r>
              <a:rPr lang="en-GB" sz="2000"/>
              <a:t>of consistency. Commands and menus should have the same format, command punctuation should be similar, etc.</a:t>
            </a:r>
          </a:p>
          <a:p>
            <a:pPr>
              <a:lnSpc>
                <a:spcPct val="90000"/>
              </a:lnSpc>
            </a:pPr>
            <a:r>
              <a:rPr lang="en-GB" sz="2400"/>
              <a:t>Minimal surprise</a:t>
            </a:r>
          </a:p>
          <a:p>
            <a:pPr lvl="1">
              <a:lnSpc>
                <a:spcPct val="90000"/>
              </a:lnSpc>
            </a:pPr>
            <a:r>
              <a:rPr lang="en-GB" sz="2000"/>
              <a:t>If a command operates in a known way, the user should be </a:t>
            </a:r>
            <a:br>
              <a:rPr lang="en-GB" sz="2000"/>
            </a:br>
            <a:r>
              <a:rPr lang="en-GB" sz="2000"/>
              <a:t>able to predict the operation of comparable commands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noFill/>
          <a:ln/>
        </p:spPr>
        <p:txBody>
          <a:bodyPr lIns="90840" tIns="44623" rIns="90840" bIns="44623"/>
          <a:lstStyle/>
          <a:p>
            <a:r>
              <a:rPr lang="en-GB"/>
              <a:t>Design principles</a:t>
            </a:r>
          </a:p>
        </p:txBody>
      </p:sp>
      <p:sp>
        <p:nvSpPr>
          <p:cNvPr id="20483" name="Rectangle 1027"/>
          <p:cNvSpPr>
            <a:spLocks noGrp="1" noChangeArrowheads="1"/>
          </p:cNvSpPr>
          <p:nvPr>
            <p:ph idx="1"/>
          </p:nvPr>
        </p:nvSpPr>
        <p:spPr>
          <a:noFill/>
          <a:ln/>
        </p:spPr>
        <p:txBody>
          <a:bodyPr lIns="90840" tIns="44623" rIns="90840" bIns="44623"/>
          <a:lstStyle/>
          <a:p>
            <a:pPr>
              <a:lnSpc>
                <a:spcPct val="90000"/>
              </a:lnSpc>
            </a:pPr>
            <a:r>
              <a:rPr lang="en-GB" sz="2400"/>
              <a:t>Recoverability</a:t>
            </a:r>
          </a:p>
          <a:p>
            <a:pPr lvl="1">
              <a:lnSpc>
                <a:spcPct val="90000"/>
              </a:lnSpc>
            </a:pPr>
            <a:r>
              <a:rPr lang="en-GB" sz="2000"/>
              <a:t>The system should provide some resilience to </a:t>
            </a:r>
            <a:br>
              <a:rPr lang="en-GB" sz="2000"/>
            </a:br>
            <a:r>
              <a:rPr lang="en-GB" sz="2000"/>
              <a:t>user errors and allow the user to recover from errors. This might include an undo facility, confirmation of  destructive actions, 'soft' deletes, etc.</a:t>
            </a:r>
          </a:p>
          <a:p>
            <a:pPr>
              <a:lnSpc>
                <a:spcPct val="90000"/>
              </a:lnSpc>
            </a:pPr>
            <a:r>
              <a:rPr lang="en-GB" sz="2400"/>
              <a:t>User guidance</a:t>
            </a:r>
          </a:p>
          <a:p>
            <a:pPr lvl="1">
              <a:lnSpc>
                <a:spcPct val="90000"/>
              </a:lnSpc>
            </a:pPr>
            <a:r>
              <a:rPr lang="en-GB" sz="2000"/>
              <a:t>Some user guidance such as help systems, on-line manuals, etc. should be supplied</a:t>
            </a:r>
          </a:p>
          <a:p>
            <a:pPr>
              <a:lnSpc>
                <a:spcPct val="90000"/>
              </a:lnSpc>
            </a:pPr>
            <a:r>
              <a:rPr lang="en-GB" sz="2400"/>
              <a:t>User diversity</a:t>
            </a:r>
          </a:p>
          <a:p>
            <a:pPr lvl="1">
              <a:lnSpc>
                <a:spcPct val="90000"/>
              </a:lnSpc>
            </a:pPr>
            <a:r>
              <a:rPr lang="en-GB" sz="2000"/>
              <a:t>Interaction facilities for different types of user should be supported. For example, some users have seeing difficulties and so larger text should be available</a:t>
            </a:r>
          </a:p>
          <a:p>
            <a:pPr lvl="1">
              <a:lnSpc>
                <a:spcPct val="90000"/>
              </a:lnSpc>
            </a:pPr>
            <a:endParaRPr lang="en-GB" sz="200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hoenix">
  <a:themeElements>
    <a:clrScheme name="Phoenix">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Phoenix">
      <a:majorFont>
        <a:latin typeface="Footlight MT Light"/>
        <a:ea typeface=""/>
        <a:cs typeface=""/>
        <a:font script="Jpan" typeface="ＭＳ Ｐゴシック"/>
        <a:font script="Hang" typeface="맑은 고딕"/>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oudy Old Style"/>
        <a:ea typeface=""/>
        <a:cs typeface=""/>
        <a:font script="Jpan" typeface="ＭＳ Ｐ明朝"/>
        <a:font script="Hang" typeface="HY견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hoenix">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tint val="100000"/>
            <a:shade val="100000"/>
            <a:hueMod val="100000"/>
            <a:satMod val="100000"/>
          </a:schemeClr>
        </a:solidFill>
        <a:gradFill rotWithShape="1">
          <a:gsLst>
            <a:gs pos="0">
              <a:schemeClr val="phClr">
                <a:tint val="80000"/>
                <a:satMod val="400000"/>
              </a:schemeClr>
            </a:gs>
            <a:gs pos="25000">
              <a:schemeClr val="phClr">
                <a:tint val="83000"/>
                <a:satMod val="300000"/>
              </a:schemeClr>
            </a:gs>
            <a:gs pos="100000">
              <a:schemeClr val="phClr">
                <a:shade val="15000"/>
                <a:satMod val="300000"/>
              </a:schemeClr>
            </a:gs>
          </a:gsLst>
          <a:path path="circle">
            <a:fillToRect l="10000" t="180000" r="10000" b="50000"/>
          </a:path>
        </a:gradFill>
        <a:blipFill>
          <a:blip xmlns:r="http://schemas.openxmlformats.org/officeDocument/2006/relationships" r:embed="rId1">
            <a:duotone>
              <a:schemeClr val="phClr">
                <a:tint val="100000"/>
                <a:shade val="70000"/>
                <a:hueMod val="100000"/>
                <a:satMod val="100000"/>
              </a:schemeClr>
              <a:schemeClr val="phClr">
                <a:tint val="90000"/>
                <a:shade val="100000"/>
                <a:hueMod val="100000"/>
                <a:satMod val="100000"/>
              </a:schemeClr>
            </a:duotone>
          </a:blip>
          <a:tile tx="0" ty="0" sx="50000" sy="50000" flip="x"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Phoenix</Template>
  <TotalTime>273</TotalTime>
  <Pages>57</Pages>
  <Words>1887</Words>
  <Application>Microsoft Office PowerPoint</Application>
  <PresentationFormat>On-screen Show (4:3)</PresentationFormat>
  <Paragraphs>206</Paragraphs>
  <Slides>51</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Phoenix</vt:lpstr>
      <vt:lpstr>Document</vt:lpstr>
      <vt:lpstr>User interface design</vt:lpstr>
      <vt:lpstr>Objectives</vt:lpstr>
      <vt:lpstr>Topics covered</vt:lpstr>
      <vt:lpstr>The user interface</vt:lpstr>
      <vt:lpstr>Human factors in interface design</vt:lpstr>
      <vt:lpstr>UI design principles</vt:lpstr>
      <vt:lpstr>User interface design principles</vt:lpstr>
      <vt:lpstr>Design principles</vt:lpstr>
      <vt:lpstr>Design principles</vt:lpstr>
      <vt:lpstr>Design issues in UIs</vt:lpstr>
      <vt:lpstr>Interaction styles</vt:lpstr>
      <vt:lpstr>Interaction styles</vt:lpstr>
      <vt:lpstr>Multiple user interfaces</vt:lpstr>
      <vt:lpstr>LIBSYS interaction</vt:lpstr>
      <vt:lpstr>Web-based interfaces</vt:lpstr>
      <vt:lpstr>LIBSYS search form</vt:lpstr>
      <vt:lpstr>Information presentation</vt:lpstr>
      <vt:lpstr>Information presentation</vt:lpstr>
      <vt:lpstr>Model-view-controller</vt:lpstr>
      <vt:lpstr>Information presentation</vt:lpstr>
      <vt:lpstr>Information display factors</vt:lpstr>
      <vt:lpstr>Alternative information presentations</vt:lpstr>
      <vt:lpstr>Analogue or digital presentation?</vt:lpstr>
      <vt:lpstr>Presentation methods</vt:lpstr>
      <vt:lpstr>Displaying relative values</vt:lpstr>
      <vt:lpstr>Data visualisation</vt:lpstr>
      <vt:lpstr>Colour displays</vt:lpstr>
      <vt:lpstr>Colour use guidelines</vt:lpstr>
      <vt:lpstr>Error messages</vt:lpstr>
      <vt:lpstr>Design factors in message wording</vt:lpstr>
      <vt:lpstr>User error</vt:lpstr>
      <vt:lpstr>Good and bad message design</vt:lpstr>
      <vt:lpstr>The UI design process</vt:lpstr>
      <vt:lpstr>The design process</vt:lpstr>
      <vt:lpstr>User analysis</vt:lpstr>
      <vt:lpstr>User interaction scenario</vt:lpstr>
      <vt:lpstr>Requirements from the scenario</vt:lpstr>
      <vt:lpstr>Analysis techniques</vt:lpstr>
      <vt:lpstr>Hierarchical task analysis</vt:lpstr>
      <vt:lpstr>Interviewing</vt:lpstr>
      <vt:lpstr>Ethnography</vt:lpstr>
      <vt:lpstr>Ethnographic records</vt:lpstr>
      <vt:lpstr>Insights from ethnography</vt:lpstr>
      <vt:lpstr>User interface prototyping</vt:lpstr>
      <vt:lpstr>Paper prototyping</vt:lpstr>
      <vt:lpstr>Prototyping techniques</vt:lpstr>
      <vt:lpstr>User interface evaluation</vt:lpstr>
      <vt:lpstr>Usability attributes</vt:lpstr>
      <vt:lpstr>Simple evaluation techniques</vt:lpstr>
      <vt:lpstr>Key points</vt:lpstr>
      <vt:lpstr>Key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interface design</dc:title>
  <dc:creator>Citra</dc:creator>
  <cp:lastModifiedBy>Citra Noviyasari</cp:lastModifiedBy>
  <cp:revision>33</cp:revision>
  <cp:lastPrinted>2000-08-02T08:43:46Z</cp:lastPrinted>
  <dcterms:created xsi:type="dcterms:W3CDTF">1995-12-29T13:55:48Z</dcterms:created>
  <dcterms:modified xsi:type="dcterms:W3CDTF">2013-12-09T02:28:53Z</dcterms:modified>
</cp:coreProperties>
</file>