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8" r:id="rId2"/>
    <p:sldId id="275" r:id="rId3"/>
    <p:sldId id="284" r:id="rId4"/>
    <p:sldId id="285" r:id="rId5"/>
    <p:sldId id="281" r:id="rId6"/>
    <p:sldId id="283" r:id="rId7"/>
    <p:sldId id="280" r:id="rId8"/>
    <p:sldId id="279" r:id="rId9"/>
    <p:sldId id="271" r:id="rId10"/>
    <p:sldId id="286" r:id="rId11"/>
    <p:sldId id="28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DBEB4C-2375-408B-B431-73A8E3C912EC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BE876F-4345-4EF1-8165-736D3F329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38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5040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36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318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491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242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09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681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761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68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97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372FB-D447-44EA-99A0-E8489824EB9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0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0B23-A085-4CE6-9AD9-2B63A9CABB7F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DED9-A946-4F41-B045-713A7209B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0B23-A085-4CE6-9AD9-2B63A9CABB7F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DED9-A946-4F41-B045-713A7209B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0B23-A085-4CE6-9AD9-2B63A9CABB7F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DED9-A946-4F41-B045-713A7209B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0B23-A085-4CE6-9AD9-2B63A9CABB7F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DED9-A946-4F41-B045-713A7209B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0B23-A085-4CE6-9AD9-2B63A9CABB7F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DED9-A946-4F41-B045-713A7209B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0B23-A085-4CE6-9AD9-2B63A9CABB7F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DED9-A946-4F41-B045-713A7209B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0B23-A085-4CE6-9AD9-2B63A9CABB7F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DED9-A946-4F41-B045-713A7209B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0B23-A085-4CE6-9AD9-2B63A9CABB7F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DED9-A946-4F41-B045-713A7209B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0B23-A085-4CE6-9AD9-2B63A9CABB7F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DED9-A946-4F41-B045-713A7209B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0B23-A085-4CE6-9AD9-2B63A9CABB7F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DED9-A946-4F41-B045-713A7209B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0B23-A085-4CE6-9AD9-2B63A9CABB7F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DED9-A946-4F41-B045-713A7209B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40B23-A085-4CE6-9AD9-2B63A9CABB7F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2DED9-A946-4F41-B045-713A7209B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14400"/>
            <a:ext cx="7620000" cy="1524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1800" b="1" dirty="0" smtClean="0">
                <a:latin typeface="Kozuka Gothic Pro H" pitchFamily="34" charset="-128"/>
                <a:ea typeface="Kozuka Gothic Pro H" pitchFamily="34" charset="-128"/>
              </a:rPr>
              <a:t>MATERI PERKULIAHAN</a:t>
            </a:r>
            <a:br>
              <a:rPr lang="en-US" sz="1800" b="1" dirty="0" smtClean="0">
                <a:latin typeface="Kozuka Gothic Pro H" pitchFamily="34" charset="-128"/>
                <a:ea typeface="Kozuka Gothic Pro H" pitchFamily="34" charset="-128"/>
              </a:rPr>
            </a:br>
            <a:r>
              <a:rPr lang="en-US" sz="2800" dirty="0" smtClean="0">
                <a:latin typeface="Kozuka Gothic Pro H" pitchFamily="34" charset="-128"/>
                <a:ea typeface="Kozuka Gothic Pro H" pitchFamily="34" charset="-128"/>
              </a:rPr>
              <a:t>TEKNIK KOMPILASI</a:t>
            </a:r>
            <a:endParaRPr lang="en-US" sz="2800" dirty="0">
              <a:latin typeface="Kozuka Gothic Pro H" pitchFamily="34" charset="-128"/>
              <a:ea typeface="Kozuka Gothic Pro H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5943600"/>
            <a:ext cx="4572000" cy="5334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Script" pitchFamily="34" charset="0"/>
                <a:ea typeface="Cambria Math" pitchFamily="18" charset="0"/>
              </a:rPr>
              <a:t>Ken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Script" pitchFamily="34" charset="0"/>
                <a:ea typeface="Cambria Math" pitchFamily="18" charset="0"/>
              </a:rPr>
              <a:t>Kinanti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Script" pitchFamily="34" charset="0"/>
                <a:ea typeface="Cambria Math" pitchFamily="18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Script" pitchFamily="34" charset="0"/>
                <a:ea typeface="Cambria Math" pitchFamily="18" charset="0"/>
              </a:rPr>
              <a:t>Purnamasari</a:t>
            </a: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Segoe Script" pitchFamily="34" charset="0"/>
              <a:ea typeface="Cambria Math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66800" y="2667000"/>
            <a:ext cx="7010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038600" y="3657600"/>
            <a:ext cx="1219200" cy="646331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1</a:t>
            </a:r>
            <a:endParaRPr lang="en-US" sz="3600" b="1" dirty="0"/>
          </a:p>
        </p:txBody>
      </p:sp>
      <p:pic>
        <p:nvPicPr>
          <p:cNvPr id="3074" name="Picture 2" descr="E:\Pictures\logo_unikom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304800"/>
            <a:ext cx="843213" cy="854456"/>
          </a:xfrm>
          <a:prstGeom prst="rect">
            <a:avLst/>
          </a:prstGeom>
          <a:noFill/>
        </p:spPr>
      </p:pic>
      <p:cxnSp>
        <p:nvCxnSpPr>
          <p:cNvPr id="7" name="Straight Connector 6"/>
          <p:cNvCxnSpPr/>
          <p:nvPr/>
        </p:nvCxnSpPr>
        <p:spPr>
          <a:xfrm>
            <a:off x="1066800" y="3352800"/>
            <a:ext cx="7010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66800" y="28194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Segoe Print" pitchFamily="2" charset="0"/>
                <a:ea typeface="Cambria Math" pitchFamily="18" charset="0"/>
              </a:rPr>
              <a:t>PENGANTAR TEKNIK KOMPILASI</a:t>
            </a:r>
            <a:endParaRPr lang="en-US" sz="2400" b="1" dirty="0">
              <a:latin typeface="Segoe Print" pitchFamily="2" charset="0"/>
              <a:ea typeface="Cambria Math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8675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0010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abic Typesetting" pitchFamily="66" charset="-78"/>
                <a:cs typeface="Arabic Typesetting" pitchFamily="66" charset="-78"/>
              </a:rPr>
              <a:t>TUGAS KELOMPOK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1752600" y="1219200"/>
            <a:ext cx="556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752600" y="1295400"/>
            <a:ext cx="556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1066800" y="1524000"/>
            <a:ext cx="7543800" cy="4572000"/>
          </a:xfrm>
        </p:spPr>
        <p:txBody>
          <a:bodyPr>
            <a:noAutofit/>
          </a:bodyPr>
          <a:lstStyle/>
          <a:p>
            <a:pPr marL="514350" indent="-514350">
              <a:buFontTx/>
              <a:buChar char="-"/>
            </a:pPr>
            <a:r>
              <a:rPr lang="en-US" sz="2800" b="1" dirty="0" err="1" smtClean="0">
                <a:ea typeface="Kozuka Gothic Pro H" pitchFamily="34" charset="-128"/>
              </a:rPr>
              <a:t>Buat</a:t>
            </a:r>
            <a:r>
              <a:rPr lang="en-US" sz="2800" b="1" dirty="0" smtClean="0">
                <a:ea typeface="Kozuka Gothic Pro H" pitchFamily="34" charset="-128"/>
              </a:rPr>
              <a:t> </a:t>
            </a:r>
            <a:r>
              <a:rPr lang="en-US" sz="2800" b="1" dirty="0" err="1" smtClean="0">
                <a:ea typeface="Kozuka Gothic Pro H" pitchFamily="34" charset="-128"/>
              </a:rPr>
              <a:t>Makalah</a:t>
            </a:r>
            <a:r>
              <a:rPr lang="en-US" sz="2800" b="1" dirty="0" smtClean="0">
                <a:ea typeface="Kozuka Gothic Pro H" pitchFamily="34" charset="-128"/>
              </a:rPr>
              <a:t> :</a:t>
            </a:r>
          </a:p>
          <a:p>
            <a:pPr marL="400050" lvl="1" indent="0">
              <a:buNone/>
            </a:pPr>
            <a:r>
              <a:rPr lang="en-US" dirty="0" smtClean="0">
                <a:ea typeface="Kozuka Gothic Pro H" pitchFamily="34" charset="-128"/>
              </a:rPr>
              <a:t>  “</a:t>
            </a:r>
            <a:r>
              <a:rPr lang="en-US" i="1" dirty="0" smtClean="0">
                <a:ea typeface="Kozuka Gothic Pro H" pitchFamily="34" charset="-128"/>
              </a:rPr>
              <a:t>List Bahasa </a:t>
            </a:r>
            <a:r>
              <a:rPr lang="en-US" i="1" dirty="0" err="1" smtClean="0">
                <a:ea typeface="Kozuka Gothic Pro H" pitchFamily="34" charset="-128"/>
              </a:rPr>
              <a:t>Pemrograman</a:t>
            </a:r>
            <a:r>
              <a:rPr lang="en-US" i="1" dirty="0" smtClean="0">
                <a:ea typeface="Kozuka Gothic Pro H" pitchFamily="34" charset="-128"/>
              </a:rPr>
              <a:t> &amp; </a:t>
            </a:r>
            <a:r>
              <a:rPr lang="en-US" i="1" dirty="0" err="1" smtClean="0">
                <a:ea typeface="Kozuka Gothic Pro H" pitchFamily="34" charset="-128"/>
              </a:rPr>
              <a:t>Kompiler-nya</a:t>
            </a:r>
            <a:r>
              <a:rPr lang="en-US" i="1" dirty="0" smtClean="0">
                <a:ea typeface="Kozuka Gothic Pro H" pitchFamily="34" charset="-128"/>
              </a:rPr>
              <a:t>”</a:t>
            </a:r>
          </a:p>
          <a:p>
            <a:pPr marL="400050" lvl="1" indent="0">
              <a:buNone/>
            </a:pPr>
            <a:r>
              <a:rPr lang="en-US" sz="2400" i="1" dirty="0">
                <a:ea typeface="Kozuka Gothic Pro H" pitchFamily="34" charset="-128"/>
              </a:rPr>
              <a:t> </a:t>
            </a:r>
            <a:r>
              <a:rPr lang="en-US" sz="2400" i="1" dirty="0" smtClean="0">
                <a:ea typeface="Kozuka Gothic Pro H" pitchFamily="34" charset="-128"/>
              </a:rPr>
              <a:t>  (minimal 20 Bahasa </a:t>
            </a:r>
            <a:r>
              <a:rPr lang="en-US" sz="2400" i="1" dirty="0" err="1" smtClean="0">
                <a:ea typeface="Kozuka Gothic Pro H" pitchFamily="34" charset="-128"/>
              </a:rPr>
              <a:t>pemrograman</a:t>
            </a:r>
            <a:r>
              <a:rPr lang="en-US" sz="2400" i="1" dirty="0" smtClean="0">
                <a:ea typeface="Kozuka Gothic Pro H" pitchFamily="34" charset="-128"/>
              </a:rPr>
              <a:t>) </a:t>
            </a:r>
          </a:p>
          <a:p>
            <a:pPr marL="400050" lvl="1" indent="0">
              <a:buNone/>
            </a:pPr>
            <a:endParaRPr lang="en-US" sz="2400" i="1" dirty="0" smtClean="0">
              <a:ea typeface="Kozuka Gothic Pro H" pitchFamily="34" charset="-128"/>
            </a:endParaRPr>
          </a:p>
          <a:p>
            <a:pPr marL="400050" lvl="1" indent="0">
              <a:buNone/>
            </a:pPr>
            <a:r>
              <a:rPr lang="en-US" sz="2400" i="1" dirty="0">
                <a:ea typeface="Kozuka Gothic Pro H" pitchFamily="34" charset="-128"/>
              </a:rPr>
              <a:t> </a:t>
            </a:r>
            <a:r>
              <a:rPr lang="en-US" sz="2400" i="1" dirty="0" smtClean="0">
                <a:ea typeface="Kozuka Gothic Pro H" pitchFamily="34" charset="-128"/>
              </a:rPr>
              <a:t> </a:t>
            </a:r>
            <a:r>
              <a:rPr lang="en-US" sz="2400" i="1" dirty="0" smtClean="0">
                <a:ea typeface="Kozuka Gothic Pro H" pitchFamily="34" charset="-128"/>
                <a:sym typeface="Wingdings" panose="05000000000000000000" pitchFamily="2" charset="2"/>
              </a:rPr>
              <a:t> </a:t>
            </a:r>
            <a:r>
              <a:rPr lang="en-US" sz="2400" i="1" dirty="0" err="1" smtClean="0">
                <a:ea typeface="Kozuka Gothic Pro H" pitchFamily="34" charset="-128"/>
                <a:sym typeface="Wingdings" panose="05000000000000000000" pitchFamily="2" charset="2"/>
              </a:rPr>
              <a:t>Kumpulkan</a:t>
            </a:r>
            <a:r>
              <a:rPr lang="en-US" sz="2400" i="1" dirty="0" smtClean="0">
                <a:ea typeface="Kozuka Gothic Pro H" pitchFamily="34" charset="-128"/>
                <a:sym typeface="Wingdings" panose="05000000000000000000" pitchFamily="2" charset="2"/>
              </a:rPr>
              <a:t> via </a:t>
            </a:r>
            <a:r>
              <a:rPr lang="en-US" sz="2400" i="1" dirty="0" err="1" smtClean="0">
                <a:ea typeface="Kozuka Gothic Pro H" pitchFamily="34" charset="-128"/>
                <a:sym typeface="Wingdings" panose="05000000000000000000" pitchFamily="2" charset="2"/>
              </a:rPr>
              <a:t>Kuliah</a:t>
            </a:r>
            <a:r>
              <a:rPr lang="en-US" sz="2400" i="1" dirty="0" smtClean="0">
                <a:ea typeface="Kozuka Gothic Pro H" pitchFamily="34" charset="-128"/>
                <a:sym typeface="Wingdings" panose="05000000000000000000" pitchFamily="2" charset="2"/>
              </a:rPr>
              <a:t> Online </a:t>
            </a:r>
          </a:p>
          <a:p>
            <a:pPr marL="400050" lvl="1" indent="0">
              <a:buNone/>
            </a:pPr>
            <a:r>
              <a:rPr lang="en-US" sz="2400" i="1" dirty="0">
                <a:ea typeface="Kozuka Gothic Pro H" pitchFamily="34" charset="-128"/>
                <a:sym typeface="Wingdings" panose="05000000000000000000" pitchFamily="2" charset="2"/>
              </a:rPr>
              <a:t> </a:t>
            </a:r>
            <a:r>
              <a:rPr lang="en-US" sz="2400" i="1" dirty="0" smtClean="0">
                <a:ea typeface="Kozuka Gothic Pro H" pitchFamily="34" charset="-128"/>
                <a:sym typeface="Wingdings" panose="05000000000000000000" pitchFamily="2" charset="2"/>
              </a:rPr>
              <a:t>      (</a:t>
            </a:r>
            <a:r>
              <a:rPr lang="en-US" sz="2400" i="1" dirty="0" err="1" smtClean="0">
                <a:ea typeface="Kozuka Gothic Pro H" pitchFamily="34" charset="-128"/>
                <a:sym typeface="Wingdings" panose="05000000000000000000" pitchFamily="2" charset="2"/>
              </a:rPr>
              <a:t>dengan</a:t>
            </a:r>
            <a:r>
              <a:rPr lang="en-US" sz="2400" i="1" dirty="0" smtClean="0">
                <a:ea typeface="Kozuka Gothic Pro H" pitchFamily="34" charset="-128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ea typeface="Kozuka Gothic Pro H" pitchFamily="34" charset="-128"/>
                <a:sym typeface="Wingdings" panose="05000000000000000000" pitchFamily="2" charset="2"/>
              </a:rPr>
              <a:t>akun</a:t>
            </a:r>
            <a:r>
              <a:rPr lang="en-US" sz="2400" i="1" dirty="0" smtClean="0">
                <a:ea typeface="Kozuka Gothic Pro H" pitchFamily="34" charset="-128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ea typeface="Kozuka Gothic Pro H" pitchFamily="34" charset="-128"/>
                <a:sym typeface="Wingdings" panose="05000000000000000000" pitchFamily="2" charset="2"/>
              </a:rPr>
              <a:t>Ketua</a:t>
            </a:r>
            <a:r>
              <a:rPr lang="en-US" sz="2400" i="1" dirty="0" smtClean="0">
                <a:ea typeface="Kozuka Gothic Pro H" pitchFamily="34" charset="-128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ea typeface="Kozuka Gothic Pro H" pitchFamily="34" charset="-128"/>
                <a:sym typeface="Wingdings" panose="05000000000000000000" pitchFamily="2" charset="2"/>
              </a:rPr>
              <a:t>Kelompok</a:t>
            </a:r>
            <a:r>
              <a:rPr lang="en-US" sz="2400" i="1" dirty="0" smtClean="0">
                <a:ea typeface="Kozuka Gothic Pro H" pitchFamily="34" charset="-128"/>
                <a:sym typeface="Wingdings" panose="05000000000000000000" pitchFamily="2" charset="2"/>
              </a:rPr>
              <a:t>)</a:t>
            </a:r>
          </a:p>
          <a:p>
            <a:pPr marL="400050" lvl="1" indent="0">
              <a:buNone/>
            </a:pPr>
            <a:r>
              <a:rPr lang="en-US" sz="2400" i="1" dirty="0">
                <a:ea typeface="Kozuka Gothic Pro H" pitchFamily="34" charset="-128"/>
                <a:sym typeface="Wingdings" panose="05000000000000000000" pitchFamily="2" charset="2"/>
              </a:rPr>
              <a:t> </a:t>
            </a:r>
            <a:r>
              <a:rPr lang="en-US" sz="2400" i="1" dirty="0" smtClean="0">
                <a:ea typeface="Kozuka Gothic Pro H" pitchFamily="34" charset="-128"/>
                <a:sym typeface="Wingdings" panose="05000000000000000000" pitchFamily="2" charset="2"/>
              </a:rPr>
              <a:t>      format file : </a:t>
            </a:r>
            <a:r>
              <a:rPr lang="en-US" sz="2400" b="1" i="1" dirty="0" err="1" smtClean="0">
                <a:ea typeface="Kozuka Gothic Pro H" pitchFamily="34" charset="-128"/>
                <a:sym typeface="Wingdings" panose="05000000000000000000" pitchFamily="2" charset="2"/>
              </a:rPr>
              <a:t>Kelas_Nomor</a:t>
            </a:r>
            <a:r>
              <a:rPr lang="en-US" sz="2400" b="1" i="1" dirty="0" smtClean="0">
                <a:ea typeface="Kozuka Gothic Pro H" pitchFamily="34" charset="-128"/>
                <a:sym typeface="Wingdings" panose="05000000000000000000" pitchFamily="2" charset="2"/>
              </a:rPr>
              <a:t> </a:t>
            </a:r>
            <a:r>
              <a:rPr lang="en-US" sz="2400" b="1" i="1" dirty="0" err="1" smtClean="0">
                <a:ea typeface="Kozuka Gothic Pro H" pitchFamily="34" charset="-128"/>
                <a:sym typeface="Wingdings" panose="05000000000000000000" pitchFamily="2" charset="2"/>
              </a:rPr>
              <a:t>Kelompok_Nomor</a:t>
            </a:r>
            <a:r>
              <a:rPr lang="en-US" sz="2400" b="1" i="1" dirty="0" smtClean="0">
                <a:ea typeface="Kozuka Gothic Pro H" pitchFamily="34" charset="-128"/>
                <a:sym typeface="Wingdings" panose="05000000000000000000" pitchFamily="2" charset="2"/>
              </a:rPr>
              <a:t> </a:t>
            </a:r>
            <a:r>
              <a:rPr lang="en-US" sz="2400" b="1" i="1" dirty="0" err="1" smtClean="0">
                <a:ea typeface="Kozuka Gothic Pro H" pitchFamily="34" charset="-128"/>
                <a:sym typeface="Wingdings" panose="05000000000000000000" pitchFamily="2" charset="2"/>
              </a:rPr>
              <a:t>Tugas</a:t>
            </a:r>
            <a:endParaRPr lang="en-US" sz="2400" b="1" i="1" dirty="0" smtClean="0">
              <a:ea typeface="Kozuka Gothic Pro H" pitchFamily="34" charset="-128"/>
              <a:sym typeface="Wingdings" panose="05000000000000000000" pitchFamily="2" charset="2"/>
            </a:endParaRPr>
          </a:p>
          <a:p>
            <a:pPr marL="400050" lvl="1" indent="0">
              <a:buNone/>
            </a:pPr>
            <a:r>
              <a:rPr lang="en-US" sz="2400" i="1" dirty="0">
                <a:ea typeface="Kozuka Gothic Pro H" pitchFamily="34" charset="-128"/>
                <a:sym typeface="Wingdings" panose="05000000000000000000" pitchFamily="2" charset="2"/>
              </a:rPr>
              <a:t> </a:t>
            </a:r>
            <a:r>
              <a:rPr lang="en-US" sz="2400" i="1" dirty="0" smtClean="0">
                <a:ea typeface="Kozuka Gothic Pro H" pitchFamily="34" charset="-128"/>
                <a:sym typeface="Wingdings" panose="05000000000000000000" pitchFamily="2" charset="2"/>
              </a:rPr>
              <a:t>      </a:t>
            </a:r>
            <a:r>
              <a:rPr lang="en-US" sz="2400" i="1" dirty="0" err="1" smtClean="0">
                <a:ea typeface="Kozuka Gothic Pro H" pitchFamily="34" charset="-128"/>
                <a:sym typeface="Wingdings" panose="05000000000000000000" pitchFamily="2" charset="2"/>
              </a:rPr>
              <a:t>contoh</a:t>
            </a:r>
            <a:r>
              <a:rPr lang="en-US" sz="2400" i="1" dirty="0" smtClean="0">
                <a:ea typeface="Kozuka Gothic Pro H" pitchFamily="34" charset="-128"/>
                <a:sym typeface="Wingdings" panose="05000000000000000000" pitchFamily="2" charset="2"/>
              </a:rPr>
              <a:t> : </a:t>
            </a:r>
            <a:r>
              <a:rPr lang="en-US" sz="2400" b="1" i="1" dirty="0" smtClean="0">
                <a:ea typeface="Kozuka Gothic Pro H" pitchFamily="34" charset="-128"/>
                <a:sym typeface="Wingdings" panose="05000000000000000000" pitchFamily="2" charset="2"/>
              </a:rPr>
              <a:t>TK-01_Kelompok 02_Tugas 01</a:t>
            </a:r>
          </a:p>
          <a:p>
            <a:pPr marL="400050" lvl="1" indent="0">
              <a:buNone/>
            </a:pPr>
            <a:endParaRPr lang="en-US" sz="2400" b="1" i="1" dirty="0" smtClean="0">
              <a:ea typeface="Kozuka Gothic Pro H" pitchFamily="34" charset="-128"/>
            </a:endParaRPr>
          </a:p>
          <a:p>
            <a:pPr marL="400050" lvl="1" indent="0">
              <a:buNone/>
            </a:pPr>
            <a:r>
              <a:rPr lang="en-US" sz="2400" i="1" dirty="0">
                <a:ea typeface="Kozuka Gothic Pro H" pitchFamily="34" charset="-128"/>
                <a:sym typeface="Wingdings" panose="05000000000000000000" pitchFamily="2" charset="2"/>
              </a:rPr>
              <a:t> </a:t>
            </a:r>
            <a:r>
              <a:rPr lang="en-US" sz="2400" i="1" dirty="0" smtClean="0">
                <a:ea typeface="Kozuka Gothic Pro H" pitchFamily="34" charset="-128"/>
                <a:sym typeface="Wingdings" panose="05000000000000000000" pitchFamily="2" charset="2"/>
              </a:rPr>
              <a:t>  Deadline : H-1 </a:t>
            </a:r>
            <a:r>
              <a:rPr lang="en-US" sz="2400" i="1" dirty="0" err="1" smtClean="0">
                <a:ea typeface="Kozuka Gothic Pro H" pitchFamily="34" charset="-128"/>
                <a:sym typeface="Wingdings" panose="05000000000000000000" pitchFamily="2" charset="2"/>
              </a:rPr>
              <a:t>pertemuan</a:t>
            </a:r>
            <a:r>
              <a:rPr lang="en-US" sz="2400" i="1" dirty="0" smtClean="0">
                <a:ea typeface="Kozuka Gothic Pro H" pitchFamily="34" charset="-128"/>
                <a:sym typeface="Wingdings" panose="05000000000000000000" pitchFamily="2" charset="2"/>
              </a:rPr>
              <a:t> </a:t>
            </a:r>
            <a:r>
              <a:rPr lang="en-US" sz="2400" i="1" dirty="0" err="1" smtClean="0">
                <a:ea typeface="Kozuka Gothic Pro H" pitchFamily="34" charset="-128"/>
                <a:sym typeface="Wingdings" panose="05000000000000000000" pitchFamily="2" charset="2"/>
              </a:rPr>
              <a:t>selanjutnya</a:t>
            </a:r>
            <a:r>
              <a:rPr lang="en-US" sz="2400" i="1" dirty="0" smtClean="0">
                <a:ea typeface="Kozuka Gothic Pro H" pitchFamily="34" charset="-128"/>
                <a:sym typeface="Wingdings" panose="05000000000000000000" pitchFamily="2" charset="2"/>
              </a:rPr>
              <a:t>.</a:t>
            </a:r>
            <a:endParaRPr lang="en-US" sz="2400" i="1" dirty="0" smtClean="0">
              <a:ea typeface="Kozuka Gothic Pro H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124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010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Format </a:t>
            </a:r>
            <a:r>
              <a:rPr lang="en-US" sz="3200" dirty="0" err="1" smtClean="0">
                <a:latin typeface="Arabic Typesetting" pitchFamily="66" charset="-78"/>
                <a:cs typeface="Arabic Typesetting" pitchFamily="66" charset="-78"/>
              </a:rPr>
              <a:t>Penulisan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 err="1" smtClean="0">
                <a:latin typeface="Arabic Typesetting" pitchFamily="66" charset="-78"/>
                <a:cs typeface="Arabic Typesetting" pitchFamily="66" charset="-78"/>
              </a:rPr>
              <a:t>Makalah</a:t>
            </a:r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1752600" y="1219200"/>
            <a:ext cx="556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752600" y="1295400"/>
            <a:ext cx="556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1066800" y="1828800"/>
            <a:ext cx="7391400" cy="411480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2400" dirty="0" smtClean="0">
                <a:ea typeface="Kozuka Gothic Pro H" pitchFamily="34" charset="-128"/>
              </a:rPr>
              <a:t>Bahasa </a:t>
            </a:r>
            <a:r>
              <a:rPr lang="en-US" sz="2400" dirty="0" err="1" smtClean="0">
                <a:ea typeface="Kozuka Gothic Pro H" pitchFamily="34" charset="-128"/>
              </a:rPr>
              <a:t>Pemrograman</a:t>
            </a:r>
            <a:r>
              <a:rPr lang="en-US" sz="2400" dirty="0" smtClean="0">
                <a:ea typeface="Kozuka Gothic Pro H" pitchFamily="34" charset="-128"/>
              </a:rPr>
              <a:t> : </a:t>
            </a:r>
            <a:r>
              <a:rPr lang="en-US" sz="2400" b="1" dirty="0" smtClean="0">
                <a:ea typeface="Kozuka Gothic Pro H" pitchFamily="34" charset="-128"/>
              </a:rPr>
              <a:t>ADA</a:t>
            </a:r>
          </a:p>
          <a:p>
            <a:pPr>
              <a:buFontTx/>
              <a:buChar char="-"/>
            </a:pPr>
            <a:r>
              <a:rPr lang="en-US" sz="2400" dirty="0" err="1" smtClean="0">
                <a:ea typeface="Kozuka Gothic Pro H" pitchFamily="34" charset="-128"/>
              </a:rPr>
              <a:t>Pengertian</a:t>
            </a:r>
            <a:r>
              <a:rPr lang="en-US" sz="2400" dirty="0" smtClean="0">
                <a:ea typeface="Kozuka Gothic Pro H" pitchFamily="34" charset="-128"/>
              </a:rPr>
              <a:t> : …</a:t>
            </a:r>
          </a:p>
          <a:p>
            <a:pPr>
              <a:buFontTx/>
              <a:buChar char="-"/>
            </a:pPr>
            <a:r>
              <a:rPr lang="en-US" sz="2400" dirty="0" err="1" smtClean="0">
                <a:ea typeface="Kozuka Gothic Pro H" pitchFamily="34" charset="-128"/>
              </a:rPr>
              <a:t>Sejarah</a:t>
            </a:r>
            <a:r>
              <a:rPr lang="en-US" sz="2400" dirty="0" smtClean="0">
                <a:ea typeface="Kozuka Gothic Pro H" pitchFamily="34" charset="-128"/>
              </a:rPr>
              <a:t> : …</a:t>
            </a:r>
          </a:p>
          <a:p>
            <a:pPr>
              <a:buFontTx/>
              <a:buChar char="-"/>
            </a:pPr>
            <a:r>
              <a:rPr lang="en-US" sz="2400" dirty="0" err="1" smtClean="0">
                <a:ea typeface="Kozuka Gothic Pro H" pitchFamily="34" charset="-128"/>
              </a:rPr>
              <a:t>Contoh</a:t>
            </a:r>
            <a:r>
              <a:rPr lang="en-US" sz="2400" dirty="0" smtClean="0">
                <a:ea typeface="Kozuka Gothic Pro H" pitchFamily="34" charset="-128"/>
              </a:rPr>
              <a:t> </a:t>
            </a:r>
            <a:r>
              <a:rPr lang="en-US" sz="2400" dirty="0" err="1" smtClean="0">
                <a:ea typeface="Kozuka Gothic Pro H" pitchFamily="34" charset="-128"/>
              </a:rPr>
              <a:t>Kode</a:t>
            </a:r>
            <a:r>
              <a:rPr lang="en-US" sz="2400" dirty="0" smtClean="0">
                <a:ea typeface="Kozuka Gothic Pro H" pitchFamily="34" charset="-128"/>
              </a:rPr>
              <a:t> : …</a:t>
            </a:r>
          </a:p>
          <a:p>
            <a:pPr>
              <a:buFontTx/>
              <a:buChar char="-"/>
            </a:pPr>
            <a:r>
              <a:rPr lang="en-US" sz="2400" dirty="0" smtClean="0">
                <a:ea typeface="Kozuka Gothic Pro H" pitchFamily="34" charset="-128"/>
              </a:rPr>
              <a:t>Compiler : </a:t>
            </a:r>
          </a:p>
          <a:p>
            <a:pPr marL="0" indent="0">
              <a:buNone/>
            </a:pPr>
            <a:r>
              <a:rPr lang="en-US" sz="2400" b="1" dirty="0" smtClean="0">
                <a:ea typeface="Kozuka Gothic Pro H" pitchFamily="34" charset="-128"/>
              </a:rPr>
              <a:t>      &gt; GNAT Compiler</a:t>
            </a:r>
          </a:p>
          <a:p>
            <a:pPr marL="0" indent="0">
              <a:buNone/>
            </a:pPr>
            <a:r>
              <a:rPr lang="en-US" sz="2400" b="1" dirty="0" smtClean="0">
                <a:ea typeface="Kozuka Gothic Pro H" pitchFamily="34" charset="-128"/>
              </a:rPr>
              <a:t>         </a:t>
            </a:r>
            <a:r>
              <a:rPr lang="en-US" sz="2400" dirty="0" smtClean="0">
                <a:ea typeface="Kozuka Gothic Pro H" pitchFamily="34" charset="-128"/>
              </a:rPr>
              <a:t>GNAT </a:t>
            </a:r>
            <a:r>
              <a:rPr lang="en-US" sz="2400" dirty="0" err="1" smtClean="0">
                <a:ea typeface="Kozuka Gothic Pro H" pitchFamily="34" charset="-128"/>
              </a:rPr>
              <a:t>merupakan</a:t>
            </a:r>
            <a:r>
              <a:rPr lang="en-US" sz="2400" dirty="0" smtClean="0">
                <a:ea typeface="Kozuka Gothic Pro H" pitchFamily="34" charset="-128"/>
              </a:rPr>
              <a:t> </a:t>
            </a:r>
            <a:r>
              <a:rPr lang="en-US" sz="2400" dirty="0" err="1" smtClean="0">
                <a:ea typeface="Kozuka Gothic Pro H" pitchFamily="34" charset="-128"/>
              </a:rPr>
              <a:t>singkatan</a:t>
            </a:r>
            <a:r>
              <a:rPr lang="en-US" sz="2400" dirty="0" smtClean="0">
                <a:ea typeface="Kozuka Gothic Pro H" pitchFamily="34" charset="-128"/>
              </a:rPr>
              <a:t> </a:t>
            </a:r>
            <a:r>
              <a:rPr lang="en-US" sz="2400" dirty="0" err="1" smtClean="0">
                <a:ea typeface="Kozuka Gothic Pro H" pitchFamily="34" charset="-128"/>
              </a:rPr>
              <a:t>dari</a:t>
            </a:r>
            <a:r>
              <a:rPr lang="en-US" sz="2400" dirty="0" smtClean="0">
                <a:ea typeface="Kozuka Gothic Pro H" pitchFamily="34" charset="-128"/>
              </a:rPr>
              <a:t> </a:t>
            </a:r>
            <a:r>
              <a:rPr lang="en-US" sz="2400" i="1" dirty="0" smtClean="0">
                <a:ea typeface="Kozuka Gothic Pro H" pitchFamily="34" charset="-128"/>
              </a:rPr>
              <a:t>GNU NYU </a:t>
            </a:r>
          </a:p>
          <a:p>
            <a:pPr marL="0" indent="0">
              <a:buNone/>
            </a:pPr>
            <a:r>
              <a:rPr lang="en-US" sz="2400" i="1" dirty="0" smtClean="0">
                <a:ea typeface="Kozuka Gothic Pro H" pitchFamily="34" charset="-128"/>
              </a:rPr>
              <a:t>         Ada Translator</a:t>
            </a:r>
          </a:p>
          <a:p>
            <a:pPr marL="0" indent="0">
              <a:buNone/>
            </a:pPr>
            <a:r>
              <a:rPr lang="en-US" sz="2400" b="1" i="1" dirty="0" smtClean="0">
                <a:ea typeface="Kozuka Gothic Pro H" pitchFamily="34" charset="-128"/>
              </a:rPr>
              <a:t>      &gt; …</a:t>
            </a:r>
          </a:p>
          <a:p>
            <a:pPr marL="0" indent="0">
              <a:buNone/>
            </a:pPr>
            <a:r>
              <a:rPr lang="en-US" sz="2400" b="1" i="1" dirty="0">
                <a:ea typeface="Kozuka Gothic Pro H" pitchFamily="34" charset="-128"/>
              </a:rPr>
              <a:t> </a:t>
            </a:r>
            <a:r>
              <a:rPr lang="en-US" sz="2400" b="1" i="1" dirty="0" smtClean="0">
                <a:ea typeface="Kozuka Gothic Pro H" pitchFamily="34" charset="-128"/>
              </a:rPr>
              <a:t>     &gt; …</a:t>
            </a:r>
          </a:p>
          <a:p>
            <a:pPr>
              <a:buFontTx/>
              <a:buChar char="-"/>
            </a:pPr>
            <a:endParaRPr lang="en-US" sz="2800" b="1" dirty="0" smtClean="0">
              <a:ea typeface="Kozuka Gothic Pro H" pitchFamily="34" charset="-128"/>
            </a:endParaRPr>
          </a:p>
          <a:p>
            <a:pPr marL="0" indent="0">
              <a:buNone/>
            </a:pPr>
            <a:endParaRPr lang="en-US" sz="2400" i="1" dirty="0" smtClean="0">
              <a:ea typeface="Kozuka Gothic Pro H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314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Rectangle 17"/>
          <p:cNvSpPr/>
          <p:nvPr/>
        </p:nvSpPr>
        <p:spPr>
          <a:xfrm>
            <a:off x="1066800" y="304800"/>
            <a:ext cx="7797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b="1" dirty="0" smtClean="0">
              <a:latin typeface="Segoe Print" pitchFamily="2" charset="0"/>
              <a:ea typeface="Cambria Math" pitchFamily="18" charset="0"/>
            </a:endParaRPr>
          </a:p>
          <a:p>
            <a:r>
              <a:rPr lang="en-US" sz="3600" b="1" dirty="0" err="1" smtClean="0">
                <a:latin typeface="Segoe Print" pitchFamily="2" charset="0"/>
                <a:ea typeface="Cambria Math" pitchFamily="18" charset="0"/>
              </a:rPr>
              <a:t>Tujuan</a:t>
            </a:r>
            <a:endParaRPr lang="en-US" sz="3200" b="1" dirty="0">
              <a:latin typeface="Segoe Print" pitchFamily="2" charset="0"/>
              <a:ea typeface="Cambria Math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143000" y="1524000"/>
            <a:ext cx="7467600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90600" y="2057400"/>
            <a:ext cx="7620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Memahami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</a:rPr>
              <a:t>PROSES-PROSES 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     yang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dilakukan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Compiler</a:t>
            </a:r>
          </a:p>
          <a:p>
            <a:endParaRPr lang="en-US" sz="32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Membuat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Compiler</a:t>
            </a:r>
            <a:endParaRPr lang="en-US" sz="32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TextBox 27"/>
          <p:cNvSpPr txBox="1"/>
          <p:nvPr/>
        </p:nvSpPr>
        <p:spPr>
          <a:xfrm>
            <a:off x="1371600" y="1524000"/>
            <a:ext cx="69342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FF0000"/>
                </a:solidFill>
              </a:rPr>
              <a:t>Compile</a:t>
            </a:r>
            <a:r>
              <a:rPr lang="en-US" sz="4000" dirty="0" smtClean="0"/>
              <a:t>   =&gt;  </a:t>
            </a:r>
            <a:r>
              <a:rPr lang="en-US" sz="4000" dirty="0" err="1" smtClean="0"/>
              <a:t>Menyusun</a:t>
            </a:r>
            <a:endParaRPr lang="en-US" sz="4000" dirty="0" smtClean="0"/>
          </a:p>
          <a:p>
            <a:pPr algn="ctr"/>
            <a:endParaRPr lang="en-US" sz="4000" dirty="0" smtClean="0"/>
          </a:p>
          <a:p>
            <a:pPr algn="ctr"/>
            <a:r>
              <a:rPr lang="en-US" sz="4000" i="1" dirty="0" smtClean="0">
                <a:solidFill>
                  <a:srgbClr val="FF0000"/>
                </a:solidFill>
              </a:rPr>
              <a:t>Compiler</a:t>
            </a:r>
            <a:r>
              <a:rPr lang="en-US" sz="4000" dirty="0" smtClean="0">
                <a:solidFill>
                  <a:srgbClr val="FF0000"/>
                </a:solidFill>
              </a:rPr>
              <a:t>  </a:t>
            </a:r>
            <a:r>
              <a:rPr lang="en-US" sz="4000" dirty="0" smtClean="0"/>
              <a:t> </a:t>
            </a:r>
          </a:p>
          <a:p>
            <a:pPr algn="ctr"/>
            <a:r>
              <a:rPr lang="en-US" sz="3200" dirty="0" smtClean="0"/>
              <a:t>Program </a:t>
            </a:r>
            <a:r>
              <a:rPr lang="en-US" sz="3200" dirty="0" err="1" smtClean="0"/>
              <a:t>Komputer</a:t>
            </a:r>
            <a:r>
              <a:rPr lang="en-US" sz="3200" dirty="0" smtClean="0"/>
              <a:t> yang men-</a:t>
            </a:r>
            <a:r>
              <a:rPr lang="en-US" sz="3600" b="1" i="1" dirty="0" smtClean="0"/>
              <a:t>translate</a:t>
            </a:r>
            <a:r>
              <a:rPr lang="en-US" sz="3200" dirty="0" smtClean="0"/>
              <a:t> Program </a:t>
            </a:r>
            <a:r>
              <a:rPr lang="en-US" sz="3200" dirty="0" err="1" smtClean="0"/>
              <a:t>Komputer</a:t>
            </a:r>
            <a:r>
              <a:rPr lang="en-US" sz="3200" dirty="0" smtClean="0"/>
              <a:t> lain</a:t>
            </a:r>
            <a:endParaRPr lang="en-US" sz="4000" dirty="0" smtClean="0"/>
          </a:p>
          <a:p>
            <a:pPr algn="ctr"/>
            <a:endParaRPr lang="en-US" sz="4000" dirty="0"/>
          </a:p>
        </p:txBody>
      </p:sp>
      <p:sp>
        <p:nvSpPr>
          <p:cNvPr id="32" name="Rectangle 31"/>
          <p:cNvSpPr/>
          <p:nvPr/>
        </p:nvSpPr>
        <p:spPr>
          <a:xfrm>
            <a:off x="990600" y="304800"/>
            <a:ext cx="7797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 smtClean="0">
                <a:latin typeface="Segoe Print" pitchFamily="2" charset="0"/>
                <a:ea typeface="Cambria Math" pitchFamily="18" charset="0"/>
              </a:rPr>
              <a:t>Compiler</a:t>
            </a:r>
            <a:endParaRPr lang="en-US" sz="3200" b="1" u="sng" dirty="0">
              <a:latin typeface="Segoe Print" pitchFamily="2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2" name="Rectangle 31"/>
          <p:cNvSpPr/>
          <p:nvPr/>
        </p:nvSpPr>
        <p:spPr>
          <a:xfrm>
            <a:off x="990600" y="304800"/>
            <a:ext cx="7797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 err="1" smtClean="0">
                <a:latin typeface="Segoe Print" pitchFamily="2" charset="0"/>
                <a:ea typeface="Cambria Math" pitchFamily="18" charset="0"/>
              </a:rPr>
              <a:t>Proses</a:t>
            </a:r>
            <a:r>
              <a:rPr lang="en-US" sz="3600" b="1" u="sng" dirty="0" smtClean="0">
                <a:latin typeface="Segoe Print" pitchFamily="2" charset="0"/>
                <a:ea typeface="Cambria Math" pitchFamily="18" charset="0"/>
              </a:rPr>
              <a:t> </a:t>
            </a:r>
            <a:r>
              <a:rPr lang="en-US" sz="3600" b="1" u="sng" dirty="0" err="1" smtClean="0">
                <a:latin typeface="Segoe Print" pitchFamily="2" charset="0"/>
                <a:ea typeface="Cambria Math" pitchFamily="18" charset="0"/>
              </a:rPr>
              <a:t>Kompilasi</a:t>
            </a:r>
            <a:endParaRPr lang="en-US" sz="3200" b="1" u="sng" dirty="0">
              <a:latin typeface="Segoe Print" pitchFamily="2" charset="0"/>
              <a:ea typeface="Cambria Math" pitchFamily="18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963800"/>
              </p:ext>
            </p:extLst>
          </p:nvPr>
        </p:nvGraphicFramePr>
        <p:xfrm>
          <a:off x="1066800" y="1066800"/>
          <a:ext cx="7620000" cy="5486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58478"/>
                <a:gridCol w="35615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INTERPRETER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COMPILER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Translate</a:t>
                      </a:r>
                      <a:r>
                        <a:rPr lang="en-US" sz="2000" baseline="0" dirty="0" smtClean="0"/>
                        <a:t> statement </a:t>
                      </a:r>
                      <a:r>
                        <a:rPr lang="en-US" sz="2000" baseline="0" dirty="0" err="1" smtClean="0"/>
                        <a:t>satu</a:t>
                      </a:r>
                      <a:r>
                        <a:rPr lang="en-US" sz="2000" baseline="0" dirty="0" smtClean="0"/>
                        <a:t> per </a:t>
                      </a:r>
                      <a:r>
                        <a:rPr lang="en-US" sz="2000" baseline="0" dirty="0" err="1" smtClean="0"/>
                        <a:t>satu</a:t>
                      </a:r>
                      <a:endParaRPr lang="en-US" sz="2000" baseline="0" dirty="0" smtClean="0"/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Translate</a:t>
                      </a:r>
                      <a:r>
                        <a:rPr lang="en-US" sz="2000" baseline="0" dirty="0" smtClean="0"/>
                        <a:t> statement </a:t>
                      </a:r>
                      <a:r>
                        <a:rPr lang="en-US" sz="2000" baseline="0" dirty="0" err="1" smtClean="0"/>
                        <a:t>keseluruhan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Waktu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Analisis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Kode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singkat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Waktu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Eksekusi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keseluruhan</a:t>
                      </a:r>
                      <a:r>
                        <a:rPr lang="en-US" sz="2000" baseline="0" dirty="0" smtClean="0"/>
                        <a:t> lama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Waktu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Analisis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Kode</a:t>
                      </a:r>
                      <a:r>
                        <a:rPr lang="en-US" sz="2000" baseline="0" dirty="0" smtClean="0"/>
                        <a:t> lama, </a:t>
                      </a:r>
                      <a:r>
                        <a:rPr lang="en-US" sz="2000" baseline="0" dirty="0" err="1" smtClean="0"/>
                        <a:t>Waktu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Eksekusi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keseluruhan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singkat</a:t>
                      </a:r>
                      <a:endParaRPr lang="en-US" sz="2000" baseline="0" dirty="0" smtClean="0"/>
                    </a:p>
                    <a:p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Memori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lebih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efisien</a:t>
                      </a:r>
                      <a:r>
                        <a:rPr lang="en-US" sz="2000" baseline="0" dirty="0" smtClean="0"/>
                        <a:t> (</a:t>
                      </a:r>
                      <a:r>
                        <a:rPr lang="en-US" sz="2000" baseline="0" dirty="0" err="1" smtClean="0"/>
                        <a:t>karena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tidak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ada</a:t>
                      </a:r>
                      <a:r>
                        <a:rPr lang="en-US" sz="2000" baseline="0" dirty="0" smtClean="0"/>
                        <a:t> object code yang </a:t>
                      </a:r>
                      <a:r>
                        <a:rPr lang="en-US" sz="2000" baseline="0" dirty="0" err="1" smtClean="0"/>
                        <a:t>dibuat</a:t>
                      </a:r>
                      <a:r>
                        <a:rPr lang="en-US" sz="2000" baseline="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Memori</a:t>
                      </a:r>
                      <a:r>
                        <a:rPr lang="en-US" sz="2000" dirty="0" smtClean="0"/>
                        <a:t> yang </a:t>
                      </a:r>
                      <a:r>
                        <a:rPr lang="en-US" sz="2000" dirty="0" err="1" smtClean="0"/>
                        <a:t>dibutuhkan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banyak</a:t>
                      </a:r>
                      <a:r>
                        <a:rPr lang="en-US" sz="2000" baseline="0" dirty="0" smtClean="0"/>
                        <a:t> (</a:t>
                      </a:r>
                      <a:r>
                        <a:rPr lang="en-US" sz="2000" baseline="0" dirty="0" err="1" smtClean="0"/>
                        <a:t>karena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perlu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menyimpan</a:t>
                      </a:r>
                      <a:r>
                        <a:rPr lang="en-US" sz="2000" baseline="0" dirty="0" smtClean="0"/>
                        <a:t> object code)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Mengeksekusi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hingga</a:t>
                      </a:r>
                      <a:r>
                        <a:rPr lang="en-US" sz="2000" baseline="0" dirty="0" smtClean="0"/>
                        <a:t> error </a:t>
                      </a:r>
                      <a:r>
                        <a:rPr lang="en-US" sz="2000" baseline="0" dirty="0" err="1" smtClean="0"/>
                        <a:t>pertama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ditemukan</a:t>
                      </a:r>
                      <a:r>
                        <a:rPr lang="en-US" sz="2000" baseline="0" dirty="0" smtClean="0"/>
                        <a:t>. </a:t>
                      </a:r>
                    </a:p>
                    <a:p>
                      <a:r>
                        <a:rPr lang="en-US" sz="2000" baseline="0" dirty="0" smtClean="0"/>
                        <a:t>Debugging </a:t>
                      </a:r>
                      <a:r>
                        <a:rPr lang="en-US" sz="2000" baseline="0" dirty="0" err="1" smtClean="0"/>
                        <a:t>mudah</a:t>
                      </a:r>
                      <a:r>
                        <a:rPr lang="en-US" sz="2000" baseline="0" dirty="0" smtClean="0"/>
                        <a:t>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Mengeksekusi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keseluruhan</a:t>
                      </a:r>
                      <a:r>
                        <a:rPr lang="en-US" sz="2000" baseline="0" dirty="0" smtClean="0"/>
                        <a:t> program, error </a:t>
                      </a:r>
                      <a:r>
                        <a:rPr lang="en-US" sz="2000" baseline="0" dirty="0" err="1" smtClean="0"/>
                        <a:t>ditampilkan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secara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keseluruhan</a:t>
                      </a:r>
                      <a:r>
                        <a:rPr lang="en-US" sz="2000" baseline="0" dirty="0" smtClean="0"/>
                        <a:t>. </a:t>
                      </a:r>
                    </a:p>
                    <a:p>
                      <a:r>
                        <a:rPr lang="en-US" sz="2000" baseline="0" dirty="0" smtClean="0"/>
                        <a:t>Debugging </a:t>
                      </a:r>
                      <a:r>
                        <a:rPr lang="en-US" sz="2000" baseline="0" dirty="0" err="1" smtClean="0"/>
                        <a:t>sulit</a:t>
                      </a:r>
                      <a:r>
                        <a:rPr lang="en-US" sz="2000" baseline="0" dirty="0" smtClean="0"/>
                        <a:t>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Python</a:t>
                      </a:r>
                      <a:r>
                        <a:rPr lang="en-US" sz="2000" dirty="0" smtClean="0"/>
                        <a:t>, Ruby,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Javascript</a:t>
                      </a:r>
                      <a:r>
                        <a:rPr lang="en-US" sz="2000" baseline="0" dirty="0" smtClean="0"/>
                        <a:t>, PHP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C, C++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00763" y="1752600"/>
            <a:ext cx="1824037" cy="1120775"/>
          </a:xfrm>
          <a:prstGeom prst="rect">
            <a:avLst/>
          </a:prstGeom>
          <a:noFill/>
        </p:spPr>
      </p:pic>
      <p:pic>
        <p:nvPicPr>
          <p:cNvPr id="1027" name="Picture 3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5" cstate="print"/>
          <a:srcRect r="34768"/>
          <a:stretch>
            <a:fillRect/>
          </a:stretch>
        </p:blipFill>
        <p:spPr bwMode="auto">
          <a:xfrm>
            <a:off x="1985963" y="1295400"/>
            <a:ext cx="1219200" cy="1773936"/>
          </a:xfrm>
          <a:prstGeom prst="rect">
            <a:avLst/>
          </a:prstGeom>
          <a:noFill/>
        </p:spPr>
      </p:pic>
      <p:cxnSp>
        <p:nvCxnSpPr>
          <p:cNvPr id="10" name="Straight Connector 9"/>
          <p:cNvCxnSpPr/>
          <p:nvPr/>
        </p:nvCxnSpPr>
        <p:spPr>
          <a:xfrm>
            <a:off x="3509963" y="2209800"/>
            <a:ext cx="2362200" cy="0"/>
          </a:xfrm>
          <a:prstGeom prst="line">
            <a:avLst/>
          </a:prstGeom>
          <a:ln w="5715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043363" y="762000"/>
            <a:ext cx="129539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en-US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346096" y="3505200"/>
            <a:ext cx="7797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latin typeface="Segoe Print" pitchFamily="2" charset="0"/>
                <a:ea typeface="Cambria Math" pitchFamily="18" charset="0"/>
              </a:rPr>
              <a:t>Bagaimana</a:t>
            </a:r>
            <a:r>
              <a:rPr lang="en-US" sz="3600" b="1" dirty="0" smtClean="0">
                <a:latin typeface="Segoe Print" pitchFamily="2" charset="0"/>
                <a:ea typeface="Cambria Math" pitchFamily="18" charset="0"/>
              </a:rPr>
              <a:t> </a:t>
            </a:r>
            <a:r>
              <a:rPr lang="en-US" sz="3600" b="1" dirty="0" err="1" smtClean="0">
                <a:latin typeface="Segoe Print" pitchFamily="2" charset="0"/>
                <a:ea typeface="Cambria Math" pitchFamily="18" charset="0"/>
              </a:rPr>
              <a:t>caranya</a:t>
            </a:r>
            <a:r>
              <a:rPr lang="en-US" sz="3600" b="1" dirty="0" smtClean="0">
                <a:latin typeface="Segoe Print" pitchFamily="2" charset="0"/>
                <a:ea typeface="Cambria Math" pitchFamily="18" charset="0"/>
              </a:rPr>
              <a:t> MANUSIA </a:t>
            </a:r>
          </a:p>
          <a:p>
            <a:r>
              <a:rPr lang="en-US" sz="3600" b="1" dirty="0" smtClean="0">
                <a:latin typeface="Segoe Print" pitchFamily="2" charset="0"/>
                <a:ea typeface="Cambria Math" pitchFamily="18" charset="0"/>
              </a:rPr>
              <a:t>	</a:t>
            </a:r>
            <a:r>
              <a:rPr lang="en-US" sz="3600" b="1" dirty="0" err="1" smtClean="0">
                <a:latin typeface="Segoe Print" pitchFamily="2" charset="0"/>
                <a:ea typeface="Cambria Math" pitchFamily="18" charset="0"/>
              </a:rPr>
              <a:t>menyuruh</a:t>
            </a:r>
            <a:r>
              <a:rPr lang="en-US" sz="3600" b="1" dirty="0" smtClean="0">
                <a:latin typeface="Segoe Print" pitchFamily="2" charset="0"/>
                <a:ea typeface="Cambria Math" pitchFamily="18" charset="0"/>
              </a:rPr>
              <a:t> KOMPUTER?</a:t>
            </a:r>
            <a:endParaRPr lang="en-US" sz="3200" b="1" dirty="0">
              <a:latin typeface="Segoe Print" pitchFamily="2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90600" y="2057400"/>
            <a:ext cx="6721520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Ambiguitas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Bahasa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Manusia</a:t>
            </a:r>
            <a:endParaRPr lang="en-US" sz="32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	(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morfologi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semantik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sintaktik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) 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	</a:t>
            </a:r>
            <a:endParaRPr lang="en-US" sz="32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304800"/>
            <a:ext cx="7797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 err="1" smtClean="0">
                <a:latin typeface="Segoe Print" pitchFamily="2" charset="0"/>
                <a:ea typeface="Cambria Math" pitchFamily="18" charset="0"/>
              </a:rPr>
              <a:t>Masalah</a:t>
            </a:r>
            <a:endParaRPr lang="en-US" sz="3200" b="1" u="sng" dirty="0">
              <a:latin typeface="Segoe Print" pitchFamily="2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/>
          <p:cNvSpPr/>
          <p:nvPr/>
        </p:nvSpPr>
        <p:spPr>
          <a:xfrm>
            <a:off x="381000" y="304800"/>
            <a:ext cx="7797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 err="1" smtClean="0">
                <a:latin typeface="Segoe Print" pitchFamily="2" charset="0"/>
                <a:ea typeface="Cambria Math" pitchFamily="18" charset="0"/>
              </a:rPr>
              <a:t>Proses</a:t>
            </a:r>
            <a:r>
              <a:rPr lang="en-US" sz="3600" b="1" u="sng" dirty="0" smtClean="0">
                <a:latin typeface="Segoe Print" pitchFamily="2" charset="0"/>
                <a:ea typeface="Cambria Math" pitchFamily="18" charset="0"/>
              </a:rPr>
              <a:t> </a:t>
            </a:r>
            <a:r>
              <a:rPr lang="en-US" sz="3600" b="1" u="sng" dirty="0" err="1" smtClean="0">
                <a:latin typeface="Segoe Print" pitchFamily="2" charset="0"/>
                <a:ea typeface="Cambria Math" pitchFamily="18" charset="0"/>
              </a:rPr>
              <a:t>Kompilasi</a:t>
            </a:r>
            <a:endParaRPr lang="en-US" sz="3200" b="1" u="sng" dirty="0">
              <a:latin typeface="Segoe Print" pitchFamily="2" charset="0"/>
              <a:ea typeface="Cambria Math" pitchFamily="18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828800"/>
            <a:ext cx="8975481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/>
          <p:cNvSpPr/>
          <p:nvPr/>
        </p:nvSpPr>
        <p:spPr>
          <a:xfrm>
            <a:off x="381000" y="304800"/>
            <a:ext cx="7797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 err="1" smtClean="0">
                <a:latin typeface="Segoe Print" pitchFamily="2" charset="0"/>
                <a:ea typeface="Cambria Math" pitchFamily="18" charset="0"/>
              </a:rPr>
              <a:t>Komponen</a:t>
            </a:r>
            <a:r>
              <a:rPr lang="en-US" sz="3600" b="1" u="sng" dirty="0" smtClean="0">
                <a:latin typeface="Segoe Print" pitchFamily="2" charset="0"/>
                <a:ea typeface="Cambria Math" pitchFamily="18" charset="0"/>
              </a:rPr>
              <a:t> </a:t>
            </a:r>
            <a:r>
              <a:rPr lang="en-US" sz="3600" b="1" u="sng" dirty="0" err="1" smtClean="0">
                <a:latin typeface="Segoe Print" pitchFamily="2" charset="0"/>
                <a:ea typeface="Cambria Math" pitchFamily="18" charset="0"/>
              </a:rPr>
              <a:t>Kompilator</a:t>
            </a:r>
            <a:endParaRPr lang="en-US" sz="3200" b="1" u="sng" dirty="0">
              <a:latin typeface="Segoe Print" pitchFamily="2" charset="0"/>
              <a:ea typeface="Cambria Math" pitchFamily="18" charset="0"/>
            </a:endParaRP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295400"/>
            <a:ext cx="8555162" cy="5153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66800" y="762000"/>
            <a:ext cx="7797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Segoe Print" pitchFamily="2" charset="0"/>
                <a:ea typeface="Cambria Math" pitchFamily="18" charset="0"/>
              </a:rPr>
              <a:t>REFERENSI . . .</a:t>
            </a:r>
            <a:endParaRPr lang="en-US" sz="3600" b="1" dirty="0">
              <a:latin typeface="Segoe Print" pitchFamily="2" charset="0"/>
              <a:ea typeface="Cambria Math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Straight Connector 13"/>
          <p:cNvCxnSpPr/>
          <p:nvPr/>
        </p:nvCxnSpPr>
        <p:spPr>
          <a:xfrm>
            <a:off x="1143000" y="1524000"/>
            <a:ext cx="7467600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1143000" y="2286000"/>
            <a:ext cx="7095460" cy="137160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2400" b="1" dirty="0" err="1" smtClean="0"/>
              <a:t>Firrar</a:t>
            </a:r>
            <a:r>
              <a:rPr lang="en-US" sz="2400" b="1" dirty="0" smtClean="0"/>
              <a:t> U., </a:t>
            </a:r>
            <a:r>
              <a:rPr lang="en-US" sz="2400" b="1" dirty="0" err="1" smtClean="0"/>
              <a:t>Teknik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Kompilasi</a:t>
            </a:r>
            <a:r>
              <a:rPr lang="en-US" sz="2400" b="1" dirty="0" smtClean="0"/>
              <a:t>, J&amp;J Learning Yogyakarta, 2001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828800" y="4038600"/>
            <a:ext cx="6705600" cy="129540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2400" b="1" dirty="0" smtClean="0"/>
              <a:t>Alfred v. a. &amp; </a:t>
            </a:r>
            <a:r>
              <a:rPr lang="en-US" sz="2400" b="1" dirty="0" err="1" smtClean="0"/>
              <a:t>ullman</a:t>
            </a:r>
            <a:r>
              <a:rPr lang="en-US" sz="2400" b="1" dirty="0" smtClean="0"/>
              <a:t> J.D., Compilers Principles Technique and Tools, Addison Wesley, 1988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1349</TotalTime>
  <Words>268</Words>
  <Application>Microsoft Office PowerPoint</Application>
  <PresentationFormat>On-screen Show (4:3)</PresentationFormat>
  <Paragraphs>75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Arabic Typesetting</vt:lpstr>
      <vt:lpstr>Arial</vt:lpstr>
      <vt:lpstr>Calibri</vt:lpstr>
      <vt:lpstr>Cambria Math</vt:lpstr>
      <vt:lpstr>Kozuka Gothic Pro H</vt:lpstr>
      <vt:lpstr>Segoe Print</vt:lpstr>
      <vt:lpstr>Segoe Script</vt:lpstr>
      <vt:lpstr>Wingdings</vt:lpstr>
      <vt:lpstr>Office Theme</vt:lpstr>
      <vt:lpstr>MATERI PERKULIAHAN TEKNIK KOMPILASI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TUGAS KELOMPOK</vt:lpstr>
      <vt:lpstr>Format Penulisan Makalah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Pemrograman Berorientasi Objek &lt;PBO&gt;</dc:title>
  <dc:creator>Ken</dc:creator>
  <cp:lastModifiedBy>ASUS</cp:lastModifiedBy>
  <cp:revision>213</cp:revision>
  <dcterms:created xsi:type="dcterms:W3CDTF">2012-02-22T14:18:32Z</dcterms:created>
  <dcterms:modified xsi:type="dcterms:W3CDTF">2017-02-21T03:09:10Z</dcterms:modified>
</cp:coreProperties>
</file>