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C7C30A-C576-4E35-B751-531E92848423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FDB89-D995-47B5-B3A2-E97F32C81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7278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887AF5E7-F940-4219-9586-08CC49E6A273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73F790B5-4660-4CCD-A222-239AE7EE7D51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AF5E7-F940-4219-9586-08CC49E6A273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790B5-4660-4CCD-A222-239AE7EE7D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AF5E7-F940-4219-9586-08CC49E6A273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790B5-4660-4CCD-A222-239AE7EE7D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AF5E7-F940-4219-9586-08CC49E6A273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790B5-4660-4CCD-A222-239AE7EE7D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AF5E7-F940-4219-9586-08CC49E6A273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790B5-4660-4CCD-A222-239AE7EE7D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AF5E7-F940-4219-9586-08CC49E6A273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790B5-4660-4CCD-A222-239AE7EE7D5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AF5E7-F940-4219-9586-08CC49E6A273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790B5-4660-4CCD-A222-239AE7EE7D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AF5E7-F940-4219-9586-08CC49E6A273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790B5-4660-4CCD-A222-239AE7EE7D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AF5E7-F940-4219-9586-08CC49E6A273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790B5-4660-4CCD-A222-239AE7EE7D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AF5E7-F940-4219-9586-08CC49E6A273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790B5-4660-4CCD-A222-239AE7EE7D51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AF5E7-F940-4219-9586-08CC49E6A273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790B5-4660-4CCD-A222-239AE7EE7D5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887AF5E7-F940-4219-9586-08CC49E6A273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73F790B5-4660-4CCD-A222-239AE7EE7D5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420888"/>
            <a:ext cx="3313355" cy="1702160"/>
          </a:xfrm>
        </p:spPr>
        <p:txBody>
          <a:bodyPr>
            <a:normAutofit/>
          </a:bodyPr>
          <a:lstStyle/>
          <a:p>
            <a:pPr algn="ctr"/>
            <a:r>
              <a:rPr lang="id-ID" sz="2800" u="sng" dirty="0" smtClean="0"/>
              <a:t>Komputer Aplikasi IT 2</a:t>
            </a:r>
            <a:endParaRPr lang="en-US" sz="2800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65125" y="4149080"/>
            <a:ext cx="3439035" cy="1926800"/>
          </a:xfrm>
        </p:spPr>
        <p:txBody>
          <a:bodyPr>
            <a:normAutofit/>
          </a:bodyPr>
          <a:lstStyle/>
          <a:p>
            <a:pPr algn="ctr"/>
            <a:r>
              <a:rPr lang="id-ID" sz="2400" dirty="0" smtClean="0"/>
              <a:t>Variabel</a:t>
            </a:r>
            <a:endParaRPr lang="en-US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39485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3094"/>
            <a:ext cx="9144000" cy="6868365"/>
          </a:xfrm>
        </p:spPr>
      </p:pic>
    </p:spTree>
    <p:extLst>
      <p:ext uri="{BB962C8B-B14F-4D97-AF65-F5344CB8AC3E}">
        <p14:creationId xmlns:p14="http://schemas.microsoft.com/office/powerpoint/2010/main" val="14208599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124744"/>
            <a:ext cx="7825327" cy="3193424"/>
          </a:xfrm>
        </p:spPr>
      </p:pic>
    </p:spTree>
    <p:extLst>
      <p:ext uri="{BB962C8B-B14F-4D97-AF65-F5344CB8AC3E}">
        <p14:creationId xmlns:p14="http://schemas.microsoft.com/office/powerpoint/2010/main" val="26670665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006120"/>
            <a:ext cx="7251070" cy="4151071"/>
          </a:xfrm>
        </p:spPr>
      </p:pic>
    </p:spTree>
    <p:extLst>
      <p:ext uri="{BB962C8B-B14F-4D97-AF65-F5344CB8AC3E}">
        <p14:creationId xmlns:p14="http://schemas.microsoft.com/office/powerpoint/2010/main" val="15006354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10" y="404664"/>
            <a:ext cx="7024744" cy="601136"/>
          </a:xfrm>
        </p:spPr>
        <p:txBody>
          <a:bodyPr>
            <a:normAutofit fontScale="90000"/>
          </a:bodyPr>
          <a:lstStyle/>
          <a:p>
            <a:r>
              <a:rPr lang="id-ID" dirty="0" smtClean="0"/>
              <a:t>Latihan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199366"/>
            <a:ext cx="4248472" cy="3237746"/>
          </a:xfr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2636912"/>
            <a:ext cx="4123556" cy="294702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831810" y="4653136"/>
            <a:ext cx="215601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Input.html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076056" y="5367908"/>
            <a:ext cx="215601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output.php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543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806444"/>
            <a:ext cx="702474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err="1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Fungsi</a:t>
            </a:r>
            <a:r>
              <a:rPr lang="en-US" b="1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&amp; </a:t>
            </a:r>
            <a:r>
              <a:rPr lang="en-US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Penulisan</a:t>
            </a:r>
            <a:r>
              <a:rPr lang="en-US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br>
              <a:rPr lang="en-US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</a:br>
            <a:r>
              <a:rPr lang="en-US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Variabel</a:t>
            </a:r>
            <a:r>
              <a:rPr lang="en-US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b="1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di PHP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836" y="2132856"/>
            <a:ext cx="7704856" cy="4032448"/>
          </a:xfrm>
        </p:spPr>
        <p:txBody>
          <a:bodyPr>
            <a:normAutofit/>
          </a:bodyPr>
          <a:lstStyle/>
          <a:p>
            <a:pPr algn="just"/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Semua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bahasa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pemrograman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menyediakan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variabel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, yang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berfungsi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untuk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menyimpan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suatu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nilai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dan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nilai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 yang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ada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 di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dalamnya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dapat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diubah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sewaktu-waktu</a:t>
            </a:r>
            <a:r>
              <a:rPr lang="en-US" dirty="0"/>
              <a:t>.</a:t>
            </a:r>
          </a:p>
          <a:p>
            <a:pPr algn="just">
              <a:buNone/>
            </a:pPr>
            <a:endParaRPr lang="en-US" dirty="0"/>
          </a:p>
          <a:p>
            <a:pPr algn="just"/>
            <a:r>
              <a:rPr lang="id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Semua variable dalam bahasa PHP diawali dengan tanda ( $ ) tanpa mempedulikan jenis nilai yang akan ditampungnya, baik karakter, integer, string, maupun bilangan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Double </a:t>
            </a:r>
            <a:r>
              <a:rPr lang="id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dan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Boolean</a:t>
            </a:r>
            <a:r>
              <a:rPr lang="id-ID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. Semuanya ditulis dalam bentuk yang mirip dan secara otomatis PHP akan selalu mengingat tipe data yang disimpan tersebut.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585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620688"/>
            <a:ext cx="7024744" cy="792088"/>
          </a:xfrm>
        </p:spPr>
        <p:txBody>
          <a:bodyPr/>
          <a:lstStyle/>
          <a:p>
            <a:r>
              <a:rPr lang="en-US" b="1" u="sng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Macam</a:t>
            </a:r>
            <a:r>
              <a:rPr lang="en-US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– </a:t>
            </a:r>
            <a:r>
              <a:rPr lang="en-US" b="1" u="sng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Macam</a:t>
            </a:r>
            <a:r>
              <a:rPr lang="en-US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b="1" u="sng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Variabel</a:t>
            </a:r>
            <a:endParaRPr lang="en-US" b="1" u="sng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556792"/>
            <a:ext cx="7560840" cy="4608512"/>
          </a:xfrm>
        </p:spPr>
        <p:txBody>
          <a:bodyPr>
            <a:normAutofit/>
          </a:bodyPr>
          <a:lstStyle/>
          <a:p>
            <a:pPr marL="525463" indent="-457200" algn="just">
              <a:buAutoNum type="arabicPeriod"/>
            </a:pPr>
            <a:r>
              <a:rPr lang="en-US" dirty="0" err="1" smtClean="0"/>
              <a:t>Variabel</a:t>
            </a:r>
            <a:r>
              <a:rPr lang="en-US" dirty="0" smtClean="0"/>
              <a:t> Yang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Tetap</a:t>
            </a:r>
            <a:r>
              <a:rPr lang="en-US" dirty="0" smtClean="0"/>
              <a:t> / </a:t>
            </a:r>
            <a:r>
              <a:rPr lang="en-US" dirty="0" err="1" smtClean="0"/>
              <a:t>Sudah</a:t>
            </a:r>
            <a:r>
              <a:rPr lang="en-US" dirty="0" smtClean="0"/>
              <a:t>   </a:t>
            </a:r>
            <a:r>
              <a:rPr lang="en-US" dirty="0" err="1" smtClean="0"/>
              <a:t>ditentukan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awal</a:t>
            </a:r>
            <a:r>
              <a:rPr lang="en-US" dirty="0" smtClean="0"/>
              <a:t> (</a:t>
            </a:r>
            <a:r>
              <a:rPr lang="en-US" dirty="0" err="1" smtClean="0"/>
              <a:t>Konstanta</a:t>
            </a:r>
            <a:r>
              <a:rPr lang="en-US" dirty="0" smtClean="0"/>
              <a:t>).</a:t>
            </a:r>
          </a:p>
          <a:p>
            <a:pPr marL="525463" indent="-457200" algn="just">
              <a:buAutoNum type="arabicPeriod"/>
            </a:pPr>
            <a:endParaRPr lang="en-US" dirty="0" smtClean="0"/>
          </a:p>
          <a:p>
            <a:pPr marL="525463" indent="-457200" algn="just">
              <a:buAutoNum type="arabicPeriod"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41284" y="2436674"/>
            <a:ext cx="5256584" cy="255454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82550" lvl="2">
              <a:buNone/>
            </a:pPr>
            <a:r>
              <a:rPr lang="en-US" sz="2000" b="1" dirty="0" smtClean="0">
                <a:solidFill>
                  <a:schemeClr val="accent3"/>
                </a:solidFill>
                <a:latin typeface="Bell MT" pitchFamily="18" charset="0"/>
              </a:rPr>
              <a:t>&lt;html&gt;</a:t>
            </a:r>
          </a:p>
          <a:p>
            <a:pPr marL="82550" lvl="2">
              <a:buNone/>
            </a:pPr>
            <a:r>
              <a:rPr lang="en-US" sz="2000" b="1" dirty="0" smtClean="0">
                <a:solidFill>
                  <a:schemeClr val="accent3"/>
                </a:solidFill>
                <a:latin typeface="Bell MT" pitchFamily="18" charset="0"/>
              </a:rPr>
              <a:t>&lt;body</a:t>
            </a:r>
            <a:r>
              <a:rPr lang="en-US" sz="2000" b="1" dirty="0" smtClean="0">
                <a:solidFill>
                  <a:schemeClr val="accent3"/>
                </a:solidFill>
                <a:latin typeface="Bell MT" pitchFamily="18" charset="0"/>
              </a:rPr>
              <a:t>&gt;</a:t>
            </a:r>
          </a:p>
          <a:p>
            <a:pPr marL="82550" lvl="2">
              <a:buNone/>
            </a:pPr>
            <a:r>
              <a:rPr lang="en-US" sz="2000" b="1" dirty="0" smtClean="0">
                <a:solidFill>
                  <a:schemeClr val="accent3"/>
                </a:solidFill>
                <a:latin typeface="Bell MT" pitchFamily="18" charset="0"/>
              </a:rPr>
              <a:t>   &lt;?</a:t>
            </a:r>
            <a:r>
              <a:rPr lang="en-US" sz="2000" b="1" dirty="0" err="1" smtClean="0">
                <a:solidFill>
                  <a:schemeClr val="accent3"/>
                </a:solidFill>
                <a:latin typeface="Bell MT" pitchFamily="18" charset="0"/>
              </a:rPr>
              <a:t>php</a:t>
            </a:r>
            <a:endParaRPr lang="en-US" sz="2000" b="1" dirty="0" smtClean="0">
              <a:solidFill>
                <a:schemeClr val="accent3"/>
              </a:solidFill>
              <a:latin typeface="Bell MT" pitchFamily="18" charset="0"/>
            </a:endParaRPr>
          </a:p>
          <a:p>
            <a:pPr marL="82550" lvl="2">
              <a:buNone/>
            </a:pPr>
            <a:r>
              <a:rPr lang="en-US" sz="2000" b="1" dirty="0" smtClean="0">
                <a:solidFill>
                  <a:schemeClr val="accent3"/>
                </a:solidFill>
                <a:latin typeface="Bell MT" pitchFamily="18" charset="0"/>
              </a:rPr>
              <a:t>    $</a:t>
            </a:r>
            <a:r>
              <a:rPr lang="en-US" sz="2000" b="1" dirty="0" err="1" smtClean="0">
                <a:solidFill>
                  <a:schemeClr val="accent3"/>
                </a:solidFill>
                <a:latin typeface="Bell MT" pitchFamily="18" charset="0"/>
              </a:rPr>
              <a:t>nama</a:t>
            </a:r>
            <a:r>
              <a:rPr lang="en-US" sz="2000" b="1" dirty="0" smtClean="0">
                <a:solidFill>
                  <a:schemeClr val="accent3"/>
                </a:solidFill>
                <a:latin typeface="Bell MT" pitchFamily="18" charset="0"/>
              </a:rPr>
              <a:t> = "A</a:t>
            </a:r>
            <a:r>
              <a:rPr lang="id-ID" sz="2000" b="1" dirty="0" smtClean="0">
                <a:solidFill>
                  <a:schemeClr val="accent3"/>
                </a:solidFill>
                <a:latin typeface="Bell MT" pitchFamily="18" charset="0"/>
              </a:rPr>
              <a:t>ngky Febriansyah</a:t>
            </a:r>
            <a:r>
              <a:rPr lang="en-US" sz="2000" b="1" dirty="0" smtClean="0">
                <a:solidFill>
                  <a:schemeClr val="accent3"/>
                </a:solidFill>
                <a:latin typeface="Bell MT" pitchFamily="18" charset="0"/>
              </a:rPr>
              <a:t>";</a:t>
            </a:r>
          </a:p>
          <a:p>
            <a:pPr marL="82550" lvl="2">
              <a:buNone/>
            </a:pPr>
            <a:r>
              <a:rPr lang="en-US" sz="2000" b="1" dirty="0" smtClean="0">
                <a:solidFill>
                  <a:schemeClr val="accent3"/>
                </a:solidFill>
                <a:latin typeface="Bell MT" pitchFamily="18" charset="0"/>
              </a:rPr>
              <a:t>    Print(" Hallo </a:t>
            </a:r>
            <a:r>
              <a:rPr lang="en-US" sz="2000" b="1" dirty="0" err="1" smtClean="0">
                <a:solidFill>
                  <a:schemeClr val="accent3"/>
                </a:solidFill>
                <a:latin typeface="Bell MT" pitchFamily="18" charset="0"/>
              </a:rPr>
              <a:t>nama</a:t>
            </a:r>
            <a:r>
              <a:rPr lang="en-US" sz="2000" b="1" dirty="0" smtClean="0">
                <a:solidFill>
                  <a:schemeClr val="accent3"/>
                </a:solidFill>
                <a:latin typeface="Bell MT" pitchFamily="18" charset="0"/>
              </a:rPr>
              <a:t> </a:t>
            </a:r>
            <a:r>
              <a:rPr lang="en-US" sz="2000" b="1" dirty="0" err="1" smtClean="0">
                <a:solidFill>
                  <a:schemeClr val="accent3"/>
                </a:solidFill>
                <a:latin typeface="Bell MT" pitchFamily="18" charset="0"/>
              </a:rPr>
              <a:t>saya</a:t>
            </a:r>
            <a:r>
              <a:rPr lang="en-US" sz="2000" b="1" dirty="0" smtClean="0">
                <a:solidFill>
                  <a:schemeClr val="accent3"/>
                </a:solidFill>
                <a:latin typeface="Bell MT" pitchFamily="18" charset="0"/>
              </a:rPr>
              <a:t> $</a:t>
            </a:r>
            <a:r>
              <a:rPr lang="en-US" sz="2000" b="1" dirty="0" err="1" smtClean="0">
                <a:solidFill>
                  <a:schemeClr val="accent3"/>
                </a:solidFill>
                <a:latin typeface="Bell MT" pitchFamily="18" charset="0"/>
              </a:rPr>
              <a:t>nama</a:t>
            </a:r>
            <a:r>
              <a:rPr lang="en-US" sz="2000" b="1" dirty="0" smtClean="0">
                <a:solidFill>
                  <a:schemeClr val="accent3"/>
                </a:solidFill>
                <a:latin typeface="Bell MT" pitchFamily="18" charset="0"/>
              </a:rPr>
              <a:t>&lt;</a:t>
            </a:r>
            <a:r>
              <a:rPr lang="en-US" sz="2000" b="1" dirty="0" err="1" smtClean="0">
                <a:solidFill>
                  <a:schemeClr val="accent3"/>
                </a:solidFill>
                <a:latin typeface="Bell MT" pitchFamily="18" charset="0"/>
              </a:rPr>
              <a:t>br</a:t>
            </a:r>
            <a:r>
              <a:rPr lang="en-US" sz="2000" b="1" dirty="0" smtClean="0">
                <a:solidFill>
                  <a:schemeClr val="accent3"/>
                </a:solidFill>
                <a:latin typeface="Bell MT" pitchFamily="18" charset="0"/>
              </a:rPr>
              <a:t>&gt;");</a:t>
            </a:r>
          </a:p>
          <a:p>
            <a:pPr marL="82550" lvl="2">
              <a:buNone/>
            </a:pPr>
            <a:r>
              <a:rPr lang="en-US" sz="2000" b="1" dirty="0" smtClean="0">
                <a:solidFill>
                  <a:schemeClr val="accent3"/>
                </a:solidFill>
                <a:latin typeface="Bell MT" pitchFamily="18" charset="0"/>
              </a:rPr>
              <a:t>   ?&gt;</a:t>
            </a:r>
          </a:p>
          <a:p>
            <a:pPr marL="82550" lvl="2">
              <a:buNone/>
            </a:pPr>
            <a:r>
              <a:rPr lang="en-US" sz="2000" b="1" dirty="0" smtClean="0">
                <a:solidFill>
                  <a:schemeClr val="accent3"/>
                </a:solidFill>
                <a:latin typeface="Bell MT" pitchFamily="18" charset="0"/>
              </a:rPr>
              <a:t>&lt;/body&gt;</a:t>
            </a:r>
          </a:p>
          <a:p>
            <a:pPr marL="82550" lvl="2">
              <a:buNone/>
            </a:pPr>
            <a:r>
              <a:rPr lang="en-US" sz="2000" b="1" dirty="0" smtClean="0">
                <a:solidFill>
                  <a:schemeClr val="accent3"/>
                </a:solidFill>
                <a:latin typeface="Bell MT" pitchFamily="18" charset="0"/>
              </a:rPr>
              <a:t>&lt;/html&gt;</a:t>
            </a:r>
            <a:endParaRPr lang="en-US" sz="2000" b="1" dirty="0">
              <a:solidFill>
                <a:schemeClr val="accent3"/>
              </a:solidFill>
              <a:latin typeface="Bell MT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78180" y="4309576"/>
            <a:ext cx="4752528" cy="206210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accent3"/>
                </a:solidFill>
                <a:latin typeface="Bell MT" pitchFamily="18" charset="0"/>
              </a:rPr>
              <a:t>&lt;body&gt;</a:t>
            </a:r>
          </a:p>
          <a:p>
            <a:r>
              <a:rPr lang="en-US" sz="1600" b="1" dirty="0" smtClean="0">
                <a:solidFill>
                  <a:schemeClr val="accent3"/>
                </a:solidFill>
                <a:latin typeface="Bell MT" pitchFamily="18" charset="0"/>
              </a:rPr>
              <a:t>    &lt;?</a:t>
            </a:r>
            <a:r>
              <a:rPr lang="en-US" sz="1600" b="1" dirty="0" err="1" smtClean="0">
                <a:solidFill>
                  <a:schemeClr val="accent3"/>
                </a:solidFill>
                <a:latin typeface="Bell MT" pitchFamily="18" charset="0"/>
              </a:rPr>
              <a:t>php</a:t>
            </a:r>
            <a:endParaRPr lang="en-US" sz="1600" b="1" dirty="0" smtClean="0">
              <a:solidFill>
                <a:schemeClr val="accent3"/>
              </a:solidFill>
              <a:latin typeface="Bell MT" pitchFamily="18" charset="0"/>
            </a:endParaRPr>
          </a:p>
          <a:p>
            <a:r>
              <a:rPr lang="en-US" sz="1600" b="1" dirty="0" smtClean="0">
                <a:solidFill>
                  <a:schemeClr val="accent3"/>
                </a:solidFill>
                <a:latin typeface="Bell MT" pitchFamily="18" charset="0"/>
              </a:rPr>
              <a:t>         $</a:t>
            </a:r>
            <a:r>
              <a:rPr lang="en-US" sz="1600" b="1" dirty="0" err="1" smtClean="0">
                <a:solidFill>
                  <a:schemeClr val="accent3"/>
                </a:solidFill>
                <a:latin typeface="Bell MT" pitchFamily="18" charset="0"/>
              </a:rPr>
              <a:t>gaji</a:t>
            </a:r>
            <a:r>
              <a:rPr lang="en-US" sz="1600" b="1" dirty="0" smtClean="0">
                <a:solidFill>
                  <a:schemeClr val="accent3"/>
                </a:solidFill>
                <a:latin typeface="Bell MT" pitchFamily="18" charset="0"/>
              </a:rPr>
              <a:t> = 2000000;</a:t>
            </a:r>
          </a:p>
          <a:p>
            <a:r>
              <a:rPr lang="en-US" sz="1600" b="1" dirty="0" smtClean="0">
                <a:solidFill>
                  <a:schemeClr val="accent3"/>
                </a:solidFill>
                <a:latin typeface="Bell MT" pitchFamily="18" charset="0"/>
              </a:rPr>
              <a:t>         </a:t>
            </a:r>
            <a:r>
              <a:rPr lang="en-US" sz="1600" b="1" dirty="0" err="1" smtClean="0">
                <a:solidFill>
                  <a:schemeClr val="accent3"/>
                </a:solidFill>
                <a:latin typeface="Bell MT" pitchFamily="18" charset="0"/>
              </a:rPr>
              <a:t>printf</a:t>
            </a:r>
            <a:r>
              <a:rPr lang="en-US" sz="1600" b="1" dirty="0" smtClean="0">
                <a:solidFill>
                  <a:schemeClr val="accent3"/>
                </a:solidFill>
                <a:latin typeface="Bell MT" pitchFamily="18" charset="0"/>
              </a:rPr>
              <a:t> (" </a:t>
            </a:r>
            <a:r>
              <a:rPr lang="en-US" sz="1600" b="1" dirty="0" err="1" smtClean="0">
                <a:solidFill>
                  <a:schemeClr val="accent3"/>
                </a:solidFill>
                <a:latin typeface="Bell MT" pitchFamily="18" charset="0"/>
              </a:rPr>
              <a:t>Gaji</a:t>
            </a:r>
            <a:r>
              <a:rPr lang="en-US" sz="1600" b="1" dirty="0" smtClean="0">
                <a:solidFill>
                  <a:schemeClr val="accent3"/>
                </a:solidFill>
                <a:latin typeface="Bell MT" pitchFamily="18" charset="0"/>
              </a:rPr>
              <a:t> </a:t>
            </a:r>
            <a:r>
              <a:rPr lang="en-US" sz="1600" b="1" dirty="0" err="1" smtClean="0">
                <a:solidFill>
                  <a:schemeClr val="accent3"/>
                </a:solidFill>
                <a:latin typeface="Bell MT" pitchFamily="18" charset="0"/>
              </a:rPr>
              <a:t>semula</a:t>
            </a:r>
            <a:r>
              <a:rPr lang="en-US" sz="1600" b="1" dirty="0" smtClean="0">
                <a:solidFill>
                  <a:schemeClr val="accent3"/>
                </a:solidFill>
                <a:latin typeface="Bell MT" pitchFamily="18" charset="0"/>
              </a:rPr>
              <a:t> = %d &lt;BR&gt;", $</a:t>
            </a:r>
            <a:r>
              <a:rPr lang="en-US" sz="1600" b="1" dirty="0" err="1" smtClean="0">
                <a:solidFill>
                  <a:schemeClr val="accent3"/>
                </a:solidFill>
                <a:latin typeface="Bell MT" pitchFamily="18" charset="0"/>
              </a:rPr>
              <a:t>gaji</a:t>
            </a:r>
            <a:r>
              <a:rPr lang="en-US" sz="1600" b="1" dirty="0" smtClean="0">
                <a:solidFill>
                  <a:schemeClr val="accent3"/>
                </a:solidFill>
                <a:latin typeface="Bell MT" pitchFamily="18" charset="0"/>
              </a:rPr>
              <a:t>);</a:t>
            </a:r>
          </a:p>
          <a:p>
            <a:r>
              <a:rPr lang="en-US" sz="1600" b="1" dirty="0" smtClean="0">
                <a:solidFill>
                  <a:schemeClr val="accent3"/>
                </a:solidFill>
                <a:latin typeface="Bell MT" pitchFamily="18" charset="0"/>
              </a:rPr>
              <a:t>         </a:t>
            </a:r>
          </a:p>
          <a:p>
            <a:r>
              <a:rPr lang="en-US" sz="1600" b="1" dirty="0" smtClean="0">
                <a:solidFill>
                  <a:schemeClr val="accent3"/>
                </a:solidFill>
                <a:latin typeface="Bell MT" pitchFamily="18" charset="0"/>
              </a:rPr>
              <a:t>         $</a:t>
            </a:r>
            <a:r>
              <a:rPr lang="en-US" sz="1600" b="1" dirty="0" err="1" smtClean="0">
                <a:solidFill>
                  <a:schemeClr val="accent3"/>
                </a:solidFill>
                <a:latin typeface="Bell MT" pitchFamily="18" charset="0"/>
              </a:rPr>
              <a:t>gaji</a:t>
            </a:r>
            <a:r>
              <a:rPr lang="en-US" sz="1600" b="1" dirty="0" smtClean="0">
                <a:solidFill>
                  <a:schemeClr val="accent3"/>
                </a:solidFill>
                <a:latin typeface="Bell MT" pitchFamily="18" charset="0"/>
              </a:rPr>
              <a:t> = 1.5 * $</a:t>
            </a:r>
            <a:r>
              <a:rPr lang="en-US" sz="1600" b="1" dirty="0" err="1" smtClean="0">
                <a:solidFill>
                  <a:schemeClr val="accent3"/>
                </a:solidFill>
                <a:latin typeface="Bell MT" pitchFamily="18" charset="0"/>
              </a:rPr>
              <a:t>gaji</a:t>
            </a:r>
            <a:r>
              <a:rPr lang="en-US" sz="1600" b="1" dirty="0" smtClean="0">
                <a:solidFill>
                  <a:schemeClr val="accent3"/>
                </a:solidFill>
                <a:latin typeface="Bell MT" pitchFamily="18" charset="0"/>
              </a:rPr>
              <a:t>;</a:t>
            </a:r>
          </a:p>
          <a:p>
            <a:r>
              <a:rPr lang="en-US" sz="1600" b="1" dirty="0" smtClean="0">
                <a:solidFill>
                  <a:schemeClr val="accent3"/>
                </a:solidFill>
                <a:latin typeface="Bell MT" pitchFamily="18" charset="0"/>
              </a:rPr>
              <a:t>         </a:t>
            </a:r>
            <a:r>
              <a:rPr lang="en-US" sz="1600" b="1" dirty="0" err="1" smtClean="0">
                <a:solidFill>
                  <a:schemeClr val="accent3"/>
                </a:solidFill>
                <a:latin typeface="Bell MT" pitchFamily="18" charset="0"/>
              </a:rPr>
              <a:t>printf</a:t>
            </a:r>
            <a:r>
              <a:rPr lang="en-US" sz="1600" b="1" dirty="0" smtClean="0">
                <a:solidFill>
                  <a:schemeClr val="accent3"/>
                </a:solidFill>
                <a:latin typeface="Bell MT" pitchFamily="18" charset="0"/>
              </a:rPr>
              <a:t> (" </a:t>
            </a:r>
            <a:r>
              <a:rPr lang="en-US" sz="1600" b="1" dirty="0" err="1" smtClean="0">
                <a:solidFill>
                  <a:schemeClr val="accent3"/>
                </a:solidFill>
                <a:latin typeface="Bell MT" pitchFamily="18" charset="0"/>
              </a:rPr>
              <a:t>Gaji</a:t>
            </a:r>
            <a:r>
              <a:rPr lang="en-US" sz="1600" b="1" dirty="0" smtClean="0">
                <a:solidFill>
                  <a:schemeClr val="accent3"/>
                </a:solidFill>
                <a:latin typeface="Bell MT" pitchFamily="18" charset="0"/>
              </a:rPr>
              <a:t> </a:t>
            </a:r>
            <a:r>
              <a:rPr lang="en-US" sz="1600" b="1" dirty="0" err="1" smtClean="0">
                <a:solidFill>
                  <a:schemeClr val="accent3"/>
                </a:solidFill>
                <a:latin typeface="Bell MT" pitchFamily="18" charset="0"/>
              </a:rPr>
              <a:t>Sekarang</a:t>
            </a:r>
            <a:r>
              <a:rPr lang="en-US" sz="1600" b="1" dirty="0" smtClean="0">
                <a:solidFill>
                  <a:schemeClr val="accent3"/>
                </a:solidFill>
                <a:latin typeface="Bell MT" pitchFamily="18" charset="0"/>
              </a:rPr>
              <a:t> = %d &lt;BR&gt;", $</a:t>
            </a:r>
            <a:r>
              <a:rPr lang="en-US" sz="1600" b="1" dirty="0" err="1" smtClean="0">
                <a:solidFill>
                  <a:schemeClr val="accent3"/>
                </a:solidFill>
                <a:latin typeface="Bell MT" pitchFamily="18" charset="0"/>
              </a:rPr>
              <a:t>gaji</a:t>
            </a:r>
            <a:r>
              <a:rPr lang="en-US" sz="1600" b="1" dirty="0" smtClean="0">
                <a:solidFill>
                  <a:schemeClr val="accent3"/>
                </a:solidFill>
                <a:latin typeface="Bell MT" pitchFamily="18" charset="0"/>
              </a:rPr>
              <a:t>);</a:t>
            </a:r>
          </a:p>
          <a:p>
            <a:r>
              <a:rPr lang="en-US" sz="1600" b="1" dirty="0" smtClean="0">
                <a:solidFill>
                  <a:schemeClr val="accent3"/>
                </a:solidFill>
                <a:latin typeface="Bell MT" pitchFamily="18" charset="0"/>
              </a:rPr>
              <a:t>    ?&gt;</a:t>
            </a:r>
          </a:p>
        </p:txBody>
      </p:sp>
    </p:spTree>
    <p:extLst>
      <p:ext uri="{BB962C8B-B14F-4D97-AF65-F5344CB8AC3E}">
        <p14:creationId xmlns:p14="http://schemas.microsoft.com/office/powerpoint/2010/main" val="3260496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836712"/>
            <a:ext cx="7848872" cy="5472608"/>
          </a:xfrm>
        </p:spPr>
        <p:txBody>
          <a:bodyPr>
            <a:normAutofit fontScale="47500" lnSpcReduction="20000"/>
          </a:bodyPr>
          <a:lstStyle/>
          <a:p>
            <a:pPr marL="68580" indent="0">
              <a:buNone/>
            </a:pPr>
            <a:r>
              <a:rPr lang="en-US" sz="4200" dirty="0" smtClean="0"/>
              <a:t>2. </a:t>
            </a:r>
            <a:r>
              <a:rPr lang="en-US" sz="4200" dirty="0" err="1" smtClean="0"/>
              <a:t>Variabel</a:t>
            </a:r>
            <a:r>
              <a:rPr lang="en-US" sz="4200" dirty="0" smtClean="0"/>
              <a:t> yang </a:t>
            </a:r>
            <a:r>
              <a:rPr lang="en-US" sz="4200" dirty="0" err="1" smtClean="0"/>
              <a:t>nilainya</a:t>
            </a:r>
            <a:r>
              <a:rPr lang="en-US" sz="4200" dirty="0" smtClean="0"/>
              <a:t> </a:t>
            </a:r>
            <a:r>
              <a:rPr lang="en-US" sz="4200" dirty="0" err="1" smtClean="0"/>
              <a:t>bisa</a:t>
            </a:r>
            <a:r>
              <a:rPr lang="en-US" sz="4200" dirty="0" smtClean="0"/>
              <a:t> </a:t>
            </a:r>
            <a:r>
              <a:rPr lang="en-US" sz="4200" dirty="0" err="1" smtClean="0"/>
              <a:t>berubah</a:t>
            </a:r>
            <a:r>
              <a:rPr lang="en-US" sz="4200" dirty="0" smtClean="0"/>
              <a:t>  / </a:t>
            </a:r>
            <a:r>
              <a:rPr lang="en-US" sz="4200" dirty="0" err="1" smtClean="0"/>
              <a:t>tergantung</a:t>
            </a:r>
            <a:r>
              <a:rPr lang="en-US" sz="4200" dirty="0" smtClean="0"/>
              <a:t> </a:t>
            </a:r>
            <a:r>
              <a:rPr lang="en-US" sz="4200" dirty="0" err="1" smtClean="0"/>
              <a:t>inputan</a:t>
            </a:r>
            <a:endParaRPr lang="en-US" sz="4200" dirty="0" smtClean="0"/>
          </a:p>
          <a:p>
            <a:pPr marL="68580" indent="0">
              <a:buNone/>
            </a:pPr>
            <a:endParaRPr lang="en-US" dirty="0" smtClean="0"/>
          </a:p>
          <a:p>
            <a:pPr marL="525780" indent="-457200">
              <a:buFont typeface="+mj-lt"/>
              <a:buAutoNum type="arabicPeriod"/>
            </a:pPr>
            <a:r>
              <a:rPr lang="en-US" sz="3800" dirty="0" smtClean="0">
                <a:solidFill>
                  <a:srgbClr val="C00000"/>
                </a:solidFill>
              </a:rPr>
              <a:t>&lt;</a:t>
            </a:r>
            <a:r>
              <a:rPr lang="en-US" sz="3800" dirty="0">
                <a:solidFill>
                  <a:srgbClr val="C00000"/>
                </a:solidFill>
              </a:rPr>
              <a:t>html&gt;</a:t>
            </a:r>
          </a:p>
          <a:p>
            <a:pPr marL="525780" indent="-457200">
              <a:buFont typeface="+mj-lt"/>
              <a:buAutoNum type="arabicPeriod"/>
            </a:pPr>
            <a:r>
              <a:rPr lang="en-US" sz="3800" dirty="0">
                <a:solidFill>
                  <a:srgbClr val="C00000"/>
                </a:solidFill>
              </a:rPr>
              <a:t>&lt;head&gt;</a:t>
            </a:r>
          </a:p>
          <a:p>
            <a:pPr marL="525780" indent="-457200">
              <a:buFont typeface="+mj-lt"/>
              <a:buAutoNum type="arabicPeriod"/>
            </a:pPr>
            <a:r>
              <a:rPr lang="en-US" sz="3800" dirty="0">
                <a:solidFill>
                  <a:srgbClr val="C00000"/>
                </a:solidFill>
              </a:rPr>
              <a:t>       &lt;title&gt; </a:t>
            </a:r>
            <a:r>
              <a:rPr lang="en-US" sz="3800" dirty="0" err="1">
                <a:solidFill>
                  <a:srgbClr val="C00000"/>
                </a:solidFill>
              </a:rPr>
              <a:t>Variabel</a:t>
            </a:r>
            <a:r>
              <a:rPr lang="en-US" sz="3800" dirty="0">
                <a:solidFill>
                  <a:srgbClr val="C00000"/>
                </a:solidFill>
              </a:rPr>
              <a:t> </a:t>
            </a:r>
            <a:r>
              <a:rPr lang="en-US" sz="3800" dirty="0" err="1">
                <a:solidFill>
                  <a:srgbClr val="C00000"/>
                </a:solidFill>
              </a:rPr>
              <a:t>Bebas</a:t>
            </a:r>
            <a:r>
              <a:rPr lang="en-US" sz="3800" dirty="0">
                <a:solidFill>
                  <a:srgbClr val="C00000"/>
                </a:solidFill>
              </a:rPr>
              <a:t> 1 &lt;/title&gt;</a:t>
            </a:r>
          </a:p>
          <a:p>
            <a:pPr marL="525780" indent="-457200">
              <a:buFont typeface="+mj-lt"/>
              <a:buAutoNum type="arabicPeriod"/>
            </a:pPr>
            <a:r>
              <a:rPr lang="en-US" sz="3800" dirty="0">
                <a:solidFill>
                  <a:srgbClr val="C00000"/>
                </a:solidFill>
              </a:rPr>
              <a:t>&lt;/head&gt;</a:t>
            </a:r>
          </a:p>
          <a:p>
            <a:pPr marL="525780" indent="-457200">
              <a:buFont typeface="+mj-lt"/>
              <a:buAutoNum type="arabicPeriod"/>
            </a:pPr>
            <a:r>
              <a:rPr lang="en-US" sz="3800" dirty="0">
                <a:solidFill>
                  <a:srgbClr val="C00000"/>
                </a:solidFill>
              </a:rPr>
              <a:t>&lt;body&gt;</a:t>
            </a:r>
          </a:p>
          <a:p>
            <a:pPr marL="525780" indent="-457200">
              <a:buFont typeface="+mj-lt"/>
              <a:buAutoNum type="arabicPeriod"/>
            </a:pPr>
            <a:r>
              <a:rPr lang="en-US" sz="3800" dirty="0">
                <a:solidFill>
                  <a:srgbClr val="C00000"/>
                </a:solidFill>
              </a:rPr>
              <a:t>     &lt;Form Method = "GET"&gt;</a:t>
            </a:r>
          </a:p>
          <a:p>
            <a:pPr marL="525780" indent="-457200">
              <a:buFont typeface="+mj-lt"/>
              <a:buAutoNum type="arabicPeriod"/>
            </a:pPr>
            <a:r>
              <a:rPr lang="en-US" sz="3800" dirty="0">
                <a:solidFill>
                  <a:srgbClr val="C00000"/>
                </a:solidFill>
              </a:rPr>
              <a:t>           </a:t>
            </a:r>
            <a:r>
              <a:rPr lang="en-US" sz="3800" dirty="0" err="1">
                <a:solidFill>
                  <a:srgbClr val="C00000"/>
                </a:solidFill>
              </a:rPr>
              <a:t>Silahkan</a:t>
            </a:r>
            <a:r>
              <a:rPr lang="en-US" sz="3800" dirty="0">
                <a:solidFill>
                  <a:srgbClr val="C00000"/>
                </a:solidFill>
              </a:rPr>
              <a:t> </a:t>
            </a:r>
            <a:r>
              <a:rPr lang="en-US" sz="3800" dirty="0" err="1">
                <a:solidFill>
                  <a:srgbClr val="C00000"/>
                </a:solidFill>
              </a:rPr>
              <a:t>Ketikan</a:t>
            </a:r>
            <a:r>
              <a:rPr lang="en-US" sz="3800" dirty="0">
                <a:solidFill>
                  <a:srgbClr val="C00000"/>
                </a:solidFill>
              </a:rPr>
              <a:t> </a:t>
            </a:r>
            <a:r>
              <a:rPr lang="en-US" sz="3800" dirty="0" err="1">
                <a:solidFill>
                  <a:srgbClr val="C00000"/>
                </a:solidFill>
              </a:rPr>
              <a:t>Nama</a:t>
            </a:r>
            <a:r>
              <a:rPr lang="en-US" sz="3800" dirty="0">
                <a:solidFill>
                  <a:srgbClr val="C00000"/>
                </a:solidFill>
              </a:rPr>
              <a:t> </a:t>
            </a:r>
            <a:r>
              <a:rPr lang="en-US" sz="3800" dirty="0" err="1">
                <a:solidFill>
                  <a:srgbClr val="C00000"/>
                </a:solidFill>
              </a:rPr>
              <a:t>Anda</a:t>
            </a:r>
            <a:r>
              <a:rPr lang="en-US" sz="3800" dirty="0">
                <a:solidFill>
                  <a:srgbClr val="C00000"/>
                </a:solidFill>
              </a:rPr>
              <a:t> : </a:t>
            </a:r>
          </a:p>
          <a:p>
            <a:pPr marL="525780" indent="-457200">
              <a:buFont typeface="+mj-lt"/>
              <a:buAutoNum type="arabicPeriod"/>
            </a:pPr>
            <a:r>
              <a:rPr lang="en-US" sz="3800" dirty="0">
                <a:solidFill>
                  <a:srgbClr val="C00000"/>
                </a:solidFill>
              </a:rPr>
              <a:t>           &lt;input type= "TEXT" NAME="</a:t>
            </a:r>
            <a:r>
              <a:rPr lang="en-US" sz="3800" dirty="0" err="1">
                <a:solidFill>
                  <a:srgbClr val="C00000"/>
                </a:solidFill>
              </a:rPr>
              <a:t>nama_saya</a:t>
            </a:r>
            <a:r>
              <a:rPr lang="en-US" sz="3800" dirty="0">
                <a:solidFill>
                  <a:srgbClr val="C00000"/>
                </a:solidFill>
              </a:rPr>
              <a:t>"&gt;&lt;BR&gt;&lt;BR&gt;</a:t>
            </a:r>
          </a:p>
          <a:p>
            <a:pPr marL="525780" indent="-457200">
              <a:buFont typeface="+mj-lt"/>
              <a:buAutoNum type="arabicPeriod"/>
            </a:pPr>
            <a:r>
              <a:rPr lang="en-US" sz="3800" dirty="0">
                <a:solidFill>
                  <a:srgbClr val="C00000"/>
                </a:solidFill>
              </a:rPr>
              <a:t>           &lt;input type=Submit VALUE="</a:t>
            </a:r>
            <a:r>
              <a:rPr lang="en-US" sz="3800" dirty="0" err="1">
                <a:solidFill>
                  <a:srgbClr val="C00000"/>
                </a:solidFill>
              </a:rPr>
              <a:t>Tentukan</a:t>
            </a:r>
            <a:r>
              <a:rPr lang="en-US" sz="3800" dirty="0">
                <a:solidFill>
                  <a:srgbClr val="C00000"/>
                </a:solidFill>
              </a:rPr>
              <a:t> </a:t>
            </a:r>
            <a:r>
              <a:rPr lang="en-US" sz="3800" dirty="0" err="1">
                <a:solidFill>
                  <a:srgbClr val="C00000"/>
                </a:solidFill>
              </a:rPr>
              <a:t>Nama</a:t>
            </a:r>
            <a:r>
              <a:rPr lang="en-US" sz="3800" dirty="0">
                <a:solidFill>
                  <a:srgbClr val="C00000"/>
                </a:solidFill>
              </a:rPr>
              <a:t>"&gt;</a:t>
            </a:r>
          </a:p>
          <a:p>
            <a:pPr marL="525780" indent="-457200">
              <a:buFont typeface="+mj-lt"/>
              <a:buAutoNum type="arabicPeriod"/>
            </a:pPr>
            <a:r>
              <a:rPr lang="en-US" sz="3800" dirty="0">
                <a:solidFill>
                  <a:srgbClr val="C00000"/>
                </a:solidFill>
              </a:rPr>
              <a:t>     &lt;/Form&gt;</a:t>
            </a:r>
          </a:p>
          <a:p>
            <a:pPr marL="525780" indent="-457200">
              <a:buFont typeface="+mj-lt"/>
              <a:buAutoNum type="arabicPeriod"/>
            </a:pPr>
            <a:r>
              <a:rPr lang="en-US" sz="3800" dirty="0">
                <a:solidFill>
                  <a:srgbClr val="C00000"/>
                </a:solidFill>
              </a:rPr>
              <a:t>     &lt;?</a:t>
            </a:r>
            <a:r>
              <a:rPr lang="en-US" sz="3800" dirty="0" err="1">
                <a:solidFill>
                  <a:srgbClr val="C00000"/>
                </a:solidFill>
              </a:rPr>
              <a:t>php</a:t>
            </a:r>
            <a:endParaRPr lang="en-US" sz="3800" dirty="0">
              <a:solidFill>
                <a:srgbClr val="C00000"/>
              </a:solidFill>
            </a:endParaRPr>
          </a:p>
          <a:p>
            <a:pPr marL="525780" indent="-457200">
              <a:buFont typeface="+mj-lt"/>
              <a:buAutoNum type="arabicPeriod"/>
            </a:pPr>
            <a:r>
              <a:rPr lang="en-US" sz="3800" dirty="0">
                <a:solidFill>
                  <a:srgbClr val="C00000"/>
                </a:solidFill>
              </a:rPr>
              <a:t>     	   $</a:t>
            </a:r>
            <a:r>
              <a:rPr lang="en-US" sz="3800" dirty="0" err="1">
                <a:solidFill>
                  <a:srgbClr val="C00000"/>
                </a:solidFill>
              </a:rPr>
              <a:t>nama</a:t>
            </a:r>
            <a:r>
              <a:rPr lang="en-US" sz="3800" dirty="0">
                <a:solidFill>
                  <a:srgbClr val="C00000"/>
                </a:solidFill>
              </a:rPr>
              <a:t> = $_GET["</a:t>
            </a:r>
            <a:r>
              <a:rPr lang="en-US" sz="3800" dirty="0" err="1">
                <a:solidFill>
                  <a:srgbClr val="C00000"/>
                </a:solidFill>
              </a:rPr>
              <a:t>nama_saya</a:t>
            </a:r>
            <a:r>
              <a:rPr lang="en-US" sz="3800" dirty="0">
                <a:solidFill>
                  <a:srgbClr val="C00000"/>
                </a:solidFill>
              </a:rPr>
              <a:t>"];</a:t>
            </a:r>
          </a:p>
          <a:p>
            <a:pPr marL="525780" indent="-457200">
              <a:buFont typeface="+mj-lt"/>
              <a:buAutoNum type="arabicPeriod"/>
            </a:pPr>
            <a:r>
              <a:rPr lang="en-US" sz="3800" dirty="0">
                <a:solidFill>
                  <a:srgbClr val="C00000"/>
                </a:solidFill>
              </a:rPr>
              <a:t>     	   </a:t>
            </a:r>
          </a:p>
          <a:p>
            <a:pPr marL="525780" indent="-457200">
              <a:buFont typeface="+mj-lt"/>
              <a:buAutoNum type="arabicPeriod"/>
            </a:pPr>
            <a:r>
              <a:rPr lang="en-US" sz="3800" dirty="0">
                <a:solidFill>
                  <a:srgbClr val="C00000"/>
                </a:solidFill>
              </a:rPr>
              <a:t>           </a:t>
            </a:r>
            <a:r>
              <a:rPr lang="en-US" sz="3800" dirty="0" smtClean="0">
                <a:solidFill>
                  <a:srgbClr val="C00000"/>
                </a:solidFill>
              </a:rPr>
              <a:t>print("&lt;</a:t>
            </a:r>
            <a:r>
              <a:rPr lang="en-US" sz="3800" dirty="0">
                <a:solidFill>
                  <a:srgbClr val="C00000"/>
                </a:solidFill>
              </a:rPr>
              <a:t>HR&gt;");</a:t>
            </a:r>
          </a:p>
          <a:p>
            <a:pPr marL="525780" indent="-457200">
              <a:buFont typeface="+mj-lt"/>
              <a:buAutoNum type="arabicPeriod"/>
            </a:pPr>
            <a:r>
              <a:rPr lang="en-US" sz="3800" dirty="0">
                <a:solidFill>
                  <a:srgbClr val="C00000"/>
                </a:solidFill>
              </a:rPr>
              <a:t>           </a:t>
            </a:r>
            <a:r>
              <a:rPr lang="en-US" sz="3800" dirty="0" err="1">
                <a:solidFill>
                  <a:srgbClr val="C00000"/>
                </a:solidFill>
              </a:rPr>
              <a:t>printf</a:t>
            </a:r>
            <a:r>
              <a:rPr lang="en-US" sz="3800" dirty="0">
                <a:solidFill>
                  <a:srgbClr val="C00000"/>
                </a:solidFill>
              </a:rPr>
              <a:t>("Oh... </a:t>
            </a:r>
            <a:r>
              <a:rPr lang="en-US" sz="3800" dirty="0" err="1">
                <a:solidFill>
                  <a:srgbClr val="C00000"/>
                </a:solidFill>
              </a:rPr>
              <a:t>Jadi</a:t>
            </a:r>
            <a:r>
              <a:rPr lang="en-US" sz="3800" dirty="0">
                <a:solidFill>
                  <a:srgbClr val="C00000"/>
                </a:solidFill>
              </a:rPr>
              <a:t> </a:t>
            </a:r>
            <a:r>
              <a:rPr lang="en-US" sz="3800" dirty="0" err="1">
                <a:solidFill>
                  <a:srgbClr val="C00000"/>
                </a:solidFill>
              </a:rPr>
              <a:t>Nama</a:t>
            </a:r>
            <a:r>
              <a:rPr lang="en-US" sz="3800" dirty="0">
                <a:solidFill>
                  <a:srgbClr val="C00000"/>
                </a:solidFill>
              </a:rPr>
              <a:t> </a:t>
            </a:r>
            <a:r>
              <a:rPr lang="en-US" sz="3800" dirty="0" err="1">
                <a:solidFill>
                  <a:srgbClr val="C00000"/>
                </a:solidFill>
              </a:rPr>
              <a:t>Kamu</a:t>
            </a:r>
            <a:r>
              <a:rPr lang="en-US" sz="3800" dirty="0">
                <a:solidFill>
                  <a:srgbClr val="C00000"/>
                </a:solidFill>
              </a:rPr>
              <a:t> : &lt;b&gt; %s &lt;/b&gt;", $</a:t>
            </a:r>
            <a:r>
              <a:rPr lang="en-US" sz="3800" dirty="0" err="1">
                <a:solidFill>
                  <a:srgbClr val="C00000"/>
                </a:solidFill>
              </a:rPr>
              <a:t>nama</a:t>
            </a:r>
            <a:r>
              <a:rPr lang="en-US" sz="3800" dirty="0">
                <a:solidFill>
                  <a:srgbClr val="C00000"/>
                </a:solidFill>
              </a:rPr>
              <a:t>);</a:t>
            </a:r>
          </a:p>
          <a:p>
            <a:pPr marL="525780" indent="-457200">
              <a:buFont typeface="+mj-lt"/>
              <a:buAutoNum type="arabicPeriod"/>
            </a:pPr>
            <a:r>
              <a:rPr lang="en-US" sz="3800" dirty="0">
                <a:solidFill>
                  <a:srgbClr val="C00000"/>
                </a:solidFill>
              </a:rPr>
              <a:t>     ?&gt;</a:t>
            </a:r>
          </a:p>
          <a:p>
            <a:pPr marL="525780" indent="-457200">
              <a:buFont typeface="+mj-lt"/>
              <a:buAutoNum type="arabicPeriod"/>
            </a:pPr>
            <a:r>
              <a:rPr lang="en-US" sz="3800" dirty="0">
                <a:solidFill>
                  <a:srgbClr val="C00000"/>
                </a:solidFill>
              </a:rPr>
              <a:t>&lt;/body&gt;</a:t>
            </a:r>
          </a:p>
          <a:p>
            <a:pPr marL="525780" indent="-457200">
              <a:buFont typeface="+mj-lt"/>
              <a:buAutoNum type="arabicPeriod"/>
            </a:pPr>
            <a:r>
              <a:rPr lang="en-US" sz="3800" dirty="0">
                <a:solidFill>
                  <a:srgbClr val="C00000"/>
                </a:solidFill>
              </a:rPr>
              <a:t>&lt;/html&gt;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79912" y="5589240"/>
            <a:ext cx="4752528" cy="796469"/>
          </a:xfrm>
          <a:prstGeom prst="cloud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i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ketik_nama.php</a:t>
            </a:r>
            <a:endParaRPr lang="en-US" sz="2800" b="1" i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91431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2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2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6" dur="2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9" dur="2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20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8" dur="20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620688"/>
            <a:ext cx="7704856" cy="5760640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en-US" sz="1600" b="1" dirty="0" smtClean="0"/>
              <a:t>&lt;</a:t>
            </a:r>
            <a:r>
              <a:rPr lang="en-US" sz="1600" b="1" dirty="0"/>
              <a:t>body&gt;</a:t>
            </a:r>
          </a:p>
          <a:p>
            <a:pPr marL="68580" indent="0">
              <a:buNone/>
            </a:pPr>
            <a:r>
              <a:rPr lang="en-US" sz="1600" b="1" dirty="0"/>
              <a:t>     &lt;Form Method = "GET"&gt;</a:t>
            </a:r>
          </a:p>
          <a:p>
            <a:pPr marL="68580" indent="0">
              <a:buNone/>
            </a:pPr>
            <a:r>
              <a:rPr lang="en-US" sz="1600" b="1" dirty="0"/>
              <a:t>           </a:t>
            </a:r>
            <a:r>
              <a:rPr lang="en-US" sz="1600" b="1" dirty="0" err="1"/>
              <a:t>Silahkan</a:t>
            </a:r>
            <a:r>
              <a:rPr lang="en-US" sz="1600" b="1" dirty="0"/>
              <a:t> </a:t>
            </a:r>
            <a:r>
              <a:rPr lang="en-US" sz="1600" b="1" dirty="0" err="1"/>
              <a:t>Ketikan</a:t>
            </a:r>
            <a:r>
              <a:rPr lang="en-US" sz="1600" b="1" dirty="0"/>
              <a:t> </a:t>
            </a:r>
            <a:r>
              <a:rPr lang="en-US" sz="1600" b="1" dirty="0" err="1"/>
              <a:t>Nama</a:t>
            </a:r>
            <a:r>
              <a:rPr lang="en-US" sz="1600" b="1" dirty="0"/>
              <a:t> </a:t>
            </a:r>
            <a:r>
              <a:rPr lang="en-US" sz="1600" b="1" dirty="0" err="1"/>
              <a:t>Anda</a:t>
            </a:r>
            <a:r>
              <a:rPr lang="en-US" sz="1600" b="1" dirty="0"/>
              <a:t>    : </a:t>
            </a:r>
          </a:p>
          <a:p>
            <a:pPr marL="68580" indent="0">
              <a:buNone/>
            </a:pPr>
            <a:r>
              <a:rPr lang="en-US" sz="1600" b="1" dirty="0"/>
              <a:t>           &lt;input type= "TEXT" NAME="</a:t>
            </a:r>
            <a:r>
              <a:rPr lang="en-US" sz="1600" b="1" dirty="0" err="1"/>
              <a:t>nama_saya</a:t>
            </a:r>
            <a:r>
              <a:rPr lang="en-US" sz="1600" b="1" dirty="0"/>
              <a:t>"&gt;&lt;BR&gt;&lt;BR&gt;</a:t>
            </a:r>
          </a:p>
          <a:p>
            <a:pPr marL="68580" indent="0">
              <a:buNone/>
            </a:pPr>
            <a:r>
              <a:rPr lang="en-US" sz="1600" b="1" dirty="0"/>
              <a:t>           </a:t>
            </a:r>
          </a:p>
          <a:p>
            <a:pPr marL="68580" indent="0">
              <a:buNone/>
            </a:pPr>
            <a:r>
              <a:rPr lang="en-US" sz="1600" b="1" dirty="0"/>
              <a:t>           </a:t>
            </a:r>
            <a:r>
              <a:rPr lang="en-US" sz="1600" b="1" dirty="0" err="1">
                <a:solidFill>
                  <a:srgbClr val="C00000"/>
                </a:solidFill>
              </a:rPr>
              <a:t>Silahkan</a:t>
            </a:r>
            <a:r>
              <a:rPr lang="en-US" sz="1600" b="1" dirty="0">
                <a:solidFill>
                  <a:srgbClr val="C00000"/>
                </a:solidFill>
              </a:rPr>
              <a:t> </a:t>
            </a:r>
            <a:r>
              <a:rPr lang="en-US" sz="1600" b="1" dirty="0" err="1">
                <a:solidFill>
                  <a:srgbClr val="C00000"/>
                </a:solidFill>
              </a:rPr>
              <a:t>Ketikan</a:t>
            </a:r>
            <a:r>
              <a:rPr lang="en-US" sz="1600" b="1" dirty="0">
                <a:solidFill>
                  <a:srgbClr val="C00000"/>
                </a:solidFill>
              </a:rPr>
              <a:t> </a:t>
            </a:r>
            <a:r>
              <a:rPr lang="en-US" sz="1600" b="1" dirty="0" err="1">
                <a:solidFill>
                  <a:srgbClr val="C00000"/>
                </a:solidFill>
              </a:rPr>
              <a:t>Tempat</a:t>
            </a:r>
            <a:r>
              <a:rPr lang="en-US" sz="1600" b="1" dirty="0">
                <a:solidFill>
                  <a:srgbClr val="C00000"/>
                </a:solidFill>
              </a:rPr>
              <a:t> </a:t>
            </a:r>
            <a:r>
              <a:rPr lang="en-US" sz="1600" b="1" dirty="0" err="1">
                <a:solidFill>
                  <a:srgbClr val="C00000"/>
                </a:solidFill>
              </a:rPr>
              <a:t>Lahir</a:t>
            </a:r>
            <a:r>
              <a:rPr lang="en-US" sz="1600" b="1" dirty="0">
                <a:solidFill>
                  <a:srgbClr val="C00000"/>
                </a:solidFill>
              </a:rPr>
              <a:t> :</a:t>
            </a:r>
          </a:p>
          <a:p>
            <a:pPr marL="68580" indent="0">
              <a:buNone/>
            </a:pPr>
            <a:r>
              <a:rPr lang="en-US" sz="1600" b="1" dirty="0">
                <a:solidFill>
                  <a:srgbClr val="C00000"/>
                </a:solidFill>
              </a:rPr>
              <a:t>           &lt;input type= "TEXT" NAME="</a:t>
            </a:r>
            <a:r>
              <a:rPr lang="en-US" sz="1600" b="1" dirty="0" err="1">
                <a:solidFill>
                  <a:srgbClr val="C00000"/>
                </a:solidFill>
              </a:rPr>
              <a:t>lahir</a:t>
            </a:r>
            <a:r>
              <a:rPr lang="en-US" sz="1600" b="1" dirty="0">
                <a:solidFill>
                  <a:srgbClr val="C00000"/>
                </a:solidFill>
              </a:rPr>
              <a:t>"&gt;&lt;BR&gt;&lt;BR&gt;</a:t>
            </a:r>
          </a:p>
          <a:p>
            <a:pPr marL="68580" indent="0">
              <a:buNone/>
            </a:pPr>
            <a:r>
              <a:rPr lang="en-US" sz="1600" b="1" dirty="0"/>
              <a:t>           </a:t>
            </a:r>
          </a:p>
          <a:p>
            <a:pPr marL="68580" indent="0">
              <a:buNone/>
            </a:pPr>
            <a:r>
              <a:rPr lang="en-US" sz="1600" b="1" dirty="0"/>
              <a:t>           &lt;input type=Submit VALUE="</a:t>
            </a:r>
            <a:r>
              <a:rPr lang="en-US" sz="1600" b="1" dirty="0" err="1"/>
              <a:t>Tentukan</a:t>
            </a:r>
            <a:r>
              <a:rPr lang="en-US" sz="1600" b="1" dirty="0"/>
              <a:t> </a:t>
            </a:r>
            <a:r>
              <a:rPr lang="en-US" sz="1600" b="1" dirty="0" err="1"/>
              <a:t>Nama</a:t>
            </a:r>
            <a:r>
              <a:rPr lang="en-US" sz="1600" b="1" dirty="0"/>
              <a:t>"&gt;</a:t>
            </a:r>
          </a:p>
          <a:p>
            <a:pPr marL="68580" indent="0">
              <a:buNone/>
            </a:pPr>
            <a:r>
              <a:rPr lang="en-US" sz="1600" b="1" dirty="0"/>
              <a:t>     &lt;/Form&gt;</a:t>
            </a:r>
          </a:p>
          <a:p>
            <a:pPr marL="68580" indent="0">
              <a:buNone/>
            </a:pPr>
            <a:r>
              <a:rPr lang="en-US" sz="1600" b="1" dirty="0"/>
              <a:t>     </a:t>
            </a:r>
          </a:p>
          <a:p>
            <a:pPr marL="68580" indent="0">
              <a:buNone/>
            </a:pPr>
            <a:r>
              <a:rPr lang="en-US" sz="1600" b="1" dirty="0"/>
              <a:t>     &lt;?</a:t>
            </a:r>
            <a:r>
              <a:rPr lang="en-US" sz="1600" b="1" dirty="0" err="1"/>
              <a:t>php</a:t>
            </a:r>
            <a:endParaRPr lang="en-US" sz="1600" b="1" dirty="0"/>
          </a:p>
          <a:p>
            <a:pPr marL="68580" indent="0">
              <a:buNone/>
            </a:pPr>
            <a:r>
              <a:rPr lang="en-US" sz="1600" b="1" dirty="0"/>
              <a:t>     	   $</a:t>
            </a:r>
            <a:r>
              <a:rPr lang="en-US" sz="1600" b="1" dirty="0" err="1"/>
              <a:t>nama</a:t>
            </a:r>
            <a:r>
              <a:rPr lang="en-US" sz="1600" b="1" dirty="0"/>
              <a:t> = $_GET["</a:t>
            </a:r>
            <a:r>
              <a:rPr lang="en-US" sz="1600" b="1" dirty="0" err="1"/>
              <a:t>nama_saya</a:t>
            </a:r>
            <a:r>
              <a:rPr lang="en-US" sz="1600" b="1" dirty="0"/>
              <a:t>"];</a:t>
            </a:r>
          </a:p>
          <a:p>
            <a:pPr marL="68580" indent="0">
              <a:buNone/>
            </a:pPr>
            <a:r>
              <a:rPr lang="en-US" sz="1600" b="1" dirty="0"/>
              <a:t>     	   </a:t>
            </a:r>
            <a:r>
              <a:rPr lang="en-US" sz="1600" b="1" dirty="0">
                <a:solidFill>
                  <a:srgbClr val="C00000"/>
                </a:solidFill>
              </a:rPr>
              <a:t>$</a:t>
            </a:r>
            <a:r>
              <a:rPr lang="en-US" sz="1600" b="1" dirty="0" err="1">
                <a:solidFill>
                  <a:srgbClr val="C00000"/>
                </a:solidFill>
              </a:rPr>
              <a:t>lahir</a:t>
            </a:r>
            <a:r>
              <a:rPr lang="en-US" sz="1600" b="1" dirty="0">
                <a:solidFill>
                  <a:srgbClr val="C00000"/>
                </a:solidFill>
              </a:rPr>
              <a:t> = $_GET["</a:t>
            </a:r>
            <a:r>
              <a:rPr lang="en-US" sz="1600" b="1" dirty="0" err="1">
                <a:solidFill>
                  <a:srgbClr val="C00000"/>
                </a:solidFill>
              </a:rPr>
              <a:t>lahir</a:t>
            </a:r>
            <a:r>
              <a:rPr lang="en-US" sz="1600" b="1" dirty="0">
                <a:solidFill>
                  <a:srgbClr val="C00000"/>
                </a:solidFill>
              </a:rPr>
              <a:t>"];</a:t>
            </a:r>
          </a:p>
          <a:p>
            <a:pPr marL="68580" indent="0">
              <a:buNone/>
            </a:pPr>
            <a:r>
              <a:rPr lang="en-US" sz="1600" b="1" dirty="0"/>
              <a:t>     	   </a:t>
            </a:r>
          </a:p>
          <a:p>
            <a:pPr marL="68580" indent="0">
              <a:buNone/>
            </a:pPr>
            <a:r>
              <a:rPr lang="en-US" sz="1600" b="1" dirty="0"/>
              <a:t>           print("&lt;HR&gt;");</a:t>
            </a:r>
          </a:p>
          <a:p>
            <a:pPr marL="68580" indent="0">
              <a:buNone/>
            </a:pPr>
            <a:r>
              <a:rPr lang="en-US" sz="1600" b="1" dirty="0"/>
              <a:t>           </a:t>
            </a:r>
            <a:r>
              <a:rPr lang="en-US" sz="1600" b="1" dirty="0" err="1"/>
              <a:t>printf</a:t>
            </a:r>
            <a:r>
              <a:rPr lang="en-US" sz="1600" b="1" dirty="0"/>
              <a:t>("Oh... </a:t>
            </a:r>
            <a:r>
              <a:rPr lang="en-US" sz="1600" b="1" dirty="0" err="1"/>
              <a:t>Jadi</a:t>
            </a:r>
            <a:r>
              <a:rPr lang="en-US" sz="1600" b="1" dirty="0"/>
              <a:t> </a:t>
            </a:r>
            <a:r>
              <a:rPr lang="en-US" sz="1600" b="1" dirty="0" err="1"/>
              <a:t>Nama</a:t>
            </a:r>
            <a:r>
              <a:rPr lang="en-US" sz="1600" b="1" dirty="0"/>
              <a:t> </a:t>
            </a:r>
            <a:r>
              <a:rPr lang="en-US" sz="1600" b="1" dirty="0" err="1"/>
              <a:t>Kamu</a:t>
            </a:r>
            <a:r>
              <a:rPr lang="en-US" sz="1600" b="1" dirty="0"/>
              <a:t>  : &lt;b&gt; %s &lt;/b&gt;&lt;</a:t>
            </a:r>
            <a:r>
              <a:rPr lang="en-US" sz="1600" b="1" dirty="0" err="1"/>
              <a:t>br</a:t>
            </a:r>
            <a:r>
              <a:rPr lang="en-US" sz="1600" b="1" dirty="0"/>
              <a:t>&gt;", $</a:t>
            </a:r>
            <a:r>
              <a:rPr lang="en-US" sz="1600" b="1" dirty="0" err="1"/>
              <a:t>nama</a:t>
            </a:r>
            <a:r>
              <a:rPr lang="en-US" sz="1600" b="1" dirty="0"/>
              <a:t>);</a:t>
            </a:r>
          </a:p>
          <a:p>
            <a:pPr marL="68580" indent="0">
              <a:buNone/>
            </a:pPr>
            <a:r>
              <a:rPr lang="en-US" sz="1600" b="1" dirty="0"/>
              <a:t>           </a:t>
            </a:r>
            <a:r>
              <a:rPr lang="en-US" sz="1600" b="1" dirty="0" err="1">
                <a:solidFill>
                  <a:srgbClr val="C00000"/>
                </a:solidFill>
              </a:rPr>
              <a:t>printf</a:t>
            </a:r>
            <a:r>
              <a:rPr lang="en-US" sz="1600" b="1" dirty="0">
                <a:solidFill>
                  <a:srgbClr val="C00000"/>
                </a:solidFill>
              </a:rPr>
              <a:t>("Dan </a:t>
            </a:r>
            <a:r>
              <a:rPr lang="en-US" sz="1600" b="1" dirty="0" err="1">
                <a:solidFill>
                  <a:srgbClr val="C00000"/>
                </a:solidFill>
              </a:rPr>
              <a:t>Kamu</a:t>
            </a:r>
            <a:r>
              <a:rPr lang="en-US" sz="1600" b="1" dirty="0">
                <a:solidFill>
                  <a:srgbClr val="C00000"/>
                </a:solidFill>
              </a:rPr>
              <a:t> </a:t>
            </a:r>
            <a:r>
              <a:rPr lang="en-US" sz="1600" b="1" dirty="0" err="1">
                <a:solidFill>
                  <a:srgbClr val="C00000"/>
                </a:solidFill>
              </a:rPr>
              <a:t>Lahir</a:t>
            </a:r>
            <a:r>
              <a:rPr lang="en-US" sz="1600" b="1" dirty="0">
                <a:solidFill>
                  <a:srgbClr val="C00000"/>
                </a:solidFill>
              </a:rPr>
              <a:t> Di     : &lt;b&gt; %s &lt;/b&gt;    ", $</a:t>
            </a:r>
            <a:r>
              <a:rPr lang="en-US" sz="1600" b="1" dirty="0" err="1">
                <a:solidFill>
                  <a:srgbClr val="C00000"/>
                </a:solidFill>
              </a:rPr>
              <a:t>lahir</a:t>
            </a:r>
            <a:r>
              <a:rPr lang="en-US" sz="1600" b="1" dirty="0">
                <a:solidFill>
                  <a:srgbClr val="C00000"/>
                </a:solidFill>
              </a:rPr>
              <a:t>);</a:t>
            </a:r>
          </a:p>
          <a:p>
            <a:pPr marL="68580" indent="0">
              <a:buNone/>
            </a:pPr>
            <a:r>
              <a:rPr lang="en-US" sz="1600" b="1" dirty="0"/>
              <a:t>     </a:t>
            </a:r>
            <a:r>
              <a:rPr lang="en-US" sz="1600" b="1" dirty="0" smtClean="0"/>
              <a:t>?&gt;</a:t>
            </a:r>
            <a:endParaRPr lang="en-US" sz="1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636345" y="6029945"/>
            <a:ext cx="4536504" cy="702766"/>
          </a:xfrm>
          <a:prstGeom prst="cloud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Method_</a:t>
            </a:r>
            <a:r>
              <a:rPr lang="id-ID" sz="24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get</a:t>
            </a:r>
            <a:r>
              <a:rPr lang="en-US" sz="24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</a:t>
            </a:r>
            <a:r>
              <a:rPr lang="en-US" sz="2400" b="1" i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php</a:t>
            </a:r>
            <a:endParaRPr lang="en-US" sz="2400" b="1" i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6899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467120"/>
            <a:ext cx="7704856" cy="5986216"/>
          </a:xfrm>
        </p:spPr>
        <p:txBody>
          <a:bodyPr>
            <a:noAutofit/>
          </a:bodyPr>
          <a:lstStyle/>
          <a:p>
            <a:r>
              <a:rPr lang="en-US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&lt;</a:t>
            </a:r>
            <a:r>
              <a:rPr lang="en-US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body&gt;</a:t>
            </a:r>
          </a:p>
          <a:p>
            <a:r>
              <a:rPr lang="en-US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r>
              <a:rPr lang="en-US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&lt;Form Method = "post"&gt;</a:t>
            </a:r>
          </a:p>
          <a:p>
            <a:r>
              <a:rPr lang="en-US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</a:t>
            </a:r>
            <a:r>
              <a:rPr lang="en-US" sz="1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Silahkan</a:t>
            </a:r>
            <a:r>
              <a:rPr lang="en-US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Ketikan</a:t>
            </a:r>
            <a:r>
              <a:rPr lang="en-US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Nama</a:t>
            </a:r>
            <a:r>
              <a:rPr lang="en-US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Anda</a:t>
            </a:r>
            <a:r>
              <a:rPr lang="en-US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: </a:t>
            </a:r>
          </a:p>
          <a:p>
            <a:r>
              <a:rPr lang="en-US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&lt;input type= "TEXT" NAME="</a:t>
            </a:r>
            <a:r>
              <a:rPr lang="en-US" sz="1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nama_saya</a:t>
            </a:r>
            <a:r>
              <a:rPr lang="en-US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"&gt;&lt;BR&gt;&lt;BR&gt;</a:t>
            </a:r>
          </a:p>
          <a:p>
            <a:r>
              <a:rPr lang="en-US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</a:t>
            </a:r>
          </a:p>
          <a:p>
            <a:r>
              <a:rPr lang="en-US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</a:t>
            </a:r>
            <a:r>
              <a:rPr lang="en-US" sz="1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Silahkan</a:t>
            </a:r>
            <a:r>
              <a:rPr lang="en-US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Ketikan</a:t>
            </a:r>
            <a:r>
              <a:rPr lang="en-US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Tempat</a:t>
            </a:r>
            <a:r>
              <a:rPr lang="en-US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Lahir</a:t>
            </a:r>
            <a:r>
              <a:rPr lang="en-US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:</a:t>
            </a:r>
          </a:p>
          <a:p>
            <a:r>
              <a:rPr lang="en-US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&lt;input type= "TEXT" NAME="</a:t>
            </a:r>
            <a:r>
              <a:rPr lang="en-US" sz="1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lahir</a:t>
            </a:r>
            <a:r>
              <a:rPr lang="en-US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"&gt;&lt;BR&gt;&lt;BR&gt;</a:t>
            </a:r>
          </a:p>
          <a:p>
            <a:r>
              <a:rPr lang="en-US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</a:t>
            </a:r>
          </a:p>
          <a:p>
            <a:r>
              <a:rPr lang="en-US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&lt;input type=Submit VALUE="</a:t>
            </a:r>
            <a:r>
              <a:rPr lang="en-US" sz="1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Tentukan</a:t>
            </a:r>
            <a:r>
              <a:rPr lang="en-US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Nama</a:t>
            </a:r>
            <a:r>
              <a:rPr lang="en-US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"&gt;</a:t>
            </a:r>
          </a:p>
          <a:p>
            <a:r>
              <a:rPr lang="en-US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&lt;/Form&gt;</a:t>
            </a:r>
          </a:p>
          <a:p>
            <a:r>
              <a:rPr lang="en-US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</a:p>
          <a:p>
            <a:r>
              <a:rPr lang="en-US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&lt;?</a:t>
            </a:r>
            <a:r>
              <a:rPr lang="en-US" sz="1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php</a:t>
            </a:r>
            <a:endParaRPr lang="en-US" sz="1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	   </a:t>
            </a:r>
            <a:r>
              <a:rPr lang="en-US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$</a:t>
            </a:r>
            <a:r>
              <a:rPr lang="en-US" sz="16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nama</a:t>
            </a:r>
            <a:r>
              <a:rPr lang="en-US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$_POST["</a:t>
            </a:r>
            <a:r>
              <a:rPr lang="en-US" sz="16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nama_saya</a:t>
            </a:r>
            <a:r>
              <a:rPr lang="en-US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"];</a:t>
            </a:r>
          </a:p>
          <a:p>
            <a:r>
              <a:rPr lang="en-US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	</a:t>
            </a:r>
            <a:r>
              <a:rPr lang="en-US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$</a:t>
            </a:r>
            <a:r>
              <a:rPr lang="en-US" sz="16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lahir</a:t>
            </a:r>
            <a:r>
              <a:rPr lang="en-US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= </a:t>
            </a:r>
            <a:r>
              <a:rPr lang="en-US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$_POST["</a:t>
            </a:r>
            <a:r>
              <a:rPr lang="en-US" sz="16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lahir</a:t>
            </a:r>
            <a:r>
              <a:rPr lang="en-US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"];</a:t>
            </a:r>
          </a:p>
          <a:p>
            <a:r>
              <a:rPr lang="en-US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	   </a:t>
            </a:r>
          </a:p>
          <a:p>
            <a:r>
              <a:rPr lang="en-US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print("&lt;HR&gt;");</a:t>
            </a:r>
          </a:p>
          <a:p>
            <a:r>
              <a:rPr lang="en-US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</a:t>
            </a:r>
            <a:r>
              <a:rPr lang="en-US" sz="1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printf</a:t>
            </a:r>
            <a:r>
              <a:rPr lang="en-US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("Oh... </a:t>
            </a:r>
            <a:r>
              <a:rPr lang="en-US" sz="1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Jadi</a:t>
            </a:r>
            <a:r>
              <a:rPr lang="en-US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Nama</a:t>
            </a:r>
            <a:r>
              <a:rPr lang="en-US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Kamu</a:t>
            </a:r>
            <a:r>
              <a:rPr lang="en-US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: &lt;b&gt; %s &lt;/b&gt;&lt;</a:t>
            </a:r>
            <a:r>
              <a:rPr lang="en-US" sz="1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</a:t>
            </a:r>
            <a:r>
              <a:rPr lang="en-US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&gt;", $</a:t>
            </a:r>
            <a:r>
              <a:rPr lang="en-US" sz="1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nama</a:t>
            </a:r>
            <a:r>
              <a:rPr lang="en-US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);</a:t>
            </a:r>
          </a:p>
          <a:p>
            <a:r>
              <a:rPr lang="en-US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</a:t>
            </a:r>
            <a:r>
              <a:rPr lang="en-US" sz="1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printf</a:t>
            </a:r>
            <a:r>
              <a:rPr lang="en-US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("Dan </a:t>
            </a:r>
            <a:r>
              <a:rPr lang="en-US" sz="1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Kamu</a:t>
            </a:r>
            <a:r>
              <a:rPr lang="en-US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Lahir</a:t>
            </a:r>
            <a:r>
              <a:rPr lang="en-US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     : &lt;b&gt; %s &lt;/b&gt;    ", $</a:t>
            </a:r>
            <a:r>
              <a:rPr lang="en-US" sz="1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lahir</a:t>
            </a:r>
            <a:r>
              <a:rPr lang="en-US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);</a:t>
            </a:r>
          </a:p>
          <a:p>
            <a:r>
              <a:rPr lang="en-US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?&gt;</a:t>
            </a:r>
          </a:p>
          <a:p>
            <a:r>
              <a:rPr lang="en-US" sz="1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&lt;/body</a:t>
            </a:r>
            <a:r>
              <a:rPr lang="en-US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</a:t>
            </a:r>
            <a:endParaRPr lang="en-US" sz="1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427984" y="5822578"/>
            <a:ext cx="4536504" cy="702766"/>
          </a:xfrm>
          <a:prstGeom prst="cloud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i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Method_post.php</a:t>
            </a:r>
            <a:endParaRPr lang="en-US" sz="2400" b="1" i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21741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8" y="650184"/>
            <a:ext cx="8064896" cy="720080"/>
          </a:xfrm>
        </p:spPr>
        <p:txBody>
          <a:bodyPr/>
          <a:lstStyle/>
          <a:p>
            <a:pPr algn="ctr"/>
            <a:r>
              <a:rPr lang="en-US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Penjelasan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Scrip Program</a:t>
            </a: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7316" y="1569279"/>
            <a:ext cx="7920880" cy="4884057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Method 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GET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proses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mengirim</a:t>
            </a:r>
            <a:r>
              <a:rPr lang="en-US" dirty="0" smtClean="0"/>
              <a:t> data. </a:t>
            </a:r>
          </a:p>
          <a:p>
            <a:pPr algn="just"/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method 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GET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/>
              <a:t>maka</a:t>
            </a:r>
            <a:r>
              <a:rPr lang="en-US" dirty="0" smtClean="0"/>
              <a:t> parameter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ditampilkan</a:t>
            </a:r>
            <a:r>
              <a:rPr lang="en-US" dirty="0" smtClean="0"/>
              <a:t> di URL, </a:t>
            </a:r>
            <a:r>
              <a:rPr lang="en-US" dirty="0" err="1" smtClean="0"/>
              <a:t>sedangkan</a:t>
            </a:r>
            <a:r>
              <a:rPr lang="en-US" dirty="0" smtClean="0"/>
              <a:t> </a:t>
            </a:r>
            <a:r>
              <a:rPr lang="en-US" dirty="0" err="1" smtClean="0"/>
              <a:t>kalau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ditampilkan</a:t>
            </a:r>
            <a:r>
              <a:rPr lang="en-US" dirty="0"/>
              <a:t> </a:t>
            </a:r>
            <a:r>
              <a:rPr lang="en-US" dirty="0" smtClean="0"/>
              <a:t>di URL.</a:t>
            </a:r>
          </a:p>
          <a:p>
            <a:pPr algn="just"/>
            <a:r>
              <a:rPr lang="en-US" dirty="0" err="1" smtClean="0"/>
              <a:t>Untuk</a:t>
            </a:r>
            <a:r>
              <a:rPr lang="en-US" dirty="0" smtClean="0"/>
              <a:t> data yang </a:t>
            </a:r>
            <a:r>
              <a:rPr lang="en-US" dirty="0" err="1" smtClean="0"/>
              <a:t>banyak</a:t>
            </a:r>
            <a:r>
              <a:rPr lang="en-US" dirty="0" smtClean="0"/>
              <a:t>, </a:t>
            </a:r>
            <a:r>
              <a:rPr lang="en-US" dirty="0" err="1" smtClean="0"/>
              <a:t>biasanya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/>
              <a:t>atau</a:t>
            </a:r>
            <a:r>
              <a:rPr lang="en-US" dirty="0" smtClean="0"/>
              <a:t> data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ingin</a:t>
            </a:r>
            <a:r>
              <a:rPr lang="en-US" dirty="0" smtClean="0"/>
              <a:t> </a:t>
            </a:r>
            <a:r>
              <a:rPr lang="en-US" dirty="0" err="1" smtClean="0"/>
              <a:t>dilihat</a:t>
            </a:r>
            <a:r>
              <a:rPr lang="en-US" dirty="0" smtClean="0"/>
              <a:t> </a:t>
            </a:r>
            <a:r>
              <a:rPr lang="en-US" dirty="0" err="1" smtClean="0"/>
              <a:t>misalkan</a:t>
            </a:r>
            <a:r>
              <a:rPr lang="en-US" dirty="0" smtClean="0"/>
              <a:t> data </a:t>
            </a:r>
            <a:r>
              <a:rPr lang="en-US" dirty="0" err="1" smtClean="0"/>
              <a:t>untuk</a:t>
            </a:r>
            <a:r>
              <a:rPr lang="en-US" dirty="0" smtClean="0"/>
              <a:t> login, yang </a:t>
            </a:r>
            <a:r>
              <a:rPr lang="en-US" dirty="0" err="1" smtClean="0"/>
              <a:t>dikirimkan</a:t>
            </a:r>
            <a:r>
              <a:rPr lang="en-US" dirty="0" smtClean="0"/>
              <a:t> username </a:t>
            </a:r>
            <a:r>
              <a:rPr lang="en-US" dirty="0" err="1" smtClean="0"/>
              <a:t>dan</a:t>
            </a:r>
            <a:r>
              <a:rPr lang="en-US" dirty="0" smtClean="0"/>
              <a:t> password,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GET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/>
              <a:t>maka</a:t>
            </a:r>
            <a:r>
              <a:rPr lang="en-US" dirty="0" smtClean="0"/>
              <a:t> username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passwordnya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terlihat</a:t>
            </a:r>
            <a:r>
              <a:rPr lang="en-US" dirty="0" smtClean="0"/>
              <a:t>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login </a:t>
            </a:r>
            <a:r>
              <a:rPr lang="en-US" i="1" dirty="0" err="1" smtClean="0"/>
              <a:t>autentifikasi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method 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976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538" y="0"/>
            <a:ext cx="9404074" cy="6899136"/>
          </a:xfrm>
        </p:spPr>
      </p:pic>
    </p:spTree>
    <p:extLst>
      <p:ext uri="{BB962C8B-B14F-4D97-AF65-F5344CB8AC3E}">
        <p14:creationId xmlns:p14="http://schemas.microsoft.com/office/powerpoint/2010/main" val="31999023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027664"/>
            <a:ext cx="7626749" cy="3481456"/>
          </a:xfrm>
        </p:spPr>
      </p:pic>
    </p:spTree>
    <p:extLst>
      <p:ext uri="{BB962C8B-B14F-4D97-AF65-F5344CB8AC3E}">
        <p14:creationId xmlns:p14="http://schemas.microsoft.com/office/powerpoint/2010/main" val="12963658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1060</TotalTime>
  <Words>498</Words>
  <Application>Microsoft Office PowerPoint</Application>
  <PresentationFormat>On-screen Show (4:3)</PresentationFormat>
  <Paragraphs>93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Bell MT</vt:lpstr>
      <vt:lpstr>Calibri</vt:lpstr>
      <vt:lpstr>Candara</vt:lpstr>
      <vt:lpstr>Century Gothic</vt:lpstr>
      <vt:lpstr>Wingdings 2</vt:lpstr>
      <vt:lpstr>Austin</vt:lpstr>
      <vt:lpstr>Komputer Aplikasi IT 2</vt:lpstr>
      <vt:lpstr>Fungsi &amp; Penulisan  Variabel di PHP</vt:lpstr>
      <vt:lpstr>Macam – Macam Variabel</vt:lpstr>
      <vt:lpstr>PowerPoint Presentation</vt:lpstr>
      <vt:lpstr>PowerPoint Presentation</vt:lpstr>
      <vt:lpstr>PowerPoint Presentation</vt:lpstr>
      <vt:lpstr>Penjelasan Scrip Program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Latihan</vt:lpstr>
    </vt:vector>
  </TitlesOfParts>
  <Company>Student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Pertemuan 3</dc:title>
  <dc:creator>User</dc:creator>
  <cp:lastModifiedBy>Angky Febriansyah</cp:lastModifiedBy>
  <cp:revision>42</cp:revision>
  <dcterms:created xsi:type="dcterms:W3CDTF">2012-03-08T15:01:58Z</dcterms:created>
  <dcterms:modified xsi:type="dcterms:W3CDTF">2017-03-07T01:05:41Z</dcterms:modified>
</cp:coreProperties>
</file>