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MySQL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DataBase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prompt </a:t>
            </a:r>
            <a:r>
              <a:rPr lang="en-US" sz="2400" dirty="0" err="1"/>
              <a:t>mysql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SHOW </a:t>
            </a:r>
            <a:r>
              <a:rPr lang="en-US" sz="2400" dirty="0"/>
              <a:t>DATABASES;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CREATE </a:t>
            </a:r>
            <a:r>
              <a:rPr lang="en-US" sz="2400" dirty="0"/>
              <a:t>DATABASE </a:t>
            </a:r>
            <a:r>
              <a:rPr lang="en-US" sz="2400" dirty="0" err="1" smtClean="0"/>
              <a:t>PegawaiSBD</a:t>
            </a:r>
            <a:r>
              <a:rPr lang="en-US" sz="2400" dirty="0" smtClean="0"/>
              <a:t>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/>
              <a:t>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USE </a:t>
            </a:r>
            <a:r>
              <a:rPr lang="en-US" sz="2400" dirty="0" err="1" smtClean="0"/>
              <a:t>Pegawai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67" t="46765" r="77495" b="45998"/>
          <a:stretch/>
        </p:blipFill>
        <p:spPr>
          <a:xfrm>
            <a:off x="1941095" y="3782261"/>
            <a:ext cx="5812410" cy="14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263" y="2603500"/>
            <a:ext cx="5053263" cy="3416301"/>
          </a:xfrm>
        </p:spPr>
        <p:txBody>
          <a:bodyPr>
            <a:noAutofit/>
          </a:bodyPr>
          <a:lstStyle/>
          <a:p>
            <a:r>
              <a:rPr lang="en-US" sz="2000" dirty="0"/>
              <a:t>KARAKTER </a:t>
            </a:r>
          </a:p>
          <a:p>
            <a:pPr lvl="1"/>
            <a:r>
              <a:rPr lang="en-US" sz="2000" dirty="0" smtClean="0"/>
              <a:t>CHAR</a:t>
            </a:r>
            <a:r>
              <a:rPr lang="en-US" sz="2000" dirty="0"/>
              <a:t>: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255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smtClean="0"/>
              <a:t>VARCHAR</a:t>
            </a:r>
            <a:r>
              <a:rPr lang="en-US" sz="2000" dirty="0"/>
              <a:t>: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255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smtClean="0"/>
              <a:t>TEXT</a:t>
            </a:r>
            <a:r>
              <a:rPr lang="en-US" sz="2000" dirty="0"/>
              <a:t>: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</a:t>
            </a:r>
            <a:r>
              <a:rPr lang="en-US" sz="2000" dirty="0" smtClean="0"/>
              <a:t>65535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34526" y="2603500"/>
            <a:ext cx="5751095" cy="4254500"/>
          </a:xfrm>
        </p:spPr>
        <p:txBody>
          <a:bodyPr>
            <a:normAutofit/>
          </a:bodyPr>
          <a:lstStyle/>
          <a:p>
            <a:pPr marL="285750" lvl="1"/>
            <a:r>
              <a:rPr lang="en-US" sz="2000" dirty="0"/>
              <a:t>BILANGAN</a:t>
            </a:r>
          </a:p>
          <a:p>
            <a:pPr marL="685800" lvl="2"/>
            <a:r>
              <a:rPr lang="en-US" sz="2000" dirty="0"/>
              <a:t>TINYINT: </a:t>
            </a:r>
            <a:r>
              <a:rPr lang="en-US" sz="2000" dirty="0" err="1"/>
              <a:t>Bilangan</a:t>
            </a:r>
            <a:r>
              <a:rPr lang="en-US" sz="2000" dirty="0"/>
              <a:t> 1 byte </a:t>
            </a:r>
          </a:p>
          <a:p>
            <a:pPr marL="685800" lvl="2"/>
            <a:r>
              <a:rPr lang="en-US" sz="2000" dirty="0"/>
              <a:t>SMALLINT: </a:t>
            </a:r>
            <a:r>
              <a:rPr lang="en-US" sz="2000" dirty="0" err="1"/>
              <a:t>Bilangan</a:t>
            </a:r>
            <a:r>
              <a:rPr lang="en-US" sz="2000" dirty="0"/>
              <a:t> 2 byte </a:t>
            </a:r>
          </a:p>
          <a:p>
            <a:pPr marL="685800" lvl="2"/>
            <a:r>
              <a:rPr lang="en-US" sz="2000" dirty="0"/>
              <a:t>INT </a:t>
            </a:r>
            <a:r>
              <a:rPr lang="en-US" sz="2000" dirty="0" err="1"/>
              <a:t>atau</a:t>
            </a:r>
            <a:r>
              <a:rPr lang="en-US" sz="2000" dirty="0"/>
              <a:t> INTEGER </a:t>
            </a:r>
            <a:r>
              <a:rPr lang="en-US" sz="2000" dirty="0" err="1"/>
              <a:t>Bilangan</a:t>
            </a:r>
            <a:r>
              <a:rPr lang="en-US" sz="2000" dirty="0"/>
              <a:t> 4 byte </a:t>
            </a:r>
          </a:p>
          <a:p>
            <a:pPr marL="685800" lvl="2"/>
            <a:r>
              <a:rPr lang="en-US" sz="2000" dirty="0"/>
              <a:t>BIGINT: </a:t>
            </a:r>
            <a:r>
              <a:rPr lang="en-US" sz="2000" dirty="0" err="1"/>
              <a:t>Bilangan</a:t>
            </a:r>
            <a:r>
              <a:rPr lang="en-US" sz="2000" dirty="0"/>
              <a:t> 8 byte </a:t>
            </a:r>
          </a:p>
          <a:p>
            <a:pPr marL="685800" lvl="2"/>
            <a:r>
              <a:rPr lang="en-US" sz="2000" dirty="0"/>
              <a:t>FLOAT: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pecahan</a:t>
            </a:r>
            <a:r>
              <a:rPr lang="en-US" sz="2000" dirty="0"/>
              <a:t> (4 byte) </a:t>
            </a:r>
          </a:p>
          <a:p>
            <a:pPr marL="685800" lvl="2"/>
            <a:r>
              <a:rPr lang="en-US" sz="2000" dirty="0"/>
              <a:t>DOUBLE </a:t>
            </a:r>
            <a:r>
              <a:rPr lang="en-US" sz="2000" dirty="0" err="1"/>
              <a:t>atau</a:t>
            </a:r>
            <a:r>
              <a:rPr lang="en-US" sz="2000" dirty="0"/>
              <a:t> REAL: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pecahan</a:t>
            </a:r>
            <a:r>
              <a:rPr lang="en-US" sz="2000" dirty="0"/>
              <a:t> (8 byte) </a:t>
            </a:r>
          </a:p>
          <a:p>
            <a:pPr marL="685800" lvl="2"/>
            <a:r>
              <a:rPr lang="en-US" sz="2000" dirty="0"/>
              <a:t>DECIMAL </a:t>
            </a:r>
            <a:r>
              <a:rPr lang="en-US" sz="2000" dirty="0" err="1"/>
              <a:t>atau</a:t>
            </a:r>
            <a:r>
              <a:rPr lang="en-US" sz="2000" dirty="0"/>
              <a:t> NUMERIC: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pecahan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11116"/>
            <a:ext cx="8825659" cy="3818020"/>
          </a:xfrm>
        </p:spPr>
        <p:txBody>
          <a:bodyPr>
            <a:normAutofit/>
          </a:bodyPr>
          <a:lstStyle/>
          <a:p>
            <a:r>
              <a:rPr lang="en-US" sz="2400" dirty="0"/>
              <a:t>LAIN-LAIN</a:t>
            </a:r>
          </a:p>
          <a:p>
            <a:pPr lvl="1"/>
            <a:r>
              <a:rPr lang="en-US" sz="2400" dirty="0" smtClean="0"/>
              <a:t>DATE</a:t>
            </a:r>
            <a:r>
              <a:rPr lang="en-US" sz="2400" dirty="0"/>
              <a:t>: </a:t>
            </a:r>
            <a:r>
              <a:rPr lang="en-US" sz="2400" dirty="0" err="1"/>
              <a:t>Tanggal</a:t>
            </a:r>
            <a:r>
              <a:rPr lang="en-US" sz="2400" dirty="0"/>
              <a:t> (YYYY/MM/DD) </a:t>
            </a:r>
          </a:p>
          <a:p>
            <a:pPr lvl="1"/>
            <a:r>
              <a:rPr lang="en-US" sz="2400" dirty="0" smtClean="0"/>
              <a:t>DATETIME</a:t>
            </a:r>
            <a:r>
              <a:rPr lang="en-US" sz="2400" dirty="0"/>
              <a:t>: </a:t>
            </a:r>
            <a:r>
              <a:rPr lang="en-US" sz="2400" dirty="0" err="1"/>
              <a:t>Waktu</a:t>
            </a:r>
            <a:r>
              <a:rPr lang="en-US" sz="2400" dirty="0"/>
              <a:t> (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jam) (YYYY/MM/DD   HH:MM:SS) </a:t>
            </a: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TIME : Jam (HH:MM:SS) </a:t>
            </a:r>
          </a:p>
          <a:p>
            <a:pPr lvl="1"/>
            <a:r>
              <a:rPr lang="en-US" sz="2400" dirty="0" smtClean="0"/>
              <a:t>ENUM</a:t>
            </a:r>
            <a:r>
              <a:rPr lang="en-US" sz="2400" dirty="0"/>
              <a:t>(‘nilai1’, ‘nilai2’, …):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enumerasi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BOOLEAN: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5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NOT NULL 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kosong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PRIMARY </a:t>
            </a:r>
            <a:r>
              <a:rPr lang="en-US" sz="2400" dirty="0"/>
              <a:t>KEY: </a:t>
            </a:r>
            <a:r>
              <a:rPr lang="en-US" sz="2400" dirty="0" err="1"/>
              <a:t>Kunci</a:t>
            </a:r>
            <a:r>
              <a:rPr lang="en-US" sz="2400" dirty="0"/>
              <a:t> primer </a:t>
            </a:r>
          </a:p>
          <a:p>
            <a:r>
              <a:rPr lang="en-US" sz="2400" dirty="0" smtClean="0"/>
              <a:t>AUTO_INCREMENT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naik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2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41621"/>
            <a:ext cx="8825659" cy="4451683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Nama </a:t>
            </a:r>
            <a:r>
              <a:rPr lang="en-US" sz="2400" dirty="0" err="1" smtClean="0"/>
              <a:t>Tabel</a:t>
            </a:r>
            <a:r>
              <a:rPr lang="en-US" sz="2400" dirty="0" smtClean="0"/>
              <a:t> : Area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CREATE TABLE Area(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Kode_Area</a:t>
            </a:r>
            <a:r>
              <a:rPr lang="en-US" sz="2400" dirty="0" smtClean="0"/>
              <a:t> </a:t>
            </a:r>
            <a:r>
              <a:rPr lang="en-US" sz="2400" dirty="0"/>
              <a:t>CHAR(2) NOT NULL PRIMARY KEY,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Nama_Area</a:t>
            </a:r>
            <a:r>
              <a:rPr lang="en-US" sz="2400" dirty="0" smtClean="0"/>
              <a:t> </a:t>
            </a:r>
            <a:r>
              <a:rPr lang="en-US" sz="2400" dirty="0"/>
              <a:t>VARCHAR(35) NOT NULL,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Alamat_Area</a:t>
            </a:r>
            <a:r>
              <a:rPr lang="en-US" sz="2400" dirty="0" smtClean="0"/>
              <a:t> </a:t>
            </a:r>
            <a:r>
              <a:rPr lang="en-US" sz="2400" dirty="0"/>
              <a:t>VARCHAR(35</a:t>
            </a:r>
            <a:r>
              <a:rPr lang="en-US" sz="2400" dirty="0" smtClean="0"/>
              <a:t>));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DataBase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SHOW TABLES;</a:t>
            </a:r>
          </a:p>
        </p:txBody>
      </p:sp>
    </p:spTree>
    <p:extLst>
      <p:ext uri="{BB962C8B-B14F-4D97-AF65-F5344CB8AC3E}">
        <p14:creationId xmlns:p14="http://schemas.microsoft.com/office/powerpoint/2010/main" val="32984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DESC </a:t>
            </a:r>
            <a:r>
              <a:rPr lang="en-US" sz="2400" dirty="0" err="1"/>
              <a:t>nama_tabel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Contoh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 smtClean="0"/>
              <a:t>DESC </a:t>
            </a:r>
            <a:r>
              <a:rPr lang="en-US" sz="2400" dirty="0"/>
              <a:t>Area;</a:t>
            </a:r>
          </a:p>
        </p:txBody>
      </p:sp>
    </p:spTree>
    <p:extLst>
      <p:ext uri="{BB962C8B-B14F-4D97-AF65-F5344CB8AC3E}">
        <p14:creationId xmlns:p14="http://schemas.microsoft.com/office/powerpoint/2010/main" val="2647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Penambahan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13811"/>
            <a:ext cx="10419425" cy="4186989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data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INSERT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Bentukdasar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endParaRPr lang="en-US" sz="2400" dirty="0" smtClean="0"/>
          </a:p>
          <a:p>
            <a:pPr marL="465138" indent="0" algn="just">
              <a:buNone/>
            </a:pPr>
            <a:r>
              <a:rPr lang="en-US" sz="2400" dirty="0" smtClean="0"/>
              <a:t>INSERT </a:t>
            </a:r>
            <a:r>
              <a:rPr lang="en-US" sz="2400" dirty="0"/>
              <a:t>INTO </a:t>
            </a:r>
            <a:r>
              <a:rPr lang="en-US" sz="2400" dirty="0" err="1"/>
              <a:t>nama_tabel</a:t>
            </a:r>
            <a:r>
              <a:rPr lang="en-US" sz="2400" dirty="0"/>
              <a:t> (</a:t>
            </a:r>
            <a:r>
              <a:rPr lang="en-US" sz="2400" dirty="0" err="1"/>
              <a:t>nama_field</a:t>
            </a:r>
            <a:r>
              <a:rPr lang="en-US" sz="2400" dirty="0"/>
              <a:t>, </a:t>
            </a:r>
            <a:r>
              <a:rPr lang="en-US" sz="2400" dirty="0" err="1"/>
              <a:t>nama_field</a:t>
            </a:r>
            <a:r>
              <a:rPr lang="en-US" sz="2400" dirty="0"/>
              <a:t>, …) </a:t>
            </a:r>
            <a:endParaRPr lang="en-US" sz="2400" dirty="0" smtClean="0"/>
          </a:p>
          <a:p>
            <a:pPr marL="465138" indent="0" algn="just">
              <a:buNone/>
            </a:pPr>
            <a:r>
              <a:rPr lang="en-US" sz="2400" dirty="0" smtClean="0"/>
              <a:t>VALUES </a:t>
            </a:r>
            <a:r>
              <a:rPr lang="en-US" sz="2400" dirty="0"/>
              <a:t>(</a:t>
            </a:r>
            <a:r>
              <a:rPr lang="en-US" sz="2400" dirty="0" err="1"/>
              <a:t>nilai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, …);</a:t>
            </a:r>
          </a:p>
          <a:p>
            <a:pPr algn="just"/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401638" indent="0" algn="just">
              <a:buNone/>
            </a:pPr>
            <a:r>
              <a:rPr lang="en-US" sz="2400" dirty="0" smtClean="0"/>
              <a:t>INSERT </a:t>
            </a:r>
            <a:r>
              <a:rPr lang="en-US" sz="2400" dirty="0"/>
              <a:t>INTO Area (</a:t>
            </a:r>
            <a:r>
              <a:rPr lang="en-US" sz="2400" dirty="0" err="1"/>
              <a:t>Kode_Area</a:t>
            </a:r>
            <a:r>
              <a:rPr lang="en-US" sz="2400" dirty="0"/>
              <a:t>, </a:t>
            </a:r>
            <a:r>
              <a:rPr lang="en-US" sz="2400" dirty="0" err="1"/>
              <a:t>Nama_Area</a:t>
            </a:r>
            <a:r>
              <a:rPr lang="en-US" sz="2400" dirty="0"/>
              <a:t>, </a:t>
            </a:r>
            <a:r>
              <a:rPr lang="en-US" sz="2400" dirty="0" err="1"/>
              <a:t>Alamat_Area</a:t>
            </a:r>
            <a:r>
              <a:rPr lang="en-US" sz="2400" dirty="0"/>
              <a:t>) VALUES </a:t>
            </a:r>
            <a:r>
              <a:rPr lang="en-US" sz="2400" dirty="0" smtClean="0"/>
              <a:t>(‘B1</a:t>
            </a:r>
            <a:r>
              <a:rPr lang="en-US" sz="2400" dirty="0"/>
              <a:t>', </a:t>
            </a:r>
            <a:r>
              <a:rPr lang="en-US" sz="2400" dirty="0" smtClean="0"/>
              <a:t>‘Basement 1', ‘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Surapati</a:t>
            </a:r>
            <a:r>
              <a:rPr lang="en-US" sz="2400" dirty="0" smtClean="0"/>
              <a:t> 180');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5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Menampilkan</a:t>
            </a:r>
            <a:r>
              <a:rPr lang="en-US" dirty="0" smtClean="0"/>
              <a:t> Isi Data </a:t>
            </a:r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Perintah</a:t>
            </a:r>
            <a:r>
              <a:rPr lang="en-US" sz="2400" dirty="0"/>
              <a:t> SELECT</a:t>
            </a:r>
          </a:p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/>
              <a:t>Umum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SELECT </a:t>
            </a:r>
            <a:r>
              <a:rPr lang="en-US" sz="2400" dirty="0"/>
              <a:t>* FROM </a:t>
            </a:r>
            <a:r>
              <a:rPr lang="en-US" sz="2400" dirty="0" err="1"/>
              <a:t>Nama_Tabel</a:t>
            </a:r>
            <a:endParaRPr lang="en-US" sz="2400" dirty="0"/>
          </a:p>
          <a:p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SELECT </a:t>
            </a:r>
            <a:r>
              <a:rPr lang="en-US" sz="2400" dirty="0"/>
              <a:t>* FROM Area;</a:t>
            </a:r>
          </a:p>
        </p:txBody>
      </p:sp>
    </p:spTree>
    <p:extLst>
      <p:ext uri="{BB962C8B-B14F-4D97-AF65-F5344CB8AC3E}">
        <p14:creationId xmlns:p14="http://schemas.microsoft.com/office/powerpoint/2010/main" val="10869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Penambahan</a:t>
            </a:r>
            <a:r>
              <a:rPr lang="en-US" dirty="0" smtClean="0"/>
              <a:t> Data (</a:t>
            </a:r>
            <a:r>
              <a:rPr lang="en-US" dirty="0" err="1" smtClean="0"/>
              <a:t>Latihan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242644"/>
              </p:ext>
            </p:extLst>
          </p:nvPr>
        </p:nvGraphicFramePr>
        <p:xfrm>
          <a:off x="1155700" y="2603500"/>
          <a:ext cx="821785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193"/>
                <a:gridCol w="2054543"/>
                <a:gridCol w="42421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Kode_Area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Nama_Area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Alamat</a:t>
                      </a:r>
                      <a:r>
                        <a:rPr lang="en-US" sz="2400" dirty="0" smtClean="0"/>
                        <a:t> Area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Basement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Jalan</a:t>
                      </a:r>
                      <a:r>
                        <a:rPr lang="en-US" sz="2400" dirty="0" smtClean="0"/>
                        <a:t> Ahmad </a:t>
                      </a:r>
                      <a:r>
                        <a:rPr lang="en-US" sz="2400" dirty="0" err="1" smtClean="0"/>
                        <a:t>Yani</a:t>
                      </a:r>
                      <a:r>
                        <a:rPr lang="en-US" sz="2400" dirty="0" smtClean="0"/>
                        <a:t> 200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Basement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Jalan</a:t>
                      </a:r>
                      <a:r>
                        <a:rPr lang="en-US" sz="2400" dirty="0" smtClean="0"/>
                        <a:t> KH. Ahmad </a:t>
                      </a:r>
                      <a:r>
                        <a:rPr lang="en-US" sz="2400" dirty="0" err="1" smtClean="0"/>
                        <a:t>Dahlan</a:t>
                      </a:r>
                      <a:r>
                        <a:rPr lang="en-US" sz="2400" dirty="0" smtClean="0"/>
                        <a:t> 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Lobby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Jalan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Dipatiukur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1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MySQL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Database server yang </a:t>
            </a:r>
            <a:r>
              <a:rPr lang="en-US" sz="2400" dirty="0" err="1" smtClean="0"/>
              <a:t>bersiat</a:t>
            </a:r>
            <a:r>
              <a:rPr lang="en-US" sz="2400" dirty="0" smtClean="0"/>
              <a:t> Open Source, Multiplatform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database </a:t>
            </a:r>
            <a:r>
              <a:rPr lang="en-US" sz="2400" dirty="0" err="1" smtClean="0"/>
              <a:t>relasional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mengakses</a:t>
            </a:r>
            <a:r>
              <a:rPr lang="en-US" sz="2400" dirty="0" smtClean="0"/>
              <a:t> </a:t>
            </a:r>
            <a:r>
              <a:rPr lang="en-US" sz="2400" dirty="0" smtClean="0"/>
              <a:t>basis data </a:t>
            </a:r>
            <a:r>
              <a:rPr lang="en-US" sz="2400" dirty="0" err="1" smtClean="0"/>
              <a:t>relasional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Perintah</a:t>
            </a:r>
            <a:r>
              <a:rPr lang="en-US" sz="2400" dirty="0" smtClean="0"/>
              <a:t> SQL </a:t>
            </a:r>
            <a:r>
              <a:rPr lang="en-US" sz="2400" dirty="0" err="1" smtClean="0"/>
              <a:t>dibgi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DDL </a:t>
            </a:r>
            <a:r>
              <a:rPr lang="en-US" sz="2400" dirty="0" err="1" smtClean="0"/>
              <a:t>dan</a:t>
            </a:r>
            <a:r>
              <a:rPr lang="en-US" sz="2400" dirty="0" smtClean="0"/>
              <a:t> DML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4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(</a:t>
            </a:r>
            <a:r>
              <a:rPr lang="en-US" dirty="0" err="1" smtClean="0"/>
              <a:t>Latihan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0300"/>
            <a:ext cx="8825659" cy="40576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b="1" dirty="0" err="1"/>
              <a:t>Jabatan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 err="1"/>
              <a:t>Kode_Jabatan</a:t>
            </a:r>
            <a:r>
              <a:rPr lang="en-US" dirty="0"/>
              <a:t>, CHAR, 2 </a:t>
            </a:r>
            <a:r>
              <a:rPr lang="en-US" dirty="0" err="1"/>
              <a:t>karakter</a:t>
            </a:r>
            <a:r>
              <a:rPr lang="en-US" dirty="0"/>
              <a:t>, primary key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 err="1"/>
              <a:t>Nama_Jabatan</a:t>
            </a:r>
            <a:r>
              <a:rPr lang="en-US" dirty="0"/>
              <a:t>, VARCHAR, 20 </a:t>
            </a:r>
            <a:r>
              <a:rPr lang="en-US" dirty="0" err="1"/>
              <a:t>karakter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diisi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Gaji_Pokok</a:t>
            </a:r>
            <a:r>
              <a:rPr lang="en-US" dirty="0"/>
              <a:t>, </a:t>
            </a:r>
            <a:r>
              <a:rPr lang="en-US" dirty="0" err="1"/>
              <a:t>bilangan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/>
              <a:t>01 </a:t>
            </a:r>
            <a:r>
              <a:rPr lang="en-US" dirty="0" err="1"/>
              <a:t>untuk</a:t>
            </a:r>
            <a:r>
              <a:rPr lang="en-US" dirty="0"/>
              <a:t> EDP, </a:t>
            </a:r>
            <a:r>
              <a:rPr lang="en-US" dirty="0" err="1"/>
              <a:t>gaji_pokok</a:t>
            </a:r>
            <a:r>
              <a:rPr lang="en-US" dirty="0"/>
              <a:t> 1500000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/>
              <a:t>02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, </a:t>
            </a:r>
            <a:r>
              <a:rPr lang="en-US" dirty="0" err="1"/>
              <a:t>gaji_pokok</a:t>
            </a:r>
            <a:r>
              <a:rPr lang="en-US" dirty="0"/>
              <a:t> 1200000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/>
              <a:t>03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, </a:t>
            </a:r>
            <a:r>
              <a:rPr lang="en-US" dirty="0" err="1"/>
              <a:t>gaji_pokok</a:t>
            </a:r>
            <a:r>
              <a:rPr lang="en-US" dirty="0"/>
              <a:t> 2000000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/>
              <a:t>04 </a:t>
            </a:r>
            <a:r>
              <a:rPr lang="en-US" dirty="0" err="1"/>
              <a:t>untuk</a:t>
            </a:r>
            <a:r>
              <a:rPr lang="en-US" dirty="0"/>
              <a:t> SDM , </a:t>
            </a:r>
            <a:r>
              <a:rPr lang="en-US" dirty="0" err="1"/>
              <a:t>gaji_pokok</a:t>
            </a:r>
            <a:r>
              <a:rPr lang="en-US" dirty="0"/>
              <a:t> 2500000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/>
              <a:t>05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Akunting</a:t>
            </a:r>
            <a:r>
              <a:rPr lang="en-US" dirty="0"/>
              <a:t> , </a:t>
            </a:r>
            <a:r>
              <a:rPr lang="en-US" dirty="0" err="1"/>
              <a:t>gaji_pokok</a:t>
            </a:r>
            <a:r>
              <a:rPr lang="en-US" dirty="0"/>
              <a:t> 1200000</a:t>
            </a:r>
          </a:p>
        </p:txBody>
      </p:sp>
    </p:spTree>
    <p:extLst>
      <p:ext uri="{BB962C8B-B14F-4D97-AF65-F5344CB8AC3E}">
        <p14:creationId xmlns:p14="http://schemas.microsoft.com/office/powerpoint/2010/main" val="405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(</a:t>
            </a:r>
            <a:r>
              <a:rPr lang="en-US" dirty="0" err="1" smtClean="0"/>
              <a:t>Latihan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09800"/>
            <a:ext cx="8825659" cy="464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/>
              <a:t>Buatlah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CREATE </a:t>
            </a:r>
            <a:r>
              <a:rPr lang="en-US" sz="2400" dirty="0"/>
              <a:t>TABLE </a:t>
            </a:r>
            <a:r>
              <a:rPr lang="en-US" sz="2400" dirty="0" err="1"/>
              <a:t>Pegawai</a:t>
            </a:r>
            <a:r>
              <a:rPr lang="en-US" sz="2400" dirty="0"/>
              <a:t>(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NIP </a:t>
            </a:r>
            <a:r>
              <a:rPr lang="en-US" sz="2400" dirty="0"/>
              <a:t>CHAR(5) NOT NULL PRIMARY KEY,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Nama </a:t>
            </a:r>
            <a:r>
              <a:rPr lang="en-US" sz="2400" dirty="0"/>
              <a:t>VARCHAR(35) NOT NULL,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Tgl_lahir</a:t>
            </a:r>
            <a:r>
              <a:rPr lang="en-US" sz="2400" dirty="0" smtClean="0"/>
              <a:t> </a:t>
            </a:r>
            <a:r>
              <a:rPr lang="en-US" sz="2400" dirty="0"/>
              <a:t>DATE,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Jenis_kelamin</a:t>
            </a:r>
            <a:r>
              <a:rPr lang="en-US" sz="2400" dirty="0" smtClean="0"/>
              <a:t> </a:t>
            </a:r>
            <a:r>
              <a:rPr lang="en-US" sz="2400" dirty="0"/>
              <a:t>ENUM('P','W'),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Alamat</a:t>
            </a:r>
            <a:r>
              <a:rPr lang="en-US" sz="2400" dirty="0" smtClean="0"/>
              <a:t> </a:t>
            </a:r>
            <a:r>
              <a:rPr lang="en-US" sz="2400" dirty="0"/>
              <a:t>VARCHAR(35),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Kota </a:t>
            </a:r>
            <a:r>
              <a:rPr lang="en-US" sz="2400" dirty="0"/>
              <a:t>VARCHAR(15),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Tgl_masuk</a:t>
            </a:r>
            <a:r>
              <a:rPr lang="en-US" sz="2400" dirty="0" smtClean="0"/>
              <a:t> </a:t>
            </a:r>
            <a:r>
              <a:rPr lang="en-US" sz="2400" dirty="0"/>
              <a:t>DATE,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Kode_Jabatan</a:t>
            </a:r>
            <a:r>
              <a:rPr lang="en-US" sz="2400" dirty="0" smtClean="0"/>
              <a:t> </a:t>
            </a:r>
            <a:r>
              <a:rPr lang="en-US" sz="2400" dirty="0"/>
              <a:t>CHAR(2),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/>
              <a:t>Kode_Area</a:t>
            </a:r>
            <a:r>
              <a:rPr lang="en-US" sz="2400" dirty="0" smtClean="0"/>
              <a:t> </a:t>
            </a:r>
            <a:r>
              <a:rPr lang="en-US" sz="2400" dirty="0"/>
              <a:t>CHAR(2));</a:t>
            </a:r>
          </a:p>
        </p:txBody>
      </p:sp>
    </p:spTree>
    <p:extLst>
      <p:ext uri="{BB962C8B-B14F-4D97-AF65-F5344CB8AC3E}">
        <p14:creationId xmlns:p14="http://schemas.microsoft.com/office/powerpoint/2010/main" val="322238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39741" cy="34163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ALTER TABLE </a:t>
            </a:r>
            <a:r>
              <a:rPr lang="en-US" sz="2400" dirty="0" err="1"/>
              <a:t>pegawai</a:t>
            </a:r>
            <a:r>
              <a:rPr lang="en-US" sz="2400" dirty="0"/>
              <a:t> ADD FOREIGN KEY (</a:t>
            </a:r>
            <a:r>
              <a:rPr lang="en-US" sz="2400" dirty="0" err="1"/>
              <a:t>Kode_Jabatan</a:t>
            </a:r>
            <a:r>
              <a:rPr lang="en-US" sz="2400" dirty="0"/>
              <a:t>) REFERENCES </a:t>
            </a:r>
            <a:r>
              <a:rPr lang="en-US" sz="2400" dirty="0" err="1"/>
              <a:t>jabatan</a:t>
            </a:r>
            <a:r>
              <a:rPr lang="en-US" sz="2400" dirty="0"/>
              <a:t> (</a:t>
            </a:r>
            <a:r>
              <a:rPr lang="en-US" sz="2400" dirty="0" err="1"/>
              <a:t>Kode_Jabatan</a:t>
            </a:r>
            <a:r>
              <a:rPr lang="en-US" sz="2400" dirty="0"/>
              <a:t>);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ALTER TABLE </a:t>
            </a:r>
            <a:r>
              <a:rPr lang="en-US" sz="2400" dirty="0" err="1"/>
              <a:t>pegawai</a:t>
            </a:r>
            <a:r>
              <a:rPr lang="en-US" sz="2400" dirty="0"/>
              <a:t> ADD FOREIGN KEY (</a:t>
            </a:r>
            <a:r>
              <a:rPr lang="en-US" sz="2400" dirty="0" err="1"/>
              <a:t>Kode_Area</a:t>
            </a:r>
            <a:r>
              <a:rPr lang="en-US" sz="2400" dirty="0"/>
              <a:t>) REFERENCES area(</a:t>
            </a:r>
            <a:r>
              <a:rPr lang="en-US" sz="2400" dirty="0" err="1"/>
              <a:t>Kode_Area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5891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20793"/>
              </p:ext>
            </p:extLst>
          </p:nvPr>
        </p:nvGraphicFramePr>
        <p:xfrm>
          <a:off x="217238" y="2675689"/>
          <a:ext cx="11645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297"/>
                <a:gridCol w="1052297"/>
                <a:gridCol w="1569417"/>
                <a:gridCol w="1154355"/>
                <a:gridCol w="1911221"/>
                <a:gridCol w="1356459"/>
                <a:gridCol w="1491049"/>
                <a:gridCol w="1154964"/>
                <a:gridCol w="9038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Tgl_Lahir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_</a:t>
                      </a:r>
                    </a:p>
                    <a:p>
                      <a:r>
                        <a:rPr lang="en-US" dirty="0" err="1" smtClean="0"/>
                        <a:t>kelamin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Tgl_Masuk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_</a:t>
                      </a:r>
                    </a:p>
                    <a:p>
                      <a:r>
                        <a:rPr lang="en-US" dirty="0" err="1" smtClean="0"/>
                        <a:t>jabatan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_</a:t>
                      </a:r>
                    </a:p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13/01/1966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Titiran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08/02/2000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20/03/1970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Citarum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03/09/2003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21/04/1976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Laswi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06/09/2004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06/08/1980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Antapani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19/02/2005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55555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Soleh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07/09/1982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Banceuy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09/10/2005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9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769720" cy="706964"/>
          </a:xfrm>
        </p:spPr>
        <p:txBody>
          <a:bodyPr/>
          <a:lstStyle/>
          <a:p>
            <a:r>
              <a:rPr lang="en-US" dirty="0" err="1" smtClean="0"/>
              <a:t>Penambahan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Field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INSERT INTO Area(</a:t>
            </a:r>
            <a:r>
              <a:rPr lang="en-US" sz="2400" dirty="0" err="1"/>
              <a:t>Kode_Area</a:t>
            </a:r>
            <a:r>
              <a:rPr lang="en-US" sz="2400" dirty="0"/>
              <a:t>, </a:t>
            </a:r>
            <a:r>
              <a:rPr lang="en-US" sz="2400" dirty="0" err="1"/>
              <a:t>Nama_Area</a:t>
            </a:r>
            <a:r>
              <a:rPr lang="en-US" sz="2400" dirty="0"/>
              <a:t>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VALUES (‘B4,‘Basement 4’);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69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/>
              <a:t>berikut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336550" indent="0">
              <a:buNone/>
            </a:pPr>
            <a:r>
              <a:rPr lang="en-US" sz="2400" dirty="0" smtClean="0"/>
              <a:t>	INSERT </a:t>
            </a:r>
            <a:r>
              <a:rPr lang="en-US" sz="2400" dirty="0"/>
              <a:t>INTO Area (</a:t>
            </a:r>
            <a:r>
              <a:rPr lang="en-US" sz="2400" dirty="0" err="1"/>
              <a:t>Kode_Area,Nama_Area,Alamat_Area</a:t>
            </a:r>
            <a:r>
              <a:rPr lang="en-US" sz="2400" dirty="0"/>
              <a:t>) VALUES (‘G2’,’Gedung 2 </a:t>
            </a:r>
            <a:r>
              <a:rPr lang="en-US" sz="2400" dirty="0" err="1"/>
              <a:t>baru</a:t>
            </a:r>
            <a:r>
              <a:rPr lang="en-US" sz="2400" dirty="0"/>
              <a:t>’,’</a:t>
            </a:r>
            <a:r>
              <a:rPr lang="en-US" sz="2400" dirty="0" err="1"/>
              <a:t>Jl.Ir.H.Juanda</a:t>
            </a:r>
            <a:r>
              <a:rPr lang="en-US" sz="2400" dirty="0"/>
              <a:t> 150');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38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NOT NULL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INSERT </a:t>
            </a:r>
            <a:r>
              <a:rPr lang="en-US" sz="2400" dirty="0"/>
              <a:t>INTO Area(</a:t>
            </a:r>
            <a:r>
              <a:rPr lang="en-US" sz="2400" dirty="0" err="1"/>
              <a:t>Kode_Area</a:t>
            </a:r>
            <a:r>
              <a:rPr lang="en-US" sz="2400" dirty="0"/>
              <a:t>, </a:t>
            </a:r>
            <a:r>
              <a:rPr lang="en-US" sz="2400" dirty="0" err="1"/>
              <a:t>Alamat_Area</a:t>
            </a:r>
            <a:r>
              <a:rPr lang="en-US" sz="2400" dirty="0"/>
              <a:t>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VALUES </a:t>
            </a:r>
            <a:r>
              <a:rPr lang="en-US" sz="2400" dirty="0"/>
              <a:t>(‘G7', ‘Jl. </a:t>
            </a:r>
            <a:r>
              <a:rPr lang="en-US" sz="2400" dirty="0" err="1"/>
              <a:t>Dipatiukur</a:t>
            </a:r>
            <a:r>
              <a:rPr lang="en-US" sz="2400" dirty="0"/>
              <a:t> 160');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4874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23172" cy="34163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:</a:t>
            </a:r>
          </a:p>
          <a:p>
            <a:pPr marL="0" indent="0">
              <a:buNone/>
            </a:pPr>
            <a:endParaRPr lang="en-US" sz="2400" dirty="0" smtClean="0"/>
          </a:p>
          <a:p>
            <a:pPr marL="336550" indent="0">
              <a:buNone/>
            </a:pPr>
            <a:r>
              <a:rPr lang="en-US" sz="2400" dirty="0"/>
              <a:t>INSERT INTO </a:t>
            </a:r>
            <a:r>
              <a:rPr lang="en-US" sz="2400" dirty="0" err="1"/>
              <a:t>pegawai</a:t>
            </a:r>
            <a:r>
              <a:rPr lang="en-US" sz="2400" dirty="0"/>
              <a:t> (NIP, Nama, </a:t>
            </a:r>
            <a:r>
              <a:rPr lang="en-US" sz="2400" dirty="0" err="1"/>
              <a:t>Jenis_kelamin</a:t>
            </a:r>
            <a:r>
              <a:rPr lang="en-US" sz="2400" dirty="0"/>
              <a:t>) VALUES ('12361', 'Edi </a:t>
            </a:r>
            <a:r>
              <a:rPr lang="en-US" sz="2400" dirty="0" err="1"/>
              <a:t>harahap</a:t>
            </a:r>
            <a:r>
              <a:rPr lang="en-US" sz="2400" dirty="0"/>
              <a:t>', 'L');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SELECT,apakah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tersimpan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369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Mengganti</a:t>
            </a:r>
            <a:r>
              <a:rPr lang="en-US" dirty="0" smtClean="0"/>
              <a:t> Nama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89747"/>
            <a:ext cx="10515678" cy="4379495"/>
          </a:xfrm>
        </p:spPr>
        <p:txBody>
          <a:bodyPr>
            <a:noAutofit/>
          </a:bodyPr>
          <a:lstStyle/>
          <a:p>
            <a:r>
              <a:rPr lang="en-US" sz="2400" dirty="0" err="1"/>
              <a:t>Perintah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ALTER TABLE </a:t>
            </a:r>
          </a:p>
          <a:p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ALTER </a:t>
            </a:r>
            <a:r>
              <a:rPr lang="en-US" sz="2400" dirty="0"/>
              <a:t>TABLE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CHANGE </a:t>
            </a:r>
            <a:r>
              <a:rPr lang="en-US" sz="2400" dirty="0" err="1"/>
              <a:t>Jenis_kelamin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 ENUM('P','W</a:t>
            </a:r>
            <a:r>
              <a:rPr lang="en-US" sz="2400" dirty="0" smtClean="0"/>
              <a:t>');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	DESC </a:t>
            </a:r>
            <a:r>
              <a:rPr lang="en-US" sz="2400" dirty="0" err="1"/>
              <a:t>Pegawai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2969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/ </a:t>
            </a:r>
            <a:r>
              <a:rPr lang="en-US" dirty="0" err="1" smtClean="0"/>
              <a:t>Tipe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95362" cy="3416300"/>
          </a:xfrm>
        </p:spPr>
        <p:txBody>
          <a:bodyPr>
            <a:noAutofit/>
          </a:bodyPr>
          <a:lstStyle/>
          <a:p>
            <a:r>
              <a:rPr lang="en-US" sz="2400" dirty="0" err="1"/>
              <a:t>Perintah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ALTER TABLE </a:t>
            </a:r>
          </a:p>
          <a:p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ALTER </a:t>
            </a:r>
            <a:r>
              <a:rPr lang="en-US" sz="2400" dirty="0"/>
              <a:t>TABLE </a:t>
            </a:r>
            <a:r>
              <a:rPr lang="en-US" sz="2400" dirty="0" err="1"/>
              <a:t>Pegawai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CHANGE </a:t>
            </a:r>
            <a:r>
              <a:rPr lang="en-US" sz="2400" dirty="0"/>
              <a:t>Kota </a:t>
            </a:r>
            <a:r>
              <a:rPr lang="en-US" sz="2400" dirty="0" err="1"/>
              <a:t>Kota</a:t>
            </a:r>
            <a:r>
              <a:rPr lang="en-US" sz="2400" dirty="0"/>
              <a:t> VARCHAR(20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DESC </a:t>
            </a:r>
            <a:r>
              <a:rPr lang="en-US" sz="2400" dirty="0" err="1"/>
              <a:t>Pegawai</a:t>
            </a:r>
            <a:r>
              <a:rPr lang="en-US" sz="24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25577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DDL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67551" cy="3965742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DDL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Data Definition </a:t>
            </a:r>
            <a:r>
              <a:rPr lang="en-US" sz="2400" dirty="0" smtClean="0">
                <a:sym typeface="Wingdings" panose="05000000000000000000" pitchFamily="2" charset="2"/>
              </a:rPr>
              <a:t>Language</a:t>
            </a:r>
          </a:p>
          <a:p>
            <a:pPr algn="just"/>
            <a:r>
              <a:rPr lang="en-US" sz="2400" dirty="0" err="1" smtClean="0">
                <a:sym typeface="Wingdings" panose="05000000000000000000" pitchFamily="2" charset="2"/>
              </a:rPr>
              <a:t>Digunakan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untuk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kepentingan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penciptaan</a:t>
            </a:r>
            <a:r>
              <a:rPr lang="en-US" sz="2400" dirty="0" smtClean="0">
                <a:sym typeface="Wingdings" panose="05000000000000000000" pitchFamily="2" charset="2"/>
              </a:rPr>
              <a:t> database, table, </a:t>
            </a:r>
            <a:r>
              <a:rPr lang="en-US" sz="2400" dirty="0" err="1" smtClean="0">
                <a:sym typeface="Wingdings" panose="05000000000000000000" pitchFamily="2" charset="2"/>
              </a:rPr>
              <a:t>hingga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penghapusan</a:t>
            </a:r>
            <a:r>
              <a:rPr lang="en-US" sz="2400" dirty="0" smtClean="0">
                <a:sym typeface="Wingdings" panose="05000000000000000000" pitchFamily="2" charset="2"/>
              </a:rPr>
              <a:t> database </a:t>
            </a:r>
            <a:r>
              <a:rPr lang="en-US" sz="2400" dirty="0" err="1" smtClean="0">
                <a:sym typeface="Wingdings" panose="05000000000000000000" pitchFamily="2" charset="2"/>
              </a:rPr>
              <a:t>atau</a:t>
            </a:r>
            <a:r>
              <a:rPr lang="en-US" sz="2400" dirty="0" smtClean="0">
                <a:sym typeface="Wingdings" panose="05000000000000000000" pitchFamily="2" charset="2"/>
              </a:rPr>
              <a:t> table</a:t>
            </a:r>
          </a:p>
          <a:p>
            <a:pPr algn="just"/>
            <a:r>
              <a:rPr lang="en-US" sz="2400" dirty="0" err="1" smtClean="0">
                <a:sym typeface="Wingdings" panose="05000000000000000000" pitchFamily="2" charset="2"/>
              </a:rPr>
              <a:t>Contoh</a:t>
            </a:r>
            <a:r>
              <a:rPr lang="en-US" sz="2400" dirty="0" smtClean="0">
                <a:sym typeface="Wingdings" panose="05000000000000000000" pitchFamily="2" charset="2"/>
              </a:rPr>
              <a:t> :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CREATE DATABASE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CREATE TABLE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DROP TABLE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ALTER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4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87867" cy="34163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DEFAULT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bawaan</a:t>
            </a:r>
            <a:r>
              <a:rPr lang="en-US" sz="2400" dirty="0"/>
              <a:t> /default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field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ALTER </a:t>
            </a:r>
            <a:r>
              <a:rPr lang="en-US" sz="2400" dirty="0"/>
              <a:t>TABLE </a:t>
            </a:r>
            <a:r>
              <a:rPr lang="en-US" sz="2400" dirty="0" err="1"/>
              <a:t>Pegawai</a:t>
            </a:r>
            <a:r>
              <a:rPr lang="en-US" sz="2400" dirty="0"/>
              <a:t> CHANGE </a:t>
            </a:r>
            <a:r>
              <a:rPr lang="en-US" sz="2400" dirty="0" err="1" smtClean="0"/>
              <a:t>Jenis_kelamin</a:t>
            </a: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Jenis_kelamin</a:t>
            </a:r>
            <a:r>
              <a:rPr lang="en-US" sz="2400" dirty="0" smtClean="0"/>
              <a:t> </a:t>
            </a:r>
            <a:r>
              <a:rPr lang="en-US" sz="2400" dirty="0"/>
              <a:t>ENUM</a:t>
            </a:r>
            <a:r>
              <a:rPr lang="en-US" sz="2400" dirty="0" smtClean="0"/>
              <a:t>(‘L',‘P') </a:t>
            </a:r>
            <a:r>
              <a:rPr lang="en-US" sz="2400" dirty="0"/>
              <a:t>DEFAULT </a:t>
            </a:r>
            <a:r>
              <a:rPr lang="en-US" sz="2400" dirty="0" smtClean="0"/>
              <a:t>‘L';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81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28" y="2435057"/>
            <a:ext cx="11037046" cy="3821363"/>
          </a:xfrm>
        </p:spPr>
        <p:txBody>
          <a:bodyPr>
            <a:noAutofit/>
          </a:bodyPr>
          <a:lstStyle/>
          <a:p>
            <a:r>
              <a:rPr lang="en-US" sz="2400" dirty="0" err="1"/>
              <a:t>Perintah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UPDATE </a:t>
            </a:r>
          </a:p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/>
              <a:t>dasar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 smtClean="0"/>
              <a:t>	UPDATE </a:t>
            </a:r>
            <a:r>
              <a:rPr lang="en-US" sz="2400" dirty="0" err="1"/>
              <a:t>nama_tabel</a:t>
            </a:r>
            <a:r>
              <a:rPr lang="en-US" sz="2400" dirty="0"/>
              <a:t> SET </a:t>
            </a:r>
            <a:r>
              <a:rPr lang="en-US" sz="2400" dirty="0" err="1"/>
              <a:t>nama_field</a:t>
            </a:r>
            <a:r>
              <a:rPr lang="en-US" sz="2400" dirty="0"/>
              <a:t> = </a:t>
            </a:r>
            <a:r>
              <a:rPr lang="en-US" sz="2400" dirty="0" err="1"/>
              <a:t>nilai</a:t>
            </a:r>
            <a:r>
              <a:rPr lang="en-US" sz="2400" dirty="0"/>
              <a:t> … WHERE </a:t>
            </a:r>
            <a:r>
              <a:rPr lang="en-US" sz="2400" dirty="0" err="1"/>
              <a:t>nama_field</a:t>
            </a:r>
            <a:r>
              <a:rPr lang="en-US" sz="2400" dirty="0"/>
              <a:t> = </a:t>
            </a:r>
            <a:r>
              <a:rPr lang="en-US" sz="2400" dirty="0" err="1"/>
              <a:t>nilai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UPDATE </a:t>
            </a:r>
            <a:r>
              <a:rPr lang="en-US" sz="2400" dirty="0" err="1"/>
              <a:t>Pegawai</a:t>
            </a:r>
            <a:r>
              <a:rPr lang="en-US" sz="2400" dirty="0"/>
              <a:t> SET Nama= </a:t>
            </a:r>
            <a:r>
              <a:rPr lang="en-US" sz="2400" dirty="0" smtClean="0"/>
              <a:t>‘</a:t>
            </a:r>
            <a:r>
              <a:rPr lang="en-US" sz="2400" dirty="0" err="1" smtClean="0"/>
              <a:t>Riki</a:t>
            </a:r>
            <a:r>
              <a:rPr lang="en-US" sz="2400" dirty="0" smtClean="0"/>
              <a:t>'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WHERE </a:t>
            </a:r>
            <a:r>
              <a:rPr lang="en-US" sz="2400" dirty="0"/>
              <a:t>NIP = </a:t>
            </a:r>
            <a:r>
              <a:rPr lang="en-US" sz="2400" dirty="0" smtClean="0"/>
              <a:t>‘44444';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Ujilah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SELECT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43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Penghapusan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78793" cy="3416300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DELETE </a:t>
            </a:r>
          </a:p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/>
              <a:t>dasar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DELETE </a:t>
            </a:r>
            <a:r>
              <a:rPr lang="en-US" sz="2400" dirty="0"/>
              <a:t>FROM </a:t>
            </a:r>
            <a:r>
              <a:rPr lang="en-US" sz="2400" dirty="0" err="1"/>
              <a:t>nama_tabel</a:t>
            </a:r>
            <a:r>
              <a:rPr lang="en-US" sz="2400" dirty="0"/>
              <a:t> WHERE </a:t>
            </a:r>
            <a:r>
              <a:rPr lang="en-US" sz="2400" dirty="0" err="1"/>
              <a:t>nama_field</a:t>
            </a:r>
            <a:r>
              <a:rPr lang="en-US" sz="2400" dirty="0"/>
              <a:t> = </a:t>
            </a:r>
            <a:r>
              <a:rPr lang="en-US" sz="2400" dirty="0" err="1"/>
              <a:t>nilai</a:t>
            </a:r>
            <a:endParaRPr lang="en-US" sz="2400" dirty="0"/>
          </a:p>
          <a:p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DELETE </a:t>
            </a:r>
            <a:r>
              <a:rPr lang="en-US" sz="2400" dirty="0"/>
              <a:t>FROM </a:t>
            </a:r>
            <a:r>
              <a:rPr lang="en-US" sz="2400" dirty="0" err="1"/>
              <a:t>Pegawai</a:t>
            </a:r>
            <a:r>
              <a:rPr lang="en-US" sz="2400" dirty="0"/>
              <a:t> WHERE Nip = </a:t>
            </a:r>
            <a:r>
              <a:rPr lang="en-US" sz="2400" dirty="0" smtClean="0"/>
              <a:t>‘44444';</a:t>
            </a:r>
            <a:endParaRPr lang="en-US" sz="2400" dirty="0"/>
          </a:p>
          <a:p>
            <a:r>
              <a:rPr lang="en-US" sz="2400" dirty="0" err="1" smtClean="0"/>
              <a:t>Ujilah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SELECT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386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Selesai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4" y="4289612"/>
            <a:ext cx="8825659" cy="484094"/>
          </a:xfrm>
        </p:spPr>
        <p:txBody>
          <a:bodyPr>
            <a:noAutofit/>
          </a:bodyPr>
          <a:lstStyle/>
          <a:p>
            <a:r>
              <a:rPr lang="en-US" sz="3600" dirty="0" smtClean="0"/>
              <a:t>TERIMA KASIH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564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DML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DML </a:t>
            </a:r>
            <a:r>
              <a:rPr lang="en-US" sz="2400" dirty="0" smtClean="0">
                <a:sym typeface="Wingdings" panose="05000000000000000000" pitchFamily="2" charset="2"/>
              </a:rPr>
              <a:t> Data Manipulation Language</a:t>
            </a:r>
          </a:p>
          <a:p>
            <a:pPr algn="just"/>
            <a:r>
              <a:rPr lang="en-US" sz="2400" dirty="0" err="1" smtClean="0">
                <a:sym typeface="Wingdings" panose="05000000000000000000" pitchFamily="2" charset="2"/>
              </a:rPr>
              <a:t>Digunakan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untuk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memanipulasi</a:t>
            </a:r>
            <a:r>
              <a:rPr lang="en-US" sz="2400" dirty="0" smtClean="0">
                <a:sym typeface="Wingdings" panose="05000000000000000000" pitchFamily="2" charset="2"/>
              </a:rPr>
              <a:t> data</a:t>
            </a:r>
          </a:p>
          <a:p>
            <a:pPr algn="just"/>
            <a:r>
              <a:rPr lang="en-US" sz="2400" dirty="0" err="1" smtClean="0">
                <a:sym typeface="Wingdings" panose="05000000000000000000" pitchFamily="2" charset="2"/>
              </a:rPr>
              <a:t>Contoh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SELECT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DELETE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INSERT</a:t>
            </a:r>
          </a:p>
          <a:p>
            <a:pPr lvl="1" algn="just"/>
            <a:r>
              <a:rPr lang="en-US" sz="2400" dirty="0" smtClean="0">
                <a:sym typeface="Wingdings" panose="05000000000000000000" pitchFamily="2" charset="2"/>
              </a:rPr>
              <a:t>UPDATE</a:t>
            </a:r>
          </a:p>
          <a:p>
            <a:pPr lvl="1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34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Prompt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Aktifkan</a:t>
            </a:r>
            <a:r>
              <a:rPr lang="en-US" sz="2400" dirty="0" smtClean="0"/>
              <a:t> XAMPP (Start)</a:t>
            </a:r>
          </a:p>
          <a:p>
            <a:pPr algn="just"/>
            <a:r>
              <a:rPr lang="en-US" sz="2400" dirty="0" err="1" smtClean="0"/>
              <a:t>Buka</a:t>
            </a:r>
            <a:r>
              <a:rPr lang="en-US" sz="2400" dirty="0" smtClean="0"/>
              <a:t> Command Prompt (</a:t>
            </a:r>
            <a:r>
              <a:rPr lang="en-US" sz="2400" dirty="0" err="1" smtClean="0"/>
              <a:t>cmd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cd c</a:t>
            </a:r>
            <a:r>
              <a:rPr lang="en-US" sz="2400" dirty="0" smtClean="0">
                <a:sym typeface="Wingdings" panose="05000000000000000000" pitchFamily="2" charset="2"/>
              </a:rPr>
              <a:t>: (</a:t>
            </a:r>
            <a:r>
              <a:rPr lang="en-US" sz="2400" dirty="0" err="1" smtClean="0">
                <a:sym typeface="Wingdings" panose="05000000000000000000" pitchFamily="2" charset="2"/>
              </a:rPr>
              <a:t>tergantung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direktori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tempat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xampp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algn="just"/>
            <a:r>
              <a:rPr lang="en-US" sz="2400" dirty="0" err="1" smtClean="0">
                <a:sym typeface="Wingdings" panose="05000000000000000000" pitchFamily="2" charset="2"/>
              </a:rPr>
              <a:t>Masukkan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perintah</a:t>
            </a:r>
            <a:r>
              <a:rPr lang="en-US" sz="2400" dirty="0" smtClean="0">
                <a:sym typeface="Wingdings" panose="05000000000000000000" pitchFamily="2" charset="2"/>
              </a:rPr>
              <a:t>  cd </a:t>
            </a:r>
            <a:r>
              <a:rPr lang="en-US" sz="2400" dirty="0" err="1" smtClean="0">
                <a:sym typeface="Wingdings" panose="05000000000000000000" pitchFamily="2" charset="2"/>
              </a:rPr>
              <a:t>xampp</a:t>
            </a:r>
            <a:r>
              <a:rPr lang="en-US" sz="2400" dirty="0" smtClean="0">
                <a:sym typeface="Wingdings" panose="05000000000000000000" pitchFamily="2" charset="2"/>
              </a:rPr>
              <a:t>\</a:t>
            </a:r>
            <a:r>
              <a:rPr lang="en-US" sz="2400" dirty="0" err="1" smtClean="0">
                <a:sym typeface="Wingdings" panose="05000000000000000000" pitchFamily="2" charset="2"/>
              </a:rPr>
              <a:t>mysql</a:t>
            </a:r>
            <a:r>
              <a:rPr lang="en-US" sz="2400" dirty="0" smtClean="0">
                <a:sym typeface="Wingdings" panose="05000000000000000000" pitchFamily="2" charset="2"/>
              </a:rPr>
              <a:t>\bin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7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Masuk</a:t>
            </a:r>
            <a:r>
              <a:rPr lang="en-US" dirty="0" smtClean="0"/>
              <a:t> Program Client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89747"/>
            <a:ext cx="10130667" cy="4259179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:</a:t>
            </a:r>
          </a:p>
          <a:p>
            <a:pPr marL="457200" lvl="1" indent="0" algn="just">
              <a:buNone/>
            </a:pPr>
            <a:r>
              <a:rPr lang="en-US" sz="2400" dirty="0" err="1" smtClean="0"/>
              <a:t>mysql</a:t>
            </a:r>
            <a:r>
              <a:rPr lang="en-US" sz="2400" dirty="0" smtClean="0"/>
              <a:t> –</a:t>
            </a:r>
            <a:r>
              <a:rPr lang="en-US" sz="2400" dirty="0" err="1" smtClean="0"/>
              <a:t>uroot</a:t>
            </a:r>
            <a:r>
              <a:rPr lang="en-US" sz="2400" dirty="0" smtClean="0"/>
              <a:t> –p</a:t>
            </a:r>
          </a:p>
          <a:p>
            <a:pPr marL="336550" lvl="1" algn="just"/>
            <a:r>
              <a:rPr lang="en-US" sz="2400" dirty="0" err="1" smtClean="0"/>
              <a:t>Masukkan</a:t>
            </a:r>
            <a:r>
              <a:rPr lang="en-US" sz="2400" dirty="0" smtClean="0"/>
              <a:t> Password </a:t>
            </a:r>
            <a:r>
              <a:rPr lang="en-US" sz="2400" dirty="0" err="1" smtClean="0"/>
              <a:t>tekan</a:t>
            </a:r>
            <a:r>
              <a:rPr lang="en-US" sz="2400" dirty="0" smtClean="0"/>
              <a:t> enter</a:t>
            </a:r>
          </a:p>
          <a:p>
            <a:pPr marL="336550" lvl="1" algn="just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0" t="13816" r="58661" b="47532"/>
          <a:stretch/>
        </p:blipFill>
        <p:spPr>
          <a:xfrm>
            <a:off x="2241883" y="3665618"/>
            <a:ext cx="6108970" cy="3777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Utilitas</a:t>
            </a:r>
            <a:r>
              <a:rPr lang="en-US" dirty="0" smtClean="0"/>
              <a:t>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17558"/>
            <a:ext cx="10515678" cy="390224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mysql</a:t>
            </a:r>
            <a:r>
              <a:rPr lang="en-US" sz="2400" dirty="0" smtClean="0"/>
              <a:t> </a:t>
            </a:r>
            <a:r>
              <a:rPr lang="en-US" sz="2400" i="1" dirty="0" smtClean="0"/>
              <a:t>client</a:t>
            </a:r>
            <a:r>
              <a:rPr lang="en-US" sz="2400" dirty="0" smtClean="0"/>
              <a:t> </a:t>
            </a:r>
            <a:r>
              <a:rPr lang="en-US" sz="2400" i="1" dirty="0" smtClean="0"/>
              <a:t>utility</a:t>
            </a:r>
            <a:r>
              <a:rPr lang="en-US" sz="2400" dirty="0" smtClean="0"/>
              <a:t>,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mengetikkn</a:t>
            </a:r>
            <a:r>
              <a:rPr lang="en-US" sz="2400" dirty="0" smtClean="0"/>
              <a:t> </a:t>
            </a:r>
            <a:r>
              <a:rPr lang="en-US" sz="2400" i="1" dirty="0" smtClean="0"/>
              <a:t>help</a:t>
            </a:r>
            <a:r>
              <a:rPr lang="en-US" sz="2400" dirty="0" smtClean="0"/>
              <a:t> di </a:t>
            </a:r>
            <a:r>
              <a:rPr lang="en-US" sz="2400" dirty="0" err="1" smtClean="0"/>
              <a:t>mysql</a:t>
            </a:r>
            <a:r>
              <a:rPr lang="en-US" sz="2400" dirty="0" smtClean="0"/>
              <a:t> </a:t>
            </a:r>
            <a:r>
              <a:rPr lang="en-US" sz="2400" i="1" dirty="0" smtClean="0"/>
              <a:t>prompt-</a:t>
            </a:r>
            <a:r>
              <a:rPr lang="en-US" sz="2400" dirty="0" err="1" smtClean="0"/>
              <a:t>ny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Hasilnya</a:t>
            </a:r>
            <a:r>
              <a:rPr lang="en-US" sz="2400" dirty="0" smtClean="0"/>
              <a:t> :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07" t="15406" r="57151" b="47313"/>
          <a:stretch/>
        </p:blipFill>
        <p:spPr>
          <a:xfrm>
            <a:off x="3769895" y="3144252"/>
            <a:ext cx="6509981" cy="3713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8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35993" cy="34163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Buat</a:t>
            </a:r>
            <a:r>
              <a:rPr lang="en-US" sz="2400" dirty="0" smtClean="0"/>
              <a:t> folder NIM </a:t>
            </a:r>
            <a:r>
              <a:rPr lang="en-US" sz="2400" dirty="0" err="1" smtClean="0"/>
              <a:t>Anda</a:t>
            </a:r>
            <a:r>
              <a:rPr lang="en-US" sz="2400" dirty="0" smtClean="0"/>
              <a:t> di </a:t>
            </a:r>
            <a:r>
              <a:rPr lang="en-US" sz="2400" dirty="0" err="1" smtClean="0"/>
              <a:t>direktori</a:t>
            </a:r>
            <a:r>
              <a:rPr lang="en-US" sz="2400" dirty="0" smtClean="0"/>
              <a:t> D:\</a:t>
            </a:r>
          </a:p>
          <a:p>
            <a:pPr marL="457200" lvl="1" indent="0" algn="just">
              <a:buNone/>
            </a:pPr>
            <a:r>
              <a:rPr lang="en-US" sz="2400" dirty="0" smtClean="0"/>
              <a:t>tee D:\NamaFolder\latihan1.txt</a:t>
            </a:r>
          </a:p>
          <a:p>
            <a:pPr marL="457200" lvl="1" indent="0" algn="just">
              <a:buNone/>
            </a:pPr>
            <a:endParaRPr lang="en-US" sz="2400" dirty="0" smtClean="0"/>
          </a:p>
          <a:p>
            <a:pPr marL="336550" lvl="1" algn="just"/>
            <a:r>
              <a:rPr lang="en-US" sz="2400" dirty="0" err="1" smtClean="0"/>
              <a:t>Mendisfungsikan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file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:</a:t>
            </a:r>
          </a:p>
          <a:p>
            <a:pPr marL="50800" lvl="1" indent="0" algn="just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notee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4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Database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2213811"/>
            <a:ext cx="11189369" cy="464418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Database : </a:t>
            </a:r>
            <a:r>
              <a:rPr lang="en-US" sz="2400" dirty="0" err="1" smtClean="0"/>
              <a:t>PegawaiSBD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Tabel</a:t>
            </a:r>
            <a:r>
              <a:rPr lang="en-US" sz="2400" dirty="0" smtClean="0"/>
              <a:t> :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1. </a:t>
            </a:r>
            <a:r>
              <a:rPr lang="en-US" sz="2400" dirty="0" err="1" smtClean="0"/>
              <a:t>Pegawai</a:t>
            </a:r>
            <a:endParaRPr lang="en-US" sz="2400" dirty="0" smtClean="0"/>
          </a:p>
          <a:p>
            <a:pPr marL="738188" indent="0" algn="just">
              <a:buNone/>
            </a:pPr>
            <a:r>
              <a:rPr lang="en-US" sz="2400" dirty="0" err="1" smtClean="0"/>
              <a:t>NIP,Nama</a:t>
            </a:r>
            <a:r>
              <a:rPr lang="en-US" sz="2400" dirty="0" smtClean="0"/>
              <a:t>, </a:t>
            </a:r>
            <a:r>
              <a:rPr lang="en-US" sz="2400" dirty="0" err="1" smtClean="0"/>
              <a:t>Tgl_Lahir</a:t>
            </a:r>
            <a:r>
              <a:rPr lang="en-US" sz="2400" dirty="0" smtClean="0"/>
              <a:t>,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, </a:t>
            </a:r>
            <a:r>
              <a:rPr lang="en-US" sz="2400" dirty="0" err="1" smtClean="0"/>
              <a:t>Alamat</a:t>
            </a:r>
            <a:r>
              <a:rPr lang="en-US" sz="2400" dirty="0" smtClean="0"/>
              <a:t>, Kota, </a:t>
            </a:r>
            <a:r>
              <a:rPr lang="en-US" sz="2400" dirty="0" err="1" smtClean="0"/>
              <a:t>Tgl_Masuk</a:t>
            </a:r>
            <a:r>
              <a:rPr lang="en-US" sz="2400" dirty="0" smtClean="0"/>
              <a:t>, </a:t>
            </a:r>
            <a:r>
              <a:rPr lang="en-US" sz="2400" dirty="0" err="1" smtClean="0"/>
              <a:t>Kode_jabatan</a:t>
            </a:r>
            <a:r>
              <a:rPr lang="en-US" sz="2400" dirty="0" smtClean="0"/>
              <a:t>, </a:t>
            </a:r>
            <a:r>
              <a:rPr lang="en-US" sz="2400" dirty="0" err="1" smtClean="0"/>
              <a:t>Kode_Area</a:t>
            </a:r>
            <a:endParaRPr lang="en-US" sz="2400" dirty="0" smtClean="0"/>
          </a:p>
          <a:p>
            <a:pPr marL="738188" indent="-273050" algn="just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Jabatan</a:t>
            </a:r>
            <a:endParaRPr lang="en-US" sz="2400" dirty="0" smtClean="0"/>
          </a:p>
          <a:p>
            <a:pPr marL="738188" indent="0" algn="just">
              <a:buNone/>
            </a:pPr>
            <a:r>
              <a:rPr lang="en-US" sz="2400" dirty="0" err="1" smtClean="0"/>
              <a:t>Kode_jabatan</a:t>
            </a:r>
            <a:r>
              <a:rPr lang="en-US" sz="2400" dirty="0" smtClean="0"/>
              <a:t>, </a:t>
            </a:r>
            <a:r>
              <a:rPr lang="en-US" sz="2400" dirty="0" err="1" smtClean="0"/>
              <a:t>nama_jabatan</a:t>
            </a:r>
            <a:r>
              <a:rPr lang="en-US" sz="2400" dirty="0" smtClean="0"/>
              <a:t>, </a:t>
            </a:r>
            <a:r>
              <a:rPr lang="en-US" sz="2400" dirty="0" err="1" smtClean="0"/>
              <a:t>gaji_pokok</a:t>
            </a:r>
            <a:endParaRPr lang="en-US" sz="2400" dirty="0" smtClean="0"/>
          </a:p>
          <a:p>
            <a:pPr marL="738188" indent="-273050" algn="just">
              <a:buNone/>
            </a:pPr>
            <a:r>
              <a:rPr lang="en-US" sz="2400" dirty="0" smtClean="0"/>
              <a:t>3. Area</a:t>
            </a:r>
          </a:p>
          <a:p>
            <a:pPr marL="738188" indent="0" algn="just">
              <a:buNone/>
            </a:pPr>
            <a:r>
              <a:rPr lang="en-US" sz="2400" dirty="0" err="1" smtClean="0"/>
              <a:t>Kode_area</a:t>
            </a:r>
            <a:r>
              <a:rPr lang="en-US" sz="2400" dirty="0" smtClean="0"/>
              <a:t>, </a:t>
            </a:r>
            <a:r>
              <a:rPr lang="en-US" sz="2400" dirty="0" err="1" smtClean="0"/>
              <a:t>nama_area</a:t>
            </a:r>
            <a:r>
              <a:rPr lang="en-US" sz="2400" dirty="0" smtClean="0"/>
              <a:t>, </a:t>
            </a:r>
            <a:r>
              <a:rPr lang="en-US" sz="2400" dirty="0" err="1" smtClean="0"/>
              <a:t>alamat_area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2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475</TotalTime>
  <Words>778</Words>
  <Application>Microsoft Office PowerPoint</Application>
  <PresentationFormat>Widescreen</PresentationFormat>
  <Paragraphs>263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Wingdings</vt:lpstr>
      <vt:lpstr>Wingdings 3</vt:lpstr>
      <vt:lpstr>Ion Boardroom</vt:lpstr>
      <vt:lpstr>Pengenalan MySQL</vt:lpstr>
      <vt:lpstr>MySQL</vt:lpstr>
      <vt:lpstr>Perintah DDL</vt:lpstr>
      <vt:lpstr>Perintah DML</vt:lpstr>
      <vt:lpstr>Menggunakan Prompt MySQL</vt:lpstr>
      <vt:lpstr>Masuk Program Client MySQL</vt:lpstr>
      <vt:lpstr>Utilitas MySQL</vt:lpstr>
      <vt:lpstr>Menyimpan seluruh aktivitas</vt:lpstr>
      <vt:lpstr>Pembuatan Database dan Tabel</vt:lpstr>
      <vt:lpstr>Membuat DataBase Pegawai</vt:lpstr>
      <vt:lpstr>Memilih Database</vt:lpstr>
      <vt:lpstr>Tipe Data</vt:lpstr>
      <vt:lpstr>Tipe Data</vt:lpstr>
      <vt:lpstr>Keterangan Tambahan</vt:lpstr>
      <vt:lpstr>Membuat Tabel</vt:lpstr>
      <vt:lpstr>Melihat Struktur Tabel</vt:lpstr>
      <vt:lpstr>Penambahan Data</vt:lpstr>
      <vt:lpstr>Menampilkan Isi Data Tabel</vt:lpstr>
      <vt:lpstr>Penambahan Data (Latihan)</vt:lpstr>
      <vt:lpstr>Membuat Tabel (Latihan)</vt:lpstr>
      <vt:lpstr>Membuat Tabel(Latihan)</vt:lpstr>
      <vt:lpstr>Membuat Foreign KEY</vt:lpstr>
      <vt:lpstr>PowerPoint Presentation</vt:lpstr>
      <vt:lpstr>Penambahan Data dengan Field tertentu</vt:lpstr>
      <vt:lpstr>Pengaruh Kunci Primer</vt:lpstr>
      <vt:lpstr>Pengaruh NOT NULL</vt:lpstr>
      <vt:lpstr>Pengaruh ENUM</vt:lpstr>
      <vt:lpstr>Mengganti Nama Field</vt:lpstr>
      <vt:lpstr>Mengganti Ukuran / Tipe Field</vt:lpstr>
      <vt:lpstr>PowerPoint Presentation</vt:lpstr>
      <vt:lpstr>Pengubahan Data</vt:lpstr>
      <vt:lpstr>Penghapusan Data</vt:lpstr>
      <vt:lpstr>Selesai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</dc:creator>
  <cp:lastModifiedBy>hani</cp:lastModifiedBy>
  <cp:revision>16</cp:revision>
  <dcterms:created xsi:type="dcterms:W3CDTF">2017-03-06T17:16:50Z</dcterms:created>
  <dcterms:modified xsi:type="dcterms:W3CDTF">2017-03-12T10:36:49Z</dcterms:modified>
</cp:coreProperties>
</file>