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86" r:id="rId3"/>
    <p:sldId id="303" r:id="rId4"/>
    <p:sldId id="314" r:id="rId5"/>
    <p:sldId id="315" r:id="rId6"/>
    <p:sldId id="29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271" r:id="rId16"/>
    <p:sldId id="32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5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97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87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1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1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27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77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5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7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9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6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0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50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4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../program%20Parser/compiler_1/Project2.ex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Segoe Print" pitchFamily="2" charset="0"/>
                <a:ea typeface="Cambria Math" pitchFamily="18" charset="0"/>
              </a:rPr>
              <a:t>IMPLEMENTASI PARSER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&lt;E&gt;	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&lt;T&gt;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&lt;T&gt; 			&lt;T&gt;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 &lt;F&gt;      		&lt;F&gt;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     *       id          +           id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Bottom Up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562600" y="3124200"/>
            <a:ext cx="1219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6781800" y="3124200"/>
            <a:ext cx="14478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4876800" y="4953000"/>
            <a:ext cx="1447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8154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5410200" y="4419600"/>
            <a:ext cx="914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105400" y="5105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6249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8152605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4109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5715000" y="4191000"/>
            <a:ext cx="2667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219700" y="4381500"/>
            <a:ext cx="304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Implementasi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6200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T(terminal);</a:t>
            </a:r>
          </a:p>
          <a:p>
            <a:pPr marL="971550" lvl="1" indent="-514350"/>
            <a:endParaRPr lang="en-US" sz="1100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if terminal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masukan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 then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 	read(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masukan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, file)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else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write (‘ERROR’);</a:t>
            </a:r>
          </a:p>
          <a:p>
            <a:pPr marL="971550" lvl="1" indent="-514350"/>
            <a:endParaRPr lang="en-US" sz="1600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T(simple production(A));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A();</a:t>
            </a:r>
          </a:p>
          <a:p>
            <a:pPr marL="514350" indent="-514350"/>
            <a:r>
              <a:rPr lang="en-US" sz="2800" b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Catatan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Semua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non terminal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dijadikan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prosedur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Isinya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ruas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kanan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non terminal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Implementasi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6200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3)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T(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… 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971550" lvl="1" indent="-514350"/>
            <a:endParaRPr lang="en-US" sz="1100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case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masukan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 of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FIRST(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 	: 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FIRST(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	: 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.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.</a:t>
            </a:r>
          </a:p>
          <a:p>
            <a:pPr marL="971550" lvl="1" indent="-514350"/>
            <a:r>
              <a:rPr lang="en-US" sz="2400" b="1" dirty="0" err="1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endcase</a:t>
            </a:r>
            <a:endParaRPr lang="en-US" sz="2400" b="1" dirty="0" smtClean="0">
              <a:solidFill>
                <a:srgbClr val="C00000"/>
              </a:solidFill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Implementasi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62000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4)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T(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… </a:t>
            </a:r>
            <a:r>
              <a:rPr lang="el-GR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971550" lvl="1" indent="-514350"/>
            <a:endParaRPr lang="en-US" sz="1100" b="1" dirty="0" smtClean="0">
              <a:latin typeface="Courier New" pitchFamily="49" charset="0"/>
              <a:ea typeface="Cambria Math" pitchFamily="18" charset="0"/>
              <a:cs typeface="Courier New" pitchFamily="49" charset="0"/>
            </a:endParaRPr>
          </a:p>
          <a:p>
            <a:pPr marL="971550" lvl="1" indent="-514350"/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.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.</a:t>
            </a:r>
          </a:p>
          <a:p>
            <a:pPr marL="971550" lvl="1" indent="-514350"/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T(</a:t>
            </a:r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Tampilan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Implementasi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9858" y="381000"/>
            <a:ext cx="89479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4572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Kelompok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223665"/>
            <a:ext cx="7467600" cy="158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175260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program Parser </a:t>
            </a:r>
          </a:p>
          <a:p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i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800" b="1" i="1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800" b="1" i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b="1" i="1" dirty="0" smtClean="0">
                <a:latin typeface="Cambria Math" pitchFamily="18" charset="0"/>
                <a:ea typeface="Cambria Math" pitchFamily="18" charset="0"/>
              </a:rPr>
              <a:t> Pascal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grammar / diagram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sintaks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tugas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sebelumnya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  </a:t>
            </a:r>
          </a:p>
          <a:p>
            <a:endParaRPr lang="en-US" sz="2800" i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</a:rPr>
              <a:t>Kumpulkan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 1 CD /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</a:rPr>
              <a:t>kelas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Fungsi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FIRST ( )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7412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terminal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deret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terminal &amp; non terminal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penurunan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grammar.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870562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FIRST( a&lt;B&gt;&lt;C&gt;) = {a}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4880980"/>
            <a:ext cx="74676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1752600"/>
            <a:ext cx="38100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&lt;A&gt;	::= &lt;B&gt;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&lt;A&gt;	::= &lt;C&gt;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&lt;B&gt; 	::= x&lt;B&gt;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&lt;B&gt;	::= y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&lt;C&gt;	::= x&lt;C&gt;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&lt;C&gt;	::= 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19600" y="2457524"/>
            <a:ext cx="4419600" cy="18817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FIRST (&lt;B&gt;)	= { x, y }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FIRST (&lt;C&gt;&lt;B&gt;a) = { x, z } 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FIRST (&lt;A&gt;) = { x, y, z }</a:t>
            </a:r>
            <a:endParaRPr lang="en-US" sz="28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Fungsi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FOLLOW ( )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00200"/>
            <a:ext cx="7620000" cy="221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terminal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muncul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setelah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tertentu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3875782"/>
            <a:ext cx="281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… </a:t>
            </a: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  <a:sym typeface="Wingdings" pitchFamily="2" charset="2"/>
              </a:rPr>
              <a:t> … &lt;B&gt;t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  <a:sym typeface="Wingdings" pitchFamily="2" charset="2"/>
              </a:rPr>
              <a:t>…  … &lt;B&gt;x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  <a:sym typeface="Wingdings" pitchFamily="2" charset="2"/>
              </a:rPr>
              <a:t>…  … &lt;B&gt;y</a:t>
            </a:r>
            <a:endParaRPr lang="en-US" sz="28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3886200"/>
            <a:ext cx="74676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19600" y="3886200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Maka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FOLLOW(&lt;B&gt;) = { </a:t>
            </a:r>
            <a:r>
              <a:rPr lang="en-US" sz="28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t,x,y</a:t>
            </a:r>
            <a:r>
              <a:rPr lang="en-US" sz="28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1752600"/>
            <a:ext cx="38100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&lt;A&gt;	::= &lt;B&gt;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&lt;A&gt;	::= &lt;C&gt;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&lt;B&gt; 	::= x&lt;B&gt;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&lt;B&gt;	::= y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&lt;C&gt;	::= x&lt;C&gt;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&lt;C&gt;	::= 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19600" y="2457524"/>
            <a:ext cx="4419600" cy="12785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FOLLOW(x) = { </a:t>
            </a:r>
            <a:r>
              <a:rPr lang="en-US" sz="27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x,y,z</a:t>
            </a: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}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FOLLOW(&lt;B&gt;) = { }</a:t>
            </a:r>
            <a:endParaRPr lang="en-US" sz="28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LL(1)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Pemeriksaan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string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KIRI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kanan</a:t>
            </a:r>
            <a:endParaRPr lang="en-US" sz="24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LEFT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	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Jika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lebih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            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penurunan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dimulai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nonterminal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ter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-KIRI.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	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melihat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simbol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Aturan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LL(1)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1)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ada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berikut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&lt;A&gt;	::= 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|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5 </a:t>
            </a:r>
            <a:r>
              <a:rPr lang="en-US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… </a:t>
            </a:r>
            <a:r>
              <a:rPr lang="el-GR" sz="32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3200" b="1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</a:p>
          <a:p>
            <a:endParaRPr lang="en-US" sz="3200" b="1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FIRST (</a:t>
            </a:r>
            <a:r>
              <a:rPr lang="el-GR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err="1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 ∩ FIRST (</a:t>
            </a:r>
            <a:r>
              <a:rPr lang="el-GR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2800" b="1" baseline="-25000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 = Ø 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dimana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j = 1 .. n 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≠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Aturan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LL(1)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68031"/>
            <a:ext cx="7620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2)  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&lt;A&gt; ::= &lt;B&gt;x 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&lt;B&gt;     </a:t>
            </a:r>
            <a:r>
              <a:rPr lang="en-US" sz="36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*</a:t>
            </a:r>
            <a:r>
              <a:rPr lang="en-US" sz="2800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Ɛ</a:t>
            </a:r>
            <a:endParaRPr lang="en-US" sz="28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FOLLOW (&lt;B&gt;) ∩ FIRST(&lt;B&gt;) = Ø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48000" y="2667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43400" y="2764572"/>
            <a:ext cx="4800600" cy="3477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&lt;E&gt;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&lt;E&gt;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&lt;T&gt;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                                      &lt;F&gt;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&lt;T&gt;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&lt;F&gt;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&lt;F&gt;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id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990600" y="1752600"/>
            <a:ext cx="3276600" cy="32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Top Down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19600" y="1828800"/>
            <a:ext cx="44196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Maka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untuk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string   </a:t>
            </a:r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  <a:ea typeface="Cambria Math" pitchFamily="18" charset="0"/>
              </a:rPr>
              <a:t>id * id + id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Bookman Old Style" pitchFamily="18" charset="0"/>
                <a:ea typeface="Cambria Math" pitchFamily="18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05400" y="31242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5039886" y="4506486"/>
            <a:ext cx="2834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781800" y="3124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29400" y="32766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181600" y="4364772"/>
            <a:ext cx="990600" cy="283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5182394" y="4365566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8228805" y="4495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0967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106194" y="5104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106194" y="5714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3886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&lt;E&gt; +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&lt;E&gt;	::= &lt;T&gt;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&lt;T&gt; *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&lt;T&gt;	::= &lt;F&gt;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( &lt;E&gt;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&lt;F&gt;	::= id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49537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8230394" y="3885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327</Words>
  <Application>Microsoft Office PowerPoint</Application>
  <PresentationFormat>On-screen Show (4:3)</PresentationFormat>
  <Paragraphs>167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Bookman Old Style</vt:lpstr>
      <vt:lpstr>Calibri</vt:lpstr>
      <vt:lpstr>Cambria Math</vt:lpstr>
      <vt:lpstr>Century Gothic</vt:lpstr>
      <vt:lpstr>Courier New</vt:lpstr>
      <vt:lpstr>Kozuka Gothic Pro H</vt:lpstr>
      <vt:lpstr>Segoe Print</vt:lpstr>
      <vt:lpstr>Segoe Script</vt:lpstr>
      <vt:lpstr>Times New Roman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454</cp:revision>
  <dcterms:created xsi:type="dcterms:W3CDTF">2012-02-22T14:18:32Z</dcterms:created>
  <dcterms:modified xsi:type="dcterms:W3CDTF">2017-04-02T05:13:28Z</dcterms:modified>
</cp:coreProperties>
</file>