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2" r:id="rId3"/>
    <p:sldId id="284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67" r:id="rId16"/>
    <p:sldId id="268" r:id="rId17"/>
    <p:sldId id="269" r:id="rId18"/>
    <p:sldId id="270" r:id="rId19"/>
    <p:sldId id="271" r:id="rId20"/>
    <p:sldId id="272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00D05E"/>
    <a:srgbClr val="00EE6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Sheet1!$A$1:$A$5</c:f>
              <c:numCache>
                <c:formatCode>General</c:formatCode>
                <c:ptCount val="5"/>
                <c:pt idx="0">
                  <c:v>100</c:v>
                </c:pt>
                <c:pt idx="1">
                  <c:v>40</c:v>
                </c:pt>
                <c:pt idx="2">
                  <c:v>80</c:v>
                </c:pt>
                <c:pt idx="3">
                  <c:v>20</c:v>
                </c:pt>
                <c:pt idx="4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492032"/>
        <c:axId val="78493568"/>
      </c:lineChart>
      <c:catAx>
        <c:axId val="78492032"/>
        <c:scaling>
          <c:orientation val="minMax"/>
        </c:scaling>
        <c:delete val="0"/>
        <c:axPos val="b"/>
        <c:majorTickMark val="out"/>
        <c:minorTickMark val="none"/>
        <c:tickLblPos val="nextTo"/>
        <c:crossAx val="78493568"/>
        <c:crosses val="autoZero"/>
        <c:auto val="1"/>
        <c:lblAlgn val="ctr"/>
        <c:lblOffset val="100"/>
        <c:noMultiLvlLbl val="0"/>
      </c:catAx>
      <c:valAx>
        <c:axId val="7849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492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Sheet2!$A$1:$A$5</c:f>
              <c:numCache>
                <c:formatCode>General</c:formatCode>
                <c:ptCount val="5"/>
                <c:pt idx="0">
                  <c:v>50</c:v>
                </c:pt>
                <c:pt idx="1">
                  <c:v>40</c:v>
                </c:pt>
                <c:pt idx="2">
                  <c:v>30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70048"/>
        <c:axId val="79571584"/>
      </c:lineChart>
      <c:catAx>
        <c:axId val="7957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79571584"/>
        <c:crosses val="autoZero"/>
        <c:auto val="1"/>
        <c:lblAlgn val="ctr"/>
        <c:lblOffset val="100"/>
        <c:noMultiLvlLbl val="0"/>
      </c:catAx>
      <c:valAx>
        <c:axId val="79571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570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Sheet3!$A$1:$A$5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95392"/>
        <c:axId val="79596928"/>
      </c:lineChart>
      <c:catAx>
        <c:axId val="7959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79596928"/>
        <c:crosses val="autoZero"/>
        <c:auto val="1"/>
        <c:lblAlgn val="ctr"/>
        <c:lblOffset val="100"/>
        <c:noMultiLvlLbl val="0"/>
      </c:catAx>
      <c:valAx>
        <c:axId val="79596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59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6A470-F18C-4BD9-8CCB-7FB73A71E477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AFAB9-E451-4B6B-B9DC-109ABA6C0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2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9E193-02CA-4E7E-82C0-42255B400A5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0DBDC-EA0D-47C0-AF15-09B203CE70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1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tx1"/>
                </a:solidFill>
                <a:latin typeface="Lucida Handwriting" pitchFamily="66" charset="0"/>
              </a:rPr>
              <a:t>Ukuran</a:t>
            </a:r>
            <a:r>
              <a:rPr lang="en-US" sz="5400" dirty="0" smtClean="0">
                <a:solidFill>
                  <a:schemeClr val="tx1"/>
                </a:solidFill>
                <a:latin typeface="Lucida Handwriting" pitchFamily="66" charset="0"/>
              </a:rPr>
              <a:t>  </a:t>
            </a:r>
            <a:r>
              <a:rPr lang="en-US" sz="5400" dirty="0" err="1" smtClean="0">
                <a:solidFill>
                  <a:schemeClr val="tx1"/>
                </a:solidFill>
                <a:latin typeface="Lucida Handwriting" pitchFamily="66" charset="0"/>
              </a:rPr>
              <a:t>Dispersi</a:t>
            </a:r>
            <a:endParaRPr lang="en-US" sz="5400" dirty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Simpangan</a:t>
            </a:r>
            <a:r>
              <a:rPr lang="en-US" dirty="0" smtClean="0"/>
              <a:t> Baku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90600" y="2286000"/>
          <a:ext cx="4176713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4" imgW="1396800" imgH="482400" progId="Equation.3">
                  <p:embed/>
                </p:oleObj>
              </mc:Choice>
              <mc:Fallback>
                <p:oleObj name="Equation" r:id="rId4" imgW="139680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4176713" cy="14430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2057400"/>
          <a:ext cx="7467600" cy="37719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(CM-X)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(CM-X)</a:t>
                      </a:r>
                      <a:r>
                        <a:rPr lang="en-US" dirty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fi</a:t>
                      </a:r>
                      <a:r>
                        <a:rPr lang="en-US" dirty="0" smtClean="0"/>
                        <a:t>.(CM-X)2</a:t>
                      </a:r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-49.8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2480.04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7440.12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 – 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1354.24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5416.96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 – 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2832.2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– 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933.12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 – 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67.76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231.04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4620.8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88 - 100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795.24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4771.44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26082.4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4267200" y="5943600"/>
          <a:ext cx="26606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Equation" r:id="rId4" imgW="1447560" imgH="444240" progId="Equation.3">
                  <p:embed/>
                </p:oleObj>
              </mc:Choice>
              <mc:Fallback>
                <p:oleObj name="Equation" r:id="rId4" imgW="1447560" imgH="444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943600"/>
                        <a:ext cx="26606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600" b="1" dirty="0" err="1" smtClean="0">
                <a:solidFill>
                  <a:srgbClr val="CC0099"/>
                </a:solidFill>
              </a:rPr>
              <a:t>Definisi</a:t>
            </a:r>
            <a:endParaRPr lang="en-US" sz="26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kemiringan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derajat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ketidaksimetrian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distribusi</a:t>
            </a:r>
            <a:r>
              <a:rPr lang="en-US" sz="2600" dirty="0" smtClean="0"/>
              <a:t> data.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600" dirty="0" smtClean="0"/>
          </a:p>
          <a:p>
            <a:pPr algn="just" eaLnBrk="1" hangingPunct="1"/>
            <a:r>
              <a:rPr lang="en-US" sz="2600" b="1" dirty="0" err="1" smtClean="0">
                <a:solidFill>
                  <a:srgbClr val="CC0099"/>
                </a:solidFill>
              </a:rPr>
              <a:t>Rumus</a:t>
            </a:r>
            <a:endParaRPr lang="en-US" sz="26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kemiringan</a:t>
            </a:r>
            <a:r>
              <a:rPr lang="en-US" sz="2600" dirty="0" smtClean="0"/>
              <a:t> (</a:t>
            </a:r>
            <a:r>
              <a:rPr lang="en-US" sz="2600" i="1" dirty="0" err="1" smtClean="0"/>
              <a:t>skewness</a:t>
            </a:r>
            <a:r>
              <a:rPr lang="en-US" sz="2600" i="1" dirty="0" smtClean="0"/>
              <a:t>)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keruncingan</a:t>
            </a:r>
            <a:r>
              <a:rPr lang="en-US" sz="2600" dirty="0" smtClean="0"/>
              <a:t> (</a:t>
            </a:r>
            <a:r>
              <a:rPr lang="en-US" sz="2600" i="1" dirty="0" smtClean="0"/>
              <a:t>kurtosis</a:t>
            </a:r>
            <a:r>
              <a:rPr lang="en-US" sz="2600" dirty="0" smtClean="0"/>
              <a:t>)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: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2600" dirty="0" err="1" smtClean="0"/>
              <a:t>Rumus</a:t>
            </a:r>
            <a:r>
              <a:rPr lang="en-US" sz="2600" dirty="0" smtClean="0"/>
              <a:t> Pearson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i="1" dirty="0" err="1" smtClean="0"/>
              <a:t>skewness</a:t>
            </a:r>
            <a:endParaRPr lang="en-US" sz="2600" dirty="0" smtClean="0"/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2600" dirty="0" err="1" smtClean="0"/>
              <a:t>Rumus</a:t>
            </a:r>
            <a:r>
              <a:rPr lang="en-US" sz="2600" dirty="0" smtClean="0"/>
              <a:t> </a:t>
            </a:r>
            <a:r>
              <a:rPr lang="en-US" sz="2600" dirty="0" err="1" smtClean="0"/>
              <a:t>Momen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i="1" dirty="0" smtClean="0"/>
              <a:t>kurtosis</a:t>
            </a:r>
            <a:endParaRPr lang="en-US" sz="2600" dirty="0" smtClean="0"/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endParaRPr lang="en-US" dirty="0" smtClean="0"/>
          </a:p>
          <a:p>
            <a:pPr algn="just" eaLnBrk="1" hangingPunct="1"/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1D11E-E396-4690-A565-1067941195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simetris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miring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7284FA-E964-452D-9D2D-095191073E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(1)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1000" y="3429000"/>
            <a:ext cx="1600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438150" y="2438400"/>
          <a:ext cx="8172450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Visio" r:id="rId4" imgW="10821924" imgH="4902370" progId="">
                  <p:embed/>
                </p:oleObj>
              </mc:Choice>
              <mc:Fallback>
                <p:oleObj name="Visio" r:id="rId4" imgW="10821924" imgH="490237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438400"/>
                        <a:ext cx="8172450" cy="370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AAA7CC-3E95-4A4B-BE40-3AE6457A2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(2)</a:t>
            </a:r>
            <a:endParaRPr lang="en-US" dirty="0"/>
          </a:p>
        </p:txBody>
      </p:sp>
      <p:graphicFrame>
        <p:nvGraphicFramePr>
          <p:cNvPr id="5" name="Group 433"/>
          <p:cNvGraphicFramePr>
            <a:graphicFrameLocks/>
          </p:cNvGraphicFramePr>
          <p:nvPr/>
        </p:nvGraphicFramePr>
        <p:xfrm>
          <a:off x="685800" y="1371600"/>
          <a:ext cx="7620000" cy="4793617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524000"/>
                <a:gridCol w="1524000"/>
                <a:gridCol w="1447800"/>
              </a:tblGrid>
              <a:tr h="2809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Kelas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Frekuensi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B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C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2,5 - 7,5</a:t>
                      </a: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7,5 - 12,5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12,5 - 17,5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8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17,5 - 22,5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22,5 - 27,5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27,5 - 32,5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32,5 - 37,5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Mean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16,52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23,48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Median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Modus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0386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altLang="ko-KR" dirty="0" smtClean="0">
                <a:ea typeface="굴림" charset="-127"/>
              </a:rPr>
              <a:t>Pada kelompok A, data menyebar secara normal, sehingga histogram yang terbentuk mengikuti </a:t>
            </a:r>
            <a:r>
              <a:rPr lang="sv-SE" altLang="ko-KR" dirty="0" smtClean="0">
                <a:solidFill>
                  <a:srgbClr val="0070C0"/>
                </a:solidFill>
                <a:ea typeface="굴림" charset="-127"/>
              </a:rPr>
              <a:t>kurva normal</a:t>
            </a:r>
            <a:r>
              <a:rPr lang="sv-SE" altLang="ko-KR" dirty="0" smtClean="0">
                <a:ea typeface="굴림" charset="-127"/>
              </a:rPr>
              <a:t>. Informasi yang dapat diambil dari tabel frekuensi tersebut adalah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altLang="ko-KR" dirty="0" smtClean="0">
                <a:solidFill>
                  <a:srgbClr val="CC0099"/>
                </a:solidFill>
                <a:ea typeface="굴림" charset="-127"/>
              </a:rPr>
              <a:t>mean = med = mod = 20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E5AF52-3104-46BD-A656-1CBC28E06E8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(3)</a:t>
            </a:r>
            <a:endParaRPr lang="en-US" dirty="0"/>
          </a:p>
        </p:txBody>
      </p:sp>
      <p:pic>
        <p:nvPicPr>
          <p:cNvPr id="33797" name="Picture 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7225" y="1603375"/>
            <a:ext cx="452437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038600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ea typeface="Gulim" pitchFamily="34" charset="-127"/>
              </a:rPr>
              <a:t>Pada kelompok B, data simetris kanan &amp; kiri, sehingga histogram yang terbentuk bersifat </a:t>
            </a:r>
            <a:r>
              <a:rPr lang="it-IT" altLang="ko-KR" dirty="0" smtClean="0">
                <a:solidFill>
                  <a:srgbClr val="0033CC"/>
                </a:solidFill>
                <a:ea typeface="Gulim" pitchFamily="34" charset="-127"/>
              </a:rPr>
              <a:t>simetris</a:t>
            </a:r>
            <a:r>
              <a:rPr lang="it-IT" altLang="ko-KR" dirty="0" smtClean="0">
                <a:ea typeface="Gulim" pitchFamily="34" charset="-127"/>
              </a:rPr>
              <a:t>. 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mean = median =  20,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memiliki 2 modus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F9B52D-173D-4237-967B-63F8A33558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(4)</a:t>
            </a:r>
            <a:endParaRPr lang="en-US" dirty="0"/>
          </a:p>
        </p:txBody>
      </p:sp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3725" y="1658938"/>
            <a:ext cx="4511675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191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ea typeface="Gulim" pitchFamily="34" charset="-127"/>
              </a:rPr>
              <a:t>Pada kelompok C, data lebih menyebar ke data yang lebih kecil, sehingga histogram yang terbentuk </a:t>
            </a:r>
            <a:r>
              <a:rPr lang="sv-SE" altLang="ko-KR" dirty="0" smtClean="0">
                <a:solidFill>
                  <a:srgbClr val="0033CC"/>
                </a:solidFill>
                <a:ea typeface="Gulim" pitchFamily="34" charset="-127"/>
              </a:rPr>
              <a:t>panjang ke kanan</a:t>
            </a:r>
            <a:r>
              <a:rPr lang="sv-SE" altLang="ko-KR" dirty="0" smtClean="0">
                <a:ea typeface="Gulim" pitchFamily="34" charset="-127"/>
              </a:rPr>
              <a:t>. 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ea typeface="Gulim" pitchFamily="34" charset="-127"/>
              </a:rPr>
              <a:t> </a:t>
            </a:r>
            <a:r>
              <a:rPr lang="sv-SE" altLang="ko-KR" dirty="0" smtClean="0">
                <a:solidFill>
                  <a:srgbClr val="CC0099"/>
                </a:solidFill>
                <a:ea typeface="Gulim" pitchFamily="34" charset="-127"/>
              </a:rPr>
              <a:t>mean (16,52) &gt; med (15) &gt; mod (10)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42E295-E2EA-406D-9ECE-852BE370DE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(5)</a:t>
            </a:r>
            <a:endParaRPr lang="en-US" dirty="0"/>
          </a:p>
        </p:txBody>
      </p:sp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6002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191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ea typeface="Gulim" pitchFamily="34" charset="-127"/>
              </a:rPr>
              <a:t>Pada kelompok D, data lebih menyebar ke data yang lebih besar, sehingga histogram yang terbentuk </a:t>
            </a:r>
            <a:r>
              <a:rPr lang="it-IT" altLang="ko-KR" dirty="0" smtClean="0">
                <a:solidFill>
                  <a:srgbClr val="0033CC"/>
                </a:solidFill>
                <a:ea typeface="Gulim" pitchFamily="34" charset="-127"/>
              </a:rPr>
              <a:t>panjang ke kiri</a:t>
            </a:r>
            <a:r>
              <a:rPr lang="it-IT" altLang="ko-KR" dirty="0" smtClean="0">
                <a:ea typeface="Gulim" pitchFamily="34" charset="-127"/>
              </a:rPr>
              <a:t>. </a:t>
            </a:r>
            <a:r>
              <a:rPr lang="sv-SE" altLang="ko-KR" dirty="0" smtClean="0">
                <a:ea typeface="Gulim" pitchFamily="34" charset="-127"/>
              </a:rPr>
              <a:t>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solidFill>
                  <a:srgbClr val="CC0099"/>
                </a:solidFill>
                <a:ea typeface="Gulim" pitchFamily="34" charset="-127"/>
              </a:rPr>
              <a:t>mean (23,48) &lt; med (25) &lt; mod (30)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93C43-CC65-462A-BDD3-0FC159EE6C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(6)</a:t>
            </a:r>
            <a:endParaRPr lang="en-US" dirty="0"/>
          </a:p>
        </p:txBody>
      </p:sp>
      <p:pic>
        <p:nvPicPr>
          <p:cNvPr id="3686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584325"/>
            <a:ext cx="44958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s-ES" dirty="0" smtClean="0"/>
              <a:t>K	=	</a:t>
            </a:r>
            <a:r>
              <a:rPr lang="es-ES" dirty="0" err="1" smtClean="0"/>
              <a:t>ukuran</a:t>
            </a:r>
            <a:r>
              <a:rPr lang="es-ES" dirty="0" smtClean="0"/>
              <a:t> </a:t>
            </a:r>
            <a:r>
              <a:rPr lang="es-ES" dirty="0" err="1" smtClean="0"/>
              <a:t>kemiringan</a:t>
            </a:r>
            <a:endParaRPr lang="es-ES" dirty="0" smtClean="0"/>
          </a:p>
          <a:p>
            <a:pPr eaLnBrk="1" hangingPunct="1"/>
            <a:r>
              <a:rPr lang="it-IT" dirty="0" smtClean="0"/>
              <a:t>Mo	= 	modus</a:t>
            </a:r>
          </a:p>
          <a:p>
            <a:pPr eaLnBrk="1" hangingPunct="1"/>
            <a:r>
              <a:rPr lang="it-IT" dirty="0" smtClean="0"/>
              <a:t>	=	rata-rata</a:t>
            </a:r>
          </a:p>
          <a:p>
            <a:pPr algn="just" eaLnBrk="1" hangingPunct="1"/>
            <a:r>
              <a:rPr lang="it-IT" altLang="ko-KR" dirty="0" smtClean="0">
                <a:ea typeface="Gulim" pitchFamily="34" charset="-127"/>
              </a:rPr>
              <a:t>Apabila </a:t>
            </a: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K bernilai positif</a:t>
            </a:r>
            <a:r>
              <a:rPr lang="it-IT" altLang="ko-KR" dirty="0" smtClean="0">
                <a:ea typeface="Gulim" pitchFamily="34" charset="-127"/>
              </a:rPr>
              <a:t>, maka keragaman disebut dengan </a:t>
            </a:r>
            <a:r>
              <a:rPr lang="it-IT" altLang="ko-KR" i="1" dirty="0" smtClean="0">
                <a:solidFill>
                  <a:srgbClr val="000099"/>
                </a:solidFill>
                <a:ea typeface="Gulim" pitchFamily="34" charset="-127"/>
              </a:rPr>
              <a:t>positive skew</a:t>
            </a:r>
            <a:r>
              <a:rPr lang="it-IT" altLang="ko-KR" dirty="0" smtClean="0">
                <a:ea typeface="Gulim" pitchFamily="34" charset="-127"/>
              </a:rPr>
              <a:t> (ekor bagian kanan lebih panjang). </a:t>
            </a:r>
          </a:p>
          <a:p>
            <a:pPr algn="just" eaLnBrk="1" hangingPunct="1"/>
            <a:r>
              <a:rPr lang="it-IT" altLang="ko-KR" dirty="0" smtClean="0">
                <a:ea typeface="Gulim" pitchFamily="34" charset="-127"/>
              </a:rPr>
              <a:t>Sebaliknya, apabila </a:t>
            </a: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K bernilai negatif</a:t>
            </a:r>
            <a:r>
              <a:rPr lang="it-IT" altLang="ko-KR" dirty="0" smtClean="0">
                <a:ea typeface="Gulim" pitchFamily="34" charset="-127"/>
              </a:rPr>
              <a:t>, maka keragaman disebut dengan </a:t>
            </a:r>
            <a:r>
              <a:rPr lang="it-IT" altLang="ko-KR" i="1" dirty="0" smtClean="0">
                <a:solidFill>
                  <a:srgbClr val="000099"/>
                </a:solidFill>
                <a:ea typeface="Gulim" pitchFamily="34" charset="-127"/>
              </a:rPr>
              <a:t>negative skew</a:t>
            </a:r>
            <a:r>
              <a:rPr lang="it-IT" altLang="ko-KR" dirty="0" smtClean="0">
                <a:ea typeface="Gulim" pitchFamily="34" charset="-127"/>
              </a:rPr>
              <a:t> (ekor bagian kiri lebih panjang).</a:t>
            </a:r>
            <a:endParaRPr lang="en-US" dirty="0" smtClean="0"/>
          </a:p>
        </p:txBody>
      </p:sp>
      <p:sp>
        <p:nvSpPr>
          <p:cNvPr id="10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A44846-FF17-4B70-8A8A-DD22D0FA79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(7)</a:t>
            </a:r>
            <a:endParaRPr lang="en-US" dirty="0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666750" y="1330325"/>
          <a:ext cx="23701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4" imgW="774360" imgH="177480" progId="Equation.3">
                  <p:embed/>
                </p:oleObj>
              </mc:Choice>
              <mc:Fallback>
                <p:oleObj name="Equation" r:id="rId4" imgW="774360" imgH="177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330325"/>
                        <a:ext cx="2370138" cy="53657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8"/>
          <p:cNvGraphicFramePr>
            <a:graphicFrameLocks noChangeAspect="1"/>
          </p:cNvGraphicFramePr>
          <p:nvPr/>
        </p:nvGraphicFramePr>
        <p:xfrm>
          <a:off x="942975" y="3078163"/>
          <a:ext cx="32226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3078163"/>
                        <a:ext cx="322263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mean </a:t>
            </a:r>
            <a:r>
              <a:rPr lang="en-US" dirty="0" err="1" smtClean="0"/>
              <a:t>atau</a:t>
            </a:r>
            <a:r>
              <a:rPr lang="en-US" dirty="0" smtClean="0"/>
              <a:t> median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 </a:t>
            </a:r>
            <a:r>
              <a:rPr lang="en-US" dirty="0" err="1" smtClean="0"/>
              <a:t>tesebut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Homogen</a:t>
            </a:r>
            <a:endParaRPr lang="en-US" dirty="0" smtClean="0"/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endParaRPr lang="en-US" dirty="0" smtClean="0"/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Heterogen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572000" cy="48736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CK	=	</a:t>
            </a:r>
            <a:r>
              <a:rPr lang="en-US" dirty="0" err="1" smtClean="0">
                <a:latin typeface="+mj-lt"/>
              </a:rPr>
              <a:t>koefisien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kemiringan</a:t>
            </a: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S	=	</a:t>
            </a:r>
            <a:r>
              <a:rPr lang="en-US" dirty="0" err="1" smtClean="0">
                <a:latin typeface="+mj-lt"/>
              </a:rPr>
              <a:t>simpangan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baku</a:t>
            </a: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Mod	=	modus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Med	=	median</a:t>
            </a:r>
            <a:endParaRPr lang="en-US" dirty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	=	rata-rata</a:t>
            </a:r>
          </a:p>
        </p:txBody>
      </p:sp>
      <p:sp>
        <p:nvSpPr>
          <p:cNvPr id="20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9A8501-6E21-4DC9-9715-54E2B85CFFCF}" type="slidenum">
              <a:rPr lang="en-US" smtClean="0">
                <a:latin typeface="+mj-lt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(8)</a:t>
            </a:r>
            <a:endParaRPr lang="en-US" dirty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487363" y="1347788"/>
          <a:ext cx="3956050" cy="28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4" imgW="1422360" imgH="1028520" progId="Equation.3">
                  <p:embed/>
                </p:oleObj>
              </mc:Choice>
              <mc:Fallback>
                <p:oleObj name="Equation" r:id="rId4" imgW="1422360" imgH="1028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347788"/>
                        <a:ext cx="3956050" cy="2881312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868363" y="56896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56896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Content Placeholder 2"/>
          <p:cNvSpPr txBox="1">
            <a:spLocks/>
          </p:cNvSpPr>
          <p:nvPr/>
        </p:nvSpPr>
        <p:spPr bwMode="auto">
          <a:xfrm>
            <a:off x="4572000" y="1298575"/>
            <a:ext cx="45720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=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simetris</a:t>
            </a:r>
            <a:endParaRPr lang="en-US" sz="2400" dirty="0">
              <a:latin typeface="+mj-lt"/>
            </a:endParaRP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sz="2400" dirty="0">
              <a:latin typeface="+mj-lt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&lt;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menceng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kiri</a:t>
            </a:r>
            <a:endParaRPr lang="en-US" sz="2400" dirty="0">
              <a:latin typeface="+mj-lt"/>
            </a:endParaRP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sz="2400" dirty="0">
              <a:latin typeface="+mj-lt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&gt;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menceng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kanan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solidFill>
                  <a:srgbClr val="CC0099"/>
                </a:solidFill>
              </a:rPr>
              <a:t>Konsep</a:t>
            </a:r>
            <a:endParaRPr lang="en-US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data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normalnya</a:t>
            </a:r>
            <a:r>
              <a:rPr lang="en-US" dirty="0" smtClean="0"/>
              <a:t> data.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e</a:t>
            </a:r>
            <a:r>
              <a:rPr lang="nl-NL" altLang="ko-KR" dirty="0" smtClean="0">
                <a:ea typeface="Gulim" pitchFamily="34" charset="-127"/>
              </a:rPr>
              <a:t>rat kaitannya dengan kurva normal.</a:t>
            </a:r>
            <a:endParaRPr lang="en-US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1" dirty="0" err="1" smtClean="0">
                <a:solidFill>
                  <a:srgbClr val="CC0099"/>
                </a:solidFill>
              </a:rPr>
              <a:t>Nama</a:t>
            </a:r>
            <a:r>
              <a:rPr lang="en-US" b="1" dirty="0" smtClean="0">
                <a:solidFill>
                  <a:srgbClr val="CC0099"/>
                </a:solidFill>
              </a:rPr>
              <a:t> Lain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008E40"/>
                </a:solidFill>
              </a:rPr>
              <a:t>kurtosis</a:t>
            </a:r>
            <a:r>
              <a:rPr lang="en-US" dirty="0" smtClean="0"/>
              <a:t>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C70E1-FD48-4343-9BCD-AF066E34FE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3200" b="1" dirty="0" err="1" smtClean="0">
                <a:solidFill>
                  <a:srgbClr val="CC0099"/>
                </a:solidFill>
              </a:rPr>
              <a:t>Jenis</a:t>
            </a:r>
            <a:endParaRPr lang="en-US" sz="32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dirty="0" smtClean="0"/>
              <a:t>	Kurtosis 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: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Leptokurtis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.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Mesokurtis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normal.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Platikurtis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</a:t>
            </a:r>
            <a:r>
              <a:rPr lang="en-US" sz="3200" dirty="0" err="1" smtClean="0"/>
              <a:t>rendah</a:t>
            </a:r>
            <a:endParaRPr lang="en-US" sz="3200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sz="320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F1F6BA-1928-4CFC-9A12-36ED7EBCEB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558F9B-1B2F-4E85-A147-2DF0A16237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(3)</a:t>
            </a:r>
            <a:endParaRPr lang="en-US" dirty="0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757238" y="1368425"/>
          <a:ext cx="6253162" cy="472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5" name="Visio" r:id="rId4" imgW="7802880" imgH="5897452" progId="">
                  <p:embed/>
                </p:oleObj>
              </mc:Choice>
              <mc:Fallback>
                <p:oleObj name="Visio" r:id="rId4" imgW="7802880" imgH="5897452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368425"/>
                        <a:ext cx="6253162" cy="472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0274B-61D5-467C-98CE-EA1B9D37E1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(1)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391400" cy="48736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>
                <a:latin typeface="+mn-lt"/>
              </a:rPr>
              <a:t>Data Tunggal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l-GR" sz="2400" dirty="0" smtClean="0">
                <a:latin typeface="+mn-lt"/>
                <a:cs typeface="Times New Roman"/>
              </a:rPr>
              <a:t>α</a:t>
            </a:r>
            <a:r>
              <a:rPr lang="en-US" sz="2400" baseline="-25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koefisien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kemencengan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M</a:t>
            </a:r>
            <a:r>
              <a:rPr lang="en-US" sz="2400" baseline="-25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momen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ketiga</a:t>
            </a:r>
            <a:r>
              <a:rPr lang="en-US" sz="2400" dirty="0">
                <a:latin typeface="+mn-lt"/>
                <a:cs typeface="Times New Roman"/>
              </a:rPr>
              <a:t>, </a:t>
            </a:r>
            <a:r>
              <a:rPr lang="en-US" sz="2400" dirty="0" err="1">
                <a:latin typeface="+mn-lt"/>
                <a:cs typeface="Times New Roman"/>
              </a:rPr>
              <a:t>mengukur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kemencengan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S</a:t>
            </a:r>
            <a:r>
              <a:rPr lang="en-US" sz="2400" baseline="30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simpangan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baku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n	=	</a:t>
            </a:r>
            <a:r>
              <a:rPr lang="en-US" sz="2400" dirty="0" err="1">
                <a:latin typeface="+mn-lt"/>
                <a:cs typeface="Times New Roman"/>
              </a:rPr>
              <a:t>banyaknya</a:t>
            </a:r>
            <a:r>
              <a:rPr lang="en-US" sz="2400" dirty="0">
                <a:latin typeface="+mn-lt"/>
                <a:cs typeface="Times New Roman"/>
              </a:rPr>
              <a:t> data </a:t>
            </a:r>
            <a:r>
              <a:rPr lang="en-US" sz="2400" dirty="0" err="1">
                <a:latin typeface="+mn-lt"/>
                <a:cs typeface="Times New Roman"/>
              </a:rPr>
              <a:t>pengamatan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+mn-lt"/>
                <a:cs typeface="Times New Roman"/>
              </a:rPr>
              <a:t>i</a:t>
            </a:r>
            <a:r>
              <a:rPr lang="en-US" sz="2400" dirty="0">
                <a:latin typeface="+mn-lt"/>
                <a:cs typeface="Times New Roman"/>
              </a:rPr>
              <a:t>	=	data </a:t>
            </a:r>
            <a:r>
              <a:rPr lang="en-US" sz="2400" dirty="0" err="1">
                <a:latin typeface="+mn-lt"/>
                <a:cs typeface="Times New Roman"/>
              </a:rPr>
              <a:t>frekuensi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ke-i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	=	rata-rata </a:t>
            </a:r>
            <a:r>
              <a:rPr lang="en-US" sz="2400" dirty="0" err="1">
                <a:latin typeface="+mn-lt"/>
                <a:cs typeface="Times New Roman"/>
              </a:rPr>
              <a:t>hitung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atau</a:t>
            </a:r>
            <a:r>
              <a:rPr lang="en-US" sz="2400" dirty="0">
                <a:latin typeface="+mn-lt"/>
                <a:cs typeface="Times New Roman"/>
              </a:rPr>
              <a:t> mean</a:t>
            </a: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785813" y="56642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4" imgW="139680" imgH="164880" progId="Equation.3">
                  <p:embed/>
                </p:oleObj>
              </mc:Choice>
              <mc:Fallback>
                <p:oleObj name="Equation" r:id="rId4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56642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8200" y="2057400"/>
          <a:ext cx="4405313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6" imgW="1765080" imgH="431640" progId="Equation.3">
                  <p:embed/>
                </p:oleObj>
              </mc:Choice>
              <mc:Fallback>
                <p:oleObj name="Equation" r:id="rId6" imgW="17650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4405313" cy="1077913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l-GR" dirty="0" smtClean="0">
                <a:cs typeface="Times New Roman"/>
              </a:rPr>
              <a:t>α</a:t>
            </a:r>
            <a:r>
              <a:rPr lang="en-US" baseline="-25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koefisien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kemencengan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M</a:t>
            </a:r>
            <a:r>
              <a:rPr lang="en-US" baseline="-25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momen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keempat</a:t>
            </a:r>
            <a:r>
              <a:rPr lang="en-US" dirty="0" smtClean="0">
                <a:cs typeface="Times New Roman"/>
              </a:rPr>
              <a:t>, </a:t>
            </a:r>
            <a:r>
              <a:rPr lang="en-US" dirty="0" err="1" smtClean="0">
                <a:cs typeface="Times New Roman"/>
              </a:rPr>
              <a:t>mengukur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kemencengan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S</a:t>
            </a:r>
            <a:r>
              <a:rPr lang="en-US" baseline="30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simpangan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baku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n	=	</a:t>
            </a:r>
            <a:r>
              <a:rPr lang="en-US" dirty="0" err="1" smtClean="0">
                <a:cs typeface="Times New Roman"/>
              </a:rPr>
              <a:t>banyaknya</a:t>
            </a:r>
            <a:r>
              <a:rPr lang="en-US" dirty="0" smtClean="0">
                <a:cs typeface="Times New Roman"/>
              </a:rPr>
              <a:t> data </a:t>
            </a:r>
            <a:r>
              <a:rPr lang="en-US" dirty="0" err="1" smtClean="0">
                <a:cs typeface="Times New Roman"/>
              </a:rPr>
              <a:t>pengamatan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k	=	</a:t>
            </a:r>
            <a:r>
              <a:rPr lang="en-US" dirty="0" err="1" smtClean="0">
                <a:cs typeface="Times New Roman"/>
              </a:rPr>
              <a:t>banyaknya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kelas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err="1" smtClean="0">
                <a:cs typeface="Times New Roman"/>
              </a:rPr>
              <a:t>f</a:t>
            </a:r>
            <a:r>
              <a:rPr lang="en-US" baseline="-25000" dirty="0" err="1" smtClean="0">
                <a:cs typeface="Times New Roman"/>
              </a:rPr>
              <a:t>i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frekuensi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kelas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ke-i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	=	rata-rata </a:t>
            </a:r>
            <a:r>
              <a:rPr lang="en-US" dirty="0" err="1" smtClean="0">
                <a:cs typeface="Times New Roman"/>
              </a:rPr>
              <a:t>hitung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atau</a:t>
            </a:r>
            <a:r>
              <a:rPr lang="en-US" dirty="0" smtClean="0">
                <a:cs typeface="Times New Roman"/>
              </a:rPr>
              <a:t> mean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5B80AB-9DFC-429C-9CC1-A0BCD0315F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(2)</a:t>
            </a:r>
            <a:endParaRPr lang="en-US" dirty="0"/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838200" y="2133600"/>
          <a:ext cx="485457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4" imgW="1942920" imgH="431640" progId="Equation.3">
                  <p:embed/>
                </p:oleObj>
              </mc:Choice>
              <mc:Fallback>
                <p:oleObj name="Equation" r:id="rId4" imgW="194292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4854575" cy="1077913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785813" y="59182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59182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8" imgW="114120" imgH="215640" progId="Equation.3">
                  <p:embed/>
                </p:oleObj>
              </mc:Choice>
              <mc:Fallback>
                <p:oleObj name="Equation" r:id="rId8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&gt;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leptokurtis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meruncing</a:t>
            </a:r>
            <a:r>
              <a:rPr lang="en-US" sz="3200" dirty="0" smtClean="0">
                <a:latin typeface="+mj-lt"/>
                <a:cs typeface="Times New Roman" pitchFamily="18" charset="0"/>
              </a:rPr>
              <a:t>).</a:t>
            </a:r>
          </a:p>
          <a:p>
            <a:pPr algn="just" eaLnBrk="1" hangingPunct="1"/>
            <a:endParaRPr lang="en-US" sz="3200" dirty="0" smtClean="0">
              <a:latin typeface="+mj-lt"/>
              <a:cs typeface="Times New Roman" pitchFamily="18" charset="0"/>
            </a:endParaRPr>
          </a:p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=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mesokurtis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(normal).</a:t>
            </a:r>
          </a:p>
          <a:p>
            <a:pPr algn="just" eaLnBrk="1" hangingPunct="1"/>
            <a:endParaRPr lang="en-US" sz="3200" dirty="0" smtClean="0">
              <a:latin typeface="+mj-lt"/>
              <a:cs typeface="Times New Roman" pitchFamily="18" charset="0"/>
            </a:endParaRPr>
          </a:p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&lt;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platikurtis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mendatar</a:t>
            </a:r>
            <a:r>
              <a:rPr lang="en-US" sz="3200" dirty="0" smtClean="0">
                <a:latin typeface="+mj-lt"/>
                <a:cs typeface="Times New Roman" pitchFamily="18" charset="0"/>
              </a:rPr>
              <a:t>).</a:t>
            </a:r>
            <a:endParaRPr lang="en-US" sz="3200" dirty="0" smtClean="0">
              <a:latin typeface="+mj-lt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48A5E8-F9CC-4C8C-A65E-AC55A57206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Homogen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Homogen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Heterogen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Data:</a:t>
                      </a:r>
                      <a:r>
                        <a:rPr lang="en-US" baseline="0" dirty="0" smtClean="0"/>
                        <a:t> 50 50 50 50 50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Data: 50 40 30 60 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Data: 100 40 80 20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Mean: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Mean: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Mean:</a:t>
                      </a:r>
                      <a:r>
                        <a:rPr lang="en-US" baseline="0" dirty="0" smtClean="0"/>
                        <a:t> 50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sempurna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cukup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</a:t>
                      </a:r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5943600" y="3048000"/>
          <a:ext cx="2590800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3124200" y="2895600"/>
          <a:ext cx="25908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533400" y="2895600"/>
          <a:ext cx="23622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(</a:t>
            </a:r>
            <a:r>
              <a:rPr lang="en-US" i="1" dirty="0" smtClean="0"/>
              <a:t>Range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Rata-rata </a:t>
            </a:r>
            <a:r>
              <a:rPr lang="en-US" dirty="0" err="1" smtClean="0"/>
              <a:t>simpangan</a:t>
            </a:r>
            <a:r>
              <a:rPr lang="en-US" dirty="0" smtClean="0"/>
              <a:t> (</a:t>
            </a:r>
            <a:r>
              <a:rPr lang="en-US" i="1" dirty="0" smtClean="0"/>
              <a:t>mean deviation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Simpangan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(</a:t>
            </a:r>
            <a:r>
              <a:rPr lang="en-US" i="1" dirty="0" smtClean="0"/>
              <a:t>standard deviation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(</a:t>
            </a:r>
            <a:r>
              <a:rPr lang="en-US" i="1" dirty="0" smtClean="0"/>
              <a:t>coefficient of variation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(Range) :</a:t>
            </a:r>
          </a:p>
          <a:p>
            <a:pPr>
              <a:buNone/>
            </a:pPr>
            <a:r>
              <a:rPr lang="en-US" dirty="0" smtClean="0"/>
              <a:t>Range = </a:t>
            </a:r>
            <a:r>
              <a:rPr lang="en-US" dirty="0" err="1"/>
              <a:t>n</a:t>
            </a:r>
            <a:r>
              <a:rPr lang="en-US" dirty="0" err="1" smtClean="0"/>
              <a:t>ilai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–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Data : 50  40  30  60  70</a:t>
            </a:r>
          </a:p>
          <a:p>
            <a:pPr>
              <a:buNone/>
            </a:pPr>
            <a:r>
              <a:rPr lang="en-US" dirty="0" smtClean="0"/>
              <a:t>Range = 70 – 30 = 40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simpangan</a:t>
            </a:r>
            <a:r>
              <a:rPr lang="en-US" dirty="0" smtClean="0"/>
              <a:t> (RS)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2133600"/>
          <a:ext cx="31908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Equation" r:id="rId4" imgW="1066680" imgH="253800" progId="Equation.3">
                  <p:embed/>
                </p:oleObj>
              </mc:Choice>
              <mc:Fallback>
                <p:oleObj name="Equation" r:id="rId4" imgW="1066680" imgH="253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3190875" cy="758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10056"/>
              </p:ext>
            </p:extLst>
          </p:nvPr>
        </p:nvGraphicFramePr>
        <p:xfrm>
          <a:off x="738188" y="3276600"/>
          <a:ext cx="775017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Equation" r:id="rId6" imgW="3454200" imgH="672840" progId="Equation.3">
                  <p:embed/>
                </p:oleObj>
              </mc:Choice>
              <mc:Fallback>
                <p:oleObj name="Equation" r:id="rId6" imgW="34542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3276600"/>
                        <a:ext cx="7750175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Simpangan</a:t>
            </a:r>
            <a:r>
              <a:rPr lang="en-US" dirty="0" smtClean="0"/>
              <a:t> Baku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19150" y="2284413"/>
          <a:ext cx="7583488" cy="289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Equation" r:id="rId4" imgW="2527200" imgH="965160" progId="Equation.3">
                  <p:embed/>
                </p:oleObj>
              </mc:Choice>
              <mc:Fallback>
                <p:oleObj name="Equation" r:id="rId4" imgW="2527200" imgH="9651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284413"/>
                        <a:ext cx="7583488" cy="28971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Data : 50  40  30  60  70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(4)</a:t>
            </a:r>
            <a:endParaRPr 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520700" y="2743200"/>
          <a:ext cx="79724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Equation" r:id="rId4" imgW="3987720" imgH="660240" progId="Equation.3">
                  <p:embed/>
                </p:oleObj>
              </mc:Choice>
              <mc:Fallback>
                <p:oleObj name="Equation" r:id="rId4" imgW="3987720" imgH="660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43200"/>
                        <a:ext cx="79724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(Range)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Range = UCB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– LCB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Range = 100,5 – 9,5 = 91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(1)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514600"/>
          <a:ext cx="7315203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45029"/>
                <a:gridCol w="1045029"/>
                <a:gridCol w="1045029"/>
                <a:gridCol w="1045029"/>
                <a:gridCol w="1045029"/>
                <a:gridCol w="1045029"/>
                <a:gridCol w="1045029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LCL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UCL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LCB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UCB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 – 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 – 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– 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 – 74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87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88 - 100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680</TotalTime>
  <Words>802</Words>
  <Application>Microsoft Office PowerPoint</Application>
  <PresentationFormat>On-screen Show (4:3)</PresentationFormat>
  <Paragraphs>382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Concourse</vt:lpstr>
      <vt:lpstr>Equation</vt:lpstr>
      <vt:lpstr>Microsoft Equation 3.0</vt:lpstr>
      <vt:lpstr>Visio</vt:lpstr>
      <vt:lpstr>Ukuran  Dispersi</vt:lpstr>
      <vt:lpstr>Mengapa perlu mempelajari dispersi?</vt:lpstr>
      <vt:lpstr>Kelompok Nilai</vt:lpstr>
      <vt:lpstr>Ukuran Variasi atau Dispersi</vt:lpstr>
      <vt:lpstr>Data tidak berkelompok (1)</vt:lpstr>
      <vt:lpstr>Data tidak berkelompok (2)</vt:lpstr>
      <vt:lpstr>Data tidak berkelompok (3)</vt:lpstr>
      <vt:lpstr>Data tidak berkelompok (4)</vt:lpstr>
      <vt:lpstr>Data berkelompok (1)</vt:lpstr>
      <vt:lpstr>Data berkelompok (2)</vt:lpstr>
      <vt:lpstr>Data berkelompok (3)</vt:lpstr>
      <vt:lpstr>Ukuran Kemiringan Kurva</vt:lpstr>
      <vt:lpstr>Rumus PEARSON (1)</vt:lpstr>
      <vt:lpstr>Rumus PEARSON (2)</vt:lpstr>
      <vt:lpstr>Rumus PEARSON (3)</vt:lpstr>
      <vt:lpstr>Rumus PEARSON (4)</vt:lpstr>
      <vt:lpstr>Rumus PEARSON (5)</vt:lpstr>
      <vt:lpstr>Rumus PEARSON (6)</vt:lpstr>
      <vt:lpstr>Rumus PEARSON (7)</vt:lpstr>
      <vt:lpstr>Rumus PEARSON (8)</vt:lpstr>
      <vt:lpstr>Ukuran Keruncingan Kurva (1)</vt:lpstr>
      <vt:lpstr>Ukuran Keruncingan Kurva (2)</vt:lpstr>
      <vt:lpstr>Ukuran Keruncingan Kurva (3)</vt:lpstr>
      <vt:lpstr>Rumus MOMEN (1)</vt:lpstr>
      <vt:lpstr>Rumus MOMEN (2)</vt:lpstr>
      <vt:lpstr>Rumus MOMEN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DISPERSI</dc:title>
  <dc:creator>Teknik Industri</dc:creator>
  <cp:lastModifiedBy>ismail - [2010]</cp:lastModifiedBy>
  <cp:revision>25</cp:revision>
  <dcterms:created xsi:type="dcterms:W3CDTF">2012-10-17T01:20:57Z</dcterms:created>
  <dcterms:modified xsi:type="dcterms:W3CDTF">2014-10-08T01:55:45Z</dcterms:modified>
</cp:coreProperties>
</file>