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306" r:id="rId3"/>
    <p:sldId id="302" r:id="rId4"/>
    <p:sldId id="304" r:id="rId5"/>
    <p:sldId id="277" r:id="rId6"/>
    <p:sldId id="278" r:id="rId7"/>
    <p:sldId id="296" r:id="rId8"/>
    <p:sldId id="297" r:id="rId9"/>
    <p:sldId id="298" r:id="rId10"/>
    <p:sldId id="300" r:id="rId11"/>
    <p:sldId id="279" r:id="rId12"/>
    <p:sldId id="280" r:id="rId13"/>
    <p:sldId id="305" r:id="rId14"/>
    <p:sldId id="282" r:id="rId15"/>
    <p:sldId id="283" r:id="rId16"/>
    <p:sldId id="284" r:id="rId17"/>
    <p:sldId id="285" r:id="rId18"/>
    <p:sldId id="286" r:id="rId19"/>
    <p:sldId id="288" r:id="rId20"/>
    <p:sldId id="308" r:id="rId21"/>
    <p:sldId id="310" r:id="rId22"/>
    <p:sldId id="312" r:id="rId23"/>
    <p:sldId id="294" r:id="rId24"/>
    <p:sldId id="295" r:id="rId25"/>
    <p:sldId id="313" r:id="rId26"/>
    <p:sldId id="292" r:id="rId27"/>
    <p:sldId id="293" r:id="rId28"/>
    <p:sldId id="27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55" autoAdjust="0"/>
    <p:restoredTop sz="94894" autoAdjust="0"/>
  </p:normalViewPr>
  <p:slideViewPr>
    <p:cSldViewPr>
      <p:cViewPr varScale="1">
        <p:scale>
          <a:sx n="71" d="100"/>
          <a:sy n="71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nthonymattox.com/wp-content/uploads/2009/01/spinal_network_drawing_machine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4230" cy="4191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" y="0"/>
            <a:ext cx="914399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Project</a:t>
            </a:r>
          </a:p>
          <a:p>
            <a:pPr algn="ctr"/>
            <a:r>
              <a:rPr lang="id-ID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Scheduling</a:t>
            </a:r>
          </a:p>
          <a:p>
            <a:pPr algn="ctr"/>
            <a:r>
              <a:rPr lang="id-ID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NETWORK, DURATION ESTIMATION, &amp; CRITICAL PATH</a:t>
            </a:r>
            <a:endParaRPr lang="id-ID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62000" y="4572000"/>
            <a:ext cx="7827963" cy="1524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KULIAH 10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Magister </a:t>
            </a: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Desain</a:t>
            </a: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d-ID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Universitas Komputer Indonesia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0" y="5903893"/>
            <a:ext cx="48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000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Source: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2011, 5tH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cap="all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Network Diagram – </a:t>
            </a:r>
            <a:r>
              <a:rPr lang="en-US" sz="3600" dirty="0" err="1" smtClean="0"/>
              <a:t>Nonserial</a:t>
            </a:r>
            <a:r>
              <a:rPr lang="en-US" sz="3600" dirty="0" smtClean="0"/>
              <a:t>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42253" y="3393792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42253" y="339379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7408" y="338199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5715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424" y="4413250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3093" y="2228357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385" y="4376470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487" y="3269442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0469" y="4782975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963" y="2483944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282" y="3674506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516625" y="336367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43424" y="222835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115714" y="4413250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933094" y="2228357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99495" y="4413250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535486" y="326906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5" name="Elbow Connector 4"/>
          <p:cNvCxnSpPr>
            <a:stCxn id="6" idx="3"/>
          </p:cNvCxnSpPr>
          <p:nvPr/>
        </p:nvCxnSpPr>
        <p:spPr>
          <a:xfrm flipH="1">
            <a:off x="533400" y="1847166"/>
            <a:ext cx="1680453" cy="795528"/>
          </a:xfrm>
          <a:prstGeom prst="bentConnector3">
            <a:avLst>
              <a:gd name="adj1" fmla="val -1360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endCxn id="12" idx="1"/>
          </p:cNvCxnSpPr>
          <p:nvPr/>
        </p:nvCxnSpPr>
        <p:spPr>
          <a:xfrm rot="16200000" flipH="1">
            <a:off x="157044" y="3031749"/>
            <a:ext cx="1067914" cy="30250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35842" idx="3"/>
            <a:endCxn id="35843" idx="1"/>
          </p:cNvCxnSpPr>
          <p:nvPr/>
        </p:nvCxnSpPr>
        <p:spPr>
          <a:xfrm flipV="1">
            <a:off x="3932821" y="2563320"/>
            <a:ext cx="182894" cy="11536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35842" idx="3"/>
            <a:endCxn id="26" idx="1"/>
          </p:cNvCxnSpPr>
          <p:nvPr/>
        </p:nvCxnSpPr>
        <p:spPr>
          <a:xfrm>
            <a:off x="3932821" y="3716959"/>
            <a:ext cx="182893" cy="11579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5847" idx="3"/>
            <a:endCxn id="31" idx="1"/>
          </p:cNvCxnSpPr>
          <p:nvPr/>
        </p:nvCxnSpPr>
        <p:spPr>
          <a:xfrm>
            <a:off x="7328506" y="2563320"/>
            <a:ext cx="206980" cy="10289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35848" idx="3"/>
            <a:endCxn id="35849" idx="1"/>
          </p:cNvCxnSpPr>
          <p:nvPr/>
        </p:nvCxnSpPr>
        <p:spPr>
          <a:xfrm flipV="1">
            <a:off x="7300798" y="3604405"/>
            <a:ext cx="234689" cy="12337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775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APPROACHES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id-ID" dirty="0" smtClean="0"/>
              <a:t>Activity on Node (AON)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Activity on Arrow (AOA)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 smtClean="0"/>
          </a:p>
          <a:p>
            <a:endParaRPr lang="id-ID" dirty="0" smtClean="0"/>
          </a:p>
          <a:p>
            <a:r>
              <a:rPr lang="id-ID" dirty="0" smtClean="0"/>
              <a:t>Both methods use two building blocks – </a:t>
            </a:r>
            <a:r>
              <a:rPr lang="id-ID" i="1" dirty="0" smtClean="0"/>
              <a:t>the arrow and the node</a:t>
            </a:r>
            <a:r>
              <a:rPr lang="id-ID" dirty="0" smtClean="0"/>
              <a:t>.</a:t>
            </a:r>
            <a:endParaRPr lang="id-ID" dirty="0"/>
          </a:p>
        </p:txBody>
      </p:sp>
      <p:pic>
        <p:nvPicPr>
          <p:cNvPr id="34818" name="Picture 2" descr="http://www.edrawsoft.com/images/projects/PERT-Chart.png"/>
          <p:cNvPicPr>
            <a:picLocks noChangeAspect="1" noChangeArrowheads="1"/>
          </p:cNvPicPr>
          <p:nvPr/>
        </p:nvPicPr>
        <p:blipFill>
          <a:blip r:embed="rId3" cstate="print"/>
          <a:srcRect l="1569" t="13333"/>
          <a:stretch>
            <a:fillRect/>
          </a:stretch>
        </p:blipFill>
        <p:spPr bwMode="auto">
          <a:xfrm>
            <a:off x="914400" y="1905000"/>
            <a:ext cx="4171950" cy="1296463"/>
          </a:xfrm>
          <a:prstGeom prst="rect">
            <a:avLst/>
          </a:prstGeom>
          <a:noFill/>
        </p:spPr>
      </p:pic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990600" y="3657600"/>
          <a:ext cx="3962400" cy="1490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3" name="Picture" r:id="rId4" imgW="4276344" imgH="1609344" progId="Word.Picture.8">
                  <p:embed/>
                </p:oleObj>
              </mc:Choice>
              <mc:Fallback>
                <p:oleObj name="Picture" r:id="rId4" imgW="4276344" imgH="1609344" progId="Word.Picture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657600"/>
                        <a:ext cx="3962400" cy="14903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410200" cy="11430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BASIC RULES IN DEVELOPING NETWORK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458200" cy="3352800"/>
          </a:xfrm>
        </p:spPr>
        <p:txBody>
          <a:bodyPr>
            <a:normAutofit/>
          </a:bodyPr>
          <a:lstStyle/>
          <a:p>
            <a:r>
              <a:rPr lang="id-ID" sz="2400" dirty="0" smtClean="0"/>
              <a:t>Arrows indicate precedence and flow. Arrows can cross over each other.</a:t>
            </a:r>
          </a:p>
          <a:p>
            <a:r>
              <a:rPr lang="id-ID" sz="2400" dirty="0" smtClean="0"/>
              <a:t>Each activity should have a unique identification number.</a:t>
            </a:r>
          </a:p>
          <a:p>
            <a:r>
              <a:rPr lang="id-ID" sz="2400" dirty="0" smtClean="0"/>
              <a:t>An activity identification number must be larger than that of any activities that preecede it.</a:t>
            </a:r>
          </a:p>
          <a:p>
            <a:r>
              <a:rPr lang="id-ID" sz="2400" dirty="0" smtClean="0"/>
              <a:t>Looping is not allowed.</a:t>
            </a:r>
          </a:p>
          <a:p>
            <a:r>
              <a:rPr lang="id-ID" sz="2400" dirty="0" smtClean="0"/>
              <a:t>Conditional statements are not allowed.</a:t>
            </a:r>
          </a:p>
        </p:txBody>
      </p:sp>
      <p:pic>
        <p:nvPicPr>
          <p:cNvPr id="72706" name="Picture 2" descr="http://t3.gstatic.com/images?q=tbn:ANd9GcQhqb1eFLkVfCpQyq5-IAV4Qp7w2qMAwWsM1l56M7WQ2jahvx-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0335" y="533400"/>
            <a:ext cx="3843665" cy="2676525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295400"/>
            <a:ext cx="4953000" cy="1600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Networks flow typically from left to right.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activity cannot begin untill all preceeding connected activities have been completed.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ACTIVITY ON NODE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1371601"/>
            <a:ext cx="8382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3200" dirty="0" smtClean="0">
                <a:solidFill>
                  <a:srgbClr val="002060"/>
                </a:solidFill>
              </a:rPr>
              <a:t>An activity is represented by a node (box). The node can take many forms, but in recent years the node represented as a rectangle. The dependencies among activities are depicted by arrows. The arrows indicate how the activities are related and the sequence in which must be accomplished. Sometimes called  the precedence diagram method.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75780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599" y="5029201"/>
            <a:ext cx="3442445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id-ID" dirty="0" smtClean="0"/>
              <a:t>Three Basic Relationship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Which activities must be completed immediately </a:t>
            </a:r>
            <a:r>
              <a:rPr lang="id-ID" i="1" dirty="0" smtClean="0"/>
              <a:t>before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predecessor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must immediately </a:t>
            </a:r>
            <a:r>
              <a:rPr lang="id-ID" i="1" dirty="0" smtClean="0"/>
              <a:t>follow</a:t>
            </a:r>
            <a:r>
              <a:rPr lang="id-ID" dirty="0" smtClean="0"/>
              <a:t> this activity? These activities are called </a:t>
            </a:r>
            <a:r>
              <a:rPr lang="id-ID" i="1" dirty="0" smtClean="0"/>
              <a:t>successor</a:t>
            </a:r>
            <a:r>
              <a:rPr lang="id-ID" dirty="0" smtClean="0"/>
              <a:t> activities.</a:t>
            </a:r>
          </a:p>
          <a:p>
            <a:r>
              <a:rPr lang="id-ID" dirty="0" smtClean="0"/>
              <a:t>Which activities can occur </a:t>
            </a:r>
            <a:r>
              <a:rPr lang="id-ID" i="1" dirty="0" smtClean="0"/>
              <a:t>while</a:t>
            </a:r>
            <a:r>
              <a:rPr lang="id-ID" dirty="0" smtClean="0"/>
              <a:t> this activity is taking place? This is known as </a:t>
            </a:r>
            <a:r>
              <a:rPr lang="id-ID" i="1" dirty="0" smtClean="0"/>
              <a:t>concurrent</a:t>
            </a:r>
            <a:r>
              <a:rPr lang="id-ID" dirty="0" smtClean="0"/>
              <a:t> or </a:t>
            </a:r>
            <a:r>
              <a:rPr lang="id-ID" i="1" dirty="0" smtClean="0"/>
              <a:t>parallel</a:t>
            </a:r>
            <a:r>
              <a:rPr lang="id-ID" dirty="0" smtClean="0"/>
              <a:t> relationship.</a:t>
            </a:r>
          </a:p>
          <a:p>
            <a:pPr>
              <a:buNone/>
            </a:pPr>
            <a:endParaRPr lang="id-ID" dirty="0" smtClean="0"/>
          </a:p>
          <a:p>
            <a:endParaRPr lang="id-ID" dirty="0"/>
          </a:p>
        </p:txBody>
      </p:sp>
      <p:pic>
        <p:nvPicPr>
          <p:cNvPr id="4" name="Picture 4" descr="http://4.bp.blogspot.com/_X7Xigg7ZGpw/SJi7FrxPKJI/AAAAAAAAAXw/HCqztRiff8U/s320/Shed+using+PD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1156" y="0"/>
            <a:ext cx="2832844" cy="15049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0" y="1981200"/>
            <a:ext cx="3581400" cy="1219199"/>
          </a:xfrm>
          <a:prstGeom prst="flowChartProcess">
            <a:avLst/>
          </a:prstGeo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d-ID" dirty="0" smtClean="0"/>
              <a:t>A is preceded by nothing</a:t>
            </a:r>
          </a:p>
          <a:p>
            <a:pPr>
              <a:buNone/>
            </a:pPr>
            <a:r>
              <a:rPr lang="id-ID" dirty="0" smtClean="0"/>
              <a:t>B is preceded by A</a:t>
            </a:r>
          </a:p>
          <a:p>
            <a:pPr>
              <a:buNone/>
            </a:pPr>
            <a:r>
              <a:rPr lang="id-ID" dirty="0" smtClean="0"/>
              <a:t>C is  preceded by B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838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990600" y="2133600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2514600" y="2133600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86200" y="21336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Rectangle 12"/>
          <p:cNvSpPr/>
          <p:nvPr/>
        </p:nvSpPr>
        <p:spPr>
          <a:xfrm>
            <a:off x="4038600" y="2057400"/>
            <a:ext cx="5517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276600" y="25908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752600" y="26670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990600" y="44958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162236" y="4495800"/>
            <a:ext cx="5661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3505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3307056" y="3505200"/>
            <a:ext cx="5437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endParaRPr lang="en-US" sz="54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24200" y="541020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3320682" y="5410200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5400" b="1" cap="none" spc="0" dirty="0" smtClean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endParaRPr lang="en-US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5" name="Straight Arrow Connector 24"/>
          <p:cNvCxnSpPr>
            <a:endCxn id="21" idx="1"/>
          </p:cNvCxnSpPr>
          <p:nvPr/>
        </p:nvCxnSpPr>
        <p:spPr>
          <a:xfrm flipV="1">
            <a:off x="1905000" y="3962400"/>
            <a:ext cx="12192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23" idx="1"/>
          </p:cNvCxnSpPr>
          <p:nvPr/>
        </p:nvCxnSpPr>
        <p:spPr>
          <a:xfrm>
            <a:off x="1981200" y="49530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ontent Placeholder 2"/>
          <p:cNvSpPr txBox="1">
            <a:spLocks/>
          </p:cNvSpPr>
          <p:nvPr/>
        </p:nvSpPr>
        <p:spPr>
          <a:xfrm>
            <a:off x="4343400" y="4267200"/>
            <a:ext cx="4648200" cy="1447800"/>
          </a:xfrm>
          <a:prstGeom prst="flowChartProcess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is preceded by X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 and Z can begin at the same time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 is a burst activity</a:t>
            </a:r>
            <a:endParaRPr kumimoji="0" lang="id-ID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Activity on Node Fundamentals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600201"/>
            <a:ext cx="4419600" cy="228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d-ID" dirty="0" smtClean="0"/>
              <a:t>J,K, &amp;L can all begin at the same time, but all (J,K,L) must be completed before M can begin.</a:t>
            </a:r>
          </a:p>
          <a:p>
            <a:pPr>
              <a:buNone/>
            </a:pPr>
            <a:r>
              <a:rPr lang="id-ID" dirty="0" smtClean="0"/>
              <a:t>M is a merge activity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990600" y="1676400"/>
            <a:ext cx="6096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066800" y="167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25146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0668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endParaRPr lang="en-US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33528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066800" y="3352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endParaRPr lang="en-US" sz="3600" b="1" cap="none" spc="0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438400" y="2514600"/>
            <a:ext cx="609600" cy="609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514600" y="25146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</a:t>
            </a:r>
            <a:endParaRPr lang="en-US" sz="3600" b="1" cap="none" spc="0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2" name="Straight Arrow Connector 11"/>
          <p:cNvCxnSpPr>
            <a:stCxn id="8" idx="3"/>
            <a:endCxn id="10" idx="1"/>
          </p:cNvCxnSpPr>
          <p:nvPr/>
        </p:nvCxnSpPr>
        <p:spPr>
          <a:xfrm flipV="1">
            <a:off x="1600200" y="2819400"/>
            <a:ext cx="838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0" idx="1"/>
          </p:cNvCxnSpPr>
          <p:nvPr/>
        </p:nvCxnSpPr>
        <p:spPr>
          <a:xfrm>
            <a:off x="1600200" y="28194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1600200" y="2057400"/>
            <a:ext cx="838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990600" y="4495800"/>
            <a:ext cx="609600" cy="609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2" name="Rectangle 31"/>
          <p:cNvSpPr/>
          <p:nvPr/>
        </p:nvSpPr>
        <p:spPr>
          <a:xfrm>
            <a:off x="10668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F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</a:t>
            </a:r>
            <a:endParaRPr lang="en-US" sz="3600" b="1" cap="none" spc="0" dirty="0">
              <a:ln w="11430"/>
              <a:solidFill>
                <a:srgbClr val="00B0F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90600" y="5486400"/>
            <a:ext cx="609600" cy="609600"/>
          </a:xfrm>
          <a:prstGeom prst="rect">
            <a:avLst/>
          </a:prstGeom>
          <a:solidFill>
            <a:srgbClr val="A4766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0668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en-US" sz="3600" b="1" cap="none" spc="0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362200" y="4495800"/>
            <a:ext cx="609600" cy="609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Rectangle 35"/>
          <p:cNvSpPr/>
          <p:nvPr/>
        </p:nvSpPr>
        <p:spPr>
          <a:xfrm>
            <a:off x="2438400" y="44958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Q</a:t>
            </a:r>
            <a:endParaRPr lang="en-US" sz="3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362200" y="5486400"/>
            <a:ext cx="60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Rectangle 37"/>
          <p:cNvSpPr/>
          <p:nvPr/>
        </p:nvSpPr>
        <p:spPr>
          <a:xfrm>
            <a:off x="2438400" y="5486400"/>
            <a:ext cx="457199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sz="36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</a:t>
            </a:r>
            <a:endParaRPr lang="en-US" sz="36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39" name="Straight Arrow Connector 38"/>
          <p:cNvCxnSpPr>
            <a:endCxn id="37" idx="1"/>
          </p:cNvCxnSpPr>
          <p:nvPr/>
        </p:nvCxnSpPr>
        <p:spPr>
          <a:xfrm rot="16200000" flipH="1">
            <a:off x="1485900" y="4914900"/>
            <a:ext cx="990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5" idx="1"/>
          </p:cNvCxnSpPr>
          <p:nvPr/>
        </p:nvCxnSpPr>
        <p:spPr>
          <a:xfrm flipV="1">
            <a:off x="1600200" y="4800600"/>
            <a:ext cx="762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1" idx="3"/>
            <a:endCxn id="35" idx="1"/>
          </p:cNvCxnSpPr>
          <p:nvPr/>
        </p:nvCxnSpPr>
        <p:spPr>
          <a:xfrm>
            <a:off x="1600200" y="4800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1600200" y="5791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ontent Placeholder 2"/>
          <p:cNvSpPr txBox="1">
            <a:spLocks/>
          </p:cNvSpPr>
          <p:nvPr/>
        </p:nvSpPr>
        <p:spPr>
          <a:xfrm>
            <a:off x="4267200" y="4495800"/>
            <a:ext cx="4572000" cy="198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</a:pP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 is preceeded by O </a:t>
            </a:r>
            <a:r>
              <a:rPr lang="id-ID" sz="3200" dirty="0" smtClean="0"/>
              <a:t>and P</a:t>
            </a:r>
          </a:p>
          <a:p>
            <a:pPr marL="342900" indent="-342900">
              <a:spcBef>
                <a:spcPct val="20000"/>
              </a:spcBef>
            </a:pPr>
            <a:endParaRPr lang="id-ID" sz="2000" dirty="0" smtClean="0"/>
          </a:p>
          <a:p>
            <a:pPr marL="342900" indent="-342900">
              <a:spcBef>
                <a:spcPct val="20000"/>
              </a:spcBef>
            </a:pPr>
            <a:r>
              <a:rPr lang="id-ID" sz="3200" dirty="0" smtClean="0"/>
              <a:t>R is preceeded by O and 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Network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295400"/>
          <a:ext cx="7162800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7210"/>
                <a:gridCol w="4237990"/>
                <a:gridCol w="23876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40386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Contract</a:t>
                      </a:r>
                    </a:p>
                    <a:p>
                      <a:pPr algn="ctr"/>
                      <a:r>
                        <a:rPr lang="id-ID" dirty="0" smtClean="0"/>
                        <a:t>Signing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1981200" y="27432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Questioner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1981200" y="5181600"/>
          <a:ext cx="1295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16200000" flipH="1">
            <a:off x="1295400" y="4876800"/>
            <a:ext cx="990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1104900" y="3695700"/>
            <a:ext cx="1371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3810000" y="3886200"/>
          <a:ext cx="12954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Survey</a:t>
                      </a:r>
                    </a:p>
                    <a:p>
                      <a:pPr algn="ctr"/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Content Placeholder 3"/>
          <p:cNvGraphicFramePr>
            <a:graphicFrameLocks/>
          </p:cNvGraphicFramePr>
          <p:nvPr/>
        </p:nvGraphicFramePr>
        <p:xfrm>
          <a:off x="4800600" y="24384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Develop</a:t>
                      </a:r>
                    </a:p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16200000" flipH="1">
            <a:off x="2781300" y="3467100"/>
            <a:ext cx="1447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7625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105400" y="44958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ontent Placeholder 3"/>
          <p:cNvGraphicFramePr>
            <a:graphicFrameLocks/>
          </p:cNvGraphicFramePr>
          <p:nvPr/>
        </p:nvGraphicFramePr>
        <p:xfrm>
          <a:off x="5562600" y="3886200"/>
          <a:ext cx="1066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3"/>
          <p:cNvGraphicFramePr>
            <a:graphicFrameLocks/>
          </p:cNvGraphicFramePr>
          <p:nvPr/>
        </p:nvGraphicFramePr>
        <p:xfrm>
          <a:off x="4724400" y="5334000"/>
          <a:ext cx="14478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Analyse</a:t>
                      </a:r>
                    </a:p>
                    <a:p>
                      <a:pPr algn="ctr"/>
                      <a:r>
                        <a:rPr lang="id-ID" dirty="0" smtClean="0"/>
                        <a:t> Results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Content Placeholder 3"/>
          <p:cNvGraphicFramePr>
            <a:graphicFrameLocks/>
          </p:cNvGraphicFramePr>
          <p:nvPr/>
        </p:nvGraphicFramePr>
        <p:xfrm>
          <a:off x="7315200" y="4038600"/>
          <a:ext cx="1447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Presentation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>
          <a:xfrm>
            <a:off x="3276600" y="31242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00400" y="56388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H="1">
            <a:off x="6057900" y="3162300"/>
            <a:ext cx="1447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5981700" y="4610100"/>
            <a:ext cx="1524000" cy="1143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629400" y="4419600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Project Duration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1295400"/>
          <a:ext cx="716280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908"/>
                <a:gridCol w="3178493"/>
                <a:gridCol w="1790700"/>
                <a:gridCol w="1790700"/>
              </a:tblGrid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Preceding Activity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Estimated </a:t>
                      </a:r>
                    </a:p>
                    <a:p>
                      <a:r>
                        <a:rPr lang="id-ID" dirty="0" smtClean="0"/>
                        <a:t>Duration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Contract Signing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Questioner Design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Target Market 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Survey Sample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B,C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Develop presentation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Analyse results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Demographic Analysis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Presentation to Client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E,F,G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PROJECT SCHEDULING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57346" name="Picture 2" descr="Stock photo : Manufacturing Project Schedule"/>
          <p:cNvPicPr>
            <a:picLocks noChangeAspect="1" noChangeArrowheads="1"/>
          </p:cNvPicPr>
          <p:nvPr/>
        </p:nvPicPr>
        <p:blipFill>
          <a:blip r:embed="rId2" cstate="print"/>
          <a:srcRect b="7480"/>
          <a:stretch>
            <a:fillRect/>
          </a:stretch>
        </p:blipFill>
        <p:spPr bwMode="auto">
          <a:xfrm>
            <a:off x="914400" y="1764452"/>
            <a:ext cx="7162800" cy="4712548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1752600"/>
            <a:ext cx="8382000" cy="42973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noProof="0" dirty="0" smtClean="0"/>
              <a:t>Project Scheduling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represents</a:t>
            </a:r>
            <a:r>
              <a:rPr kumimoji="0" lang="id-ID" sz="4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the conversion of projects goals into an achievable methodology for their completion; it creates a timetable and reveals the network logic that relates the project activities to each other in a coherent fashion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AON Network Example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181600" y="12192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334000" y="4876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524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Fordward Pass – Earliest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3124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Contract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8600" y="5435601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2954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Question</a:t>
                      </a:r>
                    </a:p>
                    <a:p>
                      <a:r>
                        <a:rPr lang="id-ID" dirty="0" smtClean="0"/>
                        <a:t>Design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133600" y="48006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Target </a:t>
                      </a:r>
                    </a:p>
                    <a:p>
                      <a:r>
                        <a:rPr lang="id-ID" dirty="0" smtClean="0"/>
                        <a:t>Market ID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8862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</a:t>
                      </a:r>
                    </a:p>
                    <a:p>
                      <a:r>
                        <a:rPr lang="id-ID" dirty="0" smtClean="0"/>
                        <a:t>Sample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5638800" y="2971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/>
                <a:gridCol w="685800"/>
                <a:gridCol w="5334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24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Analyse </a:t>
                      </a:r>
                    </a:p>
                    <a:p>
                      <a:r>
                        <a:rPr lang="id-ID" dirty="0" smtClean="0"/>
                        <a:t>Result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5400000" flipH="1" flipV="1">
            <a:off x="10668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1028700" y="4610100"/>
            <a:ext cx="1905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2895600" y="28194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3009900" y="468630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486400" y="38862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1"/>
          <p:cNvSpPr txBox="1">
            <a:spLocks/>
          </p:cNvSpPr>
          <p:nvPr/>
        </p:nvSpPr>
        <p:spPr>
          <a:xfrm>
            <a:off x="304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5029200" y="12192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Develop</a:t>
                      </a:r>
                    </a:p>
                    <a:p>
                      <a:r>
                        <a:rPr lang="id-ID" dirty="0" smtClean="0"/>
                        <a:t>Presentati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5181600" y="4876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Demog.</a:t>
                      </a:r>
                    </a:p>
                    <a:p>
                      <a:r>
                        <a:rPr lang="id-ID" dirty="0" smtClean="0"/>
                        <a:t>Analysis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7391400" y="2971800"/>
          <a:ext cx="17526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286"/>
                <a:gridCol w="751114"/>
                <a:gridCol w="584200"/>
              </a:tblGrid>
              <a:tr h="474133">
                <a:tc>
                  <a:txBody>
                    <a:bodyPr/>
                    <a:lstStyle/>
                    <a:p>
                      <a:r>
                        <a:rPr lang="id-ID" dirty="0" smtClean="0"/>
                        <a:t>28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Present to Client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 rot="16200000" flipH="1">
            <a:off x="6553200" y="21336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239000" y="3733800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 flipH="1" flipV="1">
            <a:off x="6515100" y="49149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657600" y="2057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3810000" y="55626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Backward Pass – Latest Time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SLACK (or FLOAT)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Total slack (TS), tells us the amount of time an activity can be delayed and not delay the project.</a:t>
            </a:r>
          </a:p>
          <a:p>
            <a:r>
              <a:rPr lang="id-ID" dirty="0" smtClean="0"/>
              <a:t>Free slack (FS), it is the amount of time an activity can be delayed without delaying any immediately  following (successor) activity.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FREE SLACK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Survey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5029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sz="1600" dirty="0" smtClean="0"/>
                        <a:t>Description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drainage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505200"/>
          <a:ext cx="16764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147"/>
                <a:gridCol w="712672"/>
                <a:gridCol w="505581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Install power line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029200" y="2590800"/>
          <a:ext cx="16002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Excavate site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86600" y="2590800"/>
          <a:ext cx="1828800" cy="1588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429"/>
                <a:gridCol w="783771"/>
                <a:gridCol w="6096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d-ID" dirty="0" smtClean="0"/>
                        <a:t>Pour foundation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2057400" y="24384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2057400" y="3429000"/>
            <a:ext cx="990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4229100" y="2628900"/>
            <a:ext cx="1066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3434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62000" y="4648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95600" y="2971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895600" y="51054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FS=2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5029200" y="41910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86600" y="4114800"/>
            <a:ext cx="6858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TS=0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600" noProof="0" dirty="0" smtClean="0">
                <a:latin typeface="+mj-lt"/>
                <a:ea typeface="+mj-ea"/>
                <a:cs typeface="+mj-cs"/>
              </a:rPr>
              <a:t>FS=0</a:t>
            </a:r>
            <a:endParaRPr kumimoji="0" lang="id-ID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STEP TO REDUCE THE CRITICAL PATH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Eliminate task on the critical path</a:t>
            </a:r>
          </a:p>
          <a:p>
            <a:r>
              <a:rPr lang="id-ID" dirty="0" smtClean="0"/>
              <a:t>Replan serial paths to be in parallel</a:t>
            </a:r>
          </a:p>
          <a:p>
            <a:r>
              <a:rPr lang="id-ID" dirty="0" smtClean="0"/>
              <a:t>Overlap sequential tasks</a:t>
            </a:r>
          </a:p>
          <a:p>
            <a:r>
              <a:rPr lang="id-ID" dirty="0" smtClean="0"/>
              <a:t>Shorten the duration of critical path tasks</a:t>
            </a:r>
          </a:p>
          <a:p>
            <a:r>
              <a:rPr lang="id-ID" dirty="0" smtClean="0"/>
              <a:t>Shorten early task</a:t>
            </a:r>
          </a:p>
          <a:p>
            <a:r>
              <a:rPr lang="id-ID" dirty="0" smtClean="0"/>
              <a:t>Shorten longest task</a:t>
            </a:r>
          </a:p>
          <a:p>
            <a:r>
              <a:rPr lang="id-ID" dirty="0" smtClean="0"/>
              <a:t>Shorten easiest task</a:t>
            </a:r>
          </a:p>
          <a:p>
            <a:r>
              <a:rPr lang="id-ID" dirty="0" smtClean="0"/>
              <a:t>Shorten tasks that cost the least to speed up</a:t>
            </a:r>
            <a:endParaRPr lang="id-ID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EXERCISE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J. Wold, project manager of Print Software, Inc. Wants you to prepare a project network; compute the early, late, and slack activity times; determine the planned project duration; and identify the critical path. His assistant has collected the following information for the Color Printer Drivers Software Project.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0" y="1397000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25908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Description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Predecessor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Time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External</a:t>
                      </a:r>
                      <a:r>
                        <a:rPr lang="id-ID" baseline="0" dirty="0" smtClean="0"/>
                        <a:t> specifications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design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Document new features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Write software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Program and test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Edit and publish notes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Review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Alpha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E,F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Print manual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Beta site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H,I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Manufacture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J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Release</a:t>
                      </a:r>
                      <a:r>
                        <a:rPr lang="id-ID" baseline="0" dirty="0" smtClean="0"/>
                        <a:t> and ship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EXERCISE (Continued)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4.bp.blogspot.com/_w-1qpCL8UAo/S6z_Dy6-7LI/AAAAAAAAACI/GVzsexDk_4g/s1600/Campus-Networ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927412"/>
            <a:ext cx="6705600" cy="4930588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IT NETWORK</a:t>
            </a:r>
            <a:endParaRPr kumimoji="0" lang="id-ID" sz="5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828800"/>
            <a:ext cx="8382000" cy="42973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 information technology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, a network is a series of points or 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nodes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interconnected by communication paths. Networks can interconnect with other networks and contain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subnetworks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1.bp.blogspot.com/_K1mRpyFgl78/TAhw5NUebCI/AAAAAAAAABs/bmqyMrY1S4E/s1600/Global+Network+Web+Image.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30897" cy="6858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52400"/>
            <a:ext cx="72875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lgerian" pitchFamily="82" charset="0"/>
                <a:ea typeface="+mj-ea"/>
                <a:cs typeface="+mj-cs"/>
              </a:rPr>
              <a:t>Business NETWORK</a:t>
            </a:r>
            <a:endParaRPr lang="id-ID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  <a:latin typeface="Algerian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571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Business networking</a:t>
            </a:r>
            <a:r>
              <a:rPr lang="en-US" sz="3600" dirty="0" smtClean="0">
                <a:solidFill>
                  <a:schemeClr val="bg1"/>
                </a:solidFill>
              </a:rPr>
              <a:t> is the process of establishing a mutually beneficial relationship with other business people and potential clients and/or customers.</a:t>
            </a:r>
          </a:p>
        </p:txBody>
      </p:sp>
      <p:pic>
        <p:nvPicPr>
          <p:cNvPr id="6" name="Picture 2" descr="http://t3.gstatic.com/images?q=tbn:ANd9GcQriA9jtqdyRkioYlzldHF366KnGAP0xdYGC00-17RhgqlWac72"/>
          <p:cNvPicPr>
            <a:picLocks noChangeAspect="1" noChangeArrowheads="1"/>
          </p:cNvPicPr>
          <p:nvPr/>
        </p:nvPicPr>
        <p:blipFill>
          <a:blip r:embed="rId3" cstate="print"/>
          <a:srcRect t="4624" r="30578"/>
          <a:stretch>
            <a:fillRect/>
          </a:stretch>
        </p:blipFill>
        <p:spPr bwMode="auto">
          <a:xfrm>
            <a:off x="5867400" y="3657600"/>
            <a:ext cx="3045229" cy="2990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www.fao.org/docrep/a7218e/a7218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343400"/>
            <a:ext cx="7162800" cy="25146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400" b="1" dirty="0" smtClean="0">
                <a:latin typeface="Algerian" pitchFamily="82" charset="0"/>
                <a:ea typeface="+mj-ea"/>
                <a:cs typeface="+mj-cs"/>
              </a:rPr>
              <a:t>Project NETWORK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382000" cy="2895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the tool used for planning, scheduling, and monitoring the project/activity progress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id-ID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network </a:t>
            </a:r>
            <a:r>
              <a:rPr lang="id-ID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is developed from the information collected for WBS and is a graphic flow chart of the project job plan.</a:t>
            </a:r>
            <a:endParaRPr kumimoji="0" lang="id-ID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id-ID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NETWORK TERMINOLOGY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b="1" dirty="0" smtClean="0"/>
              <a:t>Activity</a:t>
            </a:r>
            <a:r>
              <a:rPr lang="id-ID" dirty="0" smtClean="0"/>
              <a:t>, is an element of the project that requires time. It may or may not require resources.</a:t>
            </a:r>
          </a:p>
          <a:p>
            <a:r>
              <a:rPr lang="id-ID" b="1" dirty="0" smtClean="0"/>
              <a:t>Merge activity</a:t>
            </a:r>
            <a:r>
              <a:rPr lang="id-ID" dirty="0" smtClean="0"/>
              <a:t>, this is an activity that has more than one activity immediately preceeding it.</a:t>
            </a:r>
          </a:p>
          <a:p>
            <a:r>
              <a:rPr lang="id-ID" b="1" dirty="0" smtClean="0"/>
              <a:t>Parallel activities</a:t>
            </a:r>
            <a:r>
              <a:rPr lang="id-ID" dirty="0" smtClean="0"/>
              <a:t>, are activities that can take place at the same time.</a:t>
            </a:r>
          </a:p>
          <a:p>
            <a:r>
              <a:rPr lang="id-ID" b="1" dirty="0" smtClean="0"/>
              <a:t>Path</a:t>
            </a:r>
            <a:r>
              <a:rPr lang="id-ID" dirty="0" smtClean="0"/>
              <a:t>, a sequences of connected, dependent activities.</a:t>
            </a:r>
          </a:p>
          <a:p>
            <a:r>
              <a:rPr lang="id-ID" b="1" dirty="0" smtClean="0"/>
              <a:t>Critical path</a:t>
            </a:r>
            <a:r>
              <a:rPr lang="id-ID" dirty="0" smtClean="0"/>
              <a:t>, the paths with the longest duration through the network.</a:t>
            </a:r>
          </a:p>
          <a:p>
            <a:r>
              <a:rPr lang="id-ID" b="1" dirty="0" smtClean="0"/>
              <a:t>Event</a:t>
            </a:r>
            <a:r>
              <a:rPr lang="id-ID" dirty="0" smtClean="0"/>
              <a:t>, a point in time when an activity is started or completed. It does not consume time.</a:t>
            </a:r>
          </a:p>
          <a:p>
            <a:r>
              <a:rPr lang="id-ID" b="1" dirty="0" smtClean="0"/>
              <a:t>Burst activity</a:t>
            </a:r>
            <a:r>
              <a:rPr lang="id-ID" dirty="0" smtClean="0"/>
              <a:t>, this activity has more than one activity immediately following it (more than one dependency).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&amp;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Scheduling define network logics for all activities ; that is, must either precede or follow other tasks from the beginning of the project to its completion.</a:t>
            </a:r>
            <a:endParaRPr lang="en-US" dirty="0"/>
          </a:p>
        </p:txBody>
      </p:sp>
      <p:pic>
        <p:nvPicPr>
          <p:cNvPr id="38914" name="Picture 2" descr="http://t1.gstatic.com/images?q=tbn:ANd9GcQJcz9Z8bUpAZ2urdOUv4bcdjpIhCM66q0l08olZKRQXIW2xjQ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381374"/>
            <a:ext cx="3476625" cy="3476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4620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Needed to Complete Assignment</a:t>
            </a:r>
            <a:br>
              <a:rPr lang="en-US" dirty="0" smtClean="0"/>
            </a:br>
            <a:r>
              <a:rPr lang="en-US" dirty="0" smtClean="0"/>
              <a:t>(Example)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topic</a:t>
            </a:r>
          </a:p>
          <a:p>
            <a:r>
              <a:rPr lang="en-US" dirty="0" smtClean="0"/>
              <a:t>Research topic</a:t>
            </a:r>
          </a:p>
          <a:p>
            <a:r>
              <a:rPr lang="en-US" dirty="0" smtClean="0"/>
              <a:t>Write first draft of paper</a:t>
            </a:r>
          </a:p>
          <a:p>
            <a:r>
              <a:rPr lang="en-US" dirty="0" smtClean="0"/>
              <a:t>Edit and rewrite paper</a:t>
            </a:r>
          </a:p>
          <a:p>
            <a:r>
              <a:rPr lang="en-US" dirty="0" smtClean="0"/>
              <a:t>Prepare class presentation</a:t>
            </a:r>
          </a:p>
          <a:p>
            <a:r>
              <a:rPr lang="en-US" dirty="0" smtClean="0"/>
              <a:t>Complete final draft</a:t>
            </a:r>
          </a:p>
          <a:p>
            <a:r>
              <a:rPr lang="en-US" dirty="0" smtClean="0"/>
              <a:t>Complete presentation</a:t>
            </a:r>
          </a:p>
          <a:p>
            <a:r>
              <a:rPr lang="en-US" dirty="0" smtClean="0"/>
              <a:t>Hand in paper and present topic in class</a:t>
            </a:r>
            <a:endParaRPr lang="en-US" dirty="0"/>
          </a:p>
        </p:txBody>
      </p:sp>
      <p:pic>
        <p:nvPicPr>
          <p:cNvPr id="37890" name="Picture 2" descr="http://t1.gstatic.com/images?q=tbn:ANd9GcQaBv0Hqcye_fH6luXGBkDaxFhODX-3NVw7xDiLEBsjBs_YlrS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3571875" cy="29241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6288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Network Diagram – Serial Sequential Logic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766053" y="1524000"/>
            <a:ext cx="1447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6053" y="15240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</a:t>
            </a:r>
          </a:p>
          <a:p>
            <a:r>
              <a:rPr lang="en-US" dirty="0" smtClean="0"/>
              <a:t>Identify topic</a:t>
            </a:r>
            <a:endParaRPr lang="en-US" dirty="0"/>
          </a:p>
        </p:txBody>
      </p:sp>
      <p:cxnSp>
        <p:nvCxnSpPr>
          <p:cNvPr id="10" name="Straight Arrow Connector 9"/>
          <p:cNvCxnSpPr>
            <a:stCxn id="6" idx="3"/>
          </p:cNvCxnSpPr>
          <p:nvPr/>
        </p:nvCxnSpPr>
        <p:spPr>
          <a:xfrm flipV="1">
            <a:off x="2213853" y="1847165"/>
            <a:ext cx="605547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819400" y="152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</a:t>
            </a:r>
          </a:p>
          <a:p>
            <a:pPr algn="ctr"/>
            <a:r>
              <a:rPr lang="en-US" dirty="0" smtClean="0"/>
              <a:t>Research</a:t>
            </a:r>
            <a:endParaRPr lang="en-US" dirty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1524000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1500406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87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212" y="1779587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40" y="3080966"/>
            <a:ext cx="139541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459" y="3080965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131" y="3080964"/>
            <a:ext cx="1395413" cy="923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9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708" y="3080963"/>
            <a:ext cx="1395413" cy="66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335438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44" y="3375431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52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853" y="3348038"/>
            <a:ext cx="682625" cy="15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841131" y="152400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</a:t>
            </a:r>
          </a:p>
          <a:p>
            <a:pPr algn="ctr"/>
            <a:r>
              <a:rPr lang="en-US" dirty="0" smtClean="0"/>
              <a:t>Draft Paper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844708" y="1500406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</a:t>
            </a:r>
          </a:p>
          <a:p>
            <a:pPr algn="ctr"/>
            <a:r>
              <a:rPr lang="en-US" dirty="0" smtClean="0"/>
              <a:t>Edit Paper</a:t>
            </a:r>
            <a:endParaRPr lang="en-US" dirty="0"/>
          </a:p>
        </p:txBody>
      </p:sp>
      <p:cxnSp>
        <p:nvCxnSpPr>
          <p:cNvPr id="22" name="Elbow Connector 21"/>
          <p:cNvCxnSpPr>
            <a:endCxn id="35846" idx="1"/>
          </p:cNvCxnSpPr>
          <p:nvPr/>
        </p:nvCxnSpPr>
        <p:spPr>
          <a:xfrm rot="16200000" flipH="1">
            <a:off x="276205" y="3000395"/>
            <a:ext cx="875631" cy="20884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8439" y="3080966"/>
            <a:ext cx="13954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</a:t>
            </a:r>
          </a:p>
          <a:p>
            <a:pPr algn="ctr"/>
            <a:r>
              <a:rPr lang="en-US" dirty="0" smtClean="0"/>
              <a:t>Prepare Presentation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21459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</a:t>
            </a:r>
          </a:p>
          <a:p>
            <a:pPr algn="ctr"/>
            <a:r>
              <a:rPr lang="en-US" dirty="0" smtClean="0"/>
              <a:t>Final Draft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803891" y="3051473"/>
            <a:ext cx="15013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 </a:t>
            </a:r>
          </a:p>
          <a:p>
            <a:pPr algn="ctr"/>
            <a:r>
              <a:rPr lang="en-US" dirty="0" smtClean="0"/>
              <a:t>Finish Presentation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844708" y="3069890"/>
            <a:ext cx="13954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</a:t>
            </a:r>
          </a:p>
          <a:p>
            <a:pPr algn="ctr"/>
            <a:r>
              <a:rPr lang="en-US" dirty="0" smtClean="0"/>
              <a:t>Finish</a:t>
            </a:r>
            <a:endParaRPr lang="en-US" dirty="0"/>
          </a:p>
        </p:txBody>
      </p:sp>
      <p:cxnSp>
        <p:nvCxnSpPr>
          <p:cNvPr id="28" name="Elbow Connector 27"/>
          <p:cNvCxnSpPr>
            <a:stCxn id="14" idx="3"/>
          </p:cNvCxnSpPr>
          <p:nvPr/>
        </p:nvCxnSpPr>
        <p:spPr>
          <a:xfrm flipH="1">
            <a:off x="609600" y="1823572"/>
            <a:ext cx="7630521" cy="843428"/>
          </a:xfrm>
          <a:prstGeom prst="bentConnector3">
            <a:avLst>
              <a:gd name="adj1" fmla="val -299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05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1329</Words>
  <Application>Microsoft Office PowerPoint</Application>
  <PresentationFormat>On-screen Show (4:3)</PresentationFormat>
  <Paragraphs>492</Paragraphs>
  <Slides>28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Office Theme</vt:lpstr>
      <vt:lpstr>Picture</vt:lpstr>
      <vt:lpstr>PowerPoint Presentation</vt:lpstr>
      <vt:lpstr>PROJECT SCHEDULING</vt:lpstr>
      <vt:lpstr>PowerPoint Presentation</vt:lpstr>
      <vt:lpstr>PowerPoint Presentation</vt:lpstr>
      <vt:lpstr>PowerPoint Presentation</vt:lpstr>
      <vt:lpstr>NETWORK TERMINOLOGY</vt:lpstr>
      <vt:lpstr>Network &amp; Scheduling</vt:lpstr>
      <vt:lpstr>Task Needed to Complete Assignment (Example)</vt:lpstr>
      <vt:lpstr>Network Diagram – Serial Sequential Logic</vt:lpstr>
      <vt:lpstr>Network Diagram – Nonserial Sequential Logic</vt:lpstr>
      <vt:lpstr>NETWORK APPROACHES</vt:lpstr>
      <vt:lpstr>BASIC RULES IN DEVELOPING NETWORK</vt:lpstr>
      <vt:lpstr>PowerPoint Presentation</vt:lpstr>
      <vt:lpstr>Three Basic Relationship</vt:lpstr>
      <vt:lpstr>Activity on Node Fundamentals</vt:lpstr>
      <vt:lpstr>Activity on Node Fundamentals</vt:lpstr>
      <vt:lpstr>AON Project Network Example</vt:lpstr>
      <vt:lpstr>AON Network Example</vt:lpstr>
      <vt:lpstr>AON Project Duration Example</vt:lpstr>
      <vt:lpstr>AON Network Example</vt:lpstr>
      <vt:lpstr>Fordward Pass – Earliest Time</vt:lpstr>
      <vt:lpstr>Backward Pass – Latest Time</vt:lpstr>
      <vt:lpstr>SLACK (or FLOAT)</vt:lpstr>
      <vt:lpstr>FREE SLACK EXAMPLE</vt:lpstr>
      <vt:lpstr>STEP TO REDUCE THE CRITICAL PATH</vt:lpstr>
      <vt:lpstr>EXERCISE</vt:lpstr>
      <vt:lpstr>PowerPoint Presentation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110</cp:revision>
  <dcterms:created xsi:type="dcterms:W3CDTF">2011-03-24T08:51:10Z</dcterms:created>
  <dcterms:modified xsi:type="dcterms:W3CDTF">2017-04-20T02:09:35Z</dcterms:modified>
</cp:coreProperties>
</file>