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36004500" cy="20162838"/>
  <p:notesSz cx="6858000" cy="9144000"/>
  <p:defaultTextStyle>
    <a:defPPr>
      <a:defRPr lang="id-ID"/>
    </a:defPPr>
    <a:lvl1pPr marL="0" algn="l" defTabSz="1954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77145" algn="l" defTabSz="1954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54287" algn="l" defTabSz="1954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31432" algn="l" defTabSz="1954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08576" algn="l" defTabSz="1954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85719" algn="l" defTabSz="1954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62864" algn="l" defTabSz="1954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40008" algn="l" defTabSz="1954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17151" algn="l" defTabSz="1954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0" d="100"/>
          <a:sy n="20" d="100"/>
        </p:scale>
        <p:origin x="-192" y="-240"/>
      </p:cViewPr>
      <p:guideLst>
        <p:guide orient="horz" pos="6351"/>
        <p:guide pos="11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362FD8-3FE8-4FEA-8EF8-6D535012E0D7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id-ID"/>
        </a:p>
      </dgm:t>
    </dgm:pt>
    <dgm:pt modelId="{CD90A249-C173-41E9-8852-0EBA6C51ACF8}">
      <dgm:prSet phldrT="[Text]"/>
      <dgm:spPr/>
      <dgm:t>
        <a:bodyPr/>
        <a:lstStyle/>
        <a:p>
          <a:r>
            <a:rPr lang="id-ID" dirty="0" smtClean="0"/>
            <a:t>Berguna (</a:t>
          </a:r>
          <a:r>
            <a:rPr lang="id-ID" i="1" dirty="0" smtClean="0"/>
            <a:t>Useful </a:t>
          </a:r>
          <a:r>
            <a:rPr lang="id-ID" i="0" dirty="0" smtClean="0"/>
            <a:t>)</a:t>
          </a:r>
          <a:endParaRPr lang="id-ID" dirty="0"/>
        </a:p>
      </dgm:t>
    </dgm:pt>
    <dgm:pt modelId="{CA7654DB-CD93-45D7-963A-E230A9FDB7BD}" type="parTrans" cxnId="{38C74C62-AF09-4689-84B5-6CEDFE2803C2}">
      <dgm:prSet/>
      <dgm:spPr/>
      <dgm:t>
        <a:bodyPr/>
        <a:lstStyle/>
        <a:p>
          <a:endParaRPr lang="id-ID"/>
        </a:p>
      </dgm:t>
    </dgm:pt>
    <dgm:pt modelId="{DC05F7BA-31BB-40B7-9E23-F541CB226AB1}" type="sibTrans" cxnId="{38C74C62-AF09-4689-84B5-6CEDFE2803C2}">
      <dgm:prSet/>
      <dgm:spPr/>
      <dgm:t>
        <a:bodyPr/>
        <a:lstStyle/>
        <a:p>
          <a:endParaRPr lang="id-ID"/>
        </a:p>
      </dgm:t>
    </dgm:pt>
    <dgm:pt modelId="{9095FE72-EF11-4640-8A5C-84FC291E57CB}">
      <dgm:prSet phldrT="[Text]"/>
      <dgm:spPr/>
      <dgm:t>
        <a:bodyPr/>
        <a:lstStyle/>
        <a:p>
          <a:r>
            <a:rPr lang="id-ID" dirty="0" smtClean="0"/>
            <a:t>Dapat digunakan </a:t>
          </a:r>
          <a:r>
            <a:rPr lang="id-ID" i="1" dirty="0" smtClean="0"/>
            <a:t>(Usable)</a:t>
          </a:r>
          <a:endParaRPr lang="id-ID" dirty="0"/>
        </a:p>
      </dgm:t>
    </dgm:pt>
    <dgm:pt modelId="{8C49B091-C2BD-468E-8B7D-1D9059CC00EA}" type="parTrans" cxnId="{4CF0E603-6C3D-4591-89FF-00A435E9CB95}">
      <dgm:prSet/>
      <dgm:spPr/>
      <dgm:t>
        <a:bodyPr/>
        <a:lstStyle/>
        <a:p>
          <a:endParaRPr lang="id-ID"/>
        </a:p>
      </dgm:t>
    </dgm:pt>
    <dgm:pt modelId="{37728E70-E4FE-48B5-B7F7-891229CAC775}" type="sibTrans" cxnId="{4CF0E603-6C3D-4591-89FF-00A435E9CB95}">
      <dgm:prSet/>
      <dgm:spPr/>
      <dgm:t>
        <a:bodyPr/>
        <a:lstStyle/>
        <a:p>
          <a:endParaRPr lang="id-ID"/>
        </a:p>
      </dgm:t>
    </dgm:pt>
    <dgm:pt modelId="{60C891C0-0433-4868-84F9-0CC25DB2C9FD}">
      <dgm:prSet phldrT="[Text]"/>
      <dgm:spPr/>
      <dgm:t>
        <a:bodyPr/>
        <a:lstStyle/>
        <a:p>
          <a:r>
            <a:rPr lang="id-ID" dirty="0" smtClean="0"/>
            <a:t>Digunakan (</a:t>
          </a:r>
          <a:r>
            <a:rPr lang="id-ID" i="1" dirty="0" smtClean="0"/>
            <a:t>Used </a:t>
          </a:r>
          <a:r>
            <a:rPr lang="id-ID" i="0" dirty="0" smtClean="0"/>
            <a:t>)</a:t>
          </a:r>
          <a:endParaRPr lang="id-ID" dirty="0"/>
        </a:p>
      </dgm:t>
    </dgm:pt>
    <dgm:pt modelId="{EAC3FFB1-5988-4A4E-A85F-1AB90B109A2E}" type="parTrans" cxnId="{7E77A360-49D2-40E1-BDDE-22DE57A0D722}">
      <dgm:prSet/>
      <dgm:spPr/>
      <dgm:t>
        <a:bodyPr/>
        <a:lstStyle/>
        <a:p>
          <a:endParaRPr lang="id-ID"/>
        </a:p>
      </dgm:t>
    </dgm:pt>
    <dgm:pt modelId="{F6314976-E6F4-49DA-9F08-BDC5DE61EAF2}" type="sibTrans" cxnId="{7E77A360-49D2-40E1-BDDE-22DE57A0D722}">
      <dgm:prSet/>
      <dgm:spPr/>
      <dgm:t>
        <a:bodyPr/>
        <a:lstStyle/>
        <a:p>
          <a:endParaRPr lang="id-ID"/>
        </a:p>
      </dgm:t>
    </dgm:pt>
    <dgm:pt modelId="{A78FB2C6-B7A2-4BF4-8CDA-E169C54A5AA9}" type="pres">
      <dgm:prSet presAssocID="{29362FD8-3FE8-4FEA-8EF8-6D535012E0D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CE6E31C-D88B-4FFD-ABEE-6FD6688597DE}" type="pres">
      <dgm:prSet presAssocID="{CD90A249-C173-41E9-8852-0EBA6C51ACF8}" presName="parentLin" presStyleCnt="0"/>
      <dgm:spPr/>
    </dgm:pt>
    <dgm:pt modelId="{C2A2EC92-CBB4-4AAF-856D-1A0AC6D35EA6}" type="pres">
      <dgm:prSet presAssocID="{CD90A249-C173-41E9-8852-0EBA6C51ACF8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D2FAD476-980C-4B0D-80BB-9A6229E5F1DF}" type="pres">
      <dgm:prSet presAssocID="{CD90A249-C173-41E9-8852-0EBA6C51ACF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8E9446F-31F2-4C25-82CA-28A9D67E640F}" type="pres">
      <dgm:prSet presAssocID="{CD90A249-C173-41E9-8852-0EBA6C51ACF8}" presName="negativeSpace" presStyleCnt="0"/>
      <dgm:spPr/>
    </dgm:pt>
    <dgm:pt modelId="{E198276B-7A93-4FF3-A321-C6A3536F5C34}" type="pres">
      <dgm:prSet presAssocID="{CD90A249-C173-41E9-8852-0EBA6C51ACF8}" presName="childText" presStyleLbl="conFgAcc1" presStyleIdx="0" presStyleCnt="3">
        <dgm:presLayoutVars>
          <dgm:bulletEnabled val="1"/>
        </dgm:presLayoutVars>
      </dgm:prSet>
      <dgm:spPr/>
    </dgm:pt>
    <dgm:pt modelId="{EFA08DD7-01F6-43F5-A0C5-E59BCD712C1A}" type="pres">
      <dgm:prSet presAssocID="{DC05F7BA-31BB-40B7-9E23-F541CB226AB1}" presName="spaceBetweenRectangles" presStyleCnt="0"/>
      <dgm:spPr/>
    </dgm:pt>
    <dgm:pt modelId="{DE7DA283-0D7A-4112-AACE-154209C9D952}" type="pres">
      <dgm:prSet presAssocID="{9095FE72-EF11-4640-8A5C-84FC291E57CB}" presName="parentLin" presStyleCnt="0"/>
      <dgm:spPr/>
    </dgm:pt>
    <dgm:pt modelId="{62A8B9D9-0C80-4D62-A508-44EEC44B2860}" type="pres">
      <dgm:prSet presAssocID="{9095FE72-EF11-4640-8A5C-84FC291E57CB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AD5ED3B2-06CD-43EE-B0EE-5F0FCA84C698}" type="pres">
      <dgm:prSet presAssocID="{9095FE72-EF11-4640-8A5C-84FC291E57C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EE60C52-1E41-4EF5-98FA-F98C00036352}" type="pres">
      <dgm:prSet presAssocID="{9095FE72-EF11-4640-8A5C-84FC291E57CB}" presName="negativeSpace" presStyleCnt="0"/>
      <dgm:spPr/>
    </dgm:pt>
    <dgm:pt modelId="{D300FFDE-B041-4984-BB78-347B9B1A4A04}" type="pres">
      <dgm:prSet presAssocID="{9095FE72-EF11-4640-8A5C-84FC291E57CB}" presName="childText" presStyleLbl="conFgAcc1" presStyleIdx="1" presStyleCnt="3">
        <dgm:presLayoutVars>
          <dgm:bulletEnabled val="1"/>
        </dgm:presLayoutVars>
      </dgm:prSet>
      <dgm:spPr/>
    </dgm:pt>
    <dgm:pt modelId="{56A755D9-1F27-4BF5-B9AB-EF84A65192C3}" type="pres">
      <dgm:prSet presAssocID="{37728E70-E4FE-48B5-B7F7-891229CAC775}" presName="spaceBetweenRectangles" presStyleCnt="0"/>
      <dgm:spPr/>
    </dgm:pt>
    <dgm:pt modelId="{5BD4A741-A053-4431-8AE0-535BA294BB71}" type="pres">
      <dgm:prSet presAssocID="{60C891C0-0433-4868-84F9-0CC25DB2C9FD}" presName="parentLin" presStyleCnt="0"/>
      <dgm:spPr/>
    </dgm:pt>
    <dgm:pt modelId="{A414CB14-C885-4ED8-8F56-A0F98E057EC3}" type="pres">
      <dgm:prSet presAssocID="{60C891C0-0433-4868-84F9-0CC25DB2C9FD}" presName="parentLeftMargin" presStyleLbl="node1" presStyleIdx="1" presStyleCnt="3"/>
      <dgm:spPr/>
      <dgm:t>
        <a:bodyPr/>
        <a:lstStyle/>
        <a:p>
          <a:endParaRPr lang="id-ID"/>
        </a:p>
      </dgm:t>
    </dgm:pt>
    <dgm:pt modelId="{F77DD4B4-28AD-4062-8C03-E5CFFCD40C48}" type="pres">
      <dgm:prSet presAssocID="{60C891C0-0433-4868-84F9-0CC25DB2C9F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BDB99C3-CB3E-4059-8EF2-7B140811FB06}" type="pres">
      <dgm:prSet presAssocID="{60C891C0-0433-4868-84F9-0CC25DB2C9FD}" presName="negativeSpace" presStyleCnt="0"/>
      <dgm:spPr/>
    </dgm:pt>
    <dgm:pt modelId="{80169DF1-7CC3-4366-BE08-2A079B0713E6}" type="pres">
      <dgm:prSet presAssocID="{60C891C0-0433-4868-84F9-0CC25DB2C9F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5703A7F-6FF2-486D-A448-52D074CF57DF}" type="presOf" srcId="{9095FE72-EF11-4640-8A5C-84FC291E57CB}" destId="{62A8B9D9-0C80-4D62-A508-44EEC44B2860}" srcOrd="0" destOrd="0" presId="urn:microsoft.com/office/officeart/2005/8/layout/list1"/>
    <dgm:cxn modelId="{7E77A360-49D2-40E1-BDDE-22DE57A0D722}" srcId="{29362FD8-3FE8-4FEA-8EF8-6D535012E0D7}" destId="{60C891C0-0433-4868-84F9-0CC25DB2C9FD}" srcOrd="2" destOrd="0" parTransId="{EAC3FFB1-5988-4A4E-A85F-1AB90B109A2E}" sibTransId="{F6314976-E6F4-49DA-9F08-BDC5DE61EAF2}"/>
    <dgm:cxn modelId="{EC69A156-6905-4FA2-A473-5F62F16AD052}" type="presOf" srcId="{60C891C0-0433-4868-84F9-0CC25DB2C9FD}" destId="{A414CB14-C885-4ED8-8F56-A0F98E057EC3}" srcOrd="0" destOrd="0" presId="urn:microsoft.com/office/officeart/2005/8/layout/list1"/>
    <dgm:cxn modelId="{A8F44A93-5814-49D1-B769-AB07212C918C}" type="presOf" srcId="{9095FE72-EF11-4640-8A5C-84FC291E57CB}" destId="{AD5ED3B2-06CD-43EE-B0EE-5F0FCA84C698}" srcOrd="1" destOrd="0" presId="urn:microsoft.com/office/officeart/2005/8/layout/list1"/>
    <dgm:cxn modelId="{9A0B5DC2-BE0E-43FE-8EB0-7E3EF945CF90}" type="presOf" srcId="{29362FD8-3FE8-4FEA-8EF8-6D535012E0D7}" destId="{A78FB2C6-B7A2-4BF4-8CDA-E169C54A5AA9}" srcOrd="0" destOrd="0" presId="urn:microsoft.com/office/officeart/2005/8/layout/list1"/>
    <dgm:cxn modelId="{4CF0E603-6C3D-4591-89FF-00A435E9CB95}" srcId="{29362FD8-3FE8-4FEA-8EF8-6D535012E0D7}" destId="{9095FE72-EF11-4640-8A5C-84FC291E57CB}" srcOrd="1" destOrd="0" parTransId="{8C49B091-C2BD-468E-8B7D-1D9059CC00EA}" sibTransId="{37728E70-E4FE-48B5-B7F7-891229CAC775}"/>
    <dgm:cxn modelId="{A2604A61-686F-4BAC-9EEB-367DF7321A83}" type="presOf" srcId="{CD90A249-C173-41E9-8852-0EBA6C51ACF8}" destId="{C2A2EC92-CBB4-4AAF-856D-1A0AC6D35EA6}" srcOrd="0" destOrd="0" presId="urn:microsoft.com/office/officeart/2005/8/layout/list1"/>
    <dgm:cxn modelId="{3B1AC209-BDD6-443B-98EA-178A6F5E796C}" type="presOf" srcId="{60C891C0-0433-4868-84F9-0CC25DB2C9FD}" destId="{F77DD4B4-28AD-4062-8C03-E5CFFCD40C48}" srcOrd="1" destOrd="0" presId="urn:microsoft.com/office/officeart/2005/8/layout/list1"/>
    <dgm:cxn modelId="{C3950714-62A8-4170-8366-202B8C5C19D8}" type="presOf" srcId="{CD90A249-C173-41E9-8852-0EBA6C51ACF8}" destId="{D2FAD476-980C-4B0D-80BB-9A6229E5F1DF}" srcOrd="1" destOrd="0" presId="urn:microsoft.com/office/officeart/2005/8/layout/list1"/>
    <dgm:cxn modelId="{38C74C62-AF09-4689-84B5-6CEDFE2803C2}" srcId="{29362FD8-3FE8-4FEA-8EF8-6D535012E0D7}" destId="{CD90A249-C173-41E9-8852-0EBA6C51ACF8}" srcOrd="0" destOrd="0" parTransId="{CA7654DB-CD93-45D7-963A-E230A9FDB7BD}" sibTransId="{DC05F7BA-31BB-40B7-9E23-F541CB226AB1}"/>
    <dgm:cxn modelId="{1A190B23-F146-4860-90EE-6BA4B1556611}" type="presParOf" srcId="{A78FB2C6-B7A2-4BF4-8CDA-E169C54A5AA9}" destId="{5CE6E31C-D88B-4FFD-ABEE-6FD6688597DE}" srcOrd="0" destOrd="0" presId="urn:microsoft.com/office/officeart/2005/8/layout/list1"/>
    <dgm:cxn modelId="{D1F4582B-3445-4527-86B7-2A6C2C7B7733}" type="presParOf" srcId="{5CE6E31C-D88B-4FFD-ABEE-6FD6688597DE}" destId="{C2A2EC92-CBB4-4AAF-856D-1A0AC6D35EA6}" srcOrd="0" destOrd="0" presId="urn:microsoft.com/office/officeart/2005/8/layout/list1"/>
    <dgm:cxn modelId="{C5524E38-F2CA-4B18-848A-F421D0385D5B}" type="presParOf" srcId="{5CE6E31C-D88B-4FFD-ABEE-6FD6688597DE}" destId="{D2FAD476-980C-4B0D-80BB-9A6229E5F1DF}" srcOrd="1" destOrd="0" presId="urn:microsoft.com/office/officeart/2005/8/layout/list1"/>
    <dgm:cxn modelId="{920F228F-6190-4819-8530-950BB6177CA1}" type="presParOf" srcId="{A78FB2C6-B7A2-4BF4-8CDA-E169C54A5AA9}" destId="{28E9446F-31F2-4C25-82CA-28A9D67E640F}" srcOrd="1" destOrd="0" presId="urn:microsoft.com/office/officeart/2005/8/layout/list1"/>
    <dgm:cxn modelId="{F55A6558-FDB3-4CB5-9400-2D78957E48BC}" type="presParOf" srcId="{A78FB2C6-B7A2-4BF4-8CDA-E169C54A5AA9}" destId="{E198276B-7A93-4FF3-A321-C6A3536F5C34}" srcOrd="2" destOrd="0" presId="urn:microsoft.com/office/officeart/2005/8/layout/list1"/>
    <dgm:cxn modelId="{991A04EF-4915-4D3A-909E-41B09DC98329}" type="presParOf" srcId="{A78FB2C6-B7A2-4BF4-8CDA-E169C54A5AA9}" destId="{EFA08DD7-01F6-43F5-A0C5-E59BCD712C1A}" srcOrd="3" destOrd="0" presId="urn:microsoft.com/office/officeart/2005/8/layout/list1"/>
    <dgm:cxn modelId="{C463611C-B02D-4CCF-A6F3-6E3B003718E8}" type="presParOf" srcId="{A78FB2C6-B7A2-4BF4-8CDA-E169C54A5AA9}" destId="{DE7DA283-0D7A-4112-AACE-154209C9D952}" srcOrd="4" destOrd="0" presId="urn:microsoft.com/office/officeart/2005/8/layout/list1"/>
    <dgm:cxn modelId="{F6613862-90EB-4DAB-ACEE-DFAF7CB196EF}" type="presParOf" srcId="{DE7DA283-0D7A-4112-AACE-154209C9D952}" destId="{62A8B9D9-0C80-4D62-A508-44EEC44B2860}" srcOrd="0" destOrd="0" presId="urn:microsoft.com/office/officeart/2005/8/layout/list1"/>
    <dgm:cxn modelId="{8F0CB4DE-5373-4CA8-94E3-B4B655AA72DE}" type="presParOf" srcId="{DE7DA283-0D7A-4112-AACE-154209C9D952}" destId="{AD5ED3B2-06CD-43EE-B0EE-5F0FCA84C698}" srcOrd="1" destOrd="0" presId="urn:microsoft.com/office/officeart/2005/8/layout/list1"/>
    <dgm:cxn modelId="{3D9CAC61-4181-4E0B-A418-E6378B99B301}" type="presParOf" srcId="{A78FB2C6-B7A2-4BF4-8CDA-E169C54A5AA9}" destId="{2EE60C52-1E41-4EF5-98FA-F98C00036352}" srcOrd="5" destOrd="0" presId="urn:microsoft.com/office/officeart/2005/8/layout/list1"/>
    <dgm:cxn modelId="{374D1830-8DA7-426D-A2C9-7B923D55E0FF}" type="presParOf" srcId="{A78FB2C6-B7A2-4BF4-8CDA-E169C54A5AA9}" destId="{D300FFDE-B041-4984-BB78-347B9B1A4A04}" srcOrd="6" destOrd="0" presId="urn:microsoft.com/office/officeart/2005/8/layout/list1"/>
    <dgm:cxn modelId="{6767F6BA-6191-44D2-828D-24DA778D7406}" type="presParOf" srcId="{A78FB2C6-B7A2-4BF4-8CDA-E169C54A5AA9}" destId="{56A755D9-1F27-4BF5-B9AB-EF84A65192C3}" srcOrd="7" destOrd="0" presId="urn:microsoft.com/office/officeart/2005/8/layout/list1"/>
    <dgm:cxn modelId="{B7603ECB-FAA0-42C2-A92A-D13775B8CF0A}" type="presParOf" srcId="{A78FB2C6-B7A2-4BF4-8CDA-E169C54A5AA9}" destId="{5BD4A741-A053-4431-8AE0-535BA294BB71}" srcOrd="8" destOrd="0" presId="urn:microsoft.com/office/officeart/2005/8/layout/list1"/>
    <dgm:cxn modelId="{0A934CDA-5055-4F0E-A656-12BB70DEF027}" type="presParOf" srcId="{5BD4A741-A053-4431-8AE0-535BA294BB71}" destId="{A414CB14-C885-4ED8-8F56-A0F98E057EC3}" srcOrd="0" destOrd="0" presId="urn:microsoft.com/office/officeart/2005/8/layout/list1"/>
    <dgm:cxn modelId="{3806EFB5-50C1-452F-8312-D2984D2AA58C}" type="presParOf" srcId="{5BD4A741-A053-4431-8AE0-535BA294BB71}" destId="{F77DD4B4-28AD-4062-8C03-E5CFFCD40C48}" srcOrd="1" destOrd="0" presId="urn:microsoft.com/office/officeart/2005/8/layout/list1"/>
    <dgm:cxn modelId="{E7375E7E-3821-455A-9ED4-D7AC7D1B743F}" type="presParOf" srcId="{A78FB2C6-B7A2-4BF4-8CDA-E169C54A5AA9}" destId="{ABDB99C3-CB3E-4059-8EF2-7B140811FB06}" srcOrd="9" destOrd="0" presId="urn:microsoft.com/office/officeart/2005/8/layout/list1"/>
    <dgm:cxn modelId="{6FA51DD5-9151-4425-99FC-8652DF14FD3A}" type="presParOf" srcId="{A78FB2C6-B7A2-4BF4-8CDA-E169C54A5AA9}" destId="{80169DF1-7CC3-4366-BE08-2A079B0713E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8276B-7A93-4FF3-A321-C6A3536F5C34}">
      <dsp:nvSpPr>
        <dsp:cNvPr id="0" name=""/>
        <dsp:cNvSpPr/>
      </dsp:nvSpPr>
      <dsp:spPr>
        <a:xfrm>
          <a:off x="0" y="2805918"/>
          <a:ext cx="30903862" cy="1638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FAD476-980C-4B0D-80BB-9A6229E5F1DF}">
      <dsp:nvSpPr>
        <dsp:cNvPr id="0" name=""/>
        <dsp:cNvSpPr/>
      </dsp:nvSpPr>
      <dsp:spPr>
        <a:xfrm>
          <a:off x="1545193" y="1846518"/>
          <a:ext cx="21632703" cy="1918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7665" tIns="0" rIns="817665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6500" kern="1200" dirty="0" smtClean="0"/>
            <a:t>Berguna (</a:t>
          </a:r>
          <a:r>
            <a:rPr lang="id-ID" sz="6500" i="1" kern="1200" dirty="0" smtClean="0"/>
            <a:t>Useful </a:t>
          </a:r>
          <a:r>
            <a:rPr lang="id-ID" sz="6500" i="0" kern="1200" dirty="0" smtClean="0"/>
            <a:t>)</a:t>
          </a:r>
          <a:endParaRPr lang="id-ID" sz="6500" kern="1200" dirty="0"/>
        </a:p>
      </dsp:txBody>
      <dsp:txXfrm>
        <a:off x="1638861" y="1940186"/>
        <a:ext cx="21445367" cy="1731464"/>
      </dsp:txXfrm>
    </dsp:sp>
    <dsp:sp modelId="{D300FFDE-B041-4984-BB78-347B9B1A4A04}">
      <dsp:nvSpPr>
        <dsp:cNvPr id="0" name=""/>
        <dsp:cNvSpPr/>
      </dsp:nvSpPr>
      <dsp:spPr>
        <a:xfrm>
          <a:off x="0" y="5754318"/>
          <a:ext cx="30903862" cy="1638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5ED3B2-06CD-43EE-B0EE-5F0FCA84C698}">
      <dsp:nvSpPr>
        <dsp:cNvPr id="0" name=""/>
        <dsp:cNvSpPr/>
      </dsp:nvSpPr>
      <dsp:spPr>
        <a:xfrm>
          <a:off x="1545193" y="4794918"/>
          <a:ext cx="21632703" cy="1918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7665" tIns="0" rIns="817665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6500" kern="1200" dirty="0" smtClean="0"/>
            <a:t>Dapat digunakan </a:t>
          </a:r>
          <a:r>
            <a:rPr lang="id-ID" sz="6500" i="1" kern="1200" dirty="0" smtClean="0"/>
            <a:t>(Usable)</a:t>
          </a:r>
          <a:endParaRPr lang="id-ID" sz="6500" kern="1200" dirty="0"/>
        </a:p>
      </dsp:txBody>
      <dsp:txXfrm>
        <a:off x="1638861" y="4888586"/>
        <a:ext cx="21445367" cy="1731464"/>
      </dsp:txXfrm>
    </dsp:sp>
    <dsp:sp modelId="{80169DF1-7CC3-4366-BE08-2A079B0713E6}">
      <dsp:nvSpPr>
        <dsp:cNvPr id="0" name=""/>
        <dsp:cNvSpPr/>
      </dsp:nvSpPr>
      <dsp:spPr>
        <a:xfrm>
          <a:off x="0" y="8702718"/>
          <a:ext cx="30903862" cy="1638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7DD4B4-28AD-4062-8C03-E5CFFCD40C48}">
      <dsp:nvSpPr>
        <dsp:cNvPr id="0" name=""/>
        <dsp:cNvSpPr/>
      </dsp:nvSpPr>
      <dsp:spPr>
        <a:xfrm>
          <a:off x="1545193" y="7743318"/>
          <a:ext cx="21632703" cy="1918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7665" tIns="0" rIns="817665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6500" kern="1200" dirty="0" smtClean="0"/>
            <a:t>Digunakan (</a:t>
          </a:r>
          <a:r>
            <a:rPr lang="id-ID" sz="6500" i="1" kern="1200" dirty="0" smtClean="0"/>
            <a:t>Used </a:t>
          </a:r>
          <a:r>
            <a:rPr lang="id-ID" sz="6500" i="0" kern="1200" dirty="0" smtClean="0"/>
            <a:t>)</a:t>
          </a:r>
          <a:endParaRPr lang="id-ID" sz="6500" kern="1200" dirty="0"/>
        </a:p>
      </dsp:txBody>
      <dsp:txXfrm>
        <a:off x="1638861" y="7836986"/>
        <a:ext cx="21445367" cy="1731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B6001-334B-40FE-B1C0-61C55BEF48AF}" type="datetimeFigureOut">
              <a:rPr lang="id-ID" smtClean="0"/>
              <a:t>16/05/2017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1B98B-D0A9-4DC7-BF7F-B040056525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192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5428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977145" algn="l" defTabSz="195428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954287" algn="l" defTabSz="195428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2931432" algn="l" defTabSz="195428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3908576" algn="l" defTabSz="195428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4885719" algn="l" defTabSz="195428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5862864" algn="l" defTabSz="195428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6840008" algn="l" defTabSz="195428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7817151" algn="l" defTabSz="195428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1" name="Shape 5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1" name="Shape 5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" y="1"/>
            <a:ext cx="36004500" cy="2016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0342" y="6263548"/>
            <a:ext cx="30603825" cy="432194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0678" y="11425607"/>
            <a:ext cx="25203151" cy="5152727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B6D1F29-EDCA-47D0-BC3C-D610B81F7F55}" type="datetimeFigureOut">
              <a:rPr lang="id-ID" smtClean="0"/>
              <a:t>16/05/2017</a:t>
            </a:fld>
            <a:endParaRPr lang="id-ID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D1F29-EDCA-47D0-BC3C-D610B81F7F55}" type="datetimeFigureOut">
              <a:rPr lang="id-ID" smtClean="0"/>
              <a:t>16/05/2017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199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03268" y="1568224"/>
            <a:ext cx="8101011" cy="16442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00228" y="1568224"/>
            <a:ext cx="23702963" cy="1644298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D1F29-EDCA-47D0-BC3C-D610B81F7F55}" type="datetimeFigureOut">
              <a:rPr lang="id-ID" smtClean="0"/>
              <a:t>16/05/2017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6787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1603153" y="1595759"/>
            <a:ext cx="32798588" cy="16971124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-657661" y="2193176"/>
            <a:ext cx="10357200" cy="10311331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7135144" y="1063905"/>
            <a:ext cx="4150913" cy="4132529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6711847" y="-508256"/>
            <a:ext cx="1184794" cy="1179547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900112" y="11318199"/>
            <a:ext cx="2383763" cy="2373205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5996432" y="1239853"/>
            <a:ext cx="838684" cy="834973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30901303" y="16339123"/>
            <a:ext cx="4322194" cy="4303052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33498253" y="11686277"/>
            <a:ext cx="3049988" cy="303648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31870522" y="15578090"/>
            <a:ext cx="1627763" cy="1620554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33949314" y="15180969"/>
            <a:ext cx="838688" cy="834973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9728207" y="18822792"/>
            <a:ext cx="838688" cy="83497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28844786" y="18324984"/>
            <a:ext cx="369731" cy="368094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362010" y="11318198"/>
            <a:ext cx="369731" cy="368094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34360245" y="12544451"/>
            <a:ext cx="1326020" cy="132014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10" name="Shape 110"/>
          <p:cNvGrpSpPr/>
          <p:nvPr/>
        </p:nvGrpSpPr>
        <p:grpSpPr>
          <a:xfrm>
            <a:off x="32060598" y="17552363"/>
            <a:ext cx="2003597" cy="1876573"/>
            <a:chOff x="5972700" y="2330200"/>
            <a:chExt cx="411625" cy="387275"/>
          </a:xfrm>
        </p:grpSpPr>
        <p:sp>
          <p:nvSpPr>
            <p:cNvPr id="111" name="Shape 111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13" name="Shape 113"/>
          <p:cNvGrpSpPr/>
          <p:nvPr/>
        </p:nvGrpSpPr>
        <p:grpSpPr>
          <a:xfrm>
            <a:off x="8425744" y="1891583"/>
            <a:ext cx="1569712" cy="2477165"/>
            <a:chOff x="6718575" y="2318625"/>
            <a:chExt cx="256950" cy="407375"/>
          </a:xfrm>
        </p:grpSpPr>
        <p:sp>
          <p:nvSpPr>
            <p:cNvPr id="114" name="Shape 11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567295" y="2193176"/>
            <a:ext cx="8434125" cy="10311331"/>
          </a:xfrm>
          <a:prstGeom prst="rect">
            <a:avLst/>
          </a:prstGeom>
        </p:spPr>
        <p:txBody>
          <a:bodyPr lIns="359410" tIns="359410" rIns="359410" bIns="359410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11426133" y="4050992"/>
            <a:ext cx="20838431" cy="12808018"/>
          </a:xfrm>
          <a:prstGeom prst="rect">
            <a:avLst/>
          </a:prstGeom>
        </p:spPr>
        <p:txBody>
          <a:bodyPr lIns="359410" tIns="359410" rIns="359410" bIns="35941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0104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1603153" y="1595759"/>
            <a:ext cx="32798588" cy="16971124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15008963" y="-763628"/>
            <a:ext cx="5986575" cy="5960062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19617215" y="2880363"/>
            <a:ext cx="3049988" cy="30364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13662920" y="3179064"/>
            <a:ext cx="838688" cy="834973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12245133" y="605328"/>
            <a:ext cx="2003400" cy="1994527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21244891" y="-335910"/>
            <a:ext cx="838688" cy="834973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-552821" y="14834310"/>
            <a:ext cx="4322194" cy="4303052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31812244" y="17311875"/>
            <a:ext cx="3462244" cy="344691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1603155" y="18429967"/>
            <a:ext cx="1326540" cy="1320669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35030264" y="16163673"/>
            <a:ext cx="1152900" cy="1147794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30714650" y="18241251"/>
            <a:ext cx="838688" cy="834973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33358484" y="16476910"/>
            <a:ext cx="369731" cy="368094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2081595" y="13756571"/>
            <a:ext cx="838688" cy="834973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32790663" y="18285965"/>
            <a:ext cx="1505082" cy="1498416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1" name="Shape 81"/>
          <p:cNvGrpSpPr/>
          <p:nvPr/>
        </p:nvGrpSpPr>
        <p:grpSpPr>
          <a:xfrm>
            <a:off x="606469" y="16047549"/>
            <a:ext cx="2003597" cy="1876573"/>
            <a:chOff x="5972700" y="2330200"/>
            <a:chExt cx="411625" cy="387275"/>
          </a:xfrm>
        </p:grpSpPr>
        <p:sp>
          <p:nvSpPr>
            <p:cNvPr id="82" name="Shape 8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4" name="Shape 84"/>
          <p:cNvGrpSpPr/>
          <p:nvPr/>
        </p:nvGrpSpPr>
        <p:grpSpPr>
          <a:xfrm>
            <a:off x="20565417" y="3487767"/>
            <a:ext cx="1153380" cy="1820026"/>
            <a:chOff x="6718575" y="2318625"/>
            <a:chExt cx="256950" cy="407375"/>
          </a:xfrm>
        </p:grpSpPr>
        <p:sp>
          <p:nvSpPr>
            <p:cNvPr id="85" name="Shape 8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891458" y="6682137"/>
            <a:ext cx="26222569" cy="3214059"/>
          </a:xfrm>
          <a:prstGeom prst="rect">
            <a:avLst/>
          </a:prstGeom>
        </p:spPr>
        <p:txBody>
          <a:bodyPr lIns="359410" tIns="359410" rIns="359410" bIns="359410" anchor="t" anchorCtr="0"/>
          <a:lstStyle>
            <a:lvl1pPr lvl="0" algn="ctr" rtl="0">
              <a:spcBef>
                <a:spcPts val="0"/>
              </a:spcBef>
              <a:buClr>
                <a:srgbClr val="4A5C65"/>
              </a:buClr>
              <a:buSzPct val="100000"/>
              <a:defRPr sz="11800" i="1">
                <a:solidFill>
                  <a:srgbClr val="4A5C65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4A5C65"/>
              </a:buClr>
              <a:buSzPct val="100000"/>
              <a:defRPr sz="11800" i="1">
                <a:solidFill>
                  <a:srgbClr val="4A5C65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4A5C65"/>
              </a:buClr>
              <a:buSzPct val="100000"/>
              <a:defRPr sz="11800" i="1">
                <a:solidFill>
                  <a:srgbClr val="4A5C65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4A5C65"/>
              </a:buClr>
              <a:buSzPct val="100000"/>
              <a:defRPr sz="11800" i="1">
                <a:solidFill>
                  <a:srgbClr val="4A5C65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4A5C65"/>
              </a:buClr>
              <a:buSzPct val="100000"/>
              <a:defRPr sz="11800" i="1">
                <a:solidFill>
                  <a:srgbClr val="4A5C65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4A5C65"/>
              </a:buClr>
              <a:buSzPct val="100000"/>
              <a:defRPr sz="11800" i="1">
                <a:solidFill>
                  <a:srgbClr val="4A5C65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4A5C65"/>
              </a:buClr>
              <a:buSzPct val="100000"/>
              <a:defRPr sz="11800" i="1">
                <a:solidFill>
                  <a:srgbClr val="4A5C65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4A5C65"/>
              </a:buClr>
              <a:buSzPct val="100000"/>
              <a:defRPr sz="11800" i="1">
                <a:solidFill>
                  <a:srgbClr val="4A5C65"/>
                </a:solidFill>
              </a:defRPr>
            </a:lvl8pPr>
            <a:lvl9pPr lvl="8" algn="ctr">
              <a:spcBef>
                <a:spcPts val="0"/>
              </a:spcBef>
              <a:buClr>
                <a:srgbClr val="4A5C65"/>
              </a:buClr>
              <a:buSzPct val="100000"/>
              <a:defRPr sz="11800" i="1">
                <a:solidFill>
                  <a:srgbClr val="4A5C65"/>
                </a:solidFill>
              </a:defRPr>
            </a:lvl9pPr>
          </a:lstStyle>
          <a:p>
            <a:endParaRPr/>
          </a:p>
        </p:txBody>
      </p:sp>
      <p:sp>
        <p:nvSpPr>
          <p:cNvPr id="94" name="Shape 94"/>
          <p:cNvSpPr txBox="1"/>
          <p:nvPr/>
        </p:nvSpPr>
        <p:spPr>
          <a:xfrm>
            <a:off x="14149013" y="35006"/>
            <a:ext cx="7706475" cy="2562544"/>
          </a:xfrm>
          <a:prstGeom prst="rect">
            <a:avLst/>
          </a:prstGeom>
          <a:noFill/>
          <a:ln>
            <a:noFill/>
          </a:ln>
        </p:spPr>
        <p:txBody>
          <a:bodyPr lIns="359410" tIns="359410" rIns="359410" bIns="359410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7700" b="1">
                <a:solidFill>
                  <a:srgbClr val="FFFFFF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634262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1603153" y="1595759"/>
            <a:ext cx="32798588" cy="16971124"/>
          </a:xfrm>
          <a:prstGeom prst="rect">
            <a:avLst/>
          </a:prstGeom>
          <a:solidFill>
            <a:srgbClr val="02BDC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10357397" y="2470227"/>
            <a:ext cx="15290100" cy="15222384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21382003" y="896126"/>
            <a:ext cx="5465644" cy="5441438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23263734" y="18270722"/>
            <a:ext cx="2383763" cy="2373205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10657434" y="15180941"/>
            <a:ext cx="4322194" cy="4303052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8196666" y="3023430"/>
            <a:ext cx="3049988" cy="303648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25647501" y="6337525"/>
            <a:ext cx="1627763" cy="1620554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9530620" y="14159436"/>
            <a:ext cx="1326544" cy="1320669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9302281" y="6547021"/>
            <a:ext cx="838688" cy="834973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26847686" y="5247755"/>
            <a:ext cx="369731" cy="368094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24270707" y="17148408"/>
            <a:ext cx="369731" cy="368094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9058658" y="3881604"/>
            <a:ext cx="1326020" cy="132014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11816729" y="16394181"/>
            <a:ext cx="2003597" cy="1876573"/>
            <a:chOff x="5972700" y="2330200"/>
            <a:chExt cx="411625" cy="387275"/>
          </a:xfrm>
        </p:grpSpPr>
        <p:sp>
          <p:nvSpPr>
            <p:cNvPr id="50" name="Shape 50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2" name="Shape 52"/>
          <p:cNvGrpSpPr/>
          <p:nvPr/>
        </p:nvGrpSpPr>
        <p:grpSpPr>
          <a:xfrm>
            <a:off x="23080708" y="1985743"/>
            <a:ext cx="2067085" cy="3262056"/>
            <a:chOff x="6718575" y="2318625"/>
            <a:chExt cx="256950" cy="407375"/>
          </a:xfrm>
        </p:grpSpPr>
        <p:sp>
          <p:nvSpPr>
            <p:cNvPr id="53" name="Shape 53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4" name="Shape 5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1" name="Shape 61"/>
          <p:cNvSpPr/>
          <p:nvPr/>
        </p:nvSpPr>
        <p:spPr>
          <a:xfrm>
            <a:off x="10856656" y="3378972"/>
            <a:ext cx="1184794" cy="1179547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13820341" y="18649043"/>
            <a:ext cx="838688" cy="834973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21635976" y="17148412"/>
            <a:ext cx="1627763" cy="1620554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11364019" y="7401665"/>
            <a:ext cx="13276069" cy="4546488"/>
          </a:xfrm>
          <a:prstGeom prst="rect">
            <a:avLst/>
          </a:prstGeom>
        </p:spPr>
        <p:txBody>
          <a:bodyPr lIns="359410" tIns="359410" rIns="359410" bIns="359410" anchor="b" anchorCtr="0"/>
          <a:lstStyle>
            <a:lvl1pPr lvl="0" algn="ctr" rtl="0">
              <a:spcBef>
                <a:spcPts val="0"/>
              </a:spcBef>
              <a:buClr>
                <a:srgbClr val="02BDC7"/>
              </a:buClr>
              <a:buSzPct val="100000"/>
              <a:defRPr sz="11800">
                <a:solidFill>
                  <a:srgbClr val="02BDC7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02BDC7"/>
              </a:buClr>
              <a:buSzPct val="100000"/>
              <a:defRPr sz="11800">
                <a:solidFill>
                  <a:srgbClr val="02BDC7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02BDC7"/>
              </a:buClr>
              <a:buSzPct val="100000"/>
              <a:defRPr sz="11800">
                <a:solidFill>
                  <a:srgbClr val="02BDC7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02BDC7"/>
              </a:buClr>
              <a:buSzPct val="100000"/>
              <a:defRPr sz="11800">
                <a:solidFill>
                  <a:srgbClr val="02BDC7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02BDC7"/>
              </a:buClr>
              <a:buSzPct val="100000"/>
              <a:defRPr sz="11800">
                <a:solidFill>
                  <a:srgbClr val="02BDC7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02BDC7"/>
              </a:buClr>
              <a:buSzPct val="100000"/>
              <a:defRPr sz="11800">
                <a:solidFill>
                  <a:srgbClr val="02BDC7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02BDC7"/>
              </a:buClr>
              <a:buSzPct val="100000"/>
              <a:defRPr sz="11800">
                <a:solidFill>
                  <a:srgbClr val="02BDC7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02BDC7"/>
              </a:buClr>
              <a:buSzPct val="100000"/>
              <a:defRPr sz="11800">
                <a:solidFill>
                  <a:srgbClr val="02BDC7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02BDC7"/>
              </a:buClr>
              <a:buSzPct val="100000"/>
              <a:defRPr sz="11800">
                <a:solidFill>
                  <a:srgbClr val="02BDC7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11364019" y="11431884"/>
            <a:ext cx="13276069" cy="3076465"/>
          </a:xfrm>
          <a:prstGeom prst="rect">
            <a:avLst/>
          </a:prstGeom>
        </p:spPr>
        <p:txBody>
          <a:bodyPr lIns="359410" tIns="359410" rIns="359410" bIns="359410" anchor="t" anchorCtr="0"/>
          <a:lstStyle>
            <a:lvl1pPr lvl="0" algn="ctr" rtl="0">
              <a:spcBef>
                <a:spcPts val="0"/>
              </a:spcBef>
              <a:buClr>
                <a:srgbClr val="FFB600"/>
              </a:buClr>
              <a:buNone/>
              <a:defRPr>
                <a:solidFill>
                  <a:srgbClr val="FFB600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11800">
                <a:solidFill>
                  <a:srgbClr val="FFB600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11800">
                <a:solidFill>
                  <a:srgbClr val="FFB600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11800">
                <a:solidFill>
                  <a:srgbClr val="FFB600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11800">
                <a:solidFill>
                  <a:srgbClr val="FFB600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11800">
                <a:solidFill>
                  <a:srgbClr val="FFB600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11800">
                <a:solidFill>
                  <a:srgbClr val="FFB600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11800">
                <a:solidFill>
                  <a:srgbClr val="FFB600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11800">
                <a:solidFill>
                  <a:srgbClr val="FFB600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17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D1F29-EDCA-47D0-BC3C-D610B81F7F55}" type="datetimeFigureOut">
              <a:rPr lang="id-ID" smtClean="0"/>
              <a:t>16/05/2017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814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109" y="12956493"/>
            <a:ext cx="30603825" cy="4004563"/>
          </a:xfrm>
        </p:spPr>
        <p:txBody>
          <a:bodyPr anchor="t"/>
          <a:lstStyle>
            <a:lvl1pPr algn="l">
              <a:defRPr sz="85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4109" y="8545875"/>
            <a:ext cx="30603825" cy="4410618"/>
          </a:xfrm>
        </p:spPr>
        <p:txBody>
          <a:bodyPr anchor="b"/>
          <a:lstStyle>
            <a:lvl1pPr marL="0" indent="0">
              <a:buNone/>
              <a:defRPr sz="4300"/>
            </a:lvl1pPr>
            <a:lvl2pPr marL="977145" indent="0">
              <a:buNone/>
              <a:defRPr sz="3900"/>
            </a:lvl2pPr>
            <a:lvl3pPr marL="1954287" indent="0">
              <a:buNone/>
              <a:defRPr sz="3300"/>
            </a:lvl3pPr>
            <a:lvl4pPr marL="2931432" indent="0">
              <a:buNone/>
              <a:defRPr sz="3000"/>
            </a:lvl4pPr>
            <a:lvl5pPr marL="3908576" indent="0">
              <a:buNone/>
              <a:defRPr sz="3000"/>
            </a:lvl5pPr>
            <a:lvl6pPr marL="4885719" indent="0">
              <a:buNone/>
              <a:defRPr sz="3000"/>
            </a:lvl6pPr>
            <a:lvl7pPr marL="5862864" indent="0">
              <a:buNone/>
              <a:defRPr sz="3000"/>
            </a:lvl7pPr>
            <a:lvl8pPr marL="6840008" indent="0">
              <a:buNone/>
              <a:defRPr sz="3000"/>
            </a:lvl8pPr>
            <a:lvl9pPr marL="7817151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D1F29-EDCA-47D0-BC3C-D610B81F7F55}" type="datetimeFigureOut">
              <a:rPr lang="id-ID" smtClean="0"/>
              <a:t>16/05/2017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7575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00344" y="5824823"/>
            <a:ext cx="15151894" cy="12186384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3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452308" y="5824823"/>
            <a:ext cx="15151894" cy="12186384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3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D1F29-EDCA-47D0-BC3C-D610B81F7F55}" type="datetimeFigureOut">
              <a:rPr lang="id-ID" smtClean="0"/>
              <a:t>16/05/2017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648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31" y="807448"/>
            <a:ext cx="32404051" cy="336047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6" y="4513304"/>
            <a:ext cx="15908243" cy="1880931"/>
          </a:xfrm>
        </p:spPr>
        <p:txBody>
          <a:bodyPr anchor="b"/>
          <a:lstStyle>
            <a:lvl1pPr marL="0" indent="0">
              <a:buNone/>
              <a:defRPr sz="5200" b="1"/>
            </a:lvl1pPr>
            <a:lvl2pPr marL="977145" indent="0">
              <a:buNone/>
              <a:defRPr sz="4300" b="1"/>
            </a:lvl2pPr>
            <a:lvl3pPr marL="1954287" indent="0">
              <a:buNone/>
              <a:defRPr sz="3900" b="1"/>
            </a:lvl3pPr>
            <a:lvl4pPr marL="2931432" indent="0">
              <a:buNone/>
              <a:defRPr sz="3300" b="1"/>
            </a:lvl4pPr>
            <a:lvl5pPr marL="3908576" indent="0">
              <a:buNone/>
              <a:defRPr sz="3300" b="1"/>
            </a:lvl5pPr>
            <a:lvl6pPr marL="4885719" indent="0">
              <a:buNone/>
              <a:defRPr sz="3300" b="1"/>
            </a:lvl6pPr>
            <a:lvl7pPr marL="5862864" indent="0">
              <a:buNone/>
              <a:defRPr sz="3300" b="1"/>
            </a:lvl7pPr>
            <a:lvl8pPr marL="6840008" indent="0">
              <a:buNone/>
              <a:defRPr sz="3300" b="1"/>
            </a:lvl8pPr>
            <a:lvl9pPr marL="7817151" indent="0">
              <a:buNone/>
              <a:defRPr sz="3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0226" y="6394234"/>
            <a:ext cx="15908243" cy="11616971"/>
          </a:xfrm>
        </p:spPr>
        <p:txBody>
          <a:bodyPr/>
          <a:lstStyle>
            <a:lvl1pPr>
              <a:defRPr sz="5200"/>
            </a:lvl1pPr>
            <a:lvl2pPr>
              <a:defRPr sz="4300"/>
            </a:lvl2pPr>
            <a:lvl3pPr>
              <a:defRPr sz="39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89789" y="4513304"/>
            <a:ext cx="15914489" cy="1880931"/>
          </a:xfrm>
        </p:spPr>
        <p:txBody>
          <a:bodyPr anchor="b"/>
          <a:lstStyle>
            <a:lvl1pPr marL="0" indent="0">
              <a:buNone/>
              <a:defRPr sz="5200" b="1"/>
            </a:lvl1pPr>
            <a:lvl2pPr marL="977145" indent="0">
              <a:buNone/>
              <a:defRPr sz="4300" b="1"/>
            </a:lvl2pPr>
            <a:lvl3pPr marL="1954287" indent="0">
              <a:buNone/>
              <a:defRPr sz="3900" b="1"/>
            </a:lvl3pPr>
            <a:lvl4pPr marL="2931432" indent="0">
              <a:buNone/>
              <a:defRPr sz="3300" b="1"/>
            </a:lvl4pPr>
            <a:lvl5pPr marL="3908576" indent="0">
              <a:buNone/>
              <a:defRPr sz="3300" b="1"/>
            </a:lvl5pPr>
            <a:lvl6pPr marL="4885719" indent="0">
              <a:buNone/>
              <a:defRPr sz="3300" b="1"/>
            </a:lvl6pPr>
            <a:lvl7pPr marL="5862864" indent="0">
              <a:buNone/>
              <a:defRPr sz="3300" b="1"/>
            </a:lvl7pPr>
            <a:lvl8pPr marL="6840008" indent="0">
              <a:buNone/>
              <a:defRPr sz="3300" b="1"/>
            </a:lvl8pPr>
            <a:lvl9pPr marL="7817151" indent="0">
              <a:buNone/>
              <a:defRPr sz="3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9789" y="6394234"/>
            <a:ext cx="15914489" cy="11616971"/>
          </a:xfrm>
        </p:spPr>
        <p:txBody>
          <a:bodyPr/>
          <a:lstStyle>
            <a:lvl1pPr>
              <a:defRPr sz="5200"/>
            </a:lvl1pPr>
            <a:lvl2pPr>
              <a:defRPr sz="4300"/>
            </a:lvl2pPr>
            <a:lvl3pPr>
              <a:defRPr sz="39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D1F29-EDCA-47D0-BC3C-D610B81F7F55}" type="datetimeFigureOut">
              <a:rPr lang="id-ID" smtClean="0"/>
              <a:t>16/05/2017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715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D1F29-EDCA-47D0-BC3C-D610B81F7F55}" type="datetimeFigureOut">
              <a:rPr lang="id-ID" smtClean="0"/>
              <a:t>16/05/2017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061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D1F29-EDCA-47D0-BC3C-D610B81F7F55}" type="datetimeFigureOut">
              <a:rPr lang="id-ID" smtClean="0"/>
              <a:t>16/05/2017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702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32" y="802781"/>
            <a:ext cx="11845231" cy="3416482"/>
          </a:xfrm>
        </p:spPr>
        <p:txBody>
          <a:bodyPr anchor="b"/>
          <a:lstStyle>
            <a:lvl1pPr algn="l">
              <a:defRPr sz="43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6764" y="802784"/>
            <a:ext cx="20127515" cy="17208424"/>
          </a:xfrm>
        </p:spPr>
        <p:txBody>
          <a:bodyPr/>
          <a:lstStyle>
            <a:lvl1pPr>
              <a:defRPr sz="6900"/>
            </a:lvl1pPr>
            <a:lvl2pPr>
              <a:defRPr sz="5900"/>
            </a:lvl2pPr>
            <a:lvl3pPr>
              <a:defRPr sz="52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0232" y="4219264"/>
            <a:ext cx="11845231" cy="13791942"/>
          </a:xfrm>
        </p:spPr>
        <p:txBody>
          <a:bodyPr/>
          <a:lstStyle>
            <a:lvl1pPr marL="0" indent="0">
              <a:buNone/>
              <a:defRPr sz="3000"/>
            </a:lvl1pPr>
            <a:lvl2pPr marL="977145" indent="0">
              <a:buNone/>
              <a:defRPr sz="2600"/>
            </a:lvl2pPr>
            <a:lvl3pPr marL="1954287" indent="0">
              <a:buNone/>
              <a:defRPr sz="2200"/>
            </a:lvl3pPr>
            <a:lvl4pPr marL="2931432" indent="0">
              <a:buNone/>
              <a:defRPr sz="1900"/>
            </a:lvl4pPr>
            <a:lvl5pPr marL="3908576" indent="0">
              <a:buNone/>
              <a:defRPr sz="1900"/>
            </a:lvl5pPr>
            <a:lvl6pPr marL="4885719" indent="0">
              <a:buNone/>
              <a:defRPr sz="1900"/>
            </a:lvl6pPr>
            <a:lvl7pPr marL="5862864" indent="0">
              <a:buNone/>
              <a:defRPr sz="1900"/>
            </a:lvl7pPr>
            <a:lvl8pPr marL="6840008" indent="0">
              <a:buNone/>
              <a:defRPr sz="1900"/>
            </a:lvl8pPr>
            <a:lvl9pPr marL="7817151" indent="0">
              <a:buNone/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D1F29-EDCA-47D0-BC3C-D610B81F7F55}" type="datetimeFigureOut">
              <a:rPr lang="id-ID" smtClean="0"/>
              <a:t>16/05/2017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2834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7136" y="14113986"/>
            <a:ext cx="21602700" cy="1666237"/>
          </a:xfrm>
        </p:spPr>
        <p:txBody>
          <a:bodyPr anchor="b"/>
          <a:lstStyle>
            <a:lvl1pPr algn="l">
              <a:defRPr sz="43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57136" y="1801588"/>
            <a:ext cx="21602700" cy="12097703"/>
          </a:xfrm>
        </p:spPr>
        <p:txBody>
          <a:bodyPr/>
          <a:lstStyle>
            <a:lvl1pPr marL="0" indent="0">
              <a:buNone/>
              <a:defRPr sz="6900"/>
            </a:lvl1pPr>
            <a:lvl2pPr marL="977145" indent="0">
              <a:buNone/>
              <a:defRPr sz="5900"/>
            </a:lvl2pPr>
            <a:lvl3pPr marL="1954287" indent="0">
              <a:buNone/>
              <a:defRPr sz="5200"/>
            </a:lvl3pPr>
            <a:lvl4pPr marL="2931432" indent="0">
              <a:buNone/>
              <a:defRPr sz="4300"/>
            </a:lvl4pPr>
            <a:lvl5pPr marL="3908576" indent="0">
              <a:buNone/>
              <a:defRPr sz="4300"/>
            </a:lvl5pPr>
            <a:lvl6pPr marL="4885719" indent="0">
              <a:buNone/>
              <a:defRPr sz="4300"/>
            </a:lvl6pPr>
            <a:lvl7pPr marL="5862864" indent="0">
              <a:buNone/>
              <a:defRPr sz="4300"/>
            </a:lvl7pPr>
            <a:lvl8pPr marL="6840008" indent="0">
              <a:buNone/>
              <a:defRPr sz="4300"/>
            </a:lvl8pPr>
            <a:lvl9pPr marL="7817151" indent="0">
              <a:buNone/>
              <a:defRPr sz="43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57136" y="15780224"/>
            <a:ext cx="21602700" cy="2366331"/>
          </a:xfrm>
        </p:spPr>
        <p:txBody>
          <a:bodyPr/>
          <a:lstStyle>
            <a:lvl1pPr marL="0" indent="0">
              <a:buNone/>
              <a:defRPr sz="3000"/>
            </a:lvl1pPr>
            <a:lvl2pPr marL="977145" indent="0">
              <a:buNone/>
              <a:defRPr sz="2600"/>
            </a:lvl2pPr>
            <a:lvl3pPr marL="1954287" indent="0">
              <a:buNone/>
              <a:defRPr sz="2200"/>
            </a:lvl3pPr>
            <a:lvl4pPr marL="2931432" indent="0">
              <a:buNone/>
              <a:defRPr sz="1900"/>
            </a:lvl4pPr>
            <a:lvl5pPr marL="3908576" indent="0">
              <a:buNone/>
              <a:defRPr sz="1900"/>
            </a:lvl5pPr>
            <a:lvl6pPr marL="4885719" indent="0">
              <a:buNone/>
              <a:defRPr sz="1900"/>
            </a:lvl6pPr>
            <a:lvl7pPr marL="5862864" indent="0">
              <a:buNone/>
              <a:defRPr sz="1900"/>
            </a:lvl7pPr>
            <a:lvl8pPr marL="6840008" indent="0">
              <a:buNone/>
              <a:defRPr sz="1900"/>
            </a:lvl8pPr>
            <a:lvl9pPr marL="7817151" indent="0">
              <a:buNone/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D1F29-EDCA-47D0-BC3C-D610B81F7F55}" type="datetimeFigureOut">
              <a:rPr lang="id-ID" smtClean="0"/>
              <a:t>16/05/2017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672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" y="1"/>
            <a:ext cx="36004500" cy="2016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00231" y="1568220"/>
            <a:ext cx="32404051" cy="3360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5429" tIns="97715" rIns="195429" bIns="97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00336" y="5824823"/>
            <a:ext cx="30903863" cy="1218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5429" tIns="97715" rIns="195429" bIns="97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00228" y="18361251"/>
            <a:ext cx="8401051" cy="140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5429" tIns="97715" rIns="195429" bIns="97715" numCol="1" anchor="t" anchorCtr="0" compatLnSpc="1">
            <a:prstTxWarp prst="textNoShape">
              <a:avLst/>
            </a:prstTxWarp>
          </a:bodyPr>
          <a:lstStyle>
            <a:lvl1pPr>
              <a:defRPr sz="2600">
                <a:solidFill>
                  <a:schemeClr val="tx2"/>
                </a:solidFill>
              </a:defRPr>
            </a:lvl1pPr>
          </a:lstStyle>
          <a:p>
            <a:fld id="{7B6D1F29-EDCA-47D0-BC3C-D610B81F7F55}" type="datetimeFigureOut">
              <a:rPr lang="id-ID" smtClean="0"/>
              <a:t>16/05/2017</a:t>
            </a:fld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301542" y="18361251"/>
            <a:ext cx="11401425" cy="140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5429" tIns="97715" rIns="195429" bIns="97715" numCol="1" anchor="t" anchorCtr="0" compatLnSpc="1">
            <a:prstTxWarp prst="textNoShape">
              <a:avLst/>
            </a:prstTxWarp>
          </a:bodyPr>
          <a:lstStyle>
            <a:lvl1pPr algn="ctr">
              <a:defRPr sz="26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803228" y="18361251"/>
            <a:ext cx="8401051" cy="140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5429" tIns="97715" rIns="195429" bIns="97715" numCol="1" anchor="t" anchorCtr="0" compatLnSpc="1">
            <a:prstTxWarp prst="textNoShape">
              <a:avLst/>
            </a:prstTxWarp>
          </a:bodyPr>
          <a:lstStyle>
            <a:lvl1pPr algn="r">
              <a:defRPr sz="2600">
                <a:solidFill>
                  <a:schemeClr val="tx2"/>
                </a:solidFill>
              </a:defRPr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Tahoma" pitchFamily="34" charset="0"/>
        </a:defRPr>
      </a:lvl5pPr>
      <a:lvl6pPr marL="977145" algn="ctr" rtl="0" eaLnBrk="1" fontAlgn="base" hangingPunct="1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Tahoma" pitchFamily="34" charset="0"/>
        </a:defRPr>
      </a:lvl6pPr>
      <a:lvl7pPr marL="1954287" algn="ctr" rtl="0" eaLnBrk="1" fontAlgn="base" hangingPunct="1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Tahoma" pitchFamily="34" charset="0"/>
        </a:defRPr>
      </a:lvl7pPr>
      <a:lvl8pPr marL="2931432" algn="ctr" rtl="0" eaLnBrk="1" fontAlgn="base" hangingPunct="1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Tahoma" pitchFamily="34" charset="0"/>
        </a:defRPr>
      </a:lvl8pPr>
      <a:lvl9pPr marL="3908576" algn="ctr" rtl="0" eaLnBrk="1" fontAlgn="base" hangingPunct="1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Tahoma" pitchFamily="34" charset="0"/>
        </a:defRPr>
      </a:lvl9pPr>
    </p:titleStyle>
    <p:bodyStyle>
      <a:lvl1pPr marL="732859" indent="-732859" algn="l" rtl="0" eaLnBrk="1" fontAlgn="base" hangingPunct="1">
        <a:spcBef>
          <a:spcPct val="20000"/>
        </a:spcBef>
        <a:spcAft>
          <a:spcPct val="0"/>
        </a:spcAft>
        <a:buChar char="•"/>
        <a:defRPr sz="5900">
          <a:solidFill>
            <a:schemeClr val="tx2"/>
          </a:solidFill>
          <a:latin typeface="+mn-lt"/>
          <a:ea typeface="+mn-ea"/>
          <a:cs typeface="+mn-cs"/>
        </a:defRPr>
      </a:lvl1pPr>
      <a:lvl2pPr marL="1587859" indent="-610714" algn="l" rtl="0" eaLnBrk="1" fontAlgn="base" hangingPunct="1">
        <a:spcBef>
          <a:spcPct val="20000"/>
        </a:spcBef>
        <a:spcAft>
          <a:spcPct val="0"/>
        </a:spcAft>
        <a:buChar char="–"/>
        <a:defRPr sz="5200">
          <a:solidFill>
            <a:schemeClr val="tx2"/>
          </a:solidFill>
          <a:latin typeface="+mn-lt"/>
        </a:defRPr>
      </a:lvl2pPr>
      <a:lvl3pPr marL="2442860" indent="-488571" algn="l" rtl="0" eaLnBrk="1" fontAlgn="base" hangingPunct="1">
        <a:spcBef>
          <a:spcPct val="20000"/>
        </a:spcBef>
        <a:spcAft>
          <a:spcPct val="0"/>
        </a:spcAft>
        <a:buChar char="•"/>
        <a:defRPr sz="4300">
          <a:solidFill>
            <a:schemeClr val="tx2"/>
          </a:solidFill>
          <a:latin typeface="+mn-lt"/>
        </a:defRPr>
      </a:lvl3pPr>
      <a:lvl4pPr marL="3420003" indent="-488571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4397148" indent="-488571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5374292" indent="-488571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6351435" indent="-488571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7328580" indent="-488571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8305724" indent="-488571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id-ID"/>
      </a:defPPr>
      <a:lvl1pPr marL="0" algn="l" defTabSz="1954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77145" algn="l" defTabSz="1954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54287" algn="l" defTabSz="1954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31432" algn="l" defTabSz="1954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08576" algn="l" defTabSz="1954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885719" algn="l" defTabSz="1954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62864" algn="l" defTabSz="1954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40008" algn="l" defTabSz="1954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17151" algn="l" defTabSz="1954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19900" b="1" dirty="0" smtClean="0"/>
              <a:t>KEBERGUNAAN</a:t>
            </a:r>
            <a:endParaRPr lang="id-ID" sz="199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Interaksi Manusia - Komputer</a:t>
            </a:r>
          </a:p>
          <a:p>
            <a:r>
              <a:rPr lang="id-ID" dirty="0" smtClean="0"/>
              <a:t>Rani </a:t>
            </a:r>
            <a:r>
              <a:rPr lang="id-ID" dirty="0" smtClean="0"/>
              <a:t>Susanto, M. Kom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0437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1" y="2193176"/>
            <a:ext cx="9601200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" sz="8000" b="1" dirty="0" smtClean="0"/>
              <a:t>3. UMPAN BALIK YANG INFORMATIF</a:t>
            </a:r>
            <a:endParaRPr lang="en" sz="8000" b="1" dirty="0"/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11426133" y="4050992"/>
            <a:ext cx="20838431" cy="14394271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>
              <a:buNone/>
              <a:tabLst>
                <a:tab pos="0" algn="l"/>
              </a:tabLst>
            </a:pPr>
            <a:r>
              <a:rPr lang="id-ID" sz="5500" dirty="0" smtClean="0"/>
              <a:t>Setiap tindakan </a:t>
            </a:r>
            <a:r>
              <a:rPr lang="id-ID" sz="5500" dirty="0"/>
              <a:t>penggu</a:t>
            </a:r>
            <a:r>
              <a:rPr lang="en-US" sz="5500" dirty="0"/>
              <a:t>n</a:t>
            </a:r>
            <a:r>
              <a:rPr lang="id-ID" sz="5500" dirty="0"/>
              <a:t>a haruslah ada umpan balik dari sistem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1577" y="6496915"/>
            <a:ext cx="17364670" cy="11052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067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-359789" y="2193176"/>
            <a:ext cx="9960990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" b="1" dirty="0" smtClean="0"/>
              <a:t>4. </a:t>
            </a:r>
            <a:r>
              <a:rPr lang="en-US" b="1" dirty="0" smtClean="0"/>
              <a:t>R</a:t>
            </a:r>
            <a:r>
              <a:rPr lang="en" b="1" dirty="0" smtClean="0"/>
              <a:t>ancangan dialog yang mengarah ke penutupan</a:t>
            </a:r>
            <a:endParaRPr lang="en" b="1" dirty="0"/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11426133" y="4050992"/>
            <a:ext cx="20838431" cy="14394271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 marL="0" indent="0" algn="just">
              <a:lnSpc>
                <a:spcPct val="200000"/>
              </a:lnSpc>
              <a:buNone/>
              <a:tabLst>
                <a:tab pos="0" algn="l"/>
              </a:tabLst>
            </a:pPr>
            <a:r>
              <a:rPr lang="id-ID" sz="6000" dirty="0" smtClean="0">
                <a:solidFill>
                  <a:schemeClr val="tx1"/>
                </a:solidFill>
              </a:rPr>
              <a:t>Urutan tindakan </a:t>
            </a:r>
            <a:r>
              <a:rPr lang="id-ID" sz="6000" dirty="0">
                <a:solidFill>
                  <a:schemeClr val="tx1"/>
                </a:solidFill>
              </a:rPr>
              <a:t>harus diorganisir ke dalam </a:t>
            </a:r>
            <a:r>
              <a:rPr lang="id-ID" sz="6000" dirty="0" smtClean="0">
                <a:solidFill>
                  <a:schemeClr val="tx1"/>
                </a:solidFill>
              </a:rPr>
              <a:t>kelompok-kelompok suatu </a:t>
            </a:r>
            <a:r>
              <a:rPr lang="id-ID" sz="6000" dirty="0">
                <a:solidFill>
                  <a:schemeClr val="tx1"/>
                </a:solidFill>
              </a:rPr>
              <a:t>bagian awal, tengah dan akhir, sehingga tindakan bisa memberikan kepuasaan dan perasaan lega kepada pengguna</a:t>
            </a:r>
          </a:p>
        </p:txBody>
      </p:sp>
    </p:spTree>
    <p:extLst>
      <p:ext uri="{BB962C8B-B14F-4D97-AF65-F5344CB8AC3E}">
        <p14:creationId xmlns:p14="http://schemas.microsoft.com/office/powerpoint/2010/main" val="1349098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216274" y="2193176"/>
            <a:ext cx="9033909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5. PENCEGAHAN KESALAHAN DAN PENANGANAN KESALAHAN</a:t>
            </a:r>
            <a:endParaRPr lang="en" sz="7200" b="1" dirty="0">
              <a:solidFill>
                <a:schemeClr val="tx1"/>
              </a:solidFill>
            </a:endParaRPr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11426133" y="4050992"/>
            <a:ext cx="20838431" cy="14394271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id-ID" sz="5500" dirty="0" smtClean="0">
                <a:solidFill>
                  <a:schemeClr val="tx1"/>
                </a:solidFill>
              </a:rPr>
              <a:t>Agar pengguna </a:t>
            </a:r>
            <a:r>
              <a:rPr lang="id-ID" sz="5500" dirty="0">
                <a:solidFill>
                  <a:schemeClr val="tx1"/>
                </a:solidFill>
              </a:rPr>
              <a:t>tidak melakukan kesalahan </a:t>
            </a:r>
            <a:r>
              <a:rPr lang="id-ID" sz="5500" dirty="0" smtClean="0">
                <a:solidFill>
                  <a:schemeClr val="tx1"/>
                </a:solidFill>
              </a:rPr>
              <a:t>serius. </a:t>
            </a:r>
          </a:p>
          <a:p>
            <a:pPr algn="just">
              <a:lnSpc>
                <a:spcPct val="200000"/>
              </a:lnSpc>
            </a:pPr>
            <a:r>
              <a:rPr lang="en-US" sz="5500" dirty="0" err="1" smtClean="0">
                <a:solidFill>
                  <a:schemeClr val="tx1"/>
                </a:solidFill>
              </a:rPr>
              <a:t>Jika</a:t>
            </a:r>
            <a:r>
              <a:rPr lang="en-US" sz="5500" dirty="0" smtClean="0">
                <a:solidFill>
                  <a:schemeClr val="tx1"/>
                </a:solidFill>
              </a:rPr>
              <a:t> </a:t>
            </a:r>
            <a:r>
              <a:rPr lang="en-US" sz="5500" dirty="0" err="1" smtClean="0">
                <a:solidFill>
                  <a:schemeClr val="tx1"/>
                </a:solidFill>
              </a:rPr>
              <a:t>pengguna</a:t>
            </a:r>
            <a:r>
              <a:rPr lang="en-US" sz="5500" dirty="0" smtClean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melakukan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kesalahan</a:t>
            </a:r>
            <a:r>
              <a:rPr lang="en-US" sz="5500" dirty="0">
                <a:solidFill>
                  <a:schemeClr val="tx1"/>
                </a:solidFill>
              </a:rPr>
              <a:t>, </a:t>
            </a:r>
            <a:r>
              <a:rPr lang="en-US" sz="5500" dirty="0" err="1">
                <a:solidFill>
                  <a:schemeClr val="tx1"/>
                </a:solidFill>
              </a:rPr>
              <a:t>sistem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harus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mendeteksi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kesalahan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tersebut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memeberikan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instruksi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sederhana</a:t>
            </a:r>
            <a:r>
              <a:rPr lang="en-US" sz="5500" dirty="0">
                <a:solidFill>
                  <a:schemeClr val="tx1"/>
                </a:solidFill>
              </a:rPr>
              <a:t>, </a:t>
            </a:r>
            <a:r>
              <a:rPr lang="en-US" sz="5500" dirty="0" err="1">
                <a:solidFill>
                  <a:schemeClr val="tx1"/>
                </a:solidFill>
              </a:rPr>
              <a:t>spesifik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instruktif</a:t>
            </a:r>
            <a:endParaRPr lang="id-ID" sz="5500" dirty="0">
              <a:solidFill>
                <a:schemeClr val="tx1"/>
              </a:solidFill>
            </a:endParaRPr>
          </a:p>
          <a:p>
            <a:pPr algn="just">
              <a:lnSpc>
                <a:spcPct val="200000"/>
              </a:lnSpc>
            </a:pPr>
            <a:r>
              <a:rPr lang="id-ID" sz="5500" dirty="0" smtClean="0">
                <a:solidFill>
                  <a:schemeClr val="tx1"/>
                </a:solidFill>
              </a:rPr>
              <a:t>Contoh </a:t>
            </a:r>
            <a:r>
              <a:rPr lang="en-US" sz="5500" dirty="0" smtClean="0">
                <a:solidFill>
                  <a:schemeClr val="tx1"/>
                </a:solidFill>
              </a:rPr>
              <a:t>: </a:t>
            </a:r>
            <a:r>
              <a:rPr lang="en-US" sz="5500" dirty="0" err="1">
                <a:solidFill>
                  <a:schemeClr val="tx1"/>
                </a:solidFill>
              </a:rPr>
              <a:t>terdapat</a:t>
            </a:r>
            <a:r>
              <a:rPr lang="en-US" sz="5500" dirty="0">
                <a:solidFill>
                  <a:schemeClr val="tx1"/>
                </a:solidFill>
              </a:rPr>
              <a:t> menu </a:t>
            </a:r>
            <a:r>
              <a:rPr lang="en-US" sz="5500" dirty="0" err="1">
                <a:solidFill>
                  <a:schemeClr val="tx1"/>
                </a:solidFill>
              </a:rPr>
              <a:t>pilihan</a:t>
            </a:r>
            <a:endParaRPr lang="id-ID" sz="5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21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288282" y="2193176"/>
            <a:ext cx="9033909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6. PEMBALIKAN TINDAKAN YANG MUDAH</a:t>
            </a:r>
            <a:endParaRPr lang="en" b="1" dirty="0">
              <a:solidFill>
                <a:schemeClr val="tx1"/>
              </a:solidFill>
            </a:endParaRPr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11426133" y="4050992"/>
            <a:ext cx="20838431" cy="14394271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id-ID" sz="5500" dirty="0" smtClean="0">
                <a:solidFill>
                  <a:schemeClr val="tx1"/>
                </a:solidFill>
              </a:rPr>
              <a:t>Suatu tindakan harus </a:t>
            </a:r>
            <a:r>
              <a:rPr lang="id-ID" sz="5500" dirty="0">
                <a:solidFill>
                  <a:schemeClr val="tx1"/>
                </a:solidFill>
              </a:rPr>
              <a:t>dapat dibalik, sehingga akan mengurangi kecemasan </a:t>
            </a:r>
            <a:r>
              <a:rPr lang="id-ID" sz="5500" dirty="0" smtClean="0">
                <a:solidFill>
                  <a:schemeClr val="tx1"/>
                </a:solidFill>
              </a:rPr>
              <a:t>pengguna, </a:t>
            </a:r>
            <a:r>
              <a:rPr lang="id-ID" sz="5500" dirty="0">
                <a:solidFill>
                  <a:schemeClr val="tx1"/>
                </a:solidFill>
              </a:rPr>
              <a:t>karena kesalahan yang mereka perbuat dapat dibatalkan.</a:t>
            </a:r>
          </a:p>
        </p:txBody>
      </p:sp>
    </p:spTree>
    <p:extLst>
      <p:ext uri="{BB962C8B-B14F-4D97-AF65-F5344CB8AC3E}">
        <p14:creationId xmlns:p14="http://schemas.microsoft.com/office/powerpoint/2010/main" val="67125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72258" y="2193176"/>
            <a:ext cx="9033909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7. DUKUNGAN PADA </a:t>
            </a:r>
            <a:r>
              <a:rPr lang="en-US" sz="7200" b="1" i="1" dirty="0" smtClean="0">
                <a:solidFill>
                  <a:schemeClr val="tx1"/>
                </a:solidFill>
              </a:rPr>
              <a:t>LOCUS OF CONTROL </a:t>
            </a:r>
            <a:r>
              <a:rPr lang="en-US" sz="7200" b="1" dirty="0" smtClean="0">
                <a:solidFill>
                  <a:schemeClr val="tx1"/>
                </a:solidFill>
              </a:rPr>
              <a:t>INTERNAL</a:t>
            </a:r>
            <a:endParaRPr lang="en" sz="7200" b="1" dirty="0">
              <a:solidFill>
                <a:schemeClr val="tx1"/>
              </a:solidFill>
            </a:endParaRPr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11426133" y="4050992"/>
            <a:ext cx="20838431" cy="14394271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sz="5500" dirty="0" err="1">
                <a:solidFill>
                  <a:schemeClr val="tx1"/>
                </a:solidFill>
              </a:rPr>
              <a:t>Pengguna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berpengalaman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selalu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memiliki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keinginan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untuk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merasa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bahwa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merekalah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menguasai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sistem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bahwa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sistemnya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memberikan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tanggapan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sesuai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dengan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tindakan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mereka</a:t>
            </a:r>
            <a:r>
              <a:rPr lang="en-US" sz="5500" dirty="0">
                <a:solidFill>
                  <a:schemeClr val="tx1"/>
                </a:solidFill>
              </a:rPr>
              <a:t>. </a:t>
            </a:r>
            <a:endParaRPr lang="id-ID" sz="5500" dirty="0" smtClean="0">
              <a:solidFill>
                <a:schemeClr val="tx1"/>
              </a:solidFill>
            </a:endParaRPr>
          </a:p>
          <a:p>
            <a:pPr algn="just">
              <a:lnSpc>
                <a:spcPct val="200000"/>
              </a:lnSpc>
            </a:pPr>
            <a:r>
              <a:rPr lang="en-US" sz="5500" dirty="0" err="1" smtClean="0">
                <a:solidFill>
                  <a:schemeClr val="tx1"/>
                </a:solidFill>
              </a:rPr>
              <a:t>Tindakan</a:t>
            </a:r>
            <a:r>
              <a:rPr lang="en-US" sz="5500" dirty="0" smtClean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sistem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bertele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tele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ketidakmampuan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sistem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menghasilkan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tindakan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akan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menyebabkan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kecemasan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ketidakpuasan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pengguna</a:t>
            </a:r>
            <a:r>
              <a:rPr lang="en-US" sz="5500" dirty="0">
                <a:solidFill>
                  <a:schemeClr val="tx1"/>
                </a:solidFill>
              </a:rPr>
              <a:t>.</a:t>
            </a:r>
            <a:endParaRPr lang="id-ID" sz="5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6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216274" y="2193176"/>
            <a:ext cx="9033909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8.</a:t>
            </a:r>
            <a:r>
              <a:rPr lang="id-ID" sz="7200" b="1" dirty="0" smtClean="0">
                <a:solidFill>
                  <a:schemeClr val="tx1"/>
                </a:solidFill>
              </a:rPr>
              <a:t> </a:t>
            </a:r>
            <a:r>
              <a:rPr lang="en-US" sz="7200" b="1" dirty="0" smtClean="0">
                <a:solidFill>
                  <a:schemeClr val="tx1"/>
                </a:solidFill>
              </a:rPr>
              <a:t>PENGURANGAN MEMORI JANGKA PENDEK</a:t>
            </a:r>
            <a:endParaRPr lang="en" sz="7200" b="1" dirty="0">
              <a:solidFill>
                <a:schemeClr val="tx1"/>
              </a:solidFill>
            </a:endParaRPr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11426133" y="4050992"/>
            <a:ext cx="20838431" cy="14394271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id-ID" sz="5500" dirty="0" smtClean="0">
                <a:solidFill>
                  <a:schemeClr val="tx1"/>
                </a:solidFill>
              </a:rPr>
              <a:t>Keterbatasan memori </a:t>
            </a:r>
            <a:r>
              <a:rPr lang="id-ID" sz="5500" dirty="0">
                <a:solidFill>
                  <a:schemeClr val="tx1"/>
                </a:solidFill>
              </a:rPr>
              <a:t>manusia untuk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id-ID" sz="5500" dirty="0">
                <a:solidFill>
                  <a:schemeClr val="tx1"/>
                </a:solidFill>
              </a:rPr>
              <a:t>mengolah informasi  pada memori jangka pendek  mensyaratkan bahwa tampilan haruslah sederhana, tampilan halaman banyak harus dikonsolidasikan, frekuensi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id-ID" sz="5500" dirty="0">
                <a:solidFill>
                  <a:schemeClr val="tx1"/>
                </a:solidFill>
              </a:rPr>
              <a:t>perpindahan  dari satu jendela kejendela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id-ID" sz="5500" dirty="0">
                <a:solidFill>
                  <a:schemeClr val="tx1"/>
                </a:solidFill>
              </a:rPr>
              <a:t>lainnya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id-ID" sz="5500" dirty="0">
                <a:solidFill>
                  <a:schemeClr val="tx1"/>
                </a:solidFill>
              </a:rPr>
              <a:t>harus dikurangi.</a:t>
            </a:r>
          </a:p>
        </p:txBody>
      </p:sp>
    </p:spTree>
    <p:extLst>
      <p:ext uri="{BB962C8B-B14F-4D97-AF65-F5344CB8AC3E}">
        <p14:creationId xmlns:p14="http://schemas.microsoft.com/office/powerpoint/2010/main" val="398492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11500" b="1" dirty="0" smtClean="0"/>
              <a:t>DEFINISI KEBERGUNAAN</a:t>
            </a:r>
            <a:endParaRPr lang="id-ID" sz="115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094386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4891458" y="6682137"/>
            <a:ext cx="26222569" cy="3214059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 lvl="0">
              <a:buNone/>
            </a:pPr>
            <a:r>
              <a:rPr lang="id-ID" dirty="0"/>
              <a:t>Derajat kemampuan sebuah perangkat lunak untuk membantu penggunanya menyelesaikan sebuah tugas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36525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PENENTU KEBERHASILAN SISTEM</a:t>
            </a:r>
            <a:endParaRPr lang="id-ID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063348"/>
              </p:ext>
            </p:extLst>
          </p:nvPr>
        </p:nvGraphicFramePr>
        <p:xfrm>
          <a:off x="2700338" y="5824538"/>
          <a:ext cx="30903862" cy="12187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1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0" y="2193176"/>
            <a:ext cx="9033909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KOMPONEN KUALITAS UNTUK KEBERGUNAAN SEBUAH SISTEM</a:t>
            </a:r>
            <a:endParaRPr lang="en" sz="7200" b="1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1490" y="3808538"/>
            <a:ext cx="20092416" cy="1343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902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393" descr="photo-1434030216411-0b793f4b4173.jp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5275058" y="5813979"/>
            <a:ext cx="8103440" cy="8568952"/>
          </a:xfrm>
          <a:prstGeom prst="ellipse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6600" b="1" dirty="0" smtClean="0"/>
              <a:t>QUESTION ?</a:t>
            </a:r>
            <a:endParaRPr lang="id-ID" sz="1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7" y="5824823"/>
            <a:ext cx="21926650" cy="1218638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d-ID" sz="6000" dirty="0" smtClean="0">
                <a:solidFill>
                  <a:schemeClr val="tx1"/>
                </a:solidFill>
              </a:rPr>
              <a:t>Apakah anda akan merancang sistem yang sangat efisien yang memungkinkan pengguna untuk bekerja dengan produktivitas tinggi?</a:t>
            </a:r>
          </a:p>
          <a:p>
            <a:pPr algn="just">
              <a:lnSpc>
                <a:spcPct val="150000"/>
              </a:lnSpc>
            </a:pPr>
            <a:r>
              <a:rPr lang="id-ID" sz="6000" dirty="0" smtClean="0">
                <a:solidFill>
                  <a:schemeClr val="tx1"/>
                </a:solidFill>
              </a:rPr>
              <a:t>Apakah anda akan merancang sistem yang menantang dan mampu memotivasi pengguna, sehingga mendukung pembelajaran yang efektif?</a:t>
            </a: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0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11500" b="1" dirty="0" smtClean="0"/>
              <a:t>UJI </a:t>
            </a:r>
            <a:br>
              <a:rPr lang="id-ID" sz="11500" b="1" dirty="0" smtClean="0"/>
            </a:br>
            <a:r>
              <a:rPr lang="id-ID" sz="11500" b="1" dirty="0" smtClean="0"/>
              <a:t>KEBERGUNAAN</a:t>
            </a:r>
            <a:endParaRPr lang="id-ID" sz="115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1909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Uji Kebergunaan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6000" i="0" dirty="0" smtClean="0">
                <a:solidFill>
                  <a:schemeClr val="tx1"/>
                </a:solidFill>
              </a:rPr>
              <a:t>Proses </a:t>
            </a:r>
            <a:r>
              <a:rPr lang="en-US" sz="6000" i="0" dirty="0" err="1" smtClean="0">
                <a:solidFill>
                  <a:schemeClr val="tx1"/>
                </a:solidFill>
              </a:rPr>
              <a:t>untuk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mengukur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karakteristik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interaksi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manusia-komputer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dari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sebuah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sistem</a:t>
            </a:r>
            <a:r>
              <a:rPr lang="en-US" sz="6000" i="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6000" i="0" dirty="0" err="1" smtClean="0">
                <a:solidFill>
                  <a:schemeClr val="tx1"/>
                </a:solidFill>
              </a:rPr>
              <a:t>Untuk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mengidentifikasi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kelemahan-kelemahan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antarmuka</a:t>
            </a:r>
            <a:r>
              <a:rPr lang="en-US" sz="6000" i="0" dirty="0" smtClean="0">
                <a:solidFill>
                  <a:schemeClr val="tx1"/>
                </a:solidFill>
              </a:rPr>
              <a:t>, </a:t>
            </a:r>
            <a:r>
              <a:rPr lang="en-US" sz="6000" i="0" dirty="0" err="1" smtClean="0">
                <a:solidFill>
                  <a:schemeClr val="tx1"/>
                </a:solidFill>
              </a:rPr>
              <a:t>sehingga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perancang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dapat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memperbaikinya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secara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tepat</a:t>
            </a:r>
            <a:r>
              <a:rPr lang="en-US" sz="6000" i="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6000" i="0" dirty="0" err="1" smtClean="0">
                <a:solidFill>
                  <a:schemeClr val="tx1"/>
                </a:solidFill>
              </a:rPr>
              <a:t>Dapat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dilakukan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secara</a:t>
            </a:r>
            <a:r>
              <a:rPr lang="en-US" sz="6000" i="0" dirty="0" smtClean="0">
                <a:solidFill>
                  <a:schemeClr val="tx1"/>
                </a:solidFill>
              </a:rPr>
              <a:t> informal </a:t>
            </a:r>
            <a:r>
              <a:rPr lang="en-US" sz="6000" i="0" dirty="0" err="1" smtClean="0">
                <a:solidFill>
                  <a:schemeClr val="tx1"/>
                </a:solidFill>
              </a:rPr>
              <a:t>maupun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menyeluruh</a:t>
            </a:r>
            <a:r>
              <a:rPr lang="en-US" sz="6000" i="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6000" i="0" dirty="0" smtClean="0">
                <a:solidFill>
                  <a:schemeClr val="tx1"/>
                </a:solidFill>
              </a:rPr>
              <a:t>Dari yang </a:t>
            </a:r>
            <a:r>
              <a:rPr lang="en-US" sz="6000" i="0" dirty="0" err="1" smtClean="0">
                <a:solidFill>
                  <a:schemeClr val="tx1"/>
                </a:solidFill>
              </a:rPr>
              <a:t>berbiaya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sangat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murah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1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200000"/>
              </a:lnSpc>
              <a:buNone/>
              <a:defRPr/>
            </a:pPr>
            <a:r>
              <a:rPr lang="en-US" sz="6000" dirty="0">
                <a:solidFill>
                  <a:schemeClr val="tx1"/>
                </a:solidFill>
              </a:rPr>
              <a:t>3 </a:t>
            </a:r>
            <a:r>
              <a:rPr lang="en-US" sz="6000" dirty="0" err="1">
                <a:solidFill>
                  <a:schemeClr val="tx1"/>
                </a:solidFill>
              </a:rPr>
              <a:t>Jenis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uji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kebergunaan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menurut</a:t>
            </a:r>
            <a:r>
              <a:rPr lang="en-US" sz="6000" dirty="0">
                <a:solidFill>
                  <a:schemeClr val="tx1"/>
                </a:solidFill>
              </a:rPr>
              <a:t> Levi and Conrad (1997) :</a:t>
            </a:r>
          </a:p>
          <a:p>
            <a:pPr marL="1369350" lvl="1" indent="-514350" algn="just">
              <a:lnSpc>
                <a:spcPct val="200000"/>
              </a:lnSpc>
              <a:buFontTx/>
              <a:buAutoNum type="arabicPeriod"/>
              <a:defRPr/>
            </a:pPr>
            <a:r>
              <a:rPr lang="en-US" sz="5300" dirty="0" err="1">
                <a:solidFill>
                  <a:schemeClr val="tx1"/>
                </a:solidFill>
              </a:rPr>
              <a:t>Uji</a:t>
            </a:r>
            <a:r>
              <a:rPr lang="en-US" sz="5300" dirty="0">
                <a:solidFill>
                  <a:schemeClr val="tx1"/>
                </a:solidFill>
              </a:rPr>
              <a:t> </a:t>
            </a:r>
            <a:r>
              <a:rPr lang="en-US" sz="5300" dirty="0" err="1">
                <a:solidFill>
                  <a:schemeClr val="tx1"/>
                </a:solidFill>
              </a:rPr>
              <a:t>Eksploratori</a:t>
            </a:r>
            <a:endParaRPr lang="en-US" sz="5300" dirty="0">
              <a:solidFill>
                <a:schemeClr val="tx1"/>
              </a:solidFill>
            </a:endParaRPr>
          </a:p>
          <a:p>
            <a:pPr marL="1369350" lvl="1" indent="-514350" algn="just">
              <a:lnSpc>
                <a:spcPct val="200000"/>
              </a:lnSpc>
              <a:buFontTx/>
              <a:buAutoNum type="arabicPeriod"/>
              <a:defRPr/>
            </a:pPr>
            <a:r>
              <a:rPr lang="en-US" sz="5300" dirty="0">
                <a:solidFill>
                  <a:schemeClr val="tx1"/>
                </a:solidFill>
              </a:rPr>
              <a:t>Threshold Testing</a:t>
            </a:r>
          </a:p>
          <a:p>
            <a:pPr marL="1369350" lvl="1" indent="-514350" algn="just">
              <a:lnSpc>
                <a:spcPct val="200000"/>
              </a:lnSpc>
              <a:buFontTx/>
              <a:buAutoNum type="arabicPeriod"/>
              <a:defRPr/>
            </a:pPr>
            <a:r>
              <a:rPr lang="en-US" sz="5300" dirty="0" err="1">
                <a:solidFill>
                  <a:schemeClr val="tx1"/>
                </a:solidFill>
              </a:rPr>
              <a:t>Uji</a:t>
            </a:r>
            <a:r>
              <a:rPr lang="en-US" sz="5300" dirty="0">
                <a:solidFill>
                  <a:schemeClr val="tx1"/>
                </a:solidFill>
              </a:rPr>
              <a:t> </a:t>
            </a:r>
            <a:r>
              <a:rPr lang="en-US" sz="5300" dirty="0" err="1">
                <a:solidFill>
                  <a:schemeClr val="tx1"/>
                </a:solidFill>
              </a:rPr>
              <a:t>Perbandingan</a:t>
            </a:r>
            <a:endParaRPr lang="en-US" sz="5300" dirty="0">
              <a:solidFill>
                <a:schemeClr val="tx1"/>
              </a:solidFill>
            </a:endParaRPr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9001125" y="8803353"/>
            <a:ext cx="1800225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34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0" y="2193176"/>
            <a:ext cx="9033909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1. UJI EKSPLORATORI</a:t>
            </a:r>
            <a:endParaRPr lang="en" sz="7200" b="1" dirty="0">
              <a:solidFill>
                <a:schemeClr val="tx1"/>
              </a:solidFill>
            </a:endParaRPr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11426133" y="4050992"/>
            <a:ext cx="20838431" cy="14394271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5500" dirty="0" err="1">
                <a:solidFill>
                  <a:schemeClr val="tx1"/>
                </a:solidFill>
              </a:rPr>
              <a:t>Bertujuan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untuk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menguji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sebuah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sistem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mencari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titik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titik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dimana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pengguna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mengalami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kebingungan</a:t>
            </a:r>
            <a:r>
              <a:rPr lang="en-US" sz="5500" dirty="0">
                <a:solidFill>
                  <a:schemeClr val="tx1"/>
                </a:solidFill>
              </a:rPr>
              <a:t>, </a:t>
            </a:r>
            <a:r>
              <a:rPr lang="en-US" sz="5500" dirty="0" err="1">
                <a:solidFill>
                  <a:schemeClr val="tx1"/>
                </a:solidFill>
              </a:rPr>
              <a:t>kesalahan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atau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unjuk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kerjanya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melambat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smtClean="0">
                <a:solidFill>
                  <a:schemeClr val="tx1"/>
                </a:solidFill>
              </a:rPr>
              <a:t>.</a:t>
            </a:r>
            <a:endParaRPr lang="en-US" sz="55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5500" dirty="0" err="1">
                <a:solidFill>
                  <a:schemeClr val="tx1"/>
                </a:solidFill>
              </a:rPr>
              <a:t>Tujuan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akhirnya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adalah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mendaftar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persoalan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perlu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ditinjau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lebih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lanjut</a:t>
            </a:r>
            <a:r>
              <a:rPr lang="en-US" sz="5500" dirty="0" smtClean="0">
                <a:solidFill>
                  <a:schemeClr val="tx1"/>
                </a:solidFill>
              </a:rPr>
              <a:t>.</a:t>
            </a:r>
            <a:endParaRPr lang="en-US" sz="55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5500" dirty="0" err="1">
                <a:solidFill>
                  <a:schemeClr val="tx1"/>
                </a:solidFill>
              </a:rPr>
              <a:t>Contohnya</a:t>
            </a:r>
            <a:r>
              <a:rPr lang="en-US" sz="5500" dirty="0">
                <a:solidFill>
                  <a:schemeClr val="tx1"/>
                </a:solidFill>
              </a:rPr>
              <a:t> : </a:t>
            </a:r>
            <a:r>
              <a:rPr lang="en-US" sz="5500" dirty="0" err="1">
                <a:solidFill>
                  <a:schemeClr val="tx1"/>
                </a:solidFill>
              </a:rPr>
              <a:t>pengguna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secara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jelas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kesulitan</a:t>
            </a:r>
            <a:r>
              <a:rPr lang="en-US" sz="5500" dirty="0">
                <a:solidFill>
                  <a:schemeClr val="tx1"/>
                </a:solidFill>
              </a:rPr>
              <a:t> di menu z , </a:t>
            </a:r>
            <a:r>
              <a:rPr lang="en-US" sz="5500" dirty="0" err="1">
                <a:solidFill>
                  <a:schemeClr val="tx1"/>
                </a:solidFill>
              </a:rPr>
              <a:t>hanya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separuh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dari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pengguna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dapat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menyelesaikan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tugas</a:t>
            </a:r>
            <a:r>
              <a:rPr lang="en-US" sz="5500" dirty="0">
                <a:solidFill>
                  <a:schemeClr val="tx1"/>
                </a:solidFill>
              </a:rPr>
              <a:t> y , </a:t>
            </a:r>
            <a:r>
              <a:rPr lang="en-US" sz="5500" dirty="0" err="1">
                <a:solidFill>
                  <a:schemeClr val="tx1"/>
                </a:solidFill>
              </a:rPr>
              <a:t>tugas</a:t>
            </a:r>
            <a:r>
              <a:rPr lang="en-US" sz="5500" dirty="0">
                <a:solidFill>
                  <a:schemeClr val="tx1"/>
                </a:solidFill>
              </a:rPr>
              <a:t> s </a:t>
            </a:r>
            <a:r>
              <a:rPr lang="en-US" sz="5500" dirty="0" err="1">
                <a:solidFill>
                  <a:schemeClr val="tx1"/>
                </a:solidFill>
              </a:rPr>
              <a:t>memerlukan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waktu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lebih</a:t>
            </a:r>
            <a:r>
              <a:rPr lang="en-US" sz="5500" dirty="0">
                <a:solidFill>
                  <a:schemeClr val="tx1"/>
                </a:solidFill>
              </a:rPr>
              <a:t> lama </a:t>
            </a:r>
            <a:r>
              <a:rPr lang="en-US" sz="5500" dirty="0" err="1">
                <a:solidFill>
                  <a:schemeClr val="tx1"/>
                </a:solidFill>
              </a:rPr>
              <a:t>untuk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diselesaikan</a:t>
            </a:r>
            <a:endParaRPr lang="id-ID" sz="5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78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0" y="2193176"/>
            <a:ext cx="9033909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-US" b="1" i="1" dirty="0" smtClean="0">
                <a:solidFill>
                  <a:schemeClr val="tx1"/>
                </a:solidFill>
              </a:rPr>
              <a:t>2. TRESHOLDING TESTING</a:t>
            </a:r>
            <a:endParaRPr lang="en" b="1" i="1" dirty="0">
              <a:solidFill>
                <a:schemeClr val="tx1"/>
              </a:solidFill>
            </a:endParaRPr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11426133" y="4050992"/>
            <a:ext cx="20838431" cy="14394271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sz="5500" dirty="0" err="1">
                <a:solidFill>
                  <a:schemeClr val="tx1"/>
                </a:solidFill>
              </a:rPr>
              <a:t>Digunakan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untuk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mengukur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kinerja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sistem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terhadap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sejumlah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sasaran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ditentukan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terlebih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dahulu</a:t>
            </a:r>
            <a:r>
              <a:rPr lang="en-US" sz="5500" dirty="0" smtClean="0">
                <a:solidFill>
                  <a:schemeClr val="tx1"/>
                </a:solidFill>
              </a:rPr>
              <a:t>.</a:t>
            </a:r>
            <a:endParaRPr lang="en-US" sz="5500" dirty="0">
              <a:solidFill>
                <a:schemeClr val="tx1"/>
              </a:solidFill>
            </a:endParaRPr>
          </a:p>
          <a:p>
            <a:pPr algn="just">
              <a:lnSpc>
                <a:spcPct val="200000"/>
              </a:lnSpc>
            </a:pPr>
            <a:r>
              <a:rPr lang="en-US" sz="5500" dirty="0" err="1">
                <a:solidFill>
                  <a:schemeClr val="tx1"/>
                </a:solidFill>
              </a:rPr>
              <a:t>Uji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ini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merupakan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uji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lolos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atau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gagal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200000"/>
              </a:lnSpc>
            </a:pPr>
            <a:r>
              <a:rPr lang="en-US" sz="5500" dirty="0" err="1">
                <a:solidFill>
                  <a:schemeClr val="tx1"/>
                </a:solidFill>
              </a:rPr>
              <a:t>Contoh</a:t>
            </a:r>
            <a:r>
              <a:rPr lang="en-US" sz="5500" dirty="0">
                <a:solidFill>
                  <a:schemeClr val="tx1"/>
                </a:solidFill>
              </a:rPr>
              <a:t> : </a:t>
            </a:r>
            <a:r>
              <a:rPr lang="en-US" sz="5500" dirty="0" err="1">
                <a:solidFill>
                  <a:schemeClr val="tx1"/>
                </a:solidFill>
              </a:rPr>
              <a:t>dengan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sistem</a:t>
            </a:r>
            <a:r>
              <a:rPr lang="en-US" sz="5500" dirty="0">
                <a:solidFill>
                  <a:schemeClr val="tx1"/>
                </a:solidFill>
              </a:rPr>
              <a:t> in </a:t>
            </a:r>
            <a:r>
              <a:rPr lang="en-US" sz="5500" dirty="0" err="1">
                <a:solidFill>
                  <a:schemeClr val="tx1"/>
                </a:solidFill>
              </a:rPr>
              <a:t>pengguna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dapat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menyelesaikan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pekerjaan</a:t>
            </a:r>
            <a:r>
              <a:rPr lang="en-US" sz="5500" dirty="0">
                <a:solidFill>
                  <a:schemeClr val="tx1"/>
                </a:solidFill>
              </a:rPr>
              <a:t> x </a:t>
            </a:r>
            <a:r>
              <a:rPr lang="en-US" sz="5500" dirty="0" err="1">
                <a:solidFill>
                  <a:schemeClr val="tx1"/>
                </a:solidFill>
              </a:rPr>
              <a:t>dalam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waktu</a:t>
            </a:r>
            <a:r>
              <a:rPr lang="en-US" sz="5500" dirty="0">
                <a:solidFill>
                  <a:schemeClr val="tx1"/>
                </a:solidFill>
              </a:rPr>
              <a:t> y </a:t>
            </a:r>
            <a:r>
              <a:rPr lang="en-US" sz="5500" dirty="0" err="1">
                <a:solidFill>
                  <a:schemeClr val="tx1"/>
                </a:solidFill>
              </a:rPr>
              <a:t>detik</a:t>
            </a:r>
            <a:r>
              <a:rPr lang="en-US" sz="5500" dirty="0">
                <a:solidFill>
                  <a:schemeClr val="tx1"/>
                </a:solidFill>
              </a:rPr>
              <a:t> , </a:t>
            </a:r>
            <a:r>
              <a:rPr lang="en-US" sz="5500" dirty="0" err="1">
                <a:solidFill>
                  <a:schemeClr val="tx1"/>
                </a:solidFill>
              </a:rPr>
              <a:t>melakukan</a:t>
            </a:r>
            <a:r>
              <a:rPr lang="en-US" sz="5500" dirty="0">
                <a:solidFill>
                  <a:schemeClr val="tx1"/>
                </a:solidFill>
              </a:rPr>
              <a:t> rata </a:t>
            </a:r>
            <a:r>
              <a:rPr lang="en-US" sz="5500" dirty="0" err="1">
                <a:solidFill>
                  <a:schemeClr val="tx1"/>
                </a:solidFill>
              </a:rPr>
              <a:t>rata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kesalahan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sebanyak</a:t>
            </a:r>
            <a:r>
              <a:rPr lang="en-US" sz="5500" dirty="0">
                <a:solidFill>
                  <a:schemeClr val="tx1"/>
                </a:solidFill>
              </a:rPr>
              <a:t> q kali. Hal </a:t>
            </a:r>
            <a:r>
              <a:rPr lang="en-US" sz="5500" dirty="0" err="1">
                <a:solidFill>
                  <a:schemeClr val="tx1"/>
                </a:solidFill>
              </a:rPr>
              <a:t>ini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tidak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sesuai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dengan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kriteria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telah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 smtClean="0">
                <a:solidFill>
                  <a:schemeClr val="tx1"/>
                </a:solidFill>
              </a:rPr>
              <a:t>diterpkan</a:t>
            </a:r>
            <a:endParaRPr lang="en-US" sz="5500" dirty="0">
              <a:solidFill>
                <a:schemeClr val="tx1"/>
              </a:solidFill>
            </a:endParaRPr>
          </a:p>
          <a:p>
            <a:pPr algn="just">
              <a:lnSpc>
                <a:spcPct val="200000"/>
              </a:lnSpc>
            </a:pPr>
            <a:r>
              <a:rPr lang="en-US" sz="5500" dirty="0" err="1">
                <a:solidFill>
                  <a:schemeClr val="tx1"/>
                </a:solidFill>
              </a:rPr>
              <a:t>Biasanya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uji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ini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menyertai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i="1" dirty="0">
                <a:solidFill>
                  <a:schemeClr val="tx1"/>
                </a:solidFill>
              </a:rPr>
              <a:t>beta release</a:t>
            </a:r>
            <a:endParaRPr lang="id-ID" sz="5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09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0" y="2193176"/>
            <a:ext cx="9033909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3. UJI PERBANDINGAN</a:t>
            </a:r>
            <a:endParaRPr lang="en" sz="7200" b="1" dirty="0">
              <a:solidFill>
                <a:schemeClr val="tx1"/>
              </a:solidFill>
            </a:endParaRPr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11426133" y="4050992"/>
            <a:ext cx="20838431" cy="14394271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sz="5500" dirty="0" err="1">
                <a:solidFill>
                  <a:schemeClr val="tx1"/>
                </a:solidFill>
              </a:rPr>
              <a:t>Bertujuan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untk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mengukur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karakteristik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kebergunaan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dari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dua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pendekatan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atau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rancangan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untuk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menentukan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rancangan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lebih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cocok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bagi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pengguna</a:t>
            </a:r>
            <a:r>
              <a:rPr lang="en-US" sz="5500" dirty="0">
                <a:solidFill>
                  <a:schemeClr val="tx1"/>
                </a:solidFill>
              </a:rPr>
              <a:t>.</a:t>
            </a:r>
            <a:endParaRPr lang="id-ID" sz="5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58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KEUNTUNGAN UJI KEBERGUNAAN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410" name="Shape 41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>
              <a:lnSpc>
                <a:spcPct val="200000"/>
              </a:lnSpc>
            </a:pPr>
            <a:r>
              <a:rPr lang="en-US" sz="6000" dirty="0" err="1">
                <a:solidFill>
                  <a:schemeClr val="tx1"/>
                </a:solidFill>
              </a:rPr>
              <a:t>Mengurangi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biaya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pelatihan</a:t>
            </a:r>
            <a:endParaRPr lang="en-US" sz="60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sz="6000" i="1" dirty="0">
                <a:solidFill>
                  <a:schemeClr val="tx1"/>
                </a:solidFill>
              </a:rPr>
              <a:t>Support consume</a:t>
            </a:r>
          </a:p>
          <a:p>
            <a:pPr>
              <a:lnSpc>
                <a:spcPct val="200000"/>
              </a:lnSpc>
            </a:pPr>
            <a:r>
              <a:rPr lang="en-US" sz="6000" dirty="0" err="1">
                <a:solidFill>
                  <a:schemeClr val="tx1"/>
                </a:solidFill>
              </a:rPr>
              <a:t>Meningkatkan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kepuasan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pengguna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58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ctrTitle"/>
          </p:nvPr>
        </p:nvSpPr>
        <p:spPr>
          <a:xfrm>
            <a:off x="10201275" y="7924601"/>
            <a:ext cx="15001875" cy="4546488"/>
          </a:xfrm>
          <a:prstGeom prst="rect">
            <a:avLst/>
          </a:prstGeom>
        </p:spPr>
        <p:txBody>
          <a:bodyPr lIns="359410" tIns="359410" rIns="359410" bIns="359410" anchor="b" anchorCtr="0">
            <a:noAutofit/>
          </a:bodyPr>
          <a:lstStyle/>
          <a:p>
            <a:r>
              <a:rPr lang="en-US" b="1" dirty="0" smtClean="0">
                <a:solidFill>
                  <a:srgbClr val="4A5C65"/>
                </a:solidFill>
              </a:rPr>
              <a:t>CARA UJI KEBERGUNAAN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160743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0" y="2193176"/>
            <a:ext cx="9033909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1. PEMILIHAN KARTU</a:t>
            </a:r>
            <a:endParaRPr lang="en" b="1" dirty="0">
              <a:solidFill>
                <a:schemeClr val="tx1"/>
              </a:solidFill>
            </a:endParaRPr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11426133" y="2592587"/>
            <a:ext cx="20838431" cy="14394271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 marL="1348008" indent="-1348008" algn="just">
              <a:lnSpc>
                <a:spcPct val="150000"/>
              </a:lnSpc>
              <a:buAutoNum type="arabicPeriod"/>
            </a:pPr>
            <a:r>
              <a:rPr lang="en-US" sz="5500" dirty="0" err="1">
                <a:solidFill>
                  <a:schemeClr val="tx1"/>
                </a:solidFill>
              </a:rPr>
              <a:t>Sebarkan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semua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kartu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berisi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gugus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tugas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disetiap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meja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pengguna</a:t>
            </a:r>
            <a:endParaRPr lang="en-US" sz="5500" dirty="0">
              <a:solidFill>
                <a:schemeClr val="tx1"/>
              </a:solidFill>
            </a:endParaRPr>
          </a:p>
          <a:p>
            <a:pPr marL="1348008" indent="-1348008" algn="just">
              <a:lnSpc>
                <a:spcPct val="150000"/>
              </a:lnSpc>
              <a:buAutoNum type="arabicPeriod"/>
            </a:pPr>
            <a:r>
              <a:rPr lang="en-US" sz="5500" dirty="0" err="1">
                <a:solidFill>
                  <a:schemeClr val="tx1"/>
                </a:solidFill>
              </a:rPr>
              <a:t>Pilihlah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kartu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kartu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tersebut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menjadi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beberapa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tumpukan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kartu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memiliki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karakteristik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serupa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berilah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tanda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jelas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untuk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membedakannya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dengan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tumpuykan</a:t>
            </a:r>
            <a:r>
              <a:rPr lang="en-US" sz="5500" dirty="0">
                <a:solidFill>
                  <a:schemeClr val="tx1"/>
                </a:solidFill>
              </a:rPr>
              <a:t> yang lain</a:t>
            </a:r>
          </a:p>
          <a:p>
            <a:pPr marL="1348008" indent="-1348008" algn="just">
              <a:lnSpc>
                <a:spcPct val="150000"/>
              </a:lnSpc>
              <a:buAutoNum type="arabicPeriod"/>
            </a:pPr>
            <a:r>
              <a:rPr lang="en-US" sz="5500" dirty="0" err="1">
                <a:solidFill>
                  <a:schemeClr val="tx1"/>
                </a:solidFill>
              </a:rPr>
              <a:t>Susunlah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tumpukan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kecil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tersebut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kedalam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tumpukan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lebih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besar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sehingga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muncul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kategori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lebih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umum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berilah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tanda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yag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jelas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pada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tumpukan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tersebut</a:t>
            </a:r>
            <a:endParaRPr lang="en-US" sz="5500" dirty="0">
              <a:solidFill>
                <a:schemeClr val="tx1"/>
              </a:solidFill>
            </a:endParaRPr>
          </a:p>
          <a:p>
            <a:pPr marL="1348008" indent="-1348008" algn="just">
              <a:lnSpc>
                <a:spcPct val="150000"/>
              </a:lnSpc>
              <a:buAutoNum type="arabicPeriod"/>
            </a:pPr>
            <a:r>
              <a:rPr lang="en-US" sz="5500" dirty="0" err="1">
                <a:solidFill>
                  <a:schemeClr val="tx1"/>
                </a:solidFill>
              </a:rPr>
              <a:t>Carilah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nama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sesuai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untuk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masing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masing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grup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besar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ini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tuliskan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pada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selembar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kertas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lekatkan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pada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grup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dimaksud</a:t>
            </a:r>
            <a:endParaRPr lang="id-ID" sz="5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57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0" y="2193176"/>
            <a:ext cx="9033909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2. EVALUASI HEURISTIK</a:t>
            </a:r>
            <a:endParaRPr lang="en" b="1" dirty="0">
              <a:solidFill>
                <a:schemeClr val="tx1"/>
              </a:solidFill>
            </a:endParaRPr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11426133" y="4050992"/>
            <a:ext cx="20838431" cy="14394271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sz="5500" dirty="0" err="1">
                <a:solidFill>
                  <a:schemeClr val="tx1"/>
                </a:solidFill>
              </a:rPr>
              <a:t>Mengeksplorasi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sistem</a:t>
            </a:r>
            <a:endParaRPr lang="en-US" sz="5500" dirty="0">
              <a:solidFill>
                <a:schemeClr val="tx1"/>
              </a:solidFill>
            </a:endParaRPr>
          </a:p>
          <a:p>
            <a:pPr algn="just">
              <a:lnSpc>
                <a:spcPct val="200000"/>
              </a:lnSpc>
            </a:pPr>
            <a:r>
              <a:rPr lang="en-US" sz="5500" dirty="0" err="1">
                <a:solidFill>
                  <a:schemeClr val="tx1"/>
                </a:solidFill>
              </a:rPr>
              <a:t>Mengidentifikasi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masalah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kebergunaan</a:t>
            </a:r>
            <a:endParaRPr lang="en-US" sz="5500" dirty="0">
              <a:solidFill>
                <a:schemeClr val="tx1"/>
              </a:solidFill>
            </a:endParaRPr>
          </a:p>
          <a:p>
            <a:pPr algn="just">
              <a:lnSpc>
                <a:spcPct val="200000"/>
              </a:lnSpc>
            </a:pPr>
            <a:r>
              <a:rPr lang="en-US" sz="5500" dirty="0" err="1">
                <a:solidFill>
                  <a:schemeClr val="tx1"/>
                </a:solidFill>
              </a:rPr>
              <a:t>Mengklasifikasikan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setiap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pelanggaran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atas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satu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atau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lebih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prinsip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kebergunaan</a:t>
            </a:r>
            <a:r>
              <a:rPr lang="en-US" sz="5500" dirty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id-ID" sz="5500" dirty="0"/>
          </a:p>
        </p:txBody>
      </p:sp>
    </p:spTree>
    <p:extLst>
      <p:ext uri="{BB962C8B-B14F-4D97-AF65-F5344CB8AC3E}">
        <p14:creationId xmlns:p14="http://schemas.microsoft.com/office/powerpoint/2010/main" val="73382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6600" b="1" dirty="0" smtClean="0"/>
              <a:t>TUJUAN</a:t>
            </a:r>
            <a:endParaRPr lang="id-ID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d-ID" sz="7200" dirty="0" smtClean="0">
                <a:solidFill>
                  <a:schemeClr val="tx1"/>
                </a:solidFill>
              </a:rPr>
              <a:t>Kebergunaan : untuk memenuhi kriteria khusus dari kebergunaan (efisiensi) dan</a:t>
            </a:r>
          </a:p>
          <a:p>
            <a:pPr>
              <a:lnSpc>
                <a:spcPct val="150000"/>
              </a:lnSpc>
            </a:pPr>
            <a:r>
              <a:rPr lang="id-ID" sz="7200" dirty="0" smtClean="0">
                <a:solidFill>
                  <a:schemeClr val="tx1"/>
                </a:solidFill>
              </a:rPr>
              <a:t>Pengalaman pengguna yang hendak dicapai : peningkatan kualitas pengguna  (misalnya tampilan yang secara estetika menyenangkan)</a:t>
            </a:r>
            <a:endParaRPr lang="id-ID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71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97"/>
          <a:stretch/>
        </p:blipFill>
        <p:spPr bwMode="auto">
          <a:xfrm>
            <a:off x="1396784" y="1944515"/>
            <a:ext cx="32691641" cy="15553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45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EVALUASI HEURIST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522" y="2111145"/>
            <a:ext cx="31283447" cy="1596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70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0" y="2193176"/>
            <a:ext cx="9033909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-US" sz="7200" b="1" dirty="0" smtClean="0"/>
              <a:t>3. UJI BERBASIS SKENARIO</a:t>
            </a:r>
            <a:endParaRPr lang="en" sz="7200" b="1" dirty="0"/>
          </a:p>
        </p:txBody>
      </p:sp>
      <p:pic>
        <p:nvPicPr>
          <p:cNvPr id="3074" name="Picture 2" descr="Image result for uji berbasis skenari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4"/>
          <a:stretch/>
        </p:blipFill>
        <p:spPr bwMode="auto">
          <a:xfrm>
            <a:off x="10369401" y="5337103"/>
            <a:ext cx="23966853" cy="1020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42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0018" y="1343989"/>
            <a:ext cx="6477000" cy="3289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6347" y="6375593"/>
            <a:ext cx="12324346" cy="1077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946548" cy="2016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043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16600" b="1" dirty="0" smtClean="0"/>
              <a:t>KESALAHAN KLASIK</a:t>
            </a:r>
            <a:endParaRPr lang="id-ID" sz="16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5477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7154" y="879097"/>
            <a:ext cx="26786976" cy="18131314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US" sz="6000" dirty="0" err="1" smtClean="0">
                <a:solidFill>
                  <a:schemeClr val="tx1"/>
                </a:solidFill>
              </a:rPr>
              <a:t>Beberapa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kesalahan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umum</a:t>
            </a:r>
            <a:r>
              <a:rPr lang="en-US" sz="6000" dirty="0" smtClean="0">
                <a:solidFill>
                  <a:schemeClr val="tx1"/>
                </a:solidFill>
              </a:rPr>
              <a:t> yang </a:t>
            </a:r>
            <a:r>
              <a:rPr lang="en-US" sz="6000" dirty="0" err="1" smtClean="0">
                <a:solidFill>
                  <a:schemeClr val="tx1"/>
                </a:solidFill>
              </a:rPr>
              <a:t>kerap</a:t>
            </a:r>
            <a:r>
              <a:rPr lang="en-US" sz="6000" dirty="0" smtClean="0">
                <a:solidFill>
                  <a:schemeClr val="tx1"/>
                </a:solidFill>
              </a:rPr>
              <a:t> kali </a:t>
            </a:r>
            <a:r>
              <a:rPr lang="en-US" sz="6000" dirty="0" err="1" smtClean="0">
                <a:solidFill>
                  <a:schemeClr val="tx1"/>
                </a:solidFill>
              </a:rPr>
              <a:t>dilakukan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oleh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perancang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sistem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antara</a:t>
            </a:r>
            <a:r>
              <a:rPr lang="en-US" sz="6000" dirty="0" smtClean="0">
                <a:solidFill>
                  <a:schemeClr val="tx1"/>
                </a:solidFill>
              </a:rPr>
              <a:t> lain </a:t>
            </a:r>
            <a:r>
              <a:rPr lang="en-US" sz="6000" dirty="0" err="1" smtClean="0">
                <a:solidFill>
                  <a:schemeClr val="tx1"/>
                </a:solidFill>
              </a:rPr>
              <a:t>adalah</a:t>
            </a:r>
            <a:r>
              <a:rPr lang="en-US" sz="6000" dirty="0" smtClean="0">
                <a:solidFill>
                  <a:schemeClr val="tx1"/>
                </a:solidFill>
              </a:rPr>
              <a:t> :</a:t>
            </a:r>
            <a:endParaRPr lang="id-ID" sz="6000" dirty="0">
              <a:solidFill>
                <a:schemeClr val="tx1"/>
              </a:solidFill>
            </a:endParaRPr>
          </a:p>
          <a:p>
            <a:pPr marL="1143000" lvl="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id-ID" sz="6000" dirty="0" smtClean="0">
                <a:solidFill>
                  <a:schemeClr val="tx1"/>
                </a:solidFill>
              </a:rPr>
              <a:t>Perancangan yang didasarkan pada </a:t>
            </a:r>
            <a:r>
              <a:rPr lang="id-ID" sz="6000" i="1" dirty="0" smtClean="0">
                <a:solidFill>
                  <a:schemeClr val="tx1"/>
                </a:solidFill>
              </a:rPr>
              <a:t>common-sence</a:t>
            </a:r>
          </a:p>
          <a:p>
            <a:pPr marL="1143000" lvl="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id-ID" sz="6000" dirty="0" smtClean="0">
                <a:solidFill>
                  <a:schemeClr val="tx1"/>
                </a:solidFill>
              </a:rPr>
              <a:t>Anggapan bahwa perilaku seseorang telah mewakili suatu kelompok dimana dia berada.</a:t>
            </a:r>
          </a:p>
          <a:p>
            <a:pPr marL="1143000" lvl="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id-ID" sz="6000" dirty="0" smtClean="0">
                <a:solidFill>
                  <a:schemeClr val="tx1"/>
                </a:solidFill>
              </a:rPr>
              <a:t>Keinginan atasan yang harus dilakukan.</a:t>
            </a:r>
          </a:p>
          <a:p>
            <a:pPr marL="1143000" lvl="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id-ID" sz="6000" dirty="0" smtClean="0">
                <a:solidFill>
                  <a:schemeClr val="tx1"/>
                </a:solidFill>
              </a:rPr>
              <a:t>Kebiasaan / tradisi lama,</a:t>
            </a:r>
          </a:p>
          <a:p>
            <a:pPr marL="1143000" lvl="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id-ID" sz="6000" dirty="0" smtClean="0">
                <a:solidFill>
                  <a:schemeClr val="tx1"/>
                </a:solidFill>
              </a:rPr>
              <a:t>Anggapan implisit yang tidak sesuai/tidak didukung,</a:t>
            </a:r>
          </a:p>
          <a:p>
            <a:pPr marL="1143000" lvl="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id-ID" sz="6000" dirty="0" smtClean="0">
                <a:solidFill>
                  <a:schemeClr val="tx1"/>
                </a:solidFill>
              </a:rPr>
              <a:t>Keputusan awal rancangan yang tidak didukung,</a:t>
            </a:r>
          </a:p>
          <a:p>
            <a:pPr marL="1143000" lvl="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id-ID" sz="6000" dirty="0" smtClean="0">
                <a:solidFill>
                  <a:schemeClr val="tx1"/>
                </a:solidFill>
              </a:rPr>
              <a:t>Penundaan evaluasi sampai waktu luang,</a:t>
            </a:r>
          </a:p>
          <a:p>
            <a:pPr marL="1143000" lvl="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id-ID" sz="6000" dirty="0" smtClean="0">
                <a:solidFill>
                  <a:schemeClr val="tx1"/>
                </a:solidFill>
              </a:rPr>
              <a:t>Evaluasi formal yang menggunakan kelompok subyek yang tidak sesuai,</a:t>
            </a:r>
          </a:p>
          <a:p>
            <a:pPr marL="1143000" lvl="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id-ID" sz="6000" dirty="0" smtClean="0">
                <a:solidFill>
                  <a:schemeClr val="tx1"/>
                </a:solidFill>
              </a:rPr>
              <a:t>Eksperimen yang tidak dapat diperiksa.</a:t>
            </a:r>
          </a:p>
          <a:p>
            <a:pPr marL="0" lvl="0" indent="0">
              <a:buNone/>
            </a:pPr>
            <a:endParaRPr lang="en-US" sz="6000" dirty="0" smtClean="0">
              <a:solidFill>
                <a:schemeClr val="tx1"/>
              </a:solidFill>
            </a:endParaRPr>
          </a:p>
          <a:p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845329" y="879097"/>
            <a:ext cx="6571745" cy="560192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6600" b="1" dirty="0" smtClean="0"/>
              <a:t>KESALAHAN </a:t>
            </a:r>
          </a:p>
          <a:p>
            <a:pPr algn="ctr"/>
            <a:r>
              <a:rPr lang="id-ID" sz="6600" b="1" dirty="0" smtClean="0"/>
              <a:t>KLASIK</a:t>
            </a:r>
            <a:endParaRPr lang="id-ID" sz="6600" b="1" dirty="0"/>
          </a:p>
        </p:txBody>
      </p:sp>
    </p:spTree>
    <p:extLst>
      <p:ext uri="{BB962C8B-B14F-4D97-AF65-F5344CB8AC3E}">
        <p14:creationId xmlns:p14="http://schemas.microsoft.com/office/powerpoint/2010/main" val="368245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3800" b="1" dirty="0" smtClean="0"/>
              <a:t>KEPUASAN BERINTERAKSI</a:t>
            </a:r>
            <a:endParaRPr lang="id-ID" sz="1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M</a:t>
            </a:r>
            <a:r>
              <a:rPr lang="en" dirty="0" smtClean="0">
                <a:solidFill>
                  <a:schemeClr val="tx1"/>
                </a:solidFill>
              </a:rPr>
              <a:t>erupakan salah satu kriteria penting untuk menentukan kebergunaan dari sebuah sistem. </a:t>
            </a:r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n" dirty="0" smtClean="0">
                <a:solidFill>
                  <a:schemeClr val="tx1"/>
                </a:solidFill>
              </a:rPr>
              <a:t>al ini dapat dicapai dengan 8 aturan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1615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7154" y="879097"/>
            <a:ext cx="26786976" cy="18131314"/>
          </a:xfrm>
        </p:spPr>
        <p:txBody>
          <a:bodyPr/>
          <a:lstStyle/>
          <a:p>
            <a:pPr marL="0" lvl="0" indent="0">
              <a:buNone/>
            </a:pPr>
            <a:endParaRPr lang="en-US" sz="6000" dirty="0" smtClean="0">
              <a:solidFill>
                <a:schemeClr val="tx1"/>
              </a:solidFill>
            </a:endParaRPr>
          </a:p>
          <a:p>
            <a:endParaRPr lang="id-ID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9"/>
          <a:stretch/>
        </p:blipFill>
        <p:spPr bwMode="auto">
          <a:xfrm>
            <a:off x="5256834" y="1008411"/>
            <a:ext cx="25428432" cy="1654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899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1. KONSISTENSI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d-ID" sz="6600" dirty="0" smtClean="0">
                <a:solidFill>
                  <a:schemeClr val="tx1"/>
                </a:solidFill>
              </a:rPr>
              <a:t>Aturan ini yang sering dilanggar, tetapi </a:t>
            </a:r>
            <a:r>
              <a:rPr lang="en-US" sz="6600" dirty="0" err="1" smtClean="0">
                <a:solidFill>
                  <a:schemeClr val="tx1"/>
                </a:solidFill>
              </a:rPr>
              <a:t>secara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id-ID" sz="6600" dirty="0" smtClean="0">
                <a:solidFill>
                  <a:schemeClr val="tx1"/>
                </a:solidFill>
              </a:rPr>
              <a:t>total mengikuti aturan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inipun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rumit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karena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konsistensi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dapat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mempunyai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bentuk</a:t>
            </a:r>
            <a:r>
              <a:rPr lang="en-US" sz="6600" dirty="0" smtClean="0">
                <a:solidFill>
                  <a:schemeClr val="tx1"/>
                </a:solidFill>
              </a:rPr>
              <a:t> yang </a:t>
            </a:r>
            <a:r>
              <a:rPr lang="en-US" sz="6600" dirty="0" err="1" smtClean="0">
                <a:solidFill>
                  <a:schemeClr val="tx1"/>
                </a:solidFill>
              </a:rPr>
              <a:t>berbeda</a:t>
            </a:r>
            <a:r>
              <a:rPr lang="en-US" sz="66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6600" dirty="0" smtClean="0">
                <a:solidFill>
                  <a:schemeClr val="tx1"/>
                </a:solidFill>
              </a:rPr>
              <a:t>User interface yang </a:t>
            </a:r>
            <a:r>
              <a:rPr lang="en-US" sz="6600" dirty="0" err="1" smtClean="0">
                <a:solidFill>
                  <a:schemeClr val="tx1"/>
                </a:solidFill>
              </a:rPr>
              <a:t>konsisten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terlihat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dalam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menampilkan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suatu</a:t>
            </a:r>
            <a:r>
              <a:rPr lang="en-US" sz="6600" dirty="0" smtClean="0">
                <a:solidFill>
                  <a:schemeClr val="tx1"/>
                </a:solidFill>
              </a:rPr>
              <a:t> interface yang </a:t>
            </a:r>
            <a:r>
              <a:rPr lang="en-US" sz="6600" dirty="0" err="1" smtClean="0">
                <a:solidFill>
                  <a:schemeClr val="tx1"/>
                </a:solidFill>
              </a:rPr>
              <a:t>menghindarkan</a:t>
            </a:r>
            <a:r>
              <a:rPr lang="en-US" sz="6600" dirty="0" smtClean="0">
                <a:solidFill>
                  <a:schemeClr val="tx1"/>
                </a:solidFill>
              </a:rPr>
              <a:t> user </a:t>
            </a:r>
            <a:r>
              <a:rPr lang="en-US" sz="6600" dirty="0" err="1" smtClean="0">
                <a:solidFill>
                  <a:schemeClr val="tx1"/>
                </a:solidFill>
              </a:rPr>
              <a:t>dari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kesalahan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saat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menggunakan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suatu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perintah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atau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fungsi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untuk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pertama</a:t>
            </a:r>
            <a:r>
              <a:rPr lang="en-US" sz="6600" dirty="0" smtClean="0">
                <a:solidFill>
                  <a:schemeClr val="tx1"/>
                </a:solidFill>
              </a:rPr>
              <a:t> kali </a:t>
            </a:r>
          </a:p>
          <a:p>
            <a:pPr algn="just">
              <a:lnSpc>
                <a:spcPct val="150000"/>
              </a:lnSpc>
            </a:pPr>
            <a:r>
              <a:rPr lang="id-ID" sz="6600" dirty="0" smtClean="0">
                <a:solidFill>
                  <a:schemeClr val="tx1"/>
                </a:solidFill>
              </a:rPr>
              <a:t>Contoh aturan : penggunaan pesan/prompt, menu, layar help, penggunaan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id-ID" sz="6600" dirty="0" smtClean="0">
                <a:solidFill>
                  <a:schemeClr val="tx1"/>
                </a:solidFill>
              </a:rPr>
              <a:t>warna, tata letak, jenis huruf, font.</a:t>
            </a:r>
          </a:p>
          <a:p>
            <a:pPr algn="just">
              <a:lnSpc>
                <a:spcPct val="150000"/>
              </a:lnSpc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8279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b="1" dirty="0" smtClean="0"/>
              <a:t>2. FASILITAS KUNCI-CEPAT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7" y="5824823"/>
            <a:ext cx="19046330" cy="12186384"/>
          </a:xfrm>
        </p:spPr>
        <p:txBody>
          <a:bodyPr/>
          <a:lstStyle/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id-ID" sz="6000" dirty="0" smtClean="0">
                <a:solidFill>
                  <a:schemeClr val="tx1"/>
                </a:solidFill>
              </a:rPr>
              <a:t>Mengurangi jumlah interaksi dan meningkatkan kecepatan berinteraksi.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id-ID" sz="6000" dirty="0" smtClean="0">
                <a:solidFill>
                  <a:schemeClr val="tx1"/>
                </a:solidFill>
              </a:rPr>
              <a:t>Contoh : </a:t>
            </a:r>
            <a:r>
              <a:rPr lang="en-US" sz="6000" dirty="0" err="1" smtClean="0">
                <a:solidFill>
                  <a:schemeClr val="tx1"/>
                </a:solidFill>
              </a:rPr>
              <a:t>fitur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seperti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singkatan</a:t>
            </a:r>
            <a:r>
              <a:rPr lang="en-US" sz="6000" dirty="0" smtClean="0">
                <a:solidFill>
                  <a:schemeClr val="tx1"/>
                </a:solidFill>
              </a:rPr>
              <a:t>, </a:t>
            </a:r>
            <a:r>
              <a:rPr lang="en-US" sz="6000" dirty="0" err="1" smtClean="0">
                <a:solidFill>
                  <a:schemeClr val="tx1"/>
                </a:solidFill>
              </a:rPr>
              <a:t>kunci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kunci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khusus</a:t>
            </a:r>
            <a:r>
              <a:rPr lang="en-US" sz="6000" dirty="0" smtClean="0">
                <a:solidFill>
                  <a:schemeClr val="tx1"/>
                </a:solidFill>
              </a:rPr>
              <a:t>, </a:t>
            </a:r>
            <a:r>
              <a:rPr lang="en-US" sz="6000" dirty="0" err="1" smtClean="0">
                <a:solidFill>
                  <a:schemeClr val="tx1"/>
                </a:solidFill>
              </a:rPr>
              <a:t>perintah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perintah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tersembunyi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dan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fasilitas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makro</a:t>
            </a:r>
            <a:endParaRPr lang="id-ID" sz="6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922" y="5040859"/>
            <a:ext cx="8280920" cy="1237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258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ypen design template">
  <a:themeElements>
    <a:clrScheme name="Default Design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4">
    <a:dk1>
      <a:srgbClr val="000000"/>
    </a:dk1>
    <a:lt1>
      <a:srgbClr val="FFFFFF"/>
    </a:lt1>
    <a:dk2>
      <a:srgbClr val="5A867B"/>
    </a:dk2>
    <a:lt2>
      <a:srgbClr val="B7D760"/>
    </a:lt2>
    <a:accent1>
      <a:srgbClr val="F1F3CF"/>
    </a:accent1>
    <a:accent2>
      <a:srgbClr val="E9CC7A"/>
    </a:accent2>
    <a:accent3>
      <a:srgbClr val="FFFFFF"/>
    </a:accent3>
    <a:accent4>
      <a:srgbClr val="000000"/>
    </a:accent4>
    <a:accent5>
      <a:srgbClr val="F7F8E4"/>
    </a:accent5>
    <a:accent6>
      <a:srgbClr val="D3B96E"/>
    </a:accent6>
    <a:hlink>
      <a:srgbClr val="D1B4C8"/>
    </a:hlink>
    <a:folHlink>
      <a:srgbClr val="96C8D1"/>
    </a:folHlink>
  </a:clrScheme>
</a:themeOverride>
</file>

<file path=ppt/theme/themeOverride2.xml><?xml version="1.0" encoding="utf-8"?>
<a:themeOverride xmlns:a="http://schemas.openxmlformats.org/drawingml/2006/main">
  <a:clrScheme name="Default Design 4">
    <a:dk1>
      <a:srgbClr val="000000"/>
    </a:dk1>
    <a:lt1>
      <a:srgbClr val="FFFFFF"/>
    </a:lt1>
    <a:dk2>
      <a:srgbClr val="5A867B"/>
    </a:dk2>
    <a:lt2>
      <a:srgbClr val="B7D760"/>
    </a:lt2>
    <a:accent1>
      <a:srgbClr val="F1F3CF"/>
    </a:accent1>
    <a:accent2>
      <a:srgbClr val="E9CC7A"/>
    </a:accent2>
    <a:accent3>
      <a:srgbClr val="FFFFFF"/>
    </a:accent3>
    <a:accent4>
      <a:srgbClr val="000000"/>
    </a:accent4>
    <a:accent5>
      <a:srgbClr val="F7F8E4"/>
    </a:accent5>
    <a:accent6>
      <a:srgbClr val="D3B96E"/>
    </a:accent6>
    <a:hlink>
      <a:srgbClr val="D1B4C8"/>
    </a:hlink>
    <a:folHlink>
      <a:srgbClr val="96C8D1"/>
    </a:folHlink>
  </a:clrScheme>
</a:themeOverride>
</file>

<file path=ppt/theme/themeOverride3.xml><?xml version="1.0" encoding="utf-8"?>
<a:themeOverride xmlns:a="http://schemas.openxmlformats.org/drawingml/2006/main">
  <a:clrScheme name="Default Design 4">
    <a:dk1>
      <a:srgbClr val="000000"/>
    </a:dk1>
    <a:lt1>
      <a:srgbClr val="FFFFFF"/>
    </a:lt1>
    <a:dk2>
      <a:srgbClr val="5A867B"/>
    </a:dk2>
    <a:lt2>
      <a:srgbClr val="B7D760"/>
    </a:lt2>
    <a:accent1>
      <a:srgbClr val="F1F3CF"/>
    </a:accent1>
    <a:accent2>
      <a:srgbClr val="E9CC7A"/>
    </a:accent2>
    <a:accent3>
      <a:srgbClr val="FFFFFF"/>
    </a:accent3>
    <a:accent4>
      <a:srgbClr val="000000"/>
    </a:accent4>
    <a:accent5>
      <a:srgbClr val="F7F8E4"/>
    </a:accent5>
    <a:accent6>
      <a:srgbClr val="D3B96E"/>
    </a:accent6>
    <a:hlink>
      <a:srgbClr val="D1B4C8"/>
    </a:hlink>
    <a:folHlink>
      <a:srgbClr val="96C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838</Words>
  <Application>Microsoft Office PowerPoint</Application>
  <PresentationFormat>Custom</PresentationFormat>
  <Paragraphs>89</Paragraphs>
  <Slides>33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Playpen design template</vt:lpstr>
      <vt:lpstr>KEBERGUNAAN</vt:lpstr>
      <vt:lpstr>QUESTION ?</vt:lpstr>
      <vt:lpstr>TUJUAN</vt:lpstr>
      <vt:lpstr>KESALAHAN KLASIK</vt:lpstr>
      <vt:lpstr>PowerPoint Presentation</vt:lpstr>
      <vt:lpstr>KEPUASAN BERINTERAKSI</vt:lpstr>
      <vt:lpstr>PowerPoint Presentation</vt:lpstr>
      <vt:lpstr>1. KONSISTENSI</vt:lpstr>
      <vt:lpstr>2. FASILITAS KUNCI-CEPAT</vt:lpstr>
      <vt:lpstr>3. UMPAN BALIK YANG INFORMATIF</vt:lpstr>
      <vt:lpstr>4. Rancangan dialog yang mengarah ke penutupan</vt:lpstr>
      <vt:lpstr>5. PENCEGAHAN KESALAHAN DAN PENANGANAN KESALAHAN</vt:lpstr>
      <vt:lpstr>6. PEMBALIKAN TINDAKAN YANG MUDAH</vt:lpstr>
      <vt:lpstr>7. DUKUNGAN PADA LOCUS OF CONTROL INTERNAL</vt:lpstr>
      <vt:lpstr>8. PENGURANGAN MEMORI JANGKA PENDEK</vt:lpstr>
      <vt:lpstr>DEFINISI KEBERGUNAAN</vt:lpstr>
      <vt:lpstr>PowerPoint Presentation</vt:lpstr>
      <vt:lpstr>PENENTU KEBERHASILAN SISTEM</vt:lpstr>
      <vt:lpstr>KOMPONEN KUALITAS UNTUK KEBERGUNAAN SEBUAH SISTEM</vt:lpstr>
      <vt:lpstr>UJI  KEBERGUNAAN</vt:lpstr>
      <vt:lpstr>Uji Kebergunaan</vt:lpstr>
      <vt:lpstr>PowerPoint Presentation</vt:lpstr>
      <vt:lpstr>1. UJI EKSPLORATORI</vt:lpstr>
      <vt:lpstr>2. TRESHOLDING TESTING</vt:lpstr>
      <vt:lpstr>3. UJI PERBANDINGAN</vt:lpstr>
      <vt:lpstr>KEUNTUNGAN UJI KEBERGUNAAN</vt:lpstr>
      <vt:lpstr>CARA UJI KEBERGUNAAN</vt:lpstr>
      <vt:lpstr>1. PEMILIHAN KARTU</vt:lpstr>
      <vt:lpstr>2. EVALUASI HEURISTIK</vt:lpstr>
      <vt:lpstr>PowerPoint Presentation</vt:lpstr>
      <vt:lpstr>PowerPoint Presentation</vt:lpstr>
      <vt:lpstr>3. UJI BERBASIS SKENARIO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KEBERGUNAAN</dc:title>
  <dc:creator>Rani Susanto</dc:creator>
  <cp:lastModifiedBy>Rani Susanto</cp:lastModifiedBy>
  <cp:revision>12</cp:revision>
  <dcterms:created xsi:type="dcterms:W3CDTF">2017-05-15T14:18:05Z</dcterms:created>
  <dcterms:modified xsi:type="dcterms:W3CDTF">2017-05-16T04:50:06Z</dcterms:modified>
</cp:coreProperties>
</file>