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7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19958-11D4-4309-A821-D7A4ECD345D1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705C8-5942-411F-90B7-AE9CC47B90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59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605E-66E3-45D5-AFA4-43A2DB2A9992}" type="datetime1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Proses Legislatif,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7B1B-53DD-4BC9-A8DA-0E67B80561C4}" type="datetime1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Proses Legislatif,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0ADD-B4B2-4FA1-A309-E3A44ECDA510}" type="datetime1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Proses Legislatif,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0752-2FEB-42F9-BE8E-88AD88726BD1}" type="datetime1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Proses Legislatif,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A5CA-105A-4928-89C2-130716521228}" type="datetime1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Proses Legislatif,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E046-1766-4933-9ABC-3578F2D16FA7}" type="datetime1">
              <a:rPr lang="en-US" smtClean="0"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Proses Legislatif, By Tatik Rohmawati, S.IP.,M.Si.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B474A-EFCD-40CB-BB8F-BB9A04150137}" type="datetime1">
              <a:rPr lang="en-US" smtClean="0"/>
              <a:t>5/18/2017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Proses Legislatif, By Tatik Rohmawati, S.IP.,M.Si.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3D235-96F4-47E3-8418-33992A9CE5D4}" type="datetime1">
              <a:rPr lang="en-US" smtClean="0"/>
              <a:t>5/18/2017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Proses Legislatif, By Tatik Rohmawati, S.IP.,M.Si.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5C93-0D5C-4CBE-B7B7-0FB1EEAB9905}" type="datetime1">
              <a:rPr lang="en-US" smtClean="0"/>
              <a:t>5/18/2017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Proses Legislatif, By Tatik Rohmawati, S.IP.,M.Si.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A364-C67F-4727-99F0-144B4AD5CE4D}" type="datetime1">
              <a:rPr lang="en-US" smtClean="0"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Proses Legislatif, By Tatik Rohmawati, S.IP.,M.Si.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04B49-6534-4E84-9113-6EA05C3F74CA}" type="datetime1">
              <a:rPr lang="en-US" smtClean="0"/>
              <a:t>5/18/2017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HandOut Proses Legislatif, By Tatik Rohmawati, S.IP.,M.Si.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83F89-41DD-42B0-9E84-5C337222AC16}" type="datetime1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HandOut Proses Legislatif,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B2BE8-040B-497E-AFED-15A25B27B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6000" b="-4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905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PENGEMBANGAN PARTISIPASI DAN MEKANISME ARTIKULASI DAN AGREGASI DALAM PEMBUATAN PERATURAN PERUNDANG-UNDANGAN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667000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Disampaikan</a:t>
            </a:r>
            <a:r>
              <a:rPr lang="en-US" b="1" dirty="0" smtClean="0">
                <a:solidFill>
                  <a:schemeClr val="tx1"/>
                </a:solidFill>
              </a:rPr>
              <a:t>  </a:t>
            </a:r>
            <a:r>
              <a:rPr lang="en-US" b="1" dirty="0" err="1" smtClean="0">
                <a:solidFill>
                  <a:schemeClr val="tx1"/>
                </a:solidFill>
              </a:rPr>
              <a:t>Pada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Pertemuan</a:t>
            </a:r>
            <a:r>
              <a:rPr lang="en-US" b="1" dirty="0" smtClean="0">
                <a:solidFill>
                  <a:schemeClr val="tx1"/>
                </a:solidFill>
              </a:rPr>
              <a:t> ke-10 Mk. </a:t>
            </a:r>
            <a:r>
              <a:rPr lang="en-US" b="1" dirty="0" err="1" smtClean="0">
                <a:solidFill>
                  <a:schemeClr val="tx1"/>
                </a:solidFill>
              </a:rPr>
              <a:t>Proleg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b="1" dirty="0" err="1" smtClean="0">
                <a:solidFill>
                  <a:schemeClr val="tx1"/>
                </a:solidFill>
              </a:rPr>
              <a:t>Dosen</a:t>
            </a:r>
            <a:r>
              <a:rPr lang="en-US" b="1" dirty="0" smtClean="0">
                <a:solidFill>
                  <a:schemeClr val="tx1"/>
                </a:solidFill>
              </a:rPr>
              <a:t> :</a:t>
            </a:r>
          </a:p>
          <a:p>
            <a:r>
              <a:rPr lang="en-US" b="1" dirty="0" err="1" smtClean="0">
                <a:solidFill>
                  <a:schemeClr val="tx1"/>
                </a:solidFill>
              </a:rPr>
              <a:t>Tatik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Rohmawati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S.IP.,M.Si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CA8B-75C7-442C-82D6-33162BC347BD}" type="datetime1">
              <a:rPr lang="en-US" smtClean="0">
                <a:solidFill>
                  <a:schemeClr val="tx1"/>
                </a:solidFill>
              </a:rPr>
              <a:t>5/18/2017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>
                <a:solidFill>
                  <a:schemeClr val="tx1"/>
                </a:solidFill>
              </a:rPr>
              <a:pPr/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3733800" cy="244475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HandOut Proses Legislatif, By Tatik Rohmawati, S.IP.,M.Si.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1999"/>
            <a:ext cx="7772400" cy="914401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MEKANISME AGREGASI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7924800" cy="4495800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 smtClean="0">
                <a:solidFill>
                  <a:schemeClr val="tx1"/>
                </a:solidFill>
              </a:rPr>
              <a:t>Artikulasi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agregasi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merupakan</a:t>
            </a:r>
            <a:r>
              <a:rPr lang="en-US" sz="2800" dirty="0">
                <a:solidFill>
                  <a:schemeClr val="tx1"/>
                </a:solidFill>
              </a:rPr>
              <a:t> proses </a:t>
            </a:r>
            <a:r>
              <a:rPr lang="en-US" sz="2800" dirty="0" err="1">
                <a:solidFill>
                  <a:schemeClr val="tx1"/>
                </a:solidFill>
              </a:rPr>
              <a:t>politik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mendasar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demokrasi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Agregasi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kepentingan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adalah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proses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dilakukan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oleh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parlemen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mengidentifikasi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mengumpulkan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seleksi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merumuskan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kepentingan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telah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diartikulasikan</a:t>
            </a:r>
            <a:r>
              <a:rPr lang="en-US" sz="2800" dirty="0">
                <a:solidFill>
                  <a:schemeClr val="tx1"/>
                </a:solidFill>
              </a:rPr>
              <a:t> (</a:t>
            </a:r>
            <a:r>
              <a:rPr lang="en-US" sz="2800" dirty="0" err="1">
                <a:solidFill>
                  <a:schemeClr val="tx1"/>
                </a:solidFill>
              </a:rPr>
              <a:t>disalurkan</a:t>
            </a:r>
            <a:r>
              <a:rPr lang="en-US" sz="2800" dirty="0">
                <a:solidFill>
                  <a:schemeClr val="tx1"/>
                </a:solidFill>
              </a:rPr>
              <a:t>) </a:t>
            </a:r>
            <a:r>
              <a:rPr lang="en-US" sz="2800" dirty="0" err="1">
                <a:solidFill>
                  <a:schemeClr val="tx1"/>
                </a:solidFill>
              </a:rPr>
              <a:t>untuk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menjadi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bahan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perumusan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kebijakan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Mengingat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begitu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banyaknya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aspirasi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diartikulasikan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maka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proses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agregasi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juga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melakukan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sortir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penentuan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prioritas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kepentingan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bakal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dijadikan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sebagai</a:t>
            </a:r>
            <a:r>
              <a:rPr lang="en-US" sz="2800" dirty="0">
                <a:solidFill>
                  <a:schemeClr val="tx1"/>
                </a:solidFill>
              </a:rPr>
              <a:t> basis </a:t>
            </a:r>
            <a:r>
              <a:rPr lang="en-US" sz="2800" dirty="0" err="1">
                <a:solidFill>
                  <a:schemeClr val="tx1"/>
                </a:solidFill>
              </a:rPr>
              <a:t>formulasi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kebijakan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0F5F-FB0A-4BE6-83C6-18985C6903F0}" type="datetime1">
              <a:rPr lang="en-US" smtClean="0">
                <a:solidFill>
                  <a:schemeClr val="tx1"/>
                </a:solidFill>
              </a:rPr>
              <a:t>5/18/2017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3505200" cy="320675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HandOut Proses Legislatif, By Tatik Rohmawati, S.IP.,M.Si.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762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US" b="1" dirty="0" smtClean="0"/>
              <a:t>MEKANISME AGREGASI (LANJUTAN)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362200"/>
            <a:ext cx="7543800" cy="3962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Seperti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proses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perencanaan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proses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agregasi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pilihan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tepat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sesuai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aspirasi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warga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tengah-tengah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kelangkaan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sumber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ekonomi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politik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Agregasi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aspirasi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sebenarnya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tahapan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kompleks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kritis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Mengingat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agregasi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menampung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menyalurkan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aspirasi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tetapi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pilihan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maupun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mengelola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konflik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Jika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aspirasi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sangat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kompleks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saling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bertentangan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Jika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muncul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aspirasi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saling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bertentangan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ketika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konflik</a:t>
            </a:r>
            <a:r>
              <a:rPr lang="en-US" dirty="0">
                <a:solidFill>
                  <a:schemeClr val="tx1"/>
                </a:solidFill>
              </a:rPr>
              <a:t> internal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parlemen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maka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diperlukan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metode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artikulasi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agregasi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C4DD-1222-4D97-9344-AEA3161D97C0}" type="datetime1">
              <a:rPr lang="en-US" smtClean="0">
                <a:solidFill>
                  <a:schemeClr val="tx1"/>
                </a:solidFill>
              </a:rPr>
              <a:t>5/18/2017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96875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HandOut Proses Legislatif, By Tatik Rohmawati, S.IP.,M.Si.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430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TERIMA KASIH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2133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SEMOGA BERMANFAAT…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C5E2-7E4D-498F-9AF3-2BC0B3CE5638}" type="datetime1">
              <a:rPr lang="en-US" smtClean="0">
                <a:solidFill>
                  <a:schemeClr val="tx1"/>
                </a:solidFill>
              </a:rPr>
              <a:t>5/18/2017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3429000" cy="320675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HandOut Proses Legislatif, By Tatik Rohmawati, S.IP.,M.Si.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9144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MAKNA PARTISIPASI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676400"/>
            <a:ext cx="7620000" cy="44196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b="1" dirty="0" err="1">
                <a:solidFill>
                  <a:schemeClr val="tx1"/>
                </a:solidFill>
              </a:rPr>
              <a:t>Makna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patisipasi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secara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umum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adalah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penentuan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sikap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keterlibatan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setiap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individu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dalam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kehidupan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berbangsa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bernegara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dalm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rangka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mencapai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suatu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tujuan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en-US" b="1" dirty="0" smtClean="0">
              <a:solidFill>
                <a:schemeClr val="tx1"/>
              </a:solidFill>
            </a:endParaRPr>
          </a:p>
          <a:p>
            <a:pPr lvl="0" algn="just"/>
            <a:r>
              <a:rPr lang="en-US" b="1" dirty="0" smtClean="0">
                <a:solidFill>
                  <a:schemeClr val="tx1"/>
                </a:solidFill>
              </a:rPr>
              <a:t>Miriam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smtClean="0">
                <a:solidFill>
                  <a:schemeClr val="tx1"/>
                </a:solidFill>
              </a:rPr>
              <a:t>1982:2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 err="1">
                <a:solidFill>
                  <a:schemeClr val="tx1"/>
                </a:solidFill>
              </a:rPr>
              <a:t>Partisipasi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bersifat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perorangan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kelompok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diorganisasikan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spontan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ditopang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baik-baik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atau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kekerasan</a:t>
            </a:r>
            <a:r>
              <a:rPr lang="en-US" dirty="0">
                <a:solidFill>
                  <a:schemeClr val="tx1"/>
                </a:solidFill>
              </a:rPr>
              <a:t>, legal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legal, </a:t>
            </a:r>
            <a:r>
              <a:rPr lang="en-US" dirty="0" err="1">
                <a:solidFill>
                  <a:schemeClr val="tx1"/>
                </a:solidFill>
              </a:rPr>
              <a:t>aktif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aktif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lvl="0" algn="just"/>
            <a:r>
              <a:rPr lang="en-US" b="1" dirty="0" err="1">
                <a:solidFill>
                  <a:schemeClr val="tx1"/>
                </a:solidFill>
              </a:rPr>
              <a:t>Syafi’I</a:t>
            </a:r>
            <a:r>
              <a:rPr lang="en-US" b="1" dirty="0">
                <a:solidFill>
                  <a:schemeClr val="tx1"/>
                </a:solidFill>
              </a:rPr>
              <a:t>, 2001: </a:t>
            </a:r>
            <a:r>
              <a:rPr lang="en-US" b="1" dirty="0" smtClean="0">
                <a:solidFill>
                  <a:schemeClr val="tx1"/>
                </a:solidFill>
              </a:rPr>
              <a:t>142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 err="1">
                <a:solidFill>
                  <a:schemeClr val="tx1"/>
                </a:solidFill>
              </a:rPr>
              <a:t>Partisipasi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penentuan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sikap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keterlibatan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hasrat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setiap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individu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situasi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kondisi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organisasinya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sehingga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akhirnya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mendorong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individu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berperan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serta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pencapaian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tujuan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organisasi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serta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ambil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setiap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pertanggungjawaban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bersama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A4ED9-CE55-41AC-86D8-51116CDCD932}" type="datetime1">
              <a:rPr lang="en-US" smtClean="0">
                <a:solidFill>
                  <a:schemeClr val="tx1"/>
                </a:solidFill>
              </a:rPr>
              <a:t>5/18/2017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3429000" cy="320675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HandOut Proses Legislatif, By Tatik Rohmawati, S.IP.,M.Si.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685799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RELEVANSI PARTISIPASI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752600"/>
            <a:ext cx="7620000" cy="41910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Keberadaan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rakyat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sebuah</a:t>
            </a:r>
            <a:r>
              <a:rPr lang="en-US" dirty="0">
                <a:solidFill>
                  <a:schemeClr val="tx1"/>
                </a:solidFill>
              </a:rPr>
              <a:t> Negara  </a:t>
            </a:r>
            <a:r>
              <a:rPr lang="en-US" dirty="0" err="1">
                <a:solidFill>
                  <a:schemeClr val="tx1"/>
                </a:solidFill>
              </a:rPr>
              <a:t>demokrasi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sama-sama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pentingnya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keberadaan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pemerintahan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sendiri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pemerintahan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demokratis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makna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legitimasi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kuat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jika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ditentukan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dukungan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rakyat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sebaliknya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Keberadaan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rakyat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jika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dikelola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demokratis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melahirkan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tertekan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apatis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terhadap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pemerintahan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Kedua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kondisi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sama-sama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kondusif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pertumbuhan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demokrasi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memperkuat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mengawal</a:t>
            </a:r>
            <a:r>
              <a:rPr lang="en-US" dirty="0">
                <a:solidFill>
                  <a:schemeClr val="tx1"/>
                </a:solidFill>
              </a:rPr>
              <a:t> proses </a:t>
            </a:r>
            <a:r>
              <a:rPr lang="en-US" dirty="0" err="1">
                <a:solidFill>
                  <a:schemeClr val="tx1"/>
                </a:solidFill>
              </a:rPr>
              <a:t>demokratisasi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penyelenggaraan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pemerintahan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daerah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maka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perlu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diimbangi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pembuatan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seperangkat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peraturan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tx1"/>
                </a:solidFill>
              </a:rPr>
              <a:t>regulasi</a:t>
            </a:r>
            <a:r>
              <a:rPr lang="en-US" dirty="0">
                <a:solidFill>
                  <a:schemeClr val="tx1"/>
                </a:solidFill>
              </a:rPr>
              <a:t>).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pembuatan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peraturan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perundang-undangan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terhadap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relevansi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partisipasi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publik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Maksudnya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agar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mengetahui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perubahan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peraturan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telah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dibuat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pengetahuan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umum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stakeholders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utama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kebijakan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publik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disamping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pemerintah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daerah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DPRD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AC3B-B32E-4093-86B2-A03F9C63F940}" type="datetime1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3429000" cy="320675"/>
          </a:xfrm>
        </p:spPr>
        <p:txBody>
          <a:bodyPr/>
          <a:lstStyle/>
          <a:p>
            <a:r>
              <a:rPr lang="en-US" smtClean="0"/>
              <a:t>HandOut Proses Legislatif, By Tatik Rohmawati, S.IP.,M.Si.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RELEVANSI PARTISIPASI (LANJUTAN)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981200"/>
            <a:ext cx="7696200" cy="36576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b="1" dirty="0" err="1">
                <a:solidFill>
                  <a:schemeClr val="tx1"/>
                </a:solidFill>
              </a:rPr>
              <a:t>Partisipasi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masyarakat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juga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dianggap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penting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dalam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pembuatan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kebijakan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karena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warga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masyarakatlah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mengetahui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merasakan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kebutuhan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kenyataannya</a:t>
            </a:r>
            <a:r>
              <a:rPr lang="en-US" b="1" dirty="0">
                <a:solidFill>
                  <a:schemeClr val="tx1"/>
                </a:solidFill>
              </a:rPr>
              <a:t>. Hal </a:t>
            </a:r>
            <a:r>
              <a:rPr lang="en-US" b="1" dirty="0" err="1">
                <a:solidFill>
                  <a:schemeClr val="tx1"/>
                </a:solidFill>
              </a:rPr>
              <a:t>ini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merupakan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dasar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sosiologis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penting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dalam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penyusunan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kebijakan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publik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disamping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dasar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yuridis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filosofis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Asumsi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dibangun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adalah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bahwa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kebijakan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publik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merupakan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upaya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menanggulangi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masalah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publik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maka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sepatutnya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kebijakan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itu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berorientasi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pada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kepentingan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publik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Konsekuensi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lebih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lanjut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masalah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alternatif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solusi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atas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persoalan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ingin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diselesaikan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juga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diharapkan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berasal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dari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publik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bukan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berdasarkan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anggapan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asumsi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masyarakat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kebijakan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dibuat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dapat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diterima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secara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wajar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memiliki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daya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berlaku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efektif</a:t>
            </a:r>
            <a:r>
              <a:rPr lang="en-US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5BE1-3151-40A8-B859-F8263092571A}" type="datetime1">
              <a:rPr lang="en-US" smtClean="0">
                <a:solidFill>
                  <a:schemeClr val="tx1"/>
                </a:solidFill>
              </a:rPr>
              <a:t>5/18/2017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HandOut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Proses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Legislatif</a:t>
            </a:r>
            <a:r>
              <a:rPr lang="en-US" dirty="0" smtClean="0">
                <a:solidFill>
                  <a:schemeClr val="tx1"/>
                </a:solidFill>
              </a:rPr>
              <a:t>, By </a:t>
            </a:r>
            <a:r>
              <a:rPr lang="en-US" dirty="0" err="1" smtClean="0">
                <a:solidFill>
                  <a:schemeClr val="tx1"/>
                </a:solidFill>
              </a:rPr>
              <a:t>Tatik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Rohmawati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S.IP.,M.Si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MODEL-MODEL PARTISIPASI DALAM PEMBUATAN PERATURAN PERUNDANG-UNDANGAN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209800"/>
            <a:ext cx="7772400" cy="4114800"/>
          </a:xfrm>
        </p:spPr>
        <p:txBody>
          <a:bodyPr>
            <a:noAutofit/>
          </a:bodyPr>
          <a:lstStyle/>
          <a:p>
            <a:pPr lvl="0" algn="just"/>
            <a:r>
              <a:rPr lang="en-US" sz="2000" b="1" dirty="0" smtClean="0">
                <a:solidFill>
                  <a:schemeClr val="tx1"/>
                </a:solidFill>
              </a:rPr>
              <a:t>1. Model </a:t>
            </a:r>
            <a:r>
              <a:rPr lang="en-US" sz="2000" b="1" dirty="0" err="1">
                <a:solidFill>
                  <a:schemeClr val="tx1"/>
                </a:solidFill>
              </a:rPr>
              <a:t>dengar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pendapat</a:t>
            </a:r>
            <a:endParaRPr lang="en-US" sz="2000" b="1" dirty="0">
              <a:solidFill>
                <a:schemeClr val="tx1"/>
              </a:solidFill>
            </a:endParaRPr>
          </a:p>
          <a:p>
            <a:pPr algn="just"/>
            <a:r>
              <a:rPr lang="en-US" sz="2000" dirty="0" err="1">
                <a:solidFill>
                  <a:schemeClr val="tx1"/>
                </a:solidFill>
              </a:rPr>
              <a:t>Yaitu</a:t>
            </a:r>
            <a:r>
              <a:rPr lang="en-US" sz="2000" dirty="0">
                <a:solidFill>
                  <a:schemeClr val="tx1"/>
                </a:solidFill>
              </a:rPr>
              <a:t> model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pembuatan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peraturan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perundang-undangan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mendengar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pendapat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dari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setiap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orang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mengeluarkan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aspirasi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Musyawarah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tidak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hanya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melibatkan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segelintir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orang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tetapi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melibatkan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semua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berkepentingan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berkumpul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secara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fisik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bersama-sama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membahas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membicarakan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sesuatu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en-US" sz="2000" dirty="0" err="1">
                <a:solidFill>
                  <a:schemeClr val="tx1"/>
                </a:solidFill>
              </a:rPr>
              <a:t>beberapa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hal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bersama</a:t>
            </a:r>
            <a:endParaRPr lang="en-US" sz="2000" dirty="0">
              <a:solidFill>
                <a:schemeClr val="tx1"/>
              </a:solidFill>
            </a:endParaRPr>
          </a:p>
          <a:p>
            <a:pPr lvl="0" algn="just"/>
            <a:r>
              <a:rPr lang="en-US" sz="2000" b="1" dirty="0" smtClean="0">
                <a:solidFill>
                  <a:schemeClr val="tx1"/>
                </a:solidFill>
              </a:rPr>
              <a:t>2. </a:t>
            </a:r>
            <a:r>
              <a:rPr lang="en-US" sz="2000" b="1" dirty="0" err="1" smtClean="0">
                <a:solidFill>
                  <a:schemeClr val="tx1"/>
                </a:solidFill>
              </a:rPr>
              <a:t>Pemberian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suara</a:t>
            </a:r>
            <a:r>
              <a:rPr lang="en-US" sz="2000" b="1" dirty="0">
                <a:solidFill>
                  <a:schemeClr val="tx1"/>
                </a:solidFill>
              </a:rPr>
              <a:t> (</a:t>
            </a:r>
            <a:r>
              <a:rPr lang="en-US" sz="2000" b="1" i="1" dirty="0">
                <a:solidFill>
                  <a:schemeClr val="tx1"/>
                </a:solidFill>
              </a:rPr>
              <a:t>voting</a:t>
            </a:r>
            <a:r>
              <a:rPr lang="en-US" sz="2000" b="1" dirty="0">
                <a:solidFill>
                  <a:schemeClr val="tx1"/>
                </a:solidFill>
              </a:rPr>
              <a:t>)</a:t>
            </a:r>
          </a:p>
          <a:p>
            <a:pPr algn="just"/>
            <a:r>
              <a:rPr lang="en-US" sz="2000" dirty="0" err="1">
                <a:solidFill>
                  <a:schemeClr val="tx1"/>
                </a:solidFill>
              </a:rPr>
              <a:t>Yaitu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masyarakat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memberikan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suara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pembuatan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peraturan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perundang-undangan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Adapun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pilihan-pilihan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diberikan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oleh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pemerintah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kepada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masyarakat</a:t>
            </a:r>
            <a:r>
              <a:rPr lang="en-US" sz="2000" dirty="0">
                <a:solidFill>
                  <a:schemeClr val="tx1"/>
                </a:solidFill>
              </a:rPr>
              <a:t>. Dan </a:t>
            </a:r>
            <a:r>
              <a:rPr lang="en-US" sz="2000" dirty="0" err="1">
                <a:solidFill>
                  <a:schemeClr val="tx1"/>
                </a:solidFill>
              </a:rPr>
              <a:t>hasil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akhirnya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ditentukan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oleh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suara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terbanyak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13BA4-84EF-4D6E-AB2C-70743E2038D6}" type="datetime1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657600" cy="396875"/>
          </a:xfrm>
        </p:spPr>
        <p:txBody>
          <a:bodyPr/>
          <a:lstStyle/>
          <a:p>
            <a:r>
              <a:rPr lang="en-US" smtClean="0"/>
              <a:t>HandOut Proses Legislatif,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MODEL-MODEL PARTISIPASI DALAM PEMBUATAN PERATURAN PERUNDANG-UNDANGAN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438400"/>
            <a:ext cx="7772400" cy="3886200"/>
          </a:xfrm>
        </p:spPr>
        <p:txBody>
          <a:bodyPr>
            <a:noAutofit/>
          </a:bodyPr>
          <a:lstStyle/>
          <a:p>
            <a:pPr lvl="0" algn="just"/>
            <a:r>
              <a:rPr lang="en-US" sz="2400" b="1" dirty="0" smtClean="0">
                <a:solidFill>
                  <a:schemeClr val="tx1"/>
                </a:solidFill>
              </a:rPr>
              <a:t>3. </a:t>
            </a:r>
            <a:r>
              <a:rPr lang="en-US" sz="2400" b="1" dirty="0" err="1" smtClean="0">
                <a:solidFill>
                  <a:schemeClr val="tx1"/>
                </a:solidFill>
              </a:rPr>
              <a:t>Memberikan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dukungan</a:t>
            </a:r>
            <a:endParaRPr lang="en-US" sz="2400" b="1" dirty="0">
              <a:solidFill>
                <a:schemeClr val="tx1"/>
              </a:solidFill>
            </a:endParaRPr>
          </a:p>
          <a:p>
            <a:pPr algn="just"/>
            <a:r>
              <a:rPr lang="en-US" sz="2400" dirty="0" err="1">
                <a:solidFill>
                  <a:schemeClr val="tx1"/>
                </a:solidFill>
              </a:rPr>
              <a:t>Publik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memberikan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dukungan</a:t>
            </a:r>
            <a:r>
              <a:rPr lang="en-US" sz="2400" dirty="0">
                <a:solidFill>
                  <a:schemeClr val="tx1"/>
                </a:solidFill>
              </a:rPr>
              <a:t> moral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moril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dalam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suatu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proses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pembuatan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peraturan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perundang-undangan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lvl="0" algn="just"/>
            <a:r>
              <a:rPr lang="en-US" sz="2400" b="1" dirty="0" smtClean="0">
                <a:solidFill>
                  <a:schemeClr val="tx1"/>
                </a:solidFill>
              </a:rPr>
              <a:t>4. </a:t>
            </a:r>
            <a:r>
              <a:rPr lang="en-US" sz="2400" b="1" dirty="0" err="1" smtClean="0">
                <a:solidFill>
                  <a:schemeClr val="tx1"/>
                </a:solidFill>
              </a:rPr>
              <a:t>Membuat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petisi</a:t>
            </a:r>
            <a:endParaRPr lang="en-US" sz="2400" b="1" dirty="0">
              <a:solidFill>
                <a:schemeClr val="tx1"/>
              </a:solidFill>
            </a:endParaRPr>
          </a:p>
          <a:p>
            <a:pPr algn="just"/>
            <a:r>
              <a:rPr lang="en-US" sz="2400" dirty="0" err="1" smtClean="0">
                <a:solidFill>
                  <a:schemeClr val="tx1"/>
                </a:solidFill>
              </a:rPr>
              <a:t>Yaitu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masyarakat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publik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membuat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surat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permohonan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kepada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pemerintah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Permohonan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disini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bisa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diartikan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sebagai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permohonan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ketidaksetujuan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masyarakat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atas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pembuatan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peraturan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perundang-undangan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13BA4-84EF-4D6E-AB2C-70743E2038D6}" type="datetime1">
              <a:rPr lang="en-US" smtClean="0"/>
              <a:t>5/18/2017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657600" cy="396875"/>
          </a:xfrm>
        </p:spPr>
        <p:txBody>
          <a:bodyPr/>
          <a:lstStyle/>
          <a:p>
            <a:r>
              <a:rPr lang="en-US" smtClean="0"/>
              <a:t>HandOut Proses Legislatif, By Tatik Rohmawati, S.IP.,M.Si.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13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1"/>
            <a:ext cx="7772400" cy="10668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MODEL-MODEL PARTISIPASI DALAM PEMBUATAN PERATURAN PERUNDANG-UNDANGAN (LANJUTAN)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81200"/>
            <a:ext cx="7620000" cy="4191000"/>
          </a:xfrm>
        </p:spPr>
        <p:txBody>
          <a:bodyPr>
            <a:noAutofit/>
          </a:bodyPr>
          <a:lstStyle/>
          <a:p>
            <a:pPr lvl="0" algn="just"/>
            <a:r>
              <a:rPr lang="en-US" sz="1800" b="1" dirty="0" smtClean="0">
                <a:solidFill>
                  <a:schemeClr val="tx1"/>
                </a:solidFill>
              </a:rPr>
              <a:t>5. </a:t>
            </a:r>
            <a:r>
              <a:rPr lang="en-US" sz="1800" b="1" dirty="0" err="1" smtClean="0">
                <a:solidFill>
                  <a:schemeClr val="tx1"/>
                </a:solidFill>
              </a:rPr>
              <a:t>Diskusi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politik</a:t>
            </a:r>
            <a:endParaRPr lang="en-US" sz="1800" b="1" dirty="0">
              <a:solidFill>
                <a:schemeClr val="tx1"/>
              </a:solidFill>
            </a:endParaRPr>
          </a:p>
          <a:p>
            <a:pPr algn="just"/>
            <a:r>
              <a:rPr lang="en-US" sz="1800" dirty="0" err="1">
                <a:solidFill>
                  <a:schemeClr val="tx1"/>
                </a:solidFill>
              </a:rPr>
              <a:t>Yaitu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peran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serta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publik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atau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masyarakat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atas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proses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pembuatan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peraturan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perundang-undangan</a:t>
            </a:r>
            <a:r>
              <a:rPr lang="en-US" sz="1800" dirty="0">
                <a:solidFill>
                  <a:schemeClr val="tx1"/>
                </a:solidFill>
              </a:rPr>
              <a:t>. </a:t>
            </a:r>
            <a:r>
              <a:rPr lang="en-US" sz="1800" dirty="0" err="1">
                <a:solidFill>
                  <a:schemeClr val="tx1"/>
                </a:solidFill>
              </a:rPr>
              <a:t>Apa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bagaimana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suatu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peraturan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perundang-undangan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dapat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dibuat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tanpa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harus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merugikan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publik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seharusnya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berdampak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positif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bagi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masyarakat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itu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sendiri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lvl="0" algn="just"/>
            <a:r>
              <a:rPr lang="en-US" sz="1800" b="1" dirty="0" smtClean="0">
                <a:solidFill>
                  <a:schemeClr val="tx1"/>
                </a:solidFill>
              </a:rPr>
              <a:t>6. </a:t>
            </a:r>
            <a:r>
              <a:rPr lang="en-US" sz="1800" b="1" dirty="0" err="1" smtClean="0">
                <a:solidFill>
                  <a:schemeClr val="tx1"/>
                </a:solidFill>
              </a:rPr>
              <a:t>Lobi</a:t>
            </a:r>
            <a:endParaRPr lang="en-US" sz="1800" b="1" dirty="0">
              <a:solidFill>
                <a:schemeClr val="tx1"/>
              </a:solidFill>
            </a:endParaRPr>
          </a:p>
          <a:p>
            <a:pPr algn="just"/>
            <a:r>
              <a:rPr lang="en-US" sz="1800" dirty="0" err="1">
                <a:solidFill>
                  <a:schemeClr val="tx1"/>
                </a:solidFill>
              </a:rPr>
              <a:t>Yaitu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masyarakat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pemerintah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melakukan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tukar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pendapat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mendengarkan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pendapat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dari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satu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sama</a:t>
            </a:r>
            <a:r>
              <a:rPr lang="en-US" sz="1800" dirty="0">
                <a:solidFill>
                  <a:schemeClr val="tx1"/>
                </a:solidFill>
              </a:rPr>
              <a:t> lain </a:t>
            </a:r>
            <a:r>
              <a:rPr lang="en-US" sz="1800" dirty="0" err="1">
                <a:solidFill>
                  <a:schemeClr val="tx1"/>
                </a:solidFill>
              </a:rPr>
              <a:t>ataupun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memberi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masukan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kepada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pembuat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peraturan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perundang-undangan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atau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bisa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dikatakan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juga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sebagai</a:t>
            </a:r>
            <a:r>
              <a:rPr lang="en-US" sz="1800" dirty="0">
                <a:solidFill>
                  <a:schemeClr val="tx1"/>
                </a:solidFill>
              </a:rPr>
              <a:t> model </a:t>
            </a:r>
            <a:r>
              <a:rPr lang="en-US" sz="1800" dirty="0" err="1">
                <a:solidFill>
                  <a:schemeClr val="tx1"/>
                </a:solidFill>
              </a:rPr>
              <a:t>tawar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menawar</a:t>
            </a:r>
            <a:r>
              <a:rPr lang="en-US" sz="1800" dirty="0">
                <a:solidFill>
                  <a:schemeClr val="tx1"/>
                </a:solidFill>
              </a:rPr>
              <a:t>. </a:t>
            </a:r>
          </a:p>
          <a:p>
            <a:pPr lvl="0" algn="just"/>
            <a:r>
              <a:rPr lang="en-US" sz="1800" b="1" dirty="0" smtClean="0">
                <a:solidFill>
                  <a:schemeClr val="tx1"/>
                </a:solidFill>
              </a:rPr>
              <a:t>7. </a:t>
            </a:r>
            <a:r>
              <a:rPr lang="en-US" sz="1800" b="1" dirty="0" err="1" smtClean="0">
                <a:solidFill>
                  <a:schemeClr val="tx1"/>
                </a:solidFill>
              </a:rPr>
              <a:t>Kontak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formal </a:t>
            </a:r>
            <a:r>
              <a:rPr lang="en-US" sz="1800" b="1" dirty="0" err="1">
                <a:solidFill>
                  <a:schemeClr val="tx1"/>
                </a:solidFill>
              </a:rPr>
              <a:t>dan</a:t>
            </a:r>
            <a:r>
              <a:rPr lang="en-US" sz="1800" b="1" dirty="0">
                <a:solidFill>
                  <a:schemeClr val="tx1"/>
                </a:solidFill>
              </a:rPr>
              <a:t> informal </a:t>
            </a:r>
            <a:r>
              <a:rPr lang="en-US" sz="1800" b="1" dirty="0" err="1">
                <a:solidFill>
                  <a:schemeClr val="tx1"/>
                </a:solidFill>
              </a:rPr>
              <a:t>serta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aktivitas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kerjasama</a:t>
            </a:r>
            <a:endParaRPr lang="en-US" sz="1800" b="1" dirty="0">
              <a:solidFill>
                <a:schemeClr val="tx1"/>
              </a:solidFill>
            </a:endParaRPr>
          </a:p>
          <a:p>
            <a:pPr algn="just"/>
            <a:r>
              <a:rPr lang="en-US" sz="1800" dirty="0" err="1">
                <a:solidFill>
                  <a:schemeClr val="tx1"/>
                </a:solidFill>
              </a:rPr>
              <a:t>Yaitu</a:t>
            </a:r>
            <a:r>
              <a:rPr lang="en-US" sz="1800" dirty="0">
                <a:solidFill>
                  <a:schemeClr val="tx1"/>
                </a:solidFill>
              </a:rPr>
              <a:t> model </a:t>
            </a:r>
            <a:r>
              <a:rPr lang="en-US" sz="1800" dirty="0" err="1">
                <a:solidFill>
                  <a:schemeClr val="tx1"/>
                </a:solidFill>
              </a:rPr>
              <a:t>pembuatan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peraturan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perundang-undangan</a:t>
            </a:r>
            <a:r>
              <a:rPr lang="en-US" sz="1800" dirty="0">
                <a:solidFill>
                  <a:schemeClr val="tx1"/>
                </a:solidFill>
              </a:rPr>
              <a:t> yang </a:t>
            </a:r>
            <a:r>
              <a:rPr lang="en-US" sz="1800" dirty="0" err="1">
                <a:solidFill>
                  <a:schemeClr val="tx1"/>
                </a:solidFill>
              </a:rPr>
              <a:t>dibuat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dengan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adanya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kontak</a:t>
            </a:r>
            <a:r>
              <a:rPr lang="en-US" sz="1800" dirty="0">
                <a:solidFill>
                  <a:schemeClr val="tx1"/>
                </a:solidFill>
              </a:rPr>
              <a:t> formal </a:t>
            </a:r>
            <a:r>
              <a:rPr lang="en-US" sz="1800" dirty="0" err="1">
                <a:solidFill>
                  <a:schemeClr val="tx1"/>
                </a:solidFill>
              </a:rPr>
              <a:t>atau</a:t>
            </a:r>
            <a:r>
              <a:rPr lang="en-US" sz="1800" dirty="0">
                <a:solidFill>
                  <a:schemeClr val="tx1"/>
                </a:solidFill>
              </a:rPr>
              <a:t> informal </a:t>
            </a:r>
            <a:r>
              <a:rPr lang="en-US" sz="1800" dirty="0" err="1">
                <a:solidFill>
                  <a:schemeClr val="tx1"/>
                </a:solidFill>
              </a:rPr>
              <a:t>oleh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pemerintah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masyarakat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ataupun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dengan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adanya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aktivitas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bersama</a:t>
            </a:r>
            <a:r>
              <a:rPr lang="en-US" sz="1800" dirty="0">
                <a:solidFill>
                  <a:schemeClr val="tx1"/>
                </a:solidFill>
              </a:rPr>
              <a:t> yang </a:t>
            </a:r>
            <a:r>
              <a:rPr lang="en-US" sz="1800" dirty="0" err="1">
                <a:solidFill>
                  <a:schemeClr val="tx1"/>
                </a:solidFill>
              </a:rPr>
              <a:t>dilakukan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oleh</a:t>
            </a:r>
            <a:r>
              <a:rPr lang="en-US" sz="1800" dirty="0">
                <a:solidFill>
                  <a:schemeClr val="tx1"/>
                </a:solidFill>
              </a:rPr>
              <a:t> yang </a:t>
            </a:r>
            <a:r>
              <a:rPr lang="en-US" sz="1800" dirty="0" err="1">
                <a:solidFill>
                  <a:schemeClr val="tx1"/>
                </a:solidFill>
              </a:rPr>
              <a:t>bersangkutan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D740-C41E-4E45-96DF-1ECA43BF0012}" type="datetime1">
              <a:rPr lang="en-US" smtClean="0">
                <a:solidFill>
                  <a:schemeClr val="tx1"/>
                </a:solidFill>
              </a:rPr>
              <a:t>5/18/2017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657600" cy="396875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HandOut Proses Legislatif, By Tatik Rohmawati, S.IP.,M.Si.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066800"/>
          </a:xfrm>
        </p:spPr>
        <p:txBody>
          <a:bodyPr/>
          <a:lstStyle/>
          <a:p>
            <a:r>
              <a:rPr lang="en-US" b="1" dirty="0" smtClean="0"/>
              <a:t>MEKANISME ARTIKULASI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358140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Artikulasi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penyaluran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aspirasi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i="1" dirty="0">
                <a:solidFill>
                  <a:schemeClr val="tx1"/>
                </a:solidFill>
              </a:rPr>
              <a:t>voice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warga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pemerintah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kebijakan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Artikulasi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selalu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berbicara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bagaimana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proses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mekanisme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bisa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dijalankan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warga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maupun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partai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politik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parlemen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pemerintah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3E30-CCF9-4B4E-B109-92A4BF6F3D61}" type="datetime1">
              <a:rPr lang="en-US" smtClean="0">
                <a:solidFill>
                  <a:schemeClr val="tx1"/>
                </a:solidFill>
              </a:rPr>
              <a:t>5/18/2017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96875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HandOut Proses Legislatif, By Tatik Rohmawati, S.IP.,M.Si.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1999"/>
            <a:ext cx="7772400" cy="914401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MEKANISME AGREGASI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7924800" cy="4343400"/>
          </a:xfrm>
        </p:spPr>
        <p:txBody>
          <a:bodyPr>
            <a:noAutofit/>
          </a:bodyPr>
          <a:lstStyle/>
          <a:p>
            <a:pPr algn="just"/>
            <a:r>
              <a:rPr lang="en-US" sz="3600" b="1" dirty="0" err="1">
                <a:solidFill>
                  <a:schemeClr val="tx1"/>
                </a:solidFill>
              </a:rPr>
              <a:t>Agregasi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a</a:t>
            </a:r>
            <a:r>
              <a:rPr lang="en-US" sz="3600" dirty="0" err="1">
                <a:solidFill>
                  <a:schemeClr val="tx1"/>
                </a:solidFill>
              </a:rPr>
              <a:t>dalah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fungsi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mengubah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atau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mengkonversikan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tuntutan-tuntutan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sampai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menjadi</a:t>
            </a:r>
            <a:r>
              <a:rPr lang="en-US" sz="3600" dirty="0">
                <a:solidFill>
                  <a:schemeClr val="tx1"/>
                </a:solidFill>
              </a:rPr>
              <a:t> alternative-</a:t>
            </a:r>
            <a:r>
              <a:rPr lang="en-US" sz="3600" dirty="0" err="1">
                <a:solidFill>
                  <a:schemeClr val="tx1"/>
                </a:solidFill>
              </a:rPr>
              <a:t>alternatif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kebijaksanaan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umum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r>
              <a:rPr lang="en-US" sz="3600" dirty="0" err="1">
                <a:solidFill>
                  <a:schemeClr val="tx1"/>
                </a:solidFill>
              </a:rPr>
              <a:t>Pengertian</a:t>
            </a:r>
            <a:r>
              <a:rPr lang="en-US" sz="3600" dirty="0">
                <a:solidFill>
                  <a:schemeClr val="tx1"/>
                </a:solidFill>
              </a:rPr>
              <a:t> lain </a:t>
            </a:r>
            <a:r>
              <a:rPr lang="en-US" sz="3600" dirty="0" err="1">
                <a:solidFill>
                  <a:schemeClr val="tx1"/>
                </a:solidFill>
              </a:rPr>
              <a:t>agregasi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yaitu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fungsi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menampung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kepentingan-kepentingan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atau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tuntutan-tuntutan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0F5F-FB0A-4BE6-83C6-18985C6903F0}" type="datetime1">
              <a:rPr lang="en-US" smtClean="0">
                <a:solidFill>
                  <a:schemeClr val="tx1"/>
                </a:solidFill>
              </a:rPr>
              <a:t>5/18/2017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3505200" cy="320675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HandOut Proses Legislatif, By Tatik Rohmawati, S.IP.,M.Si.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B2BE8-040B-497E-AFED-15A25B27B66C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1011</Words>
  <Application>Microsoft Office PowerPoint</Application>
  <PresentationFormat>On-screen Show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PENGEMBANGAN PARTISIPASI DAN MEKANISME ARTIKULASI DAN AGREGASI DALAM PEMBUATAN PERATURAN PERUNDANG-UNDANGAN </vt:lpstr>
      <vt:lpstr>MAKNA PARTISIPASI </vt:lpstr>
      <vt:lpstr>RELEVANSI PARTISIPASI </vt:lpstr>
      <vt:lpstr>RELEVANSI PARTISIPASI (LANJUTAN)</vt:lpstr>
      <vt:lpstr>MODEL-MODEL PARTISIPASI DALAM PEMBUATAN PERATURAN PERUNDANG-UNDANGAN</vt:lpstr>
      <vt:lpstr>MODEL-MODEL PARTISIPASI DALAM PEMBUATAN PERATURAN PERUNDANG-UNDANGAN</vt:lpstr>
      <vt:lpstr>MODEL-MODEL PARTISIPASI DALAM PEMBUATAN PERATURAN PERUNDANG-UNDANGAN (LANJUTAN)</vt:lpstr>
      <vt:lpstr>MEKANISME ARTIKULASI</vt:lpstr>
      <vt:lpstr>MEKANISME AGREGASI </vt:lpstr>
      <vt:lpstr>MEKANISME AGREGASI </vt:lpstr>
      <vt:lpstr>MEKANISME AGREGASI (LANJUTAN)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PENGEMBANGAN PARTISIPASI DAN MEKANISME ARTIKULASI DAN AGREGASI DALAM PEMBUATAN PERATURAN PERUNDANG-UNDANGAN</dc:title>
  <dc:creator>IK-dosen</dc:creator>
  <cp:lastModifiedBy>user</cp:lastModifiedBy>
  <cp:revision>12</cp:revision>
  <dcterms:created xsi:type="dcterms:W3CDTF">2010-04-27T05:10:19Z</dcterms:created>
  <dcterms:modified xsi:type="dcterms:W3CDTF">2017-05-18T05:57:06Z</dcterms:modified>
</cp:coreProperties>
</file>