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media/audio1.bin" ContentType="audio/unknown"/>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handoutMasterIdLst>
    <p:handoutMasterId r:id="rId48"/>
  </p:handoutMasterIdLst>
  <p:sldIdLst>
    <p:sldId id="256" r:id="rId2"/>
    <p:sldId id="257" r:id="rId3"/>
    <p:sldId id="259" r:id="rId4"/>
    <p:sldId id="288" r:id="rId5"/>
    <p:sldId id="318" r:id="rId6"/>
    <p:sldId id="319" r:id="rId7"/>
    <p:sldId id="320" r:id="rId8"/>
    <p:sldId id="322" r:id="rId9"/>
    <p:sldId id="261" r:id="rId10"/>
    <p:sldId id="321" r:id="rId11"/>
    <p:sldId id="289" r:id="rId12"/>
    <p:sldId id="292" r:id="rId13"/>
    <p:sldId id="262" r:id="rId14"/>
    <p:sldId id="265" r:id="rId15"/>
    <p:sldId id="266" r:id="rId16"/>
    <p:sldId id="310" r:id="rId17"/>
    <p:sldId id="311" r:id="rId18"/>
    <p:sldId id="325" r:id="rId19"/>
    <p:sldId id="312" r:id="rId20"/>
    <p:sldId id="263" r:id="rId21"/>
    <p:sldId id="270" r:id="rId22"/>
    <p:sldId id="293" r:id="rId23"/>
    <p:sldId id="294" r:id="rId24"/>
    <p:sldId id="295" r:id="rId25"/>
    <p:sldId id="296" r:id="rId26"/>
    <p:sldId id="297" r:id="rId27"/>
    <p:sldId id="298" r:id="rId28"/>
    <p:sldId id="299" r:id="rId29"/>
    <p:sldId id="300" r:id="rId30"/>
    <p:sldId id="301" r:id="rId31"/>
    <p:sldId id="324" r:id="rId32"/>
    <p:sldId id="303" r:id="rId33"/>
    <p:sldId id="323" r:id="rId34"/>
    <p:sldId id="302" r:id="rId35"/>
    <p:sldId id="307" r:id="rId36"/>
    <p:sldId id="305" r:id="rId37"/>
    <p:sldId id="306" r:id="rId38"/>
    <p:sldId id="304" r:id="rId39"/>
    <p:sldId id="308" r:id="rId40"/>
    <p:sldId id="313" r:id="rId41"/>
    <p:sldId id="314" r:id="rId42"/>
    <p:sldId id="315" r:id="rId43"/>
    <p:sldId id="316" r:id="rId44"/>
    <p:sldId id="317" r:id="rId45"/>
    <p:sldId id="309" r:id="rId4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37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584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584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584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1A5A8F1-48D9-4D74-87E4-F4BE633D02E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EAF2EDD-47B3-4F61-9395-D09C401872C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288C2D-1651-4C46-A345-2908D9C12C25}" type="slidenum">
              <a:rPr lang="en-US"/>
              <a:pPr/>
              <a:t>1</a:t>
            </a:fld>
            <a:endParaRPr lang="en-U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F2BAC5-520C-43E4-801F-68C9B5D04809}" type="slidenum">
              <a:rPr lang="en-US"/>
              <a:pPr/>
              <a:t>10</a:t>
            </a:fld>
            <a:endParaRPr lang="en-US"/>
          </a:p>
        </p:txBody>
      </p:sp>
      <p:sp>
        <p:nvSpPr>
          <p:cNvPr id="149506" name="Rectangle 2"/>
          <p:cNvSpPr>
            <a:spLocks noRo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17C081-CA72-46C3-8F52-D07C2F377B93}" type="slidenum">
              <a:rPr lang="en-US"/>
              <a:pPr/>
              <a:t>11</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33F9C2-8CEA-4919-AC01-5DB8B5DBC545}" type="slidenum">
              <a:rPr lang="en-US"/>
              <a:pPr/>
              <a:t>12</a:t>
            </a:fld>
            <a:endParaRPr lang="en-US"/>
          </a:p>
        </p:txBody>
      </p:sp>
      <p:sp>
        <p:nvSpPr>
          <p:cNvPr id="88066" name="Rectangle 2"/>
          <p:cNvSpPr>
            <a:spLocks noGrp="1" noChangeArrowheads="1"/>
          </p:cNvSpPr>
          <p:nvPr>
            <p:ph type="body" idx="1"/>
          </p:nvPr>
        </p:nvSpPr>
        <p:spPr>
          <a:xfrm>
            <a:off x="914400" y="4343400"/>
            <a:ext cx="5029200" cy="4114800"/>
          </a:xfrm>
          <a:noFill/>
          <a:ln/>
        </p:spPr>
        <p:txBody>
          <a:bodyPr lIns="89066" tIns="43752" rIns="89066" bIns="43752"/>
          <a:lstStyle/>
          <a:p>
            <a:r>
              <a:rPr lang="en-US" altLang="en-US"/>
              <a:t>We will discuss today the first four items.  The last two are of critical importance but are the subject of another course.  The problem of fragmentation of control is a particularly difficult context within which to try to communicate and work.  On the federal level alone, there are several entities (Congress, the courts, the EPA), each of which have differing ideas on both  the proper dispersion of responsibility for risk decisions and the proper approach to risk.</a:t>
            </a:r>
          </a:p>
        </p:txBody>
      </p:sp>
      <p:sp>
        <p:nvSpPr>
          <p:cNvPr id="88067"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B68BCE-CB79-4AB6-BDE8-5C15EE9ED5F6}" type="slidenum">
              <a:rPr lang="en-US"/>
              <a:pPr/>
              <a:t>13</a:t>
            </a:fld>
            <a:endParaRPr lang="en-US"/>
          </a:p>
        </p:txBody>
      </p:sp>
      <p:sp>
        <p:nvSpPr>
          <p:cNvPr id="19458" name="Rectangle 2"/>
          <p:cNvSpPr>
            <a:spLocks noGrp="1" noChangeArrowheads="1"/>
          </p:cNvSpPr>
          <p:nvPr>
            <p:ph type="body" idx="1"/>
          </p:nvPr>
        </p:nvSpPr>
        <p:spPr>
          <a:xfrm>
            <a:off x="914400" y="4343400"/>
            <a:ext cx="5029200" cy="4114800"/>
          </a:xfrm>
          <a:ln/>
        </p:spPr>
        <p:txBody>
          <a:bodyPr lIns="90487" tIns="44450" rIns="90487" bIns="44450"/>
          <a:lstStyle/>
          <a:p>
            <a:endParaRPr lang="en-US"/>
          </a:p>
        </p:txBody>
      </p:sp>
      <p:sp>
        <p:nvSpPr>
          <p:cNvPr id="19459"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34C8C-ED9B-4AAD-9348-517A17369DA3}" type="slidenum">
              <a:rPr lang="en-US"/>
              <a:pPr/>
              <a:t>14</a:t>
            </a:fld>
            <a:endParaRPr lang="en-U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xfrm>
            <a:off x="914400" y="4343400"/>
            <a:ext cx="5029200" cy="4114800"/>
          </a:xfrm>
        </p:spPr>
        <p:txBody>
          <a:bodyPr lIns="90004" tIns="45002" rIns="90004" bIns="45002"/>
          <a:lstStyle/>
          <a:p>
            <a:r>
              <a:rPr lang="en-US"/>
              <a:t>Please list the uncertainties involved in choosing a site for a desalination plot plant.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07DA1D-63ED-4CBA-B339-49B01DFF07C3}" type="slidenum">
              <a:rPr lang="en-US"/>
              <a:pPr/>
              <a:t>15</a:t>
            </a:fld>
            <a:endParaRPr lang="en-US"/>
          </a:p>
        </p:txBody>
      </p:sp>
      <p:sp>
        <p:nvSpPr>
          <p:cNvPr id="27650" name="Rectangle 2"/>
          <p:cNvSpPr>
            <a:spLocks noGrp="1" noChangeArrowheads="1"/>
          </p:cNvSpPr>
          <p:nvPr>
            <p:ph type="body" idx="1"/>
          </p:nvPr>
        </p:nvSpPr>
        <p:spPr>
          <a:xfrm>
            <a:off x="914400" y="4343400"/>
            <a:ext cx="5029200" cy="4114800"/>
          </a:xfrm>
          <a:ln/>
        </p:spPr>
        <p:txBody>
          <a:bodyPr lIns="90487" tIns="44450" rIns="90487" bIns="44450"/>
          <a:lstStyle/>
          <a:p>
            <a:endParaRPr lang="en-US"/>
          </a:p>
        </p:txBody>
      </p:sp>
      <p:sp>
        <p:nvSpPr>
          <p:cNvPr id="27651"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053935-A156-4D4A-88C2-C070CBB2A26D}" type="slidenum">
              <a:rPr lang="en-US"/>
              <a:pPr/>
              <a:t>16</a:t>
            </a:fld>
            <a:endParaRPr lang="en-US"/>
          </a:p>
        </p:txBody>
      </p:sp>
      <p:sp>
        <p:nvSpPr>
          <p:cNvPr id="124930" name="Rectangle 2"/>
          <p:cNvSpPr>
            <a:spLocks noGrp="1" noChangeArrowheads="1"/>
          </p:cNvSpPr>
          <p:nvPr>
            <p:ph type="body" idx="1"/>
          </p:nvPr>
        </p:nvSpPr>
        <p:spPr>
          <a:xfrm>
            <a:off x="914400" y="4343400"/>
            <a:ext cx="5029200" cy="4114800"/>
          </a:xfrm>
          <a:ln/>
        </p:spPr>
        <p:txBody>
          <a:bodyPr lIns="90475" tIns="44443" rIns="90475" bIns="44443"/>
          <a:lstStyle/>
          <a:p>
            <a:endParaRPr lang="en-US"/>
          </a:p>
        </p:txBody>
      </p:sp>
      <p:sp>
        <p:nvSpPr>
          <p:cNvPr id="124931"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CFD421-521D-4B6B-8319-F737FBC52949}" type="slidenum">
              <a:rPr lang="en-US"/>
              <a:pPr/>
              <a:t>17</a:t>
            </a:fld>
            <a:endParaRPr lang="en-US"/>
          </a:p>
        </p:txBody>
      </p:sp>
      <p:sp>
        <p:nvSpPr>
          <p:cNvPr id="126978" name="Rectangle 2"/>
          <p:cNvSpPr>
            <a:spLocks noGrp="1" noChangeArrowheads="1"/>
          </p:cNvSpPr>
          <p:nvPr>
            <p:ph type="body" idx="1"/>
          </p:nvPr>
        </p:nvSpPr>
        <p:spPr>
          <a:xfrm>
            <a:off x="914400" y="4343400"/>
            <a:ext cx="5029200" cy="4114800"/>
          </a:xfrm>
          <a:ln/>
        </p:spPr>
        <p:txBody>
          <a:bodyPr lIns="90474" tIns="44443" rIns="90474" bIns="44443"/>
          <a:lstStyle/>
          <a:p>
            <a:endParaRPr lang="en-US" altLang="en-US"/>
          </a:p>
        </p:txBody>
      </p:sp>
      <p:sp>
        <p:nvSpPr>
          <p:cNvPr id="126979"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CFD421-521D-4B6B-8319-F737FBC52949}" type="slidenum">
              <a:rPr lang="en-US"/>
              <a:pPr/>
              <a:t>18</a:t>
            </a:fld>
            <a:endParaRPr lang="en-US"/>
          </a:p>
        </p:txBody>
      </p:sp>
      <p:sp>
        <p:nvSpPr>
          <p:cNvPr id="126978" name="Rectangle 2"/>
          <p:cNvSpPr>
            <a:spLocks noGrp="1" noChangeArrowheads="1"/>
          </p:cNvSpPr>
          <p:nvPr>
            <p:ph type="body" idx="1"/>
          </p:nvPr>
        </p:nvSpPr>
        <p:spPr>
          <a:xfrm>
            <a:off x="914400" y="4343400"/>
            <a:ext cx="5029200" cy="4114800"/>
          </a:xfrm>
          <a:ln/>
        </p:spPr>
        <p:txBody>
          <a:bodyPr lIns="90474" tIns="44443" rIns="90474" bIns="44443"/>
          <a:lstStyle/>
          <a:p>
            <a:endParaRPr lang="en-US" altLang="en-US"/>
          </a:p>
        </p:txBody>
      </p:sp>
      <p:sp>
        <p:nvSpPr>
          <p:cNvPr id="126979"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D35897-1E6A-4A39-9619-2C4C49653B72}" type="slidenum">
              <a:rPr lang="en-US"/>
              <a:pPr/>
              <a:t>19</a:t>
            </a:fld>
            <a:endParaRPr lang="en-US"/>
          </a:p>
        </p:txBody>
      </p:sp>
      <p:sp>
        <p:nvSpPr>
          <p:cNvPr id="129026" name="Rectangle 2"/>
          <p:cNvSpPr>
            <a:spLocks noGrp="1" noChangeArrowheads="1"/>
          </p:cNvSpPr>
          <p:nvPr>
            <p:ph type="body" idx="1"/>
          </p:nvPr>
        </p:nvSpPr>
        <p:spPr>
          <a:xfrm>
            <a:off x="914400" y="4343400"/>
            <a:ext cx="5029200" cy="4114800"/>
          </a:xfrm>
          <a:ln/>
        </p:spPr>
        <p:txBody>
          <a:bodyPr lIns="90475" tIns="44443" rIns="90475" bIns="44443"/>
          <a:lstStyle/>
          <a:p>
            <a:endParaRPr lang="en-US"/>
          </a:p>
        </p:txBody>
      </p:sp>
      <p:sp>
        <p:nvSpPr>
          <p:cNvPr id="129027"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0E6AA4-FAB3-4D4B-9B32-D441140B8C12}" type="slidenum">
              <a:rPr lang="en-US"/>
              <a:pPr/>
              <a:t>2</a:t>
            </a:fld>
            <a:endParaRPr lang="en-US"/>
          </a:p>
        </p:txBody>
      </p:sp>
      <p:sp>
        <p:nvSpPr>
          <p:cNvPr id="9218" name="Rectangle 2"/>
          <p:cNvSpPr>
            <a:spLocks noGrp="1" noChangeArrowheads="1"/>
          </p:cNvSpPr>
          <p:nvPr>
            <p:ph type="body" idx="1"/>
          </p:nvPr>
        </p:nvSpPr>
        <p:spPr>
          <a:xfrm>
            <a:off x="914400" y="4343400"/>
            <a:ext cx="5029200" cy="4114800"/>
          </a:xfrm>
          <a:ln/>
        </p:spPr>
        <p:txBody>
          <a:bodyPr lIns="90487" tIns="44450" rIns="90487" bIns="44450"/>
          <a:lstStyle/>
          <a:p>
            <a:endParaRPr lang="en-US" altLang="en-US"/>
          </a:p>
        </p:txBody>
      </p:sp>
      <p:sp>
        <p:nvSpPr>
          <p:cNvPr id="9219"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0BC3F3-67A1-4701-AD19-B67599FC7BA2}" type="slidenum">
              <a:rPr lang="en-US"/>
              <a:pPr/>
              <a:t>20</a:t>
            </a:fld>
            <a:endParaRPr lang="en-US"/>
          </a:p>
        </p:txBody>
      </p:sp>
      <p:sp>
        <p:nvSpPr>
          <p:cNvPr id="21506" name="Rectangle 2"/>
          <p:cNvSpPr>
            <a:spLocks noGrp="1" noChangeArrowheads="1"/>
          </p:cNvSpPr>
          <p:nvPr>
            <p:ph type="body" idx="1"/>
          </p:nvPr>
        </p:nvSpPr>
        <p:spPr>
          <a:xfrm>
            <a:off x="914400" y="4343400"/>
            <a:ext cx="5029200" cy="4114800"/>
          </a:xfrm>
          <a:noFill/>
          <a:ln/>
        </p:spPr>
        <p:txBody>
          <a:bodyPr lIns="90487" tIns="44450" rIns="90487" bIns="44450"/>
          <a:lstStyle/>
          <a:p>
            <a:r>
              <a:rPr lang="en-US" altLang="en-US"/>
              <a:t>We will discuss today the first four items.  The last two are of critical importance but are the subject of another course.  The problem of fragmentation of control is a particularly difficult context within which to try to communicate and work.  On the federal level alone, there are several entities (Congress, the courts, the EPA), each of which have differing ideas on both  the proper dispersion of responsibility for risk decisions and the proper approach to risk.</a:t>
            </a:r>
          </a:p>
        </p:txBody>
      </p:sp>
      <p:sp>
        <p:nvSpPr>
          <p:cNvPr id="21507"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A000D6-29EC-428C-8059-DBAA9BA21C88}" type="slidenum">
              <a:rPr lang="en-US"/>
              <a:pPr/>
              <a:t>21</a:t>
            </a:fld>
            <a:endParaRPr lang="en-US"/>
          </a:p>
        </p:txBody>
      </p:sp>
      <p:sp>
        <p:nvSpPr>
          <p:cNvPr id="71682" name="Rectangle 2"/>
          <p:cNvSpPr>
            <a:spLocks noRo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8E2CA4-0BB7-4ECB-A3D1-F9250299BBEA}" type="slidenum">
              <a:rPr lang="en-US"/>
              <a:pPr/>
              <a:t>22</a:t>
            </a:fld>
            <a:endParaRPr lang="en-US"/>
          </a:p>
        </p:txBody>
      </p:sp>
      <p:sp>
        <p:nvSpPr>
          <p:cNvPr id="90114" name="Rectangle 2"/>
          <p:cNvSpPr>
            <a:spLocks noGrp="1" noChangeArrowheads="1"/>
          </p:cNvSpPr>
          <p:nvPr>
            <p:ph type="body" idx="1"/>
          </p:nvPr>
        </p:nvSpPr>
        <p:spPr>
          <a:xfrm>
            <a:off x="914400" y="4343400"/>
            <a:ext cx="5029200" cy="4114800"/>
          </a:xfrm>
          <a:ln/>
        </p:spPr>
        <p:txBody>
          <a:bodyPr lIns="89055" tIns="43745" rIns="89055" bIns="43745"/>
          <a:lstStyle/>
          <a:p>
            <a:endParaRPr lang="en-US"/>
          </a:p>
        </p:txBody>
      </p:sp>
      <p:sp>
        <p:nvSpPr>
          <p:cNvPr id="90115"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67620C-6205-4722-A870-4EBC16B6B1C6}" type="slidenum">
              <a:rPr lang="en-US"/>
              <a:pPr/>
              <a:t>23</a:t>
            </a:fld>
            <a:endParaRPr lang="en-US"/>
          </a:p>
        </p:txBody>
      </p:sp>
      <p:sp>
        <p:nvSpPr>
          <p:cNvPr id="92162" name="Rectangle 2"/>
          <p:cNvSpPr>
            <a:spLocks noGrp="1" noChangeArrowheads="1"/>
          </p:cNvSpPr>
          <p:nvPr>
            <p:ph type="body" idx="1"/>
          </p:nvPr>
        </p:nvSpPr>
        <p:spPr>
          <a:xfrm>
            <a:off x="914400" y="4343400"/>
            <a:ext cx="5029200" cy="4114800"/>
          </a:xfrm>
          <a:noFill/>
          <a:ln/>
        </p:spPr>
        <p:txBody>
          <a:bodyPr lIns="89067" tIns="43752" rIns="89067" bIns="43752"/>
          <a:lstStyle/>
          <a:p>
            <a:r>
              <a:rPr lang="en-US"/>
              <a:t>Here and on the next two slides is a demonstration of the importance of how you phrase things.</a:t>
            </a:r>
          </a:p>
          <a:p>
            <a:endParaRPr lang="en-US"/>
          </a:p>
          <a:p>
            <a:r>
              <a:rPr lang="en-US"/>
              <a:t>This study was conducted at Stanford University and the University of British Columbia and reported by Amos Tversky and Daniel Kahneman in </a:t>
            </a:r>
            <a:r>
              <a:rPr lang="en-US" i="1"/>
              <a:t>Science</a:t>
            </a:r>
            <a:r>
              <a:rPr lang="en-US"/>
              <a:t>, 30 January, 1981, Vol. 211, pp.453-458.  The data were obtained from two groups of students at those universities.</a:t>
            </a:r>
          </a:p>
        </p:txBody>
      </p:sp>
      <p:sp>
        <p:nvSpPr>
          <p:cNvPr id="92163"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4CE987-B1BD-43B4-A6A6-4535002A5F80}" type="slidenum">
              <a:rPr lang="en-US"/>
              <a:pPr/>
              <a:t>24</a:t>
            </a:fld>
            <a:endParaRPr lang="en-US"/>
          </a:p>
        </p:txBody>
      </p:sp>
      <p:sp>
        <p:nvSpPr>
          <p:cNvPr id="94210" name="Rectangle 2"/>
          <p:cNvSpPr>
            <a:spLocks noGrp="1" noChangeArrowheads="1"/>
          </p:cNvSpPr>
          <p:nvPr>
            <p:ph type="body" idx="1"/>
          </p:nvPr>
        </p:nvSpPr>
        <p:spPr>
          <a:xfrm>
            <a:off x="914400" y="4343400"/>
            <a:ext cx="5029200" cy="4114800"/>
          </a:xfrm>
          <a:noFill/>
          <a:ln/>
        </p:spPr>
        <p:txBody>
          <a:bodyPr lIns="89067" tIns="43752" rIns="89067" bIns="43752"/>
          <a:lstStyle/>
          <a:p>
            <a:r>
              <a:rPr lang="en-US" b="1"/>
              <a:t>Question :</a:t>
            </a:r>
            <a:endParaRPr lang="en-US"/>
          </a:p>
          <a:p>
            <a:r>
              <a:rPr lang="en-US"/>
              <a:t>What percentage of respondents chose each program?</a:t>
            </a:r>
          </a:p>
          <a:p>
            <a:endParaRPr lang="en-US"/>
          </a:p>
          <a:p>
            <a:r>
              <a:rPr lang="en-US" b="1"/>
              <a:t>Answer:</a:t>
            </a:r>
          </a:p>
          <a:p>
            <a:r>
              <a:rPr lang="en-US"/>
              <a:t>A:	72%</a:t>
            </a:r>
          </a:p>
          <a:p>
            <a:r>
              <a:rPr lang="en-US"/>
              <a:t>B:	28%</a:t>
            </a:r>
          </a:p>
        </p:txBody>
      </p:sp>
      <p:sp>
        <p:nvSpPr>
          <p:cNvPr id="94211"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368850-8470-4B76-823B-A82F729522FC}" type="slidenum">
              <a:rPr lang="en-US"/>
              <a:pPr/>
              <a:t>25</a:t>
            </a:fld>
            <a:endParaRPr lang="en-US"/>
          </a:p>
        </p:txBody>
      </p:sp>
      <p:sp>
        <p:nvSpPr>
          <p:cNvPr id="96258" name="Rectangle 2"/>
          <p:cNvSpPr>
            <a:spLocks noGrp="1" noChangeArrowheads="1"/>
          </p:cNvSpPr>
          <p:nvPr>
            <p:ph type="body" idx="1"/>
          </p:nvPr>
        </p:nvSpPr>
        <p:spPr>
          <a:xfrm>
            <a:off x="914400" y="4343400"/>
            <a:ext cx="5029200" cy="4114800"/>
          </a:xfrm>
          <a:noFill/>
          <a:ln/>
        </p:spPr>
        <p:txBody>
          <a:bodyPr lIns="89067" tIns="43752" rIns="89067" bIns="43752"/>
          <a:lstStyle/>
          <a:p>
            <a:r>
              <a:rPr lang="en-US" b="1"/>
              <a:t>Answer:</a:t>
            </a:r>
            <a:endParaRPr lang="en-US"/>
          </a:p>
          <a:p>
            <a:r>
              <a:rPr lang="en-US"/>
              <a:t>C:	22%</a:t>
            </a:r>
          </a:p>
          <a:p>
            <a:r>
              <a:rPr lang="en-US"/>
              <a:t>D:	78%</a:t>
            </a:r>
          </a:p>
          <a:p>
            <a:endParaRPr lang="en-US"/>
          </a:p>
          <a:p>
            <a:r>
              <a:rPr lang="en-US"/>
              <a:t>The same program gets an opposite response when the framing (phrasing) changes.  Here are two conclusions from risk-perception studies:</a:t>
            </a:r>
          </a:p>
          <a:p>
            <a:r>
              <a:rPr lang="en-US"/>
              <a:t>• The shorter the sentence the more easily the positive or negative phrases (“will die,” “will be saved”) shine through.</a:t>
            </a:r>
          </a:p>
          <a:p>
            <a:r>
              <a:rPr lang="en-US"/>
              <a:t>•  Many people do not understand probability at all and probably don’t finish sentences containing probability statistics and percentages.</a:t>
            </a:r>
          </a:p>
        </p:txBody>
      </p:sp>
      <p:sp>
        <p:nvSpPr>
          <p:cNvPr id="96259"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867519-1538-4AE3-85B0-33F94253A3D8}" type="slidenum">
              <a:rPr lang="en-US"/>
              <a:pPr/>
              <a:t>26</a:t>
            </a:fld>
            <a:endParaRPr 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D16309-A46B-4825-9D36-E01F0E5FDE42}" type="slidenum">
              <a:rPr lang="en-US"/>
              <a:pPr/>
              <a:t>27</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BD867A6A-720C-4B05-AEA4-C1244566592C}" type="slidenum">
              <a:rPr lang="en-US"/>
              <a:pPr/>
              <a:t>28</a:t>
            </a:fld>
            <a:endParaRPr lang="en-US"/>
          </a:p>
        </p:txBody>
      </p:sp>
      <p:sp>
        <p:nvSpPr>
          <p:cNvPr id="102402"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102403"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90629" tIns="45315" rIns="90629" bIns="45315" anchor="b"/>
          <a:lstStyle/>
          <a:p>
            <a:pPr algn="r" defTabSz="900113" eaLnBrk="0" hangingPunct="0"/>
            <a:r>
              <a:rPr lang="en-US" sz="1200">
                <a:latin typeface="Times New Roman" pitchFamily="18" charset="0"/>
              </a:rPr>
              <a:t>5</a:t>
            </a:r>
          </a:p>
        </p:txBody>
      </p:sp>
      <p:sp>
        <p:nvSpPr>
          <p:cNvPr id="102404"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102405"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102406" name="Rectangle 6"/>
          <p:cNvSpPr>
            <a:spLocks noGrp="1" noChangeArrowheads="1"/>
          </p:cNvSpPr>
          <p:nvPr>
            <p:ph type="body" idx="1"/>
          </p:nvPr>
        </p:nvSpPr>
        <p:spPr>
          <a:xfrm>
            <a:off x="914400" y="4341813"/>
            <a:ext cx="5029200" cy="4113212"/>
          </a:xfrm>
          <a:noFill/>
          <a:ln/>
        </p:spPr>
        <p:txBody>
          <a:bodyPr lIns="90629" tIns="45315" rIns="90629" bIns="45315"/>
          <a:lstStyle/>
          <a:p>
            <a:pPr marL="114300" indent="-114300">
              <a:buFontTx/>
              <a:buChar char="•"/>
            </a:pPr>
            <a:r>
              <a:rPr lang="en-US"/>
              <a:t>As we have talked about, the idea of evaluating exposures involves determining if the chemical can move from the source area to the receptor</a:t>
            </a:r>
          </a:p>
          <a:p>
            <a:pPr marL="114300" indent="-114300">
              <a:buFontTx/>
              <a:buChar char="•"/>
            </a:pPr>
            <a:r>
              <a:rPr lang="en-US"/>
              <a:t>The fundamentals of behavior and movement of chemicals in the environment are important to our ability to make predictions about concentrations now and in the future at a point of exposure</a:t>
            </a:r>
          </a:p>
          <a:p>
            <a:pPr marL="114300" indent="-114300">
              <a:buFontTx/>
              <a:buChar char="•"/>
            </a:pPr>
            <a:endParaRPr lang="en-US"/>
          </a:p>
          <a:p>
            <a:pPr marL="114300" indent="-114300">
              <a:spcBef>
                <a:spcPct val="0"/>
              </a:spcBef>
              <a:buFontTx/>
              <a:buChar char=" "/>
            </a:pPr>
            <a:r>
              <a:rPr lang="en-US"/>
              <a:t>As suggested in earlier lectures by Dr. Corsi we should think of the potential sources and therefore the potential for exposures in the broadest sense. Often in corrective action our thinking has been limited to only the release governed by the regulatory agency that is currently under scrutiny.  The performance basis of the process requires that we all use good judgement in formulating the site conceptual model and documenting the basis for including or excluding exposure pathways.</a:t>
            </a:r>
          </a:p>
          <a:p>
            <a:pPr marL="114300" indent="-114300">
              <a:spcBef>
                <a:spcPct val="0"/>
              </a:spcBef>
              <a:buFontTx/>
              <a:buChar char=" "/>
            </a:pPr>
            <a:r>
              <a:rPr lang="en-US"/>
              <a:t>There are two categories of potential exposures to be considered:</a:t>
            </a:r>
          </a:p>
          <a:p>
            <a:pPr marL="342900" lvl="1" indent="-114300">
              <a:buFontTx/>
              <a:buChar char="•"/>
            </a:pPr>
            <a:r>
              <a:rPr lang="en-US"/>
              <a:t>First, is there a potential for an exposure to a chemical?  </a:t>
            </a:r>
          </a:p>
          <a:p>
            <a:pPr marL="342900" lvl="1" indent="-114300">
              <a:buFontTx/>
              <a:buChar char="•"/>
            </a:pPr>
            <a:r>
              <a:rPr lang="en-US"/>
              <a:t>Where is the source of the chemical with respect to the point of exposure</a:t>
            </a:r>
          </a:p>
          <a:p>
            <a:pPr marL="342900" lvl="1" indent="-114300">
              <a:buFontTx/>
              <a:buChar char="•"/>
            </a:pPr>
            <a:r>
              <a:rPr lang="en-US"/>
              <a:t>Is there a mechanism that will allow the chemical to be present at that point?   </a:t>
            </a:r>
          </a:p>
          <a:p>
            <a:pPr marL="342900" lvl="1" indent="-114300">
              <a:buFontTx/>
              <a:buChar char="•"/>
            </a:pPr>
            <a:r>
              <a:rPr lang="en-US"/>
              <a:t>Second, if there is a potential for exposure then what is the acceptable concentration of that chemical at the point of exposure that is protective of human health and the environment?  </a:t>
            </a:r>
          </a:p>
        </p:txBody>
      </p:sp>
      <p:sp>
        <p:nvSpPr>
          <p:cNvPr id="102407" name="Rectangle 7"/>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6A460-4F30-403E-B6E9-810A99DB64D2}" type="slidenum">
              <a:rPr lang="en-US"/>
              <a:pPr/>
              <a:t>29</a:t>
            </a:fld>
            <a:endParaRPr 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13DAF7-C1E7-404C-BF25-A7D48010D80C}" type="slidenum">
              <a:rPr lang="en-US"/>
              <a:pPr/>
              <a:t>3</a:t>
            </a:fld>
            <a:endParaRPr lang="en-US"/>
          </a:p>
        </p:txBody>
      </p:sp>
      <p:sp>
        <p:nvSpPr>
          <p:cNvPr id="13314" name="Rectangle 2"/>
          <p:cNvSpPr>
            <a:spLocks noGrp="1" noChangeArrowheads="1"/>
          </p:cNvSpPr>
          <p:nvPr>
            <p:ph type="body" idx="1"/>
          </p:nvPr>
        </p:nvSpPr>
        <p:spPr>
          <a:xfrm>
            <a:off x="914400" y="4343400"/>
            <a:ext cx="5029200" cy="4114800"/>
          </a:xfrm>
          <a:ln/>
        </p:spPr>
        <p:txBody>
          <a:bodyPr lIns="90487" tIns="44450" rIns="90487" bIns="44450"/>
          <a:lstStyle/>
          <a:p>
            <a:endParaRPr lang="en-US"/>
          </a:p>
        </p:txBody>
      </p:sp>
      <p:sp>
        <p:nvSpPr>
          <p:cNvPr id="13315"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937EE-C0D6-4BCD-9B8B-B10B732FC870}" type="slidenum">
              <a:rPr lang="en-US"/>
              <a:pPr/>
              <a:t>30</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7872D6-431D-4130-8760-6D162EAFAB9A}" type="slidenum">
              <a:rPr lang="en-US"/>
              <a:pPr/>
              <a:t>31</a:t>
            </a:fld>
            <a:endParaRPr 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E24C35-92BE-4BD0-BB84-98104103F093}" type="slidenum">
              <a:rPr lang="en-US"/>
              <a:pPr/>
              <a:t>32</a:t>
            </a:fld>
            <a:endParaRPr lang="en-US"/>
          </a:p>
        </p:txBody>
      </p:sp>
      <p:sp>
        <p:nvSpPr>
          <p:cNvPr id="110594" name="Rectangle 2"/>
          <p:cNvSpPr>
            <a:spLocks noRot="1" noChangeArrowheads="1" noTextEdit="1"/>
          </p:cNvSpPr>
          <p:nvPr>
            <p:ph type="sldImg"/>
          </p:nvPr>
        </p:nvSpPr>
        <p:spPr>
          <a:ln/>
        </p:spPr>
      </p:sp>
      <p:sp>
        <p:nvSpPr>
          <p:cNvPr id="11059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62FFBA-E03E-4C8A-A65A-44403C7360D2}" type="slidenum">
              <a:rPr lang="en-US"/>
              <a:pPr/>
              <a:t>33</a:t>
            </a:fld>
            <a:endParaRPr lang="en-US"/>
          </a:p>
        </p:txBody>
      </p:sp>
      <p:sp>
        <p:nvSpPr>
          <p:cNvPr id="154626" name="Rectangle 2"/>
          <p:cNvSpPr>
            <a:spLocks noRo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60B8F-9050-4312-A39B-345C7A59C683}" type="slidenum">
              <a:rPr lang="en-US"/>
              <a:pPr/>
              <a:t>34</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F112E7-3D2F-45CC-AC47-11897D5BBBE3}" type="slidenum">
              <a:rPr lang="en-US"/>
              <a:pPr/>
              <a:t>35</a:t>
            </a:fld>
            <a:endParaRPr lang="en-U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BCB1C9-DC52-43A9-8841-5AA9B3666088}" type="slidenum">
              <a:rPr lang="en-US"/>
              <a:pPr/>
              <a:t>36</a:t>
            </a:fld>
            <a:endParaRPr lang="en-US"/>
          </a:p>
        </p:txBody>
      </p:sp>
      <p:sp>
        <p:nvSpPr>
          <p:cNvPr id="114690" name="Rectangle 2"/>
          <p:cNvSpPr>
            <a:spLocks noRot="1" noChangeArrowheads="1" noTextEdit="1"/>
          </p:cNvSpPr>
          <p:nvPr>
            <p:ph type="sldImg"/>
          </p:nvPr>
        </p:nvSpPr>
        <p:spPr>
          <a:ln/>
        </p:spPr>
      </p:sp>
      <p:sp>
        <p:nvSpPr>
          <p:cNvPr id="114691"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A2367-ADF2-4378-9A2B-DC7E2949448F}" type="slidenum">
              <a:rPr lang="en-US"/>
              <a:pPr/>
              <a:t>37</a:t>
            </a:fld>
            <a:endParaRPr 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AE8622-75CD-4583-B09B-2DB5A6EB33B0}" type="slidenum">
              <a:rPr lang="en-US"/>
              <a:pPr/>
              <a:t>38</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9E3523-D7D5-489A-A602-B07BF72E25F8}" type="slidenum">
              <a:rPr lang="en-US"/>
              <a:pPr/>
              <a:t>39</a:t>
            </a:fld>
            <a:endParaRPr 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470DE-4E5E-4B43-94C6-DC28A08F6944}" type="slidenum">
              <a:rPr lang="en-US"/>
              <a:pPr/>
              <a:t>4</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964B50FC-4F0F-40C1-9D45-1CC41393BC0B}" type="slidenum">
              <a:rPr lang="en-US"/>
              <a:pPr/>
              <a:t>40</a:t>
            </a:fld>
            <a:endParaRPr lang="en-US"/>
          </a:p>
        </p:txBody>
      </p:sp>
      <p:sp>
        <p:nvSpPr>
          <p:cNvPr id="131074"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en-US"/>
          </a:p>
        </p:txBody>
      </p:sp>
      <p:sp>
        <p:nvSpPr>
          <p:cNvPr id="131075"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90629" tIns="45315" rIns="90629" bIns="45315" anchor="b"/>
          <a:lstStyle/>
          <a:p>
            <a:pPr algn="r" defTabSz="900113" eaLnBrk="0" hangingPunct="0"/>
            <a:r>
              <a:rPr lang="en-US" sz="1200">
                <a:latin typeface="Times New Roman" pitchFamily="18" charset="0"/>
              </a:rPr>
              <a:t>5</a:t>
            </a:r>
          </a:p>
        </p:txBody>
      </p:sp>
      <p:sp>
        <p:nvSpPr>
          <p:cNvPr id="131076"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en-US"/>
          </a:p>
        </p:txBody>
      </p:sp>
      <p:sp>
        <p:nvSpPr>
          <p:cNvPr id="131077"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en-US"/>
          </a:p>
        </p:txBody>
      </p:sp>
      <p:sp>
        <p:nvSpPr>
          <p:cNvPr id="131078" name="Rectangle 6"/>
          <p:cNvSpPr>
            <a:spLocks noGrp="1" noChangeArrowheads="1"/>
          </p:cNvSpPr>
          <p:nvPr>
            <p:ph type="body" idx="1"/>
          </p:nvPr>
        </p:nvSpPr>
        <p:spPr>
          <a:xfrm>
            <a:off x="914400" y="4341813"/>
            <a:ext cx="5029200" cy="4113212"/>
          </a:xfrm>
          <a:noFill/>
          <a:ln/>
        </p:spPr>
        <p:txBody>
          <a:bodyPr lIns="90629" tIns="45315" rIns="90629" bIns="45315"/>
          <a:lstStyle/>
          <a:p>
            <a:pPr marL="114300" indent="-114300">
              <a:buFontTx/>
              <a:buChar char="•"/>
            </a:pPr>
            <a:r>
              <a:rPr lang="en-US"/>
              <a:t>As we have talked about, the idea of evaluating exposures involves determining if the chemical can move from the source area to the receptor</a:t>
            </a:r>
          </a:p>
          <a:p>
            <a:pPr marL="114300" indent="-114300">
              <a:buFontTx/>
              <a:buChar char="•"/>
            </a:pPr>
            <a:r>
              <a:rPr lang="en-US"/>
              <a:t>The fundamentals of behavior and movement of chemicals in the environment are important to our ability to make predictions about concentrations now and in the future at a point of exposure</a:t>
            </a:r>
          </a:p>
          <a:p>
            <a:pPr marL="114300" indent="-114300">
              <a:buFontTx/>
              <a:buChar char="•"/>
            </a:pPr>
            <a:endParaRPr lang="en-US"/>
          </a:p>
          <a:p>
            <a:pPr marL="114300" indent="-114300">
              <a:spcBef>
                <a:spcPct val="0"/>
              </a:spcBef>
              <a:buFontTx/>
              <a:buChar char=" "/>
            </a:pPr>
            <a:r>
              <a:rPr lang="en-US"/>
              <a:t>As suggested in earlier lectures by Dr. Corsi we should think of the potential sources and therefore the potential for exposures in the broadest sense. Often in corrective action our thinking has been limited to only the release governed by the regulatory agency that is currently under scrutiny.  The performance basis of the process requires that we all use good judgement in formulating the site conceptual model and documenting the basis for including or excluding exposure pathways.</a:t>
            </a:r>
          </a:p>
          <a:p>
            <a:pPr marL="114300" indent="-114300">
              <a:spcBef>
                <a:spcPct val="0"/>
              </a:spcBef>
              <a:buFontTx/>
              <a:buChar char=" "/>
            </a:pPr>
            <a:r>
              <a:rPr lang="en-US"/>
              <a:t>There are two categories of potential exposures to be considered:</a:t>
            </a:r>
          </a:p>
          <a:p>
            <a:pPr marL="342900" lvl="1" indent="-114300">
              <a:buFontTx/>
              <a:buChar char="•"/>
            </a:pPr>
            <a:r>
              <a:rPr lang="en-US"/>
              <a:t>First, is there a potential for an exposure to a chemical?  </a:t>
            </a:r>
          </a:p>
          <a:p>
            <a:pPr marL="342900" lvl="1" indent="-114300">
              <a:buFontTx/>
              <a:buChar char="•"/>
            </a:pPr>
            <a:r>
              <a:rPr lang="en-US"/>
              <a:t>Where is the source of the chemical with respect to the point of exposure</a:t>
            </a:r>
          </a:p>
          <a:p>
            <a:pPr marL="342900" lvl="1" indent="-114300">
              <a:buFontTx/>
              <a:buChar char="•"/>
            </a:pPr>
            <a:r>
              <a:rPr lang="en-US"/>
              <a:t>Is there a mechanism that will allow the chemical to be present at that point?   </a:t>
            </a:r>
          </a:p>
          <a:p>
            <a:pPr marL="342900" lvl="1" indent="-114300">
              <a:buFontTx/>
              <a:buChar char="•"/>
            </a:pPr>
            <a:r>
              <a:rPr lang="en-US"/>
              <a:t>Second, if there is a potential for exposure then what is the acceptable concentration of that chemical at the point of exposure that is protective of human health and the environment?  </a:t>
            </a:r>
          </a:p>
        </p:txBody>
      </p:sp>
      <p:sp>
        <p:nvSpPr>
          <p:cNvPr id="131079" name="Rectangle 7"/>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A26166-5FB2-4B1D-B69E-B8970317C5ED}" type="slidenum">
              <a:rPr lang="en-US"/>
              <a:pPr/>
              <a:t>41</a:t>
            </a:fld>
            <a:endParaRPr lang="en-US"/>
          </a:p>
        </p:txBody>
      </p:sp>
      <p:sp>
        <p:nvSpPr>
          <p:cNvPr id="133122" name="Rectangle 2"/>
          <p:cNvSpPr>
            <a:spLocks noRot="1" noChangeArrowheads="1" noTextEdit="1"/>
          </p:cNvSpPr>
          <p:nvPr>
            <p:ph type="sldImg"/>
          </p:nvPr>
        </p:nvSpPr>
        <p:spPr>
          <a:ln/>
        </p:spPr>
      </p:sp>
      <p:sp>
        <p:nvSpPr>
          <p:cNvPr id="13312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F3CB93-460F-4D8D-B9DA-7D2E701A49FE}" type="slidenum">
              <a:rPr lang="en-US"/>
              <a:pPr/>
              <a:t>42</a:t>
            </a:fld>
            <a:endParaRPr lang="en-US"/>
          </a:p>
        </p:txBody>
      </p:sp>
      <p:sp>
        <p:nvSpPr>
          <p:cNvPr id="135170" name="Rectangle 2"/>
          <p:cNvSpPr>
            <a:spLocks noGrp="1" noChangeArrowheads="1"/>
          </p:cNvSpPr>
          <p:nvPr>
            <p:ph type="body" idx="1"/>
          </p:nvPr>
        </p:nvSpPr>
        <p:spPr>
          <a:xfrm>
            <a:off x="914400" y="4343400"/>
            <a:ext cx="5029200" cy="4114800"/>
          </a:xfrm>
          <a:noFill/>
          <a:ln/>
        </p:spPr>
        <p:txBody>
          <a:bodyPr lIns="89055" tIns="43745" rIns="89055" bIns="43745"/>
          <a:lstStyle/>
          <a:p>
            <a:r>
              <a:rPr lang="en-US"/>
              <a:t>Here is a picture we used in the BP focus groups to explain the scenario of a leaking gas tank near a residence.  The gas-station owner wants to put in a monitoring well on the property of the residence next door – to see whether the benzene has migrated off the gas station’s property. </a:t>
            </a:r>
          </a:p>
          <a:p>
            <a:endParaRPr lang="en-US"/>
          </a:p>
          <a:p>
            <a:r>
              <a:rPr lang="en-US"/>
              <a:t>How well does the picture portray the scenario and its issues?  Do you think the participants had any problems understanding components of this picture? </a:t>
            </a:r>
          </a:p>
        </p:txBody>
      </p:sp>
      <p:sp>
        <p:nvSpPr>
          <p:cNvPr id="135171" name="Rectangle 3"/>
          <p:cNvSpPr>
            <a:spLocks noRot="1" noChangeArrowheads="1" noTextEdit="1"/>
          </p:cNvSpPr>
          <p:nvPr>
            <p:ph type="sldImg"/>
          </p:nvPr>
        </p:nvSpPr>
        <p:spPr>
          <a:ln w="12700" cap="flat">
            <a:solidFill>
              <a:schemeClr val="tx1"/>
            </a:solidFill>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8FFA5-F065-42AA-A962-A7591C0B4346}" type="slidenum">
              <a:rPr lang="en-US"/>
              <a:pPr/>
              <a:t>43</a:t>
            </a:fld>
            <a:endParaRPr lang="en-US"/>
          </a:p>
        </p:txBody>
      </p:sp>
      <p:sp>
        <p:nvSpPr>
          <p:cNvPr id="137218" name="Rectangle 2"/>
          <p:cNvSpPr>
            <a:spLocks noRot="1" noChangeArrowheads="1" noTextEdit="1"/>
          </p:cNvSpPr>
          <p:nvPr>
            <p:ph type="sldImg"/>
          </p:nvPr>
        </p:nvSpPr>
        <p:spPr>
          <a:ln/>
        </p:spPr>
      </p:sp>
      <p:sp>
        <p:nvSpPr>
          <p:cNvPr id="137219"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DDCDF3-6773-42FD-9B44-6994A63B87B4}" type="slidenum">
              <a:rPr lang="en-US"/>
              <a:pPr/>
              <a:t>44</a:t>
            </a:fld>
            <a:endParaRPr lang="en-US"/>
          </a:p>
        </p:txBody>
      </p:sp>
      <p:sp>
        <p:nvSpPr>
          <p:cNvPr id="139266" name="Rectangle 2"/>
          <p:cNvSpPr>
            <a:spLocks noRot="1" noChangeArrowheads="1" noTextEdit="1"/>
          </p:cNvSpPr>
          <p:nvPr>
            <p:ph type="sldImg"/>
          </p:nvPr>
        </p:nvSpPr>
        <p:spPr>
          <a:ln/>
        </p:spPr>
      </p:sp>
      <p:sp>
        <p:nvSpPr>
          <p:cNvPr id="13926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579CE8-B824-4D61-9A3B-026BC5192EB7}" type="slidenum">
              <a:rPr lang="en-US"/>
              <a:pPr/>
              <a:t>45</a:t>
            </a:fld>
            <a:endParaRPr lang="en-US"/>
          </a:p>
        </p:txBody>
      </p:sp>
      <p:sp>
        <p:nvSpPr>
          <p:cNvPr id="122882" name="Rectangle 2"/>
          <p:cNvSpPr>
            <a:spLocks noRot="1" noChangeArrowheads="1" noTextEdit="1"/>
          </p:cNvSpPr>
          <p:nvPr>
            <p:ph type="sldImg"/>
          </p:nvPr>
        </p:nvSpPr>
        <p:spPr>
          <a:ln/>
        </p:spPr>
      </p:sp>
      <p:sp>
        <p:nvSpPr>
          <p:cNvPr id="122883"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4980AF-E3DE-46AE-8B89-E8165623336C}" type="slidenum">
              <a:rPr lang="en-US"/>
              <a:pPr/>
              <a:t>5</a:t>
            </a:fld>
            <a:endParaRPr lang="en-US"/>
          </a:p>
        </p:txBody>
      </p:sp>
      <p:sp>
        <p:nvSpPr>
          <p:cNvPr id="142338" name="Rectangle 2"/>
          <p:cNvSpPr>
            <a:spLocks noRo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6DB2F8-0C8D-4E6B-BA93-74395F967111}" type="slidenum">
              <a:rPr lang="en-US"/>
              <a:pPr/>
              <a:t>6</a:t>
            </a:fld>
            <a:endParaRPr lang="en-US"/>
          </a:p>
        </p:txBody>
      </p:sp>
      <p:sp>
        <p:nvSpPr>
          <p:cNvPr id="145410" name="Rectangle 2"/>
          <p:cNvSpPr>
            <a:spLocks noRo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8100D-6FFF-44FD-8106-8BD80CDE6677}" type="slidenum">
              <a:rPr lang="en-US"/>
              <a:pPr/>
              <a:t>7</a:t>
            </a:fld>
            <a:endParaRPr lang="en-US"/>
          </a:p>
        </p:txBody>
      </p:sp>
      <p:sp>
        <p:nvSpPr>
          <p:cNvPr id="147458" name="Rectangle 2"/>
          <p:cNvSpPr>
            <a:spLocks noRo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BBCB4-519C-4081-BA02-3256599B7CCA}" type="slidenum">
              <a:rPr lang="en-US"/>
              <a:pPr/>
              <a:t>8</a:t>
            </a:fld>
            <a:endParaRPr lang="en-US"/>
          </a:p>
        </p:txBody>
      </p:sp>
      <p:sp>
        <p:nvSpPr>
          <p:cNvPr id="151554" name="Rectangle 2"/>
          <p:cNvSpPr>
            <a:spLocks noRo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23F069-E91E-4836-9188-A8B8C4065B75}" type="slidenum">
              <a:rPr lang="en-US"/>
              <a:pPr/>
              <a:t>9</a:t>
            </a:fld>
            <a:endParaRPr lang="en-US"/>
          </a:p>
        </p:txBody>
      </p:sp>
      <p:sp>
        <p:nvSpPr>
          <p:cNvPr id="17410" name="Rectangle 2"/>
          <p:cNvSpPr>
            <a:spLocks noGrp="1" noChangeArrowheads="1"/>
          </p:cNvSpPr>
          <p:nvPr>
            <p:ph type="body" idx="1"/>
          </p:nvPr>
        </p:nvSpPr>
        <p:spPr>
          <a:xfrm>
            <a:off x="914400" y="4343400"/>
            <a:ext cx="5029200" cy="4114800"/>
          </a:xfrm>
          <a:noFill/>
          <a:ln/>
        </p:spPr>
        <p:txBody>
          <a:bodyPr lIns="90475" tIns="44443" rIns="90475" bIns="44443"/>
          <a:lstStyle/>
          <a:p>
            <a:r>
              <a:rPr lang="en-US" dirty="0"/>
              <a:t>This is of course what Sandman et al. are saying, but ascertaining the values of various groups/individuals can be a daunting task.</a:t>
            </a:r>
          </a:p>
        </p:txBody>
      </p:sp>
      <p:sp>
        <p:nvSpPr>
          <p:cNvPr id="17411" name="Rectangle 3"/>
          <p:cNvSpPr>
            <a:spLocks noRot="1" noChangeArrowheads="1" noTextEdit="1"/>
          </p:cNvSpPr>
          <p:nvPr>
            <p:ph type="sldImg"/>
          </p:nvPr>
        </p:nvSpPr>
        <p:spPr>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126" name="Rectangle 6"/>
          <p:cNvSpPr>
            <a:spLocks noGrp="1" noChangeArrowheads="1"/>
          </p:cNvSpPr>
          <p:nvPr>
            <p:ph type="sldNum" sz="quarter" idx="4"/>
          </p:nvPr>
        </p:nvSpPr>
        <p:spPr/>
        <p:txBody>
          <a:bodyPr/>
          <a:lstStyle>
            <a:lvl1pPr>
              <a:defRPr/>
            </a:lvl1pPr>
          </a:lstStyle>
          <a:p>
            <a:fld id="{19245BD1-25C9-4136-B217-97DD2B4E887D}"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3983751-B10F-4FAE-8903-2C0D91C619A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97CEC79-122D-42E1-8343-80AA48EA706A}"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03F9ADC-3BC3-4A1A-8C63-5A048DA08A8A}"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3638"/>
            <a:ext cx="2133600" cy="457200"/>
          </a:xfrm>
        </p:spPr>
        <p:txBody>
          <a:bodyPr/>
          <a:lstStyle>
            <a:lvl1pPr>
              <a:defRPr/>
            </a:lvl1pPr>
          </a:lstStyle>
          <a:p>
            <a:fld id="{621AB764-047C-402C-8306-E94DB30EA7B9}"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5F8A78D-2EAA-4216-A545-DC74BC0B7330}"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EE493B-A78A-4F57-B129-9695D4BE00C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146910D-C9EF-4DD3-8CFD-8FE5F51BF669}"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C32553F-9793-4BEB-8C53-3C14D910A956}"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521764D-9474-46B8-AF7C-214639BD535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B02C111-0DE1-457E-B9D0-31C4E1FFF954}"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DD6BC4-0C44-4E91-949B-22AF7BE330E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AE7FAC8-8029-4685-843F-C9A668CC24C6}"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B503E7A7-FC42-44C0-A51C-4434866A7517}"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8.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Microsoft_Office_Word_97_-_2003_Document1.doc"/></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Word_97_-_2003_Document2.doc"/></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oleObject" Target="../embeddings/oleObject9.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40.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oleObject" Target="../embeddings/oleObject12.bin"/></Relationships>
</file>

<file path=ppt/slides/_rels/slide41.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ce.utexas.edu/prof/hart/documents/BPReport_Exec_Summary.doc"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676400"/>
            <a:ext cx="7623175" cy="1752600"/>
          </a:xfrm>
        </p:spPr>
        <p:txBody>
          <a:bodyPr/>
          <a:lstStyle/>
          <a:p>
            <a:r>
              <a:rPr lang="en-US" sz="4600"/>
              <a:t>Communicating Risk Information with Stakeholders</a:t>
            </a:r>
          </a:p>
        </p:txBody>
      </p:sp>
      <p:sp>
        <p:nvSpPr>
          <p:cNvPr id="2051" name="Rectangle 3"/>
          <p:cNvSpPr>
            <a:spLocks noGrp="1" noChangeArrowheads="1"/>
          </p:cNvSpPr>
          <p:nvPr>
            <p:ph type="subTitle" idx="1"/>
          </p:nvPr>
        </p:nvSpPr>
        <p:spPr>
          <a:xfrm>
            <a:off x="1905000" y="4038600"/>
            <a:ext cx="6553200" cy="2057400"/>
          </a:xfrm>
        </p:spPr>
        <p:txBody>
          <a:bodyPr/>
          <a:lstStyle/>
          <a:p>
            <a:r>
              <a:rPr lang="en-US" sz="2400"/>
              <a:t>Much technical information is about assessing and controlling risks. </a:t>
            </a:r>
          </a:p>
          <a:p>
            <a:r>
              <a:rPr lang="en-US" sz="2400"/>
              <a:t>Public and other stakeholders are part of process of making decisions based on risk information.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sz="3800"/>
              <a:t>Crisis communication includes both during and after the emergency.</a:t>
            </a:r>
          </a:p>
        </p:txBody>
      </p:sp>
      <p:sp>
        <p:nvSpPr>
          <p:cNvPr id="148483" name="Rectangle 3"/>
          <p:cNvSpPr>
            <a:spLocks noGrp="1" noChangeArrowheads="1"/>
          </p:cNvSpPr>
          <p:nvPr>
            <p:ph type="body" idx="1"/>
          </p:nvPr>
        </p:nvSpPr>
        <p:spPr>
          <a:xfrm>
            <a:off x="457200" y="1828800"/>
            <a:ext cx="8229600" cy="4530725"/>
          </a:xfrm>
        </p:spPr>
        <p:txBody>
          <a:bodyPr/>
          <a:lstStyle/>
          <a:p>
            <a:r>
              <a:rPr lang="en-US" sz="2800" dirty="0"/>
              <a:t>Seeks </a:t>
            </a:r>
            <a:r>
              <a:rPr lang="en-US" sz="2800" dirty="0" smtClean="0"/>
              <a:t>mitigation procedure</a:t>
            </a:r>
            <a:endParaRPr lang="en-US" sz="2800" dirty="0"/>
          </a:p>
          <a:p>
            <a:r>
              <a:rPr lang="en-US" sz="2800" dirty="0"/>
              <a:t>Even in this type, communicator must understand the audience.</a:t>
            </a:r>
          </a:p>
          <a:p>
            <a:r>
              <a:rPr lang="en-US" sz="2800" dirty="0"/>
              <a:t>Modes of message delivery become very important.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b="1">
                <a:solidFill>
                  <a:schemeClr val="accent1"/>
                </a:solidFill>
              </a:rPr>
              <a:t>All</a:t>
            </a:r>
            <a:r>
              <a:rPr lang="en-US" altLang="en-US" b="1"/>
              <a:t> Risk Communication . . .</a:t>
            </a:r>
            <a:r>
              <a:rPr lang="en-US" altLang="en-US"/>
              <a:t> </a:t>
            </a:r>
          </a:p>
        </p:txBody>
      </p:sp>
      <p:sp>
        <p:nvSpPr>
          <p:cNvPr id="80899" name="Rectangle 3"/>
          <p:cNvSpPr>
            <a:spLocks noGrp="1" noChangeArrowheads="1"/>
          </p:cNvSpPr>
          <p:nvPr>
            <p:ph type="body" sz="half" idx="1"/>
          </p:nvPr>
        </p:nvSpPr>
        <p:spPr>
          <a:xfrm>
            <a:off x="381000" y="1447800"/>
            <a:ext cx="5334000" cy="4114800"/>
          </a:xfrm>
        </p:spPr>
        <p:txBody>
          <a:bodyPr/>
          <a:lstStyle/>
          <a:p>
            <a:r>
              <a:rPr lang="en-US" altLang="en-US" sz="2600"/>
              <a:t>“is an interactive </a:t>
            </a:r>
            <a:r>
              <a:rPr lang="en-US" altLang="en-US" sz="2600" b="1">
                <a:solidFill>
                  <a:schemeClr val="accent1"/>
                </a:solidFill>
              </a:rPr>
              <a:t>process</a:t>
            </a:r>
            <a:r>
              <a:rPr lang="en-US" altLang="en-US" sz="2600"/>
              <a:t> of exchange of information and opinion among individuals, groups, and institutions” --</a:t>
            </a:r>
            <a:br>
              <a:rPr lang="en-US" altLang="en-US" sz="2600"/>
            </a:br>
            <a:r>
              <a:rPr lang="en-US" altLang="en-US" sz="2600"/>
              <a:t>	</a:t>
            </a:r>
            <a:r>
              <a:rPr lang="en-US" altLang="en-US" sz="2000"/>
              <a:t>N</a:t>
            </a:r>
            <a:r>
              <a:rPr lang="en-US" altLang="en-US" sz="1700"/>
              <a:t>ational Research Council, 1989</a:t>
            </a:r>
          </a:p>
          <a:p>
            <a:r>
              <a:rPr lang="en-US" altLang="en-US" sz="2600"/>
              <a:t>must include social and cultural </a:t>
            </a:r>
            <a:r>
              <a:rPr lang="en-US" altLang="en-US" sz="2600">
                <a:solidFill>
                  <a:schemeClr val="tx2"/>
                </a:solidFill>
              </a:rPr>
              <a:t>values</a:t>
            </a:r>
            <a:r>
              <a:rPr lang="en-US" altLang="en-US" sz="2600"/>
              <a:t>, as well as the technical risk data. </a:t>
            </a:r>
          </a:p>
        </p:txBody>
      </p:sp>
      <p:pic>
        <p:nvPicPr>
          <p:cNvPr id="80900" name="Picture 4" descr="PE02097_"/>
          <p:cNvPicPr>
            <a:picLocks noChangeAspect="1" noChangeArrowheads="1"/>
          </p:cNvPicPr>
          <p:nvPr>
            <p:ph type="clipArt" sz="half" idx="2"/>
          </p:nvPr>
        </p:nvPicPr>
        <p:blipFill>
          <a:blip r:embed="rId3" cstate="print"/>
          <a:srcRect/>
          <a:stretch>
            <a:fillRect/>
          </a:stretch>
        </p:blipFill>
        <p:spPr>
          <a:xfrm>
            <a:off x="5638800" y="1905000"/>
            <a:ext cx="2971800" cy="2379663"/>
          </a:xfrm>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533400" y="457200"/>
            <a:ext cx="8382000" cy="1143000"/>
          </a:xfrm>
          <a:noFill/>
          <a:ln/>
        </p:spPr>
        <p:txBody>
          <a:bodyPr lIns="90487" tIns="44450" rIns="90487" bIns="44450" anchor="b"/>
          <a:lstStyle/>
          <a:p>
            <a:r>
              <a:rPr lang="en-US" altLang="en-US" sz="4000"/>
              <a:t>Big problem #1: Stakeholders all speak different “languages”</a:t>
            </a:r>
          </a:p>
        </p:txBody>
      </p:sp>
      <p:sp>
        <p:nvSpPr>
          <p:cNvPr id="87043" name="Rectangle 3"/>
          <p:cNvSpPr>
            <a:spLocks noGrp="1" noChangeArrowheads="1"/>
          </p:cNvSpPr>
          <p:nvPr>
            <p:ph type="body" idx="1"/>
          </p:nvPr>
        </p:nvSpPr>
        <p:spPr>
          <a:xfrm>
            <a:off x="152400" y="1752600"/>
            <a:ext cx="8610600" cy="4114800"/>
          </a:xfrm>
          <a:noFill/>
          <a:ln/>
        </p:spPr>
        <p:txBody>
          <a:bodyPr lIns="90487" tIns="44450" rIns="90487" bIns="44450"/>
          <a:lstStyle/>
          <a:p>
            <a:pPr lvl="1">
              <a:buClr>
                <a:schemeClr val="tx2"/>
              </a:buClr>
              <a:buSzTx/>
              <a:buFont typeface="Wingdings" pitchFamily="2" charset="2"/>
              <a:buChar char="§"/>
            </a:pPr>
            <a:r>
              <a:rPr lang="en-US" altLang="en-US" dirty="0"/>
              <a:t>Engineers speak technical language: </a:t>
            </a:r>
          </a:p>
          <a:p>
            <a:pPr lvl="1">
              <a:buClr>
                <a:schemeClr val="tx2"/>
              </a:buClr>
              <a:buSzTx/>
              <a:buFont typeface="Wingdings" pitchFamily="2" charset="2"/>
              <a:buNone/>
            </a:pPr>
            <a:r>
              <a:rPr lang="en-US" altLang="en-US" dirty="0"/>
              <a:t>	</a:t>
            </a:r>
            <a:r>
              <a:rPr lang="en-US" altLang="en-US" dirty="0" smtClean="0"/>
              <a:t>“How many procedure to be involved in programming.”</a:t>
            </a:r>
            <a:endParaRPr lang="en-US" altLang="en-US" dirty="0"/>
          </a:p>
          <a:p>
            <a:pPr lvl="1">
              <a:buClr>
                <a:schemeClr val="tx2"/>
              </a:buClr>
              <a:buSzTx/>
              <a:buFont typeface="Wingdings" pitchFamily="2" charset="2"/>
              <a:buChar char="§"/>
            </a:pPr>
            <a:r>
              <a:rPr lang="en-US" altLang="en-US" dirty="0"/>
              <a:t>Regulators speak the language of standards-translation:</a:t>
            </a:r>
          </a:p>
          <a:p>
            <a:pPr lvl="1">
              <a:buClr>
                <a:schemeClr val="tx2"/>
              </a:buClr>
              <a:buSzTx/>
              <a:buFont typeface="Wingdings" pitchFamily="2" charset="2"/>
              <a:buNone/>
            </a:pPr>
            <a:r>
              <a:rPr lang="en-US" altLang="en-US" dirty="0"/>
              <a:t>	</a:t>
            </a:r>
            <a:r>
              <a:rPr lang="en-US" altLang="en-US" dirty="0" smtClean="0"/>
              <a:t>“E-government need cross check procedure with proper updateable rate”  </a:t>
            </a:r>
            <a:endParaRPr lang="en-US" altLang="en-US" dirty="0"/>
          </a:p>
          <a:p>
            <a:pPr lvl="1">
              <a:buClr>
                <a:schemeClr val="tx2"/>
              </a:buClr>
              <a:buSzTx/>
              <a:buFont typeface="Wingdings" pitchFamily="2" charset="2"/>
              <a:buChar char="§"/>
            </a:pPr>
            <a:r>
              <a:rPr lang="en-US" altLang="en-US" dirty="0"/>
              <a:t>The public speaks the language of personal/social concern: </a:t>
            </a:r>
          </a:p>
          <a:p>
            <a:pPr lvl="1">
              <a:buClr>
                <a:schemeClr val="tx2"/>
              </a:buClr>
              <a:buSzTx/>
              <a:buFont typeface="Wingdings" pitchFamily="2" charset="2"/>
              <a:buNone/>
            </a:pPr>
            <a:r>
              <a:rPr lang="en-US" altLang="en-US" dirty="0"/>
              <a:t>	</a:t>
            </a:r>
            <a:r>
              <a:rPr lang="en-US" altLang="en-US" dirty="0" smtClean="0"/>
              <a:t>“Is the site are secure for procurement process” </a:t>
            </a:r>
            <a:endParaRPr lang="en-US" altLang="en-US" dirty="0"/>
          </a:p>
          <a:p>
            <a:pPr>
              <a:buClr>
                <a:schemeClr val="tx2"/>
              </a:buClr>
              <a:buSzTx/>
              <a:buFont typeface="Wingdings" pitchFamily="2" charset="2"/>
              <a:buChar char="§"/>
            </a:pPr>
            <a:endParaRPr lang="en-US" altLang="en-US" sz="3400" dirty="0"/>
          </a:p>
          <a:p>
            <a:pPr>
              <a:buClr>
                <a:schemeClr val="tx2"/>
              </a:buClr>
              <a:buSzTx/>
              <a:buFont typeface="Wingdings" pitchFamily="2" charset="2"/>
              <a:buChar char="§"/>
            </a:pPr>
            <a:endParaRPr lang="en-US" altLang="en-US" sz="3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7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70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70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381000"/>
            <a:ext cx="7772400" cy="838200"/>
          </a:xfrm>
          <a:noFill/>
          <a:ln/>
        </p:spPr>
        <p:txBody>
          <a:bodyPr lIns="90487" tIns="44450" rIns="90487" bIns="44450" anchor="b"/>
          <a:lstStyle/>
          <a:p>
            <a:r>
              <a:rPr lang="en-US"/>
              <a:t>Some Typical Stakeholders</a:t>
            </a:r>
          </a:p>
        </p:txBody>
      </p:sp>
      <p:sp>
        <p:nvSpPr>
          <p:cNvPr id="18435" name="Rectangle 3"/>
          <p:cNvSpPr>
            <a:spLocks noGrp="1" noChangeArrowheads="1"/>
          </p:cNvSpPr>
          <p:nvPr>
            <p:ph type="body" idx="1"/>
          </p:nvPr>
        </p:nvSpPr>
        <p:spPr>
          <a:xfrm>
            <a:off x="609600" y="1295400"/>
            <a:ext cx="7772400" cy="4114800"/>
          </a:xfrm>
          <a:noFill/>
          <a:ln/>
        </p:spPr>
        <p:txBody>
          <a:bodyPr lIns="90487" tIns="44450" rIns="90487" bIns="44450"/>
          <a:lstStyle/>
          <a:p>
            <a:r>
              <a:rPr lang="en-US" sz="2600" dirty="0"/>
              <a:t>Government</a:t>
            </a:r>
          </a:p>
          <a:p>
            <a:pPr lvl="1"/>
            <a:r>
              <a:rPr lang="en-US" sz="2200" dirty="0"/>
              <a:t>federal, state, municipal regulators</a:t>
            </a:r>
          </a:p>
          <a:p>
            <a:r>
              <a:rPr lang="en-US" sz="2600" dirty="0"/>
              <a:t>Scientists/engineers and subject-matter </a:t>
            </a:r>
            <a:r>
              <a:rPr lang="en-US" sz="2600" dirty="0" smtClean="0"/>
              <a:t>experts (Programming, CIO, Hardware Engineer)</a:t>
            </a:r>
            <a:endParaRPr lang="en-US" sz="2600" dirty="0"/>
          </a:p>
          <a:p>
            <a:r>
              <a:rPr lang="en-US" sz="2600" dirty="0"/>
              <a:t>Environmental or worker-safety groups</a:t>
            </a:r>
          </a:p>
          <a:p>
            <a:r>
              <a:rPr lang="en-US" sz="2600" dirty="0"/>
              <a:t>Geographical neighbors</a:t>
            </a:r>
          </a:p>
          <a:p>
            <a:r>
              <a:rPr lang="en-US" sz="2600" dirty="0"/>
              <a:t>Community and civic organizations</a:t>
            </a:r>
          </a:p>
          <a:p>
            <a:r>
              <a:rPr lang="en-US" sz="2600" dirty="0"/>
              <a:t>Educational organizations</a:t>
            </a:r>
          </a:p>
          <a:p>
            <a:r>
              <a:rPr lang="en-US" sz="2600" dirty="0"/>
              <a:t>Business and professional associations</a:t>
            </a:r>
          </a:p>
          <a:p>
            <a:endParaRPr lang="en-US" sz="2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772400" cy="1143000"/>
          </a:xfrm>
        </p:spPr>
        <p:txBody>
          <a:bodyPr/>
          <a:lstStyle/>
          <a:p>
            <a:r>
              <a:rPr lang="en-US"/>
              <a:t>Big problem #2: “Risk” is inherently subjective (qualitative)</a:t>
            </a:r>
          </a:p>
        </p:txBody>
      </p:sp>
      <p:sp>
        <p:nvSpPr>
          <p:cNvPr id="24579" name="Rectangle 3"/>
          <p:cNvSpPr>
            <a:spLocks noGrp="1" noChangeArrowheads="1"/>
          </p:cNvSpPr>
          <p:nvPr>
            <p:ph type="body" idx="1"/>
          </p:nvPr>
        </p:nvSpPr>
        <p:spPr>
          <a:xfrm>
            <a:off x="685800" y="1828800"/>
            <a:ext cx="7772400" cy="4114800"/>
          </a:xfrm>
        </p:spPr>
        <p:txBody>
          <a:bodyPr/>
          <a:lstStyle/>
          <a:p>
            <a:pPr>
              <a:lnSpc>
                <a:spcPct val="90000"/>
              </a:lnSpc>
            </a:pPr>
            <a:r>
              <a:rPr lang="en-US" sz="2600"/>
              <a:t>The risk estimates of experts are “based on theoretical models, whose structure is subjective and assumption-laden and whose inputs are dependent on judgment.”</a:t>
            </a:r>
          </a:p>
          <a:p>
            <a:pPr lvl="2">
              <a:lnSpc>
                <a:spcPct val="90000"/>
              </a:lnSpc>
              <a:buFont typeface="Wingdings" pitchFamily="2" charset="2"/>
              <a:buNone/>
            </a:pPr>
            <a:endParaRPr lang="en-US" sz="1100"/>
          </a:p>
          <a:p>
            <a:pPr>
              <a:lnSpc>
                <a:spcPct val="90000"/>
              </a:lnSpc>
            </a:pPr>
            <a:r>
              <a:rPr lang="en-US" sz="2600"/>
              <a:t>Risk assessments depend on judgments “at every stage of the process, from the initial structuring of a risk problem to deciding which endpoints or consequences to include in the analysis.”</a:t>
            </a:r>
          </a:p>
          <a:p>
            <a:pPr>
              <a:lnSpc>
                <a:spcPct val="90000"/>
              </a:lnSpc>
            </a:pPr>
            <a:endParaRPr lang="en-US" sz="1000"/>
          </a:p>
          <a:p>
            <a:pPr lvl="2">
              <a:lnSpc>
                <a:spcPct val="90000"/>
              </a:lnSpc>
              <a:buFont typeface="Wingdings" pitchFamily="2" charset="2"/>
              <a:buNone/>
            </a:pPr>
            <a:r>
              <a:rPr lang="en-US" sz="2000"/>
              <a:t>Paul Slovic 1999</a:t>
            </a:r>
          </a:p>
          <a:p>
            <a:pPr lvl="2">
              <a:lnSpc>
                <a:spcPct val="9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81000"/>
            <a:ext cx="7772400" cy="1143000"/>
          </a:xfrm>
          <a:noFill/>
          <a:ln/>
        </p:spPr>
        <p:txBody>
          <a:bodyPr lIns="90487" tIns="44450" rIns="90487" bIns="44450" anchor="b"/>
          <a:lstStyle/>
          <a:p>
            <a:r>
              <a:rPr lang="en-US" sz="3400" b="1"/>
              <a:t>Everyone (even scientists) makes errors in judgment.</a:t>
            </a:r>
          </a:p>
        </p:txBody>
      </p:sp>
      <p:sp>
        <p:nvSpPr>
          <p:cNvPr id="26627" name="Rectangle 3"/>
          <p:cNvSpPr>
            <a:spLocks noGrp="1" noChangeArrowheads="1"/>
          </p:cNvSpPr>
          <p:nvPr>
            <p:ph type="body" idx="1"/>
          </p:nvPr>
        </p:nvSpPr>
        <p:spPr>
          <a:noFill/>
          <a:ln/>
        </p:spPr>
        <p:txBody>
          <a:bodyPr lIns="90487" tIns="44450" rIns="90487" bIns="44450"/>
          <a:lstStyle/>
          <a:p>
            <a:r>
              <a:rPr lang="en-US"/>
              <a:t>Inappropriate reliance on limited data</a:t>
            </a:r>
          </a:p>
          <a:p>
            <a:r>
              <a:rPr lang="en-US"/>
              <a:t>Tendency to impose order on random events</a:t>
            </a:r>
          </a:p>
          <a:p>
            <a:r>
              <a:rPr lang="en-US"/>
              <a:t>Tendency to fit ambiguous evidence into predispositions</a:t>
            </a:r>
          </a:p>
          <a:p>
            <a:r>
              <a:rPr lang="en-US"/>
              <a:t>Overconfidence in the reliability of scientific analyses</a:t>
            </a:r>
          </a:p>
          <a:p>
            <a:pPr lvl="4"/>
            <a:r>
              <a:rPr lang="en-US"/>
              <a:t>Nat’l Research Council, 1989</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609600"/>
            <a:ext cx="8001000" cy="1143000"/>
          </a:xfrm>
          <a:noFill/>
          <a:ln/>
        </p:spPr>
        <p:txBody>
          <a:bodyPr lIns="90488" tIns="44450" rIns="90488" bIns="44450" anchor="b"/>
          <a:lstStyle/>
          <a:p>
            <a:pPr algn="ctr"/>
            <a:r>
              <a:rPr lang="en-US" sz="4000"/>
              <a:t>#3: The risks that frighten people aren’t the same ones that kill them.</a:t>
            </a:r>
          </a:p>
        </p:txBody>
      </p:sp>
      <p:sp>
        <p:nvSpPr>
          <p:cNvPr id="123907" name="Rectangle 3"/>
          <p:cNvSpPr>
            <a:spLocks noGrp="1" noChangeArrowheads="1"/>
          </p:cNvSpPr>
          <p:nvPr>
            <p:ph type="body" idx="1"/>
          </p:nvPr>
        </p:nvSpPr>
        <p:spPr>
          <a:xfrm>
            <a:off x="838200" y="1905000"/>
            <a:ext cx="7772400" cy="4114800"/>
          </a:xfrm>
          <a:noFill/>
          <a:ln/>
        </p:spPr>
        <p:txBody>
          <a:bodyPr lIns="90488" tIns="44450" rIns="90488" bIns="44450"/>
          <a:lstStyle/>
          <a:p>
            <a:r>
              <a:rPr lang="en-US" dirty="0"/>
              <a:t>Dichotomy between expert and public rankings of risk.</a:t>
            </a:r>
          </a:p>
          <a:p>
            <a:pPr lvl="1"/>
            <a:r>
              <a:rPr lang="en-US" dirty="0"/>
              <a:t>public has until recently ranked hazardous waste as #1 threat.</a:t>
            </a:r>
          </a:p>
          <a:p>
            <a:pPr lvl="1"/>
            <a:r>
              <a:rPr lang="en-US" dirty="0"/>
              <a:t>experts rank smoking and diet as #1</a:t>
            </a:r>
            <a:r>
              <a:rPr lang="en-US" dirty="0" smtClean="0"/>
              <a:t>.</a:t>
            </a:r>
          </a:p>
          <a:p>
            <a:pPr lvl="1"/>
            <a:r>
              <a:rPr lang="en-US" dirty="0" smtClean="0"/>
              <a:t>Public are like good display in mobile game </a:t>
            </a:r>
          </a:p>
          <a:p>
            <a:pPr lvl="1"/>
            <a:r>
              <a:rPr lang="en-US" dirty="0" smtClean="0"/>
              <a:t>Expert rank artificial intelligent as rank #1 in mobile game</a:t>
            </a:r>
          </a:p>
          <a:p>
            <a:pPr lvl="1"/>
            <a:r>
              <a:rPr lang="en-US" dirty="0" smtClean="0"/>
              <a:t>Producer want in app payment more in mobile game</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04800" y="304800"/>
            <a:ext cx="8534400" cy="1143000"/>
          </a:xfrm>
          <a:noFill/>
          <a:ln/>
        </p:spPr>
        <p:txBody>
          <a:bodyPr lIns="90487" tIns="44450" rIns="90487" bIns="44450" anchor="b"/>
          <a:lstStyle/>
          <a:p>
            <a:pPr algn="ctr">
              <a:lnSpc>
                <a:spcPct val="85000"/>
              </a:lnSpc>
            </a:pPr>
            <a:r>
              <a:rPr lang="en-US" altLang="en-US" sz="4000"/>
              <a:t>People are more likely to accept risks they perceive as controllable and voluntary.</a:t>
            </a:r>
            <a:r>
              <a:rPr lang="en-US" altLang="en-US"/>
              <a:t> </a:t>
            </a:r>
          </a:p>
        </p:txBody>
      </p:sp>
      <p:sp>
        <p:nvSpPr>
          <p:cNvPr id="125955" name="Rectangle 3"/>
          <p:cNvSpPr>
            <a:spLocks noGrp="1" noChangeArrowheads="1"/>
          </p:cNvSpPr>
          <p:nvPr>
            <p:ph type="body" idx="1"/>
          </p:nvPr>
        </p:nvSpPr>
        <p:spPr>
          <a:xfrm>
            <a:off x="762000" y="1752600"/>
            <a:ext cx="7772400" cy="1219200"/>
          </a:xfrm>
          <a:noFill/>
          <a:ln/>
        </p:spPr>
        <p:txBody>
          <a:bodyPr lIns="90487" tIns="44450" rIns="90487" bIns="44450"/>
          <a:lstStyle/>
          <a:p>
            <a:r>
              <a:rPr lang="en-US" altLang="en-US" sz="2600"/>
              <a:t>driving a car (controllable) vs. flying in a plane</a:t>
            </a:r>
            <a:endParaRPr lang="en-US" altLang="en-US"/>
          </a:p>
          <a:p>
            <a:endParaRPr lang="en-US" altLang="en-US"/>
          </a:p>
          <a:p>
            <a:endParaRPr lang="en-US" altLang="en-US" sz="2600"/>
          </a:p>
          <a:p>
            <a:endParaRPr lang="en-US" altLang="en-US" sz="2600"/>
          </a:p>
          <a:p>
            <a:endParaRPr lang="en-US" altLang="en-US" sz="2600"/>
          </a:p>
        </p:txBody>
      </p:sp>
      <p:sp>
        <p:nvSpPr>
          <p:cNvPr id="125956" name="Text Box 4"/>
          <p:cNvSpPr txBox="1">
            <a:spLocks noChangeArrowheads="1"/>
          </p:cNvSpPr>
          <p:nvPr/>
        </p:nvSpPr>
        <p:spPr bwMode="auto">
          <a:xfrm>
            <a:off x="838200" y="4038600"/>
            <a:ext cx="7848600" cy="1260475"/>
          </a:xfrm>
          <a:prstGeom prst="rect">
            <a:avLst/>
          </a:prstGeom>
          <a:noFill/>
          <a:ln w="12700" cap="sq">
            <a:noFill/>
            <a:miter lim="800000"/>
            <a:headEnd type="none" w="sm" len="sm"/>
            <a:tailEnd type="none" w="sm" len="sm"/>
          </a:ln>
          <a:effectLst/>
        </p:spPr>
        <p:txBody>
          <a:bodyPr>
            <a:spAutoFit/>
          </a:bodyPr>
          <a:lstStyle/>
          <a:p>
            <a:pPr>
              <a:spcBef>
                <a:spcPct val="20000"/>
              </a:spcBef>
              <a:buClr>
                <a:schemeClr val="accent1"/>
              </a:buClr>
              <a:buSzPct val="70000"/>
              <a:buFont typeface="Wingdings" pitchFamily="2" charset="2"/>
              <a:buChar char="n"/>
            </a:pPr>
            <a:r>
              <a:rPr lang="en-US" altLang="en-US" sz="2400"/>
              <a:t> smoking cigarettes (voluntary) vs. possibly breathing </a:t>
            </a:r>
          </a:p>
          <a:p>
            <a:pPr>
              <a:spcBef>
                <a:spcPct val="20000"/>
              </a:spcBef>
              <a:buClr>
                <a:schemeClr val="accent1"/>
              </a:buClr>
              <a:buSzPct val="70000"/>
              <a:buFont typeface="Wingdings" pitchFamily="2" charset="2"/>
              <a:buNone/>
            </a:pPr>
            <a:r>
              <a:rPr lang="en-US" altLang="en-US" sz="2400"/>
              <a:t>					   radon from landfill</a:t>
            </a:r>
            <a:endParaRPr lang="en-US" altLang="en-US" sz="2800"/>
          </a:p>
          <a:p>
            <a:endParaRPr lang="en-US" sz="2400">
              <a:latin typeface="Times New Roman" pitchFamily="18" charset="0"/>
            </a:endParaRPr>
          </a:p>
        </p:txBody>
      </p:sp>
      <p:pic>
        <p:nvPicPr>
          <p:cNvPr id="125957" name="Picture 5" descr="BD10218_"/>
          <p:cNvPicPr>
            <a:picLocks noChangeAspect="1" noChangeArrowheads="1"/>
          </p:cNvPicPr>
          <p:nvPr/>
        </p:nvPicPr>
        <p:blipFill>
          <a:blip r:embed="rId3" cstate="print"/>
          <a:srcRect/>
          <a:stretch>
            <a:fillRect/>
          </a:stretch>
        </p:blipFill>
        <p:spPr bwMode="auto">
          <a:xfrm>
            <a:off x="5943600" y="2438400"/>
            <a:ext cx="1600200" cy="1247775"/>
          </a:xfrm>
          <a:prstGeom prst="rect">
            <a:avLst/>
          </a:prstGeom>
          <a:noFill/>
        </p:spPr>
      </p:pic>
      <p:pic>
        <p:nvPicPr>
          <p:cNvPr id="125958" name="Picture 6" descr="BD07163_"/>
          <p:cNvPicPr>
            <a:picLocks noChangeAspect="1" noChangeArrowheads="1"/>
          </p:cNvPicPr>
          <p:nvPr/>
        </p:nvPicPr>
        <p:blipFill>
          <a:blip r:embed="rId4" cstate="print"/>
          <a:srcRect/>
          <a:stretch>
            <a:fillRect/>
          </a:stretch>
        </p:blipFill>
        <p:spPr bwMode="auto">
          <a:xfrm>
            <a:off x="1981200" y="2438400"/>
            <a:ext cx="1219200" cy="114141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9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P spid="12595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04800" y="304800"/>
            <a:ext cx="8534400" cy="1143000"/>
          </a:xfrm>
          <a:noFill/>
          <a:ln/>
        </p:spPr>
        <p:txBody>
          <a:bodyPr lIns="90487" tIns="44450" rIns="90487" bIns="44450" anchor="b"/>
          <a:lstStyle/>
          <a:p>
            <a:pPr algn="ctr">
              <a:lnSpc>
                <a:spcPct val="85000"/>
              </a:lnSpc>
            </a:pPr>
            <a:r>
              <a:rPr lang="en-US" altLang="en-US" sz="4000"/>
              <a:t>People are more likely to accept risks they perceive as controllable and voluntary.</a:t>
            </a:r>
            <a:r>
              <a:rPr lang="en-US" altLang="en-US"/>
              <a:t> </a:t>
            </a:r>
          </a:p>
        </p:txBody>
      </p:sp>
      <p:sp>
        <p:nvSpPr>
          <p:cNvPr id="125955" name="Rectangle 3"/>
          <p:cNvSpPr>
            <a:spLocks noGrp="1" noChangeArrowheads="1"/>
          </p:cNvSpPr>
          <p:nvPr>
            <p:ph type="body" idx="1"/>
          </p:nvPr>
        </p:nvSpPr>
        <p:spPr>
          <a:xfrm>
            <a:off x="4800600" y="1752600"/>
            <a:ext cx="3733800" cy="1219200"/>
          </a:xfrm>
          <a:noFill/>
          <a:ln/>
        </p:spPr>
        <p:txBody>
          <a:bodyPr lIns="90487" tIns="44450" rIns="90487" bIns="44450"/>
          <a:lstStyle/>
          <a:p>
            <a:pPr>
              <a:buNone/>
            </a:pPr>
            <a:r>
              <a:rPr lang="en-US" altLang="en-US" sz="2600" dirty="0" smtClean="0"/>
              <a:t>vs</a:t>
            </a:r>
            <a:r>
              <a:rPr lang="en-US" altLang="en-US" sz="2600" dirty="0"/>
              <a:t>. </a:t>
            </a:r>
            <a:r>
              <a:rPr lang="en-US" altLang="en-US" sz="2600" dirty="0" smtClean="0"/>
              <a:t>do it database model</a:t>
            </a:r>
            <a:endParaRPr lang="en-US" altLang="en-US" dirty="0"/>
          </a:p>
          <a:p>
            <a:endParaRPr lang="en-US" altLang="en-US" dirty="0"/>
          </a:p>
          <a:p>
            <a:endParaRPr lang="en-US" altLang="en-US" sz="2600" dirty="0"/>
          </a:p>
          <a:p>
            <a:endParaRPr lang="en-US" altLang="en-US" sz="2600" dirty="0"/>
          </a:p>
          <a:p>
            <a:endParaRPr lang="en-US" altLang="en-US" sz="2600" dirty="0"/>
          </a:p>
        </p:txBody>
      </p:sp>
      <p:sp>
        <p:nvSpPr>
          <p:cNvPr id="125956" name="Text Box 4"/>
          <p:cNvSpPr txBox="1">
            <a:spLocks noChangeArrowheads="1"/>
          </p:cNvSpPr>
          <p:nvPr/>
        </p:nvSpPr>
        <p:spPr bwMode="auto">
          <a:xfrm>
            <a:off x="4953000" y="5200471"/>
            <a:ext cx="3733800" cy="1200329"/>
          </a:xfrm>
          <a:prstGeom prst="rect">
            <a:avLst/>
          </a:prstGeom>
          <a:noFill/>
          <a:ln w="12700" cap="sq">
            <a:noFill/>
            <a:miter lim="800000"/>
            <a:headEnd type="none" w="sm" len="sm"/>
            <a:tailEnd type="none" w="sm" len="sm"/>
          </a:ln>
          <a:effectLst/>
        </p:spPr>
        <p:txBody>
          <a:bodyPr wrap="square">
            <a:spAutoFit/>
          </a:bodyPr>
          <a:lstStyle/>
          <a:p>
            <a:pPr marL="457200" lvl="4" indent="-457200">
              <a:spcBef>
                <a:spcPct val="20000"/>
              </a:spcBef>
              <a:buClr>
                <a:schemeClr val="accent1"/>
              </a:buClr>
              <a:buSzPct val="70000"/>
            </a:pPr>
            <a:r>
              <a:rPr lang="en-US" altLang="en-US" sz="2400" dirty="0" smtClean="0"/>
              <a:t>Vs Working over job description</a:t>
            </a:r>
            <a:endParaRPr lang="en-US" altLang="en-US" sz="2800" dirty="0"/>
          </a:p>
          <a:p>
            <a:endParaRPr lang="en-US" sz="2400" dirty="0">
              <a:latin typeface="Times New Roman" pitchFamily="18" charset="0"/>
            </a:endParaRPr>
          </a:p>
        </p:txBody>
      </p:sp>
      <p:pic>
        <p:nvPicPr>
          <p:cNvPr id="125957" name="Picture 5" descr="BD10218_"/>
          <p:cNvPicPr>
            <a:picLocks noChangeAspect="1" noChangeArrowheads="1"/>
          </p:cNvPicPr>
          <p:nvPr/>
        </p:nvPicPr>
        <p:blipFill>
          <a:blip r:embed="rId3" cstate="print"/>
          <a:srcRect/>
          <a:stretch>
            <a:fillRect/>
          </a:stretch>
        </p:blipFill>
        <p:spPr bwMode="auto">
          <a:xfrm>
            <a:off x="5562600" y="2973387"/>
            <a:ext cx="1600200" cy="1247775"/>
          </a:xfrm>
          <a:prstGeom prst="rect">
            <a:avLst/>
          </a:prstGeom>
          <a:noFill/>
        </p:spPr>
      </p:pic>
      <p:pic>
        <p:nvPicPr>
          <p:cNvPr id="125958" name="Picture 6" descr="BD07163_"/>
          <p:cNvPicPr>
            <a:picLocks noChangeAspect="1" noChangeArrowheads="1"/>
          </p:cNvPicPr>
          <p:nvPr/>
        </p:nvPicPr>
        <p:blipFill>
          <a:blip r:embed="rId4" cstate="print"/>
          <a:srcRect/>
          <a:stretch>
            <a:fillRect/>
          </a:stretch>
        </p:blipFill>
        <p:spPr bwMode="auto">
          <a:xfrm>
            <a:off x="1600200" y="3278187"/>
            <a:ext cx="1219200" cy="1141413"/>
          </a:xfrm>
          <a:prstGeom prst="rect">
            <a:avLst/>
          </a:prstGeom>
          <a:noFill/>
        </p:spPr>
      </p:pic>
      <p:sp>
        <p:nvSpPr>
          <p:cNvPr id="7" name="Rectangle 6"/>
          <p:cNvSpPr/>
          <p:nvPr/>
        </p:nvSpPr>
        <p:spPr>
          <a:xfrm>
            <a:off x="685800" y="1982787"/>
            <a:ext cx="4038600" cy="1292662"/>
          </a:xfrm>
          <a:prstGeom prst="rect">
            <a:avLst/>
          </a:prstGeom>
        </p:spPr>
        <p:txBody>
          <a:bodyPr wrap="square">
            <a:spAutoFit/>
          </a:bodyPr>
          <a:lstStyle/>
          <a:p>
            <a:r>
              <a:rPr lang="en-US" altLang="en-US" sz="2600" dirty="0" smtClean="0"/>
              <a:t>Do it database programming (controllable) \</a:t>
            </a:r>
            <a:endParaRPr lang="en-US" sz="2600" dirty="0"/>
          </a:p>
        </p:txBody>
      </p:sp>
      <p:sp>
        <p:nvSpPr>
          <p:cNvPr id="8" name="Rectangle 7"/>
          <p:cNvSpPr/>
          <p:nvPr/>
        </p:nvSpPr>
        <p:spPr>
          <a:xfrm>
            <a:off x="609600" y="4971871"/>
            <a:ext cx="4006225" cy="892552"/>
          </a:xfrm>
          <a:prstGeom prst="rect">
            <a:avLst/>
          </a:prstGeom>
        </p:spPr>
        <p:txBody>
          <a:bodyPr wrap="none">
            <a:spAutoFit/>
          </a:bodyPr>
          <a:lstStyle/>
          <a:p>
            <a:r>
              <a:rPr lang="en-US" altLang="en-US" sz="2600" dirty="0" smtClean="0"/>
              <a:t> working cross</a:t>
            </a:r>
            <a:br>
              <a:rPr lang="en-US" altLang="en-US" sz="2600" dirty="0" smtClean="0"/>
            </a:br>
            <a:r>
              <a:rPr lang="en-US" altLang="en-US" sz="2600" dirty="0" err="1" smtClean="0"/>
              <a:t>jobdescription</a:t>
            </a:r>
            <a:r>
              <a:rPr lang="en-US" altLang="en-US" sz="2600" dirty="0" smtClean="0"/>
              <a:t> (voluntary) </a:t>
            </a: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59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59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P spid="12595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685800" y="457200"/>
            <a:ext cx="7772400" cy="1143000"/>
          </a:xfrm>
          <a:noFill/>
          <a:ln/>
        </p:spPr>
        <p:txBody>
          <a:bodyPr lIns="90488" tIns="44450" rIns="90488" bIns="44450" anchor="b"/>
          <a:lstStyle/>
          <a:p>
            <a:r>
              <a:rPr lang="en-US" sz="3800"/>
              <a:t>#4: Risks are difficult to compare across the board.</a:t>
            </a:r>
          </a:p>
        </p:txBody>
      </p:sp>
      <p:sp>
        <p:nvSpPr>
          <p:cNvPr id="128003" name="Rectangle 3"/>
          <p:cNvSpPr>
            <a:spLocks noGrp="1" noChangeArrowheads="1"/>
          </p:cNvSpPr>
          <p:nvPr>
            <p:ph type="body" idx="1"/>
          </p:nvPr>
        </p:nvSpPr>
        <p:spPr>
          <a:xfrm>
            <a:off x="609600" y="1676400"/>
            <a:ext cx="7772400" cy="4114800"/>
          </a:xfrm>
          <a:noFill/>
          <a:ln/>
        </p:spPr>
        <p:txBody>
          <a:bodyPr lIns="90488" tIns="44450" rIns="90488" bIns="44450"/>
          <a:lstStyle/>
          <a:p>
            <a:r>
              <a:rPr lang="en-US" sz="2400"/>
              <a:t>Risk comparisons help people understand quantitative info., but they may cause resentment if seen as suggesting that something should be an “acceptable risk.” </a:t>
            </a:r>
          </a:p>
          <a:p>
            <a:r>
              <a:rPr lang="en-US" sz="2400"/>
              <a:t>Be careful not to compare apples and oranges:</a:t>
            </a:r>
          </a:p>
          <a:p>
            <a:pPr lvl="1"/>
            <a:r>
              <a:rPr lang="en-US" sz="2400"/>
              <a:t>voluntary vs. involuntary risks </a:t>
            </a:r>
          </a:p>
          <a:p>
            <a:pPr lvl="1"/>
            <a:r>
              <a:rPr lang="en-US" sz="2400"/>
              <a:t>different consequences of a hazard</a:t>
            </a:r>
          </a:p>
          <a:p>
            <a:pPr lvl="1"/>
            <a:r>
              <a:rPr lang="en-US" sz="2400"/>
              <a:t>quantitative vs. qualitative risks</a:t>
            </a:r>
          </a:p>
          <a:p>
            <a:r>
              <a:rPr lang="en-US" sz="2400"/>
              <a:t>Compare risks of same hazard at different times </a:t>
            </a:r>
            <a:r>
              <a:rPr lang="en-US" sz="2400" i="1"/>
              <a:t>or</a:t>
            </a:r>
            <a:r>
              <a:rPr lang="en-US" sz="2400"/>
              <a:t>  risks of different options for achieving same purpose.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nchor="b"/>
          <a:lstStyle/>
          <a:p>
            <a:r>
              <a:rPr lang="en-US" altLang="en-US" sz="4400"/>
              <a:t>What risk communication is not:</a:t>
            </a:r>
          </a:p>
        </p:txBody>
      </p:sp>
      <p:sp>
        <p:nvSpPr>
          <p:cNvPr id="7171" name="Rectangle 3"/>
          <p:cNvSpPr>
            <a:spLocks noGrp="1" noChangeArrowheads="1"/>
          </p:cNvSpPr>
          <p:nvPr>
            <p:ph type="body" sz="half" idx="1"/>
          </p:nvPr>
        </p:nvSpPr>
        <p:spPr>
          <a:xfrm>
            <a:off x="609600" y="1981200"/>
            <a:ext cx="5334000" cy="2209800"/>
          </a:xfrm>
          <a:noFill/>
          <a:ln/>
        </p:spPr>
        <p:txBody>
          <a:bodyPr lIns="90487" tIns="44450" rIns="90487" bIns="44450"/>
          <a:lstStyle/>
          <a:p>
            <a:r>
              <a:rPr lang="en-US" altLang="en-US" sz="3500"/>
              <a:t>It is</a:t>
            </a:r>
            <a:r>
              <a:rPr lang="en-US" altLang="en-US" sz="3500">
                <a:solidFill>
                  <a:schemeClr val="accent2"/>
                </a:solidFill>
              </a:rPr>
              <a:t> no longer</a:t>
            </a:r>
            <a:r>
              <a:rPr lang="en-US" altLang="en-US" sz="3500">
                <a:solidFill>
                  <a:schemeClr val="accent1"/>
                </a:solidFill>
              </a:rPr>
              <a:t> </a:t>
            </a:r>
            <a:r>
              <a:rPr lang="en-US" altLang="en-US" sz="3500">
                <a:solidFill>
                  <a:srgbClr val="FF0066"/>
                </a:solidFill>
              </a:rPr>
              <a:t>one-way</a:t>
            </a:r>
            <a:r>
              <a:rPr lang="en-US" altLang="en-US" sz="3500"/>
              <a:t> messages from experts to non-experts</a:t>
            </a:r>
          </a:p>
        </p:txBody>
      </p:sp>
      <p:graphicFrame>
        <p:nvGraphicFramePr>
          <p:cNvPr id="7172" name="Object 4"/>
          <p:cNvGraphicFramePr>
            <a:graphicFrameLocks/>
          </p:cNvGraphicFramePr>
          <p:nvPr>
            <p:ph type="clipArt" sz="half" idx="2"/>
          </p:nvPr>
        </p:nvGraphicFramePr>
        <p:xfrm>
          <a:off x="4876800" y="1935163"/>
          <a:ext cx="3810000" cy="3551237"/>
        </p:xfrm>
        <a:graphic>
          <a:graphicData uri="http://schemas.openxmlformats.org/presentationml/2006/ole">
            <p:oleObj spid="_x0000_s7172" name="Microsoft ClipArt Gallery" r:id="rId4" imgW="6096000" imgH="4356100" progId="MS_ClipArt_Gallery">
              <p:embed/>
            </p:oleObj>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09600"/>
            <a:ext cx="8229600" cy="808038"/>
          </a:xfrm>
          <a:noFill/>
          <a:ln/>
        </p:spPr>
        <p:txBody>
          <a:bodyPr lIns="90487" tIns="44450" rIns="90487" bIns="44450" anchor="b"/>
          <a:lstStyle/>
          <a:p>
            <a:pPr>
              <a:lnSpc>
                <a:spcPct val="85000"/>
              </a:lnSpc>
            </a:pPr>
            <a:r>
              <a:rPr lang="en-US" altLang="en-US" sz="4000"/>
              <a:t>And then there are all these barriers to successful risk communication:</a:t>
            </a:r>
          </a:p>
        </p:txBody>
      </p:sp>
      <p:sp>
        <p:nvSpPr>
          <p:cNvPr id="20483" name="Rectangle 3"/>
          <p:cNvSpPr>
            <a:spLocks noGrp="1" noChangeArrowheads="1"/>
          </p:cNvSpPr>
          <p:nvPr>
            <p:ph type="body" sz="half" idx="1"/>
          </p:nvPr>
        </p:nvSpPr>
        <p:spPr>
          <a:xfrm>
            <a:off x="457200" y="1524000"/>
            <a:ext cx="4038600" cy="4530725"/>
          </a:xfrm>
          <a:noFill/>
          <a:ln/>
        </p:spPr>
        <p:txBody>
          <a:bodyPr lIns="90487" tIns="44450" rIns="90487" bIns="44450"/>
          <a:lstStyle/>
          <a:p>
            <a:pPr>
              <a:buClr>
                <a:schemeClr val="tx1"/>
              </a:buClr>
              <a:buFont typeface="Wingdings" pitchFamily="2" charset="2"/>
              <a:buNone/>
            </a:pPr>
            <a:r>
              <a:rPr lang="en-US" altLang="en-US" sz="2200"/>
              <a:t>Engineers and Scientists:</a:t>
            </a:r>
          </a:p>
          <a:p>
            <a:pPr>
              <a:buFont typeface="Wingdings" pitchFamily="2" charset="2"/>
              <a:buChar char="q"/>
            </a:pPr>
            <a:r>
              <a:rPr lang="en-US" altLang="en-US" sz="2200">
                <a:solidFill>
                  <a:schemeClr val="accent2"/>
                </a:solidFill>
              </a:rPr>
              <a:t>Difficulty of handling uncertainty</a:t>
            </a:r>
          </a:p>
          <a:p>
            <a:pPr>
              <a:buFont typeface="Wingdings" pitchFamily="2" charset="2"/>
              <a:buChar char="q"/>
            </a:pPr>
            <a:r>
              <a:rPr lang="en-US" altLang="en-US" sz="2200">
                <a:solidFill>
                  <a:schemeClr val="accent2"/>
                </a:solidFill>
              </a:rPr>
              <a:t>Failure to consider qualitative factors</a:t>
            </a:r>
          </a:p>
          <a:p>
            <a:pPr>
              <a:buFont typeface="Wingdings" pitchFamily="2" charset="2"/>
              <a:buChar char="q"/>
            </a:pPr>
            <a:r>
              <a:rPr lang="en-US" altLang="en-US" sz="2200">
                <a:solidFill>
                  <a:schemeClr val="accent1"/>
                </a:solidFill>
              </a:rPr>
              <a:t>Failure to elicit information on social and cultural values</a:t>
            </a:r>
          </a:p>
          <a:p>
            <a:pPr>
              <a:buFont typeface="Wingdings" pitchFamily="2" charset="2"/>
              <a:buChar char="q"/>
            </a:pPr>
            <a:r>
              <a:rPr lang="en-US" altLang="en-US" sz="2200">
                <a:solidFill>
                  <a:schemeClr val="accent2"/>
                </a:solidFill>
              </a:rPr>
              <a:t>Difficulty of communicating quantitative info. to public</a:t>
            </a:r>
          </a:p>
          <a:p>
            <a:pPr>
              <a:buFont typeface="Wingdings" pitchFamily="2" charset="2"/>
              <a:buChar char="q"/>
            </a:pPr>
            <a:r>
              <a:rPr lang="en-US" altLang="en-US" sz="2200">
                <a:solidFill>
                  <a:schemeClr val="accent2"/>
                </a:solidFill>
              </a:rPr>
              <a:t>Disagreement about terms</a:t>
            </a:r>
          </a:p>
          <a:p>
            <a:pPr>
              <a:buFont typeface="Wingdings" pitchFamily="2" charset="2"/>
              <a:buChar char="q"/>
            </a:pPr>
            <a:r>
              <a:rPr lang="en-US" altLang="en-US" sz="2200"/>
              <a:t>Many others . . . </a:t>
            </a:r>
          </a:p>
          <a:p>
            <a:endParaRPr lang="en-US" altLang="en-US" sz="2200" b="1"/>
          </a:p>
        </p:txBody>
      </p:sp>
      <p:sp>
        <p:nvSpPr>
          <p:cNvPr id="20484" name="Rectangle 4"/>
          <p:cNvSpPr>
            <a:spLocks noGrp="1" noChangeArrowheads="1"/>
          </p:cNvSpPr>
          <p:nvPr>
            <p:ph type="body" sz="half" idx="2"/>
          </p:nvPr>
        </p:nvSpPr>
        <p:spPr>
          <a:xfrm>
            <a:off x="4648200" y="1524000"/>
            <a:ext cx="4038600" cy="4530725"/>
          </a:xfrm>
        </p:spPr>
        <p:txBody>
          <a:bodyPr/>
          <a:lstStyle/>
          <a:p>
            <a:pPr>
              <a:lnSpc>
                <a:spcPct val="90000"/>
              </a:lnSpc>
              <a:buFont typeface="Wingdings" pitchFamily="2" charset="2"/>
              <a:buNone/>
            </a:pPr>
            <a:r>
              <a:rPr lang="en-US" altLang="en-US" sz="2200" dirty="0" smtClean="0"/>
              <a:t>Non-technical stakeholder:</a:t>
            </a:r>
            <a:endParaRPr lang="en-US" altLang="en-US" sz="2200" dirty="0"/>
          </a:p>
          <a:p>
            <a:pPr>
              <a:lnSpc>
                <a:spcPct val="90000"/>
              </a:lnSpc>
              <a:buFont typeface="Wingdings" pitchFamily="2" charset="2"/>
              <a:buChar char="q"/>
            </a:pPr>
            <a:r>
              <a:rPr lang="en-US" altLang="en-US" sz="2200" dirty="0">
                <a:solidFill>
                  <a:schemeClr val="accent2"/>
                </a:solidFill>
              </a:rPr>
              <a:t>Difficulty of understanding uncertainty</a:t>
            </a:r>
          </a:p>
          <a:p>
            <a:pPr>
              <a:lnSpc>
                <a:spcPct val="90000"/>
              </a:lnSpc>
              <a:buFont typeface="Wingdings" pitchFamily="2" charset="2"/>
              <a:buChar char="q"/>
            </a:pPr>
            <a:r>
              <a:rPr lang="en-US" altLang="en-US" sz="2200" dirty="0">
                <a:solidFill>
                  <a:schemeClr val="accent2"/>
                </a:solidFill>
              </a:rPr>
              <a:t>Difficulty of understanding complex information (physical, chemical, biological mechanisms)</a:t>
            </a:r>
          </a:p>
          <a:p>
            <a:pPr>
              <a:lnSpc>
                <a:spcPct val="90000"/>
              </a:lnSpc>
              <a:buFont typeface="Wingdings" pitchFamily="2" charset="2"/>
              <a:buChar char="q"/>
            </a:pPr>
            <a:r>
              <a:rPr lang="en-US" altLang="en-US" sz="2200" dirty="0">
                <a:solidFill>
                  <a:schemeClr val="accent2"/>
                </a:solidFill>
              </a:rPr>
              <a:t>Difficulty communicating social and other values</a:t>
            </a:r>
          </a:p>
          <a:p>
            <a:pPr>
              <a:lnSpc>
                <a:spcPct val="90000"/>
              </a:lnSpc>
              <a:buFont typeface="Wingdings" pitchFamily="2" charset="2"/>
              <a:buChar char="q"/>
            </a:pPr>
            <a:r>
              <a:rPr lang="en-US" altLang="en-US" sz="2200" dirty="0">
                <a:solidFill>
                  <a:schemeClr val="accent2"/>
                </a:solidFill>
              </a:rPr>
              <a:t>Little training in quantitative methods and information </a:t>
            </a:r>
          </a:p>
          <a:p>
            <a:pPr>
              <a:lnSpc>
                <a:spcPct val="90000"/>
              </a:lnSpc>
              <a:buFont typeface="Wingdings" pitchFamily="2" charset="2"/>
              <a:buChar char="q"/>
            </a:pPr>
            <a:r>
              <a:rPr lang="en-US" altLang="en-US" sz="2200" dirty="0">
                <a:solidFill>
                  <a:schemeClr val="accent2"/>
                </a:solidFill>
              </a:rPr>
              <a:t>Disagreement about terms</a:t>
            </a:r>
            <a:endParaRPr lang="en-US" sz="2200"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500" fill="hold"/>
                                        <p:tgtEl>
                                          <p:spTgt spid="204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04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500" fill="hold"/>
                                        <p:tgtEl>
                                          <p:spTgt spid="204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04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483">
                                            <p:txEl>
                                              <p:pRg st="6" end="6"/>
                                            </p:txEl>
                                          </p:spTgt>
                                        </p:tgtEl>
                                        <p:attrNameLst>
                                          <p:attrName>style.visibility</p:attrName>
                                        </p:attrNameLst>
                                      </p:cBhvr>
                                      <p:to>
                                        <p:strVal val="visible"/>
                                      </p:to>
                                    </p:set>
                                    <p:anim calcmode="lin" valueType="num">
                                      <p:cBhvr additive="base">
                                        <p:cTn id="43" dur="500" fill="hold"/>
                                        <p:tgtEl>
                                          <p:spTgt spid="204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048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533400"/>
            <a:ext cx="8229600" cy="1139825"/>
          </a:xfrm>
        </p:spPr>
        <p:txBody>
          <a:bodyPr/>
          <a:lstStyle/>
          <a:p>
            <a:r>
              <a:rPr lang="en-US" b="1"/>
              <a:t>To say nothing of these barriers . . .</a:t>
            </a:r>
          </a:p>
        </p:txBody>
      </p:sp>
      <p:sp>
        <p:nvSpPr>
          <p:cNvPr id="37891" name="Rectangle 3"/>
          <p:cNvSpPr>
            <a:spLocks noGrp="1" noChangeArrowheads="1"/>
          </p:cNvSpPr>
          <p:nvPr>
            <p:ph type="body" idx="1"/>
          </p:nvPr>
        </p:nvSpPr>
        <p:spPr/>
        <p:txBody>
          <a:bodyPr/>
          <a:lstStyle/>
          <a:p>
            <a:pPr lvl="1">
              <a:buClr>
                <a:schemeClr val="tx2"/>
              </a:buClr>
              <a:buFont typeface="Wingdings" pitchFamily="2" charset="2"/>
              <a:buChar char="§"/>
            </a:pPr>
            <a:r>
              <a:rPr lang="en-US" altLang="en-US" b="1"/>
              <a:t>Fragmentation of risk-control decisions: federal, state, local  governments</a:t>
            </a:r>
          </a:p>
          <a:p>
            <a:pPr lvl="1">
              <a:buClr>
                <a:schemeClr val="tx2"/>
              </a:buClr>
              <a:buFont typeface="Wingdings" pitchFamily="2" charset="2"/>
              <a:buChar char="§"/>
            </a:pPr>
            <a:r>
              <a:rPr lang="en-US" altLang="en-US" b="1"/>
              <a:t>Liability -- legal constraints</a:t>
            </a:r>
          </a:p>
          <a:p>
            <a:pPr lvl="1">
              <a:buClr>
                <a:schemeClr val="tx1"/>
              </a:buClr>
              <a:buFont typeface="Wingdings" pitchFamily="2" charset="2"/>
              <a:buChar char="§"/>
            </a:pPr>
            <a:r>
              <a:rPr lang="en-US" altLang="en-US" b="1"/>
              <a:t>Difficulty in determining “acceptable risk,” for everyone</a:t>
            </a:r>
          </a:p>
          <a:p>
            <a:pPr lvl="1">
              <a:buClr>
                <a:schemeClr val="tx1"/>
              </a:buClr>
              <a:buFontTx/>
              <a:buChar char="•"/>
            </a:pPr>
            <a:r>
              <a:rPr lang="en-US" altLang="en-US" b="1"/>
              <a:t>Lack of trust/credibility (lack of empowerment)</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838200"/>
            <a:ext cx="8153400" cy="1143000"/>
          </a:xfrm>
          <a:noFill/>
          <a:ln/>
        </p:spPr>
        <p:txBody>
          <a:bodyPr lIns="90488" tIns="44450" rIns="90488" bIns="44450" anchor="b"/>
          <a:lstStyle/>
          <a:p>
            <a:r>
              <a:rPr lang="en-US" sz="3600"/>
              <a:t>And, finally, the degree of uncertainty in calculating all risks means taking about risk will always be risky.</a:t>
            </a:r>
            <a:r>
              <a:rPr lang="en-US" sz="3800"/>
              <a:t> </a:t>
            </a:r>
          </a:p>
        </p:txBody>
      </p:sp>
      <p:sp>
        <p:nvSpPr>
          <p:cNvPr id="89091" name="Rectangle 3"/>
          <p:cNvSpPr>
            <a:spLocks noGrp="1" noChangeArrowheads="1"/>
          </p:cNvSpPr>
          <p:nvPr>
            <p:ph type="body" idx="1"/>
          </p:nvPr>
        </p:nvSpPr>
        <p:spPr>
          <a:xfrm>
            <a:off x="381000" y="2286000"/>
            <a:ext cx="5105400" cy="4114800"/>
          </a:xfrm>
          <a:noFill/>
          <a:ln/>
        </p:spPr>
        <p:txBody>
          <a:bodyPr lIns="90488" tIns="44450" rIns="90488" bIns="44450"/>
          <a:lstStyle/>
          <a:p>
            <a:pPr marL="0" indent="0">
              <a:buFont typeface="Wingdings" pitchFamily="2" charset="2"/>
              <a:buNone/>
            </a:pPr>
            <a:r>
              <a:rPr lang="en-US" sz="2800"/>
              <a:t>Peter Sandman says, “There is no neutral way to present risk data” (1986).</a:t>
            </a:r>
          </a:p>
        </p:txBody>
      </p:sp>
      <p:pic>
        <p:nvPicPr>
          <p:cNvPr id="89092" name="Picture 4" descr="Spring at River0003"/>
          <p:cNvPicPr>
            <a:picLocks noChangeAspect="1" noChangeArrowheads="1"/>
          </p:cNvPicPr>
          <p:nvPr/>
        </p:nvPicPr>
        <p:blipFill>
          <a:blip r:embed="rId3" cstate="print"/>
          <a:srcRect/>
          <a:stretch>
            <a:fillRect/>
          </a:stretch>
        </p:blipFill>
        <p:spPr bwMode="auto">
          <a:xfrm>
            <a:off x="5638800" y="1524000"/>
            <a:ext cx="2879725" cy="43434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890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685800" y="457200"/>
            <a:ext cx="7772400" cy="1143000"/>
          </a:xfrm>
          <a:prstGeom prst="rect">
            <a:avLst/>
          </a:prstGeom>
          <a:noFill/>
          <a:ln w="12700">
            <a:noFill/>
            <a:miter lim="800000"/>
            <a:headEnd/>
            <a:tailEnd/>
          </a:ln>
          <a:effectLst/>
        </p:spPr>
        <p:txBody>
          <a:bodyPr lIns="90488" tIns="44450" rIns="90488" bIns="44450" anchor="b"/>
          <a:lstStyle/>
          <a:p>
            <a:pPr algn="ctr" eaLnBrk="0" hangingPunct="0"/>
            <a:r>
              <a:rPr lang="en-US" sz="3600" b="1" i="1">
                <a:solidFill>
                  <a:schemeClr val="tx2"/>
                </a:solidFill>
              </a:rPr>
              <a:t>Framing</a:t>
            </a:r>
            <a:r>
              <a:rPr lang="en-US" sz="3600" b="1">
                <a:solidFill>
                  <a:schemeClr val="tx2"/>
                </a:solidFill>
              </a:rPr>
              <a:t> risk options neutrally is a real challenge.</a:t>
            </a:r>
          </a:p>
        </p:txBody>
      </p:sp>
      <p:sp>
        <p:nvSpPr>
          <p:cNvPr id="91139" name="Rectangle 3"/>
          <p:cNvSpPr>
            <a:spLocks noChangeArrowheads="1"/>
          </p:cNvSpPr>
          <p:nvPr/>
        </p:nvSpPr>
        <p:spPr bwMode="auto">
          <a:xfrm>
            <a:off x="914400" y="1905000"/>
            <a:ext cx="7772400" cy="4114800"/>
          </a:xfrm>
          <a:prstGeom prst="rect">
            <a:avLst/>
          </a:prstGeom>
          <a:noFill/>
          <a:ln w="12700">
            <a:noFill/>
            <a:miter lim="800000"/>
            <a:headEnd/>
            <a:tailEnd/>
          </a:ln>
          <a:effectLst/>
        </p:spPr>
        <p:txBody>
          <a:bodyPr lIns="90488" tIns="44450" rIns="90488" bIns="44450"/>
          <a:lstStyle/>
          <a:p>
            <a:pPr marL="342900" indent="-342900" eaLnBrk="0" hangingPunct="0"/>
            <a:r>
              <a:rPr lang="en-US" sz="3200" b="1">
                <a:solidFill>
                  <a:schemeClr val="tx2"/>
                </a:solidFill>
              </a:rPr>
              <a:t>	</a:t>
            </a:r>
            <a:r>
              <a:rPr lang="en-US" sz="3200" b="1" i="1"/>
              <a:t>Problem:</a:t>
            </a:r>
            <a:r>
              <a:rPr lang="en-US" sz="3200" b="1"/>
              <a:t> Imagine that the US is preparing for the outbreak of an unusual foreign disease that is expected to kill 600 people.  Two alternative programs to combat the disease have been proposed.</a:t>
            </a:r>
          </a:p>
          <a:p>
            <a:pPr marL="342900" indent="-342900" eaLnBrk="0" hangingPunct="0"/>
            <a:r>
              <a:rPr lang="en-US" sz="3200" b="1"/>
              <a:t>					</a:t>
            </a:r>
            <a:r>
              <a:rPr lang="en-US" sz="2400" b="1" i="1"/>
              <a:t>Science</a:t>
            </a:r>
            <a:r>
              <a:rPr lang="en-US" sz="2400" b="1"/>
              <a:t>, January 1981</a:t>
            </a:r>
            <a:endParaRPr lang="en-US" sz="3200" b="1"/>
          </a:p>
          <a:p>
            <a:pPr marL="342900" indent="-342900" eaLnBrk="0" hangingPunct="0">
              <a:spcBef>
                <a:spcPct val="20000"/>
              </a:spcBef>
            </a:pPr>
            <a:endParaRPr lang="en-US" sz="3200" b="1"/>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28600"/>
            <a:ext cx="8229600" cy="1139825"/>
          </a:xfrm>
          <a:noFill/>
          <a:ln/>
        </p:spPr>
        <p:txBody>
          <a:bodyPr lIns="90488" tIns="44450" rIns="90488" bIns="44450" anchor="b"/>
          <a:lstStyle/>
          <a:p>
            <a:r>
              <a:rPr lang="en-US"/>
              <a:t>Frame #1</a:t>
            </a:r>
          </a:p>
        </p:txBody>
      </p:sp>
      <p:sp>
        <p:nvSpPr>
          <p:cNvPr id="93187" name="Rectangle 3"/>
          <p:cNvSpPr>
            <a:spLocks noGrp="1" noChangeArrowheads="1"/>
          </p:cNvSpPr>
          <p:nvPr>
            <p:ph type="body" idx="1"/>
          </p:nvPr>
        </p:nvSpPr>
        <p:spPr>
          <a:noFill/>
          <a:ln/>
        </p:spPr>
        <p:txBody>
          <a:bodyPr lIns="90488" tIns="44450" rIns="90488" bIns="44450"/>
          <a:lstStyle/>
          <a:p>
            <a:r>
              <a:rPr lang="en-US"/>
              <a:t>If Program A is adopted, 200 people will be saved.</a:t>
            </a:r>
          </a:p>
          <a:p>
            <a:r>
              <a:rPr lang="en-US"/>
              <a:t>If Program B is adopted, there is 1/3 probability that 600 people will be saved and 2/3 probability that no people will be saved.</a:t>
            </a:r>
          </a:p>
          <a:p>
            <a:pPr>
              <a:buFont typeface="Wingdings" pitchFamily="2" charset="2"/>
              <a:buNone/>
            </a:pPr>
            <a:endParaRPr lang="en-US"/>
          </a:p>
          <a:p>
            <a:pPr algn="ctr">
              <a:buFont typeface="Wingdings" pitchFamily="2" charset="2"/>
              <a:buNone/>
            </a:pPr>
            <a:r>
              <a:rPr lang="en-US" i="1"/>
              <a:t>Which of the two programs is best?</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76200"/>
            <a:ext cx="7772400" cy="1143000"/>
          </a:xfrm>
          <a:noFill/>
          <a:ln/>
        </p:spPr>
        <p:txBody>
          <a:bodyPr lIns="90488" tIns="44450" rIns="90488" bIns="44450" anchor="b"/>
          <a:lstStyle/>
          <a:p>
            <a:r>
              <a:rPr lang="en-US"/>
              <a:t>Frame #2</a:t>
            </a:r>
          </a:p>
        </p:txBody>
      </p:sp>
      <p:sp>
        <p:nvSpPr>
          <p:cNvPr id="95235" name="Rectangle 3"/>
          <p:cNvSpPr>
            <a:spLocks noGrp="1" noChangeArrowheads="1"/>
          </p:cNvSpPr>
          <p:nvPr>
            <p:ph type="body" idx="1"/>
          </p:nvPr>
        </p:nvSpPr>
        <p:spPr>
          <a:xfrm>
            <a:off x="685800" y="1981200"/>
            <a:ext cx="7772400" cy="4114800"/>
          </a:xfrm>
          <a:noFill/>
          <a:ln/>
        </p:spPr>
        <p:txBody>
          <a:bodyPr lIns="90488" tIns="44450" rIns="90488" bIns="44450"/>
          <a:lstStyle/>
          <a:p>
            <a:r>
              <a:rPr lang="en-US"/>
              <a:t>If Program C is adopted, 400 people will die.</a:t>
            </a:r>
          </a:p>
          <a:p>
            <a:r>
              <a:rPr lang="en-US"/>
              <a:t>If Program D is adopted, there is 1/3 probability that nobody will die and </a:t>
            </a:r>
          </a:p>
          <a:p>
            <a:pPr>
              <a:buFont typeface="Wingdings" pitchFamily="2" charset="2"/>
              <a:buNone/>
            </a:pPr>
            <a:r>
              <a:rPr lang="en-US"/>
              <a:t>	2/3 probability that 600 people will die.</a:t>
            </a:r>
          </a:p>
          <a:p>
            <a:pPr algn="ctr">
              <a:buFont typeface="Wingdings" pitchFamily="2" charset="2"/>
              <a:buNone/>
            </a:pPr>
            <a:endParaRPr lang="en-US" i="1"/>
          </a:p>
          <a:p>
            <a:pPr algn="ctr">
              <a:buFont typeface="Wingdings" pitchFamily="2" charset="2"/>
              <a:buNone/>
            </a:pPr>
            <a:r>
              <a:rPr lang="en-US" i="1"/>
              <a:t>Which program is best?</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533400"/>
            <a:ext cx="8229600" cy="1049338"/>
          </a:xfrm>
        </p:spPr>
        <p:txBody>
          <a:bodyPr/>
          <a:lstStyle/>
          <a:p>
            <a:r>
              <a:rPr lang="en-US" altLang="en-US" sz="3800"/>
              <a:t>So, the research question for me became:</a:t>
            </a:r>
          </a:p>
        </p:txBody>
      </p:sp>
      <p:sp>
        <p:nvSpPr>
          <p:cNvPr id="97283" name="Rectangle 3"/>
          <p:cNvSpPr>
            <a:spLocks noGrp="1" noChangeArrowheads="1"/>
          </p:cNvSpPr>
          <p:nvPr>
            <p:ph type="body" idx="1"/>
          </p:nvPr>
        </p:nvSpPr>
        <p:spPr>
          <a:xfrm>
            <a:off x="304800" y="1524000"/>
            <a:ext cx="4724400" cy="3962400"/>
          </a:xfrm>
        </p:spPr>
        <p:txBody>
          <a:bodyPr/>
          <a:lstStyle/>
          <a:p>
            <a:pPr marL="609600" indent="-609600">
              <a:buSzTx/>
              <a:buFont typeface="Wingdings" pitchFamily="2" charset="2"/>
              <a:buNone/>
            </a:pPr>
            <a:r>
              <a:rPr lang="en-US" altLang="en-US" sz="2600"/>
              <a:t>	If language influences risk perception, which words/terms (common to environmental-risk situations) are perceived as negative or confusing?</a:t>
            </a:r>
          </a:p>
          <a:p>
            <a:pPr marL="609600" indent="-609600">
              <a:buSzTx/>
              <a:buFont typeface="Wingdings" pitchFamily="2" charset="2"/>
              <a:buAutoNum type="arabicPeriod"/>
            </a:pPr>
            <a:endParaRPr lang="en-US" altLang="en-US" sz="2600"/>
          </a:p>
        </p:txBody>
      </p:sp>
      <p:pic>
        <p:nvPicPr>
          <p:cNvPr id="97284" name="Picture 4" descr="BS01182_"/>
          <p:cNvPicPr>
            <a:picLocks noChangeAspect="1" noChangeArrowheads="1"/>
          </p:cNvPicPr>
          <p:nvPr/>
        </p:nvPicPr>
        <p:blipFill>
          <a:blip r:embed="rId3" cstate="print"/>
          <a:srcRect/>
          <a:stretch>
            <a:fillRect/>
          </a:stretch>
        </p:blipFill>
        <p:spPr bwMode="auto">
          <a:xfrm>
            <a:off x="5257800" y="1676400"/>
            <a:ext cx="3244850" cy="3276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972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506413" y="381000"/>
            <a:ext cx="8637587" cy="1311275"/>
          </a:xfrm>
        </p:spPr>
        <p:txBody>
          <a:bodyPr/>
          <a:lstStyle/>
          <a:p>
            <a:r>
              <a:rPr lang="en-US" sz="4000"/>
              <a:t>BP-Amoco had a risk-communication problem</a:t>
            </a:r>
          </a:p>
        </p:txBody>
      </p:sp>
      <p:sp>
        <p:nvSpPr>
          <p:cNvPr id="99331" name="Rectangle 3"/>
          <p:cNvSpPr>
            <a:spLocks noGrp="1" noChangeArrowheads="1"/>
          </p:cNvSpPr>
          <p:nvPr>
            <p:ph type="body" idx="1"/>
          </p:nvPr>
        </p:nvSpPr>
        <p:spPr>
          <a:xfrm>
            <a:off x="466725" y="1828800"/>
            <a:ext cx="8208963" cy="4114800"/>
          </a:xfrm>
        </p:spPr>
        <p:txBody>
          <a:bodyPr/>
          <a:lstStyle/>
          <a:p>
            <a:r>
              <a:rPr lang="en-US" sz="2600"/>
              <a:t>Old storage tanks leaking</a:t>
            </a:r>
          </a:p>
          <a:p>
            <a:pPr lvl="1"/>
            <a:r>
              <a:rPr lang="en-US" sz="2200"/>
              <a:t>Old service stations located within now-residential areas</a:t>
            </a:r>
          </a:p>
          <a:p>
            <a:r>
              <a:rPr lang="en-US" sz="2600"/>
              <a:t>Local regulatory agencies monitor the investigation but no one tells neighbors what’s going on.</a:t>
            </a:r>
          </a:p>
          <a:p>
            <a:r>
              <a:rPr lang="en-US" sz="2600"/>
              <a:t>BP not getting in touch with neighbors until contaminants (benzene) suspected of moving off-site (underground). </a:t>
            </a:r>
          </a:p>
          <a:p>
            <a:r>
              <a:rPr lang="en-US" sz="2600"/>
              <a:t>Neighbors angry and uncooperative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9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9933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9933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9933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993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1378" name="Object 2"/>
          <p:cNvGraphicFramePr>
            <a:graphicFrameLocks/>
          </p:cNvGraphicFramePr>
          <p:nvPr/>
        </p:nvGraphicFramePr>
        <p:xfrm>
          <a:off x="7026275" y="1144588"/>
          <a:ext cx="1547813" cy="1701800"/>
        </p:xfrm>
        <a:graphic>
          <a:graphicData uri="http://schemas.openxmlformats.org/presentationml/2006/ole">
            <p:oleObj spid="_x0000_s101378" name="ClipArt" r:id="rId4" imgW="1031760" imgH="1134720" progId="MS_ClipArt_Gallery.2">
              <p:embed/>
            </p:oleObj>
          </a:graphicData>
        </a:graphic>
      </p:graphicFrame>
      <p:sp>
        <p:nvSpPr>
          <p:cNvPr id="101379" name="Rectangle 3"/>
          <p:cNvSpPr>
            <a:spLocks noChangeArrowheads="1"/>
          </p:cNvSpPr>
          <p:nvPr/>
        </p:nvSpPr>
        <p:spPr bwMode="auto">
          <a:xfrm>
            <a:off x="457200" y="2749550"/>
            <a:ext cx="8229600" cy="2203450"/>
          </a:xfrm>
          <a:prstGeom prst="rect">
            <a:avLst/>
          </a:prstGeom>
          <a:blipFill dpi="0" rotWithShape="0">
            <a:blip r:embed="rId5" cstate="print"/>
            <a:srcRect/>
            <a:tile tx="0" ty="0" sx="100000" sy="100000" flip="none" algn="tl"/>
          </a:blipFill>
          <a:ln w="9525">
            <a:noFill/>
            <a:miter lim="800000"/>
            <a:headEnd/>
            <a:tailEnd/>
          </a:ln>
          <a:effectLst/>
        </p:spPr>
        <p:txBody>
          <a:bodyPr wrap="none" anchor="ctr"/>
          <a:lstStyle/>
          <a:p>
            <a:endParaRPr lang="en-US"/>
          </a:p>
        </p:txBody>
      </p:sp>
      <p:sp>
        <p:nvSpPr>
          <p:cNvPr id="101380" name="Rectangle 4"/>
          <p:cNvSpPr>
            <a:spLocks noChangeArrowheads="1"/>
          </p:cNvSpPr>
          <p:nvPr/>
        </p:nvSpPr>
        <p:spPr bwMode="auto">
          <a:xfrm>
            <a:off x="768350" y="2749550"/>
            <a:ext cx="1968500" cy="977900"/>
          </a:xfrm>
          <a:prstGeom prst="rect">
            <a:avLst/>
          </a:prstGeom>
          <a:blipFill dpi="0" rotWithShape="0">
            <a:blip r:embed="rId6" cstate="print"/>
            <a:srcRect/>
            <a:tile tx="0" ty="0" sx="100000" sy="100000" flip="none" algn="tl"/>
          </a:blipFill>
          <a:ln w="12700">
            <a:solidFill>
              <a:schemeClr val="bg2"/>
            </a:solidFill>
            <a:miter lim="800000"/>
            <a:headEnd/>
            <a:tailEnd/>
          </a:ln>
          <a:effectLst/>
        </p:spPr>
        <p:txBody>
          <a:bodyPr wrap="none" anchor="ctr"/>
          <a:lstStyle/>
          <a:p>
            <a:endParaRPr lang="en-US"/>
          </a:p>
        </p:txBody>
      </p:sp>
      <p:pic>
        <p:nvPicPr>
          <p:cNvPr id="101381" name="Picture 5"/>
          <p:cNvPicPr>
            <a:picLocks noChangeArrowheads="1"/>
          </p:cNvPicPr>
          <p:nvPr/>
        </p:nvPicPr>
        <p:blipFill>
          <a:blip r:embed="rId7" cstate="print"/>
          <a:srcRect/>
          <a:stretch>
            <a:fillRect/>
          </a:stretch>
        </p:blipFill>
        <p:spPr bwMode="auto">
          <a:xfrm>
            <a:off x="5208588" y="1609725"/>
            <a:ext cx="971550" cy="1154113"/>
          </a:xfrm>
          <a:prstGeom prst="rect">
            <a:avLst/>
          </a:prstGeom>
          <a:noFill/>
          <a:ln w="9525">
            <a:noFill/>
            <a:miter lim="800000"/>
            <a:headEnd/>
            <a:tailEnd/>
          </a:ln>
          <a:effectLst/>
        </p:spPr>
      </p:pic>
      <p:sp>
        <p:nvSpPr>
          <p:cNvPr id="101382" name="Freeform 6"/>
          <p:cNvSpPr>
            <a:spLocks/>
          </p:cNvSpPr>
          <p:nvPr/>
        </p:nvSpPr>
        <p:spPr bwMode="auto">
          <a:xfrm>
            <a:off x="1050925" y="3581400"/>
            <a:ext cx="1435100" cy="1524000"/>
          </a:xfrm>
          <a:custGeom>
            <a:avLst/>
            <a:gdLst/>
            <a:ahLst/>
            <a:cxnLst>
              <a:cxn ang="0">
                <a:pos x="150" y="892"/>
              </a:cxn>
              <a:cxn ang="0">
                <a:pos x="162" y="852"/>
              </a:cxn>
              <a:cxn ang="0">
                <a:pos x="139" y="799"/>
              </a:cxn>
              <a:cxn ang="0">
                <a:pos x="116" y="759"/>
              </a:cxn>
              <a:cxn ang="0">
                <a:pos x="81" y="652"/>
              </a:cxn>
              <a:cxn ang="0">
                <a:pos x="58" y="599"/>
              </a:cxn>
              <a:cxn ang="0">
                <a:pos x="34" y="559"/>
              </a:cxn>
              <a:cxn ang="0">
                <a:pos x="23" y="519"/>
              </a:cxn>
              <a:cxn ang="0">
                <a:pos x="0" y="478"/>
              </a:cxn>
              <a:cxn ang="0">
                <a:pos x="11" y="438"/>
              </a:cxn>
              <a:cxn ang="0">
                <a:pos x="23" y="385"/>
              </a:cxn>
              <a:cxn ang="0">
                <a:pos x="34" y="345"/>
              </a:cxn>
              <a:cxn ang="0">
                <a:pos x="23" y="305"/>
              </a:cxn>
              <a:cxn ang="0">
                <a:pos x="58" y="279"/>
              </a:cxn>
              <a:cxn ang="0">
                <a:pos x="104" y="266"/>
              </a:cxn>
              <a:cxn ang="0">
                <a:pos x="139" y="252"/>
              </a:cxn>
              <a:cxn ang="0">
                <a:pos x="174" y="212"/>
              </a:cxn>
              <a:cxn ang="0">
                <a:pos x="185" y="172"/>
              </a:cxn>
              <a:cxn ang="0">
                <a:pos x="220" y="119"/>
              </a:cxn>
              <a:cxn ang="0">
                <a:pos x="243" y="79"/>
              </a:cxn>
              <a:cxn ang="0">
                <a:pos x="336" y="79"/>
              </a:cxn>
              <a:cxn ang="0">
                <a:pos x="359" y="38"/>
              </a:cxn>
              <a:cxn ang="0">
                <a:pos x="394" y="0"/>
              </a:cxn>
              <a:cxn ang="0">
                <a:pos x="429" y="0"/>
              </a:cxn>
              <a:cxn ang="0">
                <a:pos x="464" y="38"/>
              </a:cxn>
              <a:cxn ang="0">
                <a:pos x="497" y="79"/>
              </a:cxn>
              <a:cxn ang="0">
                <a:pos x="532" y="105"/>
              </a:cxn>
              <a:cxn ang="0">
                <a:pos x="567" y="119"/>
              </a:cxn>
              <a:cxn ang="0">
                <a:pos x="602" y="145"/>
              </a:cxn>
              <a:cxn ang="0">
                <a:pos x="637" y="159"/>
              </a:cxn>
              <a:cxn ang="0">
                <a:pos x="695" y="172"/>
              </a:cxn>
              <a:cxn ang="0">
                <a:pos x="787" y="186"/>
              </a:cxn>
              <a:cxn ang="0">
                <a:pos x="822" y="199"/>
              </a:cxn>
              <a:cxn ang="0">
                <a:pos x="811" y="252"/>
              </a:cxn>
              <a:cxn ang="0">
                <a:pos x="799" y="292"/>
              </a:cxn>
              <a:cxn ang="0">
                <a:pos x="787" y="333"/>
              </a:cxn>
              <a:cxn ang="0">
                <a:pos x="799" y="385"/>
              </a:cxn>
              <a:cxn ang="0">
                <a:pos x="811" y="426"/>
              </a:cxn>
              <a:cxn ang="0">
                <a:pos x="811" y="466"/>
              </a:cxn>
              <a:cxn ang="0">
                <a:pos x="799" y="519"/>
              </a:cxn>
              <a:cxn ang="0">
                <a:pos x="799" y="559"/>
              </a:cxn>
              <a:cxn ang="0">
                <a:pos x="799" y="599"/>
              </a:cxn>
              <a:cxn ang="0">
                <a:pos x="799" y="652"/>
              </a:cxn>
              <a:cxn ang="0">
                <a:pos x="822" y="692"/>
              </a:cxn>
              <a:cxn ang="0">
                <a:pos x="845" y="733"/>
              </a:cxn>
              <a:cxn ang="0">
                <a:pos x="880" y="745"/>
              </a:cxn>
              <a:cxn ang="0">
                <a:pos x="880" y="785"/>
              </a:cxn>
              <a:cxn ang="0">
                <a:pos x="880" y="826"/>
              </a:cxn>
              <a:cxn ang="0">
                <a:pos x="903" y="866"/>
              </a:cxn>
              <a:cxn ang="0">
                <a:pos x="903" y="919"/>
              </a:cxn>
              <a:cxn ang="0">
                <a:pos x="903" y="959"/>
              </a:cxn>
            </a:cxnLst>
            <a:rect l="0" t="0" r="r" b="b"/>
            <a:pathLst>
              <a:path w="904" h="960">
                <a:moveTo>
                  <a:pt x="150" y="892"/>
                </a:moveTo>
                <a:lnTo>
                  <a:pt x="162" y="852"/>
                </a:lnTo>
                <a:lnTo>
                  <a:pt x="139" y="799"/>
                </a:lnTo>
                <a:lnTo>
                  <a:pt x="116" y="759"/>
                </a:lnTo>
                <a:lnTo>
                  <a:pt x="81" y="652"/>
                </a:lnTo>
                <a:lnTo>
                  <a:pt x="58" y="599"/>
                </a:lnTo>
                <a:lnTo>
                  <a:pt x="34" y="559"/>
                </a:lnTo>
                <a:lnTo>
                  <a:pt x="23" y="519"/>
                </a:lnTo>
                <a:lnTo>
                  <a:pt x="0" y="478"/>
                </a:lnTo>
                <a:lnTo>
                  <a:pt x="11" y="438"/>
                </a:lnTo>
                <a:lnTo>
                  <a:pt x="23" y="385"/>
                </a:lnTo>
                <a:lnTo>
                  <a:pt x="34" y="345"/>
                </a:lnTo>
                <a:lnTo>
                  <a:pt x="23" y="305"/>
                </a:lnTo>
                <a:lnTo>
                  <a:pt x="58" y="279"/>
                </a:lnTo>
                <a:lnTo>
                  <a:pt x="104" y="266"/>
                </a:lnTo>
                <a:lnTo>
                  <a:pt x="139" y="252"/>
                </a:lnTo>
                <a:lnTo>
                  <a:pt x="174" y="212"/>
                </a:lnTo>
                <a:lnTo>
                  <a:pt x="185" y="172"/>
                </a:lnTo>
                <a:lnTo>
                  <a:pt x="220" y="119"/>
                </a:lnTo>
                <a:lnTo>
                  <a:pt x="243" y="79"/>
                </a:lnTo>
                <a:lnTo>
                  <a:pt x="336" y="79"/>
                </a:lnTo>
                <a:lnTo>
                  <a:pt x="359" y="38"/>
                </a:lnTo>
                <a:lnTo>
                  <a:pt x="394" y="0"/>
                </a:lnTo>
                <a:lnTo>
                  <a:pt x="429" y="0"/>
                </a:lnTo>
                <a:lnTo>
                  <a:pt x="464" y="38"/>
                </a:lnTo>
                <a:lnTo>
                  <a:pt x="497" y="79"/>
                </a:lnTo>
                <a:lnTo>
                  <a:pt x="532" y="105"/>
                </a:lnTo>
                <a:lnTo>
                  <a:pt x="567" y="119"/>
                </a:lnTo>
                <a:lnTo>
                  <a:pt x="602" y="145"/>
                </a:lnTo>
                <a:lnTo>
                  <a:pt x="637" y="159"/>
                </a:lnTo>
                <a:lnTo>
                  <a:pt x="695" y="172"/>
                </a:lnTo>
                <a:lnTo>
                  <a:pt x="787" y="186"/>
                </a:lnTo>
                <a:lnTo>
                  <a:pt x="822" y="199"/>
                </a:lnTo>
                <a:lnTo>
                  <a:pt x="811" y="252"/>
                </a:lnTo>
                <a:lnTo>
                  <a:pt x="799" y="292"/>
                </a:lnTo>
                <a:lnTo>
                  <a:pt x="787" y="333"/>
                </a:lnTo>
                <a:lnTo>
                  <a:pt x="799" y="385"/>
                </a:lnTo>
                <a:lnTo>
                  <a:pt x="811" y="426"/>
                </a:lnTo>
                <a:lnTo>
                  <a:pt x="811" y="466"/>
                </a:lnTo>
                <a:lnTo>
                  <a:pt x="799" y="519"/>
                </a:lnTo>
                <a:lnTo>
                  <a:pt x="799" y="559"/>
                </a:lnTo>
                <a:lnTo>
                  <a:pt x="799" y="599"/>
                </a:lnTo>
                <a:lnTo>
                  <a:pt x="799" y="652"/>
                </a:lnTo>
                <a:lnTo>
                  <a:pt x="822" y="692"/>
                </a:lnTo>
                <a:lnTo>
                  <a:pt x="845" y="733"/>
                </a:lnTo>
                <a:lnTo>
                  <a:pt x="880" y="745"/>
                </a:lnTo>
                <a:lnTo>
                  <a:pt x="880" y="785"/>
                </a:lnTo>
                <a:lnTo>
                  <a:pt x="880" y="826"/>
                </a:lnTo>
                <a:lnTo>
                  <a:pt x="903" y="866"/>
                </a:lnTo>
                <a:lnTo>
                  <a:pt x="903" y="919"/>
                </a:lnTo>
                <a:lnTo>
                  <a:pt x="903" y="959"/>
                </a:lnTo>
              </a:path>
            </a:pathLst>
          </a:custGeom>
          <a:gradFill rotWithShape="0">
            <a:gsLst>
              <a:gs pos="0">
                <a:srgbClr val="FF6699"/>
              </a:gs>
              <a:gs pos="100000">
                <a:srgbClr val="FF6699">
                  <a:gamma/>
                  <a:tint val="0"/>
                  <a:invGamma/>
                </a:srgbClr>
              </a:gs>
            </a:gsLst>
            <a:lin ang="5400000" scaled="1"/>
          </a:gradFill>
          <a:ln w="25400" cap="rnd" cmpd="sng">
            <a:solidFill>
              <a:srgbClr val="FF6699"/>
            </a:solidFill>
            <a:prstDash val="solid"/>
            <a:round/>
            <a:headEnd type="none" w="sm" len="sm"/>
            <a:tailEnd type="none" w="sm" len="sm"/>
          </a:ln>
          <a:effectLst/>
        </p:spPr>
        <p:txBody>
          <a:bodyPr/>
          <a:lstStyle/>
          <a:p>
            <a:endParaRPr lang="en-US"/>
          </a:p>
        </p:txBody>
      </p:sp>
      <p:sp>
        <p:nvSpPr>
          <p:cNvPr id="101383" name="Rectangle 7"/>
          <p:cNvSpPr>
            <a:spLocks noChangeArrowheads="1"/>
          </p:cNvSpPr>
          <p:nvPr/>
        </p:nvSpPr>
        <p:spPr bwMode="auto">
          <a:xfrm>
            <a:off x="457200" y="4953000"/>
            <a:ext cx="8229600" cy="1143000"/>
          </a:xfrm>
          <a:prstGeom prst="rect">
            <a:avLst/>
          </a:prstGeom>
          <a:solidFill>
            <a:srgbClr val="8CC0F4"/>
          </a:solidFill>
          <a:ln w="9525">
            <a:noFill/>
            <a:miter lim="800000"/>
            <a:headEnd/>
            <a:tailEnd/>
          </a:ln>
          <a:effectLst/>
        </p:spPr>
        <p:txBody>
          <a:bodyPr wrap="none" anchor="ctr"/>
          <a:lstStyle/>
          <a:p>
            <a:endParaRPr lang="en-US"/>
          </a:p>
        </p:txBody>
      </p:sp>
      <p:sp>
        <p:nvSpPr>
          <p:cNvPr id="101384" name="AutoShape 8"/>
          <p:cNvSpPr>
            <a:spLocks noChangeArrowheads="1"/>
          </p:cNvSpPr>
          <p:nvPr/>
        </p:nvSpPr>
        <p:spPr bwMode="auto">
          <a:xfrm>
            <a:off x="996950" y="4941888"/>
            <a:ext cx="5192713" cy="266700"/>
          </a:xfrm>
          <a:prstGeom prst="roundRect">
            <a:avLst>
              <a:gd name="adj" fmla="val 49986"/>
            </a:avLst>
          </a:prstGeom>
          <a:gradFill rotWithShape="0">
            <a:gsLst>
              <a:gs pos="0">
                <a:srgbClr val="FF6699"/>
              </a:gs>
              <a:gs pos="100000">
                <a:srgbClr val="FF6699">
                  <a:gamma/>
                  <a:tint val="0"/>
                  <a:invGamma/>
                </a:srgbClr>
              </a:gs>
            </a:gsLst>
            <a:lin ang="0" scaled="1"/>
          </a:gradFill>
          <a:ln w="12700">
            <a:solidFill>
              <a:srgbClr val="FF6699"/>
            </a:solidFill>
            <a:round/>
            <a:headEnd/>
            <a:tailEnd/>
          </a:ln>
          <a:effectLst/>
        </p:spPr>
        <p:txBody>
          <a:bodyPr wrap="none" anchor="ctr"/>
          <a:lstStyle/>
          <a:p>
            <a:endParaRPr lang="en-US"/>
          </a:p>
        </p:txBody>
      </p:sp>
      <p:sp>
        <p:nvSpPr>
          <p:cNvPr id="101385" name="Line 9"/>
          <p:cNvSpPr>
            <a:spLocks noChangeShapeType="1"/>
          </p:cNvSpPr>
          <p:nvPr/>
        </p:nvSpPr>
        <p:spPr bwMode="auto">
          <a:xfrm>
            <a:off x="4876800" y="2616200"/>
            <a:ext cx="0" cy="127000"/>
          </a:xfrm>
          <a:prstGeom prst="line">
            <a:avLst/>
          </a:prstGeom>
          <a:noFill/>
          <a:ln w="127000">
            <a:solidFill>
              <a:srgbClr val="919191"/>
            </a:solidFill>
            <a:round/>
            <a:headEnd type="none" w="sm" len="sm"/>
            <a:tailEnd type="none" w="sm" len="sm"/>
          </a:ln>
          <a:effectLst/>
        </p:spPr>
        <p:txBody>
          <a:bodyPr/>
          <a:lstStyle/>
          <a:p>
            <a:endParaRPr lang="en-US"/>
          </a:p>
        </p:txBody>
      </p:sp>
      <p:sp>
        <p:nvSpPr>
          <p:cNvPr id="101386" name="Rectangle 10"/>
          <p:cNvSpPr>
            <a:spLocks noChangeArrowheads="1"/>
          </p:cNvSpPr>
          <p:nvPr/>
        </p:nvSpPr>
        <p:spPr bwMode="auto">
          <a:xfrm>
            <a:off x="3749675" y="2214563"/>
            <a:ext cx="66675" cy="155575"/>
          </a:xfrm>
          <a:prstGeom prst="rect">
            <a:avLst/>
          </a:prstGeom>
          <a:solidFill>
            <a:srgbClr val="FFFFFF"/>
          </a:solidFill>
          <a:ln w="9525">
            <a:noFill/>
            <a:miter lim="800000"/>
            <a:headEnd/>
            <a:tailEnd/>
          </a:ln>
          <a:effectLst/>
        </p:spPr>
        <p:txBody>
          <a:bodyPr wrap="none" anchor="ctr"/>
          <a:lstStyle/>
          <a:p>
            <a:endParaRPr lang="en-US"/>
          </a:p>
        </p:txBody>
      </p:sp>
      <p:sp>
        <p:nvSpPr>
          <p:cNvPr id="101387" name="Rectangle 11"/>
          <p:cNvSpPr>
            <a:spLocks noChangeArrowheads="1"/>
          </p:cNvSpPr>
          <p:nvPr/>
        </p:nvSpPr>
        <p:spPr bwMode="auto">
          <a:xfrm>
            <a:off x="2705100" y="2997200"/>
            <a:ext cx="250825" cy="320675"/>
          </a:xfrm>
          <a:prstGeom prst="rect">
            <a:avLst/>
          </a:prstGeom>
          <a:noFill/>
          <a:ln w="9525">
            <a:noFill/>
            <a:miter lim="800000"/>
            <a:headEnd/>
            <a:tailEnd/>
          </a:ln>
          <a:effectLst/>
        </p:spPr>
        <p:txBody>
          <a:bodyPr wrap="none" anchor="ctr"/>
          <a:lstStyle/>
          <a:p>
            <a:endParaRPr lang="en-US"/>
          </a:p>
        </p:txBody>
      </p:sp>
      <p:sp>
        <p:nvSpPr>
          <p:cNvPr id="101388" name="Rectangle 12"/>
          <p:cNvSpPr>
            <a:spLocks noChangeArrowheads="1"/>
          </p:cNvSpPr>
          <p:nvPr/>
        </p:nvSpPr>
        <p:spPr bwMode="auto">
          <a:xfrm>
            <a:off x="2736850" y="4175125"/>
            <a:ext cx="250825" cy="320675"/>
          </a:xfrm>
          <a:prstGeom prst="rect">
            <a:avLst/>
          </a:prstGeom>
          <a:noFill/>
          <a:ln w="9525">
            <a:noFill/>
            <a:miter lim="800000"/>
            <a:headEnd/>
            <a:tailEnd/>
          </a:ln>
          <a:effectLst/>
        </p:spPr>
        <p:txBody>
          <a:bodyPr wrap="none" anchor="ctr"/>
          <a:lstStyle/>
          <a:p>
            <a:endParaRPr lang="en-US"/>
          </a:p>
        </p:txBody>
      </p:sp>
      <p:sp>
        <p:nvSpPr>
          <p:cNvPr id="101389" name="Rectangle 13"/>
          <p:cNvSpPr>
            <a:spLocks noChangeArrowheads="1"/>
          </p:cNvSpPr>
          <p:nvPr/>
        </p:nvSpPr>
        <p:spPr bwMode="auto">
          <a:xfrm>
            <a:off x="6629400" y="5257800"/>
            <a:ext cx="1936750" cy="366713"/>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b="1">
                <a:solidFill>
                  <a:schemeClr val="bg2"/>
                </a:solidFill>
              </a:rPr>
              <a:t>Monitoring Well</a:t>
            </a:r>
          </a:p>
        </p:txBody>
      </p:sp>
      <p:sp>
        <p:nvSpPr>
          <p:cNvPr id="101390" name="Line 14"/>
          <p:cNvSpPr>
            <a:spLocks noChangeShapeType="1"/>
          </p:cNvSpPr>
          <p:nvPr/>
        </p:nvSpPr>
        <p:spPr bwMode="auto">
          <a:xfrm>
            <a:off x="8323263" y="4948238"/>
            <a:ext cx="166687" cy="0"/>
          </a:xfrm>
          <a:prstGeom prst="line">
            <a:avLst/>
          </a:prstGeom>
          <a:noFill/>
          <a:ln w="25400">
            <a:solidFill>
              <a:srgbClr val="114FFB"/>
            </a:solidFill>
            <a:round/>
            <a:headEnd type="none" w="sm" len="sm"/>
            <a:tailEnd type="none" w="sm" len="sm"/>
          </a:ln>
          <a:effectLst/>
        </p:spPr>
        <p:txBody>
          <a:bodyPr/>
          <a:lstStyle/>
          <a:p>
            <a:endParaRPr lang="en-US"/>
          </a:p>
        </p:txBody>
      </p:sp>
      <p:sp>
        <p:nvSpPr>
          <p:cNvPr id="101391" name="Freeform 15"/>
          <p:cNvSpPr>
            <a:spLocks/>
          </p:cNvSpPr>
          <p:nvPr/>
        </p:nvSpPr>
        <p:spPr bwMode="auto">
          <a:xfrm>
            <a:off x="8305800" y="4713288"/>
            <a:ext cx="195263" cy="225425"/>
          </a:xfrm>
          <a:custGeom>
            <a:avLst/>
            <a:gdLst/>
            <a:ahLst/>
            <a:cxnLst>
              <a:cxn ang="0">
                <a:pos x="0" y="0"/>
              </a:cxn>
              <a:cxn ang="0">
                <a:pos x="122" y="0"/>
              </a:cxn>
              <a:cxn ang="0">
                <a:pos x="61" y="141"/>
              </a:cxn>
              <a:cxn ang="0">
                <a:pos x="0" y="0"/>
              </a:cxn>
            </a:cxnLst>
            <a:rect l="0" t="0" r="r" b="b"/>
            <a:pathLst>
              <a:path w="123" h="142">
                <a:moveTo>
                  <a:pt x="0" y="0"/>
                </a:moveTo>
                <a:lnTo>
                  <a:pt x="122" y="0"/>
                </a:lnTo>
                <a:lnTo>
                  <a:pt x="61" y="141"/>
                </a:lnTo>
                <a:lnTo>
                  <a:pt x="0" y="0"/>
                </a:lnTo>
              </a:path>
            </a:pathLst>
          </a:custGeom>
          <a:solidFill>
            <a:srgbClr val="114FFB"/>
          </a:solidFill>
          <a:ln w="12700" cap="rnd" cmpd="sng">
            <a:solidFill>
              <a:srgbClr val="114FFB"/>
            </a:solidFill>
            <a:prstDash val="solid"/>
            <a:round/>
            <a:headEnd type="none" w="sm" len="sm"/>
            <a:tailEnd type="none" w="sm" len="sm"/>
          </a:ln>
          <a:effectLst/>
        </p:spPr>
        <p:txBody>
          <a:bodyPr/>
          <a:lstStyle/>
          <a:p>
            <a:endParaRPr lang="en-US"/>
          </a:p>
        </p:txBody>
      </p:sp>
      <p:sp>
        <p:nvSpPr>
          <p:cNvPr id="101392" name="Rectangle 16"/>
          <p:cNvSpPr>
            <a:spLocks noChangeArrowheads="1"/>
          </p:cNvSpPr>
          <p:nvPr/>
        </p:nvSpPr>
        <p:spPr bwMode="auto">
          <a:xfrm>
            <a:off x="838200" y="5562600"/>
            <a:ext cx="1828800" cy="366713"/>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b="1">
                <a:solidFill>
                  <a:srgbClr val="114FFB"/>
                </a:solidFill>
              </a:rPr>
              <a:t>Ground Water</a:t>
            </a:r>
          </a:p>
        </p:txBody>
      </p:sp>
      <p:sp>
        <p:nvSpPr>
          <p:cNvPr id="101393" name="Rectangle 17"/>
          <p:cNvSpPr>
            <a:spLocks noChangeArrowheads="1"/>
          </p:cNvSpPr>
          <p:nvPr/>
        </p:nvSpPr>
        <p:spPr bwMode="auto">
          <a:xfrm>
            <a:off x="2590800" y="1447800"/>
            <a:ext cx="1835150" cy="366713"/>
          </a:xfrm>
          <a:prstGeom prst="rect">
            <a:avLst/>
          </a:prstGeom>
          <a:noFill/>
          <a:ln w="9525">
            <a:noFill/>
            <a:miter lim="800000"/>
            <a:headEnd/>
            <a:tailEnd/>
          </a:ln>
          <a:effectLst/>
        </p:spPr>
        <p:txBody>
          <a:bodyPr wrap="none" lIns="92075" tIns="46038" rIns="92075" bIns="46038">
            <a:spAutoFit/>
          </a:bodyPr>
          <a:lstStyle/>
          <a:p>
            <a:pPr algn="ctr" eaLnBrk="0" hangingPunct="0"/>
            <a:r>
              <a:rPr lang="en-US" b="1">
                <a:solidFill>
                  <a:schemeClr val="bg2"/>
                </a:solidFill>
              </a:rPr>
              <a:t>Service Station</a:t>
            </a:r>
          </a:p>
        </p:txBody>
      </p:sp>
      <p:sp>
        <p:nvSpPr>
          <p:cNvPr id="101394" name="Rectangle 18"/>
          <p:cNvSpPr>
            <a:spLocks noChangeArrowheads="1"/>
          </p:cNvSpPr>
          <p:nvPr/>
        </p:nvSpPr>
        <p:spPr bwMode="auto">
          <a:xfrm>
            <a:off x="6934200" y="685800"/>
            <a:ext cx="1677988" cy="366713"/>
          </a:xfrm>
          <a:prstGeom prst="rect">
            <a:avLst/>
          </a:prstGeom>
          <a:noFill/>
          <a:ln w="9525">
            <a:noFill/>
            <a:miter lim="800000"/>
            <a:headEnd/>
            <a:tailEnd/>
          </a:ln>
          <a:effectLst/>
        </p:spPr>
        <p:txBody>
          <a:bodyPr lIns="92075" tIns="46038" rIns="92075" bIns="46038">
            <a:spAutoFit/>
          </a:bodyPr>
          <a:lstStyle/>
          <a:p>
            <a:pPr algn="ctr" eaLnBrk="0" hangingPunct="0"/>
            <a:r>
              <a:rPr lang="en-US" b="1">
                <a:solidFill>
                  <a:schemeClr val="bg2"/>
                </a:solidFill>
              </a:rPr>
              <a:t>Residence</a:t>
            </a:r>
          </a:p>
        </p:txBody>
      </p:sp>
      <p:graphicFrame>
        <p:nvGraphicFramePr>
          <p:cNvPr id="101395" name="Object 19"/>
          <p:cNvGraphicFramePr>
            <a:graphicFrameLocks/>
          </p:cNvGraphicFramePr>
          <p:nvPr/>
        </p:nvGraphicFramePr>
        <p:xfrm>
          <a:off x="2106613" y="2097088"/>
          <a:ext cx="246062" cy="698500"/>
        </p:xfrm>
        <a:graphic>
          <a:graphicData uri="http://schemas.openxmlformats.org/presentationml/2006/ole">
            <p:oleObj spid="_x0000_s101395" name="ClipArt" r:id="rId8" imgW="328320" imgH="930240" progId="MS_ClipArt_Gallery.2">
              <p:embed/>
            </p:oleObj>
          </a:graphicData>
        </a:graphic>
      </p:graphicFrame>
      <p:graphicFrame>
        <p:nvGraphicFramePr>
          <p:cNvPr id="101396" name="Object 20"/>
          <p:cNvGraphicFramePr>
            <a:graphicFrameLocks/>
          </p:cNvGraphicFramePr>
          <p:nvPr/>
        </p:nvGraphicFramePr>
        <p:xfrm>
          <a:off x="6740525" y="2092325"/>
          <a:ext cx="252413" cy="762000"/>
        </p:xfrm>
        <a:graphic>
          <a:graphicData uri="http://schemas.openxmlformats.org/presentationml/2006/ole">
            <p:oleObj spid="_x0000_s101396" name="ClipArt" r:id="rId9" imgW="336240" imgH="1017360" progId="MS_ClipArt_Gallery.2">
              <p:embed/>
            </p:oleObj>
          </a:graphicData>
        </a:graphic>
      </p:graphicFrame>
      <p:grpSp>
        <p:nvGrpSpPr>
          <p:cNvPr id="101397" name="Group 21"/>
          <p:cNvGrpSpPr>
            <a:grpSpLocks/>
          </p:cNvGrpSpPr>
          <p:nvPr/>
        </p:nvGrpSpPr>
        <p:grpSpPr bwMode="auto">
          <a:xfrm>
            <a:off x="6400800" y="2743200"/>
            <a:ext cx="76200" cy="3122613"/>
            <a:chOff x="4032" y="1728"/>
            <a:chExt cx="48" cy="1967"/>
          </a:xfrm>
        </p:grpSpPr>
        <p:sp>
          <p:nvSpPr>
            <p:cNvPr id="101398" name="Freeform 22"/>
            <p:cNvSpPr>
              <a:spLocks/>
            </p:cNvSpPr>
            <p:nvPr/>
          </p:nvSpPr>
          <p:spPr bwMode="auto">
            <a:xfrm>
              <a:off x="4032" y="1728"/>
              <a:ext cx="40" cy="1912"/>
            </a:xfrm>
            <a:custGeom>
              <a:avLst/>
              <a:gdLst/>
              <a:ahLst/>
              <a:cxnLst>
                <a:cxn ang="0">
                  <a:pos x="0" y="0"/>
                </a:cxn>
                <a:cxn ang="0">
                  <a:pos x="39" y="0"/>
                </a:cxn>
                <a:cxn ang="0">
                  <a:pos x="39" y="1911"/>
                </a:cxn>
                <a:cxn ang="0">
                  <a:pos x="0" y="1911"/>
                </a:cxn>
                <a:cxn ang="0">
                  <a:pos x="0" y="0"/>
                </a:cxn>
              </a:cxnLst>
              <a:rect l="0" t="0" r="r" b="b"/>
              <a:pathLst>
                <a:path w="40" h="1912">
                  <a:moveTo>
                    <a:pt x="0" y="0"/>
                  </a:moveTo>
                  <a:lnTo>
                    <a:pt x="39" y="0"/>
                  </a:lnTo>
                  <a:lnTo>
                    <a:pt x="39" y="1911"/>
                  </a:lnTo>
                  <a:lnTo>
                    <a:pt x="0" y="1911"/>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101399" name="Line 23"/>
            <p:cNvSpPr>
              <a:spLocks noChangeShapeType="1"/>
            </p:cNvSpPr>
            <p:nvPr/>
          </p:nvSpPr>
          <p:spPr bwMode="auto">
            <a:xfrm>
              <a:off x="4034" y="1728"/>
              <a:ext cx="46" cy="0"/>
            </a:xfrm>
            <a:prstGeom prst="line">
              <a:avLst/>
            </a:prstGeom>
            <a:noFill/>
            <a:ln w="12700">
              <a:solidFill>
                <a:srgbClr val="000000"/>
              </a:solidFill>
              <a:round/>
              <a:headEnd type="none" w="sm" len="sm"/>
              <a:tailEnd type="none" w="sm" len="sm"/>
            </a:ln>
            <a:effectLst/>
          </p:spPr>
          <p:txBody>
            <a:bodyPr/>
            <a:lstStyle/>
            <a:p>
              <a:endParaRPr lang="en-US"/>
            </a:p>
          </p:txBody>
        </p:sp>
        <p:sp>
          <p:nvSpPr>
            <p:cNvPr id="101400" name="Line 24"/>
            <p:cNvSpPr>
              <a:spLocks noChangeShapeType="1"/>
            </p:cNvSpPr>
            <p:nvPr/>
          </p:nvSpPr>
          <p:spPr bwMode="auto">
            <a:xfrm>
              <a:off x="4080" y="1730"/>
              <a:ext cx="0" cy="1939"/>
            </a:xfrm>
            <a:prstGeom prst="line">
              <a:avLst/>
            </a:prstGeom>
            <a:noFill/>
            <a:ln w="12700">
              <a:solidFill>
                <a:srgbClr val="000000"/>
              </a:solidFill>
              <a:round/>
              <a:headEnd type="none" w="sm" len="sm"/>
              <a:tailEnd type="none" w="sm" len="sm"/>
            </a:ln>
            <a:effectLst/>
          </p:spPr>
          <p:txBody>
            <a:bodyPr/>
            <a:lstStyle/>
            <a:p>
              <a:endParaRPr lang="en-US"/>
            </a:p>
          </p:txBody>
        </p:sp>
        <p:sp>
          <p:nvSpPr>
            <p:cNvPr id="101401" name="Line 25"/>
            <p:cNvSpPr>
              <a:spLocks noChangeShapeType="1"/>
            </p:cNvSpPr>
            <p:nvPr/>
          </p:nvSpPr>
          <p:spPr bwMode="auto">
            <a:xfrm flipH="1">
              <a:off x="4034" y="3669"/>
              <a:ext cx="46" cy="0"/>
            </a:xfrm>
            <a:prstGeom prst="line">
              <a:avLst/>
            </a:prstGeom>
            <a:noFill/>
            <a:ln w="12700">
              <a:solidFill>
                <a:srgbClr val="000000"/>
              </a:solidFill>
              <a:round/>
              <a:headEnd type="none" w="sm" len="sm"/>
              <a:tailEnd type="none" w="sm" len="sm"/>
            </a:ln>
            <a:effectLst/>
          </p:spPr>
          <p:txBody>
            <a:bodyPr/>
            <a:lstStyle/>
            <a:p>
              <a:endParaRPr lang="en-US"/>
            </a:p>
          </p:txBody>
        </p:sp>
        <p:sp>
          <p:nvSpPr>
            <p:cNvPr id="101402" name="Line 26"/>
            <p:cNvSpPr>
              <a:spLocks noChangeShapeType="1"/>
            </p:cNvSpPr>
            <p:nvPr/>
          </p:nvSpPr>
          <p:spPr bwMode="auto">
            <a:xfrm flipV="1">
              <a:off x="4032" y="1729"/>
              <a:ext cx="0" cy="1939"/>
            </a:xfrm>
            <a:prstGeom prst="line">
              <a:avLst/>
            </a:prstGeom>
            <a:noFill/>
            <a:ln w="12700">
              <a:solidFill>
                <a:srgbClr val="000000"/>
              </a:solidFill>
              <a:round/>
              <a:headEnd type="none" w="sm" len="sm"/>
              <a:tailEnd type="none" w="sm" len="sm"/>
            </a:ln>
            <a:effectLst/>
          </p:spPr>
          <p:txBody>
            <a:bodyPr/>
            <a:lstStyle/>
            <a:p>
              <a:endParaRPr lang="en-US"/>
            </a:p>
          </p:txBody>
        </p:sp>
        <p:sp>
          <p:nvSpPr>
            <p:cNvPr id="101403" name="Freeform 27"/>
            <p:cNvSpPr>
              <a:spLocks/>
            </p:cNvSpPr>
            <p:nvPr/>
          </p:nvSpPr>
          <p:spPr bwMode="auto">
            <a:xfrm>
              <a:off x="4032" y="2816"/>
              <a:ext cx="47" cy="879"/>
            </a:xfrm>
            <a:custGeom>
              <a:avLst/>
              <a:gdLst/>
              <a:ahLst/>
              <a:cxnLst>
                <a:cxn ang="0">
                  <a:pos x="0" y="0"/>
                </a:cxn>
                <a:cxn ang="0">
                  <a:pos x="46" y="0"/>
                </a:cxn>
                <a:cxn ang="0">
                  <a:pos x="46" y="878"/>
                </a:cxn>
                <a:cxn ang="0">
                  <a:pos x="0" y="878"/>
                </a:cxn>
                <a:cxn ang="0">
                  <a:pos x="0" y="0"/>
                </a:cxn>
              </a:cxnLst>
              <a:rect l="0" t="0" r="r" b="b"/>
              <a:pathLst>
                <a:path w="47" h="879">
                  <a:moveTo>
                    <a:pt x="0" y="0"/>
                  </a:moveTo>
                  <a:lnTo>
                    <a:pt x="46" y="0"/>
                  </a:lnTo>
                  <a:lnTo>
                    <a:pt x="46" y="878"/>
                  </a:lnTo>
                  <a:lnTo>
                    <a:pt x="0" y="878"/>
                  </a:lnTo>
                  <a:lnTo>
                    <a:pt x="0" y="0"/>
                  </a:lnTo>
                </a:path>
              </a:pathLst>
            </a:custGeom>
            <a:pattFill prst="ltHorz">
              <a:fgClr>
                <a:srgbClr val="000000"/>
              </a:fgClr>
              <a:bgClr>
                <a:schemeClr val="bg1"/>
              </a:bgClr>
            </a:pattFill>
            <a:ln w="9525" cap="rnd">
              <a:noFill/>
              <a:round/>
              <a:headEnd type="none" w="sm" len="sm"/>
              <a:tailEnd type="none" w="sm" len="sm"/>
            </a:ln>
            <a:effectLst/>
          </p:spPr>
          <p:txBody>
            <a:bodyPr/>
            <a:lstStyle/>
            <a:p>
              <a:endParaRPr lang="en-US"/>
            </a:p>
          </p:txBody>
        </p:sp>
        <p:sp>
          <p:nvSpPr>
            <p:cNvPr id="101404" name="Line 28"/>
            <p:cNvSpPr>
              <a:spLocks noChangeShapeType="1"/>
            </p:cNvSpPr>
            <p:nvPr/>
          </p:nvSpPr>
          <p:spPr bwMode="auto">
            <a:xfrm>
              <a:off x="4034" y="2816"/>
              <a:ext cx="46" cy="0"/>
            </a:xfrm>
            <a:prstGeom prst="line">
              <a:avLst/>
            </a:prstGeom>
            <a:noFill/>
            <a:ln w="12700">
              <a:solidFill>
                <a:srgbClr val="000000"/>
              </a:solidFill>
              <a:round/>
              <a:headEnd type="none" w="sm" len="sm"/>
              <a:tailEnd type="none" w="sm" len="sm"/>
            </a:ln>
            <a:effectLst/>
          </p:spPr>
          <p:txBody>
            <a:bodyPr/>
            <a:lstStyle/>
            <a:p>
              <a:endParaRPr lang="en-US"/>
            </a:p>
          </p:txBody>
        </p:sp>
        <p:sp>
          <p:nvSpPr>
            <p:cNvPr id="101405" name="Line 29"/>
            <p:cNvSpPr>
              <a:spLocks noChangeShapeType="1"/>
            </p:cNvSpPr>
            <p:nvPr/>
          </p:nvSpPr>
          <p:spPr bwMode="auto">
            <a:xfrm flipH="1">
              <a:off x="4034" y="3669"/>
              <a:ext cx="46" cy="0"/>
            </a:xfrm>
            <a:prstGeom prst="line">
              <a:avLst/>
            </a:prstGeom>
            <a:noFill/>
            <a:ln w="12700">
              <a:solidFill>
                <a:srgbClr val="000000"/>
              </a:solidFill>
              <a:round/>
              <a:headEnd type="none" w="sm" len="sm"/>
              <a:tailEnd type="none" w="sm" len="sm"/>
            </a:ln>
            <a:effectLst/>
          </p:spPr>
          <p:txBody>
            <a:bodyPr/>
            <a:lstStyle/>
            <a:p>
              <a:endParaRPr lang="en-US"/>
            </a:p>
          </p:txBody>
        </p:sp>
      </p:grpSp>
      <p:sp>
        <p:nvSpPr>
          <p:cNvPr id="101406" name="Oval 30"/>
          <p:cNvSpPr>
            <a:spLocks noChangeArrowheads="1"/>
          </p:cNvSpPr>
          <p:nvPr/>
        </p:nvSpPr>
        <p:spPr bwMode="auto">
          <a:xfrm>
            <a:off x="920750" y="3130550"/>
            <a:ext cx="444500" cy="444500"/>
          </a:xfrm>
          <a:prstGeom prst="ellipse">
            <a:avLst/>
          </a:prstGeom>
          <a:gradFill rotWithShape="0">
            <a:gsLst>
              <a:gs pos="0">
                <a:schemeClr val="accent1">
                  <a:gamma/>
                  <a:tint val="0"/>
                  <a:invGamma/>
                </a:schemeClr>
              </a:gs>
              <a:gs pos="100000">
                <a:schemeClr val="accent1"/>
              </a:gs>
            </a:gsLst>
            <a:path path="shape">
              <a:fillToRect l="50000" t="50000" r="50000" b="50000"/>
            </a:path>
          </a:gradFill>
          <a:ln w="12700">
            <a:solidFill>
              <a:schemeClr val="tx1"/>
            </a:solidFill>
            <a:round/>
            <a:headEnd/>
            <a:tailEnd/>
          </a:ln>
          <a:effectLst/>
        </p:spPr>
        <p:txBody>
          <a:bodyPr wrap="none" anchor="ctr"/>
          <a:lstStyle/>
          <a:p>
            <a:endParaRPr lang="en-US"/>
          </a:p>
        </p:txBody>
      </p:sp>
      <p:sp>
        <p:nvSpPr>
          <p:cNvPr id="101407" name="Oval 31"/>
          <p:cNvSpPr>
            <a:spLocks noChangeArrowheads="1"/>
          </p:cNvSpPr>
          <p:nvPr/>
        </p:nvSpPr>
        <p:spPr bwMode="auto">
          <a:xfrm>
            <a:off x="1530350" y="3130550"/>
            <a:ext cx="444500" cy="444500"/>
          </a:xfrm>
          <a:prstGeom prst="ellipse">
            <a:avLst/>
          </a:prstGeom>
          <a:gradFill rotWithShape="0">
            <a:gsLst>
              <a:gs pos="0">
                <a:schemeClr val="accent1">
                  <a:gamma/>
                  <a:tint val="0"/>
                  <a:invGamma/>
                </a:schemeClr>
              </a:gs>
              <a:gs pos="100000">
                <a:schemeClr val="accent1"/>
              </a:gs>
            </a:gsLst>
            <a:path path="shape">
              <a:fillToRect l="50000" t="50000" r="50000" b="50000"/>
            </a:path>
          </a:gradFill>
          <a:ln w="12700">
            <a:solidFill>
              <a:schemeClr val="tx1"/>
            </a:solidFill>
            <a:round/>
            <a:headEnd/>
            <a:tailEnd/>
          </a:ln>
          <a:effectLst/>
        </p:spPr>
        <p:txBody>
          <a:bodyPr wrap="none" anchor="ctr"/>
          <a:lstStyle/>
          <a:p>
            <a:endParaRPr lang="en-US"/>
          </a:p>
        </p:txBody>
      </p:sp>
      <p:sp>
        <p:nvSpPr>
          <p:cNvPr id="101408" name="Oval 32"/>
          <p:cNvSpPr>
            <a:spLocks noChangeArrowheads="1"/>
          </p:cNvSpPr>
          <p:nvPr/>
        </p:nvSpPr>
        <p:spPr bwMode="auto">
          <a:xfrm>
            <a:off x="2139950" y="3130550"/>
            <a:ext cx="444500" cy="444500"/>
          </a:xfrm>
          <a:prstGeom prst="ellipse">
            <a:avLst/>
          </a:prstGeom>
          <a:gradFill rotWithShape="0">
            <a:gsLst>
              <a:gs pos="0">
                <a:schemeClr val="accent1">
                  <a:gamma/>
                  <a:tint val="0"/>
                  <a:invGamma/>
                </a:schemeClr>
              </a:gs>
              <a:gs pos="100000">
                <a:schemeClr val="accent1"/>
              </a:gs>
            </a:gsLst>
            <a:path path="shape">
              <a:fillToRect l="50000" t="50000" r="50000" b="50000"/>
            </a:path>
          </a:gradFill>
          <a:ln w="12700">
            <a:solidFill>
              <a:schemeClr val="tx1"/>
            </a:solidFill>
            <a:round/>
            <a:headEnd/>
            <a:tailEnd/>
          </a:ln>
          <a:effectLst/>
        </p:spPr>
        <p:txBody>
          <a:bodyPr wrap="none" anchor="ctr"/>
          <a:lstStyle/>
          <a:p>
            <a:endParaRPr lang="en-US"/>
          </a:p>
        </p:txBody>
      </p:sp>
      <p:sp>
        <p:nvSpPr>
          <p:cNvPr id="101409" name="Line 33"/>
          <p:cNvSpPr>
            <a:spLocks noChangeShapeType="1"/>
          </p:cNvSpPr>
          <p:nvPr/>
        </p:nvSpPr>
        <p:spPr bwMode="auto">
          <a:xfrm>
            <a:off x="914400" y="5562600"/>
            <a:ext cx="2133600" cy="0"/>
          </a:xfrm>
          <a:prstGeom prst="line">
            <a:avLst/>
          </a:prstGeom>
          <a:noFill/>
          <a:ln w="50800">
            <a:solidFill>
              <a:schemeClr val="accent2"/>
            </a:solidFill>
            <a:round/>
            <a:headEnd type="none" w="sm" len="sm"/>
            <a:tailEnd type="stealth" w="med" len="lg"/>
          </a:ln>
          <a:effectLst/>
        </p:spPr>
        <p:txBody>
          <a:bodyPr/>
          <a:lstStyle/>
          <a:p>
            <a:endParaRPr lang="en-US"/>
          </a:p>
        </p:txBody>
      </p:sp>
      <p:sp>
        <p:nvSpPr>
          <p:cNvPr id="101410" name="AutoShape 34"/>
          <p:cNvSpPr>
            <a:spLocks noChangeArrowheads="1"/>
          </p:cNvSpPr>
          <p:nvPr/>
        </p:nvSpPr>
        <p:spPr bwMode="auto">
          <a:xfrm>
            <a:off x="1377950" y="2901950"/>
            <a:ext cx="139700" cy="977900"/>
          </a:xfrm>
          <a:prstGeom prst="upArrow">
            <a:avLst>
              <a:gd name="adj1" fmla="val 50000"/>
              <a:gd name="adj2" fmla="val 349968"/>
            </a:avLst>
          </a:prstGeom>
          <a:gradFill rotWithShape="0">
            <a:gsLst>
              <a:gs pos="0">
                <a:srgbClr val="FF6699">
                  <a:gamma/>
                  <a:tint val="0"/>
                  <a:invGamma/>
                </a:srgbClr>
              </a:gs>
              <a:gs pos="100000">
                <a:srgbClr val="FF6699"/>
              </a:gs>
            </a:gsLst>
            <a:lin ang="5400000" scaled="1"/>
          </a:gradFill>
          <a:ln w="12700">
            <a:solidFill>
              <a:srgbClr val="FF6699"/>
            </a:solidFill>
            <a:miter lim="800000"/>
            <a:headEnd/>
            <a:tailEnd/>
          </a:ln>
          <a:effectLst/>
        </p:spPr>
        <p:txBody>
          <a:bodyPr wrap="none" anchor="ctr"/>
          <a:lstStyle/>
          <a:p>
            <a:endParaRPr lang="en-US"/>
          </a:p>
        </p:txBody>
      </p:sp>
      <p:sp>
        <p:nvSpPr>
          <p:cNvPr id="101411" name="AutoShape 35"/>
          <p:cNvSpPr>
            <a:spLocks noChangeArrowheads="1"/>
          </p:cNvSpPr>
          <p:nvPr/>
        </p:nvSpPr>
        <p:spPr bwMode="auto">
          <a:xfrm>
            <a:off x="1682750" y="3968750"/>
            <a:ext cx="139700" cy="1130300"/>
          </a:xfrm>
          <a:prstGeom prst="downArrow">
            <a:avLst>
              <a:gd name="adj1" fmla="val 50000"/>
              <a:gd name="adj2" fmla="val 404583"/>
            </a:avLst>
          </a:prstGeom>
          <a:gradFill rotWithShape="0">
            <a:gsLst>
              <a:gs pos="0">
                <a:srgbClr val="FF6699"/>
              </a:gs>
              <a:gs pos="100000">
                <a:srgbClr val="FF6699">
                  <a:gamma/>
                  <a:tint val="0"/>
                  <a:invGamma/>
                </a:srgbClr>
              </a:gs>
            </a:gsLst>
            <a:lin ang="5400000" scaled="1"/>
          </a:gradFill>
          <a:ln w="12700">
            <a:solidFill>
              <a:srgbClr val="FF6699"/>
            </a:solidFill>
            <a:miter lim="800000"/>
            <a:headEnd/>
            <a:tailEnd/>
          </a:ln>
          <a:effectLst/>
        </p:spPr>
        <p:txBody>
          <a:bodyPr wrap="none" anchor="ctr"/>
          <a:lstStyle/>
          <a:p>
            <a:endParaRPr lang="en-US"/>
          </a:p>
        </p:txBody>
      </p:sp>
      <p:sp>
        <p:nvSpPr>
          <p:cNvPr id="101412" name="AutoShape 36"/>
          <p:cNvSpPr>
            <a:spLocks noChangeArrowheads="1"/>
          </p:cNvSpPr>
          <p:nvPr/>
        </p:nvSpPr>
        <p:spPr bwMode="auto">
          <a:xfrm>
            <a:off x="4959350" y="3740150"/>
            <a:ext cx="139700" cy="1206500"/>
          </a:xfrm>
          <a:prstGeom prst="upArrow">
            <a:avLst>
              <a:gd name="adj1" fmla="val 50000"/>
              <a:gd name="adj2" fmla="val 431778"/>
            </a:avLst>
          </a:prstGeom>
          <a:gradFill rotWithShape="0">
            <a:gsLst>
              <a:gs pos="0">
                <a:srgbClr val="FF6699">
                  <a:gamma/>
                  <a:tint val="0"/>
                  <a:invGamma/>
                </a:srgbClr>
              </a:gs>
              <a:gs pos="100000">
                <a:srgbClr val="FF6699"/>
              </a:gs>
            </a:gsLst>
            <a:lin ang="5400000" scaled="1"/>
          </a:gradFill>
          <a:ln w="12700">
            <a:solidFill>
              <a:srgbClr val="FF6699"/>
            </a:solidFill>
            <a:miter lim="800000"/>
            <a:headEnd/>
            <a:tailEnd/>
          </a:ln>
          <a:effectLst/>
        </p:spPr>
        <p:txBody>
          <a:bodyPr wrap="none" anchor="ctr"/>
          <a:lstStyle/>
          <a:p>
            <a:endParaRPr lang="en-US"/>
          </a:p>
        </p:txBody>
      </p:sp>
      <p:sp>
        <p:nvSpPr>
          <p:cNvPr id="101413" name="Line 37"/>
          <p:cNvSpPr>
            <a:spLocks noChangeShapeType="1"/>
          </p:cNvSpPr>
          <p:nvPr/>
        </p:nvSpPr>
        <p:spPr bwMode="auto">
          <a:xfrm>
            <a:off x="457200" y="2743200"/>
            <a:ext cx="4343400" cy="0"/>
          </a:xfrm>
          <a:prstGeom prst="line">
            <a:avLst/>
          </a:prstGeom>
          <a:noFill/>
          <a:ln w="50800">
            <a:solidFill>
              <a:schemeClr val="tx1"/>
            </a:solidFill>
            <a:round/>
            <a:headEnd type="none" w="sm" len="sm"/>
            <a:tailEnd type="none" w="sm" len="sm"/>
          </a:ln>
          <a:effectLst/>
        </p:spPr>
        <p:txBody>
          <a:bodyPr/>
          <a:lstStyle/>
          <a:p>
            <a:endParaRPr lang="en-US"/>
          </a:p>
        </p:txBody>
      </p:sp>
      <p:graphicFrame>
        <p:nvGraphicFramePr>
          <p:cNvPr id="101414" name="Object 38"/>
          <p:cNvGraphicFramePr>
            <a:graphicFrameLocks/>
          </p:cNvGraphicFramePr>
          <p:nvPr/>
        </p:nvGraphicFramePr>
        <p:xfrm>
          <a:off x="2743200" y="1905000"/>
          <a:ext cx="1689100" cy="1096963"/>
        </p:xfrm>
        <a:graphic>
          <a:graphicData uri="http://schemas.openxmlformats.org/presentationml/2006/ole">
            <p:oleObj spid="_x0000_s101414" name="ClipArt" r:id="rId10" imgW="1688760" imgH="1096920" progId="MS_ClipArt_Gallery.2">
              <p:embed/>
            </p:oleObj>
          </a:graphicData>
        </a:graphic>
      </p:graphicFrame>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04800" y="304800"/>
            <a:ext cx="8637588" cy="1311275"/>
          </a:xfrm>
        </p:spPr>
        <p:txBody>
          <a:bodyPr/>
          <a:lstStyle/>
          <a:p>
            <a:pPr>
              <a:lnSpc>
                <a:spcPct val="85000"/>
              </a:lnSpc>
            </a:pPr>
            <a:r>
              <a:rPr lang="en-US" altLang="en-US" sz="4000"/>
              <a:t>Research project collected quantitative and qualitative data on risk perception.</a:t>
            </a:r>
          </a:p>
        </p:txBody>
      </p:sp>
      <p:sp>
        <p:nvSpPr>
          <p:cNvPr id="103427" name="Rectangle 3"/>
          <p:cNvSpPr>
            <a:spLocks noGrp="1" noChangeArrowheads="1"/>
          </p:cNvSpPr>
          <p:nvPr>
            <p:ph type="body" idx="1"/>
          </p:nvPr>
        </p:nvSpPr>
        <p:spPr>
          <a:xfrm>
            <a:off x="762000" y="1143000"/>
            <a:ext cx="7391400" cy="4114800"/>
          </a:xfrm>
        </p:spPr>
        <p:txBody>
          <a:bodyPr/>
          <a:lstStyle/>
          <a:p>
            <a:pPr>
              <a:lnSpc>
                <a:spcPct val="200000"/>
              </a:lnSpc>
            </a:pPr>
            <a:r>
              <a:rPr lang="en-US" altLang="en-US" sz="2800"/>
              <a:t>Random Survey in two communities</a:t>
            </a:r>
          </a:p>
          <a:p>
            <a:pPr>
              <a:lnSpc>
                <a:spcPct val="200000"/>
              </a:lnSpc>
            </a:pPr>
            <a:endParaRPr lang="en-US" altLang="en-US" sz="2800"/>
          </a:p>
          <a:p>
            <a:pPr>
              <a:lnSpc>
                <a:spcPct val="200000"/>
              </a:lnSpc>
            </a:pPr>
            <a:endParaRPr lang="en-US" altLang="en-US" sz="2800"/>
          </a:p>
          <a:p>
            <a:pPr lvl="1">
              <a:lnSpc>
                <a:spcPct val="200000"/>
              </a:lnSpc>
            </a:pPr>
            <a:endParaRPr lang="en-US" altLang="en-US" sz="2400"/>
          </a:p>
          <a:p>
            <a:pPr>
              <a:lnSpc>
                <a:spcPct val="200000"/>
              </a:lnSpc>
            </a:pPr>
            <a:r>
              <a:rPr lang="en-US" altLang="en-US" sz="2800"/>
              <a:t>Focus Groups in same communities</a:t>
            </a:r>
          </a:p>
        </p:txBody>
      </p:sp>
      <p:graphicFrame>
        <p:nvGraphicFramePr>
          <p:cNvPr id="103428" name="Object 4"/>
          <p:cNvGraphicFramePr>
            <a:graphicFrameLocks noChangeAspect="1"/>
          </p:cNvGraphicFramePr>
          <p:nvPr/>
        </p:nvGraphicFramePr>
        <p:xfrm>
          <a:off x="1447800" y="2133600"/>
          <a:ext cx="1751013" cy="2044700"/>
        </p:xfrm>
        <a:graphic>
          <a:graphicData uri="http://schemas.openxmlformats.org/presentationml/2006/ole">
            <p:oleObj spid="_x0000_s103428" name="Microsoft ClipArt Gallery" r:id="rId4" imgW="1816100" imgH="2120900" progId="MS_ClipArt_Gallery">
              <p:embed/>
            </p:oleObj>
          </a:graphicData>
        </a:graphic>
      </p:graphicFrame>
      <p:graphicFrame>
        <p:nvGraphicFramePr>
          <p:cNvPr id="103429" name="Object 5"/>
          <p:cNvGraphicFramePr>
            <a:graphicFrameLocks noChangeAspect="1"/>
          </p:cNvGraphicFramePr>
          <p:nvPr/>
        </p:nvGraphicFramePr>
        <p:xfrm>
          <a:off x="4114800" y="2286000"/>
          <a:ext cx="3429000" cy="1530350"/>
        </p:xfrm>
        <a:graphic>
          <a:graphicData uri="http://schemas.openxmlformats.org/presentationml/2006/ole">
            <p:oleObj spid="_x0000_s103429" name="Microsoft ClipArt Gallery" r:id="rId5" imgW="3302000" imgH="1473200" progId="MS_ClipArt_Gallery">
              <p:embed/>
            </p:oleObj>
          </a:graphicData>
        </a:graphic>
      </p:graphicFrame>
      <p:sp>
        <p:nvSpPr>
          <p:cNvPr id="103430" name="Text Box 6"/>
          <p:cNvSpPr txBox="1">
            <a:spLocks noChangeArrowheads="1"/>
          </p:cNvSpPr>
          <p:nvPr/>
        </p:nvSpPr>
        <p:spPr bwMode="auto">
          <a:xfrm>
            <a:off x="5410200" y="2819400"/>
            <a:ext cx="1368425" cy="457200"/>
          </a:xfrm>
          <a:prstGeom prst="rect">
            <a:avLst/>
          </a:prstGeom>
          <a:noFill/>
          <a:ln w="12700" cap="sq">
            <a:noFill/>
            <a:miter lim="800000"/>
            <a:headEnd type="none" w="sm" len="sm"/>
            <a:tailEnd type="none" w="sm" len="sm"/>
          </a:ln>
          <a:effectLst/>
        </p:spPr>
        <p:txBody>
          <a:bodyPr wrap="none">
            <a:spAutoFit/>
          </a:bodyPr>
          <a:lstStyle/>
          <a:p>
            <a:pPr eaLnBrk="0" hangingPunct="0"/>
            <a:r>
              <a:rPr lang="en-US" altLang="en-US" sz="2400" b="1">
                <a:latin typeface="Times" charset="0"/>
              </a:rPr>
              <a:t>Asheville</a:t>
            </a:r>
            <a:endParaRPr lang="en-US" altLang="en-US" sz="2400">
              <a:latin typeface="Times" charset="0"/>
            </a:endParaRPr>
          </a:p>
        </p:txBody>
      </p:sp>
      <p:sp>
        <p:nvSpPr>
          <p:cNvPr id="103431" name="Text Box 7"/>
          <p:cNvSpPr txBox="1">
            <a:spLocks noChangeArrowheads="1"/>
          </p:cNvSpPr>
          <p:nvPr/>
        </p:nvSpPr>
        <p:spPr bwMode="auto">
          <a:xfrm>
            <a:off x="1524000" y="2971800"/>
            <a:ext cx="1774825" cy="457200"/>
          </a:xfrm>
          <a:prstGeom prst="rect">
            <a:avLst/>
          </a:prstGeom>
          <a:noFill/>
          <a:ln w="12700" cap="sq">
            <a:noFill/>
            <a:miter lim="800000"/>
            <a:headEnd type="none" w="sm" len="sm"/>
            <a:tailEnd type="none" w="sm" len="sm"/>
          </a:ln>
          <a:effectLst/>
        </p:spPr>
        <p:txBody>
          <a:bodyPr wrap="none">
            <a:spAutoFit/>
          </a:bodyPr>
          <a:lstStyle/>
          <a:p>
            <a:pPr eaLnBrk="0" hangingPunct="0"/>
            <a:r>
              <a:rPr lang="en-US" altLang="en-US" sz="2400" b="1">
                <a:latin typeface="Times" charset="0"/>
              </a:rPr>
              <a:t>Steubenville</a:t>
            </a:r>
            <a:endParaRPr lang="en-US" altLang="en-US" sz="2400">
              <a:latin typeface="Times" charset="0"/>
            </a:endParaRPr>
          </a:p>
        </p:txBody>
      </p:sp>
      <p:sp>
        <p:nvSpPr>
          <p:cNvPr id="103432" name="Text Box 8"/>
          <p:cNvSpPr txBox="1">
            <a:spLocks noChangeArrowheads="1"/>
          </p:cNvSpPr>
          <p:nvPr/>
        </p:nvSpPr>
        <p:spPr bwMode="auto">
          <a:xfrm>
            <a:off x="1828800" y="4191000"/>
            <a:ext cx="947738" cy="457200"/>
          </a:xfrm>
          <a:prstGeom prst="rect">
            <a:avLst/>
          </a:prstGeom>
          <a:noFill/>
          <a:ln w="12700" cap="sq">
            <a:noFill/>
            <a:miter lim="800000"/>
            <a:headEnd type="none" w="sm" len="sm"/>
            <a:tailEnd type="none" w="sm" len="sm"/>
          </a:ln>
          <a:effectLst/>
        </p:spPr>
        <p:txBody>
          <a:bodyPr wrap="none">
            <a:spAutoFit/>
          </a:bodyPr>
          <a:lstStyle/>
          <a:p>
            <a:pPr eaLnBrk="0" hangingPunct="0"/>
            <a:r>
              <a:rPr lang="en-US" altLang="en-US" sz="2400">
                <a:latin typeface="Times" charset="0"/>
              </a:rPr>
              <a:t>OHIO</a:t>
            </a:r>
          </a:p>
        </p:txBody>
      </p:sp>
      <p:sp>
        <p:nvSpPr>
          <p:cNvPr id="103433" name="Text Box 9"/>
          <p:cNvSpPr txBox="1">
            <a:spLocks noChangeArrowheads="1"/>
          </p:cNvSpPr>
          <p:nvPr/>
        </p:nvSpPr>
        <p:spPr bwMode="auto">
          <a:xfrm>
            <a:off x="4419600" y="4191000"/>
            <a:ext cx="2887663" cy="457200"/>
          </a:xfrm>
          <a:prstGeom prst="rect">
            <a:avLst/>
          </a:prstGeom>
          <a:noFill/>
          <a:ln w="12700" cap="sq">
            <a:noFill/>
            <a:miter lim="800000"/>
            <a:headEnd type="none" w="sm" len="sm"/>
            <a:tailEnd type="none" w="sm" len="sm"/>
          </a:ln>
          <a:effectLst/>
        </p:spPr>
        <p:txBody>
          <a:bodyPr wrap="none">
            <a:spAutoFit/>
          </a:bodyPr>
          <a:lstStyle/>
          <a:p>
            <a:pPr eaLnBrk="0" hangingPunct="0"/>
            <a:r>
              <a:rPr lang="en-US" altLang="en-US" sz="2400">
                <a:latin typeface="Times" charset="0"/>
              </a:rPr>
              <a:t>NORTH CAROLINA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34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81000"/>
            <a:ext cx="7772400" cy="1066800"/>
          </a:xfrm>
          <a:noFill/>
          <a:ln/>
        </p:spPr>
        <p:txBody>
          <a:bodyPr lIns="90487" tIns="44450" rIns="90487" bIns="44450" anchor="b"/>
          <a:lstStyle/>
          <a:p>
            <a:r>
              <a:rPr lang="en-US" sz="3600" b="1"/>
              <a:t>What drives the rethinking of risk communication?</a:t>
            </a:r>
          </a:p>
        </p:txBody>
      </p:sp>
      <p:sp>
        <p:nvSpPr>
          <p:cNvPr id="12291" name="Rectangle 3"/>
          <p:cNvSpPr>
            <a:spLocks noGrp="1" noChangeArrowheads="1"/>
          </p:cNvSpPr>
          <p:nvPr>
            <p:ph type="body" idx="1"/>
          </p:nvPr>
        </p:nvSpPr>
        <p:spPr>
          <a:xfrm>
            <a:off x="609600" y="1676400"/>
            <a:ext cx="7772400" cy="4114800"/>
          </a:xfrm>
          <a:noFill/>
          <a:ln/>
        </p:spPr>
        <p:txBody>
          <a:bodyPr lIns="90487" tIns="44450" rIns="90487" bIns="44450"/>
          <a:lstStyle/>
          <a:p>
            <a:r>
              <a:rPr lang="en-US" sz="2600"/>
              <a:t>“ . . . decision-making responsibility involving risk issues must be shared with the American people.”</a:t>
            </a:r>
          </a:p>
          <a:p>
            <a:pPr lvl="3"/>
            <a:r>
              <a:rPr lang="en-US"/>
              <a:t>William Ruckelhaus, 1986</a:t>
            </a:r>
          </a:p>
          <a:p>
            <a:pPr lvl="3">
              <a:buFont typeface="Wingdings" pitchFamily="2" charset="2"/>
              <a:buNone/>
            </a:pPr>
            <a:endParaRPr lang="en-US"/>
          </a:p>
          <a:p>
            <a:r>
              <a:rPr lang="en-US" sz="2600"/>
              <a:t>“ . . . we must ensure that [citizens have] a fuller understanding of the inevitable tradeoffs . . . in the management of risk.”</a:t>
            </a:r>
          </a:p>
          <a:p>
            <a:pPr lvl="3"/>
            <a:r>
              <a:rPr lang="en-US"/>
              <a:t>Lee M. Thomas, 1986</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368300"/>
            <a:ext cx="8229600" cy="1049338"/>
          </a:xfrm>
        </p:spPr>
        <p:txBody>
          <a:bodyPr/>
          <a:lstStyle/>
          <a:p>
            <a:r>
              <a:rPr lang="en-US" altLang="en-US" sz="3800"/>
              <a:t>Random Survey</a:t>
            </a:r>
          </a:p>
        </p:txBody>
      </p:sp>
      <p:sp>
        <p:nvSpPr>
          <p:cNvPr id="105475" name="Rectangle 3"/>
          <p:cNvSpPr>
            <a:spLocks noGrp="1" noChangeArrowheads="1"/>
          </p:cNvSpPr>
          <p:nvPr>
            <p:ph type="body" idx="1"/>
          </p:nvPr>
        </p:nvSpPr>
        <p:spPr>
          <a:xfrm>
            <a:off x="457200" y="1219200"/>
            <a:ext cx="8229600" cy="4530725"/>
          </a:xfrm>
        </p:spPr>
        <p:txBody>
          <a:bodyPr/>
          <a:lstStyle/>
          <a:p>
            <a:r>
              <a:rPr lang="en-US" altLang="en-US"/>
              <a:t>Survey looked at responses to environmental and non-environmental risks.</a:t>
            </a:r>
          </a:p>
          <a:p>
            <a:r>
              <a:rPr lang="en-US" altLang="en-US"/>
              <a:t>Fifteen questions:</a:t>
            </a:r>
          </a:p>
          <a:p>
            <a:pPr lvl="1"/>
            <a:r>
              <a:rPr lang="en-US" altLang="en-US"/>
              <a:t>Eleven demographic questions</a:t>
            </a:r>
          </a:p>
          <a:p>
            <a:pPr lvl="1"/>
            <a:r>
              <a:rPr lang="en-US" altLang="en-US"/>
              <a:t>Four risk scenarios</a:t>
            </a:r>
          </a:p>
          <a:p>
            <a:r>
              <a:rPr lang="en-US" altLang="en-US"/>
              <a:t>One request for comments</a:t>
            </a:r>
          </a:p>
        </p:txBody>
      </p:sp>
      <p:graphicFrame>
        <p:nvGraphicFramePr>
          <p:cNvPr id="105476" name="Object 4"/>
          <p:cNvGraphicFramePr>
            <a:graphicFrameLocks noChangeAspect="1"/>
          </p:cNvGraphicFramePr>
          <p:nvPr/>
        </p:nvGraphicFramePr>
        <p:xfrm>
          <a:off x="6172200" y="2057400"/>
          <a:ext cx="2090738" cy="2133600"/>
        </p:xfrm>
        <a:graphic>
          <a:graphicData uri="http://schemas.openxmlformats.org/presentationml/2006/ole">
            <p:oleObj spid="_x0000_s105476" name="Microsoft ClipArt Gallery" r:id="rId4" imgW="1088136" imgH="1109472" progId="MS_ClipArt_Gallery">
              <p:embed/>
            </p:oleObj>
          </a:graphicData>
        </a:graphic>
      </p:graphicFrame>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457200" y="304800"/>
            <a:ext cx="8686800" cy="1139825"/>
          </a:xfrm>
        </p:spPr>
        <p:txBody>
          <a:bodyPr/>
          <a:lstStyle/>
          <a:p>
            <a:r>
              <a:rPr lang="en-US" sz="3600" b="1"/>
              <a:t>Questions 3 and 4 compared environmental  and non-environmental risks.</a:t>
            </a:r>
            <a:r>
              <a:rPr lang="en-US" sz="3800"/>
              <a:t> </a:t>
            </a:r>
          </a:p>
        </p:txBody>
      </p:sp>
      <p:sp>
        <p:nvSpPr>
          <p:cNvPr id="157700" name="Rectangle 4"/>
          <p:cNvSpPr>
            <a:spLocks noGrp="1" noChangeArrowheads="1"/>
          </p:cNvSpPr>
          <p:nvPr>
            <p:ph type="body" sz="half" idx="1"/>
          </p:nvPr>
        </p:nvSpPr>
        <p:spPr>
          <a:xfrm>
            <a:off x="457200" y="1600200"/>
            <a:ext cx="3733800" cy="4530725"/>
          </a:xfrm>
        </p:spPr>
        <p:txBody>
          <a:bodyPr/>
          <a:lstStyle/>
          <a:p>
            <a:pPr>
              <a:buFont typeface="Wingdings" pitchFamily="2" charset="2"/>
              <a:buNone/>
            </a:pPr>
            <a:r>
              <a:rPr lang="en-US" altLang="en-US" sz="2200"/>
              <a:t>3. You live near a </a:t>
            </a:r>
            <a:r>
              <a:rPr lang="en-US" altLang="en-US" sz="2200" i="1"/>
              <a:t>leaking</a:t>
            </a:r>
            <a:r>
              <a:rPr lang="en-US" altLang="en-US" sz="2200"/>
              <a:t> chemical facility.  “Qualified investigators and experts” agree there is no health hazard.  How much of a risk to you?</a:t>
            </a:r>
          </a:p>
          <a:p>
            <a:endParaRPr lang="en-US" sz="2200"/>
          </a:p>
        </p:txBody>
      </p:sp>
      <p:sp>
        <p:nvSpPr>
          <p:cNvPr id="157701" name="Rectangle 5"/>
          <p:cNvSpPr>
            <a:spLocks noGrp="1" noChangeArrowheads="1"/>
          </p:cNvSpPr>
          <p:nvPr>
            <p:ph type="body" sz="half" idx="2"/>
          </p:nvPr>
        </p:nvSpPr>
        <p:spPr>
          <a:xfrm>
            <a:off x="4419600" y="1600200"/>
            <a:ext cx="4267200" cy="4530725"/>
          </a:xfrm>
        </p:spPr>
        <p:txBody>
          <a:bodyPr/>
          <a:lstStyle/>
          <a:p>
            <a:pPr>
              <a:buFont typeface="Wingdings" pitchFamily="2" charset="2"/>
              <a:buNone/>
            </a:pPr>
            <a:r>
              <a:rPr lang="en-US" sz="2200"/>
              <a:t>4. You do </a:t>
            </a:r>
            <a:r>
              <a:rPr lang="en-US" sz="2200" b="1"/>
              <a:t>not</a:t>
            </a:r>
            <a:r>
              <a:rPr lang="en-US" sz="2200"/>
              <a:t> like flying in airplanes, but you want very much to get to a family reunion half-way across the country. You do not have time to drive or take any other form of transportation. Please respond to this statement: “Modern technology has a number of risks, and I can accept some risks if I know I will benefit from the advances associated with them.”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838200" y="1371600"/>
            <a:ext cx="7772400" cy="762000"/>
          </a:xfrm>
        </p:spPr>
        <p:txBody>
          <a:bodyPr/>
          <a:lstStyle/>
          <a:p>
            <a:r>
              <a:rPr lang="en-US" altLang="en-US"/>
              <a:t> </a:t>
            </a:r>
          </a:p>
        </p:txBody>
      </p:sp>
      <p:graphicFrame>
        <p:nvGraphicFramePr>
          <p:cNvPr id="109571" name="Object 3"/>
          <p:cNvGraphicFramePr>
            <a:graphicFrameLocks noChangeAspect="1"/>
          </p:cNvGraphicFramePr>
          <p:nvPr>
            <p:ph type="chart" idx="1"/>
          </p:nvPr>
        </p:nvGraphicFramePr>
        <p:xfrm>
          <a:off x="533400" y="1447800"/>
          <a:ext cx="8229600" cy="3725863"/>
        </p:xfrm>
        <a:graphic>
          <a:graphicData uri="http://schemas.openxmlformats.org/presentationml/2006/ole">
            <p:oleObj spid="_x0000_s109571" name="Document" r:id="rId4" imgW="6224016" imgH="2523744" progId="Word.Document.8">
              <p:embed/>
            </p:oleObj>
          </a:graphicData>
        </a:graphic>
      </p:graphicFrame>
      <p:sp>
        <p:nvSpPr>
          <p:cNvPr id="109572" name="Text Box 4"/>
          <p:cNvSpPr txBox="1">
            <a:spLocks noChangeArrowheads="1"/>
          </p:cNvSpPr>
          <p:nvPr/>
        </p:nvSpPr>
        <p:spPr bwMode="auto">
          <a:xfrm>
            <a:off x="457200" y="381000"/>
            <a:ext cx="8164513" cy="701675"/>
          </a:xfrm>
          <a:prstGeom prst="rect">
            <a:avLst/>
          </a:prstGeom>
          <a:noFill/>
          <a:ln w="12700" cap="sq">
            <a:noFill/>
            <a:miter lim="800000"/>
            <a:headEnd type="none" w="sm" len="sm"/>
            <a:tailEnd type="none" w="sm" len="sm"/>
          </a:ln>
          <a:effectLst/>
        </p:spPr>
        <p:txBody>
          <a:bodyPr wrap="none">
            <a:spAutoFit/>
          </a:bodyPr>
          <a:lstStyle/>
          <a:p>
            <a:pPr eaLnBrk="0" hangingPunct="0"/>
            <a:r>
              <a:rPr lang="en-US" altLang="en-US" sz="4000" b="1">
                <a:solidFill>
                  <a:schemeClr val="bg2"/>
                </a:solidFill>
                <a:latin typeface="Times New Roman" pitchFamily="18" charset="0"/>
              </a:rPr>
              <a:t>Survey Responses to Risk Situations</a:t>
            </a:r>
            <a:r>
              <a:rPr lang="en-US" altLang="en-US" sz="4000">
                <a:solidFill>
                  <a:schemeClr val="bg2"/>
                </a:solidFill>
                <a:latin typeface="Times New Roman" pitchFamily="18" charset="0"/>
              </a:rPr>
              <a:t> </a:t>
            </a:r>
          </a:p>
        </p:txBody>
      </p:sp>
      <p:sp>
        <p:nvSpPr>
          <p:cNvPr id="109573" name="Line 5"/>
          <p:cNvSpPr>
            <a:spLocks noChangeShapeType="1"/>
          </p:cNvSpPr>
          <p:nvPr/>
        </p:nvSpPr>
        <p:spPr bwMode="auto">
          <a:xfrm>
            <a:off x="4191000" y="3810000"/>
            <a:ext cx="990600" cy="0"/>
          </a:xfrm>
          <a:prstGeom prst="line">
            <a:avLst/>
          </a:prstGeom>
          <a:noFill/>
          <a:ln w="63500" cap="sq">
            <a:solidFill>
              <a:srgbClr val="FF0000"/>
            </a:solidFill>
            <a:round/>
            <a:headEnd type="none" w="sm" len="sm"/>
            <a:tailEnd type="none" w="sm" len="sm"/>
          </a:ln>
          <a:effectLst/>
        </p:spPr>
        <p:txBody>
          <a:bodyPr wrap="none"/>
          <a:lstStyle/>
          <a:p>
            <a:endParaRPr lang="en-US"/>
          </a:p>
        </p:txBody>
      </p:sp>
      <p:sp>
        <p:nvSpPr>
          <p:cNvPr id="109574" name="Line 6"/>
          <p:cNvSpPr>
            <a:spLocks noChangeShapeType="1"/>
          </p:cNvSpPr>
          <p:nvPr/>
        </p:nvSpPr>
        <p:spPr bwMode="auto">
          <a:xfrm>
            <a:off x="5181600" y="3810000"/>
            <a:ext cx="0" cy="1143000"/>
          </a:xfrm>
          <a:prstGeom prst="line">
            <a:avLst/>
          </a:prstGeom>
          <a:noFill/>
          <a:ln w="63500" cap="sq">
            <a:solidFill>
              <a:srgbClr val="FF0000"/>
            </a:solidFill>
            <a:round/>
            <a:headEnd type="none" w="sm" len="sm"/>
            <a:tailEnd type="none" w="sm" len="sm"/>
          </a:ln>
          <a:effectLst/>
        </p:spPr>
        <p:txBody>
          <a:bodyPr wrap="none"/>
          <a:lstStyle/>
          <a:p>
            <a:endParaRPr lang="en-US"/>
          </a:p>
        </p:txBody>
      </p:sp>
      <p:sp>
        <p:nvSpPr>
          <p:cNvPr id="109575" name="Line 7"/>
          <p:cNvSpPr>
            <a:spLocks noChangeShapeType="1"/>
          </p:cNvSpPr>
          <p:nvPr/>
        </p:nvSpPr>
        <p:spPr bwMode="auto">
          <a:xfrm flipH="1">
            <a:off x="4191000" y="4953000"/>
            <a:ext cx="990600" cy="0"/>
          </a:xfrm>
          <a:prstGeom prst="line">
            <a:avLst/>
          </a:prstGeom>
          <a:noFill/>
          <a:ln w="63500" cap="sq">
            <a:solidFill>
              <a:srgbClr val="FF0000"/>
            </a:solidFill>
            <a:round/>
            <a:headEnd type="none" w="sm" len="sm"/>
            <a:tailEnd type="none" w="sm" len="sm"/>
          </a:ln>
          <a:effectLst/>
        </p:spPr>
        <p:txBody>
          <a:bodyPr wrap="none"/>
          <a:lstStyle/>
          <a:p>
            <a:endParaRPr lang="en-US"/>
          </a:p>
        </p:txBody>
      </p:sp>
      <p:sp>
        <p:nvSpPr>
          <p:cNvPr id="109576" name="Line 8"/>
          <p:cNvSpPr>
            <a:spLocks noChangeShapeType="1"/>
          </p:cNvSpPr>
          <p:nvPr/>
        </p:nvSpPr>
        <p:spPr bwMode="auto">
          <a:xfrm>
            <a:off x="4191000" y="3810000"/>
            <a:ext cx="0" cy="1143000"/>
          </a:xfrm>
          <a:prstGeom prst="line">
            <a:avLst/>
          </a:prstGeom>
          <a:noFill/>
          <a:ln w="63500" cap="sq">
            <a:solidFill>
              <a:srgbClr val="FF0000"/>
            </a:solidFill>
            <a:round/>
            <a:headEnd type="none" w="sm" len="sm"/>
            <a:tailEnd type="none" w="sm" len="sm"/>
          </a:ln>
          <a:effectLst/>
        </p:spPr>
        <p:txBody>
          <a:bodyPr wrap="none"/>
          <a:lstStyle/>
          <a:p>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06" name="Rectangle 6"/>
          <p:cNvSpPr>
            <a:spLocks noGrp="1" noChangeArrowheads="1"/>
          </p:cNvSpPr>
          <p:nvPr>
            <p:ph type="title"/>
          </p:nvPr>
        </p:nvSpPr>
        <p:spPr/>
        <p:txBody>
          <a:bodyPr/>
          <a:lstStyle/>
          <a:p>
            <a:r>
              <a:rPr lang="en-US"/>
              <a:t>Even more astonishing . . .</a:t>
            </a:r>
          </a:p>
        </p:txBody>
      </p:sp>
      <p:graphicFrame>
        <p:nvGraphicFramePr>
          <p:cNvPr id="153605" name="Object 5"/>
          <p:cNvGraphicFramePr>
            <a:graphicFrameLocks noChangeAspect="1"/>
          </p:cNvGraphicFramePr>
          <p:nvPr>
            <p:ph idx="1"/>
          </p:nvPr>
        </p:nvGraphicFramePr>
        <p:xfrm>
          <a:off x="381000" y="1600200"/>
          <a:ext cx="8305800" cy="3505200"/>
        </p:xfrm>
        <a:graphic>
          <a:graphicData uri="http://schemas.openxmlformats.org/presentationml/2006/ole">
            <p:oleObj spid="_x0000_s153605" name="Document" r:id="rId4" imgW="6224016" imgH="2523744" progId="Word.Document.8">
              <p:embed/>
            </p:oleObj>
          </a:graphicData>
        </a:graphic>
      </p:graphicFrame>
      <p:sp>
        <p:nvSpPr>
          <p:cNvPr id="153608" name="Line 8"/>
          <p:cNvSpPr>
            <a:spLocks noChangeShapeType="1"/>
          </p:cNvSpPr>
          <p:nvPr/>
        </p:nvSpPr>
        <p:spPr bwMode="auto">
          <a:xfrm>
            <a:off x="4114800" y="3352800"/>
            <a:ext cx="0" cy="990600"/>
          </a:xfrm>
          <a:prstGeom prst="line">
            <a:avLst/>
          </a:prstGeom>
          <a:noFill/>
          <a:ln w="63500" cap="sq">
            <a:solidFill>
              <a:srgbClr val="FF0000"/>
            </a:solidFill>
            <a:round/>
            <a:headEnd type="none" w="sm" len="sm"/>
            <a:tailEnd type="none" w="sm" len="sm"/>
          </a:ln>
          <a:effectLst/>
        </p:spPr>
        <p:txBody>
          <a:bodyPr wrap="none"/>
          <a:lstStyle/>
          <a:p>
            <a:endParaRPr lang="en-US"/>
          </a:p>
        </p:txBody>
      </p:sp>
      <p:sp>
        <p:nvSpPr>
          <p:cNvPr id="153609" name="Line 9"/>
          <p:cNvSpPr>
            <a:spLocks noChangeShapeType="1"/>
          </p:cNvSpPr>
          <p:nvPr/>
        </p:nvSpPr>
        <p:spPr bwMode="auto">
          <a:xfrm flipH="1">
            <a:off x="4191000" y="3352800"/>
            <a:ext cx="838200" cy="0"/>
          </a:xfrm>
          <a:prstGeom prst="line">
            <a:avLst/>
          </a:prstGeom>
          <a:noFill/>
          <a:ln w="63500" cap="sq">
            <a:solidFill>
              <a:srgbClr val="FF0000"/>
            </a:solidFill>
            <a:round/>
            <a:headEnd type="none" w="sm" len="sm"/>
            <a:tailEnd type="none" w="sm" len="sm"/>
          </a:ln>
          <a:effectLst/>
        </p:spPr>
        <p:txBody>
          <a:bodyPr wrap="none"/>
          <a:lstStyle/>
          <a:p>
            <a:endParaRPr lang="en-US"/>
          </a:p>
        </p:txBody>
      </p:sp>
      <p:sp>
        <p:nvSpPr>
          <p:cNvPr id="153610" name="Line 10"/>
          <p:cNvSpPr>
            <a:spLocks noChangeShapeType="1"/>
          </p:cNvSpPr>
          <p:nvPr/>
        </p:nvSpPr>
        <p:spPr bwMode="auto">
          <a:xfrm>
            <a:off x="4114800" y="4343400"/>
            <a:ext cx="914400" cy="0"/>
          </a:xfrm>
          <a:prstGeom prst="line">
            <a:avLst/>
          </a:prstGeom>
          <a:noFill/>
          <a:ln w="63500" cap="sq">
            <a:solidFill>
              <a:srgbClr val="FF0000"/>
            </a:solidFill>
            <a:round/>
            <a:headEnd type="none" w="sm" len="sm"/>
            <a:tailEnd type="none" w="sm" len="sm"/>
          </a:ln>
          <a:effectLst/>
        </p:spPr>
        <p:txBody>
          <a:bodyPr wrap="none"/>
          <a:lstStyle/>
          <a:p>
            <a:endParaRPr lang="en-US"/>
          </a:p>
        </p:txBody>
      </p:sp>
      <p:sp>
        <p:nvSpPr>
          <p:cNvPr id="153611" name="Line 11"/>
          <p:cNvSpPr>
            <a:spLocks noChangeShapeType="1"/>
          </p:cNvSpPr>
          <p:nvPr/>
        </p:nvSpPr>
        <p:spPr bwMode="auto">
          <a:xfrm>
            <a:off x="5029200" y="3352800"/>
            <a:ext cx="0" cy="990600"/>
          </a:xfrm>
          <a:prstGeom prst="line">
            <a:avLst/>
          </a:prstGeom>
          <a:noFill/>
          <a:ln w="63500" cap="sq">
            <a:solidFill>
              <a:srgbClr val="FF0000"/>
            </a:solidFill>
            <a:round/>
            <a:headEnd type="none" w="sm" len="sm"/>
            <a:tailEnd type="none" w="sm" len="sm"/>
          </a:ln>
          <a:effectLst/>
        </p:spPr>
        <p:txBody>
          <a:bodyPr wrap="none"/>
          <a:lstStyle/>
          <a:p>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368300"/>
            <a:ext cx="8229600" cy="1049338"/>
          </a:xfrm>
        </p:spPr>
        <p:txBody>
          <a:bodyPr/>
          <a:lstStyle/>
          <a:p>
            <a:r>
              <a:rPr lang="en-US" altLang="en-US" sz="3800"/>
              <a:t>Questions 2 and 3</a:t>
            </a:r>
          </a:p>
        </p:txBody>
      </p:sp>
      <p:sp>
        <p:nvSpPr>
          <p:cNvPr id="107523" name="Rectangle 3"/>
          <p:cNvSpPr>
            <a:spLocks noGrp="1" noChangeArrowheads="1"/>
          </p:cNvSpPr>
          <p:nvPr>
            <p:ph type="body" sz="half" idx="1"/>
          </p:nvPr>
        </p:nvSpPr>
        <p:spPr>
          <a:xfrm>
            <a:off x="457200" y="1600200"/>
            <a:ext cx="4033838" cy="4530725"/>
          </a:xfrm>
        </p:spPr>
        <p:txBody>
          <a:bodyPr/>
          <a:lstStyle/>
          <a:p>
            <a:r>
              <a:rPr lang="en-US" altLang="en-US" sz="2600"/>
              <a:t>You live near a facility that stores chemicals and is operated “in strict accordance with government requirements.”  How much of a risk to you?</a:t>
            </a:r>
          </a:p>
        </p:txBody>
      </p:sp>
      <p:sp>
        <p:nvSpPr>
          <p:cNvPr id="107524" name="Rectangle 4"/>
          <p:cNvSpPr>
            <a:spLocks noGrp="1" noChangeArrowheads="1"/>
          </p:cNvSpPr>
          <p:nvPr>
            <p:ph type="body" sz="half" idx="2"/>
          </p:nvPr>
        </p:nvSpPr>
        <p:spPr>
          <a:xfrm>
            <a:off x="4652963" y="1600200"/>
            <a:ext cx="4033837" cy="4530725"/>
          </a:xfrm>
        </p:spPr>
        <p:txBody>
          <a:bodyPr/>
          <a:lstStyle/>
          <a:p>
            <a:r>
              <a:rPr lang="en-US" altLang="en-US" sz="2600"/>
              <a:t>You live near a </a:t>
            </a:r>
            <a:r>
              <a:rPr lang="en-US" altLang="en-US" sz="2600" i="1"/>
              <a:t>leaking</a:t>
            </a:r>
            <a:r>
              <a:rPr lang="en-US" altLang="en-US" sz="2600"/>
              <a:t> chemical facility.  “Qualified investigators and experts” agree there is no health hazard.  How much of a risk to you?</a:t>
            </a:r>
          </a:p>
        </p:txBody>
      </p:sp>
      <p:graphicFrame>
        <p:nvGraphicFramePr>
          <p:cNvPr id="107525" name="Object 5"/>
          <p:cNvGraphicFramePr>
            <a:graphicFrameLocks noChangeAspect="1"/>
          </p:cNvGraphicFramePr>
          <p:nvPr/>
        </p:nvGraphicFramePr>
        <p:xfrm>
          <a:off x="5559425" y="304800"/>
          <a:ext cx="1270000" cy="1295400"/>
        </p:xfrm>
        <a:graphic>
          <a:graphicData uri="http://schemas.openxmlformats.org/presentationml/2006/ole">
            <p:oleObj spid="_x0000_s107525" name="Microsoft ClipArt Gallery" r:id="rId4" imgW="1088136" imgH="1109472" progId="MS_ClipArt_Gallery">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368300"/>
            <a:ext cx="8229600" cy="1049338"/>
          </a:xfrm>
        </p:spPr>
        <p:txBody>
          <a:bodyPr/>
          <a:lstStyle/>
          <a:p>
            <a:r>
              <a:rPr lang="en-US" altLang="en-US" sz="3800"/>
              <a:t>Question 2 considered riskier</a:t>
            </a:r>
          </a:p>
        </p:txBody>
      </p:sp>
      <p:sp>
        <p:nvSpPr>
          <p:cNvPr id="117763" name="Rectangle 3"/>
          <p:cNvSpPr>
            <a:spLocks noGrp="1" noChangeArrowheads="1"/>
          </p:cNvSpPr>
          <p:nvPr>
            <p:ph type="body" sz="half" idx="4294967295"/>
          </p:nvPr>
        </p:nvSpPr>
        <p:spPr>
          <a:xfrm>
            <a:off x="457200" y="1447800"/>
            <a:ext cx="4024313" cy="4114800"/>
          </a:xfrm>
        </p:spPr>
        <p:txBody>
          <a:bodyPr/>
          <a:lstStyle/>
          <a:p>
            <a:pPr marL="508000" indent="-508000">
              <a:buFont typeface="Wingdings" pitchFamily="2" charset="2"/>
              <a:buNone/>
            </a:pPr>
            <a:r>
              <a:rPr lang="en-US" altLang="en-US" sz="2600"/>
              <a:t>2.  You live near a facility that stores chemicals and is operated “in strict accordance with </a:t>
            </a:r>
            <a:r>
              <a:rPr lang="en-US" altLang="en-US" sz="2600">
                <a:solidFill>
                  <a:schemeClr val="accent1"/>
                </a:solidFill>
              </a:rPr>
              <a:t>government </a:t>
            </a:r>
            <a:r>
              <a:rPr lang="en-US" altLang="en-US" sz="2600"/>
              <a:t>requirements.”  How much of a risk to you?</a:t>
            </a:r>
          </a:p>
        </p:txBody>
      </p:sp>
      <p:sp>
        <p:nvSpPr>
          <p:cNvPr id="117764" name="Rectangle 4"/>
          <p:cNvSpPr>
            <a:spLocks noGrp="1" noChangeArrowheads="1"/>
          </p:cNvSpPr>
          <p:nvPr>
            <p:ph type="body" sz="half" idx="4294967295"/>
          </p:nvPr>
        </p:nvSpPr>
        <p:spPr>
          <a:xfrm>
            <a:off x="4572000" y="1447800"/>
            <a:ext cx="4024313" cy="4114800"/>
          </a:xfrm>
        </p:spPr>
        <p:txBody>
          <a:bodyPr/>
          <a:lstStyle/>
          <a:p>
            <a:pPr marL="635000" indent="-635000">
              <a:buFont typeface="Wingdings" pitchFamily="2" charset="2"/>
              <a:buNone/>
            </a:pPr>
            <a:r>
              <a:rPr lang="en-US" altLang="en-US" sz="2600"/>
              <a:t>3.  You live near a </a:t>
            </a:r>
            <a:r>
              <a:rPr lang="en-US" altLang="en-US" sz="2600" i="1"/>
              <a:t>leaking</a:t>
            </a:r>
            <a:r>
              <a:rPr lang="en-US" altLang="en-US" sz="2600"/>
              <a:t> chemical facility.  “</a:t>
            </a:r>
            <a:r>
              <a:rPr lang="en-US" altLang="en-US" sz="2600">
                <a:solidFill>
                  <a:schemeClr val="accent1"/>
                </a:solidFill>
              </a:rPr>
              <a:t>Qualified </a:t>
            </a:r>
            <a:r>
              <a:rPr lang="en-US" altLang="en-US" sz="2600"/>
              <a:t>investigators and </a:t>
            </a:r>
            <a:r>
              <a:rPr lang="en-US" altLang="en-US" sz="2600">
                <a:solidFill>
                  <a:schemeClr val="accent1"/>
                </a:solidFill>
              </a:rPr>
              <a:t>experts”</a:t>
            </a:r>
            <a:r>
              <a:rPr lang="en-US" altLang="en-US" sz="2600"/>
              <a:t> agree there is no health hazard.  How much of a risk to you?</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506413" y="457200"/>
            <a:ext cx="8637587" cy="1311275"/>
          </a:xfrm>
        </p:spPr>
        <p:txBody>
          <a:bodyPr/>
          <a:lstStyle/>
          <a:p>
            <a:r>
              <a:rPr lang="en-US" altLang="en-US" sz="4000"/>
              <a:t>Focus Group Findings on Word Usage</a:t>
            </a:r>
          </a:p>
        </p:txBody>
      </p:sp>
      <p:sp>
        <p:nvSpPr>
          <p:cNvPr id="113667" name="Rectangle 3"/>
          <p:cNvSpPr>
            <a:spLocks noGrp="1" noChangeArrowheads="1"/>
          </p:cNvSpPr>
          <p:nvPr>
            <p:ph type="body" idx="1"/>
          </p:nvPr>
        </p:nvSpPr>
        <p:spPr>
          <a:xfrm>
            <a:off x="457200" y="1524000"/>
            <a:ext cx="8382000" cy="4094163"/>
          </a:xfrm>
        </p:spPr>
        <p:txBody>
          <a:bodyPr/>
          <a:lstStyle/>
          <a:p>
            <a:r>
              <a:rPr lang="en-US" altLang="en-US"/>
              <a:t>The word </a:t>
            </a:r>
            <a:r>
              <a:rPr lang="en-US" altLang="en-US">
                <a:solidFill>
                  <a:schemeClr val="accent1"/>
                </a:solidFill>
              </a:rPr>
              <a:t>“government”</a:t>
            </a:r>
            <a:r>
              <a:rPr lang="en-US" altLang="en-US"/>
              <a:t> usually has negative connotations.</a:t>
            </a:r>
          </a:p>
          <a:p>
            <a:r>
              <a:rPr lang="en-US" altLang="en-US"/>
              <a:t>People have wildly different understandings of the word </a:t>
            </a:r>
            <a:r>
              <a:rPr lang="en-US" altLang="en-US">
                <a:solidFill>
                  <a:schemeClr val="accent1"/>
                </a:solidFill>
              </a:rPr>
              <a:t>“conservative.”</a:t>
            </a:r>
          </a:p>
          <a:p>
            <a:pPr lvl="1"/>
            <a:r>
              <a:rPr lang="en-US" altLang="en-US"/>
              <a:t>small, stingy, careful, apathetic</a:t>
            </a:r>
          </a:p>
          <a:p>
            <a:pPr lvl="1">
              <a:buClr>
                <a:schemeClr val="tx1"/>
              </a:buClr>
            </a:pPr>
            <a:r>
              <a:rPr lang="en-US" altLang="en-US"/>
              <a:t>risk assessors use it to mean the “toughest standard” was applied to the assessment.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36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36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136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136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a:t>Findings</a:t>
            </a:r>
          </a:p>
        </p:txBody>
      </p:sp>
      <p:sp>
        <p:nvSpPr>
          <p:cNvPr id="115715" name="Rectangle 3"/>
          <p:cNvSpPr>
            <a:spLocks noGrp="1" noChangeArrowheads="1"/>
          </p:cNvSpPr>
          <p:nvPr>
            <p:ph type="body" idx="1"/>
          </p:nvPr>
        </p:nvSpPr>
        <p:spPr>
          <a:xfrm>
            <a:off x="709613" y="1905000"/>
            <a:ext cx="7291387" cy="3525838"/>
          </a:xfrm>
        </p:spPr>
        <p:txBody>
          <a:bodyPr/>
          <a:lstStyle/>
          <a:p>
            <a:pPr>
              <a:buFont typeface="Wingdings" pitchFamily="2" charset="2"/>
              <a:buNone/>
            </a:pPr>
            <a:r>
              <a:rPr lang="en-US" altLang="en-US" sz="2800" b="1"/>
              <a:t>These words had positive connotations:</a:t>
            </a:r>
          </a:p>
          <a:p>
            <a:pPr lvl="1"/>
            <a:r>
              <a:rPr lang="en-US" altLang="en-US"/>
              <a:t>expert</a:t>
            </a:r>
          </a:p>
          <a:p>
            <a:pPr lvl="1"/>
            <a:r>
              <a:rPr lang="en-US" altLang="en-US"/>
              <a:t>qualified</a:t>
            </a:r>
          </a:p>
          <a:p>
            <a:pPr lvl="1"/>
            <a:r>
              <a:rPr lang="en-US" altLang="en-US"/>
              <a:t>independent </a:t>
            </a:r>
          </a:p>
          <a:p>
            <a:pPr lvl="1"/>
            <a:r>
              <a:rPr lang="en-US" altLang="en-US"/>
              <a:t>objective </a:t>
            </a:r>
          </a:p>
          <a:p>
            <a:pPr lvl="1"/>
            <a:r>
              <a:rPr lang="en-US" altLang="en-US"/>
              <a:t>unbiased </a:t>
            </a:r>
          </a:p>
          <a:p>
            <a:pPr lvl="1"/>
            <a:r>
              <a:rPr lang="en-US" altLang="en-US"/>
              <a:t>third-party</a:t>
            </a:r>
          </a:p>
          <a:p>
            <a:pPr lvl="1"/>
            <a:endParaRPr lang="en-US" altLang="en-US"/>
          </a:p>
        </p:txBody>
      </p:sp>
      <p:pic>
        <p:nvPicPr>
          <p:cNvPr id="115717" name="Picture 5" descr="AN03569_"/>
          <p:cNvPicPr>
            <a:picLocks noChangeAspect="1" noChangeArrowheads="1"/>
          </p:cNvPicPr>
          <p:nvPr/>
        </p:nvPicPr>
        <p:blipFill>
          <a:blip r:embed="rId3" cstate="print"/>
          <a:srcRect/>
          <a:stretch>
            <a:fillRect/>
          </a:stretch>
        </p:blipFill>
        <p:spPr bwMode="auto">
          <a:xfrm>
            <a:off x="5638800" y="304800"/>
            <a:ext cx="1752600" cy="16510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304800"/>
            <a:ext cx="7772400" cy="1311275"/>
          </a:xfrm>
        </p:spPr>
        <p:txBody>
          <a:bodyPr/>
          <a:lstStyle/>
          <a:p>
            <a:r>
              <a:rPr lang="en-US" altLang="en-US" sz="3800"/>
              <a:t>Survey Findings on Perception of Risks</a:t>
            </a:r>
          </a:p>
        </p:txBody>
      </p:sp>
      <p:sp>
        <p:nvSpPr>
          <p:cNvPr id="111619" name="Rectangle 3"/>
          <p:cNvSpPr>
            <a:spLocks noGrp="1" noChangeArrowheads="1"/>
          </p:cNvSpPr>
          <p:nvPr>
            <p:ph type="body" idx="1"/>
          </p:nvPr>
        </p:nvSpPr>
        <p:spPr>
          <a:xfrm>
            <a:off x="228600" y="1371600"/>
            <a:ext cx="8458200" cy="4114800"/>
          </a:xfrm>
        </p:spPr>
        <p:txBody>
          <a:bodyPr/>
          <a:lstStyle/>
          <a:p>
            <a:pPr lvl="2">
              <a:buClr>
                <a:schemeClr val="tx1"/>
              </a:buClr>
              <a:buSzTx/>
              <a:buFont typeface="Wingdings" pitchFamily="2" charset="2"/>
              <a:buChar char="§"/>
            </a:pPr>
            <a:r>
              <a:rPr lang="en-US" altLang="en-US" sz="2600" b="1">
                <a:latin typeface="Book Antiqua" pitchFamily="18" charset="0"/>
              </a:rPr>
              <a:t>Those in the 40-59 age group are </a:t>
            </a:r>
            <a:r>
              <a:rPr lang="en-US" altLang="en-US" sz="2600" b="1" i="1">
                <a:latin typeface="Book Antiqua" pitchFamily="18" charset="0"/>
              </a:rPr>
              <a:t>less</a:t>
            </a:r>
            <a:r>
              <a:rPr lang="en-US" altLang="en-US" sz="2600" b="1">
                <a:latin typeface="Book Antiqua" pitchFamily="18" charset="0"/>
              </a:rPr>
              <a:t> comfortable with taking risks (both environmental and non) than those over 60.</a:t>
            </a:r>
          </a:p>
          <a:p>
            <a:pPr lvl="2">
              <a:buClr>
                <a:schemeClr val="tx1"/>
              </a:buClr>
              <a:buSzTx/>
              <a:buFont typeface="Wingdings" pitchFamily="2" charset="2"/>
              <a:buChar char="§"/>
            </a:pPr>
            <a:endParaRPr lang="en-US" altLang="en-US" sz="1300" b="1">
              <a:latin typeface="Book Antiqua" pitchFamily="18" charset="0"/>
            </a:endParaRPr>
          </a:p>
          <a:p>
            <a:pPr lvl="2">
              <a:buClr>
                <a:schemeClr val="tx1"/>
              </a:buClr>
              <a:buSzTx/>
              <a:buFont typeface="Wingdings" pitchFamily="2" charset="2"/>
              <a:buChar char="§"/>
            </a:pPr>
            <a:r>
              <a:rPr lang="en-US" altLang="en-US" sz="2600" b="1">
                <a:latin typeface="Book Antiqua" pitchFamily="18" charset="0"/>
              </a:rPr>
              <a:t>Men are </a:t>
            </a:r>
            <a:r>
              <a:rPr lang="en-US" altLang="en-US" sz="2600" b="1" i="1">
                <a:latin typeface="Book Antiqua" pitchFamily="18" charset="0"/>
              </a:rPr>
              <a:t>less</a:t>
            </a:r>
            <a:r>
              <a:rPr lang="en-US" altLang="en-US" sz="2600" b="1">
                <a:latin typeface="Book Antiqua" pitchFamily="18" charset="0"/>
              </a:rPr>
              <a:t> comfortable than women with taking risks (both environmental and non).</a:t>
            </a:r>
          </a:p>
          <a:p>
            <a:pPr lvl="2">
              <a:buClr>
                <a:schemeClr val="tx1"/>
              </a:buClr>
              <a:buSzTx/>
              <a:buFont typeface="Wingdings" pitchFamily="2" charset="2"/>
              <a:buChar char="§"/>
            </a:pPr>
            <a:endParaRPr lang="en-US" altLang="en-US" sz="1300" b="1">
              <a:latin typeface="Book Antiqua" pitchFamily="18" charset="0"/>
            </a:endParaRPr>
          </a:p>
          <a:p>
            <a:pPr lvl="2">
              <a:buClr>
                <a:schemeClr val="tx1"/>
              </a:buClr>
              <a:buSzTx/>
              <a:buFont typeface="Wingdings" pitchFamily="2" charset="2"/>
              <a:buChar char="§"/>
            </a:pPr>
            <a:r>
              <a:rPr lang="en-US" altLang="en-US" sz="2600" b="1">
                <a:latin typeface="Book Antiqua" pitchFamily="18" charset="0"/>
              </a:rPr>
              <a:t>Home owners are </a:t>
            </a:r>
            <a:r>
              <a:rPr lang="en-US" altLang="en-US" sz="2600" b="1" i="1">
                <a:latin typeface="Book Antiqua" pitchFamily="18" charset="0"/>
              </a:rPr>
              <a:t>less</a:t>
            </a:r>
            <a:r>
              <a:rPr lang="en-US" altLang="en-US" sz="2600" b="1">
                <a:latin typeface="Book Antiqua" pitchFamily="18" charset="0"/>
              </a:rPr>
              <a:t> comfortable with non-environmental risk than those who rent.</a:t>
            </a:r>
          </a:p>
          <a:p>
            <a:pPr>
              <a:buClr>
                <a:schemeClr val="tx1"/>
              </a:buClr>
              <a:buSzTx/>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1619">
                                            <p:txEl>
                                              <p:pRg st="2" end="2"/>
                                            </p:txEl>
                                          </p:spTgt>
                                        </p:tgtEl>
                                        <p:attrNameLst>
                                          <p:attrName>style.visibility</p:attrName>
                                        </p:attrNameLst>
                                      </p:cBhvr>
                                      <p:to>
                                        <p:strVal val="visible"/>
                                      </p:to>
                                    </p:set>
                                    <p:anim calcmode="lin" valueType="num">
                                      <p:cBhvr additive="base">
                                        <p:cTn id="11" dur="500" fill="hold"/>
                                        <p:tgtEl>
                                          <p:spTgt spid="11161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161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11619">
                                            <p:txEl>
                                              <p:pRg st="4" end="4"/>
                                            </p:txEl>
                                          </p:spTgt>
                                        </p:tgtEl>
                                        <p:attrNameLst>
                                          <p:attrName>style.visibility</p:attrName>
                                        </p:attrNameLst>
                                      </p:cBhvr>
                                      <p:to>
                                        <p:strVal val="visible"/>
                                      </p:to>
                                    </p:set>
                                    <p:anim calcmode="lin" valueType="num">
                                      <p:cBhvr additive="base">
                                        <p:cTn id="15" dur="500" fill="hold"/>
                                        <p:tgtEl>
                                          <p:spTgt spid="111619">
                                            <p:txEl>
                                              <p:pRg st="4" end="4"/>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161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506413" y="304800"/>
            <a:ext cx="8637587" cy="1311275"/>
          </a:xfrm>
        </p:spPr>
        <p:txBody>
          <a:bodyPr/>
          <a:lstStyle/>
          <a:p>
            <a:r>
              <a:rPr lang="en-US" sz="4000"/>
              <a:t>Pre-test risk messages with a focus group.</a:t>
            </a:r>
            <a:endParaRPr lang="en-US" altLang="en-US" sz="4000"/>
          </a:p>
        </p:txBody>
      </p:sp>
      <p:sp>
        <p:nvSpPr>
          <p:cNvPr id="119811" name="Rectangle 3"/>
          <p:cNvSpPr>
            <a:spLocks noGrp="1" noChangeArrowheads="1"/>
          </p:cNvSpPr>
          <p:nvPr>
            <p:ph type="body" idx="1"/>
          </p:nvPr>
        </p:nvSpPr>
        <p:spPr>
          <a:xfrm>
            <a:off x="457200" y="1219200"/>
            <a:ext cx="7505700" cy="4114800"/>
          </a:xfrm>
        </p:spPr>
        <p:txBody>
          <a:bodyPr/>
          <a:lstStyle/>
          <a:p>
            <a:r>
              <a:rPr lang="en-US" altLang="en-US" sz="2600"/>
              <a:t>Groups of 6-12 stakeholders.  </a:t>
            </a:r>
          </a:p>
          <a:p>
            <a:pPr>
              <a:buFont typeface="Wingdings" pitchFamily="2" charset="2"/>
              <a:buNone/>
            </a:pPr>
            <a:r>
              <a:rPr lang="en-US" altLang="en-US" sz="2600"/>
              <a:t>	Get representative sample, e.g., </a:t>
            </a:r>
          </a:p>
          <a:p>
            <a:pPr lvl="2"/>
            <a:r>
              <a:rPr lang="en-US" altLang="en-US"/>
              <a:t>local government officials</a:t>
            </a:r>
          </a:p>
          <a:p>
            <a:pPr lvl="2"/>
            <a:r>
              <a:rPr lang="en-US" altLang="en-US"/>
              <a:t>business folks</a:t>
            </a:r>
          </a:p>
          <a:p>
            <a:pPr lvl="2"/>
            <a:r>
              <a:rPr lang="en-US" altLang="en-US"/>
              <a:t>professionals</a:t>
            </a:r>
          </a:p>
          <a:p>
            <a:pPr lvl="2"/>
            <a:r>
              <a:rPr lang="en-US" altLang="en-US"/>
              <a:t>retired folks</a:t>
            </a:r>
          </a:p>
          <a:p>
            <a:pPr lvl="2"/>
            <a:r>
              <a:rPr lang="en-US" altLang="en-US"/>
              <a:t>homemakers</a:t>
            </a:r>
          </a:p>
          <a:p>
            <a:r>
              <a:rPr lang="en-US" altLang="en-US" sz="2600"/>
              <a:t>Moderator keeps things on track</a:t>
            </a:r>
          </a:p>
          <a:p>
            <a:r>
              <a:rPr lang="en-US" altLang="en-US" sz="2600"/>
              <a:t>Ask for immediate responses to messages.</a:t>
            </a:r>
          </a:p>
        </p:txBody>
      </p:sp>
      <p:pic>
        <p:nvPicPr>
          <p:cNvPr id="119812" name="Picture 4" descr="BD06592_"/>
          <p:cNvPicPr>
            <a:picLocks noChangeAspect="1" noChangeArrowheads="1"/>
          </p:cNvPicPr>
          <p:nvPr/>
        </p:nvPicPr>
        <p:blipFill>
          <a:blip r:embed="rId3" cstate="print"/>
          <a:srcRect/>
          <a:stretch>
            <a:fillRect/>
          </a:stretch>
        </p:blipFill>
        <p:spPr bwMode="auto">
          <a:xfrm>
            <a:off x="5943600" y="1524000"/>
            <a:ext cx="2197100" cy="2514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381000"/>
            <a:ext cx="8637588" cy="1311275"/>
          </a:xfrm>
        </p:spPr>
        <p:txBody>
          <a:bodyPr/>
          <a:lstStyle/>
          <a:p>
            <a:pPr>
              <a:lnSpc>
                <a:spcPct val="85000"/>
              </a:lnSpc>
            </a:pPr>
            <a:r>
              <a:rPr lang="en-US" sz="4000"/>
              <a:t>There are differing goals for risk communication.</a:t>
            </a:r>
          </a:p>
        </p:txBody>
      </p:sp>
      <p:sp>
        <p:nvSpPr>
          <p:cNvPr id="78851" name="Rectangle 3"/>
          <p:cNvSpPr>
            <a:spLocks noGrp="1" noChangeArrowheads="1"/>
          </p:cNvSpPr>
          <p:nvPr>
            <p:ph type="body" idx="1"/>
          </p:nvPr>
        </p:nvSpPr>
        <p:spPr/>
        <p:txBody>
          <a:bodyPr/>
          <a:lstStyle/>
          <a:p>
            <a:r>
              <a:rPr lang="en-US" sz="2800" dirty="0"/>
              <a:t>Some seeks to change people’s behavior</a:t>
            </a:r>
          </a:p>
          <a:p>
            <a:pPr lvl="1"/>
            <a:r>
              <a:rPr lang="en-US" sz="2400" dirty="0" smtClean="0"/>
              <a:t>e.g., procrastinating job , don’t put </a:t>
            </a:r>
            <a:r>
              <a:rPr lang="en-US" sz="2400" dirty="0" err="1" smtClean="0"/>
              <a:t>usb</a:t>
            </a:r>
            <a:r>
              <a:rPr lang="en-US" sz="2400" dirty="0" smtClean="0"/>
              <a:t> </a:t>
            </a:r>
            <a:r>
              <a:rPr lang="en-US" sz="2400" dirty="0" err="1" smtClean="0"/>
              <a:t>flashdisk</a:t>
            </a:r>
            <a:r>
              <a:rPr lang="en-US" sz="2400" dirty="0" smtClean="0"/>
              <a:t> without scanning in testing pc, give mark on programming</a:t>
            </a:r>
            <a:endParaRPr lang="en-US" sz="2400" dirty="0"/>
          </a:p>
          <a:p>
            <a:r>
              <a:rPr lang="en-US" sz="2800" dirty="0"/>
              <a:t>Some seeks to solve a problem in most acceptable way</a:t>
            </a:r>
          </a:p>
          <a:p>
            <a:pPr lvl="1"/>
            <a:r>
              <a:rPr lang="en-US" sz="2400" dirty="0"/>
              <a:t>e.g., </a:t>
            </a:r>
            <a:r>
              <a:rPr lang="en-US" sz="2400" dirty="0" smtClean="0"/>
              <a:t>do it according SOP</a:t>
            </a:r>
            <a:r>
              <a:rPr lang="en-US" sz="2400" dirty="0" smtClean="0"/>
              <a:t>, reuse best practice from COBIT </a:t>
            </a:r>
            <a:endParaRPr lang="en-US" sz="2400" dirty="0"/>
          </a:p>
          <a:p>
            <a:r>
              <a:rPr lang="en-US" sz="2800" dirty="0"/>
              <a:t>Some seeks to inform, so that people</a:t>
            </a:r>
            <a:r>
              <a:rPr lang="en-US" dirty="0"/>
              <a:t> </a:t>
            </a:r>
            <a:r>
              <a:rPr lang="en-US" sz="2800" dirty="0"/>
              <a:t>can make up their own mind</a:t>
            </a:r>
            <a:r>
              <a:rPr lang="en-US" sz="2800" dirty="0" smtClean="0"/>
              <a:t>. </a:t>
            </a:r>
          </a:p>
          <a:p>
            <a:pPr lvl="1"/>
            <a:r>
              <a:rPr lang="en-US" sz="2400" dirty="0" smtClean="0"/>
              <a:t>Job description remaining, dead line remaining</a:t>
            </a: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30050" name="Object 2"/>
          <p:cNvGraphicFramePr>
            <a:graphicFrameLocks/>
          </p:cNvGraphicFramePr>
          <p:nvPr/>
        </p:nvGraphicFramePr>
        <p:xfrm>
          <a:off x="7026275" y="1144588"/>
          <a:ext cx="1547813" cy="1701800"/>
        </p:xfrm>
        <a:graphic>
          <a:graphicData uri="http://schemas.openxmlformats.org/presentationml/2006/ole">
            <p:oleObj spid="_x0000_s130050" name="ClipArt" r:id="rId4" imgW="1031760" imgH="1134720" progId="MS_ClipArt_Gallery.2">
              <p:embed/>
            </p:oleObj>
          </a:graphicData>
        </a:graphic>
      </p:graphicFrame>
      <p:sp>
        <p:nvSpPr>
          <p:cNvPr id="130051" name="Rectangle 3"/>
          <p:cNvSpPr>
            <a:spLocks noChangeArrowheads="1"/>
          </p:cNvSpPr>
          <p:nvPr/>
        </p:nvSpPr>
        <p:spPr bwMode="auto">
          <a:xfrm>
            <a:off x="457200" y="2749550"/>
            <a:ext cx="8229600" cy="2203450"/>
          </a:xfrm>
          <a:prstGeom prst="rect">
            <a:avLst/>
          </a:prstGeom>
          <a:blipFill dpi="0" rotWithShape="0">
            <a:blip r:embed="rId5" cstate="print"/>
            <a:srcRect/>
            <a:tile tx="0" ty="0" sx="100000" sy="100000" flip="none" algn="tl"/>
          </a:blipFill>
          <a:ln w="9525">
            <a:noFill/>
            <a:miter lim="800000"/>
            <a:headEnd/>
            <a:tailEnd/>
          </a:ln>
          <a:effectLst/>
        </p:spPr>
        <p:txBody>
          <a:bodyPr wrap="none" anchor="ctr"/>
          <a:lstStyle/>
          <a:p>
            <a:endParaRPr lang="en-US"/>
          </a:p>
        </p:txBody>
      </p:sp>
      <p:sp>
        <p:nvSpPr>
          <p:cNvPr id="130052" name="Rectangle 4"/>
          <p:cNvSpPr>
            <a:spLocks noChangeArrowheads="1"/>
          </p:cNvSpPr>
          <p:nvPr/>
        </p:nvSpPr>
        <p:spPr bwMode="auto">
          <a:xfrm>
            <a:off x="768350" y="2749550"/>
            <a:ext cx="1968500" cy="977900"/>
          </a:xfrm>
          <a:prstGeom prst="rect">
            <a:avLst/>
          </a:prstGeom>
          <a:blipFill dpi="0" rotWithShape="0">
            <a:blip r:embed="rId6" cstate="print"/>
            <a:srcRect/>
            <a:tile tx="0" ty="0" sx="100000" sy="100000" flip="none" algn="tl"/>
          </a:blipFill>
          <a:ln w="12700">
            <a:solidFill>
              <a:schemeClr val="bg2"/>
            </a:solidFill>
            <a:miter lim="800000"/>
            <a:headEnd/>
            <a:tailEnd/>
          </a:ln>
          <a:effectLst/>
        </p:spPr>
        <p:txBody>
          <a:bodyPr wrap="none" anchor="ctr"/>
          <a:lstStyle/>
          <a:p>
            <a:endParaRPr lang="en-US"/>
          </a:p>
        </p:txBody>
      </p:sp>
      <p:pic>
        <p:nvPicPr>
          <p:cNvPr id="130053" name="Picture 5"/>
          <p:cNvPicPr>
            <a:picLocks noChangeArrowheads="1"/>
          </p:cNvPicPr>
          <p:nvPr/>
        </p:nvPicPr>
        <p:blipFill>
          <a:blip r:embed="rId7" cstate="print"/>
          <a:srcRect/>
          <a:stretch>
            <a:fillRect/>
          </a:stretch>
        </p:blipFill>
        <p:spPr bwMode="auto">
          <a:xfrm>
            <a:off x="5208588" y="1609725"/>
            <a:ext cx="971550" cy="1154113"/>
          </a:xfrm>
          <a:prstGeom prst="rect">
            <a:avLst/>
          </a:prstGeom>
          <a:noFill/>
          <a:ln w="9525">
            <a:noFill/>
            <a:miter lim="800000"/>
            <a:headEnd/>
            <a:tailEnd/>
          </a:ln>
          <a:effectLst/>
        </p:spPr>
      </p:pic>
      <p:sp>
        <p:nvSpPr>
          <p:cNvPr id="130054" name="Freeform 6"/>
          <p:cNvSpPr>
            <a:spLocks/>
          </p:cNvSpPr>
          <p:nvPr/>
        </p:nvSpPr>
        <p:spPr bwMode="auto">
          <a:xfrm>
            <a:off x="1050925" y="3581400"/>
            <a:ext cx="1435100" cy="1524000"/>
          </a:xfrm>
          <a:custGeom>
            <a:avLst/>
            <a:gdLst/>
            <a:ahLst/>
            <a:cxnLst>
              <a:cxn ang="0">
                <a:pos x="150" y="892"/>
              </a:cxn>
              <a:cxn ang="0">
                <a:pos x="162" y="852"/>
              </a:cxn>
              <a:cxn ang="0">
                <a:pos x="139" y="799"/>
              </a:cxn>
              <a:cxn ang="0">
                <a:pos x="116" y="759"/>
              </a:cxn>
              <a:cxn ang="0">
                <a:pos x="81" y="652"/>
              </a:cxn>
              <a:cxn ang="0">
                <a:pos x="58" y="599"/>
              </a:cxn>
              <a:cxn ang="0">
                <a:pos x="34" y="559"/>
              </a:cxn>
              <a:cxn ang="0">
                <a:pos x="23" y="519"/>
              </a:cxn>
              <a:cxn ang="0">
                <a:pos x="0" y="478"/>
              </a:cxn>
              <a:cxn ang="0">
                <a:pos x="11" y="438"/>
              </a:cxn>
              <a:cxn ang="0">
                <a:pos x="23" y="385"/>
              </a:cxn>
              <a:cxn ang="0">
                <a:pos x="34" y="345"/>
              </a:cxn>
              <a:cxn ang="0">
                <a:pos x="23" y="305"/>
              </a:cxn>
              <a:cxn ang="0">
                <a:pos x="58" y="279"/>
              </a:cxn>
              <a:cxn ang="0">
                <a:pos x="104" y="266"/>
              </a:cxn>
              <a:cxn ang="0">
                <a:pos x="139" y="252"/>
              </a:cxn>
              <a:cxn ang="0">
                <a:pos x="174" y="212"/>
              </a:cxn>
              <a:cxn ang="0">
                <a:pos x="185" y="172"/>
              </a:cxn>
              <a:cxn ang="0">
                <a:pos x="220" y="119"/>
              </a:cxn>
              <a:cxn ang="0">
                <a:pos x="243" y="79"/>
              </a:cxn>
              <a:cxn ang="0">
                <a:pos x="336" y="79"/>
              </a:cxn>
              <a:cxn ang="0">
                <a:pos x="359" y="38"/>
              </a:cxn>
              <a:cxn ang="0">
                <a:pos x="394" y="0"/>
              </a:cxn>
              <a:cxn ang="0">
                <a:pos x="429" y="0"/>
              </a:cxn>
              <a:cxn ang="0">
                <a:pos x="464" y="38"/>
              </a:cxn>
              <a:cxn ang="0">
                <a:pos x="497" y="79"/>
              </a:cxn>
              <a:cxn ang="0">
                <a:pos x="532" y="105"/>
              </a:cxn>
              <a:cxn ang="0">
                <a:pos x="567" y="119"/>
              </a:cxn>
              <a:cxn ang="0">
                <a:pos x="602" y="145"/>
              </a:cxn>
              <a:cxn ang="0">
                <a:pos x="637" y="159"/>
              </a:cxn>
              <a:cxn ang="0">
                <a:pos x="695" y="172"/>
              </a:cxn>
              <a:cxn ang="0">
                <a:pos x="787" y="186"/>
              </a:cxn>
              <a:cxn ang="0">
                <a:pos x="822" y="199"/>
              </a:cxn>
              <a:cxn ang="0">
                <a:pos x="811" y="252"/>
              </a:cxn>
              <a:cxn ang="0">
                <a:pos x="799" y="292"/>
              </a:cxn>
              <a:cxn ang="0">
                <a:pos x="787" y="333"/>
              </a:cxn>
              <a:cxn ang="0">
                <a:pos x="799" y="385"/>
              </a:cxn>
              <a:cxn ang="0">
                <a:pos x="811" y="426"/>
              </a:cxn>
              <a:cxn ang="0">
                <a:pos x="811" y="466"/>
              </a:cxn>
              <a:cxn ang="0">
                <a:pos x="799" y="519"/>
              </a:cxn>
              <a:cxn ang="0">
                <a:pos x="799" y="559"/>
              </a:cxn>
              <a:cxn ang="0">
                <a:pos x="799" y="599"/>
              </a:cxn>
              <a:cxn ang="0">
                <a:pos x="799" y="652"/>
              </a:cxn>
              <a:cxn ang="0">
                <a:pos x="822" y="692"/>
              </a:cxn>
              <a:cxn ang="0">
                <a:pos x="845" y="733"/>
              </a:cxn>
              <a:cxn ang="0">
                <a:pos x="880" y="745"/>
              </a:cxn>
              <a:cxn ang="0">
                <a:pos x="880" y="785"/>
              </a:cxn>
              <a:cxn ang="0">
                <a:pos x="880" y="826"/>
              </a:cxn>
              <a:cxn ang="0">
                <a:pos x="903" y="866"/>
              </a:cxn>
              <a:cxn ang="0">
                <a:pos x="903" y="919"/>
              </a:cxn>
              <a:cxn ang="0">
                <a:pos x="903" y="959"/>
              </a:cxn>
            </a:cxnLst>
            <a:rect l="0" t="0" r="r" b="b"/>
            <a:pathLst>
              <a:path w="904" h="960">
                <a:moveTo>
                  <a:pt x="150" y="892"/>
                </a:moveTo>
                <a:lnTo>
                  <a:pt x="162" y="852"/>
                </a:lnTo>
                <a:lnTo>
                  <a:pt x="139" y="799"/>
                </a:lnTo>
                <a:lnTo>
                  <a:pt x="116" y="759"/>
                </a:lnTo>
                <a:lnTo>
                  <a:pt x="81" y="652"/>
                </a:lnTo>
                <a:lnTo>
                  <a:pt x="58" y="599"/>
                </a:lnTo>
                <a:lnTo>
                  <a:pt x="34" y="559"/>
                </a:lnTo>
                <a:lnTo>
                  <a:pt x="23" y="519"/>
                </a:lnTo>
                <a:lnTo>
                  <a:pt x="0" y="478"/>
                </a:lnTo>
                <a:lnTo>
                  <a:pt x="11" y="438"/>
                </a:lnTo>
                <a:lnTo>
                  <a:pt x="23" y="385"/>
                </a:lnTo>
                <a:lnTo>
                  <a:pt x="34" y="345"/>
                </a:lnTo>
                <a:lnTo>
                  <a:pt x="23" y="305"/>
                </a:lnTo>
                <a:lnTo>
                  <a:pt x="58" y="279"/>
                </a:lnTo>
                <a:lnTo>
                  <a:pt x="104" y="266"/>
                </a:lnTo>
                <a:lnTo>
                  <a:pt x="139" y="252"/>
                </a:lnTo>
                <a:lnTo>
                  <a:pt x="174" y="212"/>
                </a:lnTo>
                <a:lnTo>
                  <a:pt x="185" y="172"/>
                </a:lnTo>
                <a:lnTo>
                  <a:pt x="220" y="119"/>
                </a:lnTo>
                <a:lnTo>
                  <a:pt x="243" y="79"/>
                </a:lnTo>
                <a:lnTo>
                  <a:pt x="336" y="79"/>
                </a:lnTo>
                <a:lnTo>
                  <a:pt x="359" y="38"/>
                </a:lnTo>
                <a:lnTo>
                  <a:pt x="394" y="0"/>
                </a:lnTo>
                <a:lnTo>
                  <a:pt x="429" y="0"/>
                </a:lnTo>
                <a:lnTo>
                  <a:pt x="464" y="38"/>
                </a:lnTo>
                <a:lnTo>
                  <a:pt x="497" y="79"/>
                </a:lnTo>
                <a:lnTo>
                  <a:pt x="532" y="105"/>
                </a:lnTo>
                <a:lnTo>
                  <a:pt x="567" y="119"/>
                </a:lnTo>
                <a:lnTo>
                  <a:pt x="602" y="145"/>
                </a:lnTo>
                <a:lnTo>
                  <a:pt x="637" y="159"/>
                </a:lnTo>
                <a:lnTo>
                  <a:pt x="695" y="172"/>
                </a:lnTo>
                <a:lnTo>
                  <a:pt x="787" y="186"/>
                </a:lnTo>
                <a:lnTo>
                  <a:pt x="822" y="199"/>
                </a:lnTo>
                <a:lnTo>
                  <a:pt x="811" y="252"/>
                </a:lnTo>
                <a:lnTo>
                  <a:pt x="799" y="292"/>
                </a:lnTo>
                <a:lnTo>
                  <a:pt x="787" y="333"/>
                </a:lnTo>
                <a:lnTo>
                  <a:pt x="799" y="385"/>
                </a:lnTo>
                <a:lnTo>
                  <a:pt x="811" y="426"/>
                </a:lnTo>
                <a:lnTo>
                  <a:pt x="811" y="466"/>
                </a:lnTo>
                <a:lnTo>
                  <a:pt x="799" y="519"/>
                </a:lnTo>
                <a:lnTo>
                  <a:pt x="799" y="559"/>
                </a:lnTo>
                <a:lnTo>
                  <a:pt x="799" y="599"/>
                </a:lnTo>
                <a:lnTo>
                  <a:pt x="799" y="652"/>
                </a:lnTo>
                <a:lnTo>
                  <a:pt x="822" y="692"/>
                </a:lnTo>
                <a:lnTo>
                  <a:pt x="845" y="733"/>
                </a:lnTo>
                <a:lnTo>
                  <a:pt x="880" y="745"/>
                </a:lnTo>
                <a:lnTo>
                  <a:pt x="880" y="785"/>
                </a:lnTo>
                <a:lnTo>
                  <a:pt x="880" y="826"/>
                </a:lnTo>
                <a:lnTo>
                  <a:pt x="903" y="866"/>
                </a:lnTo>
                <a:lnTo>
                  <a:pt x="903" y="919"/>
                </a:lnTo>
                <a:lnTo>
                  <a:pt x="903" y="959"/>
                </a:lnTo>
              </a:path>
            </a:pathLst>
          </a:custGeom>
          <a:gradFill rotWithShape="0">
            <a:gsLst>
              <a:gs pos="0">
                <a:srgbClr val="FF6699"/>
              </a:gs>
              <a:gs pos="100000">
                <a:srgbClr val="FF6699">
                  <a:gamma/>
                  <a:tint val="0"/>
                  <a:invGamma/>
                </a:srgbClr>
              </a:gs>
            </a:gsLst>
            <a:lin ang="5400000" scaled="1"/>
          </a:gradFill>
          <a:ln w="25400" cap="rnd" cmpd="sng">
            <a:solidFill>
              <a:srgbClr val="FF6699"/>
            </a:solidFill>
            <a:prstDash val="solid"/>
            <a:round/>
            <a:headEnd type="none" w="sm" len="sm"/>
            <a:tailEnd type="none" w="sm" len="sm"/>
          </a:ln>
          <a:effectLst/>
        </p:spPr>
        <p:txBody>
          <a:bodyPr/>
          <a:lstStyle/>
          <a:p>
            <a:endParaRPr lang="en-US"/>
          </a:p>
        </p:txBody>
      </p:sp>
      <p:sp>
        <p:nvSpPr>
          <p:cNvPr id="130055" name="Rectangle 7"/>
          <p:cNvSpPr>
            <a:spLocks noChangeArrowheads="1"/>
          </p:cNvSpPr>
          <p:nvPr/>
        </p:nvSpPr>
        <p:spPr bwMode="auto">
          <a:xfrm>
            <a:off x="457200" y="4953000"/>
            <a:ext cx="8229600" cy="1143000"/>
          </a:xfrm>
          <a:prstGeom prst="rect">
            <a:avLst/>
          </a:prstGeom>
          <a:solidFill>
            <a:srgbClr val="8CC0F4"/>
          </a:solidFill>
          <a:ln w="9525">
            <a:noFill/>
            <a:miter lim="800000"/>
            <a:headEnd/>
            <a:tailEnd/>
          </a:ln>
          <a:effectLst/>
        </p:spPr>
        <p:txBody>
          <a:bodyPr wrap="none" anchor="ctr"/>
          <a:lstStyle/>
          <a:p>
            <a:endParaRPr lang="en-US"/>
          </a:p>
        </p:txBody>
      </p:sp>
      <p:sp>
        <p:nvSpPr>
          <p:cNvPr id="130056" name="AutoShape 8"/>
          <p:cNvSpPr>
            <a:spLocks noChangeArrowheads="1"/>
          </p:cNvSpPr>
          <p:nvPr/>
        </p:nvSpPr>
        <p:spPr bwMode="auto">
          <a:xfrm>
            <a:off x="996950" y="4941888"/>
            <a:ext cx="5192713" cy="266700"/>
          </a:xfrm>
          <a:prstGeom prst="roundRect">
            <a:avLst>
              <a:gd name="adj" fmla="val 49986"/>
            </a:avLst>
          </a:prstGeom>
          <a:gradFill rotWithShape="0">
            <a:gsLst>
              <a:gs pos="0">
                <a:srgbClr val="FF6699"/>
              </a:gs>
              <a:gs pos="100000">
                <a:srgbClr val="FF6699">
                  <a:gamma/>
                  <a:tint val="0"/>
                  <a:invGamma/>
                </a:srgbClr>
              </a:gs>
            </a:gsLst>
            <a:lin ang="0" scaled="1"/>
          </a:gradFill>
          <a:ln w="12700">
            <a:solidFill>
              <a:srgbClr val="FF6699"/>
            </a:solidFill>
            <a:round/>
            <a:headEnd/>
            <a:tailEnd/>
          </a:ln>
          <a:effectLst/>
        </p:spPr>
        <p:txBody>
          <a:bodyPr wrap="none" anchor="ctr"/>
          <a:lstStyle/>
          <a:p>
            <a:endParaRPr lang="en-US"/>
          </a:p>
        </p:txBody>
      </p:sp>
      <p:sp>
        <p:nvSpPr>
          <p:cNvPr id="130057" name="Line 9"/>
          <p:cNvSpPr>
            <a:spLocks noChangeShapeType="1"/>
          </p:cNvSpPr>
          <p:nvPr/>
        </p:nvSpPr>
        <p:spPr bwMode="auto">
          <a:xfrm>
            <a:off x="4876800" y="2616200"/>
            <a:ext cx="0" cy="127000"/>
          </a:xfrm>
          <a:prstGeom prst="line">
            <a:avLst/>
          </a:prstGeom>
          <a:noFill/>
          <a:ln w="127000">
            <a:solidFill>
              <a:srgbClr val="919191"/>
            </a:solidFill>
            <a:round/>
            <a:headEnd type="none" w="sm" len="sm"/>
            <a:tailEnd type="none" w="sm" len="sm"/>
          </a:ln>
          <a:effectLst/>
        </p:spPr>
        <p:txBody>
          <a:bodyPr/>
          <a:lstStyle/>
          <a:p>
            <a:endParaRPr lang="en-US"/>
          </a:p>
        </p:txBody>
      </p:sp>
      <p:sp>
        <p:nvSpPr>
          <p:cNvPr id="130058" name="Rectangle 10"/>
          <p:cNvSpPr>
            <a:spLocks noChangeArrowheads="1"/>
          </p:cNvSpPr>
          <p:nvPr/>
        </p:nvSpPr>
        <p:spPr bwMode="auto">
          <a:xfrm>
            <a:off x="3749675" y="2214563"/>
            <a:ext cx="66675" cy="155575"/>
          </a:xfrm>
          <a:prstGeom prst="rect">
            <a:avLst/>
          </a:prstGeom>
          <a:solidFill>
            <a:srgbClr val="FFFFFF"/>
          </a:solidFill>
          <a:ln w="9525">
            <a:noFill/>
            <a:miter lim="800000"/>
            <a:headEnd/>
            <a:tailEnd/>
          </a:ln>
          <a:effectLst/>
        </p:spPr>
        <p:txBody>
          <a:bodyPr wrap="none" anchor="ctr"/>
          <a:lstStyle/>
          <a:p>
            <a:endParaRPr lang="en-US"/>
          </a:p>
        </p:txBody>
      </p:sp>
      <p:sp>
        <p:nvSpPr>
          <p:cNvPr id="130059" name="Rectangle 11"/>
          <p:cNvSpPr>
            <a:spLocks noChangeArrowheads="1"/>
          </p:cNvSpPr>
          <p:nvPr/>
        </p:nvSpPr>
        <p:spPr bwMode="auto">
          <a:xfrm>
            <a:off x="2705100" y="2997200"/>
            <a:ext cx="250825" cy="320675"/>
          </a:xfrm>
          <a:prstGeom prst="rect">
            <a:avLst/>
          </a:prstGeom>
          <a:noFill/>
          <a:ln w="9525">
            <a:noFill/>
            <a:miter lim="800000"/>
            <a:headEnd/>
            <a:tailEnd/>
          </a:ln>
          <a:effectLst/>
        </p:spPr>
        <p:txBody>
          <a:bodyPr wrap="none" anchor="ctr"/>
          <a:lstStyle/>
          <a:p>
            <a:endParaRPr lang="en-US"/>
          </a:p>
        </p:txBody>
      </p:sp>
      <p:sp>
        <p:nvSpPr>
          <p:cNvPr id="130060" name="Rectangle 12"/>
          <p:cNvSpPr>
            <a:spLocks noChangeArrowheads="1"/>
          </p:cNvSpPr>
          <p:nvPr/>
        </p:nvSpPr>
        <p:spPr bwMode="auto">
          <a:xfrm>
            <a:off x="2736850" y="4175125"/>
            <a:ext cx="250825" cy="320675"/>
          </a:xfrm>
          <a:prstGeom prst="rect">
            <a:avLst/>
          </a:prstGeom>
          <a:noFill/>
          <a:ln w="9525">
            <a:noFill/>
            <a:miter lim="800000"/>
            <a:headEnd/>
            <a:tailEnd/>
          </a:ln>
          <a:effectLst/>
        </p:spPr>
        <p:txBody>
          <a:bodyPr wrap="none" anchor="ctr"/>
          <a:lstStyle/>
          <a:p>
            <a:endParaRPr lang="en-US"/>
          </a:p>
        </p:txBody>
      </p:sp>
      <p:sp>
        <p:nvSpPr>
          <p:cNvPr id="130061" name="Rectangle 13"/>
          <p:cNvSpPr>
            <a:spLocks noChangeArrowheads="1"/>
          </p:cNvSpPr>
          <p:nvPr/>
        </p:nvSpPr>
        <p:spPr bwMode="auto">
          <a:xfrm>
            <a:off x="6477000" y="5257800"/>
            <a:ext cx="1936750" cy="304800"/>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sz="1400" b="1"/>
              <a:t>Monitoring Well</a:t>
            </a:r>
          </a:p>
        </p:txBody>
      </p:sp>
      <p:sp>
        <p:nvSpPr>
          <p:cNvPr id="130062" name="Line 14"/>
          <p:cNvSpPr>
            <a:spLocks noChangeShapeType="1"/>
          </p:cNvSpPr>
          <p:nvPr/>
        </p:nvSpPr>
        <p:spPr bwMode="auto">
          <a:xfrm>
            <a:off x="8323263" y="4948238"/>
            <a:ext cx="166687" cy="0"/>
          </a:xfrm>
          <a:prstGeom prst="line">
            <a:avLst/>
          </a:prstGeom>
          <a:noFill/>
          <a:ln w="25400">
            <a:solidFill>
              <a:srgbClr val="114FFB"/>
            </a:solidFill>
            <a:round/>
            <a:headEnd type="none" w="sm" len="sm"/>
            <a:tailEnd type="none" w="sm" len="sm"/>
          </a:ln>
          <a:effectLst/>
        </p:spPr>
        <p:txBody>
          <a:bodyPr/>
          <a:lstStyle/>
          <a:p>
            <a:endParaRPr lang="en-US"/>
          </a:p>
        </p:txBody>
      </p:sp>
      <p:sp>
        <p:nvSpPr>
          <p:cNvPr id="130063" name="Freeform 15"/>
          <p:cNvSpPr>
            <a:spLocks/>
          </p:cNvSpPr>
          <p:nvPr/>
        </p:nvSpPr>
        <p:spPr bwMode="auto">
          <a:xfrm>
            <a:off x="8229600" y="4495800"/>
            <a:ext cx="347663" cy="442913"/>
          </a:xfrm>
          <a:custGeom>
            <a:avLst/>
            <a:gdLst/>
            <a:ahLst/>
            <a:cxnLst>
              <a:cxn ang="0">
                <a:pos x="0" y="0"/>
              </a:cxn>
              <a:cxn ang="0">
                <a:pos x="122" y="0"/>
              </a:cxn>
              <a:cxn ang="0">
                <a:pos x="61" y="141"/>
              </a:cxn>
              <a:cxn ang="0">
                <a:pos x="0" y="0"/>
              </a:cxn>
            </a:cxnLst>
            <a:rect l="0" t="0" r="r" b="b"/>
            <a:pathLst>
              <a:path w="123" h="142">
                <a:moveTo>
                  <a:pt x="0" y="0"/>
                </a:moveTo>
                <a:lnTo>
                  <a:pt x="122" y="0"/>
                </a:lnTo>
                <a:lnTo>
                  <a:pt x="61" y="141"/>
                </a:lnTo>
                <a:lnTo>
                  <a:pt x="0" y="0"/>
                </a:lnTo>
              </a:path>
            </a:pathLst>
          </a:custGeom>
          <a:solidFill>
            <a:srgbClr val="114FFB"/>
          </a:solidFill>
          <a:ln w="12700" cap="rnd" cmpd="sng">
            <a:solidFill>
              <a:srgbClr val="114FFB"/>
            </a:solidFill>
            <a:prstDash val="solid"/>
            <a:round/>
            <a:headEnd type="none" w="sm" len="sm"/>
            <a:tailEnd type="none" w="sm" len="sm"/>
          </a:ln>
          <a:effectLst/>
        </p:spPr>
        <p:txBody>
          <a:bodyPr/>
          <a:lstStyle/>
          <a:p>
            <a:endParaRPr lang="en-US"/>
          </a:p>
        </p:txBody>
      </p:sp>
      <p:sp>
        <p:nvSpPr>
          <p:cNvPr id="130064" name="Rectangle 16"/>
          <p:cNvSpPr>
            <a:spLocks noChangeArrowheads="1"/>
          </p:cNvSpPr>
          <p:nvPr/>
        </p:nvSpPr>
        <p:spPr bwMode="auto">
          <a:xfrm>
            <a:off x="838200" y="5562600"/>
            <a:ext cx="1828800" cy="366713"/>
          </a:xfrm>
          <a:prstGeom prst="rect">
            <a:avLst/>
          </a:prstGeom>
          <a:noFill/>
          <a:ln w="9525">
            <a:noFill/>
            <a:miter lim="800000"/>
            <a:headEnd/>
            <a:tailEnd/>
          </a:ln>
          <a:effectLst/>
        </p:spPr>
        <p:txBody>
          <a:bodyPr lIns="92075" tIns="46038" rIns="92075" bIns="46038">
            <a:spAutoFit/>
          </a:bodyPr>
          <a:lstStyle/>
          <a:p>
            <a:pPr eaLnBrk="0" hangingPunct="0">
              <a:spcBef>
                <a:spcPct val="50000"/>
              </a:spcBef>
            </a:pPr>
            <a:r>
              <a:rPr lang="en-US" b="1">
                <a:solidFill>
                  <a:srgbClr val="114FFB"/>
                </a:solidFill>
              </a:rPr>
              <a:t>Ground Water</a:t>
            </a:r>
          </a:p>
        </p:txBody>
      </p:sp>
      <p:sp>
        <p:nvSpPr>
          <p:cNvPr id="130065" name="Rectangle 17"/>
          <p:cNvSpPr>
            <a:spLocks noChangeArrowheads="1"/>
          </p:cNvSpPr>
          <p:nvPr/>
        </p:nvSpPr>
        <p:spPr bwMode="auto">
          <a:xfrm>
            <a:off x="2590800" y="1447800"/>
            <a:ext cx="1835150" cy="366713"/>
          </a:xfrm>
          <a:prstGeom prst="rect">
            <a:avLst/>
          </a:prstGeom>
          <a:noFill/>
          <a:ln w="9525">
            <a:noFill/>
            <a:miter lim="800000"/>
            <a:headEnd/>
            <a:tailEnd/>
          </a:ln>
          <a:effectLst/>
        </p:spPr>
        <p:txBody>
          <a:bodyPr wrap="none" lIns="92075" tIns="46038" rIns="92075" bIns="46038">
            <a:spAutoFit/>
          </a:bodyPr>
          <a:lstStyle/>
          <a:p>
            <a:pPr algn="ctr" eaLnBrk="0" hangingPunct="0"/>
            <a:r>
              <a:rPr lang="en-US" b="1"/>
              <a:t>Service Station</a:t>
            </a:r>
          </a:p>
        </p:txBody>
      </p:sp>
      <p:sp>
        <p:nvSpPr>
          <p:cNvPr id="130066" name="Rectangle 18"/>
          <p:cNvSpPr>
            <a:spLocks noChangeArrowheads="1"/>
          </p:cNvSpPr>
          <p:nvPr/>
        </p:nvSpPr>
        <p:spPr bwMode="auto">
          <a:xfrm>
            <a:off x="6934200" y="685800"/>
            <a:ext cx="1677988" cy="366713"/>
          </a:xfrm>
          <a:prstGeom prst="rect">
            <a:avLst/>
          </a:prstGeom>
          <a:noFill/>
          <a:ln w="9525">
            <a:noFill/>
            <a:miter lim="800000"/>
            <a:headEnd/>
            <a:tailEnd/>
          </a:ln>
          <a:effectLst/>
        </p:spPr>
        <p:txBody>
          <a:bodyPr lIns="92075" tIns="46038" rIns="92075" bIns="46038">
            <a:spAutoFit/>
          </a:bodyPr>
          <a:lstStyle/>
          <a:p>
            <a:pPr algn="ctr" eaLnBrk="0" hangingPunct="0"/>
            <a:r>
              <a:rPr lang="en-US" b="1"/>
              <a:t>Residence</a:t>
            </a:r>
          </a:p>
        </p:txBody>
      </p:sp>
      <p:graphicFrame>
        <p:nvGraphicFramePr>
          <p:cNvPr id="130067" name="Object 19"/>
          <p:cNvGraphicFramePr>
            <a:graphicFrameLocks/>
          </p:cNvGraphicFramePr>
          <p:nvPr/>
        </p:nvGraphicFramePr>
        <p:xfrm>
          <a:off x="2106613" y="2097088"/>
          <a:ext cx="246062" cy="698500"/>
        </p:xfrm>
        <a:graphic>
          <a:graphicData uri="http://schemas.openxmlformats.org/presentationml/2006/ole">
            <p:oleObj spid="_x0000_s130067" name="ClipArt" r:id="rId8" imgW="328320" imgH="930240" progId="MS_ClipArt_Gallery.2">
              <p:embed/>
            </p:oleObj>
          </a:graphicData>
        </a:graphic>
      </p:graphicFrame>
      <p:graphicFrame>
        <p:nvGraphicFramePr>
          <p:cNvPr id="130068" name="Object 20"/>
          <p:cNvGraphicFramePr>
            <a:graphicFrameLocks/>
          </p:cNvGraphicFramePr>
          <p:nvPr/>
        </p:nvGraphicFramePr>
        <p:xfrm>
          <a:off x="6740525" y="2092325"/>
          <a:ext cx="252413" cy="762000"/>
        </p:xfrm>
        <a:graphic>
          <a:graphicData uri="http://schemas.openxmlformats.org/presentationml/2006/ole">
            <p:oleObj spid="_x0000_s130068" name="ClipArt" r:id="rId9" imgW="336240" imgH="1017360" progId="MS_ClipArt_Gallery.2">
              <p:embed/>
            </p:oleObj>
          </a:graphicData>
        </a:graphic>
      </p:graphicFrame>
      <p:grpSp>
        <p:nvGrpSpPr>
          <p:cNvPr id="130069" name="Group 21"/>
          <p:cNvGrpSpPr>
            <a:grpSpLocks/>
          </p:cNvGrpSpPr>
          <p:nvPr/>
        </p:nvGrpSpPr>
        <p:grpSpPr bwMode="auto">
          <a:xfrm>
            <a:off x="6400800" y="2743200"/>
            <a:ext cx="76200" cy="3122613"/>
            <a:chOff x="4032" y="1728"/>
            <a:chExt cx="48" cy="1967"/>
          </a:xfrm>
        </p:grpSpPr>
        <p:sp>
          <p:nvSpPr>
            <p:cNvPr id="130070" name="Freeform 22"/>
            <p:cNvSpPr>
              <a:spLocks/>
            </p:cNvSpPr>
            <p:nvPr/>
          </p:nvSpPr>
          <p:spPr bwMode="auto">
            <a:xfrm>
              <a:off x="4032" y="1728"/>
              <a:ext cx="40" cy="1912"/>
            </a:xfrm>
            <a:custGeom>
              <a:avLst/>
              <a:gdLst/>
              <a:ahLst/>
              <a:cxnLst>
                <a:cxn ang="0">
                  <a:pos x="0" y="0"/>
                </a:cxn>
                <a:cxn ang="0">
                  <a:pos x="39" y="0"/>
                </a:cxn>
                <a:cxn ang="0">
                  <a:pos x="39" y="1911"/>
                </a:cxn>
                <a:cxn ang="0">
                  <a:pos x="0" y="1911"/>
                </a:cxn>
                <a:cxn ang="0">
                  <a:pos x="0" y="0"/>
                </a:cxn>
              </a:cxnLst>
              <a:rect l="0" t="0" r="r" b="b"/>
              <a:pathLst>
                <a:path w="40" h="1912">
                  <a:moveTo>
                    <a:pt x="0" y="0"/>
                  </a:moveTo>
                  <a:lnTo>
                    <a:pt x="39" y="0"/>
                  </a:lnTo>
                  <a:lnTo>
                    <a:pt x="39" y="1911"/>
                  </a:lnTo>
                  <a:lnTo>
                    <a:pt x="0" y="1911"/>
                  </a:lnTo>
                  <a:lnTo>
                    <a:pt x="0" y="0"/>
                  </a:lnTo>
                </a:path>
              </a:pathLst>
            </a:custGeom>
            <a:solidFill>
              <a:srgbClr val="FFFFFF"/>
            </a:solidFill>
            <a:ln w="9525" cap="rnd">
              <a:noFill/>
              <a:round/>
              <a:headEnd type="none" w="sm" len="sm"/>
              <a:tailEnd type="none" w="sm" len="sm"/>
            </a:ln>
            <a:effectLst/>
          </p:spPr>
          <p:txBody>
            <a:bodyPr/>
            <a:lstStyle/>
            <a:p>
              <a:endParaRPr lang="en-US"/>
            </a:p>
          </p:txBody>
        </p:sp>
        <p:sp>
          <p:nvSpPr>
            <p:cNvPr id="130071" name="Line 23"/>
            <p:cNvSpPr>
              <a:spLocks noChangeShapeType="1"/>
            </p:cNvSpPr>
            <p:nvPr/>
          </p:nvSpPr>
          <p:spPr bwMode="auto">
            <a:xfrm>
              <a:off x="4034" y="1728"/>
              <a:ext cx="46" cy="0"/>
            </a:xfrm>
            <a:prstGeom prst="line">
              <a:avLst/>
            </a:prstGeom>
            <a:noFill/>
            <a:ln w="12700">
              <a:solidFill>
                <a:srgbClr val="000000"/>
              </a:solidFill>
              <a:round/>
              <a:headEnd type="none" w="sm" len="sm"/>
              <a:tailEnd type="none" w="sm" len="sm"/>
            </a:ln>
            <a:effectLst/>
          </p:spPr>
          <p:txBody>
            <a:bodyPr/>
            <a:lstStyle/>
            <a:p>
              <a:endParaRPr lang="en-US"/>
            </a:p>
          </p:txBody>
        </p:sp>
        <p:sp>
          <p:nvSpPr>
            <p:cNvPr id="130072" name="Line 24"/>
            <p:cNvSpPr>
              <a:spLocks noChangeShapeType="1"/>
            </p:cNvSpPr>
            <p:nvPr/>
          </p:nvSpPr>
          <p:spPr bwMode="auto">
            <a:xfrm>
              <a:off x="4080" y="1730"/>
              <a:ext cx="0" cy="1939"/>
            </a:xfrm>
            <a:prstGeom prst="line">
              <a:avLst/>
            </a:prstGeom>
            <a:noFill/>
            <a:ln w="12700">
              <a:solidFill>
                <a:srgbClr val="000000"/>
              </a:solidFill>
              <a:round/>
              <a:headEnd type="none" w="sm" len="sm"/>
              <a:tailEnd type="none" w="sm" len="sm"/>
            </a:ln>
            <a:effectLst/>
          </p:spPr>
          <p:txBody>
            <a:bodyPr/>
            <a:lstStyle/>
            <a:p>
              <a:endParaRPr lang="en-US"/>
            </a:p>
          </p:txBody>
        </p:sp>
        <p:sp>
          <p:nvSpPr>
            <p:cNvPr id="130073" name="Line 25"/>
            <p:cNvSpPr>
              <a:spLocks noChangeShapeType="1"/>
            </p:cNvSpPr>
            <p:nvPr/>
          </p:nvSpPr>
          <p:spPr bwMode="auto">
            <a:xfrm flipH="1">
              <a:off x="4034" y="3669"/>
              <a:ext cx="46" cy="0"/>
            </a:xfrm>
            <a:prstGeom prst="line">
              <a:avLst/>
            </a:prstGeom>
            <a:noFill/>
            <a:ln w="12700">
              <a:solidFill>
                <a:srgbClr val="000000"/>
              </a:solidFill>
              <a:round/>
              <a:headEnd type="none" w="sm" len="sm"/>
              <a:tailEnd type="none" w="sm" len="sm"/>
            </a:ln>
            <a:effectLst/>
          </p:spPr>
          <p:txBody>
            <a:bodyPr/>
            <a:lstStyle/>
            <a:p>
              <a:endParaRPr lang="en-US"/>
            </a:p>
          </p:txBody>
        </p:sp>
        <p:sp>
          <p:nvSpPr>
            <p:cNvPr id="130074" name="Line 26"/>
            <p:cNvSpPr>
              <a:spLocks noChangeShapeType="1"/>
            </p:cNvSpPr>
            <p:nvPr/>
          </p:nvSpPr>
          <p:spPr bwMode="auto">
            <a:xfrm flipV="1">
              <a:off x="4032" y="1729"/>
              <a:ext cx="0" cy="1939"/>
            </a:xfrm>
            <a:prstGeom prst="line">
              <a:avLst/>
            </a:prstGeom>
            <a:noFill/>
            <a:ln w="12700">
              <a:solidFill>
                <a:srgbClr val="000000"/>
              </a:solidFill>
              <a:round/>
              <a:headEnd type="none" w="sm" len="sm"/>
              <a:tailEnd type="none" w="sm" len="sm"/>
            </a:ln>
            <a:effectLst/>
          </p:spPr>
          <p:txBody>
            <a:bodyPr/>
            <a:lstStyle/>
            <a:p>
              <a:endParaRPr lang="en-US"/>
            </a:p>
          </p:txBody>
        </p:sp>
        <p:sp>
          <p:nvSpPr>
            <p:cNvPr id="130075" name="Freeform 27"/>
            <p:cNvSpPr>
              <a:spLocks/>
            </p:cNvSpPr>
            <p:nvPr/>
          </p:nvSpPr>
          <p:spPr bwMode="auto">
            <a:xfrm>
              <a:off x="4032" y="2816"/>
              <a:ext cx="47" cy="879"/>
            </a:xfrm>
            <a:custGeom>
              <a:avLst/>
              <a:gdLst/>
              <a:ahLst/>
              <a:cxnLst>
                <a:cxn ang="0">
                  <a:pos x="0" y="0"/>
                </a:cxn>
                <a:cxn ang="0">
                  <a:pos x="46" y="0"/>
                </a:cxn>
                <a:cxn ang="0">
                  <a:pos x="46" y="878"/>
                </a:cxn>
                <a:cxn ang="0">
                  <a:pos x="0" y="878"/>
                </a:cxn>
                <a:cxn ang="0">
                  <a:pos x="0" y="0"/>
                </a:cxn>
              </a:cxnLst>
              <a:rect l="0" t="0" r="r" b="b"/>
              <a:pathLst>
                <a:path w="47" h="879">
                  <a:moveTo>
                    <a:pt x="0" y="0"/>
                  </a:moveTo>
                  <a:lnTo>
                    <a:pt x="46" y="0"/>
                  </a:lnTo>
                  <a:lnTo>
                    <a:pt x="46" y="878"/>
                  </a:lnTo>
                  <a:lnTo>
                    <a:pt x="0" y="878"/>
                  </a:lnTo>
                  <a:lnTo>
                    <a:pt x="0" y="0"/>
                  </a:lnTo>
                </a:path>
              </a:pathLst>
            </a:custGeom>
            <a:pattFill prst="ltHorz">
              <a:fgClr>
                <a:srgbClr val="000000"/>
              </a:fgClr>
              <a:bgClr>
                <a:schemeClr val="bg1"/>
              </a:bgClr>
            </a:pattFill>
            <a:ln w="9525" cap="rnd">
              <a:noFill/>
              <a:round/>
              <a:headEnd type="none" w="sm" len="sm"/>
              <a:tailEnd type="none" w="sm" len="sm"/>
            </a:ln>
            <a:effectLst/>
          </p:spPr>
          <p:txBody>
            <a:bodyPr/>
            <a:lstStyle/>
            <a:p>
              <a:endParaRPr lang="en-US"/>
            </a:p>
          </p:txBody>
        </p:sp>
        <p:sp>
          <p:nvSpPr>
            <p:cNvPr id="130076" name="Line 28"/>
            <p:cNvSpPr>
              <a:spLocks noChangeShapeType="1"/>
            </p:cNvSpPr>
            <p:nvPr/>
          </p:nvSpPr>
          <p:spPr bwMode="auto">
            <a:xfrm>
              <a:off x="4034" y="2816"/>
              <a:ext cx="46" cy="0"/>
            </a:xfrm>
            <a:prstGeom prst="line">
              <a:avLst/>
            </a:prstGeom>
            <a:noFill/>
            <a:ln w="12700">
              <a:solidFill>
                <a:srgbClr val="000000"/>
              </a:solidFill>
              <a:round/>
              <a:headEnd type="none" w="sm" len="sm"/>
              <a:tailEnd type="none" w="sm" len="sm"/>
            </a:ln>
            <a:effectLst/>
          </p:spPr>
          <p:txBody>
            <a:bodyPr/>
            <a:lstStyle/>
            <a:p>
              <a:endParaRPr lang="en-US"/>
            </a:p>
          </p:txBody>
        </p:sp>
        <p:sp>
          <p:nvSpPr>
            <p:cNvPr id="130077" name="Line 29"/>
            <p:cNvSpPr>
              <a:spLocks noChangeShapeType="1"/>
            </p:cNvSpPr>
            <p:nvPr/>
          </p:nvSpPr>
          <p:spPr bwMode="auto">
            <a:xfrm flipH="1">
              <a:off x="4034" y="3669"/>
              <a:ext cx="46" cy="0"/>
            </a:xfrm>
            <a:prstGeom prst="line">
              <a:avLst/>
            </a:prstGeom>
            <a:noFill/>
            <a:ln w="12700">
              <a:solidFill>
                <a:srgbClr val="000000"/>
              </a:solidFill>
              <a:round/>
              <a:headEnd type="none" w="sm" len="sm"/>
              <a:tailEnd type="none" w="sm" len="sm"/>
            </a:ln>
            <a:effectLst/>
          </p:spPr>
          <p:txBody>
            <a:bodyPr/>
            <a:lstStyle/>
            <a:p>
              <a:endParaRPr lang="en-US"/>
            </a:p>
          </p:txBody>
        </p:sp>
      </p:grpSp>
      <p:sp>
        <p:nvSpPr>
          <p:cNvPr id="130078" name="Oval 30"/>
          <p:cNvSpPr>
            <a:spLocks noChangeArrowheads="1"/>
          </p:cNvSpPr>
          <p:nvPr/>
        </p:nvSpPr>
        <p:spPr bwMode="auto">
          <a:xfrm>
            <a:off x="920750" y="3130550"/>
            <a:ext cx="444500" cy="444500"/>
          </a:xfrm>
          <a:prstGeom prst="ellipse">
            <a:avLst/>
          </a:prstGeom>
          <a:gradFill rotWithShape="0">
            <a:gsLst>
              <a:gs pos="0">
                <a:schemeClr val="accent1">
                  <a:gamma/>
                  <a:tint val="0"/>
                  <a:invGamma/>
                </a:schemeClr>
              </a:gs>
              <a:gs pos="100000">
                <a:schemeClr val="accent1"/>
              </a:gs>
            </a:gsLst>
            <a:path path="shape">
              <a:fillToRect l="50000" t="50000" r="50000" b="50000"/>
            </a:path>
          </a:gradFill>
          <a:ln w="12700">
            <a:solidFill>
              <a:schemeClr val="tx1"/>
            </a:solidFill>
            <a:round/>
            <a:headEnd/>
            <a:tailEnd/>
          </a:ln>
          <a:effectLst/>
        </p:spPr>
        <p:txBody>
          <a:bodyPr wrap="none" anchor="ctr"/>
          <a:lstStyle/>
          <a:p>
            <a:endParaRPr lang="en-US"/>
          </a:p>
        </p:txBody>
      </p:sp>
      <p:sp>
        <p:nvSpPr>
          <p:cNvPr id="130079" name="Oval 31"/>
          <p:cNvSpPr>
            <a:spLocks noChangeArrowheads="1"/>
          </p:cNvSpPr>
          <p:nvPr/>
        </p:nvSpPr>
        <p:spPr bwMode="auto">
          <a:xfrm>
            <a:off x="1530350" y="3130550"/>
            <a:ext cx="444500" cy="444500"/>
          </a:xfrm>
          <a:prstGeom prst="ellipse">
            <a:avLst/>
          </a:prstGeom>
          <a:gradFill rotWithShape="0">
            <a:gsLst>
              <a:gs pos="0">
                <a:schemeClr val="accent1">
                  <a:gamma/>
                  <a:tint val="0"/>
                  <a:invGamma/>
                </a:schemeClr>
              </a:gs>
              <a:gs pos="100000">
                <a:schemeClr val="accent1"/>
              </a:gs>
            </a:gsLst>
            <a:path path="shape">
              <a:fillToRect l="50000" t="50000" r="50000" b="50000"/>
            </a:path>
          </a:gradFill>
          <a:ln w="12700">
            <a:solidFill>
              <a:schemeClr val="tx1"/>
            </a:solidFill>
            <a:round/>
            <a:headEnd/>
            <a:tailEnd/>
          </a:ln>
          <a:effectLst/>
        </p:spPr>
        <p:txBody>
          <a:bodyPr wrap="none" anchor="ctr"/>
          <a:lstStyle/>
          <a:p>
            <a:endParaRPr lang="en-US"/>
          </a:p>
        </p:txBody>
      </p:sp>
      <p:sp>
        <p:nvSpPr>
          <p:cNvPr id="130080" name="Oval 32"/>
          <p:cNvSpPr>
            <a:spLocks noChangeArrowheads="1"/>
          </p:cNvSpPr>
          <p:nvPr/>
        </p:nvSpPr>
        <p:spPr bwMode="auto">
          <a:xfrm>
            <a:off x="2139950" y="3130550"/>
            <a:ext cx="444500" cy="444500"/>
          </a:xfrm>
          <a:prstGeom prst="ellipse">
            <a:avLst/>
          </a:prstGeom>
          <a:gradFill rotWithShape="0">
            <a:gsLst>
              <a:gs pos="0">
                <a:schemeClr val="accent1">
                  <a:gamma/>
                  <a:tint val="0"/>
                  <a:invGamma/>
                </a:schemeClr>
              </a:gs>
              <a:gs pos="100000">
                <a:schemeClr val="accent1"/>
              </a:gs>
            </a:gsLst>
            <a:path path="shape">
              <a:fillToRect l="50000" t="50000" r="50000" b="50000"/>
            </a:path>
          </a:gradFill>
          <a:ln w="12700">
            <a:solidFill>
              <a:schemeClr val="tx1"/>
            </a:solidFill>
            <a:round/>
            <a:headEnd/>
            <a:tailEnd/>
          </a:ln>
          <a:effectLst/>
        </p:spPr>
        <p:txBody>
          <a:bodyPr wrap="none" anchor="ctr"/>
          <a:lstStyle/>
          <a:p>
            <a:endParaRPr lang="en-US"/>
          </a:p>
        </p:txBody>
      </p:sp>
      <p:sp>
        <p:nvSpPr>
          <p:cNvPr id="130081" name="Line 33"/>
          <p:cNvSpPr>
            <a:spLocks noChangeShapeType="1"/>
          </p:cNvSpPr>
          <p:nvPr/>
        </p:nvSpPr>
        <p:spPr bwMode="auto">
          <a:xfrm>
            <a:off x="914400" y="5562600"/>
            <a:ext cx="2133600" cy="0"/>
          </a:xfrm>
          <a:prstGeom prst="line">
            <a:avLst/>
          </a:prstGeom>
          <a:noFill/>
          <a:ln w="50800">
            <a:solidFill>
              <a:schemeClr val="accent2"/>
            </a:solidFill>
            <a:round/>
            <a:headEnd type="none" w="sm" len="sm"/>
            <a:tailEnd type="stealth" w="med" len="lg"/>
          </a:ln>
          <a:effectLst/>
        </p:spPr>
        <p:txBody>
          <a:bodyPr/>
          <a:lstStyle/>
          <a:p>
            <a:endParaRPr lang="en-US"/>
          </a:p>
        </p:txBody>
      </p:sp>
      <p:sp>
        <p:nvSpPr>
          <p:cNvPr id="130082" name="AutoShape 34"/>
          <p:cNvSpPr>
            <a:spLocks noChangeArrowheads="1"/>
          </p:cNvSpPr>
          <p:nvPr/>
        </p:nvSpPr>
        <p:spPr bwMode="auto">
          <a:xfrm>
            <a:off x="1377950" y="2901950"/>
            <a:ext cx="139700" cy="977900"/>
          </a:xfrm>
          <a:prstGeom prst="upArrow">
            <a:avLst>
              <a:gd name="adj1" fmla="val 50000"/>
              <a:gd name="adj2" fmla="val 349968"/>
            </a:avLst>
          </a:prstGeom>
          <a:gradFill rotWithShape="0">
            <a:gsLst>
              <a:gs pos="0">
                <a:srgbClr val="FF6699">
                  <a:gamma/>
                  <a:tint val="0"/>
                  <a:invGamma/>
                </a:srgbClr>
              </a:gs>
              <a:gs pos="100000">
                <a:srgbClr val="FF6699"/>
              </a:gs>
            </a:gsLst>
            <a:lin ang="5400000" scaled="1"/>
          </a:gradFill>
          <a:ln w="12700">
            <a:solidFill>
              <a:srgbClr val="FF6699"/>
            </a:solidFill>
            <a:miter lim="800000"/>
            <a:headEnd/>
            <a:tailEnd/>
          </a:ln>
          <a:effectLst/>
        </p:spPr>
        <p:txBody>
          <a:bodyPr wrap="none" anchor="ctr"/>
          <a:lstStyle/>
          <a:p>
            <a:endParaRPr lang="en-US"/>
          </a:p>
        </p:txBody>
      </p:sp>
      <p:sp>
        <p:nvSpPr>
          <p:cNvPr id="130083" name="AutoShape 35"/>
          <p:cNvSpPr>
            <a:spLocks noChangeArrowheads="1"/>
          </p:cNvSpPr>
          <p:nvPr/>
        </p:nvSpPr>
        <p:spPr bwMode="auto">
          <a:xfrm>
            <a:off x="1682750" y="3968750"/>
            <a:ext cx="139700" cy="1130300"/>
          </a:xfrm>
          <a:prstGeom prst="downArrow">
            <a:avLst>
              <a:gd name="adj1" fmla="val 50000"/>
              <a:gd name="adj2" fmla="val 404583"/>
            </a:avLst>
          </a:prstGeom>
          <a:gradFill rotWithShape="0">
            <a:gsLst>
              <a:gs pos="0">
                <a:srgbClr val="FF6699"/>
              </a:gs>
              <a:gs pos="100000">
                <a:srgbClr val="FF6699">
                  <a:gamma/>
                  <a:tint val="0"/>
                  <a:invGamma/>
                </a:srgbClr>
              </a:gs>
            </a:gsLst>
            <a:lin ang="5400000" scaled="1"/>
          </a:gradFill>
          <a:ln w="12700">
            <a:solidFill>
              <a:srgbClr val="FF6699"/>
            </a:solidFill>
            <a:miter lim="800000"/>
            <a:headEnd/>
            <a:tailEnd/>
          </a:ln>
          <a:effectLst/>
        </p:spPr>
        <p:txBody>
          <a:bodyPr wrap="none" anchor="ctr"/>
          <a:lstStyle/>
          <a:p>
            <a:endParaRPr lang="en-US"/>
          </a:p>
        </p:txBody>
      </p:sp>
      <p:sp>
        <p:nvSpPr>
          <p:cNvPr id="130084" name="AutoShape 36"/>
          <p:cNvSpPr>
            <a:spLocks noChangeArrowheads="1"/>
          </p:cNvSpPr>
          <p:nvPr/>
        </p:nvSpPr>
        <p:spPr bwMode="auto">
          <a:xfrm>
            <a:off x="4959350" y="3740150"/>
            <a:ext cx="139700" cy="1206500"/>
          </a:xfrm>
          <a:prstGeom prst="upArrow">
            <a:avLst>
              <a:gd name="adj1" fmla="val 50000"/>
              <a:gd name="adj2" fmla="val 431778"/>
            </a:avLst>
          </a:prstGeom>
          <a:gradFill rotWithShape="0">
            <a:gsLst>
              <a:gs pos="0">
                <a:srgbClr val="FF6699">
                  <a:gamma/>
                  <a:tint val="0"/>
                  <a:invGamma/>
                </a:srgbClr>
              </a:gs>
              <a:gs pos="100000">
                <a:srgbClr val="FF6699"/>
              </a:gs>
            </a:gsLst>
            <a:lin ang="5400000" scaled="1"/>
          </a:gradFill>
          <a:ln w="12700">
            <a:solidFill>
              <a:srgbClr val="FF6699"/>
            </a:solidFill>
            <a:miter lim="800000"/>
            <a:headEnd/>
            <a:tailEnd/>
          </a:ln>
          <a:effectLst/>
        </p:spPr>
        <p:txBody>
          <a:bodyPr wrap="none" anchor="ctr"/>
          <a:lstStyle/>
          <a:p>
            <a:endParaRPr lang="en-US"/>
          </a:p>
        </p:txBody>
      </p:sp>
      <p:sp>
        <p:nvSpPr>
          <p:cNvPr id="130085" name="Line 37"/>
          <p:cNvSpPr>
            <a:spLocks noChangeShapeType="1"/>
          </p:cNvSpPr>
          <p:nvPr/>
        </p:nvSpPr>
        <p:spPr bwMode="auto">
          <a:xfrm>
            <a:off x="457200" y="2743200"/>
            <a:ext cx="4343400" cy="0"/>
          </a:xfrm>
          <a:prstGeom prst="line">
            <a:avLst/>
          </a:prstGeom>
          <a:noFill/>
          <a:ln w="50800">
            <a:solidFill>
              <a:schemeClr val="tx1"/>
            </a:solidFill>
            <a:round/>
            <a:headEnd type="none" w="sm" len="sm"/>
            <a:tailEnd type="none" w="sm" len="sm"/>
          </a:ln>
          <a:effectLst/>
        </p:spPr>
        <p:txBody>
          <a:bodyPr/>
          <a:lstStyle/>
          <a:p>
            <a:endParaRPr lang="en-US"/>
          </a:p>
        </p:txBody>
      </p:sp>
      <p:graphicFrame>
        <p:nvGraphicFramePr>
          <p:cNvPr id="130086" name="Object 38"/>
          <p:cNvGraphicFramePr>
            <a:graphicFrameLocks/>
          </p:cNvGraphicFramePr>
          <p:nvPr/>
        </p:nvGraphicFramePr>
        <p:xfrm>
          <a:off x="2743200" y="1905000"/>
          <a:ext cx="1689100" cy="1096963"/>
        </p:xfrm>
        <a:graphic>
          <a:graphicData uri="http://schemas.openxmlformats.org/presentationml/2006/ole">
            <p:oleObj spid="_x0000_s130086" name="ClipArt" r:id="rId10" imgW="1688760" imgH="1096920" progId="MS_ClipArt_Gallery.2">
              <p:embed/>
            </p:oleObj>
          </a:graphicData>
        </a:graphic>
      </p:graphicFrame>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506413" y="533400"/>
            <a:ext cx="7875587" cy="762000"/>
          </a:xfrm>
        </p:spPr>
        <p:txBody>
          <a:bodyPr/>
          <a:lstStyle/>
          <a:p>
            <a:r>
              <a:rPr lang="en-US" altLang="en-US"/>
              <a:t>Findings on graphical presentation:</a:t>
            </a:r>
          </a:p>
        </p:txBody>
      </p:sp>
      <p:sp>
        <p:nvSpPr>
          <p:cNvPr id="132099" name="Rectangle 3"/>
          <p:cNvSpPr>
            <a:spLocks noGrp="1" noChangeArrowheads="1"/>
          </p:cNvSpPr>
          <p:nvPr>
            <p:ph type="body" idx="1"/>
          </p:nvPr>
        </p:nvSpPr>
        <p:spPr>
          <a:xfrm>
            <a:off x="0" y="1524000"/>
            <a:ext cx="8534400" cy="4038600"/>
          </a:xfrm>
        </p:spPr>
        <p:txBody>
          <a:bodyPr/>
          <a:lstStyle/>
          <a:p>
            <a:pPr lvl="2">
              <a:buFont typeface="Symbol" pitchFamily="18" charset="2"/>
              <a:buChar char="·"/>
            </a:pPr>
            <a:r>
              <a:rPr lang="en-US" altLang="en-US" sz="2600" b="1">
                <a:latin typeface="Times" charset="0"/>
              </a:rPr>
              <a:t>Graphics MUST be pre-tested on sample audiences. </a:t>
            </a:r>
          </a:p>
          <a:p>
            <a:pPr lvl="2">
              <a:buFont typeface="Symbol" pitchFamily="18" charset="2"/>
              <a:buChar char="·"/>
            </a:pPr>
            <a:r>
              <a:rPr lang="en-US" altLang="en-US" sz="2600" b="1">
                <a:latin typeface="Times" charset="0"/>
              </a:rPr>
              <a:t>Label every object.</a:t>
            </a:r>
          </a:p>
          <a:p>
            <a:pPr lvl="2">
              <a:buFont typeface="Symbol" pitchFamily="18" charset="2"/>
              <a:buChar char="·"/>
            </a:pPr>
            <a:r>
              <a:rPr lang="en-US" altLang="en-US" sz="2600" b="1">
                <a:latin typeface="Times" charset="0"/>
              </a:rPr>
              <a:t>Provide explanatory text (where possible), even  if only as a caption.</a:t>
            </a:r>
          </a:p>
          <a:p>
            <a:pPr lvl="2">
              <a:buFont typeface="Symbol" pitchFamily="18" charset="2"/>
              <a:buChar char="·"/>
            </a:pPr>
            <a:endParaRPr lang="en-US" altLang="en-US" sz="2600" b="1">
              <a:latin typeface="Times" charset="0"/>
            </a:endParaRPr>
          </a:p>
          <a:p>
            <a:pPr lvl="2">
              <a:buFont typeface="Symbol" pitchFamily="18" charset="2"/>
              <a:buChar char="·"/>
            </a:pPr>
            <a:endParaRPr lang="en-US" altLang="en-US" sz="2600" b="1">
              <a:latin typeface="Times" charset="0"/>
            </a:endParaRPr>
          </a:p>
          <a:p>
            <a:pPr lvl="2">
              <a:buFont typeface="Symbol" pitchFamily="18" charset="2"/>
              <a:buChar char="·"/>
            </a:pPr>
            <a:r>
              <a:rPr lang="en-US" altLang="en-US" sz="2600" b="1">
                <a:latin typeface="Times" charset="0"/>
              </a:rPr>
              <a:t>We need more research to develop a “grammar” of visual design.</a:t>
            </a:r>
            <a:endParaRPr lang="en-US" altLang="en-US" sz="2000"/>
          </a:p>
        </p:txBody>
      </p:sp>
      <p:sp>
        <p:nvSpPr>
          <p:cNvPr id="132100" name="AutoShape 4"/>
          <p:cNvSpPr>
            <a:spLocks noChangeArrowheads="1"/>
          </p:cNvSpPr>
          <p:nvPr/>
        </p:nvSpPr>
        <p:spPr bwMode="auto">
          <a:xfrm flipV="1">
            <a:off x="4876800" y="3200400"/>
            <a:ext cx="703263" cy="762000"/>
          </a:xfrm>
          <a:prstGeom prst="triangle">
            <a:avLst>
              <a:gd name="adj" fmla="val 50000"/>
            </a:avLst>
          </a:pr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
        <p:nvSpPr>
          <p:cNvPr id="132101" name="Rectangle 5"/>
          <p:cNvSpPr>
            <a:spLocks noChangeArrowheads="1"/>
          </p:cNvSpPr>
          <p:nvPr/>
        </p:nvSpPr>
        <p:spPr bwMode="auto">
          <a:xfrm>
            <a:off x="5029200" y="3962400"/>
            <a:ext cx="422275" cy="1524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endParaRPr lang="en-US"/>
          </a:p>
        </p:txBody>
      </p:sp>
      <p:sp>
        <p:nvSpPr>
          <p:cNvPr id="132103" name="Text Box 7"/>
          <p:cNvSpPr txBox="1">
            <a:spLocks noChangeArrowheads="1"/>
          </p:cNvSpPr>
          <p:nvPr/>
        </p:nvSpPr>
        <p:spPr bwMode="auto">
          <a:xfrm>
            <a:off x="5943600" y="3429000"/>
            <a:ext cx="1833563" cy="457200"/>
          </a:xfrm>
          <a:prstGeom prst="rect">
            <a:avLst/>
          </a:prstGeom>
          <a:noFill/>
          <a:ln w="12700" cap="sq">
            <a:noFill/>
            <a:miter lim="800000"/>
            <a:headEnd type="none" w="sm" len="sm"/>
            <a:tailEnd type="none" w="sm" len="sm"/>
          </a:ln>
          <a:effectLst/>
        </p:spPr>
        <p:txBody>
          <a:bodyPr wrap="none">
            <a:spAutoFit/>
          </a:bodyPr>
          <a:lstStyle/>
          <a:p>
            <a:pPr eaLnBrk="0" hangingPunct="0"/>
            <a:r>
              <a:rPr lang="en-US" altLang="en-US" sz="2400" b="1">
                <a:latin typeface="Times" charset="0"/>
              </a:rPr>
              <a:t>Water 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2103"/>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Whoosh"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3"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noFill/>
          <a:ln/>
        </p:spPr>
        <p:txBody>
          <a:bodyPr lIns="90488" tIns="44450" rIns="90488" bIns="44450" anchor="b"/>
          <a:lstStyle/>
          <a:p>
            <a:r>
              <a:rPr lang="en-US"/>
              <a:t>Risk-Information Design</a:t>
            </a:r>
          </a:p>
        </p:txBody>
      </p:sp>
      <p:sp>
        <p:nvSpPr>
          <p:cNvPr id="134147" name="Rectangle 3"/>
          <p:cNvSpPr>
            <a:spLocks noGrp="1" noChangeArrowheads="1"/>
          </p:cNvSpPr>
          <p:nvPr>
            <p:ph type="body" idx="1"/>
          </p:nvPr>
        </p:nvSpPr>
        <p:spPr>
          <a:noFill/>
          <a:ln/>
        </p:spPr>
        <p:txBody>
          <a:bodyPr lIns="90488" tIns="44450" rIns="90488" bIns="44450"/>
          <a:lstStyle/>
          <a:p>
            <a:r>
              <a:rPr lang="en-US" sz="2600"/>
              <a:t>Graphical presentation can be </a:t>
            </a:r>
            <a:r>
              <a:rPr lang="en-US" sz="2600" i="1"/>
              <a:t>most</a:t>
            </a:r>
            <a:r>
              <a:rPr lang="en-US" sz="2600"/>
              <a:t> effective with these caveats:</a:t>
            </a:r>
          </a:p>
          <a:p>
            <a:pPr lvl="1"/>
            <a:r>
              <a:rPr lang="en-US" sz="2200"/>
              <a:t>Order-of-magnitude changes should be shown concretely.</a:t>
            </a:r>
          </a:p>
          <a:p>
            <a:pPr lvl="1"/>
            <a:r>
              <a:rPr lang="en-US" sz="2200"/>
              <a:t>Comparison of relative risks requires consideration of audience.</a:t>
            </a:r>
          </a:p>
          <a:p>
            <a:pPr lvl="1"/>
            <a:r>
              <a:rPr lang="en-US" sz="2200"/>
              <a:t>Y-axis should start with zero (or indicate change in scale).</a:t>
            </a:r>
          </a:p>
          <a:p>
            <a:pPr lvl="1"/>
            <a:r>
              <a:rPr lang="en-US" sz="2200"/>
              <a:t>Use relative rather than absolute terms to express risk numbers (e.g., use ranges).</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533400" y="457200"/>
            <a:ext cx="8077200" cy="1431925"/>
          </a:xfrm>
        </p:spPr>
        <p:txBody>
          <a:bodyPr/>
          <a:lstStyle/>
          <a:p>
            <a:r>
              <a:rPr lang="en-US" altLang="en-US" sz="4000"/>
              <a:t>Findings on Communication and Credibility</a:t>
            </a:r>
          </a:p>
        </p:txBody>
      </p:sp>
      <p:sp>
        <p:nvSpPr>
          <p:cNvPr id="136195" name="Rectangle 3"/>
          <p:cNvSpPr>
            <a:spLocks noGrp="1" noChangeArrowheads="1"/>
          </p:cNvSpPr>
          <p:nvPr>
            <p:ph type="body" idx="1"/>
          </p:nvPr>
        </p:nvSpPr>
        <p:spPr>
          <a:xfrm>
            <a:off x="381000" y="1981200"/>
            <a:ext cx="4870450" cy="4094163"/>
          </a:xfrm>
        </p:spPr>
        <p:txBody>
          <a:bodyPr/>
          <a:lstStyle/>
          <a:p>
            <a:pPr lvl="1">
              <a:buFont typeface="Symbol" pitchFamily="18" charset="2"/>
              <a:buChar char="·"/>
            </a:pPr>
            <a:r>
              <a:rPr lang="en-US" altLang="en-US" sz="3000">
                <a:latin typeface="Times" charset="0"/>
              </a:rPr>
              <a:t>Overwhelmingly, people want to be informed through face-to-face meetings. </a:t>
            </a:r>
          </a:p>
          <a:p>
            <a:pPr lvl="1">
              <a:buFont typeface="Symbol" pitchFamily="18" charset="2"/>
              <a:buChar char="·"/>
            </a:pPr>
            <a:r>
              <a:rPr lang="en-US" altLang="en-US" sz="3000">
                <a:latin typeface="Times" charset="0"/>
              </a:rPr>
              <a:t>Second choice is written materials.</a:t>
            </a:r>
          </a:p>
          <a:p>
            <a:endParaRPr lang="en-US" altLang="en-US" sz="2600"/>
          </a:p>
        </p:txBody>
      </p:sp>
      <p:graphicFrame>
        <p:nvGraphicFramePr>
          <p:cNvPr id="136196" name="Object 4"/>
          <p:cNvGraphicFramePr>
            <a:graphicFrameLocks noChangeAspect="1"/>
          </p:cNvGraphicFramePr>
          <p:nvPr/>
        </p:nvGraphicFramePr>
        <p:xfrm>
          <a:off x="5638800" y="2133600"/>
          <a:ext cx="2590800" cy="1276350"/>
        </p:xfrm>
        <a:graphic>
          <a:graphicData uri="http://schemas.openxmlformats.org/presentationml/2006/ole">
            <p:oleObj spid="_x0000_s136196" name="Microsoft ClipArt Gallery" r:id="rId4" imgW="1377696" imgH="591312" progId="MS_ClipArt_Gallery">
              <p:embed/>
            </p:oleObj>
          </a:graphicData>
        </a:graphic>
      </p:graphicFrame>
      <p:graphicFrame>
        <p:nvGraphicFramePr>
          <p:cNvPr id="136197" name="Object 5"/>
          <p:cNvGraphicFramePr>
            <a:graphicFrameLocks noChangeAspect="1"/>
          </p:cNvGraphicFramePr>
          <p:nvPr/>
        </p:nvGraphicFramePr>
        <p:xfrm>
          <a:off x="5943600" y="3810000"/>
          <a:ext cx="2097088" cy="963613"/>
        </p:xfrm>
        <a:graphic>
          <a:graphicData uri="http://schemas.openxmlformats.org/presentationml/2006/ole">
            <p:oleObj spid="_x0000_s136197" name="Microsoft ClipArt Gallery" r:id="rId5" imgW="1036320" imgH="475488" progId="MS_ClipArt_Gallery">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ltLang="en-US"/>
              <a:t>Findings (con.)</a:t>
            </a:r>
          </a:p>
        </p:txBody>
      </p:sp>
      <p:sp>
        <p:nvSpPr>
          <p:cNvPr id="138243" name="Rectangle 3"/>
          <p:cNvSpPr>
            <a:spLocks noGrp="1" noChangeArrowheads="1"/>
          </p:cNvSpPr>
          <p:nvPr>
            <p:ph type="body" idx="1"/>
          </p:nvPr>
        </p:nvSpPr>
        <p:spPr>
          <a:xfrm>
            <a:off x="457200" y="1219200"/>
            <a:ext cx="8229600" cy="4530725"/>
          </a:xfrm>
        </p:spPr>
        <p:txBody>
          <a:bodyPr/>
          <a:lstStyle/>
          <a:p>
            <a:pPr lvl="1">
              <a:buFont typeface="Symbol" pitchFamily="18" charset="2"/>
              <a:buChar char="·"/>
            </a:pPr>
            <a:r>
              <a:rPr lang="en-US" altLang="en-US" sz="3000">
                <a:latin typeface="Times" charset="0"/>
              </a:rPr>
              <a:t>Many individuals want to see some black-and-white backup to what is communicated in other ways -- they may not read the technical reports, but they want to know where to find them.</a:t>
            </a:r>
          </a:p>
          <a:p>
            <a:pPr lvl="2">
              <a:buFont typeface="Symbol" pitchFamily="18" charset="2"/>
              <a:buChar char="·"/>
            </a:pPr>
            <a:r>
              <a:rPr lang="en-US" altLang="en-US" sz="2600">
                <a:latin typeface="Times" charset="0"/>
              </a:rPr>
              <a:t>Brochures are fine, but people also want to see evidence of a scientifically produced study.</a:t>
            </a:r>
          </a:p>
          <a:p>
            <a:pPr lvl="2">
              <a:buFont typeface="Symbol" pitchFamily="18" charset="2"/>
              <a:buChar char="·"/>
            </a:pPr>
            <a:r>
              <a:rPr lang="en-US" altLang="en-US" sz="2600">
                <a:latin typeface="Times" charset="0"/>
              </a:rPr>
              <a:t>We need more readable technical reports for ALL stakeholders.</a:t>
            </a:r>
          </a:p>
          <a:p>
            <a:pPr lvl="1">
              <a:buFont typeface="Symbol" pitchFamily="18" charset="2"/>
              <a:buChar char="·"/>
            </a:pPr>
            <a:r>
              <a:rPr lang="en-US" altLang="en-US" sz="3000">
                <a:latin typeface="Times" charset="0"/>
              </a:rPr>
              <a:t>Narratives are successful.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506413" y="304800"/>
            <a:ext cx="8637587" cy="641350"/>
          </a:xfrm>
        </p:spPr>
        <p:txBody>
          <a:bodyPr/>
          <a:lstStyle/>
          <a:p>
            <a:r>
              <a:rPr lang="en-US" sz="3600"/>
              <a:t>References</a:t>
            </a:r>
          </a:p>
        </p:txBody>
      </p:sp>
      <p:sp>
        <p:nvSpPr>
          <p:cNvPr id="121859" name="Rectangle 3"/>
          <p:cNvSpPr>
            <a:spLocks noGrp="1" noChangeArrowheads="1"/>
          </p:cNvSpPr>
          <p:nvPr>
            <p:ph type="body" idx="1"/>
          </p:nvPr>
        </p:nvSpPr>
        <p:spPr>
          <a:xfrm>
            <a:off x="328613" y="1219200"/>
            <a:ext cx="8662987" cy="4114800"/>
          </a:xfrm>
        </p:spPr>
        <p:txBody>
          <a:bodyPr/>
          <a:lstStyle/>
          <a:p>
            <a:r>
              <a:rPr lang="en-US" sz="1800">
                <a:latin typeface="Times" charset="0"/>
              </a:rPr>
              <a:t>Covello, V.T. 1994. “Communicating Risk Information: A Guide to Environmental Communication in Crisis and Non-crisis Situations,” in </a:t>
            </a:r>
            <a:r>
              <a:rPr lang="en-US" sz="1800" i="1">
                <a:latin typeface="Times" charset="0"/>
              </a:rPr>
              <a:t>Environmental Strategies Handbook</a:t>
            </a:r>
            <a:r>
              <a:rPr lang="en-US" sz="1800">
                <a:latin typeface="Times" charset="0"/>
              </a:rPr>
              <a:t>, ed. Kolluru, R.V., McGraw-Hill, pp. 497-538.</a:t>
            </a:r>
          </a:p>
          <a:p>
            <a:pPr>
              <a:lnSpc>
                <a:spcPct val="80000"/>
              </a:lnSpc>
            </a:pPr>
            <a:r>
              <a:rPr lang="en-US" sz="1800">
                <a:latin typeface="Times New Roman" pitchFamily="18" charset="0"/>
              </a:rPr>
              <a:t>Hart, H. 1999. </a:t>
            </a:r>
            <a:r>
              <a:rPr lang="en-US" sz="1800" i="1">
                <a:latin typeface="Times New Roman" pitchFamily="18" charset="0"/>
              </a:rPr>
              <a:t>Report of Research on Communicating about Risk with Stakeholders</a:t>
            </a:r>
            <a:r>
              <a:rPr lang="en-US" sz="1800">
                <a:latin typeface="Times New Roman" pitchFamily="18" charset="0"/>
              </a:rPr>
              <a:t>. Technical Report. University of Texas at Austin. Executive Summary available at: </a:t>
            </a:r>
            <a:r>
              <a:rPr lang="en-US" sz="1800">
                <a:latin typeface="Times New Roman" pitchFamily="18" charset="0"/>
                <a:hlinkClick r:id="rId3"/>
              </a:rPr>
              <a:t>http://www.ce.utexas.edu/prof/hart/documents/BPReport_Exec_Summary.doc</a:t>
            </a:r>
            <a:r>
              <a:rPr lang="en-US"/>
              <a:t> </a:t>
            </a:r>
            <a:endParaRPr lang="en-US" sz="2100">
              <a:latin typeface="Times" charset="0"/>
            </a:endParaRPr>
          </a:p>
          <a:p>
            <a:r>
              <a:rPr lang="en-US" sz="1800">
                <a:latin typeface="Times New Roman" pitchFamily="18" charset="0"/>
              </a:rPr>
              <a:t>Lundgren, R. E. and McMakin, A.H. 1998.  </a:t>
            </a:r>
            <a:r>
              <a:rPr lang="en-US" sz="1800" i="1">
                <a:latin typeface="Times New Roman" pitchFamily="18" charset="0"/>
              </a:rPr>
              <a:t>Risk Communication: A Handbook for Communicating Environmental, Safety, and Health Risks</a:t>
            </a:r>
            <a:r>
              <a:rPr lang="en-US" sz="1800">
                <a:latin typeface="Times New Roman" pitchFamily="18" charset="0"/>
              </a:rPr>
              <a:t>. 2nd edition. Batelle, OH.</a:t>
            </a:r>
          </a:p>
          <a:p>
            <a:r>
              <a:rPr lang="en-US" sz="1800">
                <a:latin typeface="Times" charset="0"/>
              </a:rPr>
              <a:t>Sandman, P.M. and Weinstein, Neil D.  1993. “Some Criteria for Evaluating Risk Messages.”  </a:t>
            </a:r>
            <a:r>
              <a:rPr lang="en-US" sz="1800" i="1">
                <a:latin typeface="Times" charset="0"/>
              </a:rPr>
              <a:t>Risk Analysis</a:t>
            </a:r>
            <a:r>
              <a:rPr lang="en-US" sz="1800">
                <a:latin typeface="Times" charset="0"/>
              </a:rPr>
              <a:t> 13 (1).</a:t>
            </a:r>
          </a:p>
          <a:p>
            <a:r>
              <a:rPr lang="en-US" sz="1800">
                <a:latin typeface="Times" charset="0"/>
                <a:cs typeface="Times New Roman" pitchFamily="18" charset="0"/>
              </a:rPr>
              <a:t>Slovic, P. 1999. “Trust, Emotion, Sex, Politics, and Science: Surveying the Risk-Assessment Battlefield.”  </a:t>
            </a:r>
            <a:r>
              <a:rPr lang="en-US" sz="1800" i="1">
                <a:latin typeface="Times" charset="0"/>
                <a:cs typeface="Times New Roman" pitchFamily="18" charset="0"/>
              </a:rPr>
              <a:t>Risk Analysis</a:t>
            </a:r>
            <a:r>
              <a:rPr lang="en-US" sz="1800">
                <a:latin typeface="Times" charset="0"/>
                <a:cs typeface="Times New Roman" pitchFamily="18" charset="0"/>
              </a:rPr>
              <a:t> 19 (4).</a:t>
            </a:r>
          </a:p>
          <a:p>
            <a:r>
              <a:rPr lang="en-US" sz="1800">
                <a:latin typeface="Times" charset="0"/>
                <a:cs typeface="Times New Roman" pitchFamily="18" charset="0"/>
              </a:rPr>
              <a:t>Tversky, A., and Kahneman, D. (1981).  “The Framing of Decisions and the Psychology of Choice.” </a:t>
            </a:r>
            <a:r>
              <a:rPr lang="en-US" sz="1800" i="1">
                <a:latin typeface="Times" charset="0"/>
                <a:cs typeface="Times New Roman" pitchFamily="18" charset="0"/>
              </a:rPr>
              <a:t>Science</a:t>
            </a:r>
            <a:r>
              <a:rPr lang="en-US" sz="1800">
                <a:latin typeface="Times" charset="0"/>
                <a:cs typeface="Times New Roman" pitchFamily="18" charset="0"/>
              </a:rPr>
              <a:t> 211, Jan. 30.</a:t>
            </a:r>
          </a:p>
          <a:p>
            <a:r>
              <a:rPr lang="en-US" sz="1800">
                <a:latin typeface="Times New Roman" pitchFamily="18" charset="0"/>
              </a:rPr>
              <a:t>Waddell, C. (1995). “Defining Sustainable Development: A Case Study in Environmental Communication,” </a:t>
            </a:r>
            <a:r>
              <a:rPr lang="en-US" sz="1800" i="1">
                <a:latin typeface="Times New Roman" pitchFamily="18" charset="0"/>
              </a:rPr>
              <a:t>Technical Communication Quarterly</a:t>
            </a:r>
            <a:r>
              <a:rPr lang="en-US" sz="1800">
                <a:latin typeface="Times New Roman" pitchFamily="18" charset="0"/>
              </a:rPr>
              <a:t>, 4 (2).</a:t>
            </a:r>
          </a:p>
          <a:p>
            <a:endParaRPr lang="en-US" sz="2100">
              <a:latin typeface="Times"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Rectangle 4"/>
          <p:cNvSpPr>
            <a:spLocks noGrp="1" noChangeArrowheads="1"/>
          </p:cNvSpPr>
          <p:nvPr>
            <p:ph type="title"/>
          </p:nvPr>
        </p:nvSpPr>
        <p:spPr>
          <a:xfrm>
            <a:off x="457200" y="304800"/>
            <a:ext cx="8382000" cy="1139825"/>
          </a:xfrm>
        </p:spPr>
        <p:txBody>
          <a:bodyPr/>
          <a:lstStyle/>
          <a:p>
            <a:pPr algn="ctr"/>
            <a:r>
              <a:rPr lang="en-US" sz="3600" b="1"/>
              <a:t>Functional Types of Risk Communication</a:t>
            </a:r>
          </a:p>
        </p:txBody>
      </p:sp>
      <p:pic>
        <p:nvPicPr>
          <p:cNvPr id="141317" name="Picture 5" descr="3CsCommunication"/>
          <p:cNvPicPr>
            <a:picLocks noChangeAspect="1" noChangeArrowheads="1"/>
          </p:cNvPicPr>
          <p:nvPr/>
        </p:nvPicPr>
        <p:blipFill>
          <a:blip r:embed="rId3" cstate="print"/>
          <a:srcRect t="6493" r="3365" b="10390"/>
          <a:stretch>
            <a:fillRect/>
          </a:stretch>
        </p:blipFill>
        <p:spPr bwMode="auto">
          <a:xfrm>
            <a:off x="2003425" y="990600"/>
            <a:ext cx="4732338" cy="5562600"/>
          </a:xfrm>
          <a:prstGeom prst="rect">
            <a:avLst/>
          </a:prstGeom>
          <a:noFill/>
        </p:spPr>
      </p:pic>
      <p:sp>
        <p:nvSpPr>
          <p:cNvPr id="141318" name="Text Box 6"/>
          <p:cNvSpPr txBox="1">
            <a:spLocks noChangeArrowheads="1"/>
          </p:cNvSpPr>
          <p:nvPr/>
        </p:nvSpPr>
        <p:spPr bwMode="auto">
          <a:xfrm>
            <a:off x="6705600" y="5791200"/>
            <a:ext cx="2192338" cy="274638"/>
          </a:xfrm>
          <a:prstGeom prst="rect">
            <a:avLst/>
          </a:prstGeom>
          <a:noFill/>
          <a:ln w="9525">
            <a:noFill/>
            <a:miter lim="800000"/>
            <a:headEnd/>
            <a:tailEnd/>
          </a:ln>
          <a:effectLst/>
        </p:spPr>
        <p:txBody>
          <a:bodyPr wrap="none">
            <a:spAutoFit/>
          </a:bodyPr>
          <a:lstStyle/>
          <a:p>
            <a:r>
              <a:rPr lang="en-US" sz="1200"/>
              <a:t>Lundgren and McMakin, 1998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457200" y="381000"/>
            <a:ext cx="8229600" cy="1139825"/>
          </a:xfrm>
        </p:spPr>
        <p:txBody>
          <a:bodyPr/>
          <a:lstStyle/>
          <a:p>
            <a:pPr>
              <a:lnSpc>
                <a:spcPct val="85000"/>
              </a:lnSpc>
            </a:pPr>
            <a:r>
              <a:rPr lang="en-US" sz="4000" b="1" i="1"/>
              <a:t>Care</a:t>
            </a:r>
            <a:r>
              <a:rPr lang="en-US" sz="4000" b="1"/>
              <a:t> communication seeks to inform and advise.</a:t>
            </a:r>
          </a:p>
        </p:txBody>
      </p:sp>
      <p:sp>
        <p:nvSpPr>
          <p:cNvPr id="144387" name="Rectangle 3"/>
          <p:cNvSpPr>
            <a:spLocks noGrp="1" noChangeArrowheads="1"/>
          </p:cNvSpPr>
          <p:nvPr>
            <p:ph type="body" idx="1"/>
          </p:nvPr>
        </p:nvSpPr>
        <p:spPr>
          <a:xfrm>
            <a:off x="381000" y="1600200"/>
            <a:ext cx="8229600" cy="4038600"/>
          </a:xfrm>
        </p:spPr>
        <p:txBody>
          <a:bodyPr/>
          <a:lstStyle/>
          <a:p>
            <a:r>
              <a:rPr lang="en-US" sz="2800" dirty="0"/>
              <a:t>Inform </a:t>
            </a:r>
            <a:r>
              <a:rPr lang="en-US" sz="2800" dirty="0" smtClean="0"/>
              <a:t>Service Level Agreement and Fault Tolerance</a:t>
            </a:r>
          </a:p>
          <a:p>
            <a:r>
              <a:rPr lang="en-US" sz="2800" dirty="0" smtClean="0"/>
              <a:t>Inform workers </a:t>
            </a:r>
            <a:r>
              <a:rPr lang="en-US" sz="2800" dirty="0"/>
              <a:t>about potential workplace risks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304800" y="228600"/>
            <a:ext cx="8534400" cy="1139825"/>
          </a:xfrm>
        </p:spPr>
        <p:txBody>
          <a:bodyPr/>
          <a:lstStyle/>
          <a:p>
            <a:r>
              <a:rPr lang="en-US" sz="3200" b="1" i="1"/>
              <a:t>Consensus</a:t>
            </a:r>
            <a:r>
              <a:rPr lang="en-US" sz="3200" b="1"/>
              <a:t> communication</a:t>
            </a:r>
            <a:r>
              <a:rPr lang="en-US" sz="3800" b="1"/>
              <a:t> </a:t>
            </a:r>
            <a:r>
              <a:rPr lang="en-US" sz="3600" b="1"/>
              <a:t>helps groups work together to decide how to manage risk.</a:t>
            </a:r>
          </a:p>
        </p:txBody>
      </p:sp>
      <p:sp>
        <p:nvSpPr>
          <p:cNvPr id="146435" name="Rectangle 3"/>
          <p:cNvSpPr>
            <a:spLocks noGrp="1" noChangeArrowheads="1"/>
          </p:cNvSpPr>
          <p:nvPr>
            <p:ph type="body" idx="1"/>
          </p:nvPr>
        </p:nvSpPr>
        <p:spPr>
          <a:xfrm>
            <a:off x="609600" y="1752600"/>
            <a:ext cx="8229600" cy="4530725"/>
          </a:xfrm>
        </p:spPr>
        <p:txBody>
          <a:bodyPr/>
          <a:lstStyle/>
          <a:p>
            <a:r>
              <a:rPr lang="en-US" sz="2800" dirty="0"/>
              <a:t>Stakeholder </a:t>
            </a:r>
            <a:r>
              <a:rPr lang="en-US" sz="2800" dirty="0" smtClean="0"/>
              <a:t>participation</a:t>
            </a:r>
          </a:p>
          <a:p>
            <a:r>
              <a:rPr lang="en-US" sz="2800" dirty="0" smtClean="0"/>
              <a:t>Job Description</a:t>
            </a:r>
            <a:endParaRPr lang="en-US" sz="2800" dirty="0"/>
          </a:p>
          <a:p>
            <a:r>
              <a:rPr lang="en-US" sz="2800" dirty="0" smtClean="0"/>
              <a:t>The </a:t>
            </a:r>
            <a:r>
              <a:rPr lang="en-US" sz="2800" dirty="0"/>
              <a:t>most updated of the types – leads to a social-constructionist approach.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3" name="Picture 5" descr="HartScan"/>
          <p:cNvPicPr>
            <a:picLocks noChangeAspect="1" noChangeArrowheads="1"/>
          </p:cNvPicPr>
          <p:nvPr/>
        </p:nvPicPr>
        <p:blipFill>
          <a:blip r:embed="rId3" cstate="print"/>
          <a:srcRect/>
          <a:stretch>
            <a:fillRect/>
          </a:stretch>
        </p:blipFill>
        <p:spPr bwMode="auto">
          <a:xfrm>
            <a:off x="2346325" y="152400"/>
            <a:ext cx="4283075" cy="6191250"/>
          </a:xfrm>
          <a:prstGeom prst="rect">
            <a:avLst/>
          </a:prstGeom>
          <a:noFill/>
        </p:spPr>
      </p:pic>
      <p:sp>
        <p:nvSpPr>
          <p:cNvPr id="150534" name="Text Box 6"/>
          <p:cNvSpPr txBox="1">
            <a:spLocks noChangeArrowheads="1"/>
          </p:cNvSpPr>
          <p:nvPr/>
        </p:nvSpPr>
        <p:spPr bwMode="auto">
          <a:xfrm>
            <a:off x="441325" y="5522913"/>
            <a:ext cx="1616075" cy="581025"/>
          </a:xfrm>
          <a:prstGeom prst="rect">
            <a:avLst/>
          </a:prstGeom>
          <a:noFill/>
          <a:ln w="9525">
            <a:noFill/>
            <a:miter lim="800000"/>
            <a:headEnd/>
            <a:tailEnd/>
          </a:ln>
          <a:effectLst/>
        </p:spPr>
        <p:txBody>
          <a:bodyPr>
            <a:spAutoFit/>
          </a:bodyPr>
          <a:lstStyle/>
          <a:p>
            <a:r>
              <a:rPr lang="en-US" sz="1600"/>
              <a:t>Craig Waddell, </a:t>
            </a:r>
            <a:r>
              <a:rPr lang="en-US" sz="1600" i="1"/>
              <a:t>TCQ</a:t>
            </a:r>
            <a:r>
              <a:rPr lang="en-US" sz="1600"/>
              <a:t>, 1995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457200"/>
            <a:ext cx="7772400" cy="1143000"/>
          </a:xfrm>
          <a:noFill/>
          <a:ln/>
        </p:spPr>
        <p:txBody>
          <a:bodyPr lIns="90488" tIns="44450" rIns="90488" bIns="44450" anchor="b"/>
          <a:lstStyle/>
          <a:p>
            <a:r>
              <a:rPr lang="en-US" sz="3800" b="1"/>
              <a:t>Risk decisions must include values of all stakeholders</a:t>
            </a:r>
            <a:endParaRPr lang="en-US" b="1"/>
          </a:p>
        </p:txBody>
      </p:sp>
      <p:sp>
        <p:nvSpPr>
          <p:cNvPr id="16387" name="Rectangle 3"/>
          <p:cNvSpPr>
            <a:spLocks noGrp="1" noChangeArrowheads="1"/>
          </p:cNvSpPr>
          <p:nvPr>
            <p:ph type="body" sz="half" idx="1"/>
          </p:nvPr>
        </p:nvSpPr>
        <p:spPr>
          <a:xfrm>
            <a:off x="762000" y="1828800"/>
            <a:ext cx="7162800" cy="3810000"/>
          </a:xfrm>
          <a:noFill/>
          <a:ln/>
        </p:spPr>
        <p:txBody>
          <a:bodyPr lIns="90488" tIns="44450" rIns="90488" bIns="44450"/>
          <a:lstStyle/>
          <a:p>
            <a:pPr>
              <a:buFont typeface="Wingdings" pitchFamily="2" charset="2"/>
              <a:buNone/>
            </a:pPr>
            <a:r>
              <a:rPr lang="en-US" sz="2800" b="1" dirty="0"/>
              <a:t>Risk = Hazard + Magnitude</a:t>
            </a:r>
          </a:p>
          <a:p>
            <a:pPr lvl="1">
              <a:buFont typeface="Wingdings" pitchFamily="2" charset="2"/>
              <a:buNone/>
            </a:pPr>
            <a:r>
              <a:rPr lang="en-US" sz="2200" b="1" dirty="0"/>
              <a:t>Won’t work for public decision-making.</a:t>
            </a:r>
          </a:p>
          <a:p>
            <a:pPr lvl="1"/>
            <a:endParaRPr lang="en-US" sz="1400" b="1" dirty="0"/>
          </a:p>
          <a:p>
            <a:pPr>
              <a:buFont typeface="Wingdings" pitchFamily="2" charset="2"/>
              <a:buNone/>
            </a:pPr>
            <a:r>
              <a:rPr lang="en-US" sz="2400" b="1" dirty="0"/>
              <a:t>Peter Sandman’s new formula:</a:t>
            </a:r>
            <a:r>
              <a:rPr lang="en-US" sz="2600" b="1" dirty="0"/>
              <a:t> </a:t>
            </a:r>
          </a:p>
          <a:p>
            <a:pPr>
              <a:buFont typeface="Wingdings" pitchFamily="2" charset="2"/>
              <a:buNone/>
            </a:pPr>
            <a:r>
              <a:rPr lang="en-US" sz="2800" b="1" dirty="0"/>
              <a:t>Risk = Hazard + Outrage</a:t>
            </a:r>
            <a:r>
              <a:rPr lang="en-US" sz="2600" b="1" dirty="0"/>
              <a:t> </a:t>
            </a:r>
          </a:p>
          <a:p>
            <a:pPr>
              <a:buFont typeface="Wingdings" pitchFamily="2" charset="2"/>
              <a:buNone/>
            </a:pPr>
            <a:endParaRPr lang="en-US" sz="1800" b="1" dirty="0"/>
          </a:p>
          <a:p>
            <a:pPr>
              <a:buFont typeface="Wingdings" pitchFamily="2" charset="2"/>
              <a:buNone/>
            </a:pPr>
            <a:r>
              <a:rPr lang="en-US" sz="2400" b="1" dirty="0" smtClean="0"/>
              <a:t>My formula:</a:t>
            </a:r>
            <a:endParaRPr lang="en-US" sz="2400" b="1" dirty="0"/>
          </a:p>
          <a:p>
            <a:pPr>
              <a:buFont typeface="Wingdings" pitchFamily="2" charset="2"/>
              <a:buNone/>
            </a:pPr>
            <a:r>
              <a:rPr lang="en-US" sz="2800" b="1" dirty="0"/>
              <a:t>Risk = Hazard + Values/Emotions</a:t>
            </a:r>
            <a:endParaRPr lang="en-US" sz="2600" b="1" dirty="0"/>
          </a:p>
          <a:p>
            <a:pPr>
              <a:buFont typeface="Wingdings" pitchFamily="2" charset="2"/>
              <a:buNone/>
            </a:pPr>
            <a:endParaRPr lang="en-US" sz="26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3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561</TotalTime>
  <Words>2802</Words>
  <Application>Microsoft Office PowerPoint</Application>
  <PresentationFormat>On-screen Show (4:3)</PresentationFormat>
  <Paragraphs>325</Paragraphs>
  <Slides>45</Slides>
  <Notes>45</Notes>
  <HiddenSlides>13</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45</vt:i4>
      </vt:variant>
    </vt:vector>
  </HeadingPairs>
  <TitlesOfParts>
    <vt:vector size="56" baseType="lpstr">
      <vt:lpstr>Arial</vt:lpstr>
      <vt:lpstr>Garamond</vt:lpstr>
      <vt:lpstr>Times New Roman</vt:lpstr>
      <vt:lpstr>Wingdings</vt:lpstr>
      <vt:lpstr>Times</vt:lpstr>
      <vt:lpstr>Book Antiqua</vt:lpstr>
      <vt:lpstr>Symbol</vt:lpstr>
      <vt:lpstr>Edge</vt:lpstr>
      <vt:lpstr>Microsoft ClipArt Gallery</vt:lpstr>
      <vt:lpstr>ClipArt</vt:lpstr>
      <vt:lpstr>Microsoft Word Document</vt:lpstr>
      <vt:lpstr>Communicating Risk Information with Stakeholders</vt:lpstr>
      <vt:lpstr>What risk communication is not:</vt:lpstr>
      <vt:lpstr>What drives the rethinking of risk communication?</vt:lpstr>
      <vt:lpstr>There are differing goals for risk communication.</vt:lpstr>
      <vt:lpstr>Functional Types of Risk Communication</vt:lpstr>
      <vt:lpstr>Care communication seeks to inform and advise.</vt:lpstr>
      <vt:lpstr>Consensus communication helps groups work together to decide how to manage risk.</vt:lpstr>
      <vt:lpstr>Slide 8</vt:lpstr>
      <vt:lpstr>Risk decisions must include values of all stakeholders</vt:lpstr>
      <vt:lpstr>Crisis communication includes both during and after the emergency.</vt:lpstr>
      <vt:lpstr>All Risk Communication . . . </vt:lpstr>
      <vt:lpstr>Big problem #1: Stakeholders all speak different “languages”</vt:lpstr>
      <vt:lpstr>Some Typical Stakeholders</vt:lpstr>
      <vt:lpstr>Big problem #2: “Risk” is inherently subjective (qualitative)</vt:lpstr>
      <vt:lpstr>Everyone (even scientists) makes errors in judgment.</vt:lpstr>
      <vt:lpstr>#3: The risks that frighten people aren’t the same ones that kill them.</vt:lpstr>
      <vt:lpstr>People are more likely to accept risks they perceive as controllable and voluntary. </vt:lpstr>
      <vt:lpstr>People are more likely to accept risks they perceive as controllable and voluntary. </vt:lpstr>
      <vt:lpstr>#4: Risks are difficult to compare across the board.</vt:lpstr>
      <vt:lpstr>And then there are all these barriers to successful risk communication:</vt:lpstr>
      <vt:lpstr>To say nothing of these barriers . . .</vt:lpstr>
      <vt:lpstr>And, finally, the degree of uncertainty in calculating all risks means taking about risk will always be risky. </vt:lpstr>
      <vt:lpstr>Slide 23</vt:lpstr>
      <vt:lpstr>Frame #1</vt:lpstr>
      <vt:lpstr>Frame #2</vt:lpstr>
      <vt:lpstr>So, the research question for me became:</vt:lpstr>
      <vt:lpstr>BP-Amoco had a risk-communication problem</vt:lpstr>
      <vt:lpstr>Slide 28</vt:lpstr>
      <vt:lpstr>Research project collected quantitative and qualitative data on risk perception.</vt:lpstr>
      <vt:lpstr>Random Survey</vt:lpstr>
      <vt:lpstr>Questions 3 and 4 compared environmental  and non-environmental risks. </vt:lpstr>
      <vt:lpstr> </vt:lpstr>
      <vt:lpstr>Even more astonishing . . .</vt:lpstr>
      <vt:lpstr>Questions 2 and 3</vt:lpstr>
      <vt:lpstr>Question 2 considered riskier</vt:lpstr>
      <vt:lpstr>Focus Group Findings on Word Usage</vt:lpstr>
      <vt:lpstr>Findings</vt:lpstr>
      <vt:lpstr>Survey Findings on Perception of Risks</vt:lpstr>
      <vt:lpstr>Pre-test risk messages with a focus group.</vt:lpstr>
      <vt:lpstr>Slide 40</vt:lpstr>
      <vt:lpstr>Findings on graphical presentation:</vt:lpstr>
      <vt:lpstr>Risk-Information Design</vt:lpstr>
      <vt:lpstr>Findings on Communication and Credibility</vt:lpstr>
      <vt:lpstr>Findings (con.)</vt:lpstr>
      <vt:lpstr>References</vt:lpstr>
    </vt:vector>
  </TitlesOfParts>
  <Company>The University of Texas at Austin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Risk Information to Stakeholders</dc:title>
  <dc:creator>Civil Engineering Department</dc:creator>
  <cp:lastModifiedBy>YEFFRY </cp:lastModifiedBy>
  <cp:revision>104</cp:revision>
  <dcterms:created xsi:type="dcterms:W3CDTF">2005-03-25T02:01:34Z</dcterms:created>
  <dcterms:modified xsi:type="dcterms:W3CDTF">2015-03-28T00:56:24Z</dcterms:modified>
</cp:coreProperties>
</file>