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320" r:id="rId3"/>
    <p:sldId id="321" r:id="rId4"/>
    <p:sldId id="322" r:id="rId5"/>
    <p:sldId id="326" r:id="rId6"/>
    <p:sldId id="402" r:id="rId7"/>
    <p:sldId id="399" r:id="rId8"/>
    <p:sldId id="400" r:id="rId9"/>
    <p:sldId id="401" r:id="rId10"/>
    <p:sldId id="325" r:id="rId11"/>
    <p:sldId id="404" r:id="rId12"/>
    <p:sldId id="403" r:id="rId13"/>
  </p:sldIdLst>
  <p:sldSz cx="9144000" cy="6858000" type="screen4x3"/>
  <p:notesSz cx="7099300" cy="10234613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2579"/>
    <a:srgbClr val="70319F"/>
    <a:srgbClr val="8B40C4"/>
    <a:srgbClr val="A366D0"/>
    <a:srgbClr val="B889DB"/>
    <a:srgbClr val="CDACE6"/>
    <a:srgbClr val="E1CCF0"/>
    <a:srgbClr val="FF33CC"/>
    <a:srgbClr val="5F5F5F"/>
    <a:srgbClr val="EEFFD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7531" autoAdjust="0"/>
  </p:normalViewPr>
  <p:slideViewPr>
    <p:cSldViewPr>
      <p:cViewPr>
        <p:scale>
          <a:sx n="50" d="100"/>
          <a:sy n="50" d="100"/>
        </p:scale>
        <p:origin x="-1872" y="-4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60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7769FB37-5150-4749-862C-A0E4E4E3853D}" type="datetimeFigureOut">
              <a:rPr lang="id-ID" smtClean="0"/>
              <a:pPr/>
              <a:t>22/03/2016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27996132-F774-4B2C-B263-C368B29B4ADF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4564173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4939CBA3-74C2-45EC-BF5E-439BBC653F3F}" type="datetimeFigureOut">
              <a:rPr lang="id-ID" smtClean="0"/>
              <a:pPr/>
              <a:t>22/03/2016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0CECB150-C467-4D83-A43F-3A6FE12DC6E7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2713612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ECB150-C467-4D83-A43F-3A6FE12DC6E7}" type="slidenum">
              <a:rPr lang="id-ID" smtClean="0"/>
              <a:pPr/>
              <a:t>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1903074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ECB150-C467-4D83-A43F-3A6FE12DC6E7}" type="slidenum">
              <a:rPr lang="id-ID" smtClean="0"/>
              <a:pPr/>
              <a:t>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239804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8E7BE8-BD19-4454-9C00-97FE69FE459B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33204638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56D215-3BBE-40C3-90DC-5E1C401CB6E1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42022744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945D21-FF2A-48CC-93F8-02D9CC3B879D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35383877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0A85BB-657F-4728-980C-ABC74281CB90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29583551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A18112-786B-4FA2-82BF-FE58DF9F37D9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2206606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C05F9E-298E-403F-9215-F83E13D395D6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24284539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C9ECD9-D4EF-49E5-8DCA-E9E8E6C84848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31616777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674B5C-9F10-4745-AA58-3769A0579416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35808087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6422DF-4719-44EA-A247-2D9D2F247A0E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37215424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D32B7F-5747-4129-B3F7-2D0D207F28EE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4430394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696191-2AA6-4BDD-A948-DF890CDD62A8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4116787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3B380C2-66C8-41D1-9CE1-007C44AAA0C8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wmf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1043608" y="3568700"/>
            <a:ext cx="704943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d-ID" altLang="zh-CN" sz="3600" dirty="0" smtClean="0">
                <a:solidFill>
                  <a:srgbClr val="5F5F5F"/>
                </a:solidFill>
                <a:latin typeface="Tahoma" pitchFamily="34" charset="0"/>
                <a:ea typeface="Dotum" pitchFamily="34" charset="-127"/>
              </a:rPr>
              <a:t>SISTEM INFORMASI ENTERPRISE</a:t>
            </a:r>
            <a:endParaRPr lang="en-US" altLang="zh-CN" sz="3600" dirty="0">
              <a:solidFill>
                <a:srgbClr val="FF6600"/>
              </a:solidFill>
              <a:latin typeface="Tahoma" pitchFamily="34" charset="0"/>
              <a:ea typeface="Dotum" pitchFamily="34" charset="-127"/>
            </a:endParaRPr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2363124" y="2780928"/>
            <a:ext cx="4281558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id-ID" altLang="zh-CN" sz="2400" smtClean="0">
                <a:solidFill>
                  <a:schemeClr val="bg1"/>
                </a:solidFill>
                <a:latin typeface="Tahoma" pitchFamily="34" charset="0"/>
              </a:rPr>
              <a:t>SUPPLY CHAIN </a:t>
            </a:r>
            <a:r>
              <a:rPr lang="id-ID" altLang="zh-CN" sz="2400" dirty="0" smtClean="0">
                <a:solidFill>
                  <a:schemeClr val="bg1"/>
                </a:solidFill>
                <a:latin typeface="Tahoma" pitchFamily="34" charset="0"/>
              </a:rPr>
              <a:t>MANAGEMENT</a:t>
            </a:r>
          </a:p>
          <a:p>
            <a:pPr algn="ctr"/>
            <a:r>
              <a:rPr lang="id-ID" altLang="zh-CN" sz="2000" dirty="0" smtClean="0">
                <a:solidFill>
                  <a:schemeClr val="bg1"/>
                </a:solidFill>
                <a:latin typeface="Tahoma" pitchFamily="34" charset="0"/>
              </a:rPr>
              <a:t>Pertemuan ke-6</a:t>
            </a:r>
            <a:endParaRPr lang="en-US" altLang="zh-CN" sz="2000" dirty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2064" name="Line 16"/>
          <p:cNvSpPr>
            <a:spLocks noChangeShapeType="1"/>
          </p:cNvSpPr>
          <p:nvPr/>
        </p:nvSpPr>
        <p:spPr bwMode="auto">
          <a:xfrm>
            <a:off x="3995738" y="6092825"/>
            <a:ext cx="1152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scene3d>
            <a:camera prst="legacyObliqueTopRight"/>
            <a:lightRig rig="legacyFlat2" dir="t"/>
          </a:scene3d>
          <a:sp3d extrusionH="100000" prstMaterial="legacyMatte">
            <a:bevelT w="13500" h="13500" prst="angle"/>
            <a:bevelB w="13500" h="13500" prst="angle"/>
            <a:extrusionClr>
              <a:srgbClr val="FF6600"/>
            </a:extrusionClr>
          </a:sp3d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flatTx/>
          </a:bodyPr>
          <a:lstStyle/>
          <a:p>
            <a:endParaRPr lang="id-ID"/>
          </a:p>
        </p:txBody>
      </p:sp>
      <p:sp>
        <p:nvSpPr>
          <p:cNvPr id="2066" name="Text Box 18"/>
          <p:cNvSpPr txBox="1">
            <a:spLocks noChangeArrowheads="1"/>
          </p:cNvSpPr>
          <p:nvPr/>
        </p:nvSpPr>
        <p:spPr bwMode="auto">
          <a:xfrm>
            <a:off x="1403648" y="5085184"/>
            <a:ext cx="640135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id-ID" altLang="zh-CN" sz="2000" dirty="0" smtClean="0">
                <a:latin typeface="Tahoma" pitchFamily="34" charset="0"/>
              </a:rPr>
              <a:t>Program </a:t>
            </a:r>
            <a:r>
              <a:rPr lang="id-ID" altLang="zh-CN" sz="2000" dirty="0" smtClean="0">
                <a:latin typeface="Tahoma" pitchFamily="34" charset="0"/>
              </a:rPr>
              <a:t>Studi Teknik Informatika</a:t>
            </a:r>
          </a:p>
          <a:p>
            <a:pPr algn="ctr"/>
            <a:r>
              <a:rPr lang="id-ID" altLang="zh-CN" sz="2000" dirty="0" smtClean="0">
                <a:latin typeface="Tahoma" pitchFamily="34" charset="0"/>
              </a:rPr>
              <a:t>Universitas Komputer Indonesia</a:t>
            </a:r>
            <a:endParaRPr lang="en-US" altLang="zh-CN" sz="2000" dirty="0">
              <a:latin typeface="Tahoma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Rectangle 8"/>
          <p:cNvSpPr>
            <a:spLocks noGrp="1" noChangeArrowheads="1"/>
          </p:cNvSpPr>
          <p:nvPr>
            <p:ph type="title"/>
          </p:nvPr>
        </p:nvSpPr>
        <p:spPr>
          <a:xfrm>
            <a:off x="473075" y="116632"/>
            <a:ext cx="8229600" cy="1143000"/>
          </a:xfrm>
        </p:spPr>
        <p:txBody>
          <a:bodyPr/>
          <a:lstStyle/>
          <a:p>
            <a:r>
              <a:rPr lang="id-ID" sz="3600" dirty="0" smtClean="0"/>
              <a:t> </a:t>
            </a:r>
            <a:r>
              <a:rPr lang="en-US" sz="3600" dirty="0">
                <a:latin typeface="Arial" charset="0"/>
                <a:cs typeface="Times New Roman" charset="0"/>
              </a:rPr>
              <a:t>Push </a:t>
            </a:r>
            <a:r>
              <a:rPr lang="id-ID" sz="3600" dirty="0" smtClean="0">
                <a:latin typeface="Arial" charset="0"/>
                <a:cs typeface="Times New Roman" charset="0"/>
              </a:rPr>
              <a:t>A</a:t>
            </a:r>
            <a:r>
              <a:rPr lang="en-US" sz="3600" dirty="0" err="1" smtClean="0">
                <a:latin typeface="Arial" charset="0"/>
                <a:cs typeface="Times New Roman" charset="0"/>
              </a:rPr>
              <a:t>pproach</a:t>
            </a:r>
            <a:r>
              <a:rPr lang="en-US" sz="3600" dirty="0" smtClean="0">
                <a:latin typeface="Arial" charset="0"/>
                <a:cs typeface="Times New Roman" charset="0"/>
              </a:rPr>
              <a:t> </a:t>
            </a:r>
            <a:r>
              <a:rPr lang="en-US" sz="3600" dirty="0">
                <a:latin typeface="Arial" charset="0"/>
                <a:cs typeface="Times New Roman" charset="0"/>
              </a:rPr>
              <a:t>to </a:t>
            </a:r>
            <a:r>
              <a:rPr lang="id-ID" sz="3600" dirty="0" smtClean="0">
                <a:latin typeface="Arial" charset="0"/>
                <a:cs typeface="Times New Roman" charset="0"/>
              </a:rPr>
              <a:t>SCM</a:t>
            </a:r>
            <a:endParaRPr lang="id-ID" sz="3600" dirty="0"/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3850656" y="6308725"/>
            <a:ext cx="12254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d-ID" altLang="zh-CN" sz="1600" dirty="0" smtClean="0"/>
              <a:t>RNL - 2014</a:t>
            </a:r>
            <a:endParaRPr lang="en-US" altLang="zh-CN" dirty="0"/>
          </a:p>
        </p:txBody>
      </p:sp>
      <p:pic>
        <p:nvPicPr>
          <p:cNvPr id="19" name="Picture 6" descr="C:\WINDOWS\Desktop\WORK\Chaffey PPT (working)\gif\Fig 6.3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9965"/>
          <a:stretch>
            <a:fillRect/>
          </a:stretch>
        </p:blipFill>
        <p:spPr bwMode="auto">
          <a:xfrm>
            <a:off x="179512" y="1196752"/>
            <a:ext cx="8737600" cy="438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532918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Rectangle 8"/>
          <p:cNvSpPr>
            <a:spLocks noGrp="1" noChangeArrowheads="1"/>
          </p:cNvSpPr>
          <p:nvPr>
            <p:ph type="title"/>
          </p:nvPr>
        </p:nvSpPr>
        <p:spPr>
          <a:xfrm>
            <a:off x="473075" y="116632"/>
            <a:ext cx="8229600" cy="1143000"/>
          </a:xfrm>
        </p:spPr>
        <p:txBody>
          <a:bodyPr/>
          <a:lstStyle/>
          <a:p>
            <a:r>
              <a:rPr lang="id-ID" sz="3600" dirty="0" smtClean="0"/>
              <a:t> </a:t>
            </a:r>
            <a:r>
              <a:rPr lang="en-US" sz="3600" dirty="0" err="1" smtClean="0">
                <a:latin typeface="Arial" charset="0"/>
                <a:cs typeface="Times New Roman" charset="0"/>
              </a:rPr>
              <a:t>Pu</a:t>
            </a:r>
            <a:r>
              <a:rPr lang="id-ID" sz="3600" dirty="0" smtClean="0">
                <a:latin typeface="Arial" charset="0"/>
                <a:cs typeface="Times New Roman" charset="0"/>
              </a:rPr>
              <a:t>ll</a:t>
            </a:r>
            <a:r>
              <a:rPr lang="en-US" sz="3600" dirty="0" smtClean="0">
                <a:latin typeface="Arial" charset="0"/>
                <a:cs typeface="Times New Roman" charset="0"/>
              </a:rPr>
              <a:t> </a:t>
            </a:r>
            <a:r>
              <a:rPr lang="id-ID" sz="3600" dirty="0">
                <a:latin typeface="Arial" charset="0"/>
                <a:cs typeface="Times New Roman" charset="0"/>
              </a:rPr>
              <a:t>A</a:t>
            </a:r>
            <a:r>
              <a:rPr lang="en-US" sz="3600" dirty="0" err="1" smtClean="0">
                <a:latin typeface="Arial" charset="0"/>
                <a:cs typeface="Times New Roman" charset="0"/>
              </a:rPr>
              <a:t>pproach</a:t>
            </a:r>
            <a:r>
              <a:rPr lang="en-US" sz="3600" dirty="0" smtClean="0">
                <a:latin typeface="Arial" charset="0"/>
                <a:cs typeface="Times New Roman" charset="0"/>
              </a:rPr>
              <a:t> </a:t>
            </a:r>
            <a:r>
              <a:rPr lang="en-US" sz="3600" dirty="0">
                <a:latin typeface="Arial" charset="0"/>
                <a:cs typeface="Times New Roman" charset="0"/>
              </a:rPr>
              <a:t>to </a:t>
            </a:r>
            <a:r>
              <a:rPr lang="id-ID" sz="3600" dirty="0">
                <a:latin typeface="Arial" charset="0"/>
                <a:cs typeface="Times New Roman" charset="0"/>
              </a:rPr>
              <a:t>SCM</a:t>
            </a:r>
            <a:endParaRPr lang="id-ID" sz="3600" dirty="0"/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3850656" y="6308725"/>
            <a:ext cx="12254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d-ID" altLang="zh-CN" sz="1600" dirty="0" smtClean="0"/>
              <a:t>RNL - 2014</a:t>
            </a:r>
            <a:endParaRPr lang="en-US" altLang="zh-CN" dirty="0"/>
          </a:p>
        </p:txBody>
      </p:sp>
      <p:pic>
        <p:nvPicPr>
          <p:cNvPr id="4" name="Picture 4" descr="C:\WINDOWS\Desktop\WORK\Chaffey PPT (working)\gif\Fig 6.3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9724"/>
          <a:stretch>
            <a:fillRect/>
          </a:stretch>
        </p:blipFill>
        <p:spPr bwMode="auto">
          <a:xfrm>
            <a:off x="179512" y="1196752"/>
            <a:ext cx="8816975" cy="444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136378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Rectangle 8"/>
          <p:cNvSpPr>
            <a:spLocks noGrp="1" noChangeArrowheads="1"/>
          </p:cNvSpPr>
          <p:nvPr>
            <p:ph type="title"/>
          </p:nvPr>
        </p:nvSpPr>
        <p:spPr>
          <a:xfrm>
            <a:off x="473075" y="116632"/>
            <a:ext cx="8229600" cy="1143000"/>
          </a:xfrm>
        </p:spPr>
        <p:txBody>
          <a:bodyPr/>
          <a:lstStyle/>
          <a:p>
            <a:r>
              <a:rPr lang="id-ID" sz="3600" dirty="0" smtClean="0"/>
              <a:t> </a:t>
            </a:r>
            <a:r>
              <a:rPr lang="en-US" sz="3600" dirty="0"/>
              <a:t>Supply Chain Processes</a:t>
            </a:r>
            <a:endParaRPr lang="id-ID" sz="3600" dirty="0"/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3850656" y="6308725"/>
            <a:ext cx="12254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d-ID" altLang="zh-CN" sz="1600" dirty="0" smtClean="0"/>
              <a:t>RNL - 2014</a:t>
            </a:r>
            <a:endParaRPr lang="en-US" altLang="zh-CN" dirty="0"/>
          </a:p>
        </p:txBody>
      </p:sp>
      <p:grpSp>
        <p:nvGrpSpPr>
          <p:cNvPr id="16" name="Group 7"/>
          <p:cNvGrpSpPr>
            <a:grpSpLocks/>
          </p:cNvGrpSpPr>
          <p:nvPr/>
        </p:nvGrpSpPr>
        <p:grpSpPr bwMode="auto">
          <a:xfrm>
            <a:off x="539552" y="1628800"/>
            <a:ext cx="8229600" cy="4038600"/>
            <a:chOff x="432" y="1344"/>
            <a:chExt cx="5184" cy="2544"/>
          </a:xfrm>
        </p:grpSpPr>
        <p:sp>
          <p:nvSpPr>
            <p:cNvPr id="17" name="Rectangle 6"/>
            <p:cNvSpPr>
              <a:spLocks noChangeArrowheads="1"/>
            </p:cNvSpPr>
            <p:nvPr/>
          </p:nvSpPr>
          <p:spPr bwMode="auto">
            <a:xfrm>
              <a:off x="432" y="1344"/>
              <a:ext cx="5184" cy="2544"/>
            </a:xfrm>
            <a:prstGeom prst="rect">
              <a:avLst/>
            </a:prstGeom>
            <a:solidFill>
              <a:schemeClr val="accent1"/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id-ID"/>
            </a:p>
          </p:txBody>
        </p:sp>
        <p:pic>
          <p:nvPicPr>
            <p:cNvPr id="18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" y="1477"/>
              <a:ext cx="5013" cy="22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25400" cap="flat" cmpd="sng" algn="ctr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42906066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Rectangle 8"/>
          <p:cNvSpPr>
            <a:spLocks noGrp="1" noChangeArrowheads="1"/>
          </p:cNvSpPr>
          <p:nvPr>
            <p:ph type="title"/>
          </p:nvPr>
        </p:nvSpPr>
        <p:spPr>
          <a:xfrm>
            <a:off x="473075" y="116632"/>
            <a:ext cx="8229600" cy="1143000"/>
          </a:xfrm>
        </p:spPr>
        <p:txBody>
          <a:bodyPr/>
          <a:lstStyle/>
          <a:p>
            <a:r>
              <a:rPr lang="en-US" sz="3600" dirty="0"/>
              <a:t>What is a Supply Chain?</a:t>
            </a:r>
            <a:endParaRPr lang="id-ID" sz="3600" dirty="0"/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3850656" y="6308725"/>
            <a:ext cx="12254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d-ID" altLang="zh-CN" sz="1600" dirty="0" smtClean="0"/>
              <a:t>RNL - 2014</a:t>
            </a:r>
            <a:endParaRPr lang="en-US" altLang="zh-CN" dirty="0"/>
          </a:p>
        </p:txBody>
      </p:sp>
      <p:sp>
        <p:nvSpPr>
          <p:cNvPr id="2" name="Rectangle 1"/>
          <p:cNvSpPr/>
          <p:nvPr/>
        </p:nvSpPr>
        <p:spPr>
          <a:xfrm>
            <a:off x="539552" y="1412776"/>
            <a:ext cx="7992888" cy="32685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en-US" sz="2400" dirty="0"/>
              <a:t>The network of external suppliers, internal processes, and external distributors, and the links connecting them, that deliver a finished product or service to the customer</a:t>
            </a:r>
            <a:r>
              <a:rPr lang="en-US" sz="2400" dirty="0" smtClean="0"/>
              <a:t>.</a:t>
            </a:r>
            <a:endParaRPr lang="id-ID" sz="2400" dirty="0" smtClean="0"/>
          </a:p>
          <a:p>
            <a:pPr marL="342900" indent="-342900" algn="just">
              <a:lnSpc>
                <a:spcPct val="90000"/>
              </a:lnSpc>
              <a:buFont typeface="Arial" pitchFamily="34" charset="0"/>
              <a:buChar char="•"/>
            </a:pPr>
            <a:r>
              <a:rPr lang="en-US" sz="2400" dirty="0"/>
              <a:t>The system of suppliers, manufacturers, transportation, distributors, and vendors that exists to transform raw materials to final products and supply those products to customers.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41017987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Rectangle 8"/>
          <p:cNvSpPr>
            <a:spLocks noGrp="1" noChangeArrowheads="1"/>
          </p:cNvSpPr>
          <p:nvPr>
            <p:ph type="title"/>
          </p:nvPr>
        </p:nvSpPr>
        <p:spPr>
          <a:xfrm>
            <a:off x="473075" y="116632"/>
            <a:ext cx="8229600" cy="1143000"/>
          </a:xfrm>
        </p:spPr>
        <p:txBody>
          <a:bodyPr/>
          <a:lstStyle/>
          <a:p>
            <a:r>
              <a:rPr lang="id-ID" sz="3600" dirty="0" smtClean="0"/>
              <a:t>Defining </a:t>
            </a:r>
            <a:r>
              <a:rPr lang="en-US" sz="3600" dirty="0" smtClean="0"/>
              <a:t>S</a:t>
            </a:r>
            <a:r>
              <a:rPr lang="id-ID" sz="3600" dirty="0" smtClean="0"/>
              <a:t>CM</a:t>
            </a:r>
            <a:endParaRPr lang="id-ID" sz="3600" dirty="0"/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3850656" y="6308725"/>
            <a:ext cx="12254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d-ID" altLang="zh-CN" sz="1600" dirty="0" smtClean="0"/>
              <a:t>RNL - 2014</a:t>
            </a:r>
            <a:endParaRPr lang="en-US" altLang="zh-CN" dirty="0"/>
          </a:p>
        </p:txBody>
      </p:sp>
      <p:sp>
        <p:nvSpPr>
          <p:cNvPr id="3" name="Rectangle 2"/>
          <p:cNvSpPr/>
          <p:nvPr/>
        </p:nvSpPr>
        <p:spPr>
          <a:xfrm>
            <a:off x="539552" y="1124744"/>
            <a:ext cx="806489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/>
              <a:t>SCM </a:t>
            </a:r>
            <a:r>
              <a:rPr lang="en-US" sz="2400" dirty="0" smtClean="0"/>
              <a:t>is</a:t>
            </a:r>
            <a:r>
              <a:rPr lang="id-ID" sz="2400" dirty="0" smtClean="0"/>
              <a:t> :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id-ID" sz="2400" dirty="0" smtClean="0"/>
              <a:t>T</a:t>
            </a:r>
            <a:r>
              <a:rPr lang="en-US" sz="2400" dirty="0" smtClean="0"/>
              <a:t>he </a:t>
            </a:r>
            <a:r>
              <a:rPr lang="en-US" sz="2400" dirty="0"/>
              <a:t>process of effectively managing the components of an extended value chain--from suppliers, through manufacturing and distribution chain, and to the consumers.  </a:t>
            </a:r>
            <a:endParaRPr lang="id-ID" sz="2400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sz="2400" dirty="0"/>
              <a:t>The coordination of all supply activities of an organization from its suppliers and partners to its customers</a:t>
            </a:r>
            <a:r>
              <a:rPr lang="en-US" sz="2400" dirty="0" smtClean="0"/>
              <a:t>.</a:t>
            </a:r>
            <a:endParaRPr lang="id-ID" sz="2400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id-ID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he 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integration of the activities that procure materials and services, transform them into intermediate goods and the final product, and deliver them to 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customers</a:t>
            </a:r>
            <a:r>
              <a:rPr lang="id-ID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id-ID" sz="2400" dirty="0"/>
              <a:t>T</a:t>
            </a:r>
            <a:r>
              <a:rPr lang="en-US" sz="2400" dirty="0" smtClean="0"/>
              <a:t>he </a:t>
            </a:r>
            <a:r>
              <a:rPr lang="en-US" sz="2400" dirty="0"/>
              <a:t>integration of business processes from end user through original suppliers, that provide products, services, and information that add value for customers.</a:t>
            </a:r>
          </a:p>
        </p:txBody>
      </p:sp>
    </p:spTree>
    <p:extLst>
      <p:ext uri="{BB962C8B-B14F-4D97-AF65-F5344CB8AC3E}">
        <p14:creationId xmlns:p14="http://schemas.microsoft.com/office/powerpoint/2010/main" xmlns="" val="24074034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Rectangle 8"/>
          <p:cNvSpPr>
            <a:spLocks noGrp="1" noChangeArrowheads="1"/>
          </p:cNvSpPr>
          <p:nvPr>
            <p:ph type="title"/>
          </p:nvPr>
        </p:nvSpPr>
        <p:spPr>
          <a:xfrm>
            <a:off x="473075" y="116632"/>
            <a:ext cx="8229600" cy="1143000"/>
          </a:xfrm>
        </p:spPr>
        <p:txBody>
          <a:bodyPr/>
          <a:lstStyle/>
          <a:p>
            <a:r>
              <a:rPr lang="en-GB" sz="3600" dirty="0" smtClean="0"/>
              <a:t>SCM</a:t>
            </a:r>
            <a:endParaRPr lang="id-ID" sz="3600" dirty="0"/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3850656" y="6308725"/>
            <a:ext cx="12254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d-ID" altLang="zh-CN" sz="1600" dirty="0" smtClean="0"/>
              <a:t>RNL - 2014</a:t>
            </a:r>
            <a:endParaRPr lang="en-US" altLang="zh-CN" dirty="0"/>
          </a:p>
        </p:txBody>
      </p:sp>
      <p:sp>
        <p:nvSpPr>
          <p:cNvPr id="2" name="Rectangle 1"/>
          <p:cNvSpPr/>
          <p:nvPr/>
        </p:nvSpPr>
        <p:spPr>
          <a:xfrm>
            <a:off x="395536" y="1340768"/>
            <a:ext cx="820891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/>
              <a:t>The management of all activities and processes related to both upstream vendors and downstream customers in the value chain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/>
              <a:t>Tracking and managing demand, inventory, and delivery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/>
              <a:t>Procurement and vendor relationship management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/>
              <a:t>Technology enabled</a:t>
            </a:r>
            <a:endParaRPr lang="id-ID" sz="2400" b="1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sz="2400" b="1" dirty="0" smtClean="0"/>
              <a:t>Upstream </a:t>
            </a:r>
            <a:r>
              <a:rPr lang="en-US" sz="2400" b="1" dirty="0"/>
              <a:t>supply chain</a:t>
            </a:r>
            <a:r>
              <a:rPr lang="en-US" sz="2400" dirty="0"/>
              <a:t> </a:t>
            </a:r>
            <a:r>
              <a:rPr lang="id-ID" sz="2400" dirty="0" smtClean="0"/>
              <a:t>; </a:t>
            </a:r>
            <a:r>
              <a:rPr lang="en-US" sz="2400" dirty="0" smtClean="0"/>
              <a:t>Transactions </a:t>
            </a:r>
            <a:r>
              <a:rPr lang="en-US" sz="2400" dirty="0"/>
              <a:t>between an organization and its suppliers and intermediaries, equivalent to buy-side e-commerce.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sz="2400" b="1" dirty="0"/>
              <a:t>Downstream supply chain</a:t>
            </a:r>
            <a:r>
              <a:rPr lang="en-US" sz="2400" dirty="0"/>
              <a:t> </a:t>
            </a:r>
            <a:r>
              <a:rPr lang="id-ID" sz="2400" dirty="0" smtClean="0"/>
              <a:t>; </a:t>
            </a:r>
            <a:r>
              <a:rPr lang="en-US" sz="2400" dirty="0" smtClean="0"/>
              <a:t>Transactions </a:t>
            </a:r>
            <a:r>
              <a:rPr lang="en-US" sz="2400" dirty="0"/>
              <a:t>between an organization and its customers and intermediaries, equivalent to sell-side e-commerce. </a:t>
            </a:r>
            <a:endParaRPr lang="id-ID" sz="2400" dirty="0" smtClean="0"/>
          </a:p>
          <a:p>
            <a:pPr marL="285750" indent="-285750" algn="just">
              <a:buFont typeface="Arial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23094166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Rectangle 8"/>
          <p:cNvSpPr>
            <a:spLocks noGrp="1" noChangeArrowheads="1"/>
          </p:cNvSpPr>
          <p:nvPr>
            <p:ph type="title"/>
          </p:nvPr>
        </p:nvSpPr>
        <p:spPr>
          <a:xfrm>
            <a:off x="473075" y="116632"/>
            <a:ext cx="8229600" cy="1143000"/>
          </a:xfrm>
        </p:spPr>
        <p:txBody>
          <a:bodyPr/>
          <a:lstStyle/>
          <a:p>
            <a:r>
              <a:rPr lang="id-ID" sz="3600" dirty="0" smtClean="0"/>
              <a:t> T</a:t>
            </a:r>
            <a:r>
              <a:rPr lang="en-US" sz="3600" dirty="0" smtClean="0"/>
              <a:t>he </a:t>
            </a:r>
            <a:r>
              <a:rPr lang="en-US" sz="3600" dirty="0"/>
              <a:t>Goal of </a:t>
            </a:r>
            <a:r>
              <a:rPr lang="en-US" sz="3600" dirty="0" smtClean="0"/>
              <a:t>S</a:t>
            </a:r>
            <a:r>
              <a:rPr lang="id-ID" sz="3600" dirty="0" smtClean="0"/>
              <a:t>CM</a:t>
            </a:r>
            <a:endParaRPr lang="id-ID" sz="3600" dirty="0"/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3850656" y="6308725"/>
            <a:ext cx="12254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d-ID" altLang="zh-CN" sz="1600" dirty="0" smtClean="0"/>
              <a:t>RNL - 2014</a:t>
            </a:r>
            <a:endParaRPr lang="en-US" altLang="zh-CN" dirty="0"/>
          </a:p>
        </p:txBody>
      </p:sp>
      <p:sp>
        <p:nvSpPr>
          <p:cNvPr id="3" name="Rectangle 2"/>
          <p:cNvSpPr/>
          <p:nvPr/>
        </p:nvSpPr>
        <p:spPr>
          <a:xfrm>
            <a:off x="539552" y="1258765"/>
            <a:ext cx="806489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90000"/>
              </a:lnSpc>
              <a:buFont typeface="Arial" pitchFamily="34" charset="0"/>
              <a:buChar char="•"/>
            </a:pPr>
            <a:r>
              <a:rPr lang="en-US" altLang="ko-KR" sz="2400" dirty="0">
                <a:ea typeface="굴림" pitchFamily="50" charset="-127"/>
              </a:rPr>
              <a:t>Supply chain management is concerned with the efficient integration of suppliers, factories, warehouses and stores so that merchandise is produced and distributed:</a:t>
            </a:r>
          </a:p>
          <a:p>
            <a:pPr marL="800100" lvl="1" indent="-342900" algn="just">
              <a:lnSpc>
                <a:spcPct val="90000"/>
              </a:lnSpc>
              <a:buFont typeface="Arial" pitchFamily="34" charset="0"/>
              <a:buChar char="•"/>
            </a:pPr>
            <a:r>
              <a:rPr lang="en-US" altLang="ko-KR" sz="2400" dirty="0">
                <a:ea typeface="굴림" pitchFamily="50" charset="-127"/>
              </a:rPr>
              <a:t>In the right quantities</a:t>
            </a:r>
          </a:p>
          <a:p>
            <a:pPr marL="800100" lvl="1" indent="-342900" algn="just">
              <a:lnSpc>
                <a:spcPct val="90000"/>
              </a:lnSpc>
              <a:buFont typeface="Arial" pitchFamily="34" charset="0"/>
              <a:buChar char="•"/>
            </a:pPr>
            <a:r>
              <a:rPr lang="en-US" altLang="ko-KR" sz="2400" dirty="0">
                <a:ea typeface="굴림" pitchFamily="50" charset="-127"/>
              </a:rPr>
              <a:t>To the right locations </a:t>
            </a:r>
          </a:p>
          <a:p>
            <a:pPr marL="800100" lvl="1" indent="-342900" algn="just">
              <a:lnSpc>
                <a:spcPct val="90000"/>
              </a:lnSpc>
              <a:buFont typeface="Arial" pitchFamily="34" charset="0"/>
              <a:buChar char="•"/>
            </a:pPr>
            <a:r>
              <a:rPr lang="en-US" altLang="ko-KR" sz="2400" dirty="0">
                <a:ea typeface="굴림" pitchFamily="50" charset="-127"/>
              </a:rPr>
              <a:t>At the right time</a:t>
            </a:r>
          </a:p>
          <a:p>
            <a:pPr marL="342900" indent="-342900" algn="just">
              <a:lnSpc>
                <a:spcPct val="90000"/>
              </a:lnSpc>
              <a:buFont typeface="Arial" pitchFamily="34" charset="0"/>
              <a:buChar char="•"/>
            </a:pPr>
            <a:r>
              <a:rPr lang="en-US" altLang="ko-KR" sz="2400" dirty="0">
                <a:ea typeface="굴림" pitchFamily="50" charset="-127"/>
              </a:rPr>
              <a:t>In order to</a:t>
            </a:r>
          </a:p>
          <a:p>
            <a:pPr marL="800100" lvl="1" indent="-342900" algn="just">
              <a:lnSpc>
                <a:spcPct val="90000"/>
              </a:lnSpc>
              <a:buFont typeface="Arial" pitchFamily="34" charset="0"/>
              <a:buChar char="•"/>
            </a:pPr>
            <a:r>
              <a:rPr lang="en-US" altLang="ko-KR" sz="2400" dirty="0">
                <a:ea typeface="굴림" pitchFamily="50" charset="-127"/>
              </a:rPr>
              <a:t>Minimize total system cost </a:t>
            </a:r>
          </a:p>
          <a:p>
            <a:pPr marL="800100" lvl="1" indent="-342900" algn="just">
              <a:lnSpc>
                <a:spcPct val="90000"/>
              </a:lnSpc>
              <a:buFont typeface="Arial" pitchFamily="34" charset="0"/>
              <a:buChar char="•"/>
            </a:pPr>
            <a:r>
              <a:rPr lang="en-US" altLang="ko-KR" sz="2400" dirty="0">
                <a:ea typeface="굴림" pitchFamily="50" charset="-127"/>
              </a:rPr>
              <a:t>Satisfy customer service requirements</a:t>
            </a:r>
            <a:endParaRPr lang="en-US" sz="2400" dirty="0"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90174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291927"/>
            <a:ext cx="8138864" cy="6233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16" name="Rectangle 4"/>
          <p:cNvSpPr>
            <a:spLocks noGrp="1" noChangeArrowheads="1"/>
          </p:cNvSpPr>
          <p:nvPr>
            <p:ph type="title"/>
          </p:nvPr>
        </p:nvSpPr>
        <p:spPr>
          <a:xfrm>
            <a:off x="3563888" y="53752"/>
            <a:ext cx="4608512" cy="1143000"/>
          </a:xfrm>
        </p:spPr>
        <p:txBody>
          <a:bodyPr/>
          <a:lstStyle/>
          <a:p>
            <a:pPr algn="ctr"/>
            <a:r>
              <a:rPr lang="en-US" sz="4000" dirty="0"/>
              <a:t>Supply </a:t>
            </a:r>
            <a:r>
              <a:rPr lang="en-US" sz="4000" dirty="0" smtClean="0"/>
              <a:t>Chain</a:t>
            </a:r>
            <a:endParaRPr lang="en-US" sz="4000" dirty="0"/>
          </a:p>
        </p:txBody>
      </p:sp>
      <p:sp>
        <p:nvSpPr>
          <p:cNvPr id="4" name="Text Box 122"/>
          <p:cNvSpPr txBox="1">
            <a:spLocks noChangeArrowheads="1"/>
          </p:cNvSpPr>
          <p:nvPr/>
        </p:nvSpPr>
        <p:spPr bwMode="auto">
          <a:xfrm>
            <a:off x="722312" y="6038998"/>
            <a:ext cx="1143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dirty="0">
                <a:latin typeface="+mj-lt"/>
              </a:rPr>
              <a:t>Supplier</a:t>
            </a:r>
          </a:p>
        </p:txBody>
      </p:sp>
      <p:sp>
        <p:nvSpPr>
          <p:cNvPr id="5" name="Text Box 123"/>
          <p:cNvSpPr txBox="1">
            <a:spLocks noChangeArrowheads="1"/>
          </p:cNvSpPr>
          <p:nvPr/>
        </p:nvSpPr>
        <p:spPr bwMode="auto">
          <a:xfrm>
            <a:off x="2903984" y="6038998"/>
            <a:ext cx="1524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dirty="0">
                <a:latin typeface="+mj-lt"/>
              </a:rPr>
              <a:t>Manufacturer</a:t>
            </a:r>
          </a:p>
        </p:txBody>
      </p:sp>
      <p:sp>
        <p:nvSpPr>
          <p:cNvPr id="6" name="Text Box 124"/>
          <p:cNvSpPr txBox="1">
            <a:spLocks noChangeArrowheads="1"/>
          </p:cNvSpPr>
          <p:nvPr/>
        </p:nvSpPr>
        <p:spPr bwMode="auto">
          <a:xfrm>
            <a:off x="5148064" y="6054873"/>
            <a:ext cx="13716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dirty="0">
                <a:latin typeface="+mj-lt"/>
              </a:rPr>
              <a:t>Distributor</a:t>
            </a:r>
          </a:p>
        </p:txBody>
      </p:sp>
      <p:sp>
        <p:nvSpPr>
          <p:cNvPr id="7" name="Text Box 125"/>
          <p:cNvSpPr txBox="1">
            <a:spLocks noChangeArrowheads="1"/>
          </p:cNvSpPr>
          <p:nvPr/>
        </p:nvSpPr>
        <p:spPr bwMode="auto">
          <a:xfrm>
            <a:off x="6749752" y="6056461"/>
            <a:ext cx="9906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dirty="0">
                <a:latin typeface="+mj-lt"/>
              </a:rPr>
              <a:t>Retailer</a:t>
            </a:r>
          </a:p>
        </p:txBody>
      </p:sp>
      <p:sp>
        <p:nvSpPr>
          <p:cNvPr id="8" name="Text Box 126"/>
          <p:cNvSpPr txBox="1">
            <a:spLocks noChangeArrowheads="1"/>
          </p:cNvSpPr>
          <p:nvPr/>
        </p:nvSpPr>
        <p:spPr bwMode="auto">
          <a:xfrm>
            <a:off x="7664896" y="6056461"/>
            <a:ext cx="13716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dirty="0">
                <a:latin typeface="+mj-lt"/>
              </a:rPr>
              <a:t>Customers</a:t>
            </a:r>
          </a:p>
        </p:txBody>
      </p:sp>
    </p:spTree>
    <p:extLst>
      <p:ext uri="{BB962C8B-B14F-4D97-AF65-F5344CB8AC3E}">
        <p14:creationId xmlns:p14="http://schemas.microsoft.com/office/powerpoint/2010/main" xmlns="" val="8370022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Rectangle 8"/>
          <p:cNvSpPr>
            <a:spLocks noGrp="1" noChangeArrowheads="1"/>
          </p:cNvSpPr>
          <p:nvPr>
            <p:ph type="title"/>
          </p:nvPr>
        </p:nvSpPr>
        <p:spPr>
          <a:xfrm>
            <a:off x="473075" y="116632"/>
            <a:ext cx="8229600" cy="1143000"/>
          </a:xfrm>
        </p:spPr>
        <p:txBody>
          <a:bodyPr/>
          <a:lstStyle/>
          <a:p>
            <a:r>
              <a:rPr lang="id-ID" sz="3600" dirty="0" smtClean="0"/>
              <a:t> </a:t>
            </a:r>
            <a:r>
              <a:rPr lang="en-US" sz="3600" dirty="0" smtClean="0"/>
              <a:t>Ex</a:t>
            </a:r>
            <a:r>
              <a:rPr lang="id-ID" sz="3600" dirty="0" smtClean="0"/>
              <a:t> : </a:t>
            </a:r>
            <a:r>
              <a:rPr lang="en-US" sz="3600" dirty="0"/>
              <a:t>Dairy Products Supply Chain</a:t>
            </a:r>
            <a:endParaRPr lang="id-ID" sz="3600" dirty="0"/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3850656" y="6308725"/>
            <a:ext cx="12254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d-ID" altLang="zh-CN" sz="1600" dirty="0" smtClean="0"/>
              <a:t>RNL - 2014</a:t>
            </a:r>
            <a:endParaRPr lang="en-US" altLang="zh-CN" dirty="0"/>
          </a:p>
        </p:txBody>
      </p:sp>
      <p:pic>
        <p:nvPicPr>
          <p:cNvPr id="16" name="Picture 3" descr="04_02copy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245842" y="1124744"/>
            <a:ext cx="6782542" cy="5183981"/>
          </a:xfrm>
          <a:noFill/>
          <a:ln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86601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Rectangle 8"/>
          <p:cNvSpPr>
            <a:spLocks noGrp="1" noChangeArrowheads="1"/>
          </p:cNvSpPr>
          <p:nvPr>
            <p:ph type="title"/>
          </p:nvPr>
        </p:nvSpPr>
        <p:spPr>
          <a:xfrm>
            <a:off x="473075" y="116632"/>
            <a:ext cx="8229600" cy="1143000"/>
          </a:xfrm>
        </p:spPr>
        <p:txBody>
          <a:bodyPr/>
          <a:lstStyle/>
          <a:p>
            <a:r>
              <a:rPr lang="id-ID" sz="3600" dirty="0" smtClean="0"/>
              <a:t> </a:t>
            </a:r>
            <a:r>
              <a:rPr lang="en-US" sz="3600" dirty="0"/>
              <a:t>Flows in a Supply Chain</a:t>
            </a:r>
            <a:endParaRPr lang="id-ID" sz="3600" dirty="0"/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3850656" y="6308725"/>
            <a:ext cx="12254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d-ID" altLang="zh-CN" sz="1600" dirty="0" smtClean="0"/>
              <a:t>RNL - 2014</a:t>
            </a:r>
            <a:endParaRPr lang="en-US" altLang="zh-CN" dirty="0"/>
          </a:p>
        </p:txBody>
      </p:sp>
      <p:grpSp>
        <p:nvGrpSpPr>
          <p:cNvPr id="5" name="Group 1153"/>
          <p:cNvGrpSpPr>
            <a:grpSpLocks/>
          </p:cNvGrpSpPr>
          <p:nvPr/>
        </p:nvGrpSpPr>
        <p:grpSpPr bwMode="auto">
          <a:xfrm>
            <a:off x="683568" y="1484784"/>
            <a:ext cx="8033695" cy="4561464"/>
            <a:chOff x="1407" y="1392"/>
            <a:chExt cx="3703" cy="2036"/>
          </a:xfrm>
        </p:grpSpPr>
        <p:sp>
          <p:nvSpPr>
            <p:cNvPr id="6" name="Line 5"/>
            <p:cNvSpPr>
              <a:spLocks noChangeShapeType="1"/>
            </p:cNvSpPr>
            <p:nvPr/>
          </p:nvSpPr>
          <p:spPr bwMode="auto">
            <a:xfrm flipV="1">
              <a:off x="1615" y="3291"/>
              <a:ext cx="3294" cy="2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>
              <a:prstShdw prst="shdw17" dist="17961" dir="2700000">
                <a:schemeClr val="accent2">
                  <a:gamma/>
                  <a:shade val="60000"/>
                  <a:invGamma/>
                </a:schemeClr>
              </a:prstShdw>
            </a:effectLst>
          </p:spPr>
          <p:txBody>
            <a:bodyPr>
              <a:spAutoFit/>
            </a:bodyPr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2801" y="3293"/>
              <a:ext cx="81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50000"/>
                </a:spcBef>
                <a:buClrTx/>
                <a:buSzTx/>
              </a:pPr>
              <a:r>
                <a:rPr lang="en-US" b="1">
                  <a:latin typeface="Arial" pitchFamily="34" charset="0"/>
                  <a:ea typeface="MS PGothic" pitchFamily="34" charset="-128"/>
                </a:rPr>
                <a:t>Supply</a:t>
              </a:r>
            </a:p>
          </p:txBody>
        </p:sp>
        <p:sp>
          <p:nvSpPr>
            <p:cNvPr id="8" name="Text Box 7"/>
            <p:cNvSpPr txBox="1">
              <a:spLocks noChangeArrowheads="1"/>
            </p:cNvSpPr>
            <p:nvPr/>
          </p:nvSpPr>
          <p:spPr bwMode="auto">
            <a:xfrm>
              <a:off x="2801" y="3057"/>
              <a:ext cx="81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50000"/>
                </a:spcBef>
                <a:buClrTx/>
                <a:buSzTx/>
              </a:pPr>
              <a:r>
                <a:rPr lang="en-US" b="1" dirty="0">
                  <a:latin typeface="Arial" pitchFamily="34" charset="0"/>
                  <a:ea typeface="MS PGothic" pitchFamily="34" charset="-128"/>
                </a:rPr>
                <a:t>Demand</a:t>
              </a:r>
            </a:p>
          </p:txBody>
        </p:sp>
        <p:sp>
          <p:nvSpPr>
            <p:cNvPr id="10" name="Line 8"/>
            <p:cNvSpPr>
              <a:spLocks noChangeShapeType="1"/>
            </p:cNvSpPr>
            <p:nvPr/>
          </p:nvSpPr>
          <p:spPr bwMode="auto">
            <a:xfrm flipV="1">
              <a:off x="1615" y="3181"/>
              <a:ext cx="3294" cy="1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 type="triangle" w="med" len="med"/>
              <a:tailEnd/>
            </a:ln>
            <a:effectLst>
              <a:prstShdw prst="shdw17" dist="17961" dir="2700000">
                <a:schemeClr val="hlink">
                  <a:gamma/>
                  <a:shade val="60000"/>
                  <a:invGamma/>
                </a:schemeClr>
              </a:prstShdw>
            </a:effectLst>
          </p:spPr>
          <p:txBody>
            <a:bodyPr>
              <a:spAutoFit/>
            </a:bodyPr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11" name="Line 9"/>
            <p:cNvSpPr>
              <a:spLocks noChangeShapeType="1"/>
            </p:cNvSpPr>
            <p:nvPr/>
          </p:nvSpPr>
          <p:spPr bwMode="auto">
            <a:xfrm flipV="1">
              <a:off x="1570" y="1530"/>
              <a:ext cx="3295" cy="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>
              <a:prstShdw prst="shdw17" dist="17961" dir="2700000">
                <a:schemeClr val="accent2">
                  <a:gamma/>
                  <a:shade val="60000"/>
                  <a:invGamma/>
                </a:schemeClr>
              </a:prstShdw>
            </a:effectLst>
          </p:spPr>
          <p:txBody>
            <a:bodyPr>
              <a:spAutoFit/>
            </a:bodyPr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12" name="Line 10"/>
            <p:cNvSpPr>
              <a:spLocks noChangeShapeType="1"/>
            </p:cNvSpPr>
            <p:nvPr/>
          </p:nvSpPr>
          <p:spPr bwMode="auto">
            <a:xfrm flipV="1">
              <a:off x="1584" y="1392"/>
              <a:ext cx="3250" cy="2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 type="triangle" w="med" len="med"/>
              <a:tailEnd/>
            </a:ln>
            <a:effectLst>
              <a:prstShdw prst="shdw17" dist="17961" dir="2700000">
                <a:schemeClr val="hlink">
                  <a:gamma/>
                  <a:shade val="60000"/>
                  <a:invGamma/>
                </a:schemeClr>
              </a:prstShdw>
            </a:effectLst>
          </p:spPr>
          <p:txBody>
            <a:bodyPr>
              <a:spAutoFit/>
            </a:bodyPr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13" name="Text Box 11"/>
            <p:cNvSpPr txBox="1">
              <a:spLocks noChangeArrowheads="1"/>
            </p:cNvSpPr>
            <p:nvPr/>
          </p:nvSpPr>
          <p:spPr bwMode="auto">
            <a:xfrm>
              <a:off x="2414" y="1540"/>
              <a:ext cx="160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50000"/>
                </a:spcBef>
                <a:buClrTx/>
                <a:buSzTx/>
              </a:pPr>
              <a:r>
                <a:rPr lang="en-US" b="1" dirty="0" smtClean="0">
                  <a:latin typeface="Arial" pitchFamily="34" charset="0"/>
                  <a:ea typeface="MS PGothic" pitchFamily="34" charset="-128"/>
                </a:rPr>
                <a:t>Products</a:t>
              </a:r>
              <a:r>
                <a:rPr lang="id-ID" b="1" dirty="0" smtClean="0">
                  <a:latin typeface="Arial" pitchFamily="34" charset="0"/>
                  <a:ea typeface="MS PGothic" pitchFamily="34" charset="-128"/>
                </a:rPr>
                <a:t>  </a:t>
              </a:r>
              <a:r>
                <a:rPr lang="en-US" b="1" dirty="0" smtClean="0">
                  <a:latin typeface="Arial" pitchFamily="34" charset="0"/>
                  <a:ea typeface="MS PGothic" pitchFamily="34" charset="-128"/>
                </a:rPr>
                <a:t> and</a:t>
              </a:r>
              <a:r>
                <a:rPr lang="id-ID" b="1" dirty="0" smtClean="0">
                  <a:latin typeface="Arial" pitchFamily="34" charset="0"/>
                  <a:ea typeface="MS PGothic" pitchFamily="34" charset="-128"/>
                </a:rPr>
                <a:t> </a:t>
              </a:r>
              <a:r>
                <a:rPr lang="en-US" b="1" dirty="0" smtClean="0">
                  <a:latin typeface="Arial" pitchFamily="34" charset="0"/>
                  <a:ea typeface="MS PGothic" pitchFamily="34" charset="-128"/>
                </a:rPr>
                <a:t> </a:t>
              </a:r>
              <a:r>
                <a:rPr lang="en-US" b="1" dirty="0">
                  <a:latin typeface="Arial" pitchFamily="34" charset="0"/>
                  <a:ea typeface="MS PGothic" pitchFamily="34" charset="-128"/>
                </a:rPr>
                <a:t>Services</a:t>
              </a:r>
            </a:p>
          </p:txBody>
        </p:sp>
        <p:sp>
          <p:nvSpPr>
            <p:cNvPr id="14" name="Text Box 12"/>
            <p:cNvSpPr txBox="1">
              <a:spLocks noChangeArrowheads="1"/>
            </p:cNvSpPr>
            <p:nvPr/>
          </p:nvSpPr>
          <p:spPr bwMode="auto">
            <a:xfrm>
              <a:off x="2880" y="1392"/>
              <a:ext cx="820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50000"/>
                </a:spcBef>
                <a:buClrTx/>
                <a:buSzTx/>
              </a:pPr>
              <a:r>
                <a:rPr lang="en-US" b="1">
                  <a:latin typeface="Arial" pitchFamily="34" charset="0"/>
                  <a:ea typeface="MS PGothic" pitchFamily="34" charset="-128"/>
                </a:rPr>
                <a:t>Cash</a:t>
              </a:r>
            </a:p>
          </p:txBody>
        </p:sp>
        <p:pic>
          <p:nvPicPr>
            <p:cNvPr id="15" name="Picture 1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4" y="2496"/>
              <a:ext cx="219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9" y="2207"/>
              <a:ext cx="203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</p:pic>
        <p:sp>
          <p:nvSpPr>
            <p:cNvPr id="17" name="Oval 16"/>
            <p:cNvSpPr>
              <a:spLocks noChangeArrowheads="1"/>
            </p:cNvSpPr>
            <p:nvPr/>
          </p:nvSpPr>
          <p:spPr bwMode="auto">
            <a:xfrm>
              <a:off x="1948" y="2235"/>
              <a:ext cx="90" cy="57"/>
            </a:xfrm>
            <a:prstGeom prst="ellipse">
              <a:avLst/>
            </a:prstGeom>
            <a:noFill/>
            <a:ln w="25400">
              <a:solidFill>
                <a:schemeClr val="hlink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id-ID" sz="2400"/>
            </a:p>
          </p:txBody>
        </p:sp>
        <p:sp>
          <p:nvSpPr>
            <p:cNvPr id="18" name="Oval 17"/>
            <p:cNvSpPr>
              <a:spLocks noChangeArrowheads="1"/>
            </p:cNvSpPr>
            <p:nvPr/>
          </p:nvSpPr>
          <p:spPr bwMode="auto">
            <a:xfrm>
              <a:off x="1948" y="2436"/>
              <a:ext cx="90" cy="57"/>
            </a:xfrm>
            <a:prstGeom prst="ellipse">
              <a:avLst/>
            </a:prstGeom>
            <a:noFill/>
            <a:ln w="25400">
              <a:solidFill>
                <a:schemeClr val="hlink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id-ID" sz="2400"/>
            </a:p>
          </p:txBody>
        </p:sp>
        <p:sp>
          <p:nvSpPr>
            <p:cNvPr id="19" name="Oval 18"/>
            <p:cNvSpPr>
              <a:spLocks noChangeArrowheads="1"/>
            </p:cNvSpPr>
            <p:nvPr/>
          </p:nvSpPr>
          <p:spPr bwMode="auto">
            <a:xfrm>
              <a:off x="2174" y="2292"/>
              <a:ext cx="88" cy="58"/>
            </a:xfrm>
            <a:prstGeom prst="ellipse">
              <a:avLst/>
            </a:prstGeom>
            <a:noFill/>
            <a:ln w="25400">
              <a:solidFill>
                <a:schemeClr val="hlink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id-ID" sz="2400"/>
            </a:p>
          </p:txBody>
        </p:sp>
        <p:sp>
          <p:nvSpPr>
            <p:cNvPr id="20" name="Oval 19"/>
            <p:cNvSpPr>
              <a:spLocks noChangeArrowheads="1"/>
            </p:cNvSpPr>
            <p:nvPr/>
          </p:nvSpPr>
          <p:spPr bwMode="auto">
            <a:xfrm>
              <a:off x="2174" y="2493"/>
              <a:ext cx="88" cy="57"/>
            </a:xfrm>
            <a:prstGeom prst="ellipse">
              <a:avLst/>
            </a:prstGeom>
            <a:noFill/>
            <a:ln w="25400">
              <a:solidFill>
                <a:schemeClr val="hlink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id-ID" sz="2400"/>
            </a:p>
          </p:txBody>
        </p:sp>
        <p:sp>
          <p:nvSpPr>
            <p:cNvPr id="21" name="Oval 20"/>
            <p:cNvSpPr>
              <a:spLocks noChangeArrowheads="1"/>
            </p:cNvSpPr>
            <p:nvPr/>
          </p:nvSpPr>
          <p:spPr bwMode="auto">
            <a:xfrm>
              <a:off x="2488" y="2292"/>
              <a:ext cx="90" cy="58"/>
            </a:xfrm>
            <a:prstGeom prst="ellipse">
              <a:avLst/>
            </a:prstGeom>
            <a:noFill/>
            <a:ln w="25400">
              <a:solidFill>
                <a:schemeClr val="hlink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id-ID" sz="2400"/>
            </a:p>
          </p:txBody>
        </p:sp>
        <p:sp>
          <p:nvSpPr>
            <p:cNvPr id="22" name="Oval 21"/>
            <p:cNvSpPr>
              <a:spLocks noChangeArrowheads="1"/>
            </p:cNvSpPr>
            <p:nvPr/>
          </p:nvSpPr>
          <p:spPr bwMode="auto">
            <a:xfrm>
              <a:off x="2488" y="2493"/>
              <a:ext cx="90" cy="57"/>
            </a:xfrm>
            <a:prstGeom prst="ellipse">
              <a:avLst/>
            </a:prstGeom>
            <a:noFill/>
            <a:ln w="25400">
              <a:solidFill>
                <a:schemeClr val="hlink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id-ID" sz="2400"/>
            </a:p>
          </p:txBody>
        </p:sp>
        <p:sp>
          <p:nvSpPr>
            <p:cNvPr id="23" name="Oval 22"/>
            <p:cNvSpPr>
              <a:spLocks noChangeArrowheads="1"/>
            </p:cNvSpPr>
            <p:nvPr/>
          </p:nvSpPr>
          <p:spPr bwMode="auto">
            <a:xfrm>
              <a:off x="2985" y="2364"/>
              <a:ext cx="89" cy="57"/>
            </a:xfrm>
            <a:prstGeom prst="ellipse">
              <a:avLst/>
            </a:prstGeom>
            <a:noFill/>
            <a:ln w="25400">
              <a:solidFill>
                <a:schemeClr val="hlink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id-ID" sz="2400"/>
            </a:p>
          </p:txBody>
        </p:sp>
        <p:sp>
          <p:nvSpPr>
            <p:cNvPr id="24" name="Oval 23"/>
            <p:cNvSpPr>
              <a:spLocks noChangeArrowheads="1"/>
            </p:cNvSpPr>
            <p:nvPr/>
          </p:nvSpPr>
          <p:spPr bwMode="auto">
            <a:xfrm>
              <a:off x="1948" y="2637"/>
              <a:ext cx="90" cy="56"/>
            </a:xfrm>
            <a:prstGeom prst="ellipse">
              <a:avLst/>
            </a:prstGeom>
            <a:noFill/>
            <a:ln w="25400">
              <a:solidFill>
                <a:schemeClr val="hlink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id-ID" sz="2400"/>
            </a:p>
          </p:txBody>
        </p:sp>
        <p:sp>
          <p:nvSpPr>
            <p:cNvPr id="25" name="Oval 24"/>
            <p:cNvSpPr>
              <a:spLocks noChangeArrowheads="1"/>
            </p:cNvSpPr>
            <p:nvPr/>
          </p:nvSpPr>
          <p:spPr bwMode="auto">
            <a:xfrm>
              <a:off x="3435" y="2579"/>
              <a:ext cx="91" cy="58"/>
            </a:xfrm>
            <a:prstGeom prst="ellipse">
              <a:avLst/>
            </a:prstGeom>
            <a:noFill/>
            <a:ln w="25400">
              <a:solidFill>
                <a:schemeClr val="hlink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id-ID" sz="2400"/>
            </a:p>
          </p:txBody>
        </p:sp>
        <p:sp>
          <p:nvSpPr>
            <p:cNvPr id="26" name="Oval 25"/>
            <p:cNvSpPr>
              <a:spLocks noChangeArrowheads="1"/>
            </p:cNvSpPr>
            <p:nvPr/>
          </p:nvSpPr>
          <p:spPr bwMode="auto">
            <a:xfrm>
              <a:off x="2985" y="2579"/>
              <a:ext cx="89" cy="58"/>
            </a:xfrm>
            <a:prstGeom prst="ellipse">
              <a:avLst/>
            </a:prstGeom>
            <a:noFill/>
            <a:ln w="25400">
              <a:solidFill>
                <a:schemeClr val="hlink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id-ID" sz="2400"/>
            </a:p>
          </p:txBody>
        </p:sp>
        <p:sp>
          <p:nvSpPr>
            <p:cNvPr id="27" name="Oval 26"/>
            <p:cNvSpPr>
              <a:spLocks noChangeArrowheads="1"/>
            </p:cNvSpPr>
            <p:nvPr/>
          </p:nvSpPr>
          <p:spPr bwMode="auto">
            <a:xfrm>
              <a:off x="3435" y="2350"/>
              <a:ext cx="91" cy="58"/>
            </a:xfrm>
            <a:prstGeom prst="ellipse">
              <a:avLst/>
            </a:prstGeom>
            <a:noFill/>
            <a:ln w="25400">
              <a:solidFill>
                <a:schemeClr val="hlink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id-ID" sz="2400"/>
            </a:p>
          </p:txBody>
        </p:sp>
        <p:sp>
          <p:nvSpPr>
            <p:cNvPr id="28" name="Oval 27"/>
            <p:cNvSpPr>
              <a:spLocks noChangeArrowheads="1"/>
            </p:cNvSpPr>
            <p:nvPr/>
          </p:nvSpPr>
          <p:spPr bwMode="auto">
            <a:xfrm>
              <a:off x="4291" y="2292"/>
              <a:ext cx="90" cy="58"/>
            </a:xfrm>
            <a:prstGeom prst="ellipse">
              <a:avLst/>
            </a:prstGeom>
            <a:noFill/>
            <a:ln w="25400">
              <a:solidFill>
                <a:schemeClr val="hlink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id-ID" sz="2400"/>
            </a:p>
          </p:txBody>
        </p:sp>
        <p:sp>
          <p:nvSpPr>
            <p:cNvPr id="29" name="Oval 28"/>
            <p:cNvSpPr>
              <a:spLocks noChangeArrowheads="1"/>
            </p:cNvSpPr>
            <p:nvPr/>
          </p:nvSpPr>
          <p:spPr bwMode="auto">
            <a:xfrm>
              <a:off x="4291" y="2493"/>
              <a:ext cx="90" cy="57"/>
            </a:xfrm>
            <a:prstGeom prst="ellipse">
              <a:avLst/>
            </a:prstGeom>
            <a:noFill/>
            <a:ln w="25400">
              <a:solidFill>
                <a:schemeClr val="hlink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id-ID" sz="2400"/>
            </a:p>
          </p:txBody>
        </p:sp>
        <p:sp>
          <p:nvSpPr>
            <p:cNvPr id="30" name="Oval 29"/>
            <p:cNvSpPr>
              <a:spLocks noChangeArrowheads="1"/>
            </p:cNvSpPr>
            <p:nvPr/>
          </p:nvSpPr>
          <p:spPr bwMode="auto">
            <a:xfrm>
              <a:off x="2849" y="2751"/>
              <a:ext cx="90" cy="57"/>
            </a:xfrm>
            <a:prstGeom prst="ellipse">
              <a:avLst/>
            </a:prstGeom>
            <a:noFill/>
            <a:ln w="25400">
              <a:solidFill>
                <a:schemeClr val="hlink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id-ID" sz="2400"/>
            </a:p>
          </p:txBody>
        </p:sp>
        <p:sp>
          <p:nvSpPr>
            <p:cNvPr id="31" name="Oval 30"/>
            <p:cNvSpPr>
              <a:spLocks noChangeArrowheads="1"/>
            </p:cNvSpPr>
            <p:nvPr/>
          </p:nvSpPr>
          <p:spPr bwMode="auto">
            <a:xfrm>
              <a:off x="2894" y="2149"/>
              <a:ext cx="91" cy="58"/>
            </a:xfrm>
            <a:prstGeom prst="ellipse">
              <a:avLst/>
            </a:prstGeom>
            <a:noFill/>
            <a:ln w="25400">
              <a:solidFill>
                <a:schemeClr val="hlink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id-ID" sz="2400"/>
            </a:p>
          </p:txBody>
        </p:sp>
        <p:sp>
          <p:nvSpPr>
            <p:cNvPr id="32" name="Oval 31"/>
            <p:cNvSpPr>
              <a:spLocks noChangeArrowheads="1"/>
            </p:cNvSpPr>
            <p:nvPr/>
          </p:nvSpPr>
          <p:spPr bwMode="auto">
            <a:xfrm>
              <a:off x="3480" y="2149"/>
              <a:ext cx="90" cy="58"/>
            </a:xfrm>
            <a:prstGeom prst="ellipse">
              <a:avLst/>
            </a:prstGeom>
            <a:noFill/>
            <a:ln w="25400">
              <a:solidFill>
                <a:schemeClr val="hlink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id-ID" sz="2400"/>
            </a:p>
          </p:txBody>
        </p:sp>
        <p:sp>
          <p:nvSpPr>
            <p:cNvPr id="33" name="Oval 32"/>
            <p:cNvSpPr>
              <a:spLocks noChangeArrowheads="1"/>
            </p:cNvSpPr>
            <p:nvPr/>
          </p:nvSpPr>
          <p:spPr bwMode="auto">
            <a:xfrm>
              <a:off x="4629" y="2522"/>
              <a:ext cx="90" cy="57"/>
            </a:xfrm>
            <a:prstGeom prst="ellipse">
              <a:avLst/>
            </a:prstGeom>
            <a:noFill/>
            <a:ln w="25400">
              <a:solidFill>
                <a:schemeClr val="hlink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id-ID" sz="2400"/>
            </a:p>
          </p:txBody>
        </p:sp>
        <p:sp>
          <p:nvSpPr>
            <p:cNvPr id="34" name="Oval 33"/>
            <p:cNvSpPr>
              <a:spLocks noChangeArrowheads="1"/>
            </p:cNvSpPr>
            <p:nvPr/>
          </p:nvSpPr>
          <p:spPr bwMode="auto">
            <a:xfrm>
              <a:off x="4629" y="2292"/>
              <a:ext cx="90" cy="58"/>
            </a:xfrm>
            <a:prstGeom prst="ellipse">
              <a:avLst/>
            </a:prstGeom>
            <a:noFill/>
            <a:ln w="25400">
              <a:solidFill>
                <a:schemeClr val="hlink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id-ID" sz="2400"/>
            </a:p>
          </p:txBody>
        </p:sp>
        <p:sp>
          <p:nvSpPr>
            <p:cNvPr id="35" name="Oval 34"/>
            <p:cNvSpPr>
              <a:spLocks noChangeArrowheads="1"/>
            </p:cNvSpPr>
            <p:nvPr/>
          </p:nvSpPr>
          <p:spPr bwMode="auto">
            <a:xfrm>
              <a:off x="4291" y="2665"/>
              <a:ext cx="90" cy="58"/>
            </a:xfrm>
            <a:prstGeom prst="ellipse">
              <a:avLst/>
            </a:prstGeom>
            <a:noFill/>
            <a:ln w="25400">
              <a:solidFill>
                <a:schemeClr val="hlink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id-ID" sz="2400"/>
            </a:p>
          </p:txBody>
        </p:sp>
        <p:cxnSp>
          <p:nvCxnSpPr>
            <p:cNvPr id="36" name="AutoShape 35"/>
            <p:cNvCxnSpPr>
              <a:cxnSpLocks noChangeShapeType="1"/>
              <a:stCxn id="17" idx="6"/>
              <a:endCxn id="19" idx="2"/>
            </p:cNvCxnSpPr>
            <p:nvPr/>
          </p:nvCxnSpPr>
          <p:spPr bwMode="auto">
            <a:xfrm>
              <a:off x="2045" y="2264"/>
              <a:ext cx="121" cy="58"/>
            </a:xfrm>
            <a:prstGeom prst="straightConnector1">
              <a:avLst/>
            </a:prstGeom>
            <a:noFill/>
            <a:ln w="25400">
              <a:solidFill>
                <a:schemeClr val="hlink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7" name="AutoShape 36"/>
            <p:cNvCxnSpPr>
              <a:cxnSpLocks noChangeShapeType="1"/>
              <a:stCxn id="17" idx="5"/>
              <a:endCxn id="20" idx="1"/>
            </p:cNvCxnSpPr>
            <p:nvPr/>
          </p:nvCxnSpPr>
          <p:spPr bwMode="auto">
            <a:xfrm>
              <a:off x="2024" y="2289"/>
              <a:ext cx="162" cy="209"/>
            </a:xfrm>
            <a:prstGeom prst="straightConnector1">
              <a:avLst/>
            </a:prstGeom>
            <a:noFill/>
            <a:ln w="25400">
              <a:solidFill>
                <a:schemeClr val="hlink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8" name="AutoShape 37"/>
            <p:cNvCxnSpPr>
              <a:cxnSpLocks noChangeShapeType="1"/>
              <a:stCxn id="18" idx="6"/>
              <a:endCxn id="20" idx="2"/>
            </p:cNvCxnSpPr>
            <p:nvPr/>
          </p:nvCxnSpPr>
          <p:spPr bwMode="auto">
            <a:xfrm>
              <a:off x="2045" y="2464"/>
              <a:ext cx="121" cy="58"/>
            </a:xfrm>
            <a:prstGeom prst="straightConnector1">
              <a:avLst/>
            </a:prstGeom>
            <a:noFill/>
            <a:ln w="25400">
              <a:solidFill>
                <a:schemeClr val="hlink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9" name="AutoShape 38"/>
            <p:cNvCxnSpPr>
              <a:cxnSpLocks noChangeShapeType="1"/>
              <a:stCxn id="18" idx="7"/>
              <a:endCxn id="19" idx="3"/>
            </p:cNvCxnSpPr>
            <p:nvPr/>
          </p:nvCxnSpPr>
          <p:spPr bwMode="auto">
            <a:xfrm flipV="1">
              <a:off x="2024" y="2346"/>
              <a:ext cx="162" cy="93"/>
            </a:xfrm>
            <a:prstGeom prst="straightConnector1">
              <a:avLst/>
            </a:prstGeom>
            <a:noFill/>
            <a:ln w="25400">
              <a:solidFill>
                <a:schemeClr val="hlink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40" name="AutoShape 39"/>
            <p:cNvCxnSpPr>
              <a:cxnSpLocks noChangeShapeType="1"/>
              <a:stCxn id="29" idx="6"/>
              <a:endCxn id="33" idx="2"/>
            </p:cNvCxnSpPr>
            <p:nvPr/>
          </p:nvCxnSpPr>
          <p:spPr bwMode="auto">
            <a:xfrm>
              <a:off x="4389" y="2522"/>
              <a:ext cx="233" cy="28"/>
            </a:xfrm>
            <a:prstGeom prst="straightConnector1">
              <a:avLst/>
            </a:prstGeom>
            <a:noFill/>
            <a:ln w="25400">
              <a:solidFill>
                <a:schemeClr val="hlink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41" name="AutoShape 40"/>
            <p:cNvCxnSpPr>
              <a:cxnSpLocks noChangeShapeType="1"/>
              <a:stCxn id="28" idx="6"/>
              <a:endCxn id="34" idx="2"/>
            </p:cNvCxnSpPr>
            <p:nvPr/>
          </p:nvCxnSpPr>
          <p:spPr bwMode="auto">
            <a:xfrm>
              <a:off x="4389" y="2322"/>
              <a:ext cx="233" cy="0"/>
            </a:xfrm>
            <a:prstGeom prst="straightConnector1">
              <a:avLst/>
            </a:prstGeom>
            <a:noFill/>
            <a:ln w="25400">
              <a:solidFill>
                <a:schemeClr val="hlink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42" name="AutoShape 41"/>
            <p:cNvCxnSpPr>
              <a:cxnSpLocks noChangeShapeType="1"/>
              <a:stCxn id="28" idx="5"/>
              <a:endCxn id="33" idx="1"/>
            </p:cNvCxnSpPr>
            <p:nvPr/>
          </p:nvCxnSpPr>
          <p:spPr bwMode="auto">
            <a:xfrm>
              <a:off x="4369" y="2346"/>
              <a:ext cx="273" cy="180"/>
            </a:xfrm>
            <a:prstGeom prst="straightConnector1">
              <a:avLst/>
            </a:prstGeom>
            <a:noFill/>
            <a:ln w="25400">
              <a:solidFill>
                <a:schemeClr val="hlink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43" name="AutoShape 42"/>
            <p:cNvCxnSpPr>
              <a:cxnSpLocks noChangeShapeType="1"/>
              <a:stCxn id="24" idx="6"/>
              <a:endCxn id="20" idx="3"/>
            </p:cNvCxnSpPr>
            <p:nvPr/>
          </p:nvCxnSpPr>
          <p:spPr bwMode="auto">
            <a:xfrm flipV="1">
              <a:off x="2045" y="2547"/>
              <a:ext cx="141" cy="118"/>
            </a:xfrm>
            <a:prstGeom prst="straightConnector1">
              <a:avLst/>
            </a:prstGeom>
            <a:noFill/>
            <a:ln w="25400">
              <a:solidFill>
                <a:schemeClr val="hlink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44" name="AutoShape 43"/>
            <p:cNvCxnSpPr>
              <a:cxnSpLocks noChangeShapeType="1"/>
              <a:stCxn id="24" idx="7"/>
              <a:endCxn id="19" idx="4"/>
            </p:cNvCxnSpPr>
            <p:nvPr/>
          </p:nvCxnSpPr>
          <p:spPr bwMode="auto">
            <a:xfrm flipV="1">
              <a:off x="2024" y="2355"/>
              <a:ext cx="195" cy="285"/>
            </a:xfrm>
            <a:prstGeom prst="straightConnector1">
              <a:avLst/>
            </a:prstGeom>
            <a:noFill/>
            <a:ln w="25400">
              <a:solidFill>
                <a:schemeClr val="hlink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grpSp>
          <p:nvGrpSpPr>
            <p:cNvPr id="45" name="Group 44"/>
            <p:cNvGrpSpPr>
              <a:grpSpLocks/>
            </p:cNvGrpSpPr>
            <p:nvPr/>
          </p:nvGrpSpPr>
          <p:grpSpPr bwMode="auto">
            <a:xfrm>
              <a:off x="1497" y="2493"/>
              <a:ext cx="225" cy="144"/>
              <a:chOff x="1248" y="2880"/>
              <a:chExt cx="389" cy="514"/>
            </a:xfrm>
          </p:grpSpPr>
          <p:sp>
            <p:nvSpPr>
              <p:cNvPr id="1091" name="Freeform 45"/>
              <p:cNvSpPr>
                <a:spLocks/>
              </p:cNvSpPr>
              <p:nvPr/>
            </p:nvSpPr>
            <p:spPr bwMode="auto">
              <a:xfrm>
                <a:off x="1449" y="2880"/>
                <a:ext cx="58" cy="263"/>
              </a:xfrm>
              <a:custGeom>
                <a:avLst/>
                <a:gdLst>
                  <a:gd name="T0" fmla="*/ 0 w 63"/>
                  <a:gd name="T1" fmla="*/ 262 h 277"/>
                  <a:gd name="T2" fmla="*/ 15 w 63"/>
                  <a:gd name="T3" fmla="*/ 2 h 277"/>
                  <a:gd name="T4" fmla="*/ 28 w 63"/>
                  <a:gd name="T5" fmla="*/ 0 h 277"/>
                  <a:gd name="T6" fmla="*/ 41 w 63"/>
                  <a:gd name="T7" fmla="*/ 2 h 277"/>
                  <a:gd name="T8" fmla="*/ 62 w 63"/>
                  <a:gd name="T9" fmla="*/ 262 h 277"/>
                  <a:gd name="T10" fmla="*/ 59 w 63"/>
                  <a:gd name="T11" fmla="*/ 264 h 277"/>
                  <a:gd name="T12" fmla="*/ 56 w 63"/>
                  <a:gd name="T13" fmla="*/ 267 h 277"/>
                  <a:gd name="T14" fmla="*/ 52 w 63"/>
                  <a:gd name="T15" fmla="*/ 269 h 277"/>
                  <a:gd name="T16" fmla="*/ 48 w 63"/>
                  <a:gd name="T17" fmla="*/ 271 h 277"/>
                  <a:gd name="T18" fmla="*/ 42 w 63"/>
                  <a:gd name="T19" fmla="*/ 273 h 277"/>
                  <a:gd name="T20" fmla="*/ 36 w 63"/>
                  <a:gd name="T21" fmla="*/ 275 h 277"/>
                  <a:gd name="T22" fmla="*/ 32 w 63"/>
                  <a:gd name="T23" fmla="*/ 276 h 277"/>
                  <a:gd name="T24" fmla="*/ 29 w 63"/>
                  <a:gd name="T25" fmla="*/ 276 h 277"/>
                  <a:gd name="T26" fmla="*/ 25 w 63"/>
                  <a:gd name="T27" fmla="*/ 276 h 277"/>
                  <a:gd name="T28" fmla="*/ 20 w 63"/>
                  <a:gd name="T29" fmla="*/ 275 h 277"/>
                  <a:gd name="T30" fmla="*/ 17 w 63"/>
                  <a:gd name="T31" fmla="*/ 274 h 277"/>
                  <a:gd name="T32" fmla="*/ 14 w 63"/>
                  <a:gd name="T33" fmla="*/ 273 h 277"/>
                  <a:gd name="T34" fmla="*/ 11 w 63"/>
                  <a:gd name="T35" fmla="*/ 273 h 277"/>
                  <a:gd name="T36" fmla="*/ 9 w 63"/>
                  <a:gd name="T37" fmla="*/ 271 h 277"/>
                  <a:gd name="T38" fmla="*/ 5 w 63"/>
                  <a:gd name="T39" fmla="*/ 269 h 277"/>
                  <a:gd name="T40" fmla="*/ 2 w 63"/>
                  <a:gd name="T41" fmla="*/ 267 h 277"/>
                  <a:gd name="T42" fmla="*/ 1 w 63"/>
                  <a:gd name="T43" fmla="*/ 264 h 277"/>
                  <a:gd name="T44" fmla="*/ 0 w 63"/>
                  <a:gd name="T45" fmla="*/ 263 h 277"/>
                  <a:gd name="T46" fmla="*/ 0 w 63"/>
                  <a:gd name="T47" fmla="*/ 262 h 277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63"/>
                  <a:gd name="T73" fmla="*/ 0 h 277"/>
                  <a:gd name="T74" fmla="*/ 63 w 63"/>
                  <a:gd name="T75" fmla="*/ 277 h 277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63" h="277">
                    <a:moveTo>
                      <a:pt x="0" y="262"/>
                    </a:moveTo>
                    <a:lnTo>
                      <a:pt x="15" y="2"/>
                    </a:lnTo>
                    <a:lnTo>
                      <a:pt x="28" y="0"/>
                    </a:lnTo>
                    <a:lnTo>
                      <a:pt x="41" y="2"/>
                    </a:lnTo>
                    <a:lnTo>
                      <a:pt x="62" y="262"/>
                    </a:lnTo>
                    <a:lnTo>
                      <a:pt x="59" y="264"/>
                    </a:lnTo>
                    <a:lnTo>
                      <a:pt x="56" y="267"/>
                    </a:lnTo>
                    <a:lnTo>
                      <a:pt x="52" y="269"/>
                    </a:lnTo>
                    <a:lnTo>
                      <a:pt x="48" y="271"/>
                    </a:lnTo>
                    <a:lnTo>
                      <a:pt x="42" y="273"/>
                    </a:lnTo>
                    <a:lnTo>
                      <a:pt x="36" y="275"/>
                    </a:lnTo>
                    <a:lnTo>
                      <a:pt x="32" y="276"/>
                    </a:lnTo>
                    <a:lnTo>
                      <a:pt x="29" y="276"/>
                    </a:lnTo>
                    <a:lnTo>
                      <a:pt x="25" y="276"/>
                    </a:lnTo>
                    <a:lnTo>
                      <a:pt x="20" y="275"/>
                    </a:lnTo>
                    <a:lnTo>
                      <a:pt x="17" y="274"/>
                    </a:lnTo>
                    <a:lnTo>
                      <a:pt x="14" y="273"/>
                    </a:lnTo>
                    <a:lnTo>
                      <a:pt x="11" y="273"/>
                    </a:lnTo>
                    <a:lnTo>
                      <a:pt x="9" y="271"/>
                    </a:lnTo>
                    <a:lnTo>
                      <a:pt x="5" y="269"/>
                    </a:lnTo>
                    <a:lnTo>
                      <a:pt x="2" y="267"/>
                    </a:lnTo>
                    <a:lnTo>
                      <a:pt x="1" y="264"/>
                    </a:lnTo>
                    <a:lnTo>
                      <a:pt x="0" y="263"/>
                    </a:lnTo>
                    <a:lnTo>
                      <a:pt x="0" y="262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092" name="Freeform 46"/>
              <p:cNvSpPr>
                <a:spLocks/>
              </p:cNvSpPr>
              <p:nvPr/>
            </p:nvSpPr>
            <p:spPr bwMode="auto">
              <a:xfrm>
                <a:off x="1503" y="2912"/>
                <a:ext cx="57" cy="263"/>
              </a:xfrm>
              <a:custGeom>
                <a:avLst/>
                <a:gdLst>
                  <a:gd name="T0" fmla="*/ 0 w 62"/>
                  <a:gd name="T1" fmla="*/ 261 h 276"/>
                  <a:gd name="T2" fmla="*/ 15 w 62"/>
                  <a:gd name="T3" fmla="*/ 2 h 276"/>
                  <a:gd name="T4" fmla="*/ 28 w 62"/>
                  <a:gd name="T5" fmla="*/ 0 h 276"/>
                  <a:gd name="T6" fmla="*/ 39 w 62"/>
                  <a:gd name="T7" fmla="*/ 2 h 276"/>
                  <a:gd name="T8" fmla="*/ 61 w 62"/>
                  <a:gd name="T9" fmla="*/ 261 h 276"/>
                  <a:gd name="T10" fmla="*/ 58 w 62"/>
                  <a:gd name="T11" fmla="*/ 264 h 276"/>
                  <a:gd name="T12" fmla="*/ 55 w 62"/>
                  <a:gd name="T13" fmla="*/ 266 h 276"/>
                  <a:gd name="T14" fmla="*/ 51 w 62"/>
                  <a:gd name="T15" fmla="*/ 268 h 276"/>
                  <a:gd name="T16" fmla="*/ 47 w 62"/>
                  <a:gd name="T17" fmla="*/ 270 h 276"/>
                  <a:gd name="T18" fmla="*/ 41 w 62"/>
                  <a:gd name="T19" fmla="*/ 272 h 276"/>
                  <a:gd name="T20" fmla="*/ 35 w 62"/>
                  <a:gd name="T21" fmla="*/ 275 h 276"/>
                  <a:gd name="T22" fmla="*/ 32 w 62"/>
                  <a:gd name="T23" fmla="*/ 275 h 276"/>
                  <a:gd name="T24" fmla="*/ 29 w 62"/>
                  <a:gd name="T25" fmla="*/ 275 h 276"/>
                  <a:gd name="T26" fmla="*/ 25 w 62"/>
                  <a:gd name="T27" fmla="*/ 275 h 276"/>
                  <a:gd name="T28" fmla="*/ 21 w 62"/>
                  <a:gd name="T29" fmla="*/ 275 h 276"/>
                  <a:gd name="T30" fmla="*/ 17 w 62"/>
                  <a:gd name="T31" fmla="*/ 274 h 276"/>
                  <a:gd name="T32" fmla="*/ 14 w 62"/>
                  <a:gd name="T33" fmla="*/ 272 h 276"/>
                  <a:gd name="T34" fmla="*/ 12 w 62"/>
                  <a:gd name="T35" fmla="*/ 271 h 276"/>
                  <a:gd name="T36" fmla="*/ 8 w 62"/>
                  <a:gd name="T37" fmla="*/ 270 h 276"/>
                  <a:gd name="T38" fmla="*/ 6 w 62"/>
                  <a:gd name="T39" fmla="*/ 268 h 276"/>
                  <a:gd name="T40" fmla="*/ 2 w 62"/>
                  <a:gd name="T41" fmla="*/ 266 h 276"/>
                  <a:gd name="T42" fmla="*/ 1 w 62"/>
                  <a:gd name="T43" fmla="*/ 264 h 276"/>
                  <a:gd name="T44" fmla="*/ 0 w 62"/>
                  <a:gd name="T45" fmla="*/ 262 h 276"/>
                  <a:gd name="T46" fmla="*/ 0 w 62"/>
                  <a:gd name="T47" fmla="*/ 261 h 27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62"/>
                  <a:gd name="T73" fmla="*/ 0 h 276"/>
                  <a:gd name="T74" fmla="*/ 62 w 62"/>
                  <a:gd name="T75" fmla="*/ 276 h 27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62" h="276">
                    <a:moveTo>
                      <a:pt x="0" y="261"/>
                    </a:moveTo>
                    <a:lnTo>
                      <a:pt x="15" y="2"/>
                    </a:lnTo>
                    <a:lnTo>
                      <a:pt x="28" y="0"/>
                    </a:lnTo>
                    <a:lnTo>
                      <a:pt x="39" y="2"/>
                    </a:lnTo>
                    <a:lnTo>
                      <a:pt x="61" y="261"/>
                    </a:lnTo>
                    <a:lnTo>
                      <a:pt x="58" y="264"/>
                    </a:lnTo>
                    <a:lnTo>
                      <a:pt x="55" y="266"/>
                    </a:lnTo>
                    <a:lnTo>
                      <a:pt x="51" y="268"/>
                    </a:lnTo>
                    <a:lnTo>
                      <a:pt x="47" y="270"/>
                    </a:lnTo>
                    <a:lnTo>
                      <a:pt x="41" y="272"/>
                    </a:lnTo>
                    <a:lnTo>
                      <a:pt x="35" y="275"/>
                    </a:lnTo>
                    <a:lnTo>
                      <a:pt x="32" y="275"/>
                    </a:lnTo>
                    <a:lnTo>
                      <a:pt x="29" y="275"/>
                    </a:lnTo>
                    <a:lnTo>
                      <a:pt x="25" y="275"/>
                    </a:lnTo>
                    <a:lnTo>
                      <a:pt x="21" y="275"/>
                    </a:lnTo>
                    <a:lnTo>
                      <a:pt x="17" y="274"/>
                    </a:lnTo>
                    <a:lnTo>
                      <a:pt x="14" y="272"/>
                    </a:lnTo>
                    <a:lnTo>
                      <a:pt x="12" y="271"/>
                    </a:lnTo>
                    <a:lnTo>
                      <a:pt x="8" y="270"/>
                    </a:lnTo>
                    <a:lnTo>
                      <a:pt x="6" y="268"/>
                    </a:lnTo>
                    <a:lnTo>
                      <a:pt x="2" y="266"/>
                    </a:lnTo>
                    <a:lnTo>
                      <a:pt x="1" y="264"/>
                    </a:lnTo>
                    <a:lnTo>
                      <a:pt x="0" y="262"/>
                    </a:lnTo>
                    <a:lnTo>
                      <a:pt x="0" y="261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093" name="Freeform 47"/>
              <p:cNvSpPr>
                <a:spLocks/>
              </p:cNvSpPr>
              <p:nvPr/>
            </p:nvSpPr>
            <p:spPr bwMode="auto">
              <a:xfrm>
                <a:off x="1475" y="2880"/>
                <a:ext cx="31" cy="263"/>
              </a:xfrm>
              <a:custGeom>
                <a:avLst/>
                <a:gdLst>
                  <a:gd name="T0" fmla="*/ 6 w 34"/>
                  <a:gd name="T1" fmla="*/ 276 h 277"/>
                  <a:gd name="T2" fmla="*/ 10 w 34"/>
                  <a:gd name="T3" fmla="*/ 276 h 277"/>
                  <a:gd name="T4" fmla="*/ 13 w 34"/>
                  <a:gd name="T5" fmla="*/ 275 h 277"/>
                  <a:gd name="T6" fmla="*/ 17 w 34"/>
                  <a:gd name="T7" fmla="*/ 274 h 277"/>
                  <a:gd name="T8" fmla="*/ 19 w 34"/>
                  <a:gd name="T9" fmla="*/ 273 h 277"/>
                  <a:gd name="T10" fmla="*/ 24 w 34"/>
                  <a:gd name="T11" fmla="*/ 271 h 277"/>
                  <a:gd name="T12" fmla="*/ 26 w 34"/>
                  <a:gd name="T13" fmla="*/ 270 h 277"/>
                  <a:gd name="T14" fmla="*/ 28 w 34"/>
                  <a:gd name="T15" fmla="*/ 269 h 277"/>
                  <a:gd name="T16" fmla="*/ 30 w 34"/>
                  <a:gd name="T17" fmla="*/ 267 h 277"/>
                  <a:gd name="T18" fmla="*/ 32 w 34"/>
                  <a:gd name="T19" fmla="*/ 264 h 277"/>
                  <a:gd name="T20" fmla="*/ 33 w 34"/>
                  <a:gd name="T21" fmla="*/ 262 h 277"/>
                  <a:gd name="T22" fmla="*/ 12 w 34"/>
                  <a:gd name="T23" fmla="*/ 2 h 277"/>
                  <a:gd name="T24" fmla="*/ 0 w 34"/>
                  <a:gd name="T25" fmla="*/ 0 h 277"/>
                  <a:gd name="T26" fmla="*/ 0 w 34"/>
                  <a:gd name="T27" fmla="*/ 276 h 277"/>
                  <a:gd name="T28" fmla="*/ 6 w 34"/>
                  <a:gd name="T29" fmla="*/ 276 h 27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4"/>
                  <a:gd name="T46" fmla="*/ 0 h 277"/>
                  <a:gd name="T47" fmla="*/ 34 w 34"/>
                  <a:gd name="T48" fmla="*/ 277 h 27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4" h="277">
                    <a:moveTo>
                      <a:pt x="6" y="276"/>
                    </a:moveTo>
                    <a:lnTo>
                      <a:pt x="10" y="276"/>
                    </a:lnTo>
                    <a:lnTo>
                      <a:pt x="13" y="275"/>
                    </a:lnTo>
                    <a:lnTo>
                      <a:pt x="17" y="274"/>
                    </a:lnTo>
                    <a:lnTo>
                      <a:pt x="19" y="273"/>
                    </a:lnTo>
                    <a:lnTo>
                      <a:pt x="24" y="271"/>
                    </a:lnTo>
                    <a:lnTo>
                      <a:pt x="26" y="270"/>
                    </a:lnTo>
                    <a:lnTo>
                      <a:pt x="28" y="269"/>
                    </a:lnTo>
                    <a:lnTo>
                      <a:pt x="30" y="267"/>
                    </a:lnTo>
                    <a:lnTo>
                      <a:pt x="32" y="264"/>
                    </a:lnTo>
                    <a:lnTo>
                      <a:pt x="33" y="262"/>
                    </a:lnTo>
                    <a:lnTo>
                      <a:pt x="12" y="2"/>
                    </a:lnTo>
                    <a:lnTo>
                      <a:pt x="0" y="0"/>
                    </a:lnTo>
                    <a:lnTo>
                      <a:pt x="0" y="276"/>
                    </a:lnTo>
                    <a:lnTo>
                      <a:pt x="6" y="276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094" name="Freeform 48"/>
              <p:cNvSpPr>
                <a:spLocks/>
              </p:cNvSpPr>
              <p:nvPr/>
            </p:nvSpPr>
            <p:spPr bwMode="auto">
              <a:xfrm>
                <a:off x="1449" y="3160"/>
                <a:ext cx="167" cy="186"/>
              </a:xfrm>
              <a:custGeom>
                <a:avLst/>
                <a:gdLst>
                  <a:gd name="T0" fmla="*/ 181 w 182"/>
                  <a:gd name="T1" fmla="*/ 0 h 195"/>
                  <a:gd name="T2" fmla="*/ 0 w 182"/>
                  <a:gd name="T3" fmla="*/ 103 h 195"/>
                  <a:gd name="T4" fmla="*/ 0 w 182"/>
                  <a:gd name="T5" fmla="*/ 194 h 195"/>
                  <a:gd name="T6" fmla="*/ 181 w 182"/>
                  <a:gd name="T7" fmla="*/ 89 h 195"/>
                  <a:gd name="T8" fmla="*/ 181 w 182"/>
                  <a:gd name="T9" fmla="*/ 0 h 1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2"/>
                  <a:gd name="T16" fmla="*/ 0 h 195"/>
                  <a:gd name="T17" fmla="*/ 182 w 182"/>
                  <a:gd name="T18" fmla="*/ 195 h 19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2" h="195">
                    <a:moveTo>
                      <a:pt x="181" y="0"/>
                    </a:moveTo>
                    <a:lnTo>
                      <a:pt x="0" y="103"/>
                    </a:lnTo>
                    <a:lnTo>
                      <a:pt x="0" y="194"/>
                    </a:lnTo>
                    <a:lnTo>
                      <a:pt x="181" y="89"/>
                    </a:lnTo>
                    <a:lnTo>
                      <a:pt x="181" y="0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095" name="Freeform 49"/>
              <p:cNvSpPr>
                <a:spLocks/>
              </p:cNvSpPr>
              <p:nvPr/>
            </p:nvSpPr>
            <p:spPr bwMode="auto">
              <a:xfrm>
                <a:off x="1248" y="3139"/>
                <a:ext cx="202" cy="207"/>
              </a:xfrm>
              <a:custGeom>
                <a:avLst/>
                <a:gdLst>
                  <a:gd name="T0" fmla="*/ 0 w 220"/>
                  <a:gd name="T1" fmla="*/ 0 h 217"/>
                  <a:gd name="T2" fmla="*/ 219 w 220"/>
                  <a:gd name="T3" fmla="*/ 125 h 217"/>
                  <a:gd name="T4" fmla="*/ 219 w 220"/>
                  <a:gd name="T5" fmla="*/ 216 h 217"/>
                  <a:gd name="T6" fmla="*/ 0 w 220"/>
                  <a:gd name="T7" fmla="*/ 90 h 217"/>
                  <a:gd name="T8" fmla="*/ 0 w 220"/>
                  <a:gd name="T9" fmla="*/ 0 h 2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0"/>
                  <a:gd name="T16" fmla="*/ 0 h 217"/>
                  <a:gd name="T17" fmla="*/ 220 w 220"/>
                  <a:gd name="T18" fmla="*/ 217 h 2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0" h="217">
                    <a:moveTo>
                      <a:pt x="0" y="0"/>
                    </a:moveTo>
                    <a:lnTo>
                      <a:pt x="219" y="125"/>
                    </a:lnTo>
                    <a:lnTo>
                      <a:pt x="219" y="216"/>
                    </a:lnTo>
                    <a:lnTo>
                      <a:pt x="0" y="9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096" name="Freeform 50"/>
              <p:cNvSpPr>
                <a:spLocks/>
              </p:cNvSpPr>
              <p:nvPr/>
            </p:nvSpPr>
            <p:spPr bwMode="auto">
              <a:xfrm>
                <a:off x="1248" y="3040"/>
                <a:ext cx="368" cy="219"/>
              </a:xfrm>
              <a:custGeom>
                <a:avLst/>
                <a:gdLst>
                  <a:gd name="T0" fmla="*/ 400 w 401"/>
                  <a:gd name="T1" fmla="*/ 126 h 231"/>
                  <a:gd name="T2" fmla="*/ 219 w 401"/>
                  <a:gd name="T3" fmla="*/ 230 h 231"/>
                  <a:gd name="T4" fmla="*/ 0 w 401"/>
                  <a:gd name="T5" fmla="*/ 103 h 231"/>
                  <a:gd name="T6" fmla="*/ 180 w 401"/>
                  <a:gd name="T7" fmla="*/ 0 h 231"/>
                  <a:gd name="T8" fmla="*/ 400 w 401"/>
                  <a:gd name="T9" fmla="*/ 126 h 2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1"/>
                  <a:gd name="T16" fmla="*/ 0 h 231"/>
                  <a:gd name="T17" fmla="*/ 401 w 401"/>
                  <a:gd name="T18" fmla="*/ 231 h 2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1" h="231">
                    <a:moveTo>
                      <a:pt x="400" y="126"/>
                    </a:moveTo>
                    <a:lnTo>
                      <a:pt x="219" y="230"/>
                    </a:lnTo>
                    <a:lnTo>
                      <a:pt x="0" y="103"/>
                    </a:lnTo>
                    <a:lnTo>
                      <a:pt x="180" y="0"/>
                    </a:lnTo>
                    <a:lnTo>
                      <a:pt x="400" y="126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097" name="Freeform 51"/>
              <p:cNvSpPr>
                <a:spLocks/>
              </p:cNvSpPr>
              <p:nvPr/>
            </p:nvSpPr>
            <p:spPr bwMode="auto">
              <a:xfrm>
                <a:off x="1321" y="3149"/>
                <a:ext cx="55" cy="66"/>
              </a:xfrm>
              <a:custGeom>
                <a:avLst/>
                <a:gdLst>
                  <a:gd name="T0" fmla="*/ 58 w 59"/>
                  <a:gd name="T1" fmla="*/ 0 h 70"/>
                  <a:gd name="T2" fmla="*/ 58 w 59"/>
                  <a:gd name="T3" fmla="*/ 69 h 70"/>
                  <a:gd name="T4" fmla="*/ 0 w 59"/>
                  <a:gd name="T5" fmla="*/ 35 h 70"/>
                  <a:gd name="T6" fmla="*/ 58 w 59"/>
                  <a:gd name="T7" fmla="*/ 0 h 7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9"/>
                  <a:gd name="T13" fmla="*/ 0 h 70"/>
                  <a:gd name="T14" fmla="*/ 59 w 59"/>
                  <a:gd name="T15" fmla="*/ 70 h 7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9" h="70">
                    <a:moveTo>
                      <a:pt x="58" y="0"/>
                    </a:moveTo>
                    <a:lnTo>
                      <a:pt x="58" y="69"/>
                    </a:lnTo>
                    <a:lnTo>
                      <a:pt x="0" y="35"/>
                    </a:lnTo>
                    <a:lnTo>
                      <a:pt x="58" y="0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098" name="Freeform 52"/>
              <p:cNvSpPr>
                <a:spLocks/>
              </p:cNvSpPr>
              <p:nvPr/>
            </p:nvSpPr>
            <p:spPr bwMode="auto">
              <a:xfrm>
                <a:off x="1461" y="3260"/>
                <a:ext cx="30" cy="61"/>
              </a:xfrm>
              <a:custGeom>
                <a:avLst/>
                <a:gdLst>
                  <a:gd name="T0" fmla="*/ 32 w 33"/>
                  <a:gd name="T1" fmla="*/ 0 h 64"/>
                  <a:gd name="T2" fmla="*/ 0 w 33"/>
                  <a:gd name="T3" fmla="*/ 18 h 64"/>
                  <a:gd name="T4" fmla="*/ 0 w 33"/>
                  <a:gd name="T5" fmla="*/ 63 h 64"/>
                  <a:gd name="T6" fmla="*/ 32 w 33"/>
                  <a:gd name="T7" fmla="*/ 45 h 64"/>
                  <a:gd name="T8" fmla="*/ 32 w 33"/>
                  <a:gd name="T9" fmla="*/ 0 h 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64"/>
                  <a:gd name="T17" fmla="*/ 33 w 33"/>
                  <a:gd name="T18" fmla="*/ 64 h 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64">
                    <a:moveTo>
                      <a:pt x="32" y="0"/>
                    </a:moveTo>
                    <a:lnTo>
                      <a:pt x="0" y="18"/>
                    </a:lnTo>
                    <a:lnTo>
                      <a:pt x="0" y="63"/>
                    </a:lnTo>
                    <a:lnTo>
                      <a:pt x="32" y="45"/>
                    </a:lnTo>
                    <a:lnTo>
                      <a:pt x="32" y="0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099" name="Freeform 53"/>
              <p:cNvSpPr>
                <a:spLocks/>
              </p:cNvSpPr>
              <p:nvPr/>
            </p:nvSpPr>
            <p:spPr bwMode="auto">
              <a:xfrm>
                <a:off x="1265" y="3238"/>
                <a:ext cx="99" cy="99"/>
              </a:xfrm>
              <a:custGeom>
                <a:avLst/>
                <a:gdLst>
                  <a:gd name="T0" fmla="*/ 0 w 107"/>
                  <a:gd name="T1" fmla="*/ 0 h 104"/>
                  <a:gd name="T2" fmla="*/ 106 w 107"/>
                  <a:gd name="T3" fmla="*/ 61 h 104"/>
                  <a:gd name="T4" fmla="*/ 106 w 107"/>
                  <a:gd name="T5" fmla="*/ 103 h 104"/>
                  <a:gd name="T6" fmla="*/ 0 w 107"/>
                  <a:gd name="T7" fmla="*/ 42 h 104"/>
                  <a:gd name="T8" fmla="*/ 0 w 107"/>
                  <a:gd name="T9" fmla="*/ 0 h 1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7"/>
                  <a:gd name="T16" fmla="*/ 0 h 104"/>
                  <a:gd name="T17" fmla="*/ 107 w 107"/>
                  <a:gd name="T18" fmla="*/ 104 h 10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7" h="104">
                    <a:moveTo>
                      <a:pt x="0" y="0"/>
                    </a:moveTo>
                    <a:lnTo>
                      <a:pt x="106" y="61"/>
                    </a:lnTo>
                    <a:lnTo>
                      <a:pt x="106" y="103"/>
                    </a:lnTo>
                    <a:lnTo>
                      <a:pt x="0" y="4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100" name="Freeform 54"/>
              <p:cNvSpPr>
                <a:spLocks/>
              </p:cNvSpPr>
              <p:nvPr/>
            </p:nvSpPr>
            <p:spPr bwMode="auto">
              <a:xfrm>
                <a:off x="1362" y="3273"/>
                <a:ext cx="37" cy="64"/>
              </a:xfrm>
              <a:custGeom>
                <a:avLst/>
                <a:gdLst>
                  <a:gd name="T0" fmla="*/ 40 w 41"/>
                  <a:gd name="T1" fmla="*/ 0 h 67"/>
                  <a:gd name="T2" fmla="*/ 0 w 41"/>
                  <a:gd name="T3" fmla="*/ 22 h 67"/>
                  <a:gd name="T4" fmla="*/ 0 w 41"/>
                  <a:gd name="T5" fmla="*/ 66 h 67"/>
                  <a:gd name="T6" fmla="*/ 40 w 41"/>
                  <a:gd name="T7" fmla="*/ 43 h 67"/>
                  <a:gd name="T8" fmla="*/ 40 w 41"/>
                  <a:gd name="T9" fmla="*/ 0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"/>
                  <a:gd name="T16" fmla="*/ 0 h 67"/>
                  <a:gd name="T17" fmla="*/ 41 w 41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" h="67">
                    <a:moveTo>
                      <a:pt x="40" y="0"/>
                    </a:moveTo>
                    <a:lnTo>
                      <a:pt x="0" y="22"/>
                    </a:lnTo>
                    <a:lnTo>
                      <a:pt x="0" y="66"/>
                    </a:lnTo>
                    <a:lnTo>
                      <a:pt x="40" y="43"/>
                    </a:lnTo>
                    <a:lnTo>
                      <a:pt x="40" y="0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101" name="Freeform 55"/>
              <p:cNvSpPr>
                <a:spLocks/>
              </p:cNvSpPr>
              <p:nvPr/>
            </p:nvSpPr>
            <p:spPr bwMode="auto">
              <a:xfrm>
                <a:off x="1265" y="3217"/>
                <a:ext cx="134" cy="80"/>
              </a:xfrm>
              <a:custGeom>
                <a:avLst/>
                <a:gdLst>
                  <a:gd name="T0" fmla="*/ 145 w 146"/>
                  <a:gd name="T1" fmla="*/ 61 h 84"/>
                  <a:gd name="T2" fmla="*/ 105 w 146"/>
                  <a:gd name="T3" fmla="*/ 83 h 84"/>
                  <a:gd name="T4" fmla="*/ 0 w 146"/>
                  <a:gd name="T5" fmla="*/ 21 h 84"/>
                  <a:gd name="T6" fmla="*/ 37 w 146"/>
                  <a:gd name="T7" fmla="*/ 0 h 84"/>
                  <a:gd name="T8" fmla="*/ 145 w 146"/>
                  <a:gd name="T9" fmla="*/ 61 h 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6"/>
                  <a:gd name="T16" fmla="*/ 0 h 84"/>
                  <a:gd name="T17" fmla="*/ 146 w 146"/>
                  <a:gd name="T18" fmla="*/ 84 h 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6" h="84">
                    <a:moveTo>
                      <a:pt x="145" y="61"/>
                    </a:moveTo>
                    <a:lnTo>
                      <a:pt x="105" y="83"/>
                    </a:lnTo>
                    <a:lnTo>
                      <a:pt x="0" y="21"/>
                    </a:lnTo>
                    <a:lnTo>
                      <a:pt x="37" y="0"/>
                    </a:lnTo>
                    <a:lnTo>
                      <a:pt x="145" y="61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102" name="Freeform 56"/>
              <p:cNvSpPr>
                <a:spLocks/>
              </p:cNvSpPr>
              <p:nvPr/>
            </p:nvSpPr>
            <p:spPr bwMode="auto">
              <a:xfrm>
                <a:off x="1514" y="3229"/>
                <a:ext cx="30" cy="61"/>
              </a:xfrm>
              <a:custGeom>
                <a:avLst/>
                <a:gdLst>
                  <a:gd name="T0" fmla="*/ 31 w 32"/>
                  <a:gd name="T1" fmla="*/ 0 h 64"/>
                  <a:gd name="T2" fmla="*/ 0 w 32"/>
                  <a:gd name="T3" fmla="*/ 18 h 64"/>
                  <a:gd name="T4" fmla="*/ 0 w 32"/>
                  <a:gd name="T5" fmla="*/ 63 h 64"/>
                  <a:gd name="T6" fmla="*/ 31 w 32"/>
                  <a:gd name="T7" fmla="*/ 45 h 64"/>
                  <a:gd name="T8" fmla="*/ 31 w 32"/>
                  <a:gd name="T9" fmla="*/ 0 h 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64"/>
                  <a:gd name="T17" fmla="*/ 32 w 32"/>
                  <a:gd name="T18" fmla="*/ 64 h 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64">
                    <a:moveTo>
                      <a:pt x="31" y="0"/>
                    </a:moveTo>
                    <a:lnTo>
                      <a:pt x="0" y="18"/>
                    </a:lnTo>
                    <a:lnTo>
                      <a:pt x="0" y="63"/>
                    </a:lnTo>
                    <a:lnTo>
                      <a:pt x="31" y="45"/>
                    </a:lnTo>
                    <a:lnTo>
                      <a:pt x="31" y="0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103" name="Freeform 57"/>
              <p:cNvSpPr>
                <a:spLocks/>
              </p:cNvSpPr>
              <p:nvPr/>
            </p:nvSpPr>
            <p:spPr bwMode="auto">
              <a:xfrm>
                <a:off x="1248" y="3104"/>
                <a:ext cx="54" cy="68"/>
              </a:xfrm>
              <a:custGeom>
                <a:avLst/>
                <a:gdLst>
                  <a:gd name="T0" fmla="*/ 58 w 59"/>
                  <a:gd name="T1" fmla="*/ 0 h 71"/>
                  <a:gd name="T2" fmla="*/ 58 w 59"/>
                  <a:gd name="T3" fmla="*/ 70 h 71"/>
                  <a:gd name="T4" fmla="*/ 0 w 59"/>
                  <a:gd name="T5" fmla="*/ 36 h 71"/>
                  <a:gd name="T6" fmla="*/ 58 w 59"/>
                  <a:gd name="T7" fmla="*/ 0 h 7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9"/>
                  <a:gd name="T13" fmla="*/ 0 h 71"/>
                  <a:gd name="T14" fmla="*/ 59 w 59"/>
                  <a:gd name="T15" fmla="*/ 71 h 7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9" h="71">
                    <a:moveTo>
                      <a:pt x="58" y="0"/>
                    </a:moveTo>
                    <a:lnTo>
                      <a:pt x="58" y="70"/>
                    </a:lnTo>
                    <a:lnTo>
                      <a:pt x="0" y="36"/>
                    </a:lnTo>
                    <a:lnTo>
                      <a:pt x="58" y="0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104" name="Freeform 58"/>
              <p:cNvSpPr>
                <a:spLocks/>
              </p:cNvSpPr>
              <p:nvPr/>
            </p:nvSpPr>
            <p:spPr bwMode="auto">
              <a:xfrm>
                <a:off x="1301" y="3004"/>
                <a:ext cx="166" cy="167"/>
              </a:xfrm>
              <a:custGeom>
                <a:avLst/>
                <a:gdLst>
                  <a:gd name="T0" fmla="*/ 180 w 181"/>
                  <a:gd name="T1" fmla="*/ 69 h 175"/>
                  <a:gd name="T2" fmla="*/ 0 w 181"/>
                  <a:gd name="T3" fmla="*/ 174 h 175"/>
                  <a:gd name="T4" fmla="*/ 0 w 181"/>
                  <a:gd name="T5" fmla="*/ 104 h 175"/>
                  <a:gd name="T6" fmla="*/ 180 w 181"/>
                  <a:gd name="T7" fmla="*/ 0 h 175"/>
                  <a:gd name="T8" fmla="*/ 180 w 181"/>
                  <a:gd name="T9" fmla="*/ 69 h 1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1"/>
                  <a:gd name="T16" fmla="*/ 0 h 175"/>
                  <a:gd name="T17" fmla="*/ 181 w 181"/>
                  <a:gd name="T18" fmla="*/ 175 h 17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1" h="175">
                    <a:moveTo>
                      <a:pt x="180" y="69"/>
                    </a:moveTo>
                    <a:lnTo>
                      <a:pt x="0" y="174"/>
                    </a:lnTo>
                    <a:lnTo>
                      <a:pt x="0" y="104"/>
                    </a:lnTo>
                    <a:lnTo>
                      <a:pt x="180" y="0"/>
                    </a:lnTo>
                    <a:lnTo>
                      <a:pt x="180" y="69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105" name="Freeform 59"/>
              <p:cNvSpPr>
                <a:spLocks/>
              </p:cNvSpPr>
              <p:nvPr/>
            </p:nvSpPr>
            <p:spPr bwMode="auto">
              <a:xfrm>
                <a:off x="1321" y="3149"/>
                <a:ext cx="55" cy="66"/>
              </a:xfrm>
              <a:custGeom>
                <a:avLst/>
                <a:gdLst>
                  <a:gd name="T0" fmla="*/ 58 w 59"/>
                  <a:gd name="T1" fmla="*/ 0 h 70"/>
                  <a:gd name="T2" fmla="*/ 58 w 59"/>
                  <a:gd name="T3" fmla="*/ 69 h 70"/>
                  <a:gd name="T4" fmla="*/ 0 w 59"/>
                  <a:gd name="T5" fmla="*/ 35 h 70"/>
                  <a:gd name="T6" fmla="*/ 58 w 59"/>
                  <a:gd name="T7" fmla="*/ 0 h 7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9"/>
                  <a:gd name="T13" fmla="*/ 0 h 70"/>
                  <a:gd name="T14" fmla="*/ 59 w 59"/>
                  <a:gd name="T15" fmla="*/ 70 h 7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9" h="70">
                    <a:moveTo>
                      <a:pt x="58" y="0"/>
                    </a:moveTo>
                    <a:lnTo>
                      <a:pt x="58" y="69"/>
                    </a:lnTo>
                    <a:lnTo>
                      <a:pt x="0" y="35"/>
                    </a:lnTo>
                    <a:lnTo>
                      <a:pt x="58" y="0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106" name="Freeform 60"/>
              <p:cNvSpPr>
                <a:spLocks/>
              </p:cNvSpPr>
              <p:nvPr/>
            </p:nvSpPr>
            <p:spPr bwMode="auto">
              <a:xfrm>
                <a:off x="1375" y="3048"/>
                <a:ext cx="167" cy="167"/>
              </a:xfrm>
              <a:custGeom>
                <a:avLst/>
                <a:gdLst>
                  <a:gd name="T0" fmla="*/ 181 w 182"/>
                  <a:gd name="T1" fmla="*/ 70 h 176"/>
                  <a:gd name="T2" fmla="*/ 0 w 182"/>
                  <a:gd name="T3" fmla="*/ 175 h 176"/>
                  <a:gd name="T4" fmla="*/ 0 w 182"/>
                  <a:gd name="T5" fmla="*/ 105 h 176"/>
                  <a:gd name="T6" fmla="*/ 181 w 182"/>
                  <a:gd name="T7" fmla="*/ 0 h 176"/>
                  <a:gd name="T8" fmla="*/ 181 w 182"/>
                  <a:gd name="T9" fmla="*/ 70 h 1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2"/>
                  <a:gd name="T16" fmla="*/ 0 h 176"/>
                  <a:gd name="T17" fmla="*/ 182 w 182"/>
                  <a:gd name="T18" fmla="*/ 176 h 1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2" h="176">
                    <a:moveTo>
                      <a:pt x="181" y="70"/>
                    </a:moveTo>
                    <a:lnTo>
                      <a:pt x="0" y="175"/>
                    </a:lnTo>
                    <a:lnTo>
                      <a:pt x="0" y="105"/>
                    </a:lnTo>
                    <a:lnTo>
                      <a:pt x="181" y="0"/>
                    </a:lnTo>
                    <a:lnTo>
                      <a:pt x="181" y="70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107" name="Freeform 61"/>
              <p:cNvSpPr>
                <a:spLocks/>
              </p:cNvSpPr>
              <p:nvPr/>
            </p:nvSpPr>
            <p:spPr bwMode="auto">
              <a:xfrm>
                <a:off x="1396" y="3194"/>
                <a:ext cx="53" cy="65"/>
              </a:xfrm>
              <a:custGeom>
                <a:avLst/>
                <a:gdLst>
                  <a:gd name="T0" fmla="*/ 57 w 58"/>
                  <a:gd name="T1" fmla="*/ 0 h 69"/>
                  <a:gd name="T2" fmla="*/ 57 w 58"/>
                  <a:gd name="T3" fmla="*/ 68 h 69"/>
                  <a:gd name="T4" fmla="*/ 0 w 58"/>
                  <a:gd name="T5" fmla="*/ 35 h 69"/>
                  <a:gd name="T6" fmla="*/ 57 w 58"/>
                  <a:gd name="T7" fmla="*/ 0 h 6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8"/>
                  <a:gd name="T13" fmla="*/ 0 h 69"/>
                  <a:gd name="T14" fmla="*/ 58 w 58"/>
                  <a:gd name="T15" fmla="*/ 69 h 6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8" h="69">
                    <a:moveTo>
                      <a:pt x="57" y="0"/>
                    </a:moveTo>
                    <a:lnTo>
                      <a:pt x="57" y="68"/>
                    </a:lnTo>
                    <a:lnTo>
                      <a:pt x="0" y="35"/>
                    </a:lnTo>
                    <a:lnTo>
                      <a:pt x="57" y="0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108" name="Freeform 62"/>
              <p:cNvSpPr>
                <a:spLocks/>
              </p:cNvSpPr>
              <p:nvPr/>
            </p:nvSpPr>
            <p:spPr bwMode="auto">
              <a:xfrm>
                <a:off x="1449" y="3095"/>
                <a:ext cx="167" cy="164"/>
              </a:xfrm>
              <a:custGeom>
                <a:avLst/>
                <a:gdLst>
                  <a:gd name="T0" fmla="*/ 181 w 182"/>
                  <a:gd name="T1" fmla="*/ 68 h 173"/>
                  <a:gd name="T2" fmla="*/ 0 w 182"/>
                  <a:gd name="T3" fmla="*/ 172 h 173"/>
                  <a:gd name="T4" fmla="*/ 0 w 182"/>
                  <a:gd name="T5" fmla="*/ 103 h 173"/>
                  <a:gd name="T6" fmla="*/ 181 w 182"/>
                  <a:gd name="T7" fmla="*/ 0 h 173"/>
                  <a:gd name="T8" fmla="*/ 181 w 182"/>
                  <a:gd name="T9" fmla="*/ 68 h 1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2"/>
                  <a:gd name="T16" fmla="*/ 0 h 173"/>
                  <a:gd name="T17" fmla="*/ 182 w 182"/>
                  <a:gd name="T18" fmla="*/ 173 h 1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2" h="173">
                    <a:moveTo>
                      <a:pt x="181" y="68"/>
                    </a:moveTo>
                    <a:lnTo>
                      <a:pt x="0" y="172"/>
                    </a:lnTo>
                    <a:lnTo>
                      <a:pt x="0" y="103"/>
                    </a:lnTo>
                    <a:lnTo>
                      <a:pt x="181" y="0"/>
                    </a:lnTo>
                    <a:lnTo>
                      <a:pt x="181" y="68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109" name="Freeform 63"/>
              <p:cNvSpPr>
                <a:spLocks/>
              </p:cNvSpPr>
              <p:nvPr/>
            </p:nvSpPr>
            <p:spPr bwMode="auto">
              <a:xfrm>
                <a:off x="1380" y="3061"/>
                <a:ext cx="152" cy="144"/>
              </a:xfrm>
              <a:custGeom>
                <a:avLst/>
                <a:gdLst>
                  <a:gd name="T0" fmla="*/ 165 w 166"/>
                  <a:gd name="T1" fmla="*/ 55 h 152"/>
                  <a:gd name="T2" fmla="*/ 165 w 166"/>
                  <a:gd name="T3" fmla="*/ 0 h 152"/>
                  <a:gd name="T4" fmla="*/ 0 w 166"/>
                  <a:gd name="T5" fmla="*/ 93 h 152"/>
                  <a:gd name="T6" fmla="*/ 0 w 166"/>
                  <a:gd name="T7" fmla="*/ 151 h 152"/>
                  <a:gd name="T8" fmla="*/ 165 w 166"/>
                  <a:gd name="T9" fmla="*/ 55 h 1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6"/>
                  <a:gd name="T16" fmla="*/ 0 h 152"/>
                  <a:gd name="T17" fmla="*/ 166 w 166"/>
                  <a:gd name="T18" fmla="*/ 152 h 1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6" h="152">
                    <a:moveTo>
                      <a:pt x="165" y="55"/>
                    </a:moveTo>
                    <a:lnTo>
                      <a:pt x="165" y="0"/>
                    </a:lnTo>
                    <a:lnTo>
                      <a:pt x="0" y="93"/>
                    </a:lnTo>
                    <a:lnTo>
                      <a:pt x="0" y="151"/>
                    </a:lnTo>
                    <a:lnTo>
                      <a:pt x="165" y="55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110" name="Freeform 64"/>
              <p:cNvSpPr>
                <a:spLocks/>
              </p:cNvSpPr>
              <p:nvPr/>
            </p:nvSpPr>
            <p:spPr bwMode="auto">
              <a:xfrm>
                <a:off x="1568" y="3195"/>
                <a:ext cx="31" cy="61"/>
              </a:xfrm>
              <a:custGeom>
                <a:avLst/>
                <a:gdLst>
                  <a:gd name="T0" fmla="*/ 32 w 33"/>
                  <a:gd name="T1" fmla="*/ 0 h 64"/>
                  <a:gd name="T2" fmla="*/ 0 w 33"/>
                  <a:gd name="T3" fmla="*/ 18 h 64"/>
                  <a:gd name="T4" fmla="*/ 0 w 33"/>
                  <a:gd name="T5" fmla="*/ 63 h 64"/>
                  <a:gd name="T6" fmla="*/ 32 w 33"/>
                  <a:gd name="T7" fmla="*/ 45 h 64"/>
                  <a:gd name="T8" fmla="*/ 32 w 33"/>
                  <a:gd name="T9" fmla="*/ 0 h 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64"/>
                  <a:gd name="T17" fmla="*/ 33 w 33"/>
                  <a:gd name="T18" fmla="*/ 64 h 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64">
                    <a:moveTo>
                      <a:pt x="32" y="0"/>
                    </a:moveTo>
                    <a:lnTo>
                      <a:pt x="0" y="18"/>
                    </a:lnTo>
                    <a:lnTo>
                      <a:pt x="0" y="63"/>
                    </a:lnTo>
                    <a:lnTo>
                      <a:pt x="32" y="45"/>
                    </a:lnTo>
                    <a:lnTo>
                      <a:pt x="32" y="0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111" name="Freeform 65"/>
              <p:cNvSpPr>
                <a:spLocks/>
              </p:cNvSpPr>
              <p:nvPr/>
            </p:nvSpPr>
            <p:spPr bwMode="auto">
              <a:xfrm>
                <a:off x="1454" y="3106"/>
                <a:ext cx="152" cy="145"/>
              </a:xfrm>
              <a:custGeom>
                <a:avLst/>
                <a:gdLst>
                  <a:gd name="T0" fmla="*/ 165 w 166"/>
                  <a:gd name="T1" fmla="*/ 55 h 152"/>
                  <a:gd name="T2" fmla="*/ 165 w 166"/>
                  <a:gd name="T3" fmla="*/ 0 h 152"/>
                  <a:gd name="T4" fmla="*/ 0 w 166"/>
                  <a:gd name="T5" fmla="*/ 93 h 152"/>
                  <a:gd name="T6" fmla="*/ 0 w 166"/>
                  <a:gd name="T7" fmla="*/ 151 h 152"/>
                  <a:gd name="T8" fmla="*/ 165 w 166"/>
                  <a:gd name="T9" fmla="*/ 55 h 1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6"/>
                  <a:gd name="T16" fmla="*/ 0 h 152"/>
                  <a:gd name="T17" fmla="*/ 166 w 166"/>
                  <a:gd name="T18" fmla="*/ 152 h 1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6" h="152">
                    <a:moveTo>
                      <a:pt x="165" y="55"/>
                    </a:moveTo>
                    <a:lnTo>
                      <a:pt x="165" y="0"/>
                    </a:lnTo>
                    <a:lnTo>
                      <a:pt x="0" y="93"/>
                    </a:lnTo>
                    <a:lnTo>
                      <a:pt x="0" y="151"/>
                    </a:lnTo>
                    <a:lnTo>
                      <a:pt x="165" y="55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112" name="Freeform 66"/>
              <p:cNvSpPr>
                <a:spLocks/>
              </p:cNvSpPr>
              <p:nvPr/>
            </p:nvSpPr>
            <p:spPr bwMode="auto">
              <a:xfrm>
                <a:off x="1303" y="3017"/>
                <a:ext cx="152" cy="145"/>
              </a:xfrm>
              <a:custGeom>
                <a:avLst/>
                <a:gdLst>
                  <a:gd name="T0" fmla="*/ 165 w 166"/>
                  <a:gd name="T1" fmla="*/ 55 h 153"/>
                  <a:gd name="T2" fmla="*/ 165 w 166"/>
                  <a:gd name="T3" fmla="*/ 0 h 153"/>
                  <a:gd name="T4" fmla="*/ 0 w 166"/>
                  <a:gd name="T5" fmla="*/ 93 h 153"/>
                  <a:gd name="T6" fmla="*/ 0 w 166"/>
                  <a:gd name="T7" fmla="*/ 152 h 153"/>
                  <a:gd name="T8" fmla="*/ 165 w 166"/>
                  <a:gd name="T9" fmla="*/ 55 h 1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6"/>
                  <a:gd name="T16" fmla="*/ 0 h 153"/>
                  <a:gd name="T17" fmla="*/ 166 w 166"/>
                  <a:gd name="T18" fmla="*/ 153 h 1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6" h="153">
                    <a:moveTo>
                      <a:pt x="165" y="55"/>
                    </a:moveTo>
                    <a:lnTo>
                      <a:pt x="165" y="0"/>
                    </a:lnTo>
                    <a:lnTo>
                      <a:pt x="0" y="93"/>
                    </a:lnTo>
                    <a:lnTo>
                      <a:pt x="0" y="152"/>
                    </a:lnTo>
                    <a:lnTo>
                      <a:pt x="165" y="55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grpSp>
            <p:nvGrpSpPr>
              <p:cNvPr id="1113" name="Group 67"/>
              <p:cNvGrpSpPr>
                <a:grpSpLocks/>
              </p:cNvGrpSpPr>
              <p:nvPr/>
            </p:nvGrpSpPr>
            <p:grpSpPr bwMode="auto">
              <a:xfrm>
                <a:off x="1488" y="3264"/>
                <a:ext cx="149" cy="130"/>
                <a:chOff x="2587" y="2873"/>
                <a:chExt cx="149" cy="130"/>
              </a:xfrm>
            </p:grpSpPr>
            <p:sp>
              <p:nvSpPr>
                <p:cNvPr id="1114" name="Line 68"/>
                <p:cNvSpPr>
                  <a:spLocks noChangeShapeType="1"/>
                </p:cNvSpPr>
                <p:nvPr/>
              </p:nvSpPr>
              <p:spPr bwMode="auto">
                <a:xfrm flipV="1">
                  <a:off x="2662" y="2954"/>
                  <a:ext cx="0" cy="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id-ID" sz="2400"/>
                </a:p>
              </p:txBody>
            </p:sp>
            <p:sp>
              <p:nvSpPr>
                <p:cNvPr id="1115" name="Freeform 69"/>
                <p:cNvSpPr>
                  <a:spLocks/>
                </p:cNvSpPr>
                <p:nvPr/>
              </p:nvSpPr>
              <p:spPr bwMode="auto">
                <a:xfrm>
                  <a:off x="2658" y="2960"/>
                  <a:ext cx="16" cy="16"/>
                </a:xfrm>
                <a:custGeom>
                  <a:avLst/>
                  <a:gdLst>
                    <a:gd name="T0" fmla="*/ 9 w 17"/>
                    <a:gd name="T1" fmla="*/ 13 h 17"/>
                    <a:gd name="T2" fmla="*/ 16 w 17"/>
                    <a:gd name="T3" fmla="*/ 11 h 17"/>
                    <a:gd name="T4" fmla="*/ 16 w 17"/>
                    <a:gd name="T5" fmla="*/ 9 h 17"/>
                    <a:gd name="T6" fmla="*/ 16 w 17"/>
                    <a:gd name="T7" fmla="*/ 4 h 17"/>
                    <a:gd name="T8" fmla="*/ 12 w 17"/>
                    <a:gd name="T9" fmla="*/ 2 h 17"/>
                    <a:gd name="T10" fmla="*/ 9 w 17"/>
                    <a:gd name="T11" fmla="*/ 0 h 17"/>
                    <a:gd name="T12" fmla="*/ 6 w 17"/>
                    <a:gd name="T13" fmla="*/ 0 h 17"/>
                    <a:gd name="T14" fmla="*/ 0 w 17"/>
                    <a:gd name="T15" fmla="*/ 2 h 17"/>
                    <a:gd name="T16" fmla="*/ 0 w 17"/>
                    <a:gd name="T17" fmla="*/ 4 h 17"/>
                    <a:gd name="T18" fmla="*/ 0 w 17"/>
                    <a:gd name="T19" fmla="*/ 9 h 17"/>
                    <a:gd name="T20" fmla="*/ 3 w 17"/>
                    <a:gd name="T21" fmla="*/ 11 h 17"/>
                    <a:gd name="T22" fmla="*/ 6 w 17"/>
                    <a:gd name="T23" fmla="*/ 13 h 17"/>
                    <a:gd name="T24" fmla="*/ 6 w 17"/>
                    <a:gd name="T25" fmla="*/ 16 h 17"/>
                    <a:gd name="T26" fmla="*/ 9 w 17"/>
                    <a:gd name="T27" fmla="*/ 13 h 17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17"/>
                    <a:gd name="T43" fmla="*/ 0 h 17"/>
                    <a:gd name="T44" fmla="*/ 17 w 17"/>
                    <a:gd name="T45" fmla="*/ 17 h 17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17" h="17">
                      <a:moveTo>
                        <a:pt x="9" y="13"/>
                      </a:moveTo>
                      <a:lnTo>
                        <a:pt x="16" y="11"/>
                      </a:lnTo>
                      <a:lnTo>
                        <a:pt x="16" y="9"/>
                      </a:lnTo>
                      <a:lnTo>
                        <a:pt x="16" y="4"/>
                      </a:lnTo>
                      <a:lnTo>
                        <a:pt x="12" y="2"/>
                      </a:lnTo>
                      <a:lnTo>
                        <a:pt x="9" y="0"/>
                      </a:lnTo>
                      <a:lnTo>
                        <a:pt x="6" y="0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9"/>
                      </a:lnTo>
                      <a:lnTo>
                        <a:pt x="3" y="11"/>
                      </a:lnTo>
                      <a:lnTo>
                        <a:pt x="6" y="13"/>
                      </a:lnTo>
                      <a:lnTo>
                        <a:pt x="6" y="16"/>
                      </a:lnTo>
                      <a:lnTo>
                        <a:pt x="9" y="13"/>
                      </a:lnTo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1116" name="Freeform 70"/>
                <p:cNvSpPr>
                  <a:spLocks/>
                </p:cNvSpPr>
                <p:nvPr/>
              </p:nvSpPr>
              <p:spPr bwMode="auto">
                <a:xfrm>
                  <a:off x="2658" y="2961"/>
                  <a:ext cx="16" cy="16"/>
                </a:xfrm>
                <a:custGeom>
                  <a:avLst/>
                  <a:gdLst>
                    <a:gd name="T0" fmla="*/ 0 w 17"/>
                    <a:gd name="T1" fmla="*/ 8 h 17"/>
                    <a:gd name="T2" fmla="*/ 0 w 17"/>
                    <a:gd name="T3" fmla="*/ 2 h 17"/>
                    <a:gd name="T4" fmla="*/ 0 w 17"/>
                    <a:gd name="T5" fmla="*/ 0 h 17"/>
                    <a:gd name="T6" fmla="*/ 4 w 17"/>
                    <a:gd name="T7" fmla="*/ 0 h 17"/>
                    <a:gd name="T8" fmla="*/ 8 w 17"/>
                    <a:gd name="T9" fmla="*/ 0 h 17"/>
                    <a:gd name="T10" fmla="*/ 12 w 17"/>
                    <a:gd name="T11" fmla="*/ 5 h 17"/>
                    <a:gd name="T12" fmla="*/ 16 w 17"/>
                    <a:gd name="T13" fmla="*/ 10 h 17"/>
                    <a:gd name="T14" fmla="*/ 16 w 17"/>
                    <a:gd name="T15" fmla="*/ 13 h 17"/>
                    <a:gd name="T16" fmla="*/ 12 w 17"/>
                    <a:gd name="T17" fmla="*/ 13 h 17"/>
                    <a:gd name="T18" fmla="*/ 8 w 17"/>
                    <a:gd name="T19" fmla="*/ 16 h 17"/>
                    <a:gd name="T20" fmla="*/ 8 w 17"/>
                    <a:gd name="T21" fmla="*/ 13 h 17"/>
                    <a:gd name="T22" fmla="*/ 0 w 17"/>
                    <a:gd name="T23" fmla="*/ 8 h 17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7"/>
                    <a:gd name="T37" fmla="*/ 0 h 17"/>
                    <a:gd name="T38" fmla="*/ 17 w 17"/>
                    <a:gd name="T39" fmla="*/ 17 h 17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7" h="17">
                      <a:moveTo>
                        <a:pt x="0" y="8"/>
                      </a:move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4" y="0"/>
                      </a:lnTo>
                      <a:lnTo>
                        <a:pt x="8" y="0"/>
                      </a:lnTo>
                      <a:lnTo>
                        <a:pt x="12" y="5"/>
                      </a:lnTo>
                      <a:lnTo>
                        <a:pt x="16" y="10"/>
                      </a:lnTo>
                      <a:lnTo>
                        <a:pt x="16" y="13"/>
                      </a:lnTo>
                      <a:lnTo>
                        <a:pt x="12" y="13"/>
                      </a:lnTo>
                      <a:lnTo>
                        <a:pt x="8" y="16"/>
                      </a:lnTo>
                      <a:lnTo>
                        <a:pt x="8" y="13"/>
                      </a:lnTo>
                      <a:lnTo>
                        <a:pt x="0" y="8"/>
                      </a:ln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1117" name="Freeform 71"/>
                <p:cNvSpPr>
                  <a:spLocks/>
                </p:cNvSpPr>
                <p:nvPr/>
              </p:nvSpPr>
              <p:spPr bwMode="auto">
                <a:xfrm>
                  <a:off x="2668" y="2960"/>
                  <a:ext cx="16" cy="16"/>
                </a:xfrm>
                <a:custGeom>
                  <a:avLst/>
                  <a:gdLst>
                    <a:gd name="T0" fmla="*/ 9 w 17"/>
                    <a:gd name="T1" fmla="*/ 16 h 17"/>
                    <a:gd name="T2" fmla="*/ 13 w 17"/>
                    <a:gd name="T3" fmla="*/ 13 h 17"/>
                    <a:gd name="T4" fmla="*/ 14 w 17"/>
                    <a:gd name="T5" fmla="*/ 12 h 17"/>
                    <a:gd name="T6" fmla="*/ 16 w 17"/>
                    <a:gd name="T7" fmla="*/ 12 h 17"/>
                    <a:gd name="T8" fmla="*/ 16 w 17"/>
                    <a:gd name="T9" fmla="*/ 10 h 17"/>
                    <a:gd name="T10" fmla="*/ 16 w 17"/>
                    <a:gd name="T11" fmla="*/ 8 h 17"/>
                    <a:gd name="T12" fmla="*/ 13 w 17"/>
                    <a:gd name="T13" fmla="*/ 3 h 17"/>
                    <a:gd name="T14" fmla="*/ 12 w 17"/>
                    <a:gd name="T15" fmla="*/ 2 h 17"/>
                    <a:gd name="T16" fmla="*/ 9 w 17"/>
                    <a:gd name="T17" fmla="*/ 0 h 17"/>
                    <a:gd name="T18" fmla="*/ 7 w 17"/>
                    <a:gd name="T19" fmla="*/ 0 h 17"/>
                    <a:gd name="T20" fmla="*/ 6 w 17"/>
                    <a:gd name="T21" fmla="*/ 0 h 17"/>
                    <a:gd name="T22" fmla="*/ 4 w 17"/>
                    <a:gd name="T23" fmla="*/ 0 h 17"/>
                    <a:gd name="T24" fmla="*/ 1 w 17"/>
                    <a:gd name="T25" fmla="*/ 1 h 17"/>
                    <a:gd name="T26" fmla="*/ 1 w 17"/>
                    <a:gd name="T27" fmla="*/ 2 h 17"/>
                    <a:gd name="T28" fmla="*/ 0 w 17"/>
                    <a:gd name="T29" fmla="*/ 3 h 17"/>
                    <a:gd name="T30" fmla="*/ 0 w 17"/>
                    <a:gd name="T31" fmla="*/ 5 h 17"/>
                    <a:gd name="T32" fmla="*/ 0 w 17"/>
                    <a:gd name="T33" fmla="*/ 8 h 17"/>
                    <a:gd name="T34" fmla="*/ 1 w 17"/>
                    <a:gd name="T35" fmla="*/ 11 h 17"/>
                    <a:gd name="T36" fmla="*/ 3 w 17"/>
                    <a:gd name="T37" fmla="*/ 13 h 17"/>
                    <a:gd name="T38" fmla="*/ 6 w 17"/>
                    <a:gd name="T39" fmla="*/ 14 h 17"/>
                    <a:gd name="T40" fmla="*/ 8 w 17"/>
                    <a:gd name="T41" fmla="*/ 16 h 17"/>
                    <a:gd name="T42" fmla="*/ 9 w 17"/>
                    <a:gd name="T43" fmla="*/ 16 h 17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17"/>
                    <a:gd name="T67" fmla="*/ 0 h 17"/>
                    <a:gd name="T68" fmla="*/ 17 w 17"/>
                    <a:gd name="T69" fmla="*/ 17 h 17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17" h="17">
                      <a:moveTo>
                        <a:pt x="9" y="16"/>
                      </a:moveTo>
                      <a:lnTo>
                        <a:pt x="13" y="13"/>
                      </a:lnTo>
                      <a:lnTo>
                        <a:pt x="14" y="12"/>
                      </a:lnTo>
                      <a:lnTo>
                        <a:pt x="16" y="12"/>
                      </a:lnTo>
                      <a:lnTo>
                        <a:pt x="16" y="10"/>
                      </a:lnTo>
                      <a:lnTo>
                        <a:pt x="16" y="8"/>
                      </a:lnTo>
                      <a:lnTo>
                        <a:pt x="13" y="3"/>
                      </a:lnTo>
                      <a:lnTo>
                        <a:pt x="12" y="2"/>
                      </a:lnTo>
                      <a:lnTo>
                        <a:pt x="9" y="0"/>
                      </a:lnTo>
                      <a:lnTo>
                        <a:pt x="7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1" y="1"/>
                      </a:lnTo>
                      <a:lnTo>
                        <a:pt x="1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8"/>
                      </a:lnTo>
                      <a:lnTo>
                        <a:pt x="1" y="11"/>
                      </a:lnTo>
                      <a:lnTo>
                        <a:pt x="3" y="13"/>
                      </a:lnTo>
                      <a:lnTo>
                        <a:pt x="6" y="14"/>
                      </a:lnTo>
                      <a:lnTo>
                        <a:pt x="8" y="16"/>
                      </a:lnTo>
                      <a:lnTo>
                        <a:pt x="9" y="16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1118" name="Freeform 72"/>
                <p:cNvSpPr>
                  <a:spLocks/>
                </p:cNvSpPr>
                <p:nvPr/>
              </p:nvSpPr>
              <p:spPr bwMode="auto">
                <a:xfrm>
                  <a:off x="2668" y="2961"/>
                  <a:ext cx="16" cy="16"/>
                </a:xfrm>
                <a:custGeom>
                  <a:avLst/>
                  <a:gdLst>
                    <a:gd name="T0" fmla="*/ 1 w 17"/>
                    <a:gd name="T1" fmla="*/ 11 h 17"/>
                    <a:gd name="T2" fmla="*/ 0 w 17"/>
                    <a:gd name="T3" fmla="*/ 7 h 17"/>
                    <a:gd name="T4" fmla="*/ 0 w 17"/>
                    <a:gd name="T5" fmla="*/ 4 h 17"/>
                    <a:gd name="T6" fmla="*/ 0 w 17"/>
                    <a:gd name="T7" fmla="*/ 2 h 17"/>
                    <a:gd name="T8" fmla="*/ 1 w 17"/>
                    <a:gd name="T9" fmla="*/ 1 h 17"/>
                    <a:gd name="T10" fmla="*/ 4 w 17"/>
                    <a:gd name="T11" fmla="*/ 0 h 17"/>
                    <a:gd name="T12" fmla="*/ 8 w 17"/>
                    <a:gd name="T13" fmla="*/ 1 h 17"/>
                    <a:gd name="T14" fmla="*/ 11 w 17"/>
                    <a:gd name="T15" fmla="*/ 2 h 17"/>
                    <a:gd name="T16" fmla="*/ 12 w 17"/>
                    <a:gd name="T17" fmla="*/ 6 h 17"/>
                    <a:gd name="T18" fmla="*/ 16 w 17"/>
                    <a:gd name="T19" fmla="*/ 8 h 17"/>
                    <a:gd name="T20" fmla="*/ 16 w 17"/>
                    <a:gd name="T21" fmla="*/ 11 h 17"/>
                    <a:gd name="T22" fmla="*/ 16 w 17"/>
                    <a:gd name="T23" fmla="*/ 14 h 17"/>
                    <a:gd name="T24" fmla="*/ 14 w 17"/>
                    <a:gd name="T25" fmla="*/ 14 h 17"/>
                    <a:gd name="T26" fmla="*/ 12 w 17"/>
                    <a:gd name="T27" fmla="*/ 16 h 17"/>
                    <a:gd name="T28" fmla="*/ 11 w 17"/>
                    <a:gd name="T29" fmla="*/ 16 h 17"/>
                    <a:gd name="T30" fmla="*/ 8 w 17"/>
                    <a:gd name="T31" fmla="*/ 14 h 17"/>
                    <a:gd name="T32" fmla="*/ 4 w 17"/>
                    <a:gd name="T33" fmla="*/ 13 h 17"/>
                    <a:gd name="T34" fmla="*/ 1 w 17"/>
                    <a:gd name="T35" fmla="*/ 11 h 1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7"/>
                    <a:gd name="T55" fmla="*/ 0 h 17"/>
                    <a:gd name="T56" fmla="*/ 17 w 17"/>
                    <a:gd name="T57" fmla="*/ 17 h 17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7" h="17">
                      <a:moveTo>
                        <a:pt x="1" y="11"/>
                      </a:moveTo>
                      <a:lnTo>
                        <a:pt x="0" y="7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1" y="1"/>
                      </a:lnTo>
                      <a:lnTo>
                        <a:pt x="4" y="0"/>
                      </a:lnTo>
                      <a:lnTo>
                        <a:pt x="8" y="1"/>
                      </a:lnTo>
                      <a:lnTo>
                        <a:pt x="11" y="2"/>
                      </a:lnTo>
                      <a:lnTo>
                        <a:pt x="12" y="6"/>
                      </a:lnTo>
                      <a:lnTo>
                        <a:pt x="16" y="8"/>
                      </a:lnTo>
                      <a:lnTo>
                        <a:pt x="16" y="11"/>
                      </a:lnTo>
                      <a:lnTo>
                        <a:pt x="16" y="14"/>
                      </a:lnTo>
                      <a:lnTo>
                        <a:pt x="14" y="14"/>
                      </a:lnTo>
                      <a:lnTo>
                        <a:pt x="12" y="16"/>
                      </a:lnTo>
                      <a:lnTo>
                        <a:pt x="11" y="16"/>
                      </a:lnTo>
                      <a:lnTo>
                        <a:pt x="8" y="14"/>
                      </a:lnTo>
                      <a:lnTo>
                        <a:pt x="4" y="13"/>
                      </a:lnTo>
                      <a:lnTo>
                        <a:pt x="1" y="11"/>
                      </a:ln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1119" name="Freeform 73"/>
                <p:cNvSpPr>
                  <a:spLocks/>
                </p:cNvSpPr>
                <p:nvPr/>
              </p:nvSpPr>
              <p:spPr bwMode="auto">
                <a:xfrm>
                  <a:off x="2670" y="2963"/>
                  <a:ext cx="16" cy="16"/>
                </a:xfrm>
                <a:custGeom>
                  <a:avLst/>
                  <a:gdLst>
                    <a:gd name="T0" fmla="*/ 3 w 17"/>
                    <a:gd name="T1" fmla="*/ 11 h 17"/>
                    <a:gd name="T2" fmla="*/ 0 w 17"/>
                    <a:gd name="T3" fmla="*/ 6 h 17"/>
                    <a:gd name="T4" fmla="*/ 0 w 17"/>
                    <a:gd name="T5" fmla="*/ 2 h 17"/>
                    <a:gd name="T6" fmla="*/ 3 w 17"/>
                    <a:gd name="T7" fmla="*/ 2 h 17"/>
                    <a:gd name="T8" fmla="*/ 6 w 17"/>
                    <a:gd name="T9" fmla="*/ 0 h 17"/>
                    <a:gd name="T10" fmla="*/ 6 w 17"/>
                    <a:gd name="T11" fmla="*/ 2 h 17"/>
                    <a:gd name="T12" fmla="*/ 16 w 17"/>
                    <a:gd name="T13" fmla="*/ 6 h 17"/>
                    <a:gd name="T14" fmla="*/ 16 w 17"/>
                    <a:gd name="T15" fmla="*/ 9 h 17"/>
                    <a:gd name="T16" fmla="*/ 16 w 17"/>
                    <a:gd name="T17" fmla="*/ 13 h 17"/>
                    <a:gd name="T18" fmla="*/ 16 w 17"/>
                    <a:gd name="T19" fmla="*/ 16 h 17"/>
                    <a:gd name="T20" fmla="*/ 12 w 17"/>
                    <a:gd name="T21" fmla="*/ 16 h 17"/>
                    <a:gd name="T22" fmla="*/ 9 w 17"/>
                    <a:gd name="T23" fmla="*/ 16 h 17"/>
                    <a:gd name="T24" fmla="*/ 3 w 17"/>
                    <a:gd name="T25" fmla="*/ 11 h 17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7"/>
                    <a:gd name="T40" fmla="*/ 0 h 17"/>
                    <a:gd name="T41" fmla="*/ 17 w 17"/>
                    <a:gd name="T42" fmla="*/ 17 h 17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7" h="17">
                      <a:moveTo>
                        <a:pt x="3" y="11"/>
                      </a:moveTo>
                      <a:lnTo>
                        <a:pt x="0" y="6"/>
                      </a:lnTo>
                      <a:lnTo>
                        <a:pt x="0" y="2"/>
                      </a:lnTo>
                      <a:lnTo>
                        <a:pt x="3" y="2"/>
                      </a:lnTo>
                      <a:lnTo>
                        <a:pt x="6" y="0"/>
                      </a:lnTo>
                      <a:lnTo>
                        <a:pt x="6" y="2"/>
                      </a:lnTo>
                      <a:lnTo>
                        <a:pt x="16" y="6"/>
                      </a:lnTo>
                      <a:lnTo>
                        <a:pt x="16" y="9"/>
                      </a:lnTo>
                      <a:lnTo>
                        <a:pt x="16" y="13"/>
                      </a:lnTo>
                      <a:lnTo>
                        <a:pt x="16" y="16"/>
                      </a:lnTo>
                      <a:lnTo>
                        <a:pt x="12" y="16"/>
                      </a:lnTo>
                      <a:lnTo>
                        <a:pt x="9" y="16"/>
                      </a:lnTo>
                      <a:lnTo>
                        <a:pt x="3" y="11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1120" name="Freeform 74"/>
                <p:cNvSpPr>
                  <a:spLocks/>
                </p:cNvSpPr>
                <p:nvPr/>
              </p:nvSpPr>
              <p:spPr bwMode="auto">
                <a:xfrm>
                  <a:off x="2676" y="2965"/>
                  <a:ext cx="16" cy="17"/>
                </a:xfrm>
                <a:custGeom>
                  <a:avLst/>
                  <a:gdLst>
                    <a:gd name="T0" fmla="*/ 11 w 17"/>
                    <a:gd name="T1" fmla="*/ 16 h 17"/>
                    <a:gd name="T2" fmla="*/ 14 w 17"/>
                    <a:gd name="T3" fmla="*/ 13 h 17"/>
                    <a:gd name="T4" fmla="*/ 14 w 17"/>
                    <a:gd name="T5" fmla="*/ 12 h 17"/>
                    <a:gd name="T6" fmla="*/ 14 w 17"/>
                    <a:gd name="T7" fmla="*/ 11 h 17"/>
                    <a:gd name="T8" fmla="*/ 16 w 17"/>
                    <a:gd name="T9" fmla="*/ 10 h 17"/>
                    <a:gd name="T10" fmla="*/ 14 w 17"/>
                    <a:gd name="T11" fmla="*/ 6 h 17"/>
                    <a:gd name="T12" fmla="*/ 14 w 17"/>
                    <a:gd name="T13" fmla="*/ 3 h 17"/>
                    <a:gd name="T14" fmla="*/ 12 w 17"/>
                    <a:gd name="T15" fmla="*/ 1 h 17"/>
                    <a:gd name="T16" fmla="*/ 10 w 17"/>
                    <a:gd name="T17" fmla="*/ 0 h 17"/>
                    <a:gd name="T18" fmla="*/ 8 w 17"/>
                    <a:gd name="T19" fmla="*/ 0 h 17"/>
                    <a:gd name="T20" fmla="*/ 6 w 17"/>
                    <a:gd name="T21" fmla="*/ 0 h 17"/>
                    <a:gd name="T22" fmla="*/ 2 w 17"/>
                    <a:gd name="T23" fmla="*/ 1 h 17"/>
                    <a:gd name="T24" fmla="*/ 2 w 17"/>
                    <a:gd name="T25" fmla="*/ 2 h 17"/>
                    <a:gd name="T26" fmla="*/ 1 w 17"/>
                    <a:gd name="T27" fmla="*/ 3 h 17"/>
                    <a:gd name="T28" fmla="*/ 0 w 17"/>
                    <a:gd name="T29" fmla="*/ 5 h 17"/>
                    <a:gd name="T30" fmla="*/ 1 w 17"/>
                    <a:gd name="T31" fmla="*/ 8 h 17"/>
                    <a:gd name="T32" fmla="*/ 2 w 17"/>
                    <a:gd name="T33" fmla="*/ 10 h 17"/>
                    <a:gd name="T34" fmla="*/ 4 w 17"/>
                    <a:gd name="T35" fmla="*/ 13 h 17"/>
                    <a:gd name="T36" fmla="*/ 6 w 17"/>
                    <a:gd name="T37" fmla="*/ 14 h 17"/>
                    <a:gd name="T38" fmla="*/ 9 w 17"/>
                    <a:gd name="T39" fmla="*/ 16 h 17"/>
                    <a:gd name="T40" fmla="*/ 10 w 17"/>
                    <a:gd name="T41" fmla="*/ 16 h 17"/>
                    <a:gd name="T42" fmla="*/ 11 w 17"/>
                    <a:gd name="T43" fmla="*/ 16 h 17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17"/>
                    <a:gd name="T67" fmla="*/ 0 h 17"/>
                    <a:gd name="T68" fmla="*/ 17 w 17"/>
                    <a:gd name="T69" fmla="*/ 17 h 17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17" h="17">
                      <a:moveTo>
                        <a:pt x="11" y="16"/>
                      </a:moveTo>
                      <a:lnTo>
                        <a:pt x="14" y="13"/>
                      </a:lnTo>
                      <a:lnTo>
                        <a:pt x="14" y="12"/>
                      </a:lnTo>
                      <a:lnTo>
                        <a:pt x="14" y="11"/>
                      </a:lnTo>
                      <a:lnTo>
                        <a:pt x="16" y="10"/>
                      </a:lnTo>
                      <a:lnTo>
                        <a:pt x="14" y="6"/>
                      </a:lnTo>
                      <a:lnTo>
                        <a:pt x="14" y="3"/>
                      </a:lnTo>
                      <a:lnTo>
                        <a:pt x="12" y="1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2" y="1"/>
                      </a:lnTo>
                      <a:lnTo>
                        <a:pt x="2" y="2"/>
                      </a:lnTo>
                      <a:lnTo>
                        <a:pt x="1" y="3"/>
                      </a:lnTo>
                      <a:lnTo>
                        <a:pt x="0" y="5"/>
                      </a:lnTo>
                      <a:lnTo>
                        <a:pt x="1" y="8"/>
                      </a:lnTo>
                      <a:lnTo>
                        <a:pt x="2" y="10"/>
                      </a:lnTo>
                      <a:lnTo>
                        <a:pt x="4" y="13"/>
                      </a:lnTo>
                      <a:lnTo>
                        <a:pt x="6" y="14"/>
                      </a:lnTo>
                      <a:lnTo>
                        <a:pt x="9" y="16"/>
                      </a:lnTo>
                      <a:lnTo>
                        <a:pt x="10" y="16"/>
                      </a:lnTo>
                      <a:lnTo>
                        <a:pt x="11" y="16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1121" name="Freeform 75"/>
                <p:cNvSpPr>
                  <a:spLocks/>
                </p:cNvSpPr>
                <p:nvPr/>
              </p:nvSpPr>
              <p:spPr bwMode="auto">
                <a:xfrm>
                  <a:off x="2676" y="2966"/>
                  <a:ext cx="16" cy="17"/>
                </a:xfrm>
                <a:custGeom>
                  <a:avLst/>
                  <a:gdLst>
                    <a:gd name="T0" fmla="*/ 2 w 17"/>
                    <a:gd name="T1" fmla="*/ 9 h 17"/>
                    <a:gd name="T2" fmla="*/ 1 w 17"/>
                    <a:gd name="T3" fmla="*/ 7 h 17"/>
                    <a:gd name="T4" fmla="*/ 0 w 17"/>
                    <a:gd name="T5" fmla="*/ 4 h 17"/>
                    <a:gd name="T6" fmla="*/ 1 w 17"/>
                    <a:gd name="T7" fmla="*/ 2 h 17"/>
                    <a:gd name="T8" fmla="*/ 2 w 17"/>
                    <a:gd name="T9" fmla="*/ 1 h 17"/>
                    <a:gd name="T10" fmla="*/ 2 w 17"/>
                    <a:gd name="T11" fmla="*/ 0 h 17"/>
                    <a:gd name="T12" fmla="*/ 5 w 17"/>
                    <a:gd name="T13" fmla="*/ 0 h 17"/>
                    <a:gd name="T14" fmla="*/ 8 w 17"/>
                    <a:gd name="T15" fmla="*/ 1 h 17"/>
                    <a:gd name="T16" fmla="*/ 10 w 17"/>
                    <a:gd name="T17" fmla="*/ 2 h 17"/>
                    <a:gd name="T18" fmla="*/ 14 w 17"/>
                    <a:gd name="T19" fmla="*/ 6 h 17"/>
                    <a:gd name="T20" fmla="*/ 14 w 17"/>
                    <a:gd name="T21" fmla="*/ 8 h 17"/>
                    <a:gd name="T22" fmla="*/ 16 w 17"/>
                    <a:gd name="T23" fmla="*/ 11 h 17"/>
                    <a:gd name="T24" fmla="*/ 14 w 17"/>
                    <a:gd name="T25" fmla="*/ 14 h 17"/>
                    <a:gd name="T26" fmla="*/ 14 w 17"/>
                    <a:gd name="T27" fmla="*/ 16 h 17"/>
                    <a:gd name="T28" fmla="*/ 11 w 17"/>
                    <a:gd name="T29" fmla="*/ 16 h 17"/>
                    <a:gd name="T30" fmla="*/ 8 w 17"/>
                    <a:gd name="T31" fmla="*/ 14 h 17"/>
                    <a:gd name="T32" fmla="*/ 5 w 17"/>
                    <a:gd name="T33" fmla="*/ 13 h 17"/>
                    <a:gd name="T34" fmla="*/ 2 w 17"/>
                    <a:gd name="T35" fmla="*/ 9 h 1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7"/>
                    <a:gd name="T55" fmla="*/ 0 h 17"/>
                    <a:gd name="T56" fmla="*/ 17 w 17"/>
                    <a:gd name="T57" fmla="*/ 17 h 17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7" h="17">
                      <a:moveTo>
                        <a:pt x="2" y="9"/>
                      </a:moveTo>
                      <a:lnTo>
                        <a:pt x="1" y="7"/>
                      </a:lnTo>
                      <a:lnTo>
                        <a:pt x="0" y="4"/>
                      </a:lnTo>
                      <a:lnTo>
                        <a:pt x="1" y="2"/>
                      </a:lnTo>
                      <a:lnTo>
                        <a:pt x="2" y="1"/>
                      </a:lnTo>
                      <a:lnTo>
                        <a:pt x="2" y="0"/>
                      </a:lnTo>
                      <a:lnTo>
                        <a:pt x="5" y="0"/>
                      </a:lnTo>
                      <a:lnTo>
                        <a:pt x="8" y="1"/>
                      </a:lnTo>
                      <a:lnTo>
                        <a:pt x="10" y="2"/>
                      </a:lnTo>
                      <a:lnTo>
                        <a:pt x="14" y="6"/>
                      </a:lnTo>
                      <a:lnTo>
                        <a:pt x="14" y="8"/>
                      </a:lnTo>
                      <a:lnTo>
                        <a:pt x="16" y="11"/>
                      </a:lnTo>
                      <a:lnTo>
                        <a:pt x="14" y="14"/>
                      </a:lnTo>
                      <a:lnTo>
                        <a:pt x="14" y="16"/>
                      </a:lnTo>
                      <a:lnTo>
                        <a:pt x="11" y="16"/>
                      </a:lnTo>
                      <a:lnTo>
                        <a:pt x="8" y="14"/>
                      </a:lnTo>
                      <a:lnTo>
                        <a:pt x="5" y="13"/>
                      </a:lnTo>
                      <a:lnTo>
                        <a:pt x="2" y="9"/>
                      </a:ln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1122" name="Freeform 76"/>
                <p:cNvSpPr>
                  <a:spLocks/>
                </p:cNvSpPr>
                <p:nvPr/>
              </p:nvSpPr>
              <p:spPr bwMode="auto">
                <a:xfrm>
                  <a:off x="2679" y="2967"/>
                  <a:ext cx="16" cy="17"/>
                </a:xfrm>
                <a:custGeom>
                  <a:avLst/>
                  <a:gdLst>
                    <a:gd name="T0" fmla="*/ 3 w 17"/>
                    <a:gd name="T1" fmla="*/ 11 h 17"/>
                    <a:gd name="T2" fmla="*/ 0 w 17"/>
                    <a:gd name="T3" fmla="*/ 6 h 17"/>
                    <a:gd name="T4" fmla="*/ 0 w 17"/>
                    <a:gd name="T5" fmla="*/ 4 h 17"/>
                    <a:gd name="T6" fmla="*/ 0 w 17"/>
                    <a:gd name="T7" fmla="*/ 2 h 17"/>
                    <a:gd name="T8" fmla="*/ 3 w 17"/>
                    <a:gd name="T9" fmla="*/ 2 h 17"/>
                    <a:gd name="T10" fmla="*/ 6 w 17"/>
                    <a:gd name="T11" fmla="*/ 0 h 17"/>
                    <a:gd name="T12" fmla="*/ 9 w 17"/>
                    <a:gd name="T13" fmla="*/ 2 h 17"/>
                    <a:gd name="T14" fmla="*/ 12 w 17"/>
                    <a:gd name="T15" fmla="*/ 4 h 17"/>
                    <a:gd name="T16" fmla="*/ 16 w 17"/>
                    <a:gd name="T17" fmla="*/ 9 h 17"/>
                    <a:gd name="T18" fmla="*/ 16 w 17"/>
                    <a:gd name="T19" fmla="*/ 11 h 17"/>
                    <a:gd name="T20" fmla="*/ 16 w 17"/>
                    <a:gd name="T21" fmla="*/ 13 h 17"/>
                    <a:gd name="T22" fmla="*/ 12 w 17"/>
                    <a:gd name="T23" fmla="*/ 16 h 17"/>
                    <a:gd name="T24" fmla="*/ 9 w 17"/>
                    <a:gd name="T25" fmla="*/ 16 h 17"/>
                    <a:gd name="T26" fmla="*/ 3 w 17"/>
                    <a:gd name="T27" fmla="*/ 11 h 17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17"/>
                    <a:gd name="T43" fmla="*/ 0 h 17"/>
                    <a:gd name="T44" fmla="*/ 17 w 17"/>
                    <a:gd name="T45" fmla="*/ 17 h 17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17" h="17">
                      <a:moveTo>
                        <a:pt x="3" y="11"/>
                      </a:move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3" y="2"/>
                      </a:lnTo>
                      <a:lnTo>
                        <a:pt x="6" y="0"/>
                      </a:lnTo>
                      <a:lnTo>
                        <a:pt x="9" y="2"/>
                      </a:lnTo>
                      <a:lnTo>
                        <a:pt x="12" y="4"/>
                      </a:lnTo>
                      <a:lnTo>
                        <a:pt x="16" y="9"/>
                      </a:lnTo>
                      <a:lnTo>
                        <a:pt x="16" y="11"/>
                      </a:lnTo>
                      <a:lnTo>
                        <a:pt x="16" y="13"/>
                      </a:lnTo>
                      <a:lnTo>
                        <a:pt x="12" y="16"/>
                      </a:lnTo>
                      <a:lnTo>
                        <a:pt x="9" y="16"/>
                      </a:lnTo>
                      <a:lnTo>
                        <a:pt x="3" y="11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1123" name="Freeform 77"/>
                <p:cNvSpPr>
                  <a:spLocks/>
                </p:cNvSpPr>
                <p:nvPr/>
              </p:nvSpPr>
              <p:spPr bwMode="auto">
                <a:xfrm>
                  <a:off x="2664" y="2963"/>
                  <a:ext cx="15" cy="16"/>
                </a:xfrm>
                <a:custGeom>
                  <a:avLst/>
                  <a:gdLst>
                    <a:gd name="T0" fmla="*/ 11 w 17"/>
                    <a:gd name="T1" fmla="*/ 16 h 17"/>
                    <a:gd name="T2" fmla="*/ 14 w 17"/>
                    <a:gd name="T3" fmla="*/ 13 h 17"/>
                    <a:gd name="T4" fmla="*/ 16 w 17"/>
                    <a:gd name="T5" fmla="*/ 13 h 17"/>
                    <a:gd name="T6" fmla="*/ 16 w 17"/>
                    <a:gd name="T7" fmla="*/ 12 h 17"/>
                    <a:gd name="T8" fmla="*/ 16 w 17"/>
                    <a:gd name="T9" fmla="*/ 10 h 17"/>
                    <a:gd name="T10" fmla="*/ 16 w 17"/>
                    <a:gd name="T11" fmla="*/ 8 h 17"/>
                    <a:gd name="T12" fmla="*/ 14 w 17"/>
                    <a:gd name="T13" fmla="*/ 4 h 17"/>
                    <a:gd name="T14" fmla="*/ 12 w 17"/>
                    <a:gd name="T15" fmla="*/ 2 h 17"/>
                    <a:gd name="T16" fmla="*/ 11 w 17"/>
                    <a:gd name="T17" fmla="*/ 0 h 17"/>
                    <a:gd name="T18" fmla="*/ 8 w 17"/>
                    <a:gd name="T19" fmla="*/ 0 h 17"/>
                    <a:gd name="T20" fmla="*/ 7 w 17"/>
                    <a:gd name="T21" fmla="*/ 0 h 17"/>
                    <a:gd name="T22" fmla="*/ 6 w 17"/>
                    <a:gd name="T23" fmla="*/ 0 h 17"/>
                    <a:gd name="T24" fmla="*/ 2 w 17"/>
                    <a:gd name="T25" fmla="*/ 2 h 17"/>
                    <a:gd name="T26" fmla="*/ 1 w 17"/>
                    <a:gd name="T27" fmla="*/ 2 h 17"/>
                    <a:gd name="T28" fmla="*/ 0 w 17"/>
                    <a:gd name="T29" fmla="*/ 3 h 17"/>
                    <a:gd name="T30" fmla="*/ 0 w 17"/>
                    <a:gd name="T31" fmla="*/ 5 h 17"/>
                    <a:gd name="T32" fmla="*/ 0 w 17"/>
                    <a:gd name="T33" fmla="*/ 8 h 17"/>
                    <a:gd name="T34" fmla="*/ 2 w 17"/>
                    <a:gd name="T35" fmla="*/ 11 h 17"/>
                    <a:gd name="T36" fmla="*/ 4 w 17"/>
                    <a:gd name="T37" fmla="*/ 13 h 17"/>
                    <a:gd name="T38" fmla="*/ 7 w 17"/>
                    <a:gd name="T39" fmla="*/ 14 h 17"/>
                    <a:gd name="T40" fmla="*/ 8 w 17"/>
                    <a:gd name="T41" fmla="*/ 16 h 17"/>
                    <a:gd name="T42" fmla="*/ 9 w 17"/>
                    <a:gd name="T43" fmla="*/ 16 h 17"/>
                    <a:gd name="T44" fmla="*/ 11 w 17"/>
                    <a:gd name="T45" fmla="*/ 16 h 17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17"/>
                    <a:gd name="T70" fmla="*/ 0 h 17"/>
                    <a:gd name="T71" fmla="*/ 17 w 17"/>
                    <a:gd name="T72" fmla="*/ 17 h 17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17" h="17">
                      <a:moveTo>
                        <a:pt x="11" y="16"/>
                      </a:moveTo>
                      <a:lnTo>
                        <a:pt x="14" y="13"/>
                      </a:lnTo>
                      <a:lnTo>
                        <a:pt x="16" y="13"/>
                      </a:lnTo>
                      <a:lnTo>
                        <a:pt x="16" y="12"/>
                      </a:lnTo>
                      <a:lnTo>
                        <a:pt x="16" y="10"/>
                      </a:lnTo>
                      <a:lnTo>
                        <a:pt x="16" y="8"/>
                      </a:lnTo>
                      <a:lnTo>
                        <a:pt x="14" y="4"/>
                      </a:lnTo>
                      <a:lnTo>
                        <a:pt x="12" y="2"/>
                      </a:lnTo>
                      <a:lnTo>
                        <a:pt x="11" y="0"/>
                      </a:lnTo>
                      <a:lnTo>
                        <a:pt x="8" y="0"/>
                      </a:lnTo>
                      <a:lnTo>
                        <a:pt x="7" y="0"/>
                      </a:lnTo>
                      <a:lnTo>
                        <a:pt x="6" y="0"/>
                      </a:lnTo>
                      <a:lnTo>
                        <a:pt x="2" y="2"/>
                      </a:lnTo>
                      <a:lnTo>
                        <a:pt x="1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8"/>
                      </a:lnTo>
                      <a:lnTo>
                        <a:pt x="2" y="11"/>
                      </a:lnTo>
                      <a:lnTo>
                        <a:pt x="4" y="13"/>
                      </a:lnTo>
                      <a:lnTo>
                        <a:pt x="7" y="14"/>
                      </a:lnTo>
                      <a:lnTo>
                        <a:pt x="8" y="16"/>
                      </a:lnTo>
                      <a:lnTo>
                        <a:pt x="9" y="16"/>
                      </a:lnTo>
                      <a:lnTo>
                        <a:pt x="11" y="16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1124" name="Freeform 78"/>
                <p:cNvSpPr>
                  <a:spLocks/>
                </p:cNvSpPr>
                <p:nvPr/>
              </p:nvSpPr>
              <p:spPr bwMode="auto">
                <a:xfrm>
                  <a:off x="2664" y="2963"/>
                  <a:ext cx="15" cy="16"/>
                </a:xfrm>
                <a:custGeom>
                  <a:avLst/>
                  <a:gdLst>
                    <a:gd name="T0" fmla="*/ 3 w 17"/>
                    <a:gd name="T1" fmla="*/ 11 h 17"/>
                    <a:gd name="T2" fmla="*/ 0 w 17"/>
                    <a:gd name="T3" fmla="*/ 7 h 17"/>
                    <a:gd name="T4" fmla="*/ 0 w 17"/>
                    <a:gd name="T5" fmla="*/ 4 h 17"/>
                    <a:gd name="T6" fmla="*/ 0 w 17"/>
                    <a:gd name="T7" fmla="*/ 2 h 17"/>
                    <a:gd name="T8" fmla="*/ 1 w 17"/>
                    <a:gd name="T9" fmla="*/ 1 h 17"/>
                    <a:gd name="T10" fmla="*/ 3 w 17"/>
                    <a:gd name="T11" fmla="*/ 1 h 17"/>
                    <a:gd name="T12" fmla="*/ 6 w 17"/>
                    <a:gd name="T13" fmla="*/ 0 h 17"/>
                    <a:gd name="T14" fmla="*/ 9 w 17"/>
                    <a:gd name="T15" fmla="*/ 1 h 17"/>
                    <a:gd name="T16" fmla="*/ 11 w 17"/>
                    <a:gd name="T17" fmla="*/ 3 h 17"/>
                    <a:gd name="T18" fmla="*/ 14 w 17"/>
                    <a:gd name="T19" fmla="*/ 6 h 17"/>
                    <a:gd name="T20" fmla="*/ 16 w 17"/>
                    <a:gd name="T21" fmla="*/ 8 h 17"/>
                    <a:gd name="T22" fmla="*/ 16 w 17"/>
                    <a:gd name="T23" fmla="*/ 11 h 17"/>
                    <a:gd name="T24" fmla="*/ 16 w 17"/>
                    <a:gd name="T25" fmla="*/ 14 h 17"/>
                    <a:gd name="T26" fmla="*/ 14 w 17"/>
                    <a:gd name="T27" fmla="*/ 16 h 17"/>
                    <a:gd name="T28" fmla="*/ 11 w 17"/>
                    <a:gd name="T29" fmla="*/ 16 h 17"/>
                    <a:gd name="T30" fmla="*/ 9 w 17"/>
                    <a:gd name="T31" fmla="*/ 14 h 17"/>
                    <a:gd name="T32" fmla="*/ 6 w 17"/>
                    <a:gd name="T33" fmla="*/ 13 h 17"/>
                    <a:gd name="T34" fmla="*/ 3 w 17"/>
                    <a:gd name="T35" fmla="*/ 11 h 1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7"/>
                    <a:gd name="T55" fmla="*/ 0 h 17"/>
                    <a:gd name="T56" fmla="*/ 17 w 17"/>
                    <a:gd name="T57" fmla="*/ 17 h 17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7" h="17">
                      <a:moveTo>
                        <a:pt x="3" y="11"/>
                      </a:moveTo>
                      <a:lnTo>
                        <a:pt x="0" y="7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1" y="1"/>
                      </a:lnTo>
                      <a:lnTo>
                        <a:pt x="3" y="1"/>
                      </a:lnTo>
                      <a:lnTo>
                        <a:pt x="6" y="0"/>
                      </a:lnTo>
                      <a:lnTo>
                        <a:pt x="9" y="1"/>
                      </a:lnTo>
                      <a:lnTo>
                        <a:pt x="11" y="3"/>
                      </a:lnTo>
                      <a:lnTo>
                        <a:pt x="14" y="6"/>
                      </a:lnTo>
                      <a:lnTo>
                        <a:pt x="16" y="8"/>
                      </a:lnTo>
                      <a:lnTo>
                        <a:pt x="16" y="11"/>
                      </a:lnTo>
                      <a:lnTo>
                        <a:pt x="16" y="14"/>
                      </a:lnTo>
                      <a:lnTo>
                        <a:pt x="14" y="16"/>
                      </a:lnTo>
                      <a:lnTo>
                        <a:pt x="11" y="16"/>
                      </a:lnTo>
                      <a:lnTo>
                        <a:pt x="9" y="14"/>
                      </a:lnTo>
                      <a:lnTo>
                        <a:pt x="6" y="13"/>
                      </a:lnTo>
                      <a:lnTo>
                        <a:pt x="3" y="11"/>
                      </a:ln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1125" name="Freeform 79"/>
                <p:cNvSpPr>
                  <a:spLocks/>
                </p:cNvSpPr>
                <p:nvPr/>
              </p:nvSpPr>
              <p:spPr bwMode="auto">
                <a:xfrm>
                  <a:off x="2673" y="2967"/>
                  <a:ext cx="15" cy="17"/>
                </a:xfrm>
                <a:custGeom>
                  <a:avLst/>
                  <a:gdLst>
                    <a:gd name="T0" fmla="*/ 10 w 17"/>
                    <a:gd name="T1" fmla="*/ 16 h 17"/>
                    <a:gd name="T2" fmla="*/ 13 w 17"/>
                    <a:gd name="T3" fmla="*/ 13 h 17"/>
                    <a:gd name="T4" fmla="*/ 14 w 17"/>
                    <a:gd name="T5" fmla="*/ 12 h 17"/>
                    <a:gd name="T6" fmla="*/ 16 w 17"/>
                    <a:gd name="T7" fmla="*/ 10 h 17"/>
                    <a:gd name="T8" fmla="*/ 14 w 17"/>
                    <a:gd name="T9" fmla="*/ 6 h 17"/>
                    <a:gd name="T10" fmla="*/ 13 w 17"/>
                    <a:gd name="T11" fmla="*/ 3 h 17"/>
                    <a:gd name="T12" fmla="*/ 12 w 17"/>
                    <a:gd name="T13" fmla="*/ 2 h 17"/>
                    <a:gd name="T14" fmla="*/ 9 w 17"/>
                    <a:gd name="T15" fmla="*/ 0 h 17"/>
                    <a:gd name="T16" fmla="*/ 8 w 17"/>
                    <a:gd name="T17" fmla="*/ 0 h 17"/>
                    <a:gd name="T18" fmla="*/ 6 w 17"/>
                    <a:gd name="T19" fmla="*/ 0 h 17"/>
                    <a:gd name="T20" fmla="*/ 5 w 17"/>
                    <a:gd name="T21" fmla="*/ 0 h 17"/>
                    <a:gd name="T22" fmla="*/ 1 w 17"/>
                    <a:gd name="T23" fmla="*/ 1 h 17"/>
                    <a:gd name="T24" fmla="*/ 1 w 17"/>
                    <a:gd name="T25" fmla="*/ 2 h 17"/>
                    <a:gd name="T26" fmla="*/ 1 w 17"/>
                    <a:gd name="T27" fmla="*/ 3 h 17"/>
                    <a:gd name="T28" fmla="*/ 0 w 17"/>
                    <a:gd name="T29" fmla="*/ 5 h 17"/>
                    <a:gd name="T30" fmla="*/ 1 w 17"/>
                    <a:gd name="T31" fmla="*/ 8 h 17"/>
                    <a:gd name="T32" fmla="*/ 1 w 17"/>
                    <a:gd name="T33" fmla="*/ 11 h 17"/>
                    <a:gd name="T34" fmla="*/ 4 w 17"/>
                    <a:gd name="T35" fmla="*/ 13 h 17"/>
                    <a:gd name="T36" fmla="*/ 5 w 17"/>
                    <a:gd name="T37" fmla="*/ 14 h 17"/>
                    <a:gd name="T38" fmla="*/ 8 w 17"/>
                    <a:gd name="T39" fmla="*/ 16 h 17"/>
                    <a:gd name="T40" fmla="*/ 9 w 17"/>
                    <a:gd name="T41" fmla="*/ 16 h 17"/>
                    <a:gd name="T42" fmla="*/ 10 w 17"/>
                    <a:gd name="T43" fmla="*/ 16 h 17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17"/>
                    <a:gd name="T67" fmla="*/ 0 h 17"/>
                    <a:gd name="T68" fmla="*/ 17 w 17"/>
                    <a:gd name="T69" fmla="*/ 17 h 17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17" h="17">
                      <a:moveTo>
                        <a:pt x="10" y="16"/>
                      </a:moveTo>
                      <a:lnTo>
                        <a:pt x="13" y="13"/>
                      </a:lnTo>
                      <a:lnTo>
                        <a:pt x="14" y="12"/>
                      </a:lnTo>
                      <a:lnTo>
                        <a:pt x="16" y="10"/>
                      </a:lnTo>
                      <a:lnTo>
                        <a:pt x="14" y="6"/>
                      </a:lnTo>
                      <a:lnTo>
                        <a:pt x="13" y="3"/>
                      </a:lnTo>
                      <a:lnTo>
                        <a:pt x="12" y="2"/>
                      </a:lnTo>
                      <a:lnTo>
                        <a:pt x="9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5" y="0"/>
                      </a:lnTo>
                      <a:lnTo>
                        <a:pt x="1" y="1"/>
                      </a:lnTo>
                      <a:lnTo>
                        <a:pt x="1" y="2"/>
                      </a:lnTo>
                      <a:lnTo>
                        <a:pt x="1" y="3"/>
                      </a:lnTo>
                      <a:lnTo>
                        <a:pt x="0" y="5"/>
                      </a:lnTo>
                      <a:lnTo>
                        <a:pt x="1" y="8"/>
                      </a:lnTo>
                      <a:lnTo>
                        <a:pt x="1" y="11"/>
                      </a:lnTo>
                      <a:lnTo>
                        <a:pt x="4" y="13"/>
                      </a:lnTo>
                      <a:lnTo>
                        <a:pt x="5" y="14"/>
                      </a:lnTo>
                      <a:lnTo>
                        <a:pt x="8" y="16"/>
                      </a:lnTo>
                      <a:lnTo>
                        <a:pt x="9" y="16"/>
                      </a:lnTo>
                      <a:lnTo>
                        <a:pt x="10" y="16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1126" name="Freeform 80"/>
                <p:cNvSpPr>
                  <a:spLocks/>
                </p:cNvSpPr>
                <p:nvPr/>
              </p:nvSpPr>
              <p:spPr bwMode="auto">
                <a:xfrm>
                  <a:off x="2673" y="2967"/>
                  <a:ext cx="15" cy="17"/>
                </a:xfrm>
                <a:custGeom>
                  <a:avLst/>
                  <a:gdLst>
                    <a:gd name="T0" fmla="*/ 1 w 17"/>
                    <a:gd name="T1" fmla="*/ 11 h 17"/>
                    <a:gd name="T2" fmla="*/ 1 w 17"/>
                    <a:gd name="T3" fmla="*/ 7 h 17"/>
                    <a:gd name="T4" fmla="*/ 0 w 17"/>
                    <a:gd name="T5" fmla="*/ 4 h 17"/>
                    <a:gd name="T6" fmla="*/ 1 w 17"/>
                    <a:gd name="T7" fmla="*/ 2 h 17"/>
                    <a:gd name="T8" fmla="*/ 1 w 17"/>
                    <a:gd name="T9" fmla="*/ 1 h 17"/>
                    <a:gd name="T10" fmla="*/ 5 w 17"/>
                    <a:gd name="T11" fmla="*/ 0 h 17"/>
                    <a:gd name="T12" fmla="*/ 7 w 17"/>
                    <a:gd name="T13" fmla="*/ 1 h 17"/>
                    <a:gd name="T14" fmla="*/ 10 w 17"/>
                    <a:gd name="T15" fmla="*/ 2 h 17"/>
                    <a:gd name="T16" fmla="*/ 13 w 17"/>
                    <a:gd name="T17" fmla="*/ 6 h 17"/>
                    <a:gd name="T18" fmla="*/ 14 w 17"/>
                    <a:gd name="T19" fmla="*/ 8 h 17"/>
                    <a:gd name="T20" fmla="*/ 16 w 17"/>
                    <a:gd name="T21" fmla="*/ 11 h 17"/>
                    <a:gd name="T22" fmla="*/ 14 w 17"/>
                    <a:gd name="T23" fmla="*/ 14 h 17"/>
                    <a:gd name="T24" fmla="*/ 13 w 17"/>
                    <a:gd name="T25" fmla="*/ 14 h 17"/>
                    <a:gd name="T26" fmla="*/ 13 w 17"/>
                    <a:gd name="T27" fmla="*/ 16 h 17"/>
                    <a:gd name="T28" fmla="*/ 10 w 17"/>
                    <a:gd name="T29" fmla="*/ 16 h 17"/>
                    <a:gd name="T30" fmla="*/ 7 w 17"/>
                    <a:gd name="T31" fmla="*/ 14 h 17"/>
                    <a:gd name="T32" fmla="*/ 5 w 17"/>
                    <a:gd name="T33" fmla="*/ 13 h 17"/>
                    <a:gd name="T34" fmla="*/ 1 w 17"/>
                    <a:gd name="T35" fmla="*/ 11 h 1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7"/>
                    <a:gd name="T55" fmla="*/ 0 h 17"/>
                    <a:gd name="T56" fmla="*/ 17 w 17"/>
                    <a:gd name="T57" fmla="*/ 17 h 17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7" h="17">
                      <a:moveTo>
                        <a:pt x="1" y="11"/>
                      </a:moveTo>
                      <a:lnTo>
                        <a:pt x="1" y="7"/>
                      </a:lnTo>
                      <a:lnTo>
                        <a:pt x="0" y="4"/>
                      </a:lnTo>
                      <a:lnTo>
                        <a:pt x="1" y="2"/>
                      </a:lnTo>
                      <a:lnTo>
                        <a:pt x="1" y="1"/>
                      </a:lnTo>
                      <a:lnTo>
                        <a:pt x="5" y="0"/>
                      </a:lnTo>
                      <a:lnTo>
                        <a:pt x="7" y="1"/>
                      </a:lnTo>
                      <a:lnTo>
                        <a:pt x="10" y="2"/>
                      </a:lnTo>
                      <a:lnTo>
                        <a:pt x="13" y="6"/>
                      </a:lnTo>
                      <a:lnTo>
                        <a:pt x="14" y="8"/>
                      </a:lnTo>
                      <a:lnTo>
                        <a:pt x="16" y="11"/>
                      </a:lnTo>
                      <a:lnTo>
                        <a:pt x="14" y="14"/>
                      </a:lnTo>
                      <a:lnTo>
                        <a:pt x="13" y="14"/>
                      </a:lnTo>
                      <a:lnTo>
                        <a:pt x="13" y="16"/>
                      </a:lnTo>
                      <a:lnTo>
                        <a:pt x="10" y="16"/>
                      </a:lnTo>
                      <a:lnTo>
                        <a:pt x="7" y="14"/>
                      </a:lnTo>
                      <a:lnTo>
                        <a:pt x="5" y="13"/>
                      </a:lnTo>
                      <a:lnTo>
                        <a:pt x="1" y="11"/>
                      </a:ln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1127" name="Freeform 81"/>
                <p:cNvSpPr>
                  <a:spLocks/>
                </p:cNvSpPr>
                <p:nvPr/>
              </p:nvSpPr>
              <p:spPr bwMode="auto">
                <a:xfrm>
                  <a:off x="2707" y="2986"/>
                  <a:ext cx="15" cy="17"/>
                </a:xfrm>
                <a:custGeom>
                  <a:avLst/>
                  <a:gdLst>
                    <a:gd name="T0" fmla="*/ 1 w 17"/>
                    <a:gd name="T1" fmla="*/ 9 h 17"/>
                    <a:gd name="T2" fmla="*/ 1 w 17"/>
                    <a:gd name="T3" fmla="*/ 6 h 17"/>
                    <a:gd name="T4" fmla="*/ 0 w 17"/>
                    <a:gd name="T5" fmla="*/ 3 h 17"/>
                    <a:gd name="T6" fmla="*/ 1 w 17"/>
                    <a:gd name="T7" fmla="*/ 1 h 17"/>
                    <a:gd name="T8" fmla="*/ 1 w 17"/>
                    <a:gd name="T9" fmla="*/ 0 h 17"/>
                    <a:gd name="T10" fmla="*/ 4 w 17"/>
                    <a:gd name="T11" fmla="*/ 0 h 17"/>
                    <a:gd name="T12" fmla="*/ 8 w 17"/>
                    <a:gd name="T13" fmla="*/ 0 h 17"/>
                    <a:gd name="T14" fmla="*/ 11 w 17"/>
                    <a:gd name="T15" fmla="*/ 1 h 17"/>
                    <a:gd name="T16" fmla="*/ 12 w 17"/>
                    <a:gd name="T17" fmla="*/ 4 h 17"/>
                    <a:gd name="T18" fmla="*/ 16 w 17"/>
                    <a:gd name="T19" fmla="*/ 8 h 17"/>
                    <a:gd name="T20" fmla="*/ 16 w 17"/>
                    <a:gd name="T21" fmla="*/ 11 h 17"/>
                    <a:gd name="T22" fmla="*/ 16 w 17"/>
                    <a:gd name="T23" fmla="*/ 13 h 17"/>
                    <a:gd name="T24" fmla="*/ 14 w 17"/>
                    <a:gd name="T25" fmla="*/ 13 h 17"/>
                    <a:gd name="T26" fmla="*/ 12 w 17"/>
                    <a:gd name="T27" fmla="*/ 14 h 17"/>
                    <a:gd name="T28" fmla="*/ 11 w 17"/>
                    <a:gd name="T29" fmla="*/ 16 h 17"/>
                    <a:gd name="T30" fmla="*/ 8 w 17"/>
                    <a:gd name="T31" fmla="*/ 14 h 17"/>
                    <a:gd name="T32" fmla="*/ 4 w 17"/>
                    <a:gd name="T33" fmla="*/ 13 h 17"/>
                    <a:gd name="T34" fmla="*/ 1 w 17"/>
                    <a:gd name="T35" fmla="*/ 9 h 1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7"/>
                    <a:gd name="T55" fmla="*/ 0 h 17"/>
                    <a:gd name="T56" fmla="*/ 17 w 17"/>
                    <a:gd name="T57" fmla="*/ 17 h 17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7" h="17">
                      <a:moveTo>
                        <a:pt x="1" y="9"/>
                      </a:moveTo>
                      <a:lnTo>
                        <a:pt x="1" y="6"/>
                      </a:lnTo>
                      <a:lnTo>
                        <a:pt x="0" y="3"/>
                      </a:lnTo>
                      <a:lnTo>
                        <a:pt x="1" y="1"/>
                      </a:lnTo>
                      <a:lnTo>
                        <a:pt x="1" y="0"/>
                      </a:lnTo>
                      <a:lnTo>
                        <a:pt x="4" y="0"/>
                      </a:lnTo>
                      <a:lnTo>
                        <a:pt x="8" y="0"/>
                      </a:lnTo>
                      <a:lnTo>
                        <a:pt x="11" y="1"/>
                      </a:lnTo>
                      <a:lnTo>
                        <a:pt x="12" y="4"/>
                      </a:lnTo>
                      <a:lnTo>
                        <a:pt x="16" y="8"/>
                      </a:lnTo>
                      <a:lnTo>
                        <a:pt x="16" y="11"/>
                      </a:lnTo>
                      <a:lnTo>
                        <a:pt x="16" y="13"/>
                      </a:lnTo>
                      <a:lnTo>
                        <a:pt x="14" y="13"/>
                      </a:lnTo>
                      <a:lnTo>
                        <a:pt x="12" y="14"/>
                      </a:lnTo>
                      <a:lnTo>
                        <a:pt x="11" y="16"/>
                      </a:lnTo>
                      <a:lnTo>
                        <a:pt x="8" y="14"/>
                      </a:lnTo>
                      <a:lnTo>
                        <a:pt x="4" y="13"/>
                      </a:lnTo>
                      <a:lnTo>
                        <a:pt x="1" y="9"/>
                      </a:ln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1128" name="Freeform 82"/>
                <p:cNvSpPr>
                  <a:spLocks/>
                </p:cNvSpPr>
                <p:nvPr/>
              </p:nvSpPr>
              <p:spPr bwMode="auto">
                <a:xfrm>
                  <a:off x="2675" y="2925"/>
                  <a:ext cx="24" cy="42"/>
                </a:xfrm>
                <a:custGeom>
                  <a:avLst/>
                  <a:gdLst>
                    <a:gd name="T0" fmla="*/ 0 w 27"/>
                    <a:gd name="T1" fmla="*/ 14 h 45"/>
                    <a:gd name="T2" fmla="*/ 26 w 27"/>
                    <a:gd name="T3" fmla="*/ 0 h 45"/>
                    <a:gd name="T4" fmla="*/ 26 w 27"/>
                    <a:gd name="T5" fmla="*/ 29 h 45"/>
                    <a:gd name="T6" fmla="*/ 0 w 27"/>
                    <a:gd name="T7" fmla="*/ 44 h 45"/>
                    <a:gd name="T8" fmla="*/ 0 w 27"/>
                    <a:gd name="T9" fmla="*/ 14 h 4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7"/>
                    <a:gd name="T16" fmla="*/ 0 h 45"/>
                    <a:gd name="T17" fmla="*/ 27 w 27"/>
                    <a:gd name="T18" fmla="*/ 45 h 4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7" h="45">
                      <a:moveTo>
                        <a:pt x="0" y="14"/>
                      </a:moveTo>
                      <a:lnTo>
                        <a:pt x="26" y="0"/>
                      </a:lnTo>
                      <a:lnTo>
                        <a:pt x="26" y="29"/>
                      </a:lnTo>
                      <a:lnTo>
                        <a:pt x="0" y="44"/>
                      </a:lnTo>
                      <a:lnTo>
                        <a:pt x="0" y="14"/>
                      </a:ln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1129" name="Freeform 83"/>
                <p:cNvSpPr>
                  <a:spLocks/>
                </p:cNvSpPr>
                <p:nvPr/>
              </p:nvSpPr>
              <p:spPr bwMode="auto">
                <a:xfrm>
                  <a:off x="2600" y="2917"/>
                  <a:ext cx="16" cy="16"/>
                </a:xfrm>
                <a:custGeom>
                  <a:avLst/>
                  <a:gdLst>
                    <a:gd name="T0" fmla="*/ 9 w 17"/>
                    <a:gd name="T1" fmla="*/ 16 h 17"/>
                    <a:gd name="T2" fmla="*/ 13 w 17"/>
                    <a:gd name="T3" fmla="*/ 13 h 17"/>
                    <a:gd name="T4" fmla="*/ 14 w 17"/>
                    <a:gd name="T5" fmla="*/ 12 h 17"/>
                    <a:gd name="T6" fmla="*/ 16 w 17"/>
                    <a:gd name="T7" fmla="*/ 12 h 17"/>
                    <a:gd name="T8" fmla="*/ 16 w 17"/>
                    <a:gd name="T9" fmla="*/ 9 h 17"/>
                    <a:gd name="T10" fmla="*/ 16 w 17"/>
                    <a:gd name="T11" fmla="*/ 7 h 17"/>
                    <a:gd name="T12" fmla="*/ 13 w 17"/>
                    <a:gd name="T13" fmla="*/ 5 h 17"/>
                    <a:gd name="T14" fmla="*/ 12 w 17"/>
                    <a:gd name="T15" fmla="*/ 2 h 17"/>
                    <a:gd name="T16" fmla="*/ 9 w 17"/>
                    <a:gd name="T17" fmla="*/ 1 h 17"/>
                    <a:gd name="T18" fmla="*/ 7 w 17"/>
                    <a:gd name="T19" fmla="*/ 0 h 17"/>
                    <a:gd name="T20" fmla="*/ 6 w 17"/>
                    <a:gd name="T21" fmla="*/ 0 h 17"/>
                    <a:gd name="T22" fmla="*/ 6 w 17"/>
                    <a:gd name="T23" fmla="*/ 1 h 17"/>
                    <a:gd name="T24" fmla="*/ 2 w 17"/>
                    <a:gd name="T25" fmla="*/ 2 h 17"/>
                    <a:gd name="T26" fmla="*/ 1 w 17"/>
                    <a:gd name="T27" fmla="*/ 3 h 17"/>
                    <a:gd name="T28" fmla="*/ 0 w 17"/>
                    <a:gd name="T29" fmla="*/ 4 h 17"/>
                    <a:gd name="T30" fmla="*/ 0 w 17"/>
                    <a:gd name="T31" fmla="*/ 5 h 17"/>
                    <a:gd name="T32" fmla="*/ 0 w 17"/>
                    <a:gd name="T33" fmla="*/ 8 h 17"/>
                    <a:gd name="T34" fmla="*/ 2 w 17"/>
                    <a:gd name="T35" fmla="*/ 11 h 17"/>
                    <a:gd name="T36" fmla="*/ 3 w 17"/>
                    <a:gd name="T37" fmla="*/ 13 h 17"/>
                    <a:gd name="T38" fmla="*/ 6 w 17"/>
                    <a:gd name="T39" fmla="*/ 16 h 17"/>
                    <a:gd name="T40" fmla="*/ 8 w 17"/>
                    <a:gd name="T41" fmla="*/ 16 h 17"/>
                    <a:gd name="T42" fmla="*/ 9 w 17"/>
                    <a:gd name="T43" fmla="*/ 16 h 17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17"/>
                    <a:gd name="T67" fmla="*/ 0 h 17"/>
                    <a:gd name="T68" fmla="*/ 17 w 17"/>
                    <a:gd name="T69" fmla="*/ 17 h 17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17" h="17">
                      <a:moveTo>
                        <a:pt x="9" y="16"/>
                      </a:moveTo>
                      <a:lnTo>
                        <a:pt x="13" y="13"/>
                      </a:lnTo>
                      <a:lnTo>
                        <a:pt x="14" y="12"/>
                      </a:lnTo>
                      <a:lnTo>
                        <a:pt x="16" y="12"/>
                      </a:lnTo>
                      <a:lnTo>
                        <a:pt x="16" y="9"/>
                      </a:lnTo>
                      <a:lnTo>
                        <a:pt x="16" y="7"/>
                      </a:lnTo>
                      <a:lnTo>
                        <a:pt x="13" y="5"/>
                      </a:lnTo>
                      <a:lnTo>
                        <a:pt x="12" y="2"/>
                      </a:lnTo>
                      <a:lnTo>
                        <a:pt x="9" y="1"/>
                      </a:lnTo>
                      <a:lnTo>
                        <a:pt x="7" y="0"/>
                      </a:lnTo>
                      <a:lnTo>
                        <a:pt x="6" y="0"/>
                      </a:lnTo>
                      <a:lnTo>
                        <a:pt x="6" y="1"/>
                      </a:lnTo>
                      <a:lnTo>
                        <a:pt x="2" y="2"/>
                      </a:lnTo>
                      <a:lnTo>
                        <a:pt x="1" y="3"/>
                      </a:lnTo>
                      <a:lnTo>
                        <a:pt x="0" y="4"/>
                      </a:lnTo>
                      <a:lnTo>
                        <a:pt x="0" y="5"/>
                      </a:lnTo>
                      <a:lnTo>
                        <a:pt x="0" y="8"/>
                      </a:lnTo>
                      <a:lnTo>
                        <a:pt x="2" y="11"/>
                      </a:lnTo>
                      <a:lnTo>
                        <a:pt x="3" y="13"/>
                      </a:lnTo>
                      <a:lnTo>
                        <a:pt x="6" y="16"/>
                      </a:lnTo>
                      <a:lnTo>
                        <a:pt x="8" y="16"/>
                      </a:lnTo>
                      <a:lnTo>
                        <a:pt x="9" y="16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1130" name="Freeform 84"/>
                <p:cNvSpPr>
                  <a:spLocks/>
                </p:cNvSpPr>
                <p:nvPr/>
              </p:nvSpPr>
              <p:spPr bwMode="auto">
                <a:xfrm>
                  <a:off x="2600" y="2920"/>
                  <a:ext cx="16" cy="16"/>
                </a:xfrm>
                <a:custGeom>
                  <a:avLst/>
                  <a:gdLst>
                    <a:gd name="T0" fmla="*/ 3 w 17"/>
                    <a:gd name="T1" fmla="*/ 11 h 17"/>
                    <a:gd name="T2" fmla="*/ 0 w 17"/>
                    <a:gd name="T3" fmla="*/ 7 h 17"/>
                    <a:gd name="T4" fmla="*/ 0 w 17"/>
                    <a:gd name="T5" fmla="*/ 3 h 17"/>
                    <a:gd name="T6" fmla="*/ 0 w 17"/>
                    <a:gd name="T7" fmla="*/ 2 h 17"/>
                    <a:gd name="T8" fmla="*/ 1 w 17"/>
                    <a:gd name="T9" fmla="*/ 1 h 17"/>
                    <a:gd name="T10" fmla="*/ 3 w 17"/>
                    <a:gd name="T11" fmla="*/ 0 h 17"/>
                    <a:gd name="T12" fmla="*/ 4 w 17"/>
                    <a:gd name="T13" fmla="*/ 0 h 17"/>
                    <a:gd name="T14" fmla="*/ 8 w 17"/>
                    <a:gd name="T15" fmla="*/ 0 h 17"/>
                    <a:gd name="T16" fmla="*/ 11 w 17"/>
                    <a:gd name="T17" fmla="*/ 2 h 17"/>
                    <a:gd name="T18" fmla="*/ 12 w 17"/>
                    <a:gd name="T19" fmla="*/ 4 h 17"/>
                    <a:gd name="T20" fmla="*/ 14 w 17"/>
                    <a:gd name="T21" fmla="*/ 8 h 17"/>
                    <a:gd name="T22" fmla="*/ 16 w 17"/>
                    <a:gd name="T23" fmla="*/ 12 h 17"/>
                    <a:gd name="T24" fmla="*/ 14 w 17"/>
                    <a:gd name="T25" fmla="*/ 13 h 17"/>
                    <a:gd name="T26" fmla="*/ 14 w 17"/>
                    <a:gd name="T27" fmla="*/ 14 h 17"/>
                    <a:gd name="T28" fmla="*/ 12 w 17"/>
                    <a:gd name="T29" fmla="*/ 16 h 17"/>
                    <a:gd name="T30" fmla="*/ 11 w 17"/>
                    <a:gd name="T31" fmla="*/ 16 h 17"/>
                    <a:gd name="T32" fmla="*/ 8 w 17"/>
                    <a:gd name="T33" fmla="*/ 16 h 17"/>
                    <a:gd name="T34" fmla="*/ 4 w 17"/>
                    <a:gd name="T35" fmla="*/ 13 h 17"/>
                    <a:gd name="T36" fmla="*/ 3 w 17"/>
                    <a:gd name="T37" fmla="*/ 11 h 17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7"/>
                    <a:gd name="T58" fmla="*/ 0 h 17"/>
                    <a:gd name="T59" fmla="*/ 17 w 17"/>
                    <a:gd name="T60" fmla="*/ 17 h 17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7" h="17">
                      <a:moveTo>
                        <a:pt x="3" y="11"/>
                      </a:moveTo>
                      <a:lnTo>
                        <a:pt x="0" y="7"/>
                      </a:lnTo>
                      <a:lnTo>
                        <a:pt x="0" y="3"/>
                      </a:lnTo>
                      <a:lnTo>
                        <a:pt x="0" y="2"/>
                      </a:ln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4" y="0"/>
                      </a:lnTo>
                      <a:lnTo>
                        <a:pt x="8" y="0"/>
                      </a:lnTo>
                      <a:lnTo>
                        <a:pt x="11" y="2"/>
                      </a:lnTo>
                      <a:lnTo>
                        <a:pt x="12" y="4"/>
                      </a:lnTo>
                      <a:lnTo>
                        <a:pt x="14" y="8"/>
                      </a:lnTo>
                      <a:lnTo>
                        <a:pt x="16" y="12"/>
                      </a:lnTo>
                      <a:lnTo>
                        <a:pt x="14" y="13"/>
                      </a:lnTo>
                      <a:lnTo>
                        <a:pt x="14" y="14"/>
                      </a:lnTo>
                      <a:lnTo>
                        <a:pt x="12" y="16"/>
                      </a:lnTo>
                      <a:lnTo>
                        <a:pt x="11" y="16"/>
                      </a:lnTo>
                      <a:lnTo>
                        <a:pt x="8" y="16"/>
                      </a:lnTo>
                      <a:lnTo>
                        <a:pt x="4" y="13"/>
                      </a:lnTo>
                      <a:lnTo>
                        <a:pt x="3" y="11"/>
                      </a:ln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1131" name="Freeform 85"/>
                <p:cNvSpPr>
                  <a:spLocks/>
                </p:cNvSpPr>
                <p:nvPr/>
              </p:nvSpPr>
              <p:spPr bwMode="auto">
                <a:xfrm>
                  <a:off x="2601" y="2922"/>
                  <a:ext cx="16" cy="16"/>
                </a:xfrm>
                <a:custGeom>
                  <a:avLst/>
                  <a:gdLst>
                    <a:gd name="T0" fmla="*/ 2 w 17"/>
                    <a:gd name="T1" fmla="*/ 11 h 17"/>
                    <a:gd name="T2" fmla="*/ 0 w 17"/>
                    <a:gd name="T3" fmla="*/ 9 h 17"/>
                    <a:gd name="T4" fmla="*/ 0 w 17"/>
                    <a:gd name="T5" fmla="*/ 4 h 17"/>
                    <a:gd name="T6" fmla="*/ 0 w 17"/>
                    <a:gd name="T7" fmla="*/ 2 h 17"/>
                    <a:gd name="T8" fmla="*/ 2 w 17"/>
                    <a:gd name="T9" fmla="*/ 0 h 17"/>
                    <a:gd name="T10" fmla="*/ 5 w 17"/>
                    <a:gd name="T11" fmla="*/ 0 h 17"/>
                    <a:gd name="T12" fmla="*/ 8 w 17"/>
                    <a:gd name="T13" fmla="*/ 0 h 17"/>
                    <a:gd name="T14" fmla="*/ 13 w 17"/>
                    <a:gd name="T15" fmla="*/ 6 h 17"/>
                    <a:gd name="T16" fmla="*/ 13 w 17"/>
                    <a:gd name="T17" fmla="*/ 9 h 17"/>
                    <a:gd name="T18" fmla="*/ 16 w 17"/>
                    <a:gd name="T19" fmla="*/ 11 h 17"/>
                    <a:gd name="T20" fmla="*/ 13 w 17"/>
                    <a:gd name="T21" fmla="*/ 13 h 17"/>
                    <a:gd name="T22" fmla="*/ 13 w 17"/>
                    <a:gd name="T23" fmla="*/ 16 h 17"/>
                    <a:gd name="T24" fmla="*/ 10 w 17"/>
                    <a:gd name="T25" fmla="*/ 16 h 17"/>
                    <a:gd name="T26" fmla="*/ 8 w 17"/>
                    <a:gd name="T27" fmla="*/ 16 h 17"/>
                    <a:gd name="T28" fmla="*/ 2 w 17"/>
                    <a:gd name="T29" fmla="*/ 11 h 17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17"/>
                    <a:gd name="T46" fmla="*/ 0 h 17"/>
                    <a:gd name="T47" fmla="*/ 17 w 17"/>
                    <a:gd name="T48" fmla="*/ 17 h 17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17" h="17">
                      <a:moveTo>
                        <a:pt x="2" y="11"/>
                      </a:moveTo>
                      <a:lnTo>
                        <a:pt x="0" y="9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5" y="0"/>
                      </a:lnTo>
                      <a:lnTo>
                        <a:pt x="8" y="0"/>
                      </a:lnTo>
                      <a:lnTo>
                        <a:pt x="13" y="6"/>
                      </a:lnTo>
                      <a:lnTo>
                        <a:pt x="13" y="9"/>
                      </a:lnTo>
                      <a:lnTo>
                        <a:pt x="16" y="11"/>
                      </a:lnTo>
                      <a:lnTo>
                        <a:pt x="13" y="13"/>
                      </a:lnTo>
                      <a:lnTo>
                        <a:pt x="13" y="16"/>
                      </a:lnTo>
                      <a:lnTo>
                        <a:pt x="10" y="16"/>
                      </a:lnTo>
                      <a:lnTo>
                        <a:pt x="8" y="16"/>
                      </a:lnTo>
                      <a:lnTo>
                        <a:pt x="2" y="11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1132" name="Freeform 86"/>
                <p:cNvSpPr>
                  <a:spLocks/>
                </p:cNvSpPr>
                <p:nvPr/>
              </p:nvSpPr>
              <p:spPr bwMode="auto">
                <a:xfrm>
                  <a:off x="2608" y="2924"/>
                  <a:ext cx="15" cy="16"/>
                </a:xfrm>
                <a:custGeom>
                  <a:avLst/>
                  <a:gdLst>
                    <a:gd name="T0" fmla="*/ 10 w 17"/>
                    <a:gd name="T1" fmla="*/ 16 h 17"/>
                    <a:gd name="T2" fmla="*/ 14 w 17"/>
                    <a:gd name="T3" fmla="*/ 13 h 17"/>
                    <a:gd name="T4" fmla="*/ 14 w 17"/>
                    <a:gd name="T5" fmla="*/ 12 h 17"/>
                    <a:gd name="T6" fmla="*/ 14 w 17"/>
                    <a:gd name="T7" fmla="*/ 11 h 17"/>
                    <a:gd name="T8" fmla="*/ 16 w 17"/>
                    <a:gd name="T9" fmla="*/ 9 h 17"/>
                    <a:gd name="T10" fmla="*/ 14 w 17"/>
                    <a:gd name="T11" fmla="*/ 7 h 17"/>
                    <a:gd name="T12" fmla="*/ 14 w 17"/>
                    <a:gd name="T13" fmla="*/ 5 h 17"/>
                    <a:gd name="T14" fmla="*/ 11 w 17"/>
                    <a:gd name="T15" fmla="*/ 2 h 17"/>
                    <a:gd name="T16" fmla="*/ 10 w 17"/>
                    <a:gd name="T17" fmla="*/ 1 h 17"/>
                    <a:gd name="T18" fmla="*/ 8 w 17"/>
                    <a:gd name="T19" fmla="*/ 0 h 17"/>
                    <a:gd name="T20" fmla="*/ 6 w 17"/>
                    <a:gd name="T21" fmla="*/ 0 h 17"/>
                    <a:gd name="T22" fmla="*/ 5 w 17"/>
                    <a:gd name="T23" fmla="*/ 0 h 17"/>
                    <a:gd name="T24" fmla="*/ 2 w 17"/>
                    <a:gd name="T25" fmla="*/ 2 h 17"/>
                    <a:gd name="T26" fmla="*/ 1 w 17"/>
                    <a:gd name="T27" fmla="*/ 3 h 17"/>
                    <a:gd name="T28" fmla="*/ 1 w 17"/>
                    <a:gd name="T29" fmla="*/ 4 h 17"/>
                    <a:gd name="T30" fmla="*/ 0 w 17"/>
                    <a:gd name="T31" fmla="*/ 5 h 17"/>
                    <a:gd name="T32" fmla="*/ 1 w 17"/>
                    <a:gd name="T33" fmla="*/ 8 h 17"/>
                    <a:gd name="T34" fmla="*/ 2 w 17"/>
                    <a:gd name="T35" fmla="*/ 11 h 17"/>
                    <a:gd name="T36" fmla="*/ 4 w 17"/>
                    <a:gd name="T37" fmla="*/ 13 h 17"/>
                    <a:gd name="T38" fmla="*/ 6 w 17"/>
                    <a:gd name="T39" fmla="*/ 16 h 17"/>
                    <a:gd name="T40" fmla="*/ 8 w 17"/>
                    <a:gd name="T41" fmla="*/ 16 h 17"/>
                    <a:gd name="T42" fmla="*/ 9 w 17"/>
                    <a:gd name="T43" fmla="*/ 16 h 17"/>
                    <a:gd name="T44" fmla="*/ 10 w 17"/>
                    <a:gd name="T45" fmla="*/ 16 h 17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17"/>
                    <a:gd name="T70" fmla="*/ 0 h 17"/>
                    <a:gd name="T71" fmla="*/ 17 w 17"/>
                    <a:gd name="T72" fmla="*/ 17 h 17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17" h="17">
                      <a:moveTo>
                        <a:pt x="10" y="16"/>
                      </a:moveTo>
                      <a:lnTo>
                        <a:pt x="14" y="13"/>
                      </a:lnTo>
                      <a:lnTo>
                        <a:pt x="14" y="12"/>
                      </a:lnTo>
                      <a:lnTo>
                        <a:pt x="14" y="11"/>
                      </a:lnTo>
                      <a:lnTo>
                        <a:pt x="16" y="9"/>
                      </a:lnTo>
                      <a:lnTo>
                        <a:pt x="14" y="7"/>
                      </a:lnTo>
                      <a:lnTo>
                        <a:pt x="14" y="5"/>
                      </a:lnTo>
                      <a:lnTo>
                        <a:pt x="11" y="2"/>
                      </a:lnTo>
                      <a:lnTo>
                        <a:pt x="10" y="1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5" y="0"/>
                      </a:lnTo>
                      <a:lnTo>
                        <a:pt x="2" y="2"/>
                      </a:lnTo>
                      <a:lnTo>
                        <a:pt x="1" y="3"/>
                      </a:lnTo>
                      <a:lnTo>
                        <a:pt x="1" y="4"/>
                      </a:lnTo>
                      <a:lnTo>
                        <a:pt x="0" y="5"/>
                      </a:lnTo>
                      <a:lnTo>
                        <a:pt x="1" y="8"/>
                      </a:lnTo>
                      <a:lnTo>
                        <a:pt x="2" y="11"/>
                      </a:lnTo>
                      <a:lnTo>
                        <a:pt x="4" y="13"/>
                      </a:lnTo>
                      <a:lnTo>
                        <a:pt x="6" y="16"/>
                      </a:lnTo>
                      <a:lnTo>
                        <a:pt x="8" y="16"/>
                      </a:lnTo>
                      <a:lnTo>
                        <a:pt x="9" y="16"/>
                      </a:lnTo>
                      <a:lnTo>
                        <a:pt x="10" y="16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1133" name="Freeform 87"/>
                <p:cNvSpPr>
                  <a:spLocks/>
                </p:cNvSpPr>
                <p:nvPr/>
              </p:nvSpPr>
              <p:spPr bwMode="auto">
                <a:xfrm>
                  <a:off x="2608" y="2925"/>
                  <a:ext cx="15" cy="16"/>
                </a:xfrm>
                <a:custGeom>
                  <a:avLst/>
                  <a:gdLst>
                    <a:gd name="T0" fmla="*/ 3 w 17"/>
                    <a:gd name="T1" fmla="*/ 11 h 17"/>
                    <a:gd name="T2" fmla="*/ 1 w 17"/>
                    <a:gd name="T3" fmla="*/ 7 h 17"/>
                    <a:gd name="T4" fmla="*/ 0 w 17"/>
                    <a:gd name="T5" fmla="*/ 3 h 17"/>
                    <a:gd name="T6" fmla="*/ 1 w 17"/>
                    <a:gd name="T7" fmla="*/ 2 h 17"/>
                    <a:gd name="T8" fmla="*/ 1 w 17"/>
                    <a:gd name="T9" fmla="*/ 1 h 17"/>
                    <a:gd name="T10" fmla="*/ 3 w 17"/>
                    <a:gd name="T11" fmla="*/ 0 h 17"/>
                    <a:gd name="T12" fmla="*/ 6 w 17"/>
                    <a:gd name="T13" fmla="*/ 0 h 17"/>
                    <a:gd name="T14" fmla="*/ 9 w 17"/>
                    <a:gd name="T15" fmla="*/ 0 h 17"/>
                    <a:gd name="T16" fmla="*/ 11 w 17"/>
                    <a:gd name="T17" fmla="*/ 2 h 17"/>
                    <a:gd name="T18" fmla="*/ 14 w 17"/>
                    <a:gd name="T19" fmla="*/ 4 h 17"/>
                    <a:gd name="T20" fmla="*/ 16 w 17"/>
                    <a:gd name="T21" fmla="*/ 8 h 17"/>
                    <a:gd name="T22" fmla="*/ 16 w 17"/>
                    <a:gd name="T23" fmla="*/ 11 h 17"/>
                    <a:gd name="T24" fmla="*/ 16 w 17"/>
                    <a:gd name="T25" fmla="*/ 13 h 17"/>
                    <a:gd name="T26" fmla="*/ 16 w 17"/>
                    <a:gd name="T27" fmla="*/ 14 h 17"/>
                    <a:gd name="T28" fmla="*/ 14 w 17"/>
                    <a:gd name="T29" fmla="*/ 16 h 17"/>
                    <a:gd name="T30" fmla="*/ 11 w 17"/>
                    <a:gd name="T31" fmla="*/ 16 h 17"/>
                    <a:gd name="T32" fmla="*/ 9 w 17"/>
                    <a:gd name="T33" fmla="*/ 16 h 17"/>
                    <a:gd name="T34" fmla="*/ 6 w 17"/>
                    <a:gd name="T35" fmla="*/ 13 h 17"/>
                    <a:gd name="T36" fmla="*/ 3 w 17"/>
                    <a:gd name="T37" fmla="*/ 11 h 17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7"/>
                    <a:gd name="T58" fmla="*/ 0 h 17"/>
                    <a:gd name="T59" fmla="*/ 17 w 17"/>
                    <a:gd name="T60" fmla="*/ 17 h 17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7" h="17">
                      <a:moveTo>
                        <a:pt x="3" y="11"/>
                      </a:moveTo>
                      <a:lnTo>
                        <a:pt x="1" y="7"/>
                      </a:lnTo>
                      <a:lnTo>
                        <a:pt x="0" y="3"/>
                      </a:lnTo>
                      <a:lnTo>
                        <a:pt x="1" y="2"/>
                      </a:ln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6" y="0"/>
                      </a:lnTo>
                      <a:lnTo>
                        <a:pt x="9" y="0"/>
                      </a:lnTo>
                      <a:lnTo>
                        <a:pt x="11" y="2"/>
                      </a:lnTo>
                      <a:lnTo>
                        <a:pt x="14" y="4"/>
                      </a:lnTo>
                      <a:lnTo>
                        <a:pt x="16" y="8"/>
                      </a:lnTo>
                      <a:lnTo>
                        <a:pt x="16" y="11"/>
                      </a:lnTo>
                      <a:lnTo>
                        <a:pt x="16" y="13"/>
                      </a:lnTo>
                      <a:lnTo>
                        <a:pt x="16" y="14"/>
                      </a:lnTo>
                      <a:lnTo>
                        <a:pt x="14" y="16"/>
                      </a:lnTo>
                      <a:lnTo>
                        <a:pt x="11" y="16"/>
                      </a:lnTo>
                      <a:lnTo>
                        <a:pt x="9" y="16"/>
                      </a:lnTo>
                      <a:lnTo>
                        <a:pt x="6" y="13"/>
                      </a:lnTo>
                      <a:lnTo>
                        <a:pt x="3" y="11"/>
                      </a:ln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1134" name="Freeform 88"/>
                <p:cNvSpPr>
                  <a:spLocks/>
                </p:cNvSpPr>
                <p:nvPr/>
              </p:nvSpPr>
              <p:spPr bwMode="auto">
                <a:xfrm>
                  <a:off x="2610" y="2927"/>
                  <a:ext cx="16" cy="16"/>
                </a:xfrm>
                <a:custGeom>
                  <a:avLst/>
                  <a:gdLst>
                    <a:gd name="T0" fmla="*/ 3 w 17"/>
                    <a:gd name="T1" fmla="*/ 10 h 17"/>
                    <a:gd name="T2" fmla="*/ 3 w 17"/>
                    <a:gd name="T3" fmla="*/ 8 h 17"/>
                    <a:gd name="T4" fmla="*/ 0 w 17"/>
                    <a:gd name="T5" fmla="*/ 5 h 17"/>
                    <a:gd name="T6" fmla="*/ 3 w 17"/>
                    <a:gd name="T7" fmla="*/ 2 h 17"/>
                    <a:gd name="T8" fmla="*/ 3 w 17"/>
                    <a:gd name="T9" fmla="*/ 0 h 17"/>
                    <a:gd name="T10" fmla="*/ 9 w 17"/>
                    <a:gd name="T11" fmla="*/ 0 h 17"/>
                    <a:gd name="T12" fmla="*/ 12 w 17"/>
                    <a:gd name="T13" fmla="*/ 8 h 17"/>
                    <a:gd name="T14" fmla="*/ 16 w 17"/>
                    <a:gd name="T15" fmla="*/ 8 h 17"/>
                    <a:gd name="T16" fmla="*/ 16 w 17"/>
                    <a:gd name="T17" fmla="*/ 13 h 17"/>
                    <a:gd name="T18" fmla="*/ 16 w 17"/>
                    <a:gd name="T19" fmla="*/ 16 h 17"/>
                    <a:gd name="T20" fmla="*/ 12 w 17"/>
                    <a:gd name="T21" fmla="*/ 16 h 17"/>
                    <a:gd name="T22" fmla="*/ 9 w 17"/>
                    <a:gd name="T23" fmla="*/ 16 h 17"/>
                    <a:gd name="T24" fmla="*/ 3 w 17"/>
                    <a:gd name="T25" fmla="*/ 10 h 17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7"/>
                    <a:gd name="T40" fmla="*/ 0 h 17"/>
                    <a:gd name="T41" fmla="*/ 17 w 17"/>
                    <a:gd name="T42" fmla="*/ 17 h 17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7" h="17">
                      <a:moveTo>
                        <a:pt x="3" y="10"/>
                      </a:moveTo>
                      <a:lnTo>
                        <a:pt x="3" y="8"/>
                      </a:lnTo>
                      <a:lnTo>
                        <a:pt x="0" y="5"/>
                      </a:lnTo>
                      <a:lnTo>
                        <a:pt x="3" y="2"/>
                      </a:lnTo>
                      <a:lnTo>
                        <a:pt x="3" y="0"/>
                      </a:lnTo>
                      <a:lnTo>
                        <a:pt x="9" y="0"/>
                      </a:lnTo>
                      <a:lnTo>
                        <a:pt x="12" y="8"/>
                      </a:lnTo>
                      <a:lnTo>
                        <a:pt x="16" y="8"/>
                      </a:lnTo>
                      <a:lnTo>
                        <a:pt x="16" y="13"/>
                      </a:lnTo>
                      <a:lnTo>
                        <a:pt x="16" y="16"/>
                      </a:lnTo>
                      <a:lnTo>
                        <a:pt x="12" y="16"/>
                      </a:lnTo>
                      <a:lnTo>
                        <a:pt x="9" y="16"/>
                      </a:lnTo>
                      <a:lnTo>
                        <a:pt x="3" y="1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1135" name="Freeform 89"/>
                <p:cNvSpPr>
                  <a:spLocks/>
                </p:cNvSpPr>
                <p:nvPr/>
              </p:nvSpPr>
              <p:spPr bwMode="auto">
                <a:xfrm>
                  <a:off x="2596" y="2920"/>
                  <a:ext cx="15" cy="16"/>
                </a:xfrm>
                <a:custGeom>
                  <a:avLst/>
                  <a:gdLst>
                    <a:gd name="T0" fmla="*/ 9 w 17"/>
                    <a:gd name="T1" fmla="*/ 16 h 17"/>
                    <a:gd name="T2" fmla="*/ 13 w 17"/>
                    <a:gd name="T3" fmla="*/ 13 h 17"/>
                    <a:gd name="T4" fmla="*/ 14 w 17"/>
                    <a:gd name="T5" fmla="*/ 12 h 17"/>
                    <a:gd name="T6" fmla="*/ 16 w 17"/>
                    <a:gd name="T7" fmla="*/ 12 h 17"/>
                    <a:gd name="T8" fmla="*/ 16 w 17"/>
                    <a:gd name="T9" fmla="*/ 9 h 17"/>
                    <a:gd name="T10" fmla="*/ 16 w 17"/>
                    <a:gd name="T11" fmla="*/ 7 h 17"/>
                    <a:gd name="T12" fmla="*/ 13 w 17"/>
                    <a:gd name="T13" fmla="*/ 5 h 17"/>
                    <a:gd name="T14" fmla="*/ 12 w 17"/>
                    <a:gd name="T15" fmla="*/ 2 h 17"/>
                    <a:gd name="T16" fmla="*/ 8 w 17"/>
                    <a:gd name="T17" fmla="*/ 1 h 17"/>
                    <a:gd name="T18" fmla="*/ 7 w 17"/>
                    <a:gd name="T19" fmla="*/ 0 h 17"/>
                    <a:gd name="T20" fmla="*/ 6 w 17"/>
                    <a:gd name="T21" fmla="*/ 0 h 17"/>
                    <a:gd name="T22" fmla="*/ 4 w 17"/>
                    <a:gd name="T23" fmla="*/ 1 h 17"/>
                    <a:gd name="T24" fmla="*/ 1 w 17"/>
                    <a:gd name="T25" fmla="*/ 2 h 17"/>
                    <a:gd name="T26" fmla="*/ 0 w 17"/>
                    <a:gd name="T27" fmla="*/ 3 h 17"/>
                    <a:gd name="T28" fmla="*/ 0 w 17"/>
                    <a:gd name="T29" fmla="*/ 4 h 17"/>
                    <a:gd name="T30" fmla="*/ 0 w 17"/>
                    <a:gd name="T31" fmla="*/ 6 h 17"/>
                    <a:gd name="T32" fmla="*/ 0 w 17"/>
                    <a:gd name="T33" fmla="*/ 8 h 17"/>
                    <a:gd name="T34" fmla="*/ 1 w 17"/>
                    <a:gd name="T35" fmla="*/ 11 h 17"/>
                    <a:gd name="T36" fmla="*/ 3 w 17"/>
                    <a:gd name="T37" fmla="*/ 13 h 17"/>
                    <a:gd name="T38" fmla="*/ 4 w 17"/>
                    <a:gd name="T39" fmla="*/ 16 h 17"/>
                    <a:gd name="T40" fmla="*/ 8 w 17"/>
                    <a:gd name="T41" fmla="*/ 16 h 17"/>
                    <a:gd name="T42" fmla="*/ 9 w 17"/>
                    <a:gd name="T43" fmla="*/ 16 h 17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17"/>
                    <a:gd name="T67" fmla="*/ 0 h 17"/>
                    <a:gd name="T68" fmla="*/ 17 w 17"/>
                    <a:gd name="T69" fmla="*/ 17 h 17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17" h="17">
                      <a:moveTo>
                        <a:pt x="9" y="16"/>
                      </a:moveTo>
                      <a:lnTo>
                        <a:pt x="13" y="13"/>
                      </a:lnTo>
                      <a:lnTo>
                        <a:pt x="14" y="12"/>
                      </a:lnTo>
                      <a:lnTo>
                        <a:pt x="16" y="12"/>
                      </a:lnTo>
                      <a:lnTo>
                        <a:pt x="16" y="9"/>
                      </a:lnTo>
                      <a:lnTo>
                        <a:pt x="16" y="7"/>
                      </a:lnTo>
                      <a:lnTo>
                        <a:pt x="13" y="5"/>
                      </a:lnTo>
                      <a:lnTo>
                        <a:pt x="12" y="2"/>
                      </a:lnTo>
                      <a:lnTo>
                        <a:pt x="8" y="1"/>
                      </a:lnTo>
                      <a:lnTo>
                        <a:pt x="7" y="0"/>
                      </a:lnTo>
                      <a:lnTo>
                        <a:pt x="6" y="0"/>
                      </a:lnTo>
                      <a:lnTo>
                        <a:pt x="4" y="1"/>
                      </a:lnTo>
                      <a:lnTo>
                        <a:pt x="1" y="2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1" y="11"/>
                      </a:lnTo>
                      <a:lnTo>
                        <a:pt x="3" y="13"/>
                      </a:lnTo>
                      <a:lnTo>
                        <a:pt x="4" y="16"/>
                      </a:lnTo>
                      <a:lnTo>
                        <a:pt x="8" y="16"/>
                      </a:lnTo>
                      <a:lnTo>
                        <a:pt x="9" y="16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1136" name="Freeform 90"/>
                <p:cNvSpPr>
                  <a:spLocks/>
                </p:cNvSpPr>
                <p:nvPr/>
              </p:nvSpPr>
              <p:spPr bwMode="auto">
                <a:xfrm>
                  <a:off x="2596" y="2922"/>
                  <a:ext cx="15" cy="16"/>
                </a:xfrm>
                <a:custGeom>
                  <a:avLst/>
                  <a:gdLst>
                    <a:gd name="T0" fmla="*/ 1 w 17"/>
                    <a:gd name="T1" fmla="*/ 11 h 17"/>
                    <a:gd name="T2" fmla="*/ 0 w 17"/>
                    <a:gd name="T3" fmla="*/ 7 h 17"/>
                    <a:gd name="T4" fmla="*/ 0 w 17"/>
                    <a:gd name="T5" fmla="*/ 4 h 17"/>
                    <a:gd name="T6" fmla="*/ 0 w 17"/>
                    <a:gd name="T7" fmla="*/ 2 h 17"/>
                    <a:gd name="T8" fmla="*/ 0 w 17"/>
                    <a:gd name="T9" fmla="*/ 1 h 17"/>
                    <a:gd name="T10" fmla="*/ 1 w 17"/>
                    <a:gd name="T11" fmla="*/ 0 h 17"/>
                    <a:gd name="T12" fmla="*/ 4 w 17"/>
                    <a:gd name="T13" fmla="*/ 0 h 17"/>
                    <a:gd name="T14" fmla="*/ 6 w 17"/>
                    <a:gd name="T15" fmla="*/ 1 h 17"/>
                    <a:gd name="T16" fmla="*/ 11 w 17"/>
                    <a:gd name="T17" fmla="*/ 3 h 17"/>
                    <a:gd name="T18" fmla="*/ 12 w 17"/>
                    <a:gd name="T19" fmla="*/ 4 h 17"/>
                    <a:gd name="T20" fmla="*/ 14 w 17"/>
                    <a:gd name="T21" fmla="*/ 8 h 17"/>
                    <a:gd name="T22" fmla="*/ 16 w 17"/>
                    <a:gd name="T23" fmla="*/ 12 h 17"/>
                    <a:gd name="T24" fmla="*/ 14 w 17"/>
                    <a:gd name="T25" fmla="*/ 13 h 17"/>
                    <a:gd name="T26" fmla="*/ 14 w 17"/>
                    <a:gd name="T27" fmla="*/ 14 h 17"/>
                    <a:gd name="T28" fmla="*/ 12 w 17"/>
                    <a:gd name="T29" fmla="*/ 16 h 17"/>
                    <a:gd name="T30" fmla="*/ 11 w 17"/>
                    <a:gd name="T31" fmla="*/ 16 h 17"/>
                    <a:gd name="T32" fmla="*/ 6 w 17"/>
                    <a:gd name="T33" fmla="*/ 16 h 17"/>
                    <a:gd name="T34" fmla="*/ 4 w 17"/>
                    <a:gd name="T35" fmla="*/ 13 h 17"/>
                    <a:gd name="T36" fmla="*/ 1 w 17"/>
                    <a:gd name="T37" fmla="*/ 11 h 17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7"/>
                    <a:gd name="T58" fmla="*/ 0 h 17"/>
                    <a:gd name="T59" fmla="*/ 17 w 17"/>
                    <a:gd name="T60" fmla="*/ 17 h 17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7" h="17">
                      <a:moveTo>
                        <a:pt x="1" y="11"/>
                      </a:moveTo>
                      <a:lnTo>
                        <a:pt x="0" y="7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4" y="0"/>
                      </a:lnTo>
                      <a:lnTo>
                        <a:pt x="6" y="1"/>
                      </a:lnTo>
                      <a:lnTo>
                        <a:pt x="11" y="3"/>
                      </a:lnTo>
                      <a:lnTo>
                        <a:pt x="12" y="4"/>
                      </a:lnTo>
                      <a:lnTo>
                        <a:pt x="14" y="8"/>
                      </a:lnTo>
                      <a:lnTo>
                        <a:pt x="16" y="12"/>
                      </a:lnTo>
                      <a:lnTo>
                        <a:pt x="14" y="13"/>
                      </a:lnTo>
                      <a:lnTo>
                        <a:pt x="14" y="14"/>
                      </a:lnTo>
                      <a:lnTo>
                        <a:pt x="12" y="16"/>
                      </a:lnTo>
                      <a:lnTo>
                        <a:pt x="11" y="16"/>
                      </a:lnTo>
                      <a:lnTo>
                        <a:pt x="6" y="16"/>
                      </a:lnTo>
                      <a:lnTo>
                        <a:pt x="4" y="13"/>
                      </a:lnTo>
                      <a:lnTo>
                        <a:pt x="1" y="11"/>
                      </a:ln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1137" name="Freeform 91"/>
                <p:cNvSpPr>
                  <a:spLocks/>
                </p:cNvSpPr>
                <p:nvPr/>
              </p:nvSpPr>
              <p:spPr bwMode="auto">
                <a:xfrm>
                  <a:off x="2604" y="2926"/>
                  <a:ext cx="16" cy="16"/>
                </a:xfrm>
                <a:custGeom>
                  <a:avLst/>
                  <a:gdLst>
                    <a:gd name="T0" fmla="*/ 10 w 17"/>
                    <a:gd name="T1" fmla="*/ 16 h 17"/>
                    <a:gd name="T2" fmla="*/ 13 w 17"/>
                    <a:gd name="T3" fmla="*/ 13 h 17"/>
                    <a:gd name="T4" fmla="*/ 13 w 17"/>
                    <a:gd name="T5" fmla="*/ 12 h 17"/>
                    <a:gd name="T6" fmla="*/ 14 w 17"/>
                    <a:gd name="T7" fmla="*/ 12 h 17"/>
                    <a:gd name="T8" fmla="*/ 16 w 17"/>
                    <a:gd name="T9" fmla="*/ 9 h 17"/>
                    <a:gd name="T10" fmla="*/ 14 w 17"/>
                    <a:gd name="T11" fmla="*/ 7 h 17"/>
                    <a:gd name="T12" fmla="*/ 13 w 17"/>
                    <a:gd name="T13" fmla="*/ 5 h 17"/>
                    <a:gd name="T14" fmla="*/ 11 w 17"/>
                    <a:gd name="T15" fmla="*/ 2 h 17"/>
                    <a:gd name="T16" fmla="*/ 10 w 17"/>
                    <a:gd name="T17" fmla="*/ 1 h 17"/>
                    <a:gd name="T18" fmla="*/ 6 w 17"/>
                    <a:gd name="T19" fmla="*/ 0 h 17"/>
                    <a:gd name="T20" fmla="*/ 5 w 17"/>
                    <a:gd name="T21" fmla="*/ 0 h 17"/>
                    <a:gd name="T22" fmla="*/ 5 w 17"/>
                    <a:gd name="T23" fmla="*/ 1 h 17"/>
                    <a:gd name="T24" fmla="*/ 2 w 17"/>
                    <a:gd name="T25" fmla="*/ 2 h 17"/>
                    <a:gd name="T26" fmla="*/ 1 w 17"/>
                    <a:gd name="T27" fmla="*/ 3 h 17"/>
                    <a:gd name="T28" fmla="*/ 1 w 17"/>
                    <a:gd name="T29" fmla="*/ 4 h 17"/>
                    <a:gd name="T30" fmla="*/ 0 w 17"/>
                    <a:gd name="T31" fmla="*/ 5 h 17"/>
                    <a:gd name="T32" fmla="*/ 1 w 17"/>
                    <a:gd name="T33" fmla="*/ 8 h 17"/>
                    <a:gd name="T34" fmla="*/ 2 w 17"/>
                    <a:gd name="T35" fmla="*/ 11 h 17"/>
                    <a:gd name="T36" fmla="*/ 3 w 17"/>
                    <a:gd name="T37" fmla="*/ 13 h 17"/>
                    <a:gd name="T38" fmla="*/ 5 w 17"/>
                    <a:gd name="T39" fmla="*/ 16 h 17"/>
                    <a:gd name="T40" fmla="*/ 8 w 17"/>
                    <a:gd name="T41" fmla="*/ 16 h 17"/>
                    <a:gd name="T42" fmla="*/ 9 w 17"/>
                    <a:gd name="T43" fmla="*/ 16 h 17"/>
                    <a:gd name="T44" fmla="*/ 10 w 17"/>
                    <a:gd name="T45" fmla="*/ 16 h 17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17"/>
                    <a:gd name="T70" fmla="*/ 0 h 17"/>
                    <a:gd name="T71" fmla="*/ 17 w 17"/>
                    <a:gd name="T72" fmla="*/ 17 h 17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17" h="17">
                      <a:moveTo>
                        <a:pt x="10" y="16"/>
                      </a:moveTo>
                      <a:lnTo>
                        <a:pt x="13" y="13"/>
                      </a:lnTo>
                      <a:lnTo>
                        <a:pt x="13" y="12"/>
                      </a:lnTo>
                      <a:lnTo>
                        <a:pt x="14" y="12"/>
                      </a:lnTo>
                      <a:lnTo>
                        <a:pt x="16" y="9"/>
                      </a:lnTo>
                      <a:lnTo>
                        <a:pt x="14" y="7"/>
                      </a:lnTo>
                      <a:lnTo>
                        <a:pt x="13" y="5"/>
                      </a:lnTo>
                      <a:lnTo>
                        <a:pt x="11" y="2"/>
                      </a:lnTo>
                      <a:lnTo>
                        <a:pt x="10" y="1"/>
                      </a:lnTo>
                      <a:lnTo>
                        <a:pt x="6" y="0"/>
                      </a:lnTo>
                      <a:lnTo>
                        <a:pt x="5" y="0"/>
                      </a:lnTo>
                      <a:lnTo>
                        <a:pt x="5" y="1"/>
                      </a:lnTo>
                      <a:lnTo>
                        <a:pt x="2" y="2"/>
                      </a:lnTo>
                      <a:lnTo>
                        <a:pt x="1" y="3"/>
                      </a:lnTo>
                      <a:lnTo>
                        <a:pt x="1" y="4"/>
                      </a:lnTo>
                      <a:lnTo>
                        <a:pt x="0" y="5"/>
                      </a:lnTo>
                      <a:lnTo>
                        <a:pt x="1" y="8"/>
                      </a:lnTo>
                      <a:lnTo>
                        <a:pt x="2" y="11"/>
                      </a:lnTo>
                      <a:lnTo>
                        <a:pt x="3" y="13"/>
                      </a:lnTo>
                      <a:lnTo>
                        <a:pt x="5" y="16"/>
                      </a:lnTo>
                      <a:lnTo>
                        <a:pt x="8" y="16"/>
                      </a:lnTo>
                      <a:lnTo>
                        <a:pt x="9" y="16"/>
                      </a:lnTo>
                      <a:lnTo>
                        <a:pt x="10" y="16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1138" name="Freeform 92"/>
                <p:cNvSpPr>
                  <a:spLocks/>
                </p:cNvSpPr>
                <p:nvPr/>
              </p:nvSpPr>
              <p:spPr bwMode="auto">
                <a:xfrm>
                  <a:off x="2604" y="2927"/>
                  <a:ext cx="16" cy="16"/>
                </a:xfrm>
                <a:custGeom>
                  <a:avLst/>
                  <a:gdLst>
                    <a:gd name="T0" fmla="*/ 3 w 17"/>
                    <a:gd name="T1" fmla="*/ 11 h 17"/>
                    <a:gd name="T2" fmla="*/ 1 w 17"/>
                    <a:gd name="T3" fmla="*/ 7 h 17"/>
                    <a:gd name="T4" fmla="*/ 0 w 17"/>
                    <a:gd name="T5" fmla="*/ 3 h 17"/>
                    <a:gd name="T6" fmla="*/ 1 w 17"/>
                    <a:gd name="T7" fmla="*/ 2 h 17"/>
                    <a:gd name="T8" fmla="*/ 1 w 17"/>
                    <a:gd name="T9" fmla="*/ 1 h 17"/>
                    <a:gd name="T10" fmla="*/ 3 w 17"/>
                    <a:gd name="T11" fmla="*/ 0 h 17"/>
                    <a:gd name="T12" fmla="*/ 4 w 17"/>
                    <a:gd name="T13" fmla="*/ 0 h 17"/>
                    <a:gd name="T14" fmla="*/ 8 w 17"/>
                    <a:gd name="T15" fmla="*/ 0 h 17"/>
                    <a:gd name="T16" fmla="*/ 11 w 17"/>
                    <a:gd name="T17" fmla="*/ 2 h 17"/>
                    <a:gd name="T18" fmla="*/ 14 w 17"/>
                    <a:gd name="T19" fmla="*/ 4 h 17"/>
                    <a:gd name="T20" fmla="*/ 16 w 17"/>
                    <a:gd name="T21" fmla="*/ 8 h 17"/>
                    <a:gd name="T22" fmla="*/ 16 w 17"/>
                    <a:gd name="T23" fmla="*/ 12 h 17"/>
                    <a:gd name="T24" fmla="*/ 16 w 17"/>
                    <a:gd name="T25" fmla="*/ 13 h 17"/>
                    <a:gd name="T26" fmla="*/ 14 w 17"/>
                    <a:gd name="T27" fmla="*/ 14 h 17"/>
                    <a:gd name="T28" fmla="*/ 14 w 17"/>
                    <a:gd name="T29" fmla="*/ 16 h 17"/>
                    <a:gd name="T30" fmla="*/ 11 w 17"/>
                    <a:gd name="T31" fmla="*/ 16 h 17"/>
                    <a:gd name="T32" fmla="*/ 8 w 17"/>
                    <a:gd name="T33" fmla="*/ 16 h 17"/>
                    <a:gd name="T34" fmla="*/ 4 w 17"/>
                    <a:gd name="T35" fmla="*/ 13 h 17"/>
                    <a:gd name="T36" fmla="*/ 3 w 17"/>
                    <a:gd name="T37" fmla="*/ 11 h 17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7"/>
                    <a:gd name="T58" fmla="*/ 0 h 17"/>
                    <a:gd name="T59" fmla="*/ 17 w 17"/>
                    <a:gd name="T60" fmla="*/ 17 h 17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7" h="17">
                      <a:moveTo>
                        <a:pt x="3" y="11"/>
                      </a:moveTo>
                      <a:lnTo>
                        <a:pt x="1" y="7"/>
                      </a:lnTo>
                      <a:lnTo>
                        <a:pt x="0" y="3"/>
                      </a:lnTo>
                      <a:lnTo>
                        <a:pt x="1" y="2"/>
                      </a:ln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4" y="0"/>
                      </a:lnTo>
                      <a:lnTo>
                        <a:pt x="8" y="0"/>
                      </a:lnTo>
                      <a:lnTo>
                        <a:pt x="11" y="2"/>
                      </a:lnTo>
                      <a:lnTo>
                        <a:pt x="14" y="4"/>
                      </a:lnTo>
                      <a:lnTo>
                        <a:pt x="16" y="8"/>
                      </a:lnTo>
                      <a:lnTo>
                        <a:pt x="16" y="12"/>
                      </a:lnTo>
                      <a:lnTo>
                        <a:pt x="16" y="13"/>
                      </a:lnTo>
                      <a:lnTo>
                        <a:pt x="14" y="14"/>
                      </a:lnTo>
                      <a:lnTo>
                        <a:pt x="14" y="16"/>
                      </a:lnTo>
                      <a:lnTo>
                        <a:pt x="11" y="16"/>
                      </a:lnTo>
                      <a:lnTo>
                        <a:pt x="8" y="16"/>
                      </a:lnTo>
                      <a:lnTo>
                        <a:pt x="4" y="13"/>
                      </a:lnTo>
                      <a:lnTo>
                        <a:pt x="3" y="11"/>
                      </a:ln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1139" name="Freeform 93"/>
                <p:cNvSpPr>
                  <a:spLocks/>
                </p:cNvSpPr>
                <p:nvPr/>
              </p:nvSpPr>
              <p:spPr bwMode="auto">
                <a:xfrm>
                  <a:off x="2587" y="2873"/>
                  <a:ext cx="112" cy="67"/>
                </a:xfrm>
                <a:custGeom>
                  <a:avLst/>
                  <a:gdLst>
                    <a:gd name="T0" fmla="*/ 0 w 123"/>
                    <a:gd name="T1" fmla="*/ 13 h 70"/>
                    <a:gd name="T2" fmla="*/ 24 w 123"/>
                    <a:gd name="T3" fmla="*/ 0 h 70"/>
                    <a:gd name="T4" fmla="*/ 122 w 123"/>
                    <a:gd name="T5" fmla="*/ 54 h 70"/>
                    <a:gd name="T6" fmla="*/ 96 w 123"/>
                    <a:gd name="T7" fmla="*/ 69 h 70"/>
                    <a:gd name="T8" fmla="*/ 0 w 123"/>
                    <a:gd name="T9" fmla="*/ 13 h 7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3"/>
                    <a:gd name="T16" fmla="*/ 0 h 70"/>
                    <a:gd name="T17" fmla="*/ 123 w 123"/>
                    <a:gd name="T18" fmla="*/ 70 h 7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3" h="70">
                      <a:moveTo>
                        <a:pt x="0" y="13"/>
                      </a:moveTo>
                      <a:lnTo>
                        <a:pt x="24" y="0"/>
                      </a:lnTo>
                      <a:lnTo>
                        <a:pt x="122" y="54"/>
                      </a:lnTo>
                      <a:lnTo>
                        <a:pt x="96" y="69"/>
                      </a:lnTo>
                      <a:lnTo>
                        <a:pt x="0" y="13"/>
                      </a:lnTo>
                    </a:path>
                  </a:pathLst>
                </a:custGeom>
                <a:solidFill>
                  <a:srgbClr val="CCCC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1140" name="Freeform 94"/>
                <p:cNvSpPr>
                  <a:spLocks/>
                </p:cNvSpPr>
                <p:nvPr/>
              </p:nvSpPr>
              <p:spPr bwMode="auto">
                <a:xfrm>
                  <a:off x="2587" y="2885"/>
                  <a:ext cx="89" cy="82"/>
                </a:xfrm>
                <a:custGeom>
                  <a:avLst/>
                  <a:gdLst>
                    <a:gd name="T0" fmla="*/ 0 w 97"/>
                    <a:gd name="T1" fmla="*/ 0 h 87"/>
                    <a:gd name="T2" fmla="*/ 96 w 97"/>
                    <a:gd name="T3" fmla="*/ 57 h 87"/>
                    <a:gd name="T4" fmla="*/ 96 w 97"/>
                    <a:gd name="T5" fmla="*/ 86 h 87"/>
                    <a:gd name="T6" fmla="*/ 0 w 97"/>
                    <a:gd name="T7" fmla="*/ 28 h 87"/>
                    <a:gd name="T8" fmla="*/ 0 w 97"/>
                    <a:gd name="T9" fmla="*/ 0 h 8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7"/>
                    <a:gd name="T16" fmla="*/ 0 h 87"/>
                    <a:gd name="T17" fmla="*/ 97 w 97"/>
                    <a:gd name="T18" fmla="*/ 87 h 8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7" h="87">
                      <a:moveTo>
                        <a:pt x="0" y="0"/>
                      </a:moveTo>
                      <a:lnTo>
                        <a:pt x="96" y="57"/>
                      </a:lnTo>
                      <a:lnTo>
                        <a:pt x="96" y="86"/>
                      </a:lnTo>
                      <a:lnTo>
                        <a:pt x="0" y="28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1141" name="Freeform 95"/>
                <p:cNvSpPr>
                  <a:spLocks/>
                </p:cNvSpPr>
                <p:nvPr/>
              </p:nvSpPr>
              <p:spPr bwMode="auto">
                <a:xfrm>
                  <a:off x="2720" y="2970"/>
                  <a:ext cx="16" cy="16"/>
                </a:xfrm>
                <a:custGeom>
                  <a:avLst/>
                  <a:gdLst>
                    <a:gd name="T0" fmla="*/ 4 w 17"/>
                    <a:gd name="T1" fmla="*/ 0 h 17"/>
                    <a:gd name="T2" fmla="*/ 16 w 17"/>
                    <a:gd name="T3" fmla="*/ 9 h 17"/>
                    <a:gd name="T4" fmla="*/ 12 w 17"/>
                    <a:gd name="T5" fmla="*/ 16 h 17"/>
                    <a:gd name="T6" fmla="*/ 0 w 17"/>
                    <a:gd name="T7" fmla="*/ 5 h 17"/>
                    <a:gd name="T8" fmla="*/ 4 w 17"/>
                    <a:gd name="T9" fmla="*/ 0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4" y="0"/>
                      </a:moveTo>
                      <a:lnTo>
                        <a:pt x="16" y="9"/>
                      </a:lnTo>
                      <a:lnTo>
                        <a:pt x="12" y="16"/>
                      </a:lnTo>
                      <a:lnTo>
                        <a:pt x="0" y="5"/>
                      </a:lnTo>
                      <a:lnTo>
                        <a:pt x="4" y="0"/>
                      </a:lnTo>
                    </a:path>
                  </a:pathLst>
                </a:custGeom>
                <a:solidFill>
                  <a:srgbClr val="F934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1142" name="Freeform 96"/>
                <p:cNvSpPr>
                  <a:spLocks/>
                </p:cNvSpPr>
                <p:nvPr/>
              </p:nvSpPr>
              <p:spPr bwMode="auto">
                <a:xfrm>
                  <a:off x="2682" y="2940"/>
                  <a:ext cx="33" cy="20"/>
                </a:xfrm>
                <a:custGeom>
                  <a:avLst/>
                  <a:gdLst>
                    <a:gd name="T0" fmla="*/ 23 w 36"/>
                    <a:gd name="T1" fmla="*/ 0 h 21"/>
                    <a:gd name="T2" fmla="*/ 35 w 36"/>
                    <a:gd name="T3" fmla="*/ 7 h 21"/>
                    <a:gd name="T4" fmla="*/ 12 w 36"/>
                    <a:gd name="T5" fmla="*/ 20 h 21"/>
                    <a:gd name="T6" fmla="*/ 0 w 36"/>
                    <a:gd name="T7" fmla="*/ 12 h 21"/>
                    <a:gd name="T8" fmla="*/ 23 w 36"/>
                    <a:gd name="T9" fmla="*/ 0 h 2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6"/>
                    <a:gd name="T16" fmla="*/ 0 h 21"/>
                    <a:gd name="T17" fmla="*/ 36 w 36"/>
                    <a:gd name="T18" fmla="*/ 21 h 2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6" h="21">
                      <a:moveTo>
                        <a:pt x="23" y="0"/>
                      </a:moveTo>
                      <a:lnTo>
                        <a:pt x="35" y="7"/>
                      </a:lnTo>
                      <a:lnTo>
                        <a:pt x="12" y="20"/>
                      </a:lnTo>
                      <a:lnTo>
                        <a:pt x="0" y="12"/>
                      </a:lnTo>
                      <a:lnTo>
                        <a:pt x="23" y="0"/>
                      </a:lnTo>
                    </a:path>
                  </a:pathLst>
                </a:custGeom>
                <a:solidFill>
                  <a:srgbClr val="FC67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1143" name="Freeform 97"/>
                <p:cNvSpPr>
                  <a:spLocks/>
                </p:cNvSpPr>
                <p:nvPr/>
              </p:nvSpPr>
              <p:spPr bwMode="auto">
                <a:xfrm>
                  <a:off x="2682" y="2952"/>
                  <a:ext cx="16" cy="32"/>
                </a:xfrm>
                <a:custGeom>
                  <a:avLst/>
                  <a:gdLst>
                    <a:gd name="T0" fmla="*/ 0 w 17"/>
                    <a:gd name="T1" fmla="*/ 26 h 33"/>
                    <a:gd name="T2" fmla="*/ 16 w 17"/>
                    <a:gd name="T3" fmla="*/ 32 h 33"/>
                    <a:gd name="T4" fmla="*/ 16 w 17"/>
                    <a:gd name="T5" fmla="*/ 7 h 33"/>
                    <a:gd name="T6" fmla="*/ 0 w 17"/>
                    <a:gd name="T7" fmla="*/ 0 h 33"/>
                    <a:gd name="T8" fmla="*/ 0 w 17"/>
                    <a:gd name="T9" fmla="*/ 26 h 3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33"/>
                    <a:gd name="T17" fmla="*/ 17 w 17"/>
                    <a:gd name="T18" fmla="*/ 33 h 3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33">
                      <a:moveTo>
                        <a:pt x="0" y="26"/>
                      </a:moveTo>
                      <a:lnTo>
                        <a:pt x="16" y="32"/>
                      </a:lnTo>
                      <a:lnTo>
                        <a:pt x="16" y="7"/>
                      </a:lnTo>
                      <a:lnTo>
                        <a:pt x="0" y="0"/>
                      </a:lnTo>
                      <a:lnTo>
                        <a:pt x="0" y="26"/>
                      </a:lnTo>
                    </a:path>
                  </a:pathLst>
                </a:custGeom>
                <a:solidFill>
                  <a:srgbClr val="F901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1144" name="Freeform 98"/>
                <p:cNvSpPr>
                  <a:spLocks/>
                </p:cNvSpPr>
                <p:nvPr/>
              </p:nvSpPr>
              <p:spPr bwMode="auto">
                <a:xfrm>
                  <a:off x="2693" y="2946"/>
                  <a:ext cx="22" cy="38"/>
                </a:xfrm>
                <a:custGeom>
                  <a:avLst/>
                  <a:gdLst>
                    <a:gd name="T0" fmla="*/ 23 w 24"/>
                    <a:gd name="T1" fmla="*/ 26 h 39"/>
                    <a:gd name="T2" fmla="*/ 0 w 24"/>
                    <a:gd name="T3" fmla="*/ 38 h 39"/>
                    <a:gd name="T4" fmla="*/ 0 w 24"/>
                    <a:gd name="T5" fmla="*/ 13 h 39"/>
                    <a:gd name="T6" fmla="*/ 23 w 24"/>
                    <a:gd name="T7" fmla="*/ 0 h 39"/>
                    <a:gd name="T8" fmla="*/ 23 w 24"/>
                    <a:gd name="T9" fmla="*/ 26 h 3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4"/>
                    <a:gd name="T16" fmla="*/ 0 h 39"/>
                    <a:gd name="T17" fmla="*/ 24 w 24"/>
                    <a:gd name="T18" fmla="*/ 39 h 3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4" h="39">
                      <a:moveTo>
                        <a:pt x="23" y="26"/>
                      </a:moveTo>
                      <a:lnTo>
                        <a:pt x="0" y="38"/>
                      </a:lnTo>
                      <a:lnTo>
                        <a:pt x="0" y="13"/>
                      </a:lnTo>
                      <a:lnTo>
                        <a:pt x="23" y="0"/>
                      </a:lnTo>
                      <a:lnTo>
                        <a:pt x="23" y="26"/>
                      </a:lnTo>
                    </a:path>
                  </a:pathLst>
                </a:custGeom>
                <a:solidFill>
                  <a:srgbClr val="99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1145" name="Freeform 99"/>
                <p:cNvSpPr>
                  <a:spLocks/>
                </p:cNvSpPr>
                <p:nvPr/>
              </p:nvSpPr>
              <p:spPr bwMode="auto">
                <a:xfrm>
                  <a:off x="2695" y="2953"/>
                  <a:ext cx="25" cy="16"/>
                </a:xfrm>
                <a:custGeom>
                  <a:avLst/>
                  <a:gdLst>
                    <a:gd name="T0" fmla="*/ 18 w 27"/>
                    <a:gd name="T1" fmla="*/ 0 h 17"/>
                    <a:gd name="T2" fmla="*/ 26 w 27"/>
                    <a:gd name="T3" fmla="*/ 5 h 17"/>
                    <a:gd name="T4" fmla="*/ 21 w 27"/>
                    <a:gd name="T5" fmla="*/ 13 h 17"/>
                    <a:gd name="T6" fmla="*/ 9 w 27"/>
                    <a:gd name="T7" fmla="*/ 16 h 17"/>
                    <a:gd name="T8" fmla="*/ 0 w 27"/>
                    <a:gd name="T9" fmla="*/ 10 h 17"/>
                    <a:gd name="T10" fmla="*/ 18 w 27"/>
                    <a:gd name="T11" fmla="*/ 0 h 1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7"/>
                    <a:gd name="T19" fmla="*/ 0 h 17"/>
                    <a:gd name="T20" fmla="*/ 27 w 27"/>
                    <a:gd name="T21" fmla="*/ 17 h 1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7" h="17">
                      <a:moveTo>
                        <a:pt x="18" y="0"/>
                      </a:moveTo>
                      <a:lnTo>
                        <a:pt x="26" y="5"/>
                      </a:lnTo>
                      <a:lnTo>
                        <a:pt x="21" y="13"/>
                      </a:lnTo>
                      <a:lnTo>
                        <a:pt x="9" y="16"/>
                      </a:lnTo>
                      <a:lnTo>
                        <a:pt x="0" y="10"/>
                      </a:lnTo>
                      <a:lnTo>
                        <a:pt x="18" y="0"/>
                      </a:lnTo>
                    </a:path>
                  </a:pathLst>
                </a:custGeom>
                <a:solidFill>
                  <a:srgbClr val="F934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1146" name="Freeform 100"/>
                <p:cNvSpPr>
                  <a:spLocks/>
                </p:cNvSpPr>
                <p:nvPr/>
              </p:nvSpPr>
              <p:spPr bwMode="auto">
                <a:xfrm>
                  <a:off x="2695" y="2963"/>
                  <a:ext cx="15" cy="28"/>
                </a:xfrm>
                <a:custGeom>
                  <a:avLst/>
                  <a:gdLst>
                    <a:gd name="T0" fmla="*/ 0 w 17"/>
                    <a:gd name="T1" fmla="*/ 20 h 30"/>
                    <a:gd name="T2" fmla="*/ 15 w 17"/>
                    <a:gd name="T3" fmla="*/ 29 h 30"/>
                    <a:gd name="T4" fmla="*/ 16 w 17"/>
                    <a:gd name="T5" fmla="*/ 13 h 30"/>
                    <a:gd name="T6" fmla="*/ 12 w 17"/>
                    <a:gd name="T7" fmla="*/ 4 h 30"/>
                    <a:gd name="T8" fmla="*/ 0 w 17"/>
                    <a:gd name="T9" fmla="*/ 0 h 30"/>
                    <a:gd name="T10" fmla="*/ 0 w 17"/>
                    <a:gd name="T11" fmla="*/ 20 h 3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7"/>
                    <a:gd name="T19" fmla="*/ 0 h 30"/>
                    <a:gd name="T20" fmla="*/ 17 w 17"/>
                    <a:gd name="T21" fmla="*/ 30 h 3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7" h="30">
                      <a:moveTo>
                        <a:pt x="0" y="20"/>
                      </a:moveTo>
                      <a:lnTo>
                        <a:pt x="15" y="29"/>
                      </a:lnTo>
                      <a:lnTo>
                        <a:pt x="16" y="13"/>
                      </a:lnTo>
                      <a:lnTo>
                        <a:pt x="12" y="4"/>
                      </a:lnTo>
                      <a:lnTo>
                        <a:pt x="0" y="0"/>
                      </a:lnTo>
                      <a:lnTo>
                        <a:pt x="0" y="20"/>
                      </a:lnTo>
                    </a:path>
                  </a:pathLst>
                </a:custGeom>
                <a:solidFill>
                  <a:srgbClr val="F901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1147" name="Freeform 101"/>
                <p:cNvSpPr>
                  <a:spLocks/>
                </p:cNvSpPr>
                <p:nvPr/>
              </p:nvSpPr>
              <p:spPr bwMode="auto">
                <a:xfrm>
                  <a:off x="2707" y="2975"/>
                  <a:ext cx="15" cy="21"/>
                </a:xfrm>
                <a:custGeom>
                  <a:avLst/>
                  <a:gdLst>
                    <a:gd name="T0" fmla="*/ 0 w 17"/>
                    <a:gd name="T1" fmla="*/ 15 h 22"/>
                    <a:gd name="T2" fmla="*/ 2 w 17"/>
                    <a:gd name="T3" fmla="*/ 10 h 22"/>
                    <a:gd name="T4" fmla="*/ 9 w 17"/>
                    <a:gd name="T5" fmla="*/ 12 h 22"/>
                    <a:gd name="T6" fmla="*/ 13 w 17"/>
                    <a:gd name="T7" fmla="*/ 21 h 22"/>
                    <a:gd name="T8" fmla="*/ 16 w 17"/>
                    <a:gd name="T9" fmla="*/ 20 h 22"/>
                    <a:gd name="T10" fmla="*/ 13 w 17"/>
                    <a:gd name="T11" fmla="*/ 8 h 22"/>
                    <a:gd name="T12" fmla="*/ 0 w 17"/>
                    <a:gd name="T13" fmla="*/ 0 h 22"/>
                    <a:gd name="T14" fmla="*/ 0 w 17"/>
                    <a:gd name="T15" fmla="*/ 15 h 2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7"/>
                    <a:gd name="T25" fmla="*/ 0 h 22"/>
                    <a:gd name="T26" fmla="*/ 17 w 17"/>
                    <a:gd name="T27" fmla="*/ 22 h 2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7" h="22">
                      <a:moveTo>
                        <a:pt x="0" y="15"/>
                      </a:moveTo>
                      <a:lnTo>
                        <a:pt x="2" y="10"/>
                      </a:lnTo>
                      <a:lnTo>
                        <a:pt x="9" y="12"/>
                      </a:lnTo>
                      <a:lnTo>
                        <a:pt x="13" y="21"/>
                      </a:lnTo>
                      <a:lnTo>
                        <a:pt x="16" y="20"/>
                      </a:lnTo>
                      <a:lnTo>
                        <a:pt x="13" y="8"/>
                      </a:lnTo>
                      <a:lnTo>
                        <a:pt x="0" y="0"/>
                      </a:lnTo>
                      <a:lnTo>
                        <a:pt x="0" y="15"/>
                      </a:lnTo>
                    </a:path>
                  </a:pathLst>
                </a:custGeom>
                <a:solidFill>
                  <a:srgbClr val="F901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1148" name="Freeform 102"/>
                <p:cNvSpPr>
                  <a:spLocks/>
                </p:cNvSpPr>
                <p:nvPr/>
              </p:nvSpPr>
              <p:spPr bwMode="auto">
                <a:xfrm>
                  <a:off x="2720" y="2977"/>
                  <a:ext cx="16" cy="19"/>
                </a:xfrm>
                <a:custGeom>
                  <a:avLst/>
                  <a:gdLst>
                    <a:gd name="T0" fmla="*/ 16 w 17"/>
                    <a:gd name="T1" fmla="*/ 13 h 20"/>
                    <a:gd name="T2" fmla="*/ 2 w 17"/>
                    <a:gd name="T3" fmla="*/ 19 h 20"/>
                    <a:gd name="T4" fmla="*/ 0 w 17"/>
                    <a:gd name="T5" fmla="*/ 6 h 20"/>
                    <a:gd name="T6" fmla="*/ 9 w 17"/>
                    <a:gd name="T7" fmla="*/ 4 h 20"/>
                    <a:gd name="T8" fmla="*/ 14 w 17"/>
                    <a:gd name="T9" fmla="*/ 0 h 20"/>
                    <a:gd name="T10" fmla="*/ 16 w 17"/>
                    <a:gd name="T11" fmla="*/ 13 h 2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7"/>
                    <a:gd name="T19" fmla="*/ 0 h 20"/>
                    <a:gd name="T20" fmla="*/ 17 w 17"/>
                    <a:gd name="T21" fmla="*/ 20 h 2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7" h="20">
                      <a:moveTo>
                        <a:pt x="16" y="13"/>
                      </a:moveTo>
                      <a:lnTo>
                        <a:pt x="2" y="19"/>
                      </a:lnTo>
                      <a:lnTo>
                        <a:pt x="0" y="6"/>
                      </a:lnTo>
                      <a:lnTo>
                        <a:pt x="9" y="4"/>
                      </a:lnTo>
                      <a:lnTo>
                        <a:pt x="14" y="0"/>
                      </a:lnTo>
                      <a:lnTo>
                        <a:pt x="16" y="13"/>
                      </a:lnTo>
                    </a:path>
                  </a:pathLst>
                </a:custGeom>
                <a:solidFill>
                  <a:srgbClr val="99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1149" name="Freeform 103"/>
                <p:cNvSpPr>
                  <a:spLocks/>
                </p:cNvSpPr>
                <p:nvPr/>
              </p:nvSpPr>
              <p:spPr bwMode="auto">
                <a:xfrm>
                  <a:off x="2696" y="2965"/>
                  <a:ext cx="15" cy="17"/>
                </a:xfrm>
                <a:custGeom>
                  <a:avLst/>
                  <a:gdLst>
                    <a:gd name="T0" fmla="*/ 0 w 17"/>
                    <a:gd name="T1" fmla="*/ 9 h 17"/>
                    <a:gd name="T2" fmla="*/ 16 w 17"/>
                    <a:gd name="T3" fmla="*/ 16 h 17"/>
                    <a:gd name="T4" fmla="*/ 11 w 17"/>
                    <a:gd name="T5" fmla="*/ 4 h 17"/>
                    <a:gd name="T6" fmla="*/ 0 w 17"/>
                    <a:gd name="T7" fmla="*/ 0 h 17"/>
                    <a:gd name="T8" fmla="*/ 0 w 17"/>
                    <a:gd name="T9" fmla="*/ 9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9"/>
                      </a:moveTo>
                      <a:lnTo>
                        <a:pt x="16" y="16"/>
                      </a:lnTo>
                      <a:lnTo>
                        <a:pt x="11" y="4"/>
                      </a:lnTo>
                      <a:lnTo>
                        <a:pt x="0" y="0"/>
                      </a:lnTo>
                      <a:lnTo>
                        <a:pt x="0" y="9"/>
                      </a:lnTo>
                    </a:path>
                  </a:pathLst>
                </a:custGeom>
                <a:solidFill>
                  <a:srgbClr val="CEE1E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1150" name="Freeform 104"/>
                <p:cNvSpPr>
                  <a:spLocks/>
                </p:cNvSpPr>
                <p:nvPr/>
              </p:nvSpPr>
              <p:spPr bwMode="auto">
                <a:xfrm>
                  <a:off x="2707" y="2973"/>
                  <a:ext cx="22" cy="16"/>
                </a:xfrm>
                <a:custGeom>
                  <a:avLst/>
                  <a:gdLst>
                    <a:gd name="T0" fmla="*/ 23 w 24"/>
                    <a:gd name="T1" fmla="*/ 12 h 17"/>
                    <a:gd name="T2" fmla="*/ 14 w 24"/>
                    <a:gd name="T3" fmla="*/ 16 h 17"/>
                    <a:gd name="T4" fmla="*/ 0 w 24"/>
                    <a:gd name="T5" fmla="*/ 3 h 17"/>
                    <a:gd name="T6" fmla="*/ 13 w 24"/>
                    <a:gd name="T7" fmla="*/ 0 h 17"/>
                    <a:gd name="T8" fmla="*/ 23 w 24"/>
                    <a:gd name="T9" fmla="*/ 12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4"/>
                    <a:gd name="T16" fmla="*/ 0 h 17"/>
                    <a:gd name="T17" fmla="*/ 24 w 24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4" h="17">
                      <a:moveTo>
                        <a:pt x="23" y="12"/>
                      </a:moveTo>
                      <a:lnTo>
                        <a:pt x="14" y="16"/>
                      </a:lnTo>
                      <a:lnTo>
                        <a:pt x="0" y="3"/>
                      </a:lnTo>
                      <a:lnTo>
                        <a:pt x="13" y="0"/>
                      </a:lnTo>
                      <a:lnTo>
                        <a:pt x="23" y="12"/>
                      </a:lnTo>
                    </a:path>
                  </a:pathLst>
                </a:custGeom>
                <a:solidFill>
                  <a:srgbClr val="F934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1151" name="Freeform 105"/>
                <p:cNvSpPr>
                  <a:spLocks/>
                </p:cNvSpPr>
                <p:nvPr/>
              </p:nvSpPr>
              <p:spPr bwMode="auto">
                <a:xfrm>
                  <a:off x="2719" y="2966"/>
                  <a:ext cx="15" cy="17"/>
                </a:xfrm>
                <a:custGeom>
                  <a:avLst/>
                  <a:gdLst>
                    <a:gd name="T0" fmla="*/ 0 w 17"/>
                    <a:gd name="T1" fmla="*/ 7 h 17"/>
                    <a:gd name="T2" fmla="*/ 3 w 17"/>
                    <a:gd name="T3" fmla="*/ 0 h 17"/>
                    <a:gd name="T4" fmla="*/ 16 w 17"/>
                    <a:gd name="T5" fmla="*/ 12 h 17"/>
                    <a:gd name="T6" fmla="*/ 11 w 17"/>
                    <a:gd name="T7" fmla="*/ 16 h 17"/>
                    <a:gd name="T8" fmla="*/ 0 w 17"/>
                    <a:gd name="T9" fmla="*/ 7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7"/>
                      </a:moveTo>
                      <a:lnTo>
                        <a:pt x="3" y="0"/>
                      </a:lnTo>
                      <a:lnTo>
                        <a:pt x="16" y="12"/>
                      </a:lnTo>
                      <a:lnTo>
                        <a:pt x="11" y="16"/>
                      </a:lnTo>
                      <a:lnTo>
                        <a:pt x="0" y="7"/>
                      </a:lnTo>
                    </a:path>
                  </a:pathLst>
                </a:custGeom>
                <a:solidFill>
                  <a:srgbClr val="F901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1152" name="Freeform 106"/>
                <p:cNvSpPr>
                  <a:spLocks/>
                </p:cNvSpPr>
                <p:nvPr/>
              </p:nvSpPr>
              <p:spPr bwMode="auto">
                <a:xfrm>
                  <a:off x="2704" y="2961"/>
                  <a:ext cx="21" cy="18"/>
                </a:xfrm>
                <a:custGeom>
                  <a:avLst/>
                  <a:gdLst>
                    <a:gd name="T0" fmla="*/ 22 w 23"/>
                    <a:gd name="T1" fmla="*/ 13 h 19"/>
                    <a:gd name="T2" fmla="*/ 4 w 23"/>
                    <a:gd name="T3" fmla="*/ 18 h 19"/>
                    <a:gd name="T4" fmla="*/ 0 w 23"/>
                    <a:gd name="T5" fmla="*/ 4 h 19"/>
                    <a:gd name="T6" fmla="*/ 16 w 23"/>
                    <a:gd name="T7" fmla="*/ 0 h 19"/>
                    <a:gd name="T8" fmla="*/ 22 w 23"/>
                    <a:gd name="T9" fmla="*/ 13 h 1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3"/>
                    <a:gd name="T16" fmla="*/ 0 h 19"/>
                    <a:gd name="T17" fmla="*/ 23 w 23"/>
                    <a:gd name="T18" fmla="*/ 19 h 1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3" h="19">
                      <a:moveTo>
                        <a:pt x="22" y="13"/>
                      </a:moveTo>
                      <a:lnTo>
                        <a:pt x="4" y="18"/>
                      </a:lnTo>
                      <a:lnTo>
                        <a:pt x="0" y="4"/>
                      </a:lnTo>
                      <a:lnTo>
                        <a:pt x="16" y="0"/>
                      </a:lnTo>
                      <a:lnTo>
                        <a:pt x="22" y="13"/>
                      </a:lnTo>
                    </a:path>
                  </a:pathLst>
                </a:custGeom>
                <a:solidFill>
                  <a:srgbClr val="9DB9D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</p:grpSp>
        </p:grpSp>
        <p:grpSp>
          <p:nvGrpSpPr>
            <p:cNvPr id="46" name="Group 107"/>
            <p:cNvGrpSpPr>
              <a:grpSpLocks/>
            </p:cNvGrpSpPr>
            <p:nvPr/>
          </p:nvGrpSpPr>
          <p:grpSpPr bwMode="auto">
            <a:xfrm>
              <a:off x="1497" y="2121"/>
              <a:ext cx="225" cy="143"/>
              <a:chOff x="1248" y="2880"/>
              <a:chExt cx="389" cy="514"/>
            </a:xfrm>
          </p:grpSpPr>
          <p:sp>
            <p:nvSpPr>
              <p:cNvPr id="1029" name="Freeform 108"/>
              <p:cNvSpPr>
                <a:spLocks/>
              </p:cNvSpPr>
              <p:nvPr/>
            </p:nvSpPr>
            <p:spPr bwMode="auto">
              <a:xfrm>
                <a:off x="1449" y="2880"/>
                <a:ext cx="58" cy="263"/>
              </a:xfrm>
              <a:custGeom>
                <a:avLst/>
                <a:gdLst>
                  <a:gd name="T0" fmla="*/ 0 w 63"/>
                  <a:gd name="T1" fmla="*/ 262 h 277"/>
                  <a:gd name="T2" fmla="*/ 15 w 63"/>
                  <a:gd name="T3" fmla="*/ 2 h 277"/>
                  <a:gd name="T4" fmla="*/ 28 w 63"/>
                  <a:gd name="T5" fmla="*/ 0 h 277"/>
                  <a:gd name="T6" fmla="*/ 41 w 63"/>
                  <a:gd name="T7" fmla="*/ 2 h 277"/>
                  <a:gd name="T8" fmla="*/ 62 w 63"/>
                  <a:gd name="T9" fmla="*/ 262 h 277"/>
                  <a:gd name="T10" fmla="*/ 59 w 63"/>
                  <a:gd name="T11" fmla="*/ 264 h 277"/>
                  <a:gd name="T12" fmla="*/ 56 w 63"/>
                  <a:gd name="T13" fmla="*/ 267 h 277"/>
                  <a:gd name="T14" fmla="*/ 52 w 63"/>
                  <a:gd name="T15" fmla="*/ 269 h 277"/>
                  <a:gd name="T16" fmla="*/ 48 w 63"/>
                  <a:gd name="T17" fmla="*/ 271 h 277"/>
                  <a:gd name="T18" fmla="*/ 42 w 63"/>
                  <a:gd name="T19" fmla="*/ 273 h 277"/>
                  <a:gd name="T20" fmla="*/ 36 w 63"/>
                  <a:gd name="T21" fmla="*/ 275 h 277"/>
                  <a:gd name="T22" fmla="*/ 32 w 63"/>
                  <a:gd name="T23" fmla="*/ 276 h 277"/>
                  <a:gd name="T24" fmla="*/ 29 w 63"/>
                  <a:gd name="T25" fmla="*/ 276 h 277"/>
                  <a:gd name="T26" fmla="*/ 25 w 63"/>
                  <a:gd name="T27" fmla="*/ 276 h 277"/>
                  <a:gd name="T28" fmla="*/ 20 w 63"/>
                  <a:gd name="T29" fmla="*/ 275 h 277"/>
                  <a:gd name="T30" fmla="*/ 17 w 63"/>
                  <a:gd name="T31" fmla="*/ 274 h 277"/>
                  <a:gd name="T32" fmla="*/ 14 w 63"/>
                  <a:gd name="T33" fmla="*/ 273 h 277"/>
                  <a:gd name="T34" fmla="*/ 11 w 63"/>
                  <a:gd name="T35" fmla="*/ 273 h 277"/>
                  <a:gd name="T36" fmla="*/ 9 w 63"/>
                  <a:gd name="T37" fmla="*/ 271 h 277"/>
                  <a:gd name="T38" fmla="*/ 5 w 63"/>
                  <a:gd name="T39" fmla="*/ 269 h 277"/>
                  <a:gd name="T40" fmla="*/ 2 w 63"/>
                  <a:gd name="T41" fmla="*/ 267 h 277"/>
                  <a:gd name="T42" fmla="*/ 1 w 63"/>
                  <a:gd name="T43" fmla="*/ 264 h 277"/>
                  <a:gd name="T44" fmla="*/ 0 w 63"/>
                  <a:gd name="T45" fmla="*/ 263 h 277"/>
                  <a:gd name="T46" fmla="*/ 0 w 63"/>
                  <a:gd name="T47" fmla="*/ 262 h 277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63"/>
                  <a:gd name="T73" fmla="*/ 0 h 277"/>
                  <a:gd name="T74" fmla="*/ 63 w 63"/>
                  <a:gd name="T75" fmla="*/ 277 h 277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63" h="277">
                    <a:moveTo>
                      <a:pt x="0" y="262"/>
                    </a:moveTo>
                    <a:lnTo>
                      <a:pt x="15" y="2"/>
                    </a:lnTo>
                    <a:lnTo>
                      <a:pt x="28" y="0"/>
                    </a:lnTo>
                    <a:lnTo>
                      <a:pt x="41" y="2"/>
                    </a:lnTo>
                    <a:lnTo>
                      <a:pt x="62" y="262"/>
                    </a:lnTo>
                    <a:lnTo>
                      <a:pt x="59" y="264"/>
                    </a:lnTo>
                    <a:lnTo>
                      <a:pt x="56" y="267"/>
                    </a:lnTo>
                    <a:lnTo>
                      <a:pt x="52" y="269"/>
                    </a:lnTo>
                    <a:lnTo>
                      <a:pt x="48" y="271"/>
                    </a:lnTo>
                    <a:lnTo>
                      <a:pt x="42" y="273"/>
                    </a:lnTo>
                    <a:lnTo>
                      <a:pt x="36" y="275"/>
                    </a:lnTo>
                    <a:lnTo>
                      <a:pt x="32" y="276"/>
                    </a:lnTo>
                    <a:lnTo>
                      <a:pt x="29" y="276"/>
                    </a:lnTo>
                    <a:lnTo>
                      <a:pt x="25" y="276"/>
                    </a:lnTo>
                    <a:lnTo>
                      <a:pt x="20" y="275"/>
                    </a:lnTo>
                    <a:lnTo>
                      <a:pt x="17" y="274"/>
                    </a:lnTo>
                    <a:lnTo>
                      <a:pt x="14" y="273"/>
                    </a:lnTo>
                    <a:lnTo>
                      <a:pt x="11" y="273"/>
                    </a:lnTo>
                    <a:lnTo>
                      <a:pt x="9" y="271"/>
                    </a:lnTo>
                    <a:lnTo>
                      <a:pt x="5" y="269"/>
                    </a:lnTo>
                    <a:lnTo>
                      <a:pt x="2" y="267"/>
                    </a:lnTo>
                    <a:lnTo>
                      <a:pt x="1" y="264"/>
                    </a:lnTo>
                    <a:lnTo>
                      <a:pt x="0" y="263"/>
                    </a:lnTo>
                    <a:lnTo>
                      <a:pt x="0" y="262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030" name="Freeform 109"/>
              <p:cNvSpPr>
                <a:spLocks/>
              </p:cNvSpPr>
              <p:nvPr/>
            </p:nvSpPr>
            <p:spPr bwMode="auto">
              <a:xfrm>
                <a:off x="1503" y="2912"/>
                <a:ext cx="57" cy="263"/>
              </a:xfrm>
              <a:custGeom>
                <a:avLst/>
                <a:gdLst>
                  <a:gd name="T0" fmla="*/ 0 w 62"/>
                  <a:gd name="T1" fmla="*/ 261 h 276"/>
                  <a:gd name="T2" fmla="*/ 15 w 62"/>
                  <a:gd name="T3" fmla="*/ 2 h 276"/>
                  <a:gd name="T4" fmla="*/ 28 w 62"/>
                  <a:gd name="T5" fmla="*/ 0 h 276"/>
                  <a:gd name="T6" fmla="*/ 39 w 62"/>
                  <a:gd name="T7" fmla="*/ 2 h 276"/>
                  <a:gd name="T8" fmla="*/ 61 w 62"/>
                  <a:gd name="T9" fmla="*/ 261 h 276"/>
                  <a:gd name="T10" fmla="*/ 58 w 62"/>
                  <a:gd name="T11" fmla="*/ 264 h 276"/>
                  <a:gd name="T12" fmla="*/ 55 w 62"/>
                  <a:gd name="T13" fmla="*/ 266 h 276"/>
                  <a:gd name="T14" fmla="*/ 51 w 62"/>
                  <a:gd name="T15" fmla="*/ 268 h 276"/>
                  <a:gd name="T16" fmla="*/ 47 w 62"/>
                  <a:gd name="T17" fmla="*/ 270 h 276"/>
                  <a:gd name="T18" fmla="*/ 41 w 62"/>
                  <a:gd name="T19" fmla="*/ 272 h 276"/>
                  <a:gd name="T20" fmla="*/ 35 w 62"/>
                  <a:gd name="T21" fmla="*/ 275 h 276"/>
                  <a:gd name="T22" fmla="*/ 32 w 62"/>
                  <a:gd name="T23" fmla="*/ 275 h 276"/>
                  <a:gd name="T24" fmla="*/ 29 w 62"/>
                  <a:gd name="T25" fmla="*/ 275 h 276"/>
                  <a:gd name="T26" fmla="*/ 25 w 62"/>
                  <a:gd name="T27" fmla="*/ 275 h 276"/>
                  <a:gd name="T28" fmla="*/ 21 w 62"/>
                  <a:gd name="T29" fmla="*/ 275 h 276"/>
                  <a:gd name="T30" fmla="*/ 17 w 62"/>
                  <a:gd name="T31" fmla="*/ 274 h 276"/>
                  <a:gd name="T32" fmla="*/ 14 w 62"/>
                  <a:gd name="T33" fmla="*/ 272 h 276"/>
                  <a:gd name="T34" fmla="*/ 12 w 62"/>
                  <a:gd name="T35" fmla="*/ 271 h 276"/>
                  <a:gd name="T36" fmla="*/ 8 w 62"/>
                  <a:gd name="T37" fmla="*/ 270 h 276"/>
                  <a:gd name="T38" fmla="*/ 6 w 62"/>
                  <a:gd name="T39" fmla="*/ 268 h 276"/>
                  <a:gd name="T40" fmla="*/ 2 w 62"/>
                  <a:gd name="T41" fmla="*/ 266 h 276"/>
                  <a:gd name="T42" fmla="*/ 1 w 62"/>
                  <a:gd name="T43" fmla="*/ 264 h 276"/>
                  <a:gd name="T44" fmla="*/ 0 w 62"/>
                  <a:gd name="T45" fmla="*/ 262 h 276"/>
                  <a:gd name="T46" fmla="*/ 0 w 62"/>
                  <a:gd name="T47" fmla="*/ 261 h 27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62"/>
                  <a:gd name="T73" fmla="*/ 0 h 276"/>
                  <a:gd name="T74" fmla="*/ 62 w 62"/>
                  <a:gd name="T75" fmla="*/ 276 h 27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62" h="276">
                    <a:moveTo>
                      <a:pt x="0" y="261"/>
                    </a:moveTo>
                    <a:lnTo>
                      <a:pt x="15" y="2"/>
                    </a:lnTo>
                    <a:lnTo>
                      <a:pt x="28" y="0"/>
                    </a:lnTo>
                    <a:lnTo>
                      <a:pt x="39" y="2"/>
                    </a:lnTo>
                    <a:lnTo>
                      <a:pt x="61" y="261"/>
                    </a:lnTo>
                    <a:lnTo>
                      <a:pt x="58" y="264"/>
                    </a:lnTo>
                    <a:lnTo>
                      <a:pt x="55" y="266"/>
                    </a:lnTo>
                    <a:lnTo>
                      <a:pt x="51" y="268"/>
                    </a:lnTo>
                    <a:lnTo>
                      <a:pt x="47" y="270"/>
                    </a:lnTo>
                    <a:lnTo>
                      <a:pt x="41" y="272"/>
                    </a:lnTo>
                    <a:lnTo>
                      <a:pt x="35" y="275"/>
                    </a:lnTo>
                    <a:lnTo>
                      <a:pt x="32" y="275"/>
                    </a:lnTo>
                    <a:lnTo>
                      <a:pt x="29" y="275"/>
                    </a:lnTo>
                    <a:lnTo>
                      <a:pt x="25" y="275"/>
                    </a:lnTo>
                    <a:lnTo>
                      <a:pt x="21" y="275"/>
                    </a:lnTo>
                    <a:lnTo>
                      <a:pt x="17" y="274"/>
                    </a:lnTo>
                    <a:lnTo>
                      <a:pt x="14" y="272"/>
                    </a:lnTo>
                    <a:lnTo>
                      <a:pt x="12" y="271"/>
                    </a:lnTo>
                    <a:lnTo>
                      <a:pt x="8" y="270"/>
                    </a:lnTo>
                    <a:lnTo>
                      <a:pt x="6" y="268"/>
                    </a:lnTo>
                    <a:lnTo>
                      <a:pt x="2" y="266"/>
                    </a:lnTo>
                    <a:lnTo>
                      <a:pt x="1" y="264"/>
                    </a:lnTo>
                    <a:lnTo>
                      <a:pt x="0" y="262"/>
                    </a:lnTo>
                    <a:lnTo>
                      <a:pt x="0" y="261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031" name="Freeform 110"/>
              <p:cNvSpPr>
                <a:spLocks/>
              </p:cNvSpPr>
              <p:nvPr/>
            </p:nvSpPr>
            <p:spPr bwMode="auto">
              <a:xfrm>
                <a:off x="1475" y="2880"/>
                <a:ext cx="31" cy="263"/>
              </a:xfrm>
              <a:custGeom>
                <a:avLst/>
                <a:gdLst>
                  <a:gd name="T0" fmla="*/ 6 w 34"/>
                  <a:gd name="T1" fmla="*/ 276 h 277"/>
                  <a:gd name="T2" fmla="*/ 10 w 34"/>
                  <a:gd name="T3" fmla="*/ 276 h 277"/>
                  <a:gd name="T4" fmla="*/ 13 w 34"/>
                  <a:gd name="T5" fmla="*/ 275 h 277"/>
                  <a:gd name="T6" fmla="*/ 17 w 34"/>
                  <a:gd name="T7" fmla="*/ 274 h 277"/>
                  <a:gd name="T8" fmla="*/ 19 w 34"/>
                  <a:gd name="T9" fmla="*/ 273 h 277"/>
                  <a:gd name="T10" fmla="*/ 24 w 34"/>
                  <a:gd name="T11" fmla="*/ 271 h 277"/>
                  <a:gd name="T12" fmla="*/ 26 w 34"/>
                  <a:gd name="T13" fmla="*/ 270 h 277"/>
                  <a:gd name="T14" fmla="*/ 28 w 34"/>
                  <a:gd name="T15" fmla="*/ 269 h 277"/>
                  <a:gd name="T16" fmla="*/ 30 w 34"/>
                  <a:gd name="T17" fmla="*/ 267 h 277"/>
                  <a:gd name="T18" fmla="*/ 32 w 34"/>
                  <a:gd name="T19" fmla="*/ 264 h 277"/>
                  <a:gd name="T20" fmla="*/ 33 w 34"/>
                  <a:gd name="T21" fmla="*/ 262 h 277"/>
                  <a:gd name="T22" fmla="*/ 12 w 34"/>
                  <a:gd name="T23" fmla="*/ 2 h 277"/>
                  <a:gd name="T24" fmla="*/ 0 w 34"/>
                  <a:gd name="T25" fmla="*/ 0 h 277"/>
                  <a:gd name="T26" fmla="*/ 0 w 34"/>
                  <a:gd name="T27" fmla="*/ 276 h 277"/>
                  <a:gd name="T28" fmla="*/ 6 w 34"/>
                  <a:gd name="T29" fmla="*/ 276 h 27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4"/>
                  <a:gd name="T46" fmla="*/ 0 h 277"/>
                  <a:gd name="T47" fmla="*/ 34 w 34"/>
                  <a:gd name="T48" fmla="*/ 277 h 27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4" h="277">
                    <a:moveTo>
                      <a:pt x="6" y="276"/>
                    </a:moveTo>
                    <a:lnTo>
                      <a:pt x="10" y="276"/>
                    </a:lnTo>
                    <a:lnTo>
                      <a:pt x="13" y="275"/>
                    </a:lnTo>
                    <a:lnTo>
                      <a:pt x="17" y="274"/>
                    </a:lnTo>
                    <a:lnTo>
                      <a:pt x="19" y="273"/>
                    </a:lnTo>
                    <a:lnTo>
                      <a:pt x="24" y="271"/>
                    </a:lnTo>
                    <a:lnTo>
                      <a:pt x="26" y="270"/>
                    </a:lnTo>
                    <a:lnTo>
                      <a:pt x="28" y="269"/>
                    </a:lnTo>
                    <a:lnTo>
                      <a:pt x="30" y="267"/>
                    </a:lnTo>
                    <a:lnTo>
                      <a:pt x="32" y="264"/>
                    </a:lnTo>
                    <a:lnTo>
                      <a:pt x="33" y="262"/>
                    </a:lnTo>
                    <a:lnTo>
                      <a:pt x="12" y="2"/>
                    </a:lnTo>
                    <a:lnTo>
                      <a:pt x="0" y="0"/>
                    </a:lnTo>
                    <a:lnTo>
                      <a:pt x="0" y="276"/>
                    </a:lnTo>
                    <a:lnTo>
                      <a:pt x="6" y="276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032" name="Freeform 111"/>
              <p:cNvSpPr>
                <a:spLocks/>
              </p:cNvSpPr>
              <p:nvPr/>
            </p:nvSpPr>
            <p:spPr bwMode="auto">
              <a:xfrm>
                <a:off x="1449" y="3160"/>
                <a:ext cx="167" cy="186"/>
              </a:xfrm>
              <a:custGeom>
                <a:avLst/>
                <a:gdLst>
                  <a:gd name="T0" fmla="*/ 181 w 182"/>
                  <a:gd name="T1" fmla="*/ 0 h 195"/>
                  <a:gd name="T2" fmla="*/ 0 w 182"/>
                  <a:gd name="T3" fmla="*/ 103 h 195"/>
                  <a:gd name="T4" fmla="*/ 0 w 182"/>
                  <a:gd name="T5" fmla="*/ 194 h 195"/>
                  <a:gd name="T6" fmla="*/ 181 w 182"/>
                  <a:gd name="T7" fmla="*/ 89 h 195"/>
                  <a:gd name="T8" fmla="*/ 181 w 182"/>
                  <a:gd name="T9" fmla="*/ 0 h 1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2"/>
                  <a:gd name="T16" fmla="*/ 0 h 195"/>
                  <a:gd name="T17" fmla="*/ 182 w 182"/>
                  <a:gd name="T18" fmla="*/ 195 h 19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2" h="195">
                    <a:moveTo>
                      <a:pt x="181" y="0"/>
                    </a:moveTo>
                    <a:lnTo>
                      <a:pt x="0" y="103"/>
                    </a:lnTo>
                    <a:lnTo>
                      <a:pt x="0" y="194"/>
                    </a:lnTo>
                    <a:lnTo>
                      <a:pt x="181" y="89"/>
                    </a:lnTo>
                    <a:lnTo>
                      <a:pt x="181" y="0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033" name="Freeform 112"/>
              <p:cNvSpPr>
                <a:spLocks/>
              </p:cNvSpPr>
              <p:nvPr/>
            </p:nvSpPr>
            <p:spPr bwMode="auto">
              <a:xfrm>
                <a:off x="1248" y="3139"/>
                <a:ext cx="202" cy="207"/>
              </a:xfrm>
              <a:custGeom>
                <a:avLst/>
                <a:gdLst>
                  <a:gd name="T0" fmla="*/ 0 w 220"/>
                  <a:gd name="T1" fmla="*/ 0 h 217"/>
                  <a:gd name="T2" fmla="*/ 219 w 220"/>
                  <a:gd name="T3" fmla="*/ 125 h 217"/>
                  <a:gd name="T4" fmla="*/ 219 w 220"/>
                  <a:gd name="T5" fmla="*/ 216 h 217"/>
                  <a:gd name="T6" fmla="*/ 0 w 220"/>
                  <a:gd name="T7" fmla="*/ 90 h 217"/>
                  <a:gd name="T8" fmla="*/ 0 w 220"/>
                  <a:gd name="T9" fmla="*/ 0 h 2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0"/>
                  <a:gd name="T16" fmla="*/ 0 h 217"/>
                  <a:gd name="T17" fmla="*/ 220 w 220"/>
                  <a:gd name="T18" fmla="*/ 217 h 2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0" h="217">
                    <a:moveTo>
                      <a:pt x="0" y="0"/>
                    </a:moveTo>
                    <a:lnTo>
                      <a:pt x="219" y="125"/>
                    </a:lnTo>
                    <a:lnTo>
                      <a:pt x="219" y="216"/>
                    </a:lnTo>
                    <a:lnTo>
                      <a:pt x="0" y="9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034" name="Freeform 113"/>
              <p:cNvSpPr>
                <a:spLocks/>
              </p:cNvSpPr>
              <p:nvPr/>
            </p:nvSpPr>
            <p:spPr bwMode="auto">
              <a:xfrm>
                <a:off x="1248" y="3040"/>
                <a:ext cx="368" cy="219"/>
              </a:xfrm>
              <a:custGeom>
                <a:avLst/>
                <a:gdLst>
                  <a:gd name="T0" fmla="*/ 400 w 401"/>
                  <a:gd name="T1" fmla="*/ 126 h 231"/>
                  <a:gd name="T2" fmla="*/ 219 w 401"/>
                  <a:gd name="T3" fmla="*/ 230 h 231"/>
                  <a:gd name="T4" fmla="*/ 0 w 401"/>
                  <a:gd name="T5" fmla="*/ 103 h 231"/>
                  <a:gd name="T6" fmla="*/ 180 w 401"/>
                  <a:gd name="T7" fmla="*/ 0 h 231"/>
                  <a:gd name="T8" fmla="*/ 400 w 401"/>
                  <a:gd name="T9" fmla="*/ 126 h 2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1"/>
                  <a:gd name="T16" fmla="*/ 0 h 231"/>
                  <a:gd name="T17" fmla="*/ 401 w 401"/>
                  <a:gd name="T18" fmla="*/ 231 h 2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1" h="231">
                    <a:moveTo>
                      <a:pt x="400" y="126"/>
                    </a:moveTo>
                    <a:lnTo>
                      <a:pt x="219" y="230"/>
                    </a:lnTo>
                    <a:lnTo>
                      <a:pt x="0" y="103"/>
                    </a:lnTo>
                    <a:lnTo>
                      <a:pt x="180" y="0"/>
                    </a:lnTo>
                    <a:lnTo>
                      <a:pt x="400" y="126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035" name="Freeform 114"/>
              <p:cNvSpPr>
                <a:spLocks/>
              </p:cNvSpPr>
              <p:nvPr/>
            </p:nvSpPr>
            <p:spPr bwMode="auto">
              <a:xfrm>
                <a:off x="1321" y="3149"/>
                <a:ext cx="55" cy="66"/>
              </a:xfrm>
              <a:custGeom>
                <a:avLst/>
                <a:gdLst>
                  <a:gd name="T0" fmla="*/ 58 w 59"/>
                  <a:gd name="T1" fmla="*/ 0 h 70"/>
                  <a:gd name="T2" fmla="*/ 58 w 59"/>
                  <a:gd name="T3" fmla="*/ 69 h 70"/>
                  <a:gd name="T4" fmla="*/ 0 w 59"/>
                  <a:gd name="T5" fmla="*/ 35 h 70"/>
                  <a:gd name="T6" fmla="*/ 58 w 59"/>
                  <a:gd name="T7" fmla="*/ 0 h 7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9"/>
                  <a:gd name="T13" fmla="*/ 0 h 70"/>
                  <a:gd name="T14" fmla="*/ 59 w 59"/>
                  <a:gd name="T15" fmla="*/ 70 h 7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9" h="70">
                    <a:moveTo>
                      <a:pt x="58" y="0"/>
                    </a:moveTo>
                    <a:lnTo>
                      <a:pt x="58" y="69"/>
                    </a:lnTo>
                    <a:lnTo>
                      <a:pt x="0" y="35"/>
                    </a:lnTo>
                    <a:lnTo>
                      <a:pt x="58" y="0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036" name="Freeform 115"/>
              <p:cNvSpPr>
                <a:spLocks/>
              </p:cNvSpPr>
              <p:nvPr/>
            </p:nvSpPr>
            <p:spPr bwMode="auto">
              <a:xfrm>
                <a:off x="1461" y="3260"/>
                <a:ext cx="30" cy="61"/>
              </a:xfrm>
              <a:custGeom>
                <a:avLst/>
                <a:gdLst>
                  <a:gd name="T0" fmla="*/ 32 w 33"/>
                  <a:gd name="T1" fmla="*/ 0 h 64"/>
                  <a:gd name="T2" fmla="*/ 0 w 33"/>
                  <a:gd name="T3" fmla="*/ 18 h 64"/>
                  <a:gd name="T4" fmla="*/ 0 w 33"/>
                  <a:gd name="T5" fmla="*/ 63 h 64"/>
                  <a:gd name="T6" fmla="*/ 32 w 33"/>
                  <a:gd name="T7" fmla="*/ 45 h 64"/>
                  <a:gd name="T8" fmla="*/ 32 w 33"/>
                  <a:gd name="T9" fmla="*/ 0 h 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64"/>
                  <a:gd name="T17" fmla="*/ 33 w 33"/>
                  <a:gd name="T18" fmla="*/ 64 h 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64">
                    <a:moveTo>
                      <a:pt x="32" y="0"/>
                    </a:moveTo>
                    <a:lnTo>
                      <a:pt x="0" y="18"/>
                    </a:lnTo>
                    <a:lnTo>
                      <a:pt x="0" y="63"/>
                    </a:lnTo>
                    <a:lnTo>
                      <a:pt x="32" y="45"/>
                    </a:lnTo>
                    <a:lnTo>
                      <a:pt x="32" y="0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037" name="Freeform 116"/>
              <p:cNvSpPr>
                <a:spLocks/>
              </p:cNvSpPr>
              <p:nvPr/>
            </p:nvSpPr>
            <p:spPr bwMode="auto">
              <a:xfrm>
                <a:off x="1265" y="3238"/>
                <a:ext cx="99" cy="99"/>
              </a:xfrm>
              <a:custGeom>
                <a:avLst/>
                <a:gdLst>
                  <a:gd name="T0" fmla="*/ 0 w 107"/>
                  <a:gd name="T1" fmla="*/ 0 h 104"/>
                  <a:gd name="T2" fmla="*/ 106 w 107"/>
                  <a:gd name="T3" fmla="*/ 61 h 104"/>
                  <a:gd name="T4" fmla="*/ 106 w 107"/>
                  <a:gd name="T5" fmla="*/ 103 h 104"/>
                  <a:gd name="T6" fmla="*/ 0 w 107"/>
                  <a:gd name="T7" fmla="*/ 42 h 104"/>
                  <a:gd name="T8" fmla="*/ 0 w 107"/>
                  <a:gd name="T9" fmla="*/ 0 h 1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7"/>
                  <a:gd name="T16" fmla="*/ 0 h 104"/>
                  <a:gd name="T17" fmla="*/ 107 w 107"/>
                  <a:gd name="T18" fmla="*/ 104 h 10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7" h="104">
                    <a:moveTo>
                      <a:pt x="0" y="0"/>
                    </a:moveTo>
                    <a:lnTo>
                      <a:pt x="106" y="61"/>
                    </a:lnTo>
                    <a:lnTo>
                      <a:pt x="106" y="103"/>
                    </a:lnTo>
                    <a:lnTo>
                      <a:pt x="0" y="4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038" name="Freeform 117"/>
              <p:cNvSpPr>
                <a:spLocks/>
              </p:cNvSpPr>
              <p:nvPr/>
            </p:nvSpPr>
            <p:spPr bwMode="auto">
              <a:xfrm>
                <a:off x="1362" y="3273"/>
                <a:ext cx="37" cy="64"/>
              </a:xfrm>
              <a:custGeom>
                <a:avLst/>
                <a:gdLst>
                  <a:gd name="T0" fmla="*/ 40 w 41"/>
                  <a:gd name="T1" fmla="*/ 0 h 67"/>
                  <a:gd name="T2" fmla="*/ 0 w 41"/>
                  <a:gd name="T3" fmla="*/ 22 h 67"/>
                  <a:gd name="T4" fmla="*/ 0 w 41"/>
                  <a:gd name="T5" fmla="*/ 66 h 67"/>
                  <a:gd name="T6" fmla="*/ 40 w 41"/>
                  <a:gd name="T7" fmla="*/ 43 h 67"/>
                  <a:gd name="T8" fmla="*/ 40 w 41"/>
                  <a:gd name="T9" fmla="*/ 0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"/>
                  <a:gd name="T16" fmla="*/ 0 h 67"/>
                  <a:gd name="T17" fmla="*/ 41 w 41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" h="67">
                    <a:moveTo>
                      <a:pt x="40" y="0"/>
                    </a:moveTo>
                    <a:lnTo>
                      <a:pt x="0" y="22"/>
                    </a:lnTo>
                    <a:lnTo>
                      <a:pt x="0" y="66"/>
                    </a:lnTo>
                    <a:lnTo>
                      <a:pt x="40" y="43"/>
                    </a:lnTo>
                    <a:lnTo>
                      <a:pt x="40" y="0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039" name="Freeform 118"/>
              <p:cNvSpPr>
                <a:spLocks/>
              </p:cNvSpPr>
              <p:nvPr/>
            </p:nvSpPr>
            <p:spPr bwMode="auto">
              <a:xfrm>
                <a:off x="1265" y="3217"/>
                <a:ext cx="134" cy="80"/>
              </a:xfrm>
              <a:custGeom>
                <a:avLst/>
                <a:gdLst>
                  <a:gd name="T0" fmla="*/ 145 w 146"/>
                  <a:gd name="T1" fmla="*/ 61 h 84"/>
                  <a:gd name="T2" fmla="*/ 105 w 146"/>
                  <a:gd name="T3" fmla="*/ 83 h 84"/>
                  <a:gd name="T4" fmla="*/ 0 w 146"/>
                  <a:gd name="T5" fmla="*/ 21 h 84"/>
                  <a:gd name="T6" fmla="*/ 37 w 146"/>
                  <a:gd name="T7" fmla="*/ 0 h 84"/>
                  <a:gd name="T8" fmla="*/ 145 w 146"/>
                  <a:gd name="T9" fmla="*/ 61 h 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6"/>
                  <a:gd name="T16" fmla="*/ 0 h 84"/>
                  <a:gd name="T17" fmla="*/ 146 w 146"/>
                  <a:gd name="T18" fmla="*/ 84 h 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6" h="84">
                    <a:moveTo>
                      <a:pt x="145" y="61"/>
                    </a:moveTo>
                    <a:lnTo>
                      <a:pt x="105" y="83"/>
                    </a:lnTo>
                    <a:lnTo>
                      <a:pt x="0" y="21"/>
                    </a:lnTo>
                    <a:lnTo>
                      <a:pt x="37" y="0"/>
                    </a:lnTo>
                    <a:lnTo>
                      <a:pt x="145" y="61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040" name="Freeform 119"/>
              <p:cNvSpPr>
                <a:spLocks/>
              </p:cNvSpPr>
              <p:nvPr/>
            </p:nvSpPr>
            <p:spPr bwMode="auto">
              <a:xfrm>
                <a:off x="1514" y="3229"/>
                <a:ext cx="30" cy="61"/>
              </a:xfrm>
              <a:custGeom>
                <a:avLst/>
                <a:gdLst>
                  <a:gd name="T0" fmla="*/ 31 w 32"/>
                  <a:gd name="T1" fmla="*/ 0 h 64"/>
                  <a:gd name="T2" fmla="*/ 0 w 32"/>
                  <a:gd name="T3" fmla="*/ 18 h 64"/>
                  <a:gd name="T4" fmla="*/ 0 w 32"/>
                  <a:gd name="T5" fmla="*/ 63 h 64"/>
                  <a:gd name="T6" fmla="*/ 31 w 32"/>
                  <a:gd name="T7" fmla="*/ 45 h 64"/>
                  <a:gd name="T8" fmla="*/ 31 w 32"/>
                  <a:gd name="T9" fmla="*/ 0 h 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64"/>
                  <a:gd name="T17" fmla="*/ 32 w 32"/>
                  <a:gd name="T18" fmla="*/ 64 h 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64">
                    <a:moveTo>
                      <a:pt x="31" y="0"/>
                    </a:moveTo>
                    <a:lnTo>
                      <a:pt x="0" y="18"/>
                    </a:lnTo>
                    <a:lnTo>
                      <a:pt x="0" y="63"/>
                    </a:lnTo>
                    <a:lnTo>
                      <a:pt x="31" y="45"/>
                    </a:lnTo>
                    <a:lnTo>
                      <a:pt x="31" y="0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041" name="Freeform 120"/>
              <p:cNvSpPr>
                <a:spLocks/>
              </p:cNvSpPr>
              <p:nvPr/>
            </p:nvSpPr>
            <p:spPr bwMode="auto">
              <a:xfrm>
                <a:off x="1248" y="3104"/>
                <a:ext cx="54" cy="68"/>
              </a:xfrm>
              <a:custGeom>
                <a:avLst/>
                <a:gdLst>
                  <a:gd name="T0" fmla="*/ 58 w 59"/>
                  <a:gd name="T1" fmla="*/ 0 h 71"/>
                  <a:gd name="T2" fmla="*/ 58 w 59"/>
                  <a:gd name="T3" fmla="*/ 70 h 71"/>
                  <a:gd name="T4" fmla="*/ 0 w 59"/>
                  <a:gd name="T5" fmla="*/ 36 h 71"/>
                  <a:gd name="T6" fmla="*/ 58 w 59"/>
                  <a:gd name="T7" fmla="*/ 0 h 7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9"/>
                  <a:gd name="T13" fmla="*/ 0 h 71"/>
                  <a:gd name="T14" fmla="*/ 59 w 59"/>
                  <a:gd name="T15" fmla="*/ 71 h 7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9" h="71">
                    <a:moveTo>
                      <a:pt x="58" y="0"/>
                    </a:moveTo>
                    <a:lnTo>
                      <a:pt x="58" y="70"/>
                    </a:lnTo>
                    <a:lnTo>
                      <a:pt x="0" y="36"/>
                    </a:lnTo>
                    <a:lnTo>
                      <a:pt x="58" y="0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042" name="Freeform 121"/>
              <p:cNvSpPr>
                <a:spLocks/>
              </p:cNvSpPr>
              <p:nvPr/>
            </p:nvSpPr>
            <p:spPr bwMode="auto">
              <a:xfrm>
                <a:off x="1301" y="3004"/>
                <a:ext cx="166" cy="167"/>
              </a:xfrm>
              <a:custGeom>
                <a:avLst/>
                <a:gdLst>
                  <a:gd name="T0" fmla="*/ 180 w 181"/>
                  <a:gd name="T1" fmla="*/ 69 h 175"/>
                  <a:gd name="T2" fmla="*/ 0 w 181"/>
                  <a:gd name="T3" fmla="*/ 174 h 175"/>
                  <a:gd name="T4" fmla="*/ 0 w 181"/>
                  <a:gd name="T5" fmla="*/ 104 h 175"/>
                  <a:gd name="T6" fmla="*/ 180 w 181"/>
                  <a:gd name="T7" fmla="*/ 0 h 175"/>
                  <a:gd name="T8" fmla="*/ 180 w 181"/>
                  <a:gd name="T9" fmla="*/ 69 h 1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1"/>
                  <a:gd name="T16" fmla="*/ 0 h 175"/>
                  <a:gd name="T17" fmla="*/ 181 w 181"/>
                  <a:gd name="T18" fmla="*/ 175 h 17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1" h="175">
                    <a:moveTo>
                      <a:pt x="180" y="69"/>
                    </a:moveTo>
                    <a:lnTo>
                      <a:pt x="0" y="174"/>
                    </a:lnTo>
                    <a:lnTo>
                      <a:pt x="0" y="104"/>
                    </a:lnTo>
                    <a:lnTo>
                      <a:pt x="180" y="0"/>
                    </a:lnTo>
                    <a:lnTo>
                      <a:pt x="180" y="69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043" name="Freeform 122"/>
              <p:cNvSpPr>
                <a:spLocks/>
              </p:cNvSpPr>
              <p:nvPr/>
            </p:nvSpPr>
            <p:spPr bwMode="auto">
              <a:xfrm>
                <a:off x="1321" y="3149"/>
                <a:ext cx="55" cy="66"/>
              </a:xfrm>
              <a:custGeom>
                <a:avLst/>
                <a:gdLst>
                  <a:gd name="T0" fmla="*/ 58 w 59"/>
                  <a:gd name="T1" fmla="*/ 0 h 70"/>
                  <a:gd name="T2" fmla="*/ 58 w 59"/>
                  <a:gd name="T3" fmla="*/ 69 h 70"/>
                  <a:gd name="T4" fmla="*/ 0 w 59"/>
                  <a:gd name="T5" fmla="*/ 35 h 70"/>
                  <a:gd name="T6" fmla="*/ 58 w 59"/>
                  <a:gd name="T7" fmla="*/ 0 h 7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9"/>
                  <a:gd name="T13" fmla="*/ 0 h 70"/>
                  <a:gd name="T14" fmla="*/ 59 w 59"/>
                  <a:gd name="T15" fmla="*/ 70 h 7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9" h="70">
                    <a:moveTo>
                      <a:pt x="58" y="0"/>
                    </a:moveTo>
                    <a:lnTo>
                      <a:pt x="58" y="69"/>
                    </a:lnTo>
                    <a:lnTo>
                      <a:pt x="0" y="35"/>
                    </a:lnTo>
                    <a:lnTo>
                      <a:pt x="58" y="0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044" name="Freeform 123"/>
              <p:cNvSpPr>
                <a:spLocks/>
              </p:cNvSpPr>
              <p:nvPr/>
            </p:nvSpPr>
            <p:spPr bwMode="auto">
              <a:xfrm>
                <a:off x="1375" y="3048"/>
                <a:ext cx="167" cy="167"/>
              </a:xfrm>
              <a:custGeom>
                <a:avLst/>
                <a:gdLst>
                  <a:gd name="T0" fmla="*/ 181 w 182"/>
                  <a:gd name="T1" fmla="*/ 70 h 176"/>
                  <a:gd name="T2" fmla="*/ 0 w 182"/>
                  <a:gd name="T3" fmla="*/ 175 h 176"/>
                  <a:gd name="T4" fmla="*/ 0 w 182"/>
                  <a:gd name="T5" fmla="*/ 105 h 176"/>
                  <a:gd name="T6" fmla="*/ 181 w 182"/>
                  <a:gd name="T7" fmla="*/ 0 h 176"/>
                  <a:gd name="T8" fmla="*/ 181 w 182"/>
                  <a:gd name="T9" fmla="*/ 70 h 1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2"/>
                  <a:gd name="T16" fmla="*/ 0 h 176"/>
                  <a:gd name="T17" fmla="*/ 182 w 182"/>
                  <a:gd name="T18" fmla="*/ 176 h 1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2" h="176">
                    <a:moveTo>
                      <a:pt x="181" y="70"/>
                    </a:moveTo>
                    <a:lnTo>
                      <a:pt x="0" y="175"/>
                    </a:lnTo>
                    <a:lnTo>
                      <a:pt x="0" y="105"/>
                    </a:lnTo>
                    <a:lnTo>
                      <a:pt x="181" y="0"/>
                    </a:lnTo>
                    <a:lnTo>
                      <a:pt x="181" y="70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045" name="Freeform 124"/>
              <p:cNvSpPr>
                <a:spLocks/>
              </p:cNvSpPr>
              <p:nvPr/>
            </p:nvSpPr>
            <p:spPr bwMode="auto">
              <a:xfrm>
                <a:off x="1396" y="3194"/>
                <a:ext cx="53" cy="65"/>
              </a:xfrm>
              <a:custGeom>
                <a:avLst/>
                <a:gdLst>
                  <a:gd name="T0" fmla="*/ 57 w 58"/>
                  <a:gd name="T1" fmla="*/ 0 h 69"/>
                  <a:gd name="T2" fmla="*/ 57 w 58"/>
                  <a:gd name="T3" fmla="*/ 68 h 69"/>
                  <a:gd name="T4" fmla="*/ 0 w 58"/>
                  <a:gd name="T5" fmla="*/ 35 h 69"/>
                  <a:gd name="T6" fmla="*/ 57 w 58"/>
                  <a:gd name="T7" fmla="*/ 0 h 6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8"/>
                  <a:gd name="T13" fmla="*/ 0 h 69"/>
                  <a:gd name="T14" fmla="*/ 58 w 58"/>
                  <a:gd name="T15" fmla="*/ 69 h 6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8" h="69">
                    <a:moveTo>
                      <a:pt x="57" y="0"/>
                    </a:moveTo>
                    <a:lnTo>
                      <a:pt x="57" y="68"/>
                    </a:lnTo>
                    <a:lnTo>
                      <a:pt x="0" y="35"/>
                    </a:lnTo>
                    <a:lnTo>
                      <a:pt x="57" y="0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046" name="Freeform 125"/>
              <p:cNvSpPr>
                <a:spLocks/>
              </p:cNvSpPr>
              <p:nvPr/>
            </p:nvSpPr>
            <p:spPr bwMode="auto">
              <a:xfrm>
                <a:off x="1449" y="3095"/>
                <a:ext cx="167" cy="164"/>
              </a:xfrm>
              <a:custGeom>
                <a:avLst/>
                <a:gdLst>
                  <a:gd name="T0" fmla="*/ 181 w 182"/>
                  <a:gd name="T1" fmla="*/ 68 h 173"/>
                  <a:gd name="T2" fmla="*/ 0 w 182"/>
                  <a:gd name="T3" fmla="*/ 172 h 173"/>
                  <a:gd name="T4" fmla="*/ 0 w 182"/>
                  <a:gd name="T5" fmla="*/ 103 h 173"/>
                  <a:gd name="T6" fmla="*/ 181 w 182"/>
                  <a:gd name="T7" fmla="*/ 0 h 173"/>
                  <a:gd name="T8" fmla="*/ 181 w 182"/>
                  <a:gd name="T9" fmla="*/ 68 h 1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2"/>
                  <a:gd name="T16" fmla="*/ 0 h 173"/>
                  <a:gd name="T17" fmla="*/ 182 w 182"/>
                  <a:gd name="T18" fmla="*/ 173 h 1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2" h="173">
                    <a:moveTo>
                      <a:pt x="181" y="68"/>
                    </a:moveTo>
                    <a:lnTo>
                      <a:pt x="0" y="172"/>
                    </a:lnTo>
                    <a:lnTo>
                      <a:pt x="0" y="103"/>
                    </a:lnTo>
                    <a:lnTo>
                      <a:pt x="181" y="0"/>
                    </a:lnTo>
                    <a:lnTo>
                      <a:pt x="181" y="68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047" name="Freeform 126"/>
              <p:cNvSpPr>
                <a:spLocks/>
              </p:cNvSpPr>
              <p:nvPr/>
            </p:nvSpPr>
            <p:spPr bwMode="auto">
              <a:xfrm>
                <a:off x="1380" y="3061"/>
                <a:ext cx="152" cy="144"/>
              </a:xfrm>
              <a:custGeom>
                <a:avLst/>
                <a:gdLst>
                  <a:gd name="T0" fmla="*/ 165 w 166"/>
                  <a:gd name="T1" fmla="*/ 55 h 152"/>
                  <a:gd name="T2" fmla="*/ 165 w 166"/>
                  <a:gd name="T3" fmla="*/ 0 h 152"/>
                  <a:gd name="T4" fmla="*/ 0 w 166"/>
                  <a:gd name="T5" fmla="*/ 93 h 152"/>
                  <a:gd name="T6" fmla="*/ 0 w 166"/>
                  <a:gd name="T7" fmla="*/ 151 h 152"/>
                  <a:gd name="T8" fmla="*/ 165 w 166"/>
                  <a:gd name="T9" fmla="*/ 55 h 1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6"/>
                  <a:gd name="T16" fmla="*/ 0 h 152"/>
                  <a:gd name="T17" fmla="*/ 166 w 166"/>
                  <a:gd name="T18" fmla="*/ 152 h 1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6" h="152">
                    <a:moveTo>
                      <a:pt x="165" y="55"/>
                    </a:moveTo>
                    <a:lnTo>
                      <a:pt x="165" y="0"/>
                    </a:lnTo>
                    <a:lnTo>
                      <a:pt x="0" y="93"/>
                    </a:lnTo>
                    <a:lnTo>
                      <a:pt x="0" y="151"/>
                    </a:lnTo>
                    <a:lnTo>
                      <a:pt x="165" y="55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048" name="Freeform 127"/>
              <p:cNvSpPr>
                <a:spLocks/>
              </p:cNvSpPr>
              <p:nvPr/>
            </p:nvSpPr>
            <p:spPr bwMode="auto">
              <a:xfrm>
                <a:off x="1568" y="3195"/>
                <a:ext cx="31" cy="61"/>
              </a:xfrm>
              <a:custGeom>
                <a:avLst/>
                <a:gdLst>
                  <a:gd name="T0" fmla="*/ 32 w 33"/>
                  <a:gd name="T1" fmla="*/ 0 h 64"/>
                  <a:gd name="T2" fmla="*/ 0 w 33"/>
                  <a:gd name="T3" fmla="*/ 18 h 64"/>
                  <a:gd name="T4" fmla="*/ 0 w 33"/>
                  <a:gd name="T5" fmla="*/ 63 h 64"/>
                  <a:gd name="T6" fmla="*/ 32 w 33"/>
                  <a:gd name="T7" fmla="*/ 45 h 64"/>
                  <a:gd name="T8" fmla="*/ 32 w 33"/>
                  <a:gd name="T9" fmla="*/ 0 h 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64"/>
                  <a:gd name="T17" fmla="*/ 33 w 33"/>
                  <a:gd name="T18" fmla="*/ 64 h 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64">
                    <a:moveTo>
                      <a:pt x="32" y="0"/>
                    </a:moveTo>
                    <a:lnTo>
                      <a:pt x="0" y="18"/>
                    </a:lnTo>
                    <a:lnTo>
                      <a:pt x="0" y="63"/>
                    </a:lnTo>
                    <a:lnTo>
                      <a:pt x="32" y="45"/>
                    </a:lnTo>
                    <a:lnTo>
                      <a:pt x="32" y="0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049" name="Freeform 128"/>
              <p:cNvSpPr>
                <a:spLocks/>
              </p:cNvSpPr>
              <p:nvPr/>
            </p:nvSpPr>
            <p:spPr bwMode="auto">
              <a:xfrm>
                <a:off x="1454" y="3106"/>
                <a:ext cx="152" cy="145"/>
              </a:xfrm>
              <a:custGeom>
                <a:avLst/>
                <a:gdLst>
                  <a:gd name="T0" fmla="*/ 165 w 166"/>
                  <a:gd name="T1" fmla="*/ 55 h 152"/>
                  <a:gd name="T2" fmla="*/ 165 w 166"/>
                  <a:gd name="T3" fmla="*/ 0 h 152"/>
                  <a:gd name="T4" fmla="*/ 0 w 166"/>
                  <a:gd name="T5" fmla="*/ 93 h 152"/>
                  <a:gd name="T6" fmla="*/ 0 w 166"/>
                  <a:gd name="T7" fmla="*/ 151 h 152"/>
                  <a:gd name="T8" fmla="*/ 165 w 166"/>
                  <a:gd name="T9" fmla="*/ 55 h 1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6"/>
                  <a:gd name="T16" fmla="*/ 0 h 152"/>
                  <a:gd name="T17" fmla="*/ 166 w 166"/>
                  <a:gd name="T18" fmla="*/ 152 h 1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6" h="152">
                    <a:moveTo>
                      <a:pt x="165" y="55"/>
                    </a:moveTo>
                    <a:lnTo>
                      <a:pt x="165" y="0"/>
                    </a:lnTo>
                    <a:lnTo>
                      <a:pt x="0" y="93"/>
                    </a:lnTo>
                    <a:lnTo>
                      <a:pt x="0" y="151"/>
                    </a:lnTo>
                    <a:lnTo>
                      <a:pt x="165" y="55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050" name="Freeform 129"/>
              <p:cNvSpPr>
                <a:spLocks/>
              </p:cNvSpPr>
              <p:nvPr/>
            </p:nvSpPr>
            <p:spPr bwMode="auto">
              <a:xfrm>
                <a:off x="1303" y="3017"/>
                <a:ext cx="152" cy="145"/>
              </a:xfrm>
              <a:custGeom>
                <a:avLst/>
                <a:gdLst>
                  <a:gd name="T0" fmla="*/ 165 w 166"/>
                  <a:gd name="T1" fmla="*/ 55 h 153"/>
                  <a:gd name="T2" fmla="*/ 165 w 166"/>
                  <a:gd name="T3" fmla="*/ 0 h 153"/>
                  <a:gd name="T4" fmla="*/ 0 w 166"/>
                  <a:gd name="T5" fmla="*/ 93 h 153"/>
                  <a:gd name="T6" fmla="*/ 0 w 166"/>
                  <a:gd name="T7" fmla="*/ 152 h 153"/>
                  <a:gd name="T8" fmla="*/ 165 w 166"/>
                  <a:gd name="T9" fmla="*/ 55 h 1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6"/>
                  <a:gd name="T16" fmla="*/ 0 h 153"/>
                  <a:gd name="T17" fmla="*/ 166 w 166"/>
                  <a:gd name="T18" fmla="*/ 153 h 1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6" h="153">
                    <a:moveTo>
                      <a:pt x="165" y="55"/>
                    </a:moveTo>
                    <a:lnTo>
                      <a:pt x="165" y="0"/>
                    </a:lnTo>
                    <a:lnTo>
                      <a:pt x="0" y="93"/>
                    </a:lnTo>
                    <a:lnTo>
                      <a:pt x="0" y="152"/>
                    </a:lnTo>
                    <a:lnTo>
                      <a:pt x="165" y="55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grpSp>
            <p:nvGrpSpPr>
              <p:cNvPr id="1051" name="Group 130"/>
              <p:cNvGrpSpPr>
                <a:grpSpLocks/>
              </p:cNvGrpSpPr>
              <p:nvPr/>
            </p:nvGrpSpPr>
            <p:grpSpPr bwMode="auto">
              <a:xfrm>
                <a:off x="1488" y="3264"/>
                <a:ext cx="149" cy="130"/>
                <a:chOff x="2587" y="2873"/>
                <a:chExt cx="149" cy="130"/>
              </a:xfrm>
            </p:grpSpPr>
            <p:sp>
              <p:nvSpPr>
                <p:cNvPr id="1052" name="Line 131"/>
                <p:cNvSpPr>
                  <a:spLocks noChangeShapeType="1"/>
                </p:cNvSpPr>
                <p:nvPr/>
              </p:nvSpPr>
              <p:spPr bwMode="auto">
                <a:xfrm flipV="1">
                  <a:off x="2662" y="2954"/>
                  <a:ext cx="0" cy="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id-ID" sz="2400"/>
                </a:p>
              </p:txBody>
            </p:sp>
            <p:sp>
              <p:nvSpPr>
                <p:cNvPr id="1053" name="Freeform 132"/>
                <p:cNvSpPr>
                  <a:spLocks/>
                </p:cNvSpPr>
                <p:nvPr/>
              </p:nvSpPr>
              <p:spPr bwMode="auto">
                <a:xfrm>
                  <a:off x="2658" y="2960"/>
                  <a:ext cx="16" cy="16"/>
                </a:xfrm>
                <a:custGeom>
                  <a:avLst/>
                  <a:gdLst>
                    <a:gd name="T0" fmla="*/ 9 w 17"/>
                    <a:gd name="T1" fmla="*/ 13 h 17"/>
                    <a:gd name="T2" fmla="*/ 16 w 17"/>
                    <a:gd name="T3" fmla="*/ 11 h 17"/>
                    <a:gd name="T4" fmla="*/ 16 w 17"/>
                    <a:gd name="T5" fmla="*/ 9 h 17"/>
                    <a:gd name="T6" fmla="*/ 16 w 17"/>
                    <a:gd name="T7" fmla="*/ 4 h 17"/>
                    <a:gd name="T8" fmla="*/ 12 w 17"/>
                    <a:gd name="T9" fmla="*/ 2 h 17"/>
                    <a:gd name="T10" fmla="*/ 9 w 17"/>
                    <a:gd name="T11" fmla="*/ 0 h 17"/>
                    <a:gd name="T12" fmla="*/ 6 w 17"/>
                    <a:gd name="T13" fmla="*/ 0 h 17"/>
                    <a:gd name="T14" fmla="*/ 0 w 17"/>
                    <a:gd name="T15" fmla="*/ 2 h 17"/>
                    <a:gd name="T16" fmla="*/ 0 w 17"/>
                    <a:gd name="T17" fmla="*/ 4 h 17"/>
                    <a:gd name="T18" fmla="*/ 0 w 17"/>
                    <a:gd name="T19" fmla="*/ 9 h 17"/>
                    <a:gd name="T20" fmla="*/ 3 w 17"/>
                    <a:gd name="T21" fmla="*/ 11 h 17"/>
                    <a:gd name="T22" fmla="*/ 6 w 17"/>
                    <a:gd name="T23" fmla="*/ 13 h 17"/>
                    <a:gd name="T24" fmla="*/ 6 w 17"/>
                    <a:gd name="T25" fmla="*/ 16 h 17"/>
                    <a:gd name="T26" fmla="*/ 9 w 17"/>
                    <a:gd name="T27" fmla="*/ 13 h 17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17"/>
                    <a:gd name="T43" fmla="*/ 0 h 17"/>
                    <a:gd name="T44" fmla="*/ 17 w 17"/>
                    <a:gd name="T45" fmla="*/ 17 h 17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17" h="17">
                      <a:moveTo>
                        <a:pt x="9" y="13"/>
                      </a:moveTo>
                      <a:lnTo>
                        <a:pt x="16" y="11"/>
                      </a:lnTo>
                      <a:lnTo>
                        <a:pt x="16" y="9"/>
                      </a:lnTo>
                      <a:lnTo>
                        <a:pt x="16" y="4"/>
                      </a:lnTo>
                      <a:lnTo>
                        <a:pt x="12" y="2"/>
                      </a:lnTo>
                      <a:lnTo>
                        <a:pt x="9" y="0"/>
                      </a:lnTo>
                      <a:lnTo>
                        <a:pt x="6" y="0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9"/>
                      </a:lnTo>
                      <a:lnTo>
                        <a:pt x="3" y="11"/>
                      </a:lnTo>
                      <a:lnTo>
                        <a:pt x="6" y="13"/>
                      </a:lnTo>
                      <a:lnTo>
                        <a:pt x="6" y="16"/>
                      </a:lnTo>
                      <a:lnTo>
                        <a:pt x="9" y="13"/>
                      </a:lnTo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1054" name="Freeform 133"/>
                <p:cNvSpPr>
                  <a:spLocks/>
                </p:cNvSpPr>
                <p:nvPr/>
              </p:nvSpPr>
              <p:spPr bwMode="auto">
                <a:xfrm>
                  <a:off x="2658" y="2961"/>
                  <a:ext cx="16" cy="16"/>
                </a:xfrm>
                <a:custGeom>
                  <a:avLst/>
                  <a:gdLst>
                    <a:gd name="T0" fmla="*/ 0 w 17"/>
                    <a:gd name="T1" fmla="*/ 8 h 17"/>
                    <a:gd name="T2" fmla="*/ 0 w 17"/>
                    <a:gd name="T3" fmla="*/ 2 h 17"/>
                    <a:gd name="T4" fmla="*/ 0 w 17"/>
                    <a:gd name="T5" fmla="*/ 0 h 17"/>
                    <a:gd name="T6" fmla="*/ 4 w 17"/>
                    <a:gd name="T7" fmla="*/ 0 h 17"/>
                    <a:gd name="T8" fmla="*/ 8 w 17"/>
                    <a:gd name="T9" fmla="*/ 0 h 17"/>
                    <a:gd name="T10" fmla="*/ 12 w 17"/>
                    <a:gd name="T11" fmla="*/ 5 h 17"/>
                    <a:gd name="T12" fmla="*/ 16 w 17"/>
                    <a:gd name="T13" fmla="*/ 10 h 17"/>
                    <a:gd name="T14" fmla="*/ 16 w 17"/>
                    <a:gd name="T15" fmla="*/ 13 h 17"/>
                    <a:gd name="T16" fmla="*/ 12 w 17"/>
                    <a:gd name="T17" fmla="*/ 13 h 17"/>
                    <a:gd name="T18" fmla="*/ 8 w 17"/>
                    <a:gd name="T19" fmla="*/ 16 h 17"/>
                    <a:gd name="T20" fmla="*/ 8 w 17"/>
                    <a:gd name="T21" fmla="*/ 13 h 17"/>
                    <a:gd name="T22" fmla="*/ 0 w 17"/>
                    <a:gd name="T23" fmla="*/ 8 h 17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7"/>
                    <a:gd name="T37" fmla="*/ 0 h 17"/>
                    <a:gd name="T38" fmla="*/ 17 w 17"/>
                    <a:gd name="T39" fmla="*/ 17 h 17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7" h="17">
                      <a:moveTo>
                        <a:pt x="0" y="8"/>
                      </a:move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4" y="0"/>
                      </a:lnTo>
                      <a:lnTo>
                        <a:pt x="8" y="0"/>
                      </a:lnTo>
                      <a:lnTo>
                        <a:pt x="12" y="5"/>
                      </a:lnTo>
                      <a:lnTo>
                        <a:pt x="16" y="10"/>
                      </a:lnTo>
                      <a:lnTo>
                        <a:pt x="16" y="13"/>
                      </a:lnTo>
                      <a:lnTo>
                        <a:pt x="12" y="13"/>
                      </a:lnTo>
                      <a:lnTo>
                        <a:pt x="8" y="16"/>
                      </a:lnTo>
                      <a:lnTo>
                        <a:pt x="8" y="13"/>
                      </a:lnTo>
                      <a:lnTo>
                        <a:pt x="0" y="8"/>
                      </a:ln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1055" name="Freeform 134"/>
                <p:cNvSpPr>
                  <a:spLocks/>
                </p:cNvSpPr>
                <p:nvPr/>
              </p:nvSpPr>
              <p:spPr bwMode="auto">
                <a:xfrm>
                  <a:off x="2668" y="2960"/>
                  <a:ext cx="16" cy="16"/>
                </a:xfrm>
                <a:custGeom>
                  <a:avLst/>
                  <a:gdLst>
                    <a:gd name="T0" fmla="*/ 9 w 17"/>
                    <a:gd name="T1" fmla="*/ 16 h 17"/>
                    <a:gd name="T2" fmla="*/ 13 w 17"/>
                    <a:gd name="T3" fmla="*/ 13 h 17"/>
                    <a:gd name="T4" fmla="*/ 14 w 17"/>
                    <a:gd name="T5" fmla="*/ 12 h 17"/>
                    <a:gd name="T6" fmla="*/ 16 w 17"/>
                    <a:gd name="T7" fmla="*/ 12 h 17"/>
                    <a:gd name="T8" fmla="*/ 16 w 17"/>
                    <a:gd name="T9" fmla="*/ 10 h 17"/>
                    <a:gd name="T10" fmla="*/ 16 w 17"/>
                    <a:gd name="T11" fmla="*/ 8 h 17"/>
                    <a:gd name="T12" fmla="*/ 13 w 17"/>
                    <a:gd name="T13" fmla="*/ 3 h 17"/>
                    <a:gd name="T14" fmla="*/ 12 w 17"/>
                    <a:gd name="T15" fmla="*/ 2 h 17"/>
                    <a:gd name="T16" fmla="*/ 9 w 17"/>
                    <a:gd name="T17" fmla="*/ 0 h 17"/>
                    <a:gd name="T18" fmla="*/ 7 w 17"/>
                    <a:gd name="T19" fmla="*/ 0 h 17"/>
                    <a:gd name="T20" fmla="*/ 6 w 17"/>
                    <a:gd name="T21" fmla="*/ 0 h 17"/>
                    <a:gd name="T22" fmla="*/ 4 w 17"/>
                    <a:gd name="T23" fmla="*/ 0 h 17"/>
                    <a:gd name="T24" fmla="*/ 1 w 17"/>
                    <a:gd name="T25" fmla="*/ 1 h 17"/>
                    <a:gd name="T26" fmla="*/ 1 w 17"/>
                    <a:gd name="T27" fmla="*/ 2 h 17"/>
                    <a:gd name="T28" fmla="*/ 0 w 17"/>
                    <a:gd name="T29" fmla="*/ 3 h 17"/>
                    <a:gd name="T30" fmla="*/ 0 w 17"/>
                    <a:gd name="T31" fmla="*/ 5 h 17"/>
                    <a:gd name="T32" fmla="*/ 0 w 17"/>
                    <a:gd name="T33" fmla="*/ 8 h 17"/>
                    <a:gd name="T34" fmla="*/ 1 w 17"/>
                    <a:gd name="T35" fmla="*/ 11 h 17"/>
                    <a:gd name="T36" fmla="*/ 3 w 17"/>
                    <a:gd name="T37" fmla="*/ 13 h 17"/>
                    <a:gd name="T38" fmla="*/ 6 w 17"/>
                    <a:gd name="T39" fmla="*/ 14 h 17"/>
                    <a:gd name="T40" fmla="*/ 8 w 17"/>
                    <a:gd name="T41" fmla="*/ 16 h 17"/>
                    <a:gd name="T42" fmla="*/ 9 w 17"/>
                    <a:gd name="T43" fmla="*/ 16 h 17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17"/>
                    <a:gd name="T67" fmla="*/ 0 h 17"/>
                    <a:gd name="T68" fmla="*/ 17 w 17"/>
                    <a:gd name="T69" fmla="*/ 17 h 17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17" h="17">
                      <a:moveTo>
                        <a:pt x="9" y="16"/>
                      </a:moveTo>
                      <a:lnTo>
                        <a:pt x="13" y="13"/>
                      </a:lnTo>
                      <a:lnTo>
                        <a:pt x="14" y="12"/>
                      </a:lnTo>
                      <a:lnTo>
                        <a:pt x="16" y="12"/>
                      </a:lnTo>
                      <a:lnTo>
                        <a:pt x="16" y="10"/>
                      </a:lnTo>
                      <a:lnTo>
                        <a:pt x="16" y="8"/>
                      </a:lnTo>
                      <a:lnTo>
                        <a:pt x="13" y="3"/>
                      </a:lnTo>
                      <a:lnTo>
                        <a:pt x="12" y="2"/>
                      </a:lnTo>
                      <a:lnTo>
                        <a:pt x="9" y="0"/>
                      </a:lnTo>
                      <a:lnTo>
                        <a:pt x="7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1" y="1"/>
                      </a:lnTo>
                      <a:lnTo>
                        <a:pt x="1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8"/>
                      </a:lnTo>
                      <a:lnTo>
                        <a:pt x="1" y="11"/>
                      </a:lnTo>
                      <a:lnTo>
                        <a:pt x="3" y="13"/>
                      </a:lnTo>
                      <a:lnTo>
                        <a:pt x="6" y="14"/>
                      </a:lnTo>
                      <a:lnTo>
                        <a:pt x="8" y="16"/>
                      </a:lnTo>
                      <a:lnTo>
                        <a:pt x="9" y="16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1056" name="Freeform 135"/>
                <p:cNvSpPr>
                  <a:spLocks/>
                </p:cNvSpPr>
                <p:nvPr/>
              </p:nvSpPr>
              <p:spPr bwMode="auto">
                <a:xfrm>
                  <a:off x="2668" y="2961"/>
                  <a:ext cx="16" cy="16"/>
                </a:xfrm>
                <a:custGeom>
                  <a:avLst/>
                  <a:gdLst>
                    <a:gd name="T0" fmla="*/ 1 w 17"/>
                    <a:gd name="T1" fmla="*/ 11 h 17"/>
                    <a:gd name="T2" fmla="*/ 0 w 17"/>
                    <a:gd name="T3" fmla="*/ 7 h 17"/>
                    <a:gd name="T4" fmla="*/ 0 w 17"/>
                    <a:gd name="T5" fmla="*/ 4 h 17"/>
                    <a:gd name="T6" fmla="*/ 0 w 17"/>
                    <a:gd name="T7" fmla="*/ 2 h 17"/>
                    <a:gd name="T8" fmla="*/ 1 w 17"/>
                    <a:gd name="T9" fmla="*/ 1 h 17"/>
                    <a:gd name="T10" fmla="*/ 4 w 17"/>
                    <a:gd name="T11" fmla="*/ 0 h 17"/>
                    <a:gd name="T12" fmla="*/ 8 w 17"/>
                    <a:gd name="T13" fmla="*/ 1 h 17"/>
                    <a:gd name="T14" fmla="*/ 11 w 17"/>
                    <a:gd name="T15" fmla="*/ 2 h 17"/>
                    <a:gd name="T16" fmla="*/ 12 w 17"/>
                    <a:gd name="T17" fmla="*/ 6 h 17"/>
                    <a:gd name="T18" fmla="*/ 16 w 17"/>
                    <a:gd name="T19" fmla="*/ 8 h 17"/>
                    <a:gd name="T20" fmla="*/ 16 w 17"/>
                    <a:gd name="T21" fmla="*/ 11 h 17"/>
                    <a:gd name="T22" fmla="*/ 16 w 17"/>
                    <a:gd name="T23" fmla="*/ 14 h 17"/>
                    <a:gd name="T24" fmla="*/ 14 w 17"/>
                    <a:gd name="T25" fmla="*/ 14 h 17"/>
                    <a:gd name="T26" fmla="*/ 12 w 17"/>
                    <a:gd name="T27" fmla="*/ 16 h 17"/>
                    <a:gd name="T28" fmla="*/ 11 w 17"/>
                    <a:gd name="T29" fmla="*/ 16 h 17"/>
                    <a:gd name="T30" fmla="*/ 8 w 17"/>
                    <a:gd name="T31" fmla="*/ 14 h 17"/>
                    <a:gd name="T32" fmla="*/ 4 w 17"/>
                    <a:gd name="T33" fmla="*/ 13 h 17"/>
                    <a:gd name="T34" fmla="*/ 1 w 17"/>
                    <a:gd name="T35" fmla="*/ 11 h 1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7"/>
                    <a:gd name="T55" fmla="*/ 0 h 17"/>
                    <a:gd name="T56" fmla="*/ 17 w 17"/>
                    <a:gd name="T57" fmla="*/ 17 h 17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7" h="17">
                      <a:moveTo>
                        <a:pt x="1" y="11"/>
                      </a:moveTo>
                      <a:lnTo>
                        <a:pt x="0" y="7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1" y="1"/>
                      </a:lnTo>
                      <a:lnTo>
                        <a:pt x="4" y="0"/>
                      </a:lnTo>
                      <a:lnTo>
                        <a:pt x="8" y="1"/>
                      </a:lnTo>
                      <a:lnTo>
                        <a:pt x="11" y="2"/>
                      </a:lnTo>
                      <a:lnTo>
                        <a:pt x="12" y="6"/>
                      </a:lnTo>
                      <a:lnTo>
                        <a:pt x="16" y="8"/>
                      </a:lnTo>
                      <a:lnTo>
                        <a:pt x="16" y="11"/>
                      </a:lnTo>
                      <a:lnTo>
                        <a:pt x="16" y="14"/>
                      </a:lnTo>
                      <a:lnTo>
                        <a:pt x="14" y="14"/>
                      </a:lnTo>
                      <a:lnTo>
                        <a:pt x="12" y="16"/>
                      </a:lnTo>
                      <a:lnTo>
                        <a:pt x="11" y="16"/>
                      </a:lnTo>
                      <a:lnTo>
                        <a:pt x="8" y="14"/>
                      </a:lnTo>
                      <a:lnTo>
                        <a:pt x="4" y="13"/>
                      </a:lnTo>
                      <a:lnTo>
                        <a:pt x="1" y="11"/>
                      </a:ln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1057" name="Freeform 136"/>
                <p:cNvSpPr>
                  <a:spLocks/>
                </p:cNvSpPr>
                <p:nvPr/>
              </p:nvSpPr>
              <p:spPr bwMode="auto">
                <a:xfrm>
                  <a:off x="2670" y="2963"/>
                  <a:ext cx="16" cy="16"/>
                </a:xfrm>
                <a:custGeom>
                  <a:avLst/>
                  <a:gdLst>
                    <a:gd name="T0" fmla="*/ 3 w 17"/>
                    <a:gd name="T1" fmla="*/ 11 h 17"/>
                    <a:gd name="T2" fmla="*/ 0 w 17"/>
                    <a:gd name="T3" fmla="*/ 6 h 17"/>
                    <a:gd name="T4" fmla="*/ 0 w 17"/>
                    <a:gd name="T5" fmla="*/ 2 h 17"/>
                    <a:gd name="T6" fmla="*/ 3 w 17"/>
                    <a:gd name="T7" fmla="*/ 2 h 17"/>
                    <a:gd name="T8" fmla="*/ 6 w 17"/>
                    <a:gd name="T9" fmla="*/ 0 h 17"/>
                    <a:gd name="T10" fmla="*/ 6 w 17"/>
                    <a:gd name="T11" fmla="*/ 2 h 17"/>
                    <a:gd name="T12" fmla="*/ 16 w 17"/>
                    <a:gd name="T13" fmla="*/ 6 h 17"/>
                    <a:gd name="T14" fmla="*/ 16 w 17"/>
                    <a:gd name="T15" fmla="*/ 9 h 17"/>
                    <a:gd name="T16" fmla="*/ 16 w 17"/>
                    <a:gd name="T17" fmla="*/ 13 h 17"/>
                    <a:gd name="T18" fmla="*/ 16 w 17"/>
                    <a:gd name="T19" fmla="*/ 16 h 17"/>
                    <a:gd name="T20" fmla="*/ 12 w 17"/>
                    <a:gd name="T21" fmla="*/ 16 h 17"/>
                    <a:gd name="T22" fmla="*/ 9 w 17"/>
                    <a:gd name="T23" fmla="*/ 16 h 17"/>
                    <a:gd name="T24" fmla="*/ 3 w 17"/>
                    <a:gd name="T25" fmla="*/ 11 h 17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7"/>
                    <a:gd name="T40" fmla="*/ 0 h 17"/>
                    <a:gd name="T41" fmla="*/ 17 w 17"/>
                    <a:gd name="T42" fmla="*/ 17 h 17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7" h="17">
                      <a:moveTo>
                        <a:pt x="3" y="11"/>
                      </a:moveTo>
                      <a:lnTo>
                        <a:pt x="0" y="6"/>
                      </a:lnTo>
                      <a:lnTo>
                        <a:pt x="0" y="2"/>
                      </a:lnTo>
                      <a:lnTo>
                        <a:pt x="3" y="2"/>
                      </a:lnTo>
                      <a:lnTo>
                        <a:pt x="6" y="0"/>
                      </a:lnTo>
                      <a:lnTo>
                        <a:pt x="6" y="2"/>
                      </a:lnTo>
                      <a:lnTo>
                        <a:pt x="16" y="6"/>
                      </a:lnTo>
                      <a:lnTo>
                        <a:pt x="16" y="9"/>
                      </a:lnTo>
                      <a:lnTo>
                        <a:pt x="16" y="13"/>
                      </a:lnTo>
                      <a:lnTo>
                        <a:pt x="16" y="16"/>
                      </a:lnTo>
                      <a:lnTo>
                        <a:pt x="12" y="16"/>
                      </a:lnTo>
                      <a:lnTo>
                        <a:pt x="9" y="16"/>
                      </a:lnTo>
                      <a:lnTo>
                        <a:pt x="3" y="11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1058" name="Freeform 137"/>
                <p:cNvSpPr>
                  <a:spLocks/>
                </p:cNvSpPr>
                <p:nvPr/>
              </p:nvSpPr>
              <p:spPr bwMode="auto">
                <a:xfrm>
                  <a:off x="2676" y="2965"/>
                  <a:ext cx="16" cy="17"/>
                </a:xfrm>
                <a:custGeom>
                  <a:avLst/>
                  <a:gdLst>
                    <a:gd name="T0" fmla="*/ 11 w 17"/>
                    <a:gd name="T1" fmla="*/ 16 h 17"/>
                    <a:gd name="T2" fmla="*/ 14 w 17"/>
                    <a:gd name="T3" fmla="*/ 13 h 17"/>
                    <a:gd name="T4" fmla="*/ 14 w 17"/>
                    <a:gd name="T5" fmla="*/ 12 h 17"/>
                    <a:gd name="T6" fmla="*/ 14 w 17"/>
                    <a:gd name="T7" fmla="*/ 11 h 17"/>
                    <a:gd name="T8" fmla="*/ 16 w 17"/>
                    <a:gd name="T9" fmla="*/ 10 h 17"/>
                    <a:gd name="T10" fmla="*/ 14 w 17"/>
                    <a:gd name="T11" fmla="*/ 6 h 17"/>
                    <a:gd name="T12" fmla="*/ 14 w 17"/>
                    <a:gd name="T13" fmla="*/ 3 h 17"/>
                    <a:gd name="T14" fmla="*/ 12 w 17"/>
                    <a:gd name="T15" fmla="*/ 1 h 17"/>
                    <a:gd name="T16" fmla="*/ 10 w 17"/>
                    <a:gd name="T17" fmla="*/ 0 h 17"/>
                    <a:gd name="T18" fmla="*/ 8 w 17"/>
                    <a:gd name="T19" fmla="*/ 0 h 17"/>
                    <a:gd name="T20" fmla="*/ 6 w 17"/>
                    <a:gd name="T21" fmla="*/ 0 h 17"/>
                    <a:gd name="T22" fmla="*/ 2 w 17"/>
                    <a:gd name="T23" fmla="*/ 1 h 17"/>
                    <a:gd name="T24" fmla="*/ 2 w 17"/>
                    <a:gd name="T25" fmla="*/ 2 h 17"/>
                    <a:gd name="T26" fmla="*/ 1 w 17"/>
                    <a:gd name="T27" fmla="*/ 3 h 17"/>
                    <a:gd name="T28" fmla="*/ 0 w 17"/>
                    <a:gd name="T29" fmla="*/ 5 h 17"/>
                    <a:gd name="T30" fmla="*/ 1 w 17"/>
                    <a:gd name="T31" fmla="*/ 8 h 17"/>
                    <a:gd name="T32" fmla="*/ 2 w 17"/>
                    <a:gd name="T33" fmla="*/ 10 h 17"/>
                    <a:gd name="T34" fmla="*/ 4 w 17"/>
                    <a:gd name="T35" fmla="*/ 13 h 17"/>
                    <a:gd name="T36" fmla="*/ 6 w 17"/>
                    <a:gd name="T37" fmla="*/ 14 h 17"/>
                    <a:gd name="T38" fmla="*/ 9 w 17"/>
                    <a:gd name="T39" fmla="*/ 16 h 17"/>
                    <a:gd name="T40" fmla="*/ 10 w 17"/>
                    <a:gd name="T41" fmla="*/ 16 h 17"/>
                    <a:gd name="T42" fmla="*/ 11 w 17"/>
                    <a:gd name="T43" fmla="*/ 16 h 17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17"/>
                    <a:gd name="T67" fmla="*/ 0 h 17"/>
                    <a:gd name="T68" fmla="*/ 17 w 17"/>
                    <a:gd name="T69" fmla="*/ 17 h 17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17" h="17">
                      <a:moveTo>
                        <a:pt x="11" y="16"/>
                      </a:moveTo>
                      <a:lnTo>
                        <a:pt x="14" y="13"/>
                      </a:lnTo>
                      <a:lnTo>
                        <a:pt x="14" y="12"/>
                      </a:lnTo>
                      <a:lnTo>
                        <a:pt x="14" y="11"/>
                      </a:lnTo>
                      <a:lnTo>
                        <a:pt x="16" y="10"/>
                      </a:lnTo>
                      <a:lnTo>
                        <a:pt x="14" y="6"/>
                      </a:lnTo>
                      <a:lnTo>
                        <a:pt x="14" y="3"/>
                      </a:lnTo>
                      <a:lnTo>
                        <a:pt x="12" y="1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2" y="1"/>
                      </a:lnTo>
                      <a:lnTo>
                        <a:pt x="2" y="2"/>
                      </a:lnTo>
                      <a:lnTo>
                        <a:pt x="1" y="3"/>
                      </a:lnTo>
                      <a:lnTo>
                        <a:pt x="0" y="5"/>
                      </a:lnTo>
                      <a:lnTo>
                        <a:pt x="1" y="8"/>
                      </a:lnTo>
                      <a:lnTo>
                        <a:pt x="2" y="10"/>
                      </a:lnTo>
                      <a:lnTo>
                        <a:pt x="4" y="13"/>
                      </a:lnTo>
                      <a:lnTo>
                        <a:pt x="6" y="14"/>
                      </a:lnTo>
                      <a:lnTo>
                        <a:pt x="9" y="16"/>
                      </a:lnTo>
                      <a:lnTo>
                        <a:pt x="10" y="16"/>
                      </a:lnTo>
                      <a:lnTo>
                        <a:pt x="11" y="16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1059" name="Freeform 138"/>
                <p:cNvSpPr>
                  <a:spLocks/>
                </p:cNvSpPr>
                <p:nvPr/>
              </p:nvSpPr>
              <p:spPr bwMode="auto">
                <a:xfrm>
                  <a:off x="2676" y="2966"/>
                  <a:ext cx="16" cy="17"/>
                </a:xfrm>
                <a:custGeom>
                  <a:avLst/>
                  <a:gdLst>
                    <a:gd name="T0" fmla="*/ 2 w 17"/>
                    <a:gd name="T1" fmla="*/ 9 h 17"/>
                    <a:gd name="T2" fmla="*/ 1 w 17"/>
                    <a:gd name="T3" fmla="*/ 7 h 17"/>
                    <a:gd name="T4" fmla="*/ 0 w 17"/>
                    <a:gd name="T5" fmla="*/ 4 h 17"/>
                    <a:gd name="T6" fmla="*/ 1 w 17"/>
                    <a:gd name="T7" fmla="*/ 2 h 17"/>
                    <a:gd name="T8" fmla="*/ 2 w 17"/>
                    <a:gd name="T9" fmla="*/ 1 h 17"/>
                    <a:gd name="T10" fmla="*/ 2 w 17"/>
                    <a:gd name="T11" fmla="*/ 0 h 17"/>
                    <a:gd name="T12" fmla="*/ 5 w 17"/>
                    <a:gd name="T13" fmla="*/ 0 h 17"/>
                    <a:gd name="T14" fmla="*/ 8 w 17"/>
                    <a:gd name="T15" fmla="*/ 1 h 17"/>
                    <a:gd name="T16" fmla="*/ 10 w 17"/>
                    <a:gd name="T17" fmla="*/ 2 h 17"/>
                    <a:gd name="T18" fmla="*/ 14 w 17"/>
                    <a:gd name="T19" fmla="*/ 6 h 17"/>
                    <a:gd name="T20" fmla="*/ 14 w 17"/>
                    <a:gd name="T21" fmla="*/ 8 h 17"/>
                    <a:gd name="T22" fmla="*/ 16 w 17"/>
                    <a:gd name="T23" fmla="*/ 11 h 17"/>
                    <a:gd name="T24" fmla="*/ 14 w 17"/>
                    <a:gd name="T25" fmla="*/ 14 h 17"/>
                    <a:gd name="T26" fmla="*/ 14 w 17"/>
                    <a:gd name="T27" fmla="*/ 16 h 17"/>
                    <a:gd name="T28" fmla="*/ 11 w 17"/>
                    <a:gd name="T29" fmla="*/ 16 h 17"/>
                    <a:gd name="T30" fmla="*/ 8 w 17"/>
                    <a:gd name="T31" fmla="*/ 14 h 17"/>
                    <a:gd name="T32" fmla="*/ 5 w 17"/>
                    <a:gd name="T33" fmla="*/ 13 h 17"/>
                    <a:gd name="T34" fmla="*/ 2 w 17"/>
                    <a:gd name="T35" fmla="*/ 9 h 1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7"/>
                    <a:gd name="T55" fmla="*/ 0 h 17"/>
                    <a:gd name="T56" fmla="*/ 17 w 17"/>
                    <a:gd name="T57" fmla="*/ 17 h 17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7" h="17">
                      <a:moveTo>
                        <a:pt x="2" y="9"/>
                      </a:moveTo>
                      <a:lnTo>
                        <a:pt x="1" y="7"/>
                      </a:lnTo>
                      <a:lnTo>
                        <a:pt x="0" y="4"/>
                      </a:lnTo>
                      <a:lnTo>
                        <a:pt x="1" y="2"/>
                      </a:lnTo>
                      <a:lnTo>
                        <a:pt x="2" y="1"/>
                      </a:lnTo>
                      <a:lnTo>
                        <a:pt x="2" y="0"/>
                      </a:lnTo>
                      <a:lnTo>
                        <a:pt x="5" y="0"/>
                      </a:lnTo>
                      <a:lnTo>
                        <a:pt x="8" y="1"/>
                      </a:lnTo>
                      <a:lnTo>
                        <a:pt x="10" y="2"/>
                      </a:lnTo>
                      <a:lnTo>
                        <a:pt x="14" y="6"/>
                      </a:lnTo>
                      <a:lnTo>
                        <a:pt x="14" y="8"/>
                      </a:lnTo>
                      <a:lnTo>
                        <a:pt x="16" y="11"/>
                      </a:lnTo>
                      <a:lnTo>
                        <a:pt x="14" y="14"/>
                      </a:lnTo>
                      <a:lnTo>
                        <a:pt x="14" y="16"/>
                      </a:lnTo>
                      <a:lnTo>
                        <a:pt x="11" y="16"/>
                      </a:lnTo>
                      <a:lnTo>
                        <a:pt x="8" y="14"/>
                      </a:lnTo>
                      <a:lnTo>
                        <a:pt x="5" y="13"/>
                      </a:lnTo>
                      <a:lnTo>
                        <a:pt x="2" y="9"/>
                      </a:ln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1060" name="Freeform 139"/>
                <p:cNvSpPr>
                  <a:spLocks/>
                </p:cNvSpPr>
                <p:nvPr/>
              </p:nvSpPr>
              <p:spPr bwMode="auto">
                <a:xfrm>
                  <a:off x="2679" y="2967"/>
                  <a:ext cx="16" cy="17"/>
                </a:xfrm>
                <a:custGeom>
                  <a:avLst/>
                  <a:gdLst>
                    <a:gd name="T0" fmla="*/ 3 w 17"/>
                    <a:gd name="T1" fmla="*/ 11 h 17"/>
                    <a:gd name="T2" fmla="*/ 0 w 17"/>
                    <a:gd name="T3" fmla="*/ 6 h 17"/>
                    <a:gd name="T4" fmla="*/ 0 w 17"/>
                    <a:gd name="T5" fmla="*/ 4 h 17"/>
                    <a:gd name="T6" fmla="*/ 0 w 17"/>
                    <a:gd name="T7" fmla="*/ 2 h 17"/>
                    <a:gd name="T8" fmla="*/ 3 w 17"/>
                    <a:gd name="T9" fmla="*/ 2 h 17"/>
                    <a:gd name="T10" fmla="*/ 6 w 17"/>
                    <a:gd name="T11" fmla="*/ 0 h 17"/>
                    <a:gd name="T12" fmla="*/ 9 w 17"/>
                    <a:gd name="T13" fmla="*/ 2 h 17"/>
                    <a:gd name="T14" fmla="*/ 12 w 17"/>
                    <a:gd name="T15" fmla="*/ 4 h 17"/>
                    <a:gd name="T16" fmla="*/ 16 w 17"/>
                    <a:gd name="T17" fmla="*/ 9 h 17"/>
                    <a:gd name="T18" fmla="*/ 16 w 17"/>
                    <a:gd name="T19" fmla="*/ 11 h 17"/>
                    <a:gd name="T20" fmla="*/ 16 w 17"/>
                    <a:gd name="T21" fmla="*/ 13 h 17"/>
                    <a:gd name="T22" fmla="*/ 12 w 17"/>
                    <a:gd name="T23" fmla="*/ 16 h 17"/>
                    <a:gd name="T24" fmla="*/ 9 w 17"/>
                    <a:gd name="T25" fmla="*/ 16 h 17"/>
                    <a:gd name="T26" fmla="*/ 3 w 17"/>
                    <a:gd name="T27" fmla="*/ 11 h 17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17"/>
                    <a:gd name="T43" fmla="*/ 0 h 17"/>
                    <a:gd name="T44" fmla="*/ 17 w 17"/>
                    <a:gd name="T45" fmla="*/ 17 h 17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17" h="17">
                      <a:moveTo>
                        <a:pt x="3" y="11"/>
                      </a:move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3" y="2"/>
                      </a:lnTo>
                      <a:lnTo>
                        <a:pt x="6" y="0"/>
                      </a:lnTo>
                      <a:lnTo>
                        <a:pt x="9" y="2"/>
                      </a:lnTo>
                      <a:lnTo>
                        <a:pt x="12" y="4"/>
                      </a:lnTo>
                      <a:lnTo>
                        <a:pt x="16" y="9"/>
                      </a:lnTo>
                      <a:lnTo>
                        <a:pt x="16" y="11"/>
                      </a:lnTo>
                      <a:lnTo>
                        <a:pt x="16" y="13"/>
                      </a:lnTo>
                      <a:lnTo>
                        <a:pt x="12" y="16"/>
                      </a:lnTo>
                      <a:lnTo>
                        <a:pt x="9" y="16"/>
                      </a:lnTo>
                      <a:lnTo>
                        <a:pt x="3" y="11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1061" name="Freeform 140"/>
                <p:cNvSpPr>
                  <a:spLocks/>
                </p:cNvSpPr>
                <p:nvPr/>
              </p:nvSpPr>
              <p:spPr bwMode="auto">
                <a:xfrm>
                  <a:off x="2664" y="2963"/>
                  <a:ext cx="15" cy="16"/>
                </a:xfrm>
                <a:custGeom>
                  <a:avLst/>
                  <a:gdLst>
                    <a:gd name="T0" fmla="*/ 11 w 17"/>
                    <a:gd name="T1" fmla="*/ 16 h 17"/>
                    <a:gd name="T2" fmla="*/ 14 w 17"/>
                    <a:gd name="T3" fmla="*/ 13 h 17"/>
                    <a:gd name="T4" fmla="*/ 16 w 17"/>
                    <a:gd name="T5" fmla="*/ 13 h 17"/>
                    <a:gd name="T6" fmla="*/ 16 w 17"/>
                    <a:gd name="T7" fmla="*/ 12 h 17"/>
                    <a:gd name="T8" fmla="*/ 16 w 17"/>
                    <a:gd name="T9" fmla="*/ 10 h 17"/>
                    <a:gd name="T10" fmla="*/ 16 w 17"/>
                    <a:gd name="T11" fmla="*/ 8 h 17"/>
                    <a:gd name="T12" fmla="*/ 14 w 17"/>
                    <a:gd name="T13" fmla="*/ 4 h 17"/>
                    <a:gd name="T14" fmla="*/ 12 w 17"/>
                    <a:gd name="T15" fmla="*/ 2 h 17"/>
                    <a:gd name="T16" fmla="*/ 11 w 17"/>
                    <a:gd name="T17" fmla="*/ 0 h 17"/>
                    <a:gd name="T18" fmla="*/ 8 w 17"/>
                    <a:gd name="T19" fmla="*/ 0 h 17"/>
                    <a:gd name="T20" fmla="*/ 7 w 17"/>
                    <a:gd name="T21" fmla="*/ 0 h 17"/>
                    <a:gd name="T22" fmla="*/ 6 w 17"/>
                    <a:gd name="T23" fmla="*/ 0 h 17"/>
                    <a:gd name="T24" fmla="*/ 2 w 17"/>
                    <a:gd name="T25" fmla="*/ 2 h 17"/>
                    <a:gd name="T26" fmla="*/ 1 w 17"/>
                    <a:gd name="T27" fmla="*/ 2 h 17"/>
                    <a:gd name="T28" fmla="*/ 0 w 17"/>
                    <a:gd name="T29" fmla="*/ 3 h 17"/>
                    <a:gd name="T30" fmla="*/ 0 w 17"/>
                    <a:gd name="T31" fmla="*/ 5 h 17"/>
                    <a:gd name="T32" fmla="*/ 0 w 17"/>
                    <a:gd name="T33" fmla="*/ 8 h 17"/>
                    <a:gd name="T34" fmla="*/ 2 w 17"/>
                    <a:gd name="T35" fmla="*/ 11 h 17"/>
                    <a:gd name="T36" fmla="*/ 4 w 17"/>
                    <a:gd name="T37" fmla="*/ 13 h 17"/>
                    <a:gd name="T38" fmla="*/ 7 w 17"/>
                    <a:gd name="T39" fmla="*/ 14 h 17"/>
                    <a:gd name="T40" fmla="*/ 8 w 17"/>
                    <a:gd name="T41" fmla="*/ 16 h 17"/>
                    <a:gd name="T42" fmla="*/ 9 w 17"/>
                    <a:gd name="T43" fmla="*/ 16 h 17"/>
                    <a:gd name="T44" fmla="*/ 11 w 17"/>
                    <a:gd name="T45" fmla="*/ 16 h 17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17"/>
                    <a:gd name="T70" fmla="*/ 0 h 17"/>
                    <a:gd name="T71" fmla="*/ 17 w 17"/>
                    <a:gd name="T72" fmla="*/ 17 h 17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17" h="17">
                      <a:moveTo>
                        <a:pt x="11" y="16"/>
                      </a:moveTo>
                      <a:lnTo>
                        <a:pt x="14" y="13"/>
                      </a:lnTo>
                      <a:lnTo>
                        <a:pt x="16" y="13"/>
                      </a:lnTo>
                      <a:lnTo>
                        <a:pt x="16" y="12"/>
                      </a:lnTo>
                      <a:lnTo>
                        <a:pt x="16" y="10"/>
                      </a:lnTo>
                      <a:lnTo>
                        <a:pt x="16" y="8"/>
                      </a:lnTo>
                      <a:lnTo>
                        <a:pt x="14" y="4"/>
                      </a:lnTo>
                      <a:lnTo>
                        <a:pt x="12" y="2"/>
                      </a:lnTo>
                      <a:lnTo>
                        <a:pt x="11" y="0"/>
                      </a:lnTo>
                      <a:lnTo>
                        <a:pt x="8" y="0"/>
                      </a:lnTo>
                      <a:lnTo>
                        <a:pt x="7" y="0"/>
                      </a:lnTo>
                      <a:lnTo>
                        <a:pt x="6" y="0"/>
                      </a:lnTo>
                      <a:lnTo>
                        <a:pt x="2" y="2"/>
                      </a:lnTo>
                      <a:lnTo>
                        <a:pt x="1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8"/>
                      </a:lnTo>
                      <a:lnTo>
                        <a:pt x="2" y="11"/>
                      </a:lnTo>
                      <a:lnTo>
                        <a:pt x="4" y="13"/>
                      </a:lnTo>
                      <a:lnTo>
                        <a:pt x="7" y="14"/>
                      </a:lnTo>
                      <a:lnTo>
                        <a:pt x="8" y="16"/>
                      </a:lnTo>
                      <a:lnTo>
                        <a:pt x="9" y="16"/>
                      </a:lnTo>
                      <a:lnTo>
                        <a:pt x="11" y="16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1062" name="Freeform 141"/>
                <p:cNvSpPr>
                  <a:spLocks/>
                </p:cNvSpPr>
                <p:nvPr/>
              </p:nvSpPr>
              <p:spPr bwMode="auto">
                <a:xfrm>
                  <a:off x="2664" y="2963"/>
                  <a:ext cx="15" cy="16"/>
                </a:xfrm>
                <a:custGeom>
                  <a:avLst/>
                  <a:gdLst>
                    <a:gd name="T0" fmla="*/ 3 w 17"/>
                    <a:gd name="T1" fmla="*/ 11 h 17"/>
                    <a:gd name="T2" fmla="*/ 0 w 17"/>
                    <a:gd name="T3" fmla="*/ 7 h 17"/>
                    <a:gd name="T4" fmla="*/ 0 w 17"/>
                    <a:gd name="T5" fmla="*/ 4 h 17"/>
                    <a:gd name="T6" fmla="*/ 0 w 17"/>
                    <a:gd name="T7" fmla="*/ 2 h 17"/>
                    <a:gd name="T8" fmla="*/ 1 w 17"/>
                    <a:gd name="T9" fmla="*/ 1 h 17"/>
                    <a:gd name="T10" fmla="*/ 3 w 17"/>
                    <a:gd name="T11" fmla="*/ 1 h 17"/>
                    <a:gd name="T12" fmla="*/ 6 w 17"/>
                    <a:gd name="T13" fmla="*/ 0 h 17"/>
                    <a:gd name="T14" fmla="*/ 9 w 17"/>
                    <a:gd name="T15" fmla="*/ 1 h 17"/>
                    <a:gd name="T16" fmla="*/ 11 w 17"/>
                    <a:gd name="T17" fmla="*/ 3 h 17"/>
                    <a:gd name="T18" fmla="*/ 14 w 17"/>
                    <a:gd name="T19" fmla="*/ 6 h 17"/>
                    <a:gd name="T20" fmla="*/ 16 w 17"/>
                    <a:gd name="T21" fmla="*/ 8 h 17"/>
                    <a:gd name="T22" fmla="*/ 16 w 17"/>
                    <a:gd name="T23" fmla="*/ 11 h 17"/>
                    <a:gd name="T24" fmla="*/ 16 w 17"/>
                    <a:gd name="T25" fmla="*/ 14 h 17"/>
                    <a:gd name="T26" fmla="*/ 14 w 17"/>
                    <a:gd name="T27" fmla="*/ 16 h 17"/>
                    <a:gd name="T28" fmla="*/ 11 w 17"/>
                    <a:gd name="T29" fmla="*/ 16 h 17"/>
                    <a:gd name="T30" fmla="*/ 9 w 17"/>
                    <a:gd name="T31" fmla="*/ 14 h 17"/>
                    <a:gd name="T32" fmla="*/ 6 w 17"/>
                    <a:gd name="T33" fmla="*/ 13 h 17"/>
                    <a:gd name="T34" fmla="*/ 3 w 17"/>
                    <a:gd name="T35" fmla="*/ 11 h 1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7"/>
                    <a:gd name="T55" fmla="*/ 0 h 17"/>
                    <a:gd name="T56" fmla="*/ 17 w 17"/>
                    <a:gd name="T57" fmla="*/ 17 h 17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7" h="17">
                      <a:moveTo>
                        <a:pt x="3" y="11"/>
                      </a:moveTo>
                      <a:lnTo>
                        <a:pt x="0" y="7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1" y="1"/>
                      </a:lnTo>
                      <a:lnTo>
                        <a:pt x="3" y="1"/>
                      </a:lnTo>
                      <a:lnTo>
                        <a:pt x="6" y="0"/>
                      </a:lnTo>
                      <a:lnTo>
                        <a:pt x="9" y="1"/>
                      </a:lnTo>
                      <a:lnTo>
                        <a:pt x="11" y="3"/>
                      </a:lnTo>
                      <a:lnTo>
                        <a:pt x="14" y="6"/>
                      </a:lnTo>
                      <a:lnTo>
                        <a:pt x="16" y="8"/>
                      </a:lnTo>
                      <a:lnTo>
                        <a:pt x="16" y="11"/>
                      </a:lnTo>
                      <a:lnTo>
                        <a:pt x="16" y="14"/>
                      </a:lnTo>
                      <a:lnTo>
                        <a:pt x="14" y="16"/>
                      </a:lnTo>
                      <a:lnTo>
                        <a:pt x="11" y="16"/>
                      </a:lnTo>
                      <a:lnTo>
                        <a:pt x="9" y="14"/>
                      </a:lnTo>
                      <a:lnTo>
                        <a:pt x="6" y="13"/>
                      </a:lnTo>
                      <a:lnTo>
                        <a:pt x="3" y="11"/>
                      </a:ln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1063" name="Freeform 142"/>
                <p:cNvSpPr>
                  <a:spLocks/>
                </p:cNvSpPr>
                <p:nvPr/>
              </p:nvSpPr>
              <p:spPr bwMode="auto">
                <a:xfrm>
                  <a:off x="2673" y="2967"/>
                  <a:ext cx="15" cy="17"/>
                </a:xfrm>
                <a:custGeom>
                  <a:avLst/>
                  <a:gdLst>
                    <a:gd name="T0" fmla="*/ 10 w 17"/>
                    <a:gd name="T1" fmla="*/ 16 h 17"/>
                    <a:gd name="T2" fmla="*/ 13 w 17"/>
                    <a:gd name="T3" fmla="*/ 13 h 17"/>
                    <a:gd name="T4" fmla="*/ 14 w 17"/>
                    <a:gd name="T5" fmla="*/ 12 h 17"/>
                    <a:gd name="T6" fmla="*/ 16 w 17"/>
                    <a:gd name="T7" fmla="*/ 10 h 17"/>
                    <a:gd name="T8" fmla="*/ 14 w 17"/>
                    <a:gd name="T9" fmla="*/ 6 h 17"/>
                    <a:gd name="T10" fmla="*/ 13 w 17"/>
                    <a:gd name="T11" fmla="*/ 3 h 17"/>
                    <a:gd name="T12" fmla="*/ 12 w 17"/>
                    <a:gd name="T13" fmla="*/ 2 h 17"/>
                    <a:gd name="T14" fmla="*/ 9 w 17"/>
                    <a:gd name="T15" fmla="*/ 0 h 17"/>
                    <a:gd name="T16" fmla="*/ 8 w 17"/>
                    <a:gd name="T17" fmla="*/ 0 h 17"/>
                    <a:gd name="T18" fmla="*/ 6 w 17"/>
                    <a:gd name="T19" fmla="*/ 0 h 17"/>
                    <a:gd name="T20" fmla="*/ 5 w 17"/>
                    <a:gd name="T21" fmla="*/ 0 h 17"/>
                    <a:gd name="T22" fmla="*/ 1 w 17"/>
                    <a:gd name="T23" fmla="*/ 1 h 17"/>
                    <a:gd name="T24" fmla="*/ 1 w 17"/>
                    <a:gd name="T25" fmla="*/ 2 h 17"/>
                    <a:gd name="T26" fmla="*/ 1 w 17"/>
                    <a:gd name="T27" fmla="*/ 3 h 17"/>
                    <a:gd name="T28" fmla="*/ 0 w 17"/>
                    <a:gd name="T29" fmla="*/ 5 h 17"/>
                    <a:gd name="T30" fmla="*/ 1 w 17"/>
                    <a:gd name="T31" fmla="*/ 8 h 17"/>
                    <a:gd name="T32" fmla="*/ 1 w 17"/>
                    <a:gd name="T33" fmla="*/ 11 h 17"/>
                    <a:gd name="T34" fmla="*/ 4 w 17"/>
                    <a:gd name="T35" fmla="*/ 13 h 17"/>
                    <a:gd name="T36" fmla="*/ 5 w 17"/>
                    <a:gd name="T37" fmla="*/ 14 h 17"/>
                    <a:gd name="T38" fmla="*/ 8 w 17"/>
                    <a:gd name="T39" fmla="*/ 16 h 17"/>
                    <a:gd name="T40" fmla="*/ 9 w 17"/>
                    <a:gd name="T41" fmla="*/ 16 h 17"/>
                    <a:gd name="T42" fmla="*/ 10 w 17"/>
                    <a:gd name="T43" fmla="*/ 16 h 17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17"/>
                    <a:gd name="T67" fmla="*/ 0 h 17"/>
                    <a:gd name="T68" fmla="*/ 17 w 17"/>
                    <a:gd name="T69" fmla="*/ 17 h 17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17" h="17">
                      <a:moveTo>
                        <a:pt x="10" y="16"/>
                      </a:moveTo>
                      <a:lnTo>
                        <a:pt x="13" y="13"/>
                      </a:lnTo>
                      <a:lnTo>
                        <a:pt x="14" y="12"/>
                      </a:lnTo>
                      <a:lnTo>
                        <a:pt x="16" y="10"/>
                      </a:lnTo>
                      <a:lnTo>
                        <a:pt x="14" y="6"/>
                      </a:lnTo>
                      <a:lnTo>
                        <a:pt x="13" y="3"/>
                      </a:lnTo>
                      <a:lnTo>
                        <a:pt x="12" y="2"/>
                      </a:lnTo>
                      <a:lnTo>
                        <a:pt x="9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5" y="0"/>
                      </a:lnTo>
                      <a:lnTo>
                        <a:pt x="1" y="1"/>
                      </a:lnTo>
                      <a:lnTo>
                        <a:pt x="1" y="2"/>
                      </a:lnTo>
                      <a:lnTo>
                        <a:pt x="1" y="3"/>
                      </a:lnTo>
                      <a:lnTo>
                        <a:pt x="0" y="5"/>
                      </a:lnTo>
                      <a:lnTo>
                        <a:pt x="1" y="8"/>
                      </a:lnTo>
                      <a:lnTo>
                        <a:pt x="1" y="11"/>
                      </a:lnTo>
                      <a:lnTo>
                        <a:pt x="4" y="13"/>
                      </a:lnTo>
                      <a:lnTo>
                        <a:pt x="5" y="14"/>
                      </a:lnTo>
                      <a:lnTo>
                        <a:pt x="8" y="16"/>
                      </a:lnTo>
                      <a:lnTo>
                        <a:pt x="9" y="16"/>
                      </a:lnTo>
                      <a:lnTo>
                        <a:pt x="10" y="16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1064" name="Freeform 143"/>
                <p:cNvSpPr>
                  <a:spLocks/>
                </p:cNvSpPr>
                <p:nvPr/>
              </p:nvSpPr>
              <p:spPr bwMode="auto">
                <a:xfrm>
                  <a:off x="2673" y="2967"/>
                  <a:ext cx="15" cy="17"/>
                </a:xfrm>
                <a:custGeom>
                  <a:avLst/>
                  <a:gdLst>
                    <a:gd name="T0" fmla="*/ 1 w 17"/>
                    <a:gd name="T1" fmla="*/ 11 h 17"/>
                    <a:gd name="T2" fmla="*/ 1 w 17"/>
                    <a:gd name="T3" fmla="*/ 7 h 17"/>
                    <a:gd name="T4" fmla="*/ 0 w 17"/>
                    <a:gd name="T5" fmla="*/ 4 h 17"/>
                    <a:gd name="T6" fmla="*/ 1 w 17"/>
                    <a:gd name="T7" fmla="*/ 2 h 17"/>
                    <a:gd name="T8" fmla="*/ 1 w 17"/>
                    <a:gd name="T9" fmla="*/ 1 h 17"/>
                    <a:gd name="T10" fmla="*/ 5 w 17"/>
                    <a:gd name="T11" fmla="*/ 0 h 17"/>
                    <a:gd name="T12" fmla="*/ 7 w 17"/>
                    <a:gd name="T13" fmla="*/ 1 h 17"/>
                    <a:gd name="T14" fmla="*/ 10 w 17"/>
                    <a:gd name="T15" fmla="*/ 2 h 17"/>
                    <a:gd name="T16" fmla="*/ 13 w 17"/>
                    <a:gd name="T17" fmla="*/ 6 h 17"/>
                    <a:gd name="T18" fmla="*/ 14 w 17"/>
                    <a:gd name="T19" fmla="*/ 8 h 17"/>
                    <a:gd name="T20" fmla="*/ 16 w 17"/>
                    <a:gd name="T21" fmla="*/ 11 h 17"/>
                    <a:gd name="T22" fmla="*/ 14 w 17"/>
                    <a:gd name="T23" fmla="*/ 14 h 17"/>
                    <a:gd name="T24" fmla="*/ 13 w 17"/>
                    <a:gd name="T25" fmla="*/ 14 h 17"/>
                    <a:gd name="T26" fmla="*/ 13 w 17"/>
                    <a:gd name="T27" fmla="*/ 16 h 17"/>
                    <a:gd name="T28" fmla="*/ 10 w 17"/>
                    <a:gd name="T29" fmla="*/ 16 h 17"/>
                    <a:gd name="T30" fmla="*/ 7 w 17"/>
                    <a:gd name="T31" fmla="*/ 14 h 17"/>
                    <a:gd name="T32" fmla="*/ 5 w 17"/>
                    <a:gd name="T33" fmla="*/ 13 h 17"/>
                    <a:gd name="T34" fmla="*/ 1 w 17"/>
                    <a:gd name="T35" fmla="*/ 11 h 1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7"/>
                    <a:gd name="T55" fmla="*/ 0 h 17"/>
                    <a:gd name="T56" fmla="*/ 17 w 17"/>
                    <a:gd name="T57" fmla="*/ 17 h 17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7" h="17">
                      <a:moveTo>
                        <a:pt x="1" y="11"/>
                      </a:moveTo>
                      <a:lnTo>
                        <a:pt x="1" y="7"/>
                      </a:lnTo>
                      <a:lnTo>
                        <a:pt x="0" y="4"/>
                      </a:lnTo>
                      <a:lnTo>
                        <a:pt x="1" y="2"/>
                      </a:lnTo>
                      <a:lnTo>
                        <a:pt x="1" y="1"/>
                      </a:lnTo>
                      <a:lnTo>
                        <a:pt x="5" y="0"/>
                      </a:lnTo>
                      <a:lnTo>
                        <a:pt x="7" y="1"/>
                      </a:lnTo>
                      <a:lnTo>
                        <a:pt x="10" y="2"/>
                      </a:lnTo>
                      <a:lnTo>
                        <a:pt x="13" y="6"/>
                      </a:lnTo>
                      <a:lnTo>
                        <a:pt x="14" y="8"/>
                      </a:lnTo>
                      <a:lnTo>
                        <a:pt x="16" y="11"/>
                      </a:lnTo>
                      <a:lnTo>
                        <a:pt x="14" y="14"/>
                      </a:lnTo>
                      <a:lnTo>
                        <a:pt x="13" y="14"/>
                      </a:lnTo>
                      <a:lnTo>
                        <a:pt x="13" y="16"/>
                      </a:lnTo>
                      <a:lnTo>
                        <a:pt x="10" y="16"/>
                      </a:lnTo>
                      <a:lnTo>
                        <a:pt x="7" y="14"/>
                      </a:lnTo>
                      <a:lnTo>
                        <a:pt x="5" y="13"/>
                      </a:lnTo>
                      <a:lnTo>
                        <a:pt x="1" y="11"/>
                      </a:ln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1065" name="Freeform 144"/>
                <p:cNvSpPr>
                  <a:spLocks/>
                </p:cNvSpPr>
                <p:nvPr/>
              </p:nvSpPr>
              <p:spPr bwMode="auto">
                <a:xfrm>
                  <a:off x="2707" y="2986"/>
                  <a:ext cx="15" cy="17"/>
                </a:xfrm>
                <a:custGeom>
                  <a:avLst/>
                  <a:gdLst>
                    <a:gd name="T0" fmla="*/ 1 w 17"/>
                    <a:gd name="T1" fmla="*/ 9 h 17"/>
                    <a:gd name="T2" fmla="*/ 1 w 17"/>
                    <a:gd name="T3" fmla="*/ 6 h 17"/>
                    <a:gd name="T4" fmla="*/ 0 w 17"/>
                    <a:gd name="T5" fmla="*/ 3 h 17"/>
                    <a:gd name="T6" fmla="*/ 1 w 17"/>
                    <a:gd name="T7" fmla="*/ 1 h 17"/>
                    <a:gd name="T8" fmla="*/ 1 w 17"/>
                    <a:gd name="T9" fmla="*/ 0 h 17"/>
                    <a:gd name="T10" fmla="*/ 4 w 17"/>
                    <a:gd name="T11" fmla="*/ 0 h 17"/>
                    <a:gd name="T12" fmla="*/ 8 w 17"/>
                    <a:gd name="T13" fmla="*/ 0 h 17"/>
                    <a:gd name="T14" fmla="*/ 11 w 17"/>
                    <a:gd name="T15" fmla="*/ 1 h 17"/>
                    <a:gd name="T16" fmla="*/ 12 w 17"/>
                    <a:gd name="T17" fmla="*/ 4 h 17"/>
                    <a:gd name="T18" fmla="*/ 16 w 17"/>
                    <a:gd name="T19" fmla="*/ 8 h 17"/>
                    <a:gd name="T20" fmla="*/ 16 w 17"/>
                    <a:gd name="T21" fmla="*/ 11 h 17"/>
                    <a:gd name="T22" fmla="*/ 16 w 17"/>
                    <a:gd name="T23" fmla="*/ 13 h 17"/>
                    <a:gd name="T24" fmla="*/ 14 w 17"/>
                    <a:gd name="T25" fmla="*/ 13 h 17"/>
                    <a:gd name="T26" fmla="*/ 12 w 17"/>
                    <a:gd name="T27" fmla="*/ 14 h 17"/>
                    <a:gd name="T28" fmla="*/ 11 w 17"/>
                    <a:gd name="T29" fmla="*/ 16 h 17"/>
                    <a:gd name="T30" fmla="*/ 8 w 17"/>
                    <a:gd name="T31" fmla="*/ 14 h 17"/>
                    <a:gd name="T32" fmla="*/ 4 w 17"/>
                    <a:gd name="T33" fmla="*/ 13 h 17"/>
                    <a:gd name="T34" fmla="*/ 1 w 17"/>
                    <a:gd name="T35" fmla="*/ 9 h 1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7"/>
                    <a:gd name="T55" fmla="*/ 0 h 17"/>
                    <a:gd name="T56" fmla="*/ 17 w 17"/>
                    <a:gd name="T57" fmla="*/ 17 h 17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7" h="17">
                      <a:moveTo>
                        <a:pt x="1" y="9"/>
                      </a:moveTo>
                      <a:lnTo>
                        <a:pt x="1" y="6"/>
                      </a:lnTo>
                      <a:lnTo>
                        <a:pt x="0" y="3"/>
                      </a:lnTo>
                      <a:lnTo>
                        <a:pt x="1" y="1"/>
                      </a:lnTo>
                      <a:lnTo>
                        <a:pt x="1" y="0"/>
                      </a:lnTo>
                      <a:lnTo>
                        <a:pt x="4" y="0"/>
                      </a:lnTo>
                      <a:lnTo>
                        <a:pt x="8" y="0"/>
                      </a:lnTo>
                      <a:lnTo>
                        <a:pt x="11" y="1"/>
                      </a:lnTo>
                      <a:lnTo>
                        <a:pt x="12" y="4"/>
                      </a:lnTo>
                      <a:lnTo>
                        <a:pt x="16" y="8"/>
                      </a:lnTo>
                      <a:lnTo>
                        <a:pt x="16" y="11"/>
                      </a:lnTo>
                      <a:lnTo>
                        <a:pt x="16" y="13"/>
                      </a:lnTo>
                      <a:lnTo>
                        <a:pt x="14" y="13"/>
                      </a:lnTo>
                      <a:lnTo>
                        <a:pt x="12" y="14"/>
                      </a:lnTo>
                      <a:lnTo>
                        <a:pt x="11" y="16"/>
                      </a:lnTo>
                      <a:lnTo>
                        <a:pt x="8" y="14"/>
                      </a:lnTo>
                      <a:lnTo>
                        <a:pt x="4" y="13"/>
                      </a:lnTo>
                      <a:lnTo>
                        <a:pt x="1" y="9"/>
                      </a:ln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1066" name="Freeform 145"/>
                <p:cNvSpPr>
                  <a:spLocks/>
                </p:cNvSpPr>
                <p:nvPr/>
              </p:nvSpPr>
              <p:spPr bwMode="auto">
                <a:xfrm>
                  <a:off x="2675" y="2925"/>
                  <a:ext cx="24" cy="42"/>
                </a:xfrm>
                <a:custGeom>
                  <a:avLst/>
                  <a:gdLst>
                    <a:gd name="T0" fmla="*/ 0 w 27"/>
                    <a:gd name="T1" fmla="*/ 14 h 45"/>
                    <a:gd name="T2" fmla="*/ 26 w 27"/>
                    <a:gd name="T3" fmla="*/ 0 h 45"/>
                    <a:gd name="T4" fmla="*/ 26 w 27"/>
                    <a:gd name="T5" fmla="*/ 29 h 45"/>
                    <a:gd name="T6" fmla="*/ 0 w 27"/>
                    <a:gd name="T7" fmla="*/ 44 h 45"/>
                    <a:gd name="T8" fmla="*/ 0 w 27"/>
                    <a:gd name="T9" fmla="*/ 14 h 4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7"/>
                    <a:gd name="T16" fmla="*/ 0 h 45"/>
                    <a:gd name="T17" fmla="*/ 27 w 27"/>
                    <a:gd name="T18" fmla="*/ 45 h 4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7" h="45">
                      <a:moveTo>
                        <a:pt x="0" y="14"/>
                      </a:moveTo>
                      <a:lnTo>
                        <a:pt x="26" y="0"/>
                      </a:lnTo>
                      <a:lnTo>
                        <a:pt x="26" y="29"/>
                      </a:lnTo>
                      <a:lnTo>
                        <a:pt x="0" y="44"/>
                      </a:lnTo>
                      <a:lnTo>
                        <a:pt x="0" y="14"/>
                      </a:ln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1067" name="Freeform 146"/>
                <p:cNvSpPr>
                  <a:spLocks/>
                </p:cNvSpPr>
                <p:nvPr/>
              </p:nvSpPr>
              <p:spPr bwMode="auto">
                <a:xfrm>
                  <a:off x="2600" y="2917"/>
                  <a:ext cx="16" cy="16"/>
                </a:xfrm>
                <a:custGeom>
                  <a:avLst/>
                  <a:gdLst>
                    <a:gd name="T0" fmla="*/ 9 w 17"/>
                    <a:gd name="T1" fmla="*/ 16 h 17"/>
                    <a:gd name="T2" fmla="*/ 13 w 17"/>
                    <a:gd name="T3" fmla="*/ 13 h 17"/>
                    <a:gd name="T4" fmla="*/ 14 w 17"/>
                    <a:gd name="T5" fmla="*/ 12 h 17"/>
                    <a:gd name="T6" fmla="*/ 16 w 17"/>
                    <a:gd name="T7" fmla="*/ 12 h 17"/>
                    <a:gd name="T8" fmla="*/ 16 w 17"/>
                    <a:gd name="T9" fmla="*/ 9 h 17"/>
                    <a:gd name="T10" fmla="*/ 16 w 17"/>
                    <a:gd name="T11" fmla="*/ 7 h 17"/>
                    <a:gd name="T12" fmla="*/ 13 w 17"/>
                    <a:gd name="T13" fmla="*/ 5 h 17"/>
                    <a:gd name="T14" fmla="*/ 12 w 17"/>
                    <a:gd name="T15" fmla="*/ 2 h 17"/>
                    <a:gd name="T16" fmla="*/ 9 w 17"/>
                    <a:gd name="T17" fmla="*/ 1 h 17"/>
                    <a:gd name="T18" fmla="*/ 7 w 17"/>
                    <a:gd name="T19" fmla="*/ 0 h 17"/>
                    <a:gd name="T20" fmla="*/ 6 w 17"/>
                    <a:gd name="T21" fmla="*/ 0 h 17"/>
                    <a:gd name="T22" fmla="*/ 6 w 17"/>
                    <a:gd name="T23" fmla="*/ 1 h 17"/>
                    <a:gd name="T24" fmla="*/ 2 w 17"/>
                    <a:gd name="T25" fmla="*/ 2 h 17"/>
                    <a:gd name="T26" fmla="*/ 1 w 17"/>
                    <a:gd name="T27" fmla="*/ 3 h 17"/>
                    <a:gd name="T28" fmla="*/ 0 w 17"/>
                    <a:gd name="T29" fmla="*/ 4 h 17"/>
                    <a:gd name="T30" fmla="*/ 0 w 17"/>
                    <a:gd name="T31" fmla="*/ 5 h 17"/>
                    <a:gd name="T32" fmla="*/ 0 w 17"/>
                    <a:gd name="T33" fmla="*/ 8 h 17"/>
                    <a:gd name="T34" fmla="*/ 2 w 17"/>
                    <a:gd name="T35" fmla="*/ 11 h 17"/>
                    <a:gd name="T36" fmla="*/ 3 w 17"/>
                    <a:gd name="T37" fmla="*/ 13 h 17"/>
                    <a:gd name="T38" fmla="*/ 6 w 17"/>
                    <a:gd name="T39" fmla="*/ 16 h 17"/>
                    <a:gd name="T40" fmla="*/ 8 w 17"/>
                    <a:gd name="T41" fmla="*/ 16 h 17"/>
                    <a:gd name="T42" fmla="*/ 9 w 17"/>
                    <a:gd name="T43" fmla="*/ 16 h 17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17"/>
                    <a:gd name="T67" fmla="*/ 0 h 17"/>
                    <a:gd name="T68" fmla="*/ 17 w 17"/>
                    <a:gd name="T69" fmla="*/ 17 h 17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17" h="17">
                      <a:moveTo>
                        <a:pt x="9" y="16"/>
                      </a:moveTo>
                      <a:lnTo>
                        <a:pt x="13" y="13"/>
                      </a:lnTo>
                      <a:lnTo>
                        <a:pt x="14" y="12"/>
                      </a:lnTo>
                      <a:lnTo>
                        <a:pt x="16" y="12"/>
                      </a:lnTo>
                      <a:lnTo>
                        <a:pt x="16" y="9"/>
                      </a:lnTo>
                      <a:lnTo>
                        <a:pt x="16" y="7"/>
                      </a:lnTo>
                      <a:lnTo>
                        <a:pt x="13" y="5"/>
                      </a:lnTo>
                      <a:lnTo>
                        <a:pt x="12" y="2"/>
                      </a:lnTo>
                      <a:lnTo>
                        <a:pt x="9" y="1"/>
                      </a:lnTo>
                      <a:lnTo>
                        <a:pt x="7" y="0"/>
                      </a:lnTo>
                      <a:lnTo>
                        <a:pt x="6" y="0"/>
                      </a:lnTo>
                      <a:lnTo>
                        <a:pt x="6" y="1"/>
                      </a:lnTo>
                      <a:lnTo>
                        <a:pt x="2" y="2"/>
                      </a:lnTo>
                      <a:lnTo>
                        <a:pt x="1" y="3"/>
                      </a:lnTo>
                      <a:lnTo>
                        <a:pt x="0" y="4"/>
                      </a:lnTo>
                      <a:lnTo>
                        <a:pt x="0" y="5"/>
                      </a:lnTo>
                      <a:lnTo>
                        <a:pt x="0" y="8"/>
                      </a:lnTo>
                      <a:lnTo>
                        <a:pt x="2" y="11"/>
                      </a:lnTo>
                      <a:lnTo>
                        <a:pt x="3" y="13"/>
                      </a:lnTo>
                      <a:lnTo>
                        <a:pt x="6" y="16"/>
                      </a:lnTo>
                      <a:lnTo>
                        <a:pt x="8" y="16"/>
                      </a:lnTo>
                      <a:lnTo>
                        <a:pt x="9" y="16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1068" name="Freeform 147"/>
                <p:cNvSpPr>
                  <a:spLocks/>
                </p:cNvSpPr>
                <p:nvPr/>
              </p:nvSpPr>
              <p:spPr bwMode="auto">
                <a:xfrm>
                  <a:off x="2600" y="2920"/>
                  <a:ext cx="16" cy="16"/>
                </a:xfrm>
                <a:custGeom>
                  <a:avLst/>
                  <a:gdLst>
                    <a:gd name="T0" fmla="*/ 3 w 17"/>
                    <a:gd name="T1" fmla="*/ 11 h 17"/>
                    <a:gd name="T2" fmla="*/ 0 w 17"/>
                    <a:gd name="T3" fmla="*/ 7 h 17"/>
                    <a:gd name="T4" fmla="*/ 0 w 17"/>
                    <a:gd name="T5" fmla="*/ 3 h 17"/>
                    <a:gd name="T6" fmla="*/ 0 w 17"/>
                    <a:gd name="T7" fmla="*/ 2 h 17"/>
                    <a:gd name="T8" fmla="*/ 1 w 17"/>
                    <a:gd name="T9" fmla="*/ 1 h 17"/>
                    <a:gd name="T10" fmla="*/ 3 w 17"/>
                    <a:gd name="T11" fmla="*/ 0 h 17"/>
                    <a:gd name="T12" fmla="*/ 4 w 17"/>
                    <a:gd name="T13" fmla="*/ 0 h 17"/>
                    <a:gd name="T14" fmla="*/ 8 w 17"/>
                    <a:gd name="T15" fmla="*/ 0 h 17"/>
                    <a:gd name="T16" fmla="*/ 11 w 17"/>
                    <a:gd name="T17" fmla="*/ 2 h 17"/>
                    <a:gd name="T18" fmla="*/ 12 w 17"/>
                    <a:gd name="T19" fmla="*/ 4 h 17"/>
                    <a:gd name="T20" fmla="*/ 14 w 17"/>
                    <a:gd name="T21" fmla="*/ 8 h 17"/>
                    <a:gd name="T22" fmla="*/ 16 w 17"/>
                    <a:gd name="T23" fmla="*/ 12 h 17"/>
                    <a:gd name="T24" fmla="*/ 14 w 17"/>
                    <a:gd name="T25" fmla="*/ 13 h 17"/>
                    <a:gd name="T26" fmla="*/ 14 w 17"/>
                    <a:gd name="T27" fmla="*/ 14 h 17"/>
                    <a:gd name="T28" fmla="*/ 12 w 17"/>
                    <a:gd name="T29" fmla="*/ 16 h 17"/>
                    <a:gd name="T30" fmla="*/ 11 w 17"/>
                    <a:gd name="T31" fmla="*/ 16 h 17"/>
                    <a:gd name="T32" fmla="*/ 8 w 17"/>
                    <a:gd name="T33" fmla="*/ 16 h 17"/>
                    <a:gd name="T34" fmla="*/ 4 w 17"/>
                    <a:gd name="T35" fmla="*/ 13 h 17"/>
                    <a:gd name="T36" fmla="*/ 3 w 17"/>
                    <a:gd name="T37" fmla="*/ 11 h 17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7"/>
                    <a:gd name="T58" fmla="*/ 0 h 17"/>
                    <a:gd name="T59" fmla="*/ 17 w 17"/>
                    <a:gd name="T60" fmla="*/ 17 h 17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7" h="17">
                      <a:moveTo>
                        <a:pt x="3" y="11"/>
                      </a:moveTo>
                      <a:lnTo>
                        <a:pt x="0" y="7"/>
                      </a:lnTo>
                      <a:lnTo>
                        <a:pt x="0" y="3"/>
                      </a:lnTo>
                      <a:lnTo>
                        <a:pt x="0" y="2"/>
                      </a:ln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4" y="0"/>
                      </a:lnTo>
                      <a:lnTo>
                        <a:pt x="8" y="0"/>
                      </a:lnTo>
                      <a:lnTo>
                        <a:pt x="11" y="2"/>
                      </a:lnTo>
                      <a:lnTo>
                        <a:pt x="12" y="4"/>
                      </a:lnTo>
                      <a:lnTo>
                        <a:pt x="14" y="8"/>
                      </a:lnTo>
                      <a:lnTo>
                        <a:pt x="16" y="12"/>
                      </a:lnTo>
                      <a:lnTo>
                        <a:pt x="14" y="13"/>
                      </a:lnTo>
                      <a:lnTo>
                        <a:pt x="14" y="14"/>
                      </a:lnTo>
                      <a:lnTo>
                        <a:pt x="12" y="16"/>
                      </a:lnTo>
                      <a:lnTo>
                        <a:pt x="11" y="16"/>
                      </a:lnTo>
                      <a:lnTo>
                        <a:pt x="8" y="16"/>
                      </a:lnTo>
                      <a:lnTo>
                        <a:pt x="4" y="13"/>
                      </a:lnTo>
                      <a:lnTo>
                        <a:pt x="3" y="11"/>
                      </a:ln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1069" name="Freeform 148"/>
                <p:cNvSpPr>
                  <a:spLocks/>
                </p:cNvSpPr>
                <p:nvPr/>
              </p:nvSpPr>
              <p:spPr bwMode="auto">
                <a:xfrm>
                  <a:off x="2601" y="2922"/>
                  <a:ext cx="16" cy="16"/>
                </a:xfrm>
                <a:custGeom>
                  <a:avLst/>
                  <a:gdLst>
                    <a:gd name="T0" fmla="*/ 2 w 17"/>
                    <a:gd name="T1" fmla="*/ 11 h 17"/>
                    <a:gd name="T2" fmla="*/ 0 w 17"/>
                    <a:gd name="T3" fmla="*/ 9 h 17"/>
                    <a:gd name="T4" fmla="*/ 0 w 17"/>
                    <a:gd name="T5" fmla="*/ 4 h 17"/>
                    <a:gd name="T6" fmla="*/ 0 w 17"/>
                    <a:gd name="T7" fmla="*/ 2 h 17"/>
                    <a:gd name="T8" fmla="*/ 2 w 17"/>
                    <a:gd name="T9" fmla="*/ 0 h 17"/>
                    <a:gd name="T10" fmla="*/ 5 w 17"/>
                    <a:gd name="T11" fmla="*/ 0 h 17"/>
                    <a:gd name="T12" fmla="*/ 8 w 17"/>
                    <a:gd name="T13" fmla="*/ 0 h 17"/>
                    <a:gd name="T14" fmla="*/ 13 w 17"/>
                    <a:gd name="T15" fmla="*/ 6 h 17"/>
                    <a:gd name="T16" fmla="*/ 13 w 17"/>
                    <a:gd name="T17" fmla="*/ 9 h 17"/>
                    <a:gd name="T18" fmla="*/ 16 w 17"/>
                    <a:gd name="T19" fmla="*/ 11 h 17"/>
                    <a:gd name="T20" fmla="*/ 13 w 17"/>
                    <a:gd name="T21" fmla="*/ 13 h 17"/>
                    <a:gd name="T22" fmla="*/ 13 w 17"/>
                    <a:gd name="T23" fmla="*/ 16 h 17"/>
                    <a:gd name="T24" fmla="*/ 10 w 17"/>
                    <a:gd name="T25" fmla="*/ 16 h 17"/>
                    <a:gd name="T26" fmla="*/ 8 w 17"/>
                    <a:gd name="T27" fmla="*/ 16 h 17"/>
                    <a:gd name="T28" fmla="*/ 2 w 17"/>
                    <a:gd name="T29" fmla="*/ 11 h 17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17"/>
                    <a:gd name="T46" fmla="*/ 0 h 17"/>
                    <a:gd name="T47" fmla="*/ 17 w 17"/>
                    <a:gd name="T48" fmla="*/ 17 h 17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17" h="17">
                      <a:moveTo>
                        <a:pt x="2" y="11"/>
                      </a:moveTo>
                      <a:lnTo>
                        <a:pt x="0" y="9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5" y="0"/>
                      </a:lnTo>
                      <a:lnTo>
                        <a:pt x="8" y="0"/>
                      </a:lnTo>
                      <a:lnTo>
                        <a:pt x="13" y="6"/>
                      </a:lnTo>
                      <a:lnTo>
                        <a:pt x="13" y="9"/>
                      </a:lnTo>
                      <a:lnTo>
                        <a:pt x="16" y="11"/>
                      </a:lnTo>
                      <a:lnTo>
                        <a:pt x="13" y="13"/>
                      </a:lnTo>
                      <a:lnTo>
                        <a:pt x="13" y="16"/>
                      </a:lnTo>
                      <a:lnTo>
                        <a:pt x="10" y="16"/>
                      </a:lnTo>
                      <a:lnTo>
                        <a:pt x="8" y="16"/>
                      </a:lnTo>
                      <a:lnTo>
                        <a:pt x="2" y="11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1070" name="Freeform 149"/>
                <p:cNvSpPr>
                  <a:spLocks/>
                </p:cNvSpPr>
                <p:nvPr/>
              </p:nvSpPr>
              <p:spPr bwMode="auto">
                <a:xfrm>
                  <a:off x="2608" y="2924"/>
                  <a:ext cx="15" cy="16"/>
                </a:xfrm>
                <a:custGeom>
                  <a:avLst/>
                  <a:gdLst>
                    <a:gd name="T0" fmla="*/ 10 w 17"/>
                    <a:gd name="T1" fmla="*/ 16 h 17"/>
                    <a:gd name="T2" fmla="*/ 14 w 17"/>
                    <a:gd name="T3" fmla="*/ 13 h 17"/>
                    <a:gd name="T4" fmla="*/ 14 w 17"/>
                    <a:gd name="T5" fmla="*/ 12 h 17"/>
                    <a:gd name="T6" fmla="*/ 14 w 17"/>
                    <a:gd name="T7" fmla="*/ 11 h 17"/>
                    <a:gd name="T8" fmla="*/ 16 w 17"/>
                    <a:gd name="T9" fmla="*/ 9 h 17"/>
                    <a:gd name="T10" fmla="*/ 14 w 17"/>
                    <a:gd name="T11" fmla="*/ 7 h 17"/>
                    <a:gd name="T12" fmla="*/ 14 w 17"/>
                    <a:gd name="T13" fmla="*/ 5 h 17"/>
                    <a:gd name="T14" fmla="*/ 11 w 17"/>
                    <a:gd name="T15" fmla="*/ 2 h 17"/>
                    <a:gd name="T16" fmla="*/ 10 w 17"/>
                    <a:gd name="T17" fmla="*/ 1 h 17"/>
                    <a:gd name="T18" fmla="*/ 8 w 17"/>
                    <a:gd name="T19" fmla="*/ 0 h 17"/>
                    <a:gd name="T20" fmla="*/ 6 w 17"/>
                    <a:gd name="T21" fmla="*/ 0 h 17"/>
                    <a:gd name="T22" fmla="*/ 5 w 17"/>
                    <a:gd name="T23" fmla="*/ 0 h 17"/>
                    <a:gd name="T24" fmla="*/ 2 w 17"/>
                    <a:gd name="T25" fmla="*/ 2 h 17"/>
                    <a:gd name="T26" fmla="*/ 1 w 17"/>
                    <a:gd name="T27" fmla="*/ 3 h 17"/>
                    <a:gd name="T28" fmla="*/ 1 w 17"/>
                    <a:gd name="T29" fmla="*/ 4 h 17"/>
                    <a:gd name="T30" fmla="*/ 0 w 17"/>
                    <a:gd name="T31" fmla="*/ 5 h 17"/>
                    <a:gd name="T32" fmla="*/ 1 w 17"/>
                    <a:gd name="T33" fmla="*/ 8 h 17"/>
                    <a:gd name="T34" fmla="*/ 2 w 17"/>
                    <a:gd name="T35" fmla="*/ 11 h 17"/>
                    <a:gd name="T36" fmla="*/ 4 w 17"/>
                    <a:gd name="T37" fmla="*/ 13 h 17"/>
                    <a:gd name="T38" fmla="*/ 6 w 17"/>
                    <a:gd name="T39" fmla="*/ 16 h 17"/>
                    <a:gd name="T40" fmla="*/ 8 w 17"/>
                    <a:gd name="T41" fmla="*/ 16 h 17"/>
                    <a:gd name="T42" fmla="*/ 9 w 17"/>
                    <a:gd name="T43" fmla="*/ 16 h 17"/>
                    <a:gd name="T44" fmla="*/ 10 w 17"/>
                    <a:gd name="T45" fmla="*/ 16 h 17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17"/>
                    <a:gd name="T70" fmla="*/ 0 h 17"/>
                    <a:gd name="T71" fmla="*/ 17 w 17"/>
                    <a:gd name="T72" fmla="*/ 17 h 17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17" h="17">
                      <a:moveTo>
                        <a:pt x="10" y="16"/>
                      </a:moveTo>
                      <a:lnTo>
                        <a:pt x="14" y="13"/>
                      </a:lnTo>
                      <a:lnTo>
                        <a:pt x="14" y="12"/>
                      </a:lnTo>
                      <a:lnTo>
                        <a:pt x="14" y="11"/>
                      </a:lnTo>
                      <a:lnTo>
                        <a:pt x="16" y="9"/>
                      </a:lnTo>
                      <a:lnTo>
                        <a:pt x="14" y="7"/>
                      </a:lnTo>
                      <a:lnTo>
                        <a:pt x="14" y="5"/>
                      </a:lnTo>
                      <a:lnTo>
                        <a:pt x="11" y="2"/>
                      </a:lnTo>
                      <a:lnTo>
                        <a:pt x="10" y="1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5" y="0"/>
                      </a:lnTo>
                      <a:lnTo>
                        <a:pt x="2" y="2"/>
                      </a:lnTo>
                      <a:lnTo>
                        <a:pt x="1" y="3"/>
                      </a:lnTo>
                      <a:lnTo>
                        <a:pt x="1" y="4"/>
                      </a:lnTo>
                      <a:lnTo>
                        <a:pt x="0" y="5"/>
                      </a:lnTo>
                      <a:lnTo>
                        <a:pt x="1" y="8"/>
                      </a:lnTo>
                      <a:lnTo>
                        <a:pt x="2" y="11"/>
                      </a:lnTo>
                      <a:lnTo>
                        <a:pt x="4" y="13"/>
                      </a:lnTo>
                      <a:lnTo>
                        <a:pt x="6" y="16"/>
                      </a:lnTo>
                      <a:lnTo>
                        <a:pt x="8" y="16"/>
                      </a:lnTo>
                      <a:lnTo>
                        <a:pt x="9" y="16"/>
                      </a:lnTo>
                      <a:lnTo>
                        <a:pt x="10" y="16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1071" name="Freeform 150"/>
                <p:cNvSpPr>
                  <a:spLocks/>
                </p:cNvSpPr>
                <p:nvPr/>
              </p:nvSpPr>
              <p:spPr bwMode="auto">
                <a:xfrm>
                  <a:off x="2608" y="2925"/>
                  <a:ext cx="15" cy="16"/>
                </a:xfrm>
                <a:custGeom>
                  <a:avLst/>
                  <a:gdLst>
                    <a:gd name="T0" fmla="*/ 3 w 17"/>
                    <a:gd name="T1" fmla="*/ 11 h 17"/>
                    <a:gd name="T2" fmla="*/ 1 w 17"/>
                    <a:gd name="T3" fmla="*/ 7 h 17"/>
                    <a:gd name="T4" fmla="*/ 0 w 17"/>
                    <a:gd name="T5" fmla="*/ 3 h 17"/>
                    <a:gd name="T6" fmla="*/ 1 w 17"/>
                    <a:gd name="T7" fmla="*/ 2 h 17"/>
                    <a:gd name="T8" fmla="*/ 1 w 17"/>
                    <a:gd name="T9" fmla="*/ 1 h 17"/>
                    <a:gd name="T10" fmla="*/ 3 w 17"/>
                    <a:gd name="T11" fmla="*/ 0 h 17"/>
                    <a:gd name="T12" fmla="*/ 6 w 17"/>
                    <a:gd name="T13" fmla="*/ 0 h 17"/>
                    <a:gd name="T14" fmla="*/ 9 w 17"/>
                    <a:gd name="T15" fmla="*/ 0 h 17"/>
                    <a:gd name="T16" fmla="*/ 11 w 17"/>
                    <a:gd name="T17" fmla="*/ 2 h 17"/>
                    <a:gd name="T18" fmla="*/ 14 w 17"/>
                    <a:gd name="T19" fmla="*/ 4 h 17"/>
                    <a:gd name="T20" fmla="*/ 16 w 17"/>
                    <a:gd name="T21" fmla="*/ 8 h 17"/>
                    <a:gd name="T22" fmla="*/ 16 w 17"/>
                    <a:gd name="T23" fmla="*/ 11 h 17"/>
                    <a:gd name="T24" fmla="*/ 16 w 17"/>
                    <a:gd name="T25" fmla="*/ 13 h 17"/>
                    <a:gd name="T26" fmla="*/ 16 w 17"/>
                    <a:gd name="T27" fmla="*/ 14 h 17"/>
                    <a:gd name="T28" fmla="*/ 14 w 17"/>
                    <a:gd name="T29" fmla="*/ 16 h 17"/>
                    <a:gd name="T30" fmla="*/ 11 w 17"/>
                    <a:gd name="T31" fmla="*/ 16 h 17"/>
                    <a:gd name="T32" fmla="*/ 9 w 17"/>
                    <a:gd name="T33" fmla="*/ 16 h 17"/>
                    <a:gd name="T34" fmla="*/ 6 w 17"/>
                    <a:gd name="T35" fmla="*/ 13 h 17"/>
                    <a:gd name="T36" fmla="*/ 3 w 17"/>
                    <a:gd name="T37" fmla="*/ 11 h 17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7"/>
                    <a:gd name="T58" fmla="*/ 0 h 17"/>
                    <a:gd name="T59" fmla="*/ 17 w 17"/>
                    <a:gd name="T60" fmla="*/ 17 h 17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7" h="17">
                      <a:moveTo>
                        <a:pt x="3" y="11"/>
                      </a:moveTo>
                      <a:lnTo>
                        <a:pt x="1" y="7"/>
                      </a:lnTo>
                      <a:lnTo>
                        <a:pt x="0" y="3"/>
                      </a:lnTo>
                      <a:lnTo>
                        <a:pt x="1" y="2"/>
                      </a:ln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6" y="0"/>
                      </a:lnTo>
                      <a:lnTo>
                        <a:pt x="9" y="0"/>
                      </a:lnTo>
                      <a:lnTo>
                        <a:pt x="11" y="2"/>
                      </a:lnTo>
                      <a:lnTo>
                        <a:pt x="14" y="4"/>
                      </a:lnTo>
                      <a:lnTo>
                        <a:pt x="16" y="8"/>
                      </a:lnTo>
                      <a:lnTo>
                        <a:pt x="16" y="11"/>
                      </a:lnTo>
                      <a:lnTo>
                        <a:pt x="16" y="13"/>
                      </a:lnTo>
                      <a:lnTo>
                        <a:pt x="16" y="14"/>
                      </a:lnTo>
                      <a:lnTo>
                        <a:pt x="14" y="16"/>
                      </a:lnTo>
                      <a:lnTo>
                        <a:pt x="11" y="16"/>
                      </a:lnTo>
                      <a:lnTo>
                        <a:pt x="9" y="16"/>
                      </a:lnTo>
                      <a:lnTo>
                        <a:pt x="6" y="13"/>
                      </a:lnTo>
                      <a:lnTo>
                        <a:pt x="3" y="11"/>
                      </a:ln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1072" name="Freeform 151"/>
                <p:cNvSpPr>
                  <a:spLocks/>
                </p:cNvSpPr>
                <p:nvPr/>
              </p:nvSpPr>
              <p:spPr bwMode="auto">
                <a:xfrm>
                  <a:off x="2610" y="2927"/>
                  <a:ext cx="16" cy="16"/>
                </a:xfrm>
                <a:custGeom>
                  <a:avLst/>
                  <a:gdLst>
                    <a:gd name="T0" fmla="*/ 3 w 17"/>
                    <a:gd name="T1" fmla="*/ 10 h 17"/>
                    <a:gd name="T2" fmla="*/ 3 w 17"/>
                    <a:gd name="T3" fmla="*/ 8 h 17"/>
                    <a:gd name="T4" fmla="*/ 0 w 17"/>
                    <a:gd name="T5" fmla="*/ 5 h 17"/>
                    <a:gd name="T6" fmla="*/ 3 w 17"/>
                    <a:gd name="T7" fmla="*/ 2 h 17"/>
                    <a:gd name="T8" fmla="*/ 3 w 17"/>
                    <a:gd name="T9" fmla="*/ 0 h 17"/>
                    <a:gd name="T10" fmla="*/ 9 w 17"/>
                    <a:gd name="T11" fmla="*/ 0 h 17"/>
                    <a:gd name="T12" fmla="*/ 12 w 17"/>
                    <a:gd name="T13" fmla="*/ 8 h 17"/>
                    <a:gd name="T14" fmla="*/ 16 w 17"/>
                    <a:gd name="T15" fmla="*/ 8 h 17"/>
                    <a:gd name="T16" fmla="*/ 16 w 17"/>
                    <a:gd name="T17" fmla="*/ 13 h 17"/>
                    <a:gd name="T18" fmla="*/ 16 w 17"/>
                    <a:gd name="T19" fmla="*/ 16 h 17"/>
                    <a:gd name="T20" fmla="*/ 12 w 17"/>
                    <a:gd name="T21" fmla="*/ 16 h 17"/>
                    <a:gd name="T22" fmla="*/ 9 w 17"/>
                    <a:gd name="T23" fmla="*/ 16 h 17"/>
                    <a:gd name="T24" fmla="*/ 3 w 17"/>
                    <a:gd name="T25" fmla="*/ 10 h 17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7"/>
                    <a:gd name="T40" fmla="*/ 0 h 17"/>
                    <a:gd name="T41" fmla="*/ 17 w 17"/>
                    <a:gd name="T42" fmla="*/ 17 h 17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7" h="17">
                      <a:moveTo>
                        <a:pt x="3" y="10"/>
                      </a:moveTo>
                      <a:lnTo>
                        <a:pt x="3" y="8"/>
                      </a:lnTo>
                      <a:lnTo>
                        <a:pt x="0" y="5"/>
                      </a:lnTo>
                      <a:lnTo>
                        <a:pt x="3" y="2"/>
                      </a:lnTo>
                      <a:lnTo>
                        <a:pt x="3" y="0"/>
                      </a:lnTo>
                      <a:lnTo>
                        <a:pt x="9" y="0"/>
                      </a:lnTo>
                      <a:lnTo>
                        <a:pt x="12" y="8"/>
                      </a:lnTo>
                      <a:lnTo>
                        <a:pt x="16" y="8"/>
                      </a:lnTo>
                      <a:lnTo>
                        <a:pt x="16" y="13"/>
                      </a:lnTo>
                      <a:lnTo>
                        <a:pt x="16" y="16"/>
                      </a:lnTo>
                      <a:lnTo>
                        <a:pt x="12" y="16"/>
                      </a:lnTo>
                      <a:lnTo>
                        <a:pt x="9" y="16"/>
                      </a:lnTo>
                      <a:lnTo>
                        <a:pt x="3" y="1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1073" name="Freeform 152"/>
                <p:cNvSpPr>
                  <a:spLocks/>
                </p:cNvSpPr>
                <p:nvPr/>
              </p:nvSpPr>
              <p:spPr bwMode="auto">
                <a:xfrm>
                  <a:off x="2596" y="2920"/>
                  <a:ext cx="15" cy="16"/>
                </a:xfrm>
                <a:custGeom>
                  <a:avLst/>
                  <a:gdLst>
                    <a:gd name="T0" fmla="*/ 9 w 17"/>
                    <a:gd name="T1" fmla="*/ 16 h 17"/>
                    <a:gd name="T2" fmla="*/ 13 w 17"/>
                    <a:gd name="T3" fmla="*/ 13 h 17"/>
                    <a:gd name="T4" fmla="*/ 14 w 17"/>
                    <a:gd name="T5" fmla="*/ 12 h 17"/>
                    <a:gd name="T6" fmla="*/ 16 w 17"/>
                    <a:gd name="T7" fmla="*/ 12 h 17"/>
                    <a:gd name="T8" fmla="*/ 16 w 17"/>
                    <a:gd name="T9" fmla="*/ 9 h 17"/>
                    <a:gd name="T10" fmla="*/ 16 w 17"/>
                    <a:gd name="T11" fmla="*/ 7 h 17"/>
                    <a:gd name="T12" fmla="*/ 13 w 17"/>
                    <a:gd name="T13" fmla="*/ 5 h 17"/>
                    <a:gd name="T14" fmla="*/ 12 w 17"/>
                    <a:gd name="T15" fmla="*/ 2 h 17"/>
                    <a:gd name="T16" fmla="*/ 8 w 17"/>
                    <a:gd name="T17" fmla="*/ 1 h 17"/>
                    <a:gd name="T18" fmla="*/ 7 w 17"/>
                    <a:gd name="T19" fmla="*/ 0 h 17"/>
                    <a:gd name="T20" fmla="*/ 6 w 17"/>
                    <a:gd name="T21" fmla="*/ 0 h 17"/>
                    <a:gd name="T22" fmla="*/ 4 w 17"/>
                    <a:gd name="T23" fmla="*/ 1 h 17"/>
                    <a:gd name="T24" fmla="*/ 1 w 17"/>
                    <a:gd name="T25" fmla="*/ 2 h 17"/>
                    <a:gd name="T26" fmla="*/ 0 w 17"/>
                    <a:gd name="T27" fmla="*/ 3 h 17"/>
                    <a:gd name="T28" fmla="*/ 0 w 17"/>
                    <a:gd name="T29" fmla="*/ 4 h 17"/>
                    <a:gd name="T30" fmla="*/ 0 w 17"/>
                    <a:gd name="T31" fmla="*/ 6 h 17"/>
                    <a:gd name="T32" fmla="*/ 0 w 17"/>
                    <a:gd name="T33" fmla="*/ 8 h 17"/>
                    <a:gd name="T34" fmla="*/ 1 w 17"/>
                    <a:gd name="T35" fmla="*/ 11 h 17"/>
                    <a:gd name="T36" fmla="*/ 3 w 17"/>
                    <a:gd name="T37" fmla="*/ 13 h 17"/>
                    <a:gd name="T38" fmla="*/ 4 w 17"/>
                    <a:gd name="T39" fmla="*/ 16 h 17"/>
                    <a:gd name="T40" fmla="*/ 8 w 17"/>
                    <a:gd name="T41" fmla="*/ 16 h 17"/>
                    <a:gd name="T42" fmla="*/ 9 w 17"/>
                    <a:gd name="T43" fmla="*/ 16 h 17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17"/>
                    <a:gd name="T67" fmla="*/ 0 h 17"/>
                    <a:gd name="T68" fmla="*/ 17 w 17"/>
                    <a:gd name="T69" fmla="*/ 17 h 17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17" h="17">
                      <a:moveTo>
                        <a:pt x="9" y="16"/>
                      </a:moveTo>
                      <a:lnTo>
                        <a:pt x="13" y="13"/>
                      </a:lnTo>
                      <a:lnTo>
                        <a:pt x="14" y="12"/>
                      </a:lnTo>
                      <a:lnTo>
                        <a:pt x="16" y="12"/>
                      </a:lnTo>
                      <a:lnTo>
                        <a:pt x="16" y="9"/>
                      </a:lnTo>
                      <a:lnTo>
                        <a:pt x="16" y="7"/>
                      </a:lnTo>
                      <a:lnTo>
                        <a:pt x="13" y="5"/>
                      </a:lnTo>
                      <a:lnTo>
                        <a:pt x="12" y="2"/>
                      </a:lnTo>
                      <a:lnTo>
                        <a:pt x="8" y="1"/>
                      </a:lnTo>
                      <a:lnTo>
                        <a:pt x="7" y="0"/>
                      </a:lnTo>
                      <a:lnTo>
                        <a:pt x="6" y="0"/>
                      </a:lnTo>
                      <a:lnTo>
                        <a:pt x="4" y="1"/>
                      </a:lnTo>
                      <a:lnTo>
                        <a:pt x="1" y="2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1" y="11"/>
                      </a:lnTo>
                      <a:lnTo>
                        <a:pt x="3" y="13"/>
                      </a:lnTo>
                      <a:lnTo>
                        <a:pt x="4" y="16"/>
                      </a:lnTo>
                      <a:lnTo>
                        <a:pt x="8" y="16"/>
                      </a:lnTo>
                      <a:lnTo>
                        <a:pt x="9" y="16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1074" name="Freeform 153"/>
                <p:cNvSpPr>
                  <a:spLocks/>
                </p:cNvSpPr>
                <p:nvPr/>
              </p:nvSpPr>
              <p:spPr bwMode="auto">
                <a:xfrm>
                  <a:off x="2596" y="2922"/>
                  <a:ext cx="15" cy="16"/>
                </a:xfrm>
                <a:custGeom>
                  <a:avLst/>
                  <a:gdLst>
                    <a:gd name="T0" fmla="*/ 1 w 17"/>
                    <a:gd name="T1" fmla="*/ 11 h 17"/>
                    <a:gd name="T2" fmla="*/ 0 w 17"/>
                    <a:gd name="T3" fmla="*/ 7 h 17"/>
                    <a:gd name="T4" fmla="*/ 0 w 17"/>
                    <a:gd name="T5" fmla="*/ 4 h 17"/>
                    <a:gd name="T6" fmla="*/ 0 w 17"/>
                    <a:gd name="T7" fmla="*/ 2 h 17"/>
                    <a:gd name="T8" fmla="*/ 0 w 17"/>
                    <a:gd name="T9" fmla="*/ 1 h 17"/>
                    <a:gd name="T10" fmla="*/ 1 w 17"/>
                    <a:gd name="T11" fmla="*/ 0 h 17"/>
                    <a:gd name="T12" fmla="*/ 4 w 17"/>
                    <a:gd name="T13" fmla="*/ 0 h 17"/>
                    <a:gd name="T14" fmla="*/ 6 w 17"/>
                    <a:gd name="T15" fmla="*/ 1 h 17"/>
                    <a:gd name="T16" fmla="*/ 11 w 17"/>
                    <a:gd name="T17" fmla="*/ 3 h 17"/>
                    <a:gd name="T18" fmla="*/ 12 w 17"/>
                    <a:gd name="T19" fmla="*/ 4 h 17"/>
                    <a:gd name="T20" fmla="*/ 14 w 17"/>
                    <a:gd name="T21" fmla="*/ 8 h 17"/>
                    <a:gd name="T22" fmla="*/ 16 w 17"/>
                    <a:gd name="T23" fmla="*/ 12 h 17"/>
                    <a:gd name="T24" fmla="*/ 14 w 17"/>
                    <a:gd name="T25" fmla="*/ 13 h 17"/>
                    <a:gd name="T26" fmla="*/ 14 w 17"/>
                    <a:gd name="T27" fmla="*/ 14 h 17"/>
                    <a:gd name="T28" fmla="*/ 12 w 17"/>
                    <a:gd name="T29" fmla="*/ 16 h 17"/>
                    <a:gd name="T30" fmla="*/ 11 w 17"/>
                    <a:gd name="T31" fmla="*/ 16 h 17"/>
                    <a:gd name="T32" fmla="*/ 6 w 17"/>
                    <a:gd name="T33" fmla="*/ 16 h 17"/>
                    <a:gd name="T34" fmla="*/ 4 w 17"/>
                    <a:gd name="T35" fmla="*/ 13 h 17"/>
                    <a:gd name="T36" fmla="*/ 1 w 17"/>
                    <a:gd name="T37" fmla="*/ 11 h 17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7"/>
                    <a:gd name="T58" fmla="*/ 0 h 17"/>
                    <a:gd name="T59" fmla="*/ 17 w 17"/>
                    <a:gd name="T60" fmla="*/ 17 h 17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7" h="17">
                      <a:moveTo>
                        <a:pt x="1" y="11"/>
                      </a:moveTo>
                      <a:lnTo>
                        <a:pt x="0" y="7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4" y="0"/>
                      </a:lnTo>
                      <a:lnTo>
                        <a:pt x="6" y="1"/>
                      </a:lnTo>
                      <a:lnTo>
                        <a:pt x="11" y="3"/>
                      </a:lnTo>
                      <a:lnTo>
                        <a:pt x="12" y="4"/>
                      </a:lnTo>
                      <a:lnTo>
                        <a:pt x="14" y="8"/>
                      </a:lnTo>
                      <a:lnTo>
                        <a:pt x="16" y="12"/>
                      </a:lnTo>
                      <a:lnTo>
                        <a:pt x="14" y="13"/>
                      </a:lnTo>
                      <a:lnTo>
                        <a:pt x="14" y="14"/>
                      </a:lnTo>
                      <a:lnTo>
                        <a:pt x="12" y="16"/>
                      </a:lnTo>
                      <a:lnTo>
                        <a:pt x="11" y="16"/>
                      </a:lnTo>
                      <a:lnTo>
                        <a:pt x="6" y="16"/>
                      </a:lnTo>
                      <a:lnTo>
                        <a:pt x="4" y="13"/>
                      </a:lnTo>
                      <a:lnTo>
                        <a:pt x="1" y="11"/>
                      </a:ln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1075" name="Freeform 154"/>
                <p:cNvSpPr>
                  <a:spLocks/>
                </p:cNvSpPr>
                <p:nvPr/>
              </p:nvSpPr>
              <p:spPr bwMode="auto">
                <a:xfrm>
                  <a:off x="2604" y="2926"/>
                  <a:ext cx="16" cy="16"/>
                </a:xfrm>
                <a:custGeom>
                  <a:avLst/>
                  <a:gdLst>
                    <a:gd name="T0" fmla="*/ 10 w 17"/>
                    <a:gd name="T1" fmla="*/ 16 h 17"/>
                    <a:gd name="T2" fmla="*/ 13 w 17"/>
                    <a:gd name="T3" fmla="*/ 13 h 17"/>
                    <a:gd name="T4" fmla="*/ 13 w 17"/>
                    <a:gd name="T5" fmla="*/ 12 h 17"/>
                    <a:gd name="T6" fmla="*/ 14 w 17"/>
                    <a:gd name="T7" fmla="*/ 12 h 17"/>
                    <a:gd name="T8" fmla="*/ 16 w 17"/>
                    <a:gd name="T9" fmla="*/ 9 h 17"/>
                    <a:gd name="T10" fmla="*/ 14 w 17"/>
                    <a:gd name="T11" fmla="*/ 7 h 17"/>
                    <a:gd name="T12" fmla="*/ 13 w 17"/>
                    <a:gd name="T13" fmla="*/ 5 h 17"/>
                    <a:gd name="T14" fmla="*/ 11 w 17"/>
                    <a:gd name="T15" fmla="*/ 2 h 17"/>
                    <a:gd name="T16" fmla="*/ 10 w 17"/>
                    <a:gd name="T17" fmla="*/ 1 h 17"/>
                    <a:gd name="T18" fmla="*/ 6 w 17"/>
                    <a:gd name="T19" fmla="*/ 0 h 17"/>
                    <a:gd name="T20" fmla="*/ 5 w 17"/>
                    <a:gd name="T21" fmla="*/ 0 h 17"/>
                    <a:gd name="T22" fmla="*/ 5 w 17"/>
                    <a:gd name="T23" fmla="*/ 1 h 17"/>
                    <a:gd name="T24" fmla="*/ 2 w 17"/>
                    <a:gd name="T25" fmla="*/ 2 h 17"/>
                    <a:gd name="T26" fmla="*/ 1 w 17"/>
                    <a:gd name="T27" fmla="*/ 3 h 17"/>
                    <a:gd name="T28" fmla="*/ 1 w 17"/>
                    <a:gd name="T29" fmla="*/ 4 h 17"/>
                    <a:gd name="T30" fmla="*/ 0 w 17"/>
                    <a:gd name="T31" fmla="*/ 5 h 17"/>
                    <a:gd name="T32" fmla="*/ 1 w 17"/>
                    <a:gd name="T33" fmla="*/ 8 h 17"/>
                    <a:gd name="T34" fmla="*/ 2 w 17"/>
                    <a:gd name="T35" fmla="*/ 11 h 17"/>
                    <a:gd name="T36" fmla="*/ 3 w 17"/>
                    <a:gd name="T37" fmla="*/ 13 h 17"/>
                    <a:gd name="T38" fmla="*/ 5 w 17"/>
                    <a:gd name="T39" fmla="*/ 16 h 17"/>
                    <a:gd name="T40" fmla="*/ 8 w 17"/>
                    <a:gd name="T41" fmla="*/ 16 h 17"/>
                    <a:gd name="T42" fmla="*/ 9 w 17"/>
                    <a:gd name="T43" fmla="*/ 16 h 17"/>
                    <a:gd name="T44" fmla="*/ 10 w 17"/>
                    <a:gd name="T45" fmla="*/ 16 h 17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17"/>
                    <a:gd name="T70" fmla="*/ 0 h 17"/>
                    <a:gd name="T71" fmla="*/ 17 w 17"/>
                    <a:gd name="T72" fmla="*/ 17 h 17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17" h="17">
                      <a:moveTo>
                        <a:pt x="10" y="16"/>
                      </a:moveTo>
                      <a:lnTo>
                        <a:pt x="13" y="13"/>
                      </a:lnTo>
                      <a:lnTo>
                        <a:pt x="13" y="12"/>
                      </a:lnTo>
                      <a:lnTo>
                        <a:pt x="14" y="12"/>
                      </a:lnTo>
                      <a:lnTo>
                        <a:pt x="16" y="9"/>
                      </a:lnTo>
                      <a:lnTo>
                        <a:pt x="14" y="7"/>
                      </a:lnTo>
                      <a:lnTo>
                        <a:pt x="13" y="5"/>
                      </a:lnTo>
                      <a:lnTo>
                        <a:pt x="11" y="2"/>
                      </a:lnTo>
                      <a:lnTo>
                        <a:pt x="10" y="1"/>
                      </a:lnTo>
                      <a:lnTo>
                        <a:pt x="6" y="0"/>
                      </a:lnTo>
                      <a:lnTo>
                        <a:pt x="5" y="0"/>
                      </a:lnTo>
                      <a:lnTo>
                        <a:pt x="5" y="1"/>
                      </a:lnTo>
                      <a:lnTo>
                        <a:pt x="2" y="2"/>
                      </a:lnTo>
                      <a:lnTo>
                        <a:pt x="1" y="3"/>
                      </a:lnTo>
                      <a:lnTo>
                        <a:pt x="1" y="4"/>
                      </a:lnTo>
                      <a:lnTo>
                        <a:pt x="0" y="5"/>
                      </a:lnTo>
                      <a:lnTo>
                        <a:pt x="1" y="8"/>
                      </a:lnTo>
                      <a:lnTo>
                        <a:pt x="2" y="11"/>
                      </a:lnTo>
                      <a:lnTo>
                        <a:pt x="3" y="13"/>
                      </a:lnTo>
                      <a:lnTo>
                        <a:pt x="5" y="16"/>
                      </a:lnTo>
                      <a:lnTo>
                        <a:pt x="8" y="16"/>
                      </a:lnTo>
                      <a:lnTo>
                        <a:pt x="9" y="16"/>
                      </a:lnTo>
                      <a:lnTo>
                        <a:pt x="10" y="16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1076" name="Freeform 155"/>
                <p:cNvSpPr>
                  <a:spLocks/>
                </p:cNvSpPr>
                <p:nvPr/>
              </p:nvSpPr>
              <p:spPr bwMode="auto">
                <a:xfrm>
                  <a:off x="2604" y="2927"/>
                  <a:ext cx="16" cy="16"/>
                </a:xfrm>
                <a:custGeom>
                  <a:avLst/>
                  <a:gdLst>
                    <a:gd name="T0" fmla="*/ 3 w 17"/>
                    <a:gd name="T1" fmla="*/ 11 h 17"/>
                    <a:gd name="T2" fmla="*/ 1 w 17"/>
                    <a:gd name="T3" fmla="*/ 7 h 17"/>
                    <a:gd name="T4" fmla="*/ 0 w 17"/>
                    <a:gd name="T5" fmla="*/ 3 h 17"/>
                    <a:gd name="T6" fmla="*/ 1 w 17"/>
                    <a:gd name="T7" fmla="*/ 2 h 17"/>
                    <a:gd name="T8" fmla="*/ 1 w 17"/>
                    <a:gd name="T9" fmla="*/ 1 h 17"/>
                    <a:gd name="T10" fmla="*/ 3 w 17"/>
                    <a:gd name="T11" fmla="*/ 0 h 17"/>
                    <a:gd name="T12" fmla="*/ 4 w 17"/>
                    <a:gd name="T13" fmla="*/ 0 h 17"/>
                    <a:gd name="T14" fmla="*/ 8 w 17"/>
                    <a:gd name="T15" fmla="*/ 0 h 17"/>
                    <a:gd name="T16" fmla="*/ 11 w 17"/>
                    <a:gd name="T17" fmla="*/ 2 h 17"/>
                    <a:gd name="T18" fmla="*/ 14 w 17"/>
                    <a:gd name="T19" fmla="*/ 4 h 17"/>
                    <a:gd name="T20" fmla="*/ 16 w 17"/>
                    <a:gd name="T21" fmla="*/ 8 h 17"/>
                    <a:gd name="T22" fmla="*/ 16 w 17"/>
                    <a:gd name="T23" fmla="*/ 12 h 17"/>
                    <a:gd name="T24" fmla="*/ 16 w 17"/>
                    <a:gd name="T25" fmla="*/ 13 h 17"/>
                    <a:gd name="T26" fmla="*/ 14 w 17"/>
                    <a:gd name="T27" fmla="*/ 14 h 17"/>
                    <a:gd name="T28" fmla="*/ 14 w 17"/>
                    <a:gd name="T29" fmla="*/ 16 h 17"/>
                    <a:gd name="T30" fmla="*/ 11 w 17"/>
                    <a:gd name="T31" fmla="*/ 16 h 17"/>
                    <a:gd name="T32" fmla="*/ 8 w 17"/>
                    <a:gd name="T33" fmla="*/ 16 h 17"/>
                    <a:gd name="T34" fmla="*/ 4 w 17"/>
                    <a:gd name="T35" fmla="*/ 13 h 17"/>
                    <a:gd name="T36" fmla="*/ 3 w 17"/>
                    <a:gd name="T37" fmla="*/ 11 h 17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7"/>
                    <a:gd name="T58" fmla="*/ 0 h 17"/>
                    <a:gd name="T59" fmla="*/ 17 w 17"/>
                    <a:gd name="T60" fmla="*/ 17 h 17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7" h="17">
                      <a:moveTo>
                        <a:pt x="3" y="11"/>
                      </a:moveTo>
                      <a:lnTo>
                        <a:pt x="1" y="7"/>
                      </a:lnTo>
                      <a:lnTo>
                        <a:pt x="0" y="3"/>
                      </a:lnTo>
                      <a:lnTo>
                        <a:pt x="1" y="2"/>
                      </a:ln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4" y="0"/>
                      </a:lnTo>
                      <a:lnTo>
                        <a:pt x="8" y="0"/>
                      </a:lnTo>
                      <a:lnTo>
                        <a:pt x="11" y="2"/>
                      </a:lnTo>
                      <a:lnTo>
                        <a:pt x="14" y="4"/>
                      </a:lnTo>
                      <a:lnTo>
                        <a:pt x="16" y="8"/>
                      </a:lnTo>
                      <a:lnTo>
                        <a:pt x="16" y="12"/>
                      </a:lnTo>
                      <a:lnTo>
                        <a:pt x="16" y="13"/>
                      </a:lnTo>
                      <a:lnTo>
                        <a:pt x="14" y="14"/>
                      </a:lnTo>
                      <a:lnTo>
                        <a:pt x="14" y="16"/>
                      </a:lnTo>
                      <a:lnTo>
                        <a:pt x="11" y="16"/>
                      </a:lnTo>
                      <a:lnTo>
                        <a:pt x="8" y="16"/>
                      </a:lnTo>
                      <a:lnTo>
                        <a:pt x="4" y="13"/>
                      </a:lnTo>
                      <a:lnTo>
                        <a:pt x="3" y="11"/>
                      </a:ln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1077" name="Freeform 156"/>
                <p:cNvSpPr>
                  <a:spLocks/>
                </p:cNvSpPr>
                <p:nvPr/>
              </p:nvSpPr>
              <p:spPr bwMode="auto">
                <a:xfrm>
                  <a:off x="2587" y="2873"/>
                  <a:ext cx="112" cy="67"/>
                </a:xfrm>
                <a:custGeom>
                  <a:avLst/>
                  <a:gdLst>
                    <a:gd name="T0" fmla="*/ 0 w 123"/>
                    <a:gd name="T1" fmla="*/ 13 h 70"/>
                    <a:gd name="T2" fmla="*/ 24 w 123"/>
                    <a:gd name="T3" fmla="*/ 0 h 70"/>
                    <a:gd name="T4" fmla="*/ 122 w 123"/>
                    <a:gd name="T5" fmla="*/ 54 h 70"/>
                    <a:gd name="T6" fmla="*/ 96 w 123"/>
                    <a:gd name="T7" fmla="*/ 69 h 70"/>
                    <a:gd name="T8" fmla="*/ 0 w 123"/>
                    <a:gd name="T9" fmla="*/ 13 h 7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3"/>
                    <a:gd name="T16" fmla="*/ 0 h 70"/>
                    <a:gd name="T17" fmla="*/ 123 w 123"/>
                    <a:gd name="T18" fmla="*/ 70 h 7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3" h="70">
                      <a:moveTo>
                        <a:pt x="0" y="13"/>
                      </a:moveTo>
                      <a:lnTo>
                        <a:pt x="24" y="0"/>
                      </a:lnTo>
                      <a:lnTo>
                        <a:pt x="122" y="54"/>
                      </a:lnTo>
                      <a:lnTo>
                        <a:pt x="96" y="69"/>
                      </a:lnTo>
                      <a:lnTo>
                        <a:pt x="0" y="13"/>
                      </a:lnTo>
                    </a:path>
                  </a:pathLst>
                </a:custGeom>
                <a:solidFill>
                  <a:srgbClr val="CCCC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1078" name="Freeform 157"/>
                <p:cNvSpPr>
                  <a:spLocks/>
                </p:cNvSpPr>
                <p:nvPr/>
              </p:nvSpPr>
              <p:spPr bwMode="auto">
                <a:xfrm>
                  <a:off x="2587" y="2885"/>
                  <a:ext cx="89" cy="82"/>
                </a:xfrm>
                <a:custGeom>
                  <a:avLst/>
                  <a:gdLst>
                    <a:gd name="T0" fmla="*/ 0 w 97"/>
                    <a:gd name="T1" fmla="*/ 0 h 87"/>
                    <a:gd name="T2" fmla="*/ 96 w 97"/>
                    <a:gd name="T3" fmla="*/ 57 h 87"/>
                    <a:gd name="T4" fmla="*/ 96 w 97"/>
                    <a:gd name="T5" fmla="*/ 86 h 87"/>
                    <a:gd name="T6" fmla="*/ 0 w 97"/>
                    <a:gd name="T7" fmla="*/ 28 h 87"/>
                    <a:gd name="T8" fmla="*/ 0 w 97"/>
                    <a:gd name="T9" fmla="*/ 0 h 8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7"/>
                    <a:gd name="T16" fmla="*/ 0 h 87"/>
                    <a:gd name="T17" fmla="*/ 97 w 97"/>
                    <a:gd name="T18" fmla="*/ 87 h 8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7" h="87">
                      <a:moveTo>
                        <a:pt x="0" y="0"/>
                      </a:moveTo>
                      <a:lnTo>
                        <a:pt x="96" y="57"/>
                      </a:lnTo>
                      <a:lnTo>
                        <a:pt x="96" y="86"/>
                      </a:lnTo>
                      <a:lnTo>
                        <a:pt x="0" y="28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1079" name="Freeform 158"/>
                <p:cNvSpPr>
                  <a:spLocks/>
                </p:cNvSpPr>
                <p:nvPr/>
              </p:nvSpPr>
              <p:spPr bwMode="auto">
                <a:xfrm>
                  <a:off x="2720" y="2970"/>
                  <a:ext cx="16" cy="16"/>
                </a:xfrm>
                <a:custGeom>
                  <a:avLst/>
                  <a:gdLst>
                    <a:gd name="T0" fmla="*/ 4 w 17"/>
                    <a:gd name="T1" fmla="*/ 0 h 17"/>
                    <a:gd name="T2" fmla="*/ 16 w 17"/>
                    <a:gd name="T3" fmla="*/ 9 h 17"/>
                    <a:gd name="T4" fmla="*/ 12 w 17"/>
                    <a:gd name="T5" fmla="*/ 16 h 17"/>
                    <a:gd name="T6" fmla="*/ 0 w 17"/>
                    <a:gd name="T7" fmla="*/ 5 h 17"/>
                    <a:gd name="T8" fmla="*/ 4 w 17"/>
                    <a:gd name="T9" fmla="*/ 0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4" y="0"/>
                      </a:moveTo>
                      <a:lnTo>
                        <a:pt x="16" y="9"/>
                      </a:lnTo>
                      <a:lnTo>
                        <a:pt x="12" y="16"/>
                      </a:lnTo>
                      <a:lnTo>
                        <a:pt x="0" y="5"/>
                      </a:lnTo>
                      <a:lnTo>
                        <a:pt x="4" y="0"/>
                      </a:lnTo>
                    </a:path>
                  </a:pathLst>
                </a:custGeom>
                <a:solidFill>
                  <a:srgbClr val="F934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1080" name="Freeform 159"/>
                <p:cNvSpPr>
                  <a:spLocks/>
                </p:cNvSpPr>
                <p:nvPr/>
              </p:nvSpPr>
              <p:spPr bwMode="auto">
                <a:xfrm>
                  <a:off x="2682" y="2940"/>
                  <a:ext cx="33" cy="20"/>
                </a:xfrm>
                <a:custGeom>
                  <a:avLst/>
                  <a:gdLst>
                    <a:gd name="T0" fmla="*/ 23 w 36"/>
                    <a:gd name="T1" fmla="*/ 0 h 21"/>
                    <a:gd name="T2" fmla="*/ 35 w 36"/>
                    <a:gd name="T3" fmla="*/ 7 h 21"/>
                    <a:gd name="T4" fmla="*/ 12 w 36"/>
                    <a:gd name="T5" fmla="*/ 20 h 21"/>
                    <a:gd name="T6" fmla="*/ 0 w 36"/>
                    <a:gd name="T7" fmla="*/ 12 h 21"/>
                    <a:gd name="T8" fmla="*/ 23 w 36"/>
                    <a:gd name="T9" fmla="*/ 0 h 2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6"/>
                    <a:gd name="T16" fmla="*/ 0 h 21"/>
                    <a:gd name="T17" fmla="*/ 36 w 36"/>
                    <a:gd name="T18" fmla="*/ 21 h 2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6" h="21">
                      <a:moveTo>
                        <a:pt x="23" y="0"/>
                      </a:moveTo>
                      <a:lnTo>
                        <a:pt x="35" y="7"/>
                      </a:lnTo>
                      <a:lnTo>
                        <a:pt x="12" y="20"/>
                      </a:lnTo>
                      <a:lnTo>
                        <a:pt x="0" y="12"/>
                      </a:lnTo>
                      <a:lnTo>
                        <a:pt x="23" y="0"/>
                      </a:lnTo>
                    </a:path>
                  </a:pathLst>
                </a:custGeom>
                <a:solidFill>
                  <a:srgbClr val="FC67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1081" name="Freeform 160"/>
                <p:cNvSpPr>
                  <a:spLocks/>
                </p:cNvSpPr>
                <p:nvPr/>
              </p:nvSpPr>
              <p:spPr bwMode="auto">
                <a:xfrm>
                  <a:off x="2682" y="2952"/>
                  <a:ext cx="16" cy="32"/>
                </a:xfrm>
                <a:custGeom>
                  <a:avLst/>
                  <a:gdLst>
                    <a:gd name="T0" fmla="*/ 0 w 17"/>
                    <a:gd name="T1" fmla="*/ 26 h 33"/>
                    <a:gd name="T2" fmla="*/ 16 w 17"/>
                    <a:gd name="T3" fmla="*/ 32 h 33"/>
                    <a:gd name="T4" fmla="*/ 16 w 17"/>
                    <a:gd name="T5" fmla="*/ 7 h 33"/>
                    <a:gd name="T6" fmla="*/ 0 w 17"/>
                    <a:gd name="T7" fmla="*/ 0 h 33"/>
                    <a:gd name="T8" fmla="*/ 0 w 17"/>
                    <a:gd name="T9" fmla="*/ 26 h 3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33"/>
                    <a:gd name="T17" fmla="*/ 17 w 17"/>
                    <a:gd name="T18" fmla="*/ 33 h 3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33">
                      <a:moveTo>
                        <a:pt x="0" y="26"/>
                      </a:moveTo>
                      <a:lnTo>
                        <a:pt x="16" y="32"/>
                      </a:lnTo>
                      <a:lnTo>
                        <a:pt x="16" y="7"/>
                      </a:lnTo>
                      <a:lnTo>
                        <a:pt x="0" y="0"/>
                      </a:lnTo>
                      <a:lnTo>
                        <a:pt x="0" y="26"/>
                      </a:lnTo>
                    </a:path>
                  </a:pathLst>
                </a:custGeom>
                <a:solidFill>
                  <a:srgbClr val="F901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1082" name="Freeform 161"/>
                <p:cNvSpPr>
                  <a:spLocks/>
                </p:cNvSpPr>
                <p:nvPr/>
              </p:nvSpPr>
              <p:spPr bwMode="auto">
                <a:xfrm>
                  <a:off x="2693" y="2946"/>
                  <a:ext cx="22" cy="38"/>
                </a:xfrm>
                <a:custGeom>
                  <a:avLst/>
                  <a:gdLst>
                    <a:gd name="T0" fmla="*/ 23 w 24"/>
                    <a:gd name="T1" fmla="*/ 26 h 39"/>
                    <a:gd name="T2" fmla="*/ 0 w 24"/>
                    <a:gd name="T3" fmla="*/ 38 h 39"/>
                    <a:gd name="T4" fmla="*/ 0 w 24"/>
                    <a:gd name="T5" fmla="*/ 13 h 39"/>
                    <a:gd name="T6" fmla="*/ 23 w 24"/>
                    <a:gd name="T7" fmla="*/ 0 h 39"/>
                    <a:gd name="T8" fmla="*/ 23 w 24"/>
                    <a:gd name="T9" fmla="*/ 26 h 3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4"/>
                    <a:gd name="T16" fmla="*/ 0 h 39"/>
                    <a:gd name="T17" fmla="*/ 24 w 24"/>
                    <a:gd name="T18" fmla="*/ 39 h 3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4" h="39">
                      <a:moveTo>
                        <a:pt x="23" y="26"/>
                      </a:moveTo>
                      <a:lnTo>
                        <a:pt x="0" y="38"/>
                      </a:lnTo>
                      <a:lnTo>
                        <a:pt x="0" y="13"/>
                      </a:lnTo>
                      <a:lnTo>
                        <a:pt x="23" y="0"/>
                      </a:lnTo>
                      <a:lnTo>
                        <a:pt x="23" y="26"/>
                      </a:lnTo>
                    </a:path>
                  </a:pathLst>
                </a:custGeom>
                <a:solidFill>
                  <a:srgbClr val="99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1083" name="Freeform 162"/>
                <p:cNvSpPr>
                  <a:spLocks/>
                </p:cNvSpPr>
                <p:nvPr/>
              </p:nvSpPr>
              <p:spPr bwMode="auto">
                <a:xfrm>
                  <a:off x="2695" y="2953"/>
                  <a:ext cx="25" cy="16"/>
                </a:xfrm>
                <a:custGeom>
                  <a:avLst/>
                  <a:gdLst>
                    <a:gd name="T0" fmla="*/ 18 w 27"/>
                    <a:gd name="T1" fmla="*/ 0 h 17"/>
                    <a:gd name="T2" fmla="*/ 26 w 27"/>
                    <a:gd name="T3" fmla="*/ 5 h 17"/>
                    <a:gd name="T4" fmla="*/ 21 w 27"/>
                    <a:gd name="T5" fmla="*/ 13 h 17"/>
                    <a:gd name="T6" fmla="*/ 9 w 27"/>
                    <a:gd name="T7" fmla="*/ 16 h 17"/>
                    <a:gd name="T8" fmla="*/ 0 w 27"/>
                    <a:gd name="T9" fmla="*/ 10 h 17"/>
                    <a:gd name="T10" fmla="*/ 18 w 27"/>
                    <a:gd name="T11" fmla="*/ 0 h 1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7"/>
                    <a:gd name="T19" fmla="*/ 0 h 17"/>
                    <a:gd name="T20" fmla="*/ 27 w 27"/>
                    <a:gd name="T21" fmla="*/ 17 h 1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7" h="17">
                      <a:moveTo>
                        <a:pt x="18" y="0"/>
                      </a:moveTo>
                      <a:lnTo>
                        <a:pt x="26" y="5"/>
                      </a:lnTo>
                      <a:lnTo>
                        <a:pt x="21" y="13"/>
                      </a:lnTo>
                      <a:lnTo>
                        <a:pt x="9" y="16"/>
                      </a:lnTo>
                      <a:lnTo>
                        <a:pt x="0" y="10"/>
                      </a:lnTo>
                      <a:lnTo>
                        <a:pt x="18" y="0"/>
                      </a:lnTo>
                    </a:path>
                  </a:pathLst>
                </a:custGeom>
                <a:solidFill>
                  <a:srgbClr val="F934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1084" name="Freeform 163"/>
                <p:cNvSpPr>
                  <a:spLocks/>
                </p:cNvSpPr>
                <p:nvPr/>
              </p:nvSpPr>
              <p:spPr bwMode="auto">
                <a:xfrm>
                  <a:off x="2695" y="2963"/>
                  <a:ext cx="15" cy="28"/>
                </a:xfrm>
                <a:custGeom>
                  <a:avLst/>
                  <a:gdLst>
                    <a:gd name="T0" fmla="*/ 0 w 17"/>
                    <a:gd name="T1" fmla="*/ 20 h 30"/>
                    <a:gd name="T2" fmla="*/ 15 w 17"/>
                    <a:gd name="T3" fmla="*/ 29 h 30"/>
                    <a:gd name="T4" fmla="*/ 16 w 17"/>
                    <a:gd name="T5" fmla="*/ 13 h 30"/>
                    <a:gd name="T6" fmla="*/ 12 w 17"/>
                    <a:gd name="T7" fmla="*/ 4 h 30"/>
                    <a:gd name="T8" fmla="*/ 0 w 17"/>
                    <a:gd name="T9" fmla="*/ 0 h 30"/>
                    <a:gd name="T10" fmla="*/ 0 w 17"/>
                    <a:gd name="T11" fmla="*/ 20 h 3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7"/>
                    <a:gd name="T19" fmla="*/ 0 h 30"/>
                    <a:gd name="T20" fmla="*/ 17 w 17"/>
                    <a:gd name="T21" fmla="*/ 30 h 3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7" h="30">
                      <a:moveTo>
                        <a:pt x="0" y="20"/>
                      </a:moveTo>
                      <a:lnTo>
                        <a:pt x="15" y="29"/>
                      </a:lnTo>
                      <a:lnTo>
                        <a:pt x="16" y="13"/>
                      </a:lnTo>
                      <a:lnTo>
                        <a:pt x="12" y="4"/>
                      </a:lnTo>
                      <a:lnTo>
                        <a:pt x="0" y="0"/>
                      </a:lnTo>
                      <a:lnTo>
                        <a:pt x="0" y="20"/>
                      </a:lnTo>
                    </a:path>
                  </a:pathLst>
                </a:custGeom>
                <a:solidFill>
                  <a:srgbClr val="F901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1085" name="Freeform 164"/>
                <p:cNvSpPr>
                  <a:spLocks/>
                </p:cNvSpPr>
                <p:nvPr/>
              </p:nvSpPr>
              <p:spPr bwMode="auto">
                <a:xfrm>
                  <a:off x="2707" y="2975"/>
                  <a:ext cx="15" cy="21"/>
                </a:xfrm>
                <a:custGeom>
                  <a:avLst/>
                  <a:gdLst>
                    <a:gd name="T0" fmla="*/ 0 w 17"/>
                    <a:gd name="T1" fmla="*/ 15 h 22"/>
                    <a:gd name="T2" fmla="*/ 2 w 17"/>
                    <a:gd name="T3" fmla="*/ 10 h 22"/>
                    <a:gd name="T4" fmla="*/ 9 w 17"/>
                    <a:gd name="T5" fmla="*/ 12 h 22"/>
                    <a:gd name="T6" fmla="*/ 13 w 17"/>
                    <a:gd name="T7" fmla="*/ 21 h 22"/>
                    <a:gd name="T8" fmla="*/ 16 w 17"/>
                    <a:gd name="T9" fmla="*/ 20 h 22"/>
                    <a:gd name="T10" fmla="*/ 13 w 17"/>
                    <a:gd name="T11" fmla="*/ 8 h 22"/>
                    <a:gd name="T12" fmla="*/ 0 w 17"/>
                    <a:gd name="T13" fmla="*/ 0 h 22"/>
                    <a:gd name="T14" fmla="*/ 0 w 17"/>
                    <a:gd name="T15" fmla="*/ 15 h 2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7"/>
                    <a:gd name="T25" fmla="*/ 0 h 22"/>
                    <a:gd name="T26" fmla="*/ 17 w 17"/>
                    <a:gd name="T27" fmla="*/ 22 h 2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7" h="22">
                      <a:moveTo>
                        <a:pt x="0" y="15"/>
                      </a:moveTo>
                      <a:lnTo>
                        <a:pt x="2" y="10"/>
                      </a:lnTo>
                      <a:lnTo>
                        <a:pt x="9" y="12"/>
                      </a:lnTo>
                      <a:lnTo>
                        <a:pt x="13" y="21"/>
                      </a:lnTo>
                      <a:lnTo>
                        <a:pt x="16" y="20"/>
                      </a:lnTo>
                      <a:lnTo>
                        <a:pt x="13" y="8"/>
                      </a:lnTo>
                      <a:lnTo>
                        <a:pt x="0" y="0"/>
                      </a:lnTo>
                      <a:lnTo>
                        <a:pt x="0" y="15"/>
                      </a:lnTo>
                    </a:path>
                  </a:pathLst>
                </a:custGeom>
                <a:solidFill>
                  <a:srgbClr val="F901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1086" name="Freeform 165"/>
                <p:cNvSpPr>
                  <a:spLocks/>
                </p:cNvSpPr>
                <p:nvPr/>
              </p:nvSpPr>
              <p:spPr bwMode="auto">
                <a:xfrm>
                  <a:off x="2720" y="2977"/>
                  <a:ext cx="16" cy="19"/>
                </a:xfrm>
                <a:custGeom>
                  <a:avLst/>
                  <a:gdLst>
                    <a:gd name="T0" fmla="*/ 16 w 17"/>
                    <a:gd name="T1" fmla="*/ 13 h 20"/>
                    <a:gd name="T2" fmla="*/ 2 w 17"/>
                    <a:gd name="T3" fmla="*/ 19 h 20"/>
                    <a:gd name="T4" fmla="*/ 0 w 17"/>
                    <a:gd name="T5" fmla="*/ 6 h 20"/>
                    <a:gd name="T6" fmla="*/ 9 w 17"/>
                    <a:gd name="T7" fmla="*/ 4 h 20"/>
                    <a:gd name="T8" fmla="*/ 14 w 17"/>
                    <a:gd name="T9" fmla="*/ 0 h 20"/>
                    <a:gd name="T10" fmla="*/ 16 w 17"/>
                    <a:gd name="T11" fmla="*/ 13 h 2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7"/>
                    <a:gd name="T19" fmla="*/ 0 h 20"/>
                    <a:gd name="T20" fmla="*/ 17 w 17"/>
                    <a:gd name="T21" fmla="*/ 20 h 2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7" h="20">
                      <a:moveTo>
                        <a:pt x="16" y="13"/>
                      </a:moveTo>
                      <a:lnTo>
                        <a:pt x="2" y="19"/>
                      </a:lnTo>
                      <a:lnTo>
                        <a:pt x="0" y="6"/>
                      </a:lnTo>
                      <a:lnTo>
                        <a:pt x="9" y="4"/>
                      </a:lnTo>
                      <a:lnTo>
                        <a:pt x="14" y="0"/>
                      </a:lnTo>
                      <a:lnTo>
                        <a:pt x="16" y="13"/>
                      </a:lnTo>
                    </a:path>
                  </a:pathLst>
                </a:custGeom>
                <a:solidFill>
                  <a:srgbClr val="99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1087" name="Freeform 166"/>
                <p:cNvSpPr>
                  <a:spLocks/>
                </p:cNvSpPr>
                <p:nvPr/>
              </p:nvSpPr>
              <p:spPr bwMode="auto">
                <a:xfrm>
                  <a:off x="2696" y="2965"/>
                  <a:ext cx="15" cy="17"/>
                </a:xfrm>
                <a:custGeom>
                  <a:avLst/>
                  <a:gdLst>
                    <a:gd name="T0" fmla="*/ 0 w 17"/>
                    <a:gd name="T1" fmla="*/ 9 h 17"/>
                    <a:gd name="T2" fmla="*/ 16 w 17"/>
                    <a:gd name="T3" fmla="*/ 16 h 17"/>
                    <a:gd name="T4" fmla="*/ 11 w 17"/>
                    <a:gd name="T5" fmla="*/ 4 h 17"/>
                    <a:gd name="T6" fmla="*/ 0 w 17"/>
                    <a:gd name="T7" fmla="*/ 0 h 17"/>
                    <a:gd name="T8" fmla="*/ 0 w 17"/>
                    <a:gd name="T9" fmla="*/ 9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9"/>
                      </a:moveTo>
                      <a:lnTo>
                        <a:pt x="16" y="16"/>
                      </a:lnTo>
                      <a:lnTo>
                        <a:pt x="11" y="4"/>
                      </a:lnTo>
                      <a:lnTo>
                        <a:pt x="0" y="0"/>
                      </a:lnTo>
                      <a:lnTo>
                        <a:pt x="0" y="9"/>
                      </a:lnTo>
                    </a:path>
                  </a:pathLst>
                </a:custGeom>
                <a:solidFill>
                  <a:srgbClr val="CEE1E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1088" name="Freeform 167"/>
                <p:cNvSpPr>
                  <a:spLocks/>
                </p:cNvSpPr>
                <p:nvPr/>
              </p:nvSpPr>
              <p:spPr bwMode="auto">
                <a:xfrm>
                  <a:off x="2707" y="2973"/>
                  <a:ext cx="22" cy="16"/>
                </a:xfrm>
                <a:custGeom>
                  <a:avLst/>
                  <a:gdLst>
                    <a:gd name="T0" fmla="*/ 23 w 24"/>
                    <a:gd name="T1" fmla="*/ 12 h 17"/>
                    <a:gd name="T2" fmla="*/ 14 w 24"/>
                    <a:gd name="T3" fmla="*/ 16 h 17"/>
                    <a:gd name="T4" fmla="*/ 0 w 24"/>
                    <a:gd name="T5" fmla="*/ 3 h 17"/>
                    <a:gd name="T6" fmla="*/ 13 w 24"/>
                    <a:gd name="T7" fmla="*/ 0 h 17"/>
                    <a:gd name="T8" fmla="*/ 23 w 24"/>
                    <a:gd name="T9" fmla="*/ 12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4"/>
                    <a:gd name="T16" fmla="*/ 0 h 17"/>
                    <a:gd name="T17" fmla="*/ 24 w 24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4" h="17">
                      <a:moveTo>
                        <a:pt x="23" y="12"/>
                      </a:moveTo>
                      <a:lnTo>
                        <a:pt x="14" y="16"/>
                      </a:lnTo>
                      <a:lnTo>
                        <a:pt x="0" y="3"/>
                      </a:lnTo>
                      <a:lnTo>
                        <a:pt x="13" y="0"/>
                      </a:lnTo>
                      <a:lnTo>
                        <a:pt x="23" y="12"/>
                      </a:lnTo>
                    </a:path>
                  </a:pathLst>
                </a:custGeom>
                <a:solidFill>
                  <a:srgbClr val="F934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1089" name="Freeform 168"/>
                <p:cNvSpPr>
                  <a:spLocks/>
                </p:cNvSpPr>
                <p:nvPr/>
              </p:nvSpPr>
              <p:spPr bwMode="auto">
                <a:xfrm>
                  <a:off x="2719" y="2966"/>
                  <a:ext cx="15" cy="17"/>
                </a:xfrm>
                <a:custGeom>
                  <a:avLst/>
                  <a:gdLst>
                    <a:gd name="T0" fmla="*/ 0 w 17"/>
                    <a:gd name="T1" fmla="*/ 7 h 17"/>
                    <a:gd name="T2" fmla="*/ 3 w 17"/>
                    <a:gd name="T3" fmla="*/ 0 h 17"/>
                    <a:gd name="T4" fmla="*/ 16 w 17"/>
                    <a:gd name="T5" fmla="*/ 12 h 17"/>
                    <a:gd name="T6" fmla="*/ 11 w 17"/>
                    <a:gd name="T7" fmla="*/ 16 h 17"/>
                    <a:gd name="T8" fmla="*/ 0 w 17"/>
                    <a:gd name="T9" fmla="*/ 7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7"/>
                      </a:moveTo>
                      <a:lnTo>
                        <a:pt x="3" y="0"/>
                      </a:lnTo>
                      <a:lnTo>
                        <a:pt x="16" y="12"/>
                      </a:lnTo>
                      <a:lnTo>
                        <a:pt x="11" y="16"/>
                      </a:lnTo>
                      <a:lnTo>
                        <a:pt x="0" y="7"/>
                      </a:lnTo>
                    </a:path>
                  </a:pathLst>
                </a:custGeom>
                <a:solidFill>
                  <a:srgbClr val="F901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1090" name="Freeform 169"/>
                <p:cNvSpPr>
                  <a:spLocks/>
                </p:cNvSpPr>
                <p:nvPr/>
              </p:nvSpPr>
              <p:spPr bwMode="auto">
                <a:xfrm>
                  <a:off x="2704" y="2961"/>
                  <a:ext cx="21" cy="18"/>
                </a:xfrm>
                <a:custGeom>
                  <a:avLst/>
                  <a:gdLst>
                    <a:gd name="T0" fmla="*/ 22 w 23"/>
                    <a:gd name="T1" fmla="*/ 13 h 19"/>
                    <a:gd name="T2" fmla="*/ 4 w 23"/>
                    <a:gd name="T3" fmla="*/ 18 h 19"/>
                    <a:gd name="T4" fmla="*/ 0 w 23"/>
                    <a:gd name="T5" fmla="*/ 4 h 19"/>
                    <a:gd name="T6" fmla="*/ 16 w 23"/>
                    <a:gd name="T7" fmla="*/ 0 h 19"/>
                    <a:gd name="T8" fmla="*/ 22 w 23"/>
                    <a:gd name="T9" fmla="*/ 13 h 1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3"/>
                    <a:gd name="T16" fmla="*/ 0 h 19"/>
                    <a:gd name="T17" fmla="*/ 23 w 23"/>
                    <a:gd name="T18" fmla="*/ 19 h 1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3" h="19">
                      <a:moveTo>
                        <a:pt x="22" y="13"/>
                      </a:moveTo>
                      <a:lnTo>
                        <a:pt x="4" y="18"/>
                      </a:lnTo>
                      <a:lnTo>
                        <a:pt x="0" y="4"/>
                      </a:lnTo>
                      <a:lnTo>
                        <a:pt x="16" y="0"/>
                      </a:lnTo>
                      <a:lnTo>
                        <a:pt x="22" y="13"/>
                      </a:lnTo>
                    </a:path>
                  </a:pathLst>
                </a:custGeom>
                <a:solidFill>
                  <a:srgbClr val="9DB9D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</p:grpSp>
        </p:grpSp>
        <p:grpSp>
          <p:nvGrpSpPr>
            <p:cNvPr id="47" name="Group 170"/>
            <p:cNvGrpSpPr>
              <a:grpSpLocks/>
            </p:cNvGrpSpPr>
            <p:nvPr/>
          </p:nvGrpSpPr>
          <p:grpSpPr bwMode="auto">
            <a:xfrm>
              <a:off x="1722" y="2178"/>
              <a:ext cx="226" cy="144"/>
              <a:chOff x="1248" y="2880"/>
              <a:chExt cx="389" cy="514"/>
            </a:xfrm>
          </p:grpSpPr>
          <p:sp>
            <p:nvSpPr>
              <p:cNvPr id="967" name="Freeform 171"/>
              <p:cNvSpPr>
                <a:spLocks/>
              </p:cNvSpPr>
              <p:nvPr/>
            </p:nvSpPr>
            <p:spPr bwMode="auto">
              <a:xfrm>
                <a:off x="1449" y="2880"/>
                <a:ext cx="58" cy="263"/>
              </a:xfrm>
              <a:custGeom>
                <a:avLst/>
                <a:gdLst>
                  <a:gd name="T0" fmla="*/ 0 w 63"/>
                  <a:gd name="T1" fmla="*/ 262 h 277"/>
                  <a:gd name="T2" fmla="*/ 15 w 63"/>
                  <a:gd name="T3" fmla="*/ 2 h 277"/>
                  <a:gd name="T4" fmla="*/ 28 w 63"/>
                  <a:gd name="T5" fmla="*/ 0 h 277"/>
                  <a:gd name="T6" fmla="*/ 41 w 63"/>
                  <a:gd name="T7" fmla="*/ 2 h 277"/>
                  <a:gd name="T8" fmla="*/ 62 w 63"/>
                  <a:gd name="T9" fmla="*/ 262 h 277"/>
                  <a:gd name="T10" fmla="*/ 59 w 63"/>
                  <a:gd name="T11" fmla="*/ 264 h 277"/>
                  <a:gd name="T12" fmla="*/ 56 w 63"/>
                  <a:gd name="T13" fmla="*/ 267 h 277"/>
                  <a:gd name="T14" fmla="*/ 52 w 63"/>
                  <a:gd name="T15" fmla="*/ 269 h 277"/>
                  <a:gd name="T16" fmla="*/ 48 w 63"/>
                  <a:gd name="T17" fmla="*/ 271 h 277"/>
                  <a:gd name="T18" fmla="*/ 42 w 63"/>
                  <a:gd name="T19" fmla="*/ 273 h 277"/>
                  <a:gd name="T20" fmla="*/ 36 w 63"/>
                  <a:gd name="T21" fmla="*/ 275 h 277"/>
                  <a:gd name="T22" fmla="*/ 32 w 63"/>
                  <a:gd name="T23" fmla="*/ 276 h 277"/>
                  <a:gd name="T24" fmla="*/ 29 w 63"/>
                  <a:gd name="T25" fmla="*/ 276 h 277"/>
                  <a:gd name="T26" fmla="*/ 25 w 63"/>
                  <a:gd name="T27" fmla="*/ 276 h 277"/>
                  <a:gd name="T28" fmla="*/ 20 w 63"/>
                  <a:gd name="T29" fmla="*/ 275 h 277"/>
                  <a:gd name="T30" fmla="*/ 17 w 63"/>
                  <a:gd name="T31" fmla="*/ 274 h 277"/>
                  <a:gd name="T32" fmla="*/ 14 w 63"/>
                  <a:gd name="T33" fmla="*/ 273 h 277"/>
                  <a:gd name="T34" fmla="*/ 11 w 63"/>
                  <a:gd name="T35" fmla="*/ 273 h 277"/>
                  <a:gd name="T36" fmla="*/ 9 w 63"/>
                  <a:gd name="T37" fmla="*/ 271 h 277"/>
                  <a:gd name="T38" fmla="*/ 5 w 63"/>
                  <a:gd name="T39" fmla="*/ 269 h 277"/>
                  <a:gd name="T40" fmla="*/ 2 w 63"/>
                  <a:gd name="T41" fmla="*/ 267 h 277"/>
                  <a:gd name="T42" fmla="*/ 1 w 63"/>
                  <a:gd name="T43" fmla="*/ 264 h 277"/>
                  <a:gd name="T44" fmla="*/ 0 w 63"/>
                  <a:gd name="T45" fmla="*/ 263 h 277"/>
                  <a:gd name="T46" fmla="*/ 0 w 63"/>
                  <a:gd name="T47" fmla="*/ 262 h 277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63"/>
                  <a:gd name="T73" fmla="*/ 0 h 277"/>
                  <a:gd name="T74" fmla="*/ 63 w 63"/>
                  <a:gd name="T75" fmla="*/ 277 h 277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63" h="277">
                    <a:moveTo>
                      <a:pt x="0" y="262"/>
                    </a:moveTo>
                    <a:lnTo>
                      <a:pt x="15" y="2"/>
                    </a:lnTo>
                    <a:lnTo>
                      <a:pt x="28" y="0"/>
                    </a:lnTo>
                    <a:lnTo>
                      <a:pt x="41" y="2"/>
                    </a:lnTo>
                    <a:lnTo>
                      <a:pt x="62" y="262"/>
                    </a:lnTo>
                    <a:lnTo>
                      <a:pt x="59" y="264"/>
                    </a:lnTo>
                    <a:lnTo>
                      <a:pt x="56" y="267"/>
                    </a:lnTo>
                    <a:lnTo>
                      <a:pt x="52" y="269"/>
                    </a:lnTo>
                    <a:lnTo>
                      <a:pt x="48" y="271"/>
                    </a:lnTo>
                    <a:lnTo>
                      <a:pt x="42" y="273"/>
                    </a:lnTo>
                    <a:lnTo>
                      <a:pt x="36" y="275"/>
                    </a:lnTo>
                    <a:lnTo>
                      <a:pt x="32" y="276"/>
                    </a:lnTo>
                    <a:lnTo>
                      <a:pt x="29" y="276"/>
                    </a:lnTo>
                    <a:lnTo>
                      <a:pt x="25" y="276"/>
                    </a:lnTo>
                    <a:lnTo>
                      <a:pt x="20" y="275"/>
                    </a:lnTo>
                    <a:lnTo>
                      <a:pt x="17" y="274"/>
                    </a:lnTo>
                    <a:lnTo>
                      <a:pt x="14" y="273"/>
                    </a:lnTo>
                    <a:lnTo>
                      <a:pt x="11" y="273"/>
                    </a:lnTo>
                    <a:lnTo>
                      <a:pt x="9" y="271"/>
                    </a:lnTo>
                    <a:lnTo>
                      <a:pt x="5" y="269"/>
                    </a:lnTo>
                    <a:lnTo>
                      <a:pt x="2" y="267"/>
                    </a:lnTo>
                    <a:lnTo>
                      <a:pt x="1" y="264"/>
                    </a:lnTo>
                    <a:lnTo>
                      <a:pt x="0" y="263"/>
                    </a:lnTo>
                    <a:lnTo>
                      <a:pt x="0" y="262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968" name="Freeform 172"/>
              <p:cNvSpPr>
                <a:spLocks/>
              </p:cNvSpPr>
              <p:nvPr/>
            </p:nvSpPr>
            <p:spPr bwMode="auto">
              <a:xfrm>
                <a:off x="1503" y="2912"/>
                <a:ext cx="57" cy="263"/>
              </a:xfrm>
              <a:custGeom>
                <a:avLst/>
                <a:gdLst>
                  <a:gd name="T0" fmla="*/ 0 w 62"/>
                  <a:gd name="T1" fmla="*/ 261 h 276"/>
                  <a:gd name="T2" fmla="*/ 15 w 62"/>
                  <a:gd name="T3" fmla="*/ 2 h 276"/>
                  <a:gd name="T4" fmla="*/ 28 w 62"/>
                  <a:gd name="T5" fmla="*/ 0 h 276"/>
                  <a:gd name="T6" fmla="*/ 39 w 62"/>
                  <a:gd name="T7" fmla="*/ 2 h 276"/>
                  <a:gd name="T8" fmla="*/ 61 w 62"/>
                  <a:gd name="T9" fmla="*/ 261 h 276"/>
                  <a:gd name="T10" fmla="*/ 58 w 62"/>
                  <a:gd name="T11" fmla="*/ 264 h 276"/>
                  <a:gd name="T12" fmla="*/ 55 w 62"/>
                  <a:gd name="T13" fmla="*/ 266 h 276"/>
                  <a:gd name="T14" fmla="*/ 51 w 62"/>
                  <a:gd name="T15" fmla="*/ 268 h 276"/>
                  <a:gd name="T16" fmla="*/ 47 w 62"/>
                  <a:gd name="T17" fmla="*/ 270 h 276"/>
                  <a:gd name="T18" fmla="*/ 41 w 62"/>
                  <a:gd name="T19" fmla="*/ 272 h 276"/>
                  <a:gd name="T20" fmla="*/ 35 w 62"/>
                  <a:gd name="T21" fmla="*/ 275 h 276"/>
                  <a:gd name="T22" fmla="*/ 32 w 62"/>
                  <a:gd name="T23" fmla="*/ 275 h 276"/>
                  <a:gd name="T24" fmla="*/ 29 w 62"/>
                  <a:gd name="T25" fmla="*/ 275 h 276"/>
                  <a:gd name="T26" fmla="*/ 25 w 62"/>
                  <a:gd name="T27" fmla="*/ 275 h 276"/>
                  <a:gd name="T28" fmla="*/ 21 w 62"/>
                  <a:gd name="T29" fmla="*/ 275 h 276"/>
                  <a:gd name="T30" fmla="*/ 17 w 62"/>
                  <a:gd name="T31" fmla="*/ 274 h 276"/>
                  <a:gd name="T32" fmla="*/ 14 w 62"/>
                  <a:gd name="T33" fmla="*/ 272 h 276"/>
                  <a:gd name="T34" fmla="*/ 12 w 62"/>
                  <a:gd name="T35" fmla="*/ 271 h 276"/>
                  <a:gd name="T36" fmla="*/ 8 w 62"/>
                  <a:gd name="T37" fmla="*/ 270 h 276"/>
                  <a:gd name="T38" fmla="*/ 6 w 62"/>
                  <a:gd name="T39" fmla="*/ 268 h 276"/>
                  <a:gd name="T40" fmla="*/ 2 w 62"/>
                  <a:gd name="T41" fmla="*/ 266 h 276"/>
                  <a:gd name="T42" fmla="*/ 1 w 62"/>
                  <a:gd name="T43" fmla="*/ 264 h 276"/>
                  <a:gd name="T44" fmla="*/ 0 w 62"/>
                  <a:gd name="T45" fmla="*/ 262 h 276"/>
                  <a:gd name="T46" fmla="*/ 0 w 62"/>
                  <a:gd name="T47" fmla="*/ 261 h 27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62"/>
                  <a:gd name="T73" fmla="*/ 0 h 276"/>
                  <a:gd name="T74" fmla="*/ 62 w 62"/>
                  <a:gd name="T75" fmla="*/ 276 h 27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62" h="276">
                    <a:moveTo>
                      <a:pt x="0" y="261"/>
                    </a:moveTo>
                    <a:lnTo>
                      <a:pt x="15" y="2"/>
                    </a:lnTo>
                    <a:lnTo>
                      <a:pt x="28" y="0"/>
                    </a:lnTo>
                    <a:lnTo>
                      <a:pt x="39" y="2"/>
                    </a:lnTo>
                    <a:lnTo>
                      <a:pt x="61" y="261"/>
                    </a:lnTo>
                    <a:lnTo>
                      <a:pt x="58" y="264"/>
                    </a:lnTo>
                    <a:lnTo>
                      <a:pt x="55" y="266"/>
                    </a:lnTo>
                    <a:lnTo>
                      <a:pt x="51" y="268"/>
                    </a:lnTo>
                    <a:lnTo>
                      <a:pt x="47" y="270"/>
                    </a:lnTo>
                    <a:lnTo>
                      <a:pt x="41" y="272"/>
                    </a:lnTo>
                    <a:lnTo>
                      <a:pt x="35" y="275"/>
                    </a:lnTo>
                    <a:lnTo>
                      <a:pt x="32" y="275"/>
                    </a:lnTo>
                    <a:lnTo>
                      <a:pt x="29" y="275"/>
                    </a:lnTo>
                    <a:lnTo>
                      <a:pt x="25" y="275"/>
                    </a:lnTo>
                    <a:lnTo>
                      <a:pt x="21" y="275"/>
                    </a:lnTo>
                    <a:lnTo>
                      <a:pt x="17" y="274"/>
                    </a:lnTo>
                    <a:lnTo>
                      <a:pt x="14" y="272"/>
                    </a:lnTo>
                    <a:lnTo>
                      <a:pt x="12" y="271"/>
                    </a:lnTo>
                    <a:lnTo>
                      <a:pt x="8" y="270"/>
                    </a:lnTo>
                    <a:lnTo>
                      <a:pt x="6" y="268"/>
                    </a:lnTo>
                    <a:lnTo>
                      <a:pt x="2" y="266"/>
                    </a:lnTo>
                    <a:lnTo>
                      <a:pt x="1" y="264"/>
                    </a:lnTo>
                    <a:lnTo>
                      <a:pt x="0" y="262"/>
                    </a:lnTo>
                    <a:lnTo>
                      <a:pt x="0" y="261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969" name="Freeform 173"/>
              <p:cNvSpPr>
                <a:spLocks/>
              </p:cNvSpPr>
              <p:nvPr/>
            </p:nvSpPr>
            <p:spPr bwMode="auto">
              <a:xfrm>
                <a:off x="1475" y="2880"/>
                <a:ext cx="31" cy="263"/>
              </a:xfrm>
              <a:custGeom>
                <a:avLst/>
                <a:gdLst>
                  <a:gd name="T0" fmla="*/ 6 w 34"/>
                  <a:gd name="T1" fmla="*/ 276 h 277"/>
                  <a:gd name="T2" fmla="*/ 10 w 34"/>
                  <a:gd name="T3" fmla="*/ 276 h 277"/>
                  <a:gd name="T4" fmla="*/ 13 w 34"/>
                  <a:gd name="T5" fmla="*/ 275 h 277"/>
                  <a:gd name="T6" fmla="*/ 17 w 34"/>
                  <a:gd name="T7" fmla="*/ 274 h 277"/>
                  <a:gd name="T8" fmla="*/ 19 w 34"/>
                  <a:gd name="T9" fmla="*/ 273 h 277"/>
                  <a:gd name="T10" fmla="*/ 24 w 34"/>
                  <a:gd name="T11" fmla="*/ 271 h 277"/>
                  <a:gd name="T12" fmla="*/ 26 w 34"/>
                  <a:gd name="T13" fmla="*/ 270 h 277"/>
                  <a:gd name="T14" fmla="*/ 28 w 34"/>
                  <a:gd name="T15" fmla="*/ 269 h 277"/>
                  <a:gd name="T16" fmla="*/ 30 w 34"/>
                  <a:gd name="T17" fmla="*/ 267 h 277"/>
                  <a:gd name="T18" fmla="*/ 32 w 34"/>
                  <a:gd name="T19" fmla="*/ 264 h 277"/>
                  <a:gd name="T20" fmla="*/ 33 w 34"/>
                  <a:gd name="T21" fmla="*/ 262 h 277"/>
                  <a:gd name="T22" fmla="*/ 12 w 34"/>
                  <a:gd name="T23" fmla="*/ 2 h 277"/>
                  <a:gd name="T24" fmla="*/ 0 w 34"/>
                  <a:gd name="T25" fmla="*/ 0 h 277"/>
                  <a:gd name="T26" fmla="*/ 0 w 34"/>
                  <a:gd name="T27" fmla="*/ 276 h 277"/>
                  <a:gd name="T28" fmla="*/ 6 w 34"/>
                  <a:gd name="T29" fmla="*/ 276 h 27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4"/>
                  <a:gd name="T46" fmla="*/ 0 h 277"/>
                  <a:gd name="T47" fmla="*/ 34 w 34"/>
                  <a:gd name="T48" fmla="*/ 277 h 27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4" h="277">
                    <a:moveTo>
                      <a:pt x="6" y="276"/>
                    </a:moveTo>
                    <a:lnTo>
                      <a:pt x="10" y="276"/>
                    </a:lnTo>
                    <a:lnTo>
                      <a:pt x="13" y="275"/>
                    </a:lnTo>
                    <a:lnTo>
                      <a:pt x="17" y="274"/>
                    </a:lnTo>
                    <a:lnTo>
                      <a:pt x="19" y="273"/>
                    </a:lnTo>
                    <a:lnTo>
                      <a:pt x="24" y="271"/>
                    </a:lnTo>
                    <a:lnTo>
                      <a:pt x="26" y="270"/>
                    </a:lnTo>
                    <a:lnTo>
                      <a:pt x="28" y="269"/>
                    </a:lnTo>
                    <a:lnTo>
                      <a:pt x="30" y="267"/>
                    </a:lnTo>
                    <a:lnTo>
                      <a:pt x="32" y="264"/>
                    </a:lnTo>
                    <a:lnTo>
                      <a:pt x="33" y="262"/>
                    </a:lnTo>
                    <a:lnTo>
                      <a:pt x="12" y="2"/>
                    </a:lnTo>
                    <a:lnTo>
                      <a:pt x="0" y="0"/>
                    </a:lnTo>
                    <a:lnTo>
                      <a:pt x="0" y="276"/>
                    </a:lnTo>
                    <a:lnTo>
                      <a:pt x="6" y="276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970" name="Freeform 174"/>
              <p:cNvSpPr>
                <a:spLocks/>
              </p:cNvSpPr>
              <p:nvPr/>
            </p:nvSpPr>
            <p:spPr bwMode="auto">
              <a:xfrm>
                <a:off x="1449" y="3160"/>
                <a:ext cx="167" cy="186"/>
              </a:xfrm>
              <a:custGeom>
                <a:avLst/>
                <a:gdLst>
                  <a:gd name="T0" fmla="*/ 181 w 182"/>
                  <a:gd name="T1" fmla="*/ 0 h 195"/>
                  <a:gd name="T2" fmla="*/ 0 w 182"/>
                  <a:gd name="T3" fmla="*/ 103 h 195"/>
                  <a:gd name="T4" fmla="*/ 0 w 182"/>
                  <a:gd name="T5" fmla="*/ 194 h 195"/>
                  <a:gd name="T6" fmla="*/ 181 w 182"/>
                  <a:gd name="T7" fmla="*/ 89 h 195"/>
                  <a:gd name="T8" fmla="*/ 181 w 182"/>
                  <a:gd name="T9" fmla="*/ 0 h 1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2"/>
                  <a:gd name="T16" fmla="*/ 0 h 195"/>
                  <a:gd name="T17" fmla="*/ 182 w 182"/>
                  <a:gd name="T18" fmla="*/ 195 h 19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2" h="195">
                    <a:moveTo>
                      <a:pt x="181" y="0"/>
                    </a:moveTo>
                    <a:lnTo>
                      <a:pt x="0" y="103"/>
                    </a:lnTo>
                    <a:lnTo>
                      <a:pt x="0" y="194"/>
                    </a:lnTo>
                    <a:lnTo>
                      <a:pt x="181" y="89"/>
                    </a:lnTo>
                    <a:lnTo>
                      <a:pt x="181" y="0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971" name="Freeform 175"/>
              <p:cNvSpPr>
                <a:spLocks/>
              </p:cNvSpPr>
              <p:nvPr/>
            </p:nvSpPr>
            <p:spPr bwMode="auto">
              <a:xfrm>
                <a:off x="1248" y="3139"/>
                <a:ext cx="202" cy="207"/>
              </a:xfrm>
              <a:custGeom>
                <a:avLst/>
                <a:gdLst>
                  <a:gd name="T0" fmla="*/ 0 w 220"/>
                  <a:gd name="T1" fmla="*/ 0 h 217"/>
                  <a:gd name="T2" fmla="*/ 219 w 220"/>
                  <a:gd name="T3" fmla="*/ 125 h 217"/>
                  <a:gd name="T4" fmla="*/ 219 w 220"/>
                  <a:gd name="T5" fmla="*/ 216 h 217"/>
                  <a:gd name="T6" fmla="*/ 0 w 220"/>
                  <a:gd name="T7" fmla="*/ 90 h 217"/>
                  <a:gd name="T8" fmla="*/ 0 w 220"/>
                  <a:gd name="T9" fmla="*/ 0 h 2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0"/>
                  <a:gd name="T16" fmla="*/ 0 h 217"/>
                  <a:gd name="T17" fmla="*/ 220 w 220"/>
                  <a:gd name="T18" fmla="*/ 217 h 2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0" h="217">
                    <a:moveTo>
                      <a:pt x="0" y="0"/>
                    </a:moveTo>
                    <a:lnTo>
                      <a:pt x="219" y="125"/>
                    </a:lnTo>
                    <a:lnTo>
                      <a:pt x="219" y="216"/>
                    </a:lnTo>
                    <a:lnTo>
                      <a:pt x="0" y="9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972" name="Freeform 176"/>
              <p:cNvSpPr>
                <a:spLocks/>
              </p:cNvSpPr>
              <p:nvPr/>
            </p:nvSpPr>
            <p:spPr bwMode="auto">
              <a:xfrm>
                <a:off x="1248" y="3040"/>
                <a:ext cx="368" cy="219"/>
              </a:xfrm>
              <a:custGeom>
                <a:avLst/>
                <a:gdLst>
                  <a:gd name="T0" fmla="*/ 400 w 401"/>
                  <a:gd name="T1" fmla="*/ 126 h 231"/>
                  <a:gd name="T2" fmla="*/ 219 w 401"/>
                  <a:gd name="T3" fmla="*/ 230 h 231"/>
                  <a:gd name="T4" fmla="*/ 0 w 401"/>
                  <a:gd name="T5" fmla="*/ 103 h 231"/>
                  <a:gd name="T6" fmla="*/ 180 w 401"/>
                  <a:gd name="T7" fmla="*/ 0 h 231"/>
                  <a:gd name="T8" fmla="*/ 400 w 401"/>
                  <a:gd name="T9" fmla="*/ 126 h 2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1"/>
                  <a:gd name="T16" fmla="*/ 0 h 231"/>
                  <a:gd name="T17" fmla="*/ 401 w 401"/>
                  <a:gd name="T18" fmla="*/ 231 h 2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1" h="231">
                    <a:moveTo>
                      <a:pt x="400" y="126"/>
                    </a:moveTo>
                    <a:lnTo>
                      <a:pt x="219" y="230"/>
                    </a:lnTo>
                    <a:lnTo>
                      <a:pt x="0" y="103"/>
                    </a:lnTo>
                    <a:lnTo>
                      <a:pt x="180" y="0"/>
                    </a:lnTo>
                    <a:lnTo>
                      <a:pt x="400" y="126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973" name="Freeform 177"/>
              <p:cNvSpPr>
                <a:spLocks/>
              </p:cNvSpPr>
              <p:nvPr/>
            </p:nvSpPr>
            <p:spPr bwMode="auto">
              <a:xfrm>
                <a:off x="1321" y="3149"/>
                <a:ext cx="55" cy="66"/>
              </a:xfrm>
              <a:custGeom>
                <a:avLst/>
                <a:gdLst>
                  <a:gd name="T0" fmla="*/ 58 w 59"/>
                  <a:gd name="T1" fmla="*/ 0 h 70"/>
                  <a:gd name="T2" fmla="*/ 58 w 59"/>
                  <a:gd name="T3" fmla="*/ 69 h 70"/>
                  <a:gd name="T4" fmla="*/ 0 w 59"/>
                  <a:gd name="T5" fmla="*/ 35 h 70"/>
                  <a:gd name="T6" fmla="*/ 58 w 59"/>
                  <a:gd name="T7" fmla="*/ 0 h 7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9"/>
                  <a:gd name="T13" fmla="*/ 0 h 70"/>
                  <a:gd name="T14" fmla="*/ 59 w 59"/>
                  <a:gd name="T15" fmla="*/ 70 h 7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9" h="70">
                    <a:moveTo>
                      <a:pt x="58" y="0"/>
                    </a:moveTo>
                    <a:lnTo>
                      <a:pt x="58" y="69"/>
                    </a:lnTo>
                    <a:lnTo>
                      <a:pt x="0" y="35"/>
                    </a:lnTo>
                    <a:lnTo>
                      <a:pt x="58" y="0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974" name="Freeform 178"/>
              <p:cNvSpPr>
                <a:spLocks/>
              </p:cNvSpPr>
              <p:nvPr/>
            </p:nvSpPr>
            <p:spPr bwMode="auto">
              <a:xfrm>
                <a:off x="1461" y="3260"/>
                <a:ext cx="30" cy="61"/>
              </a:xfrm>
              <a:custGeom>
                <a:avLst/>
                <a:gdLst>
                  <a:gd name="T0" fmla="*/ 32 w 33"/>
                  <a:gd name="T1" fmla="*/ 0 h 64"/>
                  <a:gd name="T2" fmla="*/ 0 w 33"/>
                  <a:gd name="T3" fmla="*/ 18 h 64"/>
                  <a:gd name="T4" fmla="*/ 0 w 33"/>
                  <a:gd name="T5" fmla="*/ 63 h 64"/>
                  <a:gd name="T6" fmla="*/ 32 w 33"/>
                  <a:gd name="T7" fmla="*/ 45 h 64"/>
                  <a:gd name="T8" fmla="*/ 32 w 33"/>
                  <a:gd name="T9" fmla="*/ 0 h 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64"/>
                  <a:gd name="T17" fmla="*/ 33 w 33"/>
                  <a:gd name="T18" fmla="*/ 64 h 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64">
                    <a:moveTo>
                      <a:pt x="32" y="0"/>
                    </a:moveTo>
                    <a:lnTo>
                      <a:pt x="0" y="18"/>
                    </a:lnTo>
                    <a:lnTo>
                      <a:pt x="0" y="63"/>
                    </a:lnTo>
                    <a:lnTo>
                      <a:pt x="32" y="45"/>
                    </a:lnTo>
                    <a:lnTo>
                      <a:pt x="32" y="0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975" name="Freeform 179"/>
              <p:cNvSpPr>
                <a:spLocks/>
              </p:cNvSpPr>
              <p:nvPr/>
            </p:nvSpPr>
            <p:spPr bwMode="auto">
              <a:xfrm>
                <a:off x="1265" y="3238"/>
                <a:ext cx="99" cy="99"/>
              </a:xfrm>
              <a:custGeom>
                <a:avLst/>
                <a:gdLst>
                  <a:gd name="T0" fmla="*/ 0 w 107"/>
                  <a:gd name="T1" fmla="*/ 0 h 104"/>
                  <a:gd name="T2" fmla="*/ 106 w 107"/>
                  <a:gd name="T3" fmla="*/ 61 h 104"/>
                  <a:gd name="T4" fmla="*/ 106 w 107"/>
                  <a:gd name="T5" fmla="*/ 103 h 104"/>
                  <a:gd name="T6" fmla="*/ 0 w 107"/>
                  <a:gd name="T7" fmla="*/ 42 h 104"/>
                  <a:gd name="T8" fmla="*/ 0 w 107"/>
                  <a:gd name="T9" fmla="*/ 0 h 1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7"/>
                  <a:gd name="T16" fmla="*/ 0 h 104"/>
                  <a:gd name="T17" fmla="*/ 107 w 107"/>
                  <a:gd name="T18" fmla="*/ 104 h 10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7" h="104">
                    <a:moveTo>
                      <a:pt x="0" y="0"/>
                    </a:moveTo>
                    <a:lnTo>
                      <a:pt x="106" y="61"/>
                    </a:lnTo>
                    <a:lnTo>
                      <a:pt x="106" y="103"/>
                    </a:lnTo>
                    <a:lnTo>
                      <a:pt x="0" y="4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976" name="Freeform 180"/>
              <p:cNvSpPr>
                <a:spLocks/>
              </p:cNvSpPr>
              <p:nvPr/>
            </p:nvSpPr>
            <p:spPr bwMode="auto">
              <a:xfrm>
                <a:off x="1362" y="3273"/>
                <a:ext cx="37" cy="64"/>
              </a:xfrm>
              <a:custGeom>
                <a:avLst/>
                <a:gdLst>
                  <a:gd name="T0" fmla="*/ 40 w 41"/>
                  <a:gd name="T1" fmla="*/ 0 h 67"/>
                  <a:gd name="T2" fmla="*/ 0 w 41"/>
                  <a:gd name="T3" fmla="*/ 22 h 67"/>
                  <a:gd name="T4" fmla="*/ 0 w 41"/>
                  <a:gd name="T5" fmla="*/ 66 h 67"/>
                  <a:gd name="T6" fmla="*/ 40 w 41"/>
                  <a:gd name="T7" fmla="*/ 43 h 67"/>
                  <a:gd name="T8" fmla="*/ 40 w 41"/>
                  <a:gd name="T9" fmla="*/ 0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"/>
                  <a:gd name="T16" fmla="*/ 0 h 67"/>
                  <a:gd name="T17" fmla="*/ 41 w 41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" h="67">
                    <a:moveTo>
                      <a:pt x="40" y="0"/>
                    </a:moveTo>
                    <a:lnTo>
                      <a:pt x="0" y="22"/>
                    </a:lnTo>
                    <a:lnTo>
                      <a:pt x="0" y="66"/>
                    </a:lnTo>
                    <a:lnTo>
                      <a:pt x="40" y="43"/>
                    </a:lnTo>
                    <a:lnTo>
                      <a:pt x="40" y="0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977" name="Freeform 181"/>
              <p:cNvSpPr>
                <a:spLocks/>
              </p:cNvSpPr>
              <p:nvPr/>
            </p:nvSpPr>
            <p:spPr bwMode="auto">
              <a:xfrm>
                <a:off x="1265" y="3217"/>
                <a:ext cx="134" cy="80"/>
              </a:xfrm>
              <a:custGeom>
                <a:avLst/>
                <a:gdLst>
                  <a:gd name="T0" fmla="*/ 145 w 146"/>
                  <a:gd name="T1" fmla="*/ 61 h 84"/>
                  <a:gd name="T2" fmla="*/ 105 w 146"/>
                  <a:gd name="T3" fmla="*/ 83 h 84"/>
                  <a:gd name="T4" fmla="*/ 0 w 146"/>
                  <a:gd name="T5" fmla="*/ 21 h 84"/>
                  <a:gd name="T6" fmla="*/ 37 w 146"/>
                  <a:gd name="T7" fmla="*/ 0 h 84"/>
                  <a:gd name="T8" fmla="*/ 145 w 146"/>
                  <a:gd name="T9" fmla="*/ 61 h 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6"/>
                  <a:gd name="T16" fmla="*/ 0 h 84"/>
                  <a:gd name="T17" fmla="*/ 146 w 146"/>
                  <a:gd name="T18" fmla="*/ 84 h 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6" h="84">
                    <a:moveTo>
                      <a:pt x="145" y="61"/>
                    </a:moveTo>
                    <a:lnTo>
                      <a:pt x="105" y="83"/>
                    </a:lnTo>
                    <a:lnTo>
                      <a:pt x="0" y="21"/>
                    </a:lnTo>
                    <a:lnTo>
                      <a:pt x="37" y="0"/>
                    </a:lnTo>
                    <a:lnTo>
                      <a:pt x="145" y="61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978" name="Freeform 182"/>
              <p:cNvSpPr>
                <a:spLocks/>
              </p:cNvSpPr>
              <p:nvPr/>
            </p:nvSpPr>
            <p:spPr bwMode="auto">
              <a:xfrm>
                <a:off x="1514" y="3229"/>
                <a:ext cx="30" cy="61"/>
              </a:xfrm>
              <a:custGeom>
                <a:avLst/>
                <a:gdLst>
                  <a:gd name="T0" fmla="*/ 31 w 32"/>
                  <a:gd name="T1" fmla="*/ 0 h 64"/>
                  <a:gd name="T2" fmla="*/ 0 w 32"/>
                  <a:gd name="T3" fmla="*/ 18 h 64"/>
                  <a:gd name="T4" fmla="*/ 0 w 32"/>
                  <a:gd name="T5" fmla="*/ 63 h 64"/>
                  <a:gd name="T6" fmla="*/ 31 w 32"/>
                  <a:gd name="T7" fmla="*/ 45 h 64"/>
                  <a:gd name="T8" fmla="*/ 31 w 32"/>
                  <a:gd name="T9" fmla="*/ 0 h 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64"/>
                  <a:gd name="T17" fmla="*/ 32 w 32"/>
                  <a:gd name="T18" fmla="*/ 64 h 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64">
                    <a:moveTo>
                      <a:pt x="31" y="0"/>
                    </a:moveTo>
                    <a:lnTo>
                      <a:pt x="0" y="18"/>
                    </a:lnTo>
                    <a:lnTo>
                      <a:pt x="0" y="63"/>
                    </a:lnTo>
                    <a:lnTo>
                      <a:pt x="31" y="45"/>
                    </a:lnTo>
                    <a:lnTo>
                      <a:pt x="31" y="0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979" name="Freeform 183"/>
              <p:cNvSpPr>
                <a:spLocks/>
              </p:cNvSpPr>
              <p:nvPr/>
            </p:nvSpPr>
            <p:spPr bwMode="auto">
              <a:xfrm>
                <a:off x="1248" y="3104"/>
                <a:ext cx="54" cy="68"/>
              </a:xfrm>
              <a:custGeom>
                <a:avLst/>
                <a:gdLst>
                  <a:gd name="T0" fmla="*/ 58 w 59"/>
                  <a:gd name="T1" fmla="*/ 0 h 71"/>
                  <a:gd name="T2" fmla="*/ 58 w 59"/>
                  <a:gd name="T3" fmla="*/ 70 h 71"/>
                  <a:gd name="T4" fmla="*/ 0 w 59"/>
                  <a:gd name="T5" fmla="*/ 36 h 71"/>
                  <a:gd name="T6" fmla="*/ 58 w 59"/>
                  <a:gd name="T7" fmla="*/ 0 h 7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9"/>
                  <a:gd name="T13" fmla="*/ 0 h 71"/>
                  <a:gd name="T14" fmla="*/ 59 w 59"/>
                  <a:gd name="T15" fmla="*/ 71 h 7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9" h="71">
                    <a:moveTo>
                      <a:pt x="58" y="0"/>
                    </a:moveTo>
                    <a:lnTo>
                      <a:pt x="58" y="70"/>
                    </a:lnTo>
                    <a:lnTo>
                      <a:pt x="0" y="36"/>
                    </a:lnTo>
                    <a:lnTo>
                      <a:pt x="58" y="0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980" name="Freeform 184"/>
              <p:cNvSpPr>
                <a:spLocks/>
              </p:cNvSpPr>
              <p:nvPr/>
            </p:nvSpPr>
            <p:spPr bwMode="auto">
              <a:xfrm>
                <a:off x="1301" y="3004"/>
                <a:ext cx="166" cy="167"/>
              </a:xfrm>
              <a:custGeom>
                <a:avLst/>
                <a:gdLst>
                  <a:gd name="T0" fmla="*/ 180 w 181"/>
                  <a:gd name="T1" fmla="*/ 69 h 175"/>
                  <a:gd name="T2" fmla="*/ 0 w 181"/>
                  <a:gd name="T3" fmla="*/ 174 h 175"/>
                  <a:gd name="T4" fmla="*/ 0 w 181"/>
                  <a:gd name="T5" fmla="*/ 104 h 175"/>
                  <a:gd name="T6" fmla="*/ 180 w 181"/>
                  <a:gd name="T7" fmla="*/ 0 h 175"/>
                  <a:gd name="T8" fmla="*/ 180 w 181"/>
                  <a:gd name="T9" fmla="*/ 69 h 1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1"/>
                  <a:gd name="T16" fmla="*/ 0 h 175"/>
                  <a:gd name="T17" fmla="*/ 181 w 181"/>
                  <a:gd name="T18" fmla="*/ 175 h 17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1" h="175">
                    <a:moveTo>
                      <a:pt x="180" y="69"/>
                    </a:moveTo>
                    <a:lnTo>
                      <a:pt x="0" y="174"/>
                    </a:lnTo>
                    <a:lnTo>
                      <a:pt x="0" y="104"/>
                    </a:lnTo>
                    <a:lnTo>
                      <a:pt x="180" y="0"/>
                    </a:lnTo>
                    <a:lnTo>
                      <a:pt x="180" y="69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981" name="Freeform 185"/>
              <p:cNvSpPr>
                <a:spLocks/>
              </p:cNvSpPr>
              <p:nvPr/>
            </p:nvSpPr>
            <p:spPr bwMode="auto">
              <a:xfrm>
                <a:off x="1321" y="3149"/>
                <a:ext cx="55" cy="66"/>
              </a:xfrm>
              <a:custGeom>
                <a:avLst/>
                <a:gdLst>
                  <a:gd name="T0" fmla="*/ 58 w 59"/>
                  <a:gd name="T1" fmla="*/ 0 h 70"/>
                  <a:gd name="T2" fmla="*/ 58 w 59"/>
                  <a:gd name="T3" fmla="*/ 69 h 70"/>
                  <a:gd name="T4" fmla="*/ 0 w 59"/>
                  <a:gd name="T5" fmla="*/ 35 h 70"/>
                  <a:gd name="T6" fmla="*/ 58 w 59"/>
                  <a:gd name="T7" fmla="*/ 0 h 7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9"/>
                  <a:gd name="T13" fmla="*/ 0 h 70"/>
                  <a:gd name="T14" fmla="*/ 59 w 59"/>
                  <a:gd name="T15" fmla="*/ 70 h 7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9" h="70">
                    <a:moveTo>
                      <a:pt x="58" y="0"/>
                    </a:moveTo>
                    <a:lnTo>
                      <a:pt x="58" y="69"/>
                    </a:lnTo>
                    <a:lnTo>
                      <a:pt x="0" y="35"/>
                    </a:lnTo>
                    <a:lnTo>
                      <a:pt x="58" y="0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982" name="Freeform 186"/>
              <p:cNvSpPr>
                <a:spLocks/>
              </p:cNvSpPr>
              <p:nvPr/>
            </p:nvSpPr>
            <p:spPr bwMode="auto">
              <a:xfrm>
                <a:off x="1375" y="3048"/>
                <a:ext cx="167" cy="167"/>
              </a:xfrm>
              <a:custGeom>
                <a:avLst/>
                <a:gdLst>
                  <a:gd name="T0" fmla="*/ 181 w 182"/>
                  <a:gd name="T1" fmla="*/ 70 h 176"/>
                  <a:gd name="T2" fmla="*/ 0 w 182"/>
                  <a:gd name="T3" fmla="*/ 175 h 176"/>
                  <a:gd name="T4" fmla="*/ 0 w 182"/>
                  <a:gd name="T5" fmla="*/ 105 h 176"/>
                  <a:gd name="T6" fmla="*/ 181 w 182"/>
                  <a:gd name="T7" fmla="*/ 0 h 176"/>
                  <a:gd name="T8" fmla="*/ 181 w 182"/>
                  <a:gd name="T9" fmla="*/ 70 h 1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2"/>
                  <a:gd name="T16" fmla="*/ 0 h 176"/>
                  <a:gd name="T17" fmla="*/ 182 w 182"/>
                  <a:gd name="T18" fmla="*/ 176 h 1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2" h="176">
                    <a:moveTo>
                      <a:pt x="181" y="70"/>
                    </a:moveTo>
                    <a:lnTo>
                      <a:pt x="0" y="175"/>
                    </a:lnTo>
                    <a:lnTo>
                      <a:pt x="0" y="105"/>
                    </a:lnTo>
                    <a:lnTo>
                      <a:pt x="181" y="0"/>
                    </a:lnTo>
                    <a:lnTo>
                      <a:pt x="181" y="70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983" name="Freeform 187"/>
              <p:cNvSpPr>
                <a:spLocks/>
              </p:cNvSpPr>
              <p:nvPr/>
            </p:nvSpPr>
            <p:spPr bwMode="auto">
              <a:xfrm>
                <a:off x="1396" y="3194"/>
                <a:ext cx="53" cy="65"/>
              </a:xfrm>
              <a:custGeom>
                <a:avLst/>
                <a:gdLst>
                  <a:gd name="T0" fmla="*/ 57 w 58"/>
                  <a:gd name="T1" fmla="*/ 0 h 69"/>
                  <a:gd name="T2" fmla="*/ 57 w 58"/>
                  <a:gd name="T3" fmla="*/ 68 h 69"/>
                  <a:gd name="T4" fmla="*/ 0 w 58"/>
                  <a:gd name="T5" fmla="*/ 35 h 69"/>
                  <a:gd name="T6" fmla="*/ 57 w 58"/>
                  <a:gd name="T7" fmla="*/ 0 h 6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8"/>
                  <a:gd name="T13" fmla="*/ 0 h 69"/>
                  <a:gd name="T14" fmla="*/ 58 w 58"/>
                  <a:gd name="T15" fmla="*/ 69 h 6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8" h="69">
                    <a:moveTo>
                      <a:pt x="57" y="0"/>
                    </a:moveTo>
                    <a:lnTo>
                      <a:pt x="57" y="68"/>
                    </a:lnTo>
                    <a:lnTo>
                      <a:pt x="0" y="35"/>
                    </a:lnTo>
                    <a:lnTo>
                      <a:pt x="57" y="0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984" name="Freeform 188"/>
              <p:cNvSpPr>
                <a:spLocks/>
              </p:cNvSpPr>
              <p:nvPr/>
            </p:nvSpPr>
            <p:spPr bwMode="auto">
              <a:xfrm>
                <a:off x="1449" y="3095"/>
                <a:ext cx="167" cy="164"/>
              </a:xfrm>
              <a:custGeom>
                <a:avLst/>
                <a:gdLst>
                  <a:gd name="T0" fmla="*/ 181 w 182"/>
                  <a:gd name="T1" fmla="*/ 68 h 173"/>
                  <a:gd name="T2" fmla="*/ 0 w 182"/>
                  <a:gd name="T3" fmla="*/ 172 h 173"/>
                  <a:gd name="T4" fmla="*/ 0 w 182"/>
                  <a:gd name="T5" fmla="*/ 103 h 173"/>
                  <a:gd name="T6" fmla="*/ 181 w 182"/>
                  <a:gd name="T7" fmla="*/ 0 h 173"/>
                  <a:gd name="T8" fmla="*/ 181 w 182"/>
                  <a:gd name="T9" fmla="*/ 68 h 1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2"/>
                  <a:gd name="T16" fmla="*/ 0 h 173"/>
                  <a:gd name="T17" fmla="*/ 182 w 182"/>
                  <a:gd name="T18" fmla="*/ 173 h 1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2" h="173">
                    <a:moveTo>
                      <a:pt x="181" y="68"/>
                    </a:moveTo>
                    <a:lnTo>
                      <a:pt x="0" y="172"/>
                    </a:lnTo>
                    <a:lnTo>
                      <a:pt x="0" y="103"/>
                    </a:lnTo>
                    <a:lnTo>
                      <a:pt x="181" y="0"/>
                    </a:lnTo>
                    <a:lnTo>
                      <a:pt x="181" y="68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985" name="Freeform 189"/>
              <p:cNvSpPr>
                <a:spLocks/>
              </p:cNvSpPr>
              <p:nvPr/>
            </p:nvSpPr>
            <p:spPr bwMode="auto">
              <a:xfrm>
                <a:off x="1380" y="3061"/>
                <a:ext cx="152" cy="144"/>
              </a:xfrm>
              <a:custGeom>
                <a:avLst/>
                <a:gdLst>
                  <a:gd name="T0" fmla="*/ 165 w 166"/>
                  <a:gd name="T1" fmla="*/ 55 h 152"/>
                  <a:gd name="T2" fmla="*/ 165 w 166"/>
                  <a:gd name="T3" fmla="*/ 0 h 152"/>
                  <a:gd name="T4" fmla="*/ 0 w 166"/>
                  <a:gd name="T5" fmla="*/ 93 h 152"/>
                  <a:gd name="T6" fmla="*/ 0 w 166"/>
                  <a:gd name="T7" fmla="*/ 151 h 152"/>
                  <a:gd name="T8" fmla="*/ 165 w 166"/>
                  <a:gd name="T9" fmla="*/ 55 h 1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6"/>
                  <a:gd name="T16" fmla="*/ 0 h 152"/>
                  <a:gd name="T17" fmla="*/ 166 w 166"/>
                  <a:gd name="T18" fmla="*/ 152 h 1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6" h="152">
                    <a:moveTo>
                      <a:pt x="165" y="55"/>
                    </a:moveTo>
                    <a:lnTo>
                      <a:pt x="165" y="0"/>
                    </a:lnTo>
                    <a:lnTo>
                      <a:pt x="0" y="93"/>
                    </a:lnTo>
                    <a:lnTo>
                      <a:pt x="0" y="151"/>
                    </a:lnTo>
                    <a:lnTo>
                      <a:pt x="165" y="55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986" name="Freeform 190"/>
              <p:cNvSpPr>
                <a:spLocks/>
              </p:cNvSpPr>
              <p:nvPr/>
            </p:nvSpPr>
            <p:spPr bwMode="auto">
              <a:xfrm>
                <a:off x="1568" y="3195"/>
                <a:ext cx="31" cy="61"/>
              </a:xfrm>
              <a:custGeom>
                <a:avLst/>
                <a:gdLst>
                  <a:gd name="T0" fmla="*/ 32 w 33"/>
                  <a:gd name="T1" fmla="*/ 0 h 64"/>
                  <a:gd name="T2" fmla="*/ 0 w 33"/>
                  <a:gd name="T3" fmla="*/ 18 h 64"/>
                  <a:gd name="T4" fmla="*/ 0 w 33"/>
                  <a:gd name="T5" fmla="*/ 63 h 64"/>
                  <a:gd name="T6" fmla="*/ 32 w 33"/>
                  <a:gd name="T7" fmla="*/ 45 h 64"/>
                  <a:gd name="T8" fmla="*/ 32 w 33"/>
                  <a:gd name="T9" fmla="*/ 0 h 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64"/>
                  <a:gd name="T17" fmla="*/ 33 w 33"/>
                  <a:gd name="T18" fmla="*/ 64 h 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64">
                    <a:moveTo>
                      <a:pt x="32" y="0"/>
                    </a:moveTo>
                    <a:lnTo>
                      <a:pt x="0" y="18"/>
                    </a:lnTo>
                    <a:lnTo>
                      <a:pt x="0" y="63"/>
                    </a:lnTo>
                    <a:lnTo>
                      <a:pt x="32" y="45"/>
                    </a:lnTo>
                    <a:lnTo>
                      <a:pt x="32" y="0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987" name="Freeform 191"/>
              <p:cNvSpPr>
                <a:spLocks/>
              </p:cNvSpPr>
              <p:nvPr/>
            </p:nvSpPr>
            <p:spPr bwMode="auto">
              <a:xfrm>
                <a:off x="1454" y="3106"/>
                <a:ext cx="152" cy="145"/>
              </a:xfrm>
              <a:custGeom>
                <a:avLst/>
                <a:gdLst>
                  <a:gd name="T0" fmla="*/ 165 w 166"/>
                  <a:gd name="T1" fmla="*/ 55 h 152"/>
                  <a:gd name="T2" fmla="*/ 165 w 166"/>
                  <a:gd name="T3" fmla="*/ 0 h 152"/>
                  <a:gd name="T4" fmla="*/ 0 w 166"/>
                  <a:gd name="T5" fmla="*/ 93 h 152"/>
                  <a:gd name="T6" fmla="*/ 0 w 166"/>
                  <a:gd name="T7" fmla="*/ 151 h 152"/>
                  <a:gd name="T8" fmla="*/ 165 w 166"/>
                  <a:gd name="T9" fmla="*/ 55 h 1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6"/>
                  <a:gd name="T16" fmla="*/ 0 h 152"/>
                  <a:gd name="T17" fmla="*/ 166 w 166"/>
                  <a:gd name="T18" fmla="*/ 152 h 1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6" h="152">
                    <a:moveTo>
                      <a:pt x="165" y="55"/>
                    </a:moveTo>
                    <a:lnTo>
                      <a:pt x="165" y="0"/>
                    </a:lnTo>
                    <a:lnTo>
                      <a:pt x="0" y="93"/>
                    </a:lnTo>
                    <a:lnTo>
                      <a:pt x="0" y="151"/>
                    </a:lnTo>
                    <a:lnTo>
                      <a:pt x="165" y="55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988" name="Freeform 192"/>
              <p:cNvSpPr>
                <a:spLocks/>
              </p:cNvSpPr>
              <p:nvPr/>
            </p:nvSpPr>
            <p:spPr bwMode="auto">
              <a:xfrm>
                <a:off x="1303" y="3017"/>
                <a:ext cx="152" cy="145"/>
              </a:xfrm>
              <a:custGeom>
                <a:avLst/>
                <a:gdLst>
                  <a:gd name="T0" fmla="*/ 165 w 166"/>
                  <a:gd name="T1" fmla="*/ 55 h 153"/>
                  <a:gd name="T2" fmla="*/ 165 w 166"/>
                  <a:gd name="T3" fmla="*/ 0 h 153"/>
                  <a:gd name="T4" fmla="*/ 0 w 166"/>
                  <a:gd name="T5" fmla="*/ 93 h 153"/>
                  <a:gd name="T6" fmla="*/ 0 w 166"/>
                  <a:gd name="T7" fmla="*/ 152 h 153"/>
                  <a:gd name="T8" fmla="*/ 165 w 166"/>
                  <a:gd name="T9" fmla="*/ 55 h 1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6"/>
                  <a:gd name="T16" fmla="*/ 0 h 153"/>
                  <a:gd name="T17" fmla="*/ 166 w 166"/>
                  <a:gd name="T18" fmla="*/ 153 h 1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6" h="153">
                    <a:moveTo>
                      <a:pt x="165" y="55"/>
                    </a:moveTo>
                    <a:lnTo>
                      <a:pt x="165" y="0"/>
                    </a:lnTo>
                    <a:lnTo>
                      <a:pt x="0" y="93"/>
                    </a:lnTo>
                    <a:lnTo>
                      <a:pt x="0" y="152"/>
                    </a:lnTo>
                    <a:lnTo>
                      <a:pt x="165" y="55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grpSp>
            <p:nvGrpSpPr>
              <p:cNvPr id="989" name="Group 193"/>
              <p:cNvGrpSpPr>
                <a:grpSpLocks/>
              </p:cNvGrpSpPr>
              <p:nvPr/>
            </p:nvGrpSpPr>
            <p:grpSpPr bwMode="auto">
              <a:xfrm>
                <a:off x="1488" y="3264"/>
                <a:ext cx="149" cy="130"/>
                <a:chOff x="2587" y="2873"/>
                <a:chExt cx="149" cy="130"/>
              </a:xfrm>
            </p:grpSpPr>
            <p:sp>
              <p:nvSpPr>
                <p:cNvPr id="990" name="Line 194"/>
                <p:cNvSpPr>
                  <a:spLocks noChangeShapeType="1"/>
                </p:cNvSpPr>
                <p:nvPr/>
              </p:nvSpPr>
              <p:spPr bwMode="auto">
                <a:xfrm flipV="1">
                  <a:off x="2662" y="2954"/>
                  <a:ext cx="0" cy="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id-ID" sz="2400"/>
                </a:p>
              </p:txBody>
            </p:sp>
            <p:sp>
              <p:nvSpPr>
                <p:cNvPr id="991" name="Freeform 195"/>
                <p:cNvSpPr>
                  <a:spLocks/>
                </p:cNvSpPr>
                <p:nvPr/>
              </p:nvSpPr>
              <p:spPr bwMode="auto">
                <a:xfrm>
                  <a:off x="2658" y="2960"/>
                  <a:ext cx="16" cy="16"/>
                </a:xfrm>
                <a:custGeom>
                  <a:avLst/>
                  <a:gdLst>
                    <a:gd name="T0" fmla="*/ 9 w 17"/>
                    <a:gd name="T1" fmla="*/ 13 h 17"/>
                    <a:gd name="T2" fmla="*/ 16 w 17"/>
                    <a:gd name="T3" fmla="*/ 11 h 17"/>
                    <a:gd name="T4" fmla="*/ 16 w 17"/>
                    <a:gd name="T5" fmla="*/ 9 h 17"/>
                    <a:gd name="T6" fmla="*/ 16 w 17"/>
                    <a:gd name="T7" fmla="*/ 4 h 17"/>
                    <a:gd name="T8" fmla="*/ 12 w 17"/>
                    <a:gd name="T9" fmla="*/ 2 h 17"/>
                    <a:gd name="T10" fmla="*/ 9 w 17"/>
                    <a:gd name="T11" fmla="*/ 0 h 17"/>
                    <a:gd name="T12" fmla="*/ 6 w 17"/>
                    <a:gd name="T13" fmla="*/ 0 h 17"/>
                    <a:gd name="T14" fmla="*/ 0 w 17"/>
                    <a:gd name="T15" fmla="*/ 2 h 17"/>
                    <a:gd name="T16" fmla="*/ 0 w 17"/>
                    <a:gd name="T17" fmla="*/ 4 h 17"/>
                    <a:gd name="T18" fmla="*/ 0 w 17"/>
                    <a:gd name="T19" fmla="*/ 9 h 17"/>
                    <a:gd name="T20" fmla="*/ 3 w 17"/>
                    <a:gd name="T21" fmla="*/ 11 h 17"/>
                    <a:gd name="T22" fmla="*/ 6 w 17"/>
                    <a:gd name="T23" fmla="*/ 13 h 17"/>
                    <a:gd name="T24" fmla="*/ 6 w 17"/>
                    <a:gd name="T25" fmla="*/ 16 h 17"/>
                    <a:gd name="T26" fmla="*/ 9 w 17"/>
                    <a:gd name="T27" fmla="*/ 13 h 17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17"/>
                    <a:gd name="T43" fmla="*/ 0 h 17"/>
                    <a:gd name="T44" fmla="*/ 17 w 17"/>
                    <a:gd name="T45" fmla="*/ 17 h 17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17" h="17">
                      <a:moveTo>
                        <a:pt x="9" y="13"/>
                      </a:moveTo>
                      <a:lnTo>
                        <a:pt x="16" y="11"/>
                      </a:lnTo>
                      <a:lnTo>
                        <a:pt x="16" y="9"/>
                      </a:lnTo>
                      <a:lnTo>
                        <a:pt x="16" y="4"/>
                      </a:lnTo>
                      <a:lnTo>
                        <a:pt x="12" y="2"/>
                      </a:lnTo>
                      <a:lnTo>
                        <a:pt x="9" y="0"/>
                      </a:lnTo>
                      <a:lnTo>
                        <a:pt x="6" y="0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9"/>
                      </a:lnTo>
                      <a:lnTo>
                        <a:pt x="3" y="11"/>
                      </a:lnTo>
                      <a:lnTo>
                        <a:pt x="6" y="13"/>
                      </a:lnTo>
                      <a:lnTo>
                        <a:pt x="6" y="16"/>
                      </a:lnTo>
                      <a:lnTo>
                        <a:pt x="9" y="13"/>
                      </a:lnTo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992" name="Freeform 196"/>
                <p:cNvSpPr>
                  <a:spLocks/>
                </p:cNvSpPr>
                <p:nvPr/>
              </p:nvSpPr>
              <p:spPr bwMode="auto">
                <a:xfrm>
                  <a:off x="2658" y="2961"/>
                  <a:ext cx="16" cy="16"/>
                </a:xfrm>
                <a:custGeom>
                  <a:avLst/>
                  <a:gdLst>
                    <a:gd name="T0" fmla="*/ 0 w 17"/>
                    <a:gd name="T1" fmla="*/ 8 h 17"/>
                    <a:gd name="T2" fmla="*/ 0 w 17"/>
                    <a:gd name="T3" fmla="*/ 2 h 17"/>
                    <a:gd name="T4" fmla="*/ 0 w 17"/>
                    <a:gd name="T5" fmla="*/ 0 h 17"/>
                    <a:gd name="T6" fmla="*/ 4 w 17"/>
                    <a:gd name="T7" fmla="*/ 0 h 17"/>
                    <a:gd name="T8" fmla="*/ 8 w 17"/>
                    <a:gd name="T9" fmla="*/ 0 h 17"/>
                    <a:gd name="T10" fmla="*/ 12 w 17"/>
                    <a:gd name="T11" fmla="*/ 5 h 17"/>
                    <a:gd name="T12" fmla="*/ 16 w 17"/>
                    <a:gd name="T13" fmla="*/ 10 h 17"/>
                    <a:gd name="T14" fmla="*/ 16 w 17"/>
                    <a:gd name="T15" fmla="*/ 13 h 17"/>
                    <a:gd name="T16" fmla="*/ 12 w 17"/>
                    <a:gd name="T17" fmla="*/ 13 h 17"/>
                    <a:gd name="T18" fmla="*/ 8 w 17"/>
                    <a:gd name="T19" fmla="*/ 16 h 17"/>
                    <a:gd name="T20" fmla="*/ 8 w 17"/>
                    <a:gd name="T21" fmla="*/ 13 h 17"/>
                    <a:gd name="T22" fmla="*/ 0 w 17"/>
                    <a:gd name="T23" fmla="*/ 8 h 17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7"/>
                    <a:gd name="T37" fmla="*/ 0 h 17"/>
                    <a:gd name="T38" fmla="*/ 17 w 17"/>
                    <a:gd name="T39" fmla="*/ 17 h 17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7" h="17">
                      <a:moveTo>
                        <a:pt x="0" y="8"/>
                      </a:move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4" y="0"/>
                      </a:lnTo>
                      <a:lnTo>
                        <a:pt x="8" y="0"/>
                      </a:lnTo>
                      <a:lnTo>
                        <a:pt x="12" y="5"/>
                      </a:lnTo>
                      <a:lnTo>
                        <a:pt x="16" y="10"/>
                      </a:lnTo>
                      <a:lnTo>
                        <a:pt x="16" y="13"/>
                      </a:lnTo>
                      <a:lnTo>
                        <a:pt x="12" y="13"/>
                      </a:lnTo>
                      <a:lnTo>
                        <a:pt x="8" y="16"/>
                      </a:lnTo>
                      <a:lnTo>
                        <a:pt x="8" y="13"/>
                      </a:lnTo>
                      <a:lnTo>
                        <a:pt x="0" y="8"/>
                      </a:ln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993" name="Freeform 197"/>
                <p:cNvSpPr>
                  <a:spLocks/>
                </p:cNvSpPr>
                <p:nvPr/>
              </p:nvSpPr>
              <p:spPr bwMode="auto">
                <a:xfrm>
                  <a:off x="2668" y="2960"/>
                  <a:ext cx="16" cy="16"/>
                </a:xfrm>
                <a:custGeom>
                  <a:avLst/>
                  <a:gdLst>
                    <a:gd name="T0" fmla="*/ 9 w 17"/>
                    <a:gd name="T1" fmla="*/ 16 h 17"/>
                    <a:gd name="T2" fmla="*/ 13 w 17"/>
                    <a:gd name="T3" fmla="*/ 13 h 17"/>
                    <a:gd name="T4" fmla="*/ 14 w 17"/>
                    <a:gd name="T5" fmla="*/ 12 h 17"/>
                    <a:gd name="T6" fmla="*/ 16 w 17"/>
                    <a:gd name="T7" fmla="*/ 12 h 17"/>
                    <a:gd name="T8" fmla="*/ 16 w 17"/>
                    <a:gd name="T9" fmla="*/ 10 h 17"/>
                    <a:gd name="T10" fmla="*/ 16 w 17"/>
                    <a:gd name="T11" fmla="*/ 8 h 17"/>
                    <a:gd name="T12" fmla="*/ 13 w 17"/>
                    <a:gd name="T13" fmla="*/ 3 h 17"/>
                    <a:gd name="T14" fmla="*/ 12 w 17"/>
                    <a:gd name="T15" fmla="*/ 2 h 17"/>
                    <a:gd name="T16" fmla="*/ 9 w 17"/>
                    <a:gd name="T17" fmla="*/ 0 h 17"/>
                    <a:gd name="T18" fmla="*/ 7 w 17"/>
                    <a:gd name="T19" fmla="*/ 0 h 17"/>
                    <a:gd name="T20" fmla="*/ 6 w 17"/>
                    <a:gd name="T21" fmla="*/ 0 h 17"/>
                    <a:gd name="T22" fmla="*/ 4 w 17"/>
                    <a:gd name="T23" fmla="*/ 0 h 17"/>
                    <a:gd name="T24" fmla="*/ 1 w 17"/>
                    <a:gd name="T25" fmla="*/ 1 h 17"/>
                    <a:gd name="T26" fmla="*/ 1 w 17"/>
                    <a:gd name="T27" fmla="*/ 2 h 17"/>
                    <a:gd name="T28" fmla="*/ 0 w 17"/>
                    <a:gd name="T29" fmla="*/ 3 h 17"/>
                    <a:gd name="T30" fmla="*/ 0 w 17"/>
                    <a:gd name="T31" fmla="*/ 5 h 17"/>
                    <a:gd name="T32" fmla="*/ 0 w 17"/>
                    <a:gd name="T33" fmla="*/ 8 h 17"/>
                    <a:gd name="T34" fmla="*/ 1 w 17"/>
                    <a:gd name="T35" fmla="*/ 11 h 17"/>
                    <a:gd name="T36" fmla="*/ 3 w 17"/>
                    <a:gd name="T37" fmla="*/ 13 h 17"/>
                    <a:gd name="T38" fmla="*/ 6 w 17"/>
                    <a:gd name="T39" fmla="*/ 14 h 17"/>
                    <a:gd name="T40" fmla="*/ 8 w 17"/>
                    <a:gd name="T41" fmla="*/ 16 h 17"/>
                    <a:gd name="T42" fmla="*/ 9 w 17"/>
                    <a:gd name="T43" fmla="*/ 16 h 17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17"/>
                    <a:gd name="T67" fmla="*/ 0 h 17"/>
                    <a:gd name="T68" fmla="*/ 17 w 17"/>
                    <a:gd name="T69" fmla="*/ 17 h 17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17" h="17">
                      <a:moveTo>
                        <a:pt x="9" y="16"/>
                      </a:moveTo>
                      <a:lnTo>
                        <a:pt x="13" y="13"/>
                      </a:lnTo>
                      <a:lnTo>
                        <a:pt x="14" y="12"/>
                      </a:lnTo>
                      <a:lnTo>
                        <a:pt x="16" y="12"/>
                      </a:lnTo>
                      <a:lnTo>
                        <a:pt x="16" y="10"/>
                      </a:lnTo>
                      <a:lnTo>
                        <a:pt x="16" y="8"/>
                      </a:lnTo>
                      <a:lnTo>
                        <a:pt x="13" y="3"/>
                      </a:lnTo>
                      <a:lnTo>
                        <a:pt x="12" y="2"/>
                      </a:lnTo>
                      <a:lnTo>
                        <a:pt x="9" y="0"/>
                      </a:lnTo>
                      <a:lnTo>
                        <a:pt x="7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1" y="1"/>
                      </a:lnTo>
                      <a:lnTo>
                        <a:pt x="1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8"/>
                      </a:lnTo>
                      <a:lnTo>
                        <a:pt x="1" y="11"/>
                      </a:lnTo>
                      <a:lnTo>
                        <a:pt x="3" y="13"/>
                      </a:lnTo>
                      <a:lnTo>
                        <a:pt x="6" y="14"/>
                      </a:lnTo>
                      <a:lnTo>
                        <a:pt x="8" y="16"/>
                      </a:lnTo>
                      <a:lnTo>
                        <a:pt x="9" y="16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994" name="Freeform 198"/>
                <p:cNvSpPr>
                  <a:spLocks/>
                </p:cNvSpPr>
                <p:nvPr/>
              </p:nvSpPr>
              <p:spPr bwMode="auto">
                <a:xfrm>
                  <a:off x="2668" y="2961"/>
                  <a:ext cx="16" cy="16"/>
                </a:xfrm>
                <a:custGeom>
                  <a:avLst/>
                  <a:gdLst>
                    <a:gd name="T0" fmla="*/ 1 w 17"/>
                    <a:gd name="T1" fmla="*/ 11 h 17"/>
                    <a:gd name="T2" fmla="*/ 0 w 17"/>
                    <a:gd name="T3" fmla="*/ 7 h 17"/>
                    <a:gd name="T4" fmla="*/ 0 w 17"/>
                    <a:gd name="T5" fmla="*/ 4 h 17"/>
                    <a:gd name="T6" fmla="*/ 0 w 17"/>
                    <a:gd name="T7" fmla="*/ 2 h 17"/>
                    <a:gd name="T8" fmla="*/ 1 w 17"/>
                    <a:gd name="T9" fmla="*/ 1 h 17"/>
                    <a:gd name="T10" fmla="*/ 4 w 17"/>
                    <a:gd name="T11" fmla="*/ 0 h 17"/>
                    <a:gd name="T12" fmla="*/ 8 w 17"/>
                    <a:gd name="T13" fmla="*/ 1 h 17"/>
                    <a:gd name="T14" fmla="*/ 11 w 17"/>
                    <a:gd name="T15" fmla="*/ 2 h 17"/>
                    <a:gd name="T16" fmla="*/ 12 w 17"/>
                    <a:gd name="T17" fmla="*/ 6 h 17"/>
                    <a:gd name="T18" fmla="*/ 16 w 17"/>
                    <a:gd name="T19" fmla="*/ 8 h 17"/>
                    <a:gd name="T20" fmla="*/ 16 w 17"/>
                    <a:gd name="T21" fmla="*/ 11 h 17"/>
                    <a:gd name="T22" fmla="*/ 16 w 17"/>
                    <a:gd name="T23" fmla="*/ 14 h 17"/>
                    <a:gd name="T24" fmla="*/ 14 w 17"/>
                    <a:gd name="T25" fmla="*/ 14 h 17"/>
                    <a:gd name="T26" fmla="*/ 12 w 17"/>
                    <a:gd name="T27" fmla="*/ 16 h 17"/>
                    <a:gd name="T28" fmla="*/ 11 w 17"/>
                    <a:gd name="T29" fmla="*/ 16 h 17"/>
                    <a:gd name="T30" fmla="*/ 8 w 17"/>
                    <a:gd name="T31" fmla="*/ 14 h 17"/>
                    <a:gd name="T32" fmla="*/ 4 w 17"/>
                    <a:gd name="T33" fmla="*/ 13 h 17"/>
                    <a:gd name="T34" fmla="*/ 1 w 17"/>
                    <a:gd name="T35" fmla="*/ 11 h 1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7"/>
                    <a:gd name="T55" fmla="*/ 0 h 17"/>
                    <a:gd name="T56" fmla="*/ 17 w 17"/>
                    <a:gd name="T57" fmla="*/ 17 h 17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7" h="17">
                      <a:moveTo>
                        <a:pt x="1" y="11"/>
                      </a:moveTo>
                      <a:lnTo>
                        <a:pt x="0" y="7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1" y="1"/>
                      </a:lnTo>
                      <a:lnTo>
                        <a:pt x="4" y="0"/>
                      </a:lnTo>
                      <a:lnTo>
                        <a:pt x="8" y="1"/>
                      </a:lnTo>
                      <a:lnTo>
                        <a:pt x="11" y="2"/>
                      </a:lnTo>
                      <a:lnTo>
                        <a:pt x="12" y="6"/>
                      </a:lnTo>
                      <a:lnTo>
                        <a:pt x="16" y="8"/>
                      </a:lnTo>
                      <a:lnTo>
                        <a:pt x="16" y="11"/>
                      </a:lnTo>
                      <a:lnTo>
                        <a:pt x="16" y="14"/>
                      </a:lnTo>
                      <a:lnTo>
                        <a:pt x="14" y="14"/>
                      </a:lnTo>
                      <a:lnTo>
                        <a:pt x="12" y="16"/>
                      </a:lnTo>
                      <a:lnTo>
                        <a:pt x="11" y="16"/>
                      </a:lnTo>
                      <a:lnTo>
                        <a:pt x="8" y="14"/>
                      </a:lnTo>
                      <a:lnTo>
                        <a:pt x="4" y="13"/>
                      </a:lnTo>
                      <a:lnTo>
                        <a:pt x="1" y="11"/>
                      </a:ln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995" name="Freeform 199"/>
                <p:cNvSpPr>
                  <a:spLocks/>
                </p:cNvSpPr>
                <p:nvPr/>
              </p:nvSpPr>
              <p:spPr bwMode="auto">
                <a:xfrm>
                  <a:off x="2670" y="2963"/>
                  <a:ext cx="16" cy="16"/>
                </a:xfrm>
                <a:custGeom>
                  <a:avLst/>
                  <a:gdLst>
                    <a:gd name="T0" fmla="*/ 3 w 17"/>
                    <a:gd name="T1" fmla="*/ 11 h 17"/>
                    <a:gd name="T2" fmla="*/ 0 w 17"/>
                    <a:gd name="T3" fmla="*/ 6 h 17"/>
                    <a:gd name="T4" fmla="*/ 0 w 17"/>
                    <a:gd name="T5" fmla="*/ 2 h 17"/>
                    <a:gd name="T6" fmla="*/ 3 w 17"/>
                    <a:gd name="T7" fmla="*/ 2 h 17"/>
                    <a:gd name="T8" fmla="*/ 6 w 17"/>
                    <a:gd name="T9" fmla="*/ 0 h 17"/>
                    <a:gd name="T10" fmla="*/ 6 w 17"/>
                    <a:gd name="T11" fmla="*/ 2 h 17"/>
                    <a:gd name="T12" fmla="*/ 16 w 17"/>
                    <a:gd name="T13" fmla="*/ 6 h 17"/>
                    <a:gd name="T14" fmla="*/ 16 w 17"/>
                    <a:gd name="T15" fmla="*/ 9 h 17"/>
                    <a:gd name="T16" fmla="*/ 16 w 17"/>
                    <a:gd name="T17" fmla="*/ 13 h 17"/>
                    <a:gd name="T18" fmla="*/ 16 w 17"/>
                    <a:gd name="T19" fmla="*/ 16 h 17"/>
                    <a:gd name="T20" fmla="*/ 12 w 17"/>
                    <a:gd name="T21" fmla="*/ 16 h 17"/>
                    <a:gd name="T22" fmla="*/ 9 w 17"/>
                    <a:gd name="T23" fmla="*/ 16 h 17"/>
                    <a:gd name="T24" fmla="*/ 3 w 17"/>
                    <a:gd name="T25" fmla="*/ 11 h 17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7"/>
                    <a:gd name="T40" fmla="*/ 0 h 17"/>
                    <a:gd name="T41" fmla="*/ 17 w 17"/>
                    <a:gd name="T42" fmla="*/ 17 h 17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7" h="17">
                      <a:moveTo>
                        <a:pt x="3" y="11"/>
                      </a:moveTo>
                      <a:lnTo>
                        <a:pt x="0" y="6"/>
                      </a:lnTo>
                      <a:lnTo>
                        <a:pt x="0" y="2"/>
                      </a:lnTo>
                      <a:lnTo>
                        <a:pt x="3" y="2"/>
                      </a:lnTo>
                      <a:lnTo>
                        <a:pt x="6" y="0"/>
                      </a:lnTo>
                      <a:lnTo>
                        <a:pt x="6" y="2"/>
                      </a:lnTo>
                      <a:lnTo>
                        <a:pt x="16" y="6"/>
                      </a:lnTo>
                      <a:lnTo>
                        <a:pt x="16" y="9"/>
                      </a:lnTo>
                      <a:lnTo>
                        <a:pt x="16" y="13"/>
                      </a:lnTo>
                      <a:lnTo>
                        <a:pt x="16" y="16"/>
                      </a:lnTo>
                      <a:lnTo>
                        <a:pt x="12" y="16"/>
                      </a:lnTo>
                      <a:lnTo>
                        <a:pt x="9" y="16"/>
                      </a:lnTo>
                      <a:lnTo>
                        <a:pt x="3" y="11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996" name="Freeform 200"/>
                <p:cNvSpPr>
                  <a:spLocks/>
                </p:cNvSpPr>
                <p:nvPr/>
              </p:nvSpPr>
              <p:spPr bwMode="auto">
                <a:xfrm>
                  <a:off x="2676" y="2965"/>
                  <a:ext cx="16" cy="17"/>
                </a:xfrm>
                <a:custGeom>
                  <a:avLst/>
                  <a:gdLst>
                    <a:gd name="T0" fmla="*/ 11 w 17"/>
                    <a:gd name="T1" fmla="*/ 16 h 17"/>
                    <a:gd name="T2" fmla="*/ 14 w 17"/>
                    <a:gd name="T3" fmla="*/ 13 h 17"/>
                    <a:gd name="T4" fmla="*/ 14 w 17"/>
                    <a:gd name="T5" fmla="*/ 12 h 17"/>
                    <a:gd name="T6" fmla="*/ 14 w 17"/>
                    <a:gd name="T7" fmla="*/ 11 h 17"/>
                    <a:gd name="T8" fmla="*/ 16 w 17"/>
                    <a:gd name="T9" fmla="*/ 10 h 17"/>
                    <a:gd name="T10" fmla="*/ 14 w 17"/>
                    <a:gd name="T11" fmla="*/ 6 h 17"/>
                    <a:gd name="T12" fmla="*/ 14 w 17"/>
                    <a:gd name="T13" fmla="*/ 3 h 17"/>
                    <a:gd name="T14" fmla="*/ 12 w 17"/>
                    <a:gd name="T15" fmla="*/ 1 h 17"/>
                    <a:gd name="T16" fmla="*/ 10 w 17"/>
                    <a:gd name="T17" fmla="*/ 0 h 17"/>
                    <a:gd name="T18" fmla="*/ 8 w 17"/>
                    <a:gd name="T19" fmla="*/ 0 h 17"/>
                    <a:gd name="T20" fmla="*/ 6 w 17"/>
                    <a:gd name="T21" fmla="*/ 0 h 17"/>
                    <a:gd name="T22" fmla="*/ 2 w 17"/>
                    <a:gd name="T23" fmla="*/ 1 h 17"/>
                    <a:gd name="T24" fmla="*/ 2 w 17"/>
                    <a:gd name="T25" fmla="*/ 2 h 17"/>
                    <a:gd name="T26" fmla="*/ 1 w 17"/>
                    <a:gd name="T27" fmla="*/ 3 h 17"/>
                    <a:gd name="T28" fmla="*/ 0 w 17"/>
                    <a:gd name="T29" fmla="*/ 5 h 17"/>
                    <a:gd name="T30" fmla="*/ 1 w 17"/>
                    <a:gd name="T31" fmla="*/ 8 h 17"/>
                    <a:gd name="T32" fmla="*/ 2 w 17"/>
                    <a:gd name="T33" fmla="*/ 10 h 17"/>
                    <a:gd name="T34" fmla="*/ 4 w 17"/>
                    <a:gd name="T35" fmla="*/ 13 h 17"/>
                    <a:gd name="T36" fmla="*/ 6 w 17"/>
                    <a:gd name="T37" fmla="*/ 14 h 17"/>
                    <a:gd name="T38" fmla="*/ 9 w 17"/>
                    <a:gd name="T39" fmla="*/ 16 h 17"/>
                    <a:gd name="T40" fmla="*/ 10 w 17"/>
                    <a:gd name="T41" fmla="*/ 16 h 17"/>
                    <a:gd name="T42" fmla="*/ 11 w 17"/>
                    <a:gd name="T43" fmla="*/ 16 h 17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17"/>
                    <a:gd name="T67" fmla="*/ 0 h 17"/>
                    <a:gd name="T68" fmla="*/ 17 w 17"/>
                    <a:gd name="T69" fmla="*/ 17 h 17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17" h="17">
                      <a:moveTo>
                        <a:pt x="11" y="16"/>
                      </a:moveTo>
                      <a:lnTo>
                        <a:pt x="14" y="13"/>
                      </a:lnTo>
                      <a:lnTo>
                        <a:pt x="14" y="12"/>
                      </a:lnTo>
                      <a:lnTo>
                        <a:pt x="14" y="11"/>
                      </a:lnTo>
                      <a:lnTo>
                        <a:pt x="16" y="10"/>
                      </a:lnTo>
                      <a:lnTo>
                        <a:pt x="14" y="6"/>
                      </a:lnTo>
                      <a:lnTo>
                        <a:pt x="14" y="3"/>
                      </a:lnTo>
                      <a:lnTo>
                        <a:pt x="12" y="1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2" y="1"/>
                      </a:lnTo>
                      <a:lnTo>
                        <a:pt x="2" y="2"/>
                      </a:lnTo>
                      <a:lnTo>
                        <a:pt x="1" y="3"/>
                      </a:lnTo>
                      <a:lnTo>
                        <a:pt x="0" y="5"/>
                      </a:lnTo>
                      <a:lnTo>
                        <a:pt x="1" y="8"/>
                      </a:lnTo>
                      <a:lnTo>
                        <a:pt x="2" y="10"/>
                      </a:lnTo>
                      <a:lnTo>
                        <a:pt x="4" y="13"/>
                      </a:lnTo>
                      <a:lnTo>
                        <a:pt x="6" y="14"/>
                      </a:lnTo>
                      <a:lnTo>
                        <a:pt x="9" y="16"/>
                      </a:lnTo>
                      <a:lnTo>
                        <a:pt x="10" y="16"/>
                      </a:lnTo>
                      <a:lnTo>
                        <a:pt x="11" y="16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997" name="Freeform 201"/>
                <p:cNvSpPr>
                  <a:spLocks/>
                </p:cNvSpPr>
                <p:nvPr/>
              </p:nvSpPr>
              <p:spPr bwMode="auto">
                <a:xfrm>
                  <a:off x="2676" y="2966"/>
                  <a:ext cx="16" cy="17"/>
                </a:xfrm>
                <a:custGeom>
                  <a:avLst/>
                  <a:gdLst>
                    <a:gd name="T0" fmla="*/ 2 w 17"/>
                    <a:gd name="T1" fmla="*/ 9 h 17"/>
                    <a:gd name="T2" fmla="*/ 1 w 17"/>
                    <a:gd name="T3" fmla="*/ 7 h 17"/>
                    <a:gd name="T4" fmla="*/ 0 w 17"/>
                    <a:gd name="T5" fmla="*/ 4 h 17"/>
                    <a:gd name="T6" fmla="*/ 1 w 17"/>
                    <a:gd name="T7" fmla="*/ 2 h 17"/>
                    <a:gd name="T8" fmla="*/ 2 w 17"/>
                    <a:gd name="T9" fmla="*/ 1 h 17"/>
                    <a:gd name="T10" fmla="*/ 2 w 17"/>
                    <a:gd name="T11" fmla="*/ 0 h 17"/>
                    <a:gd name="T12" fmla="*/ 5 w 17"/>
                    <a:gd name="T13" fmla="*/ 0 h 17"/>
                    <a:gd name="T14" fmla="*/ 8 w 17"/>
                    <a:gd name="T15" fmla="*/ 1 h 17"/>
                    <a:gd name="T16" fmla="*/ 10 w 17"/>
                    <a:gd name="T17" fmla="*/ 2 h 17"/>
                    <a:gd name="T18" fmla="*/ 14 w 17"/>
                    <a:gd name="T19" fmla="*/ 6 h 17"/>
                    <a:gd name="T20" fmla="*/ 14 w 17"/>
                    <a:gd name="T21" fmla="*/ 8 h 17"/>
                    <a:gd name="T22" fmla="*/ 16 w 17"/>
                    <a:gd name="T23" fmla="*/ 11 h 17"/>
                    <a:gd name="T24" fmla="*/ 14 w 17"/>
                    <a:gd name="T25" fmla="*/ 14 h 17"/>
                    <a:gd name="T26" fmla="*/ 14 w 17"/>
                    <a:gd name="T27" fmla="*/ 16 h 17"/>
                    <a:gd name="T28" fmla="*/ 11 w 17"/>
                    <a:gd name="T29" fmla="*/ 16 h 17"/>
                    <a:gd name="T30" fmla="*/ 8 w 17"/>
                    <a:gd name="T31" fmla="*/ 14 h 17"/>
                    <a:gd name="T32" fmla="*/ 5 w 17"/>
                    <a:gd name="T33" fmla="*/ 13 h 17"/>
                    <a:gd name="T34" fmla="*/ 2 w 17"/>
                    <a:gd name="T35" fmla="*/ 9 h 1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7"/>
                    <a:gd name="T55" fmla="*/ 0 h 17"/>
                    <a:gd name="T56" fmla="*/ 17 w 17"/>
                    <a:gd name="T57" fmla="*/ 17 h 17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7" h="17">
                      <a:moveTo>
                        <a:pt x="2" y="9"/>
                      </a:moveTo>
                      <a:lnTo>
                        <a:pt x="1" y="7"/>
                      </a:lnTo>
                      <a:lnTo>
                        <a:pt x="0" y="4"/>
                      </a:lnTo>
                      <a:lnTo>
                        <a:pt x="1" y="2"/>
                      </a:lnTo>
                      <a:lnTo>
                        <a:pt x="2" y="1"/>
                      </a:lnTo>
                      <a:lnTo>
                        <a:pt x="2" y="0"/>
                      </a:lnTo>
                      <a:lnTo>
                        <a:pt x="5" y="0"/>
                      </a:lnTo>
                      <a:lnTo>
                        <a:pt x="8" y="1"/>
                      </a:lnTo>
                      <a:lnTo>
                        <a:pt x="10" y="2"/>
                      </a:lnTo>
                      <a:lnTo>
                        <a:pt x="14" y="6"/>
                      </a:lnTo>
                      <a:lnTo>
                        <a:pt x="14" y="8"/>
                      </a:lnTo>
                      <a:lnTo>
                        <a:pt x="16" y="11"/>
                      </a:lnTo>
                      <a:lnTo>
                        <a:pt x="14" y="14"/>
                      </a:lnTo>
                      <a:lnTo>
                        <a:pt x="14" y="16"/>
                      </a:lnTo>
                      <a:lnTo>
                        <a:pt x="11" y="16"/>
                      </a:lnTo>
                      <a:lnTo>
                        <a:pt x="8" y="14"/>
                      </a:lnTo>
                      <a:lnTo>
                        <a:pt x="5" y="13"/>
                      </a:lnTo>
                      <a:lnTo>
                        <a:pt x="2" y="9"/>
                      </a:ln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998" name="Freeform 202"/>
                <p:cNvSpPr>
                  <a:spLocks/>
                </p:cNvSpPr>
                <p:nvPr/>
              </p:nvSpPr>
              <p:spPr bwMode="auto">
                <a:xfrm>
                  <a:off x="2679" y="2967"/>
                  <a:ext cx="16" cy="17"/>
                </a:xfrm>
                <a:custGeom>
                  <a:avLst/>
                  <a:gdLst>
                    <a:gd name="T0" fmla="*/ 3 w 17"/>
                    <a:gd name="T1" fmla="*/ 11 h 17"/>
                    <a:gd name="T2" fmla="*/ 0 w 17"/>
                    <a:gd name="T3" fmla="*/ 6 h 17"/>
                    <a:gd name="T4" fmla="*/ 0 w 17"/>
                    <a:gd name="T5" fmla="*/ 4 h 17"/>
                    <a:gd name="T6" fmla="*/ 0 w 17"/>
                    <a:gd name="T7" fmla="*/ 2 h 17"/>
                    <a:gd name="T8" fmla="*/ 3 w 17"/>
                    <a:gd name="T9" fmla="*/ 2 h 17"/>
                    <a:gd name="T10" fmla="*/ 6 w 17"/>
                    <a:gd name="T11" fmla="*/ 0 h 17"/>
                    <a:gd name="T12" fmla="*/ 9 w 17"/>
                    <a:gd name="T13" fmla="*/ 2 h 17"/>
                    <a:gd name="T14" fmla="*/ 12 w 17"/>
                    <a:gd name="T15" fmla="*/ 4 h 17"/>
                    <a:gd name="T16" fmla="*/ 16 w 17"/>
                    <a:gd name="T17" fmla="*/ 9 h 17"/>
                    <a:gd name="T18" fmla="*/ 16 w 17"/>
                    <a:gd name="T19" fmla="*/ 11 h 17"/>
                    <a:gd name="T20" fmla="*/ 16 w 17"/>
                    <a:gd name="T21" fmla="*/ 13 h 17"/>
                    <a:gd name="T22" fmla="*/ 12 w 17"/>
                    <a:gd name="T23" fmla="*/ 16 h 17"/>
                    <a:gd name="T24" fmla="*/ 9 w 17"/>
                    <a:gd name="T25" fmla="*/ 16 h 17"/>
                    <a:gd name="T26" fmla="*/ 3 w 17"/>
                    <a:gd name="T27" fmla="*/ 11 h 17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17"/>
                    <a:gd name="T43" fmla="*/ 0 h 17"/>
                    <a:gd name="T44" fmla="*/ 17 w 17"/>
                    <a:gd name="T45" fmla="*/ 17 h 17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17" h="17">
                      <a:moveTo>
                        <a:pt x="3" y="11"/>
                      </a:move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3" y="2"/>
                      </a:lnTo>
                      <a:lnTo>
                        <a:pt x="6" y="0"/>
                      </a:lnTo>
                      <a:lnTo>
                        <a:pt x="9" y="2"/>
                      </a:lnTo>
                      <a:lnTo>
                        <a:pt x="12" y="4"/>
                      </a:lnTo>
                      <a:lnTo>
                        <a:pt x="16" y="9"/>
                      </a:lnTo>
                      <a:lnTo>
                        <a:pt x="16" y="11"/>
                      </a:lnTo>
                      <a:lnTo>
                        <a:pt x="16" y="13"/>
                      </a:lnTo>
                      <a:lnTo>
                        <a:pt x="12" y="16"/>
                      </a:lnTo>
                      <a:lnTo>
                        <a:pt x="9" y="16"/>
                      </a:lnTo>
                      <a:lnTo>
                        <a:pt x="3" y="11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999" name="Freeform 203"/>
                <p:cNvSpPr>
                  <a:spLocks/>
                </p:cNvSpPr>
                <p:nvPr/>
              </p:nvSpPr>
              <p:spPr bwMode="auto">
                <a:xfrm>
                  <a:off x="2664" y="2963"/>
                  <a:ext cx="15" cy="16"/>
                </a:xfrm>
                <a:custGeom>
                  <a:avLst/>
                  <a:gdLst>
                    <a:gd name="T0" fmla="*/ 11 w 17"/>
                    <a:gd name="T1" fmla="*/ 16 h 17"/>
                    <a:gd name="T2" fmla="*/ 14 w 17"/>
                    <a:gd name="T3" fmla="*/ 13 h 17"/>
                    <a:gd name="T4" fmla="*/ 16 w 17"/>
                    <a:gd name="T5" fmla="*/ 13 h 17"/>
                    <a:gd name="T6" fmla="*/ 16 w 17"/>
                    <a:gd name="T7" fmla="*/ 12 h 17"/>
                    <a:gd name="T8" fmla="*/ 16 w 17"/>
                    <a:gd name="T9" fmla="*/ 10 h 17"/>
                    <a:gd name="T10" fmla="*/ 16 w 17"/>
                    <a:gd name="T11" fmla="*/ 8 h 17"/>
                    <a:gd name="T12" fmla="*/ 14 w 17"/>
                    <a:gd name="T13" fmla="*/ 4 h 17"/>
                    <a:gd name="T14" fmla="*/ 12 w 17"/>
                    <a:gd name="T15" fmla="*/ 2 h 17"/>
                    <a:gd name="T16" fmla="*/ 11 w 17"/>
                    <a:gd name="T17" fmla="*/ 0 h 17"/>
                    <a:gd name="T18" fmla="*/ 8 w 17"/>
                    <a:gd name="T19" fmla="*/ 0 h 17"/>
                    <a:gd name="T20" fmla="*/ 7 w 17"/>
                    <a:gd name="T21" fmla="*/ 0 h 17"/>
                    <a:gd name="T22" fmla="*/ 6 w 17"/>
                    <a:gd name="T23" fmla="*/ 0 h 17"/>
                    <a:gd name="T24" fmla="*/ 2 w 17"/>
                    <a:gd name="T25" fmla="*/ 2 h 17"/>
                    <a:gd name="T26" fmla="*/ 1 w 17"/>
                    <a:gd name="T27" fmla="*/ 2 h 17"/>
                    <a:gd name="T28" fmla="*/ 0 w 17"/>
                    <a:gd name="T29" fmla="*/ 3 h 17"/>
                    <a:gd name="T30" fmla="*/ 0 w 17"/>
                    <a:gd name="T31" fmla="*/ 5 h 17"/>
                    <a:gd name="T32" fmla="*/ 0 w 17"/>
                    <a:gd name="T33" fmla="*/ 8 h 17"/>
                    <a:gd name="T34" fmla="*/ 2 w 17"/>
                    <a:gd name="T35" fmla="*/ 11 h 17"/>
                    <a:gd name="T36" fmla="*/ 4 w 17"/>
                    <a:gd name="T37" fmla="*/ 13 h 17"/>
                    <a:gd name="T38" fmla="*/ 7 w 17"/>
                    <a:gd name="T39" fmla="*/ 14 h 17"/>
                    <a:gd name="T40" fmla="*/ 8 w 17"/>
                    <a:gd name="T41" fmla="*/ 16 h 17"/>
                    <a:gd name="T42" fmla="*/ 9 w 17"/>
                    <a:gd name="T43" fmla="*/ 16 h 17"/>
                    <a:gd name="T44" fmla="*/ 11 w 17"/>
                    <a:gd name="T45" fmla="*/ 16 h 17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17"/>
                    <a:gd name="T70" fmla="*/ 0 h 17"/>
                    <a:gd name="T71" fmla="*/ 17 w 17"/>
                    <a:gd name="T72" fmla="*/ 17 h 17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17" h="17">
                      <a:moveTo>
                        <a:pt x="11" y="16"/>
                      </a:moveTo>
                      <a:lnTo>
                        <a:pt x="14" y="13"/>
                      </a:lnTo>
                      <a:lnTo>
                        <a:pt x="16" y="13"/>
                      </a:lnTo>
                      <a:lnTo>
                        <a:pt x="16" y="12"/>
                      </a:lnTo>
                      <a:lnTo>
                        <a:pt x="16" y="10"/>
                      </a:lnTo>
                      <a:lnTo>
                        <a:pt x="16" y="8"/>
                      </a:lnTo>
                      <a:lnTo>
                        <a:pt x="14" y="4"/>
                      </a:lnTo>
                      <a:lnTo>
                        <a:pt x="12" y="2"/>
                      </a:lnTo>
                      <a:lnTo>
                        <a:pt x="11" y="0"/>
                      </a:lnTo>
                      <a:lnTo>
                        <a:pt x="8" y="0"/>
                      </a:lnTo>
                      <a:lnTo>
                        <a:pt x="7" y="0"/>
                      </a:lnTo>
                      <a:lnTo>
                        <a:pt x="6" y="0"/>
                      </a:lnTo>
                      <a:lnTo>
                        <a:pt x="2" y="2"/>
                      </a:lnTo>
                      <a:lnTo>
                        <a:pt x="1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8"/>
                      </a:lnTo>
                      <a:lnTo>
                        <a:pt x="2" y="11"/>
                      </a:lnTo>
                      <a:lnTo>
                        <a:pt x="4" y="13"/>
                      </a:lnTo>
                      <a:lnTo>
                        <a:pt x="7" y="14"/>
                      </a:lnTo>
                      <a:lnTo>
                        <a:pt x="8" y="16"/>
                      </a:lnTo>
                      <a:lnTo>
                        <a:pt x="9" y="16"/>
                      </a:lnTo>
                      <a:lnTo>
                        <a:pt x="11" y="16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1000" name="Freeform 204"/>
                <p:cNvSpPr>
                  <a:spLocks/>
                </p:cNvSpPr>
                <p:nvPr/>
              </p:nvSpPr>
              <p:spPr bwMode="auto">
                <a:xfrm>
                  <a:off x="2664" y="2963"/>
                  <a:ext cx="15" cy="16"/>
                </a:xfrm>
                <a:custGeom>
                  <a:avLst/>
                  <a:gdLst>
                    <a:gd name="T0" fmla="*/ 3 w 17"/>
                    <a:gd name="T1" fmla="*/ 11 h 17"/>
                    <a:gd name="T2" fmla="*/ 0 w 17"/>
                    <a:gd name="T3" fmla="*/ 7 h 17"/>
                    <a:gd name="T4" fmla="*/ 0 w 17"/>
                    <a:gd name="T5" fmla="*/ 4 h 17"/>
                    <a:gd name="T6" fmla="*/ 0 w 17"/>
                    <a:gd name="T7" fmla="*/ 2 h 17"/>
                    <a:gd name="T8" fmla="*/ 1 w 17"/>
                    <a:gd name="T9" fmla="*/ 1 h 17"/>
                    <a:gd name="T10" fmla="*/ 3 w 17"/>
                    <a:gd name="T11" fmla="*/ 1 h 17"/>
                    <a:gd name="T12" fmla="*/ 6 w 17"/>
                    <a:gd name="T13" fmla="*/ 0 h 17"/>
                    <a:gd name="T14" fmla="*/ 9 w 17"/>
                    <a:gd name="T15" fmla="*/ 1 h 17"/>
                    <a:gd name="T16" fmla="*/ 11 w 17"/>
                    <a:gd name="T17" fmla="*/ 3 h 17"/>
                    <a:gd name="T18" fmla="*/ 14 w 17"/>
                    <a:gd name="T19" fmla="*/ 6 h 17"/>
                    <a:gd name="T20" fmla="*/ 16 w 17"/>
                    <a:gd name="T21" fmla="*/ 8 h 17"/>
                    <a:gd name="T22" fmla="*/ 16 w 17"/>
                    <a:gd name="T23" fmla="*/ 11 h 17"/>
                    <a:gd name="T24" fmla="*/ 16 w 17"/>
                    <a:gd name="T25" fmla="*/ 14 h 17"/>
                    <a:gd name="T26" fmla="*/ 14 w 17"/>
                    <a:gd name="T27" fmla="*/ 16 h 17"/>
                    <a:gd name="T28" fmla="*/ 11 w 17"/>
                    <a:gd name="T29" fmla="*/ 16 h 17"/>
                    <a:gd name="T30" fmla="*/ 9 w 17"/>
                    <a:gd name="T31" fmla="*/ 14 h 17"/>
                    <a:gd name="T32" fmla="*/ 6 w 17"/>
                    <a:gd name="T33" fmla="*/ 13 h 17"/>
                    <a:gd name="T34" fmla="*/ 3 w 17"/>
                    <a:gd name="T35" fmla="*/ 11 h 1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7"/>
                    <a:gd name="T55" fmla="*/ 0 h 17"/>
                    <a:gd name="T56" fmla="*/ 17 w 17"/>
                    <a:gd name="T57" fmla="*/ 17 h 17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7" h="17">
                      <a:moveTo>
                        <a:pt x="3" y="11"/>
                      </a:moveTo>
                      <a:lnTo>
                        <a:pt x="0" y="7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1" y="1"/>
                      </a:lnTo>
                      <a:lnTo>
                        <a:pt x="3" y="1"/>
                      </a:lnTo>
                      <a:lnTo>
                        <a:pt x="6" y="0"/>
                      </a:lnTo>
                      <a:lnTo>
                        <a:pt x="9" y="1"/>
                      </a:lnTo>
                      <a:lnTo>
                        <a:pt x="11" y="3"/>
                      </a:lnTo>
                      <a:lnTo>
                        <a:pt x="14" y="6"/>
                      </a:lnTo>
                      <a:lnTo>
                        <a:pt x="16" y="8"/>
                      </a:lnTo>
                      <a:lnTo>
                        <a:pt x="16" y="11"/>
                      </a:lnTo>
                      <a:lnTo>
                        <a:pt x="16" y="14"/>
                      </a:lnTo>
                      <a:lnTo>
                        <a:pt x="14" y="16"/>
                      </a:lnTo>
                      <a:lnTo>
                        <a:pt x="11" y="16"/>
                      </a:lnTo>
                      <a:lnTo>
                        <a:pt x="9" y="14"/>
                      </a:lnTo>
                      <a:lnTo>
                        <a:pt x="6" y="13"/>
                      </a:lnTo>
                      <a:lnTo>
                        <a:pt x="3" y="11"/>
                      </a:ln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1001" name="Freeform 205"/>
                <p:cNvSpPr>
                  <a:spLocks/>
                </p:cNvSpPr>
                <p:nvPr/>
              </p:nvSpPr>
              <p:spPr bwMode="auto">
                <a:xfrm>
                  <a:off x="2673" y="2967"/>
                  <a:ext cx="15" cy="17"/>
                </a:xfrm>
                <a:custGeom>
                  <a:avLst/>
                  <a:gdLst>
                    <a:gd name="T0" fmla="*/ 10 w 17"/>
                    <a:gd name="T1" fmla="*/ 16 h 17"/>
                    <a:gd name="T2" fmla="*/ 13 w 17"/>
                    <a:gd name="T3" fmla="*/ 13 h 17"/>
                    <a:gd name="T4" fmla="*/ 14 w 17"/>
                    <a:gd name="T5" fmla="*/ 12 h 17"/>
                    <a:gd name="T6" fmla="*/ 16 w 17"/>
                    <a:gd name="T7" fmla="*/ 10 h 17"/>
                    <a:gd name="T8" fmla="*/ 14 w 17"/>
                    <a:gd name="T9" fmla="*/ 6 h 17"/>
                    <a:gd name="T10" fmla="*/ 13 w 17"/>
                    <a:gd name="T11" fmla="*/ 3 h 17"/>
                    <a:gd name="T12" fmla="*/ 12 w 17"/>
                    <a:gd name="T13" fmla="*/ 2 h 17"/>
                    <a:gd name="T14" fmla="*/ 9 w 17"/>
                    <a:gd name="T15" fmla="*/ 0 h 17"/>
                    <a:gd name="T16" fmla="*/ 8 w 17"/>
                    <a:gd name="T17" fmla="*/ 0 h 17"/>
                    <a:gd name="T18" fmla="*/ 6 w 17"/>
                    <a:gd name="T19" fmla="*/ 0 h 17"/>
                    <a:gd name="T20" fmla="*/ 5 w 17"/>
                    <a:gd name="T21" fmla="*/ 0 h 17"/>
                    <a:gd name="T22" fmla="*/ 1 w 17"/>
                    <a:gd name="T23" fmla="*/ 1 h 17"/>
                    <a:gd name="T24" fmla="*/ 1 w 17"/>
                    <a:gd name="T25" fmla="*/ 2 h 17"/>
                    <a:gd name="T26" fmla="*/ 1 w 17"/>
                    <a:gd name="T27" fmla="*/ 3 h 17"/>
                    <a:gd name="T28" fmla="*/ 0 w 17"/>
                    <a:gd name="T29" fmla="*/ 5 h 17"/>
                    <a:gd name="T30" fmla="*/ 1 w 17"/>
                    <a:gd name="T31" fmla="*/ 8 h 17"/>
                    <a:gd name="T32" fmla="*/ 1 w 17"/>
                    <a:gd name="T33" fmla="*/ 11 h 17"/>
                    <a:gd name="T34" fmla="*/ 4 w 17"/>
                    <a:gd name="T35" fmla="*/ 13 h 17"/>
                    <a:gd name="T36" fmla="*/ 5 w 17"/>
                    <a:gd name="T37" fmla="*/ 14 h 17"/>
                    <a:gd name="T38" fmla="*/ 8 w 17"/>
                    <a:gd name="T39" fmla="*/ 16 h 17"/>
                    <a:gd name="T40" fmla="*/ 9 w 17"/>
                    <a:gd name="T41" fmla="*/ 16 h 17"/>
                    <a:gd name="T42" fmla="*/ 10 w 17"/>
                    <a:gd name="T43" fmla="*/ 16 h 17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17"/>
                    <a:gd name="T67" fmla="*/ 0 h 17"/>
                    <a:gd name="T68" fmla="*/ 17 w 17"/>
                    <a:gd name="T69" fmla="*/ 17 h 17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17" h="17">
                      <a:moveTo>
                        <a:pt x="10" y="16"/>
                      </a:moveTo>
                      <a:lnTo>
                        <a:pt x="13" y="13"/>
                      </a:lnTo>
                      <a:lnTo>
                        <a:pt x="14" y="12"/>
                      </a:lnTo>
                      <a:lnTo>
                        <a:pt x="16" y="10"/>
                      </a:lnTo>
                      <a:lnTo>
                        <a:pt x="14" y="6"/>
                      </a:lnTo>
                      <a:lnTo>
                        <a:pt x="13" y="3"/>
                      </a:lnTo>
                      <a:lnTo>
                        <a:pt x="12" y="2"/>
                      </a:lnTo>
                      <a:lnTo>
                        <a:pt x="9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5" y="0"/>
                      </a:lnTo>
                      <a:lnTo>
                        <a:pt x="1" y="1"/>
                      </a:lnTo>
                      <a:lnTo>
                        <a:pt x="1" y="2"/>
                      </a:lnTo>
                      <a:lnTo>
                        <a:pt x="1" y="3"/>
                      </a:lnTo>
                      <a:lnTo>
                        <a:pt x="0" y="5"/>
                      </a:lnTo>
                      <a:lnTo>
                        <a:pt x="1" y="8"/>
                      </a:lnTo>
                      <a:lnTo>
                        <a:pt x="1" y="11"/>
                      </a:lnTo>
                      <a:lnTo>
                        <a:pt x="4" y="13"/>
                      </a:lnTo>
                      <a:lnTo>
                        <a:pt x="5" y="14"/>
                      </a:lnTo>
                      <a:lnTo>
                        <a:pt x="8" y="16"/>
                      </a:lnTo>
                      <a:lnTo>
                        <a:pt x="9" y="16"/>
                      </a:lnTo>
                      <a:lnTo>
                        <a:pt x="10" y="16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1002" name="Freeform 206"/>
                <p:cNvSpPr>
                  <a:spLocks/>
                </p:cNvSpPr>
                <p:nvPr/>
              </p:nvSpPr>
              <p:spPr bwMode="auto">
                <a:xfrm>
                  <a:off x="2673" y="2967"/>
                  <a:ext cx="15" cy="17"/>
                </a:xfrm>
                <a:custGeom>
                  <a:avLst/>
                  <a:gdLst>
                    <a:gd name="T0" fmla="*/ 1 w 17"/>
                    <a:gd name="T1" fmla="*/ 11 h 17"/>
                    <a:gd name="T2" fmla="*/ 1 w 17"/>
                    <a:gd name="T3" fmla="*/ 7 h 17"/>
                    <a:gd name="T4" fmla="*/ 0 w 17"/>
                    <a:gd name="T5" fmla="*/ 4 h 17"/>
                    <a:gd name="T6" fmla="*/ 1 w 17"/>
                    <a:gd name="T7" fmla="*/ 2 h 17"/>
                    <a:gd name="T8" fmla="*/ 1 w 17"/>
                    <a:gd name="T9" fmla="*/ 1 h 17"/>
                    <a:gd name="T10" fmla="*/ 5 w 17"/>
                    <a:gd name="T11" fmla="*/ 0 h 17"/>
                    <a:gd name="T12" fmla="*/ 7 w 17"/>
                    <a:gd name="T13" fmla="*/ 1 h 17"/>
                    <a:gd name="T14" fmla="*/ 10 w 17"/>
                    <a:gd name="T15" fmla="*/ 2 h 17"/>
                    <a:gd name="T16" fmla="*/ 13 w 17"/>
                    <a:gd name="T17" fmla="*/ 6 h 17"/>
                    <a:gd name="T18" fmla="*/ 14 w 17"/>
                    <a:gd name="T19" fmla="*/ 8 h 17"/>
                    <a:gd name="T20" fmla="*/ 16 w 17"/>
                    <a:gd name="T21" fmla="*/ 11 h 17"/>
                    <a:gd name="T22" fmla="*/ 14 w 17"/>
                    <a:gd name="T23" fmla="*/ 14 h 17"/>
                    <a:gd name="T24" fmla="*/ 13 w 17"/>
                    <a:gd name="T25" fmla="*/ 14 h 17"/>
                    <a:gd name="T26" fmla="*/ 13 w 17"/>
                    <a:gd name="T27" fmla="*/ 16 h 17"/>
                    <a:gd name="T28" fmla="*/ 10 w 17"/>
                    <a:gd name="T29" fmla="*/ 16 h 17"/>
                    <a:gd name="T30" fmla="*/ 7 w 17"/>
                    <a:gd name="T31" fmla="*/ 14 h 17"/>
                    <a:gd name="T32" fmla="*/ 5 w 17"/>
                    <a:gd name="T33" fmla="*/ 13 h 17"/>
                    <a:gd name="T34" fmla="*/ 1 w 17"/>
                    <a:gd name="T35" fmla="*/ 11 h 1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7"/>
                    <a:gd name="T55" fmla="*/ 0 h 17"/>
                    <a:gd name="T56" fmla="*/ 17 w 17"/>
                    <a:gd name="T57" fmla="*/ 17 h 17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7" h="17">
                      <a:moveTo>
                        <a:pt x="1" y="11"/>
                      </a:moveTo>
                      <a:lnTo>
                        <a:pt x="1" y="7"/>
                      </a:lnTo>
                      <a:lnTo>
                        <a:pt x="0" y="4"/>
                      </a:lnTo>
                      <a:lnTo>
                        <a:pt x="1" y="2"/>
                      </a:lnTo>
                      <a:lnTo>
                        <a:pt x="1" y="1"/>
                      </a:lnTo>
                      <a:lnTo>
                        <a:pt x="5" y="0"/>
                      </a:lnTo>
                      <a:lnTo>
                        <a:pt x="7" y="1"/>
                      </a:lnTo>
                      <a:lnTo>
                        <a:pt x="10" y="2"/>
                      </a:lnTo>
                      <a:lnTo>
                        <a:pt x="13" y="6"/>
                      </a:lnTo>
                      <a:lnTo>
                        <a:pt x="14" y="8"/>
                      </a:lnTo>
                      <a:lnTo>
                        <a:pt x="16" y="11"/>
                      </a:lnTo>
                      <a:lnTo>
                        <a:pt x="14" y="14"/>
                      </a:lnTo>
                      <a:lnTo>
                        <a:pt x="13" y="14"/>
                      </a:lnTo>
                      <a:lnTo>
                        <a:pt x="13" y="16"/>
                      </a:lnTo>
                      <a:lnTo>
                        <a:pt x="10" y="16"/>
                      </a:lnTo>
                      <a:lnTo>
                        <a:pt x="7" y="14"/>
                      </a:lnTo>
                      <a:lnTo>
                        <a:pt x="5" y="13"/>
                      </a:lnTo>
                      <a:lnTo>
                        <a:pt x="1" y="11"/>
                      </a:ln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1003" name="Freeform 207"/>
                <p:cNvSpPr>
                  <a:spLocks/>
                </p:cNvSpPr>
                <p:nvPr/>
              </p:nvSpPr>
              <p:spPr bwMode="auto">
                <a:xfrm>
                  <a:off x="2707" y="2986"/>
                  <a:ext cx="15" cy="17"/>
                </a:xfrm>
                <a:custGeom>
                  <a:avLst/>
                  <a:gdLst>
                    <a:gd name="T0" fmla="*/ 1 w 17"/>
                    <a:gd name="T1" fmla="*/ 9 h 17"/>
                    <a:gd name="T2" fmla="*/ 1 w 17"/>
                    <a:gd name="T3" fmla="*/ 6 h 17"/>
                    <a:gd name="T4" fmla="*/ 0 w 17"/>
                    <a:gd name="T5" fmla="*/ 3 h 17"/>
                    <a:gd name="T6" fmla="*/ 1 w 17"/>
                    <a:gd name="T7" fmla="*/ 1 h 17"/>
                    <a:gd name="T8" fmla="*/ 1 w 17"/>
                    <a:gd name="T9" fmla="*/ 0 h 17"/>
                    <a:gd name="T10" fmla="*/ 4 w 17"/>
                    <a:gd name="T11" fmla="*/ 0 h 17"/>
                    <a:gd name="T12" fmla="*/ 8 w 17"/>
                    <a:gd name="T13" fmla="*/ 0 h 17"/>
                    <a:gd name="T14" fmla="*/ 11 w 17"/>
                    <a:gd name="T15" fmla="*/ 1 h 17"/>
                    <a:gd name="T16" fmla="*/ 12 w 17"/>
                    <a:gd name="T17" fmla="*/ 4 h 17"/>
                    <a:gd name="T18" fmla="*/ 16 w 17"/>
                    <a:gd name="T19" fmla="*/ 8 h 17"/>
                    <a:gd name="T20" fmla="*/ 16 w 17"/>
                    <a:gd name="T21" fmla="*/ 11 h 17"/>
                    <a:gd name="T22" fmla="*/ 16 w 17"/>
                    <a:gd name="T23" fmla="*/ 13 h 17"/>
                    <a:gd name="T24" fmla="*/ 14 w 17"/>
                    <a:gd name="T25" fmla="*/ 13 h 17"/>
                    <a:gd name="T26" fmla="*/ 12 w 17"/>
                    <a:gd name="T27" fmla="*/ 14 h 17"/>
                    <a:gd name="T28" fmla="*/ 11 w 17"/>
                    <a:gd name="T29" fmla="*/ 16 h 17"/>
                    <a:gd name="T30" fmla="*/ 8 w 17"/>
                    <a:gd name="T31" fmla="*/ 14 h 17"/>
                    <a:gd name="T32" fmla="*/ 4 w 17"/>
                    <a:gd name="T33" fmla="*/ 13 h 17"/>
                    <a:gd name="T34" fmla="*/ 1 w 17"/>
                    <a:gd name="T35" fmla="*/ 9 h 1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7"/>
                    <a:gd name="T55" fmla="*/ 0 h 17"/>
                    <a:gd name="T56" fmla="*/ 17 w 17"/>
                    <a:gd name="T57" fmla="*/ 17 h 17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7" h="17">
                      <a:moveTo>
                        <a:pt x="1" y="9"/>
                      </a:moveTo>
                      <a:lnTo>
                        <a:pt x="1" y="6"/>
                      </a:lnTo>
                      <a:lnTo>
                        <a:pt x="0" y="3"/>
                      </a:lnTo>
                      <a:lnTo>
                        <a:pt x="1" y="1"/>
                      </a:lnTo>
                      <a:lnTo>
                        <a:pt x="1" y="0"/>
                      </a:lnTo>
                      <a:lnTo>
                        <a:pt x="4" y="0"/>
                      </a:lnTo>
                      <a:lnTo>
                        <a:pt x="8" y="0"/>
                      </a:lnTo>
                      <a:lnTo>
                        <a:pt x="11" y="1"/>
                      </a:lnTo>
                      <a:lnTo>
                        <a:pt x="12" y="4"/>
                      </a:lnTo>
                      <a:lnTo>
                        <a:pt x="16" y="8"/>
                      </a:lnTo>
                      <a:lnTo>
                        <a:pt x="16" y="11"/>
                      </a:lnTo>
                      <a:lnTo>
                        <a:pt x="16" y="13"/>
                      </a:lnTo>
                      <a:lnTo>
                        <a:pt x="14" y="13"/>
                      </a:lnTo>
                      <a:lnTo>
                        <a:pt x="12" y="14"/>
                      </a:lnTo>
                      <a:lnTo>
                        <a:pt x="11" y="16"/>
                      </a:lnTo>
                      <a:lnTo>
                        <a:pt x="8" y="14"/>
                      </a:lnTo>
                      <a:lnTo>
                        <a:pt x="4" y="13"/>
                      </a:lnTo>
                      <a:lnTo>
                        <a:pt x="1" y="9"/>
                      </a:ln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1004" name="Freeform 208"/>
                <p:cNvSpPr>
                  <a:spLocks/>
                </p:cNvSpPr>
                <p:nvPr/>
              </p:nvSpPr>
              <p:spPr bwMode="auto">
                <a:xfrm>
                  <a:off x="2675" y="2925"/>
                  <a:ext cx="24" cy="42"/>
                </a:xfrm>
                <a:custGeom>
                  <a:avLst/>
                  <a:gdLst>
                    <a:gd name="T0" fmla="*/ 0 w 27"/>
                    <a:gd name="T1" fmla="*/ 14 h 45"/>
                    <a:gd name="T2" fmla="*/ 26 w 27"/>
                    <a:gd name="T3" fmla="*/ 0 h 45"/>
                    <a:gd name="T4" fmla="*/ 26 w 27"/>
                    <a:gd name="T5" fmla="*/ 29 h 45"/>
                    <a:gd name="T6" fmla="*/ 0 w 27"/>
                    <a:gd name="T7" fmla="*/ 44 h 45"/>
                    <a:gd name="T8" fmla="*/ 0 w 27"/>
                    <a:gd name="T9" fmla="*/ 14 h 4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7"/>
                    <a:gd name="T16" fmla="*/ 0 h 45"/>
                    <a:gd name="T17" fmla="*/ 27 w 27"/>
                    <a:gd name="T18" fmla="*/ 45 h 4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7" h="45">
                      <a:moveTo>
                        <a:pt x="0" y="14"/>
                      </a:moveTo>
                      <a:lnTo>
                        <a:pt x="26" y="0"/>
                      </a:lnTo>
                      <a:lnTo>
                        <a:pt x="26" y="29"/>
                      </a:lnTo>
                      <a:lnTo>
                        <a:pt x="0" y="44"/>
                      </a:lnTo>
                      <a:lnTo>
                        <a:pt x="0" y="14"/>
                      </a:ln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1005" name="Freeform 209"/>
                <p:cNvSpPr>
                  <a:spLocks/>
                </p:cNvSpPr>
                <p:nvPr/>
              </p:nvSpPr>
              <p:spPr bwMode="auto">
                <a:xfrm>
                  <a:off x="2600" y="2917"/>
                  <a:ext cx="16" cy="16"/>
                </a:xfrm>
                <a:custGeom>
                  <a:avLst/>
                  <a:gdLst>
                    <a:gd name="T0" fmla="*/ 9 w 17"/>
                    <a:gd name="T1" fmla="*/ 16 h 17"/>
                    <a:gd name="T2" fmla="*/ 13 w 17"/>
                    <a:gd name="T3" fmla="*/ 13 h 17"/>
                    <a:gd name="T4" fmla="*/ 14 w 17"/>
                    <a:gd name="T5" fmla="*/ 12 h 17"/>
                    <a:gd name="T6" fmla="*/ 16 w 17"/>
                    <a:gd name="T7" fmla="*/ 12 h 17"/>
                    <a:gd name="T8" fmla="*/ 16 w 17"/>
                    <a:gd name="T9" fmla="*/ 9 h 17"/>
                    <a:gd name="T10" fmla="*/ 16 w 17"/>
                    <a:gd name="T11" fmla="*/ 7 h 17"/>
                    <a:gd name="T12" fmla="*/ 13 w 17"/>
                    <a:gd name="T13" fmla="*/ 5 h 17"/>
                    <a:gd name="T14" fmla="*/ 12 w 17"/>
                    <a:gd name="T15" fmla="*/ 2 h 17"/>
                    <a:gd name="T16" fmla="*/ 9 w 17"/>
                    <a:gd name="T17" fmla="*/ 1 h 17"/>
                    <a:gd name="T18" fmla="*/ 7 w 17"/>
                    <a:gd name="T19" fmla="*/ 0 h 17"/>
                    <a:gd name="T20" fmla="*/ 6 w 17"/>
                    <a:gd name="T21" fmla="*/ 0 h 17"/>
                    <a:gd name="T22" fmla="*/ 6 w 17"/>
                    <a:gd name="T23" fmla="*/ 1 h 17"/>
                    <a:gd name="T24" fmla="*/ 2 w 17"/>
                    <a:gd name="T25" fmla="*/ 2 h 17"/>
                    <a:gd name="T26" fmla="*/ 1 w 17"/>
                    <a:gd name="T27" fmla="*/ 3 h 17"/>
                    <a:gd name="T28" fmla="*/ 0 w 17"/>
                    <a:gd name="T29" fmla="*/ 4 h 17"/>
                    <a:gd name="T30" fmla="*/ 0 w 17"/>
                    <a:gd name="T31" fmla="*/ 5 h 17"/>
                    <a:gd name="T32" fmla="*/ 0 w 17"/>
                    <a:gd name="T33" fmla="*/ 8 h 17"/>
                    <a:gd name="T34" fmla="*/ 2 w 17"/>
                    <a:gd name="T35" fmla="*/ 11 h 17"/>
                    <a:gd name="T36" fmla="*/ 3 w 17"/>
                    <a:gd name="T37" fmla="*/ 13 h 17"/>
                    <a:gd name="T38" fmla="*/ 6 w 17"/>
                    <a:gd name="T39" fmla="*/ 16 h 17"/>
                    <a:gd name="T40" fmla="*/ 8 w 17"/>
                    <a:gd name="T41" fmla="*/ 16 h 17"/>
                    <a:gd name="T42" fmla="*/ 9 w 17"/>
                    <a:gd name="T43" fmla="*/ 16 h 17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17"/>
                    <a:gd name="T67" fmla="*/ 0 h 17"/>
                    <a:gd name="T68" fmla="*/ 17 w 17"/>
                    <a:gd name="T69" fmla="*/ 17 h 17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17" h="17">
                      <a:moveTo>
                        <a:pt x="9" y="16"/>
                      </a:moveTo>
                      <a:lnTo>
                        <a:pt x="13" y="13"/>
                      </a:lnTo>
                      <a:lnTo>
                        <a:pt x="14" y="12"/>
                      </a:lnTo>
                      <a:lnTo>
                        <a:pt x="16" y="12"/>
                      </a:lnTo>
                      <a:lnTo>
                        <a:pt x="16" y="9"/>
                      </a:lnTo>
                      <a:lnTo>
                        <a:pt x="16" y="7"/>
                      </a:lnTo>
                      <a:lnTo>
                        <a:pt x="13" y="5"/>
                      </a:lnTo>
                      <a:lnTo>
                        <a:pt x="12" y="2"/>
                      </a:lnTo>
                      <a:lnTo>
                        <a:pt x="9" y="1"/>
                      </a:lnTo>
                      <a:lnTo>
                        <a:pt x="7" y="0"/>
                      </a:lnTo>
                      <a:lnTo>
                        <a:pt x="6" y="0"/>
                      </a:lnTo>
                      <a:lnTo>
                        <a:pt x="6" y="1"/>
                      </a:lnTo>
                      <a:lnTo>
                        <a:pt x="2" y="2"/>
                      </a:lnTo>
                      <a:lnTo>
                        <a:pt x="1" y="3"/>
                      </a:lnTo>
                      <a:lnTo>
                        <a:pt x="0" y="4"/>
                      </a:lnTo>
                      <a:lnTo>
                        <a:pt x="0" y="5"/>
                      </a:lnTo>
                      <a:lnTo>
                        <a:pt x="0" y="8"/>
                      </a:lnTo>
                      <a:lnTo>
                        <a:pt x="2" y="11"/>
                      </a:lnTo>
                      <a:lnTo>
                        <a:pt x="3" y="13"/>
                      </a:lnTo>
                      <a:lnTo>
                        <a:pt x="6" y="16"/>
                      </a:lnTo>
                      <a:lnTo>
                        <a:pt x="8" y="16"/>
                      </a:lnTo>
                      <a:lnTo>
                        <a:pt x="9" y="16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1006" name="Freeform 210"/>
                <p:cNvSpPr>
                  <a:spLocks/>
                </p:cNvSpPr>
                <p:nvPr/>
              </p:nvSpPr>
              <p:spPr bwMode="auto">
                <a:xfrm>
                  <a:off x="2600" y="2920"/>
                  <a:ext cx="16" cy="16"/>
                </a:xfrm>
                <a:custGeom>
                  <a:avLst/>
                  <a:gdLst>
                    <a:gd name="T0" fmla="*/ 3 w 17"/>
                    <a:gd name="T1" fmla="*/ 11 h 17"/>
                    <a:gd name="T2" fmla="*/ 0 w 17"/>
                    <a:gd name="T3" fmla="*/ 7 h 17"/>
                    <a:gd name="T4" fmla="*/ 0 w 17"/>
                    <a:gd name="T5" fmla="*/ 3 h 17"/>
                    <a:gd name="T6" fmla="*/ 0 w 17"/>
                    <a:gd name="T7" fmla="*/ 2 h 17"/>
                    <a:gd name="T8" fmla="*/ 1 w 17"/>
                    <a:gd name="T9" fmla="*/ 1 h 17"/>
                    <a:gd name="T10" fmla="*/ 3 w 17"/>
                    <a:gd name="T11" fmla="*/ 0 h 17"/>
                    <a:gd name="T12" fmla="*/ 4 w 17"/>
                    <a:gd name="T13" fmla="*/ 0 h 17"/>
                    <a:gd name="T14" fmla="*/ 8 w 17"/>
                    <a:gd name="T15" fmla="*/ 0 h 17"/>
                    <a:gd name="T16" fmla="*/ 11 w 17"/>
                    <a:gd name="T17" fmla="*/ 2 h 17"/>
                    <a:gd name="T18" fmla="*/ 12 w 17"/>
                    <a:gd name="T19" fmla="*/ 4 h 17"/>
                    <a:gd name="T20" fmla="*/ 14 w 17"/>
                    <a:gd name="T21" fmla="*/ 8 h 17"/>
                    <a:gd name="T22" fmla="*/ 16 w 17"/>
                    <a:gd name="T23" fmla="*/ 12 h 17"/>
                    <a:gd name="T24" fmla="*/ 14 w 17"/>
                    <a:gd name="T25" fmla="*/ 13 h 17"/>
                    <a:gd name="T26" fmla="*/ 14 w 17"/>
                    <a:gd name="T27" fmla="*/ 14 h 17"/>
                    <a:gd name="T28" fmla="*/ 12 w 17"/>
                    <a:gd name="T29" fmla="*/ 16 h 17"/>
                    <a:gd name="T30" fmla="*/ 11 w 17"/>
                    <a:gd name="T31" fmla="*/ 16 h 17"/>
                    <a:gd name="T32" fmla="*/ 8 w 17"/>
                    <a:gd name="T33" fmla="*/ 16 h 17"/>
                    <a:gd name="T34" fmla="*/ 4 w 17"/>
                    <a:gd name="T35" fmla="*/ 13 h 17"/>
                    <a:gd name="T36" fmla="*/ 3 w 17"/>
                    <a:gd name="T37" fmla="*/ 11 h 17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7"/>
                    <a:gd name="T58" fmla="*/ 0 h 17"/>
                    <a:gd name="T59" fmla="*/ 17 w 17"/>
                    <a:gd name="T60" fmla="*/ 17 h 17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7" h="17">
                      <a:moveTo>
                        <a:pt x="3" y="11"/>
                      </a:moveTo>
                      <a:lnTo>
                        <a:pt x="0" y="7"/>
                      </a:lnTo>
                      <a:lnTo>
                        <a:pt x="0" y="3"/>
                      </a:lnTo>
                      <a:lnTo>
                        <a:pt x="0" y="2"/>
                      </a:ln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4" y="0"/>
                      </a:lnTo>
                      <a:lnTo>
                        <a:pt x="8" y="0"/>
                      </a:lnTo>
                      <a:lnTo>
                        <a:pt x="11" y="2"/>
                      </a:lnTo>
                      <a:lnTo>
                        <a:pt x="12" y="4"/>
                      </a:lnTo>
                      <a:lnTo>
                        <a:pt x="14" y="8"/>
                      </a:lnTo>
                      <a:lnTo>
                        <a:pt x="16" y="12"/>
                      </a:lnTo>
                      <a:lnTo>
                        <a:pt x="14" y="13"/>
                      </a:lnTo>
                      <a:lnTo>
                        <a:pt x="14" y="14"/>
                      </a:lnTo>
                      <a:lnTo>
                        <a:pt x="12" y="16"/>
                      </a:lnTo>
                      <a:lnTo>
                        <a:pt x="11" y="16"/>
                      </a:lnTo>
                      <a:lnTo>
                        <a:pt x="8" y="16"/>
                      </a:lnTo>
                      <a:lnTo>
                        <a:pt x="4" y="13"/>
                      </a:lnTo>
                      <a:lnTo>
                        <a:pt x="3" y="11"/>
                      </a:ln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1007" name="Freeform 211"/>
                <p:cNvSpPr>
                  <a:spLocks/>
                </p:cNvSpPr>
                <p:nvPr/>
              </p:nvSpPr>
              <p:spPr bwMode="auto">
                <a:xfrm>
                  <a:off x="2601" y="2922"/>
                  <a:ext cx="16" cy="16"/>
                </a:xfrm>
                <a:custGeom>
                  <a:avLst/>
                  <a:gdLst>
                    <a:gd name="T0" fmla="*/ 2 w 17"/>
                    <a:gd name="T1" fmla="*/ 11 h 17"/>
                    <a:gd name="T2" fmla="*/ 0 w 17"/>
                    <a:gd name="T3" fmla="*/ 9 h 17"/>
                    <a:gd name="T4" fmla="*/ 0 w 17"/>
                    <a:gd name="T5" fmla="*/ 4 h 17"/>
                    <a:gd name="T6" fmla="*/ 0 w 17"/>
                    <a:gd name="T7" fmla="*/ 2 h 17"/>
                    <a:gd name="T8" fmla="*/ 2 w 17"/>
                    <a:gd name="T9" fmla="*/ 0 h 17"/>
                    <a:gd name="T10" fmla="*/ 5 w 17"/>
                    <a:gd name="T11" fmla="*/ 0 h 17"/>
                    <a:gd name="T12" fmla="*/ 8 w 17"/>
                    <a:gd name="T13" fmla="*/ 0 h 17"/>
                    <a:gd name="T14" fmla="*/ 13 w 17"/>
                    <a:gd name="T15" fmla="*/ 6 h 17"/>
                    <a:gd name="T16" fmla="*/ 13 w 17"/>
                    <a:gd name="T17" fmla="*/ 9 h 17"/>
                    <a:gd name="T18" fmla="*/ 16 w 17"/>
                    <a:gd name="T19" fmla="*/ 11 h 17"/>
                    <a:gd name="T20" fmla="*/ 13 w 17"/>
                    <a:gd name="T21" fmla="*/ 13 h 17"/>
                    <a:gd name="T22" fmla="*/ 13 w 17"/>
                    <a:gd name="T23" fmla="*/ 16 h 17"/>
                    <a:gd name="T24" fmla="*/ 10 w 17"/>
                    <a:gd name="T25" fmla="*/ 16 h 17"/>
                    <a:gd name="T26" fmla="*/ 8 w 17"/>
                    <a:gd name="T27" fmla="*/ 16 h 17"/>
                    <a:gd name="T28" fmla="*/ 2 w 17"/>
                    <a:gd name="T29" fmla="*/ 11 h 17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17"/>
                    <a:gd name="T46" fmla="*/ 0 h 17"/>
                    <a:gd name="T47" fmla="*/ 17 w 17"/>
                    <a:gd name="T48" fmla="*/ 17 h 17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17" h="17">
                      <a:moveTo>
                        <a:pt x="2" y="11"/>
                      </a:moveTo>
                      <a:lnTo>
                        <a:pt x="0" y="9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5" y="0"/>
                      </a:lnTo>
                      <a:lnTo>
                        <a:pt x="8" y="0"/>
                      </a:lnTo>
                      <a:lnTo>
                        <a:pt x="13" y="6"/>
                      </a:lnTo>
                      <a:lnTo>
                        <a:pt x="13" y="9"/>
                      </a:lnTo>
                      <a:lnTo>
                        <a:pt x="16" y="11"/>
                      </a:lnTo>
                      <a:lnTo>
                        <a:pt x="13" y="13"/>
                      </a:lnTo>
                      <a:lnTo>
                        <a:pt x="13" y="16"/>
                      </a:lnTo>
                      <a:lnTo>
                        <a:pt x="10" y="16"/>
                      </a:lnTo>
                      <a:lnTo>
                        <a:pt x="8" y="16"/>
                      </a:lnTo>
                      <a:lnTo>
                        <a:pt x="2" y="11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1008" name="Freeform 212"/>
                <p:cNvSpPr>
                  <a:spLocks/>
                </p:cNvSpPr>
                <p:nvPr/>
              </p:nvSpPr>
              <p:spPr bwMode="auto">
                <a:xfrm>
                  <a:off x="2608" y="2924"/>
                  <a:ext cx="15" cy="16"/>
                </a:xfrm>
                <a:custGeom>
                  <a:avLst/>
                  <a:gdLst>
                    <a:gd name="T0" fmla="*/ 10 w 17"/>
                    <a:gd name="T1" fmla="*/ 16 h 17"/>
                    <a:gd name="T2" fmla="*/ 14 w 17"/>
                    <a:gd name="T3" fmla="*/ 13 h 17"/>
                    <a:gd name="T4" fmla="*/ 14 w 17"/>
                    <a:gd name="T5" fmla="*/ 12 h 17"/>
                    <a:gd name="T6" fmla="*/ 14 w 17"/>
                    <a:gd name="T7" fmla="*/ 11 h 17"/>
                    <a:gd name="T8" fmla="*/ 16 w 17"/>
                    <a:gd name="T9" fmla="*/ 9 h 17"/>
                    <a:gd name="T10" fmla="*/ 14 w 17"/>
                    <a:gd name="T11" fmla="*/ 7 h 17"/>
                    <a:gd name="T12" fmla="*/ 14 w 17"/>
                    <a:gd name="T13" fmla="*/ 5 h 17"/>
                    <a:gd name="T14" fmla="*/ 11 w 17"/>
                    <a:gd name="T15" fmla="*/ 2 h 17"/>
                    <a:gd name="T16" fmla="*/ 10 w 17"/>
                    <a:gd name="T17" fmla="*/ 1 h 17"/>
                    <a:gd name="T18" fmla="*/ 8 w 17"/>
                    <a:gd name="T19" fmla="*/ 0 h 17"/>
                    <a:gd name="T20" fmla="*/ 6 w 17"/>
                    <a:gd name="T21" fmla="*/ 0 h 17"/>
                    <a:gd name="T22" fmla="*/ 5 w 17"/>
                    <a:gd name="T23" fmla="*/ 0 h 17"/>
                    <a:gd name="T24" fmla="*/ 2 w 17"/>
                    <a:gd name="T25" fmla="*/ 2 h 17"/>
                    <a:gd name="T26" fmla="*/ 1 w 17"/>
                    <a:gd name="T27" fmla="*/ 3 h 17"/>
                    <a:gd name="T28" fmla="*/ 1 w 17"/>
                    <a:gd name="T29" fmla="*/ 4 h 17"/>
                    <a:gd name="T30" fmla="*/ 0 w 17"/>
                    <a:gd name="T31" fmla="*/ 5 h 17"/>
                    <a:gd name="T32" fmla="*/ 1 w 17"/>
                    <a:gd name="T33" fmla="*/ 8 h 17"/>
                    <a:gd name="T34" fmla="*/ 2 w 17"/>
                    <a:gd name="T35" fmla="*/ 11 h 17"/>
                    <a:gd name="T36" fmla="*/ 4 w 17"/>
                    <a:gd name="T37" fmla="*/ 13 h 17"/>
                    <a:gd name="T38" fmla="*/ 6 w 17"/>
                    <a:gd name="T39" fmla="*/ 16 h 17"/>
                    <a:gd name="T40" fmla="*/ 8 w 17"/>
                    <a:gd name="T41" fmla="*/ 16 h 17"/>
                    <a:gd name="T42" fmla="*/ 9 w 17"/>
                    <a:gd name="T43" fmla="*/ 16 h 17"/>
                    <a:gd name="T44" fmla="*/ 10 w 17"/>
                    <a:gd name="T45" fmla="*/ 16 h 17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17"/>
                    <a:gd name="T70" fmla="*/ 0 h 17"/>
                    <a:gd name="T71" fmla="*/ 17 w 17"/>
                    <a:gd name="T72" fmla="*/ 17 h 17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17" h="17">
                      <a:moveTo>
                        <a:pt x="10" y="16"/>
                      </a:moveTo>
                      <a:lnTo>
                        <a:pt x="14" y="13"/>
                      </a:lnTo>
                      <a:lnTo>
                        <a:pt x="14" y="12"/>
                      </a:lnTo>
                      <a:lnTo>
                        <a:pt x="14" y="11"/>
                      </a:lnTo>
                      <a:lnTo>
                        <a:pt x="16" y="9"/>
                      </a:lnTo>
                      <a:lnTo>
                        <a:pt x="14" y="7"/>
                      </a:lnTo>
                      <a:lnTo>
                        <a:pt x="14" y="5"/>
                      </a:lnTo>
                      <a:lnTo>
                        <a:pt x="11" y="2"/>
                      </a:lnTo>
                      <a:lnTo>
                        <a:pt x="10" y="1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5" y="0"/>
                      </a:lnTo>
                      <a:lnTo>
                        <a:pt x="2" y="2"/>
                      </a:lnTo>
                      <a:lnTo>
                        <a:pt x="1" y="3"/>
                      </a:lnTo>
                      <a:lnTo>
                        <a:pt x="1" y="4"/>
                      </a:lnTo>
                      <a:lnTo>
                        <a:pt x="0" y="5"/>
                      </a:lnTo>
                      <a:lnTo>
                        <a:pt x="1" y="8"/>
                      </a:lnTo>
                      <a:lnTo>
                        <a:pt x="2" y="11"/>
                      </a:lnTo>
                      <a:lnTo>
                        <a:pt x="4" y="13"/>
                      </a:lnTo>
                      <a:lnTo>
                        <a:pt x="6" y="16"/>
                      </a:lnTo>
                      <a:lnTo>
                        <a:pt x="8" y="16"/>
                      </a:lnTo>
                      <a:lnTo>
                        <a:pt x="9" y="16"/>
                      </a:lnTo>
                      <a:lnTo>
                        <a:pt x="10" y="16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1009" name="Freeform 213"/>
                <p:cNvSpPr>
                  <a:spLocks/>
                </p:cNvSpPr>
                <p:nvPr/>
              </p:nvSpPr>
              <p:spPr bwMode="auto">
                <a:xfrm>
                  <a:off x="2608" y="2925"/>
                  <a:ext cx="15" cy="16"/>
                </a:xfrm>
                <a:custGeom>
                  <a:avLst/>
                  <a:gdLst>
                    <a:gd name="T0" fmla="*/ 3 w 17"/>
                    <a:gd name="T1" fmla="*/ 11 h 17"/>
                    <a:gd name="T2" fmla="*/ 1 w 17"/>
                    <a:gd name="T3" fmla="*/ 7 h 17"/>
                    <a:gd name="T4" fmla="*/ 0 w 17"/>
                    <a:gd name="T5" fmla="*/ 3 h 17"/>
                    <a:gd name="T6" fmla="*/ 1 w 17"/>
                    <a:gd name="T7" fmla="*/ 2 h 17"/>
                    <a:gd name="T8" fmla="*/ 1 w 17"/>
                    <a:gd name="T9" fmla="*/ 1 h 17"/>
                    <a:gd name="T10" fmla="*/ 3 w 17"/>
                    <a:gd name="T11" fmla="*/ 0 h 17"/>
                    <a:gd name="T12" fmla="*/ 6 w 17"/>
                    <a:gd name="T13" fmla="*/ 0 h 17"/>
                    <a:gd name="T14" fmla="*/ 9 w 17"/>
                    <a:gd name="T15" fmla="*/ 0 h 17"/>
                    <a:gd name="T16" fmla="*/ 11 w 17"/>
                    <a:gd name="T17" fmla="*/ 2 h 17"/>
                    <a:gd name="T18" fmla="*/ 14 w 17"/>
                    <a:gd name="T19" fmla="*/ 4 h 17"/>
                    <a:gd name="T20" fmla="*/ 16 w 17"/>
                    <a:gd name="T21" fmla="*/ 8 h 17"/>
                    <a:gd name="T22" fmla="*/ 16 w 17"/>
                    <a:gd name="T23" fmla="*/ 11 h 17"/>
                    <a:gd name="T24" fmla="*/ 16 w 17"/>
                    <a:gd name="T25" fmla="*/ 13 h 17"/>
                    <a:gd name="T26" fmla="*/ 16 w 17"/>
                    <a:gd name="T27" fmla="*/ 14 h 17"/>
                    <a:gd name="T28" fmla="*/ 14 w 17"/>
                    <a:gd name="T29" fmla="*/ 16 h 17"/>
                    <a:gd name="T30" fmla="*/ 11 w 17"/>
                    <a:gd name="T31" fmla="*/ 16 h 17"/>
                    <a:gd name="T32" fmla="*/ 9 w 17"/>
                    <a:gd name="T33" fmla="*/ 16 h 17"/>
                    <a:gd name="T34" fmla="*/ 6 w 17"/>
                    <a:gd name="T35" fmla="*/ 13 h 17"/>
                    <a:gd name="T36" fmla="*/ 3 w 17"/>
                    <a:gd name="T37" fmla="*/ 11 h 17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7"/>
                    <a:gd name="T58" fmla="*/ 0 h 17"/>
                    <a:gd name="T59" fmla="*/ 17 w 17"/>
                    <a:gd name="T60" fmla="*/ 17 h 17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7" h="17">
                      <a:moveTo>
                        <a:pt x="3" y="11"/>
                      </a:moveTo>
                      <a:lnTo>
                        <a:pt x="1" y="7"/>
                      </a:lnTo>
                      <a:lnTo>
                        <a:pt x="0" y="3"/>
                      </a:lnTo>
                      <a:lnTo>
                        <a:pt x="1" y="2"/>
                      </a:ln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6" y="0"/>
                      </a:lnTo>
                      <a:lnTo>
                        <a:pt x="9" y="0"/>
                      </a:lnTo>
                      <a:lnTo>
                        <a:pt x="11" y="2"/>
                      </a:lnTo>
                      <a:lnTo>
                        <a:pt x="14" y="4"/>
                      </a:lnTo>
                      <a:lnTo>
                        <a:pt x="16" y="8"/>
                      </a:lnTo>
                      <a:lnTo>
                        <a:pt x="16" y="11"/>
                      </a:lnTo>
                      <a:lnTo>
                        <a:pt x="16" y="13"/>
                      </a:lnTo>
                      <a:lnTo>
                        <a:pt x="16" y="14"/>
                      </a:lnTo>
                      <a:lnTo>
                        <a:pt x="14" y="16"/>
                      </a:lnTo>
                      <a:lnTo>
                        <a:pt x="11" y="16"/>
                      </a:lnTo>
                      <a:lnTo>
                        <a:pt x="9" y="16"/>
                      </a:lnTo>
                      <a:lnTo>
                        <a:pt x="6" y="13"/>
                      </a:lnTo>
                      <a:lnTo>
                        <a:pt x="3" y="11"/>
                      </a:ln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1010" name="Freeform 214"/>
                <p:cNvSpPr>
                  <a:spLocks/>
                </p:cNvSpPr>
                <p:nvPr/>
              </p:nvSpPr>
              <p:spPr bwMode="auto">
                <a:xfrm>
                  <a:off x="2610" y="2927"/>
                  <a:ext cx="16" cy="16"/>
                </a:xfrm>
                <a:custGeom>
                  <a:avLst/>
                  <a:gdLst>
                    <a:gd name="T0" fmla="*/ 3 w 17"/>
                    <a:gd name="T1" fmla="*/ 10 h 17"/>
                    <a:gd name="T2" fmla="*/ 3 w 17"/>
                    <a:gd name="T3" fmla="*/ 8 h 17"/>
                    <a:gd name="T4" fmla="*/ 0 w 17"/>
                    <a:gd name="T5" fmla="*/ 5 h 17"/>
                    <a:gd name="T6" fmla="*/ 3 w 17"/>
                    <a:gd name="T7" fmla="*/ 2 h 17"/>
                    <a:gd name="T8" fmla="*/ 3 w 17"/>
                    <a:gd name="T9" fmla="*/ 0 h 17"/>
                    <a:gd name="T10" fmla="*/ 9 w 17"/>
                    <a:gd name="T11" fmla="*/ 0 h 17"/>
                    <a:gd name="T12" fmla="*/ 12 w 17"/>
                    <a:gd name="T13" fmla="*/ 8 h 17"/>
                    <a:gd name="T14" fmla="*/ 16 w 17"/>
                    <a:gd name="T15" fmla="*/ 8 h 17"/>
                    <a:gd name="T16" fmla="*/ 16 w 17"/>
                    <a:gd name="T17" fmla="*/ 13 h 17"/>
                    <a:gd name="T18" fmla="*/ 16 w 17"/>
                    <a:gd name="T19" fmla="*/ 16 h 17"/>
                    <a:gd name="T20" fmla="*/ 12 w 17"/>
                    <a:gd name="T21" fmla="*/ 16 h 17"/>
                    <a:gd name="T22" fmla="*/ 9 w 17"/>
                    <a:gd name="T23" fmla="*/ 16 h 17"/>
                    <a:gd name="T24" fmla="*/ 3 w 17"/>
                    <a:gd name="T25" fmla="*/ 10 h 17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7"/>
                    <a:gd name="T40" fmla="*/ 0 h 17"/>
                    <a:gd name="T41" fmla="*/ 17 w 17"/>
                    <a:gd name="T42" fmla="*/ 17 h 17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7" h="17">
                      <a:moveTo>
                        <a:pt x="3" y="10"/>
                      </a:moveTo>
                      <a:lnTo>
                        <a:pt x="3" y="8"/>
                      </a:lnTo>
                      <a:lnTo>
                        <a:pt x="0" y="5"/>
                      </a:lnTo>
                      <a:lnTo>
                        <a:pt x="3" y="2"/>
                      </a:lnTo>
                      <a:lnTo>
                        <a:pt x="3" y="0"/>
                      </a:lnTo>
                      <a:lnTo>
                        <a:pt x="9" y="0"/>
                      </a:lnTo>
                      <a:lnTo>
                        <a:pt x="12" y="8"/>
                      </a:lnTo>
                      <a:lnTo>
                        <a:pt x="16" y="8"/>
                      </a:lnTo>
                      <a:lnTo>
                        <a:pt x="16" y="13"/>
                      </a:lnTo>
                      <a:lnTo>
                        <a:pt x="16" y="16"/>
                      </a:lnTo>
                      <a:lnTo>
                        <a:pt x="12" y="16"/>
                      </a:lnTo>
                      <a:lnTo>
                        <a:pt x="9" y="16"/>
                      </a:lnTo>
                      <a:lnTo>
                        <a:pt x="3" y="1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1011" name="Freeform 215"/>
                <p:cNvSpPr>
                  <a:spLocks/>
                </p:cNvSpPr>
                <p:nvPr/>
              </p:nvSpPr>
              <p:spPr bwMode="auto">
                <a:xfrm>
                  <a:off x="2596" y="2920"/>
                  <a:ext cx="15" cy="16"/>
                </a:xfrm>
                <a:custGeom>
                  <a:avLst/>
                  <a:gdLst>
                    <a:gd name="T0" fmla="*/ 9 w 17"/>
                    <a:gd name="T1" fmla="*/ 16 h 17"/>
                    <a:gd name="T2" fmla="*/ 13 w 17"/>
                    <a:gd name="T3" fmla="*/ 13 h 17"/>
                    <a:gd name="T4" fmla="*/ 14 w 17"/>
                    <a:gd name="T5" fmla="*/ 12 h 17"/>
                    <a:gd name="T6" fmla="*/ 16 w 17"/>
                    <a:gd name="T7" fmla="*/ 12 h 17"/>
                    <a:gd name="T8" fmla="*/ 16 w 17"/>
                    <a:gd name="T9" fmla="*/ 9 h 17"/>
                    <a:gd name="T10" fmla="*/ 16 w 17"/>
                    <a:gd name="T11" fmla="*/ 7 h 17"/>
                    <a:gd name="T12" fmla="*/ 13 w 17"/>
                    <a:gd name="T13" fmla="*/ 5 h 17"/>
                    <a:gd name="T14" fmla="*/ 12 w 17"/>
                    <a:gd name="T15" fmla="*/ 2 h 17"/>
                    <a:gd name="T16" fmla="*/ 8 w 17"/>
                    <a:gd name="T17" fmla="*/ 1 h 17"/>
                    <a:gd name="T18" fmla="*/ 7 w 17"/>
                    <a:gd name="T19" fmla="*/ 0 h 17"/>
                    <a:gd name="T20" fmla="*/ 6 w 17"/>
                    <a:gd name="T21" fmla="*/ 0 h 17"/>
                    <a:gd name="T22" fmla="*/ 4 w 17"/>
                    <a:gd name="T23" fmla="*/ 1 h 17"/>
                    <a:gd name="T24" fmla="*/ 1 w 17"/>
                    <a:gd name="T25" fmla="*/ 2 h 17"/>
                    <a:gd name="T26" fmla="*/ 0 w 17"/>
                    <a:gd name="T27" fmla="*/ 3 h 17"/>
                    <a:gd name="T28" fmla="*/ 0 w 17"/>
                    <a:gd name="T29" fmla="*/ 4 h 17"/>
                    <a:gd name="T30" fmla="*/ 0 w 17"/>
                    <a:gd name="T31" fmla="*/ 6 h 17"/>
                    <a:gd name="T32" fmla="*/ 0 w 17"/>
                    <a:gd name="T33" fmla="*/ 8 h 17"/>
                    <a:gd name="T34" fmla="*/ 1 w 17"/>
                    <a:gd name="T35" fmla="*/ 11 h 17"/>
                    <a:gd name="T36" fmla="*/ 3 w 17"/>
                    <a:gd name="T37" fmla="*/ 13 h 17"/>
                    <a:gd name="T38" fmla="*/ 4 w 17"/>
                    <a:gd name="T39" fmla="*/ 16 h 17"/>
                    <a:gd name="T40" fmla="*/ 8 w 17"/>
                    <a:gd name="T41" fmla="*/ 16 h 17"/>
                    <a:gd name="T42" fmla="*/ 9 w 17"/>
                    <a:gd name="T43" fmla="*/ 16 h 17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17"/>
                    <a:gd name="T67" fmla="*/ 0 h 17"/>
                    <a:gd name="T68" fmla="*/ 17 w 17"/>
                    <a:gd name="T69" fmla="*/ 17 h 17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17" h="17">
                      <a:moveTo>
                        <a:pt x="9" y="16"/>
                      </a:moveTo>
                      <a:lnTo>
                        <a:pt x="13" y="13"/>
                      </a:lnTo>
                      <a:lnTo>
                        <a:pt x="14" y="12"/>
                      </a:lnTo>
                      <a:lnTo>
                        <a:pt x="16" y="12"/>
                      </a:lnTo>
                      <a:lnTo>
                        <a:pt x="16" y="9"/>
                      </a:lnTo>
                      <a:lnTo>
                        <a:pt x="16" y="7"/>
                      </a:lnTo>
                      <a:lnTo>
                        <a:pt x="13" y="5"/>
                      </a:lnTo>
                      <a:lnTo>
                        <a:pt x="12" y="2"/>
                      </a:lnTo>
                      <a:lnTo>
                        <a:pt x="8" y="1"/>
                      </a:lnTo>
                      <a:lnTo>
                        <a:pt x="7" y="0"/>
                      </a:lnTo>
                      <a:lnTo>
                        <a:pt x="6" y="0"/>
                      </a:lnTo>
                      <a:lnTo>
                        <a:pt x="4" y="1"/>
                      </a:lnTo>
                      <a:lnTo>
                        <a:pt x="1" y="2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1" y="11"/>
                      </a:lnTo>
                      <a:lnTo>
                        <a:pt x="3" y="13"/>
                      </a:lnTo>
                      <a:lnTo>
                        <a:pt x="4" y="16"/>
                      </a:lnTo>
                      <a:lnTo>
                        <a:pt x="8" y="16"/>
                      </a:lnTo>
                      <a:lnTo>
                        <a:pt x="9" y="16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1012" name="Freeform 216"/>
                <p:cNvSpPr>
                  <a:spLocks/>
                </p:cNvSpPr>
                <p:nvPr/>
              </p:nvSpPr>
              <p:spPr bwMode="auto">
                <a:xfrm>
                  <a:off x="2596" y="2922"/>
                  <a:ext cx="15" cy="16"/>
                </a:xfrm>
                <a:custGeom>
                  <a:avLst/>
                  <a:gdLst>
                    <a:gd name="T0" fmla="*/ 1 w 17"/>
                    <a:gd name="T1" fmla="*/ 11 h 17"/>
                    <a:gd name="T2" fmla="*/ 0 w 17"/>
                    <a:gd name="T3" fmla="*/ 7 h 17"/>
                    <a:gd name="T4" fmla="*/ 0 w 17"/>
                    <a:gd name="T5" fmla="*/ 4 h 17"/>
                    <a:gd name="T6" fmla="*/ 0 w 17"/>
                    <a:gd name="T7" fmla="*/ 2 h 17"/>
                    <a:gd name="T8" fmla="*/ 0 w 17"/>
                    <a:gd name="T9" fmla="*/ 1 h 17"/>
                    <a:gd name="T10" fmla="*/ 1 w 17"/>
                    <a:gd name="T11" fmla="*/ 0 h 17"/>
                    <a:gd name="T12" fmla="*/ 4 w 17"/>
                    <a:gd name="T13" fmla="*/ 0 h 17"/>
                    <a:gd name="T14" fmla="*/ 6 w 17"/>
                    <a:gd name="T15" fmla="*/ 1 h 17"/>
                    <a:gd name="T16" fmla="*/ 11 w 17"/>
                    <a:gd name="T17" fmla="*/ 3 h 17"/>
                    <a:gd name="T18" fmla="*/ 12 w 17"/>
                    <a:gd name="T19" fmla="*/ 4 h 17"/>
                    <a:gd name="T20" fmla="*/ 14 w 17"/>
                    <a:gd name="T21" fmla="*/ 8 h 17"/>
                    <a:gd name="T22" fmla="*/ 16 w 17"/>
                    <a:gd name="T23" fmla="*/ 12 h 17"/>
                    <a:gd name="T24" fmla="*/ 14 w 17"/>
                    <a:gd name="T25" fmla="*/ 13 h 17"/>
                    <a:gd name="T26" fmla="*/ 14 w 17"/>
                    <a:gd name="T27" fmla="*/ 14 h 17"/>
                    <a:gd name="T28" fmla="*/ 12 w 17"/>
                    <a:gd name="T29" fmla="*/ 16 h 17"/>
                    <a:gd name="T30" fmla="*/ 11 w 17"/>
                    <a:gd name="T31" fmla="*/ 16 h 17"/>
                    <a:gd name="T32" fmla="*/ 6 w 17"/>
                    <a:gd name="T33" fmla="*/ 16 h 17"/>
                    <a:gd name="T34" fmla="*/ 4 w 17"/>
                    <a:gd name="T35" fmla="*/ 13 h 17"/>
                    <a:gd name="T36" fmla="*/ 1 w 17"/>
                    <a:gd name="T37" fmla="*/ 11 h 17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7"/>
                    <a:gd name="T58" fmla="*/ 0 h 17"/>
                    <a:gd name="T59" fmla="*/ 17 w 17"/>
                    <a:gd name="T60" fmla="*/ 17 h 17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7" h="17">
                      <a:moveTo>
                        <a:pt x="1" y="11"/>
                      </a:moveTo>
                      <a:lnTo>
                        <a:pt x="0" y="7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4" y="0"/>
                      </a:lnTo>
                      <a:lnTo>
                        <a:pt x="6" y="1"/>
                      </a:lnTo>
                      <a:lnTo>
                        <a:pt x="11" y="3"/>
                      </a:lnTo>
                      <a:lnTo>
                        <a:pt x="12" y="4"/>
                      </a:lnTo>
                      <a:lnTo>
                        <a:pt x="14" y="8"/>
                      </a:lnTo>
                      <a:lnTo>
                        <a:pt x="16" y="12"/>
                      </a:lnTo>
                      <a:lnTo>
                        <a:pt x="14" y="13"/>
                      </a:lnTo>
                      <a:lnTo>
                        <a:pt x="14" y="14"/>
                      </a:lnTo>
                      <a:lnTo>
                        <a:pt x="12" y="16"/>
                      </a:lnTo>
                      <a:lnTo>
                        <a:pt x="11" y="16"/>
                      </a:lnTo>
                      <a:lnTo>
                        <a:pt x="6" y="16"/>
                      </a:lnTo>
                      <a:lnTo>
                        <a:pt x="4" y="13"/>
                      </a:lnTo>
                      <a:lnTo>
                        <a:pt x="1" y="11"/>
                      </a:ln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1013" name="Freeform 217"/>
                <p:cNvSpPr>
                  <a:spLocks/>
                </p:cNvSpPr>
                <p:nvPr/>
              </p:nvSpPr>
              <p:spPr bwMode="auto">
                <a:xfrm>
                  <a:off x="2604" y="2926"/>
                  <a:ext cx="16" cy="16"/>
                </a:xfrm>
                <a:custGeom>
                  <a:avLst/>
                  <a:gdLst>
                    <a:gd name="T0" fmla="*/ 10 w 17"/>
                    <a:gd name="T1" fmla="*/ 16 h 17"/>
                    <a:gd name="T2" fmla="*/ 13 w 17"/>
                    <a:gd name="T3" fmla="*/ 13 h 17"/>
                    <a:gd name="T4" fmla="*/ 13 w 17"/>
                    <a:gd name="T5" fmla="*/ 12 h 17"/>
                    <a:gd name="T6" fmla="*/ 14 w 17"/>
                    <a:gd name="T7" fmla="*/ 12 h 17"/>
                    <a:gd name="T8" fmla="*/ 16 w 17"/>
                    <a:gd name="T9" fmla="*/ 9 h 17"/>
                    <a:gd name="T10" fmla="*/ 14 w 17"/>
                    <a:gd name="T11" fmla="*/ 7 h 17"/>
                    <a:gd name="T12" fmla="*/ 13 w 17"/>
                    <a:gd name="T13" fmla="*/ 5 h 17"/>
                    <a:gd name="T14" fmla="*/ 11 w 17"/>
                    <a:gd name="T15" fmla="*/ 2 h 17"/>
                    <a:gd name="T16" fmla="*/ 10 w 17"/>
                    <a:gd name="T17" fmla="*/ 1 h 17"/>
                    <a:gd name="T18" fmla="*/ 6 w 17"/>
                    <a:gd name="T19" fmla="*/ 0 h 17"/>
                    <a:gd name="T20" fmla="*/ 5 w 17"/>
                    <a:gd name="T21" fmla="*/ 0 h 17"/>
                    <a:gd name="T22" fmla="*/ 5 w 17"/>
                    <a:gd name="T23" fmla="*/ 1 h 17"/>
                    <a:gd name="T24" fmla="*/ 2 w 17"/>
                    <a:gd name="T25" fmla="*/ 2 h 17"/>
                    <a:gd name="T26" fmla="*/ 1 w 17"/>
                    <a:gd name="T27" fmla="*/ 3 h 17"/>
                    <a:gd name="T28" fmla="*/ 1 w 17"/>
                    <a:gd name="T29" fmla="*/ 4 h 17"/>
                    <a:gd name="T30" fmla="*/ 0 w 17"/>
                    <a:gd name="T31" fmla="*/ 5 h 17"/>
                    <a:gd name="T32" fmla="*/ 1 w 17"/>
                    <a:gd name="T33" fmla="*/ 8 h 17"/>
                    <a:gd name="T34" fmla="*/ 2 w 17"/>
                    <a:gd name="T35" fmla="*/ 11 h 17"/>
                    <a:gd name="T36" fmla="*/ 3 w 17"/>
                    <a:gd name="T37" fmla="*/ 13 h 17"/>
                    <a:gd name="T38" fmla="*/ 5 w 17"/>
                    <a:gd name="T39" fmla="*/ 16 h 17"/>
                    <a:gd name="T40" fmla="*/ 8 w 17"/>
                    <a:gd name="T41" fmla="*/ 16 h 17"/>
                    <a:gd name="T42" fmla="*/ 9 w 17"/>
                    <a:gd name="T43" fmla="*/ 16 h 17"/>
                    <a:gd name="T44" fmla="*/ 10 w 17"/>
                    <a:gd name="T45" fmla="*/ 16 h 17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17"/>
                    <a:gd name="T70" fmla="*/ 0 h 17"/>
                    <a:gd name="T71" fmla="*/ 17 w 17"/>
                    <a:gd name="T72" fmla="*/ 17 h 17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17" h="17">
                      <a:moveTo>
                        <a:pt x="10" y="16"/>
                      </a:moveTo>
                      <a:lnTo>
                        <a:pt x="13" y="13"/>
                      </a:lnTo>
                      <a:lnTo>
                        <a:pt x="13" y="12"/>
                      </a:lnTo>
                      <a:lnTo>
                        <a:pt x="14" y="12"/>
                      </a:lnTo>
                      <a:lnTo>
                        <a:pt x="16" y="9"/>
                      </a:lnTo>
                      <a:lnTo>
                        <a:pt x="14" y="7"/>
                      </a:lnTo>
                      <a:lnTo>
                        <a:pt x="13" y="5"/>
                      </a:lnTo>
                      <a:lnTo>
                        <a:pt x="11" y="2"/>
                      </a:lnTo>
                      <a:lnTo>
                        <a:pt x="10" y="1"/>
                      </a:lnTo>
                      <a:lnTo>
                        <a:pt x="6" y="0"/>
                      </a:lnTo>
                      <a:lnTo>
                        <a:pt x="5" y="0"/>
                      </a:lnTo>
                      <a:lnTo>
                        <a:pt x="5" y="1"/>
                      </a:lnTo>
                      <a:lnTo>
                        <a:pt x="2" y="2"/>
                      </a:lnTo>
                      <a:lnTo>
                        <a:pt x="1" y="3"/>
                      </a:lnTo>
                      <a:lnTo>
                        <a:pt x="1" y="4"/>
                      </a:lnTo>
                      <a:lnTo>
                        <a:pt x="0" y="5"/>
                      </a:lnTo>
                      <a:lnTo>
                        <a:pt x="1" y="8"/>
                      </a:lnTo>
                      <a:lnTo>
                        <a:pt x="2" y="11"/>
                      </a:lnTo>
                      <a:lnTo>
                        <a:pt x="3" y="13"/>
                      </a:lnTo>
                      <a:lnTo>
                        <a:pt x="5" y="16"/>
                      </a:lnTo>
                      <a:lnTo>
                        <a:pt x="8" y="16"/>
                      </a:lnTo>
                      <a:lnTo>
                        <a:pt x="9" y="16"/>
                      </a:lnTo>
                      <a:lnTo>
                        <a:pt x="10" y="16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1014" name="Freeform 218"/>
                <p:cNvSpPr>
                  <a:spLocks/>
                </p:cNvSpPr>
                <p:nvPr/>
              </p:nvSpPr>
              <p:spPr bwMode="auto">
                <a:xfrm>
                  <a:off x="2604" y="2927"/>
                  <a:ext cx="16" cy="16"/>
                </a:xfrm>
                <a:custGeom>
                  <a:avLst/>
                  <a:gdLst>
                    <a:gd name="T0" fmla="*/ 3 w 17"/>
                    <a:gd name="T1" fmla="*/ 11 h 17"/>
                    <a:gd name="T2" fmla="*/ 1 w 17"/>
                    <a:gd name="T3" fmla="*/ 7 h 17"/>
                    <a:gd name="T4" fmla="*/ 0 w 17"/>
                    <a:gd name="T5" fmla="*/ 3 h 17"/>
                    <a:gd name="T6" fmla="*/ 1 w 17"/>
                    <a:gd name="T7" fmla="*/ 2 h 17"/>
                    <a:gd name="T8" fmla="*/ 1 w 17"/>
                    <a:gd name="T9" fmla="*/ 1 h 17"/>
                    <a:gd name="T10" fmla="*/ 3 w 17"/>
                    <a:gd name="T11" fmla="*/ 0 h 17"/>
                    <a:gd name="T12" fmla="*/ 4 w 17"/>
                    <a:gd name="T13" fmla="*/ 0 h 17"/>
                    <a:gd name="T14" fmla="*/ 8 w 17"/>
                    <a:gd name="T15" fmla="*/ 0 h 17"/>
                    <a:gd name="T16" fmla="*/ 11 w 17"/>
                    <a:gd name="T17" fmla="*/ 2 h 17"/>
                    <a:gd name="T18" fmla="*/ 14 w 17"/>
                    <a:gd name="T19" fmla="*/ 4 h 17"/>
                    <a:gd name="T20" fmla="*/ 16 w 17"/>
                    <a:gd name="T21" fmla="*/ 8 h 17"/>
                    <a:gd name="T22" fmla="*/ 16 w 17"/>
                    <a:gd name="T23" fmla="*/ 12 h 17"/>
                    <a:gd name="T24" fmla="*/ 16 w 17"/>
                    <a:gd name="T25" fmla="*/ 13 h 17"/>
                    <a:gd name="T26" fmla="*/ 14 w 17"/>
                    <a:gd name="T27" fmla="*/ 14 h 17"/>
                    <a:gd name="T28" fmla="*/ 14 w 17"/>
                    <a:gd name="T29" fmla="*/ 16 h 17"/>
                    <a:gd name="T30" fmla="*/ 11 w 17"/>
                    <a:gd name="T31" fmla="*/ 16 h 17"/>
                    <a:gd name="T32" fmla="*/ 8 w 17"/>
                    <a:gd name="T33" fmla="*/ 16 h 17"/>
                    <a:gd name="T34" fmla="*/ 4 w 17"/>
                    <a:gd name="T35" fmla="*/ 13 h 17"/>
                    <a:gd name="T36" fmla="*/ 3 w 17"/>
                    <a:gd name="T37" fmla="*/ 11 h 17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7"/>
                    <a:gd name="T58" fmla="*/ 0 h 17"/>
                    <a:gd name="T59" fmla="*/ 17 w 17"/>
                    <a:gd name="T60" fmla="*/ 17 h 17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7" h="17">
                      <a:moveTo>
                        <a:pt x="3" y="11"/>
                      </a:moveTo>
                      <a:lnTo>
                        <a:pt x="1" y="7"/>
                      </a:lnTo>
                      <a:lnTo>
                        <a:pt x="0" y="3"/>
                      </a:lnTo>
                      <a:lnTo>
                        <a:pt x="1" y="2"/>
                      </a:ln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4" y="0"/>
                      </a:lnTo>
                      <a:lnTo>
                        <a:pt x="8" y="0"/>
                      </a:lnTo>
                      <a:lnTo>
                        <a:pt x="11" y="2"/>
                      </a:lnTo>
                      <a:lnTo>
                        <a:pt x="14" y="4"/>
                      </a:lnTo>
                      <a:lnTo>
                        <a:pt x="16" y="8"/>
                      </a:lnTo>
                      <a:lnTo>
                        <a:pt x="16" y="12"/>
                      </a:lnTo>
                      <a:lnTo>
                        <a:pt x="16" y="13"/>
                      </a:lnTo>
                      <a:lnTo>
                        <a:pt x="14" y="14"/>
                      </a:lnTo>
                      <a:lnTo>
                        <a:pt x="14" y="16"/>
                      </a:lnTo>
                      <a:lnTo>
                        <a:pt x="11" y="16"/>
                      </a:lnTo>
                      <a:lnTo>
                        <a:pt x="8" y="16"/>
                      </a:lnTo>
                      <a:lnTo>
                        <a:pt x="4" y="13"/>
                      </a:lnTo>
                      <a:lnTo>
                        <a:pt x="3" y="11"/>
                      </a:ln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1015" name="Freeform 219"/>
                <p:cNvSpPr>
                  <a:spLocks/>
                </p:cNvSpPr>
                <p:nvPr/>
              </p:nvSpPr>
              <p:spPr bwMode="auto">
                <a:xfrm>
                  <a:off x="2587" y="2873"/>
                  <a:ext cx="112" cy="67"/>
                </a:xfrm>
                <a:custGeom>
                  <a:avLst/>
                  <a:gdLst>
                    <a:gd name="T0" fmla="*/ 0 w 123"/>
                    <a:gd name="T1" fmla="*/ 13 h 70"/>
                    <a:gd name="T2" fmla="*/ 24 w 123"/>
                    <a:gd name="T3" fmla="*/ 0 h 70"/>
                    <a:gd name="T4" fmla="*/ 122 w 123"/>
                    <a:gd name="T5" fmla="*/ 54 h 70"/>
                    <a:gd name="T6" fmla="*/ 96 w 123"/>
                    <a:gd name="T7" fmla="*/ 69 h 70"/>
                    <a:gd name="T8" fmla="*/ 0 w 123"/>
                    <a:gd name="T9" fmla="*/ 13 h 7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3"/>
                    <a:gd name="T16" fmla="*/ 0 h 70"/>
                    <a:gd name="T17" fmla="*/ 123 w 123"/>
                    <a:gd name="T18" fmla="*/ 70 h 7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3" h="70">
                      <a:moveTo>
                        <a:pt x="0" y="13"/>
                      </a:moveTo>
                      <a:lnTo>
                        <a:pt x="24" y="0"/>
                      </a:lnTo>
                      <a:lnTo>
                        <a:pt x="122" y="54"/>
                      </a:lnTo>
                      <a:lnTo>
                        <a:pt x="96" y="69"/>
                      </a:lnTo>
                      <a:lnTo>
                        <a:pt x="0" y="13"/>
                      </a:lnTo>
                    </a:path>
                  </a:pathLst>
                </a:custGeom>
                <a:solidFill>
                  <a:srgbClr val="CCCC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1016" name="Freeform 220"/>
                <p:cNvSpPr>
                  <a:spLocks/>
                </p:cNvSpPr>
                <p:nvPr/>
              </p:nvSpPr>
              <p:spPr bwMode="auto">
                <a:xfrm>
                  <a:off x="2587" y="2885"/>
                  <a:ext cx="89" cy="82"/>
                </a:xfrm>
                <a:custGeom>
                  <a:avLst/>
                  <a:gdLst>
                    <a:gd name="T0" fmla="*/ 0 w 97"/>
                    <a:gd name="T1" fmla="*/ 0 h 87"/>
                    <a:gd name="T2" fmla="*/ 96 w 97"/>
                    <a:gd name="T3" fmla="*/ 57 h 87"/>
                    <a:gd name="T4" fmla="*/ 96 w 97"/>
                    <a:gd name="T5" fmla="*/ 86 h 87"/>
                    <a:gd name="T6" fmla="*/ 0 w 97"/>
                    <a:gd name="T7" fmla="*/ 28 h 87"/>
                    <a:gd name="T8" fmla="*/ 0 w 97"/>
                    <a:gd name="T9" fmla="*/ 0 h 8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7"/>
                    <a:gd name="T16" fmla="*/ 0 h 87"/>
                    <a:gd name="T17" fmla="*/ 97 w 97"/>
                    <a:gd name="T18" fmla="*/ 87 h 8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7" h="87">
                      <a:moveTo>
                        <a:pt x="0" y="0"/>
                      </a:moveTo>
                      <a:lnTo>
                        <a:pt x="96" y="57"/>
                      </a:lnTo>
                      <a:lnTo>
                        <a:pt x="96" y="86"/>
                      </a:lnTo>
                      <a:lnTo>
                        <a:pt x="0" y="28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1017" name="Freeform 221"/>
                <p:cNvSpPr>
                  <a:spLocks/>
                </p:cNvSpPr>
                <p:nvPr/>
              </p:nvSpPr>
              <p:spPr bwMode="auto">
                <a:xfrm>
                  <a:off x="2720" y="2970"/>
                  <a:ext cx="16" cy="16"/>
                </a:xfrm>
                <a:custGeom>
                  <a:avLst/>
                  <a:gdLst>
                    <a:gd name="T0" fmla="*/ 4 w 17"/>
                    <a:gd name="T1" fmla="*/ 0 h 17"/>
                    <a:gd name="T2" fmla="*/ 16 w 17"/>
                    <a:gd name="T3" fmla="*/ 9 h 17"/>
                    <a:gd name="T4" fmla="*/ 12 w 17"/>
                    <a:gd name="T5" fmla="*/ 16 h 17"/>
                    <a:gd name="T6" fmla="*/ 0 w 17"/>
                    <a:gd name="T7" fmla="*/ 5 h 17"/>
                    <a:gd name="T8" fmla="*/ 4 w 17"/>
                    <a:gd name="T9" fmla="*/ 0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4" y="0"/>
                      </a:moveTo>
                      <a:lnTo>
                        <a:pt x="16" y="9"/>
                      </a:lnTo>
                      <a:lnTo>
                        <a:pt x="12" y="16"/>
                      </a:lnTo>
                      <a:lnTo>
                        <a:pt x="0" y="5"/>
                      </a:lnTo>
                      <a:lnTo>
                        <a:pt x="4" y="0"/>
                      </a:lnTo>
                    </a:path>
                  </a:pathLst>
                </a:custGeom>
                <a:solidFill>
                  <a:srgbClr val="F934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1018" name="Freeform 222"/>
                <p:cNvSpPr>
                  <a:spLocks/>
                </p:cNvSpPr>
                <p:nvPr/>
              </p:nvSpPr>
              <p:spPr bwMode="auto">
                <a:xfrm>
                  <a:off x="2682" y="2940"/>
                  <a:ext cx="33" cy="20"/>
                </a:xfrm>
                <a:custGeom>
                  <a:avLst/>
                  <a:gdLst>
                    <a:gd name="T0" fmla="*/ 23 w 36"/>
                    <a:gd name="T1" fmla="*/ 0 h 21"/>
                    <a:gd name="T2" fmla="*/ 35 w 36"/>
                    <a:gd name="T3" fmla="*/ 7 h 21"/>
                    <a:gd name="T4" fmla="*/ 12 w 36"/>
                    <a:gd name="T5" fmla="*/ 20 h 21"/>
                    <a:gd name="T6" fmla="*/ 0 w 36"/>
                    <a:gd name="T7" fmla="*/ 12 h 21"/>
                    <a:gd name="T8" fmla="*/ 23 w 36"/>
                    <a:gd name="T9" fmla="*/ 0 h 2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6"/>
                    <a:gd name="T16" fmla="*/ 0 h 21"/>
                    <a:gd name="T17" fmla="*/ 36 w 36"/>
                    <a:gd name="T18" fmla="*/ 21 h 2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6" h="21">
                      <a:moveTo>
                        <a:pt x="23" y="0"/>
                      </a:moveTo>
                      <a:lnTo>
                        <a:pt x="35" y="7"/>
                      </a:lnTo>
                      <a:lnTo>
                        <a:pt x="12" y="20"/>
                      </a:lnTo>
                      <a:lnTo>
                        <a:pt x="0" y="12"/>
                      </a:lnTo>
                      <a:lnTo>
                        <a:pt x="23" y="0"/>
                      </a:lnTo>
                    </a:path>
                  </a:pathLst>
                </a:custGeom>
                <a:solidFill>
                  <a:srgbClr val="FC67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1019" name="Freeform 223"/>
                <p:cNvSpPr>
                  <a:spLocks/>
                </p:cNvSpPr>
                <p:nvPr/>
              </p:nvSpPr>
              <p:spPr bwMode="auto">
                <a:xfrm>
                  <a:off x="2682" y="2952"/>
                  <a:ext cx="16" cy="32"/>
                </a:xfrm>
                <a:custGeom>
                  <a:avLst/>
                  <a:gdLst>
                    <a:gd name="T0" fmla="*/ 0 w 17"/>
                    <a:gd name="T1" fmla="*/ 26 h 33"/>
                    <a:gd name="T2" fmla="*/ 16 w 17"/>
                    <a:gd name="T3" fmla="*/ 32 h 33"/>
                    <a:gd name="T4" fmla="*/ 16 w 17"/>
                    <a:gd name="T5" fmla="*/ 7 h 33"/>
                    <a:gd name="T6" fmla="*/ 0 w 17"/>
                    <a:gd name="T7" fmla="*/ 0 h 33"/>
                    <a:gd name="T8" fmla="*/ 0 w 17"/>
                    <a:gd name="T9" fmla="*/ 26 h 3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33"/>
                    <a:gd name="T17" fmla="*/ 17 w 17"/>
                    <a:gd name="T18" fmla="*/ 33 h 3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33">
                      <a:moveTo>
                        <a:pt x="0" y="26"/>
                      </a:moveTo>
                      <a:lnTo>
                        <a:pt x="16" y="32"/>
                      </a:lnTo>
                      <a:lnTo>
                        <a:pt x="16" y="7"/>
                      </a:lnTo>
                      <a:lnTo>
                        <a:pt x="0" y="0"/>
                      </a:lnTo>
                      <a:lnTo>
                        <a:pt x="0" y="26"/>
                      </a:lnTo>
                    </a:path>
                  </a:pathLst>
                </a:custGeom>
                <a:solidFill>
                  <a:srgbClr val="F901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1020" name="Freeform 224"/>
                <p:cNvSpPr>
                  <a:spLocks/>
                </p:cNvSpPr>
                <p:nvPr/>
              </p:nvSpPr>
              <p:spPr bwMode="auto">
                <a:xfrm>
                  <a:off x="2693" y="2946"/>
                  <a:ext cx="22" cy="38"/>
                </a:xfrm>
                <a:custGeom>
                  <a:avLst/>
                  <a:gdLst>
                    <a:gd name="T0" fmla="*/ 23 w 24"/>
                    <a:gd name="T1" fmla="*/ 26 h 39"/>
                    <a:gd name="T2" fmla="*/ 0 w 24"/>
                    <a:gd name="T3" fmla="*/ 38 h 39"/>
                    <a:gd name="T4" fmla="*/ 0 w 24"/>
                    <a:gd name="T5" fmla="*/ 13 h 39"/>
                    <a:gd name="T6" fmla="*/ 23 w 24"/>
                    <a:gd name="T7" fmla="*/ 0 h 39"/>
                    <a:gd name="T8" fmla="*/ 23 w 24"/>
                    <a:gd name="T9" fmla="*/ 26 h 3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4"/>
                    <a:gd name="T16" fmla="*/ 0 h 39"/>
                    <a:gd name="T17" fmla="*/ 24 w 24"/>
                    <a:gd name="T18" fmla="*/ 39 h 3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4" h="39">
                      <a:moveTo>
                        <a:pt x="23" y="26"/>
                      </a:moveTo>
                      <a:lnTo>
                        <a:pt x="0" y="38"/>
                      </a:lnTo>
                      <a:lnTo>
                        <a:pt x="0" y="13"/>
                      </a:lnTo>
                      <a:lnTo>
                        <a:pt x="23" y="0"/>
                      </a:lnTo>
                      <a:lnTo>
                        <a:pt x="23" y="26"/>
                      </a:lnTo>
                    </a:path>
                  </a:pathLst>
                </a:custGeom>
                <a:solidFill>
                  <a:srgbClr val="99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1021" name="Freeform 225"/>
                <p:cNvSpPr>
                  <a:spLocks/>
                </p:cNvSpPr>
                <p:nvPr/>
              </p:nvSpPr>
              <p:spPr bwMode="auto">
                <a:xfrm>
                  <a:off x="2695" y="2953"/>
                  <a:ext cx="25" cy="16"/>
                </a:xfrm>
                <a:custGeom>
                  <a:avLst/>
                  <a:gdLst>
                    <a:gd name="T0" fmla="*/ 18 w 27"/>
                    <a:gd name="T1" fmla="*/ 0 h 17"/>
                    <a:gd name="T2" fmla="*/ 26 w 27"/>
                    <a:gd name="T3" fmla="*/ 5 h 17"/>
                    <a:gd name="T4" fmla="*/ 21 w 27"/>
                    <a:gd name="T5" fmla="*/ 13 h 17"/>
                    <a:gd name="T6" fmla="*/ 9 w 27"/>
                    <a:gd name="T7" fmla="*/ 16 h 17"/>
                    <a:gd name="T8" fmla="*/ 0 w 27"/>
                    <a:gd name="T9" fmla="*/ 10 h 17"/>
                    <a:gd name="T10" fmla="*/ 18 w 27"/>
                    <a:gd name="T11" fmla="*/ 0 h 1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7"/>
                    <a:gd name="T19" fmla="*/ 0 h 17"/>
                    <a:gd name="T20" fmla="*/ 27 w 27"/>
                    <a:gd name="T21" fmla="*/ 17 h 1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7" h="17">
                      <a:moveTo>
                        <a:pt x="18" y="0"/>
                      </a:moveTo>
                      <a:lnTo>
                        <a:pt x="26" y="5"/>
                      </a:lnTo>
                      <a:lnTo>
                        <a:pt x="21" y="13"/>
                      </a:lnTo>
                      <a:lnTo>
                        <a:pt x="9" y="16"/>
                      </a:lnTo>
                      <a:lnTo>
                        <a:pt x="0" y="10"/>
                      </a:lnTo>
                      <a:lnTo>
                        <a:pt x="18" y="0"/>
                      </a:lnTo>
                    </a:path>
                  </a:pathLst>
                </a:custGeom>
                <a:solidFill>
                  <a:srgbClr val="F934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1022" name="Freeform 226"/>
                <p:cNvSpPr>
                  <a:spLocks/>
                </p:cNvSpPr>
                <p:nvPr/>
              </p:nvSpPr>
              <p:spPr bwMode="auto">
                <a:xfrm>
                  <a:off x="2695" y="2963"/>
                  <a:ext cx="15" cy="28"/>
                </a:xfrm>
                <a:custGeom>
                  <a:avLst/>
                  <a:gdLst>
                    <a:gd name="T0" fmla="*/ 0 w 17"/>
                    <a:gd name="T1" fmla="*/ 20 h 30"/>
                    <a:gd name="T2" fmla="*/ 15 w 17"/>
                    <a:gd name="T3" fmla="*/ 29 h 30"/>
                    <a:gd name="T4" fmla="*/ 16 w 17"/>
                    <a:gd name="T5" fmla="*/ 13 h 30"/>
                    <a:gd name="T6" fmla="*/ 12 w 17"/>
                    <a:gd name="T7" fmla="*/ 4 h 30"/>
                    <a:gd name="T8" fmla="*/ 0 w 17"/>
                    <a:gd name="T9" fmla="*/ 0 h 30"/>
                    <a:gd name="T10" fmla="*/ 0 w 17"/>
                    <a:gd name="T11" fmla="*/ 20 h 3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7"/>
                    <a:gd name="T19" fmla="*/ 0 h 30"/>
                    <a:gd name="T20" fmla="*/ 17 w 17"/>
                    <a:gd name="T21" fmla="*/ 30 h 3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7" h="30">
                      <a:moveTo>
                        <a:pt x="0" y="20"/>
                      </a:moveTo>
                      <a:lnTo>
                        <a:pt x="15" y="29"/>
                      </a:lnTo>
                      <a:lnTo>
                        <a:pt x="16" y="13"/>
                      </a:lnTo>
                      <a:lnTo>
                        <a:pt x="12" y="4"/>
                      </a:lnTo>
                      <a:lnTo>
                        <a:pt x="0" y="0"/>
                      </a:lnTo>
                      <a:lnTo>
                        <a:pt x="0" y="20"/>
                      </a:lnTo>
                    </a:path>
                  </a:pathLst>
                </a:custGeom>
                <a:solidFill>
                  <a:srgbClr val="F901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1023" name="Freeform 227"/>
                <p:cNvSpPr>
                  <a:spLocks/>
                </p:cNvSpPr>
                <p:nvPr/>
              </p:nvSpPr>
              <p:spPr bwMode="auto">
                <a:xfrm>
                  <a:off x="2707" y="2975"/>
                  <a:ext cx="15" cy="21"/>
                </a:xfrm>
                <a:custGeom>
                  <a:avLst/>
                  <a:gdLst>
                    <a:gd name="T0" fmla="*/ 0 w 17"/>
                    <a:gd name="T1" fmla="*/ 15 h 22"/>
                    <a:gd name="T2" fmla="*/ 2 w 17"/>
                    <a:gd name="T3" fmla="*/ 10 h 22"/>
                    <a:gd name="T4" fmla="*/ 9 w 17"/>
                    <a:gd name="T5" fmla="*/ 12 h 22"/>
                    <a:gd name="T6" fmla="*/ 13 w 17"/>
                    <a:gd name="T7" fmla="*/ 21 h 22"/>
                    <a:gd name="T8" fmla="*/ 16 w 17"/>
                    <a:gd name="T9" fmla="*/ 20 h 22"/>
                    <a:gd name="T10" fmla="*/ 13 w 17"/>
                    <a:gd name="T11" fmla="*/ 8 h 22"/>
                    <a:gd name="T12" fmla="*/ 0 w 17"/>
                    <a:gd name="T13" fmla="*/ 0 h 22"/>
                    <a:gd name="T14" fmla="*/ 0 w 17"/>
                    <a:gd name="T15" fmla="*/ 15 h 2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7"/>
                    <a:gd name="T25" fmla="*/ 0 h 22"/>
                    <a:gd name="T26" fmla="*/ 17 w 17"/>
                    <a:gd name="T27" fmla="*/ 22 h 2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7" h="22">
                      <a:moveTo>
                        <a:pt x="0" y="15"/>
                      </a:moveTo>
                      <a:lnTo>
                        <a:pt x="2" y="10"/>
                      </a:lnTo>
                      <a:lnTo>
                        <a:pt x="9" y="12"/>
                      </a:lnTo>
                      <a:lnTo>
                        <a:pt x="13" y="21"/>
                      </a:lnTo>
                      <a:lnTo>
                        <a:pt x="16" y="20"/>
                      </a:lnTo>
                      <a:lnTo>
                        <a:pt x="13" y="8"/>
                      </a:lnTo>
                      <a:lnTo>
                        <a:pt x="0" y="0"/>
                      </a:lnTo>
                      <a:lnTo>
                        <a:pt x="0" y="15"/>
                      </a:lnTo>
                    </a:path>
                  </a:pathLst>
                </a:custGeom>
                <a:solidFill>
                  <a:srgbClr val="F901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1024" name="Freeform 228"/>
                <p:cNvSpPr>
                  <a:spLocks/>
                </p:cNvSpPr>
                <p:nvPr/>
              </p:nvSpPr>
              <p:spPr bwMode="auto">
                <a:xfrm>
                  <a:off x="2720" y="2977"/>
                  <a:ext cx="16" cy="19"/>
                </a:xfrm>
                <a:custGeom>
                  <a:avLst/>
                  <a:gdLst>
                    <a:gd name="T0" fmla="*/ 16 w 17"/>
                    <a:gd name="T1" fmla="*/ 13 h 20"/>
                    <a:gd name="T2" fmla="*/ 2 w 17"/>
                    <a:gd name="T3" fmla="*/ 19 h 20"/>
                    <a:gd name="T4" fmla="*/ 0 w 17"/>
                    <a:gd name="T5" fmla="*/ 6 h 20"/>
                    <a:gd name="T6" fmla="*/ 9 w 17"/>
                    <a:gd name="T7" fmla="*/ 4 h 20"/>
                    <a:gd name="T8" fmla="*/ 14 w 17"/>
                    <a:gd name="T9" fmla="*/ 0 h 20"/>
                    <a:gd name="T10" fmla="*/ 16 w 17"/>
                    <a:gd name="T11" fmla="*/ 13 h 2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7"/>
                    <a:gd name="T19" fmla="*/ 0 h 20"/>
                    <a:gd name="T20" fmla="*/ 17 w 17"/>
                    <a:gd name="T21" fmla="*/ 20 h 2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7" h="20">
                      <a:moveTo>
                        <a:pt x="16" y="13"/>
                      </a:moveTo>
                      <a:lnTo>
                        <a:pt x="2" y="19"/>
                      </a:lnTo>
                      <a:lnTo>
                        <a:pt x="0" y="6"/>
                      </a:lnTo>
                      <a:lnTo>
                        <a:pt x="9" y="4"/>
                      </a:lnTo>
                      <a:lnTo>
                        <a:pt x="14" y="0"/>
                      </a:lnTo>
                      <a:lnTo>
                        <a:pt x="16" y="13"/>
                      </a:lnTo>
                    </a:path>
                  </a:pathLst>
                </a:custGeom>
                <a:solidFill>
                  <a:srgbClr val="99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1025" name="Freeform 229"/>
                <p:cNvSpPr>
                  <a:spLocks/>
                </p:cNvSpPr>
                <p:nvPr/>
              </p:nvSpPr>
              <p:spPr bwMode="auto">
                <a:xfrm>
                  <a:off x="2696" y="2965"/>
                  <a:ext cx="15" cy="17"/>
                </a:xfrm>
                <a:custGeom>
                  <a:avLst/>
                  <a:gdLst>
                    <a:gd name="T0" fmla="*/ 0 w 17"/>
                    <a:gd name="T1" fmla="*/ 9 h 17"/>
                    <a:gd name="T2" fmla="*/ 16 w 17"/>
                    <a:gd name="T3" fmla="*/ 16 h 17"/>
                    <a:gd name="T4" fmla="*/ 11 w 17"/>
                    <a:gd name="T5" fmla="*/ 4 h 17"/>
                    <a:gd name="T6" fmla="*/ 0 w 17"/>
                    <a:gd name="T7" fmla="*/ 0 h 17"/>
                    <a:gd name="T8" fmla="*/ 0 w 17"/>
                    <a:gd name="T9" fmla="*/ 9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9"/>
                      </a:moveTo>
                      <a:lnTo>
                        <a:pt x="16" y="16"/>
                      </a:lnTo>
                      <a:lnTo>
                        <a:pt x="11" y="4"/>
                      </a:lnTo>
                      <a:lnTo>
                        <a:pt x="0" y="0"/>
                      </a:lnTo>
                      <a:lnTo>
                        <a:pt x="0" y="9"/>
                      </a:lnTo>
                    </a:path>
                  </a:pathLst>
                </a:custGeom>
                <a:solidFill>
                  <a:srgbClr val="CEE1E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1026" name="Freeform 230"/>
                <p:cNvSpPr>
                  <a:spLocks/>
                </p:cNvSpPr>
                <p:nvPr/>
              </p:nvSpPr>
              <p:spPr bwMode="auto">
                <a:xfrm>
                  <a:off x="2707" y="2973"/>
                  <a:ext cx="22" cy="16"/>
                </a:xfrm>
                <a:custGeom>
                  <a:avLst/>
                  <a:gdLst>
                    <a:gd name="T0" fmla="*/ 23 w 24"/>
                    <a:gd name="T1" fmla="*/ 12 h 17"/>
                    <a:gd name="T2" fmla="*/ 14 w 24"/>
                    <a:gd name="T3" fmla="*/ 16 h 17"/>
                    <a:gd name="T4" fmla="*/ 0 w 24"/>
                    <a:gd name="T5" fmla="*/ 3 h 17"/>
                    <a:gd name="T6" fmla="*/ 13 w 24"/>
                    <a:gd name="T7" fmla="*/ 0 h 17"/>
                    <a:gd name="T8" fmla="*/ 23 w 24"/>
                    <a:gd name="T9" fmla="*/ 12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4"/>
                    <a:gd name="T16" fmla="*/ 0 h 17"/>
                    <a:gd name="T17" fmla="*/ 24 w 24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4" h="17">
                      <a:moveTo>
                        <a:pt x="23" y="12"/>
                      </a:moveTo>
                      <a:lnTo>
                        <a:pt x="14" y="16"/>
                      </a:lnTo>
                      <a:lnTo>
                        <a:pt x="0" y="3"/>
                      </a:lnTo>
                      <a:lnTo>
                        <a:pt x="13" y="0"/>
                      </a:lnTo>
                      <a:lnTo>
                        <a:pt x="23" y="12"/>
                      </a:lnTo>
                    </a:path>
                  </a:pathLst>
                </a:custGeom>
                <a:solidFill>
                  <a:srgbClr val="F934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1027" name="Freeform 231"/>
                <p:cNvSpPr>
                  <a:spLocks/>
                </p:cNvSpPr>
                <p:nvPr/>
              </p:nvSpPr>
              <p:spPr bwMode="auto">
                <a:xfrm>
                  <a:off x="2719" y="2966"/>
                  <a:ext cx="15" cy="17"/>
                </a:xfrm>
                <a:custGeom>
                  <a:avLst/>
                  <a:gdLst>
                    <a:gd name="T0" fmla="*/ 0 w 17"/>
                    <a:gd name="T1" fmla="*/ 7 h 17"/>
                    <a:gd name="T2" fmla="*/ 3 w 17"/>
                    <a:gd name="T3" fmla="*/ 0 h 17"/>
                    <a:gd name="T4" fmla="*/ 16 w 17"/>
                    <a:gd name="T5" fmla="*/ 12 h 17"/>
                    <a:gd name="T6" fmla="*/ 11 w 17"/>
                    <a:gd name="T7" fmla="*/ 16 h 17"/>
                    <a:gd name="T8" fmla="*/ 0 w 17"/>
                    <a:gd name="T9" fmla="*/ 7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7"/>
                      </a:moveTo>
                      <a:lnTo>
                        <a:pt x="3" y="0"/>
                      </a:lnTo>
                      <a:lnTo>
                        <a:pt x="16" y="12"/>
                      </a:lnTo>
                      <a:lnTo>
                        <a:pt x="11" y="16"/>
                      </a:lnTo>
                      <a:lnTo>
                        <a:pt x="0" y="7"/>
                      </a:lnTo>
                    </a:path>
                  </a:pathLst>
                </a:custGeom>
                <a:solidFill>
                  <a:srgbClr val="F901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1028" name="Freeform 232"/>
                <p:cNvSpPr>
                  <a:spLocks/>
                </p:cNvSpPr>
                <p:nvPr/>
              </p:nvSpPr>
              <p:spPr bwMode="auto">
                <a:xfrm>
                  <a:off x="2704" y="2961"/>
                  <a:ext cx="21" cy="18"/>
                </a:xfrm>
                <a:custGeom>
                  <a:avLst/>
                  <a:gdLst>
                    <a:gd name="T0" fmla="*/ 22 w 23"/>
                    <a:gd name="T1" fmla="*/ 13 h 19"/>
                    <a:gd name="T2" fmla="*/ 4 w 23"/>
                    <a:gd name="T3" fmla="*/ 18 h 19"/>
                    <a:gd name="T4" fmla="*/ 0 w 23"/>
                    <a:gd name="T5" fmla="*/ 4 h 19"/>
                    <a:gd name="T6" fmla="*/ 16 w 23"/>
                    <a:gd name="T7" fmla="*/ 0 h 19"/>
                    <a:gd name="T8" fmla="*/ 22 w 23"/>
                    <a:gd name="T9" fmla="*/ 13 h 1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3"/>
                    <a:gd name="T16" fmla="*/ 0 h 19"/>
                    <a:gd name="T17" fmla="*/ 23 w 23"/>
                    <a:gd name="T18" fmla="*/ 19 h 1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3" h="19">
                      <a:moveTo>
                        <a:pt x="22" y="13"/>
                      </a:moveTo>
                      <a:lnTo>
                        <a:pt x="4" y="18"/>
                      </a:lnTo>
                      <a:lnTo>
                        <a:pt x="0" y="4"/>
                      </a:lnTo>
                      <a:lnTo>
                        <a:pt x="16" y="0"/>
                      </a:lnTo>
                      <a:lnTo>
                        <a:pt x="22" y="13"/>
                      </a:lnTo>
                    </a:path>
                  </a:pathLst>
                </a:custGeom>
                <a:solidFill>
                  <a:srgbClr val="9DB9D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</p:grpSp>
        </p:grpSp>
        <p:grpSp>
          <p:nvGrpSpPr>
            <p:cNvPr id="48" name="Group 233"/>
            <p:cNvGrpSpPr>
              <a:grpSpLocks/>
            </p:cNvGrpSpPr>
            <p:nvPr/>
          </p:nvGrpSpPr>
          <p:grpSpPr bwMode="auto">
            <a:xfrm>
              <a:off x="1497" y="2322"/>
              <a:ext cx="225" cy="142"/>
              <a:chOff x="1248" y="2880"/>
              <a:chExt cx="389" cy="514"/>
            </a:xfrm>
          </p:grpSpPr>
          <p:sp>
            <p:nvSpPr>
              <p:cNvPr id="905" name="Freeform 234"/>
              <p:cNvSpPr>
                <a:spLocks/>
              </p:cNvSpPr>
              <p:nvPr/>
            </p:nvSpPr>
            <p:spPr bwMode="auto">
              <a:xfrm>
                <a:off x="1449" y="2880"/>
                <a:ext cx="58" cy="263"/>
              </a:xfrm>
              <a:custGeom>
                <a:avLst/>
                <a:gdLst>
                  <a:gd name="T0" fmla="*/ 0 w 63"/>
                  <a:gd name="T1" fmla="*/ 262 h 277"/>
                  <a:gd name="T2" fmla="*/ 15 w 63"/>
                  <a:gd name="T3" fmla="*/ 2 h 277"/>
                  <a:gd name="T4" fmla="*/ 28 w 63"/>
                  <a:gd name="T5" fmla="*/ 0 h 277"/>
                  <a:gd name="T6" fmla="*/ 41 w 63"/>
                  <a:gd name="T7" fmla="*/ 2 h 277"/>
                  <a:gd name="T8" fmla="*/ 62 w 63"/>
                  <a:gd name="T9" fmla="*/ 262 h 277"/>
                  <a:gd name="T10" fmla="*/ 59 w 63"/>
                  <a:gd name="T11" fmla="*/ 264 h 277"/>
                  <a:gd name="T12" fmla="*/ 56 w 63"/>
                  <a:gd name="T13" fmla="*/ 267 h 277"/>
                  <a:gd name="T14" fmla="*/ 52 w 63"/>
                  <a:gd name="T15" fmla="*/ 269 h 277"/>
                  <a:gd name="T16" fmla="*/ 48 w 63"/>
                  <a:gd name="T17" fmla="*/ 271 h 277"/>
                  <a:gd name="T18" fmla="*/ 42 w 63"/>
                  <a:gd name="T19" fmla="*/ 273 h 277"/>
                  <a:gd name="T20" fmla="*/ 36 w 63"/>
                  <a:gd name="T21" fmla="*/ 275 h 277"/>
                  <a:gd name="T22" fmla="*/ 32 w 63"/>
                  <a:gd name="T23" fmla="*/ 276 h 277"/>
                  <a:gd name="T24" fmla="*/ 29 w 63"/>
                  <a:gd name="T25" fmla="*/ 276 h 277"/>
                  <a:gd name="T26" fmla="*/ 25 w 63"/>
                  <a:gd name="T27" fmla="*/ 276 h 277"/>
                  <a:gd name="T28" fmla="*/ 20 w 63"/>
                  <a:gd name="T29" fmla="*/ 275 h 277"/>
                  <a:gd name="T30" fmla="*/ 17 w 63"/>
                  <a:gd name="T31" fmla="*/ 274 h 277"/>
                  <a:gd name="T32" fmla="*/ 14 w 63"/>
                  <a:gd name="T33" fmla="*/ 273 h 277"/>
                  <a:gd name="T34" fmla="*/ 11 w 63"/>
                  <a:gd name="T35" fmla="*/ 273 h 277"/>
                  <a:gd name="T36" fmla="*/ 9 w 63"/>
                  <a:gd name="T37" fmla="*/ 271 h 277"/>
                  <a:gd name="T38" fmla="*/ 5 w 63"/>
                  <a:gd name="T39" fmla="*/ 269 h 277"/>
                  <a:gd name="T40" fmla="*/ 2 w 63"/>
                  <a:gd name="T41" fmla="*/ 267 h 277"/>
                  <a:gd name="T42" fmla="*/ 1 w 63"/>
                  <a:gd name="T43" fmla="*/ 264 h 277"/>
                  <a:gd name="T44" fmla="*/ 0 w 63"/>
                  <a:gd name="T45" fmla="*/ 263 h 277"/>
                  <a:gd name="T46" fmla="*/ 0 w 63"/>
                  <a:gd name="T47" fmla="*/ 262 h 277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63"/>
                  <a:gd name="T73" fmla="*/ 0 h 277"/>
                  <a:gd name="T74" fmla="*/ 63 w 63"/>
                  <a:gd name="T75" fmla="*/ 277 h 277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63" h="277">
                    <a:moveTo>
                      <a:pt x="0" y="262"/>
                    </a:moveTo>
                    <a:lnTo>
                      <a:pt x="15" y="2"/>
                    </a:lnTo>
                    <a:lnTo>
                      <a:pt x="28" y="0"/>
                    </a:lnTo>
                    <a:lnTo>
                      <a:pt x="41" y="2"/>
                    </a:lnTo>
                    <a:lnTo>
                      <a:pt x="62" y="262"/>
                    </a:lnTo>
                    <a:lnTo>
                      <a:pt x="59" y="264"/>
                    </a:lnTo>
                    <a:lnTo>
                      <a:pt x="56" y="267"/>
                    </a:lnTo>
                    <a:lnTo>
                      <a:pt x="52" y="269"/>
                    </a:lnTo>
                    <a:lnTo>
                      <a:pt x="48" y="271"/>
                    </a:lnTo>
                    <a:lnTo>
                      <a:pt x="42" y="273"/>
                    </a:lnTo>
                    <a:lnTo>
                      <a:pt x="36" y="275"/>
                    </a:lnTo>
                    <a:lnTo>
                      <a:pt x="32" y="276"/>
                    </a:lnTo>
                    <a:lnTo>
                      <a:pt x="29" y="276"/>
                    </a:lnTo>
                    <a:lnTo>
                      <a:pt x="25" y="276"/>
                    </a:lnTo>
                    <a:lnTo>
                      <a:pt x="20" y="275"/>
                    </a:lnTo>
                    <a:lnTo>
                      <a:pt x="17" y="274"/>
                    </a:lnTo>
                    <a:lnTo>
                      <a:pt x="14" y="273"/>
                    </a:lnTo>
                    <a:lnTo>
                      <a:pt x="11" y="273"/>
                    </a:lnTo>
                    <a:lnTo>
                      <a:pt x="9" y="271"/>
                    </a:lnTo>
                    <a:lnTo>
                      <a:pt x="5" y="269"/>
                    </a:lnTo>
                    <a:lnTo>
                      <a:pt x="2" y="267"/>
                    </a:lnTo>
                    <a:lnTo>
                      <a:pt x="1" y="264"/>
                    </a:lnTo>
                    <a:lnTo>
                      <a:pt x="0" y="263"/>
                    </a:lnTo>
                    <a:lnTo>
                      <a:pt x="0" y="262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906" name="Freeform 235"/>
              <p:cNvSpPr>
                <a:spLocks/>
              </p:cNvSpPr>
              <p:nvPr/>
            </p:nvSpPr>
            <p:spPr bwMode="auto">
              <a:xfrm>
                <a:off x="1503" y="2912"/>
                <a:ext cx="57" cy="263"/>
              </a:xfrm>
              <a:custGeom>
                <a:avLst/>
                <a:gdLst>
                  <a:gd name="T0" fmla="*/ 0 w 62"/>
                  <a:gd name="T1" fmla="*/ 261 h 276"/>
                  <a:gd name="T2" fmla="*/ 15 w 62"/>
                  <a:gd name="T3" fmla="*/ 2 h 276"/>
                  <a:gd name="T4" fmla="*/ 28 w 62"/>
                  <a:gd name="T5" fmla="*/ 0 h 276"/>
                  <a:gd name="T6" fmla="*/ 39 w 62"/>
                  <a:gd name="T7" fmla="*/ 2 h 276"/>
                  <a:gd name="T8" fmla="*/ 61 w 62"/>
                  <a:gd name="T9" fmla="*/ 261 h 276"/>
                  <a:gd name="T10" fmla="*/ 58 w 62"/>
                  <a:gd name="T11" fmla="*/ 264 h 276"/>
                  <a:gd name="T12" fmla="*/ 55 w 62"/>
                  <a:gd name="T13" fmla="*/ 266 h 276"/>
                  <a:gd name="T14" fmla="*/ 51 w 62"/>
                  <a:gd name="T15" fmla="*/ 268 h 276"/>
                  <a:gd name="T16" fmla="*/ 47 w 62"/>
                  <a:gd name="T17" fmla="*/ 270 h 276"/>
                  <a:gd name="T18" fmla="*/ 41 w 62"/>
                  <a:gd name="T19" fmla="*/ 272 h 276"/>
                  <a:gd name="T20" fmla="*/ 35 w 62"/>
                  <a:gd name="T21" fmla="*/ 275 h 276"/>
                  <a:gd name="T22" fmla="*/ 32 w 62"/>
                  <a:gd name="T23" fmla="*/ 275 h 276"/>
                  <a:gd name="T24" fmla="*/ 29 w 62"/>
                  <a:gd name="T25" fmla="*/ 275 h 276"/>
                  <a:gd name="T26" fmla="*/ 25 w 62"/>
                  <a:gd name="T27" fmla="*/ 275 h 276"/>
                  <a:gd name="T28" fmla="*/ 21 w 62"/>
                  <a:gd name="T29" fmla="*/ 275 h 276"/>
                  <a:gd name="T30" fmla="*/ 17 w 62"/>
                  <a:gd name="T31" fmla="*/ 274 h 276"/>
                  <a:gd name="T32" fmla="*/ 14 w 62"/>
                  <a:gd name="T33" fmla="*/ 272 h 276"/>
                  <a:gd name="T34" fmla="*/ 12 w 62"/>
                  <a:gd name="T35" fmla="*/ 271 h 276"/>
                  <a:gd name="T36" fmla="*/ 8 w 62"/>
                  <a:gd name="T37" fmla="*/ 270 h 276"/>
                  <a:gd name="T38" fmla="*/ 6 w 62"/>
                  <a:gd name="T39" fmla="*/ 268 h 276"/>
                  <a:gd name="T40" fmla="*/ 2 w 62"/>
                  <a:gd name="T41" fmla="*/ 266 h 276"/>
                  <a:gd name="T42" fmla="*/ 1 w 62"/>
                  <a:gd name="T43" fmla="*/ 264 h 276"/>
                  <a:gd name="T44" fmla="*/ 0 w 62"/>
                  <a:gd name="T45" fmla="*/ 262 h 276"/>
                  <a:gd name="T46" fmla="*/ 0 w 62"/>
                  <a:gd name="T47" fmla="*/ 261 h 27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62"/>
                  <a:gd name="T73" fmla="*/ 0 h 276"/>
                  <a:gd name="T74" fmla="*/ 62 w 62"/>
                  <a:gd name="T75" fmla="*/ 276 h 27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62" h="276">
                    <a:moveTo>
                      <a:pt x="0" y="261"/>
                    </a:moveTo>
                    <a:lnTo>
                      <a:pt x="15" y="2"/>
                    </a:lnTo>
                    <a:lnTo>
                      <a:pt x="28" y="0"/>
                    </a:lnTo>
                    <a:lnTo>
                      <a:pt x="39" y="2"/>
                    </a:lnTo>
                    <a:lnTo>
                      <a:pt x="61" y="261"/>
                    </a:lnTo>
                    <a:lnTo>
                      <a:pt x="58" y="264"/>
                    </a:lnTo>
                    <a:lnTo>
                      <a:pt x="55" y="266"/>
                    </a:lnTo>
                    <a:lnTo>
                      <a:pt x="51" y="268"/>
                    </a:lnTo>
                    <a:lnTo>
                      <a:pt x="47" y="270"/>
                    </a:lnTo>
                    <a:lnTo>
                      <a:pt x="41" y="272"/>
                    </a:lnTo>
                    <a:lnTo>
                      <a:pt x="35" y="275"/>
                    </a:lnTo>
                    <a:lnTo>
                      <a:pt x="32" y="275"/>
                    </a:lnTo>
                    <a:lnTo>
                      <a:pt x="29" y="275"/>
                    </a:lnTo>
                    <a:lnTo>
                      <a:pt x="25" y="275"/>
                    </a:lnTo>
                    <a:lnTo>
                      <a:pt x="21" y="275"/>
                    </a:lnTo>
                    <a:lnTo>
                      <a:pt x="17" y="274"/>
                    </a:lnTo>
                    <a:lnTo>
                      <a:pt x="14" y="272"/>
                    </a:lnTo>
                    <a:lnTo>
                      <a:pt x="12" y="271"/>
                    </a:lnTo>
                    <a:lnTo>
                      <a:pt x="8" y="270"/>
                    </a:lnTo>
                    <a:lnTo>
                      <a:pt x="6" y="268"/>
                    </a:lnTo>
                    <a:lnTo>
                      <a:pt x="2" y="266"/>
                    </a:lnTo>
                    <a:lnTo>
                      <a:pt x="1" y="264"/>
                    </a:lnTo>
                    <a:lnTo>
                      <a:pt x="0" y="262"/>
                    </a:lnTo>
                    <a:lnTo>
                      <a:pt x="0" y="261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907" name="Freeform 236"/>
              <p:cNvSpPr>
                <a:spLocks/>
              </p:cNvSpPr>
              <p:nvPr/>
            </p:nvSpPr>
            <p:spPr bwMode="auto">
              <a:xfrm>
                <a:off x="1475" y="2880"/>
                <a:ext cx="31" cy="263"/>
              </a:xfrm>
              <a:custGeom>
                <a:avLst/>
                <a:gdLst>
                  <a:gd name="T0" fmla="*/ 6 w 34"/>
                  <a:gd name="T1" fmla="*/ 276 h 277"/>
                  <a:gd name="T2" fmla="*/ 10 w 34"/>
                  <a:gd name="T3" fmla="*/ 276 h 277"/>
                  <a:gd name="T4" fmla="*/ 13 w 34"/>
                  <a:gd name="T5" fmla="*/ 275 h 277"/>
                  <a:gd name="T6" fmla="*/ 17 w 34"/>
                  <a:gd name="T7" fmla="*/ 274 h 277"/>
                  <a:gd name="T8" fmla="*/ 19 w 34"/>
                  <a:gd name="T9" fmla="*/ 273 h 277"/>
                  <a:gd name="T10" fmla="*/ 24 w 34"/>
                  <a:gd name="T11" fmla="*/ 271 h 277"/>
                  <a:gd name="T12" fmla="*/ 26 w 34"/>
                  <a:gd name="T13" fmla="*/ 270 h 277"/>
                  <a:gd name="T14" fmla="*/ 28 w 34"/>
                  <a:gd name="T15" fmla="*/ 269 h 277"/>
                  <a:gd name="T16" fmla="*/ 30 w 34"/>
                  <a:gd name="T17" fmla="*/ 267 h 277"/>
                  <a:gd name="T18" fmla="*/ 32 w 34"/>
                  <a:gd name="T19" fmla="*/ 264 h 277"/>
                  <a:gd name="T20" fmla="*/ 33 w 34"/>
                  <a:gd name="T21" fmla="*/ 262 h 277"/>
                  <a:gd name="T22" fmla="*/ 12 w 34"/>
                  <a:gd name="T23" fmla="*/ 2 h 277"/>
                  <a:gd name="T24" fmla="*/ 0 w 34"/>
                  <a:gd name="T25" fmla="*/ 0 h 277"/>
                  <a:gd name="T26" fmla="*/ 0 w 34"/>
                  <a:gd name="T27" fmla="*/ 276 h 277"/>
                  <a:gd name="T28" fmla="*/ 6 w 34"/>
                  <a:gd name="T29" fmla="*/ 276 h 27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4"/>
                  <a:gd name="T46" fmla="*/ 0 h 277"/>
                  <a:gd name="T47" fmla="*/ 34 w 34"/>
                  <a:gd name="T48" fmla="*/ 277 h 27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4" h="277">
                    <a:moveTo>
                      <a:pt x="6" y="276"/>
                    </a:moveTo>
                    <a:lnTo>
                      <a:pt x="10" y="276"/>
                    </a:lnTo>
                    <a:lnTo>
                      <a:pt x="13" y="275"/>
                    </a:lnTo>
                    <a:lnTo>
                      <a:pt x="17" y="274"/>
                    </a:lnTo>
                    <a:lnTo>
                      <a:pt x="19" y="273"/>
                    </a:lnTo>
                    <a:lnTo>
                      <a:pt x="24" y="271"/>
                    </a:lnTo>
                    <a:lnTo>
                      <a:pt x="26" y="270"/>
                    </a:lnTo>
                    <a:lnTo>
                      <a:pt x="28" y="269"/>
                    </a:lnTo>
                    <a:lnTo>
                      <a:pt x="30" y="267"/>
                    </a:lnTo>
                    <a:lnTo>
                      <a:pt x="32" y="264"/>
                    </a:lnTo>
                    <a:lnTo>
                      <a:pt x="33" y="262"/>
                    </a:lnTo>
                    <a:lnTo>
                      <a:pt x="12" y="2"/>
                    </a:lnTo>
                    <a:lnTo>
                      <a:pt x="0" y="0"/>
                    </a:lnTo>
                    <a:lnTo>
                      <a:pt x="0" y="276"/>
                    </a:lnTo>
                    <a:lnTo>
                      <a:pt x="6" y="276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908" name="Freeform 237"/>
              <p:cNvSpPr>
                <a:spLocks/>
              </p:cNvSpPr>
              <p:nvPr/>
            </p:nvSpPr>
            <p:spPr bwMode="auto">
              <a:xfrm>
                <a:off x="1449" y="3160"/>
                <a:ext cx="167" cy="186"/>
              </a:xfrm>
              <a:custGeom>
                <a:avLst/>
                <a:gdLst>
                  <a:gd name="T0" fmla="*/ 181 w 182"/>
                  <a:gd name="T1" fmla="*/ 0 h 195"/>
                  <a:gd name="T2" fmla="*/ 0 w 182"/>
                  <a:gd name="T3" fmla="*/ 103 h 195"/>
                  <a:gd name="T4" fmla="*/ 0 w 182"/>
                  <a:gd name="T5" fmla="*/ 194 h 195"/>
                  <a:gd name="T6" fmla="*/ 181 w 182"/>
                  <a:gd name="T7" fmla="*/ 89 h 195"/>
                  <a:gd name="T8" fmla="*/ 181 w 182"/>
                  <a:gd name="T9" fmla="*/ 0 h 1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2"/>
                  <a:gd name="T16" fmla="*/ 0 h 195"/>
                  <a:gd name="T17" fmla="*/ 182 w 182"/>
                  <a:gd name="T18" fmla="*/ 195 h 19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2" h="195">
                    <a:moveTo>
                      <a:pt x="181" y="0"/>
                    </a:moveTo>
                    <a:lnTo>
                      <a:pt x="0" y="103"/>
                    </a:lnTo>
                    <a:lnTo>
                      <a:pt x="0" y="194"/>
                    </a:lnTo>
                    <a:lnTo>
                      <a:pt x="181" y="89"/>
                    </a:lnTo>
                    <a:lnTo>
                      <a:pt x="181" y="0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909" name="Freeform 238"/>
              <p:cNvSpPr>
                <a:spLocks/>
              </p:cNvSpPr>
              <p:nvPr/>
            </p:nvSpPr>
            <p:spPr bwMode="auto">
              <a:xfrm>
                <a:off x="1248" y="3139"/>
                <a:ext cx="202" cy="207"/>
              </a:xfrm>
              <a:custGeom>
                <a:avLst/>
                <a:gdLst>
                  <a:gd name="T0" fmla="*/ 0 w 220"/>
                  <a:gd name="T1" fmla="*/ 0 h 217"/>
                  <a:gd name="T2" fmla="*/ 219 w 220"/>
                  <a:gd name="T3" fmla="*/ 125 h 217"/>
                  <a:gd name="T4" fmla="*/ 219 w 220"/>
                  <a:gd name="T5" fmla="*/ 216 h 217"/>
                  <a:gd name="T6" fmla="*/ 0 w 220"/>
                  <a:gd name="T7" fmla="*/ 90 h 217"/>
                  <a:gd name="T8" fmla="*/ 0 w 220"/>
                  <a:gd name="T9" fmla="*/ 0 h 2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0"/>
                  <a:gd name="T16" fmla="*/ 0 h 217"/>
                  <a:gd name="T17" fmla="*/ 220 w 220"/>
                  <a:gd name="T18" fmla="*/ 217 h 2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0" h="217">
                    <a:moveTo>
                      <a:pt x="0" y="0"/>
                    </a:moveTo>
                    <a:lnTo>
                      <a:pt x="219" y="125"/>
                    </a:lnTo>
                    <a:lnTo>
                      <a:pt x="219" y="216"/>
                    </a:lnTo>
                    <a:lnTo>
                      <a:pt x="0" y="9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910" name="Freeform 239"/>
              <p:cNvSpPr>
                <a:spLocks/>
              </p:cNvSpPr>
              <p:nvPr/>
            </p:nvSpPr>
            <p:spPr bwMode="auto">
              <a:xfrm>
                <a:off x="1248" y="3040"/>
                <a:ext cx="368" cy="219"/>
              </a:xfrm>
              <a:custGeom>
                <a:avLst/>
                <a:gdLst>
                  <a:gd name="T0" fmla="*/ 400 w 401"/>
                  <a:gd name="T1" fmla="*/ 126 h 231"/>
                  <a:gd name="T2" fmla="*/ 219 w 401"/>
                  <a:gd name="T3" fmla="*/ 230 h 231"/>
                  <a:gd name="T4" fmla="*/ 0 w 401"/>
                  <a:gd name="T5" fmla="*/ 103 h 231"/>
                  <a:gd name="T6" fmla="*/ 180 w 401"/>
                  <a:gd name="T7" fmla="*/ 0 h 231"/>
                  <a:gd name="T8" fmla="*/ 400 w 401"/>
                  <a:gd name="T9" fmla="*/ 126 h 2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1"/>
                  <a:gd name="T16" fmla="*/ 0 h 231"/>
                  <a:gd name="T17" fmla="*/ 401 w 401"/>
                  <a:gd name="T18" fmla="*/ 231 h 2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1" h="231">
                    <a:moveTo>
                      <a:pt x="400" y="126"/>
                    </a:moveTo>
                    <a:lnTo>
                      <a:pt x="219" y="230"/>
                    </a:lnTo>
                    <a:lnTo>
                      <a:pt x="0" y="103"/>
                    </a:lnTo>
                    <a:lnTo>
                      <a:pt x="180" y="0"/>
                    </a:lnTo>
                    <a:lnTo>
                      <a:pt x="400" y="126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911" name="Freeform 240"/>
              <p:cNvSpPr>
                <a:spLocks/>
              </p:cNvSpPr>
              <p:nvPr/>
            </p:nvSpPr>
            <p:spPr bwMode="auto">
              <a:xfrm>
                <a:off x="1321" y="3149"/>
                <a:ext cx="55" cy="66"/>
              </a:xfrm>
              <a:custGeom>
                <a:avLst/>
                <a:gdLst>
                  <a:gd name="T0" fmla="*/ 58 w 59"/>
                  <a:gd name="T1" fmla="*/ 0 h 70"/>
                  <a:gd name="T2" fmla="*/ 58 w 59"/>
                  <a:gd name="T3" fmla="*/ 69 h 70"/>
                  <a:gd name="T4" fmla="*/ 0 w 59"/>
                  <a:gd name="T5" fmla="*/ 35 h 70"/>
                  <a:gd name="T6" fmla="*/ 58 w 59"/>
                  <a:gd name="T7" fmla="*/ 0 h 7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9"/>
                  <a:gd name="T13" fmla="*/ 0 h 70"/>
                  <a:gd name="T14" fmla="*/ 59 w 59"/>
                  <a:gd name="T15" fmla="*/ 70 h 7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9" h="70">
                    <a:moveTo>
                      <a:pt x="58" y="0"/>
                    </a:moveTo>
                    <a:lnTo>
                      <a:pt x="58" y="69"/>
                    </a:lnTo>
                    <a:lnTo>
                      <a:pt x="0" y="35"/>
                    </a:lnTo>
                    <a:lnTo>
                      <a:pt x="58" y="0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912" name="Freeform 241"/>
              <p:cNvSpPr>
                <a:spLocks/>
              </p:cNvSpPr>
              <p:nvPr/>
            </p:nvSpPr>
            <p:spPr bwMode="auto">
              <a:xfrm>
                <a:off x="1461" y="3260"/>
                <a:ext cx="30" cy="61"/>
              </a:xfrm>
              <a:custGeom>
                <a:avLst/>
                <a:gdLst>
                  <a:gd name="T0" fmla="*/ 32 w 33"/>
                  <a:gd name="T1" fmla="*/ 0 h 64"/>
                  <a:gd name="T2" fmla="*/ 0 w 33"/>
                  <a:gd name="T3" fmla="*/ 18 h 64"/>
                  <a:gd name="T4" fmla="*/ 0 w 33"/>
                  <a:gd name="T5" fmla="*/ 63 h 64"/>
                  <a:gd name="T6" fmla="*/ 32 w 33"/>
                  <a:gd name="T7" fmla="*/ 45 h 64"/>
                  <a:gd name="T8" fmla="*/ 32 w 33"/>
                  <a:gd name="T9" fmla="*/ 0 h 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64"/>
                  <a:gd name="T17" fmla="*/ 33 w 33"/>
                  <a:gd name="T18" fmla="*/ 64 h 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64">
                    <a:moveTo>
                      <a:pt x="32" y="0"/>
                    </a:moveTo>
                    <a:lnTo>
                      <a:pt x="0" y="18"/>
                    </a:lnTo>
                    <a:lnTo>
                      <a:pt x="0" y="63"/>
                    </a:lnTo>
                    <a:lnTo>
                      <a:pt x="32" y="45"/>
                    </a:lnTo>
                    <a:lnTo>
                      <a:pt x="32" y="0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913" name="Freeform 242"/>
              <p:cNvSpPr>
                <a:spLocks/>
              </p:cNvSpPr>
              <p:nvPr/>
            </p:nvSpPr>
            <p:spPr bwMode="auto">
              <a:xfrm>
                <a:off x="1265" y="3238"/>
                <a:ext cx="99" cy="99"/>
              </a:xfrm>
              <a:custGeom>
                <a:avLst/>
                <a:gdLst>
                  <a:gd name="T0" fmla="*/ 0 w 107"/>
                  <a:gd name="T1" fmla="*/ 0 h 104"/>
                  <a:gd name="T2" fmla="*/ 106 w 107"/>
                  <a:gd name="T3" fmla="*/ 61 h 104"/>
                  <a:gd name="T4" fmla="*/ 106 w 107"/>
                  <a:gd name="T5" fmla="*/ 103 h 104"/>
                  <a:gd name="T6" fmla="*/ 0 w 107"/>
                  <a:gd name="T7" fmla="*/ 42 h 104"/>
                  <a:gd name="T8" fmla="*/ 0 w 107"/>
                  <a:gd name="T9" fmla="*/ 0 h 1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7"/>
                  <a:gd name="T16" fmla="*/ 0 h 104"/>
                  <a:gd name="T17" fmla="*/ 107 w 107"/>
                  <a:gd name="T18" fmla="*/ 104 h 10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7" h="104">
                    <a:moveTo>
                      <a:pt x="0" y="0"/>
                    </a:moveTo>
                    <a:lnTo>
                      <a:pt x="106" y="61"/>
                    </a:lnTo>
                    <a:lnTo>
                      <a:pt x="106" y="103"/>
                    </a:lnTo>
                    <a:lnTo>
                      <a:pt x="0" y="4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914" name="Freeform 243"/>
              <p:cNvSpPr>
                <a:spLocks/>
              </p:cNvSpPr>
              <p:nvPr/>
            </p:nvSpPr>
            <p:spPr bwMode="auto">
              <a:xfrm>
                <a:off x="1362" y="3273"/>
                <a:ext cx="37" cy="64"/>
              </a:xfrm>
              <a:custGeom>
                <a:avLst/>
                <a:gdLst>
                  <a:gd name="T0" fmla="*/ 40 w 41"/>
                  <a:gd name="T1" fmla="*/ 0 h 67"/>
                  <a:gd name="T2" fmla="*/ 0 w 41"/>
                  <a:gd name="T3" fmla="*/ 22 h 67"/>
                  <a:gd name="T4" fmla="*/ 0 w 41"/>
                  <a:gd name="T5" fmla="*/ 66 h 67"/>
                  <a:gd name="T6" fmla="*/ 40 w 41"/>
                  <a:gd name="T7" fmla="*/ 43 h 67"/>
                  <a:gd name="T8" fmla="*/ 40 w 41"/>
                  <a:gd name="T9" fmla="*/ 0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"/>
                  <a:gd name="T16" fmla="*/ 0 h 67"/>
                  <a:gd name="T17" fmla="*/ 41 w 41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" h="67">
                    <a:moveTo>
                      <a:pt x="40" y="0"/>
                    </a:moveTo>
                    <a:lnTo>
                      <a:pt x="0" y="22"/>
                    </a:lnTo>
                    <a:lnTo>
                      <a:pt x="0" y="66"/>
                    </a:lnTo>
                    <a:lnTo>
                      <a:pt x="40" y="43"/>
                    </a:lnTo>
                    <a:lnTo>
                      <a:pt x="40" y="0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915" name="Freeform 244"/>
              <p:cNvSpPr>
                <a:spLocks/>
              </p:cNvSpPr>
              <p:nvPr/>
            </p:nvSpPr>
            <p:spPr bwMode="auto">
              <a:xfrm>
                <a:off x="1265" y="3217"/>
                <a:ext cx="134" cy="80"/>
              </a:xfrm>
              <a:custGeom>
                <a:avLst/>
                <a:gdLst>
                  <a:gd name="T0" fmla="*/ 145 w 146"/>
                  <a:gd name="T1" fmla="*/ 61 h 84"/>
                  <a:gd name="T2" fmla="*/ 105 w 146"/>
                  <a:gd name="T3" fmla="*/ 83 h 84"/>
                  <a:gd name="T4" fmla="*/ 0 w 146"/>
                  <a:gd name="T5" fmla="*/ 21 h 84"/>
                  <a:gd name="T6" fmla="*/ 37 w 146"/>
                  <a:gd name="T7" fmla="*/ 0 h 84"/>
                  <a:gd name="T8" fmla="*/ 145 w 146"/>
                  <a:gd name="T9" fmla="*/ 61 h 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6"/>
                  <a:gd name="T16" fmla="*/ 0 h 84"/>
                  <a:gd name="T17" fmla="*/ 146 w 146"/>
                  <a:gd name="T18" fmla="*/ 84 h 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6" h="84">
                    <a:moveTo>
                      <a:pt x="145" y="61"/>
                    </a:moveTo>
                    <a:lnTo>
                      <a:pt x="105" y="83"/>
                    </a:lnTo>
                    <a:lnTo>
                      <a:pt x="0" y="21"/>
                    </a:lnTo>
                    <a:lnTo>
                      <a:pt x="37" y="0"/>
                    </a:lnTo>
                    <a:lnTo>
                      <a:pt x="145" y="61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916" name="Freeform 245"/>
              <p:cNvSpPr>
                <a:spLocks/>
              </p:cNvSpPr>
              <p:nvPr/>
            </p:nvSpPr>
            <p:spPr bwMode="auto">
              <a:xfrm>
                <a:off x="1514" y="3229"/>
                <a:ext cx="30" cy="61"/>
              </a:xfrm>
              <a:custGeom>
                <a:avLst/>
                <a:gdLst>
                  <a:gd name="T0" fmla="*/ 31 w 32"/>
                  <a:gd name="T1" fmla="*/ 0 h 64"/>
                  <a:gd name="T2" fmla="*/ 0 w 32"/>
                  <a:gd name="T3" fmla="*/ 18 h 64"/>
                  <a:gd name="T4" fmla="*/ 0 w 32"/>
                  <a:gd name="T5" fmla="*/ 63 h 64"/>
                  <a:gd name="T6" fmla="*/ 31 w 32"/>
                  <a:gd name="T7" fmla="*/ 45 h 64"/>
                  <a:gd name="T8" fmla="*/ 31 w 32"/>
                  <a:gd name="T9" fmla="*/ 0 h 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64"/>
                  <a:gd name="T17" fmla="*/ 32 w 32"/>
                  <a:gd name="T18" fmla="*/ 64 h 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64">
                    <a:moveTo>
                      <a:pt x="31" y="0"/>
                    </a:moveTo>
                    <a:lnTo>
                      <a:pt x="0" y="18"/>
                    </a:lnTo>
                    <a:lnTo>
                      <a:pt x="0" y="63"/>
                    </a:lnTo>
                    <a:lnTo>
                      <a:pt x="31" y="45"/>
                    </a:lnTo>
                    <a:lnTo>
                      <a:pt x="31" y="0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917" name="Freeform 246"/>
              <p:cNvSpPr>
                <a:spLocks/>
              </p:cNvSpPr>
              <p:nvPr/>
            </p:nvSpPr>
            <p:spPr bwMode="auto">
              <a:xfrm>
                <a:off x="1248" y="3104"/>
                <a:ext cx="54" cy="68"/>
              </a:xfrm>
              <a:custGeom>
                <a:avLst/>
                <a:gdLst>
                  <a:gd name="T0" fmla="*/ 58 w 59"/>
                  <a:gd name="T1" fmla="*/ 0 h 71"/>
                  <a:gd name="T2" fmla="*/ 58 w 59"/>
                  <a:gd name="T3" fmla="*/ 70 h 71"/>
                  <a:gd name="T4" fmla="*/ 0 w 59"/>
                  <a:gd name="T5" fmla="*/ 36 h 71"/>
                  <a:gd name="T6" fmla="*/ 58 w 59"/>
                  <a:gd name="T7" fmla="*/ 0 h 7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9"/>
                  <a:gd name="T13" fmla="*/ 0 h 71"/>
                  <a:gd name="T14" fmla="*/ 59 w 59"/>
                  <a:gd name="T15" fmla="*/ 71 h 7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9" h="71">
                    <a:moveTo>
                      <a:pt x="58" y="0"/>
                    </a:moveTo>
                    <a:lnTo>
                      <a:pt x="58" y="70"/>
                    </a:lnTo>
                    <a:lnTo>
                      <a:pt x="0" y="36"/>
                    </a:lnTo>
                    <a:lnTo>
                      <a:pt x="58" y="0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918" name="Freeform 247"/>
              <p:cNvSpPr>
                <a:spLocks/>
              </p:cNvSpPr>
              <p:nvPr/>
            </p:nvSpPr>
            <p:spPr bwMode="auto">
              <a:xfrm>
                <a:off x="1301" y="3004"/>
                <a:ext cx="166" cy="167"/>
              </a:xfrm>
              <a:custGeom>
                <a:avLst/>
                <a:gdLst>
                  <a:gd name="T0" fmla="*/ 180 w 181"/>
                  <a:gd name="T1" fmla="*/ 69 h 175"/>
                  <a:gd name="T2" fmla="*/ 0 w 181"/>
                  <a:gd name="T3" fmla="*/ 174 h 175"/>
                  <a:gd name="T4" fmla="*/ 0 w 181"/>
                  <a:gd name="T5" fmla="*/ 104 h 175"/>
                  <a:gd name="T6" fmla="*/ 180 w 181"/>
                  <a:gd name="T7" fmla="*/ 0 h 175"/>
                  <a:gd name="T8" fmla="*/ 180 w 181"/>
                  <a:gd name="T9" fmla="*/ 69 h 1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1"/>
                  <a:gd name="T16" fmla="*/ 0 h 175"/>
                  <a:gd name="T17" fmla="*/ 181 w 181"/>
                  <a:gd name="T18" fmla="*/ 175 h 17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1" h="175">
                    <a:moveTo>
                      <a:pt x="180" y="69"/>
                    </a:moveTo>
                    <a:lnTo>
                      <a:pt x="0" y="174"/>
                    </a:lnTo>
                    <a:lnTo>
                      <a:pt x="0" y="104"/>
                    </a:lnTo>
                    <a:lnTo>
                      <a:pt x="180" y="0"/>
                    </a:lnTo>
                    <a:lnTo>
                      <a:pt x="180" y="69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919" name="Freeform 248"/>
              <p:cNvSpPr>
                <a:spLocks/>
              </p:cNvSpPr>
              <p:nvPr/>
            </p:nvSpPr>
            <p:spPr bwMode="auto">
              <a:xfrm>
                <a:off x="1321" y="3149"/>
                <a:ext cx="55" cy="66"/>
              </a:xfrm>
              <a:custGeom>
                <a:avLst/>
                <a:gdLst>
                  <a:gd name="T0" fmla="*/ 58 w 59"/>
                  <a:gd name="T1" fmla="*/ 0 h 70"/>
                  <a:gd name="T2" fmla="*/ 58 w 59"/>
                  <a:gd name="T3" fmla="*/ 69 h 70"/>
                  <a:gd name="T4" fmla="*/ 0 w 59"/>
                  <a:gd name="T5" fmla="*/ 35 h 70"/>
                  <a:gd name="T6" fmla="*/ 58 w 59"/>
                  <a:gd name="T7" fmla="*/ 0 h 7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9"/>
                  <a:gd name="T13" fmla="*/ 0 h 70"/>
                  <a:gd name="T14" fmla="*/ 59 w 59"/>
                  <a:gd name="T15" fmla="*/ 70 h 7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9" h="70">
                    <a:moveTo>
                      <a:pt x="58" y="0"/>
                    </a:moveTo>
                    <a:lnTo>
                      <a:pt x="58" y="69"/>
                    </a:lnTo>
                    <a:lnTo>
                      <a:pt x="0" y="35"/>
                    </a:lnTo>
                    <a:lnTo>
                      <a:pt x="58" y="0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920" name="Freeform 249"/>
              <p:cNvSpPr>
                <a:spLocks/>
              </p:cNvSpPr>
              <p:nvPr/>
            </p:nvSpPr>
            <p:spPr bwMode="auto">
              <a:xfrm>
                <a:off x="1375" y="3048"/>
                <a:ext cx="167" cy="167"/>
              </a:xfrm>
              <a:custGeom>
                <a:avLst/>
                <a:gdLst>
                  <a:gd name="T0" fmla="*/ 181 w 182"/>
                  <a:gd name="T1" fmla="*/ 70 h 176"/>
                  <a:gd name="T2" fmla="*/ 0 w 182"/>
                  <a:gd name="T3" fmla="*/ 175 h 176"/>
                  <a:gd name="T4" fmla="*/ 0 w 182"/>
                  <a:gd name="T5" fmla="*/ 105 h 176"/>
                  <a:gd name="T6" fmla="*/ 181 w 182"/>
                  <a:gd name="T7" fmla="*/ 0 h 176"/>
                  <a:gd name="T8" fmla="*/ 181 w 182"/>
                  <a:gd name="T9" fmla="*/ 70 h 1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2"/>
                  <a:gd name="T16" fmla="*/ 0 h 176"/>
                  <a:gd name="T17" fmla="*/ 182 w 182"/>
                  <a:gd name="T18" fmla="*/ 176 h 1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2" h="176">
                    <a:moveTo>
                      <a:pt x="181" y="70"/>
                    </a:moveTo>
                    <a:lnTo>
                      <a:pt x="0" y="175"/>
                    </a:lnTo>
                    <a:lnTo>
                      <a:pt x="0" y="105"/>
                    </a:lnTo>
                    <a:lnTo>
                      <a:pt x="181" y="0"/>
                    </a:lnTo>
                    <a:lnTo>
                      <a:pt x="181" y="70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921" name="Freeform 250"/>
              <p:cNvSpPr>
                <a:spLocks/>
              </p:cNvSpPr>
              <p:nvPr/>
            </p:nvSpPr>
            <p:spPr bwMode="auto">
              <a:xfrm>
                <a:off x="1396" y="3194"/>
                <a:ext cx="53" cy="65"/>
              </a:xfrm>
              <a:custGeom>
                <a:avLst/>
                <a:gdLst>
                  <a:gd name="T0" fmla="*/ 57 w 58"/>
                  <a:gd name="T1" fmla="*/ 0 h 69"/>
                  <a:gd name="T2" fmla="*/ 57 w 58"/>
                  <a:gd name="T3" fmla="*/ 68 h 69"/>
                  <a:gd name="T4" fmla="*/ 0 w 58"/>
                  <a:gd name="T5" fmla="*/ 35 h 69"/>
                  <a:gd name="T6" fmla="*/ 57 w 58"/>
                  <a:gd name="T7" fmla="*/ 0 h 6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8"/>
                  <a:gd name="T13" fmla="*/ 0 h 69"/>
                  <a:gd name="T14" fmla="*/ 58 w 58"/>
                  <a:gd name="T15" fmla="*/ 69 h 6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8" h="69">
                    <a:moveTo>
                      <a:pt x="57" y="0"/>
                    </a:moveTo>
                    <a:lnTo>
                      <a:pt x="57" y="68"/>
                    </a:lnTo>
                    <a:lnTo>
                      <a:pt x="0" y="35"/>
                    </a:lnTo>
                    <a:lnTo>
                      <a:pt x="57" y="0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922" name="Freeform 251"/>
              <p:cNvSpPr>
                <a:spLocks/>
              </p:cNvSpPr>
              <p:nvPr/>
            </p:nvSpPr>
            <p:spPr bwMode="auto">
              <a:xfrm>
                <a:off x="1449" y="3095"/>
                <a:ext cx="167" cy="164"/>
              </a:xfrm>
              <a:custGeom>
                <a:avLst/>
                <a:gdLst>
                  <a:gd name="T0" fmla="*/ 181 w 182"/>
                  <a:gd name="T1" fmla="*/ 68 h 173"/>
                  <a:gd name="T2" fmla="*/ 0 w 182"/>
                  <a:gd name="T3" fmla="*/ 172 h 173"/>
                  <a:gd name="T4" fmla="*/ 0 w 182"/>
                  <a:gd name="T5" fmla="*/ 103 h 173"/>
                  <a:gd name="T6" fmla="*/ 181 w 182"/>
                  <a:gd name="T7" fmla="*/ 0 h 173"/>
                  <a:gd name="T8" fmla="*/ 181 w 182"/>
                  <a:gd name="T9" fmla="*/ 68 h 1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2"/>
                  <a:gd name="T16" fmla="*/ 0 h 173"/>
                  <a:gd name="T17" fmla="*/ 182 w 182"/>
                  <a:gd name="T18" fmla="*/ 173 h 1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2" h="173">
                    <a:moveTo>
                      <a:pt x="181" y="68"/>
                    </a:moveTo>
                    <a:lnTo>
                      <a:pt x="0" y="172"/>
                    </a:lnTo>
                    <a:lnTo>
                      <a:pt x="0" y="103"/>
                    </a:lnTo>
                    <a:lnTo>
                      <a:pt x="181" y="0"/>
                    </a:lnTo>
                    <a:lnTo>
                      <a:pt x="181" y="68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923" name="Freeform 252"/>
              <p:cNvSpPr>
                <a:spLocks/>
              </p:cNvSpPr>
              <p:nvPr/>
            </p:nvSpPr>
            <p:spPr bwMode="auto">
              <a:xfrm>
                <a:off x="1380" y="3061"/>
                <a:ext cx="152" cy="144"/>
              </a:xfrm>
              <a:custGeom>
                <a:avLst/>
                <a:gdLst>
                  <a:gd name="T0" fmla="*/ 165 w 166"/>
                  <a:gd name="T1" fmla="*/ 55 h 152"/>
                  <a:gd name="T2" fmla="*/ 165 w 166"/>
                  <a:gd name="T3" fmla="*/ 0 h 152"/>
                  <a:gd name="T4" fmla="*/ 0 w 166"/>
                  <a:gd name="T5" fmla="*/ 93 h 152"/>
                  <a:gd name="T6" fmla="*/ 0 w 166"/>
                  <a:gd name="T7" fmla="*/ 151 h 152"/>
                  <a:gd name="T8" fmla="*/ 165 w 166"/>
                  <a:gd name="T9" fmla="*/ 55 h 1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6"/>
                  <a:gd name="T16" fmla="*/ 0 h 152"/>
                  <a:gd name="T17" fmla="*/ 166 w 166"/>
                  <a:gd name="T18" fmla="*/ 152 h 1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6" h="152">
                    <a:moveTo>
                      <a:pt x="165" y="55"/>
                    </a:moveTo>
                    <a:lnTo>
                      <a:pt x="165" y="0"/>
                    </a:lnTo>
                    <a:lnTo>
                      <a:pt x="0" y="93"/>
                    </a:lnTo>
                    <a:lnTo>
                      <a:pt x="0" y="151"/>
                    </a:lnTo>
                    <a:lnTo>
                      <a:pt x="165" y="55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924" name="Freeform 253"/>
              <p:cNvSpPr>
                <a:spLocks/>
              </p:cNvSpPr>
              <p:nvPr/>
            </p:nvSpPr>
            <p:spPr bwMode="auto">
              <a:xfrm>
                <a:off x="1568" y="3195"/>
                <a:ext cx="31" cy="61"/>
              </a:xfrm>
              <a:custGeom>
                <a:avLst/>
                <a:gdLst>
                  <a:gd name="T0" fmla="*/ 32 w 33"/>
                  <a:gd name="T1" fmla="*/ 0 h 64"/>
                  <a:gd name="T2" fmla="*/ 0 w 33"/>
                  <a:gd name="T3" fmla="*/ 18 h 64"/>
                  <a:gd name="T4" fmla="*/ 0 w 33"/>
                  <a:gd name="T5" fmla="*/ 63 h 64"/>
                  <a:gd name="T6" fmla="*/ 32 w 33"/>
                  <a:gd name="T7" fmla="*/ 45 h 64"/>
                  <a:gd name="T8" fmla="*/ 32 w 33"/>
                  <a:gd name="T9" fmla="*/ 0 h 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64"/>
                  <a:gd name="T17" fmla="*/ 33 w 33"/>
                  <a:gd name="T18" fmla="*/ 64 h 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64">
                    <a:moveTo>
                      <a:pt x="32" y="0"/>
                    </a:moveTo>
                    <a:lnTo>
                      <a:pt x="0" y="18"/>
                    </a:lnTo>
                    <a:lnTo>
                      <a:pt x="0" y="63"/>
                    </a:lnTo>
                    <a:lnTo>
                      <a:pt x="32" y="45"/>
                    </a:lnTo>
                    <a:lnTo>
                      <a:pt x="32" y="0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925" name="Freeform 254"/>
              <p:cNvSpPr>
                <a:spLocks/>
              </p:cNvSpPr>
              <p:nvPr/>
            </p:nvSpPr>
            <p:spPr bwMode="auto">
              <a:xfrm>
                <a:off x="1454" y="3106"/>
                <a:ext cx="152" cy="145"/>
              </a:xfrm>
              <a:custGeom>
                <a:avLst/>
                <a:gdLst>
                  <a:gd name="T0" fmla="*/ 165 w 166"/>
                  <a:gd name="T1" fmla="*/ 55 h 152"/>
                  <a:gd name="T2" fmla="*/ 165 w 166"/>
                  <a:gd name="T3" fmla="*/ 0 h 152"/>
                  <a:gd name="T4" fmla="*/ 0 w 166"/>
                  <a:gd name="T5" fmla="*/ 93 h 152"/>
                  <a:gd name="T6" fmla="*/ 0 w 166"/>
                  <a:gd name="T7" fmla="*/ 151 h 152"/>
                  <a:gd name="T8" fmla="*/ 165 w 166"/>
                  <a:gd name="T9" fmla="*/ 55 h 1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6"/>
                  <a:gd name="T16" fmla="*/ 0 h 152"/>
                  <a:gd name="T17" fmla="*/ 166 w 166"/>
                  <a:gd name="T18" fmla="*/ 152 h 1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6" h="152">
                    <a:moveTo>
                      <a:pt x="165" y="55"/>
                    </a:moveTo>
                    <a:lnTo>
                      <a:pt x="165" y="0"/>
                    </a:lnTo>
                    <a:lnTo>
                      <a:pt x="0" y="93"/>
                    </a:lnTo>
                    <a:lnTo>
                      <a:pt x="0" y="151"/>
                    </a:lnTo>
                    <a:lnTo>
                      <a:pt x="165" y="55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926" name="Freeform 255"/>
              <p:cNvSpPr>
                <a:spLocks/>
              </p:cNvSpPr>
              <p:nvPr/>
            </p:nvSpPr>
            <p:spPr bwMode="auto">
              <a:xfrm>
                <a:off x="1303" y="3017"/>
                <a:ext cx="152" cy="145"/>
              </a:xfrm>
              <a:custGeom>
                <a:avLst/>
                <a:gdLst>
                  <a:gd name="T0" fmla="*/ 165 w 166"/>
                  <a:gd name="T1" fmla="*/ 55 h 153"/>
                  <a:gd name="T2" fmla="*/ 165 w 166"/>
                  <a:gd name="T3" fmla="*/ 0 h 153"/>
                  <a:gd name="T4" fmla="*/ 0 w 166"/>
                  <a:gd name="T5" fmla="*/ 93 h 153"/>
                  <a:gd name="T6" fmla="*/ 0 w 166"/>
                  <a:gd name="T7" fmla="*/ 152 h 153"/>
                  <a:gd name="T8" fmla="*/ 165 w 166"/>
                  <a:gd name="T9" fmla="*/ 55 h 1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6"/>
                  <a:gd name="T16" fmla="*/ 0 h 153"/>
                  <a:gd name="T17" fmla="*/ 166 w 166"/>
                  <a:gd name="T18" fmla="*/ 153 h 1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6" h="153">
                    <a:moveTo>
                      <a:pt x="165" y="55"/>
                    </a:moveTo>
                    <a:lnTo>
                      <a:pt x="165" y="0"/>
                    </a:lnTo>
                    <a:lnTo>
                      <a:pt x="0" y="93"/>
                    </a:lnTo>
                    <a:lnTo>
                      <a:pt x="0" y="152"/>
                    </a:lnTo>
                    <a:lnTo>
                      <a:pt x="165" y="55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grpSp>
            <p:nvGrpSpPr>
              <p:cNvPr id="927" name="Group 256"/>
              <p:cNvGrpSpPr>
                <a:grpSpLocks/>
              </p:cNvGrpSpPr>
              <p:nvPr/>
            </p:nvGrpSpPr>
            <p:grpSpPr bwMode="auto">
              <a:xfrm>
                <a:off x="1488" y="3264"/>
                <a:ext cx="149" cy="130"/>
                <a:chOff x="2587" y="2873"/>
                <a:chExt cx="149" cy="130"/>
              </a:xfrm>
            </p:grpSpPr>
            <p:sp>
              <p:nvSpPr>
                <p:cNvPr id="928" name="Line 257"/>
                <p:cNvSpPr>
                  <a:spLocks noChangeShapeType="1"/>
                </p:cNvSpPr>
                <p:nvPr/>
              </p:nvSpPr>
              <p:spPr bwMode="auto">
                <a:xfrm flipV="1">
                  <a:off x="2662" y="2954"/>
                  <a:ext cx="0" cy="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id-ID" sz="2400"/>
                </a:p>
              </p:txBody>
            </p:sp>
            <p:sp>
              <p:nvSpPr>
                <p:cNvPr id="929" name="Freeform 258"/>
                <p:cNvSpPr>
                  <a:spLocks/>
                </p:cNvSpPr>
                <p:nvPr/>
              </p:nvSpPr>
              <p:spPr bwMode="auto">
                <a:xfrm>
                  <a:off x="2658" y="2960"/>
                  <a:ext cx="16" cy="16"/>
                </a:xfrm>
                <a:custGeom>
                  <a:avLst/>
                  <a:gdLst>
                    <a:gd name="T0" fmla="*/ 9 w 17"/>
                    <a:gd name="T1" fmla="*/ 13 h 17"/>
                    <a:gd name="T2" fmla="*/ 16 w 17"/>
                    <a:gd name="T3" fmla="*/ 11 h 17"/>
                    <a:gd name="T4" fmla="*/ 16 w 17"/>
                    <a:gd name="T5" fmla="*/ 9 h 17"/>
                    <a:gd name="T6" fmla="*/ 16 w 17"/>
                    <a:gd name="T7" fmla="*/ 4 h 17"/>
                    <a:gd name="T8" fmla="*/ 12 w 17"/>
                    <a:gd name="T9" fmla="*/ 2 h 17"/>
                    <a:gd name="T10" fmla="*/ 9 w 17"/>
                    <a:gd name="T11" fmla="*/ 0 h 17"/>
                    <a:gd name="T12" fmla="*/ 6 w 17"/>
                    <a:gd name="T13" fmla="*/ 0 h 17"/>
                    <a:gd name="T14" fmla="*/ 0 w 17"/>
                    <a:gd name="T15" fmla="*/ 2 h 17"/>
                    <a:gd name="T16" fmla="*/ 0 w 17"/>
                    <a:gd name="T17" fmla="*/ 4 h 17"/>
                    <a:gd name="T18" fmla="*/ 0 w 17"/>
                    <a:gd name="T19" fmla="*/ 9 h 17"/>
                    <a:gd name="T20" fmla="*/ 3 w 17"/>
                    <a:gd name="T21" fmla="*/ 11 h 17"/>
                    <a:gd name="T22" fmla="*/ 6 w 17"/>
                    <a:gd name="T23" fmla="*/ 13 h 17"/>
                    <a:gd name="T24" fmla="*/ 6 w 17"/>
                    <a:gd name="T25" fmla="*/ 16 h 17"/>
                    <a:gd name="T26" fmla="*/ 9 w 17"/>
                    <a:gd name="T27" fmla="*/ 13 h 17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17"/>
                    <a:gd name="T43" fmla="*/ 0 h 17"/>
                    <a:gd name="T44" fmla="*/ 17 w 17"/>
                    <a:gd name="T45" fmla="*/ 17 h 17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17" h="17">
                      <a:moveTo>
                        <a:pt x="9" y="13"/>
                      </a:moveTo>
                      <a:lnTo>
                        <a:pt x="16" y="11"/>
                      </a:lnTo>
                      <a:lnTo>
                        <a:pt x="16" y="9"/>
                      </a:lnTo>
                      <a:lnTo>
                        <a:pt x="16" y="4"/>
                      </a:lnTo>
                      <a:lnTo>
                        <a:pt x="12" y="2"/>
                      </a:lnTo>
                      <a:lnTo>
                        <a:pt x="9" y="0"/>
                      </a:lnTo>
                      <a:lnTo>
                        <a:pt x="6" y="0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9"/>
                      </a:lnTo>
                      <a:lnTo>
                        <a:pt x="3" y="11"/>
                      </a:lnTo>
                      <a:lnTo>
                        <a:pt x="6" y="13"/>
                      </a:lnTo>
                      <a:lnTo>
                        <a:pt x="6" y="16"/>
                      </a:lnTo>
                      <a:lnTo>
                        <a:pt x="9" y="13"/>
                      </a:lnTo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930" name="Freeform 259"/>
                <p:cNvSpPr>
                  <a:spLocks/>
                </p:cNvSpPr>
                <p:nvPr/>
              </p:nvSpPr>
              <p:spPr bwMode="auto">
                <a:xfrm>
                  <a:off x="2658" y="2961"/>
                  <a:ext cx="16" cy="16"/>
                </a:xfrm>
                <a:custGeom>
                  <a:avLst/>
                  <a:gdLst>
                    <a:gd name="T0" fmla="*/ 0 w 17"/>
                    <a:gd name="T1" fmla="*/ 8 h 17"/>
                    <a:gd name="T2" fmla="*/ 0 w 17"/>
                    <a:gd name="T3" fmla="*/ 2 h 17"/>
                    <a:gd name="T4" fmla="*/ 0 w 17"/>
                    <a:gd name="T5" fmla="*/ 0 h 17"/>
                    <a:gd name="T6" fmla="*/ 4 w 17"/>
                    <a:gd name="T7" fmla="*/ 0 h 17"/>
                    <a:gd name="T8" fmla="*/ 8 w 17"/>
                    <a:gd name="T9" fmla="*/ 0 h 17"/>
                    <a:gd name="T10" fmla="*/ 12 w 17"/>
                    <a:gd name="T11" fmla="*/ 5 h 17"/>
                    <a:gd name="T12" fmla="*/ 16 w 17"/>
                    <a:gd name="T13" fmla="*/ 10 h 17"/>
                    <a:gd name="T14" fmla="*/ 16 w 17"/>
                    <a:gd name="T15" fmla="*/ 13 h 17"/>
                    <a:gd name="T16" fmla="*/ 12 w 17"/>
                    <a:gd name="T17" fmla="*/ 13 h 17"/>
                    <a:gd name="T18" fmla="*/ 8 w 17"/>
                    <a:gd name="T19" fmla="*/ 16 h 17"/>
                    <a:gd name="T20" fmla="*/ 8 w 17"/>
                    <a:gd name="T21" fmla="*/ 13 h 17"/>
                    <a:gd name="T22" fmla="*/ 0 w 17"/>
                    <a:gd name="T23" fmla="*/ 8 h 17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7"/>
                    <a:gd name="T37" fmla="*/ 0 h 17"/>
                    <a:gd name="T38" fmla="*/ 17 w 17"/>
                    <a:gd name="T39" fmla="*/ 17 h 17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7" h="17">
                      <a:moveTo>
                        <a:pt x="0" y="8"/>
                      </a:move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4" y="0"/>
                      </a:lnTo>
                      <a:lnTo>
                        <a:pt x="8" y="0"/>
                      </a:lnTo>
                      <a:lnTo>
                        <a:pt x="12" y="5"/>
                      </a:lnTo>
                      <a:lnTo>
                        <a:pt x="16" y="10"/>
                      </a:lnTo>
                      <a:lnTo>
                        <a:pt x="16" y="13"/>
                      </a:lnTo>
                      <a:lnTo>
                        <a:pt x="12" y="13"/>
                      </a:lnTo>
                      <a:lnTo>
                        <a:pt x="8" y="16"/>
                      </a:lnTo>
                      <a:lnTo>
                        <a:pt x="8" y="13"/>
                      </a:lnTo>
                      <a:lnTo>
                        <a:pt x="0" y="8"/>
                      </a:ln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931" name="Freeform 260"/>
                <p:cNvSpPr>
                  <a:spLocks/>
                </p:cNvSpPr>
                <p:nvPr/>
              </p:nvSpPr>
              <p:spPr bwMode="auto">
                <a:xfrm>
                  <a:off x="2668" y="2960"/>
                  <a:ext cx="16" cy="16"/>
                </a:xfrm>
                <a:custGeom>
                  <a:avLst/>
                  <a:gdLst>
                    <a:gd name="T0" fmla="*/ 9 w 17"/>
                    <a:gd name="T1" fmla="*/ 16 h 17"/>
                    <a:gd name="T2" fmla="*/ 13 w 17"/>
                    <a:gd name="T3" fmla="*/ 13 h 17"/>
                    <a:gd name="T4" fmla="*/ 14 w 17"/>
                    <a:gd name="T5" fmla="*/ 12 h 17"/>
                    <a:gd name="T6" fmla="*/ 16 w 17"/>
                    <a:gd name="T7" fmla="*/ 12 h 17"/>
                    <a:gd name="T8" fmla="*/ 16 w 17"/>
                    <a:gd name="T9" fmla="*/ 10 h 17"/>
                    <a:gd name="T10" fmla="*/ 16 w 17"/>
                    <a:gd name="T11" fmla="*/ 8 h 17"/>
                    <a:gd name="T12" fmla="*/ 13 w 17"/>
                    <a:gd name="T13" fmla="*/ 3 h 17"/>
                    <a:gd name="T14" fmla="*/ 12 w 17"/>
                    <a:gd name="T15" fmla="*/ 2 h 17"/>
                    <a:gd name="T16" fmla="*/ 9 w 17"/>
                    <a:gd name="T17" fmla="*/ 0 h 17"/>
                    <a:gd name="T18" fmla="*/ 7 w 17"/>
                    <a:gd name="T19" fmla="*/ 0 h 17"/>
                    <a:gd name="T20" fmla="*/ 6 w 17"/>
                    <a:gd name="T21" fmla="*/ 0 h 17"/>
                    <a:gd name="T22" fmla="*/ 4 w 17"/>
                    <a:gd name="T23" fmla="*/ 0 h 17"/>
                    <a:gd name="T24" fmla="*/ 1 w 17"/>
                    <a:gd name="T25" fmla="*/ 1 h 17"/>
                    <a:gd name="T26" fmla="*/ 1 w 17"/>
                    <a:gd name="T27" fmla="*/ 2 h 17"/>
                    <a:gd name="T28" fmla="*/ 0 w 17"/>
                    <a:gd name="T29" fmla="*/ 3 h 17"/>
                    <a:gd name="T30" fmla="*/ 0 w 17"/>
                    <a:gd name="T31" fmla="*/ 5 h 17"/>
                    <a:gd name="T32" fmla="*/ 0 w 17"/>
                    <a:gd name="T33" fmla="*/ 8 h 17"/>
                    <a:gd name="T34" fmla="*/ 1 w 17"/>
                    <a:gd name="T35" fmla="*/ 11 h 17"/>
                    <a:gd name="T36" fmla="*/ 3 w 17"/>
                    <a:gd name="T37" fmla="*/ 13 h 17"/>
                    <a:gd name="T38" fmla="*/ 6 w 17"/>
                    <a:gd name="T39" fmla="*/ 14 h 17"/>
                    <a:gd name="T40" fmla="*/ 8 w 17"/>
                    <a:gd name="T41" fmla="*/ 16 h 17"/>
                    <a:gd name="T42" fmla="*/ 9 w 17"/>
                    <a:gd name="T43" fmla="*/ 16 h 17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17"/>
                    <a:gd name="T67" fmla="*/ 0 h 17"/>
                    <a:gd name="T68" fmla="*/ 17 w 17"/>
                    <a:gd name="T69" fmla="*/ 17 h 17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17" h="17">
                      <a:moveTo>
                        <a:pt x="9" y="16"/>
                      </a:moveTo>
                      <a:lnTo>
                        <a:pt x="13" y="13"/>
                      </a:lnTo>
                      <a:lnTo>
                        <a:pt x="14" y="12"/>
                      </a:lnTo>
                      <a:lnTo>
                        <a:pt x="16" y="12"/>
                      </a:lnTo>
                      <a:lnTo>
                        <a:pt x="16" y="10"/>
                      </a:lnTo>
                      <a:lnTo>
                        <a:pt x="16" y="8"/>
                      </a:lnTo>
                      <a:lnTo>
                        <a:pt x="13" y="3"/>
                      </a:lnTo>
                      <a:lnTo>
                        <a:pt x="12" y="2"/>
                      </a:lnTo>
                      <a:lnTo>
                        <a:pt x="9" y="0"/>
                      </a:lnTo>
                      <a:lnTo>
                        <a:pt x="7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1" y="1"/>
                      </a:lnTo>
                      <a:lnTo>
                        <a:pt x="1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8"/>
                      </a:lnTo>
                      <a:lnTo>
                        <a:pt x="1" y="11"/>
                      </a:lnTo>
                      <a:lnTo>
                        <a:pt x="3" y="13"/>
                      </a:lnTo>
                      <a:lnTo>
                        <a:pt x="6" y="14"/>
                      </a:lnTo>
                      <a:lnTo>
                        <a:pt x="8" y="16"/>
                      </a:lnTo>
                      <a:lnTo>
                        <a:pt x="9" y="16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932" name="Freeform 261"/>
                <p:cNvSpPr>
                  <a:spLocks/>
                </p:cNvSpPr>
                <p:nvPr/>
              </p:nvSpPr>
              <p:spPr bwMode="auto">
                <a:xfrm>
                  <a:off x="2668" y="2961"/>
                  <a:ext cx="16" cy="16"/>
                </a:xfrm>
                <a:custGeom>
                  <a:avLst/>
                  <a:gdLst>
                    <a:gd name="T0" fmla="*/ 1 w 17"/>
                    <a:gd name="T1" fmla="*/ 11 h 17"/>
                    <a:gd name="T2" fmla="*/ 0 w 17"/>
                    <a:gd name="T3" fmla="*/ 7 h 17"/>
                    <a:gd name="T4" fmla="*/ 0 w 17"/>
                    <a:gd name="T5" fmla="*/ 4 h 17"/>
                    <a:gd name="T6" fmla="*/ 0 w 17"/>
                    <a:gd name="T7" fmla="*/ 2 h 17"/>
                    <a:gd name="T8" fmla="*/ 1 w 17"/>
                    <a:gd name="T9" fmla="*/ 1 h 17"/>
                    <a:gd name="T10" fmla="*/ 4 w 17"/>
                    <a:gd name="T11" fmla="*/ 0 h 17"/>
                    <a:gd name="T12" fmla="*/ 8 w 17"/>
                    <a:gd name="T13" fmla="*/ 1 h 17"/>
                    <a:gd name="T14" fmla="*/ 11 w 17"/>
                    <a:gd name="T15" fmla="*/ 2 h 17"/>
                    <a:gd name="T16" fmla="*/ 12 w 17"/>
                    <a:gd name="T17" fmla="*/ 6 h 17"/>
                    <a:gd name="T18" fmla="*/ 16 w 17"/>
                    <a:gd name="T19" fmla="*/ 8 h 17"/>
                    <a:gd name="T20" fmla="*/ 16 w 17"/>
                    <a:gd name="T21" fmla="*/ 11 h 17"/>
                    <a:gd name="T22" fmla="*/ 16 w 17"/>
                    <a:gd name="T23" fmla="*/ 14 h 17"/>
                    <a:gd name="T24" fmla="*/ 14 w 17"/>
                    <a:gd name="T25" fmla="*/ 14 h 17"/>
                    <a:gd name="T26" fmla="*/ 12 w 17"/>
                    <a:gd name="T27" fmla="*/ 16 h 17"/>
                    <a:gd name="T28" fmla="*/ 11 w 17"/>
                    <a:gd name="T29" fmla="*/ 16 h 17"/>
                    <a:gd name="T30" fmla="*/ 8 w 17"/>
                    <a:gd name="T31" fmla="*/ 14 h 17"/>
                    <a:gd name="T32" fmla="*/ 4 w 17"/>
                    <a:gd name="T33" fmla="*/ 13 h 17"/>
                    <a:gd name="T34" fmla="*/ 1 w 17"/>
                    <a:gd name="T35" fmla="*/ 11 h 1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7"/>
                    <a:gd name="T55" fmla="*/ 0 h 17"/>
                    <a:gd name="T56" fmla="*/ 17 w 17"/>
                    <a:gd name="T57" fmla="*/ 17 h 17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7" h="17">
                      <a:moveTo>
                        <a:pt x="1" y="11"/>
                      </a:moveTo>
                      <a:lnTo>
                        <a:pt x="0" y="7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1" y="1"/>
                      </a:lnTo>
                      <a:lnTo>
                        <a:pt x="4" y="0"/>
                      </a:lnTo>
                      <a:lnTo>
                        <a:pt x="8" y="1"/>
                      </a:lnTo>
                      <a:lnTo>
                        <a:pt x="11" y="2"/>
                      </a:lnTo>
                      <a:lnTo>
                        <a:pt x="12" y="6"/>
                      </a:lnTo>
                      <a:lnTo>
                        <a:pt x="16" y="8"/>
                      </a:lnTo>
                      <a:lnTo>
                        <a:pt x="16" y="11"/>
                      </a:lnTo>
                      <a:lnTo>
                        <a:pt x="16" y="14"/>
                      </a:lnTo>
                      <a:lnTo>
                        <a:pt x="14" y="14"/>
                      </a:lnTo>
                      <a:lnTo>
                        <a:pt x="12" y="16"/>
                      </a:lnTo>
                      <a:lnTo>
                        <a:pt x="11" y="16"/>
                      </a:lnTo>
                      <a:lnTo>
                        <a:pt x="8" y="14"/>
                      </a:lnTo>
                      <a:lnTo>
                        <a:pt x="4" y="13"/>
                      </a:lnTo>
                      <a:lnTo>
                        <a:pt x="1" y="11"/>
                      </a:ln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933" name="Freeform 262"/>
                <p:cNvSpPr>
                  <a:spLocks/>
                </p:cNvSpPr>
                <p:nvPr/>
              </p:nvSpPr>
              <p:spPr bwMode="auto">
                <a:xfrm>
                  <a:off x="2670" y="2963"/>
                  <a:ext cx="16" cy="16"/>
                </a:xfrm>
                <a:custGeom>
                  <a:avLst/>
                  <a:gdLst>
                    <a:gd name="T0" fmla="*/ 3 w 17"/>
                    <a:gd name="T1" fmla="*/ 11 h 17"/>
                    <a:gd name="T2" fmla="*/ 0 w 17"/>
                    <a:gd name="T3" fmla="*/ 6 h 17"/>
                    <a:gd name="T4" fmla="*/ 0 w 17"/>
                    <a:gd name="T5" fmla="*/ 2 h 17"/>
                    <a:gd name="T6" fmla="*/ 3 w 17"/>
                    <a:gd name="T7" fmla="*/ 2 h 17"/>
                    <a:gd name="T8" fmla="*/ 6 w 17"/>
                    <a:gd name="T9" fmla="*/ 0 h 17"/>
                    <a:gd name="T10" fmla="*/ 6 w 17"/>
                    <a:gd name="T11" fmla="*/ 2 h 17"/>
                    <a:gd name="T12" fmla="*/ 16 w 17"/>
                    <a:gd name="T13" fmla="*/ 6 h 17"/>
                    <a:gd name="T14" fmla="*/ 16 w 17"/>
                    <a:gd name="T15" fmla="*/ 9 h 17"/>
                    <a:gd name="T16" fmla="*/ 16 w 17"/>
                    <a:gd name="T17" fmla="*/ 13 h 17"/>
                    <a:gd name="T18" fmla="*/ 16 w 17"/>
                    <a:gd name="T19" fmla="*/ 16 h 17"/>
                    <a:gd name="T20" fmla="*/ 12 w 17"/>
                    <a:gd name="T21" fmla="*/ 16 h 17"/>
                    <a:gd name="T22" fmla="*/ 9 w 17"/>
                    <a:gd name="T23" fmla="*/ 16 h 17"/>
                    <a:gd name="T24" fmla="*/ 3 w 17"/>
                    <a:gd name="T25" fmla="*/ 11 h 17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7"/>
                    <a:gd name="T40" fmla="*/ 0 h 17"/>
                    <a:gd name="T41" fmla="*/ 17 w 17"/>
                    <a:gd name="T42" fmla="*/ 17 h 17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7" h="17">
                      <a:moveTo>
                        <a:pt x="3" y="11"/>
                      </a:moveTo>
                      <a:lnTo>
                        <a:pt x="0" y="6"/>
                      </a:lnTo>
                      <a:lnTo>
                        <a:pt x="0" y="2"/>
                      </a:lnTo>
                      <a:lnTo>
                        <a:pt x="3" y="2"/>
                      </a:lnTo>
                      <a:lnTo>
                        <a:pt x="6" y="0"/>
                      </a:lnTo>
                      <a:lnTo>
                        <a:pt x="6" y="2"/>
                      </a:lnTo>
                      <a:lnTo>
                        <a:pt x="16" y="6"/>
                      </a:lnTo>
                      <a:lnTo>
                        <a:pt x="16" y="9"/>
                      </a:lnTo>
                      <a:lnTo>
                        <a:pt x="16" y="13"/>
                      </a:lnTo>
                      <a:lnTo>
                        <a:pt x="16" y="16"/>
                      </a:lnTo>
                      <a:lnTo>
                        <a:pt x="12" y="16"/>
                      </a:lnTo>
                      <a:lnTo>
                        <a:pt x="9" y="16"/>
                      </a:lnTo>
                      <a:lnTo>
                        <a:pt x="3" y="11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934" name="Freeform 263"/>
                <p:cNvSpPr>
                  <a:spLocks/>
                </p:cNvSpPr>
                <p:nvPr/>
              </p:nvSpPr>
              <p:spPr bwMode="auto">
                <a:xfrm>
                  <a:off x="2676" y="2965"/>
                  <a:ext cx="16" cy="17"/>
                </a:xfrm>
                <a:custGeom>
                  <a:avLst/>
                  <a:gdLst>
                    <a:gd name="T0" fmla="*/ 11 w 17"/>
                    <a:gd name="T1" fmla="*/ 16 h 17"/>
                    <a:gd name="T2" fmla="*/ 14 w 17"/>
                    <a:gd name="T3" fmla="*/ 13 h 17"/>
                    <a:gd name="T4" fmla="*/ 14 w 17"/>
                    <a:gd name="T5" fmla="*/ 12 h 17"/>
                    <a:gd name="T6" fmla="*/ 14 w 17"/>
                    <a:gd name="T7" fmla="*/ 11 h 17"/>
                    <a:gd name="T8" fmla="*/ 16 w 17"/>
                    <a:gd name="T9" fmla="*/ 10 h 17"/>
                    <a:gd name="T10" fmla="*/ 14 w 17"/>
                    <a:gd name="T11" fmla="*/ 6 h 17"/>
                    <a:gd name="T12" fmla="*/ 14 w 17"/>
                    <a:gd name="T13" fmla="*/ 3 h 17"/>
                    <a:gd name="T14" fmla="*/ 12 w 17"/>
                    <a:gd name="T15" fmla="*/ 1 h 17"/>
                    <a:gd name="T16" fmla="*/ 10 w 17"/>
                    <a:gd name="T17" fmla="*/ 0 h 17"/>
                    <a:gd name="T18" fmla="*/ 8 w 17"/>
                    <a:gd name="T19" fmla="*/ 0 h 17"/>
                    <a:gd name="T20" fmla="*/ 6 w 17"/>
                    <a:gd name="T21" fmla="*/ 0 h 17"/>
                    <a:gd name="T22" fmla="*/ 2 w 17"/>
                    <a:gd name="T23" fmla="*/ 1 h 17"/>
                    <a:gd name="T24" fmla="*/ 2 w 17"/>
                    <a:gd name="T25" fmla="*/ 2 h 17"/>
                    <a:gd name="T26" fmla="*/ 1 w 17"/>
                    <a:gd name="T27" fmla="*/ 3 h 17"/>
                    <a:gd name="T28" fmla="*/ 0 w 17"/>
                    <a:gd name="T29" fmla="*/ 5 h 17"/>
                    <a:gd name="T30" fmla="*/ 1 w 17"/>
                    <a:gd name="T31" fmla="*/ 8 h 17"/>
                    <a:gd name="T32" fmla="*/ 2 w 17"/>
                    <a:gd name="T33" fmla="*/ 10 h 17"/>
                    <a:gd name="T34" fmla="*/ 4 w 17"/>
                    <a:gd name="T35" fmla="*/ 13 h 17"/>
                    <a:gd name="T36" fmla="*/ 6 w 17"/>
                    <a:gd name="T37" fmla="*/ 14 h 17"/>
                    <a:gd name="T38" fmla="*/ 9 w 17"/>
                    <a:gd name="T39" fmla="*/ 16 h 17"/>
                    <a:gd name="T40" fmla="*/ 10 w 17"/>
                    <a:gd name="T41" fmla="*/ 16 h 17"/>
                    <a:gd name="T42" fmla="*/ 11 w 17"/>
                    <a:gd name="T43" fmla="*/ 16 h 17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17"/>
                    <a:gd name="T67" fmla="*/ 0 h 17"/>
                    <a:gd name="T68" fmla="*/ 17 w 17"/>
                    <a:gd name="T69" fmla="*/ 17 h 17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17" h="17">
                      <a:moveTo>
                        <a:pt x="11" y="16"/>
                      </a:moveTo>
                      <a:lnTo>
                        <a:pt x="14" y="13"/>
                      </a:lnTo>
                      <a:lnTo>
                        <a:pt x="14" y="12"/>
                      </a:lnTo>
                      <a:lnTo>
                        <a:pt x="14" y="11"/>
                      </a:lnTo>
                      <a:lnTo>
                        <a:pt x="16" y="10"/>
                      </a:lnTo>
                      <a:lnTo>
                        <a:pt x="14" y="6"/>
                      </a:lnTo>
                      <a:lnTo>
                        <a:pt x="14" y="3"/>
                      </a:lnTo>
                      <a:lnTo>
                        <a:pt x="12" y="1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2" y="1"/>
                      </a:lnTo>
                      <a:lnTo>
                        <a:pt x="2" y="2"/>
                      </a:lnTo>
                      <a:lnTo>
                        <a:pt x="1" y="3"/>
                      </a:lnTo>
                      <a:lnTo>
                        <a:pt x="0" y="5"/>
                      </a:lnTo>
                      <a:lnTo>
                        <a:pt x="1" y="8"/>
                      </a:lnTo>
                      <a:lnTo>
                        <a:pt x="2" y="10"/>
                      </a:lnTo>
                      <a:lnTo>
                        <a:pt x="4" y="13"/>
                      </a:lnTo>
                      <a:lnTo>
                        <a:pt x="6" y="14"/>
                      </a:lnTo>
                      <a:lnTo>
                        <a:pt x="9" y="16"/>
                      </a:lnTo>
                      <a:lnTo>
                        <a:pt x="10" y="16"/>
                      </a:lnTo>
                      <a:lnTo>
                        <a:pt x="11" y="16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935" name="Freeform 264"/>
                <p:cNvSpPr>
                  <a:spLocks/>
                </p:cNvSpPr>
                <p:nvPr/>
              </p:nvSpPr>
              <p:spPr bwMode="auto">
                <a:xfrm>
                  <a:off x="2676" y="2966"/>
                  <a:ext cx="16" cy="17"/>
                </a:xfrm>
                <a:custGeom>
                  <a:avLst/>
                  <a:gdLst>
                    <a:gd name="T0" fmla="*/ 2 w 17"/>
                    <a:gd name="T1" fmla="*/ 9 h 17"/>
                    <a:gd name="T2" fmla="*/ 1 w 17"/>
                    <a:gd name="T3" fmla="*/ 7 h 17"/>
                    <a:gd name="T4" fmla="*/ 0 w 17"/>
                    <a:gd name="T5" fmla="*/ 4 h 17"/>
                    <a:gd name="T6" fmla="*/ 1 w 17"/>
                    <a:gd name="T7" fmla="*/ 2 h 17"/>
                    <a:gd name="T8" fmla="*/ 2 w 17"/>
                    <a:gd name="T9" fmla="*/ 1 h 17"/>
                    <a:gd name="T10" fmla="*/ 2 w 17"/>
                    <a:gd name="T11" fmla="*/ 0 h 17"/>
                    <a:gd name="T12" fmla="*/ 5 w 17"/>
                    <a:gd name="T13" fmla="*/ 0 h 17"/>
                    <a:gd name="T14" fmla="*/ 8 w 17"/>
                    <a:gd name="T15" fmla="*/ 1 h 17"/>
                    <a:gd name="T16" fmla="*/ 10 w 17"/>
                    <a:gd name="T17" fmla="*/ 2 h 17"/>
                    <a:gd name="T18" fmla="*/ 14 w 17"/>
                    <a:gd name="T19" fmla="*/ 6 h 17"/>
                    <a:gd name="T20" fmla="*/ 14 w 17"/>
                    <a:gd name="T21" fmla="*/ 8 h 17"/>
                    <a:gd name="T22" fmla="*/ 16 w 17"/>
                    <a:gd name="T23" fmla="*/ 11 h 17"/>
                    <a:gd name="T24" fmla="*/ 14 w 17"/>
                    <a:gd name="T25" fmla="*/ 14 h 17"/>
                    <a:gd name="T26" fmla="*/ 14 w 17"/>
                    <a:gd name="T27" fmla="*/ 16 h 17"/>
                    <a:gd name="T28" fmla="*/ 11 w 17"/>
                    <a:gd name="T29" fmla="*/ 16 h 17"/>
                    <a:gd name="T30" fmla="*/ 8 w 17"/>
                    <a:gd name="T31" fmla="*/ 14 h 17"/>
                    <a:gd name="T32" fmla="*/ 5 w 17"/>
                    <a:gd name="T33" fmla="*/ 13 h 17"/>
                    <a:gd name="T34" fmla="*/ 2 w 17"/>
                    <a:gd name="T35" fmla="*/ 9 h 1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7"/>
                    <a:gd name="T55" fmla="*/ 0 h 17"/>
                    <a:gd name="T56" fmla="*/ 17 w 17"/>
                    <a:gd name="T57" fmla="*/ 17 h 17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7" h="17">
                      <a:moveTo>
                        <a:pt x="2" y="9"/>
                      </a:moveTo>
                      <a:lnTo>
                        <a:pt x="1" y="7"/>
                      </a:lnTo>
                      <a:lnTo>
                        <a:pt x="0" y="4"/>
                      </a:lnTo>
                      <a:lnTo>
                        <a:pt x="1" y="2"/>
                      </a:lnTo>
                      <a:lnTo>
                        <a:pt x="2" y="1"/>
                      </a:lnTo>
                      <a:lnTo>
                        <a:pt x="2" y="0"/>
                      </a:lnTo>
                      <a:lnTo>
                        <a:pt x="5" y="0"/>
                      </a:lnTo>
                      <a:lnTo>
                        <a:pt x="8" y="1"/>
                      </a:lnTo>
                      <a:lnTo>
                        <a:pt x="10" y="2"/>
                      </a:lnTo>
                      <a:lnTo>
                        <a:pt x="14" y="6"/>
                      </a:lnTo>
                      <a:lnTo>
                        <a:pt x="14" y="8"/>
                      </a:lnTo>
                      <a:lnTo>
                        <a:pt x="16" y="11"/>
                      </a:lnTo>
                      <a:lnTo>
                        <a:pt x="14" y="14"/>
                      </a:lnTo>
                      <a:lnTo>
                        <a:pt x="14" y="16"/>
                      </a:lnTo>
                      <a:lnTo>
                        <a:pt x="11" y="16"/>
                      </a:lnTo>
                      <a:lnTo>
                        <a:pt x="8" y="14"/>
                      </a:lnTo>
                      <a:lnTo>
                        <a:pt x="5" y="13"/>
                      </a:lnTo>
                      <a:lnTo>
                        <a:pt x="2" y="9"/>
                      </a:ln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936" name="Freeform 265"/>
                <p:cNvSpPr>
                  <a:spLocks/>
                </p:cNvSpPr>
                <p:nvPr/>
              </p:nvSpPr>
              <p:spPr bwMode="auto">
                <a:xfrm>
                  <a:off x="2679" y="2967"/>
                  <a:ext cx="16" cy="17"/>
                </a:xfrm>
                <a:custGeom>
                  <a:avLst/>
                  <a:gdLst>
                    <a:gd name="T0" fmla="*/ 3 w 17"/>
                    <a:gd name="T1" fmla="*/ 11 h 17"/>
                    <a:gd name="T2" fmla="*/ 0 w 17"/>
                    <a:gd name="T3" fmla="*/ 6 h 17"/>
                    <a:gd name="T4" fmla="*/ 0 w 17"/>
                    <a:gd name="T5" fmla="*/ 4 h 17"/>
                    <a:gd name="T6" fmla="*/ 0 w 17"/>
                    <a:gd name="T7" fmla="*/ 2 h 17"/>
                    <a:gd name="T8" fmla="*/ 3 w 17"/>
                    <a:gd name="T9" fmla="*/ 2 h 17"/>
                    <a:gd name="T10" fmla="*/ 6 w 17"/>
                    <a:gd name="T11" fmla="*/ 0 h 17"/>
                    <a:gd name="T12" fmla="*/ 9 w 17"/>
                    <a:gd name="T13" fmla="*/ 2 h 17"/>
                    <a:gd name="T14" fmla="*/ 12 w 17"/>
                    <a:gd name="T15" fmla="*/ 4 h 17"/>
                    <a:gd name="T16" fmla="*/ 16 w 17"/>
                    <a:gd name="T17" fmla="*/ 9 h 17"/>
                    <a:gd name="T18" fmla="*/ 16 w 17"/>
                    <a:gd name="T19" fmla="*/ 11 h 17"/>
                    <a:gd name="T20" fmla="*/ 16 w 17"/>
                    <a:gd name="T21" fmla="*/ 13 h 17"/>
                    <a:gd name="T22" fmla="*/ 12 w 17"/>
                    <a:gd name="T23" fmla="*/ 16 h 17"/>
                    <a:gd name="T24" fmla="*/ 9 w 17"/>
                    <a:gd name="T25" fmla="*/ 16 h 17"/>
                    <a:gd name="T26" fmla="*/ 3 w 17"/>
                    <a:gd name="T27" fmla="*/ 11 h 17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17"/>
                    <a:gd name="T43" fmla="*/ 0 h 17"/>
                    <a:gd name="T44" fmla="*/ 17 w 17"/>
                    <a:gd name="T45" fmla="*/ 17 h 17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17" h="17">
                      <a:moveTo>
                        <a:pt x="3" y="11"/>
                      </a:move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3" y="2"/>
                      </a:lnTo>
                      <a:lnTo>
                        <a:pt x="6" y="0"/>
                      </a:lnTo>
                      <a:lnTo>
                        <a:pt x="9" y="2"/>
                      </a:lnTo>
                      <a:lnTo>
                        <a:pt x="12" y="4"/>
                      </a:lnTo>
                      <a:lnTo>
                        <a:pt x="16" y="9"/>
                      </a:lnTo>
                      <a:lnTo>
                        <a:pt x="16" y="11"/>
                      </a:lnTo>
                      <a:lnTo>
                        <a:pt x="16" y="13"/>
                      </a:lnTo>
                      <a:lnTo>
                        <a:pt x="12" y="16"/>
                      </a:lnTo>
                      <a:lnTo>
                        <a:pt x="9" y="16"/>
                      </a:lnTo>
                      <a:lnTo>
                        <a:pt x="3" y="11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937" name="Freeform 266"/>
                <p:cNvSpPr>
                  <a:spLocks/>
                </p:cNvSpPr>
                <p:nvPr/>
              </p:nvSpPr>
              <p:spPr bwMode="auto">
                <a:xfrm>
                  <a:off x="2664" y="2963"/>
                  <a:ext cx="15" cy="16"/>
                </a:xfrm>
                <a:custGeom>
                  <a:avLst/>
                  <a:gdLst>
                    <a:gd name="T0" fmla="*/ 11 w 17"/>
                    <a:gd name="T1" fmla="*/ 16 h 17"/>
                    <a:gd name="T2" fmla="*/ 14 w 17"/>
                    <a:gd name="T3" fmla="*/ 13 h 17"/>
                    <a:gd name="T4" fmla="*/ 16 w 17"/>
                    <a:gd name="T5" fmla="*/ 13 h 17"/>
                    <a:gd name="T6" fmla="*/ 16 w 17"/>
                    <a:gd name="T7" fmla="*/ 12 h 17"/>
                    <a:gd name="T8" fmla="*/ 16 w 17"/>
                    <a:gd name="T9" fmla="*/ 10 h 17"/>
                    <a:gd name="T10" fmla="*/ 16 w 17"/>
                    <a:gd name="T11" fmla="*/ 8 h 17"/>
                    <a:gd name="T12" fmla="*/ 14 w 17"/>
                    <a:gd name="T13" fmla="*/ 4 h 17"/>
                    <a:gd name="T14" fmla="*/ 12 w 17"/>
                    <a:gd name="T15" fmla="*/ 2 h 17"/>
                    <a:gd name="T16" fmla="*/ 11 w 17"/>
                    <a:gd name="T17" fmla="*/ 0 h 17"/>
                    <a:gd name="T18" fmla="*/ 8 w 17"/>
                    <a:gd name="T19" fmla="*/ 0 h 17"/>
                    <a:gd name="T20" fmla="*/ 7 w 17"/>
                    <a:gd name="T21" fmla="*/ 0 h 17"/>
                    <a:gd name="T22" fmla="*/ 6 w 17"/>
                    <a:gd name="T23" fmla="*/ 0 h 17"/>
                    <a:gd name="T24" fmla="*/ 2 w 17"/>
                    <a:gd name="T25" fmla="*/ 2 h 17"/>
                    <a:gd name="T26" fmla="*/ 1 w 17"/>
                    <a:gd name="T27" fmla="*/ 2 h 17"/>
                    <a:gd name="T28" fmla="*/ 0 w 17"/>
                    <a:gd name="T29" fmla="*/ 3 h 17"/>
                    <a:gd name="T30" fmla="*/ 0 w 17"/>
                    <a:gd name="T31" fmla="*/ 5 h 17"/>
                    <a:gd name="T32" fmla="*/ 0 w 17"/>
                    <a:gd name="T33" fmla="*/ 8 h 17"/>
                    <a:gd name="T34" fmla="*/ 2 w 17"/>
                    <a:gd name="T35" fmla="*/ 11 h 17"/>
                    <a:gd name="T36" fmla="*/ 4 w 17"/>
                    <a:gd name="T37" fmla="*/ 13 h 17"/>
                    <a:gd name="T38" fmla="*/ 7 w 17"/>
                    <a:gd name="T39" fmla="*/ 14 h 17"/>
                    <a:gd name="T40" fmla="*/ 8 w 17"/>
                    <a:gd name="T41" fmla="*/ 16 h 17"/>
                    <a:gd name="T42" fmla="*/ 9 w 17"/>
                    <a:gd name="T43" fmla="*/ 16 h 17"/>
                    <a:gd name="T44" fmla="*/ 11 w 17"/>
                    <a:gd name="T45" fmla="*/ 16 h 17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17"/>
                    <a:gd name="T70" fmla="*/ 0 h 17"/>
                    <a:gd name="T71" fmla="*/ 17 w 17"/>
                    <a:gd name="T72" fmla="*/ 17 h 17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17" h="17">
                      <a:moveTo>
                        <a:pt x="11" y="16"/>
                      </a:moveTo>
                      <a:lnTo>
                        <a:pt x="14" y="13"/>
                      </a:lnTo>
                      <a:lnTo>
                        <a:pt x="16" y="13"/>
                      </a:lnTo>
                      <a:lnTo>
                        <a:pt x="16" y="12"/>
                      </a:lnTo>
                      <a:lnTo>
                        <a:pt x="16" y="10"/>
                      </a:lnTo>
                      <a:lnTo>
                        <a:pt x="16" y="8"/>
                      </a:lnTo>
                      <a:lnTo>
                        <a:pt x="14" y="4"/>
                      </a:lnTo>
                      <a:lnTo>
                        <a:pt x="12" y="2"/>
                      </a:lnTo>
                      <a:lnTo>
                        <a:pt x="11" y="0"/>
                      </a:lnTo>
                      <a:lnTo>
                        <a:pt x="8" y="0"/>
                      </a:lnTo>
                      <a:lnTo>
                        <a:pt x="7" y="0"/>
                      </a:lnTo>
                      <a:lnTo>
                        <a:pt x="6" y="0"/>
                      </a:lnTo>
                      <a:lnTo>
                        <a:pt x="2" y="2"/>
                      </a:lnTo>
                      <a:lnTo>
                        <a:pt x="1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8"/>
                      </a:lnTo>
                      <a:lnTo>
                        <a:pt x="2" y="11"/>
                      </a:lnTo>
                      <a:lnTo>
                        <a:pt x="4" y="13"/>
                      </a:lnTo>
                      <a:lnTo>
                        <a:pt x="7" y="14"/>
                      </a:lnTo>
                      <a:lnTo>
                        <a:pt x="8" y="16"/>
                      </a:lnTo>
                      <a:lnTo>
                        <a:pt x="9" y="16"/>
                      </a:lnTo>
                      <a:lnTo>
                        <a:pt x="11" y="16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938" name="Freeform 267"/>
                <p:cNvSpPr>
                  <a:spLocks/>
                </p:cNvSpPr>
                <p:nvPr/>
              </p:nvSpPr>
              <p:spPr bwMode="auto">
                <a:xfrm>
                  <a:off x="2664" y="2963"/>
                  <a:ext cx="15" cy="16"/>
                </a:xfrm>
                <a:custGeom>
                  <a:avLst/>
                  <a:gdLst>
                    <a:gd name="T0" fmla="*/ 3 w 17"/>
                    <a:gd name="T1" fmla="*/ 11 h 17"/>
                    <a:gd name="T2" fmla="*/ 0 w 17"/>
                    <a:gd name="T3" fmla="*/ 7 h 17"/>
                    <a:gd name="T4" fmla="*/ 0 w 17"/>
                    <a:gd name="T5" fmla="*/ 4 h 17"/>
                    <a:gd name="T6" fmla="*/ 0 w 17"/>
                    <a:gd name="T7" fmla="*/ 2 h 17"/>
                    <a:gd name="T8" fmla="*/ 1 w 17"/>
                    <a:gd name="T9" fmla="*/ 1 h 17"/>
                    <a:gd name="T10" fmla="*/ 3 w 17"/>
                    <a:gd name="T11" fmla="*/ 1 h 17"/>
                    <a:gd name="T12" fmla="*/ 6 w 17"/>
                    <a:gd name="T13" fmla="*/ 0 h 17"/>
                    <a:gd name="T14" fmla="*/ 9 w 17"/>
                    <a:gd name="T15" fmla="*/ 1 h 17"/>
                    <a:gd name="T16" fmla="*/ 11 w 17"/>
                    <a:gd name="T17" fmla="*/ 3 h 17"/>
                    <a:gd name="T18" fmla="*/ 14 w 17"/>
                    <a:gd name="T19" fmla="*/ 6 h 17"/>
                    <a:gd name="T20" fmla="*/ 16 w 17"/>
                    <a:gd name="T21" fmla="*/ 8 h 17"/>
                    <a:gd name="T22" fmla="*/ 16 w 17"/>
                    <a:gd name="T23" fmla="*/ 11 h 17"/>
                    <a:gd name="T24" fmla="*/ 16 w 17"/>
                    <a:gd name="T25" fmla="*/ 14 h 17"/>
                    <a:gd name="T26" fmla="*/ 14 w 17"/>
                    <a:gd name="T27" fmla="*/ 16 h 17"/>
                    <a:gd name="T28" fmla="*/ 11 w 17"/>
                    <a:gd name="T29" fmla="*/ 16 h 17"/>
                    <a:gd name="T30" fmla="*/ 9 w 17"/>
                    <a:gd name="T31" fmla="*/ 14 h 17"/>
                    <a:gd name="T32" fmla="*/ 6 w 17"/>
                    <a:gd name="T33" fmla="*/ 13 h 17"/>
                    <a:gd name="T34" fmla="*/ 3 w 17"/>
                    <a:gd name="T35" fmla="*/ 11 h 1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7"/>
                    <a:gd name="T55" fmla="*/ 0 h 17"/>
                    <a:gd name="T56" fmla="*/ 17 w 17"/>
                    <a:gd name="T57" fmla="*/ 17 h 17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7" h="17">
                      <a:moveTo>
                        <a:pt x="3" y="11"/>
                      </a:moveTo>
                      <a:lnTo>
                        <a:pt x="0" y="7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1" y="1"/>
                      </a:lnTo>
                      <a:lnTo>
                        <a:pt x="3" y="1"/>
                      </a:lnTo>
                      <a:lnTo>
                        <a:pt x="6" y="0"/>
                      </a:lnTo>
                      <a:lnTo>
                        <a:pt x="9" y="1"/>
                      </a:lnTo>
                      <a:lnTo>
                        <a:pt x="11" y="3"/>
                      </a:lnTo>
                      <a:lnTo>
                        <a:pt x="14" y="6"/>
                      </a:lnTo>
                      <a:lnTo>
                        <a:pt x="16" y="8"/>
                      </a:lnTo>
                      <a:lnTo>
                        <a:pt x="16" y="11"/>
                      </a:lnTo>
                      <a:lnTo>
                        <a:pt x="16" y="14"/>
                      </a:lnTo>
                      <a:lnTo>
                        <a:pt x="14" y="16"/>
                      </a:lnTo>
                      <a:lnTo>
                        <a:pt x="11" y="16"/>
                      </a:lnTo>
                      <a:lnTo>
                        <a:pt x="9" y="14"/>
                      </a:lnTo>
                      <a:lnTo>
                        <a:pt x="6" y="13"/>
                      </a:lnTo>
                      <a:lnTo>
                        <a:pt x="3" y="11"/>
                      </a:ln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939" name="Freeform 268"/>
                <p:cNvSpPr>
                  <a:spLocks/>
                </p:cNvSpPr>
                <p:nvPr/>
              </p:nvSpPr>
              <p:spPr bwMode="auto">
                <a:xfrm>
                  <a:off x="2673" y="2967"/>
                  <a:ext cx="15" cy="17"/>
                </a:xfrm>
                <a:custGeom>
                  <a:avLst/>
                  <a:gdLst>
                    <a:gd name="T0" fmla="*/ 10 w 17"/>
                    <a:gd name="T1" fmla="*/ 16 h 17"/>
                    <a:gd name="T2" fmla="*/ 13 w 17"/>
                    <a:gd name="T3" fmla="*/ 13 h 17"/>
                    <a:gd name="T4" fmla="*/ 14 w 17"/>
                    <a:gd name="T5" fmla="*/ 12 h 17"/>
                    <a:gd name="T6" fmla="*/ 16 w 17"/>
                    <a:gd name="T7" fmla="*/ 10 h 17"/>
                    <a:gd name="T8" fmla="*/ 14 w 17"/>
                    <a:gd name="T9" fmla="*/ 6 h 17"/>
                    <a:gd name="T10" fmla="*/ 13 w 17"/>
                    <a:gd name="T11" fmla="*/ 3 h 17"/>
                    <a:gd name="T12" fmla="*/ 12 w 17"/>
                    <a:gd name="T13" fmla="*/ 2 h 17"/>
                    <a:gd name="T14" fmla="*/ 9 w 17"/>
                    <a:gd name="T15" fmla="*/ 0 h 17"/>
                    <a:gd name="T16" fmla="*/ 8 w 17"/>
                    <a:gd name="T17" fmla="*/ 0 h 17"/>
                    <a:gd name="T18" fmla="*/ 6 w 17"/>
                    <a:gd name="T19" fmla="*/ 0 h 17"/>
                    <a:gd name="T20" fmla="*/ 5 w 17"/>
                    <a:gd name="T21" fmla="*/ 0 h 17"/>
                    <a:gd name="T22" fmla="*/ 1 w 17"/>
                    <a:gd name="T23" fmla="*/ 1 h 17"/>
                    <a:gd name="T24" fmla="*/ 1 w 17"/>
                    <a:gd name="T25" fmla="*/ 2 h 17"/>
                    <a:gd name="T26" fmla="*/ 1 w 17"/>
                    <a:gd name="T27" fmla="*/ 3 h 17"/>
                    <a:gd name="T28" fmla="*/ 0 w 17"/>
                    <a:gd name="T29" fmla="*/ 5 h 17"/>
                    <a:gd name="T30" fmla="*/ 1 w 17"/>
                    <a:gd name="T31" fmla="*/ 8 h 17"/>
                    <a:gd name="T32" fmla="*/ 1 w 17"/>
                    <a:gd name="T33" fmla="*/ 11 h 17"/>
                    <a:gd name="T34" fmla="*/ 4 w 17"/>
                    <a:gd name="T35" fmla="*/ 13 h 17"/>
                    <a:gd name="T36" fmla="*/ 5 w 17"/>
                    <a:gd name="T37" fmla="*/ 14 h 17"/>
                    <a:gd name="T38" fmla="*/ 8 w 17"/>
                    <a:gd name="T39" fmla="*/ 16 h 17"/>
                    <a:gd name="T40" fmla="*/ 9 w 17"/>
                    <a:gd name="T41" fmla="*/ 16 h 17"/>
                    <a:gd name="T42" fmla="*/ 10 w 17"/>
                    <a:gd name="T43" fmla="*/ 16 h 17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17"/>
                    <a:gd name="T67" fmla="*/ 0 h 17"/>
                    <a:gd name="T68" fmla="*/ 17 w 17"/>
                    <a:gd name="T69" fmla="*/ 17 h 17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17" h="17">
                      <a:moveTo>
                        <a:pt x="10" y="16"/>
                      </a:moveTo>
                      <a:lnTo>
                        <a:pt x="13" y="13"/>
                      </a:lnTo>
                      <a:lnTo>
                        <a:pt x="14" y="12"/>
                      </a:lnTo>
                      <a:lnTo>
                        <a:pt x="16" y="10"/>
                      </a:lnTo>
                      <a:lnTo>
                        <a:pt x="14" y="6"/>
                      </a:lnTo>
                      <a:lnTo>
                        <a:pt x="13" y="3"/>
                      </a:lnTo>
                      <a:lnTo>
                        <a:pt x="12" y="2"/>
                      </a:lnTo>
                      <a:lnTo>
                        <a:pt x="9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5" y="0"/>
                      </a:lnTo>
                      <a:lnTo>
                        <a:pt x="1" y="1"/>
                      </a:lnTo>
                      <a:lnTo>
                        <a:pt x="1" y="2"/>
                      </a:lnTo>
                      <a:lnTo>
                        <a:pt x="1" y="3"/>
                      </a:lnTo>
                      <a:lnTo>
                        <a:pt x="0" y="5"/>
                      </a:lnTo>
                      <a:lnTo>
                        <a:pt x="1" y="8"/>
                      </a:lnTo>
                      <a:lnTo>
                        <a:pt x="1" y="11"/>
                      </a:lnTo>
                      <a:lnTo>
                        <a:pt x="4" y="13"/>
                      </a:lnTo>
                      <a:lnTo>
                        <a:pt x="5" y="14"/>
                      </a:lnTo>
                      <a:lnTo>
                        <a:pt x="8" y="16"/>
                      </a:lnTo>
                      <a:lnTo>
                        <a:pt x="9" y="16"/>
                      </a:lnTo>
                      <a:lnTo>
                        <a:pt x="10" y="16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940" name="Freeform 269"/>
                <p:cNvSpPr>
                  <a:spLocks/>
                </p:cNvSpPr>
                <p:nvPr/>
              </p:nvSpPr>
              <p:spPr bwMode="auto">
                <a:xfrm>
                  <a:off x="2673" y="2967"/>
                  <a:ext cx="15" cy="17"/>
                </a:xfrm>
                <a:custGeom>
                  <a:avLst/>
                  <a:gdLst>
                    <a:gd name="T0" fmla="*/ 1 w 17"/>
                    <a:gd name="T1" fmla="*/ 11 h 17"/>
                    <a:gd name="T2" fmla="*/ 1 w 17"/>
                    <a:gd name="T3" fmla="*/ 7 h 17"/>
                    <a:gd name="T4" fmla="*/ 0 w 17"/>
                    <a:gd name="T5" fmla="*/ 4 h 17"/>
                    <a:gd name="T6" fmla="*/ 1 w 17"/>
                    <a:gd name="T7" fmla="*/ 2 h 17"/>
                    <a:gd name="T8" fmla="*/ 1 w 17"/>
                    <a:gd name="T9" fmla="*/ 1 h 17"/>
                    <a:gd name="T10" fmla="*/ 5 w 17"/>
                    <a:gd name="T11" fmla="*/ 0 h 17"/>
                    <a:gd name="T12" fmla="*/ 7 w 17"/>
                    <a:gd name="T13" fmla="*/ 1 h 17"/>
                    <a:gd name="T14" fmla="*/ 10 w 17"/>
                    <a:gd name="T15" fmla="*/ 2 h 17"/>
                    <a:gd name="T16" fmla="*/ 13 w 17"/>
                    <a:gd name="T17" fmla="*/ 6 h 17"/>
                    <a:gd name="T18" fmla="*/ 14 w 17"/>
                    <a:gd name="T19" fmla="*/ 8 h 17"/>
                    <a:gd name="T20" fmla="*/ 16 w 17"/>
                    <a:gd name="T21" fmla="*/ 11 h 17"/>
                    <a:gd name="T22" fmla="*/ 14 w 17"/>
                    <a:gd name="T23" fmla="*/ 14 h 17"/>
                    <a:gd name="T24" fmla="*/ 13 w 17"/>
                    <a:gd name="T25" fmla="*/ 14 h 17"/>
                    <a:gd name="T26" fmla="*/ 13 w 17"/>
                    <a:gd name="T27" fmla="*/ 16 h 17"/>
                    <a:gd name="T28" fmla="*/ 10 w 17"/>
                    <a:gd name="T29" fmla="*/ 16 h 17"/>
                    <a:gd name="T30" fmla="*/ 7 w 17"/>
                    <a:gd name="T31" fmla="*/ 14 h 17"/>
                    <a:gd name="T32" fmla="*/ 5 w 17"/>
                    <a:gd name="T33" fmla="*/ 13 h 17"/>
                    <a:gd name="T34" fmla="*/ 1 w 17"/>
                    <a:gd name="T35" fmla="*/ 11 h 1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7"/>
                    <a:gd name="T55" fmla="*/ 0 h 17"/>
                    <a:gd name="T56" fmla="*/ 17 w 17"/>
                    <a:gd name="T57" fmla="*/ 17 h 17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7" h="17">
                      <a:moveTo>
                        <a:pt x="1" y="11"/>
                      </a:moveTo>
                      <a:lnTo>
                        <a:pt x="1" y="7"/>
                      </a:lnTo>
                      <a:lnTo>
                        <a:pt x="0" y="4"/>
                      </a:lnTo>
                      <a:lnTo>
                        <a:pt x="1" y="2"/>
                      </a:lnTo>
                      <a:lnTo>
                        <a:pt x="1" y="1"/>
                      </a:lnTo>
                      <a:lnTo>
                        <a:pt x="5" y="0"/>
                      </a:lnTo>
                      <a:lnTo>
                        <a:pt x="7" y="1"/>
                      </a:lnTo>
                      <a:lnTo>
                        <a:pt x="10" y="2"/>
                      </a:lnTo>
                      <a:lnTo>
                        <a:pt x="13" y="6"/>
                      </a:lnTo>
                      <a:lnTo>
                        <a:pt x="14" y="8"/>
                      </a:lnTo>
                      <a:lnTo>
                        <a:pt x="16" y="11"/>
                      </a:lnTo>
                      <a:lnTo>
                        <a:pt x="14" y="14"/>
                      </a:lnTo>
                      <a:lnTo>
                        <a:pt x="13" y="14"/>
                      </a:lnTo>
                      <a:lnTo>
                        <a:pt x="13" y="16"/>
                      </a:lnTo>
                      <a:lnTo>
                        <a:pt x="10" y="16"/>
                      </a:lnTo>
                      <a:lnTo>
                        <a:pt x="7" y="14"/>
                      </a:lnTo>
                      <a:lnTo>
                        <a:pt x="5" y="13"/>
                      </a:lnTo>
                      <a:lnTo>
                        <a:pt x="1" y="11"/>
                      </a:ln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941" name="Freeform 270"/>
                <p:cNvSpPr>
                  <a:spLocks/>
                </p:cNvSpPr>
                <p:nvPr/>
              </p:nvSpPr>
              <p:spPr bwMode="auto">
                <a:xfrm>
                  <a:off x="2707" y="2986"/>
                  <a:ext cx="15" cy="17"/>
                </a:xfrm>
                <a:custGeom>
                  <a:avLst/>
                  <a:gdLst>
                    <a:gd name="T0" fmla="*/ 1 w 17"/>
                    <a:gd name="T1" fmla="*/ 9 h 17"/>
                    <a:gd name="T2" fmla="*/ 1 w 17"/>
                    <a:gd name="T3" fmla="*/ 6 h 17"/>
                    <a:gd name="T4" fmla="*/ 0 w 17"/>
                    <a:gd name="T5" fmla="*/ 3 h 17"/>
                    <a:gd name="T6" fmla="*/ 1 w 17"/>
                    <a:gd name="T7" fmla="*/ 1 h 17"/>
                    <a:gd name="T8" fmla="*/ 1 w 17"/>
                    <a:gd name="T9" fmla="*/ 0 h 17"/>
                    <a:gd name="T10" fmla="*/ 4 w 17"/>
                    <a:gd name="T11" fmla="*/ 0 h 17"/>
                    <a:gd name="T12" fmla="*/ 8 w 17"/>
                    <a:gd name="T13" fmla="*/ 0 h 17"/>
                    <a:gd name="T14" fmla="*/ 11 w 17"/>
                    <a:gd name="T15" fmla="*/ 1 h 17"/>
                    <a:gd name="T16" fmla="*/ 12 w 17"/>
                    <a:gd name="T17" fmla="*/ 4 h 17"/>
                    <a:gd name="T18" fmla="*/ 16 w 17"/>
                    <a:gd name="T19" fmla="*/ 8 h 17"/>
                    <a:gd name="T20" fmla="*/ 16 w 17"/>
                    <a:gd name="T21" fmla="*/ 11 h 17"/>
                    <a:gd name="T22" fmla="*/ 16 w 17"/>
                    <a:gd name="T23" fmla="*/ 13 h 17"/>
                    <a:gd name="T24" fmla="*/ 14 w 17"/>
                    <a:gd name="T25" fmla="*/ 13 h 17"/>
                    <a:gd name="T26" fmla="*/ 12 w 17"/>
                    <a:gd name="T27" fmla="*/ 14 h 17"/>
                    <a:gd name="T28" fmla="*/ 11 w 17"/>
                    <a:gd name="T29" fmla="*/ 16 h 17"/>
                    <a:gd name="T30" fmla="*/ 8 w 17"/>
                    <a:gd name="T31" fmla="*/ 14 h 17"/>
                    <a:gd name="T32" fmla="*/ 4 w 17"/>
                    <a:gd name="T33" fmla="*/ 13 h 17"/>
                    <a:gd name="T34" fmla="*/ 1 w 17"/>
                    <a:gd name="T35" fmla="*/ 9 h 1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7"/>
                    <a:gd name="T55" fmla="*/ 0 h 17"/>
                    <a:gd name="T56" fmla="*/ 17 w 17"/>
                    <a:gd name="T57" fmla="*/ 17 h 17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7" h="17">
                      <a:moveTo>
                        <a:pt x="1" y="9"/>
                      </a:moveTo>
                      <a:lnTo>
                        <a:pt x="1" y="6"/>
                      </a:lnTo>
                      <a:lnTo>
                        <a:pt x="0" y="3"/>
                      </a:lnTo>
                      <a:lnTo>
                        <a:pt x="1" y="1"/>
                      </a:lnTo>
                      <a:lnTo>
                        <a:pt x="1" y="0"/>
                      </a:lnTo>
                      <a:lnTo>
                        <a:pt x="4" y="0"/>
                      </a:lnTo>
                      <a:lnTo>
                        <a:pt x="8" y="0"/>
                      </a:lnTo>
                      <a:lnTo>
                        <a:pt x="11" y="1"/>
                      </a:lnTo>
                      <a:lnTo>
                        <a:pt x="12" y="4"/>
                      </a:lnTo>
                      <a:lnTo>
                        <a:pt x="16" y="8"/>
                      </a:lnTo>
                      <a:lnTo>
                        <a:pt x="16" y="11"/>
                      </a:lnTo>
                      <a:lnTo>
                        <a:pt x="16" y="13"/>
                      </a:lnTo>
                      <a:lnTo>
                        <a:pt x="14" y="13"/>
                      </a:lnTo>
                      <a:lnTo>
                        <a:pt x="12" y="14"/>
                      </a:lnTo>
                      <a:lnTo>
                        <a:pt x="11" y="16"/>
                      </a:lnTo>
                      <a:lnTo>
                        <a:pt x="8" y="14"/>
                      </a:lnTo>
                      <a:lnTo>
                        <a:pt x="4" y="13"/>
                      </a:lnTo>
                      <a:lnTo>
                        <a:pt x="1" y="9"/>
                      </a:ln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942" name="Freeform 271"/>
                <p:cNvSpPr>
                  <a:spLocks/>
                </p:cNvSpPr>
                <p:nvPr/>
              </p:nvSpPr>
              <p:spPr bwMode="auto">
                <a:xfrm>
                  <a:off x="2675" y="2925"/>
                  <a:ext cx="24" cy="42"/>
                </a:xfrm>
                <a:custGeom>
                  <a:avLst/>
                  <a:gdLst>
                    <a:gd name="T0" fmla="*/ 0 w 27"/>
                    <a:gd name="T1" fmla="*/ 14 h 45"/>
                    <a:gd name="T2" fmla="*/ 26 w 27"/>
                    <a:gd name="T3" fmla="*/ 0 h 45"/>
                    <a:gd name="T4" fmla="*/ 26 w 27"/>
                    <a:gd name="T5" fmla="*/ 29 h 45"/>
                    <a:gd name="T6" fmla="*/ 0 w 27"/>
                    <a:gd name="T7" fmla="*/ 44 h 45"/>
                    <a:gd name="T8" fmla="*/ 0 w 27"/>
                    <a:gd name="T9" fmla="*/ 14 h 4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7"/>
                    <a:gd name="T16" fmla="*/ 0 h 45"/>
                    <a:gd name="T17" fmla="*/ 27 w 27"/>
                    <a:gd name="T18" fmla="*/ 45 h 4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7" h="45">
                      <a:moveTo>
                        <a:pt x="0" y="14"/>
                      </a:moveTo>
                      <a:lnTo>
                        <a:pt x="26" y="0"/>
                      </a:lnTo>
                      <a:lnTo>
                        <a:pt x="26" y="29"/>
                      </a:lnTo>
                      <a:lnTo>
                        <a:pt x="0" y="44"/>
                      </a:lnTo>
                      <a:lnTo>
                        <a:pt x="0" y="14"/>
                      </a:ln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943" name="Freeform 272"/>
                <p:cNvSpPr>
                  <a:spLocks/>
                </p:cNvSpPr>
                <p:nvPr/>
              </p:nvSpPr>
              <p:spPr bwMode="auto">
                <a:xfrm>
                  <a:off x="2600" y="2917"/>
                  <a:ext cx="16" cy="16"/>
                </a:xfrm>
                <a:custGeom>
                  <a:avLst/>
                  <a:gdLst>
                    <a:gd name="T0" fmla="*/ 9 w 17"/>
                    <a:gd name="T1" fmla="*/ 16 h 17"/>
                    <a:gd name="T2" fmla="*/ 13 w 17"/>
                    <a:gd name="T3" fmla="*/ 13 h 17"/>
                    <a:gd name="T4" fmla="*/ 14 w 17"/>
                    <a:gd name="T5" fmla="*/ 12 h 17"/>
                    <a:gd name="T6" fmla="*/ 16 w 17"/>
                    <a:gd name="T7" fmla="*/ 12 h 17"/>
                    <a:gd name="T8" fmla="*/ 16 w 17"/>
                    <a:gd name="T9" fmla="*/ 9 h 17"/>
                    <a:gd name="T10" fmla="*/ 16 w 17"/>
                    <a:gd name="T11" fmla="*/ 7 h 17"/>
                    <a:gd name="T12" fmla="*/ 13 w 17"/>
                    <a:gd name="T13" fmla="*/ 5 h 17"/>
                    <a:gd name="T14" fmla="*/ 12 w 17"/>
                    <a:gd name="T15" fmla="*/ 2 h 17"/>
                    <a:gd name="T16" fmla="*/ 9 w 17"/>
                    <a:gd name="T17" fmla="*/ 1 h 17"/>
                    <a:gd name="T18" fmla="*/ 7 w 17"/>
                    <a:gd name="T19" fmla="*/ 0 h 17"/>
                    <a:gd name="T20" fmla="*/ 6 w 17"/>
                    <a:gd name="T21" fmla="*/ 0 h 17"/>
                    <a:gd name="T22" fmla="*/ 6 w 17"/>
                    <a:gd name="T23" fmla="*/ 1 h 17"/>
                    <a:gd name="T24" fmla="*/ 2 w 17"/>
                    <a:gd name="T25" fmla="*/ 2 h 17"/>
                    <a:gd name="T26" fmla="*/ 1 w 17"/>
                    <a:gd name="T27" fmla="*/ 3 h 17"/>
                    <a:gd name="T28" fmla="*/ 0 w 17"/>
                    <a:gd name="T29" fmla="*/ 4 h 17"/>
                    <a:gd name="T30" fmla="*/ 0 w 17"/>
                    <a:gd name="T31" fmla="*/ 5 h 17"/>
                    <a:gd name="T32" fmla="*/ 0 w 17"/>
                    <a:gd name="T33" fmla="*/ 8 h 17"/>
                    <a:gd name="T34" fmla="*/ 2 w 17"/>
                    <a:gd name="T35" fmla="*/ 11 h 17"/>
                    <a:gd name="T36" fmla="*/ 3 w 17"/>
                    <a:gd name="T37" fmla="*/ 13 h 17"/>
                    <a:gd name="T38" fmla="*/ 6 w 17"/>
                    <a:gd name="T39" fmla="*/ 16 h 17"/>
                    <a:gd name="T40" fmla="*/ 8 w 17"/>
                    <a:gd name="T41" fmla="*/ 16 h 17"/>
                    <a:gd name="T42" fmla="*/ 9 w 17"/>
                    <a:gd name="T43" fmla="*/ 16 h 17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17"/>
                    <a:gd name="T67" fmla="*/ 0 h 17"/>
                    <a:gd name="T68" fmla="*/ 17 w 17"/>
                    <a:gd name="T69" fmla="*/ 17 h 17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17" h="17">
                      <a:moveTo>
                        <a:pt x="9" y="16"/>
                      </a:moveTo>
                      <a:lnTo>
                        <a:pt x="13" y="13"/>
                      </a:lnTo>
                      <a:lnTo>
                        <a:pt x="14" y="12"/>
                      </a:lnTo>
                      <a:lnTo>
                        <a:pt x="16" y="12"/>
                      </a:lnTo>
                      <a:lnTo>
                        <a:pt x="16" y="9"/>
                      </a:lnTo>
                      <a:lnTo>
                        <a:pt x="16" y="7"/>
                      </a:lnTo>
                      <a:lnTo>
                        <a:pt x="13" y="5"/>
                      </a:lnTo>
                      <a:lnTo>
                        <a:pt x="12" y="2"/>
                      </a:lnTo>
                      <a:lnTo>
                        <a:pt x="9" y="1"/>
                      </a:lnTo>
                      <a:lnTo>
                        <a:pt x="7" y="0"/>
                      </a:lnTo>
                      <a:lnTo>
                        <a:pt x="6" y="0"/>
                      </a:lnTo>
                      <a:lnTo>
                        <a:pt x="6" y="1"/>
                      </a:lnTo>
                      <a:lnTo>
                        <a:pt x="2" y="2"/>
                      </a:lnTo>
                      <a:lnTo>
                        <a:pt x="1" y="3"/>
                      </a:lnTo>
                      <a:lnTo>
                        <a:pt x="0" y="4"/>
                      </a:lnTo>
                      <a:lnTo>
                        <a:pt x="0" y="5"/>
                      </a:lnTo>
                      <a:lnTo>
                        <a:pt x="0" y="8"/>
                      </a:lnTo>
                      <a:lnTo>
                        <a:pt x="2" y="11"/>
                      </a:lnTo>
                      <a:lnTo>
                        <a:pt x="3" y="13"/>
                      </a:lnTo>
                      <a:lnTo>
                        <a:pt x="6" y="16"/>
                      </a:lnTo>
                      <a:lnTo>
                        <a:pt x="8" y="16"/>
                      </a:lnTo>
                      <a:lnTo>
                        <a:pt x="9" y="16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944" name="Freeform 273"/>
                <p:cNvSpPr>
                  <a:spLocks/>
                </p:cNvSpPr>
                <p:nvPr/>
              </p:nvSpPr>
              <p:spPr bwMode="auto">
                <a:xfrm>
                  <a:off x="2600" y="2920"/>
                  <a:ext cx="16" cy="16"/>
                </a:xfrm>
                <a:custGeom>
                  <a:avLst/>
                  <a:gdLst>
                    <a:gd name="T0" fmla="*/ 3 w 17"/>
                    <a:gd name="T1" fmla="*/ 11 h 17"/>
                    <a:gd name="T2" fmla="*/ 0 w 17"/>
                    <a:gd name="T3" fmla="*/ 7 h 17"/>
                    <a:gd name="T4" fmla="*/ 0 w 17"/>
                    <a:gd name="T5" fmla="*/ 3 h 17"/>
                    <a:gd name="T6" fmla="*/ 0 w 17"/>
                    <a:gd name="T7" fmla="*/ 2 h 17"/>
                    <a:gd name="T8" fmla="*/ 1 w 17"/>
                    <a:gd name="T9" fmla="*/ 1 h 17"/>
                    <a:gd name="T10" fmla="*/ 3 w 17"/>
                    <a:gd name="T11" fmla="*/ 0 h 17"/>
                    <a:gd name="T12" fmla="*/ 4 w 17"/>
                    <a:gd name="T13" fmla="*/ 0 h 17"/>
                    <a:gd name="T14" fmla="*/ 8 w 17"/>
                    <a:gd name="T15" fmla="*/ 0 h 17"/>
                    <a:gd name="T16" fmla="*/ 11 w 17"/>
                    <a:gd name="T17" fmla="*/ 2 h 17"/>
                    <a:gd name="T18" fmla="*/ 12 w 17"/>
                    <a:gd name="T19" fmla="*/ 4 h 17"/>
                    <a:gd name="T20" fmla="*/ 14 w 17"/>
                    <a:gd name="T21" fmla="*/ 8 h 17"/>
                    <a:gd name="T22" fmla="*/ 16 w 17"/>
                    <a:gd name="T23" fmla="*/ 12 h 17"/>
                    <a:gd name="T24" fmla="*/ 14 w 17"/>
                    <a:gd name="T25" fmla="*/ 13 h 17"/>
                    <a:gd name="T26" fmla="*/ 14 w 17"/>
                    <a:gd name="T27" fmla="*/ 14 h 17"/>
                    <a:gd name="T28" fmla="*/ 12 w 17"/>
                    <a:gd name="T29" fmla="*/ 16 h 17"/>
                    <a:gd name="T30" fmla="*/ 11 w 17"/>
                    <a:gd name="T31" fmla="*/ 16 h 17"/>
                    <a:gd name="T32" fmla="*/ 8 w 17"/>
                    <a:gd name="T33" fmla="*/ 16 h 17"/>
                    <a:gd name="T34" fmla="*/ 4 w 17"/>
                    <a:gd name="T35" fmla="*/ 13 h 17"/>
                    <a:gd name="T36" fmla="*/ 3 w 17"/>
                    <a:gd name="T37" fmla="*/ 11 h 17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7"/>
                    <a:gd name="T58" fmla="*/ 0 h 17"/>
                    <a:gd name="T59" fmla="*/ 17 w 17"/>
                    <a:gd name="T60" fmla="*/ 17 h 17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7" h="17">
                      <a:moveTo>
                        <a:pt x="3" y="11"/>
                      </a:moveTo>
                      <a:lnTo>
                        <a:pt x="0" y="7"/>
                      </a:lnTo>
                      <a:lnTo>
                        <a:pt x="0" y="3"/>
                      </a:lnTo>
                      <a:lnTo>
                        <a:pt x="0" y="2"/>
                      </a:ln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4" y="0"/>
                      </a:lnTo>
                      <a:lnTo>
                        <a:pt x="8" y="0"/>
                      </a:lnTo>
                      <a:lnTo>
                        <a:pt x="11" y="2"/>
                      </a:lnTo>
                      <a:lnTo>
                        <a:pt x="12" y="4"/>
                      </a:lnTo>
                      <a:lnTo>
                        <a:pt x="14" y="8"/>
                      </a:lnTo>
                      <a:lnTo>
                        <a:pt x="16" y="12"/>
                      </a:lnTo>
                      <a:lnTo>
                        <a:pt x="14" y="13"/>
                      </a:lnTo>
                      <a:lnTo>
                        <a:pt x="14" y="14"/>
                      </a:lnTo>
                      <a:lnTo>
                        <a:pt x="12" y="16"/>
                      </a:lnTo>
                      <a:lnTo>
                        <a:pt x="11" y="16"/>
                      </a:lnTo>
                      <a:lnTo>
                        <a:pt x="8" y="16"/>
                      </a:lnTo>
                      <a:lnTo>
                        <a:pt x="4" y="13"/>
                      </a:lnTo>
                      <a:lnTo>
                        <a:pt x="3" y="11"/>
                      </a:ln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945" name="Freeform 274"/>
                <p:cNvSpPr>
                  <a:spLocks/>
                </p:cNvSpPr>
                <p:nvPr/>
              </p:nvSpPr>
              <p:spPr bwMode="auto">
                <a:xfrm>
                  <a:off x="2601" y="2922"/>
                  <a:ext cx="16" cy="16"/>
                </a:xfrm>
                <a:custGeom>
                  <a:avLst/>
                  <a:gdLst>
                    <a:gd name="T0" fmla="*/ 2 w 17"/>
                    <a:gd name="T1" fmla="*/ 11 h 17"/>
                    <a:gd name="T2" fmla="*/ 0 w 17"/>
                    <a:gd name="T3" fmla="*/ 9 h 17"/>
                    <a:gd name="T4" fmla="*/ 0 w 17"/>
                    <a:gd name="T5" fmla="*/ 4 h 17"/>
                    <a:gd name="T6" fmla="*/ 0 w 17"/>
                    <a:gd name="T7" fmla="*/ 2 h 17"/>
                    <a:gd name="T8" fmla="*/ 2 w 17"/>
                    <a:gd name="T9" fmla="*/ 0 h 17"/>
                    <a:gd name="T10" fmla="*/ 5 w 17"/>
                    <a:gd name="T11" fmla="*/ 0 h 17"/>
                    <a:gd name="T12" fmla="*/ 8 w 17"/>
                    <a:gd name="T13" fmla="*/ 0 h 17"/>
                    <a:gd name="T14" fmla="*/ 13 w 17"/>
                    <a:gd name="T15" fmla="*/ 6 h 17"/>
                    <a:gd name="T16" fmla="*/ 13 w 17"/>
                    <a:gd name="T17" fmla="*/ 9 h 17"/>
                    <a:gd name="T18" fmla="*/ 16 w 17"/>
                    <a:gd name="T19" fmla="*/ 11 h 17"/>
                    <a:gd name="T20" fmla="*/ 13 w 17"/>
                    <a:gd name="T21" fmla="*/ 13 h 17"/>
                    <a:gd name="T22" fmla="*/ 13 w 17"/>
                    <a:gd name="T23" fmla="*/ 16 h 17"/>
                    <a:gd name="T24" fmla="*/ 10 w 17"/>
                    <a:gd name="T25" fmla="*/ 16 h 17"/>
                    <a:gd name="T26" fmla="*/ 8 w 17"/>
                    <a:gd name="T27" fmla="*/ 16 h 17"/>
                    <a:gd name="T28" fmla="*/ 2 w 17"/>
                    <a:gd name="T29" fmla="*/ 11 h 17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17"/>
                    <a:gd name="T46" fmla="*/ 0 h 17"/>
                    <a:gd name="T47" fmla="*/ 17 w 17"/>
                    <a:gd name="T48" fmla="*/ 17 h 17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17" h="17">
                      <a:moveTo>
                        <a:pt x="2" y="11"/>
                      </a:moveTo>
                      <a:lnTo>
                        <a:pt x="0" y="9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5" y="0"/>
                      </a:lnTo>
                      <a:lnTo>
                        <a:pt x="8" y="0"/>
                      </a:lnTo>
                      <a:lnTo>
                        <a:pt x="13" y="6"/>
                      </a:lnTo>
                      <a:lnTo>
                        <a:pt x="13" y="9"/>
                      </a:lnTo>
                      <a:lnTo>
                        <a:pt x="16" y="11"/>
                      </a:lnTo>
                      <a:lnTo>
                        <a:pt x="13" y="13"/>
                      </a:lnTo>
                      <a:lnTo>
                        <a:pt x="13" y="16"/>
                      </a:lnTo>
                      <a:lnTo>
                        <a:pt x="10" y="16"/>
                      </a:lnTo>
                      <a:lnTo>
                        <a:pt x="8" y="16"/>
                      </a:lnTo>
                      <a:lnTo>
                        <a:pt x="2" y="11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946" name="Freeform 275"/>
                <p:cNvSpPr>
                  <a:spLocks/>
                </p:cNvSpPr>
                <p:nvPr/>
              </p:nvSpPr>
              <p:spPr bwMode="auto">
                <a:xfrm>
                  <a:off x="2608" y="2924"/>
                  <a:ext cx="15" cy="16"/>
                </a:xfrm>
                <a:custGeom>
                  <a:avLst/>
                  <a:gdLst>
                    <a:gd name="T0" fmla="*/ 10 w 17"/>
                    <a:gd name="T1" fmla="*/ 16 h 17"/>
                    <a:gd name="T2" fmla="*/ 14 w 17"/>
                    <a:gd name="T3" fmla="*/ 13 h 17"/>
                    <a:gd name="T4" fmla="*/ 14 w 17"/>
                    <a:gd name="T5" fmla="*/ 12 h 17"/>
                    <a:gd name="T6" fmla="*/ 14 w 17"/>
                    <a:gd name="T7" fmla="*/ 11 h 17"/>
                    <a:gd name="T8" fmla="*/ 16 w 17"/>
                    <a:gd name="T9" fmla="*/ 9 h 17"/>
                    <a:gd name="T10" fmla="*/ 14 w 17"/>
                    <a:gd name="T11" fmla="*/ 7 h 17"/>
                    <a:gd name="T12" fmla="*/ 14 w 17"/>
                    <a:gd name="T13" fmla="*/ 5 h 17"/>
                    <a:gd name="T14" fmla="*/ 11 w 17"/>
                    <a:gd name="T15" fmla="*/ 2 h 17"/>
                    <a:gd name="T16" fmla="*/ 10 w 17"/>
                    <a:gd name="T17" fmla="*/ 1 h 17"/>
                    <a:gd name="T18" fmla="*/ 8 w 17"/>
                    <a:gd name="T19" fmla="*/ 0 h 17"/>
                    <a:gd name="T20" fmla="*/ 6 w 17"/>
                    <a:gd name="T21" fmla="*/ 0 h 17"/>
                    <a:gd name="T22" fmla="*/ 5 w 17"/>
                    <a:gd name="T23" fmla="*/ 0 h 17"/>
                    <a:gd name="T24" fmla="*/ 2 w 17"/>
                    <a:gd name="T25" fmla="*/ 2 h 17"/>
                    <a:gd name="T26" fmla="*/ 1 w 17"/>
                    <a:gd name="T27" fmla="*/ 3 h 17"/>
                    <a:gd name="T28" fmla="*/ 1 w 17"/>
                    <a:gd name="T29" fmla="*/ 4 h 17"/>
                    <a:gd name="T30" fmla="*/ 0 w 17"/>
                    <a:gd name="T31" fmla="*/ 5 h 17"/>
                    <a:gd name="T32" fmla="*/ 1 w 17"/>
                    <a:gd name="T33" fmla="*/ 8 h 17"/>
                    <a:gd name="T34" fmla="*/ 2 w 17"/>
                    <a:gd name="T35" fmla="*/ 11 h 17"/>
                    <a:gd name="T36" fmla="*/ 4 w 17"/>
                    <a:gd name="T37" fmla="*/ 13 h 17"/>
                    <a:gd name="T38" fmla="*/ 6 w 17"/>
                    <a:gd name="T39" fmla="*/ 16 h 17"/>
                    <a:gd name="T40" fmla="*/ 8 w 17"/>
                    <a:gd name="T41" fmla="*/ 16 h 17"/>
                    <a:gd name="T42" fmla="*/ 9 w 17"/>
                    <a:gd name="T43" fmla="*/ 16 h 17"/>
                    <a:gd name="T44" fmla="*/ 10 w 17"/>
                    <a:gd name="T45" fmla="*/ 16 h 17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17"/>
                    <a:gd name="T70" fmla="*/ 0 h 17"/>
                    <a:gd name="T71" fmla="*/ 17 w 17"/>
                    <a:gd name="T72" fmla="*/ 17 h 17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17" h="17">
                      <a:moveTo>
                        <a:pt x="10" y="16"/>
                      </a:moveTo>
                      <a:lnTo>
                        <a:pt x="14" y="13"/>
                      </a:lnTo>
                      <a:lnTo>
                        <a:pt x="14" y="12"/>
                      </a:lnTo>
                      <a:lnTo>
                        <a:pt x="14" y="11"/>
                      </a:lnTo>
                      <a:lnTo>
                        <a:pt x="16" y="9"/>
                      </a:lnTo>
                      <a:lnTo>
                        <a:pt x="14" y="7"/>
                      </a:lnTo>
                      <a:lnTo>
                        <a:pt x="14" y="5"/>
                      </a:lnTo>
                      <a:lnTo>
                        <a:pt x="11" y="2"/>
                      </a:lnTo>
                      <a:lnTo>
                        <a:pt x="10" y="1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5" y="0"/>
                      </a:lnTo>
                      <a:lnTo>
                        <a:pt x="2" y="2"/>
                      </a:lnTo>
                      <a:lnTo>
                        <a:pt x="1" y="3"/>
                      </a:lnTo>
                      <a:lnTo>
                        <a:pt x="1" y="4"/>
                      </a:lnTo>
                      <a:lnTo>
                        <a:pt x="0" y="5"/>
                      </a:lnTo>
                      <a:lnTo>
                        <a:pt x="1" y="8"/>
                      </a:lnTo>
                      <a:lnTo>
                        <a:pt x="2" y="11"/>
                      </a:lnTo>
                      <a:lnTo>
                        <a:pt x="4" y="13"/>
                      </a:lnTo>
                      <a:lnTo>
                        <a:pt x="6" y="16"/>
                      </a:lnTo>
                      <a:lnTo>
                        <a:pt x="8" y="16"/>
                      </a:lnTo>
                      <a:lnTo>
                        <a:pt x="9" y="16"/>
                      </a:lnTo>
                      <a:lnTo>
                        <a:pt x="10" y="16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947" name="Freeform 276"/>
                <p:cNvSpPr>
                  <a:spLocks/>
                </p:cNvSpPr>
                <p:nvPr/>
              </p:nvSpPr>
              <p:spPr bwMode="auto">
                <a:xfrm>
                  <a:off x="2608" y="2925"/>
                  <a:ext cx="15" cy="16"/>
                </a:xfrm>
                <a:custGeom>
                  <a:avLst/>
                  <a:gdLst>
                    <a:gd name="T0" fmla="*/ 3 w 17"/>
                    <a:gd name="T1" fmla="*/ 11 h 17"/>
                    <a:gd name="T2" fmla="*/ 1 w 17"/>
                    <a:gd name="T3" fmla="*/ 7 h 17"/>
                    <a:gd name="T4" fmla="*/ 0 w 17"/>
                    <a:gd name="T5" fmla="*/ 3 h 17"/>
                    <a:gd name="T6" fmla="*/ 1 w 17"/>
                    <a:gd name="T7" fmla="*/ 2 h 17"/>
                    <a:gd name="T8" fmla="*/ 1 w 17"/>
                    <a:gd name="T9" fmla="*/ 1 h 17"/>
                    <a:gd name="T10" fmla="*/ 3 w 17"/>
                    <a:gd name="T11" fmla="*/ 0 h 17"/>
                    <a:gd name="T12" fmla="*/ 6 w 17"/>
                    <a:gd name="T13" fmla="*/ 0 h 17"/>
                    <a:gd name="T14" fmla="*/ 9 w 17"/>
                    <a:gd name="T15" fmla="*/ 0 h 17"/>
                    <a:gd name="T16" fmla="*/ 11 w 17"/>
                    <a:gd name="T17" fmla="*/ 2 h 17"/>
                    <a:gd name="T18" fmla="*/ 14 w 17"/>
                    <a:gd name="T19" fmla="*/ 4 h 17"/>
                    <a:gd name="T20" fmla="*/ 16 w 17"/>
                    <a:gd name="T21" fmla="*/ 8 h 17"/>
                    <a:gd name="T22" fmla="*/ 16 w 17"/>
                    <a:gd name="T23" fmla="*/ 11 h 17"/>
                    <a:gd name="T24" fmla="*/ 16 w 17"/>
                    <a:gd name="T25" fmla="*/ 13 h 17"/>
                    <a:gd name="T26" fmla="*/ 16 w 17"/>
                    <a:gd name="T27" fmla="*/ 14 h 17"/>
                    <a:gd name="T28" fmla="*/ 14 w 17"/>
                    <a:gd name="T29" fmla="*/ 16 h 17"/>
                    <a:gd name="T30" fmla="*/ 11 w 17"/>
                    <a:gd name="T31" fmla="*/ 16 h 17"/>
                    <a:gd name="T32" fmla="*/ 9 w 17"/>
                    <a:gd name="T33" fmla="*/ 16 h 17"/>
                    <a:gd name="T34" fmla="*/ 6 w 17"/>
                    <a:gd name="T35" fmla="*/ 13 h 17"/>
                    <a:gd name="T36" fmla="*/ 3 w 17"/>
                    <a:gd name="T37" fmla="*/ 11 h 17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7"/>
                    <a:gd name="T58" fmla="*/ 0 h 17"/>
                    <a:gd name="T59" fmla="*/ 17 w 17"/>
                    <a:gd name="T60" fmla="*/ 17 h 17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7" h="17">
                      <a:moveTo>
                        <a:pt x="3" y="11"/>
                      </a:moveTo>
                      <a:lnTo>
                        <a:pt x="1" y="7"/>
                      </a:lnTo>
                      <a:lnTo>
                        <a:pt x="0" y="3"/>
                      </a:lnTo>
                      <a:lnTo>
                        <a:pt x="1" y="2"/>
                      </a:ln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6" y="0"/>
                      </a:lnTo>
                      <a:lnTo>
                        <a:pt x="9" y="0"/>
                      </a:lnTo>
                      <a:lnTo>
                        <a:pt x="11" y="2"/>
                      </a:lnTo>
                      <a:lnTo>
                        <a:pt x="14" y="4"/>
                      </a:lnTo>
                      <a:lnTo>
                        <a:pt x="16" y="8"/>
                      </a:lnTo>
                      <a:lnTo>
                        <a:pt x="16" y="11"/>
                      </a:lnTo>
                      <a:lnTo>
                        <a:pt x="16" y="13"/>
                      </a:lnTo>
                      <a:lnTo>
                        <a:pt x="16" y="14"/>
                      </a:lnTo>
                      <a:lnTo>
                        <a:pt x="14" y="16"/>
                      </a:lnTo>
                      <a:lnTo>
                        <a:pt x="11" y="16"/>
                      </a:lnTo>
                      <a:lnTo>
                        <a:pt x="9" y="16"/>
                      </a:lnTo>
                      <a:lnTo>
                        <a:pt x="6" y="13"/>
                      </a:lnTo>
                      <a:lnTo>
                        <a:pt x="3" y="11"/>
                      </a:ln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948" name="Freeform 277"/>
                <p:cNvSpPr>
                  <a:spLocks/>
                </p:cNvSpPr>
                <p:nvPr/>
              </p:nvSpPr>
              <p:spPr bwMode="auto">
                <a:xfrm>
                  <a:off x="2610" y="2927"/>
                  <a:ext cx="16" cy="16"/>
                </a:xfrm>
                <a:custGeom>
                  <a:avLst/>
                  <a:gdLst>
                    <a:gd name="T0" fmla="*/ 3 w 17"/>
                    <a:gd name="T1" fmla="*/ 10 h 17"/>
                    <a:gd name="T2" fmla="*/ 3 w 17"/>
                    <a:gd name="T3" fmla="*/ 8 h 17"/>
                    <a:gd name="T4" fmla="*/ 0 w 17"/>
                    <a:gd name="T5" fmla="*/ 5 h 17"/>
                    <a:gd name="T6" fmla="*/ 3 w 17"/>
                    <a:gd name="T7" fmla="*/ 2 h 17"/>
                    <a:gd name="T8" fmla="*/ 3 w 17"/>
                    <a:gd name="T9" fmla="*/ 0 h 17"/>
                    <a:gd name="T10" fmla="*/ 9 w 17"/>
                    <a:gd name="T11" fmla="*/ 0 h 17"/>
                    <a:gd name="T12" fmla="*/ 12 w 17"/>
                    <a:gd name="T13" fmla="*/ 8 h 17"/>
                    <a:gd name="T14" fmla="*/ 16 w 17"/>
                    <a:gd name="T15" fmla="*/ 8 h 17"/>
                    <a:gd name="T16" fmla="*/ 16 w 17"/>
                    <a:gd name="T17" fmla="*/ 13 h 17"/>
                    <a:gd name="T18" fmla="*/ 16 w 17"/>
                    <a:gd name="T19" fmla="*/ 16 h 17"/>
                    <a:gd name="T20" fmla="*/ 12 w 17"/>
                    <a:gd name="T21" fmla="*/ 16 h 17"/>
                    <a:gd name="T22" fmla="*/ 9 w 17"/>
                    <a:gd name="T23" fmla="*/ 16 h 17"/>
                    <a:gd name="T24" fmla="*/ 3 w 17"/>
                    <a:gd name="T25" fmla="*/ 10 h 17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7"/>
                    <a:gd name="T40" fmla="*/ 0 h 17"/>
                    <a:gd name="T41" fmla="*/ 17 w 17"/>
                    <a:gd name="T42" fmla="*/ 17 h 17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7" h="17">
                      <a:moveTo>
                        <a:pt x="3" y="10"/>
                      </a:moveTo>
                      <a:lnTo>
                        <a:pt x="3" y="8"/>
                      </a:lnTo>
                      <a:lnTo>
                        <a:pt x="0" y="5"/>
                      </a:lnTo>
                      <a:lnTo>
                        <a:pt x="3" y="2"/>
                      </a:lnTo>
                      <a:lnTo>
                        <a:pt x="3" y="0"/>
                      </a:lnTo>
                      <a:lnTo>
                        <a:pt x="9" y="0"/>
                      </a:lnTo>
                      <a:lnTo>
                        <a:pt x="12" y="8"/>
                      </a:lnTo>
                      <a:lnTo>
                        <a:pt x="16" y="8"/>
                      </a:lnTo>
                      <a:lnTo>
                        <a:pt x="16" y="13"/>
                      </a:lnTo>
                      <a:lnTo>
                        <a:pt x="16" y="16"/>
                      </a:lnTo>
                      <a:lnTo>
                        <a:pt x="12" y="16"/>
                      </a:lnTo>
                      <a:lnTo>
                        <a:pt x="9" y="16"/>
                      </a:lnTo>
                      <a:lnTo>
                        <a:pt x="3" y="1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949" name="Freeform 278"/>
                <p:cNvSpPr>
                  <a:spLocks/>
                </p:cNvSpPr>
                <p:nvPr/>
              </p:nvSpPr>
              <p:spPr bwMode="auto">
                <a:xfrm>
                  <a:off x="2596" y="2920"/>
                  <a:ext cx="15" cy="16"/>
                </a:xfrm>
                <a:custGeom>
                  <a:avLst/>
                  <a:gdLst>
                    <a:gd name="T0" fmla="*/ 9 w 17"/>
                    <a:gd name="T1" fmla="*/ 16 h 17"/>
                    <a:gd name="T2" fmla="*/ 13 w 17"/>
                    <a:gd name="T3" fmla="*/ 13 h 17"/>
                    <a:gd name="T4" fmla="*/ 14 w 17"/>
                    <a:gd name="T5" fmla="*/ 12 h 17"/>
                    <a:gd name="T6" fmla="*/ 16 w 17"/>
                    <a:gd name="T7" fmla="*/ 12 h 17"/>
                    <a:gd name="T8" fmla="*/ 16 w 17"/>
                    <a:gd name="T9" fmla="*/ 9 h 17"/>
                    <a:gd name="T10" fmla="*/ 16 w 17"/>
                    <a:gd name="T11" fmla="*/ 7 h 17"/>
                    <a:gd name="T12" fmla="*/ 13 w 17"/>
                    <a:gd name="T13" fmla="*/ 5 h 17"/>
                    <a:gd name="T14" fmla="*/ 12 w 17"/>
                    <a:gd name="T15" fmla="*/ 2 h 17"/>
                    <a:gd name="T16" fmla="*/ 8 w 17"/>
                    <a:gd name="T17" fmla="*/ 1 h 17"/>
                    <a:gd name="T18" fmla="*/ 7 w 17"/>
                    <a:gd name="T19" fmla="*/ 0 h 17"/>
                    <a:gd name="T20" fmla="*/ 6 w 17"/>
                    <a:gd name="T21" fmla="*/ 0 h 17"/>
                    <a:gd name="T22" fmla="*/ 4 w 17"/>
                    <a:gd name="T23" fmla="*/ 1 h 17"/>
                    <a:gd name="T24" fmla="*/ 1 w 17"/>
                    <a:gd name="T25" fmla="*/ 2 h 17"/>
                    <a:gd name="T26" fmla="*/ 0 w 17"/>
                    <a:gd name="T27" fmla="*/ 3 h 17"/>
                    <a:gd name="T28" fmla="*/ 0 w 17"/>
                    <a:gd name="T29" fmla="*/ 4 h 17"/>
                    <a:gd name="T30" fmla="*/ 0 w 17"/>
                    <a:gd name="T31" fmla="*/ 6 h 17"/>
                    <a:gd name="T32" fmla="*/ 0 w 17"/>
                    <a:gd name="T33" fmla="*/ 8 h 17"/>
                    <a:gd name="T34" fmla="*/ 1 w 17"/>
                    <a:gd name="T35" fmla="*/ 11 h 17"/>
                    <a:gd name="T36" fmla="*/ 3 w 17"/>
                    <a:gd name="T37" fmla="*/ 13 h 17"/>
                    <a:gd name="T38" fmla="*/ 4 w 17"/>
                    <a:gd name="T39" fmla="*/ 16 h 17"/>
                    <a:gd name="T40" fmla="*/ 8 w 17"/>
                    <a:gd name="T41" fmla="*/ 16 h 17"/>
                    <a:gd name="T42" fmla="*/ 9 w 17"/>
                    <a:gd name="T43" fmla="*/ 16 h 17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17"/>
                    <a:gd name="T67" fmla="*/ 0 h 17"/>
                    <a:gd name="T68" fmla="*/ 17 w 17"/>
                    <a:gd name="T69" fmla="*/ 17 h 17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17" h="17">
                      <a:moveTo>
                        <a:pt x="9" y="16"/>
                      </a:moveTo>
                      <a:lnTo>
                        <a:pt x="13" y="13"/>
                      </a:lnTo>
                      <a:lnTo>
                        <a:pt x="14" y="12"/>
                      </a:lnTo>
                      <a:lnTo>
                        <a:pt x="16" y="12"/>
                      </a:lnTo>
                      <a:lnTo>
                        <a:pt x="16" y="9"/>
                      </a:lnTo>
                      <a:lnTo>
                        <a:pt x="16" y="7"/>
                      </a:lnTo>
                      <a:lnTo>
                        <a:pt x="13" y="5"/>
                      </a:lnTo>
                      <a:lnTo>
                        <a:pt x="12" y="2"/>
                      </a:lnTo>
                      <a:lnTo>
                        <a:pt x="8" y="1"/>
                      </a:lnTo>
                      <a:lnTo>
                        <a:pt x="7" y="0"/>
                      </a:lnTo>
                      <a:lnTo>
                        <a:pt x="6" y="0"/>
                      </a:lnTo>
                      <a:lnTo>
                        <a:pt x="4" y="1"/>
                      </a:lnTo>
                      <a:lnTo>
                        <a:pt x="1" y="2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1" y="11"/>
                      </a:lnTo>
                      <a:lnTo>
                        <a:pt x="3" y="13"/>
                      </a:lnTo>
                      <a:lnTo>
                        <a:pt x="4" y="16"/>
                      </a:lnTo>
                      <a:lnTo>
                        <a:pt x="8" y="16"/>
                      </a:lnTo>
                      <a:lnTo>
                        <a:pt x="9" y="16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950" name="Freeform 279"/>
                <p:cNvSpPr>
                  <a:spLocks/>
                </p:cNvSpPr>
                <p:nvPr/>
              </p:nvSpPr>
              <p:spPr bwMode="auto">
                <a:xfrm>
                  <a:off x="2596" y="2922"/>
                  <a:ext cx="15" cy="16"/>
                </a:xfrm>
                <a:custGeom>
                  <a:avLst/>
                  <a:gdLst>
                    <a:gd name="T0" fmla="*/ 1 w 17"/>
                    <a:gd name="T1" fmla="*/ 11 h 17"/>
                    <a:gd name="T2" fmla="*/ 0 w 17"/>
                    <a:gd name="T3" fmla="*/ 7 h 17"/>
                    <a:gd name="T4" fmla="*/ 0 w 17"/>
                    <a:gd name="T5" fmla="*/ 4 h 17"/>
                    <a:gd name="T6" fmla="*/ 0 w 17"/>
                    <a:gd name="T7" fmla="*/ 2 h 17"/>
                    <a:gd name="T8" fmla="*/ 0 w 17"/>
                    <a:gd name="T9" fmla="*/ 1 h 17"/>
                    <a:gd name="T10" fmla="*/ 1 w 17"/>
                    <a:gd name="T11" fmla="*/ 0 h 17"/>
                    <a:gd name="T12" fmla="*/ 4 w 17"/>
                    <a:gd name="T13" fmla="*/ 0 h 17"/>
                    <a:gd name="T14" fmla="*/ 6 w 17"/>
                    <a:gd name="T15" fmla="*/ 1 h 17"/>
                    <a:gd name="T16" fmla="*/ 11 w 17"/>
                    <a:gd name="T17" fmla="*/ 3 h 17"/>
                    <a:gd name="T18" fmla="*/ 12 w 17"/>
                    <a:gd name="T19" fmla="*/ 4 h 17"/>
                    <a:gd name="T20" fmla="*/ 14 w 17"/>
                    <a:gd name="T21" fmla="*/ 8 h 17"/>
                    <a:gd name="T22" fmla="*/ 16 w 17"/>
                    <a:gd name="T23" fmla="*/ 12 h 17"/>
                    <a:gd name="T24" fmla="*/ 14 w 17"/>
                    <a:gd name="T25" fmla="*/ 13 h 17"/>
                    <a:gd name="T26" fmla="*/ 14 w 17"/>
                    <a:gd name="T27" fmla="*/ 14 h 17"/>
                    <a:gd name="T28" fmla="*/ 12 w 17"/>
                    <a:gd name="T29" fmla="*/ 16 h 17"/>
                    <a:gd name="T30" fmla="*/ 11 w 17"/>
                    <a:gd name="T31" fmla="*/ 16 h 17"/>
                    <a:gd name="T32" fmla="*/ 6 w 17"/>
                    <a:gd name="T33" fmla="*/ 16 h 17"/>
                    <a:gd name="T34" fmla="*/ 4 w 17"/>
                    <a:gd name="T35" fmla="*/ 13 h 17"/>
                    <a:gd name="T36" fmla="*/ 1 w 17"/>
                    <a:gd name="T37" fmla="*/ 11 h 17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7"/>
                    <a:gd name="T58" fmla="*/ 0 h 17"/>
                    <a:gd name="T59" fmla="*/ 17 w 17"/>
                    <a:gd name="T60" fmla="*/ 17 h 17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7" h="17">
                      <a:moveTo>
                        <a:pt x="1" y="11"/>
                      </a:moveTo>
                      <a:lnTo>
                        <a:pt x="0" y="7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4" y="0"/>
                      </a:lnTo>
                      <a:lnTo>
                        <a:pt x="6" y="1"/>
                      </a:lnTo>
                      <a:lnTo>
                        <a:pt x="11" y="3"/>
                      </a:lnTo>
                      <a:lnTo>
                        <a:pt x="12" y="4"/>
                      </a:lnTo>
                      <a:lnTo>
                        <a:pt x="14" y="8"/>
                      </a:lnTo>
                      <a:lnTo>
                        <a:pt x="16" y="12"/>
                      </a:lnTo>
                      <a:lnTo>
                        <a:pt x="14" y="13"/>
                      </a:lnTo>
                      <a:lnTo>
                        <a:pt x="14" y="14"/>
                      </a:lnTo>
                      <a:lnTo>
                        <a:pt x="12" y="16"/>
                      </a:lnTo>
                      <a:lnTo>
                        <a:pt x="11" y="16"/>
                      </a:lnTo>
                      <a:lnTo>
                        <a:pt x="6" y="16"/>
                      </a:lnTo>
                      <a:lnTo>
                        <a:pt x="4" y="13"/>
                      </a:lnTo>
                      <a:lnTo>
                        <a:pt x="1" y="11"/>
                      </a:ln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951" name="Freeform 280"/>
                <p:cNvSpPr>
                  <a:spLocks/>
                </p:cNvSpPr>
                <p:nvPr/>
              </p:nvSpPr>
              <p:spPr bwMode="auto">
                <a:xfrm>
                  <a:off x="2604" y="2926"/>
                  <a:ext cx="16" cy="16"/>
                </a:xfrm>
                <a:custGeom>
                  <a:avLst/>
                  <a:gdLst>
                    <a:gd name="T0" fmla="*/ 10 w 17"/>
                    <a:gd name="T1" fmla="*/ 16 h 17"/>
                    <a:gd name="T2" fmla="*/ 13 w 17"/>
                    <a:gd name="T3" fmla="*/ 13 h 17"/>
                    <a:gd name="T4" fmla="*/ 13 w 17"/>
                    <a:gd name="T5" fmla="*/ 12 h 17"/>
                    <a:gd name="T6" fmla="*/ 14 w 17"/>
                    <a:gd name="T7" fmla="*/ 12 h 17"/>
                    <a:gd name="T8" fmla="*/ 16 w 17"/>
                    <a:gd name="T9" fmla="*/ 9 h 17"/>
                    <a:gd name="T10" fmla="*/ 14 w 17"/>
                    <a:gd name="T11" fmla="*/ 7 h 17"/>
                    <a:gd name="T12" fmla="*/ 13 w 17"/>
                    <a:gd name="T13" fmla="*/ 5 h 17"/>
                    <a:gd name="T14" fmla="*/ 11 w 17"/>
                    <a:gd name="T15" fmla="*/ 2 h 17"/>
                    <a:gd name="T16" fmla="*/ 10 w 17"/>
                    <a:gd name="T17" fmla="*/ 1 h 17"/>
                    <a:gd name="T18" fmla="*/ 6 w 17"/>
                    <a:gd name="T19" fmla="*/ 0 h 17"/>
                    <a:gd name="T20" fmla="*/ 5 w 17"/>
                    <a:gd name="T21" fmla="*/ 0 h 17"/>
                    <a:gd name="T22" fmla="*/ 5 w 17"/>
                    <a:gd name="T23" fmla="*/ 1 h 17"/>
                    <a:gd name="T24" fmla="*/ 2 w 17"/>
                    <a:gd name="T25" fmla="*/ 2 h 17"/>
                    <a:gd name="T26" fmla="*/ 1 w 17"/>
                    <a:gd name="T27" fmla="*/ 3 h 17"/>
                    <a:gd name="T28" fmla="*/ 1 w 17"/>
                    <a:gd name="T29" fmla="*/ 4 h 17"/>
                    <a:gd name="T30" fmla="*/ 0 w 17"/>
                    <a:gd name="T31" fmla="*/ 5 h 17"/>
                    <a:gd name="T32" fmla="*/ 1 w 17"/>
                    <a:gd name="T33" fmla="*/ 8 h 17"/>
                    <a:gd name="T34" fmla="*/ 2 w 17"/>
                    <a:gd name="T35" fmla="*/ 11 h 17"/>
                    <a:gd name="T36" fmla="*/ 3 w 17"/>
                    <a:gd name="T37" fmla="*/ 13 h 17"/>
                    <a:gd name="T38" fmla="*/ 5 w 17"/>
                    <a:gd name="T39" fmla="*/ 16 h 17"/>
                    <a:gd name="T40" fmla="*/ 8 w 17"/>
                    <a:gd name="T41" fmla="*/ 16 h 17"/>
                    <a:gd name="T42" fmla="*/ 9 w 17"/>
                    <a:gd name="T43" fmla="*/ 16 h 17"/>
                    <a:gd name="T44" fmla="*/ 10 w 17"/>
                    <a:gd name="T45" fmla="*/ 16 h 17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17"/>
                    <a:gd name="T70" fmla="*/ 0 h 17"/>
                    <a:gd name="T71" fmla="*/ 17 w 17"/>
                    <a:gd name="T72" fmla="*/ 17 h 17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17" h="17">
                      <a:moveTo>
                        <a:pt x="10" y="16"/>
                      </a:moveTo>
                      <a:lnTo>
                        <a:pt x="13" y="13"/>
                      </a:lnTo>
                      <a:lnTo>
                        <a:pt x="13" y="12"/>
                      </a:lnTo>
                      <a:lnTo>
                        <a:pt x="14" y="12"/>
                      </a:lnTo>
                      <a:lnTo>
                        <a:pt x="16" y="9"/>
                      </a:lnTo>
                      <a:lnTo>
                        <a:pt x="14" y="7"/>
                      </a:lnTo>
                      <a:lnTo>
                        <a:pt x="13" y="5"/>
                      </a:lnTo>
                      <a:lnTo>
                        <a:pt x="11" y="2"/>
                      </a:lnTo>
                      <a:lnTo>
                        <a:pt x="10" y="1"/>
                      </a:lnTo>
                      <a:lnTo>
                        <a:pt x="6" y="0"/>
                      </a:lnTo>
                      <a:lnTo>
                        <a:pt x="5" y="0"/>
                      </a:lnTo>
                      <a:lnTo>
                        <a:pt x="5" y="1"/>
                      </a:lnTo>
                      <a:lnTo>
                        <a:pt x="2" y="2"/>
                      </a:lnTo>
                      <a:lnTo>
                        <a:pt x="1" y="3"/>
                      </a:lnTo>
                      <a:lnTo>
                        <a:pt x="1" y="4"/>
                      </a:lnTo>
                      <a:lnTo>
                        <a:pt x="0" y="5"/>
                      </a:lnTo>
                      <a:lnTo>
                        <a:pt x="1" y="8"/>
                      </a:lnTo>
                      <a:lnTo>
                        <a:pt x="2" y="11"/>
                      </a:lnTo>
                      <a:lnTo>
                        <a:pt x="3" y="13"/>
                      </a:lnTo>
                      <a:lnTo>
                        <a:pt x="5" y="16"/>
                      </a:lnTo>
                      <a:lnTo>
                        <a:pt x="8" y="16"/>
                      </a:lnTo>
                      <a:lnTo>
                        <a:pt x="9" y="16"/>
                      </a:lnTo>
                      <a:lnTo>
                        <a:pt x="10" y="16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952" name="Freeform 281"/>
                <p:cNvSpPr>
                  <a:spLocks/>
                </p:cNvSpPr>
                <p:nvPr/>
              </p:nvSpPr>
              <p:spPr bwMode="auto">
                <a:xfrm>
                  <a:off x="2604" y="2927"/>
                  <a:ext cx="16" cy="16"/>
                </a:xfrm>
                <a:custGeom>
                  <a:avLst/>
                  <a:gdLst>
                    <a:gd name="T0" fmla="*/ 3 w 17"/>
                    <a:gd name="T1" fmla="*/ 11 h 17"/>
                    <a:gd name="T2" fmla="*/ 1 w 17"/>
                    <a:gd name="T3" fmla="*/ 7 h 17"/>
                    <a:gd name="T4" fmla="*/ 0 w 17"/>
                    <a:gd name="T5" fmla="*/ 3 h 17"/>
                    <a:gd name="T6" fmla="*/ 1 w 17"/>
                    <a:gd name="T7" fmla="*/ 2 h 17"/>
                    <a:gd name="T8" fmla="*/ 1 w 17"/>
                    <a:gd name="T9" fmla="*/ 1 h 17"/>
                    <a:gd name="T10" fmla="*/ 3 w 17"/>
                    <a:gd name="T11" fmla="*/ 0 h 17"/>
                    <a:gd name="T12" fmla="*/ 4 w 17"/>
                    <a:gd name="T13" fmla="*/ 0 h 17"/>
                    <a:gd name="T14" fmla="*/ 8 w 17"/>
                    <a:gd name="T15" fmla="*/ 0 h 17"/>
                    <a:gd name="T16" fmla="*/ 11 w 17"/>
                    <a:gd name="T17" fmla="*/ 2 h 17"/>
                    <a:gd name="T18" fmla="*/ 14 w 17"/>
                    <a:gd name="T19" fmla="*/ 4 h 17"/>
                    <a:gd name="T20" fmla="*/ 16 w 17"/>
                    <a:gd name="T21" fmla="*/ 8 h 17"/>
                    <a:gd name="T22" fmla="*/ 16 w 17"/>
                    <a:gd name="T23" fmla="*/ 12 h 17"/>
                    <a:gd name="T24" fmla="*/ 16 w 17"/>
                    <a:gd name="T25" fmla="*/ 13 h 17"/>
                    <a:gd name="T26" fmla="*/ 14 w 17"/>
                    <a:gd name="T27" fmla="*/ 14 h 17"/>
                    <a:gd name="T28" fmla="*/ 14 w 17"/>
                    <a:gd name="T29" fmla="*/ 16 h 17"/>
                    <a:gd name="T30" fmla="*/ 11 w 17"/>
                    <a:gd name="T31" fmla="*/ 16 h 17"/>
                    <a:gd name="T32" fmla="*/ 8 w 17"/>
                    <a:gd name="T33" fmla="*/ 16 h 17"/>
                    <a:gd name="T34" fmla="*/ 4 w 17"/>
                    <a:gd name="T35" fmla="*/ 13 h 17"/>
                    <a:gd name="T36" fmla="*/ 3 w 17"/>
                    <a:gd name="T37" fmla="*/ 11 h 17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7"/>
                    <a:gd name="T58" fmla="*/ 0 h 17"/>
                    <a:gd name="T59" fmla="*/ 17 w 17"/>
                    <a:gd name="T60" fmla="*/ 17 h 17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7" h="17">
                      <a:moveTo>
                        <a:pt x="3" y="11"/>
                      </a:moveTo>
                      <a:lnTo>
                        <a:pt x="1" y="7"/>
                      </a:lnTo>
                      <a:lnTo>
                        <a:pt x="0" y="3"/>
                      </a:lnTo>
                      <a:lnTo>
                        <a:pt x="1" y="2"/>
                      </a:ln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4" y="0"/>
                      </a:lnTo>
                      <a:lnTo>
                        <a:pt x="8" y="0"/>
                      </a:lnTo>
                      <a:lnTo>
                        <a:pt x="11" y="2"/>
                      </a:lnTo>
                      <a:lnTo>
                        <a:pt x="14" y="4"/>
                      </a:lnTo>
                      <a:lnTo>
                        <a:pt x="16" y="8"/>
                      </a:lnTo>
                      <a:lnTo>
                        <a:pt x="16" y="12"/>
                      </a:lnTo>
                      <a:lnTo>
                        <a:pt x="16" y="13"/>
                      </a:lnTo>
                      <a:lnTo>
                        <a:pt x="14" y="14"/>
                      </a:lnTo>
                      <a:lnTo>
                        <a:pt x="14" y="16"/>
                      </a:lnTo>
                      <a:lnTo>
                        <a:pt x="11" y="16"/>
                      </a:lnTo>
                      <a:lnTo>
                        <a:pt x="8" y="16"/>
                      </a:lnTo>
                      <a:lnTo>
                        <a:pt x="4" y="13"/>
                      </a:lnTo>
                      <a:lnTo>
                        <a:pt x="3" y="11"/>
                      </a:ln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953" name="Freeform 282"/>
                <p:cNvSpPr>
                  <a:spLocks/>
                </p:cNvSpPr>
                <p:nvPr/>
              </p:nvSpPr>
              <p:spPr bwMode="auto">
                <a:xfrm>
                  <a:off x="2587" y="2873"/>
                  <a:ext cx="112" cy="67"/>
                </a:xfrm>
                <a:custGeom>
                  <a:avLst/>
                  <a:gdLst>
                    <a:gd name="T0" fmla="*/ 0 w 123"/>
                    <a:gd name="T1" fmla="*/ 13 h 70"/>
                    <a:gd name="T2" fmla="*/ 24 w 123"/>
                    <a:gd name="T3" fmla="*/ 0 h 70"/>
                    <a:gd name="T4" fmla="*/ 122 w 123"/>
                    <a:gd name="T5" fmla="*/ 54 h 70"/>
                    <a:gd name="T6" fmla="*/ 96 w 123"/>
                    <a:gd name="T7" fmla="*/ 69 h 70"/>
                    <a:gd name="T8" fmla="*/ 0 w 123"/>
                    <a:gd name="T9" fmla="*/ 13 h 7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3"/>
                    <a:gd name="T16" fmla="*/ 0 h 70"/>
                    <a:gd name="T17" fmla="*/ 123 w 123"/>
                    <a:gd name="T18" fmla="*/ 70 h 7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3" h="70">
                      <a:moveTo>
                        <a:pt x="0" y="13"/>
                      </a:moveTo>
                      <a:lnTo>
                        <a:pt x="24" y="0"/>
                      </a:lnTo>
                      <a:lnTo>
                        <a:pt x="122" y="54"/>
                      </a:lnTo>
                      <a:lnTo>
                        <a:pt x="96" y="69"/>
                      </a:lnTo>
                      <a:lnTo>
                        <a:pt x="0" y="13"/>
                      </a:lnTo>
                    </a:path>
                  </a:pathLst>
                </a:custGeom>
                <a:solidFill>
                  <a:srgbClr val="CCCC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954" name="Freeform 283"/>
                <p:cNvSpPr>
                  <a:spLocks/>
                </p:cNvSpPr>
                <p:nvPr/>
              </p:nvSpPr>
              <p:spPr bwMode="auto">
                <a:xfrm>
                  <a:off x="2587" y="2885"/>
                  <a:ext cx="89" cy="82"/>
                </a:xfrm>
                <a:custGeom>
                  <a:avLst/>
                  <a:gdLst>
                    <a:gd name="T0" fmla="*/ 0 w 97"/>
                    <a:gd name="T1" fmla="*/ 0 h 87"/>
                    <a:gd name="T2" fmla="*/ 96 w 97"/>
                    <a:gd name="T3" fmla="*/ 57 h 87"/>
                    <a:gd name="T4" fmla="*/ 96 w 97"/>
                    <a:gd name="T5" fmla="*/ 86 h 87"/>
                    <a:gd name="T6" fmla="*/ 0 w 97"/>
                    <a:gd name="T7" fmla="*/ 28 h 87"/>
                    <a:gd name="T8" fmla="*/ 0 w 97"/>
                    <a:gd name="T9" fmla="*/ 0 h 8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7"/>
                    <a:gd name="T16" fmla="*/ 0 h 87"/>
                    <a:gd name="T17" fmla="*/ 97 w 97"/>
                    <a:gd name="T18" fmla="*/ 87 h 8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7" h="87">
                      <a:moveTo>
                        <a:pt x="0" y="0"/>
                      </a:moveTo>
                      <a:lnTo>
                        <a:pt x="96" y="57"/>
                      </a:lnTo>
                      <a:lnTo>
                        <a:pt x="96" y="86"/>
                      </a:lnTo>
                      <a:lnTo>
                        <a:pt x="0" y="28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955" name="Freeform 284"/>
                <p:cNvSpPr>
                  <a:spLocks/>
                </p:cNvSpPr>
                <p:nvPr/>
              </p:nvSpPr>
              <p:spPr bwMode="auto">
                <a:xfrm>
                  <a:off x="2720" y="2970"/>
                  <a:ext cx="16" cy="16"/>
                </a:xfrm>
                <a:custGeom>
                  <a:avLst/>
                  <a:gdLst>
                    <a:gd name="T0" fmla="*/ 4 w 17"/>
                    <a:gd name="T1" fmla="*/ 0 h 17"/>
                    <a:gd name="T2" fmla="*/ 16 w 17"/>
                    <a:gd name="T3" fmla="*/ 9 h 17"/>
                    <a:gd name="T4" fmla="*/ 12 w 17"/>
                    <a:gd name="T5" fmla="*/ 16 h 17"/>
                    <a:gd name="T6" fmla="*/ 0 w 17"/>
                    <a:gd name="T7" fmla="*/ 5 h 17"/>
                    <a:gd name="T8" fmla="*/ 4 w 17"/>
                    <a:gd name="T9" fmla="*/ 0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4" y="0"/>
                      </a:moveTo>
                      <a:lnTo>
                        <a:pt x="16" y="9"/>
                      </a:lnTo>
                      <a:lnTo>
                        <a:pt x="12" y="16"/>
                      </a:lnTo>
                      <a:lnTo>
                        <a:pt x="0" y="5"/>
                      </a:lnTo>
                      <a:lnTo>
                        <a:pt x="4" y="0"/>
                      </a:lnTo>
                    </a:path>
                  </a:pathLst>
                </a:custGeom>
                <a:solidFill>
                  <a:srgbClr val="F934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956" name="Freeform 285"/>
                <p:cNvSpPr>
                  <a:spLocks/>
                </p:cNvSpPr>
                <p:nvPr/>
              </p:nvSpPr>
              <p:spPr bwMode="auto">
                <a:xfrm>
                  <a:off x="2682" y="2940"/>
                  <a:ext cx="33" cy="20"/>
                </a:xfrm>
                <a:custGeom>
                  <a:avLst/>
                  <a:gdLst>
                    <a:gd name="T0" fmla="*/ 23 w 36"/>
                    <a:gd name="T1" fmla="*/ 0 h 21"/>
                    <a:gd name="T2" fmla="*/ 35 w 36"/>
                    <a:gd name="T3" fmla="*/ 7 h 21"/>
                    <a:gd name="T4" fmla="*/ 12 w 36"/>
                    <a:gd name="T5" fmla="*/ 20 h 21"/>
                    <a:gd name="T6" fmla="*/ 0 w 36"/>
                    <a:gd name="T7" fmla="*/ 12 h 21"/>
                    <a:gd name="T8" fmla="*/ 23 w 36"/>
                    <a:gd name="T9" fmla="*/ 0 h 2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6"/>
                    <a:gd name="T16" fmla="*/ 0 h 21"/>
                    <a:gd name="T17" fmla="*/ 36 w 36"/>
                    <a:gd name="T18" fmla="*/ 21 h 2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6" h="21">
                      <a:moveTo>
                        <a:pt x="23" y="0"/>
                      </a:moveTo>
                      <a:lnTo>
                        <a:pt x="35" y="7"/>
                      </a:lnTo>
                      <a:lnTo>
                        <a:pt x="12" y="20"/>
                      </a:lnTo>
                      <a:lnTo>
                        <a:pt x="0" y="12"/>
                      </a:lnTo>
                      <a:lnTo>
                        <a:pt x="23" y="0"/>
                      </a:lnTo>
                    </a:path>
                  </a:pathLst>
                </a:custGeom>
                <a:solidFill>
                  <a:srgbClr val="FC67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957" name="Freeform 286"/>
                <p:cNvSpPr>
                  <a:spLocks/>
                </p:cNvSpPr>
                <p:nvPr/>
              </p:nvSpPr>
              <p:spPr bwMode="auto">
                <a:xfrm>
                  <a:off x="2682" y="2952"/>
                  <a:ext cx="16" cy="32"/>
                </a:xfrm>
                <a:custGeom>
                  <a:avLst/>
                  <a:gdLst>
                    <a:gd name="T0" fmla="*/ 0 w 17"/>
                    <a:gd name="T1" fmla="*/ 26 h 33"/>
                    <a:gd name="T2" fmla="*/ 16 w 17"/>
                    <a:gd name="T3" fmla="*/ 32 h 33"/>
                    <a:gd name="T4" fmla="*/ 16 w 17"/>
                    <a:gd name="T5" fmla="*/ 7 h 33"/>
                    <a:gd name="T6" fmla="*/ 0 w 17"/>
                    <a:gd name="T7" fmla="*/ 0 h 33"/>
                    <a:gd name="T8" fmla="*/ 0 w 17"/>
                    <a:gd name="T9" fmla="*/ 26 h 3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33"/>
                    <a:gd name="T17" fmla="*/ 17 w 17"/>
                    <a:gd name="T18" fmla="*/ 33 h 3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33">
                      <a:moveTo>
                        <a:pt x="0" y="26"/>
                      </a:moveTo>
                      <a:lnTo>
                        <a:pt x="16" y="32"/>
                      </a:lnTo>
                      <a:lnTo>
                        <a:pt x="16" y="7"/>
                      </a:lnTo>
                      <a:lnTo>
                        <a:pt x="0" y="0"/>
                      </a:lnTo>
                      <a:lnTo>
                        <a:pt x="0" y="26"/>
                      </a:lnTo>
                    </a:path>
                  </a:pathLst>
                </a:custGeom>
                <a:solidFill>
                  <a:srgbClr val="F901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958" name="Freeform 287"/>
                <p:cNvSpPr>
                  <a:spLocks/>
                </p:cNvSpPr>
                <p:nvPr/>
              </p:nvSpPr>
              <p:spPr bwMode="auto">
                <a:xfrm>
                  <a:off x="2693" y="2946"/>
                  <a:ext cx="22" cy="38"/>
                </a:xfrm>
                <a:custGeom>
                  <a:avLst/>
                  <a:gdLst>
                    <a:gd name="T0" fmla="*/ 23 w 24"/>
                    <a:gd name="T1" fmla="*/ 26 h 39"/>
                    <a:gd name="T2" fmla="*/ 0 w 24"/>
                    <a:gd name="T3" fmla="*/ 38 h 39"/>
                    <a:gd name="T4" fmla="*/ 0 w 24"/>
                    <a:gd name="T5" fmla="*/ 13 h 39"/>
                    <a:gd name="T6" fmla="*/ 23 w 24"/>
                    <a:gd name="T7" fmla="*/ 0 h 39"/>
                    <a:gd name="T8" fmla="*/ 23 w 24"/>
                    <a:gd name="T9" fmla="*/ 26 h 3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4"/>
                    <a:gd name="T16" fmla="*/ 0 h 39"/>
                    <a:gd name="T17" fmla="*/ 24 w 24"/>
                    <a:gd name="T18" fmla="*/ 39 h 3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4" h="39">
                      <a:moveTo>
                        <a:pt x="23" y="26"/>
                      </a:moveTo>
                      <a:lnTo>
                        <a:pt x="0" y="38"/>
                      </a:lnTo>
                      <a:lnTo>
                        <a:pt x="0" y="13"/>
                      </a:lnTo>
                      <a:lnTo>
                        <a:pt x="23" y="0"/>
                      </a:lnTo>
                      <a:lnTo>
                        <a:pt x="23" y="26"/>
                      </a:lnTo>
                    </a:path>
                  </a:pathLst>
                </a:custGeom>
                <a:solidFill>
                  <a:srgbClr val="99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959" name="Freeform 288"/>
                <p:cNvSpPr>
                  <a:spLocks/>
                </p:cNvSpPr>
                <p:nvPr/>
              </p:nvSpPr>
              <p:spPr bwMode="auto">
                <a:xfrm>
                  <a:off x="2695" y="2953"/>
                  <a:ext cx="25" cy="16"/>
                </a:xfrm>
                <a:custGeom>
                  <a:avLst/>
                  <a:gdLst>
                    <a:gd name="T0" fmla="*/ 18 w 27"/>
                    <a:gd name="T1" fmla="*/ 0 h 17"/>
                    <a:gd name="T2" fmla="*/ 26 w 27"/>
                    <a:gd name="T3" fmla="*/ 5 h 17"/>
                    <a:gd name="T4" fmla="*/ 21 w 27"/>
                    <a:gd name="T5" fmla="*/ 13 h 17"/>
                    <a:gd name="T6" fmla="*/ 9 w 27"/>
                    <a:gd name="T7" fmla="*/ 16 h 17"/>
                    <a:gd name="T8" fmla="*/ 0 w 27"/>
                    <a:gd name="T9" fmla="*/ 10 h 17"/>
                    <a:gd name="T10" fmla="*/ 18 w 27"/>
                    <a:gd name="T11" fmla="*/ 0 h 1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7"/>
                    <a:gd name="T19" fmla="*/ 0 h 17"/>
                    <a:gd name="T20" fmla="*/ 27 w 27"/>
                    <a:gd name="T21" fmla="*/ 17 h 1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7" h="17">
                      <a:moveTo>
                        <a:pt x="18" y="0"/>
                      </a:moveTo>
                      <a:lnTo>
                        <a:pt x="26" y="5"/>
                      </a:lnTo>
                      <a:lnTo>
                        <a:pt x="21" y="13"/>
                      </a:lnTo>
                      <a:lnTo>
                        <a:pt x="9" y="16"/>
                      </a:lnTo>
                      <a:lnTo>
                        <a:pt x="0" y="10"/>
                      </a:lnTo>
                      <a:lnTo>
                        <a:pt x="18" y="0"/>
                      </a:lnTo>
                    </a:path>
                  </a:pathLst>
                </a:custGeom>
                <a:solidFill>
                  <a:srgbClr val="F934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960" name="Freeform 289"/>
                <p:cNvSpPr>
                  <a:spLocks/>
                </p:cNvSpPr>
                <p:nvPr/>
              </p:nvSpPr>
              <p:spPr bwMode="auto">
                <a:xfrm>
                  <a:off x="2695" y="2963"/>
                  <a:ext cx="15" cy="28"/>
                </a:xfrm>
                <a:custGeom>
                  <a:avLst/>
                  <a:gdLst>
                    <a:gd name="T0" fmla="*/ 0 w 17"/>
                    <a:gd name="T1" fmla="*/ 20 h 30"/>
                    <a:gd name="T2" fmla="*/ 15 w 17"/>
                    <a:gd name="T3" fmla="*/ 29 h 30"/>
                    <a:gd name="T4" fmla="*/ 16 w 17"/>
                    <a:gd name="T5" fmla="*/ 13 h 30"/>
                    <a:gd name="T6" fmla="*/ 12 w 17"/>
                    <a:gd name="T7" fmla="*/ 4 h 30"/>
                    <a:gd name="T8" fmla="*/ 0 w 17"/>
                    <a:gd name="T9" fmla="*/ 0 h 30"/>
                    <a:gd name="T10" fmla="*/ 0 w 17"/>
                    <a:gd name="T11" fmla="*/ 20 h 3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7"/>
                    <a:gd name="T19" fmla="*/ 0 h 30"/>
                    <a:gd name="T20" fmla="*/ 17 w 17"/>
                    <a:gd name="T21" fmla="*/ 30 h 3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7" h="30">
                      <a:moveTo>
                        <a:pt x="0" y="20"/>
                      </a:moveTo>
                      <a:lnTo>
                        <a:pt x="15" y="29"/>
                      </a:lnTo>
                      <a:lnTo>
                        <a:pt x="16" y="13"/>
                      </a:lnTo>
                      <a:lnTo>
                        <a:pt x="12" y="4"/>
                      </a:lnTo>
                      <a:lnTo>
                        <a:pt x="0" y="0"/>
                      </a:lnTo>
                      <a:lnTo>
                        <a:pt x="0" y="20"/>
                      </a:lnTo>
                    </a:path>
                  </a:pathLst>
                </a:custGeom>
                <a:solidFill>
                  <a:srgbClr val="F901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961" name="Freeform 290"/>
                <p:cNvSpPr>
                  <a:spLocks/>
                </p:cNvSpPr>
                <p:nvPr/>
              </p:nvSpPr>
              <p:spPr bwMode="auto">
                <a:xfrm>
                  <a:off x="2707" y="2975"/>
                  <a:ext cx="15" cy="21"/>
                </a:xfrm>
                <a:custGeom>
                  <a:avLst/>
                  <a:gdLst>
                    <a:gd name="T0" fmla="*/ 0 w 17"/>
                    <a:gd name="T1" fmla="*/ 15 h 22"/>
                    <a:gd name="T2" fmla="*/ 2 w 17"/>
                    <a:gd name="T3" fmla="*/ 10 h 22"/>
                    <a:gd name="T4" fmla="*/ 9 w 17"/>
                    <a:gd name="T5" fmla="*/ 12 h 22"/>
                    <a:gd name="T6" fmla="*/ 13 w 17"/>
                    <a:gd name="T7" fmla="*/ 21 h 22"/>
                    <a:gd name="T8" fmla="*/ 16 w 17"/>
                    <a:gd name="T9" fmla="*/ 20 h 22"/>
                    <a:gd name="T10" fmla="*/ 13 w 17"/>
                    <a:gd name="T11" fmla="*/ 8 h 22"/>
                    <a:gd name="T12" fmla="*/ 0 w 17"/>
                    <a:gd name="T13" fmla="*/ 0 h 22"/>
                    <a:gd name="T14" fmla="*/ 0 w 17"/>
                    <a:gd name="T15" fmla="*/ 15 h 2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7"/>
                    <a:gd name="T25" fmla="*/ 0 h 22"/>
                    <a:gd name="T26" fmla="*/ 17 w 17"/>
                    <a:gd name="T27" fmla="*/ 22 h 2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7" h="22">
                      <a:moveTo>
                        <a:pt x="0" y="15"/>
                      </a:moveTo>
                      <a:lnTo>
                        <a:pt x="2" y="10"/>
                      </a:lnTo>
                      <a:lnTo>
                        <a:pt x="9" y="12"/>
                      </a:lnTo>
                      <a:lnTo>
                        <a:pt x="13" y="21"/>
                      </a:lnTo>
                      <a:lnTo>
                        <a:pt x="16" y="20"/>
                      </a:lnTo>
                      <a:lnTo>
                        <a:pt x="13" y="8"/>
                      </a:lnTo>
                      <a:lnTo>
                        <a:pt x="0" y="0"/>
                      </a:lnTo>
                      <a:lnTo>
                        <a:pt x="0" y="15"/>
                      </a:lnTo>
                    </a:path>
                  </a:pathLst>
                </a:custGeom>
                <a:solidFill>
                  <a:srgbClr val="F901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962" name="Freeform 291"/>
                <p:cNvSpPr>
                  <a:spLocks/>
                </p:cNvSpPr>
                <p:nvPr/>
              </p:nvSpPr>
              <p:spPr bwMode="auto">
                <a:xfrm>
                  <a:off x="2720" y="2977"/>
                  <a:ext cx="16" cy="19"/>
                </a:xfrm>
                <a:custGeom>
                  <a:avLst/>
                  <a:gdLst>
                    <a:gd name="T0" fmla="*/ 16 w 17"/>
                    <a:gd name="T1" fmla="*/ 13 h 20"/>
                    <a:gd name="T2" fmla="*/ 2 w 17"/>
                    <a:gd name="T3" fmla="*/ 19 h 20"/>
                    <a:gd name="T4" fmla="*/ 0 w 17"/>
                    <a:gd name="T5" fmla="*/ 6 h 20"/>
                    <a:gd name="T6" fmla="*/ 9 w 17"/>
                    <a:gd name="T7" fmla="*/ 4 h 20"/>
                    <a:gd name="T8" fmla="*/ 14 w 17"/>
                    <a:gd name="T9" fmla="*/ 0 h 20"/>
                    <a:gd name="T10" fmla="*/ 16 w 17"/>
                    <a:gd name="T11" fmla="*/ 13 h 2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7"/>
                    <a:gd name="T19" fmla="*/ 0 h 20"/>
                    <a:gd name="T20" fmla="*/ 17 w 17"/>
                    <a:gd name="T21" fmla="*/ 20 h 2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7" h="20">
                      <a:moveTo>
                        <a:pt x="16" y="13"/>
                      </a:moveTo>
                      <a:lnTo>
                        <a:pt x="2" y="19"/>
                      </a:lnTo>
                      <a:lnTo>
                        <a:pt x="0" y="6"/>
                      </a:lnTo>
                      <a:lnTo>
                        <a:pt x="9" y="4"/>
                      </a:lnTo>
                      <a:lnTo>
                        <a:pt x="14" y="0"/>
                      </a:lnTo>
                      <a:lnTo>
                        <a:pt x="16" y="13"/>
                      </a:lnTo>
                    </a:path>
                  </a:pathLst>
                </a:custGeom>
                <a:solidFill>
                  <a:srgbClr val="99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963" name="Freeform 292"/>
                <p:cNvSpPr>
                  <a:spLocks/>
                </p:cNvSpPr>
                <p:nvPr/>
              </p:nvSpPr>
              <p:spPr bwMode="auto">
                <a:xfrm>
                  <a:off x="2696" y="2965"/>
                  <a:ext cx="15" cy="17"/>
                </a:xfrm>
                <a:custGeom>
                  <a:avLst/>
                  <a:gdLst>
                    <a:gd name="T0" fmla="*/ 0 w 17"/>
                    <a:gd name="T1" fmla="*/ 9 h 17"/>
                    <a:gd name="T2" fmla="*/ 16 w 17"/>
                    <a:gd name="T3" fmla="*/ 16 h 17"/>
                    <a:gd name="T4" fmla="*/ 11 w 17"/>
                    <a:gd name="T5" fmla="*/ 4 h 17"/>
                    <a:gd name="T6" fmla="*/ 0 w 17"/>
                    <a:gd name="T7" fmla="*/ 0 h 17"/>
                    <a:gd name="T8" fmla="*/ 0 w 17"/>
                    <a:gd name="T9" fmla="*/ 9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9"/>
                      </a:moveTo>
                      <a:lnTo>
                        <a:pt x="16" y="16"/>
                      </a:lnTo>
                      <a:lnTo>
                        <a:pt x="11" y="4"/>
                      </a:lnTo>
                      <a:lnTo>
                        <a:pt x="0" y="0"/>
                      </a:lnTo>
                      <a:lnTo>
                        <a:pt x="0" y="9"/>
                      </a:lnTo>
                    </a:path>
                  </a:pathLst>
                </a:custGeom>
                <a:solidFill>
                  <a:srgbClr val="CEE1E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964" name="Freeform 293"/>
                <p:cNvSpPr>
                  <a:spLocks/>
                </p:cNvSpPr>
                <p:nvPr/>
              </p:nvSpPr>
              <p:spPr bwMode="auto">
                <a:xfrm>
                  <a:off x="2707" y="2973"/>
                  <a:ext cx="22" cy="16"/>
                </a:xfrm>
                <a:custGeom>
                  <a:avLst/>
                  <a:gdLst>
                    <a:gd name="T0" fmla="*/ 23 w 24"/>
                    <a:gd name="T1" fmla="*/ 12 h 17"/>
                    <a:gd name="T2" fmla="*/ 14 w 24"/>
                    <a:gd name="T3" fmla="*/ 16 h 17"/>
                    <a:gd name="T4" fmla="*/ 0 w 24"/>
                    <a:gd name="T5" fmla="*/ 3 h 17"/>
                    <a:gd name="T6" fmla="*/ 13 w 24"/>
                    <a:gd name="T7" fmla="*/ 0 h 17"/>
                    <a:gd name="T8" fmla="*/ 23 w 24"/>
                    <a:gd name="T9" fmla="*/ 12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4"/>
                    <a:gd name="T16" fmla="*/ 0 h 17"/>
                    <a:gd name="T17" fmla="*/ 24 w 24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4" h="17">
                      <a:moveTo>
                        <a:pt x="23" y="12"/>
                      </a:moveTo>
                      <a:lnTo>
                        <a:pt x="14" y="16"/>
                      </a:lnTo>
                      <a:lnTo>
                        <a:pt x="0" y="3"/>
                      </a:lnTo>
                      <a:lnTo>
                        <a:pt x="13" y="0"/>
                      </a:lnTo>
                      <a:lnTo>
                        <a:pt x="23" y="12"/>
                      </a:lnTo>
                    </a:path>
                  </a:pathLst>
                </a:custGeom>
                <a:solidFill>
                  <a:srgbClr val="F934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965" name="Freeform 294"/>
                <p:cNvSpPr>
                  <a:spLocks/>
                </p:cNvSpPr>
                <p:nvPr/>
              </p:nvSpPr>
              <p:spPr bwMode="auto">
                <a:xfrm>
                  <a:off x="2719" y="2966"/>
                  <a:ext cx="15" cy="17"/>
                </a:xfrm>
                <a:custGeom>
                  <a:avLst/>
                  <a:gdLst>
                    <a:gd name="T0" fmla="*/ 0 w 17"/>
                    <a:gd name="T1" fmla="*/ 7 h 17"/>
                    <a:gd name="T2" fmla="*/ 3 w 17"/>
                    <a:gd name="T3" fmla="*/ 0 h 17"/>
                    <a:gd name="T4" fmla="*/ 16 w 17"/>
                    <a:gd name="T5" fmla="*/ 12 h 17"/>
                    <a:gd name="T6" fmla="*/ 11 w 17"/>
                    <a:gd name="T7" fmla="*/ 16 h 17"/>
                    <a:gd name="T8" fmla="*/ 0 w 17"/>
                    <a:gd name="T9" fmla="*/ 7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7"/>
                      </a:moveTo>
                      <a:lnTo>
                        <a:pt x="3" y="0"/>
                      </a:lnTo>
                      <a:lnTo>
                        <a:pt x="16" y="12"/>
                      </a:lnTo>
                      <a:lnTo>
                        <a:pt x="11" y="16"/>
                      </a:lnTo>
                      <a:lnTo>
                        <a:pt x="0" y="7"/>
                      </a:lnTo>
                    </a:path>
                  </a:pathLst>
                </a:custGeom>
                <a:solidFill>
                  <a:srgbClr val="F901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966" name="Freeform 295"/>
                <p:cNvSpPr>
                  <a:spLocks/>
                </p:cNvSpPr>
                <p:nvPr/>
              </p:nvSpPr>
              <p:spPr bwMode="auto">
                <a:xfrm>
                  <a:off x="2704" y="2961"/>
                  <a:ext cx="21" cy="18"/>
                </a:xfrm>
                <a:custGeom>
                  <a:avLst/>
                  <a:gdLst>
                    <a:gd name="T0" fmla="*/ 22 w 23"/>
                    <a:gd name="T1" fmla="*/ 13 h 19"/>
                    <a:gd name="T2" fmla="*/ 4 w 23"/>
                    <a:gd name="T3" fmla="*/ 18 h 19"/>
                    <a:gd name="T4" fmla="*/ 0 w 23"/>
                    <a:gd name="T5" fmla="*/ 4 h 19"/>
                    <a:gd name="T6" fmla="*/ 16 w 23"/>
                    <a:gd name="T7" fmla="*/ 0 h 19"/>
                    <a:gd name="T8" fmla="*/ 22 w 23"/>
                    <a:gd name="T9" fmla="*/ 13 h 1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3"/>
                    <a:gd name="T16" fmla="*/ 0 h 19"/>
                    <a:gd name="T17" fmla="*/ 23 w 23"/>
                    <a:gd name="T18" fmla="*/ 19 h 1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3" h="19">
                      <a:moveTo>
                        <a:pt x="22" y="13"/>
                      </a:moveTo>
                      <a:lnTo>
                        <a:pt x="4" y="18"/>
                      </a:lnTo>
                      <a:lnTo>
                        <a:pt x="0" y="4"/>
                      </a:lnTo>
                      <a:lnTo>
                        <a:pt x="16" y="0"/>
                      </a:lnTo>
                      <a:lnTo>
                        <a:pt x="22" y="13"/>
                      </a:lnTo>
                    </a:path>
                  </a:pathLst>
                </a:custGeom>
                <a:solidFill>
                  <a:srgbClr val="9DB9D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</p:grpSp>
        </p:grpSp>
        <p:grpSp>
          <p:nvGrpSpPr>
            <p:cNvPr id="49" name="Group 296"/>
            <p:cNvGrpSpPr>
              <a:grpSpLocks/>
            </p:cNvGrpSpPr>
            <p:nvPr/>
          </p:nvGrpSpPr>
          <p:grpSpPr bwMode="auto">
            <a:xfrm>
              <a:off x="1722" y="2378"/>
              <a:ext cx="226" cy="144"/>
              <a:chOff x="1248" y="2880"/>
              <a:chExt cx="389" cy="514"/>
            </a:xfrm>
          </p:grpSpPr>
          <p:sp>
            <p:nvSpPr>
              <p:cNvPr id="843" name="Freeform 297"/>
              <p:cNvSpPr>
                <a:spLocks/>
              </p:cNvSpPr>
              <p:nvPr/>
            </p:nvSpPr>
            <p:spPr bwMode="auto">
              <a:xfrm>
                <a:off x="1449" y="2880"/>
                <a:ext cx="58" cy="263"/>
              </a:xfrm>
              <a:custGeom>
                <a:avLst/>
                <a:gdLst>
                  <a:gd name="T0" fmla="*/ 0 w 63"/>
                  <a:gd name="T1" fmla="*/ 262 h 277"/>
                  <a:gd name="T2" fmla="*/ 15 w 63"/>
                  <a:gd name="T3" fmla="*/ 2 h 277"/>
                  <a:gd name="T4" fmla="*/ 28 w 63"/>
                  <a:gd name="T5" fmla="*/ 0 h 277"/>
                  <a:gd name="T6" fmla="*/ 41 w 63"/>
                  <a:gd name="T7" fmla="*/ 2 h 277"/>
                  <a:gd name="T8" fmla="*/ 62 w 63"/>
                  <a:gd name="T9" fmla="*/ 262 h 277"/>
                  <a:gd name="T10" fmla="*/ 59 w 63"/>
                  <a:gd name="T11" fmla="*/ 264 h 277"/>
                  <a:gd name="T12" fmla="*/ 56 w 63"/>
                  <a:gd name="T13" fmla="*/ 267 h 277"/>
                  <a:gd name="T14" fmla="*/ 52 w 63"/>
                  <a:gd name="T15" fmla="*/ 269 h 277"/>
                  <a:gd name="T16" fmla="*/ 48 w 63"/>
                  <a:gd name="T17" fmla="*/ 271 h 277"/>
                  <a:gd name="T18" fmla="*/ 42 w 63"/>
                  <a:gd name="T19" fmla="*/ 273 h 277"/>
                  <a:gd name="T20" fmla="*/ 36 w 63"/>
                  <a:gd name="T21" fmla="*/ 275 h 277"/>
                  <a:gd name="T22" fmla="*/ 32 w 63"/>
                  <a:gd name="T23" fmla="*/ 276 h 277"/>
                  <a:gd name="T24" fmla="*/ 29 w 63"/>
                  <a:gd name="T25" fmla="*/ 276 h 277"/>
                  <a:gd name="T26" fmla="*/ 25 w 63"/>
                  <a:gd name="T27" fmla="*/ 276 h 277"/>
                  <a:gd name="T28" fmla="*/ 20 w 63"/>
                  <a:gd name="T29" fmla="*/ 275 h 277"/>
                  <a:gd name="T30" fmla="*/ 17 w 63"/>
                  <a:gd name="T31" fmla="*/ 274 h 277"/>
                  <a:gd name="T32" fmla="*/ 14 w 63"/>
                  <a:gd name="T33" fmla="*/ 273 h 277"/>
                  <a:gd name="T34" fmla="*/ 11 w 63"/>
                  <a:gd name="T35" fmla="*/ 273 h 277"/>
                  <a:gd name="T36" fmla="*/ 9 w 63"/>
                  <a:gd name="T37" fmla="*/ 271 h 277"/>
                  <a:gd name="T38" fmla="*/ 5 w 63"/>
                  <a:gd name="T39" fmla="*/ 269 h 277"/>
                  <a:gd name="T40" fmla="*/ 2 w 63"/>
                  <a:gd name="T41" fmla="*/ 267 h 277"/>
                  <a:gd name="T42" fmla="*/ 1 w 63"/>
                  <a:gd name="T43" fmla="*/ 264 h 277"/>
                  <a:gd name="T44" fmla="*/ 0 w 63"/>
                  <a:gd name="T45" fmla="*/ 263 h 277"/>
                  <a:gd name="T46" fmla="*/ 0 w 63"/>
                  <a:gd name="T47" fmla="*/ 262 h 277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63"/>
                  <a:gd name="T73" fmla="*/ 0 h 277"/>
                  <a:gd name="T74" fmla="*/ 63 w 63"/>
                  <a:gd name="T75" fmla="*/ 277 h 277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63" h="277">
                    <a:moveTo>
                      <a:pt x="0" y="262"/>
                    </a:moveTo>
                    <a:lnTo>
                      <a:pt x="15" y="2"/>
                    </a:lnTo>
                    <a:lnTo>
                      <a:pt x="28" y="0"/>
                    </a:lnTo>
                    <a:lnTo>
                      <a:pt x="41" y="2"/>
                    </a:lnTo>
                    <a:lnTo>
                      <a:pt x="62" y="262"/>
                    </a:lnTo>
                    <a:lnTo>
                      <a:pt x="59" y="264"/>
                    </a:lnTo>
                    <a:lnTo>
                      <a:pt x="56" y="267"/>
                    </a:lnTo>
                    <a:lnTo>
                      <a:pt x="52" y="269"/>
                    </a:lnTo>
                    <a:lnTo>
                      <a:pt x="48" y="271"/>
                    </a:lnTo>
                    <a:lnTo>
                      <a:pt x="42" y="273"/>
                    </a:lnTo>
                    <a:lnTo>
                      <a:pt x="36" y="275"/>
                    </a:lnTo>
                    <a:lnTo>
                      <a:pt x="32" y="276"/>
                    </a:lnTo>
                    <a:lnTo>
                      <a:pt x="29" y="276"/>
                    </a:lnTo>
                    <a:lnTo>
                      <a:pt x="25" y="276"/>
                    </a:lnTo>
                    <a:lnTo>
                      <a:pt x="20" y="275"/>
                    </a:lnTo>
                    <a:lnTo>
                      <a:pt x="17" y="274"/>
                    </a:lnTo>
                    <a:lnTo>
                      <a:pt x="14" y="273"/>
                    </a:lnTo>
                    <a:lnTo>
                      <a:pt x="11" y="273"/>
                    </a:lnTo>
                    <a:lnTo>
                      <a:pt x="9" y="271"/>
                    </a:lnTo>
                    <a:lnTo>
                      <a:pt x="5" y="269"/>
                    </a:lnTo>
                    <a:lnTo>
                      <a:pt x="2" y="267"/>
                    </a:lnTo>
                    <a:lnTo>
                      <a:pt x="1" y="264"/>
                    </a:lnTo>
                    <a:lnTo>
                      <a:pt x="0" y="263"/>
                    </a:lnTo>
                    <a:lnTo>
                      <a:pt x="0" y="262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844" name="Freeform 298"/>
              <p:cNvSpPr>
                <a:spLocks/>
              </p:cNvSpPr>
              <p:nvPr/>
            </p:nvSpPr>
            <p:spPr bwMode="auto">
              <a:xfrm>
                <a:off x="1503" y="2912"/>
                <a:ext cx="57" cy="263"/>
              </a:xfrm>
              <a:custGeom>
                <a:avLst/>
                <a:gdLst>
                  <a:gd name="T0" fmla="*/ 0 w 62"/>
                  <a:gd name="T1" fmla="*/ 261 h 276"/>
                  <a:gd name="T2" fmla="*/ 15 w 62"/>
                  <a:gd name="T3" fmla="*/ 2 h 276"/>
                  <a:gd name="T4" fmla="*/ 28 w 62"/>
                  <a:gd name="T5" fmla="*/ 0 h 276"/>
                  <a:gd name="T6" fmla="*/ 39 w 62"/>
                  <a:gd name="T7" fmla="*/ 2 h 276"/>
                  <a:gd name="T8" fmla="*/ 61 w 62"/>
                  <a:gd name="T9" fmla="*/ 261 h 276"/>
                  <a:gd name="T10" fmla="*/ 58 w 62"/>
                  <a:gd name="T11" fmla="*/ 264 h 276"/>
                  <a:gd name="T12" fmla="*/ 55 w 62"/>
                  <a:gd name="T13" fmla="*/ 266 h 276"/>
                  <a:gd name="T14" fmla="*/ 51 w 62"/>
                  <a:gd name="T15" fmla="*/ 268 h 276"/>
                  <a:gd name="T16" fmla="*/ 47 w 62"/>
                  <a:gd name="T17" fmla="*/ 270 h 276"/>
                  <a:gd name="T18" fmla="*/ 41 w 62"/>
                  <a:gd name="T19" fmla="*/ 272 h 276"/>
                  <a:gd name="T20" fmla="*/ 35 w 62"/>
                  <a:gd name="T21" fmla="*/ 275 h 276"/>
                  <a:gd name="T22" fmla="*/ 32 w 62"/>
                  <a:gd name="T23" fmla="*/ 275 h 276"/>
                  <a:gd name="T24" fmla="*/ 29 w 62"/>
                  <a:gd name="T25" fmla="*/ 275 h 276"/>
                  <a:gd name="T26" fmla="*/ 25 w 62"/>
                  <a:gd name="T27" fmla="*/ 275 h 276"/>
                  <a:gd name="T28" fmla="*/ 21 w 62"/>
                  <a:gd name="T29" fmla="*/ 275 h 276"/>
                  <a:gd name="T30" fmla="*/ 17 w 62"/>
                  <a:gd name="T31" fmla="*/ 274 h 276"/>
                  <a:gd name="T32" fmla="*/ 14 w 62"/>
                  <a:gd name="T33" fmla="*/ 272 h 276"/>
                  <a:gd name="T34" fmla="*/ 12 w 62"/>
                  <a:gd name="T35" fmla="*/ 271 h 276"/>
                  <a:gd name="T36" fmla="*/ 8 w 62"/>
                  <a:gd name="T37" fmla="*/ 270 h 276"/>
                  <a:gd name="T38" fmla="*/ 6 w 62"/>
                  <a:gd name="T39" fmla="*/ 268 h 276"/>
                  <a:gd name="T40" fmla="*/ 2 w 62"/>
                  <a:gd name="T41" fmla="*/ 266 h 276"/>
                  <a:gd name="T42" fmla="*/ 1 w 62"/>
                  <a:gd name="T43" fmla="*/ 264 h 276"/>
                  <a:gd name="T44" fmla="*/ 0 w 62"/>
                  <a:gd name="T45" fmla="*/ 262 h 276"/>
                  <a:gd name="T46" fmla="*/ 0 w 62"/>
                  <a:gd name="T47" fmla="*/ 261 h 27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62"/>
                  <a:gd name="T73" fmla="*/ 0 h 276"/>
                  <a:gd name="T74" fmla="*/ 62 w 62"/>
                  <a:gd name="T75" fmla="*/ 276 h 27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62" h="276">
                    <a:moveTo>
                      <a:pt x="0" y="261"/>
                    </a:moveTo>
                    <a:lnTo>
                      <a:pt x="15" y="2"/>
                    </a:lnTo>
                    <a:lnTo>
                      <a:pt x="28" y="0"/>
                    </a:lnTo>
                    <a:lnTo>
                      <a:pt x="39" y="2"/>
                    </a:lnTo>
                    <a:lnTo>
                      <a:pt x="61" y="261"/>
                    </a:lnTo>
                    <a:lnTo>
                      <a:pt x="58" y="264"/>
                    </a:lnTo>
                    <a:lnTo>
                      <a:pt x="55" y="266"/>
                    </a:lnTo>
                    <a:lnTo>
                      <a:pt x="51" y="268"/>
                    </a:lnTo>
                    <a:lnTo>
                      <a:pt x="47" y="270"/>
                    </a:lnTo>
                    <a:lnTo>
                      <a:pt x="41" y="272"/>
                    </a:lnTo>
                    <a:lnTo>
                      <a:pt x="35" y="275"/>
                    </a:lnTo>
                    <a:lnTo>
                      <a:pt x="32" y="275"/>
                    </a:lnTo>
                    <a:lnTo>
                      <a:pt x="29" y="275"/>
                    </a:lnTo>
                    <a:lnTo>
                      <a:pt x="25" y="275"/>
                    </a:lnTo>
                    <a:lnTo>
                      <a:pt x="21" y="275"/>
                    </a:lnTo>
                    <a:lnTo>
                      <a:pt x="17" y="274"/>
                    </a:lnTo>
                    <a:lnTo>
                      <a:pt x="14" y="272"/>
                    </a:lnTo>
                    <a:lnTo>
                      <a:pt x="12" y="271"/>
                    </a:lnTo>
                    <a:lnTo>
                      <a:pt x="8" y="270"/>
                    </a:lnTo>
                    <a:lnTo>
                      <a:pt x="6" y="268"/>
                    </a:lnTo>
                    <a:lnTo>
                      <a:pt x="2" y="266"/>
                    </a:lnTo>
                    <a:lnTo>
                      <a:pt x="1" y="264"/>
                    </a:lnTo>
                    <a:lnTo>
                      <a:pt x="0" y="262"/>
                    </a:lnTo>
                    <a:lnTo>
                      <a:pt x="0" y="261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845" name="Freeform 299"/>
              <p:cNvSpPr>
                <a:spLocks/>
              </p:cNvSpPr>
              <p:nvPr/>
            </p:nvSpPr>
            <p:spPr bwMode="auto">
              <a:xfrm>
                <a:off x="1475" y="2880"/>
                <a:ext cx="31" cy="263"/>
              </a:xfrm>
              <a:custGeom>
                <a:avLst/>
                <a:gdLst>
                  <a:gd name="T0" fmla="*/ 6 w 34"/>
                  <a:gd name="T1" fmla="*/ 276 h 277"/>
                  <a:gd name="T2" fmla="*/ 10 w 34"/>
                  <a:gd name="T3" fmla="*/ 276 h 277"/>
                  <a:gd name="T4" fmla="*/ 13 w 34"/>
                  <a:gd name="T5" fmla="*/ 275 h 277"/>
                  <a:gd name="T6" fmla="*/ 17 w 34"/>
                  <a:gd name="T7" fmla="*/ 274 h 277"/>
                  <a:gd name="T8" fmla="*/ 19 w 34"/>
                  <a:gd name="T9" fmla="*/ 273 h 277"/>
                  <a:gd name="T10" fmla="*/ 24 w 34"/>
                  <a:gd name="T11" fmla="*/ 271 h 277"/>
                  <a:gd name="T12" fmla="*/ 26 w 34"/>
                  <a:gd name="T13" fmla="*/ 270 h 277"/>
                  <a:gd name="T14" fmla="*/ 28 w 34"/>
                  <a:gd name="T15" fmla="*/ 269 h 277"/>
                  <a:gd name="T16" fmla="*/ 30 w 34"/>
                  <a:gd name="T17" fmla="*/ 267 h 277"/>
                  <a:gd name="T18" fmla="*/ 32 w 34"/>
                  <a:gd name="T19" fmla="*/ 264 h 277"/>
                  <a:gd name="T20" fmla="*/ 33 w 34"/>
                  <a:gd name="T21" fmla="*/ 262 h 277"/>
                  <a:gd name="T22" fmla="*/ 12 w 34"/>
                  <a:gd name="T23" fmla="*/ 2 h 277"/>
                  <a:gd name="T24" fmla="*/ 0 w 34"/>
                  <a:gd name="T25" fmla="*/ 0 h 277"/>
                  <a:gd name="T26" fmla="*/ 0 w 34"/>
                  <a:gd name="T27" fmla="*/ 276 h 277"/>
                  <a:gd name="T28" fmla="*/ 6 w 34"/>
                  <a:gd name="T29" fmla="*/ 276 h 27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4"/>
                  <a:gd name="T46" fmla="*/ 0 h 277"/>
                  <a:gd name="T47" fmla="*/ 34 w 34"/>
                  <a:gd name="T48" fmla="*/ 277 h 27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4" h="277">
                    <a:moveTo>
                      <a:pt x="6" y="276"/>
                    </a:moveTo>
                    <a:lnTo>
                      <a:pt x="10" y="276"/>
                    </a:lnTo>
                    <a:lnTo>
                      <a:pt x="13" y="275"/>
                    </a:lnTo>
                    <a:lnTo>
                      <a:pt x="17" y="274"/>
                    </a:lnTo>
                    <a:lnTo>
                      <a:pt x="19" y="273"/>
                    </a:lnTo>
                    <a:lnTo>
                      <a:pt x="24" y="271"/>
                    </a:lnTo>
                    <a:lnTo>
                      <a:pt x="26" y="270"/>
                    </a:lnTo>
                    <a:lnTo>
                      <a:pt x="28" y="269"/>
                    </a:lnTo>
                    <a:lnTo>
                      <a:pt x="30" y="267"/>
                    </a:lnTo>
                    <a:lnTo>
                      <a:pt x="32" y="264"/>
                    </a:lnTo>
                    <a:lnTo>
                      <a:pt x="33" y="262"/>
                    </a:lnTo>
                    <a:lnTo>
                      <a:pt x="12" y="2"/>
                    </a:lnTo>
                    <a:lnTo>
                      <a:pt x="0" y="0"/>
                    </a:lnTo>
                    <a:lnTo>
                      <a:pt x="0" y="276"/>
                    </a:lnTo>
                    <a:lnTo>
                      <a:pt x="6" y="276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846" name="Freeform 300"/>
              <p:cNvSpPr>
                <a:spLocks/>
              </p:cNvSpPr>
              <p:nvPr/>
            </p:nvSpPr>
            <p:spPr bwMode="auto">
              <a:xfrm>
                <a:off x="1449" y="3160"/>
                <a:ext cx="167" cy="186"/>
              </a:xfrm>
              <a:custGeom>
                <a:avLst/>
                <a:gdLst>
                  <a:gd name="T0" fmla="*/ 181 w 182"/>
                  <a:gd name="T1" fmla="*/ 0 h 195"/>
                  <a:gd name="T2" fmla="*/ 0 w 182"/>
                  <a:gd name="T3" fmla="*/ 103 h 195"/>
                  <a:gd name="T4" fmla="*/ 0 w 182"/>
                  <a:gd name="T5" fmla="*/ 194 h 195"/>
                  <a:gd name="T6" fmla="*/ 181 w 182"/>
                  <a:gd name="T7" fmla="*/ 89 h 195"/>
                  <a:gd name="T8" fmla="*/ 181 w 182"/>
                  <a:gd name="T9" fmla="*/ 0 h 1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2"/>
                  <a:gd name="T16" fmla="*/ 0 h 195"/>
                  <a:gd name="T17" fmla="*/ 182 w 182"/>
                  <a:gd name="T18" fmla="*/ 195 h 19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2" h="195">
                    <a:moveTo>
                      <a:pt x="181" y="0"/>
                    </a:moveTo>
                    <a:lnTo>
                      <a:pt x="0" y="103"/>
                    </a:lnTo>
                    <a:lnTo>
                      <a:pt x="0" y="194"/>
                    </a:lnTo>
                    <a:lnTo>
                      <a:pt x="181" y="89"/>
                    </a:lnTo>
                    <a:lnTo>
                      <a:pt x="181" y="0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847" name="Freeform 301"/>
              <p:cNvSpPr>
                <a:spLocks/>
              </p:cNvSpPr>
              <p:nvPr/>
            </p:nvSpPr>
            <p:spPr bwMode="auto">
              <a:xfrm>
                <a:off x="1248" y="3139"/>
                <a:ext cx="202" cy="207"/>
              </a:xfrm>
              <a:custGeom>
                <a:avLst/>
                <a:gdLst>
                  <a:gd name="T0" fmla="*/ 0 w 220"/>
                  <a:gd name="T1" fmla="*/ 0 h 217"/>
                  <a:gd name="T2" fmla="*/ 219 w 220"/>
                  <a:gd name="T3" fmla="*/ 125 h 217"/>
                  <a:gd name="T4" fmla="*/ 219 w 220"/>
                  <a:gd name="T5" fmla="*/ 216 h 217"/>
                  <a:gd name="T6" fmla="*/ 0 w 220"/>
                  <a:gd name="T7" fmla="*/ 90 h 217"/>
                  <a:gd name="T8" fmla="*/ 0 w 220"/>
                  <a:gd name="T9" fmla="*/ 0 h 2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0"/>
                  <a:gd name="T16" fmla="*/ 0 h 217"/>
                  <a:gd name="T17" fmla="*/ 220 w 220"/>
                  <a:gd name="T18" fmla="*/ 217 h 2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0" h="217">
                    <a:moveTo>
                      <a:pt x="0" y="0"/>
                    </a:moveTo>
                    <a:lnTo>
                      <a:pt x="219" y="125"/>
                    </a:lnTo>
                    <a:lnTo>
                      <a:pt x="219" y="216"/>
                    </a:lnTo>
                    <a:lnTo>
                      <a:pt x="0" y="9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848" name="Freeform 302"/>
              <p:cNvSpPr>
                <a:spLocks/>
              </p:cNvSpPr>
              <p:nvPr/>
            </p:nvSpPr>
            <p:spPr bwMode="auto">
              <a:xfrm>
                <a:off x="1248" y="3040"/>
                <a:ext cx="368" cy="219"/>
              </a:xfrm>
              <a:custGeom>
                <a:avLst/>
                <a:gdLst>
                  <a:gd name="T0" fmla="*/ 400 w 401"/>
                  <a:gd name="T1" fmla="*/ 126 h 231"/>
                  <a:gd name="T2" fmla="*/ 219 w 401"/>
                  <a:gd name="T3" fmla="*/ 230 h 231"/>
                  <a:gd name="T4" fmla="*/ 0 w 401"/>
                  <a:gd name="T5" fmla="*/ 103 h 231"/>
                  <a:gd name="T6" fmla="*/ 180 w 401"/>
                  <a:gd name="T7" fmla="*/ 0 h 231"/>
                  <a:gd name="T8" fmla="*/ 400 w 401"/>
                  <a:gd name="T9" fmla="*/ 126 h 2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1"/>
                  <a:gd name="T16" fmla="*/ 0 h 231"/>
                  <a:gd name="T17" fmla="*/ 401 w 401"/>
                  <a:gd name="T18" fmla="*/ 231 h 2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1" h="231">
                    <a:moveTo>
                      <a:pt x="400" y="126"/>
                    </a:moveTo>
                    <a:lnTo>
                      <a:pt x="219" y="230"/>
                    </a:lnTo>
                    <a:lnTo>
                      <a:pt x="0" y="103"/>
                    </a:lnTo>
                    <a:lnTo>
                      <a:pt x="180" y="0"/>
                    </a:lnTo>
                    <a:lnTo>
                      <a:pt x="400" y="126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849" name="Freeform 303"/>
              <p:cNvSpPr>
                <a:spLocks/>
              </p:cNvSpPr>
              <p:nvPr/>
            </p:nvSpPr>
            <p:spPr bwMode="auto">
              <a:xfrm>
                <a:off x="1321" y="3149"/>
                <a:ext cx="55" cy="66"/>
              </a:xfrm>
              <a:custGeom>
                <a:avLst/>
                <a:gdLst>
                  <a:gd name="T0" fmla="*/ 58 w 59"/>
                  <a:gd name="T1" fmla="*/ 0 h 70"/>
                  <a:gd name="T2" fmla="*/ 58 w 59"/>
                  <a:gd name="T3" fmla="*/ 69 h 70"/>
                  <a:gd name="T4" fmla="*/ 0 w 59"/>
                  <a:gd name="T5" fmla="*/ 35 h 70"/>
                  <a:gd name="T6" fmla="*/ 58 w 59"/>
                  <a:gd name="T7" fmla="*/ 0 h 7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9"/>
                  <a:gd name="T13" fmla="*/ 0 h 70"/>
                  <a:gd name="T14" fmla="*/ 59 w 59"/>
                  <a:gd name="T15" fmla="*/ 70 h 7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9" h="70">
                    <a:moveTo>
                      <a:pt x="58" y="0"/>
                    </a:moveTo>
                    <a:lnTo>
                      <a:pt x="58" y="69"/>
                    </a:lnTo>
                    <a:lnTo>
                      <a:pt x="0" y="35"/>
                    </a:lnTo>
                    <a:lnTo>
                      <a:pt x="58" y="0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850" name="Freeform 304"/>
              <p:cNvSpPr>
                <a:spLocks/>
              </p:cNvSpPr>
              <p:nvPr/>
            </p:nvSpPr>
            <p:spPr bwMode="auto">
              <a:xfrm>
                <a:off x="1461" y="3260"/>
                <a:ext cx="30" cy="61"/>
              </a:xfrm>
              <a:custGeom>
                <a:avLst/>
                <a:gdLst>
                  <a:gd name="T0" fmla="*/ 32 w 33"/>
                  <a:gd name="T1" fmla="*/ 0 h 64"/>
                  <a:gd name="T2" fmla="*/ 0 w 33"/>
                  <a:gd name="T3" fmla="*/ 18 h 64"/>
                  <a:gd name="T4" fmla="*/ 0 w 33"/>
                  <a:gd name="T5" fmla="*/ 63 h 64"/>
                  <a:gd name="T6" fmla="*/ 32 w 33"/>
                  <a:gd name="T7" fmla="*/ 45 h 64"/>
                  <a:gd name="T8" fmla="*/ 32 w 33"/>
                  <a:gd name="T9" fmla="*/ 0 h 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64"/>
                  <a:gd name="T17" fmla="*/ 33 w 33"/>
                  <a:gd name="T18" fmla="*/ 64 h 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64">
                    <a:moveTo>
                      <a:pt x="32" y="0"/>
                    </a:moveTo>
                    <a:lnTo>
                      <a:pt x="0" y="18"/>
                    </a:lnTo>
                    <a:lnTo>
                      <a:pt x="0" y="63"/>
                    </a:lnTo>
                    <a:lnTo>
                      <a:pt x="32" y="45"/>
                    </a:lnTo>
                    <a:lnTo>
                      <a:pt x="32" y="0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851" name="Freeform 305"/>
              <p:cNvSpPr>
                <a:spLocks/>
              </p:cNvSpPr>
              <p:nvPr/>
            </p:nvSpPr>
            <p:spPr bwMode="auto">
              <a:xfrm>
                <a:off x="1265" y="3238"/>
                <a:ext cx="99" cy="99"/>
              </a:xfrm>
              <a:custGeom>
                <a:avLst/>
                <a:gdLst>
                  <a:gd name="T0" fmla="*/ 0 w 107"/>
                  <a:gd name="T1" fmla="*/ 0 h 104"/>
                  <a:gd name="T2" fmla="*/ 106 w 107"/>
                  <a:gd name="T3" fmla="*/ 61 h 104"/>
                  <a:gd name="T4" fmla="*/ 106 w 107"/>
                  <a:gd name="T5" fmla="*/ 103 h 104"/>
                  <a:gd name="T6" fmla="*/ 0 w 107"/>
                  <a:gd name="T7" fmla="*/ 42 h 104"/>
                  <a:gd name="T8" fmla="*/ 0 w 107"/>
                  <a:gd name="T9" fmla="*/ 0 h 1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7"/>
                  <a:gd name="T16" fmla="*/ 0 h 104"/>
                  <a:gd name="T17" fmla="*/ 107 w 107"/>
                  <a:gd name="T18" fmla="*/ 104 h 10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7" h="104">
                    <a:moveTo>
                      <a:pt x="0" y="0"/>
                    </a:moveTo>
                    <a:lnTo>
                      <a:pt x="106" y="61"/>
                    </a:lnTo>
                    <a:lnTo>
                      <a:pt x="106" y="103"/>
                    </a:lnTo>
                    <a:lnTo>
                      <a:pt x="0" y="4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852" name="Freeform 306"/>
              <p:cNvSpPr>
                <a:spLocks/>
              </p:cNvSpPr>
              <p:nvPr/>
            </p:nvSpPr>
            <p:spPr bwMode="auto">
              <a:xfrm>
                <a:off x="1362" y="3273"/>
                <a:ext cx="37" cy="64"/>
              </a:xfrm>
              <a:custGeom>
                <a:avLst/>
                <a:gdLst>
                  <a:gd name="T0" fmla="*/ 40 w 41"/>
                  <a:gd name="T1" fmla="*/ 0 h 67"/>
                  <a:gd name="T2" fmla="*/ 0 w 41"/>
                  <a:gd name="T3" fmla="*/ 22 h 67"/>
                  <a:gd name="T4" fmla="*/ 0 w 41"/>
                  <a:gd name="T5" fmla="*/ 66 h 67"/>
                  <a:gd name="T6" fmla="*/ 40 w 41"/>
                  <a:gd name="T7" fmla="*/ 43 h 67"/>
                  <a:gd name="T8" fmla="*/ 40 w 41"/>
                  <a:gd name="T9" fmla="*/ 0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"/>
                  <a:gd name="T16" fmla="*/ 0 h 67"/>
                  <a:gd name="T17" fmla="*/ 41 w 41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" h="67">
                    <a:moveTo>
                      <a:pt x="40" y="0"/>
                    </a:moveTo>
                    <a:lnTo>
                      <a:pt x="0" y="22"/>
                    </a:lnTo>
                    <a:lnTo>
                      <a:pt x="0" y="66"/>
                    </a:lnTo>
                    <a:lnTo>
                      <a:pt x="40" y="43"/>
                    </a:lnTo>
                    <a:lnTo>
                      <a:pt x="40" y="0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853" name="Freeform 307"/>
              <p:cNvSpPr>
                <a:spLocks/>
              </p:cNvSpPr>
              <p:nvPr/>
            </p:nvSpPr>
            <p:spPr bwMode="auto">
              <a:xfrm>
                <a:off x="1265" y="3217"/>
                <a:ext cx="134" cy="80"/>
              </a:xfrm>
              <a:custGeom>
                <a:avLst/>
                <a:gdLst>
                  <a:gd name="T0" fmla="*/ 145 w 146"/>
                  <a:gd name="T1" fmla="*/ 61 h 84"/>
                  <a:gd name="T2" fmla="*/ 105 w 146"/>
                  <a:gd name="T3" fmla="*/ 83 h 84"/>
                  <a:gd name="T4" fmla="*/ 0 w 146"/>
                  <a:gd name="T5" fmla="*/ 21 h 84"/>
                  <a:gd name="T6" fmla="*/ 37 w 146"/>
                  <a:gd name="T7" fmla="*/ 0 h 84"/>
                  <a:gd name="T8" fmla="*/ 145 w 146"/>
                  <a:gd name="T9" fmla="*/ 61 h 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6"/>
                  <a:gd name="T16" fmla="*/ 0 h 84"/>
                  <a:gd name="T17" fmla="*/ 146 w 146"/>
                  <a:gd name="T18" fmla="*/ 84 h 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6" h="84">
                    <a:moveTo>
                      <a:pt x="145" y="61"/>
                    </a:moveTo>
                    <a:lnTo>
                      <a:pt x="105" y="83"/>
                    </a:lnTo>
                    <a:lnTo>
                      <a:pt x="0" y="21"/>
                    </a:lnTo>
                    <a:lnTo>
                      <a:pt x="37" y="0"/>
                    </a:lnTo>
                    <a:lnTo>
                      <a:pt x="145" y="61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854" name="Freeform 308"/>
              <p:cNvSpPr>
                <a:spLocks/>
              </p:cNvSpPr>
              <p:nvPr/>
            </p:nvSpPr>
            <p:spPr bwMode="auto">
              <a:xfrm>
                <a:off x="1514" y="3229"/>
                <a:ext cx="30" cy="61"/>
              </a:xfrm>
              <a:custGeom>
                <a:avLst/>
                <a:gdLst>
                  <a:gd name="T0" fmla="*/ 31 w 32"/>
                  <a:gd name="T1" fmla="*/ 0 h 64"/>
                  <a:gd name="T2" fmla="*/ 0 w 32"/>
                  <a:gd name="T3" fmla="*/ 18 h 64"/>
                  <a:gd name="T4" fmla="*/ 0 w 32"/>
                  <a:gd name="T5" fmla="*/ 63 h 64"/>
                  <a:gd name="T6" fmla="*/ 31 w 32"/>
                  <a:gd name="T7" fmla="*/ 45 h 64"/>
                  <a:gd name="T8" fmla="*/ 31 w 32"/>
                  <a:gd name="T9" fmla="*/ 0 h 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64"/>
                  <a:gd name="T17" fmla="*/ 32 w 32"/>
                  <a:gd name="T18" fmla="*/ 64 h 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64">
                    <a:moveTo>
                      <a:pt x="31" y="0"/>
                    </a:moveTo>
                    <a:lnTo>
                      <a:pt x="0" y="18"/>
                    </a:lnTo>
                    <a:lnTo>
                      <a:pt x="0" y="63"/>
                    </a:lnTo>
                    <a:lnTo>
                      <a:pt x="31" y="45"/>
                    </a:lnTo>
                    <a:lnTo>
                      <a:pt x="31" y="0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855" name="Freeform 309"/>
              <p:cNvSpPr>
                <a:spLocks/>
              </p:cNvSpPr>
              <p:nvPr/>
            </p:nvSpPr>
            <p:spPr bwMode="auto">
              <a:xfrm>
                <a:off x="1248" y="3104"/>
                <a:ext cx="54" cy="68"/>
              </a:xfrm>
              <a:custGeom>
                <a:avLst/>
                <a:gdLst>
                  <a:gd name="T0" fmla="*/ 58 w 59"/>
                  <a:gd name="T1" fmla="*/ 0 h 71"/>
                  <a:gd name="T2" fmla="*/ 58 w 59"/>
                  <a:gd name="T3" fmla="*/ 70 h 71"/>
                  <a:gd name="T4" fmla="*/ 0 w 59"/>
                  <a:gd name="T5" fmla="*/ 36 h 71"/>
                  <a:gd name="T6" fmla="*/ 58 w 59"/>
                  <a:gd name="T7" fmla="*/ 0 h 7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9"/>
                  <a:gd name="T13" fmla="*/ 0 h 71"/>
                  <a:gd name="T14" fmla="*/ 59 w 59"/>
                  <a:gd name="T15" fmla="*/ 71 h 7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9" h="71">
                    <a:moveTo>
                      <a:pt x="58" y="0"/>
                    </a:moveTo>
                    <a:lnTo>
                      <a:pt x="58" y="70"/>
                    </a:lnTo>
                    <a:lnTo>
                      <a:pt x="0" y="36"/>
                    </a:lnTo>
                    <a:lnTo>
                      <a:pt x="58" y="0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856" name="Freeform 310"/>
              <p:cNvSpPr>
                <a:spLocks/>
              </p:cNvSpPr>
              <p:nvPr/>
            </p:nvSpPr>
            <p:spPr bwMode="auto">
              <a:xfrm>
                <a:off x="1301" y="3004"/>
                <a:ext cx="166" cy="167"/>
              </a:xfrm>
              <a:custGeom>
                <a:avLst/>
                <a:gdLst>
                  <a:gd name="T0" fmla="*/ 180 w 181"/>
                  <a:gd name="T1" fmla="*/ 69 h 175"/>
                  <a:gd name="T2" fmla="*/ 0 w 181"/>
                  <a:gd name="T3" fmla="*/ 174 h 175"/>
                  <a:gd name="T4" fmla="*/ 0 w 181"/>
                  <a:gd name="T5" fmla="*/ 104 h 175"/>
                  <a:gd name="T6" fmla="*/ 180 w 181"/>
                  <a:gd name="T7" fmla="*/ 0 h 175"/>
                  <a:gd name="T8" fmla="*/ 180 w 181"/>
                  <a:gd name="T9" fmla="*/ 69 h 1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1"/>
                  <a:gd name="T16" fmla="*/ 0 h 175"/>
                  <a:gd name="T17" fmla="*/ 181 w 181"/>
                  <a:gd name="T18" fmla="*/ 175 h 17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1" h="175">
                    <a:moveTo>
                      <a:pt x="180" y="69"/>
                    </a:moveTo>
                    <a:lnTo>
                      <a:pt x="0" y="174"/>
                    </a:lnTo>
                    <a:lnTo>
                      <a:pt x="0" y="104"/>
                    </a:lnTo>
                    <a:lnTo>
                      <a:pt x="180" y="0"/>
                    </a:lnTo>
                    <a:lnTo>
                      <a:pt x="180" y="69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857" name="Freeform 311"/>
              <p:cNvSpPr>
                <a:spLocks/>
              </p:cNvSpPr>
              <p:nvPr/>
            </p:nvSpPr>
            <p:spPr bwMode="auto">
              <a:xfrm>
                <a:off x="1321" y="3149"/>
                <a:ext cx="55" cy="66"/>
              </a:xfrm>
              <a:custGeom>
                <a:avLst/>
                <a:gdLst>
                  <a:gd name="T0" fmla="*/ 58 w 59"/>
                  <a:gd name="T1" fmla="*/ 0 h 70"/>
                  <a:gd name="T2" fmla="*/ 58 w 59"/>
                  <a:gd name="T3" fmla="*/ 69 h 70"/>
                  <a:gd name="T4" fmla="*/ 0 w 59"/>
                  <a:gd name="T5" fmla="*/ 35 h 70"/>
                  <a:gd name="T6" fmla="*/ 58 w 59"/>
                  <a:gd name="T7" fmla="*/ 0 h 7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9"/>
                  <a:gd name="T13" fmla="*/ 0 h 70"/>
                  <a:gd name="T14" fmla="*/ 59 w 59"/>
                  <a:gd name="T15" fmla="*/ 70 h 7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9" h="70">
                    <a:moveTo>
                      <a:pt x="58" y="0"/>
                    </a:moveTo>
                    <a:lnTo>
                      <a:pt x="58" y="69"/>
                    </a:lnTo>
                    <a:lnTo>
                      <a:pt x="0" y="35"/>
                    </a:lnTo>
                    <a:lnTo>
                      <a:pt x="58" y="0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858" name="Freeform 312"/>
              <p:cNvSpPr>
                <a:spLocks/>
              </p:cNvSpPr>
              <p:nvPr/>
            </p:nvSpPr>
            <p:spPr bwMode="auto">
              <a:xfrm>
                <a:off x="1375" y="3048"/>
                <a:ext cx="167" cy="167"/>
              </a:xfrm>
              <a:custGeom>
                <a:avLst/>
                <a:gdLst>
                  <a:gd name="T0" fmla="*/ 181 w 182"/>
                  <a:gd name="T1" fmla="*/ 70 h 176"/>
                  <a:gd name="T2" fmla="*/ 0 w 182"/>
                  <a:gd name="T3" fmla="*/ 175 h 176"/>
                  <a:gd name="T4" fmla="*/ 0 w 182"/>
                  <a:gd name="T5" fmla="*/ 105 h 176"/>
                  <a:gd name="T6" fmla="*/ 181 w 182"/>
                  <a:gd name="T7" fmla="*/ 0 h 176"/>
                  <a:gd name="T8" fmla="*/ 181 w 182"/>
                  <a:gd name="T9" fmla="*/ 70 h 1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2"/>
                  <a:gd name="T16" fmla="*/ 0 h 176"/>
                  <a:gd name="T17" fmla="*/ 182 w 182"/>
                  <a:gd name="T18" fmla="*/ 176 h 1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2" h="176">
                    <a:moveTo>
                      <a:pt x="181" y="70"/>
                    </a:moveTo>
                    <a:lnTo>
                      <a:pt x="0" y="175"/>
                    </a:lnTo>
                    <a:lnTo>
                      <a:pt x="0" y="105"/>
                    </a:lnTo>
                    <a:lnTo>
                      <a:pt x="181" y="0"/>
                    </a:lnTo>
                    <a:lnTo>
                      <a:pt x="181" y="70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859" name="Freeform 313"/>
              <p:cNvSpPr>
                <a:spLocks/>
              </p:cNvSpPr>
              <p:nvPr/>
            </p:nvSpPr>
            <p:spPr bwMode="auto">
              <a:xfrm>
                <a:off x="1396" y="3194"/>
                <a:ext cx="53" cy="65"/>
              </a:xfrm>
              <a:custGeom>
                <a:avLst/>
                <a:gdLst>
                  <a:gd name="T0" fmla="*/ 57 w 58"/>
                  <a:gd name="T1" fmla="*/ 0 h 69"/>
                  <a:gd name="T2" fmla="*/ 57 w 58"/>
                  <a:gd name="T3" fmla="*/ 68 h 69"/>
                  <a:gd name="T4" fmla="*/ 0 w 58"/>
                  <a:gd name="T5" fmla="*/ 35 h 69"/>
                  <a:gd name="T6" fmla="*/ 57 w 58"/>
                  <a:gd name="T7" fmla="*/ 0 h 6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8"/>
                  <a:gd name="T13" fmla="*/ 0 h 69"/>
                  <a:gd name="T14" fmla="*/ 58 w 58"/>
                  <a:gd name="T15" fmla="*/ 69 h 6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8" h="69">
                    <a:moveTo>
                      <a:pt x="57" y="0"/>
                    </a:moveTo>
                    <a:lnTo>
                      <a:pt x="57" y="68"/>
                    </a:lnTo>
                    <a:lnTo>
                      <a:pt x="0" y="35"/>
                    </a:lnTo>
                    <a:lnTo>
                      <a:pt x="57" y="0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860" name="Freeform 314"/>
              <p:cNvSpPr>
                <a:spLocks/>
              </p:cNvSpPr>
              <p:nvPr/>
            </p:nvSpPr>
            <p:spPr bwMode="auto">
              <a:xfrm>
                <a:off x="1449" y="3095"/>
                <a:ext cx="167" cy="164"/>
              </a:xfrm>
              <a:custGeom>
                <a:avLst/>
                <a:gdLst>
                  <a:gd name="T0" fmla="*/ 181 w 182"/>
                  <a:gd name="T1" fmla="*/ 68 h 173"/>
                  <a:gd name="T2" fmla="*/ 0 w 182"/>
                  <a:gd name="T3" fmla="*/ 172 h 173"/>
                  <a:gd name="T4" fmla="*/ 0 w 182"/>
                  <a:gd name="T5" fmla="*/ 103 h 173"/>
                  <a:gd name="T6" fmla="*/ 181 w 182"/>
                  <a:gd name="T7" fmla="*/ 0 h 173"/>
                  <a:gd name="T8" fmla="*/ 181 w 182"/>
                  <a:gd name="T9" fmla="*/ 68 h 1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2"/>
                  <a:gd name="T16" fmla="*/ 0 h 173"/>
                  <a:gd name="T17" fmla="*/ 182 w 182"/>
                  <a:gd name="T18" fmla="*/ 173 h 1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2" h="173">
                    <a:moveTo>
                      <a:pt x="181" y="68"/>
                    </a:moveTo>
                    <a:lnTo>
                      <a:pt x="0" y="172"/>
                    </a:lnTo>
                    <a:lnTo>
                      <a:pt x="0" y="103"/>
                    </a:lnTo>
                    <a:lnTo>
                      <a:pt x="181" y="0"/>
                    </a:lnTo>
                    <a:lnTo>
                      <a:pt x="181" y="68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861" name="Freeform 315"/>
              <p:cNvSpPr>
                <a:spLocks/>
              </p:cNvSpPr>
              <p:nvPr/>
            </p:nvSpPr>
            <p:spPr bwMode="auto">
              <a:xfrm>
                <a:off x="1380" y="3061"/>
                <a:ext cx="152" cy="144"/>
              </a:xfrm>
              <a:custGeom>
                <a:avLst/>
                <a:gdLst>
                  <a:gd name="T0" fmla="*/ 165 w 166"/>
                  <a:gd name="T1" fmla="*/ 55 h 152"/>
                  <a:gd name="T2" fmla="*/ 165 w 166"/>
                  <a:gd name="T3" fmla="*/ 0 h 152"/>
                  <a:gd name="T4" fmla="*/ 0 w 166"/>
                  <a:gd name="T5" fmla="*/ 93 h 152"/>
                  <a:gd name="T6" fmla="*/ 0 w 166"/>
                  <a:gd name="T7" fmla="*/ 151 h 152"/>
                  <a:gd name="T8" fmla="*/ 165 w 166"/>
                  <a:gd name="T9" fmla="*/ 55 h 1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6"/>
                  <a:gd name="T16" fmla="*/ 0 h 152"/>
                  <a:gd name="T17" fmla="*/ 166 w 166"/>
                  <a:gd name="T18" fmla="*/ 152 h 1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6" h="152">
                    <a:moveTo>
                      <a:pt x="165" y="55"/>
                    </a:moveTo>
                    <a:lnTo>
                      <a:pt x="165" y="0"/>
                    </a:lnTo>
                    <a:lnTo>
                      <a:pt x="0" y="93"/>
                    </a:lnTo>
                    <a:lnTo>
                      <a:pt x="0" y="151"/>
                    </a:lnTo>
                    <a:lnTo>
                      <a:pt x="165" y="55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862" name="Freeform 316"/>
              <p:cNvSpPr>
                <a:spLocks/>
              </p:cNvSpPr>
              <p:nvPr/>
            </p:nvSpPr>
            <p:spPr bwMode="auto">
              <a:xfrm>
                <a:off x="1568" y="3195"/>
                <a:ext cx="31" cy="61"/>
              </a:xfrm>
              <a:custGeom>
                <a:avLst/>
                <a:gdLst>
                  <a:gd name="T0" fmla="*/ 32 w 33"/>
                  <a:gd name="T1" fmla="*/ 0 h 64"/>
                  <a:gd name="T2" fmla="*/ 0 w 33"/>
                  <a:gd name="T3" fmla="*/ 18 h 64"/>
                  <a:gd name="T4" fmla="*/ 0 w 33"/>
                  <a:gd name="T5" fmla="*/ 63 h 64"/>
                  <a:gd name="T6" fmla="*/ 32 w 33"/>
                  <a:gd name="T7" fmla="*/ 45 h 64"/>
                  <a:gd name="T8" fmla="*/ 32 w 33"/>
                  <a:gd name="T9" fmla="*/ 0 h 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64"/>
                  <a:gd name="T17" fmla="*/ 33 w 33"/>
                  <a:gd name="T18" fmla="*/ 64 h 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64">
                    <a:moveTo>
                      <a:pt x="32" y="0"/>
                    </a:moveTo>
                    <a:lnTo>
                      <a:pt x="0" y="18"/>
                    </a:lnTo>
                    <a:lnTo>
                      <a:pt x="0" y="63"/>
                    </a:lnTo>
                    <a:lnTo>
                      <a:pt x="32" y="45"/>
                    </a:lnTo>
                    <a:lnTo>
                      <a:pt x="32" y="0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863" name="Freeform 317"/>
              <p:cNvSpPr>
                <a:spLocks/>
              </p:cNvSpPr>
              <p:nvPr/>
            </p:nvSpPr>
            <p:spPr bwMode="auto">
              <a:xfrm>
                <a:off x="1454" y="3106"/>
                <a:ext cx="152" cy="145"/>
              </a:xfrm>
              <a:custGeom>
                <a:avLst/>
                <a:gdLst>
                  <a:gd name="T0" fmla="*/ 165 w 166"/>
                  <a:gd name="T1" fmla="*/ 55 h 152"/>
                  <a:gd name="T2" fmla="*/ 165 w 166"/>
                  <a:gd name="T3" fmla="*/ 0 h 152"/>
                  <a:gd name="T4" fmla="*/ 0 w 166"/>
                  <a:gd name="T5" fmla="*/ 93 h 152"/>
                  <a:gd name="T6" fmla="*/ 0 w 166"/>
                  <a:gd name="T7" fmla="*/ 151 h 152"/>
                  <a:gd name="T8" fmla="*/ 165 w 166"/>
                  <a:gd name="T9" fmla="*/ 55 h 1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6"/>
                  <a:gd name="T16" fmla="*/ 0 h 152"/>
                  <a:gd name="T17" fmla="*/ 166 w 166"/>
                  <a:gd name="T18" fmla="*/ 152 h 1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6" h="152">
                    <a:moveTo>
                      <a:pt x="165" y="55"/>
                    </a:moveTo>
                    <a:lnTo>
                      <a:pt x="165" y="0"/>
                    </a:lnTo>
                    <a:lnTo>
                      <a:pt x="0" y="93"/>
                    </a:lnTo>
                    <a:lnTo>
                      <a:pt x="0" y="151"/>
                    </a:lnTo>
                    <a:lnTo>
                      <a:pt x="165" y="55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864" name="Freeform 318"/>
              <p:cNvSpPr>
                <a:spLocks/>
              </p:cNvSpPr>
              <p:nvPr/>
            </p:nvSpPr>
            <p:spPr bwMode="auto">
              <a:xfrm>
                <a:off x="1303" y="3017"/>
                <a:ext cx="152" cy="145"/>
              </a:xfrm>
              <a:custGeom>
                <a:avLst/>
                <a:gdLst>
                  <a:gd name="T0" fmla="*/ 165 w 166"/>
                  <a:gd name="T1" fmla="*/ 55 h 153"/>
                  <a:gd name="T2" fmla="*/ 165 w 166"/>
                  <a:gd name="T3" fmla="*/ 0 h 153"/>
                  <a:gd name="T4" fmla="*/ 0 w 166"/>
                  <a:gd name="T5" fmla="*/ 93 h 153"/>
                  <a:gd name="T6" fmla="*/ 0 w 166"/>
                  <a:gd name="T7" fmla="*/ 152 h 153"/>
                  <a:gd name="T8" fmla="*/ 165 w 166"/>
                  <a:gd name="T9" fmla="*/ 55 h 1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6"/>
                  <a:gd name="T16" fmla="*/ 0 h 153"/>
                  <a:gd name="T17" fmla="*/ 166 w 166"/>
                  <a:gd name="T18" fmla="*/ 153 h 1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6" h="153">
                    <a:moveTo>
                      <a:pt x="165" y="55"/>
                    </a:moveTo>
                    <a:lnTo>
                      <a:pt x="165" y="0"/>
                    </a:lnTo>
                    <a:lnTo>
                      <a:pt x="0" y="93"/>
                    </a:lnTo>
                    <a:lnTo>
                      <a:pt x="0" y="152"/>
                    </a:lnTo>
                    <a:lnTo>
                      <a:pt x="165" y="55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grpSp>
            <p:nvGrpSpPr>
              <p:cNvPr id="865" name="Group 319"/>
              <p:cNvGrpSpPr>
                <a:grpSpLocks/>
              </p:cNvGrpSpPr>
              <p:nvPr/>
            </p:nvGrpSpPr>
            <p:grpSpPr bwMode="auto">
              <a:xfrm>
                <a:off x="1488" y="3264"/>
                <a:ext cx="149" cy="130"/>
                <a:chOff x="2587" y="2873"/>
                <a:chExt cx="149" cy="130"/>
              </a:xfrm>
            </p:grpSpPr>
            <p:sp>
              <p:nvSpPr>
                <p:cNvPr id="866" name="Line 320"/>
                <p:cNvSpPr>
                  <a:spLocks noChangeShapeType="1"/>
                </p:cNvSpPr>
                <p:nvPr/>
              </p:nvSpPr>
              <p:spPr bwMode="auto">
                <a:xfrm flipV="1">
                  <a:off x="2662" y="2954"/>
                  <a:ext cx="0" cy="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id-ID" sz="2400"/>
                </a:p>
              </p:txBody>
            </p:sp>
            <p:sp>
              <p:nvSpPr>
                <p:cNvPr id="867" name="Freeform 321"/>
                <p:cNvSpPr>
                  <a:spLocks/>
                </p:cNvSpPr>
                <p:nvPr/>
              </p:nvSpPr>
              <p:spPr bwMode="auto">
                <a:xfrm>
                  <a:off x="2658" y="2960"/>
                  <a:ext cx="16" cy="16"/>
                </a:xfrm>
                <a:custGeom>
                  <a:avLst/>
                  <a:gdLst>
                    <a:gd name="T0" fmla="*/ 9 w 17"/>
                    <a:gd name="T1" fmla="*/ 13 h 17"/>
                    <a:gd name="T2" fmla="*/ 16 w 17"/>
                    <a:gd name="T3" fmla="*/ 11 h 17"/>
                    <a:gd name="T4" fmla="*/ 16 w 17"/>
                    <a:gd name="T5" fmla="*/ 9 h 17"/>
                    <a:gd name="T6" fmla="*/ 16 w 17"/>
                    <a:gd name="T7" fmla="*/ 4 h 17"/>
                    <a:gd name="T8" fmla="*/ 12 w 17"/>
                    <a:gd name="T9" fmla="*/ 2 h 17"/>
                    <a:gd name="T10" fmla="*/ 9 w 17"/>
                    <a:gd name="T11" fmla="*/ 0 h 17"/>
                    <a:gd name="T12" fmla="*/ 6 w 17"/>
                    <a:gd name="T13" fmla="*/ 0 h 17"/>
                    <a:gd name="T14" fmla="*/ 0 w 17"/>
                    <a:gd name="T15" fmla="*/ 2 h 17"/>
                    <a:gd name="T16" fmla="*/ 0 w 17"/>
                    <a:gd name="T17" fmla="*/ 4 h 17"/>
                    <a:gd name="T18" fmla="*/ 0 w 17"/>
                    <a:gd name="T19" fmla="*/ 9 h 17"/>
                    <a:gd name="T20" fmla="*/ 3 w 17"/>
                    <a:gd name="T21" fmla="*/ 11 h 17"/>
                    <a:gd name="T22" fmla="*/ 6 w 17"/>
                    <a:gd name="T23" fmla="*/ 13 h 17"/>
                    <a:gd name="T24" fmla="*/ 6 w 17"/>
                    <a:gd name="T25" fmla="*/ 16 h 17"/>
                    <a:gd name="T26" fmla="*/ 9 w 17"/>
                    <a:gd name="T27" fmla="*/ 13 h 17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17"/>
                    <a:gd name="T43" fmla="*/ 0 h 17"/>
                    <a:gd name="T44" fmla="*/ 17 w 17"/>
                    <a:gd name="T45" fmla="*/ 17 h 17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17" h="17">
                      <a:moveTo>
                        <a:pt x="9" y="13"/>
                      </a:moveTo>
                      <a:lnTo>
                        <a:pt x="16" y="11"/>
                      </a:lnTo>
                      <a:lnTo>
                        <a:pt x="16" y="9"/>
                      </a:lnTo>
                      <a:lnTo>
                        <a:pt x="16" y="4"/>
                      </a:lnTo>
                      <a:lnTo>
                        <a:pt x="12" y="2"/>
                      </a:lnTo>
                      <a:lnTo>
                        <a:pt x="9" y="0"/>
                      </a:lnTo>
                      <a:lnTo>
                        <a:pt x="6" y="0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9"/>
                      </a:lnTo>
                      <a:lnTo>
                        <a:pt x="3" y="11"/>
                      </a:lnTo>
                      <a:lnTo>
                        <a:pt x="6" y="13"/>
                      </a:lnTo>
                      <a:lnTo>
                        <a:pt x="6" y="16"/>
                      </a:lnTo>
                      <a:lnTo>
                        <a:pt x="9" y="13"/>
                      </a:lnTo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868" name="Freeform 322"/>
                <p:cNvSpPr>
                  <a:spLocks/>
                </p:cNvSpPr>
                <p:nvPr/>
              </p:nvSpPr>
              <p:spPr bwMode="auto">
                <a:xfrm>
                  <a:off x="2658" y="2961"/>
                  <a:ext cx="16" cy="16"/>
                </a:xfrm>
                <a:custGeom>
                  <a:avLst/>
                  <a:gdLst>
                    <a:gd name="T0" fmla="*/ 0 w 17"/>
                    <a:gd name="T1" fmla="*/ 8 h 17"/>
                    <a:gd name="T2" fmla="*/ 0 w 17"/>
                    <a:gd name="T3" fmla="*/ 2 h 17"/>
                    <a:gd name="T4" fmla="*/ 0 w 17"/>
                    <a:gd name="T5" fmla="*/ 0 h 17"/>
                    <a:gd name="T6" fmla="*/ 4 w 17"/>
                    <a:gd name="T7" fmla="*/ 0 h 17"/>
                    <a:gd name="T8" fmla="*/ 8 w 17"/>
                    <a:gd name="T9" fmla="*/ 0 h 17"/>
                    <a:gd name="T10" fmla="*/ 12 w 17"/>
                    <a:gd name="T11" fmla="*/ 5 h 17"/>
                    <a:gd name="T12" fmla="*/ 16 w 17"/>
                    <a:gd name="T13" fmla="*/ 10 h 17"/>
                    <a:gd name="T14" fmla="*/ 16 w 17"/>
                    <a:gd name="T15" fmla="*/ 13 h 17"/>
                    <a:gd name="T16" fmla="*/ 12 w 17"/>
                    <a:gd name="T17" fmla="*/ 13 h 17"/>
                    <a:gd name="T18" fmla="*/ 8 w 17"/>
                    <a:gd name="T19" fmla="*/ 16 h 17"/>
                    <a:gd name="T20" fmla="*/ 8 w 17"/>
                    <a:gd name="T21" fmla="*/ 13 h 17"/>
                    <a:gd name="T22" fmla="*/ 0 w 17"/>
                    <a:gd name="T23" fmla="*/ 8 h 17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7"/>
                    <a:gd name="T37" fmla="*/ 0 h 17"/>
                    <a:gd name="T38" fmla="*/ 17 w 17"/>
                    <a:gd name="T39" fmla="*/ 17 h 17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7" h="17">
                      <a:moveTo>
                        <a:pt x="0" y="8"/>
                      </a:move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4" y="0"/>
                      </a:lnTo>
                      <a:lnTo>
                        <a:pt x="8" y="0"/>
                      </a:lnTo>
                      <a:lnTo>
                        <a:pt x="12" y="5"/>
                      </a:lnTo>
                      <a:lnTo>
                        <a:pt x="16" y="10"/>
                      </a:lnTo>
                      <a:lnTo>
                        <a:pt x="16" y="13"/>
                      </a:lnTo>
                      <a:lnTo>
                        <a:pt x="12" y="13"/>
                      </a:lnTo>
                      <a:lnTo>
                        <a:pt x="8" y="16"/>
                      </a:lnTo>
                      <a:lnTo>
                        <a:pt x="8" y="13"/>
                      </a:lnTo>
                      <a:lnTo>
                        <a:pt x="0" y="8"/>
                      </a:ln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869" name="Freeform 323"/>
                <p:cNvSpPr>
                  <a:spLocks/>
                </p:cNvSpPr>
                <p:nvPr/>
              </p:nvSpPr>
              <p:spPr bwMode="auto">
                <a:xfrm>
                  <a:off x="2668" y="2960"/>
                  <a:ext cx="16" cy="16"/>
                </a:xfrm>
                <a:custGeom>
                  <a:avLst/>
                  <a:gdLst>
                    <a:gd name="T0" fmla="*/ 9 w 17"/>
                    <a:gd name="T1" fmla="*/ 16 h 17"/>
                    <a:gd name="T2" fmla="*/ 13 w 17"/>
                    <a:gd name="T3" fmla="*/ 13 h 17"/>
                    <a:gd name="T4" fmla="*/ 14 w 17"/>
                    <a:gd name="T5" fmla="*/ 12 h 17"/>
                    <a:gd name="T6" fmla="*/ 16 w 17"/>
                    <a:gd name="T7" fmla="*/ 12 h 17"/>
                    <a:gd name="T8" fmla="*/ 16 w 17"/>
                    <a:gd name="T9" fmla="*/ 10 h 17"/>
                    <a:gd name="T10" fmla="*/ 16 w 17"/>
                    <a:gd name="T11" fmla="*/ 8 h 17"/>
                    <a:gd name="T12" fmla="*/ 13 w 17"/>
                    <a:gd name="T13" fmla="*/ 3 h 17"/>
                    <a:gd name="T14" fmla="*/ 12 w 17"/>
                    <a:gd name="T15" fmla="*/ 2 h 17"/>
                    <a:gd name="T16" fmla="*/ 9 w 17"/>
                    <a:gd name="T17" fmla="*/ 0 h 17"/>
                    <a:gd name="T18" fmla="*/ 7 w 17"/>
                    <a:gd name="T19" fmla="*/ 0 h 17"/>
                    <a:gd name="T20" fmla="*/ 6 w 17"/>
                    <a:gd name="T21" fmla="*/ 0 h 17"/>
                    <a:gd name="T22" fmla="*/ 4 w 17"/>
                    <a:gd name="T23" fmla="*/ 0 h 17"/>
                    <a:gd name="T24" fmla="*/ 1 w 17"/>
                    <a:gd name="T25" fmla="*/ 1 h 17"/>
                    <a:gd name="T26" fmla="*/ 1 w 17"/>
                    <a:gd name="T27" fmla="*/ 2 h 17"/>
                    <a:gd name="T28" fmla="*/ 0 w 17"/>
                    <a:gd name="T29" fmla="*/ 3 h 17"/>
                    <a:gd name="T30" fmla="*/ 0 w 17"/>
                    <a:gd name="T31" fmla="*/ 5 h 17"/>
                    <a:gd name="T32" fmla="*/ 0 w 17"/>
                    <a:gd name="T33" fmla="*/ 8 h 17"/>
                    <a:gd name="T34" fmla="*/ 1 w 17"/>
                    <a:gd name="T35" fmla="*/ 11 h 17"/>
                    <a:gd name="T36" fmla="*/ 3 w 17"/>
                    <a:gd name="T37" fmla="*/ 13 h 17"/>
                    <a:gd name="T38" fmla="*/ 6 w 17"/>
                    <a:gd name="T39" fmla="*/ 14 h 17"/>
                    <a:gd name="T40" fmla="*/ 8 w 17"/>
                    <a:gd name="T41" fmla="*/ 16 h 17"/>
                    <a:gd name="T42" fmla="*/ 9 w 17"/>
                    <a:gd name="T43" fmla="*/ 16 h 17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17"/>
                    <a:gd name="T67" fmla="*/ 0 h 17"/>
                    <a:gd name="T68" fmla="*/ 17 w 17"/>
                    <a:gd name="T69" fmla="*/ 17 h 17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17" h="17">
                      <a:moveTo>
                        <a:pt x="9" y="16"/>
                      </a:moveTo>
                      <a:lnTo>
                        <a:pt x="13" y="13"/>
                      </a:lnTo>
                      <a:lnTo>
                        <a:pt x="14" y="12"/>
                      </a:lnTo>
                      <a:lnTo>
                        <a:pt x="16" y="12"/>
                      </a:lnTo>
                      <a:lnTo>
                        <a:pt x="16" y="10"/>
                      </a:lnTo>
                      <a:lnTo>
                        <a:pt x="16" y="8"/>
                      </a:lnTo>
                      <a:lnTo>
                        <a:pt x="13" y="3"/>
                      </a:lnTo>
                      <a:lnTo>
                        <a:pt x="12" y="2"/>
                      </a:lnTo>
                      <a:lnTo>
                        <a:pt x="9" y="0"/>
                      </a:lnTo>
                      <a:lnTo>
                        <a:pt x="7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1" y="1"/>
                      </a:lnTo>
                      <a:lnTo>
                        <a:pt x="1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8"/>
                      </a:lnTo>
                      <a:lnTo>
                        <a:pt x="1" y="11"/>
                      </a:lnTo>
                      <a:lnTo>
                        <a:pt x="3" y="13"/>
                      </a:lnTo>
                      <a:lnTo>
                        <a:pt x="6" y="14"/>
                      </a:lnTo>
                      <a:lnTo>
                        <a:pt x="8" y="16"/>
                      </a:lnTo>
                      <a:lnTo>
                        <a:pt x="9" y="16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870" name="Freeform 324"/>
                <p:cNvSpPr>
                  <a:spLocks/>
                </p:cNvSpPr>
                <p:nvPr/>
              </p:nvSpPr>
              <p:spPr bwMode="auto">
                <a:xfrm>
                  <a:off x="2668" y="2961"/>
                  <a:ext cx="16" cy="16"/>
                </a:xfrm>
                <a:custGeom>
                  <a:avLst/>
                  <a:gdLst>
                    <a:gd name="T0" fmla="*/ 1 w 17"/>
                    <a:gd name="T1" fmla="*/ 11 h 17"/>
                    <a:gd name="T2" fmla="*/ 0 w 17"/>
                    <a:gd name="T3" fmla="*/ 7 h 17"/>
                    <a:gd name="T4" fmla="*/ 0 w 17"/>
                    <a:gd name="T5" fmla="*/ 4 h 17"/>
                    <a:gd name="T6" fmla="*/ 0 w 17"/>
                    <a:gd name="T7" fmla="*/ 2 h 17"/>
                    <a:gd name="T8" fmla="*/ 1 w 17"/>
                    <a:gd name="T9" fmla="*/ 1 h 17"/>
                    <a:gd name="T10" fmla="*/ 4 w 17"/>
                    <a:gd name="T11" fmla="*/ 0 h 17"/>
                    <a:gd name="T12" fmla="*/ 8 w 17"/>
                    <a:gd name="T13" fmla="*/ 1 h 17"/>
                    <a:gd name="T14" fmla="*/ 11 w 17"/>
                    <a:gd name="T15" fmla="*/ 2 h 17"/>
                    <a:gd name="T16" fmla="*/ 12 w 17"/>
                    <a:gd name="T17" fmla="*/ 6 h 17"/>
                    <a:gd name="T18" fmla="*/ 16 w 17"/>
                    <a:gd name="T19" fmla="*/ 8 h 17"/>
                    <a:gd name="T20" fmla="*/ 16 w 17"/>
                    <a:gd name="T21" fmla="*/ 11 h 17"/>
                    <a:gd name="T22" fmla="*/ 16 w 17"/>
                    <a:gd name="T23" fmla="*/ 14 h 17"/>
                    <a:gd name="T24" fmla="*/ 14 w 17"/>
                    <a:gd name="T25" fmla="*/ 14 h 17"/>
                    <a:gd name="T26" fmla="*/ 12 w 17"/>
                    <a:gd name="T27" fmla="*/ 16 h 17"/>
                    <a:gd name="T28" fmla="*/ 11 w 17"/>
                    <a:gd name="T29" fmla="*/ 16 h 17"/>
                    <a:gd name="T30" fmla="*/ 8 w 17"/>
                    <a:gd name="T31" fmla="*/ 14 h 17"/>
                    <a:gd name="T32" fmla="*/ 4 w 17"/>
                    <a:gd name="T33" fmla="*/ 13 h 17"/>
                    <a:gd name="T34" fmla="*/ 1 w 17"/>
                    <a:gd name="T35" fmla="*/ 11 h 1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7"/>
                    <a:gd name="T55" fmla="*/ 0 h 17"/>
                    <a:gd name="T56" fmla="*/ 17 w 17"/>
                    <a:gd name="T57" fmla="*/ 17 h 17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7" h="17">
                      <a:moveTo>
                        <a:pt x="1" y="11"/>
                      </a:moveTo>
                      <a:lnTo>
                        <a:pt x="0" y="7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1" y="1"/>
                      </a:lnTo>
                      <a:lnTo>
                        <a:pt x="4" y="0"/>
                      </a:lnTo>
                      <a:lnTo>
                        <a:pt x="8" y="1"/>
                      </a:lnTo>
                      <a:lnTo>
                        <a:pt x="11" y="2"/>
                      </a:lnTo>
                      <a:lnTo>
                        <a:pt x="12" y="6"/>
                      </a:lnTo>
                      <a:lnTo>
                        <a:pt x="16" y="8"/>
                      </a:lnTo>
                      <a:lnTo>
                        <a:pt x="16" y="11"/>
                      </a:lnTo>
                      <a:lnTo>
                        <a:pt x="16" y="14"/>
                      </a:lnTo>
                      <a:lnTo>
                        <a:pt x="14" y="14"/>
                      </a:lnTo>
                      <a:lnTo>
                        <a:pt x="12" y="16"/>
                      </a:lnTo>
                      <a:lnTo>
                        <a:pt x="11" y="16"/>
                      </a:lnTo>
                      <a:lnTo>
                        <a:pt x="8" y="14"/>
                      </a:lnTo>
                      <a:lnTo>
                        <a:pt x="4" y="13"/>
                      </a:lnTo>
                      <a:lnTo>
                        <a:pt x="1" y="11"/>
                      </a:ln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871" name="Freeform 325"/>
                <p:cNvSpPr>
                  <a:spLocks/>
                </p:cNvSpPr>
                <p:nvPr/>
              </p:nvSpPr>
              <p:spPr bwMode="auto">
                <a:xfrm>
                  <a:off x="2670" y="2963"/>
                  <a:ext cx="16" cy="16"/>
                </a:xfrm>
                <a:custGeom>
                  <a:avLst/>
                  <a:gdLst>
                    <a:gd name="T0" fmla="*/ 3 w 17"/>
                    <a:gd name="T1" fmla="*/ 11 h 17"/>
                    <a:gd name="T2" fmla="*/ 0 w 17"/>
                    <a:gd name="T3" fmla="*/ 6 h 17"/>
                    <a:gd name="T4" fmla="*/ 0 w 17"/>
                    <a:gd name="T5" fmla="*/ 2 h 17"/>
                    <a:gd name="T6" fmla="*/ 3 w 17"/>
                    <a:gd name="T7" fmla="*/ 2 h 17"/>
                    <a:gd name="T8" fmla="*/ 6 w 17"/>
                    <a:gd name="T9" fmla="*/ 0 h 17"/>
                    <a:gd name="T10" fmla="*/ 6 w 17"/>
                    <a:gd name="T11" fmla="*/ 2 h 17"/>
                    <a:gd name="T12" fmla="*/ 16 w 17"/>
                    <a:gd name="T13" fmla="*/ 6 h 17"/>
                    <a:gd name="T14" fmla="*/ 16 w 17"/>
                    <a:gd name="T15" fmla="*/ 9 h 17"/>
                    <a:gd name="T16" fmla="*/ 16 w 17"/>
                    <a:gd name="T17" fmla="*/ 13 h 17"/>
                    <a:gd name="T18" fmla="*/ 16 w 17"/>
                    <a:gd name="T19" fmla="*/ 16 h 17"/>
                    <a:gd name="T20" fmla="*/ 12 w 17"/>
                    <a:gd name="T21" fmla="*/ 16 h 17"/>
                    <a:gd name="T22" fmla="*/ 9 w 17"/>
                    <a:gd name="T23" fmla="*/ 16 h 17"/>
                    <a:gd name="T24" fmla="*/ 3 w 17"/>
                    <a:gd name="T25" fmla="*/ 11 h 17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7"/>
                    <a:gd name="T40" fmla="*/ 0 h 17"/>
                    <a:gd name="T41" fmla="*/ 17 w 17"/>
                    <a:gd name="T42" fmla="*/ 17 h 17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7" h="17">
                      <a:moveTo>
                        <a:pt x="3" y="11"/>
                      </a:moveTo>
                      <a:lnTo>
                        <a:pt x="0" y="6"/>
                      </a:lnTo>
                      <a:lnTo>
                        <a:pt x="0" y="2"/>
                      </a:lnTo>
                      <a:lnTo>
                        <a:pt x="3" y="2"/>
                      </a:lnTo>
                      <a:lnTo>
                        <a:pt x="6" y="0"/>
                      </a:lnTo>
                      <a:lnTo>
                        <a:pt x="6" y="2"/>
                      </a:lnTo>
                      <a:lnTo>
                        <a:pt x="16" y="6"/>
                      </a:lnTo>
                      <a:lnTo>
                        <a:pt x="16" y="9"/>
                      </a:lnTo>
                      <a:lnTo>
                        <a:pt x="16" y="13"/>
                      </a:lnTo>
                      <a:lnTo>
                        <a:pt x="16" y="16"/>
                      </a:lnTo>
                      <a:lnTo>
                        <a:pt x="12" y="16"/>
                      </a:lnTo>
                      <a:lnTo>
                        <a:pt x="9" y="16"/>
                      </a:lnTo>
                      <a:lnTo>
                        <a:pt x="3" y="11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872" name="Freeform 326"/>
                <p:cNvSpPr>
                  <a:spLocks/>
                </p:cNvSpPr>
                <p:nvPr/>
              </p:nvSpPr>
              <p:spPr bwMode="auto">
                <a:xfrm>
                  <a:off x="2676" y="2965"/>
                  <a:ext cx="16" cy="17"/>
                </a:xfrm>
                <a:custGeom>
                  <a:avLst/>
                  <a:gdLst>
                    <a:gd name="T0" fmla="*/ 11 w 17"/>
                    <a:gd name="T1" fmla="*/ 16 h 17"/>
                    <a:gd name="T2" fmla="*/ 14 w 17"/>
                    <a:gd name="T3" fmla="*/ 13 h 17"/>
                    <a:gd name="T4" fmla="*/ 14 w 17"/>
                    <a:gd name="T5" fmla="*/ 12 h 17"/>
                    <a:gd name="T6" fmla="*/ 14 w 17"/>
                    <a:gd name="T7" fmla="*/ 11 h 17"/>
                    <a:gd name="T8" fmla="*/ 16 w 17"/>
                    <a:gd name="T9" fmla="*/ 10 h 17"/>
                    <a:gd name="T10" fmla="*/ 14 w 17"/>
                    <a:gd name="T11" fmla="*/ 6 h 17"/>
                    <a:gd name="T12" fmla="*/ 14 w 17"/>
                    <a:gd name="T13" fmla="*/ 3 h 17"/>
                    <a:gd name="T14" fmla="*/ 12 w 17"/>
                    <a:gd name="T15" fmla="*/ 1 h 17"/>
                    <a:gd name="T16" fmla="*/ 10 w 17"/>
                    <a:gd name="T17" fmla="*/ 0 h 17"/>
                    <a:gd name="T18" fmla="*/ 8 w 17"/>
                    <a:gd name="T19" fmla="*/ 0 h 17"/>
                    <a:gd name="T20" fmla="*/ 6 w 17"/>
                    <a:gd name="T21" fmla="*/ 0 h 17"/>
                    <a:gd name="T22" fmla="*/ 2 w 17"/>
                    <a:gd name="T23" fmla="*/ 1 h 17"/>
                    <a:gd name="T24" fmla="*/ 2 w 17"/>
                    <a:gd name="T25" fmla="*/ 2 h 17"/>
                    <a:gd name="T26" fmla="*/ 1 w 17"/>
                    <a:gd name="T27" fmla="*/ 3 h 17"/>
                    <a:gd name="T28" fmla="*/ 0 w 17"/>
                    <a:gd name="T29" fmla="*/ 5 h 17"/>
                    <a:gd name="T30" fmla="*/ 1 w 17"/>
                    <a:gd name="T31" fmla="*/ 8 h 17"/>
                    <a:gd name="T32" fmla="*/ 2 w 17"/>
                    <a:gd name="T33" fmla="*/ 10 h 17"/>
                    <a:gd name="T34" fmla="*/ 4 w 17"/>
                    <a:gd name="T35" fmla="*/ 13 h 17"/>
                    <a:gd name="T36" fmla="*/ 6 w 17"/>
                    <a:gd name="T37" fmla="*/ 14 h 17"/>
                    <a:gd name="T38" fmla="*/ 9 w 17"/>
                    <a:gd name="T39" fmla="*/ 16 h 17"/>
                    <a:gd name="T40" fmla="*/ 10 w 17"/>
                    <a:gd name="T41" fmla="*/ 16 h 17"/>
                    <a:gd name="T42" fmla="*/ 11 w 17"/>
                    <a:gd name="T43" fmla="*/ 16 h 17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17"/>
                    <a:gd name="T67" fmla="*/ 0 h 17"/>
                    <a:gd name="T68" fmla="*/ 17 w 17"/>
                    <a:gd name="T69" fmla="*/ 17 h 17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17" h="17">
                      <a:moveTo>
                        <a:pt x="11" y="16"/>
                      </a:moveTo>
                      <a:lnTo>
                        <a:pt x="14" y="13"/>
                      </a:lnTo>
                      <a:lnTo>
                        <a:pt x="14" y="12"/>
                      </a:lnTo>
                      <a:lnTo>
                        <a:pt x="14" y="11"/>
                      </a:lnTo>
                      <a:lnTo>
                        <a:pt x="16" y="10"/>
                      </a:lnTo>
                      <a:lnTo>
                        <a:pt x="14" y="6"/>
                      </a:lnTo>
                      <a:lnTo>
                        <a:pt x="14" y="3"/>
                      </a:lnTo>
                      <a:lnTo>
                        <a:pt x="12" y="1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2" y="1"/>
                      </a:lnTo>
                      <a:lnTo>
                        <a:pt x="2" y="2"/>
                      </a:lnTo>
                      <a:lnTo>
                        <a:pt x="1" y="3"/>
                      </a:lnTo>
                      <a:lnTo>
                        <a:pt x="0" y="5"/>
                      </a:lnTo>
                      <a:lnTo>
                        <a:pt x="1" y="8"/>
                      </a:lnTo>
                      <a:lnTo>
                        <a:pt x="2" y="10"/>
                      </a:lnTo>
                      <a:lnTo>
                        <a:pt x="4" y="13"/>
                      </a:lnTo>
                      <a:lnTo>
                        <a:pt x="6" y="14"/>
                      </a:lnTo>
                      <a:lnTo>
                        <a:pt x="9" y="16"/>
                      </a:lnTo>
                      <a:lnTo>
                        <a:pt x="10" y="16"/>
                      </a:lnTo>
                      <a:lnTo>
                        <a:pt x="11" y="16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873" name="Freeform 327"/>
                <p:cNvSpPr>
                  <a:spLocks/>
                </p:cNvSpPr>
                <p:nvPr/>
              </p:nvSpPr>
              <p:spPr bwMode="auto">
                <a:xfrm>
                  <a:off x="2676" y="2966"/>
                  <a:ext cx="16" cy="17"/>
                </a:xfrm>
                <a:custGeom>
                  <a:avLst/>
                  <a:gdLst>
                    <a:gd name="T0" fmla="*/ 2 w 17"/>
                    <a:gd name="T1" fmla="*/ 9 h 17"/>
                    <a:gd name="T2" fmla="*/ 1 w 17"/>
                    <a:gd name="T3" fmla="*/ 7 h 17"/>
                    <a:gd name="T4" fmla="*/ 0 w 17"/>
                    <a:gd name="T5" fmla="*/ 4 h 17"/>
                    <a:gd name="T6" fmla="*/ 1 w 17"/>
                    <a:gd name="T7" fmla="*/ 2 h 17"/>
                    <a:gd name="T8" fmla="*/ 2 w 17"/>
                    <a:gd name="T9" fmla="*/ 1 h 17"/>
                    <a:gd name="T10" fmla="*/ 2 w 17"/>
                    <a:gd name="T11" fmla="*/ 0 h 17"/>
                    <a:gd name="T12" fmla="*/ 5 w 17"/>
                    <a:gd name="T13" fmla="*/ 0 h 17"/>
                    <a:gd name="T14" fmla="*/ 8 w 17"/>
                    <a:gd name="T15" fmla="*/ 1 h 17"/>
                    <a:gd name="T16" fmla="*/ 10 w 17"/>
                    <a:gd name="T17" fmla="*/ 2 h 17"/>
                    <a:gd name="T18" fmla="*/ 14 w 17"/>
                    <a:gd name="T19" fmla="*/ 6 h 17"/>
                    <a:gd name="T20" fmla="*/ 14 w 17"/>
                    <a:gd name="T21" fmla="*/ 8 h 17"/>
                    <a:gd name="T22" fmla="*/ 16 w 17"/>
                    <a:gd name="T23" fmla="*/ 11 h 17"/>
                    <a:gd name="T24" fmla="*/ 14 w 17"/>
                    <a:gd name="T25" fmla="*/ 14 h 17"/>
                    <a:gd name="T26" fmla="*/ 14 w 17"/>
                    <a:gd name="T27" fmla="*/ 16 h 17"/>
                    <a:gd name="T28" fmla="*/ 11 w 17"/>
                    <a:gd name="T29" fmla="*/ 16 h 17"/>
                    <a:gd name="T30" fmla="*/ 8 w 17"/>
                    <a:gd name="T31" fmla="*/ 14 h 17"/>
                    <a:gd name="T32" fmla="*/ 5 w 17"/>
                    <a:gd name="T33" fmla="*/ 13 h 17"/>
                    <a:gd name="T34" fmla="*/ 2 w 17"/>
                    <a:gd name="T35" fmla="*/ 9 h 1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7"/>
                    <a:gd name="T55" fmla="*/ 0 h 17"/>
                    <a:gd name="T56" fmla="*/ 17 w 17"/>
                    <a:gd name="T57" fmla="*/ 17 h 17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7" h="17">
                      <a:moveTo>
                        <a:pt x="2" y="9"/>
                      </a:moveTo>
                      <a:lnTo>
                        <a:pt x="1" y="7"/>
                      </a:lnTo>
                      <a:lnTo>
                        <a:pt x="0" y="4"/>
                      </a:lnTo>
                      <a:lnTo>
                        <a:pt x="1" y="2"/>
                      </a:lnTo>
                      <a:lnTo>
                        <a:pt x="2" y="1"/>
                      </a:lnTo>
                      <a:lnTo>
                        <a:pt x="2" y="0"/>
                      </a:lnTo>
                      <a:lnTo>
                        <a:pt x="5" y="0"/>
                      </a:lnTo>
                      <a:lnTo>
                        <a:pt x="8" y="1"/>
                      </a:lnTo>
                      <a:lnTo>
                        <a:pt x="10" y="2"/>
                      </a:lnTo>
                      <a:lnTo>
                        <a:pt x="14" y="6"/>
                      </a:lnTo>
                      <a:lnTo>
                        <a:pt x="14" y="8"/>
                      </a:lnTo>
                      <a:lnTo>
                        <a:pt x="16" y="11"/>
                      </a:lnTo>
                      <a:lnTo>
                        <a:pt x="14" y="14"/>
                      </a:lnTo>
                      <a:lnTo>
                        <a:pt x="14" y="16"/>
                      </a:lnTo>
                      <a:lnTo>
                        <a:pt x="11" y="16"/>
                      </a:lnTo>
                      <a:lnTo>
                        <a:pt x="8" y="14"/>
                      </a:lnTo>
                      <a:lnTo>
                        <a:pt x="5" y="13"/>
                      </a:lnTo>
                      <a:lnTo>
                        <a:pt x="2" y="9"/>
                      </a:ln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874" name="Freeform 328"/>
                <p:cNvSpPr>
                  <a:spLocks/>
                </p:cNvSpPr>
                <p:nvPr/>
              </p:nvSpPr>
              <p:spPr bwMode="auto">
                <a:xfrm>
                  <a:off x="2679" y="2967"/>
                  <a:ext cx="16" cy="17"/>
                </a:xfrm>
                <a:custGeom>
                  <a:avLst/>
                  <a:gdLst>
                    <a:gd name="T0" fmla="*/ 3 w 17"/>
                    <a:gd name="T1" fmla="*/ 11 h 17"/>
                    <a:gd name="T2" fmla="*/ 0 w 17"/>
                    <a:gd name="T3" fmla="*/ 6 h 17"/>
                    <a:gd name="T4" fmla="*/ 0 w 17"/>
                    <a:gd name="T5" fmla="*/ 4 h 17"/>
                    <a:gd name="T6" fmla="*/ 0 w 17"/>
                    <a:gd name="T7" fmla="*/ 2 h 17"/>
                    <a:gd name="T8" fmla="*/ 3 w 17"/>
                    <a:gd name="T9" fmla="*/ 2 h 17"/>
                    <a:gd name="T10" fmla="*/ 6 w 17"/>
                    <a:gd name="T11" fmla="*/ 0 h 17"/>
                    <a:gd name="T12" fmla="*/ 9 w 17"/>
                    <a:gd name="T13" fmla="*/ 2 h 17"/>
                    <a:gd name="T14" fmla="*/ 12 w 17"/>
                    <a:gd name="T15" fmla="*/ 4 h 17"/>
                    <a:gd name="T16" fmla="*/ 16 w 17"/>
                    <a:gd name="T17" fmla="*/ 9 h 17"/>
                    <a:gd name="T18" fmla="*/ 16 w 17"/>
                    <a:gd name="T19" fmla="*/ 11 h 17"/>
                    <a:gd name="T20" fmla="*/ 16 w 17"/>
                    <a:gd name="T21" fmla="*/ 13 h 17"/>
                    <a:gd name="T22" fmla="*/ 12 w 17"/>
                    <a:gd name="T23" fmla="*/ 16 h 17"/>
                    <a:gd name="T24" fmla="*/ 9 w 17"/>
                    <a:gd name="T25" fmla="*/ 16 h 17"/>
                    <a:gd name="T26" fmla="*/ 3 w 17"/>
                    <a:gd name="T27" fmla="*/ 11 h 17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17"/>
                    <a:gd name="T43" fmla="*/ 0 h 17"/>
                    <a:gd name="T44" fmla="*/ 17 w 17"/>
                    <a:gd name="T45" fmla="*/ 17 h 17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17" h="17">
                      <a:moveTo>
                        <a:pt x="3" y="11"/>
                      </a:move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3" y="2"/>
                      </a:lnTo>
                      <a:lnTo>
                        <a:pt x="6" y="0"/>
                      </a:lnTo>
                      <a:lnTo>
                        <a:pt x="9" y="2"/>
                      </a:lnTo>
                      <a:lnTo>
                        <a:pt x="12" y="4"/>
                      </a:lnTo>
                      <a:lnTo>
                        <a:pt x="16" y="9"/>
                      </a:lnTo>
                      <a:lnTo>
                        <a:pt x="16" y="11"/>
                      </a:lnTo>
                      <a:lnTo>
                        <a:pt x="16" y="13"/>
                      </a:lnTo>
                      <a:lnTo>
                        <a:pt x="12" y="16"/>
                      </a:lnTo>
                      <a:lnTo>
                        <a:pt x="9" y="16"/>
                      </a:lnTo>
                      <a:lnTo>
                        <a:pt x="3" y="11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875" name="Freeform 329"/>
                <p:cNvSpPr>
                  <a:spLocks/>
                </p:cNvSpPr>
                <p:nvPr/>
              </p:nvSpPr>
              <p:spPr bwMode="auto">
                <a:xfrm>
                  <a:off x="2664" y="2963"/>
                  <a:ext cx="15" cy="16"/>
                </a:xfrm>
                <a:custGeom>
                  <a:avLst/>
                  <a:gdLst>
                    <a:gd name="T0" fmla="*/ 11 w 17"/>
                    <a:gd name="T1" fmla="*/ 16 h 17"/>
                    <a:gd name="T2" fmla="*/ 14 w 17"/>
                    <a:gd name="T3" fmla="*/ 13 h 17"/>
                    <a:gd name="T4" fmla="*/ 16 w 17"/>
                    <a:gd name="T5" fmla="*/ 13 h 17"/>
                    <a:gd name="T6" fmla="*/ 16 w 17"/>
                    <a:gd name="T7" fmla="*/ 12 h 17"/>
                    <a:gd name="T8" fmla="*/ 16 w 17"/>
                    <a:gd name="T9" fmla="*/ 10 h 17"/>
                    <a:gd name="T10" fmla="*/ 16 w 17"/>
                    <a:gd name="T11" fmla="*/ 8 h 17"/>
                    <a:gd name="T12" fmla="*/ 14 w 17"/>
                    <a:gd name="T13" fmla="*/ 4 h 17"/>
                    <a:gd name="T14" fmla="*/ 12 w 17"/>
                    <a:gd name="T15" fmla="*/ 2 h 17"/>
                    <a:gd name="T16" fmla="*/ 11 w 17"/>
                    <a:gd name="T17" fmla="*/ 0 h 17"/>
                    <a:gd name="T18" fmla="*/ 8 w 17"/>
                    <a:gd name="T19" fmla="*/ 0 h 17"/>
                    <a:gd name="T20" fmla="*/ 7 w 17"/>
                    <a:gd name="T21" fmla="*/ 0 h 17"/>
                    <a:gd name="T22" fmla="*/ 6 w 17"/>
                    <a:gd name="T23" fmla="*/ 0 h 17"/>
                    <a:gd name="T24" fmla="*/ 2 w 17"/>
                    <a:gd name="T25" fmla="*/ 2 h 17"/>
                    <a:gd name="T26" fmla="*/ 1 w 17"/>
                    <a:gd name="T27" fmla="*/ 2 h 17"/>
                    <a:gd name="T28" fmla="*/ 0 w 17"/>
                    <a:gd name="T29" fmla="*/ 3 h 17"/>
                    <a:gd name="T30" fmla="*/ 0 w 17"/>
                    <a:gd name="T31" fmla="*/ 5 h 17"/>
                    <a:gd name="T32" fmla="*/ 0 w 17"/>
                    <a:gd name="T33" fmla="*/ 8 h 17"/>
                    <a:gd name="T34" fmla="*/ 2 w 17"/>
                    <a:gd name="T35" fmla="*/ 11 h 17"/>
                    <a:gd name="T36" fmla="*/ 4 w 17"/>
                    <a:gd name="T37" fmla="*/ 13 h 17"/>
                    <a:gd name="T38" fmla="*/ 7 w 17"/>
                    <a:gd name="T39" fmla="*/ 14 h 17"/>
                    <a:gd name="T40" fmla="*/ 8 w 17"/>
                    <a:gd name="T41" fmla="*/ 16 h 17"/>
                    <a:gd name="T42" fmla="*/ 9 w 17"/>
                    <a:gd name="T43" fmla="*/ 16 h 17"/>
                    <a:gd name="T44" fmla="*/ 11 w 17"/>
                    <a:gd name="T45" fmla="*/ 16 h 17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17"/>
                    <a:gd name="T70" fmla="*/ 0 h 17"/>
                    <a:gd name="T71" fmla="*/ 17 w 17"/>
                    <a:gd name="T72" fmla="*/ 17 h 17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17" h="17">
                      <a:moveTo>
                        <a:pt x="11" y="16"/>
                      </a:moveTo>
                      <a:lnTo>
                        <a:pt x="14" y="13"/>
                      </a:lnTo>
                      <a:lnTo>
                        <a:pt x="16" y="13"/>
                      </a:lnTo>
                      <a:lnTo>
                        <a:pt x="16" y="12"/>
                      </a:lnTo>
                      <a:lnTo>
                        <a:pt x="16" y="10"/>
                      </a:lnTo>
                      <a:lnTo>
                        <a:pt x="16" y="8"/>
                      </a:lnTo>
                      <a:lnTo>
                        <a:pt x="14" y="4"/>
                      </a:lnTo>
                      <a:lnTo>
                        <a:pt x="12" y="2"/>
                      </a:lnTo>
                      <a:lnTo>
                        <a:pt x="11" y="0"/>
                      </a:lnTo>
                      <a:lnTo>
                        <a:pt x="8" y="0"/>
                      </a:lnTo>
                      <a:lnTo>
                        <a:pt x="7" y="0"/>
                      </a:lnTo>
                      <a:lnTo>
                        <a:pt x="6" y="0"/>
                      </a:lnTo>
                      <a:lnTo>
                        <a:pt x="2" y="2"/>
                      </a:lnTo>
                      <a:lnTo>
                        <a:pt x="1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8"/>
                      </a:lnTo>
                      <a:lnTo>
                        <a:pt x="2" y="11"/>
                      </a:lnTo>
                      <a:lnTo>
                        <a:pt x="4" y="13"/>
                      </a:lnTo>
                      <a:lnTo>
                        <a:pt x="7" y="14"/>
                      </a:lnTo>
                      <a:lnTo>
                        <a:pt x="8" y="16"/>
                      </a:lnTo>
                      <a:lnTo>
                        <a:pt x="9" y="16"/>
                      </a:lnTo>
                      <a:lnTo>
                        <a:pt x="11" y="16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876" name="Freeform 330"/>
                <p:cNvSpPr>
                  <a:spLocks/>
                </p:cNvSpPr>
                <p:nvPr/>
              </p:nvSpPr>
              <p:spPr bwMode="auto">
                <a:xfrm>
                  <a:off x="2664" y="2963"/>
                  <a:ext cx="15" cy="16"/>
                </a:xfrm>
                <a:custGeom>
                  <a:avLst/>
                  <a:gdLst>
                    <a:gd name="T0" fmla="*/ 3 w 17"/>
                    <a:gd name="T1" fmla="*/ 11 h 17"/>
                    <a:gd name="T2" fmla="*/ 0 w 17"/>
                    <a:gd name="T3" fmla="*/ 7 h 17"/>
                    <a:gd name="T4" fmla="*/ 0 w 17"/>
                    <a:gd name="T5" fmla="*/ 4 h 17"/>
                    <a:gd name="T6" fmla="*/ 0 w 17"/>
                    <a:gd name="T7" fmla="*/ 2 h 17"/>
                    <a:gd name="T8" fmla="*/ 1 w 17"/>
                    <a:gd name="T9" fmla="*/ 1 h 17"/>
                    <a:gd name="T10" fmla="*/ 3 w 17"/>
                    <a:gd name="T11" fmla="*/ 1 h 17"/>
                    <a:gd name="T12" fmla="*/ 6 w 17"/>
                    <a:gd name="T13" fmla="*/ 0 h 17"/>
                    <a:gd name="T14" fmla="*/ 9 w 17"/>
                    <a:gd name="T15" fmla="*/ 1 h 17"/>
                    <a:gd name="T16" fmla="*/ 11 w 17"/>
                    <a:gd name="T17" fmla="*/ 3 h 17"/>
                    <a:gd name="T18" fmla="*/ 14 w 17"/>
                    <a:gd name="T19" fmla="*/ 6 h 17"/>
                    <a:gd name="T20" fmla="*/ 16 w 17"/>
                    <a:gd name="T21" fmla="*/ 8 h 17"/>
                    <a:gd name="T22" fmla="*/ 16 w 17"/>
                    <a:gd name="T23" fmla="*/ 11 h 17"/>
                    <a:gd name="T24" fmla="*/ 16 w 17"/>
                    <a:gd name="T25" fmla="*/ 14 h 17"/>
                    <a:gd name="T26" fmla="*/ 14 w 17"/>
                    <a:gd name="T27" fmla="*/ 16 h 17"/>
                    <a:gd name="T28" fmla="*/ 11 w 17"/>
                    <a:gd name="T29" fmla="*/ 16 h 17"/>
                    <a:gd name="T30" fmla="*/ 9 w 17"/>
                    <a:gd name="T31" fmla="*/ 14 h 17"/>
                    <a:gd name="T32" fmla="*/ 6 w 17"/>
                    <a:gd name="T33" fmla="*/ 13 h 17"/>
                    <a:gd name="T34" fmla="*/ 3 w 17"/>
                    <a:gd name="T35" fmla="*/ 11 h 1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7"/>
                    <a:gd name="T55" fmla="*/ 0 h 17"/>
                    <a:gd name="T56" fmla="*/ 17 w 17"/>
                    <a:gd name="T57" fmla="*/ 17 h 17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7" h="17">
                      <a:moveTo>
                        <a:pt x="3" y="11"/>
                      </a:moveTo>
                      <a:lnTo>
                        <a:pt x="0" y="7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1" y="1"/>
                      </a:lnTo>
                      <a:lnTo>
                        <a:pt x="3" y="1"/>
                      </a:lnTo>
                      <a:lnTo>
                        <a:pt x="6" y="0"/>
                      </a:lnTo>
                      <a:lnTo>
                        <a:pt x="9" y="1"/>
                      </a:lnTo>
                      <a:lnTo>
                        <a:pt x="11" y="3"/>
                      </a:lnTo>
                      <a:lnTo>
                        <a:pt x="14" y="6"/>
                      </a:lnTo>
                      <a:lnTo>
                        <a:pt x="16" y="8"/>
                      </a:lnTo>
                      <a:lnTo>
                        <a:pt x="16" y="11"/>
                      </a:lnTo>
                      <a:lnTo>
                        <a:pt x="16" y="14"/>
                      </a:lnTo>
                      <a:lnTo>
                        <a:pt x="14" y="16"/>
                      </a:lnTo>
                      <a:lnTo>
                        <a:pt x="11" y="16"/>
                      </a:lnTo>
                      <a:lnTo>
                        <a:pt x="9" y="14"/>
                      </a:lnTo>
                      <a:lnTo>
                        <a:pt x="6" y="13"/>
                      </a:lnTo>
                      <a:lnTo>
                        <a:pt x="3" y="11"/>
                      </a:ln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877" name="Freeform 331"/>
                <p:cNvSpPr>
                  <a:spLocks/>
                </p:cNvSpPr>
                <p:nvPr/>
              </p:nvSpPr>
              <p:spPr bwMode="auto">
                <a:xfrm>
                  <a:off x="2673" y="2967"/>
                  <a:ext cx="15" cy="17"/>
                </a:xfrm>
                <a:custGeom>
                  <a:avLst/>
                  <a:gdLst>
                    <a:gd name="T0" fmla="*/ 10 w 17"/>
                    <a:gd name="T1" fmla="*/ 16 h 17"/>
                    <a:gd name="T2" fmla="*/ 13 w 17"/>
                    <a:gd name="T3" fmla="*/ 13 h 17"/>
                    <a:gd name="T4" fmla="*/ 14 w 17"/>
                    <a:gd name="T5" fmla="*/ 12 h 17"/>
                    <a:gd name="T6" fmla="*/ 16 w 17"/>
                    <a:gd name="T7" fmla="*/ 10 h 17"/>
                    <a:gd name="T8" fmla="*/ 14 w 17"/>
                    <a:gd name="T9" fmla="*/ 6 h 17"/>
                    <a:gd name="T10" fmla="*/ 13 w 17"/>
                    <a:gd name="T11" fmla="*/ 3 h 17"/>
                    <a:gd name="T12" fmla="*/ 12 w 17"/>
                    <a:gd name="T13" fmla="*/ 2 h 17"/>
                    <a:gd name="T14" fmla="*/ 9 w 17"/>
                    <a:gd name="T15" fmla="*/ 0 h 17"/>
                    <a:gd name="T16" fmla="*/ 8 w 17"/>
                    <a:gd name="T17" fmla="*/ 0 h 17"/>
                    <a:gd name="T18" fmla="*/ 6 w 17"/>
                    <a:gd name="T19" fmla="*/ 0 h 17"/>
                    <a:gd name="T20" fmla="*/ 5 w 17"/>
                    <a:gd name="T21" fmla="*/ 0 h 17"/>
                    <a:gd name="T22" fmla="*/ 1 w 17"/>
                    <a:gd name="T23" fmla="*/ 1 h 17"/>
                    <a:gd name="T24" fmla="*/ 1 w 17"/>
                    <a:gd name="T25" fmla="*/ 2 h 17"/>
                    <a:gd name="T26" fmla="*/ 1 w 17"/>
                    <a:gd name="T27" fmla="*/ 3 h 17"/>
                    <a:gd name="T28" fmla="*/ 0 w 17"/>
                    <a:gd name="T29" fmla="*/ 5 h 17"/>
                    <a:gd name="T30" fmla="*/ 1 w 17"/>
                    <a:gd name="T31" fmla="*/ 8 h 17"/>
                    <a:gd name="T32" fmla="*/ 1 w 17"/>
                    <a:gd name="T33" fmla="*/ 11 h 17"/>
                    <a:gd name="T34" fmla="*/ 4 w 17"/>
                    <a:gd name="T35" fmla="*/ 13 h 17"/>
                    <a:gd name="T36" fmla="*/ 5 w 17"/>
                    <a:gd name="T37" fmla="*/ 14 h 17"/>
                    <a:gd name="T38" fmla="*/ 8 w 17"/>
                    <a:gd name="T39" fmla="*/ 16 h 17"/>
                    <a:gd name="T40" fmla="*/ 9 w 17"/>
                    <a:gd name="T41" fmla="*/ 16 h 17"/>
                    <a:gd name="T42" fmla="*/ 10 w 17"/>
                    <a:gd name="T43" fmla="*/ 16 h 17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17"/>
                    <a:gd name="T67" fmla="*/ 0 h 17"/>
                    <a:gd name="T68" fmla="*/ 17 w 17"/>
                    <a:gd name="T69" fmla="*/ 17 h 17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17" h="17">
                      <a:moveTo>
                        <a:pt x="10" y="16"/>
                      </a:moveTo>
                      <a:lnTo>
                        <a:pt x="13" y="13"/>
                      </a:lnTo>
                      <a:lnTo>
                        <a:pt x="14" y="12"/>
                      </a:lnTo>
                      <a:lnTo>
                        <a:pt x="16" y="10"/>
                      </a:lnTo>
                      <a:lnTo>
                        <a:pt x="14" y="6"/>
                      </a:lnTo>
                      <a:lnTo>
                        <a:pt x="13" y="3"/>
                      </a:lnTo>
                      <a:lnTo>
                        <a:pt x="12" y="2"/>
                      </a:lnTo>
                      <a:lnTo>
                        <a:pt x="9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5" y="0"/>
                      </a:lnTo>
                      <a:lnTo>
                        <a:pt x="1" y="1"/>
                      </a:lnTo>
                      <a:lnTo>
                        <a:pt x="1" y="2"/>
                      </a:lnTo>
                      <a:lnTo>
                        <a:pt x="1" y="3"/>
                      </a:lnTo>
                      <a:lnTo>
                        <a:pt x="0" y="5"/>
                      </a:lnTo>
                      <a:lnTo>
                        <a:pt x="1" y="8"/>
                      </a:lnTo>
                      <a:lnTo>
                        <a:pt x="1" y="11"/>
                      </a:lnTo>
                      <a:lnTo>
                        <a:pt x="4" y="13"/>
                      </a:lnTo>
                      <a:lnTo>
                        <a:pt x="5" y="14"/>
                      </a:lnTo>
                      <a:lnTo>
                        <a:pt x="8" y="16"/>
                      </a:lnTo>
                      <a:lnTo>
                        <a:pt x="9" y="16"/>
                      </a:lnTo>
                      <a:lnTo>
                        <a:pt x="10" y="16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878" name="Freeform 332"/>
                <p:cNvSpPr>
                  <a:spLocks/>
                </p:cNvSpPr>
                <p:nvPr/>
              </p:nvSpPr>
              <p:spPr bwMode="auto">
                <a:xfrm>
                  <a:off x="2673" y="2967"/>
                  <a:ext cx="15" cy="17"/>
                </a:xfrm>
                <a:custGeom>
                  <a:avLst/>
                  <a:gdLst>
                    <a:gd name="T0" fmla="*/ 1 w 17"/>
                    <a:gd name="T1" fmla="*/ 11 h 17"/>
                    <a:gd name="T2" fmla="*/ 1 w 17"/>
                    <a:gd name="T3" fmla="*/ 7 h 17"/>
                    <a:gd name="T4" fmla="*/ 0 w 17"/>
                    <a:gd name="T5" fmla="*/ 4 h 17"/>
                    <a:gd name="T6" fmla="*/ 1 w 17"/>
                    <a:gd name="T7" fmla="*/ 2 h 17"/>
                    <a:gd name="T8" fmla="*/ 1 w 17"/>
                    <a:gd name="T9" fmla="*/ 1 h 17"/>
                    <a:gd name="T10" fmla="*/ 5 w 17"/>
                    <a:gd name="T11" fmla="*/ 0 h 17"/>
                    <a:gd name="T12" fmla="*/ 7 w 17"/>
                    <a:gd name="T13" fmla="*/ 1 h 17"/>
                    <a:gd name="T14" fmla="*/ 10 w 17"/>
                    <a:gd name="T15" fmla="*/ 2 h 17"/>
                    <a:gd name="T16" fmla="*/ 13 w 17"/>
                    <a:gd name="T17" fmla="*/ 6 h 17"/>
                    <a:gd name="T18" fmla="*/ 14 w 17"/>
                    <a:gd name="T19" fmla="*/ 8 h 17"/>
                    <a:gd name="T20" fmla="*/ 16 w 17"/>
                    <a:gd name="T21" fmla="*/ 11 h 17"/>
                    <a:gd name="T22" fmla="*/ 14 w 17"/>
                    <a:gd name="T23" fmla="*/ 14 h 17"/>
                    <a:gd name="T24" fmla="*/ 13 w 17"/>
                    <a:gd name="T25" fmla="*/ 14 h 17"/>
                    <a:gd name="T26" fmla="*/ 13 w 17"/>
                    <a:gd name="T27" fmla="*/ 16 h 17"/>
                    <a:gd name="T28" fmla="*/ 10 w 17"/>
                    <a:gd name="T29" fmla="*/ 16 h 17"/>
                    <a:gd name="T30" fmla="*/ 7 w 17"/>
                    <a:gd name="T31" fmla="*/ 14 h 17"/>
                    <a:gd name="T32" fmla="*/ 5 w 17"/>
                    <a:gd name="T33" fmla="*/ 13 h 17"/>
                    <a:gd name="T34" fmla="*/ 1 w 17"/>
                    <a:gd name="T35" fmla="*/ 11 h 1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7"/>
                    <a:gd name="T55" fmla="*/ 0 h 17"/>
                    <a:gd name="T56" fmla="*/ 17 w 17"/>
                    <a:gd name="T57" fmla="*/ 17 h 17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7" h="17">
                      <a:moveTo>
                        <a:pt x="1" y="11"/>
                      </a:moveTo>
                      <a:lnTo>
                        <a:pt x="1" y="7"/>
                      </a:lnTo>
                      <a:lnTo>
                        <a:pt x="0" y="4"/>
                      </a:lnTo>
                      <a:lnTo>
                        <a:pt x="1" y="2"/>
                      </a:lnTo>
                      <a:lnTo>
                        <a:pt x="1" y="1"/>
                      </a:lnTo>
                      <a:lnTo>
                        <a:pt x="5" y="0"/>
                      </a:lnTo>
                      <a:lnTo>
                        <a:pt x="7" y="1"/>
                      </a:lnTo>
                      <a:lnTo>
                        <a:pt x="10" y="2"/>
                      </a:lnTo>
                      <a:lnTo>
                        <a:pt x="13" y="6"/>
                      </a:lnTo>
                      <a:lnTo>
                        <a:pt x="14" y="8"/>
                      </a:lnTo>
                      <a:lnTo>
                        <a:pt x="16" y="11"/>
                      </a:lnTo>
                      <a:lnTo>
                        <a:pt x="14" y="14"/>
                      </a:lnTo>
                      <a:lnTo>
                        <a:pt x="13" y="14"/>
                      </a:lnTo>
                      <a:lnTo>
                        <a:pt x="13" y="16"/>
                      </a:lnTo>
                      <a:lnTo>
                        <a:pt x="10" y="16"/>
                      </a:lnTo>
                      <a:lnTo>
                        <a:pt x="7" y="14"/>
                      </a:lnTo>
                      <a:lnTo>
                        <a:pt x="5" y="13"/>
                      </a:lnTo>
                      <a:lnTo>
                        <a:pt x="1" y="11"/>
                      </a:ln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879" name="Freeform 333"/>
                <p:cNvSpPr>
                  <a:spLocks/>
                </p:cNvSpPr>
                <p:nvPr/>
              </p:nvSpPr>
              <p:spPr bwMode="auto">
                <a:xfrm>
                  <a:off x="2707" y="2986"/>
                  <a:ext cx="15" cy="17"/>
                </a:xfrm>
                <a:custGeom>
                  <a:avLst/>
                  <a:gdLst>
                    <a:gd name="T0" fmla="*/ 1 w 17"/>
                    <a:gd name="T1" fmla="*/ 9 h 17"/>
                    <a:gd name="T2" fmla="*/ 1 w 17"/>
                    <a:gd name="T3" fmla="*/ 6 h 17"/>
                    <a:gd name="T4" fmla="*/ 0 w 17"/>
                    <a:gd name="T5" fmla="*/ 3 h 17"/>
                    <a:gd name="T6" fmla="*/ 1 w 17"/>
                    <a:gd name="T7" fmla="*/ 1 h 17"/>
                    <a:gd name="T8" fmla="*/ 1 w 17"/>
                    <a:gd name="T9" fmla="*/ 0 h 17"/>
                    <a:gd name="T10" fmla="*/ 4 w 17"/>
                    <a:gd name="T11" fmla="*/ 0 h 17"/>
                    <a:gd name="T12" fmla="*/ 8 w 17"/>
                    <a:gd name="T13" fmla="*/ 0 h 17"/>
                    <a:gd name="T14" fmla="*/ 11 w 17"/>
                    <a:gd name="T15" fmla="*/ 1 h 17"/>
                    <a:gd name="T16" fmla="*/ 12 w 17"/>
                    <a:gd name="T17" fmla="*/ 4 h 17"/>
                    <a:gd name="T18" fmla="*/ 16 w 17"/>
                    <a:gd name="T19" fmla="*/ 8 h 17"/>
                    <a:gd name="T20" fmla="*/ 16 w 17"/>
                    <a:gd name="T21" fmla="*/ 11 h 17"/>
                    <a:gd name="T22" fmla="*/ 16 w 17"/>
                    <a:gd name="T23" fmla="*/ 13 h 17"/>
                    <a:gd name="T24" fmla="*/ 14 w 17"/>
                    <a:gd name="T25" fmla="*/ 13 h 17"/>
                    <a:gd name="T26" fmla="*/ 12 w 17"/>
                    <a:gd name="T27" fmla="*/ 14 h 17"/>
                    <a:gd name="T28" fmla="*/ 11 w 17"/>
                    <a:gd name="T29" fmla="*/ 16 h 17"/>
                    <a:gd name="T30" fmla="*/ 8 w 17"/>
                    <a:gd name="T31" fmla="*/ 14 h 17"/>
                    <a:gd name="T32" fmla="*/ 4 w 17"/>
                    <a:gd name="T33" fmla="*/ 13 h 17"/>
                    <a:gd name="T34" fmla="*/ 1 w 17"/>
                    <a:gd name="T35" fmla="*/ 9 h 1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7"/>
                    <a:gd name="T55" fmla="*/ 0 h 17"/>
                    <a:gd name="T56" fmla="*/ 17 w 17"/>
                    <a:gd name="T57" fmla="*/ 17 h 17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7" h="17">
                      <a:moveTo>
                        <a:pt x="1" y="9"/>
                      </a:moveTo>
                      <a:lnTo>
                        <a:pt x="1" y="6"/>
                      </a:lnTo>
                      <a:lnTo>
                        <a:pt x="0" y="3"/>
                      </a:lnTo>
                      <a:lnTo>
                        <a:pt x="1" y="1"/>
                      </a:lnTo>
                      <a:lnTo>
                        <a:pt x="1" y="0"/>
                      </a:lnTo>
                      <a:lnTo>
                        <a:pt x="4" y="0"/>
                      </a:lnTo>
                      <a:lnTo>
                        <a:pt x="8" y="0"/>
                      </a:lnTo>
                      <a:lnTo>
                        <a:pt x="11" y="1"/>
                      </a:lnTo>
                      <a:lnTo>
                        <a:pt x="12" y="4"/>
                      </a:lnTo>
                      <a:lnTo>
                        <a:pt x="16" y="8"/>
                      </a:lnTo>
                      <a:lnTo>
                        <a:pt x="16" y="11"/>
                      </a:lnTo>
                      <a:lnTo>
                        <a:pt x="16" y="13"/>
                      </a:lnTo>
                      <a:lnTo>
                        <a:pt x="14" y="13"/>
                      </a:lnTo>
                      <a:lnTo>
                        <a:pt x="12" y="14"/>
                      </a:lnTo>
                      <a:lnTo>
                        <a:pt x="11" y="16"/>
                      </a:lnTo>
                      <a:lnTo>
                        <a:pt x="8" y="14"/>
                      </a:lnTo>
                      <a:lnTo>
                        <a:pt x="4" y="13"/>
                      </a:lnTo>
                      <a:lnTo>
                        <a:pt x="1" y="9"/>
                      </a:ln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880" name="Freeform 334"/>
                <p:cNvSpPr>
                  <a:spLocks/>
                </p:cNvSpPr>
                <p:nvPr/>
              </p:nvSpPr>
              <p:spPr bwMode="auto">
                <a:xfrm>
                  <a:off x="2675" y="2925"/>
                  <a:ext cx="24" cy="42"/>
                </a:xfrm>
                <a:custGeom>
                  <a:avLst/>
                  <a:gdLst>
                    <a:gd name="T0" fmla="*/ 0 w 27"/>
                    <a:gd name="T1" fmla="*/ 14 h 45"/>
                    <a:gd name="T2" fmla="*/ 26 w 27"/>
                    <a:gd name="T3" fmla="*/ 0 h 45"/>
                    <a:gd name="T4" fmla="*/ 26 w 27"/>
                    <a:gd name="T5" fmla="*/ 29 h 45"/>
                    <a:gd name="T6" fmla="*/ 0 w 27"/>
                    <a:gd name="T7" fmla="*/ 44 h 45"/>
                    <a:gd name="T8" fmla="*/ 0 w 27"/>
                    <a:gd name="T9" fmla="*/ 14 h 4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7"/>
                    <a:gd name="T16" fmla="*/ 0 h 45"/>
                    <a:gd name="T17" fmla="*/ 27 w 27"/>
                    <a:gd name="T18" fmla="*/ 45 h 4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7" h="45">
                      <a:moveTo>
                        <a:pt x="0" y="14"/>
                      </a:moveTo>
                      <a:lnTo>
                        <a:pt x="26" y="0"/>
                      </a:lnTo>
                      <a:lnTo>
                        <a:pt x="26" y="29"/>
                      </a:lnTo>
                      <a:lnTo>
                        <a:pt x="0" y="44"/>
                      </a:lnTo>
                      <a:lnTo>
                        <a:pt x="0" y="14"/>
                      </a:ln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881" name="Freeform 335"/>
                <p:cNvSpPr>
                  <a:spLocks/>
                </p:cNvSpPr>
                <p:nvPr/>
              </p:nvSpPr>
              <p:spPr bwMode="auto">
                <a:xfrm>
                  <a:off x="2600" y="2917"/>
                  <a:ext cx="16" cy="16"/>
                </a:xfrm>
                <a:custGeom>
                  <a:avLst/>
                  <a:gdLst>
                    <a:gd name="T0" fmla="*/ 9 w 17"/>
                    <a:gd name="T1" fmla="*/ 16 h 17"/>
                    <a:gd name="T2" fmla="*/ 13 w 17"/>
                    <a:gd name="T3" fmla="*/ 13 h 17"/>
                    <a:gd name="T4" fmla="*/ 14 w 17"/>
                    <a:gd name="T5" fmla="*/ 12 h 17"/>
                    <a:gd name="T6" fmla="*/ 16 w 17"/>
                    <a:gd name="T7" fmla="*/ 12 h 17"/>
                    <a:gd name="T8" fmla="*/ 16 w 17"/>
                    <a:gd name="T9" fmla="*/ 9 h 17"/>
                    <a:gd name="T10" fmla="*/ 16 w 17"/>
                    <a:gd name="T11" fmla="*/ 7 h 17"/>
                    <a:gd name="T12" fmla="*/ 13 w 17"/>
                    <a:gd name="T13" fmla="*/ 5 h 17"/>
                    <a:gd name="T14" fmla="*/ 12 w 17"/>
                    <a:gd name="T15" fmla="*/ 2 h 17"/>
                    <a:gd name="T16" fmla="*/ 9 w 17"/>
                    <a:gd name="T17" fmla="*/ 1 h 17"/>
                    <a:gd name="T18" fmla="*/ 7 w 17"/>
                    <a:gd name="T19" fmla="*/ 0 h 17"/>
                    <a:gd name="T20" fmla="*/ 6 w 17"/>
                    <a:gd name="T21" fmla="*/ 0 h 17"/>
                    <a:gd name="T22" fmla="*/ 6 w 17"/>
                    <a:gd name="T23" fmla="*/ 1 h 17"/>
                    <a:gd name="T24" fmla="*/ 2 w 17"/>
                    <a:gd name="T25" fmla="*/ 2 h 17"/>
                    <a:gd name="T26" fmla="*/ 1 w 17"/>
                    <a:gd name="T27" fmla="*/ 3 h 17"/>
                    <a:gd name="T28" fmla="*/ 0 w 17"/>
                    <a:gd name="T29" fmla="*/ 4 h 17"/>
                    <a:gd name="T30" fmla="*/ 0 w 17"/>
                    <a:gd name="T31" fmla="*/ 5 h 17"/>
                    <a:gd name="T32" fmla="*/ 0 w 17"/>
                    <a:gd name="T33" fmla="*/ 8 h 17"/>
                    <a:gd name="T34" fmla="*/ 2 w 17"/>
                    <a:gd name="T35" fmla="*/ 11 h 17"/>
                    <a:gd name="T36" fmla="*/ 3 w 17"/>
                    <a:gd name="T37" fmla="*/ 13 h 17"/>
                    <a:gd name="T38" fmla="*/ 6 w 17"/>
                    <a:gd name="T39" fmla="*/ 16 h 17"/>
                    <a:gd name="T40" fmla="*/ 8 w 17"/>
                    <a:gd name="T41" fmla="*/ 16 h 17"/>
                    <a:gd name="T42" fmla="*/ 9 w 17"/>
                    <a:gd name="T43" fmla="*/ 16 h 17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17"/>
                    <a:gd name="T67" fmla="*/ 0 h 17"/>
                    <a:gd name="T68" fmla="*/ 17 w 17"/>
                    <a:gd name="T69" fmla="*/ 17 h 17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17" h="17">
                      <a:moveTo>
                        <a:pt x="9" y="16"/>
                      </a:moveTo>
                      <a:lnTo>
                        <a:pt x="13" y="13"/>
                      </a:lnTo>
                      <a:lnTo>
                        <a:pt x="14" y="12"/>
                      </a:lnTo>
                      <a:lnTo>
                        <a:pt x="16" y="12"/>
                      </a:lnTo>
                      <a:lnTo>
                        <a:pt x="16" y="9"/>
                      </a:lnTo>
                      <a:lnTo>
                        <a:pt x="16" y="7"/>
                      </a:lnTo>
                      <a:lnTo>
                        <a:pt x="13" y="5"/>
                      </a:lnTo>
                      <a:lnTo>
                        <a:pt x="12" y="2"/>
                      </a:lnTo>
                      <a:lnTo>
                        <a:pt x="9" y="1"/>
                      </a:lnTo>
                      <a:lnTo>
                        <a:pt x="7" y="0"/>
                      </a:lnTo>
                      <a:lnTo>
                        <a:pt x="6" y="0"/>
                      </a:lnTo>
                      <a:lnTo>
                        <a:pt x="6" y="1"/>
                      </a:lnTo>
                      <a:lnTo>
                        <a:pt x="2" y="2"/>
                      </a:lnTo>
                      <a:lnTo>
                        <a:pt x="1" y="3"/>
                      </a:lnTo>
                      <a:lnTo>
                        <a:pt x="0" y="4"/>
                      </a:lnTo>
                      <a:lnTo>
                        <a:pt x="0" y="5"/>
                      </a:lnTo>
                      <a:lnTo>
                        <a:pt x="0" y="8"/>
                      </a:lnTo>
                      <a:lnTo>
                        <a:pt x="2" y="11"/>
                      </a:lnTo>
                      <a:lnTo>
                        <a:pt x="3" y="13"/>
                      </a:lnTo>
                      <a:lnTo>
                        <a:pt x="6" y="16"/>
                      </a:lnTo>
                      <a:lnTo>
                        <a:pt x="8" y="16"/>
                      </a:lnTo>
                      <a:lnTo>
                        <a:pt x="9" y="16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882" name="Freeform 336"/>
                <p:cNvSpPr>
                  <a:spLocks/>
                </p:cNvSpPr>
                <p:nvPr/>
              </p:nvSpPr>
              <p:spPr bwMode="auto">
                <a:xfrm>
                  <a:off x="2600" y="2920"/>
                  <a:ext cx="16" cy="16"/>
                </a:xfrm>
                <a:custGeom>
                  <a:avLst/>
                  <a:gdLst>
                    <a:gd name="T0" fmla="*/ 3 w 17"/>
                    <a:gd name="T1" fmla="*/ 11 h 17"/>
                    <a:gd name="T2" fmla="*/ 0 w 17"/>
                    <a:gd name="T3" fmla="*/ 7 h 17"/>
                    <a:gd name="T4" fmla="*/ 0 w 17"/>
                    <a:gd name="T5" fmla="*/ 3 h 17"/>
                    <a:gd name="T6" fmla="*/ 0 w 17"/>
                    <a:gd name="T7" fmla="*/ 2 h 17"/>
                    <a:gd name="T8" fmla="*/ 1 w 17"/>
                    <a:gd name="T9" fmla="*/ 1 h 17"/>
                    <a:gd name="T10" fmla="*/ 3 w 17"/>
                    <a:gd name="T11" fmla="*/ 0 h 17"/>
                    <a:gd name="T12" fmla="*/ 4 w 17"/>
                    <a:gd name="T13" fmla="*/ 0 h 17"/>
                    <a:gd name="T14" fmla="*/ 8 w 17"/>
                    <a:gd name="T15" fmla="*/ 0 h 17"/>
                    <a:gd name="T16" fmla="*/ 11 w 17"/>
                    <a:gd name="T17" fmla="*/ 2 h 17"/>
                    <a:gd name="T18" fmla="*/ 12 w 17"/>
                    <a:gd name="T19" fmla="*/ 4 h 17"/>
                    <a:gd name="T20" fmla="*/ 14 w 17"/>
                    <a:gd name="T21" fmla="*/ 8 h 17"/>
                    <a:gd name="T22" fmla="*/ 16 w 17"/>
                    <a:gd name="T23" fmla="*/ 12 h 17"/>
                    <a:gd name="T24" fmla="*/ 14 w 17"/>
                    <a:gd name="T25" fmla="*/ 13 h 17"/>
                    <a:gd name="T26" fmla="*/ 14 w 17"/>
                    <a:gd name="T27" fmla="*/ 14 h 17"/>
                    <a:gd name="T28" fmla="*/ 12 w 17"/>
                    <a:gd name="T29" fmla="*/ 16 h 17"/>
                    <a:gd name="T30" fmla="*/ 11 w 17"/>
                    <a:gd name="T31" fmla="*/ 16 h 17"/>
                    <a:gd name="T32" fmla="*/ 8 w 17"/>
                    <a:gd name="T33" fmla="*/ 16 h 17"/>
                    <a:gd name="T34" fmla="*/ 4 w 17"/>
                    <a:gd name="T35" fmla="*/ 13 h 17"/>
                    <a:gd name="T36" fmla="*/ 3 w 17"/>
                    <a:gd name="T37" fmla="*/ 11 h 17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7"/>
                    <a:gd name="T58" fmla="*/ 0 h 17"/>
                    <a:gd name="T59" fmla="*/ 17 w 17"/>
                    <a:gd name="T60" fmla="*/ 17 h 17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7" h="17">
                      <a:moveTo>
                        <a:pt x="3" y="11"/>
                      </a:moveTo>
                      <a:lnTo>
                        <a:pt x="0" y="7"/>
                      </a:lnTo>
                      <a:lnTo>
                        <a:pt x="0" y="3"/>
                      </a:lnTo>
                      <a:lnTo>
                        <a:pt x="0" y="2"/>
                      </a:ln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4" y="0"/>
                      </a:lnTo>
                      <a:lnTo>
                        <a:pt x="8" y="0"/>
                      </a:lnTo>
                      <a:lnTo>
                        <a:pt x="11" y="2"/>
                      </a:lnTo>
                      <a:lnTo>
                        <a:pt x="12" y="4"/>
                      </a:lnTo>
                      <a:lnTo>
                        <a:pt x="14" y="8"/>
                      </a:lnTo>
                      <a:lnTo>
                        <a:pt x="16" y="12"/>
                      </a:lnTo>
                      <a:lnTo>
                        <a:pt x="14" y="13"/>
                      </a:lnTo>
                      <a:lnTo>
                        <a:pt x="14" y="14"/>
                      </a:lnTo>
                      <a:lnTo>
                        <a:pt x="12" y="16"/>
                      </a:lnTo>
                      <a:lnTo>
                        <a:pt x="11" y="16"/>
                      </a:lnTo>
                      <a:lnTo>
                        <a:pt x="8" y="16"/>
                      </a:lnTo>
                      <a:lnTo>
                        <a:pt x="4" y="13"/>
                      </a:lnTo>
                      <a:lnTo>
                        <a:pt x="3" y="11"/>
                      </a:ln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883" name="Freeform 337"/>
                <p:cNvSpPr>
                  <a:spLocks/>
                </p:cNvSpPr>
                <p:nvPr/>
              </p:nvSpPr>
              <p:spPr bwMode="auto">
                <a:xfrm>
                  <a:off x="2601" y="2922"/>
                  <a:ext cx="16" cy="16"/>
                </a:xfrm>
                <a:custGeom>
                  <a:avLst/>
                  <a:gdLst>
                    <a:gd name="T0" fmla="*/ 2 w 17"/>
                    <a:gd name="T1" fmla="*/ 11 h 17"/>
                    <a:gd name="T2" fmla="*/ 0 w 17"/>
                    <a:gd name="T3" fmla="*/ 9 h 17"/>
                    <a:gd name="T4" fmla="*/ 0 w 17"/>
                    <a:gd name="T5" fmla="*/ 4 h 17"/>
                    <a:gd name="T6" fmla="*/ 0 w 17"/>
                    <a:gd name="T7" fmla="*/ 2 h 17"/>
                    <a:gd name="T8" fmla="*/ 2 w 17"/>
                    <a:gd name="T9" fmla="*/ 0 h 17"/>
                    <a:gd name="T10" fmla="*/ 5 w 17"/>
                    <a:gd name="T11" fmla="*/ 0 h 17"/>
                    <a:gd name="T12" fmla="*/ 8 w 17"/>
                    <a:gd name="T13" fmla="*/ 0 h 17"/>
                    <a:gd name="T14" fmla="*/ 13 w 17"/>
                    <a:gd name="T15" fmla="*/ 6 h 17"/>
                    <a:gd name="T16" fmla="*/ 13 w 17"/>
                    <a:gd name="T17" fmla="*/ 9 h 17"/>
                    <a:gd name="T18" fmla="*/ 16 w 17"/>
                    <a:gd name="T19" fmla="*/ 11 h 17"/>
                    <a:gd name="T20" fmla="*/ 13 w 17"/>
                    <a:gd name="T21" fmla="*/ 13 h 17"/>
                    <a:gd name="T22" fmla="*/ 13 w 17"/>
                    <a:gd name="T23" fmla="*/ 16 h 17"/>
                    <a:gd name="T24" fmla="*/ 10 w 17"/>
                    <a:gd name="T25" fmla="*/ 16 h 17"/>
                    <a:gd name="T26" fmla="*/ 8 w 17"/>
                    <a:gd name="T27" fmla="*/ 16 h 17"/>
                    <a:gd name="T28" fmla="*/ 2 w 17"/>
                    <a:gd name="T29" fmla="*/ 11 h 17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17"/>
                    <a:gd name="T46" fmla="*/ 0 h 17"/>
                    <a:gd name="T47" fmla="*/ 17 w 17"/>
                    <a:gd name="T48" fmla="*/ 17 h 17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17" h="17">
                      <a:moveTo>
                        <a:pt x="2" y="11"/>
                      </a:moveTo>
                      <a:lnTo>
                        <a:pt x="0" y="9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5" y="0"/>
                      </a:lnTo>
                      <a:lnTo>
                        <a:pt x="8" y="0"/>
                      </a:lnTo>
                      <a:lnTo>
                        <a:pt x="13" y="6"/>
                      </a:lnTo>
                      <a:lnTo>
                        <a:pt x="13" y="9"/>
                      </a:lnTo>
                      <a:lnTo>
                        <a:pt x="16" y="11"/>
                      </a:lnTo>
                      <a:lnTo>
                        <a:pt x="13" y="13"/>
                      </a:lnTo>
                      <a:lnTo>
                        <a:pt x="13" y="16"/>
                      </a:lnTo>
                      <a:lnTo>
                        <a:pt x="10" y="16"/>
                      </a:lnTo>
                      <a:lnTo>
                        <a:pt x="8" y="16"/>
                      </a:lnTo>
                      <a:lnTo>
                        <a:pt x="2" y="11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884" name="Freeform 338"/>
                <p:cNvSpPr>
                  <a:spLocks/>
                </p:cNvSpPr>
                <p:nvPr/>
              </p:nvSpPr>
              <p:spPr bwMode="auto">
                <a:xfrm>
                  <a:off x="2608" y="2924"/>
                  <a:ext cx="15" cy="16"/>
                </a:xfrm>
                <a:custGeom>
                  <a:avLst/>
                  <a:gdLst>
                    <a:gd name="T0" fmla="*/ 10 w 17"/>
                    <a:gd name="T1" fmla="*/ 16 h 17"/>
                    <a:gd name="T2" fmla="*/ 14 w 17"/>
                    <a:gd name="T3" fmla="*/ 13 h 17"/>
                    <a:gd name="T4" fmla="*/ 14 w 17"/>
                    <a:gd name="T5" fmla="*/ 12 h 17"/>
                    <a:gd name="T6" fmla="*/ 14 w 17"/>
                    <a:gd name="T7" fmla="*/ 11 h 17"/>
                    <a:gd name="T8" fmla="*/ 16 w 17"/>
                    <a:gd name="T9" fmla="*/ 9 h 17"/>
                    <a:gd name="T10" fmla="*/ 14 w 17"/>
                    <a:gd name="T11" fmla="*/ 7 h 17"/>
                    <a:gd name="T12" fmla="*/ 14 w 17"/>
                    <a:gd name="T13" fmla="*/ 5 h 17"/>
                    <a:gd name="T14" fmla="*/ 11 w 17"/>
                    <a:gd name="T15" fmla="*/ 2 h 17"/>
                    <a:gd name="T16" fmla="*/ 10 w 17"/>
                    <a:gd name="T17" fmla="*/ 1 h 17"/>
                    <a:gd name="T18" fmla="*/ 8 w 17"/>
                    <a:gd name="T19" fmla="*/ 0 h 17"/>
                    <a:gd name="T20" fmla="*/ 6 w 17"/>
                    <a:gd name="T21" fmla="*/ 0 h 17"/>
                    <a:gd name="T22" fmla="*/ 5 w 17"/>
                    <a:gd name="T23" fmla="*/ 0 h 17"/>
                    <a:gd name="T24" fmla="*/ 2 w 17"/>
                    <a:gd name="T25" fmla="*/ 2 h 17"/>
                    <a:gd name="T26" fmla="*/ 1 w 17"/>
                    <a:gd name="T27" fmla="*/ 3 h 17"/>
                    <a:gd name="T28" fmla="*/ 1 w 17"/>
                    <a:gd name="T29" fmla="*/ 4 h 17"/>
                    <a:gd name="T30" fmla="*/ 0 w 17"/>
                    <a:gd name="T31" fmla="*/ 5 h 17"/>
                    <a:gd name="T32" fmla="*/ 1 w 17"/>
                    <a:gd name="T33" fmla="*/ 8 h 17"/>
                    <a:gd name="T34" fmla="*/ 2 w 17"/>
                    <a:gd name="T35" fmla="*/ 11 h 17"/>
                    <a:gd name="T36" fmla="*/ 4 w 17"/>
                    <a:gd name="T37" fmla="*/ 13 h 17"/>
                    <a:gd name="T38" fmla="*/ 6 w 17"/>
                    <a:gd name="T39" fmla="*/ 16 h 17"/>
                    <a:gd name="T40" fmla="*/ 8 w 17"/>
                    <a:gd name="T41" fmla="*/ 16 h 17"/>
                    <a:gd name="T42" fmla="*/ 9 w 17"/>
                    <a:gd name="T43" fmla="*/ 16 h 17"/>
                    <a:gd name="T44" fmla="*/ 10 w 17"/>
                    <a:gd name="T45" fmla="*/ 16 h 17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17"/>
                    <a:gd name="T70" fmla="*/ 0 h 17"/>
                    <a:gd name="T71" fmla="*/ 17 w 17"/>
                    <a:gd name="T72" fmla="*/ 17 h 17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17" h="17">
                      <a:moveTo>
                        <a:pt x="10" y="16"/>
                      </a:moveTo>
                      <a:lnTo>
                        <a:pt x="14" y="13"/>
                      </a:lnTo>
                      <a:lnTo>
                        <a:pt x="14" y="12"/>
                      </a:lnTo>
                      <a:lnTo>
                        <a:pt x="14" y="11"/>
                      </a:lnTo>
                      <a:lnTo>
                        <a:pt x="16" y="9"/>
                      </a:lnTo>
                      <a:lnTo>
                        <a:pt x="14" y="7"/>
                      </a:lnTo>
                      <a:lnTo>
                        <a:pt x="14" y="5"/>
                      </a:lnTo>
                      <a:lnTo>
                        <a:pt x="11" y="2"/>
                      </a:lnTo>
                      <a:lnTo>
                        <a:pt x="10" y="1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5" y="0"/>
                      </a:lnTo>
                      <a:lnTo>
                        <a:pt x="2" y="2"/>
                      </a:lnTo>
                      <a:lnTo>
                        <a:pt x="1" y="3"/>
                      </a:lnTo>
                      <a:lnTo>
                        <a:pt x="1" y="4"/>
                      </a:lnTo>
                      <a:lnTo>
                        <a:pt x="0" y="5"/>
                      </a:lnTo>
                      <a:lnTo>
                        <a:pt x="1" y="8"/>
                      </a:lnTo>
                      <a:lnTo>
                        <a:pt x="2" y="11"/>
                      </a:lnTo>
                      <a:lnTo>
                        <a:pt x="4" y="13"/>
                      </a:lnTo>
                      <a:lnTo>
                        <a:pt x="6" y="16"/>
                      </a:lnTo>
                      <a:lnTo>
                        <a:pt x="8" y="16"/>
                      </a:lnTo>
                      <a:lnTo>
                        <a:pt x="9" y="16"/>
                      </a:lnTo>
                      <a:lnTo>
                        <a:pt x="10" y="16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885" name="Freeform 339"/>
                <p:cNvSpPr>
                  <a:spLocks/>
                </p:cNvSpPr>
                <p:nvPr/>
              </p:nvSpPr>
              <p:spPr bwMode="auto">
                <a:xfrm>
                  <a:off x="2608" y="2925"/>
                  <a:ext cx="15" cy="16"/>
                </a:xfrm>
                <a:custGeom>
                  <a:avLst/>
                  <a:gdLst>
                    <a:gd name="T0" fmla="*/ 3 w 17"/>
                    <a:gd name="T1" fmla="*/ 11 h 17"/>
                    <a:gd name="T2" fmla="*/ 1 w 17"/>
                    <a:gd name="T3" fmla="*/ 7 h 17"/>
                    <a:gd name="T4" fmla="*/ 0 w 17"/>
                    <a:gd name="T5" fmla="*/ 3 h 17"/>
                    <a:gd name="T6" fmla="*/ 1 w 17"/>
                    <a:gd name="T7" fmla="*/ 2 h 17"/>
                    <a:gd name="T8" fmla="*/ 1 w 17"/>
                    <a:gd name="T9" fmla="*/ 1 h 17"/>
                    <a:gd name="T10" fmla="*/ 3 w 17"/>
                    <a:gd name="T11" fmla="*/ 0 h 17"/>
                    <a:gd name="T12" fmla="*/ 6 w 17"/>
                    <a:gd name="T13" fmla="*/ 0 h 17"/>
                    <a:gd name="T14" fmla="*/ 9 w 17"/>
                    <a:gd name="T15" fmla="*/ 0 h 17"/>
                    <a:gd name="T16" fmla="*/ 11 w 17"/>
                    <a:gd name="T17" fmla="*/ 2 h 17"/>
                    <a:gd name="T18" fmla="*/ 14 w 17"/>
                    <a:gd name="T19" fmla="*/ 4 h 17"/>
                    <a:gd name="T20" fmla="*/ 16 w 17"/>
                    <a:gd name="T21" fmla="*/ 8 h 17"/>
                    <a:gd name="T22" fmla="*/ 16 w 17"/>
                    <a:gd name="T23" fmla="*/ 11 h 17"/>
                    <a:gd name="T24" fmla="*/ 16 w 17"/>
                    <a:gd name="T25" fmla="*/ 13 h 17"/>
                    <a:gd name="T26" fmla="*/ 16 w 17"/>
                    <a:gd name="T27" fmla="*/ 14 h 17"/>
                    <a:gd name="T28" fmla="*/ 14 w 17"/>
                    <a:gd name="T29" fmla="*/ 16 h 17"/>
                    <a:gd name="T30" fmla="*/ 11 w 17"/>
                    <a:gd name="T31" fmla="*/ 16 h 17"/>
                    <a:gd name="T32" fmla="*/ 9 w 17"/>
                    <a:gd name="T33" fmla="*/ 16 h 17"/>
                    <a:gd name="T34" fmla="*/ 6 w 17"/>
                    <a:gd name="T35" fmla="*/ 13 h 17"/>
                    <a:gd name="T36" fmla="*/ 3 w 17"/>
                    <a:gd name="T37" fmla="*/ 11 h 17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7"/>
                    <a:gd name="T58" fmla="*/ 0 h 17"/>
                    <a:gd name="T59" fmla="*/ 17 w 17"/>
                    <a:gd name="T60" fmla="*/ 17 h 17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7" h="17">
                      <a:moveTo>
                        <a:pt x="3" y="11"/>
                      </a:moveTo>
                      <a:lnTo>
                        <a:pt x="1" y="7"/>
                      </a:lnTo>
                      <a:lnTo>
                        <a:pt x="0" y="3"/>
                      </a:lnTo>
                      <a:lnTo>
                        <a:pt x="1" y="2"/>
                      </a:ln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6" y="0"/>
                      </a:lnTo>
                      <a:lnTo>
                        <a:pt x="9" y="0"/>
                      </a:lnTo>
                      <a:lnTo>
                        <a:pt x="11" y="2"/>
                      </a:lnTo>
                      <a:lnTo>
                        <a:pt x="14" y="4"/>
                      </a:lnTo>
                      <a:lnTo>
                        <a:pt x="16" y="8"/>
                      </a:lnTo>
                      <a:lnTo>
                        <a:pt x="16" y="11"/>
                      </a:lnTo>
                      <a:lnTo>
                        <a:pt x="16" y="13"/>
                      </a:lnTo>
                      <a:lnTo>
                        <a:pt x="16" y="14"/>
                      </a:lnTo>
                      <a:lnTo>
                        <a:pt x="14" y="16"/>
                      </a:lnTo>
                      <a:lnTo>
                        <a:pt x="11" y="16"/>
                      </a:lnTo>
                      <a:lnTo>
                        <a:pt x="9" y="16"/>
                      </a:lnTo>
                      <a:lnTo>
                        <a:pt x="6" y="13"/>
                      </a:lnTo>
                      <a:lnTo>
                        <a:pt x="3" y="11"/>
                      </a:ln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886" name="Freeform 340"/>
                <p:cNvSpPr>
                  <a:spLocks/>
                </p:cNvSpPr>
                <p:nvPr/>
              </p:nvSpPr>
              <p:spPr bwMode="auto">
                <a:xfrm>
                  <a:off x="2610" y="2927"/>
                  <a:ext cx="16" cy="16"/>
                </a:xfrm>
                <a:custGeom>
                  <a:avLst/>
                  <a:gdLst>
                    <a:gd name="T0" fmla="*/ 3 w 17"/>
                    <a:gd name="T1" fmla="*/ 10 h 17"/>
                    <a:gd name="T2" fmla="*/ 3 w 17"/>
                    <a:gd name="T3" fmla="*/ 8 h 17"/>
                    <a:gd name="T4" fmla="*/ 0 w 17"/>
                    <a:gd name="T5" fmla="*/ 5 h 17"/>
                    <a:gd name="T6" fmla="*/ 3 w 17"/>
                    <a:gd name="T7" fmla="*/ 2 h 17"/>
                    <a:gd name="T8" fmla="*/ 3 w 17"/>
                    <a:gd name="T9" fmla="*/ 0 h 17"/>
                    <a:gd name="T10" fmla="*/ 9 w 17"/>
                    <a:gd name="T11" fmla="*/ 0 h 17"/>
                    <a:gd name="T12" fmla="*/ 12 w 17"/>
                    <a:gd name="T13" fmla="*/ 8 h 17"/>
                    <a:gd name="T14" fmla="*/ 16 w 17"/>
                    <a:gd name="T15" fmla="*/ 8 h 17"/>
                    <a:gd name="T16" fmla="*/ 16 w 17"/>
                    <a:gd name="T17" fmla="*/ 13 h 17"/>
                    <a:gd name="T18" fmla="*/ 16 w 17"/>
                    <a:gd name="T19" fmla="*/ 16 h 17"/>
                    <a:gd name="T20" fmla="*/ 12 w 17"/>
                    <a:gd name="T21" fmla="*/ 16 h 17"/>
                    <a:gd name="T22" fmla="*/ 9 w 17"/>
                    <a:gd name="T23" fmla="*/ 16 h 17"/>
                    <a:gd name="T24" fmla="*/ 3 w 17"/>
                    <a:gd name="T25" fmla="*/ 10 h 17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7"/>
                    <a:gd name="T40" fmla="*/ 0 h 17"/>
                    <a:gd name="T41" fmla="*/ 17 w 17"/>
                    <a:gd name="T42" fmla="*/ 17 h 17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7" h="17">
                      <a:moveTo>
                        <a:pt x="3" y="10"/>
                      </a:moveTo>
                      <a:lnTo>
                        <a:pt x="3" y="8"/>
                      </a:lnTo>
                      <a:lnTo>
                        <a:pt x="0" y="5"/>
                      </a:lnTo>
                      <a:lnTo>
                        <a:pt x="3" y="2"/>
                      </a:lnTo>
                      <a:lnTo>
                        <a:pt x="3" y="0"/>
                      </a:lnTo>
                      <a:lnTo>
                        <a:pt x="9" y="0"/>
                      </a:lnTo>
                      <a:lnTo>
                        <a:pt x="12" y="8"/>
                      </a:lnTo>
                      <a:lnTo>
                        <a:pt x="16" y="8"/>
                      </a:lnTo>
                      <a:lnTo>
                        <a:pt x="16" y="13"/>
                      </a:lnTo>
                      <a:lnTo>
                        <a:pt x="16" y="16"/>
                      </a:lnTo>
                      <a:lnTo>
                        <a:pt x="12" y="16"/>
                      </a:lnTo>
                      <a:lnTo>
                        <a:pt x="9" y="16"/>
                      </a:lnTo>
                      <a:lnTo>
                        <a:pt x="3" y="1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887" name="Freeform 341"/>
                <p:cNvSpPr>
                  <a:spLocks/>
                </p:cNvSpPr>
                <p:nvPr/>
              </p:nvSpPr>
              <p:spPr bwMode="auto">
                <a:xfrm>
                  <a:off x="2596" y="2920"/>
                  <a:ext cx="15" cy="16"/>
                </a:xfrm>
                <a:custGeom>
                  <a:avLst/>
                  <a:gdLst>
                    <a:gd name="T0" fmla="*/ 9 w 17"/>
                    <a:gd name="T1" fmla="*/ 16 h 17"/>
                    <a:gd name="T2" fmla="*/ 13 w 17"/>
                    <a:gd name="T3" fmla="*/ 13 h 17"/>
                    <a:gd name="T4" fmla="*/ 14 w 17"/>
                    <a:gd name="T5" fmla="*/ 12 h 17"/>
                    <a:gd name="T6" fmla="*/ 16 w 17"/>
                    <a:gd name="T7" fmla="*/ 12 h 17"/>
                    <a:gd name="T8" fmla="*/ 16 w 17"/>
                    <a:gd name="T9" fmla="*/ 9 h 17"/>
                    <a:gd name="T10" fmla="*/ 16 w 17"/>
                    <a:gd name="T11" fmla="*/ 7 h 17"/>
                    <a:gd name="T12" fmla="*/ 13 w 17"/>
                    <a:gd name="T13" fmla="*/ 5 h 17"/>
                    <a:gd name="T14" fmla="*/ 12 w 17"/>
                    <a:gd name="T15" fmla="*/ 2 h 17"/>
                    <a:gd name="T16" fmla="*/ 8 w 17"/>
                    <a:gd name="T17" fmla="*/ 1 h 17"/>
                    <a:gd name="T18" fmla="*/ 7 w 17"/>
                    <a:gd name="T19" fmla="*/ 0 h 17"/>
                    <a:gd name="T20" fmla="*/ 6 w 17"/>
                    <a:gd name="T21" fmla="*/ 0 h 17"/>
                    <a:gd name="T22" fmla="*/ 4 w 17"/>
                    <a:gd name="T23" fmla="*/ 1 h 17"/>
                    <a:gd name="T24" fmla="*/ 1 w 17"/>
                    <a:gd name="T25" fmla="*/ 2 h 17"/>
                    <a:gd name="T26" fmla="*/ 0 w 17"/>
                    <a:gd name="T27" fmla="*/ 3 h 17"/>
                    <a:gd name="T28" fmla="*/ 0 w 17"/>
                    <a:gd name="T29" fmla="*/ 4 h 17"/>
                    <a:gd name="T30" fmla="*/ 0 w 17"/>
                    <a:gd name="T31" fmla="*/ 6 h 17"/>
                    <a:gd name="T32" fmla="*/ 0 w 17"/>
                    <a:gd name="T33" fmla="*/ 8 h 17"/>
                    <a:gd name="T34" fmla="*/ 1 w 17"/>
                    <a:gd name="T35" fmla="*/ 11 h 17"/>
                    <a:gd name="T36" fmla="*/ 3 w 17"/>
                    <a:gd name="T37" fmla="*/ 13 h 17"/>
                    <a:gd name="T38" fmla="*/ 4 w 17"/>
                    <a:gd name="T39" fmla="*/ 16 h 17"/>
                    <a:gd name="T40" fmla="*/ 8 w 17"/>
                    <a:gd name="T41" fmla="*/ 16 h 17"/>
                    <a:gd name="T42" fmla="*/ 9 w 17"/>
                    <a:gd name="T43" fmla="*/ 16 h 17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17"/>
                    <a:gd name="T67" fmla="*/ 0 h 17"/>
                    <a:gd name="T68" fmla="*/ 17 w 17"/>
                    <a:gd name="T69" fmla="*/ 17 h 17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17" h="17">
                      <a:moveTo>
                        <a:pt x="9" y="16"/>
                      </a:moveTo>
                      <a:lnTo>
                        <a:pt x="13" y="13"/>
                      </a:lnTo>
                      <a:lnTo>
                        <a:pt x="14" y="12"/>
                      </a:lnTo>
                      <a:lnTo>
                        <a:pt x="16" y="12"/>
                      </a:lnTo>
                      <a:lnTo>
                        <a:pt x="16" y="9"/>
                      </a:lnTo>
                      <a:lnTo>
                        <a:pt x="16" y="7"/>
                      </a:lnTo>
                      <a:lnTo>
                        <a:pt x="13" y="5"/>
                      </a:lnTo>
                      <a:lnTo>
                        <a:pt x="12" y="2"/>
                      </a:lnTo>
                      <a:lnTo>
                        <a:pt x="8" y="1"/>
                      </a:lnTo>
                      <a:lnTo>
                        <a:pt x="7" y="0"/>
                      </a:lnTo>
                      <a:lnTo>
                        <a:pt x="6" y="0"/>
                      </a:lnTo>
                      <a:lnTo>
                        <a:pt x="4" y="1"/>
                      </a:lnTo>
                      <a:lnTo>
                        <a:pt x="1" y="2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1" y="11"/>
                      </a:lnTo>
                      <a:lnTo>
                        <a:pt x="3" y="13"/>
                      </a:lnTo>
                      <a:lnTo>
                        <a:pt x="4" y="16"/>
                      </a:lnTo>
                      <a:lnTo>
                        <a:pt x="8" y="16"/>
                      </a:lnTo>
                      <a:lnTo>
                        <a:pt x="9" y="16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888" name="Freeform 342"/>
                <p:cNvSpPr>
                  <a:spLocks/>
                </p:cNvSpPr>
                <p:nvPr/>
              </p:nvSpPr>
              <p:spPr bwMode="auto">
                <a:xfrm>
                  <a:off x="2596" y="2922"/>
                  <a:ext cx="15" cy="16"/>
                </a:xfrm>
                <a:custGeom>
                  <a:avLst/>
                  <a:gdLst>
                    <a:gd name="T0" fmla="*/ 1 w 17"/>
                    <a:gd name="T1" fmla="*/ 11 h 17"/>
                    <a:gd name="T2" fmla="*/ 0 w 17"/>
                    <a:gd name="T3" fmla="*/ 7 h 17"/>
                    <a:gd name="T4" fmla="*/ 0 w 17"/>
                    <a:gd name="T5" fmla="*/ 4 h 17"/>
                    <a:gd name="T6" fmla="*/ 0 w 17"/>
                    <a:gd name="T7" fmla="*/ 2 h 17"/>
                    <a:gd name="T8" fmla="*/ 0 w 17"/>
                    <a:gd name="T9" fmla="*/ 1 h 17"/>
                    <a:gd name="T10" fmla="*/ 1 w 17"/>
                    <a:gd name="T11" fmla="*/ 0 h 17"/>
                    <a:gd name="T12" fmla="*/ 4 w 17"/>
                    <a:gd name="T13" fmla="*/ 0 h 17"/>
                    <a:gd name="T14" fmla="*/ 6 w 17"/>
                    <a:gd name="T15" fmla="*/ 1 h 17"/>
                    <a:gd name="T16" fmla="*/ 11 w 17"/>
                    <a:gd name="T17" fmla="*/ 3 h 17"/>
                    <a:gd name="T18" fmla="*/ 12 w 17"/>
                    <a:gd name="T19" fmla="*/ 4 h 17"/>
                    <a:gd name="T20" fmla="*/ 14 w 17"/>
                    <a:gd name="T21" fmla="*/ 8 h 17"/>
                    <a:gd name="T22" fmla="*/ 16 w 17"/>
                    <a:gd name="T23" fmla="*/ 12 h 17"/>
                    <a:gd name="T24" fmla="*/ 14 w 17"/>
                    <a:gd name="T25" fmla="*/ 13 h 17"/>
                    <a:gd name="T26" fmla="*/ 14 w 17"/>
                    <a:gd name="T27" fmla="*/ 14 h 17"/>
                    <a:gd name="T28" fmla="*/ 12 w 17"/>
                    <a:gd name="T29" fmla="*/ 16 h 17"/>
                    <a:gd name="T30" fmla="*/ 11 w 17"/>
                    <a:gd name="T31" fmla="*/ 16 h 17"/>
                    <a:gd name="T32" fmla="*/ 6 w 17"/>
                    <a:gd name="T33" fmla="*/ 16 h 17"/>
                    <a:gd name="T34" fmla="*/ 4 w 17"/>
                    <a:gd name="T35" fmla="*/ 13 h 17"/>
                    <a:gd name="T36" fmla="*/ 1 w 17"/>
                    <a:gd name="T37" fmla="*/ 11 h 17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7"/>
                    <a:gd name="T58" fmla="*/ 0 h 17"/>
                    <a:gd name="T59" fmla="*/ 17 w 17"/>
                    <a:gd name="T60" fmla="*/ 17 h 17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7" h="17">
                      <a:moveTo>
                        <a:pt x="1" y="11"/>
                      </a:moveTo>
                      <a:lnTo>
                        <a:pt x="0" y="7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4" y="0"/>
                      </a:lnTo>
                      <a:lnTo>
                        <a:pt x="6" y="1"/>
                      </a:lnTo>
                      <a:lnTo>
                        <a:pt x="11" y="3"/>
                      </a:lnTo>
                      <a:lnTo>
                        <a:pt x="12" y="4"/>
                      </a:lnTo>
                      <a:lnTo>
                        <a:pt x="14" y="8"/>
                      </a:lnTo>
                      <a:lnTo>
                        <a:pt x="16" y="12"/>
                      </a:lnTo>
                      <a:lnTo>
                        <a:pt x="14" y="13"/>
                      </a:lnTo>
                      <a:lnTo>
                        <a:pt x="14" y="14"/>
                      </a:lnTo>
                      <a:lnTo>
                        <a:pt x="12" y="16"/>
                      </a:lnTo>
                      <a:lnTo>
                        <a:pt x="11" y="16"/>
                      </a:lnTo>
                      <a:lnTo>
                        <a:pt x="6" y="16"/>
                      </a:lnTo>
                      <a:lnTo>
                        <a:pt x="4" y="13"/>
                      </a:lnTo>
                      <a:lnTo>
                        <a:pt x="1" y="11"/>
                      </a:ln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889" name="Freeform 343"/>
                <p:cNvSpPr>
                  <a:spLocks/>
                </p:cNvSpPr>
                <p:nvPr/>
              </p:nvSpPr>
              <p:spPr bwMode="auto">
                <a:xfrm>
                  <a:off x="2604" y="2926"/>
                  <a:ext cx="16" cy="16"/>
                </a:xfrm>
                <a:custGeom>
                  <a:avLst/>
                  <a:gdLst>
                    <a:gd name="T0" fmla="*/ 10 w 17"/>
                    <a:gd name="T1" fmla="*/ 16 h 17"/>
                    <a:gd name="T2" fmla="*/ 13 w 17"/>
                    <a:gd name="T3" fmla="*/ 13 h 17"/>
                    <a:gd name="T4" fmla="*/ 13 w 17"/>
                    <a:gd name="T5" fmla="*/ 12 h 17"/>
                    <a:gd name="T6" fmla="*/ 14 w 17"/>
                    <a:gd name="T7" fmla="*/ 12 h 17"/>
                    <a:gd name="T8" fmla="*/ 16 w 17"/>
                    <a:gd name="T9" fmla="*/ 9 h 17"/>
                    <a:gd name="T10" fmla="*/ 14 w 17"/>
                    <a:gd name="T11" fmla="*/ 7 h 17"/>
                    <a:gd name="T12" fmla="*/ 13 w 17"/>
                    <a:gd name="T13" fmla="*/ 5 h 17"/>
                    <a:gd name="T14" fmla="*/ 11 w 17"/>
                    <a:gd name="T15" fmla="*/ 2 h 17"/>
                    <a:gd name="T16" fmla="*/ 10 w 17"/>
                    <a:gd name="T17" fmla="*/ 1 h 17"/>
                    <a:gd name="T18" fmla="*/ 6 w 17"/>
                    <a:gd name="T19" fmla="*/ 0 h 17"/>
                    <a:gd name="T20" fmla="*/ 5 w 17"/>
                    <a:gd name="T21" fmla="*/ 0 h 17"/>
                    <a:gd name="T22" fmla="*/ 5 w 17"/>
                    <a:gd name="T23" fmla="*/ 1 h 17"/>
                    <a:gd name="T24" fmla="*/ 2 w 17"/>
                    <a:gd name="T25" fmla="*/ 2 h 17"/>
                    <a:gd name="T26" fmla="*/ 1 w 17"/>
                    <a:gd name="T27" fmla="*/ 3 h 17"/>
                    <a:gd name="T28" fmla="*/ 1 w 17"/>
                    <a:gd name="T29" fmla="*/ 4 h 17"/>
                    <a:gd name="T30" fmla="*/ 0 w 17"/>
                    <a:gd name="T31" fmla="*/ 5 h 17"/>
                    <a:gd name="T32" fmla="*/ 1 w 17"/>
                    <a:gd name="T33" fmla="*/ 8 h 17"/>
                    <a:gd name="T34" fmla="*/ 2 w 17"/>
                    <a:gd name="T35" fmla="*/ 11 h 17"/>
                    <a:gd name="T36" fmla="*/ 3 w 17"/>
                    <a:gd name="T37" fmla="*/ 13 h 17"/>
                    <a:gd name="T38" fmla="*/ 5 w 17"/>
                    <a:gd name="T39" fmla="*/ 16 h 17"/>
                    <a:gd name="T40" fmla="*/ 8 w 17"/>
                    <a:gd name="T41" fmla="*/ 16 h 17"/>
                    <a:gd name="T42" fmla="*/ 9 w 17"/>
                    <a:gd name="T43" fmla="*/ 16 h 17"/>
                    <a:gd name="T44" fmla="*/ 10 w 17"/>
                    <a:gd name="T45" fmla="*/ 16 h 17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17"/>
                    <a:gd name="T70" fmla="*/ 0 h 17"/>
                    <a:gd name="T71" fmla="*/ 17 w 17"/>
                    <a:gd name="T72" fmla="*/ 17 h 17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17" h="17">
                      <a:moveTo>
                        <a:pt x="10" y="16"/>
                      </a:moveTo>
                      <a:lnTo>
                        <a:pt x="13" y="13"/>
                      </a:lnTo>
                      <a:lnTo>
                        <a:pt x="13" y="12"/>
                      </a:lnTo>
                      <a:lnTo>
                        <a:pt x="14" y="12"/>
                      </a:lnTo>
                      <a:lnTo>
                        <a:pt x="16" y="9"/>
                      </a:lnTo>
                      <a:lnTo>
                        <a:pt x="14" y="7"/>
                      </a:lnTo>
                      <a:lnTo>
                        <a:pt x="13" y="5"/>
                      </a:lnTo>
                      <a:lnTo>
                        <a:pt x="11" y="2"/>
                      </a:lnTo>
                      <a:lnTo>
                        <a:pt x="10" y="1"/>
                      </a:lnTo>
                      <a:lnTo>
                        <a:pt x="6" y="0"/>
                      </a:lnTo>
                      <a:lnTo>
                        <a:pt x="5" y="0"/>
                      </a:lnTo>
                      <a:lnTo>
                        <a:pt x="5" y="1"/>
                      </a:lnTo>
                      <a:lnTo>
                        <a:pt x="2" y="2"/>
                      </a:lnTo>
                      <a:lnTo>
                        <a:pt x="1" y="3"/>
                      </a:lnTo>
                      <a:lnTo>
                        <a:pt x="1" y="4"/>
                      </a:lnTo>
                      <a:lnTo>
                        <a:pt x="0" y="5"/>
                      </a:lnTo>
                      <a:lnTo>
                        <a:pt x="1" y="8"/>
                      </a:lnTo>
                      <a:lnTo>
                        <a:pt x="2" y="11"/>
                      </a:lnTo>
                      <a:lnTo>
                        <a:pt x="3" y="13"/>
                      </a:lnTo>
                      <a:lnTo>
                        <a:pt x="5" y="16"/>
                      </a:lnTo>
                      <a:lnTo>
                        <a:pt x="8" y="16"/>
                      </a:lnTo>
                      <a:lnTo>
                        <a:pt x="9" y="16"/>
                      </a:lnTo>
                      <a:lnTo>
                        <a:pt x="10" y="16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890" name="Freeform 344"/>
                <p:cNvSpPr>
                  <a:spLocks/>
                </p:cNvSpPr>
                <p:nvPr/>
              </p:nvSpPr>
              <p:spPr bwMode="auto">
                <a:xfrm>
                  <a:off x="2604" y="2927"/>
                  <a:ext cx="16" cy="16"/>
                </a:xfrm>
                <a:custGeom>
                  <a:avLst/>
                  <a:gdLst>
                    <a:gd name="T0" fmla="*/ 3 w 17"/>
                    <a:gd name="T1" fmla="*/ 11 h 17"/>
                    <a:gd name="T2" fmla="*/ 1 w 17"/>
                    <a:gd name="T3" fmla="*/ 7 h 17"/>
                    <a:gd name="T4" fmla="*/ 0 w 17"/>
                    <a:gd name="T5" fmla="*/ 3 h 17"/>
                    <a:gd name="T6" fmla="*/ 1 w 17"/>
                    <a:gd name="T7" fmla="*/ 2 h 17"/>
                    <a:gd name="T8" fmla="*/ 1 w 17"/>
                    <a:gd name="T9" fmla="*/ 1 h 17"/>
                    <a:gd name="T10" fmla="*/ 3 w 17"/>
                    <a:gd name="T11" fmla="*/ 0 h 17"/>
                    <a:gd name="T12" fmla="*/ 4 w 17"/>
                    <a:gd name="T13" fmla="*/ 0 h 17"/>
                    <a:gd name="T14" fmla="*/ 8 w 17"/>
                    <a:gd name="T15" fmla="*/ 0 h 17"/>
                    <a:gd name="T16" fmla="*/ 11 w 17"/>
                    <a:gd name="T17" fmla="*/ 2 h 17"/>
                    <a:gd name="T18" fmla="*/ 14 w 17"/>
                    <a:gd name="T19" fmla="*/ 4 h 17"/>
                    <a:gd name="T20" fmla="*/ 16 w 17"/>
                    <a:gd name="T21" fmla="*/ 8 h 17"/>
                    <a:gd name="T22" fmla="*/ 16 w 17"/>
                    <a:gd name="T23" fmla="*/ 12 h 17"/>
                    <a:gd name="T24" fmla="*/ 16 w 17"/>
                    <a:gd name="T25" fmla="*/ 13 h 17"/>
                    <a:gd name="T26" fmla="*/ 14 w 17"/>
                    <a:gd name="T27" fmla="*/ 14 h 17"/>
                    <a:gd name="T28" fmla="*/ 14 w 17"/>
                    <a:gd name="T29" fmla="*/ 16 h 17"/>
                    <a:gd name="T30" fmla="*/ 11 w 17"/>
                    <a:gd name="T31" fmla="*/ 16 h 17"/>
                    <a:gd name="T32" fmla="*/ 8 w 17"/>
                    <a:gd name="T33" fmla="*/ 16 h 17"/>
                    <a:gd name="T34" fmla="*/ 4 w 17"/>
                    <a:gd name="T35" fmla="*/ 13 h 17"/>
                    <a:gd name="T36" fmla="*/ 3 w 17"/>
                    <a:gd name="T37" fmla="*/ 11 h 17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7"/>
                    <a:gd name="T58" fmla="*/ 0 h 17"/>
                    <a:gd name="T59" fmla="*/ 17 w 17"/>
                    <a:gd name="T60" fmla="*/ 17 h 17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7" h="17">
                      <a:moveTo>
                        <a:pt x="3" y="11"/>
                      </a:moveTo>
                      <a:lnTo>
                        <a:pt x="1" y="7"/>
                      </a:lnTo>
                      <a:lnTo>
                        <a:pt x="0" y="3"/>
                      </a:lnTo>
                      <a:lnTo>
                        <a:pt x="1" y="2"/>
                      </a:ln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4" y="0"/>
                      </a:lnTo>
                      <a:lnTo>
                        <a:pt x="8" y="0"/>
                      </a:lnTo>
                      <a:lnTo>
                        <a:pt x="11" y="2"/>
                      </a:lnTo>
                      <a:lnTo>
                        <a:pt x="14" y="4"/>
                      </a:lnTo>
                      <a:lnTo>
                        <a:pt x="16" y="8"/>
                      </a:lnTo>
                      <a:lnTo>
                        <a:pt x="16" y="12"/>
                      </a:lnTo>
                      <a:lnTo>
                        <a:pt x="16" y="13"/>
                      </a:lnTo>
                      <a:lnTo>
                        <a:pt x="14" y="14"/>
                      </a:lnTo>
                      <a:lnTo>
                        <a:pt x="14" y="16"/>
                      </a:lnTo>
                      <a:lnTo>
                        <a:pt x="11" y="16"/>
                      </a:lnTo>
                      <a:lnTo>
                        <a:pt x="8" y="16"/>
                      </a:lnTo>
                      <a:lnTo>
                        <a:pt x="4" y="13"/>
                      </a:lnTo>
                      <a:lnTo>
                        <a:pt x="3" y="11"/>
                      </a:ln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891" name="Freeform 345"/>
                <p:cNvSpPr>
                  <a:spLocks/>
                </p:cNvSpPr>
                <p:nvPr/>
              </p:nvSpPr>
              <p:spPr bwMode="auto">
                <a:xfrm>
                  <a:off x="2587" y="2873"/>
                  <a:ext cx="112" cy="67"/>
                </a:xfrm>
                <a:custGeom>
                  <a:avLst/>
                  <a:gdLst>
                    <a:gd name="T0" fmla="*/ 0 w 123"/>
                    <a:gd name="T1" fmla="*/ 13 h 70"/>
                    <a:gd name="T2" fmla="*/ 24 w 123"/>
                    <a:gd name="T3" fmla="*/ 0 h 70"/>
                    <a:gd name="T4" fmla="*/ 122 w 123"/>
                    <a:gd name="T5" fmla="*/ 54 h 70"/>
                    <a:gd name="T6" fmla="*/ 96 w 123"/>
                    <a:gd name="T7" fmla="*/ 69 h 70"/>
                    <a:gd name="T8" fmla="*/ 0 w 123"/>
                    <a:gd name="T9" fmla="*/ 13 h 7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3"/>
                    <a:gd name="T16" fmla="*/ 0 h 70"/>
                    <a:gd name="T17" fmla="*/ 123 w 123"/>
                    <a:gd name="T18" fmla="*/ 70 h 7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3" h="70">
                      <a:moveTo>
                        <a:pt x="0" y="13"/>
                      </a:moveTo>
                      <a:lnTo>
                        <a:pt x="24" y="0"/>
                      </a:lnTo>
                      <a:lnTo>
                        <a:pt x="122" y="54"/>
                      </a:lnTo>
                      <a:lnTo>
                        <a:pt x="96" y="69"/>
                      </a:lnTo>
                      <a:lnTo>
                        <a:pt x="0" y="13"/>
                      </a:lnTo>
                    </a:path>
                  </a:pathLst>
                </a:custGeom>
                <a:solidFill>
                  <a:srgbClr val="CCCC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892" name="Freeform 346"/>
                <p:cNvSpPr>
                  <a:spLocks/>
                </p:cNvSpPr>
                <p:nvPr/>
              </p:nvSpPr>
              <p:spPr bwMode="auto">
                <a:xfrm>
                  <a:off x="2587" y="2885"/>
                  <a:ext cx="89" cy="82"/>
                </a:xfrm>
                <a:custGeom>
                  <a:avLst/>
                  <a:gdLst>
                    <a:gd name="T0" fmla="*/ 0 w 97"/>
                    <a:gd name="T1" fmla="*/ 0 h 87"/>
                    <a:gd name="T2" fmla="*/ 96 w 97"/>
                    <a:gd name="T3" fmla="*/ 57 h 87"/>
                    <a:gd name="T4" fmla="*/ 96 w 97"/>
                    <a:gd name="T5" fmla="*/ 86 h 87"/>
                    <a:gd name="T6" fmla="*/ 0 w 97"/>
                    <a:gd name="T7" fmla="*/ 28 h 87"/>
                    <a:gd name="T8" fmla="*/ 0 w 97"/>
                    <a:gd name="T9" fmla="*/ 0 h 8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7"/>
                    <a:gd name="T16" fmla="*/ 0 h 87"/>
                    <a:gd name="T17" fmla="*/ 97 w 97"/>
                    <a:gd name="T18" fmla="*/ 87 h 8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7" h="87">
                      <a:moveTo>
                        <a:pt x="0" y="0"/>
                      </a:moveTo>
                      <a:lnTo>
                        <a:pt x="96" y="57"/>
                      </a:lnTo>
                      <a:lnTo>
                        <a:pt x="96" y="86"/>
                      </a:lnTo>
                      <a:lnTo>
                        <a:pt x="0" y="28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893" name="Freeform 347"/>
                <p:cNvSpPr>
                  <a:spLocks/>
                </p:cNvSpPr>
                <p:nvPr/>
              </p:nvSpPr>
              <p:spPr bwMode="auto">
                <a:xfrm>
                  <a:off x="2720" y="2970"/>
                  <a:ext cx="16" cy="16"/>
                </a:xfrm>
                <a:custGeom>
                  <a:avLst/>
                  <a:gdLst>
                    <a:gd name="T0" fmla="*/ 4 w 17"/>
                    <a:gd name="T1" fmla="*/ 0 h 17"/>
                    <a:gd name="T2" fmla="*/ 16 w 17"/>
                    <a:gd name="T3" fmla="*/ 9 h 17"/>
                    <a:gd name="T4" fmla="*/ 12 w 17"/>
                    <a:gd name="T5" fmla="*/ 16 h 17"/>
                    <a:gd name="T6" fmla="*/ 0 w 17"/>
                    <a:gd name="T7" fmla="*/ 5 h 17"/>
                    <a:gd name="T8" fmla="*/ 4 w 17"/>
                    <a:gd name="T9" fmla="*/ 0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4" y="0"/>
                      </a:moveTo>
                      <a:lnTo>
                        <a:pt x="16" y="9"/>
                      </a:lnTo>
                      <a:lnTo>
                        <a:pt x="12" y="16"/>
                      </a:lnTo>
                      <a:lnTo>
                        <a:pt x="0" y="5"/>
                      </a:lnTo>
                      <a:lnTo>
                        <a:pt x="4" y="0"/>
                      </a:lnTo>
                    </a:path>
                  </a:pathLst>
                </a:custGeom>
                <a:solidFill>
                  <a:srgbClr val="F934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894" name="Freeform 348"/>
                <p:cNvSpPr>
                  <a:spLocks/>
                </p:cNvSpPr>
                <p:nvPr/>
              </p:nvSpPr>
              <p:spPr bwMode="auto">
                <a:xfrm>
                  <a:off x="2682" y="2940"/>
                  <a:ext cx="33" cy="20"/>
                </a:xfrm>
                <a:custGeom>
                  <a:avLst/>
                  <a:gdLst>
                    <a:gd name="T0" fmla="*/ 23 w 36"/>
                    <a:gd name="T1" fmla="*/ 0 h 21"/>
                    <a:gd name="T2" fmla="*/ 35 w 36"/>
                    <a:gd name="T3" fmla="*/ 7 h 21"/>
                    <a:gd name="T4" fmla="*/ 12 w 36"/>
                    <a:gd name="T5" fmla="*/ 20 h 21"/>
                    <a:gd name="T6" fmla="*/ 0 w 36"/>
                    <a:gd name="T7" fmla="*/ 12 h 21"/>
                    <a:gd name="T8" fmla="*/ 23 w 36"/>
                    <a:gd name="T9" fmla="*/ 0 h 2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6"/>
                    <a:gd name="T16" fmla="*/ 0 h 21"/>
                    <a:gd name="T17" fmla="*/ 36 w 36"/>
                    <a:gd name="T18" fmla="*/ 21 h 2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6" h="21">
                      <a:moveTo>
                        <a:pt x="23" y="0"/>
                      </a:moveTo>
                      <a:lnTo>
                        <a:pt x="35" y="7"/>
                      </a:lnTo>
                      <a:lnTo>
                        <a:pt x="12" y="20"/>
                      </a:lnTo>
                      <a:lnTo>
                        <a:pt x="0" y="12"/>
                      </a:lnTo>
                      <a:lnTo>
                        <a:pt x="23" y="0"/>
                      </a:lnTo>
                    </a:path>
                  </a:pathLst>
                </a:custGeom>
                <a:solidFill>
                  <a:srgbClr val="FC67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895" name="Freeform 349"/>
                <p:cNvSpPr>
                  <a:spLocks/>
                </p:cNvSpPr>
                <p:nvPr/>
              </p:nvSpPr>
              <p:spPr bwMode="auto">
                <a:xfrm>
                  <a:off x="2682" y="2952"/>
                  <a:ext cx="16" cy="32"/>
                </a:xfrm>
                <a:custGeom>
                  <a:avLst/>
                  <a:gdLst>
                    <a:gd name="T0" fmla="*/ 0 w 17"/>
                    <a:gd name="T1" fmla="*/ 26 h 33"/>
                    <a:gd name="T2" fmla="*/ 16 w 17"/>
                    <a:gd name="T3" fmla="*/ 32 h 33"/>
                    <a:gd name="T4" fmla="*/ 16 w 17"/>
                    <a:gd name="T5" fmla="*/ 7 h 33"/>
                    <a:gd name="T6" fmla="*/ 0 w 17"/>
                    <a:gd name="T7" fmla="*/ 0 h 33"/>
                    <a:gd name="T8" fmla="*/ 0 w 17"/>
                    <a:gd name="T9" fmla="*/ 26 h 3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33"/>
                    <a:gd name="T17" fmla="*/ 17 w 17"/>
                    <a:gd name="T18" fmla="*/ 33 h 3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33">
                      <a:moveTo>
                        <a:pt x="0" y="26"/>
                      </a:moveTo>
                      <a:lnTo>
                        <a:pt x="16" y="32"/>
                      </a:lnTo>
                      <a:lnTo>
                        <a:pt x="16" y="7"/>
                      </a:lnTo>
                      <a:lnTo>
                        <a:pt x="0" y="0"/>
                      </a:lnTo>
                      <a:lnTo>
                        <a:pt x="0" y="26"/>
                      </a:lnTo>
                    </a:path>
                  </a:pathLst>
                </a:custGeom>
                <a:solidFill>
                  <a:srgbClr val="F901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896" name="Freeform 350"/>
                <p:cNvSpPr>
                  <a:spLocks/>
                </p:cNvSpPr>
                <p:nvPr/>
              </p:nvSpPr>
              <p:spPr bwMode="auto">
                <a:xfrm>
                  <a:off x="2693" y="2946"/>
                  <a:ext cx="22" cy="38"/>
                </a:xfrm>
                <a:custGeom>
                  <a:avLst/>
                  <a:gdLst>
                    <a:gd name="T0" fmla="*/ 23 w 24"/>
                    <a:gd name="T1" fmla="*/ 26 h 39"/>
                    <a:gd name="T2" fmla="*/ 0 w 24"/>
                    <a:gd name="T3" fmla="*/ 38 h 39"/>
                    <a:gd name="T4" fmla="*/ 0 w 24"/>
                    <a:gd name="T5" fmla="*/ 13 h 39"/>
                    <a:gd name="T6" fmla="*/ 23 w 24"/>
                    <a:gd name="T7" fmla="*/ 0 h 39"/>
                    <a:gd name="T8" fmla="*/ 23 w 24"/>
                    <a:gd name="T9" fmla="*/ 26 h 3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4"/>
                    <a:gd name="T16" fmla="*/ 0 h 39"/>
                    <a:gd name="T17" fmla="*/ 24 w 24"/>
                    <a:gd name="T18" fmla="*/ 39 h 3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4" h="39">
                      <a:moveTo>
                        <a:pt x="23" y="26"/>
                      </a:moveTo>
                      <a:lnTo>
                        <a:pt x="0" y="38"/>
                      </a:lnTo>
                      <a:lnTo>
                        <a:pt x="0" y="13"/>
                      </a:lnTo>
                      <a:lnTo>
                        <a:pt x="23" y="0"/>
                      </a:lnTo>
                      <a:lnTo>
                        <a:pt x="23" y="26"/>
                      </a:lnTo>
                    </a:path>
                  </a:pathLst>
                </a:custGeom>
                <a:solidFill>
                  <a:srgbClr val="99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897" name="Freeform 351"/>
                <p:cNvSpPr>
                  <a:spLocks/>
                </p:cNvSpPr>
                <p:nvPr/>
              </p:nvSpPr>
              <p:spPr bwMode="auto">
                <a:xfrm>
                  <a:off x="2695" y="2953"/>
                  <a:ext cx="25" cy="16"/>
                </a:xfrm>
                <a:custGeom>
                  <a:avLst/>
                  <a:gdLst>
                    <a:gd name="T0" fmla="*/ 18 w 27"/>
                    <a:gd name="T1" fmla="*/ 0 h 17"/>
                    <a:gd name="T2" fmla="*/ 26 w 27"/>
                    <a:gd name="T3" fmla="*/ 5 h 17"/>
                    <a:gd name="T4" fmla="*/ 21 w 27"/>
                    <a:gd name="T5" fmla="*/ 13 h 17"/>
                    <a:gd name="T6" fmla="*/ 9 w 27"/>
                    <a:gd name="T7" fmla="*/ 16 h 17"/>
                    <a:gd name="T8" fmla="*/ 0 w 27"/>
                    <a:gd name="T9" fmla="*/ 10 h 17"/>
                    <a:gd name="T10" fmla="*/ 18 w 27"/>
                    <a:gd name="T11" fmla="*/ 0 h 1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7"/>
                    <a:gd name="T19" fmla="*/ 0 h 17"/>
                    <a:gd name="T20" fmla="*/ 27 w 27"/>
                    <a:gd name="T21" fmla="*/ 17 h 1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7" h="17">
                      <a:moveTo>
                        <a:pt x="18" y="0"/>
                      </a:moveTo>
                      <a:lnTo>
                        <a:pt x="26" y="5"/>
                      </a:lnTo>
                      <a:lnTo>
                        <a:pt x="21" y="13"/>
                      </a:lnTo>
                      <a:lnTo>
                        <a:pt x="9" y="16"/>
                      </a:lnTo>
                      <a:lnTo>
                        <a:pt x="0" y="10"/>
                      </a:lnTo>
                      <a:lnTo>
                        <a:pt x="18" y="0"/>
                      </a:lnTo>
                    </a:path>
                  </a:pathLst>
                </a:custGeom>
                <a:solidFill>
                  <a:srgbClr val="F934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898" name="Freeform 352"/>
                <p:cNvSpPr>
                  <a:spLocks/>
                </p:cNvSpPr>
                <p:nvPr/>
              </p:nvSpPr>
              <p:spPr bwMode="auto">
                <a:xfrm>
                  <a:off x="2695" y="2963"/>
                  <a:ext cx="15" cy="28"/>
                </a:xfrm>
                <a:custGeom>
                  <a:avLst/>
                  <a:gdLst>
                    <a:gd name="T0" fmla="*/ 0 w 17"/>
                    <a:gd name="T1" fmla="*/ 20 h 30"/>
                    <a:gd name="T2" fmla="*/ 15 w 17"/>
                    <a:gd name="T3" fmla="*/ 29 h 30"/>
                    <a:gd name="T4" fmla="*/ 16 w 17"/>
                    <a:gd name="T5" fmla="*/ 13 h 30"/>
                    <a:gd name="T6" fmla="*/ 12 w 17"/>
                    <a:gd name="T7" fmla="*/ 4 h 30"/>
                    <a:gd name="T8" fmla="*/ 0 w 17"/>
                    <a:gd name="T9" fmla="*/ 0 h 30"/>
                    <a:gd name="T10" fmla="*/ 0 w 17"/>
                    <a:gd name="T11" fmla="*/ 20 h 3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7"/>
                    <a:gd name="T19" fmla="*/ 0 h 30"/>
                    <a:gd name="T20" fmla="*/ 17 w 17"/>
                    <a:gd name="T21" fmla="*/ 30 h 3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7" h="30">
                      <a:moveTo>
                        <a:pt x="0" y="20"/>
                      </a:moveTo>
                      <a:lnTo>
                        <a:pt x="15" y="29"/>
                      </a:lnTo>
                      <a:lnTo>
                        <a:pt x="16" y="13"/>
                      </a:lnTo>
                      <a:lnTo>
                        <a:pt x="12" y="4"/>
                      </a:lnTo>
                      <a:lnTo>
                        <a:pt x="0" y="0"/>
                      </a:lnTo>
                      <a:lnTo>
                        <a:pt x="0" y="20"/>
                      </a:lnTo>
                    </a:path>
                  </a:pathLst>
                </a:custGeom>
                <a:solidFill>
                  <a:srgbClr val="F901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899" name="Freeform 353"/>
                <p:cNvSpPr>
                  <a:spLocks/>
                </p:cNvSpPr>
                <p:nvPr/>
              </p:nvSpPr>
              <p:spPr bwMode="auto">
                <a:xfrm>
                  <a:off x="2707" y="2975"/>
                  <a:ext cx="15" cy="21"/>
                </a:xfrm>
                <a:custGeom>
                  <a:avLst/>
                  <a:gdLst>
                    <a:gd name="T0" fmla="*/ 0 w 17"/>
                    <a:gd name="T1" fmla="*/ 15 h 22"/>
                    <a:gd name="T2" fmla="*/ 2 w 17"/>
                    <a:gd name="T3" fmla="*/ 10 h 22"/>
                    <a:gd name="T4" fmla="*/ 9 w 17"/>
                    <a:gd name="T5" fmla="*/ 12 h 22"/>
                    <a:gd name="T6" fmla="*/ 13 w 17"/>
                    <a:gd name="T7" fmla="*/ 21 h 22"/>
                    <a:gd name="T8" fmla="*/ 16 w 17"/>
                    <a:gd name="T9" fmla="*/ 20 h 22"/>
                    <a:gd name="T10" fmla="*/ 13 w 17"/>
                    <a:gd name="T11" fmla="*/ 8 h 22"/>
                    <a:gd name="T12" fmla="*/ 0 w 17"/>
                    <a:gd name="T13" fmla="*/ 0 h 22"/>
                    <a:gd name="T14" fmla="*/ 0 w 17"/>
                    <a:gd name="T15" fmla="*/ 15 h 2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7"/>
                    <a:gd name="T25" fmla="*/ 0 h 22"/>
                    <a:gd name="T26" fmla="*/ 17 w 17"/>
                    <a:gd name="T27" fmla="*/ 22 h 2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7" h="22">
                      <a:moveTo>
                        <a:pt x="0" y="15"/>
                      </a:moveTo>
                      <a:lnTo>
                        <a:pt x="2" y="10"/>
                      </a:lnTo>
                      <a:lnTo>
                        <a:pt x="9" y="12"/>
                      </a:lnTo>
                      <a:lnTo>
                        <a:pt x="13" y="21"/>
                      </a:lnTo>
                      <a:lnTo>
                        <a:pt x="16" y="20"/>
                      </a:lnTo>
                      <a:lnTo>
                        <a:pt x="13" y="8"/>
                      </a:lnTo>
                      <a:lnTo>
                        <a:pt x="0" y="0"/>
                      </a:lnTo>
                      <a:lnTo>
                        <a:pt x="0" y="15"/>
                      </a:lnTo>
                    </a:path>
                  </a:pathLst>
                </a:custGeom>
                <a:solidFill>
                  <a:srgbClr val="F901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900" name="Freeform 354"/>
                <p:cNvSpPr>
                  <a:spLocks/>
                </p:cNvSpPr>
                <p:nvPr/>
              </p:nvSpPr>
              <p:spPr bwMode="auto">
                <a:xfrm>
                  <a:off x="2720" y="2977"/>
                  <a:ext cx="16" cy="19"/>
                </a:xfrm>
                <a:custGeom>
                  <a:avLst/>
                  <a:gdLst>
                    <a:gd name="T0" fmla="*/ 16 w 17"/>
                    <a:gd name="T1" fmla="*/ 13 h 20"/>
                    <a:gd name="T2" fmla="*/ 2 w 17"/>
                    <a:gd name="T3" fmla="*/ 19 h 20"/>
                    <a:gd name="T4" fmla="*/ 0 w 17"/>
                    <a:gd name="T5" fmla="*/ 6 h 20"/>
                    <a:gd name="T6" fmla="*/ 9 w 17"/>
                    <a:gd name="T7" fmla="*/ 4 h 20"/>
                    <a:gd name="T8" fmla="*/ 14 w 17"/>
                    <a:gd name="T9" fmla="*/ 0 h 20"/>
                    <a:gd name="T10" fmla="*/ 16 w 17"/>
                    <a:gd name="T11" fmla="*/ 13 h 2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7"/>
                    <a:gd name="T19" fmla="*/ 0 h 20"/>
                    <a:gd name="T20" fmla="*/ 17 w 17"/>
                    <a:gd name="T21" fmla="*/ 20 h 2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7" h="20">
                      <a:moveTo>
                        <a:pt x="16" y="13"/>
                      </a:moveTo>
                      <a:lnTo>
                        <a:pt x="2" y="19"/>
                      </a:lnTo>
                      <a:lnTo>
                        <a:pt x="0" y="6"/>
                      </a:lnTo>
                      <a:lnTo>
                        <a:pt x="9" y="4"/>
                      </a:lnTo>
                      <a:lnTo>
                        <a:pt x="14" y="0"/>
                      </a:lnTo>
                      <a:lnTo>
                        <a:pt x="16" y="13"/>
                      </a:lnTo>
                    </a:path>
                  </a:pathLst>
                </a:custGeom>
                <a:solidFill>
                  <a:srgbClr val="99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901" name="Freeform 355"/>
                <p:cNvSpPr>
                  <a:spLocks/>
                </p:cNvSpPr>
                <p:nvPr/>
              </p:nvSpPr>
              <p:spPr bwMode="auto">
                <a:xfrm>
                  <a:off x="2696" y="2965"/>
                  <a:ext cx="15" cy="17"/>
                </a:xfrm>
                <a:custGeom>
                  <a:avLst/>
                  <a:gdLst>
                    <a:gd name="T0" fmla="*/ 0 w 17"/>
                    <a:gd name="T1" fmla="*/ 9 h 17"/>
                    <a:gd name="T2" fmla="*/ 16 w 17"/>
                    <a:gd name="T3" fmla="*/ 16 h 17"/>
                    <a:gd name="T4" fmla="*/ 11 w 17"/>
                    <a:gd name="T5" fmla="*/ 4 h 17"/>
                    <a:gd name="T6" fmla="*/ 0 w 17"/>
                    <a:gd name="T7" fmla="*/ 0 h 17"/>
                    <a:gd name="T8" fmla="*/ 0 w 17"/>
                    <a:gd name="T9" fmla="*/ 9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9"/>
                      </a:moveTo>
                      <a:lnTo>
                        <a:pt x="16" y="16"/>
                      </a:lnTo>
                      <a:lnTo>
                        <a:pt x="11" y="4"/>
                      </a:lnTo>
                      <a:lnTo>
                        <a:pt x="0" y="0"/>
                      </a:lnTo>
                      <a:lnTo>
                        <a:pt x="0" y="9"/>
                      </a:lnTo>
                    </a:path>
                  </a:pathLst>
                </a:custGeom>
                <a:solidFill>
                  <a:srgbClr val="CEE1E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902" name="Freeform 356"/>
                <p:cNvSpPr>
                  <a:spLocks/>
                </p:cNvSpPr>
                <p:nvPr/>
              </p:nvSpPr>
              <p:spPr bwMode="auto">
                <a:xfrm>
                  <a:off x="2707" y="2973"/>
                  <a:ext cx="22" cy="16"/>
                </a:xfrm>
                <a:custGeom>
                  <a:avLst/>
                  <a:gdLst>
                    <a:gd name="T0" fmla="*/ 23 w 24"/>
                    <a:gd name="T1" fmla="*/ 12 h 17"/>
                    <a:gd name="T2" fmla="*/ 14 w 24"/>
                    <a:gd name="T3" fmla="*/ 16 h 17"/>
                    <a:gd name="T4" fmla="*/ 0 w 24"/>
                    <a:gd name="T5" fmla="*/ 3 h 17"/>
                    <a:gd name="T6" fmla="*/ 13 w 24"/>
                    <a:gd name="T7" fmla="*/ 0 h 17"/>
                    <a:gd name="T8" fmla="*/ 23 w 24"/>
                    <a:gd name="T9" fmla="*/ 12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4"/>
                    <a:gd name="T16" fmla="*/ 0 h 17"/>
                    <a:gd name="T17" fmla="*/ 24 w 24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4" h="17">
                      <a:moveTo>
                        <a:pt x="23" y="12"/>
                      </a:moveTo>
                      <a:lnTo>
                        <a:pt x="14" y="16"/>
                      </a:lnTo>
                      <a:lnTo>
                        <a:pt x="0" y="3"/>
                      </a:lnTo>
                      <a:lnTo>
                        <a:pt x="13" y="0"/>
                      </a:lnTo>
                      <a:lnTo>
                        <a:pt x="23" y="12"/>
                      </a:lnTo>
                    </a:path>
                  </a:pathLst>
                </a:custGeom>
                <a:solidFill>
                  <a:srgbClr val="F934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903" name="Freeform 357"/>
                <p:cNvSpPr>
                  <a:spLocks/>
                </p:cNvSpPr>
                <p:nvPr/>
              </p:nvSpPr>
              <p:spPr bwMode="auto">
                <a:xfrm>
                  <a:off x="2719" y="2966"/>
                  <a:ext cx="15" cy="17"/>
                </a:xfrm>
                <a:custGeom>
                  <a:avLst/>
                  <a:gdLst>
                    <a:gd name="T0" fmla="*/ 0 w 17"/>
                    <a:gd name="T1" fmla="*/ 7 h 17"/>
                    <a:gd name="T2" fmla="*/ 3 w 17"/>
                    <a:gd name="T3" fmla="*/ 0 h 17"/>
                    <a:gd name="T4" fmla="*/ 16 w 17"/>
                    <a:gd name="T5" fmla="*/ 12 h 17"/>
                    <a:gd name="T6" fmla="*/ 11 w 17"/>
                    <a:gd name="T7" fmla="*/ 16 h 17"/>
                    <a:gd name="T8" fmla="*/ 0 w 17"/>
                    <a:gd name="T9" fmla="*/ 7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7"/>
                      </a:moveTo>
                      <a:lnTo>
                        <a:pt x="3" y="0"/>
                      </a:lnTo>
                      <a:lnTo>
                        <a:pt x="16" y="12"/>
                      </a:lnTo>
                      <a:lnTo>
                        <a:pt x="11" y="16"/>
                      </a:lnTo>
                      <a:lnTo>
                        <a:pt x="0" y="7"/>
                      </a:lnTo>
                    </a:path>
                  </a:pathLst>
                </a:custGeom>
                <a:solidFill>
                  <a:srgbClr val="F901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904" name="Freeform 358"/>
                <p:cNvSpPr>
                  <a:spLocks/>
                </p:cNvSpPr>
                <p:nvPr/>
              </p:nvSpPr>
              <p:spPr bwMode="auto">
                <a:xfrm>
                  <a:off x="2704" y="2961"/>
                  <a:ext cx="21" cy="18"/>
                </a:xfrm>
                <a:custGeom>
                  <a:avLst/>
                  <a:gdLst>
                    <a:gd name="T0" fmla="*/ 22 w 23"/>
                    <a:gd name="T1" fmla="*/ 13 h 19"/>
                    <a:gd name="T2" fmla="*/ 4 w 23"/>
                    <a:gd name="T3" fmla="*/ 18 h 19"/>
                    <a:gd name="T4" fmla="*/ 0 w 23"/>
                    <a:gd name="T5" fmla="*/ 4 h 19"/>
                    <a:gd name="T6" fmla="*/ 16 w 23"/>
                    <a:gd name="T7" fmla="*/ 0 h 19"/>
                    <a:gd name="T8" fmla="*/ 22 w 23"/>
                    <a:gd name="T9" fmla="*/ 13 h 1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3"/>
                    <a:gd name="T16" fmla="*/ 0 h 19"/>
                    <a:gd name="T17" fmla="*/ 23 w 23"/>
                    <a:gd name="T18" fmla="*/ 19 h 1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3" h="19">
                      <a:moveTo>
                        <a:pt x="22" y="13"/>
                      </a:moveTo>
                      <a:lnTo>
                        <a:pt x="4" y="18"/>
                      </a:lnTo>
                      <a:lnTo>
                        <a:pt x="0" y="4"/>
                      </a:lnTo>
                      <a:lnTo>
                        <a:pt x="16" y="0"/>
                      </a:lnTo>
                      <a:lnTo>
                        <a:pt x="22" y="13"/>
                      </a:lnTo>
                    </a:path>
                  </a:pathLst>
                </a:custGeom>
                <a:solidFill>
                  <a:srgbClr val="9DB9D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</p:grpSp>
        </p:grpSp>
        <p:grpSp>
          <p:nvGrpSpPr>
            <p:cNvPr id="50" name="Group 359"/>
            <p:cNvGrpSpPr>
              <a:grpSpLocks/>
            </p:cNvGrpSpPr>
            <p:nvPr/>
          </p:nvGrpSpPr>
          <p:grpSpPr bwMode="auto">
            <a:xfrm>
              <a:off x="1722" y="2550"/>
              <a:ext cx="226" cy="143"/>
              <a:chOff x="1248" y="2880"/>
              <a:chExt cx="389" cy="514"/>
            </a:xfrm>
          </p:grpSpPr>
          <p:sp>
            <p:nvSpPr>
              <p:cNvPr id="781" name="Freeform 360"/>
              <p:cNvSpPr>
                <a:spLocks/>
              </p:cNvSpPr>
              <p:nvPr/>
            </p:nvSpPr>
            <p:spPr bwMode="auto">
              <a:xfrm>
                <a:off x="1449" y="2880"/>
                <a:ext cx="58" cy="263"/>
              </a:xfrm>
              <a:custGeom>
                <a:avLst/>
                <a:gdLst>
                  <a:gd name="T0" fmla="*/ 0 w 63"/>
                  <a:gd name="T1" fmla="*/ 262 h 277"/>
                  <a:gd name="T2" fmla="*/ 15 w 63"/>
                  <a:gd name="T3" fmla="*/ 2 h 277"/>
                  <a:gd name="T4" fmla="*/ 28 w 63"/>
                  <a:gd name="T5" fmla="*/ 0 h 277"/>
                  <a:gd name="T6" fmla="*/ 41 w 63"/>
                  <a:gd name="T7" fmla="*/ 2 h 277"/>
                  <a:gd name="T8" fmla="*/ 62 w 63"/>
                  <a:gd name="T9" fmla="*/ 262 h 277"/>
                  <a:gd name="T10" fmla="*/ 59 w 63"/>
                  <a:gd name="T11" fmla="*/ 264 h 277"/>
                  <a:gd name="T12" fmla="*/ 56 w 63"/>
                  <a:gd name="T13" fmla="*/ 267 h 277"/>
                  <a:gd name="T14" fmla="*/ 52 w 63"/>
                  <a:gd name="T15" fmla="*/ 269 h 277"/>
                  <a:gd name="T16" fmla="*/ 48 w 63"/>
                  <a:gd name="T17" fmla="*/ 271 h 277"/>
                  <a:gd name="T18" fmla="*/ 42 w 63"/>
                  <a:gd name="T19" fmla="*/ 273 h 277"/>
                  <a:gd name="T20" fmla="*/ 36 w 63"/>
                  <a:gd name="T21" fmla="*/ 275 h 277"/>
                  <a:gd name="T22" fmla="*/ 32 w 63"/>
                  <a:gd name="T23" fmla="*/ 276 h 277"/>
                  <a:gd name="T24" fmla="*/ 29 w 63"/>
                  <a:gd name="T25" fmla="*/ 276 h 277"/>
                  <a:gd name="T26" fmla="*/ 25 w 63"/>
                  <a:gd name="T27" fmla="*/ 276 h 277"/>
                  <a:gd name="T28" fmla="*/ 20 w 63"/>
                  <a:gd name="T29" fmla="*/ 275 h 277"/>
                  <a:gd name="T30" fmla="*/ 17 w 63"/>
                  <a:gd name="T31" fmla="*/ 274 h 277"/>
                  <a:gd name="T32" fmla="*/ 14 w 63"/>
                  <a:gd name="T33" fmla="*/ 273 h 277"/>
                  <a:gd name="T34" fmla="*/ 11 w 63"/>
                  <a:gd name="T35" fmla="*/ 273 h 277"/>
                  <a:gd name="T36" fmla="*/ 9 w 63"/>
                  <a:gd name="T37" fmla="*/ 271 h 277"/>
                  <a:gd name="T38" fmla="*/ 5 w 63"/>
                  <a:gd name="T39" fmla="*/ 269 h 277"/>
                  <a:gd name="T40" fmla="*/ 2 w 63"/>
                  <a:gd name="T41" fmla="*/ 267 h 277"/>
                  <a:gd name="T42" fmla="*/ 1 w 63"/>
                  <a:gd name="T43" fmla="*/ 264 h 277"/>
                  <a:gd name="T44" fmla="*/ 0 w 63"/>
                  <a:gd name="T45" fmla="*/ 263 h 277"/>
                  <a:gd name="T46" fmla="*/ 0 w 63"/>
                  <a:gd name="T47" fmla="*/ 262 h 277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63"/>
                  <a:gd name="T73" fmla="*/ 0 h 277"/>
                  <a:gd name="T74" fmla="*/ 63 w 63"/>
                  <a:gd name="T75" fmla="*/ 277 h 277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63" h="277">
                    <a:moveTo>
                      <a:pt x="0" y="262"/>
                    </a:moveTo>
                    <a:lnTo>
                      <a:pt x="15" y="2"/>
                    </a:lnTo>
                    <a:lnTo>
                      <a:pt x="28" y="0"/>
                    </a:lnTo>
                    <a:lnTo>
                      <a:pt x="41" y="2"/>
                    </a:lnTo>
                    <a:lnTo>
                      <a:pt x="62" y="262"/>
                    </a:lnTo>
                    <a:lnTo>
                      <a:pt x="59" y="264"/>
                    </a:lnTo>
                    <a:lnTo>
                      <a:pt x="56" y="267"/>
                    </a:lnTo>
                    <a:lnTo>
                      <a:pt x="52" y="269"/>
                    </a:lnTo>
                    <a:lnTo>
                      <a:pt x="48" y="271"/>
                    </a:lnTo>
                    <a:lnTo>
                      <a:pt x="42" y="273"/>
                    </a:lnTo>
                    <a:lnTo>
                      <a:pt x="36" y="275"/>
                    </a:lnTo>
                    <a:lnTo>
                      <a:pt x="32" y="276"/>
                    </a:lnTo>
                    <a:lnTo>
                      <a:pt x="29" y="276"/>
                    </a:lnTo>
                    <a:lnTo>
                      <a:pt x="25" y="276"/>
                    </a:lnTo>
                    <a:lnTo>
                      <a:pt x="20" y="275"/>
                    </a:lnTo>
                    <a:lnTo>
                      <a:pt x="17" y="274"/>
                    </a:lnTo>
                    <a:lnTo>
                      <a:pt x="14" y="273"/>
                    </a:lnTo>
                    <a:lnTo>
                      <a:pt x="11" y="273"/>
                    </a:lnTo>
                    <a:lnTo>
                      <a:pt x="9" y="271"/>
                    </a:lnTo>
                    <a:lnTo>
                      <a:pt x="5" y="269"/>
                    </a:lnTo>
                    <a:lnTo>
                      <a:pt x="2" y="267"/>
                    </a:lnTo>
                    <a:lnTo>
                      <a:pt x="1" y="264"/>
                    </a:lnTo>
                    <a:lnTo>
                      <a:pt x="0" y="263"/>
                    </a:lnTo>
                    <a:lnTo>
                      <a:pt x="0" y="262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782" name="Freeform 361"/>
              <p:cNvSpPr>
                <a:spLocks/>
              </p:cNvSpPr>
              <p:nvPr/>
            </p:nvSpPr>
            <p:spPr bwMode="auto">
              <a:xfrm>
                <a:off x="1503" y="2912"/>
                <a:ext cx="57" cy="263"/>
              </a:xfrm>
              <a:custGeom>
                <a:avLst/>
                <a:gdLst>
                  <a:gd name="T0" fmla="*/ 0 w 62"/>
                  <a:gd name="T1" fmla="*/ 261 h 276"/>
                  <a:gd name="T2" fmla="*/ 15 w 62"/>
                  <a:gd name="T3" fmla="*/ 2 h 276"/>
                  <a:gd name="T4" fmla="*/ 28 w 62"/>
                  <a:gd name="T5" fmla="*/ 0 h 276"/>
                  <a:gd name="T6" fmla="*/ 39 w 62"/>
                  <a:gd name="T7" fmla="*/ 2 h 276"/>
                  <a:gd name="T8" fmla="*/ 61 w 62"/>
                  <a:gd name="T9" fmla="*/ 261 h 276"/>
                  <a:gd name="T10" fmla="*/ 58 w 62"/>
                  <a:gd name="T11" fmla="*/ 264 h 276"/>
                  <a:gd name="T12" fmla="*/ 55 w 62"/>
                  <a:gd name="T13" fmla="*/ 266 h 276"/>
                  <a:gd name="T14" fmla="*/ 51 w 62"/>
                  <a:gd name="T15" fmla="*/ 268 h 276"/>
                  <a:gd name="T16" fmla="*/ 47 w 62"/>
                  <a:gd name="T17" fmla="*/ 270 h 276"/>
                  <a:gd name="T18" fmla="*/ 41 w 62"/>
                  <a:gd name="T19" fmla="*/ 272 h 276"/>
                  <a:gd name="T20" fmla="*/ 35 w 62"/>
                  <a:gd name="T21" fmla="*/ 275 h 276"/>
                  <a:gd name="T22" fmla="*/ 32 w 62"/>
                  <a:gd name="T23" fmla="*/ 275 h 276"/>
                  <a:gd name="T24" fmla="*/ 29 w 62"/>
                  <a:gd name="T25" fmla="*/ 275 h 276"/>
                  <a:gd name="T26" fmla="*/ 25 w 62"/>
                  <a:gd name="T27" fmla="*/ 275 h 276"/>
                  <a:gd name="T28" fmla="*/ 21 w 62"/>
                  <a:gd name="T29" fmla="*/ 275 h 276"/>
                  <a:gd name="T30" fmla="*/ 17 w 62"/>
                  <a:gd name="T31" fmla="*/ 274 h 276"/>
                  <a:gd name="T32" fmla="*/ 14 w 62"/>
                  <a:gd name="T33" fmla="*/ 272 h 276"/>
                  <a:gd name="T34" fmla="*/ 12 w 62"/>
                  <a:gd name="T35" fmla="*/ 271 h 276"/>
                  <a:gd name="T36" fmla="*/ 8 w 62"/>
                  <a:gd name="T37" fmla="*/ 270 h 276"/>
                  <a:gd name="T38" fmla="*/ 6 w 62"/>
                  <a:gd name="T39" fmla="*/ 268 h 276"/>
                  <a:gd name="T40" fmla="*/ 2 w 62"/>
                  <a:gd name="T41" fmla="*/ 266 h 276"/>
                  <a:gd name="T42" fmla="*/ 1 w 62"/>
                  <a:gd name="T43" fmla="*/ 264 h 276"/>
                  <a:gd name="T44" fmla="*/ 0 w 62"/>
                  <a:gd name="T45" fmla="*/ 262 h 276"/>
                  <a:gd name="T46" fmla="*/ 0 w 62"/>
                  <a:gd name="T47" fmla="*/ 261 h 27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62"/>
                  <a:gd name="T73" fmla="*/ 0 h 276"/>
                  <a:gd name="T74" fmla="*/ 62 w 62"/>
                  <a:gd name="T75" fmla="*/ 276 h 27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62" h="276">
                    <a:moveTo>
                      <a:pt x="0" y="261"/>
                    </a:moveTo>
                    <a:lnTo>
                      <a:pt x="15" y="2"/>
                    </a:lnTo>
                    <a:lnTo>
                      <a:pt x="28" y="0"/>
                    </a:lnTo>
                    <a:lnTo>
                      <a:pt x="39" y="2"/>
                    </a:lnTo>
                    <a:lnTo>
                      <a:pt x="61" y="261"/>
                    </a:lnTo>
                    <a:lnTo>
                      <a:pt x="58" y="264"/>
                    </a:lnTo>
                    <a:lnTo>
                      <a:pt x="55" y="266"/>
                    </a:lnTo>
                    <a:lnTo>
                      <a:pt x="51" y="268"/>
                    </a:lnTo>
                    <a:lnTo>
                      <a:pt x="47" y="270"/>
                    </a:lnTo>
                    <a:lnTo>
                      <a:pt x="41" y="272"/>
                    </a:lnTo>
                    <a:lnTo>
                      <a:pt x="35" y="275"/>
                    </a:lnTo>
                    <a:lnTo>
                      <a:pt x="32" y="275"/>
                    </a:lnTo>
                    <a:lnTo>
                      <a:pt x="29" y="275"/>
                    </a:lnTo>
                    <a:lnTo>
                      <a:pt x="25" y="275"/>
                    </a:lnTo>
                    <a:lnTo>
                      <a:pt x="21" y="275"/>
                    </a:lnTo>
                    <a:lnTo>
                      <a:pt x="17" y="274"/>
                    </a:lnTo>
                    <a:lnTo>
                      <a:pt x="14" y="272"/>
                    </a:lnTo>
                    <a:lnTo>
                      <a:pt x="12" y="271"/>
                    </a:lnTo>
                    <a:lnTo>
                      <a:pt x="8" y="270"/>
                    </a:lnTo>
                    <a:lnTo>
                      <a:pt x="6" y="268"/>
                    </a:lnTo>
                    <a:lnTo>
                      <a:pt x="2" y="266"/>
                    </a:lnTo>
                    <a:lnTo>
                      <a:pt x="1" y="264"/>
                    </a:lnTo>
                    <a:lnTo>
                      <a:pt x="0" y="262"/>
                    </a:lnTo>
                    <a:lnTo>
                      <a:pt x="0" y="261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783" name="Freeform 362"/>
              <p:cNvSpPr>
                <a:spLocks/>
              </p:cNvSpPr>
              <p:nvPr/>
            </p:nvSpPr>
            <p:spPr bwMode="auto">
              <a:xfrm>
                <a:off x="1475" y="2880"/>
                <a:ext cx="31" cy="263"/>
              </a:xfrm>
              <a:custGeom>
                <a:avLst/>
                <a:gdLst>
                  <a:gd name="T0" fmla="*/ 6 w 34"/>
                  <a:gd name="T1" fmla="*/ 276 h 277"/>
                  <a:gd name="T2" fmla="*/ 10 w 34"/>
                  <a:gd name="T3" fmla="*/ 276 h 277"/>
                  <a:gd name="T4" fmla="*/ 13 w 34"/>
                  <a:gd name="T5" fmla="*/ 275 h 277"/>
                  <a:gd name="T6" fmla="*/ 17 w 34"/>
                  <a:gd name="T7" fmla="*/ 274 h 277"/>
                  <a:gd name="T8" fmla="*/ 19 w 34"/>
                  <a:gd name="T9" fmla="*/ 273 h 277"/>
                  <a:gd name="T10" fmla="*/ 24 w 34"/>
                  <a:gd name="T11" fmla="*/ 271 h 277"/>
                  <a:gd name="T12" fmla="*/ 26 w 34"/>
                  <a:gd name="T13" fmla="*/ 270 h 277"/>
                  <a:gd name="T14" fmla="*/ 28 w 34"/>
                  <a:gd name="T15" fmla="*/ 269 h 277"/>
                  <a:gd name="T16" fmla="*/ 30 w 34"/>
                  <a:gd name="T17" fmla="*/ 267 h 277"/>
                  <a:gd name="T18" fmla="*/ 32 w 34"/>
                  <a:gd name="T19" fmla="*/ 264 h 277"/>
                  <a:gd name="T20" fmla="*/ 33 w 34"/>
                  <a:gd name="T21" fmla="*/ 262 h 277"/>
                  <a:gd name="T22" fmla="*/ 12 w 34"/>
                  <a:gd name="T23" fmla="*/ 2 h 277"/>
                  <a:gd name="T24" fmla="*/ 0 w 34"/>
                  <a:gd name="T25" fmla="*/ 0 h 277"/>
                  <a:gd name="T26" fmla="*/ 0 w 34"/>
                  <a:gd name="T27" fmla="*/ 276 h 277"/>
                  <a:gd name="T28" fmla="*/ 6 w 34"/>
                  <a:gd name="T29" fmla="*/ 276 h 27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4"/>
                  <a:gd name="T46" fmla="*/ 0 h 277"/>
                  <a:gd name="T47" fmla="*/ 34 w 34"/>
                  <a:gd name="T48" fmla="*/ 277 h 27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4" h="277">
                    <a:moveTo>
                      <a:pt x="6" y="276"/>
                    </a:moveTo>
                    <a:lnTo>
                      <a:pt x="10" y="276"/>
                    </a:lnTo>
                    <a:lnTo>
                      <a:pt x="13" y="275"/>
                    </a:lnTo>
                    <a:lnTo>
                      <a:pt x="17" y="274"/>
                    </a:lnTo>
                    <a:lnTo>
                      <a:pt x="19" y="273"/>
                    </a:lnTo>
                    <a:lnTo>
                      <a:pt x="24" y="271"/>
                    </a:lnTo>
                    <a:lnTo>
                      <a:pt x="26" y="270"/>
                    </a:lnTo>
                    <a:lnTo>
                      <a:pt x="28" y="269"/>
                    </a:lnTo>
                    <a:lnTo>
                      <a:pt x="30" y="267"/>
                    </a:lnTo>
                    <a:lnTo>
                      <a:pt x="32" y="264"/>
                    </a:lnTo>
                    <a:lnTo>
                      <a:pt x="33" y="262"/>
                    </a:lnTo>
                    <a:lnTo>
                      <a:pt x="12" y="2"/>
                    </a:lnTo>
                    <a:lnTo>
                      <a:pt x="0" y="0"/>
                    </a:lnTo>
                    <a:lnTo>
                      <a:pt x="0" y="276"/>
                    </a:lnTo>
                    <a:lnTo>
                      <a:pt x="6" y="276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784" name="Freeform 363"/>
              <p:cNvSpPr>
                <a:spLocks/>
              </p:cNvSpPr>
              <p:nvPr/>
            </p:nvSpPr>
            <p:spPr bwMode="auto">
              <a:xfrm>
                <a:off x="1449" y="3160"/>
                <a:ext cx="167" cy="186"/>
              </a:xfrm>
              <a:custGeom>
                <a:avLst/>
                <a:gdLst>
                  <a:gd name="T0" fmla="*/ 181 w 182"/>
                  <a:gd name="T1" fmla="*/ 0 h 195"/>
                  <a:gd name="T2" fmla="*/ 0 w 182"/>
                  <a:gd name="T3" fmla="*/ 103 h 195"/>
                  <a:gd name="T4" fmla="*/ 0 w 182"/>
                  <a:gd name="T5" fmla="*/ 194 h 195"/>
                  <a:gd name="T6" fmla="*/ 181 w 182"/>
                  <a:gd name="T7" fmla="*/ 89 h 195"/>
                  <a:gd name="T8" fmla="*/ 181 w 182"/>
                  <a:gd name="T9" fmla="*/ 0 h 1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2"/>
                  <a:gd name="T16" fmla="*/ 0 h 195"/>
                  <a:gd name="T17" fmla="*/ 182 w 182"/>
                  <a:gd name="T18" fmla="*/ 195 h 19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2" h="195">
                    <a:moveTo>
                      <a:pt x="181" y="0"/>
                    </a:moveTo>
                    <a:lnTo>
                      <a:pt x="0" y="103"/>
                    </a:lnTo>
                    <a:lnTo>
                      <a:pt x="0" y="194"/>
                    </a:lnTo>
                    <a:lnTo>
                      <a:pt x="181" y="89"/>
                    </a:lnTo>
                    <a:lnTo>
                      <a:pt x="181" y="0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785" name="Freeform 364"/>
              <p:cNvSpPr>
                <a:spLocks/>
              </p:cNvSpPr>
              <p:nvPr/>
            </p:nvSpPr>
            <p:spPr bwMode="auto">
              <a:xfrm>
                <a:off x="1248" y="3139"/>
                <a:ext cx="202" cy="207"/>
              </a:xfrm>
              <a:custGeom>
                <a:avLst/>
                <a:gdLst>
                  <a:gd name="T0" fmla="*/ 0 w 220"/>
                  <a:gd name="T1" fmla="*/ 0 h 217"/>
                  <a:gd name="T2" fmla="*/ 219 w 220"/>
                  <a:gd name="T3" fmla="*/ 125 h 217"/>
                  <a:gd name="T4" fmla="*/ 219 w 220"/>
                  <a:gd name="T5" fmla="*/ 216 h 217"/>
                  <a:gd name="T6" fmla="*/ 0 w 220"/>
                  <a:gd name="T7" fmla="*/ 90 h 217"/>
                  <a:gd name="T8" fmla="*/ 0 w 220"/>
                  <a:gd name="T9" fmla="*/ 0 h 2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0"/>
                  <a:gd name="T16" fmla="*/ 0 h 217"/>
                  <a:gd name="T17" fmla="*/ 220 w 220"/>
                  <a:gd name="T18" fmla="*/ 217 h 2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0" h="217">
                    <a:moveTo>
                      <a:pt x="0" y="0"/>
                    </a:moveTo>
                    <a:lnTo>
                      <a:pt x="219" y="125"/>
                    </a:lnTo>
                    <a:lnTo>
                      <a:pt x="219" y="216"/>
                    </a:lnTo>
                    <a:lnTo>
                      <a:pt x="0" y="9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786" name="Freeform 365"/>
              <p:cNvSpPr>
                <a:spLocks/>
              </p:cNvSpPr>
              <p:nvPr/>
            </p:nvSpPr>
            <p:spPr bwMode="auto">
              <a:xfrm>
                <a:off x="1248" y="3040"/>
                <a:ext cx="368" cy="219"/>
              </a:xfrm>
              <a:custGeom>
                <a:avLst/>
                <a:gdLst>
                  <a:gd name="T0" fmla="*/ 400 w 401"/>
                  <a:gd name="T1" fmla="*/ 126 h 231"/>
                  <a:gd name="T2" fmla="*/ 219 w 401"/>
                  <a:gd name="T3" fmla="*/ 230 h 231"/>
                  <a:gd name="T4" fmla="*/ 0 w 401"/>
                  <a:gd name="T5" fmla="*/ 103 h 231"/>
                  <a:gd name="T6" fmla="*/ 180 w 401"/>
                  <a:gd name="T7" fmla="*/ 0 h 231"/>
                  <a:gd name="T8" fmla="*/ 400 w 401"/>
                  <a:gd name="T9" fmla="*/ 126 h 2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1"/>
                  <a:gd name="T16" fmla="*/ 0 h 231"/>
                  <a:gd name="T17" fmla="*/ 401 w 401"/>
                  <a:gd name="T18" fmla="*/ 231 h 2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1" h="231">
                    <a:moveTo>
                      <a:pt x="400" y="126"/>
                    </a:moveTo>
                    <a:lnTo>
                      <a:pt x="219" y="230"/>
                    </a:lnTo>
                    <a:lnTo>
                      <a:pt x="0" y="103"/>
                    </a:lnTo>
                    <a:lnTo>
                      <a:pt x="180" y="0"/>
                    </a:lnTo>
                    <a:lnTo>
                      <a:pt x="400" y="126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787" name="Freeform 366"/>
              <p:cNvSpPr>
                <a:spLocks/>
              </p:cNvSpPr>
              <p:nvPr/>
            </p:nvSpPr>
            <p:spPr bwMode="auto">
              <a:xfrm>
                <a:off x="1321" y="3149"/>
                <a:ext cx="55" cy="66"/>
              </a:xfrm>
              <a:custGeom>
                <a:avLst/>
                <a:gdLst>
                  <a:gd name="T0" fmla="*/ 58 w 59"/>
                  <a:gd name="T1" fmla="*/ 0 h 70"/>
                  <a:gd name="T2" fmla="*/ 58 w 59"/>
                  <a:gd name="T3" fmla="*/ 69 h 70"/>
                  <a:gd name="T4" fmla="*/ 0 w 59"/>
                  <a:gd name="T5" fmla="*/ 35 h 70"/>
                  <a:gd name="T6" fmla="*/ 58 w 59"/>
                  <a:gd name="T7" fmla="*/ 0 h 7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9"/>
                  <a:gd name="T13" fmla="*/ 0 h 70"/>
                  <a:gd name="T14" fmla="*/ 59 w 59"/>
                  <a:gd name="T15" fmla="*/ 70 h 7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9" h="70">
                    <a:moveTo>
                      <a:pt x="58" y="0"/>
                    </a:moveTo>
                    <a:lnTo>
                      <a:pt x="58" y="69"/>
                    </a:lnTo>
                    <a:lnTo>
                      <a:pt x="0" y="35"/>
                    </a:lnTo>
                    <a:lnTo>
                      <a:pt x="58" y="0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788" name="Freeform 367"/>
              <p:cNvSpPr>
                <a:spLocks/>
              </p:cNvSpPr>
              <p:nvPr/>
            </p:nvSpPr>
            <p:spPr bwMode="auto">
              <a:xfrm>
                <a:off x="1461" y="3260"/>
                <a:ext cx="30" cy="61"/>
              </a:xfrm>
              <a:custGeom>
                <a:avLst/>
                <a:gdLst>
                  <a:gd name="T0" fmla="*/ 32 w 33"/>
                  <a:gd name="T1" fmla="*/ 0 h 64"/>
                  <a:gd name="T2" fmla="*/ 0 w 33"/>
                  <a:gd name="T3" fmla="*/ 18 h 64"/>
                  <a:gd name="T4" fmla="*/ 0 w 33"/>
                  <a:gd name="T5" fmla="*/ 63 h 64"/>
                  <a:gd name="T6" fmla="*/ 32 w 33"/>
                  <a:gd name="T7" fmla="*/ 45 h 64"/>
                  <a:gd name="T8" fmla="*/ 32 w 33"/>
                  <a:gd name="T9" fmla="*/ 0 h 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64"/>
                  <a:gd name="T17" fmla="*/ 33 w 33"/>
                  <a:gd name="T18" fmla="*/ 64 h 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64">
                    <a:moveTo>
                      <a:pt x="32" y="0"/>
                    </a:moveTo>
                    <a:lnTo>
                      <a:pt x="0" y="18"/>
                    </a:lnTo>
                    <a:lnTo>
                      <a:pt x="0" y="63"/>
                    </a:lnTo>
                    <a:lnTo>
                      <a:pt x="32" y="45"/>
                    </a:lnTo>
                    <a:lnTo>
                      <a:pt x="32" y="0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789" name="Freeform 368"/>
              <p:cNvSpPr>
                <a:spLocks/>
              </p:cNvSpPr>
              <p:nvPr/>
            </p:nvSpPr>
            <p:spPr bwMode="auto">
              <a:xfrm>
                <a:off x="1265" y="3238"/>
                <a:ext cx="99" cy="99"/>
              </a:xfrm>
              <a:custGeom>
                <a:avLst/>
                <a:gdLst>
                  <a:gd name="T0" fmla="*/ 0 w 107"/>
                  <a:gd name="T1" fmla="*/ 0 h 104"/>
                  <a:gd name="T2" fmla="*/ 106 w 107"/>
                  <a:gd name="T3" fmla="*/ 61 h 104"/>
                  <a:gd name="T4" fmla="*/ 106 w 107"/>
                  <a:gd name="T5" fmla="*/ 103 h 104"/>
                  <a:gd name="T6" fmla="*/ 0 w 107"/>
                  <a:gd name="T7" fmla="*/ 42 h 104"/>
                  <a:gd name="T8" fmla="*/ 0 w 107"/>
                  <a:gd name="T9" fmla="*/ 0 h 1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7"/>
                  <a:gd name="T16" fmla="*/ 0 h 104"/>
                  <a:gd name="T17" fmla="*/ 107 w 107"/>
                  <a:gd name="T18" fmla="*/ 104 h 10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7" h="104">
                    <a:moveTo>
                      <a:pt x="0" y="0"/>
                    </a:moveTo>
                    <a:lnTo>
                      <a:pt x="106" y="61"/>
                    </a:lnTo>
                    <a:lnTo>
                      <a:pt x="106" y="103"/>
                    </a:lnTo>
                    <a:lnTo>
                      <a:pt x="0" y="4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790" name="Freeform 369"/>
              <p:cNvSpPr>
                <a:spLocks/>
              </p:cNvSpPr>
              <p:nvPr/>
            </p:nvSpPr>
            <p:spPr bwMode="auto">
              <a:xfrm>
                <a:off x="1362" y="3273"/>
                <a:ext cx="37" cy="64"/>
              </a:xfrm>
              <a:custGeom>
                <a:avLst/>
                <a:gdLst>
                  <a:gd name="T0" fmla="*/ 40 w 41"/>
                  <a:gd name="T1" fmla="*/ 0 h 67"/>
                  <a:gd name="T2" fmla="*/ 0 w 41"/>
                  <a:gd name="T3" fmla="*/ 22 h 67"/>
                  <a:gd name="T4" fmla="*/ 0 w 41"/>
                  <a:gd name="T5" fmla="*/ 66 h 67"/>
                  <a:gd name="T6" fmla="*/ 40 w 41"/>
                  <a:gd name="T7" fmla="*/ 43 h 67"/>
                  <a:gd name="T8" fmla="*/ 40 w 41"/>
                  <a:gd name="T9" fmla="*/ 0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"/>
                  <a:gd name="T16" fmla="*/ 0 h 67"/>
                  <a:gd name="T17" fmla="*/ 41 w 41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" h="67">
                    <a:moveTo>
                      <a:pt x="40" y="0"/>
                    </a:moveTo>
                    <a:lnTo>
                      <a:pt x="0" y="22"/>
                    </a:lnTo>
                    <a:lnTo>
                      <a:pt x="0" y="66"/>
                    </a:lnTo>
                    <a:lnTo>
                      <a:pt x="40" y="43"/>
                    </a:lnTo>
                    <a:lnTo>
                      <a:pt x="40" y="0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791" name="Freeform 370"/>
              <p:cNvSpPr>
                <a:spLocks/>
              </p:cNvSpPr>
              <p:nvPr/>
            </p:nvSpPr>
            <p:spPr bwMode="auto">
              <a:xfrm>
                <a:off x="1265" y="3217"/>
                <a:ext cx="134" cy="80"/>
              </a:xfrm>
              <a:custGeom>
                <a:avLst/>
                <a:gdLst>
                  <a:gd name="T0" fmla="*/ 145 w 146"/>
                  <a:gd name="T1" fmla="*/ 61 h 84"/>
                  <a:gd name="T2" fmla="*/ 105 w 146"/>
                  <a:gd name="T3" fmla="*/ 83 h 84"/>
                  <a:gd name="T4" fmla="*/ 0 w 146"/>
                  <a:gd name="T5" fmla="*/ 21 h 84"/>
                  <a:gd name="T6" fmla="*/ 37 w 146"/>
                  <a:gd name="T7" fmla="*/ 0 h 84"/>
                  <a:gd name="T8" fmla="*/ 145 w 146"/>
                  <a:gd name="T9" fmla="*/ 61 h 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6"/>
                  <a:gd name="T16" fmla="*/ 0 h 84"/>
                  <a:gd name="T17" fmla="*/ 146 w 146"/>
                  <a:gd name="T18" fmla="*/ 84 h 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6" h="84">
                    <a:moveTo>
                      <a:pt x="145" y="61"/>
                    </a:moveTo>
                    <a:lnTo>
                      <a:pt x="105" y="83"/>
                    </a:lnTo>
                    <a:lnTo>
                      <a:pt x="0" y="21"/>
                    </a:lnTo>
                    <a:lnTo>
                      <a:pt x="37" y="0"/>
                    </a:lnTo>
                    <a:lnTo>
                      <a:pt x="145" y="61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792" name="Freeform 371"/>
              <p:cNvSpPr>
                <a:spLocks/>
              </p:cNvSpPr>
              <p:nvPr/>
            </p:nvSpPr>
            <p:spPr bwMode="auto">
              <a:xfrm>
                <a:off x="1514" y="3229"/>
                <a:ext cx="30" cy="61"/>
              </a:xfrm>
              <a:custGeom>
                <a:avLst/>
                <a:gdLst>
                  <a:gd name="T0" fmla="*/ 31 w 32"/>
                  <a:gd name="T1" fmla="*/ 0 h 64"/>
                  <a:gd name="T2" fmla="*/ 0 w 32"/>
                  <a:gd name="T3" fmla="*/ 18 h 64"/>
                  <a:gd name="T4" fmla="*/ 0 w 32"/>
                  <a:gd name="T5" fmla="*/ 63 h 64"/>
                  <a:gd name="T6" fmla="*/ 31 w 32"/>
                  <a:gd name="T7" fmla="*/ 45 h 64"/>
                  <a:gd name="T8" fmla="*/ 31 w 32"/>
                  <a:gd name="T9" fmla="*/ 0 h 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64"/>
                  <a:gd name="T17" fmla="*/ 32 w 32"/>
                  <a:gd name="T18" fmla="*/ 64 h 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64">
                    <a:moveTo>
                      <a:pt x="31" y="0"/>
                    </a:moveTo>
                    <a:lnTo>
                      <a:pt x="0" y="18"/>
                    </a:lnTo>
                    <a:lnTo>
                      <a:pt x="0" y="63"/>
                    </a:lnTo>
                    <a:lnTo>
                      <a:pt x="31" y="45"/>
                    </a:lnTo>
                    <a:lnTo>
                      <a:pt x="31" y="0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793" name="Freeform 372"/>
              <p:cNvSpPr>
                <a:spLocks/>
              </p:cNvSpPr>
              <p:nvPr/>
            </p:nvSpPr>
            <p:spPr bwMode="auto">
              <a:xfrm>
                <a:off x="1248" y="3104"/>
                <a:ext cx="54" cy="68"/>
              </a:xfrm>
              <a:custGeom>
                <a:avLst/>
                <a:gdLst>
                  <a:gd name="T0" fmla="*/ 58 w 59"/>
                  <a:gd name="T1" fmla="*/ 0 h 71"/>
                  <a:gd name="T2" fmla="*/ 58 w 59"/>
                  <a:gd name="T3" fmla="*/ 70 h 71"/>
                  <a:gd name="T4" fmla="*/ 0 w 59"/>
                  <a:gd name="T5" fmla="*/ 36 h 71"/>
                  <a:gd name="T6" fmla="*/ 58 w 59"/>
                  <a:gd name="T7" fmla="*/ 0 h 7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9"/>
                  <a:gd name="T13" fmla="*/ 0 h 71"/>
                  <a:gd name="T14" fmla="*/ 59 w 59"/>
                  <a:gd name="T15" fmla="*/ 71 h 7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9" h="71">
                    <a:moveTo>
                      <a:pt x="58" y="0"/>
                    </a:moveTo>
                    <a:lnTo>
                      <a:pt x="58" y="70"/>
                    </a:lnTo>
                    <a:lnTo>
                      <a:pt x="0" y="36"/>
                    </a:lnTo>
                    <a:lnTo>
                      <a:pt x="58" y="0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794" name="Freeform 373"/>
              <p:cNvSpPr>
                <a:spLocks/>
              </p:cNvSpPr>
              <p:nvPr/>
            </p:nvSpPr>
            <p:spPr bwMode="auto">
              <a:xfrm>
                <a:off x="1301" y="3004"/>
                <a:ext cx="166" cy="167"/>
              </a:xfrm>
              <a:custGeom>
                <a:avLst/>
                <a:gdLst>
                  <a:gd name="T0" fmla="*/ 180 w 181"/>
                  <a:gd name="T1" fmla="*/ 69 h 175"/>
                  <a:gd name="T2" fmla="*/ 0 w 181"/>
                  <a:gd name="T3" fmla="*/ 174 h 175"/>
                  <a:gd name="T4" fmla="*/ 0 w 181"/>
                  <a:gd name="T5" fmla="*/ 104 h 175"/>
                  <a:gd name="T6" fmla="*/ 180 w 181"/>
                  <a:gd name="T7" fmla="*/ 0 h 175"/>
                  <a:gd name="T8" fmla="*/ 180 w 181"/>
                  <a:gd name="T9" fmla="*/ 69 h 1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1"/>
                  <a:gd name="T16" fmla="*/ 0 h 175"/>
                  <a:gd name="T17" fmla="*/ 181 w 181"/>
                  <a:gd name="T18" fmla="*/ 175 h 17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1" h="175">
                    <a:moveTo>
                      <a:pt x="180" y="69"/>
                    </a:moveTo>
                    <a:lnTo>
                      <a:pt x="0" y="174"/>
                    </a:lnTo>
                    <a:lnTo>
                      <a:pt x="0" y="104"/>
                    </a:lnTo>
                    <a:lnTo>
                      <a:pt x="180" y="0"/>
                    </a:lnTo>
                    <a:lnTo>
                      <a:pt x="180" y="69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795" name="Freeform 374"/>
              <p:cNvSpPr>
                <a:spLocks/>
              </p:cNvSpPr>
              <p:nvPr/>
            </p:nvSpPr>
            <p:spPr bwMode="auto">
              <a:xfrm>
                <a:off x="1321" y="3149"/>
                <a:ext cx="55" cy="66"/>
              </a:xfrm>
              <a:custGeom>
                <a:avLst/>
                <a:gdLst>
                  <a:gd name="T0" fmla="*/ 58 w 59"/>
                  <a:gd name="T1" fmla="*/ 0 h 70"/>
                  <a:gd name="T2" fmla="*/ 58 w 59"/>
                  <a:gd name="T3" fmla="*/ 69 h 70"/>
                  <a:gd name="T4" fmla="*/ 0 w 59"/>
                  <a:gd name="T5" fmla="*/ 35 h 70"/>
                  <a:gd name="T6" fmla="*/ 58 w 59"/>
                  <a:gd name="T7" fmla="*/ 0 h 7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9"/>
                  <a:gd name="T13" fmla="*/ 0 h 70"/>
                  <a:gd name="T14" fmla="*/ 59 w 59"/>
                  <a:gd name="T15" fmla="*/ 70 h 7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9" h="70">
                    <a:moveTo>
                      <a:pt x="58" y="0"/>
                    </a:moveTo>
                    <a:lnTo>
                      <a:pt x="58" y="69"/>
                    </a:lnTo>
                    <a:lnTo>
                      <a:pt x="0" y="35"/>
                    </a:lnTo>
                    <a:lnTo>
                      <a:pt x="58" y="0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796" name="Freeform 375"/>
              <p:cNvSpPr>
                <a:spLocks/>
              </p:cNvSpPr>
              <p:nvPr/>
            </p:nvSpPr>
            <p:spPr bwMode="auto">
              <a:xfrm>
                <a:off x="1375" y="3048"/>
                <a:ext cx="167" cy="167"/>
              </a:xfrm>
              <a:custGeom>
                <a:avLst/>
                <a:gdLst>
                  <a:gd name="T0" fmla="*/ 181 w 182"/>
                  <a:gd name="T1" fmla="*/ 70 h 176"/>
                  <a:gd name="T2" fmla="*/ 0 w 182"/>
                  <a:gd name="T3" fmla="*/ 175 h 176"/>
                  <a:gd name="T4" fmla="*/ 0 w 182"/>
                  <a:gd name="T5" fmla="*/ 105 h 176"/>
                  <a:gd name="T6" fmla="*/ 181 w 182"/>
                  <a:gd name="T7" fmla="*/ 0 h 176"/>
                  <a:gd name="T8" fmla="*/ 181 w 182"/>
                  <a:gd name="T9" fmla="*/ 70 h 1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2"/>
                  <a:gd name="T16" fmla="*/ 0 h 176"/>
                  <a:gd name="T17" fmla="*/ 182 w 182"/>
                  <a:gd name="T18" fmla="*/ 176 h 1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2" h="176">
                    <a:moveTo>
                      <a:pt x="181" y="70"/>
                    </a:moveTo>
                    <a:lnTo>
                      <a:pt x="0" y="175"/>
                    </a:lnTo>
                    <a:lnTo>
                      <a:pt x="0" y="105"/>
                    </a:lnTo>
                    <a:lnTo>
                      <a:pt x="181" y="0"/>
                    </a:lnTo>
                    <a:lnTo>
                      <a:pt x="181" y="70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797" name="Freeform 376"/>
              <p:cNvSpPr>
                <a:spLocks/>
              </p:cNvSpPr>
              <p:nvPr/>
            </p:nvSpPr>
            <p:spPr bwMode="auto">
              <a:xfrm>
                <a:off x="1396" y="3194"/>
                <a:ext cx="53" cy="65"/>
              </a:xfrm>
              <a:custGeom>
                <a:avLst/>
                <a:gdLst>
                  <a:gd name="T0" fmla="*/ 57 w 58"/>
                  <a:gd name="T1" fmla="*/ 0 h 69"/>
                  <a:gd name="T2" fmla="*/ 57 w 58"/>
                  <a:gd name="T3" fmla="*/ 68 h 69"/>
                  <a:gd name="T4" fmla="*/ 0 w 58"/>
                  <a:gd name="T5" fmla="*/ 35 h 69"/>
                  <a:gd name="T6" fmla="*/ 57 w 58"/>
                  <a:gd name="T7" fmla="*/ 0 h 6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8"/>
                  <a:gd name="T13" fmla="*/ 0 h 69"/>
                  <a:gd name="T14" fmla="*/ 58 w 58"/>
                  <a:gd name="T15" fmla="*/ 69 h 6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8" h="69">
                    <a:moveTo>
                      <a:pt x="57" y="0"/>
                    </a:moveTo>
                    <a:lnTo>
                      <a:pt x="57" y="68"/>
                    </a:lnTo>
                    <a:lnTo>
                      <a:pt x="0" y="35"/>
                    </a:lnTo>
                    <a:lnTo>
                      <a:pt x="57" y="0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798" name="Freeform 377"/>
              <p:cNvSpPr>
                <a:spLocks/>
              </p:cNvSpPr>
              <p:nvPr/>
            </p:nvSpPr>
            <p:spPr bwMode="auto">
              <a:xfrm>
                <a:off x="1449" y="3095"/>
                <a:ext cx="167" cy="164"/>
              </a:xfrm>
              <a:custGeom>
                <a:avLst/>
                <a:gdLst>
                  <a:gd name="T0" fmla="*/ 181 w 182"/>
                  <a:gd name="T1" fmla="*/ 68 h 173"/>
                  <a:gd name="T2" fmla="*/ 0 w 182"/>
                  <a:gd name="T3" fmla="*/ 172 h 173"/>
                  <a:gd name="T4" fmla="*/ 0 w 182"/>
                  <a:gd name="T5" fmla="*/ 103 h 173"/>
                  <a:gd name="T6" fmla="*/ 181 w 182"/>
                  <a:gd name="T7" fmla="*/ 0 h 173"/>
                  <a:gd name="T8" fmla="*/ 181 w 182"/>
                  <a:gd name="T9" fmla="*/ 68 h 1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2"/>
                  <a:gd name="T16" fmla="*/ 0 h 173"/>
                  <a:gd name="T17" fmla="*/ 182 w 182"/>
                  <a:gd name="T18" fmla="*/ 173 h 1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2" h="173">
                    <a:moveTo>
                      <a:pt x="181" y="68"/>
                    </a:moveTo>
                    <a:lnTo>
                      <a:pt x="0" y="172"/>
                    </a:lnTo>
                    <a:lnTo>
                      <a:pt x="0" y="103"/>
                    </a:lnTo>
                    <a:lnTo>
                      <a:pt x="181" y="0"/>
                    </a:lnTo>
                    <a:lnTo>
                      <a:pt x="181" y="68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799" name="Freeform 378"/>
              <p:cNvSpPr>
                <a:spLocks/>
              </p:cNvSpPr>
              <p:nvPr/>
            </p:nvSpPr>
            <p:spPr bwMode="auto">
              <a:xfrm>
                <a:off x="1380" y="3061"/>
                <a:ext cx="152" cy="144"/>
              </a:xfrm>
              <a:custGeom>
                <a:avLst/>
                <a:gdLst>
                  <a:gd name="T0" fmla="*/ 165 w 166"/>
                  <a:gd name="T1" fmla="*/ 55 h 152"/>
                  <a:gd name="T2" fmla="*/ 165 w 166"/>
                  <a:gd name="T3" fmla="*/ 0 h 152"/>
                  <a:gd name="T4" fmla="*/ 0 w 166"/>
                  <a:gd name="T5" fmla="*/ 93 h 152"/>
                  <a:gd name="T6" fmla="*/ 0 w 166"/>
                  <a:gd name="T7" fmla="*/ 151 h 152"/>
                  <a:gd name="T8" fmla="*/ 165 w 166"/>
                  <a:gd name="T9" fmla="*/ 55 h 1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6"/>
                  <a:gd name="T16" fmla="*/ 0 h 152"/>
                  <a:gd name="T17" fmla="*/ 166 w 166"/>
                  <a:gd name="T18" fmla="*/ 152 h 1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6" h="152">
                    <a:moveTo>
                      <a:pt x="165" y="55"/>
                    </a:moveTo>
                    <a:lnTo>
                      <a:pt x="165" y="0"/>
                    </a:lnTo>
                    <a:lnTo>
                      <a:pt x="0" y="93"/>
                    </a:lnTo>
                    <a:lnTo>
                      <a:pt x="0" y="151"/>
                    </a:lnTo>
                    <a:lnTo>
                      <a:pt x="165" y="55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800" name="Freeform 379"/>
              <p:cNvSpPr>
                <a:spLocks/>
              </p:cNvSpPr>
              <p:nvPr/>
            </p:nvSpPr>
            <p:spPr bwMode="auto">
              <a:xfrm>
                <a:off x="1568" y="3195"/>
                <a:ext cx="31" cy="61"/>
              </a:xfrm>
              <a:custGeom>
                <a:avLst/>
                <a:gdLst>
                  <a:gd name="T0" fmla="*/ 32 w 33"/>
                  <a:gd name="T1" fmla="*/ 0 h 64"/>
                  <a:gd name="T2" fmla="*/ 0 w 33"/>
                  <a:gd name="T3" fmla="*/ 18 h 64"/>
                  <a:gd name="T4" fmla="*/ 0 w 33"/>
                  <a:gd name="T5" fmla="*/ 63 h 64"/>
                  <a:gd name="T6" fmla="*/ 32 w 33"/>
                  <a:gd name="T7" fmla="*/ 45 h 64"/>
                  <a:gd name="T8" fmla="*/ 32 w 33"/>
                  <a:gd name="T9" fmla="*/ 0 h 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64"/>
                  <a:gd name="T17" fmla="*/ 33 w 33"/>
                  <a:gd name="T18" fmla="*/ 64 h 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64">
                    <a:moveTo>
                      <a:pt x="32" y="0"/>
                    </a:moveTo>
                    <a:lnTo>
                      <a:pt x="0" y="18"/>
                    </a:lnTo>
                    <a:lnTo>
                      <a:pt x="0" y="63"/>
                    </a:lnTo>
                    <a:lnTo>
                      <a:pt x="32" y="45"/>
                    </a:lnTo>
                    <a:lnTo>
                      <a:pt x="32" y="0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801" name="Freeform 380"/>
              <p:cNvSpPr>
                <a:spLocks/>
              </p:cNvSpPr>
              <p:nvPr/>
            </p:nvSpPr>
            <p:spPr bwMode="auto">
              <a:xfrm>
                <a:off x="1454" y="3106"/>
                <a:ext cx="152" cy="145"/>
              </a:xfrm>
              <a:custGeom>
                <a:avLst/>
                <a:gdLst>
                  <a:gd name="T0" fmla="*/ 165 w 166"/>
                  <a:gd name="T1" fmla="*/ 55 h 152"/>
                  <a:gd name="T2" fmla="*/ 165 w 166"/>
                  <a:gd name="T3" fmla="*/ 0 h 152"/>
                  <a:gd name="T4" fmla="*/ 0 w 166"/>
                  <a:gd name="T5" fmla="*/ 93 h 152"/>
                  <a:gd name="T6" fmla="*/ 0 w 166"/>
                  <a:gd name="T7" fmla="*/ 151 h 152"/>
                  <a:gd name="T8" fmla="*/ 165 w 166"/>
                  <a:gd name="T9" fmla="*/ 55 h 1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6"/>
                  <a:gd name="T16" fmla="*/ 0 h 152"/>
                  <a:gd name="T17" fmla="*/ 166 w 166"/>
                  <a:gd name="T18" fmla="*/ 152 h 1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6" h="152">
                    <a:moveTo>
                      <a:pt x="165" y="55"/>
                    </a:moveTo>
                    <a:lnTo>
                      <a:pt x="165" y="0"/>
                    </a:lnTo>
                    <a:lnTo>
                      <a:pt x="0" y="93"/>
                    </a:lnTo>
                    <a:lnTo>
                      <a:pt x="0" y="151"/>
                    </a:lnTo>
                    <a:lnTo>
                      <a:pt x="165" y="55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802" name="Freeform 381"/>
              <p:cNvSpPr>
                <a:spLocks/>
              </p:cNvSpPr>
              <p:nvPr/>
            </p:nvSpPr>
            <p:spPr bwMode="auto">
              <a:xfrm>
                <a:off x="1303" y="3017"/>
                <a:ext cx="152" cy="145"/>
              </a:xfrm>
              <a:custGeom>
                <a:avLst/>
                <a:gdLst>
                  <a:gd name="T0" fmla="*/ 165 w 166"/>
                  <a:gd name="T1" fmla="*/ 55 h 153"/>
                  <a:gd name="T2" fmla="*/ 165 w 166"/>
                  <a:gd name="T3" fmla="*/ 0 h 153"/>
                  <a:gd name="T4" fmla="*/ 0 w 166"/>
                  <a:gd name="T5" fmla="*/ 93 h 153"/>
                  <a:gd name="T6" fmla="*/ 0 w 166"/>
                  <a:gd name="T7" fmla="*/ 152 h 153"/>
                  <a:gd name="T8" fmla="*/ 165 w 166"/>
                  <a:gd name="T9" fmla="*/ 55 h 1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6"/>
                  <a:gd name="T16" fmla="*/ 0 h 153"/>
                  <a:gd name="T17" fmla="*/ 166 w 166"/>
                  <a:gd name="T18" fmla="*/ 153 h 1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6" h="153">
                    <a:moveTo>
                      <a:pt x="165" y="55"/>
                    </a:moveTo>
                    <a:lnTo>
                      <a:pt x="165" y="0"/>
                    </a:lnTo>
                    <a:lnTo>
                      <a:pt x="0" y="93"/>
                    </a:lnTo>
                    <a:lnTo>
                      <a:pt x="0" y="152"/>
                    </a:lnTo>
                    <a:lnTo>
                      <a:pt x="165" y="55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grpSp>
            <p:nvGrpSpPr>
              <p:cNvPr id="803" name="Group 382"/>
              <p:cNvGrpSpPr>
                <a:grpSpLocks/>
              </p:cNvGrpSpPr>
              <p:nvPr/>
            </p:nvGrpSpPr>
            <p:grpSpPr bwMode="auto">
              <a:xfrm>
                <a:off x="1488" y="3264"/>
                <a:ext cx="149" cy="130"/>
                <a:chOff x="2587" y="2873"/>
                <a:chExt cx="149" cy="130"/>
              </a:xfrm>
            </p:grpSpPr>
            <p:sp>
              <p:nvSpPr>
                <p:cNvPr id="804" name="Line 383"/>
                <p:cNvSpPr>
                  <a:spLocks noChangeShapeType="1"/>
                </p:cNvSpPr>
                <p:nvPr/>
              </p:nvSpPr>
              <p:spPr bwMode="auto">
                <a:xfrm flipV="1">
                  <a:off x="2662" y="2954"/>
                  <a:ext cx="0" cy="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id-ID" sz="2400"/>
                </a:p>
              </p:txBody>
            </p:sp>
            <p:sp>
              <p:nvSpPr>
                <p:cNvPr id="805" name="Freeform 384"/>
                <p:cNvSpPr>
                  <a:spLocks/>
                </p:cNvSpPr>
                <p:nvPr/>
              </p:nvSpPr>
              <p:spPr bwMode="auto">
                <a:xfrm>
                  <a:off x="2658" y="2960"/>
                  <a:ext cx="16" cy="16"/>
                </a:xfrm>
                <a:custGeom>
                  <a:avLst/>
                  <a:gdLst>
                    <a:gd name="T0" fmla="*/ 9 w 17"/>
                    <a:gd name="T1" fmla="*/ 13 h 17"/>
                    <a:gd name="T2" fmla="*/ 16 w 17"/>
                    <a:gd name="T3" fmla="*/ 11 h 17"/>
                    <a:gd name="T4" fmla="*/ 16 w 17"/>
                    <a:gd name="T5" fmla="*/ 9 h 17"/>
                    <a:gd name="T6" fmla="*/ 16 w 17"/>
                    <a:gd name="T7" fmla="*/ 4 h 17"/>
                    <a:gd name="T8" fmla="*/ 12 w 17"/>
                    <a:gd name="T9" fmla="*/ 2 h 17"/>
                    <a:gd name="T10" fmla="*/ 9 w 17"/>
                    <a:gd name="T11" fmla="*/ 0 h 17"/>
                    <a:gd name="T12" fmla="*/ 6 w 17"/>
                    <a:gd name="T13" fmla="*/ 0 h 17"/>
                    <a:gd name="T14" fmla="*/ 0 w 17"/>
                    <a:gd name="T15" fmla="*/ 2 h 17"/>
                    <a:gd name="T16" fmla="*/ 0 w 17"/>
                    <a:gd name="T17" fmla="*/ 4 h 17"/>
                    <a:gd name="T18" fmla="*/ 0 w 17"/>
                    <a:gd name="T19" fmla="*/ 9 h 17"/>
                    <a:gd name="T20" fmla="*/ 3 w 17"/>
                    <a:gd name="T21" fmla="*/ 11 h 17"/>
                    <a:gd name="T22" fmla="*/ 6 w 17"/>
                    <a:gd name="T23" fmla="*/ 13 h 17"/>
                    <a:gd name="T24" fmla="*/ 6 w 17"/>
                    <a:gd name="T25" fmla="*/ 16 h 17"/>
                    <a:gd name="T26" fmla="*/ 9 w 17"/>
                    <a:gd name="T27" fmla="*/ 13 h 17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17"/>
                    <a:gd name="T43" fmla="*/ 0 h 17"/>
                    <a:gd name="T44" fmla="*/ 17 w 17"/>
                    <a:gd name="T45" fmla="*/ 17 h 17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17" h="17">
                      <a:moveTo>
                        <a:pt x="9" y="13"/>
                      </a:moveTo>
                      <a:lnTo>
                        <a:pt x="16" y="11"/>
                      </a:lnTo>
                      <a:lnTo>
                        <a:pt x="16" y="9"/>
                      </a:lnTo>
                      <a:lnTo>
                        <a:pt x="16" y="4"/>
                      </a:lnTo>
                      <a:lnTo>
                        <a:pt x="12" y="2"/>
                      </a:lnTo>
                      <a:lnTo>
                        <a:pt x="9" y="0"/>
                      </a:lnTo>
                      <a:lnTo>
                        <a:pt x="6" y="0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9"/>
                      </a:lnTo>
                      <a:lnTo>
                        <a:pt x="3" y="11"/>
                      </a:lnTo>
                      <a:lnTo>
                        <a:pt x="6" y="13"/>
                      </a:lnTo>
                      <a:lnTo>
                        <a:pt x="6" y="16"/>
                      </a:lnTo>
                      <a:lnTo>
                        <a:pt x="9" y="13"/>
                      </a:lnTo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806" name="Freeform 385"/>
                <p:cNvSpPr>
                  <a:spLocks/>
                </p:cNvSpPr>
                <p:nvPr/>
              </p:nvSpPr>
              <p:spPr bwMode="auto">
                <a:xfrm>
                  <a:off x="2658" y="2961"/>
                  <a:ext cx="16" cy="16"/>
                </a:xfrm>
                <a:custGeom>
                  <a:avLst/>
                  <a:gdLst>
                    <a:gd name="T0" fmla="*/ 0 w 17"/>
                    <a:gd name="T1" fmla="*/ 8 h 17"/>
                    <a:gd name="T2" fmla="*/ 0 w 17"/>
                    <a:gd name="T3" fmla="*/ 2 h 17"/>
                    <a:gd name="T4" fmla="*/ 0 w 17"/>
                    <a:gd name="T5" fmla="*/ 0 h 17"/>
                    <a:gd name="T6" fmla="*/ 4 w 17"/>
                    <a:gd name="T7" fmla="*/ 0 h 17"/>
                    <a:gd name="T8" fmla="*/ 8 w 17"/>
                    <a:gd name="T9" fmla="*/ 0 h 17"/>
                    <a:gd name="T10" fmla="*/ 12 w 17"/>
                    <a:gd name="T11" fmla="*/ 5 h 17"/>
                    <a:gd name="T12" fmla="*/ 16 w 17"/>
                    <a:gd name="T13" fmla="*/ 10 h 17"/>
                    <a:gd name="T14" fmla="*/ 16 w 17"/>
                    <a:gd name="T15" fmla="*/ 13 h 17"/>
                    <a:gd name="T16" fmla="*/ 12 w 17"/>
                    <a:gd name="T17" fmla="*/ 13 h 17"/>
                    <a:gd name="T18" fmla="*/ 8 w 17"/>
                    <a:gd name="T19" fmla="*/ 16 h 17"/>
                    <a:gd name="T20" fmla="*/ 8 w 17"/>
                    <a:gd name="T21" fmla="*/ 13 h 17"/>
                    <a:gd name="T22" fmla="*/ 0 w 17"/>
                    <a:gd name="T23" fmla="*/ 8 h 17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7"/>
                    <a:gd name="T37" fmla="*/ 0 h 17"/>
                    <a:gd name="T38" fmla="*/ 17 w 17"/>
                    <a:gd name="T39" fmla="*/ 17 h 17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7" h="17">
                      <a:moveTo>
                        <a:pt x="0" y="8"/>
                      </a:move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4" y="0"/>
                      </a:lnTo>
                      <a:lnTo>
                        <a:pt x="8" y="0"/>
                      </a:lnTo>
                      <a:lnTo>
                        <a:pt x="12" y="5"/>
                      </a:lnTo>
                      <a:lnTo>
                        <a:pt x="16" y="10"/>
                      </a:lnTo>
                      <a:lnTo>
                        <a:pt x="16" y="13"/>
                      </a:lnTo>
                      <a:lnTo>
                        <a:pt x="12" y="13"/>
                      </a:lnTo>
                      <a:lnTo>
                        <a:pt x="8" y="16"/>
                      </a:lnTo>
                      <a:lnTo>
                        <a:pt x="8" y="13"/>
                      </a:lnTo>
                      <a:lnTo>
                        <a:pt x="0" y="8"/>
                      </a:ln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807" name="Freeform 386"/>
                <p:cNvSpPr>
                  <a:spLocks/>
                </p:cNvSpPr>
                <p:nvPr/>
              </p:nvSpPr>
              <p:spPr bwMode="auto">
                <a:xfrm>
                  <a:off x="2668" y="2960"/>
                  <a:ext cx="16" cy="16"/>
                </a:xfrm>
                <a:custGeom>
                  <a:avLst/>
                  <a:gdLst>
                    <a:gd name="T0" fmla="*/ 9 w 17"/>
                    <a:gd name="T1" fmla="*/ 16 h 17"/>
                    <a:gd name="T2" fmla="*/ 13 w 17"/>
                    <a:gd name="T3" fmla="*/ 13 h 17"/>
                    <a:gd name="T4" fmla="*/ 14 w 17"/>
                    <a:gd name="T5" fmla="*/ 12 h 17"/>
                    <a:gd name="T6" fmla="*/ 16 w 17"/>
                    <a:gd name="T7" fmla="*/ 12 h 17"/>
                    <a:gd name="T8" fmla="*/ 16 w 17"/>
                    <a:gd name="T9" fmla="*/ 10 h 17"/>
                    <a:gd name="T10" fmla="*/ 16 w 17"/>
                    <a:gd name="T11" fmla="*/ 8 h 17"/>
                    <a:gd name="T12" fmla="*/ 13 w 17"/>
                    <a:gd name="T13" fmla="*/ 3 h 17"/>
                    <a:gd name="T14" fmla="*/ 12 w 17"/>
                    <a:gd name="T15" fmla="*/ 2 h 17"/>
                    <a:gd name="T16" fmla="*/ 9 w 17"/>
                    <a:gd name="T17" fmla="*/ 0 h 17"/>
                    <a:gd name="T18" fmla="*/ 7 w 17"/>
                    <a:gd name="T19" fmla="*/ 0 h 17"/>
                    <a:gd name="T20" fmla="*/ 6 w 17"/>
                    <a:gd name="T21" fmla="*/ 0 h 17"/>
                    <a:gd name="T22" fmla="*/ 4 w 17"/>
                    <a:gd name="T23" fmla="*/ 0 h 17"/>
                    <a:gd name="T24" fmla="*/ 1 w 17"/>
                    <a:gd name="T25" fmla="*/ 1 h 17"/>
                    <a:gd name="T26" fmla="*/ 1 w 17"/>
                    <a:gd name="T27" fmla="*/ 2 h 17"/>
                    <a:gd name="T28" fmla="*/ 0 w 17"/>
                    <a:gd name="T29" fmla="*/ 3 h 17"/>
                    <a:gd name="T30" fmla="*/ 0 w 17"/>
                    <a:gd name="T31" fmla="*/ 5 h 17"/>
                    <a:gd name="T32" fmla="*/ 0 w 17"/>
                    <a:gd name="T33" fmla="*/ 8 h 17"/>
                    <a:gd name="T34" fmla="*/ 1 w 17"/>
                    <a:gd name="T35" fmla="*/ 11 h 17"/>
                    <a:gd name="T36" fmla="*/ 3 w 17"/>
                    <a:gd name="T37" fmla="*/ 13 h 17"/>
                    <a:gd name="T38" fmla="*/ 6 w 17"/>
                    <a:gd name="T39" fmla="*/ 14 h 17"/>
                    <a:gd name="T40" fmla="*/ 8 w 17"/>
                    <a:gd name="T41" fmla="*/ 16 h 17"/>
                    <a:gd name="T42" fmla="*/ 9 w 17"/>
                    <a:gd name="T43" fmla="*/ 16 h 17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17"/>
                    <a:gd name="T67" fmla="*/ 0 h 17"/>
                    <a:gd name="T68" fmla="*/ 17 w 17"/>
                    <a:gd name="T69" fmla="*/ 17 h 17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17" h="17">
                      <a:moveTo>
                        <a:pt x="9" y="16"/>
                      </a:moveTo>
                      <a:lnTo>
                        <a:pt x="13" y="13"/>
                      </a:lnTo>
                      <a:lnTo>
                        <a:pt x="14" y="12"/>
                      </a:lnTo>
                      <a:lnTo>
                        <a:pt x="16" y="12"/>
                      </a:lnTo>
                      <a:lnTo>
                        <a:pt x="16" y="10"/>
                      </a:lnTo>
                      <a:lnTo>
                        <a:pt x="16" y="8"/>
                      </a:lnTo>
                      <a:lnTo>
                        <a:pt x="13" y="3"/>
                      </a:lnTo>
                      <a:lnTo>
                        <a:pt x="12" y="2"/>
                      </a:lnTo>
                      <a:lnTo>
                        <a:pt x="9" y="0"/>
                      </a:lnTo>
                      <a:lnTo>
                        <a:pt x="7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1" y="1"/>
                      </a:lnTo>
                      <a:lnTo>
                        <a:pt x="1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8"/>
                      </a:lnTo>
                      <a:lnTo>
                        <a:pt x="1" y="11"/>
                      </a:lnTo>
                      <a:lnTo>
                        <a:pt x="3" y="13"/>
                      </a:lnTo>
                      <a:lnTo>
                        <a:pt x="6" y="14"/>
                      </a:lnTo>
                      <a:lnTo>
                        <a:pt x="8" y="16"/>
                      </a:lnTo>
                      <a:lnTo>
                        <a:pt x="9" y="16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808" name="Freeform 387"/>
                <p:cNvSpPr>
                  <a:spLocks/>
                </p:cNvSpPr>
                <p:nvPr/>
              </p:nvSpPr>
              <p:spPr bwMode="auto">
                <a:xfrm>
                  <a:off x="2668" y="2961"/>
                  <a:ext cx="16" cy="16"/>
                </a:xfrm>
                <a:custGeom>
                  <a:avLst/>
                  <a:gdLst>
                    <a:gd name="T0" fmla="*/ 1 w 17"/>
                    <a:gd name="T1" fmla="*/ 11 h 17"/>
                    <a:gd name="T2" fmla="*/ 0 w 17"/>
                    <a:gd name="T3" fmla="*/ 7 h 17"/>
                    <a:gd name="T4" fmla="*/ 0 w 17"/>
                    <a:gd name="T5" fmla="*/ 4 h 17"/>
                    <a:gd name="T6" fmla="*/ 0 w 17"/>
                    <a:gd name="T7" fmla="*/ 2 h 17"/>
                    <a:gd name="T8" fmla="*/ 1 w 17"/>
                    <a:gd name="T9" fmla="*/ 1 h 17"/>
                    <a:gd name="T10" fmla="*/ 4 w 17"/>
                    <a:gd name="T11" fmla="*/ 0 h 17"/>
                    <a:gd name="T12" fmla="*/ 8 w 17"/>
                    <a:gd name="T13" fmla="*/ 1 h 17"/>
                    <a:gd name="T14" fmla="*/ 11 w 17"/>
                    <a:gd name="T15" fmla="*/ 2 h 17"/>
                    <a:gd name="T16" fmla="*/ 12 w 17"/>
                    <a:gd name="T17" fmla="*/ 6 h 17"/>
                    <a:gd name="T18" fmla="*/ 16 w 17"/>
                    <a:gd name="T19" fmla="*/ 8 h 17"/>
                    <a:gd name="T20" fmla="*/ 16 w 17"/>
                    <a:gd name="T21" fmla="*/ 11 h 17"/>
                    <a:gd name="T22" fmla="*/ 16 w 17"/>
                    <a:gd name="T23" fmla="*/ 14 h 17"/>
                    <a:gd name="T24" fmla="*/ 14 w 17"/>
                    <a:gd name="T25" fmla="*/ 14 h 17"/>
                    <a:gd name="T26" fmla="*/ 12 w 17"/>
                    <a:gd name="T27" fmla="*/ 16 h 17"/>
                    <a:gd name="T28" fmla="*/ 11 w 17"/>
                    <a:gd name="T29" fmla="*/ 16 h 17"/>
                    <a:gd name="T30" fmla="*/ 8 w 17"/>
                    <a:gd name="T31" fmla="*/ 14 h 17"/>
                    <a:gd name="T32" fmla="*/ 4 w 17"/>
                    <a:gd name="T33" fmla="*/ 13 h 17"/>
                    <a:gd name="T34" fmla="*/ 1 w 17"/>
                    <a:gd name="T35" fmla="*/ 11 h 1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7"/>
                    <a:gd name="T55" fmla="*/ 0 h 17"/>
                    <a:gd name="T56" fmla="*/ 17 w 17"/>
                    <a:gd name="T57" fmla="*/ 17 h 17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7" h="17">
                      <a:moveTo>
                        <a:pt x="1" y="11"/>
                      </a:moveTo>
                      <a:lnTo>
                        <a:pt x="0" y="7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1" y="1"/>
                      </a:lnTo>
                      <a:lnTo>
                        <a:pt x="4" y="0"/>
                      </a:lnTo>
                      <a:lnTo>
                        <a:pt x="8" y="1"/>
                      </a:lnTo>
                      <a:lnTo>
                        <a:pt x="11" y="2"/>
                      </a:lnTo>
                      <a:lnTo>
                        <a:pt x="12" y="6"/>
                      </a:lnTo>
                      <a:lnTo>
                        <a:pt x="16" y="8"/>
                      </a:lnTo>
                      <a:lnTo>
                        <a:pt x="16" y="11"/>
                      </a:lnTo>
                      <a:lnTo>
                        <a:pt x="16" y="14"/>
                      </a:lnTo>
                      <a:lnTo>
                        <a:pt x="14" y="14"/>
                      </a:lnTo>
                      <a:lnTo>
                        <a:pt x="12" y="16"/>
                      </a:lnTo>
                      <a:lnTo>
                        <a:pt x="11" y="16"/>
                      </a:lnTo>
                      <a:lnTo>
                        <a:pt x="8" y="14"/>
                      </a:lnTo>
                      <a:lnTo>
                        <a:pt x="4" y="13"/>
                      </a:lnTo>
                      <a:lnTo>
                        <a:pt x="1" y="11"/>
                      </a:ln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809" name="Freeform 388"/>
                <p:cNvSpPr>
                  <a:spLocks/>
                </p:cNvSpPr>
                <p:nvPr/>
              </p:nvSpPr>
              <p:spPr bwMode="auto">
                <a:xfrm>
                  <a:off x="2670" y="2963"/>
                  <a:ext cx="16" cy="16"/>
                </a:xfrm>
                <a:custGeom>
                  <a:avLst/>
                  <a:gdLst>
                    <a:gd name="T0" fmla="*/ 3 w 17"/>
                    <a:gd name="T1" fmla="*/ 11 h 17"/>
                    <a:gd name="T2" fmla="*/ 0 w 17"/>
                    <a:gd name="T3" fmla="*/ 6 h 17"/>
                    <a:gd name="T4" fmla="*/ 0 w 17"/>
                    <a:gd name="T5" fmla="*/ 2 h 17"/>
                    <a:gd name="T6" fmla="*/ 3 w 17"/>
                    <a:gd name="T7" fmla="*/ 2 h 17"/>
                    <a:gd name="T8" fmla="*/ 6 w 17"/>
                    <a:gd name="T9" fmla="*/ 0 h 17"/>
                    <a:gd name="T10" fmla="*/ 6 w 17"/>
                    <a:gd name="T11" fmla="*/ 2 h 17"/>
                    <a:gd name="T12" fmla="*/ 16 w 17"/>
                    <a:gd name="T13" fmla="*/ 6 h 17"/>
                    <a:gd name="T14" fmla="*/ 16 w 17"/>
                    <a:gd name="T15" fmla="*/ 9 h 17"/>
                    <a:gd name="T16" fmla="*/ 16 w 17"/>
                    <a:gd name="T17" fmla="*/ 13 h 17"/>
                    <a:gd name="T18" fmla="*/ 16 w 17"/>
                    <a:gd name="T19" fmla="*/ 16 h 17"/>
                    <a:gd name="T20" fmla="*/ 12 w 17"/>
                    <a:gd name="T21" fmla="*/ 16 h 17"/>
                    <a:gd name="T22" fmla="*/ 9 w 17"/>
                    <a:gd name="T23" fmla="*/ 16 h 17"/>
                    <a:gd name="T24" fmla="*/ 3 w 17"/>
                    <a:gd name="T25" fmla="*/ 11 h 17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7"/>
                    <a:gd name="T40" fmla="*/ 0 h 17"/>
                    <a:gd name="T41" fmla="*/ 17 w 17"/>
                    <a:gd name="T42" fmla="*/ 17 h 17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7" h="17">
                      <a:moveTo>
                        <a:pt x="3" y="11"/>
                      </a:moveTo>
                      <a:lnTo>
                        <a:pt x="0" y="6"/>
                      </a:lnTo>
                      <a:lnTo>
                        <a:pt x="0" y="2"/>
                      </a:lnTo>
                      <a:lnTo>
                        <a:pt x="3" y="2"/>
                      </a:lnTo>
                      <a:lnTo>
                        <a:pt x="6" y="0"/>
                      </a:lnTo>
                      <a:lnTo>
                        <a:pt x="6" y="2"/>
                      </a:lnTo>
                      <a:lnTo>
                        <a:pt x="16" y="6"/>
                      </a:lnTo>
                      <a:lnTo>
                        <a:pt x="16" y="9"/>
                      </a:lnTo>
                      <a:lnTo>
                        <a:pt x="16" y="13"/>
                      </a:lnTo>
                      <a:lnTo>
                        <a:pt x="16" y="16"/>
                      </a:lnTo>
                      <a:lnTo>
                        <a:pt x="12" y="16"/>
                      </a:lnTo>
                      <a:lnTo>
                        <a:pt x="9" y="16"/>
                      </a:lnTo>
                      <a:lnTo>
                        <a:pt x="3" y="11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810" name="Freeform 389"/>
                <p:cNvSpPr>
                  <a:spLocks/>
                </p:cNvSpPr>
                <p:nvPr/>
              </p:nvSpPr>
              <p:spPr bwMode="auto">
                <a:xfrm>
                  <a:off x="2676" y="2965"/>
                  <a:ext cx="16" cy="17"/>
                </a:xfrm>
                <a:custGeom>
                  <a:avLst/>
                  <a:gdLst>
                    <a:gd name="T0" fmla="*/ 11 w 17"/>
                    <a:gd name="T1" fmla="*/ 16 h 17"/>
                    <a:gd name="T2" fmla="*/ 14 w 17"/>
                    <a:gd name="T3" fmla="*/ 13 h 17"/>
                    <a:gd name="T4" fmla="*/ 14 w 17"/>
                    <a:gd name="T5" fmla="*/ 12 h 17"/>
                    <a:gd name="T6" fmla="*/ 14 w 17"/>
                    <a:gd name="T7" fmla="*/ 11 h 17"/>
                    <a:gd name="T8" fmla="*/ 16 w 17"/>
                    <a:gd name="T9" fmla="*/ 10 h 17"/>
                    <a:gd name="T10" fmla="*/ 14 w 17"/>
                    <a:gd name="T11" fmla="*/ 6 h 17"/>
                    <a:gd name="T12" fmla="*/ 14 w 17"/>
                    <a:gd name="T13" fmla="*/ 3 h 17"/>
                    <a:gd name="T14" fmla="*/ 12 w 17"/>
                    <a:gd name="T15" fmla="*/ 1 h 17"/>
                    <a:gd name="T16" fmla="*/ 10 w 17"/>
                    <a:gd name="T17" fmla="*/ 0 h 17"/>
                    <a:gd name="T18" fmla="*/ 8 w 17"/>
                    <a:gd name="T19" fmla="*/ 0 h 17"/>
                    <a:gd name="T20" fmla="*/ 6 w 17"/>
                    <a:gd name="T21" fmla="*/ 0 h 17"/>
                    <a:gd name="T22" fmla="*/ 2 w 17"/>
                    <a:gd name="T23" fmla="*/ 1 h 17"/>
                    <a:gd name="T24" fmla="*/ 2 w 17"/>
                    <a:gd name="T25" fmla="*/ 2 h 17"/>
                    <a:gd name="T26" fmla="*/ 1 w 17"/>
                    <a:gd name="T27" fmla="*/ 3 h 17"/>
                    <a:gd name="T28" fmla="*/ 0 w 17"/>
                    <a:gd name="T29" fmla="*/ 5 h 17"/>
                    <a:gd name="T30" fmla="*/ 1 w 17"/>
                    <a:gd name="T31" fmla="*/ 8 h 17"/>
                    <a:gd name="T32" fmla="*/ 2 w 17"/>
                    <a:gd name="T33" fmla="*/ 10 h 17"/>
                    <a:gd name="T34" fmla="*/ 4 w 17"/>
                    <a:gd name="T35" fmla="*/ 13 h 17"/>
                    <a:gd name="T36" fmla="*/ 6 w 17"/>
                    <a:gd name="T37" fmla="*/ 14 h 17"/>
                    <a:gd name="T38" fmla="*/ 9 w 17"/>
                    <a:gd name="T39" fmla="*/ 16 h 17"/>
                    <a:gd name="T40" fmla="*/ 10 w 17"/>
                    <a:gd name="T41" fmla="*/ 16 h 17"/>
                    <a:gd name="T42" fmla="*/ 11 w 17"/>
                    <a:gd name="T43" fmla="*/ 16 h 17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17"/>
                    <a:gd name="T67" fmla="*/ 0 h 17"/>
                    <a:gd name="T68" fmla="*/ 17 w 17"/>
                    <a:gd name="T69" fmla="*/ 17 h 17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17" h="17">
                      <a:moveTo>
                        <a:pt x="11" y="16"/>
                      </a:moveTo>
                      <a:lnTo>
                        <a:pt x="14" y="13"/>
                      </a:lnTo>
                      <a:lnTo>
                        <a:pt x="14" y="12"/>
                      </a:lnTo>
                      <a:lnTo>
                        <a:pt x="14" y="11"/>
                      </a:lnTo>
                      <a:lnTo>
                        <a:pt x="16" y="10"/>
                      </a:lnTo>
                      <a:lnTo>
                        <a:pt x="14" y="6"/>
                      </a:lnTo>
                      <a:lnTo>
                        <a:pt x="14" y="3"/>
                      </a:lnTo>
                      <a:lnTo>
                        <a:pt x="12" y="1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2" y="1"/>
                      </a:lnTo>
                      <a:lnTo>
                        <a:pt x="2" y="2"/>
                      </a:lnTo>
                      <a:lnTo>
                        <a:pt x="1" y="3"/>
                      </a:lnTo>
                      <a:lnTo>
                        <a:pt x="0" y="5"/>
                      </a:lnTo>
                      <a:lnTo>
                        <a:pt x="1" y="8"/>
                      </a:lnTo>
                      <a:lnTo>
                        <a:pt x="2" y="10"/>
                      </a:lnTo>
                      <a:lnTo>
                        <a:pt x="4" y="13"/>
                      </a:lnTo>
                      <a:lnTo>
                        <a:pt x="6" y="14"/>
                      </a:lnTo>
                      <a:lnTo>
                        <a:pt x="9" y="16"/>
                      </a:lnTo>
                      <a:lnTo>
                        <a:pt x="10" y="16"/>
                      </a:lnTo>
                      <a:lnTo>
                        <a:pt x="11" y="16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811" name="Freeform 390"/>
                <p:cNvSpPr>
                  <a:spLocks/>
                </p:cNvSpPr>
                <p:nvPr/>
              </p:nvSpPr>
              <p:spPr bwMode="auto">
                <a:xfrm>
                  <a:off x="2676" y="2966"/>
                  <a:ext cx="16" cy="17"/>
                </a:xfrm>
                <a:custGeom>
                  <a:avLst/>
                  <a:gdLst>
                    <a:gd name="T0" fmla="*/ 2 w 17"/>
                    <a:gd name="T1" fmla="*/ 9 h 17"/>
                    <a:gd name="T2" fmla="*/ 1 w 17"/>
                    <a:gd name="T3" fmla="*/ 7 h 17"/>
                    <a:gd name="T4" fmla="*/ 0 w 17"/>
                    <a:gd name="T5" fmla="*/ 4 h 17"/>
                    <a:gd name="T6" fmla="*/ 1 w 17"/>
                    <a:gd name="T7" fmla="*/ 2 h 17"/>
                    <a:gd name="T8" fmla="*/ 2 w 17"/>
                    <a:gd name="T9" fmla="*/ 1 h 17"/>
                    <a:gd name="T10" fmla="*/ 2 w 17"/>
                    <a:gd name="T11" fmla="*/ 0 h 17"/>
                    <a:gd name="T12" fmla="*/ 5 w 17"/>
                    <a:gd name="T13" fmla="*/ 0 h 17"/>
                    <a:gd name="T14" fmla="*/ 8 w 17"/>
                    <a:gd name="T15" fmla="*/ 1 h 17"/>
                    <a:gd name="T16" fmla="*/ 10 w 17"/>
                    <a:gd name="T17" fmla="*/ 2 h 17"/>
                    <a:gd name="T18" fmla="*/ 14 w 17"/>
                    <a:gd name="T19" fmla="*/ 6 h 17"/>
                    <a:gd name="T20" fmla="*/ 14 w 17"/>
                    <a:gd name="T21" fmla="*/ 8 h 17"/>
                    <a:gd name="T22" fmla="*/ 16 w 17"/>
                    <a:gd name="T23" fmla="*/ 11 h 17"/>
                    <a:gd name="T24" fmla="*/ 14 w 17"/>
                    <a:gd name="T25" fmla="*/ 14 h 17"/>
                    <a:gd name="T26" fmla="*/ 14 w 17"/>
                    <a:gd name="T27" fmla="*/ 16 h 17"/>
                    <a:gd name="T28" fmla="*/ 11 w 17"/>
                    <a:gd name="T29" fmla="*/ 16 h 17"/>
                    <a:gd name="T30" fmla="*/ 8 w 17"/>
                    <a:gd name="T31" fmla="*/ 14 h 17"/>
                    <a:gd name="T32" fmla="*/ 5 w 17"/>
                    <a:gd name="T33" fmla="*/ 13 h 17"/>
                    <a:gd name="T34" fmla="*/ 2 w 17"/>
                    <a:gd name="T35" fmla="*/ 9 h 1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7"/>
                    <a:gd name="T55" fmla="*/ 0 h 17"/>
                    <a:gd name="T56" fmla="*/ 17 w 17"/>
                    <a:gd name="T57" fmla="*/ 17 h 17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7" h="17">
                      <a:moveTo>
                        <a:pt x="2" y="9"/>
                      </a:moveTo>
                      <a:lnTo>
                        <a:pt x="1" y="7"/>
                      </a:lnTo>
                      <a:lnTo>
                        <a:pt x="0" y="4"/>
                      </a:lnTo>
                      <a:lnTo>
                        <a:pt x="1" y="2"/>
                      </a:lnTo>
                      <a:lnTo>
                        <a:pt x="2" y="1"/>
                      </a:lnTo>
                      <a:lnTo>
                        <a:pt x="2" y="0"/>
                      </a:lnTo>
                      <a:lnTo>
                        <a:pt x="5" y="0"/>
                      </a:lnTo>
                      <a:lnTo>
                        <a:pt x="8" y="1"/>
                      </a:lnTo>
                      <a:lnTo>
                        <a:pt x="10" y="2"/>
                      </a:lnTo>
                      <a:lnTo>
                        <a:pt x="14" y="6"/>
                      </a:lnTo>
                      <a:lnTo>
                        <a:pt x="14" y="8"/>
                      </a:lnTo>
                      <a:lnTo>
                        <a:pt x="16" y="11"/>
                      </a:lnTo>
                      <a:lnTo>
                        <a:pt x="14" y="14"/>
                      </a:lnTo>
                      <a:lnTo>
                        <a:pt x="14" y="16"/>
                      </a:lnTo>
                      <a:lnTo>
                        <a:pt x="11" y="16"/>
                      </a:lnTo>
                      <a:lnTo>
                        <a:pt x="8" y="14"/>
                      </a:lnTo>
                      <a:lnTo>
                        <a:pt x="5" y="13"/>
                      </a:lnTo>
                      <a:lnTo>
                        <a:pt x="2" y="9"/>
                      </a:ln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812" name="Freeform 391"/>
                <p:cNvSpPr>
                  <a:spLocks/>
                </p:cNvSpPr>
                <p:nvPr/>
              </p:nvSpPr>
              <p:spPr bwMode="auto">
                <a:xfrm>
                  <a:off x="2679" y="2967"/>
                  <a:ext cx="16" cy="17"/>
                </a:xfrm>
                <a:custGeom>
                  <a:avLst/>
                  <a:gdLst>
                    <a:gd name="T0" fmla="*/ 3 w 17"/>
                    <a:gd name="T1" fmla="*/ 11 h 17"/>
                    <a:gd name="T2" fmla="*/ 0 w 17"/>
                    <a:gd name="T3" fmla="*/ 6 h 17"/>
                    <a:gd name="T4" fmla="*/ 0 w 17"/>
                    <a:gd name="T5" fmla="*/ 4 h 17"/>
                    <a:gd name="T6" fmla="*/ 0 w 17"/>
                    <a:gd name="T7" fmla="*/ 2 h 17"/>
                    <a:gd name="T8" fmla="*/ 3 w 17"/>
                    <a:gd name="T9" fmla="*/ 2 h 17"/>
                    <a:gd name="T10" fmla="*/ 6 w 17"/>
                    <a:gd name="T11" fmla="*/ 0 h 17"/>
                    <a:gd name="T12" fmla="*/ 9 w 17"/>
                    <a:gd name="T13" fmla="*/ 2 h 17"/>
                    <a:gd name="T14" fmla="*/ 12 w 17"/>
                    <a:gd name="T15" fmla="*/ 4 h 17"/>
                    <a:gd name="T16" fmla="*/ 16 w 17"/>
                    <a:gd name="T17" fmla="*/ 9 h 17"/>
                    <a:gd name="T18" fmla="*/ 16 w 17"/>
                    <a:gd name="T19" fmla="*/ 11 h 17"/>
                    <a:gd name="T20" fmla="*/ 16 w 17"/>
                    <a:gd name="T21" fmla="*/ 13 h 17"/>
                    <a:gd name="T22" fmla="*/ 12 w 17"/>
                    <a:gd name="T23" fmla="*/ 16 h 17"/>
                    <a:gd name="T24" fmla="*/ 9 w 17"/>
                    <a:gd name="T25" fmla="*/ 16 h 17"/>
                    <a:gd name="T26" fmla="*/ 3 w 17"/>
                    <a:gd name="T27" fmla="*/ 11 h 17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17"/>
                    <a:gd name="T43" fmla="*/ 0 h 17"/>
                    <a:gd name="T44" fmla="*/ 17 w 17"/>
                    <a:gd name="T45" fmla="*/ 17 h 17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17" h="17">
                      <a:moveTo>
                        <a:pt x="3" y="11"/>
                      </a:move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3" y="2"/>
                      </a:lnTo>
                      <a:lnTo>
                        <a:pt x="6" y="0"/>
                      </a:lnTo>
                      <a:lnTo>
                        <a:pt x="9" y="2"/>
                      </a:lnTo>
                      <a:lnTo>
                        <a:pt x="12" y="4"/>
                      </a:lnTo>
                      <a:lnTo>
                        <a:pt x="16" y="9"/>
                      </a:lnTo>
                      <a:lnTo>
                        <a:pt x="16" y="11"/>
                      </a:lnTo>
                      <a:lnTo>
                        <a:pt x="16" y="13"/>
                      </a:lnTo>
                      <a:lnTo>
                        <a:pt x="12" y="16"/>
                      </a:lnTo>
                      <a:lnTo>
                        <a:pt x="9" y="16"/>
                      </a:lnTo>
                      <a:lnTo>
                        <a:pt x="3" y="11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813" name="Freeform 392"/>
                <p:cNvSpPr>
                  <a:spLocks/>
                </p:cNvSpPr>
                <p:nvPr/>
              </p:nvSpPr>
              <p:spPr bwMode="auto">
                <a:xfrm>
                  <a:off x="2664" y="2963"/>
                  <a:ext cx="15" cy="16"/>
                </a:xfrm>
                <a:custGeom>
                  <a:avLst/>
                  <a:gdLst>
                    <a:gd name="T0" fmla="*/ 11 w 17"/>
                    <a:gd name="T1" fmla="*/ 16 h 17"/>
                    <a:gd name="T2" fmla="*/ 14 w 17"/>
                    <a:gd name="T3" fmla="*/ 13 h 17"/>
                    <a:gd name="T4" fmla="*/ 16 w 17"/>
                    <a:gd name="T5" fmla="*/ 13 h 17"/>
                    <a:gd name="T6" fmla="*/ 16 w 17"/>
                    <a:gd name="T7" fmla="*/ 12 h 17"/>
                    <a:gd name="T8" fmla="*/ 16 w 17"/>
                    <a:gd name="T9" fmla="*/ 10 h 17"/>
                    <a:gd name="T10" fmla="*/ 16 w 17"/>
                    <a:gd name="T11" fmla="*/ 8 h 17"/>
                    <a:gd name="T12" fmla="*/ 14 w 17"/>
                    <a:gd name="T13" fmla="*/ 4 h 17"/>
                    <a:gd name="T14" fmla="*/ 12 w 17"/>
                    <a:gd name="T15" fmla="*/ 2 h 17"/>
                    <a:gd name="T16" fmla="*/ 11 w 17"/>
                    <a:gd name="T17" fmla="*/ 0 h 17"/>
                    <a:gd name="T18" fmla="*/ 8 w 17"/>
                    <a:gd name="T19" fmla="*/ 0 h 17"/>
                    <a:gd name="T20" fmla="*/ 7 w 17"/>
                    <a:gd name="T21" fmla="*/ 0 h 17"/>
                    <a:gd name="T22" fmla="*/ 6 w 17"/>
                    <a:gd name="T23" fmla="*/ 0 h 17"/>
                    <a:gd name="T24" fmla="*/ 2 w 17"/>
                    <a:gd name="T25" fmla="*/ 2 h 17"/>
                    <a:gd name="T26" fmla="*/ 1 w 17"/>
                    <a:gd name="T27" fmla="*/ 2 h 17"/>
                    <a:gd name="T28" fmla="*/ 0 w 17"/>
                    <a:gd name="T29" fmla="*/ 3 h 17"/>
                    <a:gd name="T30" fmla="*/ 0 w 17"/>
                    <a:gd name="T31" fmla="*/ 5 h 17"/>
                    <a:gd name="T32" fmla="*/ 0 w 17"/>
                    <a:gd name="T33" fmla="*/ 8 h 17"/>
                    <a:gd name="T34" fmla="*/ 2 w 17"/>
                    <a:gd name="T35" fmla="*/ 11 h 17"/>
                    <a:gd name="T36" fmla="*/ 4 w 17"/>
                    <a:gd name="T37" fmla="*/ 13 h 17"/>
                    <a:gd name="T38" fmla="*/ 7 w 17"/>
                    <a:gd name="T39" fmla="*/ 14 h 17"/>
                    <a:gd name="T40" fmla="*/ 8 w 17"/>
                    <a:gd name="T41" fmla="*/ 16 h 17"/>
                    <a:gd name="T42" fmla="*/ 9 w 17"/>
                    <a:gd name="T43" fmla="*/ 16 h 17"/>
                    <a:gd name="T44" fmla="*/ 11 w 17"/>
                    <a:gd name="T45" fmla="*/ 16 h 17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17"/>
                    <a:gd name="T70" fmla="*/ 0 h 17"/>
                    <a:gd name="T71" fmla="*/ 17 w 17"/>
                    <a:gd name="T72" fmla="*/ 17 h 17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17" h="17">
                      <a:moveTo>
                        <a:pt x="11" y="16"/>
                      </a:moveTo>
                      <a:lnTo>
                        <a:pt x="14" y="13"/>
                      </a:lnTo>
                      <a:lnTo>
                        <a:pt x="16" y="13"/>
                      </a:lnTo>
                      <a:lnTo>
                        <a:pt x="16" y="12"/>
                      </a:lnTo>
                      <a:lnTo>
                        <a:pt x="16" y="10"/>
                      </a:lnTo>
                      <a:lnTo>
                        <a:pt x="16" y="8"/>
                      </a:lnTo>
                      <a:lnTo>
                        <a:pt x="14" y="4"/>
                      </a:lnTo>
                      <a:lnTo>
                        <a:pt x="12" y="2"/>
                      </a:lnTo>
                      <a:lnTo>
                        <a:pt x="11" y="0"/>
                      </a:lnTo>
                      <a:lnTo>
                        <a:pt x="8" y="0"/>
                      </a:lnTo>
                      <a:lnTo>
                        <a:pt x="7" y="0"/>
                      </a:lnTo>
                      <a:lnTo>
                        <a:pt x="6" y="0"/>
                      </a:lnTo>
                      <a:lnTo>
                        <a:pt x="2" y="2"/>
                      </a:lnTo>
                      <a:lnTo>
                        <a:pt x="1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8"/>
                      </a:lnTo>
                      <a:lnTo>
                        <a:pt x="2" y="11"/>
                      </a:lnTo>
                      <a:lnTo>
                        <a:pt x="4" y="13"/>
                      </a:lnTo>
                      <a:lnTo>
                        <a:pt x="7" y="14"/>
                      </a:lnTo>
                      <a:lnTo>
                        <a:pt x="8" y="16"/>
                      </a:lnTo>
                      <a:lnTo>
                        <a:pt x="9" y="16"/>
                      </a:lnTo>
                      <a:lnTo>
                        <a:pt x="11" y="16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814" name="Freeform 393"/>
                <p:cNvSpPr>
                  <a:spLocks/>
                </p:cNvSpPr>
                <p:nvPr/>
              </p:nvSpPr>
              <p:spPr bwMode="auto">
                <a:xfrm>
                  <a:off x="2664" y="2963"/>
                  <a:ext cx="15" cy="16"/>
                </a:xfrm>
                <a:custGeom>
                  <a:avLst/>
                  <a:gdLst>
                    <a:gd name="T0" fmla="*/ 3 w 17"/>
                    <a:gd name="T1" fmla="*/ 11 h 17"/>
                    <a:gd name="T2" fmla="*/ 0 w 17"/>
                    <a:gd name="T3" fmla="*/ 7 h 17"/>
                    <a:gd name="T4" fmla="*/ 0 w 17"/>
                    <a:gd name="T5" fmla="*/ 4 h 17"/>
                    <a:gd name="T6" fmla="*/ 0 w 17"/>
                    <a:gd name="T7" fmla="*/ 2 h 17"/>
                    <a:gd name="T8" fmla="*/ 1 w 17"/>
                    <a:gd name="T9" fmla="*/ 1 h 17"/>
                    <a:gd name="T10" fmla="*/ 3 w 17"/>
                    <a:gd name="T11" fmla="*/ 1 h 17"/>
                    <a:gd name="T12" fmla="*/ 6 w 17"/>
                    <a:gd name="T13" fmla="*/ 0 h 17"/>
                    <a:gd name="T14" fmla="*/ 9 w 17"/>
                    <a:gd name="T15" fmla="*/ 1 h 17"/>
                    <a:gd name="T16" fmla="*/ 11 w 17"/>
                    <a:gd name="T17" fmla="*/ 3 h 17"/>
                    <a:gd name="T18" fmla="*/ 14 w 17"/>
                    <a:gd name="T19" fmla="*/ 6 h 17"/>
                    <a:gd name="T20" fmla="*/ 16 w 17"/>
                    <a:gd name="T21" fmla="*/ 8 h 17"/>
                    <a:gd name="T22" fmla="*/ 16 w 17"/>
                    <a:gd name="T23" fmla="*/ 11 h 17"/>
                    <a:gd name="T24" fmla="*/ 16 w 17"/>
                    <a:gd name="T25" fmla="*/ 14 h 17"/>
                    <a:gd name="T26" fmla="*/ 14 w 17"/>
                    <a:gd name="T27" fmla="*/ 16 h 17"/>
                    <a:gd name="T28" fmla="*/ 11 w 17"/>
                    <a:gd name="T29" fmla="*/ 16 h 17"/>
                    <a:gd name="T30" fmla="*/ 9 w 17"/>
                    <a:gd name="T31" fmla="*/ 14 h 17"/>
                    <a:gd name="T32" fmla="*/ 6 w 17"/>
                    <a:gd name="T33" fmla="*/ 13 h 17"/>
                    <a:gd name="T34" fmla="*/ 3 w 17"/>
                    <a:gd name="T35" fmla="*/ 11 h 1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7"/>
                    <a:gd name="T55" fmla="*/ 0 h 17"/>
                    <a:gd name="T56" fmla="*/ 17 w 17"/>
                    <a:gd name="T57" fmla="*/ 17 h 17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7" h="17">
                      <a:moveTo>
                        <a:pt x="3" y="11"/>
                      </a:moveTo>
                      <a:lnTo>
                        <a:pt x="0" y="7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1" y="1"/>
                      </a:lnTo>
                      <a:lnTo>
                        <a:pt x="3" y="1"/>
                      </a:lnTo>
                      <a:lnTo>
                        <a:pt x="6" y="0"/>
                      </a:lnTo>
                      <a:lnTo>
                        <a:pt x="9" y="1"/>
                      </a:lnTo>
                      <a:lnTo>
                        <a:pt x="11" y="3"/>
                      </a:lnTo>
                      <a:lnTo>
                        <a:pt x="14" y="6"/>
                      </a:lnTo>
                      <a:lnTo>
                        <a:pt x="16" y="8"/>
                      </a:lnTo>
                      <a:lnTo>
                        <a:pt x="16" y="11"/>
                      </a:lnTo>
                      <a:lnTo>
                        <a:pt x="16" y="14"/>
                      </a:lnTo>
                      <a:lnTo>
                        <a:pt x="14" y="16"/>
                      </a:lnTo>
                      <a:lnTo>
                        <a:pt x="11" y="16"/>
                      </a:lnTo>
                      <a:lnTo>
                        <a:pt x="9" y="14"/>
                      </a:lnTo>
                      <a:lnTo>
                        <a:pt x="6" y="13"/>
                      </a:lnTo>
                      <a:lnTo>
                        <a:pt x="3" y="11"/>
                      </a:ln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815" name="Freeform 394"/>
                <p:cNvSpPr>
                  <a:spLocks/>
                </p:cNvSpPr>
                <p:nvPr/>
              </p:nvSpPr>
              <p:spPr bwMode="auto">
                <a:xfrm>
                  <a:off x="2673" y="2967"/>
                  <a:ext cx="15" cy="17"/>
                </a:xfrm>
                <a:custGeom>
                  <a:avLst/>
                  <a:gdLst>
                    <a:gd name="T0" fmla="*/ 10 w 17"/>
                    <a:gd name="T1" fmla="*/ 16 h 17"/>
                    <a:gd name="T2" fmla="*/ 13 w 17"/>
                    <a:gd name="T3" fmla="*/ 13 h 17"/>
                    <a:gd name="T4" fmla="*/ 14 w 17"/>
                    <a:gd name="T5" fmla="*/ 12 h 17"/>
                    <a:gd name="T6" fmla="*/ 16 w 17"/>
                    <a:gd name="T7" fmla="*/ 10 h 17"/>
                    <a:gd name="T8" fmla="*/ 14 w 17"/>
                    <a:gd name="T9" fmla="*/ 6 h 17"/>
                    <a:gd name="T10" fmla="*/ 13 w 17"/>
                    <a:gd name="T11" fmla="*/ 3 h 17"/>
                    <a:gd name="T12" fmla="*/ 12 w 17"/>
                    <a:gd name="T13" fmla="*/ 2 h 17"/>
                    <a:gd name="T14" fmla="*/ 9 w 17"/>
                    <a:gd name="T15" fmla="*/ 0 h 17"/>
                    <a:gd name="T16" fmla="*/ 8 w 17"/>
                    <a:gd name="T17" fmla="*/ 0 h 17"/>
                    <a:gd name="T18" fmla="*/ 6 w 17"/>
                    <a:gd name="T19" fmla="*/ 0 h 17"/>
                    <a:gd name="T20" fmla="*/ 5 w 17"/>
                    <a:gd name="T21" fmla="*/ 0 h 17"/>
                    <a:gd name="T22" fmla="*/ 1 w 17"/>
                    <a:gd name="T23" fmla="*/ 1 h 17"/>
                    <a:gd name="T24" fmla="*/ 1 w 17"/>
                    <a:gd name="T25" fmla="*/ 2 h 17"/>
                    <a:gd name="T26" fmla="*/ 1 w 17"/>
                    <a:gd name="T27" fmla="*/ 3 h 17"/>
                    <a:gd name="T28" fmla="*/ 0 w 17"/>
                    <a:gd name="T29" fmla="*/ 5 h 17"/>
                    <a:gd name="T30" fmla="*/ 1 w 17"/>
                    <a:gd name="T31" fmla="*/ 8 h 17"/>
                    <a:gd name="T32" fmla="*/ 1 w 17"/>
                    <a:gd name="T33" fmla="*/ 11 h 17"/>
                    <a:gd name="T34" fmla="*/ 4 w 17"/>
                    <a:gd name="T35" fmla="*/ 13 h 17"/>
                    <a:gd name="T36" fmla="*/ 5 w 17"/>
                    <a:gd name="T37" fmla="*/ 14 h 17"/>
                    <a:gd name="T38" fmla="*/ 8 w 17"/>
                    <a:gd name="T39" fmla="*/ 16 h 17"/>
                    <a:gd name="T40" fmla="*/ 9 w 17"/>
                    <a:gd name="T41" fmla="*/ 16 h 17"/>
                    <a:gd name="T42" fmla="*/ 10 w 17"/>
                    <a:gd name="T43" fmla="*/ 16 h 17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17"/>
                    <a:gd name="T67" fmla="*/ 0 h 17"/>
                    <a:gd name="T68" fmla="*/ 17 w 17"/>
                    <a:gd name="T69" fmla="*/ 17 h 17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17" h="17">
                      <a:moveTo>
                        <a:pt x="10" y="16"/>
                      </a:moveTo>
                      <a:lnTo>
                        <a:pt x="13" y="13"/>
                      </a:lnTo>
                      <a:lnTo>
                        <a:pt x="14" y="12"/>
                      </a:lnTo>
                      <a:lnTo>
                        <a:pt x="16" y="10"/>
                      </a:lnTo>
                      <a:lnTo>
                        <a:pt x="14" y="6"/>
                      </a:lnTo>
                      <a:lnTo>
                        <a:pt x="13" y="3"/>
                      </a:lnTo>
                      <a:lnTo>
                        <a:pt x="12" y="2"/>
                      </a:lnTo>
                      <a:lnTo>
                        <a:pt x="9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5" y="0"/>
                      </a:lnTo>
                      <a:lnTo>
                        <a:pt x="1" y="1"/>
                      </a:lnTo>
                      <a:lnTo>
                        <a:pt x="1" y="2"/>
                      </a:lnTo>
                      <a:lnTo>
                        <a:pt x="1" y="3"/>
                      </a:lnTo>
                      <a:lnTo>
                        <a:pt x="0" y="5"/>
                      </a:lnTo>
                      <a:lnTo>
                        <a:pt x="1" y="8"/>
                      </a:lnTo>
                      <a:lnTo>
                        <a:pt x="1" y="11"/>
                      </a:lnTo>
                      <a:lnTo>
                        <a:pt x="4" y="13"/>
                      </a:lnTo>
                      <a:lnTo>
                        <a:pt x="5" y="14"/>
                      </a:lnTo>
                      <a:lnTo>
                        <a:pt x="8" y="16"/>
                      </a:lnTo>
                      <a:lnTo>
                        <a:pt x="9" y="16"/>
                      </a:lnTo>
                      <a:lnTo>
                        <a:pt x="10" y="16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816" name="Freeform 395"/>
                <p:cNvSpPr>
                  <a:spLocks/>
                </p:cNvSpPr>
                <p:nvPr/>
              </p:nvSpPr>
              <p:spPr bwMode="auto">
                <a:xfrm>
                  <a:off x="2673" y="2967"/>
                  <a:ext cx="15" cy="17"/>
                </a:xfrm>
                <a:custGeom>
                  <a:avLst/>
                  <a:gdLst>
                    <a:gd name="T0" fmla="*/ 1 w 17"/>
                    <a:gd name="T1" fmla="*/ 11 h 17"/>
                    <a:gd name="T2" fmla="*/ 1 w 17"/>
                    <a:gd name="T3" fmla="*/ 7 h 17"/>
                    <a:gd name="T4" fmla="*/ 0 w 17"/>
                    <a:gd name="T5" fmla="*/ 4 h 17"/>
                    <a:gd name="T6" fmla="*/ 1 w 17"/>
                    <a:gd name="T7" fmla="*/ 2 h 17"/>
                    <a:gd name="T8" fmla="*/ 1 w 17"/>
                    <a:gd name="T9" fmla="*/ 1 h 17"/>
                    <a:gd name="T10" fmla="*/ 5 w 17"/>
                    <a:gd name="T11" fmla="*/ 0 h 17"/>
                    <a:gd name="T12" fmla="*/ 7 w 17"/>
                    <a:gd name="T13" fmla="*/ 1 h 17"/>
                    <a:gd name="T14" fmla="*/ 10 w 17"/>
                    <a:gd name="T15" fmla="*/ 2 h 17"/>
                    <a:gd name="T16" fmla="*/ 13 w 17"/>
                    <a:gd name="T17" fmla="*/ 6 h 17"/>
                    <a:gd name="T18" fmla="*/ 14 w 17"/>
                    <a:gd name="T19" fmla="*/ 8 h 17"/>
                    <a:gd name="T20" fmla="*/ 16 w 17"/>
                    <a:gd name="T21" fmla="*/ 11 h 17"/>
                    <a:gd name="T22" fmla="*/ 14 w 17"/>
                    <a:gd name="T23" fmla="*/ 14 h 17"/>
                    <a:gd name="T24" fmla="*/ 13 w 17"/>
                    <a:gd name="T25" fmla="*/ 14 h 17"/>
                    <a:gd name="T26" fmla="*/ 13 w 17"/>
                    <a:gd name="T27" fmla="*/ 16 h 17"/>
                    <a:gd name="T28" fmla="*/ 10 w 17"/>
                    <a:gd name="T29" fmla="*/ 16 h 17"/>
                    <a:gd name="T30" fmla="*/ 7 w 17"/>
                    <a:gd name="T31" fmla="*/ 14 h 17"/>
                    <a:gd name="T32" fmla="*/ 5 w 17"/>
                    <a:gd name="T33" fmla="*/ 13 h 17"/>
                    <a:gd name="T34" fmla="*/ 1 w 17"/>
                    <a:gd name="T35" fmla="*/ 11 h 1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7"/>
                    <a:gd name="T55" fmla="*/ 0 h 17"/>
                    <a:gd name="T56" fmla="*/ 17 w 17"/>
                    <a:gd name="T57" fmla="*/ 17 h 17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7" h="17">
                      <a:moveTo>
                        <a:pt x="1" y="11"/>
                      </a:moveTo>
                      <a:lnTo>
                        <a:pt x="1" y="7"/>
                      </a:lnTo>
                      <a:lnTo>
                        <a:pt x="0" y="4"/>
                      </a:lnTo>
                      <a:lnTo>
                        <a:pt x="1" y="2"/>
                      </a:lnTo>
                      <a:lnTo>
                        <a:pt x="1" y="1"/>
                      </a:lnTo>
                      <a:lnTo>
                        <a:pt x="5" y="0"/>
                      </a:lnTo>
                      <a:lnTo>
                        <a:pt x="7" y="1"/>
                      </a:lnTo>
                      <a:lnTo>
                        <a:pt x="10" y="2"/>
                      </a:lnTo>
                      <a:lnTo>
                        <a:pt x="13" y="6"/>
                      </a:lnTo>
                      <a:lnTo>
                        <a:pt x="14" y="8"/>
                      </a:lnTo>
                      <a:lnTo>
                        <a:pt x="16" y="11"/>
                      </a:lnTo>
                      <a:lnTo>
                        <a:pt x="14" y="14"/>
                      </a:lnTo>
                      <a:lnTo>
                        <a:pt x="13" y="14"/>
                      </a:lnTo>
                      <a:lnTo>
                        <a:pt x="13" y="16"/>
                      </a:lnTo>
                      <a:lnTo>
                        <a:pt x="10" y="16"/>
                      </a:lnTo>
                      <a:lnTo>
                        <a:pt x="7" y="14"/>
                      </a:lnTo>
                      <a:lnTo>
                        <a:pt x="5" y="13"/>
                      </a:lnTo>
                      <a:lnTo>
                        <a:pt x="1" y="11"/>
                      </a:ln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817" name="Freeform 396"/>
                <p:cNvSpPr>
                  <a:spLocks/>
                </p:cNvSpPr>
                <p:nvPr/>
              </p:nvSpPr>
              <p:spPr bwMode="auto">
                <a:xfrm>
                  <a:off x="2707" y="2986"/>
                  <a:ext cx="15" cy="17"/>
                </a:xfrm>
                <a:custGeom>
                  <a:avLst/>
                  <a:gdLst>
                    <a:gd name="T0" fmla="*/ 1 w 17"/>
                    <a:gd name="T1" fmla="*/ 9 h 17"/>
                    <a:gd name="T2" fmla="*/ 1 w 17"/>
                    <a:gd name="T3" fmla="*/ 6 h 17"/>
                    <a:gd name="T4" fmla="*/ 0 w 17"/>
                    <a:gd name="T5" fmla="*/ 3 h 17"/>
                    <a:gd name="T6" fmla="*/ 1 w 17"/>
                    <a:gd name="T7" fmla="*/ 1 h 17"/>
                    <a:gd name="T8" fmla="*/ 1 w 17"/>
                    <a:gd name="T9" fmla="*/ 0 h 17"/>
                    <a:gd name="T10" fmla="*/ 4 w 17"/>
                    <a:gd name="T11" fmla="*/ 0 h 17"/>
                    <a:gd name="T12" fmla="*/ 8 w 17"/>
                    <a:gd name="T13" fmla="*/ 0 h 17"/>
                    <a:gd name="T14" fmla="*/ 11 w 17"/>
                    <a:gd name="T15" fmla="*/ 1 h 17"/>
                    <a:gd name="T16" fmla="*/ 12 w 17"/>
                    <a:gd name="T17" fmla="*/ 4 h 17"/>
                    <a:gd name="T18" fmla="*/ 16 w 17"/>
                    <a:gd name="T19" fmla="*/ 8 h 17"/>
                    <a:gd name="T20" fmla="*/ 16 w 17"/>
                    <a:gd name="T21" fmla="*/ 11 h 17"/>
                    <a:gd name="T22" fmla="*/ 16 w 17"/>
                    <a:gd name="T23" fmla="*/ 13 h 17"/>
                    <a:gd name="T24" fmla="*/ 14 w 17"/>
                    <a:gd name="T25" fmla="*/ 13 h 17"/>
                    <a:gd name="T26" fmla="*/ 12 w 17"/>
                    <a:gd name="T27" fmla="*/ 14 h 17"/>
                    <a:gd name="T28" fmla="*/ 11 w 17"/>
                    <a:gd name="T29" fmla="*/ 16 h 17"/>
                    <a:gd name="T30" fmla="*/ 8 w 17"/>
                    <a:gd name="T31" fmla="*/ 14 h 17"/>
                    <a:gd name="T32" fmla="*/ 4 w 17"/>
                    <a:gd name="T33" fmla="*/ 13 h 17"/>
                    <a:gd name="T34" fmla="*/ 1 w 17"/>
                    <a:gd name="T35" fmla="*/ 9 h 1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7"/>
                    <a:gd name="T55" fmla="*/ 0 h 17"/>
                    <a:gd name="T56" fmla="*/ 17 w 17"/>
                    <a:gd name="T57" fmla="*/ 17 h 17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7" h="17">
                      <a:moveTo>
                        <a:pt x="1" y="9"/>
                      </a:moveTo>
                      <a:lnTo>
                        <a:pt x="1" y="6"/>
                      </a:lnTo>
                      <a:lnTo>
                        <a:pt x="0" y="3"/>
                      </a:lnTo>
                      <a:lnTo>
                        <a:pt x="1" y="1"/>
                      </a:lnTo>
                      <a:lnTo>
                        <a:pt x="1" y="0"/>
                      </a:lnTo>
                      <a:lnTo>
                        <a:pt x="4" y="0"/>
                      </a:lnTo>
                      <a:lnTo>
                        <a:pt x="8" y="0"/>
                      </a:lnTo>
                      <a:lnTo>
                        <a:pt x="11" y="1"/>
                      </a:lnTo>
                      <a:lnTo>
                        <a:pt x="12" y="4"/>
                      </a:lnTo>
                      <a:lnTo>
                        <a:pt x="16" y="8"/>
                      </a:lnTo>
                      <a:lnTo>
                        <a:pt x="16" y="11"/>
                      </a:lnTo>
                      <a:lnTo>
                        <a:pt x="16" y="13"/>
                      </a:lnTo>
                      <a:lnTo>
                        <a:pt x="14" y="13"/>
                      </a:lnTo>
                      <a:lnTo>
                        <a:pt x="12" y="14"/>
                      </a:lnTo>
                      <a:lnTo>
                        <a:pt x="11" y="16"/>
                      </a:lnTo>
                      <a:lnTo>
                        <a:pt x="8" y="14"/>
                      </a:lnTo>
                      <a:lnTo>
                        <a:pt x="4" y="13"/>
                      </a:lnTo>
                      <a:lnTo>
                        <a:pt x="1" y="9"/>
                      </a:ln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818" name="Freeform 397"/>
                <p:cNvSpPr>
                  <a:spLocks/>
                </p:cNvSpPr>
                <p:nvPr/>
              </p:nvSpPr>
              <p:spPr bwMode="auto">
                <a:xfrm>
                  <a:off x="2675" y="2925"/>
                  <a:ext cx="24" cy="42"/>
                </a:xfrm>
                <a:custGeom>
                  <a:avLst/>
                  <a:gdLst>
                    <a:gd name="T0" fmla="*/ 0 w 27"/>
                    <a:gd name="T1" fmla="*/ 14 h 45"/>
                    <a:gd name="T2" fmla="*/ 26 w 27"/>
                    <a:gd name="T3" fmla="*/ 0 h 45"/>
                    <a:gd name="T4" fmla="*/ 26 w 27"/>
                    <a:gd name="T5" fmla="*/ 29 h 45"/>
                    <a:gd name="T6" fmla="*/ 0 w 27"/>
                    <a:gd name="T7" fmla="*/ 44 h 45"/>
                    <a:gd name="T8" fmla="*/ 0 w 27"/>
                    <a:gd name="T9" fmla="*/ 14 h 4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7"/>
                    <a:gd name="T16" fmla="*/ 0 h 45"/>
                    <a:gd name="T17" fmla="*/ 27 w 27"/>
                    <a:gd name="T18" fmla="*/ 45 h 4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7" h="45">
                      <a:moveTo>
                        <a:pt x="0" y="14"/>
                      </a:moveTo>
                      <a:lnTo>
                        <a:pt x="26" y="0"/>
                      </a:lnTo>
                      <a:lnTo>
                        <a:pt x="26" y="29"/>
                      </a:lnTo>
                      <a:lnTo>
                        <a:pt x="0" y="44"/>
                      </a:lnTo>
                      <a:lnTo>
                        <a:pt x="0" y="14"/>
                      </a:ln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819" name="Freeform 398"/>
                <p:cNvSpPr>
                  <a:spLocks/>
                </p:cNvSpPr>
                <p:nvPr/>
              </p:nvSpPr>
              <p:spPr bwMode="auto">
                <a:xfrm>
                  <a:off x="2600" y="2917"/>
                  <a:ext cx="16" cy="16"/>
                </a:xfrm>
                <a:custGeom>
                  <a:avLst/>
                  <a:gdLst>
                    <a:gd name="T0" fmla="*/ 9 w 17"/>
                    <a:gd name="T1" fmla="*/ 16 h 17"/>
                    <a:gd name="T2" fmla="*/ 13 w 17"/>
                    <a:gd name="T3" fmla="*/ 13 h 17"/>
                    <a:gd name="T4" fmla="*/ 14 w 17"/>
                    <a:gd name="T5" fmla="*/ 12 h 17"/>
                    <a:gd name="T6" fmla="*/ 16 w 17"/>
                    <a:gd name="T7" fmla="*/ 12 h 17"/>
                    <a:gd name="T8" fmla="*/ 16 w 17"/>
                    <a:gd name="T9" fmla="*/ 9 h 17"/>
                    <a:gd name="T10" fmla="*/ 16 w 17"/>
                    <a:gd name="T11" fmla="*/ 7 h 17"/>
                    <a:gd name="T12" fmla="*/ 13 w 17"/>
                    <a:gd name="T13" fmla="*/ 5 h 17"/>
                    <a:gd name="T14" fmla="*/ 12 w 17"/>
                    <a:gd name="T15" fmla="*/ 2 h 17"/>
                    <a:gd name="T16" fmla="*/ 9 w 17"/>
                    <a:gd name="T17" fmla="*/ 1 h 17"/>
                    <a:gd name="T18" fmla="*/ 7 w 17"/>
                    <a:gd name="T19" fmla="*/ 0 h 17"/>
                    <a:gd name="T20" fmla="*/ 6 w 17"/>
                    <a:gd name="T21" fmla="*/ 0 h 17"/>
                    <a:gd name="T22" fmla="*/ 6 w 17"/>
                    <a:gd name="T23" fmla="*/ 1 h 17"/>
                    <a:gd name="T24" fmla="*/ 2 w 17"/>
                    <a:gd name="T25" fmla="*/ 2 h 17"/>
                    <a:gd name="T26" fmla="*/ 1 w 17"/>
                    <a:gd name="T27" fmla="*/ 3 h 17"/>
                    <a:gd name="T28" fmla="*/ 0 w 17"/>
                    <a:gd name="T29" fmla="*/ 4 h 17"/>
                    <a:gd name="T30" fmla="*/ 0 w 17"/>
                    <a:gd name="T31" fmla="*/ 5 h 17"/>
                    <a:gd name="T32" fmla="*/ 0 w 17"/>
                    <a:gd name="T33" fmla="*/ 8 h 17"/>
                    <a:gd name="T34" fmla="*/ 2 w 17"/>
                    <a:gd name="T35" fmla="*/ 11 h 17"/>
                    <a:gd name="T36" fmla="*/ 3 w 17"/>
                    <a:gd name="T37" fmla="*/ 13 h 17"/>
                    <a:gd name="T38" fmla="*/ 6 w 17"/>
                    <a:gd name="T39" fmla="*/ 16 h 17"/>
                    <a:gd name="T40" fmla="*/ 8 w 17"/>
                    <a:gd name="T41" fmla="*/ 16 h 17"/>
                    <a:gd name="T42" fmla="*/ 9 w 17"/>
                    <a:gd name="T43" fmla="*/ 16 h 17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17"/>
                    <a:gd name="T67" fmla="*/ 0 h 17"/>
                    <a:gd name="T68" fmla="*/ 17 w 17"/>
                    <a:gd name="T69" fmla="*/ 17 h 17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17" h="17">
                      <a:moveTo>
                        <a:pt x="9" y="16"/>
                      </a:moveTo>
                      <a:lnTo>
                        <a:pt x="13" y="13"/>
                      </a:lnTo>
                      <a:lnTo>
                        <a:pt x="14" y="12"/>
                      </a:lnTo>
                      <a:lnTo>
                        <a:pt x="16" y="12"/>
                      </a:lnTo>
                      <a:lnTo>
                        <a:pt x="16" y="9"/>
                      </a:lnTo>
                      <a:lnTo>
                        <a:pt x="16" y="7"/>
                      </a:lnTo>
                      <a:lnTo>
                        <a:pt x="13" y="5"/>
                      </a:lnTo>
                      <a:lnTo>
                        <a:pt x="12" y="2"/>
                      </a:lnTo>
                      <a:lnTo>
                        <a:pt x="9" y="1"/>
                      </a:lnTo>
                      <a:lnTo>
                        <a:pt x="7" y="0"/>
                      </a:lnTo>
                      <a:lnTo>
                        <a:pt x="6" y="0"/>
                      </a:lnTo>
                      <a:lnTo>
                        <a:pt x="6" y="1"/>
                      </a:lnTo>
                      <a:lnTo>
                        <a:pt x="2" y="2"/>
                      </a:lnTo>
                      <a:lnTo>
                        <a:pt x="1" y="3"/>
                      </a:lnTo>
                      <a:lnTo>
                        <a:pt x="0" y="4"/>
                      </a:lnTo>
                      <a:lnTo>
                        <a:pt x="0" y="5"/>
                      </a:lnTo>
                      <a:lnTo>
                        <a:pt x="0" y="8"/>
                      </a:lnTo>
                      <a:lnTo>
                        <a:pt x="2" y="11"/>
                      </a:lnTo>
                      <a:lnTo>
                        <a:pt x="3" y="13"/>
                      </a:lnTo>
                      <a:lnTo>
                        <a:pt x="6" y="16"/>
                      </a:lnTo>
                      <a:lnTo>
                        <a:pt x="8" y="16"/>
                      </a:lnTo>
                      <a:lnTo>
                        <a:pt x="9" y="16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820" name="Freeform 399"/>
                <p:cNvSpPr>
                  <a:spLocks/>
                </p:cNvSpPr>
                <p:nvPr/>
              </p:nvSpPr>
              <p:spPr bwMode="auto">
                <a:xfrm>
                  <a:off x="2600" y="2920"/>
                  <a:ext cx="16" cy="16"/>
                </a:xfrm>
                <a:custGeom>
                  <a:avLst/>
                  <a:gdLst>
                    <a:gd name="T0" fmla="*/ 3 w 17"/>
                    <a:gd name="T1" fmla="*/ 11 h 17"/>
                    <a:gd name="T2" fmla="*/ 0 w 17"/>
                    <a:gd name="T3" fmla="*/ 7 h 17"/>
                    <a:gd name="T4" fmla="*/ 0 w 17"/>
                    <a:gd name="T5" fmla="*/ 3 h 17"/>
                    <a:gd name="T6" fmla="*/ 0 w 17"/>
                    <a:gd name="T7" fmla="*/ 2 h 17"/>
                    <a:gd name="T8" fmla="*/ 1 w 17"/>
                    <a:gd name="T9" fmla="*/ 1 h 17"/>
                    <a:gd name="T10" fmla="*/ 3 w 17"/>
                    <a:gd name="T11" fmla="*/ 0 h 17"/>
                    <a:gd name="T12" fmla="*/ 4 w 17"/>
                    <a:gd name="T13" fmla="*/ 0 h 17"/>
                    <a:gd name="T14" fmla="*/ 8 w 17"/>
                    <a:gd name="T15" fmla="*/ 0 h 17"/>
                    <a:gd name="T16" fmla="*/ 11 w 17"/>
                    <a:gd name="T17" fmla="*/ 2 h 17"/>
                    <a:gd name="T18" fmla="*/ 12 w 17"/>
                    <a:gd name="T19" fmla="*/ 4 h 17"/>
                    <a:gd name="T20" fmla="*/ 14 w 17"/>
                    <a:gd name="T21" fmla="*/ 8 h 17"/>
                    <a:gd name="T22" fmla="*/ 16 w 17"/>
                    <a:gd name="T23" fmla="*/ 12 h 17"/>
                    <a:gd name="T24" fmla="*/ 14 w 17"/>
                    <a:gd name="T25" fmla="*/ 13 h 17"/>
                    <a:gd name="T26" fmla="*/ 14 w 17"/>
                    <a:gd name="T27" fmla="*/ 14 h 17"/>
                    <a:gd name="T28" fmla="*/ 12 w 17"/>
                    <a:gd name="T29" fmla="*/ 16 h 17"/>
                    <a:gd name="T30" fmla="*/ 11 w 17"/>
                    <a:gd name="T31" fmla="*/ 16 h 17"/>
                    <a:gd name="T32" fmla="*/ 8 w 17"/>
                    <a:gd name="T33" fmla="*/ 16 h 17"/>
                    <a:gd name="T34" fmla="*/ 4 w 17"/>
                    <a:gd name="T35" fmla="*/ 13 h 17"/>
                    <a:gd name="T36" fmla="*/ 3 w 17"/>
                    <a:gd name="T37" fmla="*/ 11 h 17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7"/>
                    <a:gd name="T58" fmla="*/ 0 h 17"/>
                    <a:gd name="T59" fmla="*/ 17 w 17"/>
                    <a:gd name="T60" fmla="*/ 17 h 17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7" h="17">
                      <a:moveTo>
                        <a:pt x="3" y="11"/>
                      </a:moveTo>
                      <a:lnTo>
                        <a:pt x="0" y="7"/>
                      </a:lnTo>
                      <a:lnTo>
                        <a:pt x="0" y="3"/>
                      </a:lnTo>
                      <a:lnTo>
                        <a:pt x="0" y="2"/>
                      </a:ln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4" y="0"/>
                      </a:lnTo>
                      <a:lnTo>
                        <a:pt x="8" y="0"/>
                      </a:lnTo>
                      <a:lnTo>
                        <a:pt x="11" y="2"/>
                      </a:lnTo>
                      <a:lnTo>
                        <a:pt x="12" y="4"/>
                      </a:lnTo>
                      <a:lnTo>
                        <a:pt x="14" y="8"/>
                      </a:lnTo>
                      <a:lnTo>
                        <a:pt x="16" y="12"/>
                      </a:lnTo>
                      <a:lnTo>
                        <a:pt x="14" y="13"/>
                      </a:lnTo>
                      <a:lnTo>
                        <a:pt x="14" y="14"/>
                      </a:lnTo>
                      <a:lnTo>
                        <a:pt x="12" y="16"/>
                      </a:lnTo>
                      <a:lnTo>
                        <a:pt x="11" y="16"/>
                      </a:lnTo>
                      <a:lnTo>
                        <a:pt x="8" y="16"/>
                      </a:lnTo>
                      <a:lnTo>
                        <a:pt x="4" y="13"/>
                      </a:lnTo>
                      <a:lnTo>
                        <a:pt x="3" y="11"/>
                      </a:ln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821" name="Freeform 400"/>
                <p:cNvSpPr>
                  <a:spLocks/>
                </p:cNvSpPr>
                <p:nvPr/>
              </p:nvSpPr>
              <p:spPr bwMode="auto">
                <a:xfrm>
                  <a:off x="2601" y="2922"/>
                  <a:ext cx="16" cy="16"/>
                </a:xfrm>
                <a:custGeom>
                  <a:avLst/>
                  <a:gdLst>
                    <a:gd name="T0" fmla="*/ 2 w 17"/>
                    <a:gd name="T1" fmla="*/ 11 h 17"/>
                    <a:gd name="T2" fmla="*/ 0 w 17"/>
                    <a:gd name="T3" fmla="*/ 9 h 17"/>
                    <a:gd name="T4" fmla="*/ 0 w 17"/>
                    <a:gd name="T5" fmla="*/ 4 h 17"/>
                    <a:gd name="T6" fmla="*/ 0 w 17"/>
                    <a:gd name="T7" fmla="*/ 2 h 17"/>
                    <a:gd name="T8" fmla="*/ 2 w 17"/>
                    <a:gd name="T9" fmla="*/ 0 h 17"/>
                    <a:gd name="T10" fmla="*/ 5 w 17"/>
                    <a:gd name="T11" fmla="*/ 0 h 17"/>
                    <a:gd name="T12" fmla="*/ 8 w 17"/>
                    <a:gd name="T13" fmla="*/ 0 h 17"/>
                    <a:gd name="T14" fmla="*/ 13 w 17"/>
                    <a:gd name="T15" fmla="*/ 6 h 17"/>
                    <a:gd name="T16" fmla="*/ 13 w 17"/>
                    <a:gd name="T17" fmla="*/ 9 h 17"/>
                    <a:gd name="T18" fmla="*/ 16 w 17"/>
                    <a:gd name="T19" fmla="*/ 11 h 17"/>
                    <a:gd name="T20" fmla="*/ 13 w 17"/>
                    <a:gd name="T21" fmla="*/ 13 h 17"/>
                    <a:gd name="T22" fmla="*/ 13 w 17"/>
                    <a:gd name="T23" fmla="*/ 16 h 17"/>
                    <a:gd name="T24" fmla="*/ 10 w 17"/>
                    <a:gd name="T25" fmla="*/ 16 h 17"/>
                    <a:gd name="T26" fmla="*/ 8 w 17"/>
                    <a:gd name="T27" fmla="*/ 16 h 17"/>
                    <a:gd name="T28" fmla="*/ 2 w 17"/>
                    <a:gd name="T29" fmla="*/ 11 h 17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17"/>
                    <a:gd name="T46" fmla="*/ 0 h 17"/>
                    <a:gd name="T47" fmla="*/ 17 w 17"/>
                    <a:gd name="T48" fmla="*/ 17 h 17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17" h="17">
                      <a:moveTo>
                        <a:pt x="2" y="11"/>
                      </a:moveTo>
                      <a:lnTo>
                        <a:pt x="0" y="9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5" y="0"/>
                      </a:lnTo>
                      <a:lnTo>
                        <a:pt x="8" y="0"/>
                      </a:lnTo>
                      <a:lnTo>
                        <a:pt x="13" y="6"/>
                      </a:lnTo>
                      <a:lnTo>
                        <a:pt x="13" y="9"/>
                      </a:lnTo>
                      <a:lnTo>
                        <a:pt x="16" y="11"/>
                      </a:lnTo>
                      <a:lnTo>
                        <a:pt x="13" y="13"/>
                      </a:lnTo>
                      <a:lnTo>
                        <a:pt x="13" y="16"/>
                      </a:lnTo>
                      <a:lnTo>
                        <a:pt x="10" y="16"/>
                      </a:lnTo>
                      <a:lnTo>
                        <a:pt x="8" y="16"/>
                      </a:lnTo>
                      <a:lnTo>
                        <a:pt x="2" y="11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822" name="Freeform 401"/>
                <p:cNvSpPr>
                  <a:spLocks/>
                </p:cNvSpPr>
                <p:nvPr/>
              </p:nvSpPr>
              <p:spPr bwMode="auto">
                <a:xfrm>
                  <a:off x="2608" y="2924"/>
                  <a:ext cx="15" cy="16"/>
                </a:xfrm>
                <a:custGeom>
                  <a:avLst/>
                  <a:gdLst>
                    <a:gd name="T0" fmla="*/ 10 w 17"/>
                    <a:gd name="T1" fmla="*/ 16 h 17"/>
                    <a:gd name="T2" fmla="*/ 14 w 17"/>
                    <a:gd name="T3" fmla="*/ 13 h 17"/>
                    <a:gd name="T4" fmla="*/ 14 w 17"/>
                    <a:gd name="T5" fmla="*/ 12 h 17"/>
                    <a:gd name="T6" fmla="*/ 14 w 17"/>
                    <a:gd name="T7" fmla="*/ 11 h 17"/>
                    <a:gd name="T8" fmla="*/ 16 w 17"/>
                    <a:gd name="T9" fmla="*/ 9 h 17"/>
                    <a:gd name="T10" fmla="*/ 14 w 17"/>
                    <a:gd name="T11" fmla="*/ 7 h 17"/>
                    <a:gd name="T12" fmla="*/ 14 w 17"/>
                    <a:gd name="T13" fmla="*/ 5 h 17"/>
                    <a:gd name="T14" fmla="*/ 11 w 17"/>
                    <a:gd name="T15" fmla="*/ 2 h 17"/>
                    <a:gd name="T16" fmla="*/ 10 w 17"/>
                    <a:gd name="T17" fmla="*/ 1 h 17"/>
                    <a:gd name="T18" fmla="*/ 8 w 17"/>
                    <a:gd name="T19" fmla="*/ 0 h 17"/>
                    <a:gd name="T20" fmla="*/ 6 w 17"/>
                    <a:gd name="T21" fmla="*/ 0 h 17"/>
                    <a:gd name="T22" fmla="*/ 5 w 17"/>
                    <a:gd name="T23" fmla="*/ 0 h 17"/>
                    <a:gd name="T24" fmla="*/ 2 w 17"/>
                    <a:gd name="T25" fmla="*/ 2 h 17"/>
                    <a:gd name="T26" fmla="*/ 1 w 17"/>
                    <a:gd name="T27" fmla="*/ 3 h 17"/>
                    <a:gd name="T28" fmla="*/ 1 w 17"/>
                    <a:gd name="T29" fmla="*/ 4 h 17"/>
                    <a:gd name="T30" fmla="*/ 0 w 17"/>
                    <a:gd name="T31" fmla="*/ 5 h 17"/>
                    <a:gd name="T32" fmla="*/ 1 w 17"/>
                    <a:gd name="T33" fmla="*/ 8 h 17"/>
                    <a:gd name="T34" fmla="*/ 2 w 17"/>
                    <a:gd name="T35" fmla="*/ 11 h 17"/>
                    <a:gd name="T36" fmla="*/ 4 w 17"/>
                    <a:gd name="T37" fmla="*/ 13 h 17"/>
                    <a:gd name="T38" fmla="*/ 6 w 17"/>
                    <a:gd name="T39" fmla="*/ 16 h 17"/>
                    <a:gd name="T40" fmla="*/ 8 w 17"/>
                    <a:gd name="T41" fmla="*/ 16 h 17"/>
                    <a:gd name="T42" fmla="*/ 9 w 17"/>
                    <a:gd name="T43" fmla="*/ 16 h 17"/>
                    <a:gd name="T44" fmla="*/ 10 w 17"/>
                    <a:gd name="T45" fmla="*/ 16 h 17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17"/>
                    <a:gd name="T70" fmla="*/ 0 h 17"/>
                    <a:gd name="T71" fmla="*/ 17 w 17"/>
                    <a:gd name="T72" fmla="*/ 17 h 17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17" h="17">
                      <a:moveTo>
                        <a:pt x="10" y="16"/>
                      </a:moveTo>
                      <a:lnTo>
                        <a:pt x="14" y="13"/>
                      </a:lnTo>
                      <a:lnTo>
                        <a:pt x="14" y="12"/>
                      </a:lnTo>
                      <a:lnTo>
                        <a:pt x="14" y="11"/>
                      </a:lnTo>
                      <a:lnTo>
                        <a:pt x="16" y="9"/>
                      </a:lnTo>
                      <a:lnTo>
                        <a:pt x="14" y="7"/>
                      </a:lnTo>
                      <a:lnTo>
                        <a:pt x="14" y="5"/>
                      </a:lnTo>
                      <a:lnTo>
                        <a:pt x="11" y="2"/>
                      </a:lnTo>
                      <a:lnTo>
                        <a:pt x="10" y="1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5" y="0"/>
                      </a:lnTo>
                      <a:lnTo>
                        <a:pt x="2" y="2"/>
                      </a:lnTo>
                      <a:lnTo>
                        <a:pt x="1" y="3"/>
                      </a:lnTo>
                      <a:lnTo>
                        <a:pt x="1" y="4"/>
                      </a:lnTo>
                      <a:lnTo>
                        <a:pt x="0" y="5"/>
                      </a:lnTo>
                      <a:lnTo>
                        <a:pt x="1" y="8"/>
                      </a:lnTo>
                      <a:lnTo>
                        <a:pt x="2" y="11"/>
                      </a:lnTo>
                      <a:lnTo>
                        <a:pt x="4" y="13"/>
                      </a:lnTo>
                      <a:lnTo>
                        <a:pt x="6" y="16"/>
                      </a:lnTo>
                      <a:lnTo>
                        <a:pt x="8" y="16"/>
                      </a:lnTo>
                      <a:lnTo>
                        <a:pt x="9" y="16"/>
                      </a:lnTo>
                      <a:lnTo>
                        <a:pt x="10" y="16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823" name="Freeform 402"/>
                <p:cNvSpPr>
                  <a:spLocks/>
                </p:cNvSpPr>
                <p:nvPr/>
              </p:nvSpPr>
              <p:spPr bwMode="auto">
                <a:xfrm>
                  <a:off x="2608" y="2925"/>
                  <a:ext cx="15" cy="16"/>
                </a:xfrm>
                <a:custGeom>
                  <a:avLst/>
                  <a:gdLst>
                    <a:gd name="T0" fmla="*/ 3 w 17"/>
                    <a:gd name="T1" fmla="*/ 11 h 17"/>
                    <a:gd name="T2" fmla="*/ 1 w 17"/>
                    <a:gd name="T3" fmla="*/ 7 h 17"/>
                    <a:gd name="T4" fmla="*/ 0 w 17"/>
                    <a:gd name="T5" fmla="*/ 3 h 17"/>
                    <a:gd name="T6" fmla="*/ 1 w 17"/>
                    <a:gd name="T7" fmla="*/ 2 h 17"/>
                    <a:gd name="T8" fmla="*/ 1 w 17"/>
                    <a:gd name="T9" fmla="*/ 1 h 17"/>
                    <a:gd name="T10" fmla="*/ 3 w 17"/>
                    <a:gd name="T11" fmla="*/ 0 h 17"/>
                    <a:gd name="T12" fmla="*/ 6 w 17"/>
                    <a:gd name="T13" fmla="*/ 0 h 17"/>
                    <a:gd name="T14" fmla="*/ 9 w 17"/>
                    <a:gd name="T15" fmla="*/ 0 h 17"/>
                    <a:gd name="T16" fmla="*/ 11 w 17"/>
                    <a:gd name="T17" fmla="*/ 2 h 17"/>
                    <a:gd name="T18" fmla="*/ 14 w 17"/>
                    <a:gd name="T19" fmla="*/ 4 h 17"/>
                    <a:gd name="T20" fmla="*/ 16 w 17"/>
                    <a:gd name="T21" fmla="*/ 8 h 17"/>
                    <a:gd name="T22" fmla="*/ 16 w 17"/>
                    <a:gd name="T23" fmla="*/ 11 h 17"/>
                    <a:gd name="T24" fmla="*/ 16 w 17"/>
                    <a:gd name="T25" fmla="*/ 13 h 17"/>
                    <a:gd name="T26" fmla="*/ 16 w 17"/>
                    <a:gd name="T27" fmla="*/ 14 h 17"/>
                    <a:gd name="T28" fmla="*/ 14 w 17"/>
                    <a:gd name="T29" fmla="*/ 16 h 17"/>
                    <a:gd name="T30" fmla="*/ 11 w 17"/>
                    <a:gd name="T31" fmla="*/ 16 h 17"/>
                    <a:gd name="T32" fmla="*/ 9 w 17"/>
                    <a:gd name="T33" fmla="*/ 16 h 17"/>
                    <a:gd name="T34" fmla="*/ 6 w 17"/>
                    <a:gd name="T35" fmla="*/ 13 h 17"/>
                    <a:gd name="T36" fmla="*/ 3 w 17"/>
                    <a:gd name="T37" fmla="*/ 11 h 17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7"/>
                    <a:gd name="T58" fmla="*/ 0 h 17"/>
                    <a:gd name="T59" fmla="*/ 17 w 17"/>
                    <a:gd name="T60" fmla="*/ 17 h 17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7" h="17">
                      <a:moveTo>
                        <a:pt x="3" y="11"/>
                      </a:moveTo>
                      <a:lnTo>
                        <a:pt x="1" y="7"/>
                      </a:lnTo>
                      <a:lnTo>
                        <a:pt x="0" y="3"/>
                      </a:lnTo>
                      <a:lnTo>
                        <a:pt x="1" y="2"/>
                      </a:ln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6" y="0"/>
                      </a:lnTo>
                      <a:lnTo>
                        <a:pt x="9" y="0"/>
                      </a:lnTo>
                      <a:lnTo>
                        <a:pt x="11" y="2"/>
                      </a:lnTo>
                      <a:lnTo>
                        <a:pt x="14" y="4"/>
                      </a:lnTo>
                      <a:lnTo>
                        <a:pt x="16" y="8"/>
                      </a:lnTo>
                      <a:lnTo>
                        <a:pt x="16" y="11"/>
                      </a:lnTo>
                      <a:lnTo>
                        <a:pt x="16" y="13"/>
                      </a:lnTo>
                      <a:lnTo>
                        <a:pt x="16" y="14"/>
                      </a:lnTo>
                      <a:lnTo>
                        <a:pt x="14" y="16"/>
                      </a:lnTo>
                      <a:lnTo>
                        <a:pt x="11" y="16"/>
                      </a:lnTo>
                      <a:lnTo>
                        <a:pt x="9" y="16"/>
                      </a:lnTo>
                      <a:lnTo>
                        <a:pt x="6" y="13"/>
                      </a:lnTo>
                      <a:lnTo>
                        <a:pt x="3" y="11"/>
                      </a:ln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824" name="Freeform 403"/>
                <p:cNvSpPr>
                  <a:spLocks/>
                </p:cNvSpPr>
                <p:nvPr/>
              </p:nvSpPr>
              <p:spPr bwMode="auto">
                <a:xfrm>
                  <a:off x="2610" y="2927"/>
                  <a:ext cx="16" cy="16"/>
                </a:xfrm>
                <a:custGeom>
                  <a:avLst/>
                  <a:gdLst>
                    <a:gd name="T0" fmla="*/ 3 w 17"/>
                    <a:gd name="T1" fmla="*/ 10 h 17"/>
                    <a:gd name="T2" fmla="*/ 3 w 17"/>
                    <a:gd name="T3" fmla="*/ 8 h 17"/>
                    <a:gd name="T4" fmla="*/ 0 w 17"/>
                    <a:gd name="T5" fmla="*/ 5 h 17"/>
                    <a:gd name="T6" fmla="*/ 3 w 17"/>
                    <a:gd name="T7" fmla="*/ 2 h 17"/>
                    <a:gd name="T8" fmla="*/ 3 w 17"/>
                    <a:gd name="T9" fmla="*/ 0 h 17"/>
                    <a:gd name="T10" fmla="*/ 9 w 17"/>
                    <a:gd name="T11" fmla="*/ 0 h 17"/>
                    <a:gd name="T12" fmla="*/ 12 w 17"/>
                    <a:gd name="T13" fmla="*/ 8 h 17"/>
                    <a:gd name="T14" fmla="*/ 16 w 17"/>
                    <a:gd name="T15" fmla="*/ 8 h 17"/>
                    <a:gd name="T16" fmla="*/ 16 w 17"/>
                    <a:gd name="T17" fmla="*/ 13 h 17"/>
                    <a:gd name="T18" fmla="*/ 16 w 17"/>
                    <a:gd name="T19" fmla="*/ 16 h 17"/>
                    <a:gd name="T20" fmla="*/ 12 w 17"/>
                    <a:gd name="T21" fmla="*/ 16 h 17"/>
                    <a:gd name="T22" fmla="*/ 9 w 17"/>
                    <a:gd name="T23" fmla="*/ 16 h 17"/>
                    <a:gd name="T24" fmla="*/ 3 w 17"/>
                    <a:gd name="T25" fmla="*/ 10 h 17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7"/>
                    <a:gd name="T40" fmla="*/ 0 h 17"/>
                    <a:gd name="T41" fmla="*/ 17 w 17"/>
                    <a:gd name="T42" fmla="*/ 17 h 17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7" h="17">
                      <a:moveTo>
                        <a:pt x="3" y="10"/>
                      </a:moveTo>
                      <a:lnTo>
                        <a:pt x="3" y="8"/>
                      </a:lnTo>
                      <a:lnTo>
                        <a:pt x="0" y="5"/>
                      </a:lnTo>
                      <a:lnTo>
                        <a:pt x="3" y="2"/>
                      </a:lnTo>
                      <a:lnTo>
                        <a:pt x="3" y="0"/>
                      </a:lnTo>
                      <a:lnTo>
                        <a:pt x="9" y="0"/>
                      </a:lnTo>
                      <a:lnTo>
                        <a:pt x="12" y="8"/>
                      </a:lnTo>
                      <a:lnTo>
                        <a:pt x="16" y="8"/>
                      </a:lnTo>
                      <a:lnTo>
                        <a:pt x="16" y="13"/>
                      </a:lnTo>
                      <a:lnTo>
                        <a:pt x="16" y="16"/>
                      </a:lnTo>
                      <a:lnTo>
                        <a:pt x="12" y="16"/>
                      </a:lnTo>
                      <a:lnTo>
                        <a:pt x="9" y="16"/>
                      </a:lnTo>
                      <a:lnTo>
                        <a:pt x="3" y="1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825" name="Freeform 404"/>
                <p:cNvSpPr>
                  <a:spLocks/>
                </p:cNvSpPr>
                <p:nvPr/>
              </p:nvSpPr>
              <p:spPr bwMode="auto">
                <a:xfrm>
                  <a:off x="2596" y="2920"/>
                  <a:ext cx="15" cy="16"/>
                </a:xfrm>
                <a:custGeom>
                  <a:avLst/>
                  <a:gdLst>
                    <a:gd name="T0" fmla="*/ 9 w 17"/>
                    <a:gd name="T1" fmla="*/ 16 h 17"/>
                    <a:gd name="T2" fmla="*/ 13 w 17"/>
                    <a:gd name="T3" fmla="*/ 13 h 17"/>
                    <a:gd name="T4" fmla="*/ 14 w 17"/>
                    <a:gd name="T5" fmla="*/ 12 h 17"/>
                    <a:gd name="T6" fmla="*/ 16 w 17"/>
                    <a:gd name="T7" fmla="*/ 12 h 17"/>
                    <a:gd name="T8" fmla="*/ 16 w 17"/>
                    <a:gd name="T9" fmla="*/ 9 h 17"/>
                    <a:gd name="T10" fmla="*/ 16 w 17"/>
                    <a:gd name="T11" fmla="*/ 7 h 17"/>
                    <a:gd name="T12" fmla="*/ 13 w 17"/>
                    <a:gd name="T13" fmla="*/ 5 h 17"/>
                    <a:gd name="T14" fmla="*/ 12 w 17"/>
                    <a:gd name="T15" fmla="*/ 2 h 17"/>
                    <a:gd name="T16" fmla="*/ 8 w 17"/>
                    <a:gd name="T17" fmla="*/ 1 h 17"/>
                    <a:gd name="T18" fmla="*/ 7 w 17"/>
                    <a:gd name="T19" fmla="*/ 0 h 17"/>
                    <a:gd name="T20" fmla="*/ 6 w 17"/>
                    <a:gd name="T21" fmla="*/ 0 h 17"/>
                    <a:gd name="T22" fmla="*/ 4 w 17"/>
                    <a:gd name="T23" fmla="*/ 1 h 17"/>
                    <a:gd name="T24" fmla="*/ 1 w 17"/>
                    <a:gd name="T25" fmla="*/ 2 h 17"/>
                    <a:gd name="T26" fmla="*/ 0 w 17"/>
                    <a:gd name="T27" fmla="*/ 3 h 17"/>
                    <a:gd name="T28" fmla="*/ 0 w 17"/>
                    <a:gd name="T29" fmla="*/ 4 h 17"/>
                    <a:gd name="T30" fmla="*/ 0 w 17"/>
                    <a:gd name="T31" fmla="*/ 6 h 17"/>
                    <a:gd name="T32" fmla="*/ 0 w 17"/>
                    <a:gd name="T33" fmla="*/ 8 h 17"/>
                    <a:gd name="T34" fmla="*/ 1 w 17"/>
                    <a:gd name="T35" fmla="*/ 11 h 17"/>
                    <a:gd name="T36" fmla="*/ 3 w 17"/>
                    <a:gd name="T37" fmla="*/ 13 h 17"/>
                    <a:gd name="T38" fmla="*/ 4 w 17"/>
                    <a:gd name="T39" fmla="*/ 16 h 17"/>
                    <a:gd name="T40" fmla="*/ 8 w 17"/>
                    <a:gd name="T41" fmla="*/ 16 h 17"/>
                    <a:gd name="T42" fmla="*/ 9 w 17"/>
                    <a:gd name="T43" fmla="*/ 16 h 17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17"/>
                    <a:gd name="T67" fmla="*/ 0 h 17"/>
                    <a:gd name="T68" fmla="*/ 17 w 17"/>
                    <a:gd name="T69" fmla="*/ 17 h 17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17" h="17">
                      <a:moveTo>
                        <a:pt x="9" y="16"/>
                      </a:moveTo>
                      <a:lnTo>
                        <a:pt x="13" y="13"/>
                      </a:lnTo>
                      <a:lnTo>
                        <a:pt x="14" y="12"/>
                      </a:lnTo>
                      <a:lnTo>
                        <a:pt x="16" y="12"/>
                      </a:lnTo>
                      <a:lnTo>
                        <a:pt x="16" y="9"/>
                      </a:lnTo>
                      <a:lnTo>
                        <a:pt x="16" y="7"/>
                      </a:lnTo>
                      <a:lnTo>
                        <a:pt x="13" y="5"/>
                      </a:lnTo>
                      <a:lnTo>
                        <a:pt x="12" y="2"/>
                      </a:lnTo>
                      <a:lnTo>
                        <a:pt x="8" y="1"/>
                      </a:lnTo>
                      <a:lnTo>
                        <a:pt x="7" y="0"/>
                      </a:lnTo>
                      <a:lnTo>
                        <a:pt x="6" y="0"/>
                      </a:lnTo>
                      <a:lnTo>
                        <a:pt x="4" y="1"/>
                      </a:lnTo>
                      <a:lnTo>
                        <a:pt x="1" y="2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1" y="11"/>
                      </a:lnTo>
                      <a:lnTo>
                        <a:pt x="3" y="13"/>
                      </a:lnTo>
                      <a:lnTo>
                        <a:pt x="4" y="16"/>
                      </a:lnTo>
                      <a:lnTo>
                        <a:pt x="8" y="16"/>
                      </a:lnTo>
                      <a:lnTo>
                        <a:pt x="9" y="16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826" name="Freeform 405"/>
                <p:cNvSpPr>
                  <a:spLocks/>
                </p:cNvSpPr>
                <p:nvPr/>
              </p:nvSpPr>
              <p:spPr bwMode="auto">
                <a:xfrm>
                  <a:off x="2596" y="2922"/>
                  <a:ext cx="15" cy="16"/>
                </a:xfrm>
                <a:custGeom>
                  <a:avLst/>
                  <a:gdLst>
                    <a:gd name="T0" fmla="*/ 1 w 17"/>
                    <a:gd name="T1" fmla="*/ 11 h 17"/>
                    <a:gd name="T2" fmla="*/ 0 w 17"/>
                    <a:gd name="T3" fmla="*/ 7 h 17"/>
                    <a:gd name="T4" fmla="*/ 0 w 17"/>
                    <a:gd name="T5" fmla="*/ 4 h 17"/>
                    <a:gd name="T6" fmla="*/ 0 w 17"/>
                    <a:gd name="T7" fmla="*/ 2 h 17"/>
                    <a:gd name="T8" fmla="*/ 0 w 17"/>
                    <a:gd name="T9" fmla="*/ 1 h 17"/>
                    <a:gd name="T10" fmla="*/ 1 w 17"/>
                    <a:gd name="T11" fmla="*/ 0 h 17"/>
                    <a:gd name="T12" fmla="*/ 4 w 17"/>
                    <a:gd name="T13" fmla="*/ 0 h 17"/>
                    <a:gd name="T14" fmla="*/ 6 w 17"/>
                    <a:gd name="T15" fmla="*/ 1 h 17"/>
                    <a:gd name="T16" fmla="*/ 11 w 17"/>
                    <a:gd name="T17" fmla="*/ 3 h 17"/>
                    <a:gd name="T18" fmla="*/ 12 w 17"/>
                    <a:gd name="T19" fmla="*/ 4 h 17"/>
                    <a:gd name="T20" fmla="*/ 14 w 17"/>
                    <a:gd name="T21" fmla="*/ 8 h 17"/>
                    <a:gd name="T22" fmla="*/ 16 w 17"/>
                    <a:gd name="T23" fmla="*/ 12 h 17"/>
                    <a:gd name="T24" fmla="*/ 14 w 17"/>
                    <a:gd name="T25" fmla="*/ 13 h 17"/>
                    <a:gd name="T26" fmla="*/ 14 w 17"/>
                    <a:gd name="T27" fmla="*/ 14 h 17"/>
                    <a:gd name="T28" fmla="*/ 12 w 17"/>
                    <a:gd name="T29" fmla="*/ 16 h 17"/>
                    <a:gd name="T30" fmla="*/ 11 w 17"/>
                    <a:gd name="T31" fmla="*/ 16 h 17"/>
                    <a:gd name="T32" fmla="*/ 6 w 17"/>
                    <a:gd name="T33" fmla="*/ 16 h 17"/>
                    <a:gd name="T34" fmla="*/ 4 w 17"/>
                    <a:gd name="T35" fmla="*/ 13 h 17"/>
                    <a:gd name="T36" fmla="*/ 1 w 17"/>
                    <a:gd name="T37" fmla="*/ 11 h 17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7"/>
                    <a:gd name="T58" fmla="*/ 0 h 17"/>
                    <a:gd name="T59" fmla="*/ 17 w 17"/>
                    <a:gd name="T60" fmla="*/ 17 h 17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7" h="17">
                      <a:moveTo>
                        <a:pt x="1" y="11"/>
                      </a:moveTo>
                      <a:lnTo>
                        <a:pt x="0" y="7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4" y="0"/>
                      </a:lnTo>
                      <a:lnTo>
                        <a:pt x="6" y="1"/>
                      </a:lnTo>
                      <a:lnTo>
                        <a:pt x="11" y="3"/>
                      </a:lnTo>
                      <a:lnTo>
                        <a:pt x="12" y="4"/>
                      </a:lnTo>
                      <a:lnTo>
                        <a:pt x="14" y="8"/>
                      </a:lnTo>
                      <a:lnTo>
                        <a:pt x="16" y="12"/>
                      </a:lnTo>
                      <a:lnTo>
                        <a:pt x="14" y="13"/>
                      </a:lnTo>
                      <a:lnTo>
                        <a:pt x="14" y="14"/>
                      </a:lnTo>
                      <a:lnTo>
                        <a:pt x="12" y="16"/>
                      </a:lnTo>
                      <a:lnTo>
                        <a:pt x="11" y="16"/>
                      </a:lnTo>
                      <a:lnTo>
                        <a:pt x="6" y="16"/>
                      </a:lnTo>
                      <a:lnTo>
                        <a:pt x="4" y="13"/>
                      </a:lnTo>
                      <a:lnTo>
                        <a:pt x="1" y="11"/>
                      </a:ln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827" name="Freeform 406"/>
                <p:cNvSpPr>
                  <a:spLocks/>
                </p:cNvSpPr>
                <p:nvPr/>
              </p:nvSpPr>
              <p:spPr bwMode="auto">
                <a:xfrm>
                  <a:off x="2604" y="2926"/>
                  <a:ext cx="16" cy="16"/>
                </a:xfrm>
                <a:custGeom>
                  <a:avLst/>
                  <a:gdLst>
                    <a:gd name="T0" fmla="*/ 10 w 17"/>
                    <a:gd name="T1" fmla="*/ 16 h 17"/>
                    <a:gd name="T2" fmla="*/ 13 w 17"/>
                    <a:gd name="T3" fmla="*/ 13 h 17"/>
                    <a:gd name="T4" fmla="*/ 13 w 17"/>
                    <a:gd name="T5" fmla="*/ 12 h 17"/>
                    <a:gd name="T6" fmla="*/ 14 w 17"/>
                    <a:gd name="T7" fmla="*/ 12 h 17"/>
                    <a:gd name="T8" fmla="*/ 16 w 17"/>
                    <a:gd name="T9" fmla="*/ 9 h 17"/>
                    <a:gd name="T10" fmla="*/ 14 w 17"/>
                    <a:gd name="T11" fmla="*/ 7 h 17"/>
                    <a:gd name="T12" fmla="*/ 13 w 17"/>
                    <a:gd name="T13" fmla="*/ 5 h 17"/>
                    <a:gd name="T14" fmla="*/ 11 w 17"/>
                    <a:gd name="T15" fmla="*/ 2 h 17"/>
                    <a:gd name="T16" fmla="*/ 10 w 17"/>
                    <a:gd name="T17" fmla="*/ 1 h 17"/>
                    <a:gd name="T18" fmla="*/ 6 w 17"/>
                    <a:gd name="T19" fmla="*/ 0 h 17"/>
                    <a:gd name="T20" fmla="*/ 5 w 17"/>
                    <a:gd name="T21" fmla="*/ 0 h 17"/>
                    <a:gd name="T22" fmla="*/ 5 w 17"/>
                    <a:gd name="T23" fmla="*/ 1 h 17"/>
                    <a:gd name="T24" fmla="*/ 2 w 17"/>
                    <a:gd name="T25" fmla="*/ 2 h 17"/>
                    <a:gd name="T26" fmla="*/ 1 w 17"/>
                    <a:gd name="T27" fmla="*/ 3 h 17"/>
                    <a:gd name="T28" fmla="*/ 1 w 17"/>
                    <a:gd name="T29" fmla="*/ 4 h 17"/>
                    <a:gd name="T30" fmla="*/ 0 w 17"/>
                    <a:gd name="T31" fmla="*/ 5 h 17"/>
                    <a:gd name="T32" fmla="*/ 1 w 17"/>
                    <a:gd name="T33" fmla="*/ 8 h 17"/>
                    <a:gd name="T34" fmla="*/ 2 w 17"/>
                    <a:gd name="T35" fmla="*/ 11 h 17"/>
                    <a:gd name="T36" fmla="*/ 3 w 17"/>
                    <a:gd name="T37" fmla="*/ 13 h 17"/>
                    <a:gd name="T38" fmla="*/ 5 w 17"/>
                    <a:gd name="T39" fmla="*/ 16 h 17"/>
                    <a:gd name="T40" fmla="*/ 8 w 17"/>
                    <a:gd name="T41" fmla="*/ 16 h 17"/>
                    <a:gd name="T42" fmla="*/ 9 w 17"/>
                    <a:gd name="T43" fmla="*/ 16 h 17"/>
                    <a:gd name="T44" fmla="*/ 10 w 17"/>
                    <a:gd name="T45" fmla="*/ 16 h 17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17"/>
                    <a:gd name="T70" fmla="*/ 0 h 17"/>
                    <a:gd name="T71" fmla="*/ 17 w 17"/>
                    <a:gd name="T72" fmla="*/ 17 h 17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17" h="17">
                      <a:moveTo>
                        <a:pt x="10" y="16"/>
                      </a:moveTo>
                      <a:lnTo>
                        <a:pt x="13" y="13"/>
                      </a:lnTo>
                      <a:lnTo>
                        <a:pt x="13" y="12"/>
                      </a:lnTo>
                      <a:lnTo>
                        <a:pt x="14" y="12"/>
                      </a:lnTo>
                      <a:lnTo>
                        <a:pt x="16" y="9"/>
                      </a:lnTo>
                      <a:lnTo>
                        <a:pt x="14" y="7"/>
                      </a:lnTo>
                      <a:lnTo>
                        <a:pt x="13" y="5"/>
                      </a:lnTo>
                      <a:lnTo>
                        <a:pt x="11" y="2"/>
                      </a:lnTo>
                      <a:lnTo>
                        <a:pt x="10" y="1"/>
                      </a:lnTo>
                      <a:lnTo>
                        <a:pt x="6" y="0"/>
                      </a:lnTo>
                      <a:lnTo>
                        <a:pt x="5" y="0"/>
                      </a:lnTo>
                      <a:lnTo>
                        <a:pt x="5" y="1"/>
                      </a:lnTo>
                      <a:lnTo>
                        <a:pt x="2" y="2"/>
                      </a:lnTo>
                      <a:lnTo>
                        <a:pt x="1" y="3"/>
                      </a:lnTo>
                      <a:lnTo>
                        <a:pt x="1" y="4"/>
                      </a:lnTo>
                      <a:lnTo>
                        <a:pt x="0" y="5"/>
                      </a:lnTo>
                      <a:lnTo>
                        <a:pt x="1" y="8"/>
                      </a:lnTo>
                      <a:lnTo>
                        <a:pt x="2" y="11"/>
                      </a:lnTo>
                      <a:lnTo>
                        <a:pt x="3" y="13"/>
                      </a:lnTo>
                      <a:lnTo>
                        <a:pt x="5" y="16"/>
                      </a:lnTo>
                      <a:lnTo>
                        <a:pt x="8" y="16"/>
                      </a:lnTo>
                      <a:lnTo>
                        <a:pt x="9" y="16"/>
                      </a:lnTo>
                      <a:lnTo>
                        <a:pt x="10" y="16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828" name="Freeform 407"/>
                <p:cNvSpPr>
                  <a:spLocks/>
                </p:cNvSpPr>
                <p:nvPr/>
              </p:nvSpPr>
              <p:spPr bwMode="auto">
                <a:xfrm>
                  <a:off x="2604" y="2927"/>
                  <a:ext cx="16" cy="16"/>
                </a:xfrm>
                <a:custGeom>
                  <a:avLst/>
                  <a:gdLst>
                    <a:gd name="T0" fmla="*/ 3 w 17"/>
                    <a:gd name="T1" fmla="*/ 11 h 17"/>
                    <a:gd name="T2" fmla="*/ 1 w 17"/>
                    <a:gd name="T3" fmla="*/ 7 h 17"/>
                    <a:gd name="T4" fmla="*/ 0 w 17"/>
                    <a:gd name="T5" fmla="*/ 3 h 17"/>
                    <a:gd name="T6" fmla="*/ 1 w 17"/>
                    <a:gd name="T7" fmla="*/ 2 h 17"/>
                    <a:gd name="T8" fmla="*/ 1 w 17"/>
                    <a:gd name="T9" fmla="*/ 1 h 17"/>
                    <a:gd name="T10" fmla="*/ 3 w 17"/>
                    <a:gd name="T11" fmla="*/ 0 h 17"/>
                    <a:gd name="T12" fmla="*/ 4 w 17"/>
                    <a:gd name="T13" fmla="*/ 0 h 17"/>
                    <a:gd name="T14" fmla="*/ 8 w 17"/>
                    <a:gd name="T15" fmla="*/ 0 h 17"/>
                    <a:gd name="T16" fmla="*/ 11 w 17"/>
                    <a:gd name="T17" fmla="*/ 2 h 17"/>
                    <a:gd name="T18" fmla="*/ 14 w 17"/>
                    <a:gd name="T19" fmla="*/ 4 h 17"/>
                    <a:gd name="T20" fmla="*/ 16 w 17"/>
                    <a:gd name="T21" fmla="*/ 8 h 17"/>
                    <a:gd name="T22" fmla="*/ 16 w 17"/>
                    <a:gd name="T23" fmla="*/ 12 h 17"/>
                    <a:gd name="T24" fmla="*/ 16 w 17"/>
                    <a:gd name="T25" fmla="*/ 13 h 17"/>
                    <a:gd name="T26" fmla="*/ 14 w 17"/>
                    <a:gd name="T27" fmla="*/ 14 h 17"/>
                    <a:gd name="T28" fmla="*/ 14 w 17"/>
                    <a:gd name="T29" fmla="*/ 16 h 17"/>
                    <a:gd name="T30" fmla="*/ 11 w 17"/>
                    <a:gd name="T31" fmla="*/ 16 h 17"/>
                    <a:gd name="T32" fmla="*/ 8 w 17"/>
                    <a:gd name="T33" fmla="*/ 16 h 17"/>
                    <a:gd name="T34" fmla="*/ 4 w 17"/>
                    <a:gd name="T35" fmla="*/ 13 h 17"/>
                    <a:gd name="T36" fmla="*/ 3 w 17"/>
                    <a:gd name="T37" fmla="*/ 11 h 17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7"/>
                    <a:gd name="T58" fmla="*/ 0 h 17"/>
                    <a:gd name="T59" fmla="*/ 17 w 17"/>
                    <a:gd name="T60" fmla="*/ 17 h 17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7" h="17">
                      <a:moveTo>
                        <a:pt x="3" y="11"/>
                      </a:moveTo>
                      <a:lnTo>
                        <a:pt x="1" y="7"/>
                      </a:lnTo>
                      <a:lnTo>
                        <a:pt x="0" y="3"/>
                      </a:lnTo>
                      <a:lnTo>
                        <a:pt x="1" y="2"/>
                      </a:ln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4" y="0"/>
                      </a:lnTo>
                      <a:lnTo>
                        <a:pt x="8" y="0"/>
                      </a:lnTo>
                      <a:lnTo>
                        <a:pt x="11" y="2"/>
                      </a:lnTo>
                      <a:lnTo>
                        <a:pt x="14" y="4"/>
                      </a:lnTo>
                      <a:lnTo>
                        <a:pt x="16" y="8"/>
                      </a:lnTo>
                      <a:lnTo>
                        <a:pt x="16" y="12"/>
                      </a:lnTo>
                      <a:lnTo>
                        <a:pt x="16" y="13"/>
                      </a:lnTo>
                      <a:lnTo>
                        <a:pt x="14" y="14"/>
                      </a:lnTo>
                      <a:lnTo>
                        <a:pt x="14" y="16"/>
                      </a:lnTo>
                      <a:lnTo>
                        <a:pt x="11" y="16"/>
                      </a:lnTo>
                      <a:lnTo>
                        <a:pt x="8" y="16"/>
                      </a:lnTo>
                      <a:lnTo>
                        <a:pt x="4" y="13"/>
                      </a:lnTo>
                      <a:lnTo>
                        <a:pt x="3" y="11"/>
                      </a:ln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829" name="Freeform 408"/>
                <p:cNvSpPr>
                  <a:spLocks/>
                </p:cNvSpPr>
                <p:nvPr/>
              </p:nvSpPr>
              <p:spPr bwMode="auto">
                <a:xfrm>
                  <a:off x="2587" y="2873"/>
                  <a:ext cx="112" cy="67"/>
                </a:xfrm>
                <a:custGeom>
                  <a:avLst/>
                  <a:gdLst>
                    <a:gd name="T0" fmla="*/ 0 w 123"/>
                    <a:gd name="T1" fmla="*/ 13 h 70"/>
                    <a:gd name="T2" fmla="*/ 24 w 123"/>
                    <a:gd name="T3" fmla="*/ 0 h 70"/>
                    <a:gd name="T4" fmla="*/ 122 w 123"/>
                    <a:gd name="T5" fmla="*/ 54 h 70"/>
                    <a:gd name="T6" fmla="*/ 96 w 123"/>
                    <a:gd name="T7" fmla="*/ 69 h 70"/>
                    <a:gd name="T8" fmla="*/ 0 w 123"/>
                    <a:gd name="T9" fmla="*/ 13 h 7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3"/>
                    <a:gd name="T16" fmla="*/ 0 h 70"/>
                    <a:gd name="T17" fmla="*/ 123 w 123"/>
                    <a:gd name="T18" fmla="*/ 70 h 7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3" h="70">
                      <a:moveTo>
                        <a:pt x="0" y="13"/>
                      </a:moveTo>
                      <a:lnTo>
                        <a:pt x="24" y="0"/>
                      </a:lnTo>
                      <a:lnTo>
                        <a:pt x="122" y="54"/>
                      </a:lnTo>
                      <a:lnTo>
                        <a:pt x="96" y="69"/>
                      </a:lnTo>
                      <a:lnTo>
                        <a:pt x="0" y="13"/>
                      </a:lnTo>
                    </a:path>
                  </a:pathLst>
                </a:custGeom>
                <a:solidFill>
                  <a:srgbClr val="CCCC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830" name="Freeform 409"/>
                <p:cNvSpPr>
                  <a:spLocks/>
                </p:cNvSpPr>
                <p:nvPr/>
              </p:nvSpPr>
              <p:spPr bwMode="auto">
                <a:xfrm>
                  <a:off x="2587" y="2885"/>
                  <a:ext cx="89" cy="82"/>
                </a:xfrm>
                <a:custGeom>
                  <a:avLst/>
                  <a:gdLst>
                    <a:gd name="T0" fmla="*/ 0 w 97"/>
                    <a:gd name="T1" fmla="*/ 0 h 87"/>
                    <a:gd name="T2" fmla="*/ 96 w 97"/>
                    <a:gd name="T3" fmla="*/ 57 h 87"/>
                    <a:gd name="T4" fmla="*/ 96 w 97"/>
                    <a:gd name="T5" fmla="*/ 86 h 87"/>
                    <a:gd name="T6" fmla="*/ 0 w 97"/>
                    <a:gd name="T7" fmla="*/ 28 h 87"/>
                    <a:gd name="T8" fmla="*/ 0 w 97"/>
                    <a:gd name="T9" fmla="*/ 0 h 8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7"/>
                    <a:gd name="T16" fmla="*/ 0 h 87"/>
                    <a:gd name="T17" fmla="*/ 97 w 97"/>
                    <a:gd name="T18" fmla="*/ 87 h 8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7" h="87">
                      <a:moveTo>
                        <a:pt x="0" y="0"/>
                      </a:moveTo>
                      <a:lnTo>
                        <a:pt x="96" y="57"/>
                      </a:lnTo>
                      <a:lnTo>
                        <a:pt x="96" y="86"/>
                      </a:lnTo>
                      <a:lnTo>
                        <a:pt x="0" y="28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831" name="Freeform 410"/>
                <p:cNvSpPr>
                  <a:spLocks/>
                </p:cNvSpPr>
                <p:nvPr/>
              </p:nvSpPr>
              <p:spPr bwMode="auto">
                <a:xfrm>
                  <a:off x="2720" y="2970"/>
                  <a:ext cx="16" cy="16"/>
                </a:xfrm>
                <a:custGeom>
                  <a:avLst/>
                  <a:gdLst>
                    <a:gd name="T0" fmla="*/ 4 w 17"/>
                    <a:gd name="T1" fmla="*/ 0 h 17"/>
                    <a:gd name="T2" fmla="*/ 16 w 17"/>
                    <a:gd name="T3" fmla="*/ 9 h 17"/>
                    <a:gd name="T4" fmla="*/ 12 w 17"/>
                    <a:gd name="T5" fmla="*/ 16 h 17"/>
                    <a:gd name="T6" fmla="*/ 0 w 17"/>
                    <a:gd name="T7" fmla="*/ 5 h 17"/>
                    <a:gd name="T8" fmla="*/ 4 w 17"/>
                    <a:gd name="T9" fmla="*/ 0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4" y="0"/>
                      </a:moveTo>
                      <a:lnTo>
                        <a:pt x="16" y="9"/>
                      </a:lnTo>
                      <a:lnTo>
                        <a:pt x="12" y="16"/>
                      </a:lnTo>
                      <a:lnTo>
                        <a:pt x="0" y="5"/>
                      </a:lnTo>
                      <a:lnTo>
                        <a:pt x="4" y="0"/>
                      </a:lnTo>
                    </a:path>
                  </a:pathLst>
                </a:custGeom>
                <a:solidFill>
                  <a:srgbClr val="F934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832" name="Freeform 411"/>
                <p:cNvSpPr>
                  <a:spLocks/>
                </p:cNvSpPr>
                <p:nvPr/>
              </p:nvSpPr>
              <p:spPr bwMode="auto">
                <a:xfrm>
                  <a:off x="2682" y="2940"/>
                  <a:ext cx="33" cy="20"/>
                </a:xfrm>
                <a:custGeom>
                  <a:avLst/>
                  <a:gdLst>
                    <a:gd name="T0" fmla="*/ 23 w 36"/>
                    <a:gd name="T1" fmla="*/ 0 h 21"/>
                    <a:gd name="T2" fmla="*/ 35 w 36"/>
                    <a:gd name="T3" fmla="*/ 7 h 21"/>
                    <a:gd name="T4" fmla="*/ 12 w 36"/>
                    <a:gd name="T5" fmla="*/ 20 h 21"/>
                    <a:gd name="T6" fmla="*/ 0 w 36"/>
                    <a:gd name="T7" fmla="*/ 12 h 21"/>
                    <a:gd name="T8" fmla="*/ 23 w 36"/>
                    <a:gd name="T9" fmla="*/ 0 h 2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6"/>
                    <a:gd name="T16" fmla="*/ 0 h 21"/>
                    <a:gd name="T17" fmla="*/ 36 w 36"/>
                    <a:gd name="T18" fmla="*/ 21 h 2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6" h="21">
                      <a:moveTo>
                        <a:pt x="23" y="0"/>
                      </a:moveTo>
                      <a:lnTo>
                        <a:pt x="35" y="7"/>
                      </a:lnTo>
                      <a:lnTo>
                        <a:pt x="12" y="20"/>
                      </a:lnTo>
                      <a:lnTo>
                        <a:pt x="0" y="12"/>
                      </a:lnTo>
                      <a:lnTo>
                        <a:pt x="23" y="0"/>
                      </a:lnTo>
                    </a:path>
                  </a:pathLst>
                </a:custGeom>
                <a:solidFill>
                  <a:srgbClr val="FC67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833" name="Freeform 412"/>
                <p:cNvSpPr>
                  <a:spLocks/>
                </p:cNvSpPr>
                <p:nvPr/>
              </p:nvSpPr>
              <p:spPr bwMode="auto">
                <a:xfrm>
                  <a:off x="2682" y="2952"/>
                  <a:ext cx="16" cy="32"/>
                </a:xfrm>
                <a:custGeom>
                  <a:avLst/>
                  <a:gdLst>
                    <a:gd name="T0" fmla="*/ 0 w 17"/>
                    <a:gd name="T1" fmla="*/ 26 h 33"/>
                    <a:gd name="T2" fmla="*/ 16 w 17"/>
                    <a:gd name="T3" fmla="*/ 32 h 33"/>
                    <a:gd name="T4" fmla="*/ 16 w 17"/>
                    <a:gd name="T5" fmla="*/ 7 h 33"/>
                    <a:gd name="T6" fmla="*/ 0 w 17"/>
                    <a:gd name="T7" fmla="*/ 0 h 33"/>
                    <a:gd name="T8" fmla="*/ 0 w 17"/>
                    <a:gd name="T9" fmla="*/ 26 h 3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33"/>
                    <a:gd name="T17" fmla="*/ 17 w 17"/>
                    <a:gd name="T18" fmla="*/ 33 h 3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33">
                      <a:moveTo>
                        <a:pt x="0" y="26"/>
                      </a:moveTo>
                      <a:lnTo>
                        <a:pt x="16" y="32"/>
                      </a:lnTo>
                      <a:lnTo>
                        <a:pt x="16" y="7"/>
                      </a:lnTo>
                      <a:lnTo>
                        <a:pt x="0" y="0"/>
                      </a:lnTo>
                      <a:lnTo>
                        <a:pt x="0" y="26"/>
                      </a:lnTo>
                    </a:path>
                  </a:pathLst>
                </a:custGeom>
                <a:solidFill>
                  <a:srgbClr val="F901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834" name="Freeform 413"/>
                <p:cNvSpPr>
                  <a:spLocks/>
                </p:cNvSpPr>
                <p:nvPr/>
              </p:nvSpPr>
              <p:spPr bwMode="auto">
                <a:xfrm>
                  <a:off x="2693" y="2946"/>
                  <a:ext cx="22" cy="38"/>
                </a:xfrm>
                <a:custGeom>
                  <a:avLst/>
                  <a:gdLst>
                    <a:gd name="T0" fmla="*/ 23 w 24"/>
                    <a:gd name="T1" fmla="*/ 26 h 39"/>
                    <a:gd name="T2" fmla="*/ 0 w 24"/>
                    <a:gd name="T3" fmla="*/ 38 h 39"/>
                    <a:gd name="T4" fmla="*/ 0 w 24"/>
                    <a:gd name="T5" fmla="*/ 13 h 39"/>
                    <a:gd name="T6" fmla="*/ 23 w 24"/>
                    <a:gd name="T7" fmla="*/ 0 h 39"/>
                    <a:gd name="T8" fmla="*/ 23 w 24"/>
                    <a:gd name="T9" fmla="*/ 26 h 3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4"/>
                    <a:gd name="T16" fmla="*/ 0 h 39"/>
                    <a:gd name="T17" fmla="*/ 24 w 24"/>
                    <a:gd name="T18" fmla="*/ 39 h 3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4" h="39">
                      <a:moveTo>
                        <a:pt x="23" y="26"/>
                      </a:moveTo>
                      <a:lnTo>
                        <a:pt x="0" y="38"/>
                      </a:lnTo>
                      <a:lnTo>
                        <a:pt x="0" y="13"/>
                      </a:lnTo>
                      <a:lnTo>
                        <a:pt x="23" y="0"/>
                      </a:lnTo>
                      <a:lnTo>
                        <a:pt x="23" y="26"/>
                      </a:lnTo>
                    </a:path>
                  </a:pathLst>
                </a:custGeom>
                <a:solidFill>
                  <a:srgbClr val="99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835" name="Freeform 414"/>
                <p:cNvSpPr>
                  <a:spLocks/>
                </p:cNvSpPr>
                <p:nvPr/>
              </p:nvSpPr>
              <p:spPr bwMode="auto">
                <a:xfrm>
                  <a:off x="2695" y="2953"/>
                  <a:ext cx="25" cy="16"/>
                </a:xfrm>
                <a:custGeom>
                  <a:avLst/>
                  <a:gdLst>
                    <a:gd name="T0" fmla="*/ 18 w 27"/>
                    <a:gd name="T1" fmla="*/ 0 h 17"/>
                    <a:gd name="T2" fmla="*/ 26 w 27"/>
                    <a:gd name="T3" fmla="*/ 5 h 17"/>
                    <a:gd name="T4" fmla="*/ 21 w 27"/>
                    <a:gd name="T5" fmla="*/ 13 h 17"/>
                    <a:gd name="T6" fmla="*/ 9 w 27"/>
                    <a:gd name="T7" fmla="*/ 16 h 17"/>
                    <a:gd name="T8" fmla="*/ 0 w 27"/>
                    <a:gd name="T9" fmla="*/ 10 h 17"/>
                    <a:gd name="T10" fmla="*/ 18 w 27"/>
                    <a:gd name="T11" fmla="*/ 0 h 1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7"/>
                    <a:gd name="T19" fmla="*/ 0 h 17"/>
                    <a:gd name="T20" fmla="*/ 27 w 27"/>
                    <a:gd name="T21" fmla="*/ 17 h 1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7" h="17">
                      <a:moveTo>
                        <a:pt x="18" y="0"/>
                      </a:moveTo>
                      <a:lnTo>
                        <a:pt x="26" y="5"/>
                      </a:lnTo>
                      <a:lnTo>
                        <a:pt x="21" y="13"/>
                      </a:lnTo>
                      <a:lnTo>
                        <a:pt x="9" y="16"/>
                      </a:lnTo>
                      <a:lnTo>
                        <a:pt x="0" y="10"/>
                      </a:lnTo>
                      <a:lnTo>
                        <a:pt x="18" y="0"/>
                      </a:lnTo>
                    </a:path>
                  </a:pathLst>
                </a:custGeom>
                <a:solidFill>
                  <a:srgbClr val="F934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836" name="Freeform 415"/>
                <p:cNvSpPr>
                  <a:spLocks/>
                </p:cNvSpPr>
                <p:nvPr/>
              </p:nvSpPr>
              <p:spPr bwMode="auto">
                <a:xfrm>
                  <a:off x="2695" y="2963"/>
                  <a:ext cx="15" cy="28"/>
                </a:xfrm>
                <a:custGeom>
                  <a:avLst/>
                  <a:gdLst>
                    <a:gd name="T0" fmla="*/ 0 w 17"/>
                    <a:gd name="T1" fmla="*/ 20 h 30"/>
                    <a:gd name="T2" fmla="*/ 15 w 17"/>
                    <a:gd name="T3" fmla="*/ 29 h 30"/>
                    <a:gd name="T4" fmla="*/ 16 w 17"/>
                    <a:gd name="T5" fmla="*/ 13 h 30"/>
                    <a:gd name="T6" fmla="*/ 12 w 17"/>
                    <a:gd name="T7" fmla="*/ 4 h 30"/>
                    <a:gd name="T8" fmla="*/ 0 w 17"/>
                    <a:gd name="T9" fmla="*/ 0 h 30"/>
                    <a:gd name="T10" fmla="*/ 0 w 17"/>
                    <a:gd name="T11" fmla="*/ 20 h 3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7"/>
                    <a:gd name="T19" fmla="*/ 0 h 30"/>
                    <a:gd name="T20" fmla="*/ 17 w 17"/>
                    <a:gd name="T21" fmla="*/ 30 h 3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7" h="30">
                      <a:moveTo>
                        <a:pt x="0" y="20"/>
                      </a:moveTo>
                      <a:lnTo>
                        <a:pt x="15" y="29"/>
                      </a:lnTo>
                      <a:lnTo>
                        <a:pt x="16" y="13"/>
                      </a:lnTo>
                      <a:lnTo>
                        <a:pt x="12" y="4"/>
                      </a:lnTo>
                      <a:lnTo>
                        <a:pt x="0" y="0"/>
                      </a:lnTo>
                      <a:lnTo>
                        <a:pt x="0" y="20"/>
                      </a:lnTo>
                    </a:path>
                  </a:pathLst>
                </a:custGeom>
                <a:solidFill>
                  <a:srgbClr val="F901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837" name="Freeform 416"/>
                <p:cNvSpPr>
                  <a:spLocks/>
                </p:cNvSpPr>
                <p:nvPr/>
              </p:nvSpPr>
              <p:spPr bwMode="auto">
                <a:xfrm>
                  <a:off x="2707" y="2975"/>
                  <a:ext cx="15" cy="21"/>
                </a:xfrm>
                <a:custGeom>
                  <a:avLst/>
                  <a:gdLst>
                    <a:gd name="T0" fmla="*/ 0 w 17"/>
                    <a:gd name="T1" fmla="*/ 15 h 22"/>
                    <a:gd name="T2" fmla="*/ 2 w 17"/>
                    <a:gd name="T3" fmla="*/ 10 h 22"/>
                    <a:gd name="T4" fmla="*/ 9 w 17"/>
                    <a:gd name="T5" fmla="*/ 12 h 22"/>
                    <a:gd name="T6" fmla="*/ 13 w 17"/>
                    <a:gd name="T7" fmla="*/ 21 h 22"/>
                    <a:gd name="T8" fmla="*/ 16 w 17"/>
                    <a:gd name="T9" fmla="*/ 20 h 22"/>
                    <a:gd name="T10" fmla="*/ 13 w 17"/>
                    <a:gd name="T11" fmla="*/ 8 h 22"/>
                    <a:gd name="T12" fmla="*/ 0 w 17"/>
                    <a:gd name="T13" fmla="*/ 0 h 22"/>
                    <a:gd name="T14" fmla="*/ 0 w 17"/>
                    <a:gd name="T15" fmla="*/ 15 h 2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7"/>
                    <a:gd name="T25" fmla="*/ 0 h 22"/>
                    <a:gd name="T26" fmla="*/ 17 w 17"/>
                    <a:gd name="T27" fmla="*/ 22 h 2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7" h="22">
                      <a:moveTo>
                        <a:pt x="0" y="15"/>
                      </a:moveTo>
                      <a:lnTo>
                        <a:pt x="2" y="10"/>
                      </a:lnTo>
                      <a:lnTo>
                        <a:pt x="9" y="12"/>
                      </a:lnTo>
                      <a:lnTo>
                        <a:pt x="13" y="21"/>
                      </a:lnTo>
                      <a:lnTo>
                        <a:pt x="16" y="20"/>
                      </a:lnTo>
                      <a:lnTo>
                        <a:pt x="13" y="8"/>
                      </a:lnTo>
                      <a:lnTo>
                        <a:pt x="0" y="0"/>
                      </a:lnTo>
                      <a:lnTo>
                        <a:pt x="0" y="15"/>
                      </a:lnTo>
                    </a:path>
                  </a:pathLst>
                </a:custGeom>
                <a:solidFill>
                  <a:srgbClr val="F901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838" name="Freeform 417"/>
                <p:cNvSpPr>
                  <a:spLocks/>
                </p:cNvSpPr>
                <p:nvPr/>
              </p:nvSpPr>
              <p:spPr bwMode="auto">
                <a:xfrm>
                  <a:off x="2720" y="2977"/>
                  <a:ext cx="16" cy="19"/>
                </a:xfrm>
                <a:custGeom>
                  <a:avLst/>
                  <a:gdLst>
                    <a:gd name="T0" fmla="*/ 16 w 17"/>
                    <a:gd name="T1" fmla="*/ 13 h 20"/>
                    <a:gd name="T2" fmla="*/ 2 w 17"/>
                    <a:gd name="T3" fmla="*/ 19 h 20"/>
                    <a:gd name="T4" fmla="*/ 0 w 17"/>
                    <a:gd name="T5" fmla="*/ 6 h 20"/>
                    <a:gd name="T6" fmla="*/ 9 w 17"/>
                    <a:gd name="T7" fmla="*/ 4 h 20"/>
                    <a:gd name="T8" fmla="*/ 14 w 17"/>
                    <a:gd name="T9" fmla="*/ 0 h 20"/>
                    <a:gd name="T10" fmla="*/ 16 w 17"/>
                    <a:gd name="T11" fmla="*/ 13 h 2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7"/>
                    <a:gd name="T19" fmla="*/ 0 h 20"/>
                    <a:gd name="T20" fmla="*/ 17 w 17"/>
                    <a:gd name="T21" fmla="*/ 20 h 2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7" h="20">
                      <a:moveTo>
                        <a:pt x="16" y="13"/>
                      </a:moveTo>
                      <a:lnTo>
                        <a:pt x="2" y="19"/>
                      </a:lnTo>
                      <a:lnTo>
                        <a:pt x="0" y="6"/>
                      </a:lnTo>
                      <a:lnTo>
                        <a:pt x="9" y="4"/>
                      </a:lnTo>
                      <a:lnTo>
                        <a:pt x="14" y="0"/>
                      </a:lnTo>
                      <a:lnTo>
                        <a:pt x="16" y="13"/>
                      </a:lnTo>
                    </a:path>
                  </a:pathLst>
                </a:custGeom>
                <a:solidFill>
                  <a:srgbClr val="99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839" name="Freeform 418"/>
                <p:cNvSpPr>
                  <a:spLocks/>
                </p:cNvSpPr>
                <p:nvPr/>
              </p:nvSpPr>
              <p:spPr bwMode="auto">
                <a:xfrm>
                  <a:off x="2696" y="2965"/>
                  <a:ext cx="15" cy="17"/>
                </a:xfrm>
                <a:custGeom>
                  <a:avLst/>
                  <a:gdLst>
                    <a:gd name="T0" fmla="*/ 0 w 17"/>
                    <a:gd name="T1" fmla="*/ 9 h 17"/>
                    <a:gd name="T2" fmla="*/ 16 w 17"/>
                    <a:gd name="T3" fmla="*/ 16 h 17"/>
                    <a:gd name="T4" fmla="*/ 11 w 17"/>
                    <a:gd name="T5" fmla="*/ 4 h 17"/>
                    <a:gd name="T6" fmla="*/ 0 w 17"/>
                    <a:gd name="T7" fmla="*/ 0 h 17"/>
                    <a:gd name="T8" fmla="*/ 0 w 17"/>
                    <a:gd name="T9" fmla="*/ 9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9"/>
                      </a:moveTo>
                      <a:lnTo>
                        <a:pt x="16" y="16"/>
                      </a:lnTo>
                      <a:lnTo>
                        <a:pt x="11" y="4"/>
                      </a:lnTo>
                      <a:lnTo>
                        <a:pt x="0" y="0"/>
                      </a:lnTo>
                      <a:lnTo>
                        <a:pt x="0" y="9"/>
                      </a:lnTo>
                    </a:path>
                  </a:pathLst>
                </a:custGeom>
                <a:solidFill>
                  <a:srgbClr val="CEE1E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840" name="Freeform 419"/>
                <p:cNvSpPr>
                  <a:spLocks/>
                </p:cNvSpPr>
                <p:nvPr/>
              </p:nvSpPr>
              <p:spPr bwMode="auto">
                <a:xfrm>
                  <a:off x="2707" y="2973"/>
                  <a:ext cx="22" cy="16"/>
                </a:xfrm>
                <a:custGeom>
                  <a:avLst/>
                  <a:gdLst>
                    <a:gd name="T0" fmla="*/ 23 w 24"/>
                    <a:gd name="T1" fmla="*/ 12 h 17"/>
                    <a:gd name="T2" fmla="*/ 14 w 24"/>
                    <a:gd name="T3" fmla="*/ 16 h 17"/>
                    <a:gd name="T4" fmla="*/ 0 w 24"/>
                    <a:gd name="T5" fmla="*/ 3 h 17"/>
                    <a:gd name="T6" fmla="*/ 13 w 24"/>
                    <a:gd name="T7" fmla="*/ 0 h 17"/>
                    <a:gd name="T8" fmla="*/ 23 w 24"/>
                    <a:gd name="T9" fmla="*/ 12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4"/>
                    <a:gd name="T16" fmla="*/ 0 h 17"/>
                    <a:gd name="T17" fmla="*/ 24 w 24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4" h="17">
                      <a:moveTo>
                        <a:pt x="23" y="12"/>
                      </a:moveTo>
                      <a:lnTo>
                        <a:pt x="14" y="16"/>
                      </a:lnTo>
                      <a:lnTo>
                        <a:pt x="0" y="3"/>
                      </a:lnTo>
                      <a:lnTo>
                        <a:pt x="13" y="0"/>
                      </a:lnTo>
                      <a:lnTo>
                        <a:pt x="23" y="12"/>
                      </a:lnTo>
                    </a:path>
                  </a:pathLst>
                </a:custGeom>
                <a:solidFill>
                  <a:srgbClr val="F934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841" name="Freeform 420"/>
                <p:cNvSpPr>
                  <a:spLocks/>
                </p:cNvSpPr>
                <p:nvPr/>
              </p:nvSpPr>
              <p:spPr bwMode="auto">
                <a:xfrm>
                  <a:off x="2719" y="2966"/>
                  <a:ext cx="15" cy="17"/>
                </a:xfrm>
                <a:custGeom>
                  <a:avLst/>
                  <a:gdLst>
                    <a:gd name="T0" fmla="*/ 0 w 17"/>
                    <a:gd name="T1" fmla="*/ 7 h 17"/>
                    <a:gd name="T2" fmla="*/ 3 w 17"/>
                    <a:gd name="T3" fmla="*/ 0 h 17"/>
                    <a:gd name="T4" fmla="*/ 16 w 17"/>
                    <a:gd name="T5" fmla="*/ 12 h 17"/>
                    <a:gd name="T6" fmla="*/ 11 w 17"/>
                    <a:gd name="T7" fmla="*/ 16 h 17"/>
                    <a:gd name="T8" fmla="*/ 0 w 17"/>
                    <a:gd name="T9" fmla="*/ 7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7"/>
                      </a:moveTo>
                      <a:lnTo>
                        <a:pt x="3" y="0"/>
                      </a:lnTo>
                      <a:lnTo>
                        <a:pt x="16" y="12"/>
                      </a:lnTo>
                      <a:lnTo>
                        <a:pt x="11" y="16"/>
                      </a:lnTo>
                      <a:lnTo>
                        <a:pt x="0" y="7"/>
                      </a:lnTo>
                    </a:path>
                  </a:pathLst>
                </a:custGeom>
                <a:solidFill>
                  <a:srgbClr val="F901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842" name="Freeform 421"/>
                <p:cNvSpPr>
                  <a:spLocks/>
                </p:cNvSpPr>
                <p:nvPr/>
              </p:nvSpPr>
              <p:spPr bwMode="auto">
                <a:xfrm>
                  <a:off x="2704" y="2961"/>
                  <a:ext cx="21" cy="18"/>
                </a:xfrm>
                <a:custGeom>
                  <a:avLst/>
                  <a:gdLst>
                    <a:gd name="T0" fmla="*/ 22 w 23"/>
                    <a:gd name="T1" fmla="*/ 13 h 19"/>
                    <a:gd name="T2" fmla="*/ 4 w 23"/>
                    <a:gd name="T3" fmla="*/ 18 h 19"/>
                    <a:gd name="T4" fmla="*/ 0 w 23"/>
                    <a:gd name="T5" fmla="*/ 4 h 19"/>
                    <a:gd name="T6" fmla="*/ 16 w 23"/>
                    <a:gd name="T7" fmla="*/ 0 h 19"/>
                    <a:gd name="T8" fmla="*/ 22 w 23"/>
                    <a:gd name="T9" fmla="*/ 13 h 1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3"/>
                    <a:gd name="T16" fmla="*/ 0 h 19"/>
                    <a:gd name="T17" fmla="*/ 23 w 23"/>
                    <a:gd name="T18" fmla="*/ 19 h 1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3" h="19">
                      <a:moveTo>
                        <a:pt x="22" y="13"/>
                      </a:moveTo>
                      <a:lnTo>
                        <a:pt x="4" y="18"/>
                      </a:lnTo>
                      <a:lnTo>
                        <a:pt x="0" y="4"/>
                      </a:lnTo>
                      <a:lnTo>
                        <a:pt x="16" y="0"/>
                      </a:lnTo>
                      <a:lnTo>
                        <a:pt x="22" y="13"/>
                      </a:lnTo>
                    </a:path>
                  </a:pathLst>
                </a:custGeom>
                <a:solidFill>
                  <a:srgbClr val="9DB9D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</p:grpSp>
        </p:grpSp>
        <p:pic>
          <p:nvPicPr>
            <p:cNvPr id="51" name="Picture 42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0" y="2827"/>
              <a:ext cx="391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" name="Picture 42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4" y="2307"/>
              <a:ext cx="361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</p:pic>
        <p:grpSp>
          <p:nvGrpSpPr>
            <p:cNvPr id="53" name="Group 424"/>
            <p:cNvGrpSpPr>
              <a:grpSpLocks/>
            </p:cNvGrpSpPr>
            <p:nvPr/>
          </p:nvGrpSpPr>
          <p:grpSpPr bwMode="auto">
            <a:xfrm>
              <a:off x="3976" y="2264"/>
              <a:ext cx="315" cy="114"/>
              <a:chOff x="2232" y="2859"/>
              <a:chExt cx="504" cy="405"/>
            </a:xfrm>
          </p:grpSpPr>
          <p:sp>
            <p:nvSpPr>
              <p:cNvPr id="637" name="Line 425"/>
              <p:cNvSpPr>
                <a:spLocks noChangeShapeType="1"/>
              </p:cNvSpPr>
              <p:nvPr/>
            </p:nvSpPr>
            <p:spPr bwMode="auto">
              <a:xfrm flipV="1">
                <a:off x="2713" y="3071"/>
                <a:ext cx="0" cy="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d-ID" sz="2400"/>
              </a:p>
            </p:txBody>
          </p:sp>
          <p:sp>
            <p:nvSpPr>
              <p:cNvPr id="638" name="Freeform 426"/>
              <p:cNvSpPr>
                <a:spLocks/>
              </p:cNvSpPr>
              <p:nvPr/>
            </p:nvSpPr>
            <p:spPr bwMode="auto">
              <a:xfrm>
                <a:off x="2582" y="3050"/>
                <a:ext cx="24" cy="42"/>
              </a:xfrm>
              <a:custGeom>
                <a:avLst/>
                <a:gdLst>
                  <a:gd name="T0" fmla="*/ 25 w 26"/>
                  <a:gd name="T1" fmla="*/ 13 h 44"/>
                  <a:gd name="T2" fmla="*/ 0 w 26"/>
                  <a:gd name="T3" fmla="*/ 0 h 44"/>
                  <a:gd name="T4" fmla="*/ 0 w 26"/>
                  <a:gd name="T5" fmla="*/ 28 h 44"/>
                  <a:gd name="T6" fmla="*/ 25 w 26"/>
                  <a:gd name="T7" fmla="*/ 43 h 44"/>
                  <a:gd name="T8" fmla="*/ 25 w 26"/>
                  <a:gd name="T9" fmla="*/ 13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44"/>
                  <a:gd name="T17" fmla="*/ 26 w 26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44">
                    <a:moveTo>
                      <a:pt x="25" y="13"/>
                    </a:moveTo>
                    <a:lnTo>
                      <a:pt x="0" y="0"/>
                    </a:lnTo>
                    <a:lnTo>
                      <a:pt x="0" y="28"/>
                    </a:lnTo>
                    <a:lnTo>
                      <a:pt x="25" y="43"/>
                    </a:lnTo>
                    <a:lnTo>
                      <a:pt x="25" y="13"/>
                    </a:lnTo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639" name="Freeform 427"/>
              <p:cNvSpPr>
                <a:spLocks/>
              </p:cNvSpPr>
              <p:nvPr/>
            </p:nvSpPr>
            <p:spPr bwMode="auto">
              <a:xfrm>
                <a:off x="2605" y="3010"/>
                <a:ext cx="89" cy="82"/>
              </a:xfrm>
              <a:custGeom>
                <a:avLst/>
                <a:gdLst>
                  <a:gd name="T0" fmla="*/ 96 w 97"/>
                  <a:gd name="T1" fmla="*/ 0 h 86"/>
                  <a:gd name="T2" fmla="*/ 0 w 97"/>
                  <a:gd name="T3" fmla="*/ 55 h 86"/>
                  <a:gd name="T4" fmla="*/ 0 w 97"/>
                  <a:gd name="T5" fmla="*/ 85 h 86"/>
                  <a:gd name="T6" fmla="*/ 96 w 97"/>
                  <a:gd name="T7" fmla="*/ 29 h 86"/>
                  <a:gd name="T8" fmla="*/ 96 w 97"/>
                  <a:gd name="T9" fmla="*/ 0 h 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7"/>
                  <a:gd name="T16" fmla="*/ 0 h 86"/>
                  <a:gd name="T17" fmla="*/ 97 w 97"/>
                  <a:gd name="T18" fmla="*/ 86 h 8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7" h="86">
                    <a:moveTo>
                      <a:pt x="96" y="0"/>
                    </a:moveTo>
                    <a:lnTo>
                      <a:pt x="0" y="55"/>
                    </a:lnTo>
                    <a:lnTo>
                      <a:pt x="0" y="85"/>
                    </a:lnTo>
                    <a:lnTo>
                      <a:pt x="96" y="29"/>
                    </a:lnTo>
                    <a:lnTo>
                      <a:pt x="96" y="0"/>
                    </a:ln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640" name="Line 428"/>
              <p:cNvSpPr>
                <a:spLocks noChangeShapeType="1"/>
              </p:cNvSpPr>
              <p:nvPr/>
            </p:nvSpPr>
            <p:spPr bwMode="auto">
              <a:xfrm flipV="1">
                <a:off x="2674" y="3046"/>
                <a:ext cx="0" cy="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d-ID" sz="2400"/>
              </a:p>
            </p:txBody>
          </p:sp>
          <p:sp>
            <p:nvSpPr>
              <p:cNvPr id="641" name="Freeform 429"/>
              <p:cNvSpPr>
                <a:spLocks/>
              </p:cNvSpPr>
              <p:nvPr/>
            </p:nvSpPr>
            <p:spPr bwMode="auto">
              <a:xfrm>
                <a:off x="2674" y="3052"/>
                <a:ext cx="15" cy="16"/>
              </a:xfrm>
              <a:custGeom>
                <a:avLst/>
                <a:gdLst>
                  <a:gd name="T0" fmla="*/ 3 w 17"/>
                  <a:gd name="T1" fmla="*/ 16 h 17"/>
                  <a:gd name="T2" fmla="*/ 0 w 17"/>
                  <a:gd name="T3" fmla="*/ 13 h 17"/>
                  <a:gd name="T4" fmla="*/ 0 w 17"/>
                  <a:gd name="T5" fmla="*/ 10 h 17"/>
                  <a:gd name="T6" fmla="*/ 0 w 17"/>
                  <a:gd name="T7" fmla="*/ 5 h 17"/>
                  <a:gd name="T8" fmla="*/ 0 w 17"/>
                  <a:gd name="T9" fmla="*/ 2 h 17"/>
                  <a:gd name="T10" fmla="*/ 3 w 17"/>
                  <a:gd name="T11" fmla="*/ 2 h 17"/>
                  <a:gd name="T12" fmla="*/ 6 w 17"/>
                  <a:gd name="T13" fmla="*/ 0 h 17"/>
                  <a:gd name="T14" fmla="*/ 9 w 17"/>
                  <a:gd name="T15" fmla="*/ 0 h 17"/>
                  <a:gd name="T16" fmla="*/ 12 w 17"/>
                  <a:gd name="T17" fmla="*/ 2 h 17"/>
                  <a:gd name="T18" fmla="*/ 16 w 17"/>
                  <a:gd name="T19" fmla="*/ 5 h 17"/>
                  <a:gd name="T20" fmla="*/ 12 w 17"/>
                  <a:gd name="T21" fmla="*/ 13 h 17"/>
                  <a:gd name="T22" fmla="*/ 9 w 17"/>
                  <a:gd name="T23" fmla="*/ 16 h 17"/>
                  <a:gd name="T24" fmla="*/ 6 w 17"/>
                  <a:gd name="T25" fmla="*/ 16 h 17"/>
                  <a:gd name="T26" fmla="*/ 3 w 17"/>
                  <a:gd name="T27" fmla="*/ 16 h 1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7"/>
                  <a:gd name="T43" fmla="*/ 0 h 17"/>
                  <a:gd name="T44" fmla="*/ 17 w 17"/>
                  <a:gd name="T45" fmla="*/ 17 h 1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7" h="17">
                    <a:moveTo>
                      <a:pt x="3" y="16"/>
                    </a:moveTo>
                    <a:lnTo>
                      <a:pt x="0" y="13"/>
                    </a:lnTo>
                    <a:lnTo>
                      <a:pt x="0" y="10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3" y="2"/>
                    </a:lnTo>
                    <a:lnTo>
                      <a:pt x="6" y="0"/>
                    </a:lnTo>
                    <a:lnTo>
                      <a:pt x="9" y="0"/>
                    </a:lnTo>
                    <a:lnTo>
                      <a:pt x="12" y="2"/>
                    </a:lnTo>
                    <a:lnTo>
                      <a:pt x="16" y="5"/>
                    </a:lnTo>
                    <a:lnTo>
                      <a:pt x="12" y="13"/>
                    </a:lnTo>
                    <a:lnTo>
                      <a:pt x="9" y="16"/>
                    </a:lnTo>
                    <a:lnTo>
                      <a:pt x="6" y="16"/>
                    </a:lnTo>
                    <a:lnTo>
                      <a:pt x="3" y="16"/>
                    </a:lnTo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642" name="Freeform 430"/>
              <p:cNvSpPr>
                <a:spLocks/>
              </p:cNvSpPr>
              <p:nvPr/>
            </p:nvSpPr>
            <p:spPr bwMode="auto">
              <a:xfrm>
                <a:off x="2674" y="3052"/>
                <a:ext cx="15" cy="16"/>
              </a:xfrm>
              <a:custGeom>
                <a:avLst/>
                <a:gdLst>
                  <a:gd name="T0" fmla="*/ 12 w 17"/>
                  <a:gd name="T1" fmla="*/ 12 h 17"/>
                  <a:gd name="T2" fmla="*/ 16 w 17"/>
                  <a:gd name="T3" fmla="*/ 3 h 17"/>
                  <a:gd name="T4" fmla="*/ 12 w 17"/>
                  <a:gd name="T5" fmla="*/ 0 h 17"/>
                  <a:gd name="T6" fmla="*/ 9 w 17"/>
                  <a:gd name="T7" fmla="*/ 3 h 17"/>
                  <a:gd name="T8" fmla="*/ 3 w 17"/>
                  <a:gd name="T9" fmla="*/ 6 h 17"/>
                  <a:gd name="T10" fmla="*/ 0 w 17"/>
                  <a:gd name="T11" fmla="*/ 12 h 17"/>
                  <a:gd name="T12" fmla="*/ 3 w 17"/>
                  <a:gd name="T13" fmla="*/ 16 h 17"/>
                  <a:gd name="T14" fmla="*/ 6 w 17"/>
                  <a:gd name="T15" fmla="*/ 16 h 17"/>
                  <a:gd name="T16" fmla="*/ 9 w 17"/>
                  <a:gd name="T17" fmla="*/ 16 h 17"/>
                  <a:gd name="T18" fmla="*/ 12 w 17"/>
                  <a:gd name="T19" fmla="*/ 12 h 1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7"/>
                  <a:gd name="T31" fmla="*/ 0 h 17"/>
                  <a:gd name="T32" fmla="*/ 17 w 17"/>
                  <a:gd name="T33" fmla="*/ 17 h 1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7" h="17">
                    <a:moveTo>
                      <a:pt x="12" y="12"/>
                    </a:moveTo>
                    <a:lnTo>
                      <a:pt x="16" y="3"/>
                    </a:lnTo>
                    <a:lnTo>
                      <a:pt x="12" y="0"/>
                    </a:lnTo>
                    <a:lnTo>
                      <a:pt x="9" y="3"/>
                    </a:lnTo>
                    <a:lnTo>
                      <a:pt x="3" y="6"/>
                    </a:lnTo>
                    <a:lnTo>
                      <a:pt x="0" y="12"/>
                    </a:lnTo>
                    <a:lnTo>
                      <a:pt x="3" y="16"/>
                    </a:lnTo>
                    <a:lnTo>
                      <a:pt x="6" y="16"/>
                    </a:lnTo>
                    <a:lnTo>
                      <a:pt x="9" y="16"/>
                    </a:lnTo>
                    <a:lnTo>
                      <a:pt x="12" y="12"/>
                    </a:ln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643" name="Freeform 431"/>
              <p:cNvSpPr>
                <a:spLocks/>
              </p:cNvSpPr>
              <p:nvPr/>
            </p:nvSpPr>
            <p:spPr bwMode="auto">
              <a:xfrm>
                <a:off x="2622" y="3021"/>
                <a:ext cx="111" cy="67"/>
              </a:xfrm>
              <a:custGeom>
                <a:avLst/>
                <a:gdLst>
                  <a:gd name="T0" fmla="*/ 120 w 121"/>
                  <a:gd name="T1" fmla="*/ 14 h 71"/>
                  <a:gd name="T2" fmla="*/ 95 w 121"/>
                  <a:gd name="T3" fmla="*/ 0 h 71"/>
                  <a:gd name="T4" fmla="*/ 0 w 121"/>
                  <a:gd name="T5" fmla="*/ 55 h 71"/>
                  <a:gd name="T6" fmla="*/ 24 w 121"/>
                  <a:gd name="T7" fmla="*/ 70 h 71"/>
                  <a:gd name="T8" fmla="*/ 120 w 121"/>
                  <a:gd name="T9" fmla="*/ 14 h 7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1"/>
                  <a:gd name="T16" fmla="*/ 0 h 71"/>
                  <a:gd name="T17" fmla="*/ 121 w 121"/>
                  <a:gd name="T18" fmla="*/ 71 h 7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1" h="71">
                    <a:moveTo>
                      <a:pt x="120" y="14"/>
                    </a:moveTo>
                    <a:lnTo>
                      <a:pt x="95" y="0"/>
                    </a:lnTo>
                    <a:lnTo>
                      <a:pt x="0" y="55"/>
                    </a:lnTo>
                    <a:lnTo>
                      <a:pt x="24" y="70"/>
                    </a:lnTo>
                    <a:lnTo>
                      <a:pt x="120" y="14"/>
                    </a:lnTo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644" name="Freeform 432"/>
              <p:cNvSpPr>
                <a:spLocks/>
              </p:cNvSpPr>
              <p:nvPr/>
            </p:nvSpPr>
            <p:spPr bwMode="auto">
              <a:xfrm>
                <a:off x="2644" y="3035"/>
                <a:ext cx="89" cy="81"/>
              </a:xfrm>
              <a:custGeom>
                <a:avLst/>
                <a:gdLst>
                  <a:gd name="T0" fmla="*/ 96 w 97"/>
                  <a:gd name="T1" fmla="*/ 0 h 85"/>
                  <a:gd name="T2" fmla="*/ 0 w 97"/>
                  <a:gd name="T3" fmla="*/ 55 h 85"/>
                  <a:gd name="T4" fmla="*/ 0 w 97"/>
                  <a:gd name="T5" fmla="*/ 84 h 85"/>
                  <a:gd name="T6" fmla="*/ 96 w 97"/>
                  <a:gd name="T7" fmla="*/ 28 h 85"/>
                  <a:gd name="T8" fmla="*/ 96 w 97"/>
                  <a:gd name="T9" fmla="*/ 0 h 8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7"/>
                  <a:gd name="T16" fmla="*/ 0 h 85"/>
                  <a:gd name="T17" fmla="*/ 97 w 97"/>
                  <a:gd name="T18" fmla="*/ 85 h 8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7" h="85">
                    <a:moveTo>
                      <a:pt x="96" y="0"/>
                    </a:moveTo>
                    <a:lnTo>
                      <a:pt x="0" y="55"/>
                    </a:lnTo>
                    <a:lnTo>
                      <a:pt x="0" y="84"/>
                    </a:lnTo>
                    <a:lnTo>
                      <a:pt x="96" y="28"/>
                    </a:lnTo>
                    <a:lnTo>
                      <a:pt x="96" y="0"/>
                    </a:ln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645" name="Freeform 433"/>
              <p:cNvSpPr>
                <a:spLocks/>
              </p:cNvSpPr>
              <p:nvPr/>
            </p:nvSpPr>
            <p:spPr bwMode="auto">
              <a:xfrm>
                <a:off x="2504" y="3003"/>
                <a:ext cx="24" cy="42"/>
              </a:xfrm>
              <a:custGeom>
                <a:avLst/>
                <a:gdLst>
                  <a:gd name="T0" fmla="*/ 25 w 26"/>
                  <a:gd name="T1" fmla="*/ 14 h 45"/>
                  <a:gd name="T2" fmla="*/ 0 w 26"/>
                  <a:gd name="T3" fmla="*/ 0 h 45"/>
                  <a:gd name="T4" fmla="*/ 0 w 26"/>
                  <a:gd name="T5" fmla="*/ 29 h 45"/>
                  <a:gd name="T6" fmla="*/ 25 w 26"/>
                  <a:gd name="T7" fmla="*/ 44 h 45"/>
                  <a:gd name="T8" fmla="*/ 25 w 26"/>
                  <a:gd name="T9" fmla="*/ 14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45"/>
                  <a:gd name="T17" fmla="*/ 26 w 26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45">
                    <a:moveTo>
                      <a:pt x="25" y="14"/>
                    </a:moveTo>
                    <a:lnTo>
                      <a:pt x="0" y="0"/>
                    </a:lnTo>
                    <a:lnTo>
                      <a:pt x="0" y="29"/>
                    </a:lnTo>
                    <a:lnTo>
                      <a:pt x="25" y="44"/>
                    </a:lnTo>
                    <a:lnTo>
                      <a:pt x="25" y="14"/>
                    </a:lnTo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646" name="Freeform 434"/>
              <p:cNvSpPr>
                <a:spLocks/>
              </p:cNvSpPr>
              <p:nvPr/>
            </p:nvSpPr>
            <p:spPr bwMode="auto">
              <a:xfrm>
                <a:off x="2622" y="3073"/>
                <a:ext cx="23" cy="43"/>
              </a:xfrm>
              <a:custGeom>
                <a:avLst/>
                <a:gdLst>
                  <a:gd name="T0" fmla="*/ 24 w 25"/>
                  <a:gd name="T1" fmla="*/ 14 h 45"/>
                  <a:gd name="T2" fmla="*/ 0 w 25"/>
                  <a:gd name="T3" fmla="*/ 0 h 45"/>
                  <a:gd name="T4" fmla="*/ 0 w 25"/>
                  <a:gd name="T5" fmla="*/ 29 h 45"/>
                  <a:gd name="T6" fmla="*/ 24 w 25"/>
                  <a:gd name="T7" fmla="*/ 44 h 45"/>
                  <a:gd name="T8" fmla="*/ 24 w 25"/>
                  <a:gd name="T9" fmla="*/ 14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"/>
                  <a:gd name="T16" fmla="*/ 0 h 45"/>
                  <a:gd name="T17" fmla="*/ 25 w 25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" h="45">
                    <a:moveTo>
                      <a:pt x="24" y="14"/>
                    </a:moveTo>
                    <a:lnTo>
                      <a:pt x="0" y="0"/>
                    </a:lnTo>
                    <a:lnTo>
                      <a:pt x="0" y="29"/>
                    </a:lnTo>
                    <a:lnTo>
                      <a:pt x="24" y="44"/>
                    </a:lnTo>
                    <a:lnTo>
                      <a:pt x="24" y="14"/>
                    </a:lnTo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647" name="Freeform 435"/>
              <p:cNvSpPr>
                <a:spLocks/>
              </p:cNvSpPr>
              <p:nvPr/>
            </p:nvSpPr>
            <p:spPr bwMode="auto">
              <a:xfrm>
                <a:off x="2527" y="2965"/>
                <a:ext cx="88" cy="80"/>
              </a:xfrm>
              <a:custGeom>
                <a:avLst/>
                <a:gdLst>
                  <a:gd name="T0" fmla="*/ 94 w 96"/>
                  <a:gd name="T1" fmla="*/ 0 h 85"/>
                  <a:gd name="T2" fmla="*/ 0 w 96"/>
                  <a:gd name="T3" fmla="*/ 55 h 85"/>
                  <a:gd name="T4" fmla="*/ 0 w 96"/>
                  <a:gd name="T5" fmla="*/ 84 h 85"/>
                  <a:gd name="T6" fmla="*/ 95 w 96"/>
                  <a:gd name="T7" fmla="*/ 28 h 85"/>
                  <a:gd name="T8" fmla="*/ 94 w 96"/>
                  <a:gd name="T9" fmla="*/ 0 h 8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6"/>
                  <a:gd name="T16" fmla="*/ 0 h 85"/>
                  <a:gd name="T17" fmla="*/ 96 w 96"/>
                  <a:gd name="T18" fmla="*/ 85 h 8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6" h="85">
                    <a:moveTo>
                      <a:pt x="94" y="0"/>
                    </a:moveTo>
                    <a:lnTo>
                      <a:pt x="0" y="55"/>
                    </a:lnTo>
                    <a:lnTo>
                      <a:pt x="0" y="84"/>
                    </a:lnTo>
                    <a:lnTo>
                      <a:pt x="95" y="28"/>
                    </a:lnTo>
                    <a:lnTo>
                      <a:pt x="94" y="0"/>
                    </a:ln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grpSp>
            <p:nvGrpSpPr>
              <p:cNvPr id="648" name="Group 436"/>
              <p:cNvGrpSpPr>
                <a:grpSpLocks/>
              </p:cNvGrpSpPr>
              <p:nvPr/>
            </p:nvGrpSpPr>
            <p:grpSpPr bwMode="auto">
              <a:xfrm>
                <a:off x="2587" y="2873"/>
                <a:ext cx="149" cy="130"/>
                <a:chOff x="2587" y="2873"/>
                <a:chExt cx="149" cy="130"/>
              </a:xfrm>
            </p:grpSpPr>
            <p:sp>
              <p:nvSpPr>
                <p:cNvPr id="742" name="Line 437"/>
                <p:cNvSpPr>
                  <a:spLocks noChangeShapeType="1"/>
                </p:cNvSpPr>
                <p:nvPr/>
              </p:nvSpPr>
              <p:spPr bwMode="auto">
                <a:xfrm flipV="1">
                  <a:off x="2662" y="2954"/>
                  <a:ext cx="0" cy="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id-ID" sz="2400"/>
                </a:p>
              </p:txBody>
            </p:sp>
            <p:sp>
              <p:nvSpPr>
                <p:cNvPr id="743" name="Freeform 438"/>
                <p:cNvSpPr>
                  <a:spLocks/>
                </p:cNvSpPr>
                <p:nvPr/>
              </p:nvSpPr>
              <p:spPr bwMode="auto">
                <a:xfrm>
                  <a:off x="2658" y="2960"/>
                  <a:ext cx="16" cy="16"/>
                </a:xfrm>
                <a:custGeom>
                  <a:avLst/>
                  <a:gdLst>
                    <a:gd name="T0" fmla="*/ 9 w 17"/>
                    <a:gd name="T1" fmla="*/ 13 h 17"/>
                    <a:gd name="T2" fmla="*/ 16 w 17"/>
                    <a:gd name="T3" fmla="*/ 11 h 17"/>
                    <a:gd name="T4" fmla="*/ 16 w 17"/>
                    <a:gd name="T5" fmla="*/ 9 h 17"/>
                    <a:gd name="T6" fmla="*/ 16 w 17"/>
                    <a:gd name="T7" fmla="*/ 4 h 17"/>
                    <a:gd name="T8" fmla="*/ 12 w 17"/>
                    <a:gd name="T9" fmla="*/ 2 h 17"/>
                    <a:gd name="T10" fmla="*/ 9 w 17"/>
                    <a:gd name="T11" fmla="*/ 0 h 17"/>
                    <a:gd name="T12" fmla="*/ 6 w 17"/>
                    <a:gd name="T13" fmla="*/ 0 h 17"/>
                    <a:gd name="T14" fmla="*/ 0 w 17"/>
                    <a:gd name="T15" fmla="*/ 2 h 17"/>
                    <a:gd name="T16" fmla="*/ 0 w 17"/>
                    <a:gd name="T17" fmla="*/ 4 h 17"/>
                    <a:gd name="T18" fmla="*/ 0 w 17"/>
                    <a:gd name="T19" fmla="*/ 9 h 17"/>
                    <a:gd name="T20" fmla="*/ 3 w 17"/>
                    <a:gd name="T21" fmla="*/ 11 h 17"/>
                    <a:gd name="T22" fmla="*/ 6 w 17"/>
                    <a:gd name="T23" fmla="*/ 13 h 17"/>
                    <a:gd name="T24" fmla="*/ 6 w 17"/>
                    <a:gd name="T25" fmla="*/ 16 h 17"/>
                    <a:gd name="T26" fmla="*/ 9 w 17"/>
                    <a:gd name="T27" fmla="*/ 13 h 17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17"/>
                    <a:gd name="T43" fmla="*/ 0 h 17"/>
                    <a:gd name="T44" fmla="*/ 17 w 17"/>
                    <a:gd name="T45" fmla="*/ 17 h 17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17" h="17">
                      <a:moveTo>
                        <a:pt x="9" y="13"/>
                      </a:moveTo>
                      <a:lnTo>
                        <a:pt x="16" y="11"/>
                      </a:lnTo>
                      <a:lnTo>
                        <a:pt x="16" y="9"/>
                      </a:lnTo>
                      <a:lnTo>
                        <a:pt x="16" y="4"/>
                      </a:lnTo>
                      <a:lnTo>
                        <a:pt x="12" y="2"/>
                      </a:lnTo>
                      <a:lnTo>
                        <a:pt x="9" y="0"/>
                      </a:lnTo>
                      <a:lnTo>
                        <a:pt x="6" y="0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9"/>
                      </a:lnTo>
                      <a:lnTo>
                        <a:pt x="3" y="11"/>
                      </a:lnTo>
                      <a:lnTo>
                        <a:pt x="6" y="13"/>
                      </a:lnTo>
                      <a:lnTo>
                        <a:pt x="6" y="16"/>
                      </a:lnTo>
                      <a:lnTo>
                        <a:pt x="9" y="13"/>
                      </a:lnTo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744" name="Freeform 439"/>
                <p:cNvSpPr>
                  <a:spLocks/>
                </p:cNvSpPr>
                <p:nvPr/>
              </p:nvSpPr>
              <p:spPr bwMode="auto">
                <a:xfrm>
                  <a:off x="2658" y="2961"/>
                  <a:ext cx="16" cy="16"/>
                </a:xfrm>
                <a:custGeom>
                  <a:avLst/>
                  <a:gdLst>
                    <a:gd name="T0" fmla="*/ 0 w 17"/>
                    <a:gd name="T1" fmla="*/ 8 h 17"/>
                    <a:gd name="T2" fmla="*/ 0 w 17"/>
                    <a:gd name="T3" fmla="*/ 2 h 17"/>
                    <a:gd name="T4" fmla="*/ 0 w 17"/>
                    <a:gd name="T5" fmla="*/ 0 h 17"/>
                    <a:gd name="T6" fmla="*/ 4 w 17"/>
                    <a:gd name="T7" fmla="*/ 0 h 17"/>
                    <a:gd name="T8" fmla="*/ 8 w 17"/>
                    <a:gd name="T9" fmla="*/ 0 h 17"/>
                    <a:gd name="T10" fmla="*/ 12 w 17"/>
                    <a:gd name="T11" fmla="*/ 5 h 17"/>
                    <a:gd name="T12" fmla="*/ 16 w 17"/>
                    <a:gd name="T13" fmla="*/ 10 h 17"/>
                    <a:gd name="T14" fmla="*/ 16 w 17"/>
                    <a:gd name="T15" fmla="*/ 13 h 17"/>
                    <a:gd name="T16" fmla="*/ 12 w 17"/>
                    <a:gd name="T17" fmla="*/ 13 h 17"/>
                    <a:gd name="T18" fmla="*/ 8 w 17"/>
                    <a:gd name="T19" fmla="*/ 16 h 17"/>
                    <a:gd name="T20" fmla="*/ 8 w 17"/>
                    <a:gd name="T21" fmla="*/ 13 h 17"/>
                    <a:gd name="T22" fmla="*/ 0 w 17"/>
                    <a:gd name="T23" fmla="*/ 8 h 17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7"/>
                    <a:gd name="T37" fmla="*/ 0 h 17"/>
                    <a:gd name="T38" fmla="*/ 17 w 17"/>
                    <a:gd name="T39" fmla="*/ 17 h 17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7" h="17">
                      <a:moveTo>
                        <a:pt x="0" y="8"/>
                      </a:move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4" y="0"/>
                      </a:lnTo>
                      <a:lnTo>
                        <a:pt x="8" y="0"/>
                      </a:lnTo>
                      <a:lnTo>
                        <a:pt x="12" y="5"/>
                      </a:lnTo>
                      <a:lnTo>
                        <a:pt x="16" y="10"/>
                      </a:lnTo>
                      <a:lnTo>
                        <a:pt x="16" y="13"/>
                      </a:lnTo>
                      <a:lnTo>
                        <a:pt x="12" y="13"/>
                      </a:lnTo>
                      <a:lnTo>
                        <a:pt x="8" y="16"/>
                      </a:lnTo>
                      <a:lnTo>
                        <a:pt x="8" y="13"/>
                      </a:lnTo>
                      <a:lnTo>
                        <a:pt x="0" y="8"/>
                      </a:ln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745" name="Freeform 440"/>
                <p:cNvSpPr>
                  <a:spLocks/>
                </p:cNvSpPr>
                <p:nvPr/>
              </p:nvSpPr>
              <p:spPr bwMode="auto">
                <a:xfrm>
                  <a:off x="2668" y="2960"/>
                  <a:ext cx="16" cy="16"/>
                </a:xfrm>
                <a:custGeom>
                  <a:avLst/>
                  <a:gdLst>
                    <a:gd name="T0" fmla="*/ 9 w 17"/>
                    <a:gd name="T1" fmla="*/ 16 h 17"/>
                    <a:gd name="T2" fmla="*/ 13 w 17"/>
                    <a:gd name="T3" fmla="*/ 13 h 17"/>
                    <a:gd name="T4" fmla="*/ 14 w 17"/>
                    <a:gd name="T5" fmla="*/ 12 h 17"/>
                    <a:gd name="T6" fmla="*/ 16 w 17"/>
                    <a:gd name="T7" fmla="*/ 12 h 17"/>
                    <a:gd name="T8" fmla="*/ 16 w 17"/>
                    <a:gd name="T9" fmla="*/ 10 h 17"/>
                    <a:gd name="T10" fmla="*/ 16 w 17"/>
                    <a:gd name="T11" fmla="*/ 8 h 17"/>
                    <a:gd name="T12" fmla="*/ 13 w 17"/>
                    <a:gd name="T13" fmla="*/ 3 h 17"/>
                    <a:gd name="T14" fmla="*/ 12 w 17"/>
                    <a:gd name="T15" fmla="*/ 2 h 17"/>
                    <a:gd name="T16" fmla="*/ 9 w 17"/>
                    <a:gd name="T17" fmla="*/ 0 h 17"/>
                    <a:gd name="T18" fmla="*/ 7 w 17"/>
                    <a:gd name="T19" fmla="*/ 0 h 17"/>
                    <a:gd name="T20" fmla="*/ 6 w 17"/>
                    <a:gd name="T21" fmla="*/ 0 h 17"/>
                    <a:gd name="T22" fmla="*/ 4 w 17"/>
                    <a:gd name="T23" fmla="*/ 0 h 17"/>
                    <a:gd name="T24" fmla="*/ 1 w 17"/>
                    <a:gd name="T25" fmla="*/ 1 h 17"/>
                    <a:gd name="T26" fmla="*/ 1 w 17"/>
                    <a:gd name="T27" fmla="*/ 2 h 17"/>
                    <a:gd name="T28" fmla="*/ 0 w 17"/>
                    <a:gd name="T29" fmla="*/ 3 h 17"/>
                    <a:gd name="T30" fmla="*/ 0 w 17"/>
                    <a:gd name="T31" fmla="*/ 5 h 17"/>
                    <a:gd name="T32" fmla="*/ 0 w 17"/>
                    <a:gd name="T33" fmla="*/ 8 h 17"/>
                    <a:gd name="T34" fmla="*/ 1 w 17"/>
                    <a:gd name="T35" fmla="*/ 11 h 17"/>
                    <a:gd name="T36" fmla="*/ 3 w 17"/>
                    <a:gd name="T37" fmla="*/ 13 h 17"/>
                    <a:gd name="T38" fmla="*/ 6 w 17"/>
                    <a:gd name="T39" fmla="*/ 14 h 17"/>
                    <a:gd name="T40" fmla="*/ 8 w 17"/>
                    <a:gd name="T41" fmla="*/ 16 h 17"/>
                    <a:gd name="T42" fmla="*/ 9 w 17"/>
                    <a:gd name="T43" fmla="*/ 16 h 17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17"/>
                    <a:gd name="T67" fmla="*/ 0 h 17"/>
                    <a:gd name="T68" fmla="*/ 17 w 17"/>
                    <a:gd name="T69" fmla="*/ 17 h 17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17" h="17">
                      <a:moveTo>
                        <a:pt x="9" y="16"/>
                      </a:moveTo>
                      <a:lnTo>
                        <a:pt x="13" y="13"/>
                      </a:lnTo>
                      <a:lnTo>
                        <a:pt x="14" y="12"/>
                      </a:lnTo>
                      <a:lnTo>
                        <a:pt x="16" y="12"/>
                      </a:lnTo>
                      <a:lnTo>
                        <a:pt x="16" y="10"/>
                      </a:lnTo>
                      <a:lnTo>
                        <a:pt x="16" y="8"/>
                      </a:lnTo>
                      <a:lnTo>
                        <a:pt x="13" y="3"/>
                      </a:lnTo>
                      <a:lnTo>
                        <a:pt x="12" y="2"/>
                      </a:lnTo>
                      <a:lnTo>
                        <a:pt x="9" y="0"/>
                      </a:lnTo>
                      <a:lnTo>
                        <a:pt x="7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1" y="1"/>
                      </a:lnTo>
                      <a:lnTo>
                        <a:pt x="1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8"/>
                      </a:lnTo>
                      <a:lnTo>
                        <a:pt x="1" y="11"/>
                      </a:lnTo>
                      <a:lnTo>
                        <a:pt x="3" y="13"/>
                      </a:lnTo>
                      <a:lnTo>
                        <a:pt x="6" y="14"/>
                      </a:lnTo>
                      <a:lnTo>
                        <a:pt x="8" y="16"/>
                      </a:lnTo>
                      <a:lnTo>
                        <a:pt x="9" y="16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746" name="Freeform 441"/>
                <p:cNvSpPr>
                  <a:spLocks/>
                </p:cNvSpPr>
                <p:nvPr/>
              </p:nvSpPr>
              <p:spPr bwMode="auto">
                <a:xfrm>
                  <a:off x="2668" y="2961"/>
                  <a:ext cx="16" cy="16"/>
                </a:xfrm>
                <a:custGeom>
                  <a:avLst/>
                  <a:gdLst>
                    <a:gd name="T0" fmla="*/ 1 w 17"/>
                    <a:gd name="T1" fmla="*/ 11 h 17"/>
                    <a:gd name="T2" fmla="*/ 0 w 17"/>
                    <a:gd name="T3" fmla="*/ 7 h 17"/>
                    <a:gd name="T4" fmla="*/ 0 w 17"/>
                    <a:gd name="T5" fmla="*/ 4 h 17"/>
                    <a:gd name="T6" fmla="*/ 0 w 17"/>
                    <a:gd name="T7" fmla="*/ 2 h 17"/>
                    <a:gd name="T8" fmla="*/ 1 w 17"/>
                    <a:gd name="T9" fmla="*/ 1 h 17"/>
                    <a:gd name="T10" fmla="*/ 4 w 17"/>
                    <a:gd name="T11" fmla="*/ 0 h 17"/>
                    <a:gd name="T12" fmla="*/ 8 w 17"/>
                    <a:gd name="T13" fmla="*/ 1 h 17"/>
                    <a:gd name="T14" fmla="*/ 11 w 17"/>
                    <a:gd name="T15" fmla="*/ 2 h 17"/>
                    <a:gd name="T16" fmla="*/ 12 w 17"/>
                    <a:gd name="T17" fmla="*/ 6 h 17"/>
                    <a:gd name="T18" fmla="*/ 16 w 17"/>
                    <a:gd name="T19" fmla="*/ 8 h 17"/>
                    <a:gd name="T20" fmla="*/ 16 w 17"/>
                    <a:gd name="T21" fmla="*/ 11 h 17"/>
                    <a:gd name="T22" fmla="*/ 16 w 17"/>
                    <a:gd name="T23" fmla="*/ 14 h 17"/>
                    <a:gd name="T24" fmla="*/ 14 w 17"/>
                    <a:gd name="T25" fmla="*/ 14 h 17"/>
                    <a:gd name="T26" fmla="*/ 12 w 17"/>
                    <a:gd name="T27" fmla="*/ 16 h 17"/>
                    <a:gd name="T28" fmla="*/ 11 w 17"/>
                    <a:gd name="T29" fmla="*/ 16 h 17"/>
                    <a:gd name="T30" fmla="*/ 8 w 17"/>
                    <a:gd name="T31" fmla="*/ 14 h 17"/>
                    <a:gd name="T32" fmla="*/ 4 w 17"/>
                    <a:gd name="T33" fmla="*/ 13 h 17"/>
                    <a:gd name="T34" fmla="*/ 1 w 17"/>
                    <a:gd name="T35" fmla="*/ 11 h 1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7"/>
                    <a:gd name="T55" fmla="*/ 0 h 17"/>
                    <a:gd name="T56" fmla="*/ 17 w 17"/>
                    <a:gd name="T57" fmla="*/ 17 h 17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7" h="17">
                      <a:moveTo>
                        <a:pt x="1" y="11"/>
                      </a:moveTo>
                      <a:lnTo>
                        <a:pt x="0" y="7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1" y="1"/>
                      </a:lnTo>
                      <a:lnTo>
                        <a:pt x="4" y="0"/>
                      </a:lnTo>
                      <a:lnTo>
                        <a:pt x="8" y="1"/>
                      </a:lnTo>
                      <a:lnTo>
                        <a:pt x="11" y="2"/>
                      </a:lnTo>
                      <a:lnTo>
                        <a:pt x="12" y="6"/>
                      </a:lnTo>
                      <a:lnTo>
                        <a:pt x="16" y="8"/>
                      </a:lnTo>
                      <a:lnTo>
                        <a:pt x="16" y="11"/>
                      </a:lnTo>
                      <a:lnTo>
                        <a:pt x="16" y="14"/>
                      </a:lnTo>
                      <a:lnTo>
                        <a:pt x="14" y="14"/>
                      </a:lnTo>
                      <a:lnTo>
                        <a:pt x="12" y="16"/>
                      </a:lnTo>
                      <a:lnTo>
                        <a:pt x="11" y="16"/>
                      </a:lnTo>
                      <a:lnTo>
                        <a:pt x="8" y="14"/>
                      </a:lnTo>
                      <a:lnTo>
                        <a:pt x="4" y="13"/>
                      </a:lnTo>
                      <a:lnTo>
                        <a:pt x="1" y="11"/>
                      </a:ln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747" name="Freeform 442"/>
                <p:cNvSpPr>
                  <a:spLocks/>
                </p:cNvSpPr>
                <p:nvPr/>
              </p:nvSpPr>
              <p:spPr bwMode="auto">
                <a:xfrm>
                  <a:off x="2670" y="2963"/>
                  <a:ext cx="16" cy="16"/>
                </a:xfrm>
                <a:custGeom>
                  <a:avLst/>
                  <a:gdLst>
                    <a:gd name="T0" fmla="*/ 3 w 17"/>
                    <a:gd name="T1" fmla="*/ 11 h 17"/>
                    <a:gd name="T2" fmla="*/ 0 w 17"/>
                    <a:gd name="T3" fmla="*/ 6 h 17"/>
                    <a:gd name="T4" fmla="*/ 0 w 17"/>
                    <a:gd name="T5" fmla="*/ 2 h 17"/>
                    <a:gd name="T6" fmla="*/ 3 w 17"/>
                    <a:gd name="T7" fmla="*/ 2 h 17"/>
                    <a:gd name="T8" fmla="*/ 6 w 17"/>
                    <a:gd name="T9" fmla="*/ 0 h 17"/>
                    <a:gd name="T10" fmla="*/ 6 w 17"/>
                    <a:gd name="T11" fmla="*/ 2 h 17"/>
                    <a:gd name="T12" fmla="*/ 16 w 17"/>
                    <a:gd name="T13" fmla="*/ 6 h 17"/>
                    <a:gd name="T14" fmla="*/ 16 w 17"/>
                    <a:gd name="T15" fmla="*/ 9 h 17"/>
                    <a:gd name="T16" fmla="*/ 16 w 17"/>
                    <a:gd name="T17" fmla="*/ 13 h 17"/>
                    <a:gd name="T18" fmla="*/ 16 w 17"/>
                    <a:gd name="T19" fmla="*/ 16 h 17"/>
                    <a:gd name="T20" fmla="*/ 12 w 17"/>
                    <a:gd name="T21" fmla="*/ 16 h 17"/>
                    <a:gd name="T22" fmla="*/ 9 w 17"/>
                    <a:gd name="T23" fmla="*/ 16 h 17"/>
                    <a:gd name="T24" fmla="*/ 3 w 17"/>
                    <a:gd name="T25" fmla="*/ 11 h 17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7"/>
                    <a:gd name="T40" fmla="*/ 0 h 17"/>
                    <a:gd name="T41" fmla="*/ 17 w 17"/>
                    <a:gd name="T42" fmla="*/ 17 h 17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7" h="17">
                      <a:moveTo>
                        <a:pt x="3" y="11"/>
                      </a:moveTo>
                      <a:lnTo>
                        <a:pt x="0" y="6"/>
                      </a:lnTo>
                      <a:lnTo>
                        <a:pt x="0" y="2"/>
                      </a:lnTo>
                      <a:lnTo>
                        <a:pt x="3" y="2"/>
                      </a:lnTo>
                      <a:lnTo>
                        <a:pt x="6" y="0"/>
                      </a:lnTo>
                      <a:lnTo>
                        <a:pt x="6" y="2"/>
                      </a:lnTo>
                      <a:lnTo>
                        <a:pt x="16" y="6"/>
                      </a:lnTo>
                      <a:lnTo>
                        <a:pt x="16" y="9"/>
                      </a:lnTo>
                      <a:lnTo>
                        <a:pt x="16" y="13"/>
                      </a:lnTo>
                      <a:lnTo>
                        <a:pt x="16" y="16"/>
                      </a:lnTo>
                      <a:lnTo>
                        <a:pt x="12" y="16"/>
                      </a:lnTo>
                      <a:lnTo>
                        <a:pt x="9" y="16"/>
                      </a:lnTo>
                      <a:lnTo>
                        <a:pt x="3" y="11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748" name="Freeform 443"/>
                <p:cNvSpPr>
                  <a:spLocks/>
                </p:cNvSpPr>
                <p:nvPr/>
              </p:nvSpPr>
              <p:spPr bwMode="auto">
                <a:xfrm>
                  <a:off x="2676" y="2965"/>
                  <a:ext cx="16" cy="17"/>
                </a:xfrm>
                <a:custGeom>
                  <a:avLst/>
                  <a:gdLst>
                    <a:gd name="T0" fmla="*/ 11 w 17"/>
                    <a:gd name="T1" fmla="*/ 16 h 17"/>
                    <a:gd name="T2" fmla="*/ 14 w 17"/>
                    <a:gd name="T3" fmla="*/ 13 h 17"/>
                    <a:gd name="T4" fmla="*/ 14 w 17"/>
                    <a:gd name="T5" fmla="*/ 12 h 17"/>
                    <a:gd name="T6" fmla="*/ 14 w 17"/>
                    <a:gd name="T7" fmla="*/ 11 h 17"/>
                    <a:gd name="T8" fmla="*/ 16 w 17"/>
                    <a:gd name="T9" fmla="*/ 10 h 17"/>
                    <a:gd name="T10" fmla="*/ 14 w 17"/>
                    <a:gd name="T11" fmla="*/ 6 h 17"/>
                    <a:gd name="T12" fmla="*/ 14 w 17"/>
                    <a:gd name="T13" fmla="*/ 3 h 17"/>
                    <a:gd name="T14" fmla="*/ 12 w 17"/>
                    <a:gd name="T15" fmla="*/ 1 h 17"/>
                    <a:gd name="T16" fmla="*/ 10 w 17"/>
                    <a:gd name="T17" fmla="*/ 0 h 17"/>
                    <a:gd name="T18" fmla="*/ 8 w 17"/>
                    <a:gd name="T19" fmla="*/ 0 h 17"/>
                    <a:gd name="T20" fmla="*/ 6 w 17"/>
                    <a:gd name="T21" fmla="*/ 0 h 17"/>
                    <a:gd name="T22" fmla="*/ 2 w 17"/>
                    <a:gd name="T23" fmla="*/ 1 h 17"/>
                    <a:gd name="T24" fmla="*/ 2 w 17"/>
                    <a:gd name="T25" fmla="*/ 2 h 17"/>
                    <a:gd name="T26" fmla="*/ 1 w 17"/>
                    <a:gd name="T27" fmla="*/ 3 h 17"/>
                    <a:gd name="T28" fmla="*/ 0 w 17"/>
                    <a:gd name="T29" fmla="*/ 5 h 17"/>
                    <a:gd name="T30" fmla="*/ 1 w 17"/>
                    <a:gd name="T31" fmla="*/ 8 h 17"/>
                    <a:gd name="T32" fmla="*/ 2 w 17"/>
                    <a:gd name="T33" fmla="*/ 10 h 17"/>
                    <a:gd name="T34" fmla="*/ 4 w 17"/>
                    <a:gd name="T35" fmla="*/ 13 h 17"/>
                    <a:gd name="T36" fmla="*/ 6 w 17"/>
                    <a:gd name="T37" fmla="*/ 14 h 17"/>
                    <a:gd name="T38" fmla="*/ 9 w 17"/>
                    <a:gd name="T39" fmla="*/ 16 h 17"/>
                    <a:gd name="T40" fmla="*/ 10 w 17"/>
                    <a:gd name="T41" fmla="*/ 16 h 17"/>
                    <a:gd name="T42" fmla="*/ 11 w 17"/>
                    <a:gd name="T43" fmla="*/ 16 h 17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17"/>
                    <a:gd name="T67" fmla="*/ 0 h 17"/>
                    <a:gd name="T68" fmla="*/ 17 w 17"/>
                    <a:gd name="T69" fmla="*/ 17 h 17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17" h="17">
                      <a:moveTo>
                        <a:pt x="11" y="16"/>
                      </a:moveTo>
                      <a:lnTo>
                        <a:pt x="14" y="13"/>
                      </a:lnTo>
                      <a:lnTo>
                        <a:pt x="14" y="12"/>
                      </a:lnTo>
                      <a:lnTo>
                        <a:pt x="14" y="11"/>
                      </a:lnTo>
                      <a:lnTo>
                        <a:pt x="16" y="10"/>
                      </a:lnTo>
                      <a:lnTo>
                        <a:pt x="14" y="6"/>
                      </a:lnTo>
                      <a:lnTo>
                        <a:pt x="14" y="3"/>
                      </a:lnTo>
                      <a:lnTo>
                        <a:pt x="12" y="1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2" y="1"/>
                      </a:lnTo>
                      <a:lnTo>
                        <a:pt x="2" y="2"/>
                      </a:lnTo>
                      <a:lnTo>
                        <a:pt x="1" y="3"/>
                      </a:lnTo>
                      <a:lnTo>
                        <a:pt x="0" y="5"/>
                      </a:lnTo>
                      <a:lnTo>
                        <a:pt x="1" y="8"/>
                      </a:lnTo>
                      <a:lnTo>
                        <a:pt x="2" y="10"/>
                      </a:lnTo>
                      <a:lnTo>
                        <a:pt x="4" y="13"/>
                      </a:lnTo>
                      <a:lnTo>
                        <a:pt x="6" y="14"/>
                      </a:lnTo>
                      <a:lnTo>
                        <a:pt x="9" y="16"/>
                      </a:lnTo>
                      <a:lnTo>
                        <a:pt x="10" y="16"/>
                      </a:lnTo>
                      <a:lnTo>
                        <a:pt x="11" y="16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749" name="Freeform 444"/>
                <p:cNvSpPr>
                  <a:spLocks/>
                </p:cNvSpPr>
                <p:nvPr/>
              </p:nvSpPr>
              <p:spPr bwMode="auto">
                <a:xfrm>
                  <a:off x="2676" y="2966"/>
                  <a:ext cx="16" cy="17"/>
                </a:xfrm>
                <a:custGeom>
                  <a:avLst/>
                  <a:gdLst>
                    <a:gd name="T0" fmla="*/ 2 w 17"/>
                    <a:gd name="T1" fmla="*/ 9 h 17"/>
                    <a:gd name="T2" fmla="*/ 1 w 17"/>
                    <a:gd name="T3" fmla="*/ 7 h 17"/>
                    <a:gd name="T4" fmla="*/ 0 w 17"/>
                    <a:gd name="T5" fmla="*/ 4 h 17"/>
                    <a:gd name="T6" fmla="*/ 1 w 17"/>
                    <a:gd name="T7" fmla="*/ 2 h 17"/>
                    <a:gd name="T8" fmla="*/ 2 w 17"/>
                    <a:gd name="T9" fmla="*/ 1 h 17"/>
                    <a:gd name="T10" fmla="*/ 2 w 17"/>
                    <a:gd name="T11" fmla="*/ 0 h 17"/>
                    <a:gd name="T12" fmla="*/ 5 w 17"/>
                    <a:gd name="T13" fmla="*/ 0 h 17"/>
                    <a:gd name="T14" fmla="*/ 8 w 17"/>
                    <a:gd name="T15" fmla="*/ 1 h 17"/>
                    <a:gd name="T16" fmla="*/ 10 w 17"/>
                    <a:gd name="T17" fmla="*/ 2 h 17"/>
                    <a:gd name="T18" fmla="*/ 14 w 17"/>
                    <a:gd name="T19" fmla="*/ 6 h 17"/>
                    <a:gd name="T20" fmla="*/ 14 w 17"/>
                    <a:gd name="T21" fmla="*/ 8 h 17"/>
                    <a:gd name="T22" fmla="*/ 16 w 17"/>
                    <a:gd name="T23" fmla="*/ 11 h 17"/>
                    <a:gd name="T24" fmla="*/ 14 w 17"/>
                    <a:gd name="T25" fmla="*/ 14 h 17"/>
                    <a:gd name="T26" fmla="*/ 14 w 17"/>
                    <a:gd name="T27" fmla="*/ 16 h 17"/>
                    <a:gd name="T28" fmla="*/ 11 w 17"/>
                    <a:gd name="T29" fmla="*/ 16 h 17"/>
                    <a:gd name="T30" fmla="*/ 8 w 17"/>
                    <a:gd name="T31" fmla="*/ 14 h 17"/>
                    <a:gd name="T32" fmla="*/ 5 w 17"/>
                    <a:gd name="T33" fmla="*/ 13 h 17"/>
                    <a:gd name="T34" fmla="*/ 2 w 17"/>
                    <a:gd name="T35" fmla="*/ 9 h 1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7"/>
                    <a:gd name="T55" fmla="*/ 0 h 17"/>
                    <a:gd name="T56" fmla="*/ 17 w 17"/>
                    <a:gd name="T57" fmla="*/ 17 h 17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7" h="17">
                      <a:moveTo>
                        <a:pt x="2" y="9"/>
                      </a:moveTo>
                      <a:lnTo>
                        <a:pt x="1" y="7"/>
                      </a:lnTo>
                      <a:lnTo>
                        <a:pt x="0" y="4"/>
                      </a:lnTo>
                      <a:lnTo>
                        <a:pt x="1" y="2"/>
                      </a:lnTo>
                      <a:lnTo>
                        <a:pt x="2" y="1"/>
                      </a:lnTo>
                      <a:lnTo>
                        <a:pt x="2" y="0"/>
                      </a:lnTo>
                      <a:lnTo>
                        <a:pt x="5" y="0"/>
                      </a:lnTo>
                      <a:lnTo>
                        <a:pt x="8" y="1"/>
                      </a:lnTo>
                      <a:lnTo>
                        <a:pt x="10" y="2"/>
                      </a:lnTo>
                      <a:lnTo>
                        <a:pt x="14" y="6"/>
                      </a:lnTo>
                      <a:lnTo>
                        <a:pt x="14" y="8"/>
                      </a:lnTo>
                      <a:lnTo>
                        <a:pt x="16" y="11"/>
                      </a:lnTo>
                      <a:lnTo>
                        <a:pt x="14" y="14"/>
                      </a:lnTo>
                      <a:lnTo>
                        <a:pt x="14" y="16"/>
                      </a:lnTo>
                      <a:lnTo>
                        <a:pt x="11" y="16"/>
                      </a:lnTo>
                      <a:lnTo>
                        <a:pt x="8" y="14"/>
                      </a:lnTo>
                      <a:lnTo>
                        <a:pt x="5" y="13"/>
                      </a:lnTo>
                      <a:lnTo>
                        <a:pt x="2" y="9"/>
                      </a:ln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750" name="Freeform 445"/>
                <p:cNvSpPr>
                  <a:spLocks/>
                </p:cNvSpPr>
                <p:nvPr/>
              </p:nvSpPr>
              <p:spPr bwMode="auto">
                <a:xfrm>
                  <a:off x="2679" y="2967"/>
                  <a:ext cx="16" cy="17"/>
                </a:xfrm>
                <a:custGeom>
                  <a:avLst/>
                  <a:gdLst>
                    <a:gd name="T0" fmla="*/ 3 w 17"/>
                    <a:gd name="T1" fmla="*/ 11 h 17"/>
                    <a:gd name="T2" fmla="*/ 0 w 17"/>
                    <a:gd name="T3" fmla="*/ 6 h 17"/>
                    <a:gd name="T4" fmla="*/ 0 w 17"/>
                    <a:gd name="T5" fmla="*/ 4 h 17"/>
                    <a:gd name="T6" fmla="*/ 0 w 17"/>
                    <a:gd name="T7" fmla="*/ 2 h 17"/>
                    <a:gd name="T8" fmla="*/ 3 w 17"/>
                    <a:gd name="T9" fmla="*/ 2 h 17"/>
                    <a:gd name="T10" fmla="*/ 6 w 17"/>
                    <a:gd name="T11" fmla="*/ 0 h 17"/>
                    <a:gd name="T12" fmla="*/ 9 w 17"/>
                    <a:gd name="T13" fmla="*/ 2 h 17"/>
                    <a:gd name="T14" fmla="*/ 12 w 17"/>
                    <a:gd name="T15" fmla="*/ 4 h 17"/>
                    <a:gd name="T16" fmla="*/ 16 w 17"/>
                    <a:gd name="T17" fmla="*/ 9 h 17"/>
                    <a:gd name="T18" fmla="*/ 16 w 17"/>
                    <a:gd name="T19" fmla="*/ 11 h 17"/>
                    <a:gd name="T20" fmla="*/ 16 w 17"/>
                    <a:gd name="T21" fmla="*/ 13 h 17"/>
                    <a:gd name="T22" fmla="*/ 12 w 17"/>
                    <a:gd name="T23" fmla="*/ 16 h 17"/>
                    <a:gd name="T24" fmla="*/ 9 w 17"/>
                    <a:gd name="T25" fmla="*/ 16 h 17"/>
                    <a:gd name="T26" fmla="*/ 3 w 17"/>
                    <a:gd name="T27" fmla="*/ 11 h 17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17"/>
                    <a:gd name="T43" fmla="*/ 0 h 17"/>
                    <a:gd name="T44" fmla="*/ 17 w 17"/>
                    <a:gd name="T45" fmla="*/ 17 h 17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17" h="17">
                      <a:moveTo>
                        <a:pt x="3" y="11"/>
                      </a:move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3" y="2"/>
                      </a:lnTo>
                      <a:lnTo>
                        <a:pt x="6" y="0"/>
                      </a:lnTo>
                      <a:lnTo>
                        <a:pt x="9" y="2"/>
                      </a:lnTo>
                      <a:lnTo>
                        <a:pt x="12" y="4"/>
                      </a:lnTo>
                      <a:lnTo>
                        <a:pt x="16" y="9"/>
                      </a:lnTo>
                      <a:lnTo>
                        <a:pt x="16" y="11"/>
                      </a:lnTo>
                      <a:lnTo>
                        <a:pt x="16" y="13"/>
                      </a:lnTo>
                      <a:lnTo>
                        <a:pt x="12" y="16"/>
                      </a:lnTo>
                      <a:lnTo>
                        <a:pt x="9" y="16"/>
                      </a:lnTo>
                      <a:lnTo>
                        <a:pt x="3" y="11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751" name="Freeform 446"/>
                <p:cNvSpPr>
                  <a:spLocks/>
                </p:cNvSpPr>
                <p:nvPr/>
              </p:nvSpPr>
              <p:spPr bwMode="auto">
                <a:xfrm>
                  <a:off x="2664" y="2963"/>
                  <a:ext cx="15" cy="16"/>
                </a:xfrm>
                <a:custGeom>
                  <a:avLst/>
                  <a:gdLst>
                    <a:gd name="T0" fmla="*/ 11 w 17"/>
                    <a:gd name="T1" fmla="*/ 16 h 17"/>
                    <a:gd name="T2" fmla="*/ 14 w 17"/>
                    <a:gd name="T3" fmla="*/ 13 h 17"/>
                    <a:gd name="T4" fmla="*/ 16 w 17"/>
                    <a:gd name="T5" fmla="*/ 13 h 17"/>
                    <a:gd name="T6" fmla="*/ 16 w 17"/>
                    <a:gd name="T7" fmla="*/ 12 h 17"/>
                    <a:gd name="T8" fmla="*/ 16 w 17"/>
                    <a:gd name="T9" fmla="*/ 10 h 17"/>
                    <a:gd name="T10" fmla="*/ 16 w 17"/>
                    <a:gd name="T11" fmla="*/ 8 h 17"/>
                    <a:gd name="T12" fmla="*/ 14 w 17"/>
                    <a:gd name="T13" fmla="*/ 4 h 17"/>
                    <a:gd name="T14" fmla="*/ 12 w 17"/>
                    <a:gd name="T15" fmla="*/ 2 h 17"/>
                    <a:gd name="T16" fmla="*/ 11 w 17"/>
                    <a:gd name="T17" fmla="*/ 0 h 17"/>
                    <a:gd name="T18" fmla="*/ 8 w 17"/>
                    <a:gd name="T19" fmla="*/ 0 h 17"/>
                    <a:gd name="T20" fmla="*/ 7 w 17"/>
                    <a:gd name="T21" fmla="*/ 0 h 17"/>
                    <a:gd name="T22" fmla="*/ 6 w 17"/>
                    <a:gd name="T23" fmla="*/ 0 h 17"/>
                    <a:gd name="T24" fmla="*/ 2 w 17"/>
                    <a:gd name="T25" fmla="*/ 2 h 17"/>
                    <a:gd name="T26" fmla="*/ 1 w 17"/>
                    <a:gd name="T27" fmla="*/ 2 h 17"/>
                    <a:gd name="T28" fmla="*/ 0 w 17"/>
                    <a:gd name="T29" fmla="*/ 3 h 17"/>
                    <a:gd name="T30" fmla="*/ 0 w 17"/>
                    <a:gd name="T31" fmla="*/ 5 h 17"/>
                    <a:gd name="T32" fmla="*/ 0 w 17"/>
                    <a:gd name="T33" fmla="*/ 8 h 17"/>
                    <a:gd name="T34" fmla="*/ 2 w 17"/>
                    <a:gd name="T35" fmla="*/ 11 h 17"/>
                    <a:gd name="T36" fmla="*/ 4 w 17"/>
                    <a:gd name="T37" fmla="*/ 13 h 17"/>
                    <a:gd name="T38" fmla="*/ 7 w 17"/>
                    <a:gd name="T39" fmla="*/ 14 h 17"/>
                    <a:gd name="T40" fmla="*/ 8 w 17"/>
                    <a:gd name="T41" fmla="*/ 16 h 17"/>
                    <a:gd name="T42" fmla="*/ 9 w 17"/>
                    <a:gd name="T43" fmla="*/ 16 h 17"/>
                    <a:gd name="T44" fmla="*/ 11 w 17"/>
                    <a:gd name="T45" fmla="*/ 16 h 17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17"/>
                    <a:gd name="T70" fmla="*/ 0 h 17"/>
                    <a:gd name="T71" fmla="*/ 17 w 17"/>
                    <a:gd name="T72" fmla="*/ 17 h 17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17" h="17">
                      <a:moveTo>
                        <a:pt x="11" y="16"/>
                      </a:moveTo>
                      <a:lnTo>
                        <a:pt x="14" y="13"/>
                      </a:lnTo>
                      <a:lnTo>
                        <a:pt x="16" y="13"/>
                      </a:lnTo>
                      <a:lnTo>
                        <a:pt x="16" y="12"/>
                      </a:lnTo>
                      <a:lnTo>
                        <a:pt x="16" y="10"/>
                      </a:lnTo>
                      <a:lnTo>
                        <a:pt x="16" y="8"/>
                      </a:lnTo>
                      <a:lnTo>
                        <a:pt x="14" y="4"/>
                      </a:lnTo>
                      <a:lnTo>
                        <a:pt x="12" y="2"/>
                      </a:lnTo>
                      <a:lnTo>
                        <a:pt x="11" y="0"/>
                      </a:lnTo>
                      <a:lnTo>
                        <a:pt x="8" y="0"/>
                      </a:lnTo>
                      <a:lnTo>
                        <a:pt x="7" y="0"/>
                      </a:lnTo>
                      <a:lnTo>
                        <a:pt x="6" y="0"/>
                      </a:lnTo>
                      <a:lnTo>
                        <a:pt x="2" y="2"/>
                      </a:lnTo>
                      <a:lnTo>
                        <a:pt x="1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8"/>
                      </a:lnTo>
                      <a:lnTo>
                        <a:pt x="2" y="11"/>
                      </a:lnTo>
                      <a:lnTo>
                        <a:pt x="4" y="13"/>
                      </a:lnTo>
                      <a:lnTo>
                        <a:pt x="7" y="14"/>
                      </a:lnTo>
                      <a:lnTo>
                        <a:pt x="8" y="16"/>
                      </a:lnTo>
                      <a:lnTo>
                        <a:pt x="9" y="16"/>
                      </a:lnTo>
                      <a:lnTo>
                        <a:pt x="11" y="16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752" name="Freeform 447"/>
                <p:cNvSpPr>
                  <a:spLocks/>
                </p:cNvSpPr>
                <p:nvPr/>
              </p:nvSpPr>
              <p:spPr bwMode="auto">
                <a:xfrm>
                  <a:off x="2664" y="2963"/>
                  <a:ext cx="15" cy="16"/>
                </a:xfrm>
                <a:custGeom>
                  <a:avLst/>
                  <a:gdLst>
                    <a:gd name="T0" fmla="*/ 3 w 17"/>
                    <a:gd name="T1" fmla="*/ 11 h 17"/>
                    <a:gd name="T2" fmla="*/ 0 w 17"/>
                    <a:gd name="T3" fmla="*/ 7 h 17"/>
                    <a:gd name="T4" fmla="*/ 0 w 17"/>
                    <a:gd name="T5" fmla="*/ 4 h 17"/>
                    <a:gd name="T6" fmla="*/ 0 w 17"/>
                    <a:gd name="T7" fmla="*/ 2 h 17"/>
                    <a:gd name="T8" fmla="*/ 1 w 17"/>
                    <a:gd name="T9" fmla="*/ 1 h 17"/>
                    <a:gd name="T10" fmla="*/ 3 w 17"/>
                    <a:gd name="T11" fmla="*/ 1 h 17"/>
                    <a:gd name="T12" fmla="*/ 6 w 17"/>
                    <a:gd name="T13" fmla="*/ 0 h 17"/>
                    <a:gd name="T14" fmla="*/ 9 w 17"/>
                    <a:gd name="T15" fmla="*/ 1 h 17"/>
                    <a:gd name="T16" fmla="*/ 11 w 17"/>
                    <a:gd name="T17" fmla="*/ 3 h 17"/>
                    <a:gd name="T18" fmla="*/ 14 w 17"/>
                    <a:gd name="T19" fmla="*/ 6 h 17"/>
                    <a:gd name="T20" fmla="*/ 16 w 17"/>
                    <a:gd name="T21" fmla="*/ 8 h 17"/>
                    <a:gd name="T22" fmla="*/ 16 w 17"/>
                    <a:gd name="T23" fmla="*/ 11 h 17"/>
                    <a:gd name="T24" fmla="*/ 16 w 17"/>
                    <a:gd name="T25" fmla="*/ 14 h 17"/>
                    <a:gd name="T26" fmla="*/ 14 w 17"/>
                    <a:gd name="T27" fmla="*/ 16 h 17"/>
                    <a:gd name="T28" fmla="*/ 11 w 17"/>
                    <a:gd name="T29" fmla="*/ 16 h 17"/>
                    <a:gd name="T30" fmla="*/ 9 w 17"/>
                    <a:gd name="T31" fmla="*/ 14 h 17"/>
                    <a:gd name="T32" fmla="*/ 6 w 17"/>
                    <a:gd name="T33" fmla="*/ 13 h 17"/>
                    <a:gd name="T34" fmla="*/ 3 w 17"/>
                    <a:gd name="T35" fmla="*/ 11 h 1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7"/>
                    <a:gd name="T55" fmla="*/ 0 h 17"/>
                    <a:gd name="T56" fmla="*/ 17 w 17"/>
                    <a:gd name="T57" fmla="*/ 17 h 17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7" h="17">
                      <a:moveTo>
                        <a:pt x="3" y="11"/>
                      </a:moveTo>
                      <a:lnTo>
                        <a:pt x="0" y="7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1" y="1"/>
                      </a:lnTo>
                      <a:lnTo>
                        <a:pt x="3" y="1"/>
                      </a:lnTo>
                      <a:lnTo>
                        <a:pt x="6" y="0"/>
                      </a:lnTo>
                      <a:lnTo>
                        <a:pt x="9" y="1"/>
                      </a:lnTo>
                      <a:lnTo>
                        <a:pt x="11" y="3"/>
                      </a:lnTo>
                      <a:lnTo>
                        <a:pt x="14" y="6"/>
                      </a:lnTo>
                      <a:lnTo>
                        <a:pt x="16" y="8"/>
                      </a:lnTo>
                      <a:lnTo>
                        <a:pt x="16" y="11"/>
                      </a:lnTo>
                      <a:lnTo>
                        <a:pt x="16" y="14"/>
                      </a:lnTo>
                      <a:lnTo>
                        <a:pt x="14" y="16"/>
                      </a:lnTo>
                      <a:lnTo>
                        <a:pt x="11" y="16"/>
                      </a:lnTo>
                      <a:lnTo>
                        <a:pt x="9" y="14"/>
                      </a:lnTo>
                      <a:lnTo>
                        <a:pt x="6" y="13"/>
                      </a:lnTo>
                      <a:lnTo>
                        <a:pt x="3" y="11"/>
                      </a:ln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753" name="Freeform 448"/>
                <p:cNvSpPr>
                  <a:spLocks/>
                </p:cNvSpPr>
                <p:nvPr/>
              </p:nvSpPr>
              <p:spPr bwMode="auto">
                <a:xfrm>
                  <a:off x="2673" y="2967"/>
                  <a:ext cx="15" cy="17"/>
                </a:xfrm>
                <a:custGeom>
                  <a:avLst/>
                  <a:gdLst>
                    <a:gd name="T0" fmla="*/ 10 w 17"/>
                    <a:gd name="T1" fmla="*/ 16 h 17"/>
                    <a:gd name="T2" fmla="*/ 13 w 17"/>
                    <a:gd name="T3" fmla="*/ 13 h 17"/>
                    <a:gd name="T4" fmla="*/ 14 w 17"/>
                    <a:gd name="T5" fmla="*/ 12 h 17"/>
                    <a:gd name="T6" fmla="*/ 16 w 17"/>
                    <a:gd name="T7" fmla="*/ 10 h 17"/>
                    <a:gd name="T8" fmla="*/ 14 w 17"/>
                    <a:gd name="T9" fmla="*/ 6 h 17"/>
                    <a:gd name="T10" fmla="*/ 13 w 17"/>
                    <a:gd name="T11" fmla="*/ 3 h 17"/>
                    <a:gd name="T12" fmla="*/ 12 w 17"/>
                    <a:gd name="T13" fmla="*/ 2 h 17"/>
                    <a:gd name="T14" fmla="*/ 9 w 17"/>
                    <a:gd name="T15" fmla="*/ 0 h 17"/>
                    <a:gd name="T16" fmla="*/ 8 w 17"/>
                    <a:gd name="T17" fmla="*/ 0 h 17"/>
                    <a:gd name="T18" fmla="*/ 6 w 17"/>
                    <a:gd name="T19" fmla="*/ 0 h 17"/>
                    <a:gd name="T20" fmla="*/ 5 w 17"/>
                    <a:gd name="T21" fmla="*/ 0 h 17"/>
                    <a:gd name="T22" fmla="*/ 1 w 17"/>
                    <a:gd name="T23" fmla="*/ 1 h 17"/>
                    <a:gd name="T24" fmla="*/ 1 w 17"/>
                    <a:gd name="T25" fmla="*/ 2 h 17"/>
                    <a:gd name="T26" fmla="*/ 1 w 17"/>
                    <a:gd name="T27" fmla="*/ 3 h 17"/>
                    <a:gd name="T28" fmla="*/ 0 w 17"/>
                    <a:gd name="T29" fmla="*/ 5 h 17"/>
                    <a:gd name="T30" fmla="*/ 1 w 17"/>
                    <a:gd name="T31" fmla="*/ 8 h 17"/>
                    <a:gd name="T32" fmla="*/ 1 w 17"/>
                    <a:gd name="T33" fmla="*/ 11 h 17"/>
                    <a:gd name="T34" fmla="*/ 4 w 17"/>
                    <a:gd name="T35" fmla="*/ 13 h 17"/>
                    <a:gd name="T36" fmla="*/ 5 w 17"/>
                    <a:gd name="T37" fmla="*/ 14 h 17"/>
                    <a:gd name="T38" fmla="*/ 8 w 17"/>
                    <a:gd name="T39" fmla="*/ 16 h 17"/>
                    <a:gd name="T40" fmla="*/ 9 w 17"/>
                    <a:gd name="T41" fmla="*/ 16 h 17"/>
                    <a:gd name="T42" fmla="*/ 10 w 17"/>
                    <a:gd name="T43" fmla="*/ 16 h 17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17"/>
                    <a:gd name="T67" fmla="*/ 0 h 17"/>
                    <a:gd name="T68" fmla="*/ 17 w 17"/>
                    <a:gd name="T69" fmla="*/ 17 h 17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17" h="17">
                      <a:moveTo>
                        <a:pt x="10" y="16"/>
                      </a:moveTo>
                      <a:lnTo>
                        <a:pt x="13" y="13"/>
                      </a:lnTo>
                      <a:lnTo>
                        <a:pt x="14" y="12"/>
                      </a:lnTo>
                      <a:lnTo>
                        <a:pt x="16" y="10"/>
                      </a:lnTo>
                      <a:lnTo>
                        <a:pt x="14" y="6"/>
                      </a:lnTo>
                      <a:lnTo>
                        <a:pt x="13" y="3"/>
                      </a:lnTo>
                      <a:lnTo>
                        <a:pt x="12" y="2"/>
                      </a:lnTo>
                      <a:lnTo>
                        <a:pt x="9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5" y="0"/>
                      </a:lnTo>
                      <a:lnTo>
                        <a:pt x="1" y="1"/>
                      </a:lnTo>
                      <a:lnTo>
                        <a:pt x="1" y="2"/>
                      </a:lnTo>
                      <a:lnTo>
                        <a:pt x="1" y="3"/>
                      </a:lnTo>
                      <a:lnTo>
                        <a:pt x="0" y="5"/>
                      </a:lnTo>
                      <a:lnTo>
                        <a:pt x="1" y="8"/>
                      </a:lnTo>
                      <a:lnTo>
                        <a:pt x="1" y="11"/>
                      </a:lnTo>
                      <a:lnTo>
                        <a:pt x="4" y="13"/>
                      </a:lnTo>
                      <a:lnTo>
                        <a:pt x="5" y="14"/>
                      </a:lnTo>
                      <a:lnTo>
                        <a:pt x="8" y="16"/>
                      </a:lnTo>
                      <a:lnTo>
                        <a:pt x="9" y="16"/>
                      </a:lnTo>
                      <a:lnTo>
                        <a:pt x="10" y="16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754" name="Freeform 449"/>
                <p:cNvSpPr>
                  <a:spLocks/>
                </p:cNvSpPr>
                <p:nvPr/>
              </p:nvSpPr>
              <p:spPr bwMode="auto">
                <a:xfrm>
                  <a:off x="2673" y="2967"/>
                  <a:ext cx="15" cy="17"/>
                </a:xfrm>
                <a:custGeom>
                  <a:avLst/>
                  <a:gdLst>
                    <a:gd name="T0" fmla="*/ 1 w 17"/>
                    <a:gd name="T1" fmla="*/ 11 h 17"/>
                    <a:gd name="T2" fmla="*/ 1 w 17"/>
                    <a:gd name="T3" fmla="*/ 7 h 17"/>
                    <a:gd name="T4" fmla="*/ 0 w 17"/>
                    <a:gd name="T5" fmla="*/ 4 h 17"/>
                    <a:gd name="T6" fmla="*/ 1 w 17"/>
                    <a:gd name="T7" fmla="*/ 2 h 17"/>
                    <a:gd name="T8" fmla="*/ 1 w 17"/>
                    <a:gd name="T9" fmla="*/ 1 h 17"/>
                    <a:gd name="T10" fmla="*/ 5 w 17"/>
                    <a:gd name="T11" fmla="*/ 0 h 17"/>
                    <a:gd name="T12" fmla="*/ 7 w 17"/>
                    <a:gd name="T13" fmla="*/ 1 h 17"/>
                    <a:gd name="T14" fmla="*/ 10 w 17"/>
                    <a:gd name="T15" fmla="*/ 2 h 17"/>
                    <a:gd name="T16" fmla="*/ 13 w 17"/>
                    <a:gd name="T17" fmla="*/ 6 h 17"/>
                    <a:gd name="T18" fmla="*/ 14 w 17"/>
                    <a:gd name="T19" fmla="*/ 8 h 17"/>
                    <a:gd name="T20" fmla="*/ 16 w 17"/>
                    <a:gd name="T21" fmla="*/ 11 h 17"/>
                    <a:gd name="T22" fmla="*/ 14 w 17"/>
                    <a:gd name="T23" fmla="*/ 14 h 17"/>
                    <a:gd name="T24" fmla="*/ 13 w 17"/>
                    <a:gd name="T25" fmla="*/ 14 h 17"/>
                    <a:gd name="T26" fmla="*/ 13 w 17"/>
                    <a:gd name="T27" fmla="*/ 16 h 17"/>
                    <a:gd name="T28" fmla="*/ 10 w 17"/>
                    <a:gd name="T29" fmla="*/ 16 h 17"/>
                    <a:gd name="T30" fmla="*/ 7 w 17"/>
                    <a:gd name="T31" fmla="*/ 14 h 17"/>
                    <a:gd name="T32" fmla="*/ 5 w 17"/>
                    <a:gd name="T33" fmla="*/ 13 h 17"/>
                    <a:gd name="T34" fmla="*/ 1 w 17"/>
                    <a:gd name="T35" fmla="*/ 11 h 1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7"/>
                    <a:gd name="T55" fmla="*/ 0 h 17"/>
                    <a:gd name="T56" fmla="*/ 17 w 17"/>
                    <a:gd name="T57" fmla="*/ 17 h 17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7" h="17">
                      <a:moveTo>
                        <a:pt x="1" y="11"/>
                      </a:moveTo>
                      <a:lnTo>
                        <a:pt x="1" y="7"/>
                      </a:lnTo>
                      <a:lnTo>
                        <a:pt x="0" y="4"/>
                      </a:lnTo>
                      <a:lnTo>
                        <a:pt x="1" y="2"/>
                      </a:lnTo>
                      <a:lnTo>
                        <a:pt x="1" y="1"/>
                      </a:lnTo>
                      <a:lnTo>
                        <a:pt x="5" y="0"/>
                      </a:lnTo>
                      <a:lnTo>
                        <a:pt x="7" y="1"/>
                      </a:lnTo>
                      <a:lnTo>
                        <a:pt x="10" y="2"/>
                      </a:lnTo>
                      <a:lnTo>
                        <a:pt x="13" y="6"/>
                      </a:lnTo>
                      <a:lnTo>
                        <a:pt x="14" y="8"/>
                      </a:lnTo>
                      <a:lnTo>
                        <a:pt x="16" y="11"/>
                      </a:lnTo>
                      <a:lnTo>
                        <a:pt x="14" y="14"/>
                      </a:lnTo>
                      <a:lnTo>
                        <a:pt x="13" y="14"/>
                      </a:lnTo>
                      <a:lnTo>
                        <a:pt x="13" y="16"/>
                      </a:lnTo>
                      <a:lnTo>
                        <a:pt x="10" y="16"/>
                      </a:lnTo>
                      <a:lnTo>
                        <a:pt x="7" y="14"/>
                      </a:lnTo>
                      <a:lnTo>
                        <a:pt x="5" y="13"/>
                      </a:lnTo>
                      <a:lnTo>
                        <a:pt x="1" y="11"/>
                      </a:ln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755" name="Freeform 450"/>
                <p:cNvSpPr>
                  <a:spLocks/>
                </p:cNvSpPr>
                <p:nvPr/>
              </p:nvSpPr>
              <p:spPr bwMode="auto">
                <a:xfrm>
                  <a:off x="2707" y="2986"/>
                  <a:ext cx="15" cy="17"/>
                </a:xfrm>
                <a:custGeom>
                  <a:avLst/>
                  <a:gdLst>
                    <a:gd name="T0" fmla="*/ 1 w 17"/>
                    <a:gd name="T1" fmla="*/ 9 h 17"/>
                    <a:gd name="T2" fmla="*/ 1 w 17"/>
                    <a:gd name="T3" fmla="*/ 6 h 17"/>
                    <a:gd name="T4" fmla="*/ 0 w 17"/>
                    <a:gd name="T5" fmla="*/ 3 h 17"/>
                    <a:gd name="T6" fmla="*/ 1 w 17"/>
                    <a:gd name="T7" fmla="*/ 1 h 17"/>
                    <a:gd name="T8" fmla="*/ 1 w 17"/>
                    <a:gd name="T9" fmla="*/ 0 h 17"/>
                    <a:gd name="T10" fmla="*/ 4 w 17"/>
                    <a:gd name="T11" fmla="*/ 0 h 17"/>
                    <a:gd name="T12" fmla="*/ 8 w 17"/>
                    <a:gd name="T13" fmla="*/ 0 h 17"/>
                    <a:gd name="T14" fmla="*/ 11 w 17"/>
                    <a:gd name="T15" fmla="*/ 1 h 17"/>
                    <a:gd name="T16" fmla="*/ 12 w 17"/>
                    <a:gd name="T17" fmla="*/ 4 h 17"/>
                    <a:gd name="T18" fmla="*/ 16 w 17"/>
                    <a:gd name="T19" fmla="*/ 8 h 17"/>
                    <a:gd name="T20" fmla="*/ 16 w 17"/>
                    <a:gd name="T21" fmla="*/ 11 h 17"/>
                    <a:gd name="T22" fmla="*/ 16 w 17"/>
                    <a:gd name="T23" fmla="*/ 13 h 17"/>
                    <a:gd name="T24" fmla="*/ 14 w 17"/>
                    <a:gd name="T25" fmla="*/ 13 h 17"/>
                    <a:gd name="T26" fmla="*/ 12 w 17"/>
                    <a:gd name="T27" fmla="*/ 14 h 17"/>
                    <a:gd name="T28" fmla="*/ 11 w 17"/>
                    <a:gd name="T29" fmla="*/ 16 h 17"/>
                    <a:gd name="T30" fmla="*/ 8 w 17"/>
                    <a:gd name="T31" fmla="*/ 14 h 17"/>
                    <a:gd name="T32" fmla="*/ 4 w 17"/>
                    <a:gd name="T33" fmla="*/ 13 h 17"/>
                    <a:gd name="T34" fmla="*/ 1 w 17"/>
                    <a:gd name="T35" fmla="*/ 9 h 1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7"/>
                    <a:gd name="T55" fmla="*/ 0 h 17"/>
                    <a:gd name="T56" fmla="*/ 17 w 17"/>
                    <a:gd name="T57" fmla="*/ 17 h 17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7" h="17">
                      <a:moveTo>
                        <a:pt x="1" y="9"/>
                      </a:moveTo>
                      <a:lnTo>
                        <a:pt x="1" y="6"/>
                      </a:lnTo>
                      <a:lnTo>
                        <a:pt x="0" y="3"/>
                      </a:lnTo>
                      <a:lnTo>
                        <a:pt x="1" y="1"/>
                      </a:lnTo>
                      <a:lnTo>
                        <a:pt x="1" y="0"/>
                      </a:lnTo>
                      <a:lnTo>
                        <a:pt x="4" y="0"/>
                      </a:lnTo>
                      <a:lnTo>
                        <a:pt x="8" y="0"/>
                      </a:lnTo>
                      <a:lnTo>
                        <a:pt x="11" y="1"/>
                      </a:lnTo>
                      <a:lnTo>
                        <a:pt x="12" y="4"/>
                      </a:lnTo>
                      <a:lnTo>
                        <a:pt x="16" y="8"/>
                      </a:lnTo>
                      <a:lnTo>
                        <a:pt x="16" y="11"/>
                      </a:lnTo>
                      <a:lnTo>
                        <a:pt x="16" y="13"/>
                      </a:lnTo>
                      <a:lnTo>
                        <a:pt x="14" y="13"/>
                      </a:lnTo>
                      <a:lnTo>
                        <a:pt x="12" y="14"/>
                      </a:lnTo>
                      <a:lnTo>
                        <a:pt x="11" y="16"/>
                      </a:lnTo>
                      <a:lnTo>
                        <a:pt x="8" y="14"/>
                      </a:lnTo>
                      <a:lnTo>
                        <a:pt x="4" y="13"/>
                      </a:lnTo>
                      <a:lnTo>
                        <a:pt x="1" y="9"/>
                      </a:ln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756" name="Freeform 451"/>
                <p:cNvSpPr>
                  <a:spLocks/>
                </p:cNvSpPr>
                <p:nvPr/>
              </p:nvSpPr>
              <p:spPr bwMode="auto">
                <a:xfrm>
                  <a:off x="2675" y="2925"/>
                  <a:ext cx="24" cy="42"/>
                </a:xfrm>
                <a:custGeom>
                  <a:avLst/>
                  <a:gdLst>
                    <a:gd name="T0" fmla="*/ 0 w 27"/>
                    <a:gd name="T1" fmla="*/ 14 h 45"/>
                    <a:gd name="T2" fmla="*/ 26 w 27"/>
                    <a:gd name="T3" fmla="*/ 0 h 45"/>
                    <a:gd name="T4" fmla="*/ 26 w 27"/>
                    <a:gd name="T5" fmla="*/ 29 h 45"/>
                    <a:gd name="T6" fmla="*/ 0 w 27"/>
                    <a:gd name="T7" fmla="*/ 44 h 45"/>
                    <a:gd name="T8" fmla="*/ 0 w 27"/>
                    <a:gd name="T9" fmla="*/ 14 h 4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7"/>
                    <a:gd name="T16" fmla="*/ 0 h 45"/>
                    <a:gd name="T17" fmla="*/ 27 w 27"/>
                    <a:gd name="T18" fmla="*/ 45 h 4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7" h="45">
                      <a:moveTo>
                        <a:pt x="0" y="14"/>
                      </a:moveTo>
                      <a:lnTo>
                        <a:pt x="26" y="0"/>
                      </a:lnTo>
                      <a:lnTo>
                        <a:pt x="26" y="29"/>
                      </a:lnTo>
                      <a:lnTo>
                        <a:pt x="0" y="44"/>
                      </a:lnTo>
                      <a:lnTo>
                        <a:pt x="0" y="14"/>
                      </a:ln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757" name="Freeform 452"/>
                <p:cNvSpPr>
                  <a:spLocks/>
                </p:cNvSpPr>
                <p:nvPr/>
              </p:nvSpPr>
              <p:spPr bwMode="auto">
                <a:xfrm>
                  <a:off x="2600" y="2917"/>
                  <a:ext cx="16" cy="16"/>
                </a:xfrm>
                <a:custGeom>
                  <a:avLst/>
                  <a:gdLst>
                    <a:gd name="T0" fmla="*/ 9 w 17"/>
                    <a:gd name="T1" fmla="*/ 16 h 17"/>
                    <a:gd name="T2" fmla="*/ 13 w 17"/>
                    <a:gd name="T3" fmla="*/ 13 h 17"/>
                    <a:gd name="T4" fmla="*/ 14 w 17"/>
                    <a:gd name="T5" fmla="*/ 12 h 17"/>
                    <a:gd name="T6" fmla="*/ 16 w 17"/>
                    <a:gd name="T7" fmla="*/ 12 h 17"/>
                    <a:gd name="T8" fmla="*/ 16 w 17"/>
                    <a:gd name="T9" fmla="*/ 9 h 17"/>
                    <a:gd name="T10" fmla="*/ 16 w 17"/>
                    <a:gd name="T11" fmla="*/ 7 h 17"/>
                    <a:gd name="T12" fmla="*/ 13 w 17"/>
                    <a:gd name="T13" fmla="*/ 5 h 17"/>
                    <a:gd name="T14" fmla="*/ 12 w 17"/>
                    <a:gd name="T15" fmla="*/ 2 h 17"/>
                    <a:gd name="T16" fmla="*/ 9 w 17"/>
                    <a:gd name="T17" fmla="*/ 1 h 17"/>
                    <a:gd name="T18" fmla="*/ 7 w 17"/>
                    <a:gd name="T19" fmla="*/ 0 h 17"/>
                    <a:gd name="T20" fmla="*/ 6 w 17"/>
                    <a:gd name="T21" fmla="*/ 0 h 17"/>
                    <a:gd name="T22" fmla="*/ 6 w 17"/>
                    <a:gd name="T23" fmla="*/ 1 h 17"/>
                    <a:gd name="T24" fmla="*/ 2 w 17"/>
                    <a:gd name="T25" fmla="*/ 2 h 17"/>
                    <a:gd name="T26" fmla="*/ 1 w 17"/>
                    <a:gd name="T27" fmla="*/ 3 h 17"/>
                    <a:gd name="T28" fmla="*/ 0 w 17"/>
                    <a:gd name="T29" fmla="*/ 4 h 17"/>
                    <a:gd name="T30" fmla="*/ 0 w 17"/>
                    <a:gd name="T31" fmla="*/ 5 h 17"/>
                    <a:gd name="T32" fmla="*/ 0 w 17"/>
                    <a:gd name="T33" fmla="*/ 8 h 17"/>
                    <a:gd name="T34" fmla="*/ 2 w 17"/>
                    <a:gd name="T35" fmla="*/ 11 h 17"/>
                    <a:gd name="T36" fmla="*/ 3 w 17"/>
                    <a:gd name="T37" fmla="*/ 13 h 17"/>
                    <a:gd name="T38" fmla="*/ 6 w 17"/>
                    <a:gd name="T39" fmla="*/ 16 h 17"/>
                    <a:gd name="T40" fmla="*/ 8 w 17"/>
                    <a:gd name="T41" fmla="*/ 16 h 17"/>
                    <a:gd name="T42" fmla="*/ 9 w 17"/>
                    <a:gd name="T43" fmla="*/ 16 h 17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17"/>
                    <a:gd name="T67" fmla="*/ 0 h 17"/>
                    <a:gd name="T68" fmla="*/ 17 w 17"/>
                    <a:gd name="T69" fmla="*/ 17 h 17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17" h="17">
                      <a:moveTo>
                        <a:pt x="9" y="16"/>
                      </a:moveTo>
                      <a:lnTo>
                        <a:pt x="13" y="13"/>
                      </a:lnTo>
                      <a:lnTo>
                        <a:pt x="14" y="12"/>
                      </a:lnTo>
                      <a:lnTo>
                        <a:pt x="16" y="12"/>
                      </a:lnTo>
                      <a:lnTo>
                        <a:pt x="16" y="9"/>
                      </a:lnTo>
                      <a:lnTo>
                        <a:pt x="16" y="7"/>
                      </a:lnTo>
                      <a:lnTo>
                        <a:pt x="13" y="5"/>
                      </a:lnTo>
                      <a:lnTo>
                        <a:pt x="12" y="2"/>
                      </a:lnTo>
                      <a:lnTo>
                        <a:pt x="9" y="1"/>
                      </a:lnTo>
                      <a:lnTo>
                        <a:pt x="7" y="0"/>
                      </a:lnTo>
                      <a:lnTo>
                        <a:pt x="6" y="0"/>
                      </a:lnTo>
                      <a:lnTo>
                        <a:pt x="6" y="1"/>
                      </a:lnTo>
                      <a:lnTo>
                        <a:pt x="2" y="2"/>
                      </a:lnTo>
                      <a:lnTo>
                        <a:pt x="1" y="3"/>
                      </a:lnTo>
                      <a:lnTo>
                        <a:pt x="0" y="4"/>
                      </a:lnTo>
                      <a:lnTo>
                        <a:pt x="0" y="5"/>
                      </a:lnTo>
                      <a:lnTo>
                        <a:pt x="0" y="8"/>
                      </a:lnTo>
                      <a:lnTo>
                        <a:pt x="2" y="11"/>
                      </a:lnTo>
                      <a:lnTo>
                        <a:pt x="3" y="13"/>
                      </a:lnTo>
                      <a:lnTo>
                        <a:pt x="6" y="16"/>
                      </a:lnTo>
                      <a:lnTo>
                        <a:pt x="8" y="16"/>
                      </a:lnTo>
                      <a:lnTo>
                        <a:pt x="9" y="16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758" name="Freeform 453"/>
                <p:cNvSpPr>
                  <a:spLocks/>
                </p:cNvSpPr>
                <p:nvPr/>
              </p:nvSpPr>
              <p:spPr bwMode="auto">
                <a:xfrm>
                  <a:off x="2600" y="2920"/>
                  <a:ext cx="16" cy="16"/>
                </a:xfrm>
                <a:custGeom>
                  <a:avLst/>
                  <a:gdLst>
                    <a:gd name="T0" fmla="*/ 3 w 17"/>
                    <a:gd name="T1" fmla="*/ 11 h 17"/>
                    <a:gd name="T2" fmla="*/ 0 w 17"/>
                    <a:gd name="T3" fmla="*/ 7 h 17"/>
                    <a:gd name="T4" fmla="*/ 0 w 17"/>
                    <a:gd name="T5" fmla="*/ 3 h 17"/>
                    <a:gd name="T6" fmla="*/ 0 w 17"/>
                    <a:gd name="T7" fmla="*/ 2 h 17"/>
                    <a:gd name="T8" fmla="*/ 1 w 17"/>
                    <a:gd name="T9" fmla="*/ 1 h 17"/>
                    <a:gd name="T10" fmla="*/ 3 w 17"/>
                    <a:gd name="T11" fmla="*/ 0 h 17"/>
                    <a:gd name="T12" fmla="*/ 4 w 17"/>
                    <a:gd name="T13" fmla="*/ 0 h 17"/>
                    <a:gd name="T14" fmla="*/ 8 w 17"/>
                    <a:gd name="T15" fmla="*/ 0 h 17"/>
                    <a:gd name="T16" fmla="*/ 11 w 17"/>
                    <a:gd name="T17" fmla="*/ 2 h 17"/>
                    <a:gd name="T18" fmla="*/ 12 w 17"/>
                    <a:gd name="T19" fmla="*/ 4 h 17"/>
                    <a:gd name="T20" fmla="*/ 14 w 17"/>
                    <a:gd name="T21" fmla="*/ 8 h 17"/>
                    <a:gd name="T22" fmla="*/ 16 w 17"/>
                    <a:gd name="T23" fmla="*/ 12 h 17"/>
                    <a:gd name="T24" fmla="*/ 14 w 17"/>
                    <a:gd name="T25" fmla="*/ 13 h 17"/>
                    <a:gd name="T26" fmla="*/ 14 w 17"/>
                    <a:gd name="T27" fmla="*/ 14 h 17"/>
                    <a:gd name="T28" fmla="*/ 12 w 17"/>
                    <a:gd name="T29" fmla="*/ 16 h 17"/>
                    <a:gd name="T30" fmla="*/ 11 w 17"/>
                    <a:gd name="T31" fmla="*/ 16 h 17"/>
                    <a:gd name="T32" fmla="*/ 8 w 17"/>
                    <a:gd name="T33" fmla="*/ 16 h 17"/>
                    <a:gd name="T34" fmla="*/ 4 w 17"/>
                    <a:gd name="T35" fmla="*/ 13 h 17"/>
                    <a:gd name="T36" fmla="*/ 3 w 17"/>
                    <a:gd name="T37" fmla="*/ 11 h 17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7"/>
                    <a:gd name="T58" fmla="*/ 0 h 17"/>
                    <a:gd name="T59" fmla="*/ 17 w 17"/>
                    <a:gd name="T60" fmla="*/ 17 h 17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7" h="17">
                      <a:moveTo>
                        <a:pt x="3" y="11"/>
                      </a:moveTo>
                      <a:lnTo>
                        <a:pt x="0" y="7"/>
                      </a:lnTo>
                      <a:lnTo>
                        <a:pt x="0" y="3"/>
                      </a:lnTo>
                      <a:lnTo>
                        <a:pt x="0" y="2"/>
                      </a:ln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4" y="0"/>
                      </a:lnTo>
                      <a:lnTo>
                        <a:pt x="8" y="0"/>
                      </a:lnTo>
                      <a:lnTo>
                        <a:pt x="11" y="2"/>
                      </a:lnTo>
                      <a:lnTo>
                        <a:pt x="12" y="4"/>
                      </a:lnTo>
                      <a:lnTo>
                        <a:pt x="14" y="8"/>
                      </a:lnTo>
                      <a:lnTo>
                        <a:pt x="16" y="12"/>
                      </a:lnTo>
                      <a:lnTo>
                        <a:pt x="14" y="13"/>
                      </a:lnTo>
                      <a:lnTo>
                        <a:pt x="14" y="14"/>
                      </a:lnTo>
                      <a:lnTo>
                        <a:pt x="12" y="16"/>
                      </a:lnTo>
                      <a:lnTo>
                        <a:pt x="11" y="16"/>
                      </a:lnTo>
                      <a:lnTo>
                        <a:pt x="8" y="16"/>
                      </a:lnTo>
                      <a:lnTo>
                        <a:pt x="4" y="13"/>
                      </a:lnTo>
                      <a:lnTo>
                        <a:pt x="3" y="11"/>
                      </a:ln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759" name="Freeform 454"/>
                <p:cNvSpPr>
                  <a:spLocks/>
                </p:cNvSpPr>
                <p:nvPr/>
              </p:nvSpPr>
              <p:spPr bwMode="auto">
                <a:xfrm>
                  <a:off x="2601" y="2922"/>
                  <a:ext cx="16" cy="16"/>
                </a:xfrm>
                <a:custGeom>
                  <a:avLst/>
                  <a:gdLst>
                    <a:gd name="T0" fmla="*/ 2 w 17"/>
                    <a:gd name="T1" fmla="*/ 11 h 17"/>
                    <a:gd name="T2" fmla="*/ 0 w 17"/>
                    <a:gd name="T3" fmla="*/ 9 h 17"/>
                    <a:gd name="T4" fmla="*/ 0 w 17"/>
                    <a:gd name="T5" fmla="*/ 4 h 17"/>
                    <a:gd name="T6" fmla="*/ 0 w 17"/>
                    <a:gd name="T7" fmla="*/ 2 h 17"/>
                    <a:gd name="T8" fmla="*/ 2 w 17"/>
                    <a:gd name="T9" fmla="*/ 0 h 17"/>
                    <a:gd name="T10" fmla="*/ 5 w 17"/>
                    <a:gd name="T11" fmla="*/ 0 h 17"/>
                    <a:gd name="T12" fmla="*/ 8 w 17"/>
                    <a:gd name="T13" fmla="*/ 0 h 17"/>
                    <a:gd name="T14" fmla="*/ 13 w 17"/>
                    <a:gd name="T15" fmla="*/ 6 h 17"/>
                    <a:gd name="T16" fmla="*/ 13 w 17"/>
                    <a:gd name="T17" fmla="*/ 9 h 17"/>
                    <a:gd name="T18" fmla="*/ 16 w 17"/>
                    <a:gd name="T19" fmla="*/ 11 h 17"/>
                    <a:gd name="T20" fmla="*/ 13 w 17"/>
                    <a:gd name="T21" fmla="*/ 13 h 17"/>
                    <a:gd name="T22" fmla="*/ 13 w 17"/>
                    <a:gd name="T23" fmla="*/ 16 h 17"/>
                    <a:gd name="T24" fmla="*/ 10 w 17"/>
                    <a:gd name="T25" fmla="*/ 16 h 17"/>
                    <a:gd name="T26" fmla="*/ 8 w 17"/>
                    <a:gd name="T27" fmla="*/ 16 h 17"/>
                    <a:gd name="T28" fmla="*/ 2 w 17"/>
                    <a:gd name="T29" fmla="*/ 11 h 17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17"/>
                    <a:gd name="T46" fmla="*/ 0 h 17"/>
                    <a:gd name="T47" fmla="*/ 17 w 17"/>
                    <a:gd name="T48" fmla="*/ 17 h 17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17" h="17">
                      <a:moveTo>
                        <a:pt x="2" y="11"/>
                      </a:moveTo>
                      <a:lnTo>
                        <a:pt x="0" y="9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5" y="0"/>
                      </a:lnTo>
                      <a:lnTo>
                        <a:pt x="8" y="0"/>
                      </a:lnTo>
                      <a:lnTo>
                        <a:pt x="13" y="6"/>
                      </a:lnTo>
                      <a:lnTo>
                        <a:pt x="13" y="9"/>
                      </a:lnTo>
                      <a:lnTo>
                        <a:pt x="16" y="11"/>
                      </a:lnTo>
                      <a:lnTo>
                        <a:pt x="13" y="13"/>
                      </a:lnTo>
                      <a:lnTo>
                        <a:pt x="13" y="16"/>
                      </a:lnTo>
                      <a:lnTo>
                        <a:pt x="10" y="16"/>
                      </a:lnTo>
                      <a:lnTo>
                        <a:pt x="8" y="16"/>
                      </a:lnTo>
                      <a:lnTo>
                        <a:pt x="2" y="11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760" name="Freeform 455"/>
                <p:cNvSpPr>
                  <a:spLocks/>
                </p:cNvSpPr>
                <p:nvPr/>
              </p:nvSpPr>
              <p:spPr bwMode="auto">
                <a:xfrm>
                  <a:off x="2608" y="2924"/>
                  <a:ext cx="15" cy="16"/>
                </a:xfrm>
                <a:custGeom>
                  <a:avLst/>
                  <a:gdLst>
                    <a:gd name="T0" fmla="*/ 10 w 17"/>
                    <a:gd name="T1" fmla="*/ 16 h 17"/>
                    <a:gd name="T2" fmla="*/ 14 w 17"/>
                    <a:gd name="T3" fmla="*/ 13 h 17"/>
                    <a:gd name="T4" fmla="*/ 14 w 17"/>
                    <a:gd name="T5" fmla="*/ 12 h 17"/>
                    <a:gd name="T6" fmla="*/ 14 w 17"/>
                    <a:gd name="T7" fmla="*/ 11 h 17"/>
                    <a:gd name="T8" fmla="*/ 16 w 17"/>
                    <a:gd name="T9" fmla="*/ 9 h 17"/>
                    <a:gd name="T10" fmla="*/ 14 w 17"/>
                    <a:gd name="T11" fmla="*/ 7 h 17"/>
                    <a:gd name="T12" fmla="*/ 14 w 17"/>
                    <a:gd name="T13" fmla="*/ 5 h 17"/>
                    <a:gd name="T14" fmla="*/ 11 w 17"/>
                    <a:gd name="T15" fmla="*/ 2 h 17"/>
                    <a:gd name="T16" fmla="*/ 10 w 17"/>
                    <a:gd name="T17" fmla="*/ 1 h 17"/>
                    <a:gd name="T18" fmla="*/ 8 w 17"/>
                    <a:gd name="T19" fmla="*/ 0 h 17"/>
                    <a:gd name="T20" fmla="*/ 6 w 17"/>
                    <a:gd name="T21" fmla="*/ 0 h 17"/>
                    <a:gd name="T22" fmla="*/ 5 w 17"/>
                    <a:gd name="T23" fmla="*/ 0 h 17"/>
                    <a:gd name="T24" fmla="*/ 2 w 17"/>
                    <a:gd name="T25" fmla="*/ 2 h 17"/>
                    <a:gd name="T26" fmla="*/ 1 w 17"/>
                    <a:gd name="T27" fmla="*/ 3 h 17"/>
                    <a:gd name="T28" fmla="*/ 1 w 17"/>
                    <a:gd name="T29" fmla="*/ 4 h 17"/>
                    <a:gd name="T30" fmla="*/ 0 w 17"/>
                    <a:gd name="T31" fmla="*/ 5 h 17"/>
                    <a:gd name="T32" fmla="*/ 1 w 17"/>
                    <a:gd name="T33" fmla="*/ 8 h 17"/>
                    <a:gd name="T34" fmla="*/ 2 w 17"/>
                    <a:gd name="T35" fmla="*/ 11 h 17"/>
                    <a:gd name="T36" fmla="*/ 4 w 17"/>
                    <a:gd name="T37" fmla="*/ 13 h 17"/>
                    <a:gd name="T38" fmla="*/ 6 w 17"/>
                    <a:gd name="T39" fmla="*/ 16 h 17"/>
                    <a:gd name="T40" fmla="*/ 8 w 17"/>
                    <a:gd name="T41" fmla="*/ 16 h 17"/>
                    <a:gd name="T42" fmla="*/ 9 w 17"/>
                    <a:gd name="T43" fmla="*/ 16 h 17"/>
                    <a:gd name="T44" fmla="*/ 10 w 17"/>
                    <a:gd name="T45" fmla="*/ 16 h 17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17"/>
                    <a:gd name="T70" fmla="*/ 0 h 17"/>
                    <a:gd name="T71" fmla="*/ 17 w 17"/>
                    <a:gd name="T72" fmla="*/ 17 h 17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17" h="17">
                      <a:moveTo>
                        <a:pt x="10" y="16"/>
                      </a:moveTo>
                      <a:lnTo>
                        <a:pt x="14" y="13"/>
                      </a:lnTo>
                      <a:lnTo>
                        <a:pt x="14" y="12"/>
                      </a:lnTo>
                      <a:lnTo>
                        <a:pt x="14" y="11"/>
                      </a:lnTo>
                      <a:lnTo>
                        <a:pt x="16" y="9"/>
                      </a:lnTo>
                      <a:lnTo>
                        <a:pt x="14" y="7"/>
                      </a:lnTo>
                      <a:lnTo>
                        <a:pt x="14" y="5"/>
                      </a:lnTo>
                      <a:lnTo>
                        <a:pt x="11" y="2"/>
                      </a:lnTo>
                      <a:lnTo>
                        <a:pt x="10" y="1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5" y="0"/>
                      </a:lnTo>
                      <a:lnTo>
                        <a:pt x="2" y="2"/>
                      </a:lnTo>
                      <a:lnTo>
                        <a:pt x="1" y="3"/>
                      </a:lnTo>
                      <a:lnTo>
                        <a:pt x="1" y="4"/>
                      </a:lnTo>
                      <a:lnTo>
                        <a:pt x="0" y="5"/>
                      </a:lnTo>
                      <a:lnTo>
                        <a:pt x="1" y="8"/>
                      </a:lnTo>
                      <a:lnTo>
                        <a:pt x="2" y="11"/>
                      </a:lnTo>
                      <a:lnTo>
                        <a:pt x="4" y="13"/>
                      </a:lnTo>
                      <a:lnTo>
                        <a:pt x="6" y="16"/>
                      </a:lnTo>
                      <a:lnTo>
                        <a:pt x="8" y="16"/>
                      </a:lnTo>
                      <a:lnTo>
                        <a:pt x="9" y="16"/>
                      </a:lnTo>
                      <a:lnTo>
                        <a:pt x="10" y="16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761" name="Freeform 456"/>
                <p:cNvSpPr>
                  <a:spLocks/>
                </p:cNvSpPr>
                <p:nvPr/>
              </p:nvSpPr>
              <p:spPr bwMode="auto">
                <a:xfrm>
                  <a:off x="2608" y="2925"/>
                  <a:ext cx="15" cy="16"/>
                </a:xfrm>
                <a:custGeom>
                  <a:avLst/>
                  <a:gdLst>
                    <a:gd name="T0" fmla="*/ 3 w 17"/>
                    <a:gd name="T1" fmla="*/ 11 h 17"/>
                    <a:gd name="T2" fmla="*/ 1 w 17"/>
                    <a:gd name="T3" fmla="*/ 7 h 17"/>
                    <a:gd name="T4" fmla="*/ 0 w 17"/>
                    <a:gd name="T5" fmla="*/ 3 h 17"/>
                    <a:gd name="T6" fmla="*/ 1 w 17"/>
                    <a:gd name="T7" fmla="*/ 2 h 17"/>
                    <a:gd name="T8" fmla="*/ 1 w 17"/>
                    <a:gd name="T9" fmla="*/ 1 h 17"/>
                    <a:gd name="T10" fmla="*/ 3 w 17"/>
                    <a:gd name="T11" fmla="*/ 0 h 17"/>
                    <a:gd name="T12" fmla="*/ 6 w 17"/>
                    <a:gd name="T13" fmla="*/ 0 h 17"/>
                    <a:gd name="T14" fmla="*/ 9 w 17"/>
                    <a:gd name="T15" fmla="*/ 0 h 17"/>
                    <a:gd name="T16" fmla="*/ 11 w 17"/>
                    <a:gd name="T17" fmla="*/ 2 h 17"/>
                    <a:gd name="T18" fmla="*/ 14 w 17"/>
                    <a:gd name="T19" fmla="*/ 4 h 17"/>
                    <a:gd name="T20" fmla="*/ 16 w 17"/>
                    <a:gd name="T21" fmla="*/ 8 h 17"/>
                    <a:gd name="T22" fmla="*/ 16 w 17"/>
                    <a:gd name="T23" fmla="*/ 11 h 17"/>
                    <a:gd name="T24" fmla="*/ 16 w 17"/>
                    <a:gd name="T25" fmla="*/ 13 h 17"/>
                    <a:gd name="T26" fmla="*/ 16 w 17"/>
                    <a:gd name="T27" fmla="*/ 14 h 17"/>
                    <a:gd name="T28" fmla="*/ 14 w 17"/>
                    <a:gd name="T29" fmla="*/ 16 h 17"/>
                    <a:gd name="T30" fmla="*/ 11 w 17"/>
                    <a:gd name="T31" fmla="*/ 16 h 17"/>
                    <a:gd name="T32" fmla="*/ 9 w 17"/>
                    <a:gd name="T33" fmla="*/ 16 h 17"/>
                    <a:gd name="T34" fmla="*/ 6 w 17"/>
                    <a:gd name="T35" fmla="*/ 13 h 17"/>
                    <a:gd name="T36" fmla="*/ 3 w 17"/>
                    <a:gd name="T37" fmla="*/ 11 h 17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7"/>
                    <a:gd name="T58" fmla="*/ 0 h 17"/>
                    <a:gd name="T59" fmla="*/ 17 w 17"/>
                    <a:gd name="T60" fmla="*/ 17 h 17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7" h="17">
                      <a:moveTo>
                        <a:pt x="3" y="11"/>
                      </a:moveTo>
                      <a:lnTo>
                        <a:pt x="1" y="7"/>
                      </a:lnTo>
                      <a:lnTo>
                        <a:pt x="0" y="3"/>
                      </a:lnTo>
                      <a:lnTo>
                        <a:pt x="1" y="2"/>
                      </a:ln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6" y="0"/>
                      </a:lnTo>
                      <a:lnTo>
                        <a:pt x="9" y="0"/>
                      </a:lnTo>
                      <a:lnTo>
                        <a:pt x="11" y="2"/>
                      </a:lnTo>
                      <a:lnTo>
                        <a:pt x="14" y="4"/>
                      </a:lnTo>
                      <a:lnTo>
                        <a:pt x="16" y="8"/>
                      </a:lnTo>
                      <a:lnTo>
                        <a:pt x="16" y="11"/>
                      </a:lnTo>
                      <a:lnTo>
                        <a:pt x="16" y="13"/>
                      </a:lnTo>
                      <a:lnTo>
                        <a:pt x="16" y="14"/>
                      </a:lnTo>
                      <a:lnTo>
                        <a:pt x="14" y="16"/>
                      </a:lnTo>
                      <a:lnTo>
                        <a:pt x="11" y="16"/>
                      </a:lnTo>
                      <a:lnTo>
                        <a:pt x="9" y="16"/>
                      </a:lnTo>
                      <a:lnTo>
                        <a:pt x="6" y="13"/>
                      </a:lnTo>
                      <a:lnTo>
                        <a:pt x="3" y="11"/>
                      </a:ln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762" name="Freeform 457"/>
                <p:cNvSpPr>
                  <a:spLocks/>
                </p:cNvSpPr>
                <p:nvPr/>
              </p:nvSpPr>
              <p:spPr bwMode="auto">
                <a:xfrm>
                  <a:off x="2610" y="2927"/>
                  <a:ext cx="16" cy="16"/>
                </a:xfrm>
                <a:custGeom>
                  <a:avLst/>
                  <a:gdLst>
                    <a:gd name="T0" fmla="*/ 3 w 17"/>
                    <a:gd name="T1" fmla="*/ 10 h 17"/>
                    <a:gd name="T2" fmla="*/ 3 w 17"/>
                    <a:gd name="T3" fmla="*/ 8 h 17"/>
                    <a:gd name="T4" fmla="*/ 0 w 17"/>
                    <a:gd name="T5" fmla="*/ 5 h 17"/>
                    <a:gd name="T6" fmla="*/ 3 w 17"/>
                    <a:gd name="T7" fmla="*/ 2 h 17"/>
                    <a:gd name="T8" fmla="*/ 3 w 17"/>
                    <a:gd name="T9" fmla="*/ 0 h 17"/>
                    <a:gd name="T10" fmla="*/ 9 w 17"/>
                    <a:gd name="T11" fmla="*/ 0 h 17"/>
                    <a:gd name="T12" fmla="*/ 12 w 17"/>
                    <a:gd name="T13" fmla="*/ 8 h 17"/>
                    <a:gd name="T14" fmla="*/ 16 w 17"/>
                    <a:gd name="T15" fmla="*/ 8 h 17"/>
                    <a:gd name="T16" fmla="*/ 16 w 17"/>
                    <a:gd name="T17" fmla="*/ 13 h 17"/>
                    <a:gd name="T18" fmla="*/ 16 w 17"/>
                    <a:gd name="T19" fmla="*/ 16 h 17"/>
                    <a:gd name="T20" fmla="*/ 12 w 17"/>
                    <a:gd name="T21" fmla="*/ 16 h 17"/>
                    <a:gd name="T22" fmla="*/ 9 w 17"/>
                    <a:gd name="T23" fmla="*/ 16 h 17"/>
                    <a:gd name="T24" fmla="*/ 3 w 17"/>
                    <a:gd name="T25" fmla="*/ 10 h 17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7"/>
                    <a:gd name="T40" fmla="*/ 0 h 17"/>
                    <a:gd name="T41" fmla="*/ 17 w 17"/>
                    <a:gd name="T42" fmla="*/ 17 h 17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7" h="17">
                      <a:moveTo>
                        <a:pt x="3" y="10"/>
                      </a:moveTo>
                      <a:lnTo>
                        <a:pt x="3" y="8"/>
                      </a:lnTo>
                      <a:lnTo>
                        <a:pt x="0" y="5"/>
                      </a:lnTo>
                      <a:lnTo>
                        <a:pt x="3" y="2"/>
                      </a:lnTo>
                      <a:lnTo>
                        <a:pt x="3" y="0"/>
                      </a:lnTo>
                      <a:lnTo>
                        <a:pt x="9" y="0"/>
                      </a:lnTo>
                      <a:lnTo>
                        <a:pt x="12" y="8"/>
                      </a:lnTo>
                      <a:lnTo>
                        <a:pt x="16" y="8"/>
                      </a:lnTo>
                      <a:lnTo>
                        <a:pt x="16" y="13"/>
                      </a:lnTo>
                      <a:lnTo>
                        <a:pt x="16" y="16"/>
                      </a:lnTo>
                      <a:lnTo>
                        <a:pt x="12" y="16"/>
                      </a:lnTo>
                      <a:lnTo>
                        <a:pt x="9" y="16"/>
                      </a:lnTo>
                      <a:lnTo>
                        <a:pt x="3" y="1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763" name="Freeform 458"/>
                <p:cNvSpPr>
                  <a:spLocks/>
                </p:cNvSpPr>
                <p:nvPr/>
              </p:nvSpPr>
              <p:spPr bwMode="auto">
                <a:xfrm>
                  <a:off x="2596" y="2920"/>
                  <a:ext cx="15" cy="16"/>
                </a:xfrm>
                <a:custGeom>
                  <a:avLst/>
                  <a:gdLst>
                    <a:gd name="T0" fmla="*/ 9 w 17"/>
                    <a:gd name="T1" fmla="*/ 16 h 17"/>
                    <a:gd name="T2" fmla="*/ 13 w 17"/>
                    <a:gd name="T3" fmla="*/ 13 h 17"/>
                    <a:gd name="T4" fmla="*/ 14 w 17"/>
                    <a:gd name="T5" fmla="*/ 12 h 17"/>
                    <a:gd name="T6" fmla="*/ 16 w 17"/>
                    <a:gd name="T7" fmla="*/ 12 h 17"/>
                    <a:gd name="T8" fmla="*/ 16 w 17"/>
                    <a:gd name="T9" fmla="*/ 9 h 17"/>
                    <a:gd name="T10" fmla="*/ 16 w 17"/>
                    <a:gd name="T11" fmla="*/ 7 h 17"/>
                    <a:gd name="T12" fmla="*/ 13 w 17"/>
                    <a:gd name="T13" fmla="*/ 5 h 17"/>
                    <a:gd name="T14" fmla="*/ 12 w 17"/>
                    <a:gd name="T15" fmla="*/ 2 h 17"/>
                    <a:gd name="T16" fmla="*/ 8 w 17"/>
                    <a:gd name="T17" fmla="*/ 1 h 17"/>
                    <a:gd name="T18" fmla="*/ 7 w 17"/>
                    <a:gd name="T19" fmla="*/ 0 h 17"/>
                    <a:gd name="T20" fmla="*/ 6 w 17"/>
                    <a:gd name="T21" fmla="*/ 0 h 17"/>
                    <a:gd name="T22" fmla="*/ 4 w 17"/>
                    <a:gd name="T23" fmla="*/ 1 h 17"/>
                    <a:gd name="T24" fmla="*/ 1 w 17"/>
                    <a:gd name="T25" fmla="*/ 2 h 17"/>
                    <a:gd name="T26" fmla="*/ 0 w 17"/>
                    <a:gd name="T27" fmla="*/ 3 h 17"/>
                    <a:gd name="T28" fmla="*/ 0 w 17"/>
                    <a:gd name="T29" fmla="*/ 4 h 17"/>
                    <a:gd name="T30" fmla="*/ 0 w 17"/>
                    <a:gd name="T31" fmla="*/ 6 h 17"/>
                    <a:gd name="T32" fmla="*/ 0 w 17"/>
                    <a:gd name="T33" fmla="*/ 8 h 17"/>
                    <a:gd name="T34" fmla="*/ 1 w 17"/>
                    <a:gd name="T35" fmla="*/ 11 h 17"/>
                    <a:gd name="T36" fmla="*/ 3 w 17"/>
                    <a:gd name="T37" fmla="*/ 13 h 17"/>
                    <a:gd name="T38" fmla="*/ 4 w 17"/>
                    <a:gd name="T39" fmla="*/ 16 h 17"/>
                    <a:gd name="T40" fmla="*/ 8 w 17"/>
                    <a:gd name="T41" fmla="*/ 16 h 17"/>
                    <a:gd name="T42" fmla="*/ 9 w 17"/>
                    <a:gd name="T43" fmla="*/ 16 h 17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17"/>
                    <a:gd name="T67" fmla="*/ 0 h 17"/>
                    <a:gd name="T68" fmla="*/ 17 w 17"/>
                    <a:gd name="T69" fmla="*/ 17 h 17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17" h="17">
                      <a:moveTo>
                        <a:pt x="9" y="16"/>
                      </a:moveTo>
                      <a:lnTo>
                        <a:pt x="13" y="13"/>
                      </a:lnTo>
                      <a:lnTo>
                        <a:pt x="14" y="12"/>
                      </a:lnTo>
                      <a:lnTo>
                        <a:pt x="16" y="12"/>
                      </a:lnTo>
                      <a:lnTo>
                        <a:pt x="16" y="9"/>
                      </a:lnTo>
                      <a:lnTo>
                        <a:pt x="16" y="7"/>
                      </a:lnTo>
                      <a:lnTo>
                        <a:pt x="13" y="5"/>
                      </a:lnTo>
                      <a:lnTo>
                        <a:pt x="12" y="2"/>
                      </a:lnTo>
                      <a:lnTo>
                        <a:pt x="8" y="1"/>
                      </a:lnTo>
                      <a:lnTo>
                        <a:pt x="7" y="0"/>
                      </a:lnTo>
                      <a:lnTo>
                        <a:pt x="6" y="0"/>
                      </a:lnTo>
                      <a:lnTo>
                        <a:pt x="4" y="1"/>
                      </a:lnTo>
                      <a:lnTo>
                        <a:pt x="1" y="2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1" y="11"/>
                      </a:lnTo>
                      <a:lnTo>
                        <a:pt x="3" y="13"/>
                      </a:lnTo>
                      <a:lnTo>
                        <a:pt x="4" y="16"/>
                      </a:lnTo>
                      <a:lnTo>
                        <a:pt x="8" y="16"/>
                      </a:lnTo>
                      <a:lnTo>
                        <a:pt x="9" y="16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764" name="Freeform 459"/>
                <p:cNvSpPr>
                  <a:spLocks/>
                </p:cNvSpPr>
                <p:nvPr/>
              </p:nvSpPr>
              <p:spPr bwMode="auto">
                <a:xfrm>
                  <a:off x="2596" y="2922"/>
                  <a:ext cx="15" cy="16"/>
                </a:xfrm>
                <a:custGeom>
                  <a:avLst/>
                  <a:gdLst>
                    <a:gd name="T0" fmla="*/ 1 w 17"/>
                    <a:gd name="T1" fmla="*/ 11 h 17"/>
                    <a:gd name="T2" fmla="*/ 0 w 17"/>
                    <a:gd name="T3" fmla="*/ 7 h 17"/>
                    <a:gd name="T4" fmla="*/ 0 w 17"/>
                    <a:gd name="T5" fmla="*/ 4 h 17"/>
                    <a:gd name="T6" fmla="*/ 0 w 17"/>
                    <a:gd name="T7" fmla="*/ 2 h 17"/>
                    <a:gd name="T8" fmla="*/ 0 w 17"/>
                    <a:gd name="T9" fmla="*/ 1 h 17"/>
                    <a:gd name="T10" fmla="*/ 1 w 17"/>
                    <a:gd name="T11" fmla="*/ 0 h 17"/>
                    <a:gd name="T12" fmla="*/ 4 w 17"/>
                    <a:gd name="T13" fmla="*/ 0 h 17"/>
                    <a:gd name="T14" fmla="*/ 6 w 17"/>
                    <a:gd name="T15" fmla="*/ 1 h 17"/>
                    <a:gd name="T16" fmla="*/ 11 w 17"/>
                    <a:gd name="T17" fmla="*/ 3 h 17"/>
                    <a:gd name="T18" fmla="*/ 12 w 17"/>
                    <a:gd name="T19" fmla="*/ 4 h 17"/>
                    <a:gd name="T20" fmla="*/ 14 w 17"/>
                    <a:gd name="T21" fmla="*/ 8 h 17"/>
                    <a:gd name="T22" fmla="*/ 16 w 17"/>
                    <a:gd name="T23" fmla="*/ 12 h 17"/>
                    <a:gd name="T24" fmla="*/ 14 w 17"/>
                    <a:gd name="T25" fmla="*/ 13 h 17"/>
                    <a:gd name="T26" fmla="*/ 14 w 17"/>
                    <a:gd name="T27" fmla="*/ 14 h 17"/>
                    <a:gd name="T28" fmla="*/ 12 w 17"/>
                    <a:gd name="T29" fmla="*/ 16 h 17"/>
                    <a:gd name="T30" fmla="*/ 11 w 17"/>
                    <a:gd name="T31" fmla="*/ 16 h 17"/>
                    <a:gd name="T32" fmla="*/ 6 w 17"/>
                    <a:gd name="T33" fmla="*/ 16 h 17"/>
                    <a:gd name="T34" fmla="*/ 4 w 17"/>
                    <a:gd name="T35" fmla="*/ 13 h 17"/>
                    <a:gd name="T36" fmla="*/ 1 w 17"/>
                    <a:gd name="T37" fmla="*/ 11 h 17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7"/>
                    <a:gd name="T58" fmla="*/ 0 h 17"/>
                    <a:gd name="T59" fmla="*/ 17 w 17"/>
                    <a:gd name="T60" fmla="*/ 17 h 17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7" h="17">
                      <a:moveTo>
                        <a:pt x="1" y="11"/>
                      </a:moveTo>
                      <a:lnTo>
                        <a:pt x="0" y="7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4" y="0"/>
                      </a:lnTo>
                      <a:lnTo>
                        <a:pt x="6" y="1"/>
                      </a:lnTo>
                      <a:lnTo>
                        <a:pt x="11" y="3"/>
                      </a:lnTo>
                      <a:lnTo>
                        <a:pt x="12" y="4"/>
                      </a:lnTo>
                      <a:lnTo>
                        <a:pt x="14" y="8"/>
                      </a:lnTo>
                      <a:lnTo>
                        <a:pt x="16" y="12"/>
                      </a:lnTo>
                      <a:lnTo>
                        <a:pt x="14" y="13"/>
                      </a:lnTo>
                      <a:lnTo>
                        <a:pt x="14" y="14"/>
                      </a:lnTo>
                      <a:lnTo>
                        <a:pt x="12" y="16"/>
                      </a:lnTo>
                      <a:lnTo>
                        <a:pt x="11" y="16"/>
                      </a:lnTo>
                      <a:lnTo>
                        <a:pt x="6" y="16"/>
                      </a:lnTo>
                      <a:lnTo>
                        <a:pt x="4" y="13"/>
                      </a:lnTo>
                      <a:lnTo>
                        <a:pt x="1" y="11"/>
                      </a:ln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765" name="Freeform 460"/>
                <p:cNvSpPr>
                  <a:spLocks/>
                </p:cNvSpPr>
                <p:nvPr/>
              </p:nvSpPr>
              <p:spPr bwMode="auto">
                <a:xfrm>
                  <a:off x="2604" y="2926"/>
                  <a:ext cx="16" cy="16"/>
                </a:xfrm>
                <a:custGeom>
                  <a:avLst/>
                  <a:gdLst>
                    <a:gd name="T0" fmla="*/ 10 w 17"/>
                    <a:gd name="T1" fmla="*/ 16 h 17"/>
                    <a:gd name="T2" fmla="*/ 13 w 17"/>
                    <a:gd name="T3" fmla="*/ 13 h 17"/>
                    <a:gd name="T4" fmla="*/ 13 w 17"/>
                    <a:gd name="T5" fmla="*/ 12 h 17"/>
                    <a:gd name="T6" fmla="*/ 14 w 17"/>
                    <a:gd name="T7" fmla="*/ 12 h 17"/>
                    <a:gd name="T8" fmla="*/ 16 w 17"/>
                    <a:gd name="T9" fmla="*/ 9 h 17"/>
                    <a:gd name="T10" fmla="*/ 14 w 17"/>
                    <a:gd name="T11" fmla="*/ 7 h 17"/>
                    <a:gd name="T12" fmla="*/ 13 w 17"/>
                    <a:gd name="T13" fmla="*/ 5 h 17"/>
                    <a:gd name="T14" fmla="*/ 11 w 17"/>
                    <a:gd name="T15" fmla="*/ 2 h 17"/>
                    <a:gd name="T16" fmla="*/ 10 w 17"/>
                    <a:gd name="T17" fmla="*/ 1 h 17"/>
                    <a:gd name="T18" fmla="*/ 6 w 17"/>
                    <a:gd name="T19" fmla="*/ 0 h 17"/>
                    <a:gd name="T20" fmla="*/ 5 w 17"/>
                    <a:gd name="T21" fmla="*/ 0 h 17"/>
                    <a:gd name="T22" fmla="*/ 5 w 17"/>
                    <a:gd name="T23" fmla="*/ 1 h 17"/>
                    <a:gd name="T24" fmla="*/ 2 w 17"/>
                    <a:gd name="T25" fmla="*/ 2 h 17"/>
                    <a:gd name="T26" fmla="*/ 1 w 17"/>
                    <a:gd name="T27" fmla="*/ 3 h 17"/>
                    <a:gd name="T28" fmla="*/ 1 w 17"/>
                    <a:gd name="T29" fmla="*/ 4 h 17"/>
                    <a:gd name="T30" fmla="*/ 0 w 17"/>
                    <a:gd name="T31" fmla="*/ 5 h 17"/>
                    <a:gd name="T32" fmla="*/ 1 w 17"/>
                    <a:gd name="T33" fmla="*/ 8 h 17"/>
                    <a:gd name="T34" fmla="*/ 2 w 17"/>
                    <a:gd name="T35" fmla="*/ 11 h 17"/>
                    <a:gd name="T36" fmla="*/ 3 w 17"/>
                    <a:gd name="T37" fmla="*/ 13 h 17"/>
                    <a:gd name="T38" fmla="*/ 5 w 17"/>
                    <a:gd name="T39" fmla="*/ 16 h 17"/>
                    <a:gd name="T40" fmla="*/ 8 w 17"/>
                    <a:gd name="T41" fmla="*/ 16 h 17"/>
                    <a:gd name="T42" fmla="*/ 9 w 17"/>
                    <a:gd name="T43" fmla="*/ 16 h 17"/>
                    <a:gd name="T44" fmla="*/ 10 w 17"/>
                    <a:gd name="T45" fmla="*/ 16 h 17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17"/>
                    <a:gd name="T70" fmla="*/ 0 h 17"/>
                    <a:gd name="T71" fmla="*/ 17 w 17"/>
                    <a:gd name="T72" fmla="*/ 17 h 17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17" h="17">
                      <a:moveTo>
                        <a:pt x="10" y="16"/>
                      </a:moveTo>
                      <a:lnTo>
                        <a:pt x="13" y="13"/>
                      </a:lnTo>
                      <a:lnTo>
                        <a:pt x="13" y="12"/>
                      </a:lnTo>
                      <a:lnTo>
                        <a:pt x="14" y="12"/>
                      </a:lnTo>
                      <a:lnTo>
                        <a:pt x="16" y="9"/>
                      </a:lnTo>
                      <a:lnTo>
                        <a:pt x="14" y="7"/>
                      </a:lnTo>
                      <a:lnTo>
                        <a:pt x="13" y="5"/>
                      </a:lnTo>
                      <a:lnTo>
                        <a:pt x="11" y="2"/>
                      </a:lnTo>
                      <a:lnTo>
                        <a:pt x="10" y="1"/>
                      </a:lnTo>
                      <a:lnTo>
                        <a:pt x="6" y="0"/>
                      </a:lnTo>
                      <a:lnTo>
                        <a:pt x="5" y="0"/>
                      </a:lnTo>
                      <a:lnTo>
                        <a:pt x="5" y="1"/>
                      </a:lnTo>
                      <a:lnTo>
                        <a:pt x="2" y="2"/>
                      </a:lnTo>
                      <a:lnTo>
                        <a:pt x="1" y="3"/>
                      </a:lnTo>
                      <a:lnTo>
                        <a:pt x="1" y="4"/>
                      </a:lnTo>
                      <a:lnTo>
                        <a:pt x="0" y="5"/>
                      </a:lnTo>
                      <a:lnTo>
                        <a:pt x="1" y="8"/>
                      </a:lnTo>
                      <a:lnTo>
                        <a:pt x="2" y="11"/>
                      </a:lnTo>
                      <a:lnTo>
                        <a:pt x="3" y="13"/>
                      </a:lnTo>
                      <a:lnTo>
                        <a:pt x="5" y="16"/>
                      </a:lnTo>
                      <a:lnTo>
                        <a:pt x="8" y="16"/>
                      </a:lnTo>
                      <a:lnTo>
                        <a:pt x="9" y="16"/>
                      </a:lnTo>
                      <a:lnTo>
                        <a:pt x="10" y="16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766" name="Freeform 461"/>
                <p:cNvSpPr>
                  <a:spLocks/>
                </p:cNvSpPr>
                <p:nvPr/>
              </p:nvSpPr>
              <p:spPr bwMode="auto">
                <a:xfrm>
                  <a:off x="2604" y="2927"/>
                  <a:ext cx="16" cy="16"/>
                </a:xfrm>
                <a:custGeom>
                  <a:avLst/>
                  <a:gdLst>
                    <a:gd name="T0" fmla="*/ 3 w 17"/>
                    <a:gd name="T1" fmla="*/ 11 h 17"/>
                    <a:gd name="T2" fmla="*/ 1 w 17"/>
                    <a:gd name="T3" fmla="*/ 7 h 17"/>
                    <a:gd name="T4" fmla="*/ 0 w 17"/>
                    <a:gd name="T5" fmla="*/ 3 h 17"/>
                    <a:gd name="T6" fmla="*/ 1 w 17"/>
                    <a:gd name="T7" fmla="*/ 2 h 17"/>
                    <a:gd name="T8" fmla="*/ 1 w 17"/>
                    <a:gd name="T9" fmla="*/ 1 h 17"/>
                    <a:gd name="T10" fmla="*/ 3 w 17"/>
                    <a:gd name="T11" fmla="*/ 0 h 17"/>
                    <a:gd name="T12" fmla="*/ 4 w 17"/>
                    <a:gd name="T13" fmla="*/ 0 h 17"/>
                    <a:gd name="T14" fmla="*/ 8 w 17"/>
                    <a:gd name="T15" fmla="*/ 0 h 17"/>
                    <a:gd name="T16" fmla="*/ 11 w 17"/>
                    <a:gd name="T17" fmla="*/ 2 h 17"/>
                    <a:gd name="T18" fmla="*/ 14 w 17"/>
                    <a:gd name="T19" fmla="*/ 4 h 17"/>
                    <a:gd name="T20" fmla="*/ 16 w 17"/>
                    <a:gd name="T21" fmla="*/ 8 h 17"/>
                    <a:gd name="T22" fmla="*/ 16 w 17"/>
                    <a:gd name="T23" fmla="*/ 12 h 17"/>
                    <a:gd name="T24" fmla="*/ 16 w 17"/>
                    <a:gd name="T25" fmla="*/ 13 h 17"/>
                    <a:gd name="T26" fmla="*/ 14 w 17"/>
                    <a:gd name="T27" fmla="*/ 14 h 17"/>
                    <a:gd name="T28" fmla="*/ 14 w 17"/>
                    <a:gd name="T29" fmla="*/ 16 h 17"/>
                    <a:gd name="T30" fmla="*/ 11 w 17"/>
                    <a:gd name="T31" fmla="*/ 16 h 17"/>
                    <a:gd name="T32" fmla="*/ 8 w 17"/>
                    <a:gd name="T33" fmla="*/ 16 h 17"/>
                    <a:gd name="T34" fmla="*/ 4 w 17"/>
                    <a:gd name="T35" fmla="*/ 13 h 17"/>
                    <a:gd name="T36" fmla="*/ 3 w 17"/>
                    <a:gd name="T37" fmla="*/ 11 h 17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7"/>
                    <a:gd name="T58" fmla="*/ 0 h 17"/>
                    <a:gd name="T59" fmla="*/ 17 w 17"/>
                    <a:gd name="T60" fmla="*/ 17 h 17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7" h="17">
                      <a:moveTo>
                        <a:pt x="3" y="11"/>
                      </a:moveTo>
                      <a:lnTo>
                        <a:pt x="1" y="7"/>
                      </a:lnTo>
                      <a:lnTo>
                        <a:pt x="0" y="3"/>
                      </a:lnTo>
                      <a:lnTo>
                        <a:pt x="1" y="2"/>
                      </a:ln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4" y="0"/>
                      </a:lnTo>
                      <a:lnTo>
                        <a:pt x="8" y="0"/>
                      </a:lnTo>
                      <a:lnTo>
                        <a:pt x="11" y="2"/>
                      </a:lnTo>
                      <a:lnTo>
                        <a:pt x="14" y="4"/>
                      </a:lnTo>
                      <a:lnTo>
                        <a:pt x="16" y="8"/>
                      </a:lnTo>
                      <a:lnTo>
                        <a:pt x="16" y="12"/>
                      </a:lnTo>
                      <a:lnTo>
                        <a:pt x="16" y="13"/>
                      </a:lnTo>
                      <a:lnTo>
                        <a:pt x="14" y="14"/>
                      </a:lnTo>
                      <a:lnTo>
                        <a:pt x="14" y="16"/>
                      </a:lnTo>
                      <a:lnTo>
                        <a:pt x="11" y="16"/>
                      </a:lnTo>
                      <a:lnTo>
                        <a:pt x="8" y="16"/>
                      </a:lnTo>
                      <a:lnTo>
                        <a:pt x="4" y="13"/>
                      </a:lnTo>
                      <a:lnTo>
                        <a:pt x="3" y="11"/>
                      </a:ln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767" name="Freeform 462"/>
                <p:cNvSpPr>
                  <a:spLocks/>
                </p:cNvSpPr>
                <p:nvPr/>
              </p:nvSpPr>
              <p:spPr bwMode="auto">
                <a:xfrm>
                  <a:off x="2587" y="2873"/>
                  <a:ext cx="112" cy="67"/>
                </a:xfrm>
                <a:custGeom>
                  <a:avLst/>
                  <a:gdLst>
                    <a:gd name="T0" fmla="*/ 0 w 123"/>
                    <a:gd name="T1" fmla="*/ 13 h 70"/>
                    <a:gd name="T2" fmla="*/ 24 w 123"/>
                    <a:gd name="T3" fmla="*/ 0 h 70"/>
                    <a:gd name="T4" fmla="*/ 122 w 123"/>
                    <a:gd name="T5" fmla="*/ 54 h 70"/>
                    <a:gd name="T6" fmla="*/ 96 w 123"/>
                    <a:gd name="T7" fmla="*/ 69 h 70"/>
                    <a:gd name="T8" fmla="*/ 0 w 123"/>
                    <a:gd name="T9" fmla="*/ 13 h 7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3"/>
                    <a:gd name="T16" fmla="*/ 0 h 70"/>
                    <a:gd name="T17" fmla="*/ 123 w 123"/>
                    <a:gd name="T18" fmla="*/ 70 h 7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3" h="70">
                      <a:moveTo>
                        <a:pt x="0" y="13"/>
                      </a:moveTo>
                      <a:lnTo>
                        <a:pt x="24" y="0"/>
                      </a:lnTo>
                      <a:lnTo>
                        <a:pt x="122" y="54"/>
                      </a:lnTo>
                      <a:lnTo>
                        <a:pt x="96" y="69"/>
                      </a:lnTo>
                      <a:lnTo>
                        <a:pt x="0" y="13"/>
                      </a:lnTo>
                    </a:path>
                  </a:pathLst>
                </a:custGeom>
                <a:solidFill>
                  <a:srgbClr val="CCCC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768" name="Freeform 463"/>
                <p:cNvSpPr>
                  <a:spLocks/>
                </p:cNvSpPr>
                <p:nvPr/>
              </p:nvSpPr>
              <p:spPr bwMode="auto">
                <a:xfrm>
                  <a:off x="2587" y="2885"/>
                  <a:ext cx="89" cy="82"/>
                </a:xfrm>
                <a:custGeom>
                  <a:avLst/>
                  <a:gdLst>
                    <a:gd name="T0" fmla="*/ 0 w 97"/>
                    <a:gd name="T1" fmla="*/ 0 h 87"/>
                    <a:gd name="T2" fmla="*/ 96 w 97"/>
                    <a:gd name="T3" fmla="*/ 57 h 87"/>
                    <a:gd name="T4" fmla="*/ 96 w 97"/>
                    <a:gd name="T5" fmla="*/ 86 h 87"/>
                    <a:gd name="T6" fmla="*/ 0 w 97"/>
                    <a:gd name="T7" fmla="*/ 28 h 87"/>
                    <a:gd name="T8" fmla="*/ 0 w 97"/>
                    <a:gd name="T9" fmla="*/ 0 h 8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7"/>
                    <a:gd name="T16" fmla="*/ 0 h 87"/>
                    <a:gd name="T17" fmla="*/ 97 w 97"/>
                    <a:gd name="T18" fmla="*/ 87 h 8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7" h="87">
                      <a:moveTo>
                        <a:pt x="0" y="0"/>
                      </a:moveTo>
                      <a:lnTo>
                        <a:pt x="96" y="57"/>
                      </a:lnTo>
                      <a:lnTo>
                        <a:pt x="96" y="86"/>
                      </a:lnTo>
                      <a:lnTo>
                        <a:pt x="0" y="28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769" name="Freeform 464"/>
                <p:cNvSpPr>
                  <a:spLocks/>
                </p:cNvSpPr>
                <p:nvPr/>
              </p:nvSpPr>
              <p:spPr bwMode="auto">
                <a:xfrm>
                  <a:off x="2720" y="2970"/>
                  <a:ext cx="16" cy="16"/>
                </a:xfrm>
                <a:custGeom>
                  <a:avLst/>
                  <a:gdLst>
                    <a:gd name="T0" fmla="*/ 4 w 17"/>
                    <a:gd name="T1" fmla="*/ 0 h 17"/>
                    <a:gd name="T2" fmla="*/ 16 w 17"/>
                    <a:gd name="T3" fmla="*/ 9 h 17"/>
                    <a:gd name="T4" fmla="*/ 12 w 17"/>
                    <a:gd name="T5" fmla="*/ 16 h 17"/>
                    <a:gd name="T6" fmla="*/ 0 w 17"/>
                    <a:gd name="T7" fmla="*/ 5 h 17"/>
                    <a:gd name="T8" fmla="*/ 4 w 17"/>
                    <a:gd name="T9" fmla="*/ 0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4" y="0"/>
                      </a:moveTo>
                      <a:lnTo>
                        <a:pt x="16" y="9"/>
                      </a:lnTo>
                      <a:lnTo>
                        <a:pt x="12" y="16"/>
                      </a:lnTo>
                      <a:lnTo>
                        <a:pt x="0" y="5"/>
                      </a:lnTo>
                      <a:lnTo>
                        <a:pt x="4" y="0"/>
                      </a:lnTo>
                    </a:path>
                  </a:pathLst>
                </a:custGeom>
                <a:solidFill>
                  <a:srgbClr val="F934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770" name="Freeform 465"/>
                <p:cNvSpPr>
                  <a:spLocks/>
                </p:cNvSpPr>
                <p:nvPr/>
              </p:nvSpPr>
              <p:spPr bwMode="auto">
                <a:xfrm>
                  <a:off x="2682" y="2940"/>
                  <a:ext cx="33" cy="20"/>
                </a:xfrm>
                <a:custGeom>
                  <a:avLst/>
                  <a:gdLst>
                    <a:gd name="T0" fmla="*/ 23 w 36"/>
                    <a:gd name="T1" fmla="*/ 0 h 21"/>
                    <a:gd name="T2" fmla="*/ 35 w 36"/>
                    <a:gd name="T3" fmla="*/ 7 h 21"/>
                    <a:gd name="T4" fmla="*/ 12 w 36"/>
                    <a:gd name="T5" fmla="*/ 20 h 21"/>
                    <a:gd name="T6" fmla="*/ 0 w 36"/>
                    <a:gd name="T7" fmla="*/ 12 h 21"/>
                    <a:gd name="T8" fmla="*/ 23 w 36"/>
                    <a:gd name="T9" fmla="*/ 0 h 2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6"/>
                    <a:gd name="T16" fmla="*/ 0 h 21"/>
                    <a:gd name="T17" fmla="*/ 36 w 36"/>
                    <a:gd name="T18" fmla="*/ 21 h 2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6" h="21">
                      <a:moveTo>
                        <a:pt x="23" y="0"/>
                      </a:moveTo>
                      <a:lnTo>
                        <a:pt x="35" y="7"/>
                      </a:lnTo>
                      <a:lnTo>
                        <a:pt x="12" y="20"/>
                      </a:lnTo>
                      <a:lnTo>
                        <a:pt x="0" y="12"/>
                      </a:lnTo>
                      <a:lnTo>
                        <a:pt x="23" y="0"/>
                      </a:lnTo>
                    </a:path>
                  </a:pathLst>
                </a:custGeom>
                <a:solidFill>
                  <a:srgbClr val="FC67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771" name="Freeform 466"/>
                <p:cNvSpPr>
                  <a:spLocks/>
                </p:cNvSpPr>
                <p:nvPr/>
              </p:nvSpPr>
              <p:spPr bwMode="auto">
                <a:xfrm>
                  <a:off x="2682" y="2952"/>
                  <a:ext cx="16" cy="32"/>
                </a:xfrm>
                <a:custGeom>
                  <a:avLst/>
                  <a:gdLst>
                    <a:gd name="T0" fmla="*/ 0 w 17"/>
                    <a:gd name="T1" fmla="*/ 26 h 33"/>
                    <a:gd name="T2" fmla="*/ 16 w 17"/>
                    <a:gd name="T3" fmla="*/ 32 h 33"/>
                    <a:gd name="T4" fmla="*/ 16 w 17"/>
                    <a:gd name="T5" fmla="*/ 7 h 33"/>
                    <a:gd name="T6" fmla="*/ 0 w 17"/>
                    <a:gd name="T7" fmla="*/ 0 h 33"/>
                    <a:gd name="T8" fmla="*/ 0 w 17"/>
                    <a:gd name="T9" fmla="*/ 26 h 3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33"/>
                    <a:gd name="T17" fmla="*/ 17 w 17"/>
                    <a:gd name="T18" fmla="*/ 33 h 3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33">
                      <a:moveTo>
                        <a:pt x="0" y="26"/>
                      </a:moveTo>
                      <a:lnTo>
                        <a:pt x="16" y="32"/>
                      </a:lnTo>
                      <a:lnTo>
                        <a:pt x="16" y="7"/>
                      </a:lnTo>
                      <a:lnTo>
                        <a:pt x="0" y="0"/>
                      </a:lnTo>
                      <a:lnTo>
                        <a:pt x="0" y="26"/>
                      </a:lnTo>
                    </a:path>
                  </a:pathLst>
                </a:custGeom>
                <a:solidFill>
                  <a:srgbClr val="F901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772" name="Freeform 467"/>
                <p:cNvSpPr>
                  <a:spLocks/>
                </p:cNvSpPr>
                <p:nvPr/>
              </p:nvSpPr>
              <p:spPr bwMode="auto">
                <a:xfrm>
                  <a:off x="2693" y="2946"/>
                  <a:ext cx="22" cy="38"/>
                </a:xfrm>
                <a:custGeom>
                  <a:avLst/>
                  <a:gdLst>
                    <a:gd name="T0" fmla="*/ 23 w 24"/>
                    <a:gd name="T1" fmla="*/ 26 h 39"/>
                    <a:gd name="T2" fmla="*/ 0 w 24"/>
                    <a:gd name="T3" fmla="*/ 38 h 39"/>
                    <a:gd name="T4" fmla="*/ 0 w 24"/>
                    <a:gd name="T5" fmla="*/ 13 h 39"/>
                    <a:gd name="T6" fmla="*/ 23 w 24"/>
                    <a:gd name="T7" fmla="*/ 0 h 39"/>
                    <a:gd name="T8" fmla="*/ 23 w 24"/>
                    <a:gd name="T9" fmla="*/ 26 h 3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4"/>
                    <a:gd name="T16" fmla="*/ 0 h 39"/>
                    <a:gd name="T17" fmla="*/ 24 w 24"/>
                    <a:gd name="T18" fmla="*/ 39 h 3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4" h="39">
                      <a:moveTo>
                        <a:pt x="23" y="26"/>
                      </a:moveTo>
                      <a:lnTo>
                        <a:pt x="0" y="38"/>
                      </a:lnTo>
                      <a:lnTo>
                        <a:pt x="0" y="13"/>
                      </a:lnTo>
                      <a:lnTo>
                        <a:pt x="23" y="0"/>
                      </a:lnTo>
                      <a:lnTo>
                        <a:pt x="23" y="26"/>
                      </a:lnTo>
                    </a:path>
                  </a:pathLst>
                </a:custGeom>
                <a:solidFill>
                  <a:srgbClr val="99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773" name="Freeform 468"/>
                <p:cNvSpPr>
                  <a:spLocks/>
                </p:cNvSpPr>
                <p:nvPr/>
              </p:nvSpPr>
              <p:spPr bwMode="auto">
                <a:xfrm>
                  <a:off x="2695" y="2953"/>
                  <a:ext cx="25" cy="16"/>
                </a:xfrm>
                <a:custGeom>
                  <a:avLst/>
                  <a:gdLst>
                    <a:gd name="T0" fmla="*/ 18 w 27"/>
                    <a:gd name="T1" fmla="*/ 0 h 17"/>
                    <a:gd name="T2" fmla="*/ 26 w 27"/>
                    <a:gd name="T3" fmla="*/ 5 h 17"/>
                    <a:gd name="T4" fmla="*/ 21 w 27"/>
                    <a:gd name="T5" fmla="*/ 13 h 17"/>
                    <a:gd name="T6" fmla="*/ 9 w 27"/>
                    <a:gd name="T7" fmla="*/ 16 h 17"/>
                    <a:gd name="T8" fmla="*/ 0 w 27"/>
                    <a:gd name="T9" fmla="*/ 10 h 17"/>
                    <a:gd name="T10" fmla="*/ 18 w 27"/>
                    <a:gd name="T11" fmla="*/ 0 h 1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7"/>
                    <a:gd name="T19" fmla="*/ 0 h 17"/>
                    <a:gd name="T20" fmla="*/ 27 w 27"/>
                    <a:gd name="T21" fmla="*/ 17 h 1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7" h="17">
                      <a:moveTo>
                        <a:pt x="18" y="0"/>
                      </a:moveTo>
                      <a:lnTo>
                        <a:pt x="26" y="5"/>
                      </a:lnTo>
                      <a:lnTo>
                        <a:pt x="21" y="13"/>
                      </a:lnTo>
                      <a:lnTo>
                        <a:pt x="9" y="16"/>
                      </a:lnTo>
                      <a:lnTo>
                        <a:pt x="0" y="10"/>
                      </a:lnTo>
                      <a:lnTo>
                        <a:pt x="18" y="0"/>
                      </a:lnTo>
                    </a:path>
                  </a:pathLst>
                </a:custGeom>
                <a:solidFill>
                  <a:srgbClr val="F934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774" name="Freeform 469"/>
                <p:cNvSpPr>
                  <a:spLocks/>
                </p:cNvSpPr>
                <p:nvPr/>
              </p:nvSpPr>
              <p:spPr bwMode="auto">
                <a:xfrm>
                  <a:off x="2695" y="2963"/>
                  <a:ext cx="15" cy="28"/>
                </a:xfrm>
                <a:custGeom>
                  <a:avLst/>
                  <a:gdLst>
                    <a:gd name="T0" fmla="*/ 0 w 17"/>
                    <a:gd name="T1" fmla="*/ 20 h 30"/>
                    <a:gd name="T2" fmla="*/ 15 w 17"/>
                    <a:gd name="T3" fmla="*/ 29 h 30"/>
                    <a:gd name="T4" fmla="*/ 16 w 17"/>
                    <a:gd name="T5" fmla="*/ 13 h 30"/>
                    <a:gd name="T6" fmla="*/ 12 w 17"/>
                    <a:gd name="T7" fmla="*/ 4 h 30"/>
                    <a:gd name="T8" fmla="*/ 0 w 17"/>
                    <a:gd name="T9" fmla="*/ 0 h 30"/>
                    <a:gd name="T10" fmla="*/ 0 w 17"/>
                    <a:gd name="T11" fmla="*/ 20 h 3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7"/>
                    <a:gd name="T19" fmla="*/ 0 h 30"/>
                    <a:gd name="T20" fmla="*/ 17 w 17"/>
                    <a:gd name="T21" fmla="*/ 30 h 3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7" h="30">
                      <a:moveTo>
                        <a:pt x="0" y="20"/>
                      </a:moveTo>
                      <a:lnTo>
                        <a:pt x="15" y="29"/>
                      </a:lnTo>
                      <a:lnTo>
                        <a:pt x="16" y="13"/>
                      </a:lnTo>
                      <a:lnTo>
                        <a:pt x="12" y="4"/>
                      </a:lnTo>
                      <a:lnTo>
                        <a:pt x="0" y="0"/>
                      </a:lnTo>
                      <a:lnTo>
                        <a:pt x="0" y="20"/>
                      </a:lnTo>
                    </a:path>
                  </a:pathLst>
                </a:custGeom>
                <a:solidFill>
                  <a:srgbClr val="F901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775" name="Freeform 470"/>
                <p:cNvSpPr>
                  <a:spLocks/>
                </p:cNvSpPr>
                <p:nvPr/>
              </p:nvSpPr>
              <p:spPr bwMode="auto">
                <a:xfrm>
                  <a:off x="2707" y="2975"/>
                  <a:ext cx="15" cy="21"/>
                </a:xfrm>
                <a:custGeom>
                  <a:avLst/>
                  <a:gdLst>
                    <a:gd name="T0" fmla="*/ 0 w 17"/>
                    <a:gd name="T1" fmla="*/ 15 h 22"/>
                    <a:gd name="T2" fmla="*/ 2 w 17"/>
                    <a:gd name="T3" fmla="*/ 10 h 22"/>
                    <a:gd name="T4" fmla="*/ 9 w 17"/>
                    <a:gd name="T5" fmla="*/ 12 h 22"/>
                    <a:gd name="T6" fmla="*/ 13 w 17"/>
                    <a:gd name="T7" fmla="*/ 21 h 22"/>
                    <a:gd name="T8" fmla="*/ 16 w 17"/>
                    <a:gd name="T9" fmla="*/ 20 h 22"/>
                    <a:gd name="T10" fmla="*/ 13 w 17"/>
                    <a:gd name="T11" fmla="*/ 8 h 22"/>
                    <a:gd name="T12" fmla="*/ 0 w 17"/>
                    <a:gd name="T13" fmla="*/ 0 h 22"/>
                    <a:gd name="T14" fmla="*/ 0 w 17"/>
                    <a:gd name="T15" fmla="*/ 15 h 2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7"/>
                    <a:gd name="T25" fmla="*/ 0 h 22"/>
                    <a:gd name="T26" fmla="*/ 17 w 17"/>
                    <a:gd name="T27" fmla="*/ 22 h 2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7" h="22">
                      <a:moveTo>
                        <a:pt x="0" y="15"/>
                      </a:moveTo>
                      <a:lnTo>
                        <a:pt x="2" y="10"/>
                      </a:lnTo>
                      <a:lnTo>
                        <a:pt x="9" y="12"/>
                      </a:lnTo>
                      <a:lnTo>
                        <a:pt x="13" y="21"/>
                      </a:lnTo>
                      <a:lnTo>
                        <a:pt x="16" y="20"/>
                      </a:lnTo>
                      <a:lnTo>
                        <a:pt x="13" y="8"/>
                      </a:lnTo>
                      <a:lnTo>
                        <a:pt x="0" y="0"/>
                      </a:lnTo>
                      <a:lnTo>
                        <a:pt x="0" y="15"/>
                      </a:lnTo>
                    </a:path>
                  </a:pathLst>
                </a:custGeom>
                <a:solidFill>
                  <a:srgbClr val="F901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776" name="Freeform 471"/>
                <p:cNvSpPr>
                  <a:spLocks/>
                </p:cNvSpPr>
                <p:nvPr/>
              </p:nvSpPr>
              <p:spPr bwMode="auto">
                <a:xfrm>
                  <a:off x="2720" y="2977"/>
                  <a:ext cx="16" cy="19"/>
                </a:xfrm>
                <a:custGeom>
                  <a:avLst/>
                  <a:gdLst>
                    <a:gd name="T0" fmla="*/ 16 w 17"/>
                    <a:gd name="T1" fmla="*/ 13 h 20"/>
                    <a:gd name="T2" fmla="*/ 2 w 17"/>
                    <a:gd name="T3" fmla="*/ 19 h 20"/>
                    <a:gd name="T4" fmla="*/ 0 w 17"/>
                    <a:gd name="T5" fmla="*/ 6 h 20"/>
                    <a:gd name="T6" fmla="*/ 9 w 17"/>
                    <a:gd name="T7" fmla="*/ 4 h 20"/>
                    <a:gd name="T8" fmla="*/ 14 w 17"/>
                    <a:gd name="T9" fmla="*/ 0 h 20"/>
                    <a:gd name="T10" fmla="*/ 16 w 17"/>
                    <a:gd name="T11" fmla="*/ 13 h 2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7"/>
                    <a:gd name="T19" fmla="*/ 0 h 20"/>
                    <a:gd name="T20" fmla="*/ 17 w 17"/>
                    <a:gd name="T21" fmla="*/ 20 h 2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7" h="20">
                      <a:moveTo>
                        <a:pt x="16" y="13"/>
                      </a:moveTo>
                      <a:lnTo>
                        <a:pt x="2" y="19"/>
                      </a:lnTo>
                      <a:lnTo>
                        <a:pt x="0" y="6"/>
                      </a:lnTo>
                      <a:lnTo>
                        <a:pt x="9" y="4"/>
                      </a:lnTo>
                      <a:lnTo>
                        <a:pt x="14" y="0"/>
                      </a:lnTo>
                      <a:lnTo>
                        <a:pt x="16" y="13"/>
                      </a:lnTo>
                    </a:path>
                  </a:pathLst>
                </a:custGeom>
                <a:solidFill>
                  <a:srgbClr val="99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777" name="Freeform 472"/>
                <p:cNvSpPr>
                  <a:spLocks/>
                </p:cNvSpPr>
                <p:nvPr/>
              </p:nvSpPr>
              <p:spPr bwMode="auto">
                <a:xfrm>
                  <a:off x="2696" y="2965"/>
                  <a:ext cx="15" cy="17"/>
                </a:xfrm>
                <a:custGeom>
                  <a:avLst/>
                  <a:gdLst>
                    <a:gd name="T0" fmla="*/ 0 w 17"/>
                    <a:gd name="T1" fmla="*/ 9 h 17"/>
                    <a:gd name="T2" fmla="*/ 16 w 17"/>
                    <a:gd name="T3" fmla="*/ 16 h 17"/>
                    <a:gd name="T4" fmla="*/ 11 w 17"/>
                    <a:gd name="T5" fmla="*/ 4 h 17"/>
                    <a:gd name="T6" fmla="*/ 0 w 17"/>
                    <a:gd name="T7" fmla="*/ 0 h 17"/>
                    <a:gd name="T8" fmla="*/ 0 w 17"/>
                    <a:gd name="T9" fmla="*/ 9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9"/>
                      </a:moveTo>
                      <a:lnTo>
                        <a:pt x="16" y="16"/>
                      </a:lnTo>
                      <a:lnTo>
                        <a:pt x="11" y="4"/>
                      </a:lnTo>
                      <a:lnTo>
                        <a:pt x="0" y="0"/>
                      </a:lnTo>
                      <a:lnTo>
                        <a:pt x="0" y="9"/>
                      </a:lnTo>
                    </a:path>
                  </a:pathLst>
                </a:custGeom>
                <a:solidFill>
                  <a:srgbClr val="CEE1E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778" name="Freeform 473"/>
                <p:cNvSpPr>
                  <a:spLocks/>
                </p:cNvSpPr>
                <p:nvPr/>
              </p:nvSpPr>
              <p:spPr bwMode="auto">
                <a:xfrm>
                  <a:off x="2707" y="2973"/>
                  <a:ext cx="22" cy="16"/>
                </a:xfrm>
                <a:custGeom>
                  <a:avLst/>
                  <a:gdLst>
                    <a:gd name="T0" fmla="*/ 23 w 24"/>
                    <a:gd name="T1" fmla="*/ 12 h 17"/>
                    <a:gd name="T2" fmla="*/ 14 w 24"/>
                    <a:gd name="T3" fmla="*/ 16 h 17"/>
                    <a:gd name="T4" fmla="*/ 0 w 24"/>
                    <a:gd name="T5" fmla="*/ 3 h 17"/>
                    <a:gd name="T6" fmla="*/ 13 w 24"/>
                    <a:gd name="T7" fmla="*/ 0 h 17"/>
                    <a:gd name="T8" fmla="*/ 23 w 24"/>
                    <a:gd name="T9" fmla="*/ 12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4"/>
                    <a:gd name="T16" fmla="*/ 0 h 17"/>
                    <a:gd name="T17" fmla="*/ 24 w 24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4" h="17">
                      <a:moveTo>
                        <a:pt x="23" y="12"/>
                      </a:moveTo>
                      <a:lnTo>
                        <a:pt x="14" y="16"/>
                      </a:lnTo>
                      <a:lnTo>
                        <a:pt x="0" y="3"/>
                      </a:lnTo>
                      <a:lnTo>
                        <a:pt x="13" y="0"/>
                      </a:lnTo>
                      <a:lnTo>
                        <a:pt x="23" y="12"/>
                      </a:lnTo>
                    </a:path>
                  </a:pathLst>
                </a:custGeom>
                <a:solidFill>
                  <a:srgbClr val="F934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779" name="Freeform 474"/>
                <p:cNvSpPr>
                  <a:spLocks/>
                </p:cNvSpPr>
                <p:nvPr/>
              </p:nvSpPr>
              <p:spPr bwMode="auto">
                <a:xfrm>
                  <a:off x="2719" y="2966"/>
                  <a:ext cx="15" cy="17"/>
                </a:xfrm>
                <a:custGeom>
                  <a:avLst/>
                  <a:gdLst>
                    <a:gd name="T0" fmla="*/ 0 w 17"/>
                    <a:gd name="T1" fmla="*/ 7 h 17"/>
                    <a:gd name="T2" fmla="*/ 3 w 17"/>
                    <a:gd name="T3" fmla="*/ 0 h 17"/>
                    <a:gd name="T4" fmla="*/ 16 w 17"/>
                    <a:gd name="T5" fmla="*/ 12 h 17"/>
                    <a:gd name="T6" fmla="*/ 11 w 17"/>
                    <a:gd name="T7" fmla="*/ 16 h 17"/>
                    <a:gd name="T8" fmla="*/ 0 w 17"/>
                    <a:gd name="T9" fmla="*/ 7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7"/>
                      </a:moveTo>
                      <a:lnTo>
                        <a:pt x="3" y="0"/>
                      </a:lnTo>
                      <a:lnTo>
                        <a:pt x="16" y="12"/>
                      </a:lnTo>
                      <a:lnTo>
                        <a:pt x="11" y="16"/>
                      </a:lnTo>
                      <a:lnTo>
                        <a:pt x="0" y="7"/>
                      </a:lnTo>
                    </a:path>
                  </a:pathLst>
                </a:custGeom>
                <a:solidFill>
                  <a:srgbClr val="F901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780" name="Freeform 475"/>
                <p:cNvSpPr>
                  <a:spLocks/>
                </p:cNvSpPr>
                <p:nvPr/>
              </p:nvSpPr>
              <p:spPr bwMode="auto">
                <a:xfrm>
                  <a:off x="2704" y="2961"/>
                  <a:ext cx="21" cy="18"/>
                </a:xfrm>
                <a:custGeom>
                  <a:avLst/>
                  <a:gdLst>
                    <a:gd name="T0" fmla="*/ 22 w 23"/>
                    <a:gd name="T1" fmla="*/ 13 h 19"/>
                    <a:gd name="T2" fmla="*/ 4 w 23"/>
                    <a:gd name="T3" fmla="*/ 18 h 19"/>
                    <a:gd name="T4" fmla="*/ 0 w 23"/>
                    <a:gd name="T5" fmla="*/ 4 h 19"/>
                    <a:gd name="T6" fmla="*/ 16 w 23"/>
                    <a:gd name="T7" fmla="*/ 0 h 19"/>
                    <a:gd name="T8" fmla="*/ 22 w 23"/>
                    <a:gd name="T9" fmla="*/ 13 h 1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3"/>
                    <a:gd name="T16" fmla="*/ 0 h 19"/>
                    <a:gd name="T17" fmla="*/ 23 w 23"/>
                    <a:gd name="T18" fmla="*/ 19 h 1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3" h="19">
                      <a:moveTo>
                        <a:pt x="22" y="13"/>
                      </a:moveTo>
                      <a:lnTo>
                        <a:pt x="4" y="18"/>
                      </a:lnTo>
                      <a:lnTo>
                        <a:pt x="0" y="4"/>
                      </a:lnTo>
                      <a:lnTo>
                        <a:pt x="16" y="0"/>
                      </a:lnTo>
                      <a:lnTo>
                        <a:pt x="22" y="13"/>
                      </a:lnTo>
                    </a:path>
                  </a:pathLst>
                </a:custGeom>
                <a:solidFill>
                  <a:srgbClr val="9DB9D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</p:grpSp>
          <p:sp>
            <p:nvSpPr>
              <p:cNvPr id="649" name="Freeform 476"/>
              <p:cNvSpPr>
                <a:spLocks/>
              </p:cNvSpPr>
              <p:nvPr/>
            </p:nvSpPr>
            <p:spPr bwMode="auto">
              <a:xfrm>
                <a:off x="2582" y="2997"/>
                <a:ext cx="112" cy="67"/>
              </a:xfrm>
              <a:custGeom>
                <a:avLst/>
                <a:gdLst>
                  <a:gd name="T0" fmla="*/ 121 w 122"/>
                  <a:gd name="T1" fmla="*/ 14 h 71"/>
                  <a:gd name="T2" fmla="*/ 96 w 122"/>
                  <a:gd name="T3" fmla="*/ 0 h 71"/>
                  <a:gd name="T4" fmla="*/ 0 w 122"/>
                  <a:gd name="T5" fmla="*/ 56 h 71"/>
                  <a:gd name="T6" fmla="*/ 25 w 122"/>
                  <a:gd name="T7" fmla="*/ 70 h 71"/>
                  <a:gd name="T8" fmla="*/ 121 w 122"/>
                  <a:gd name="T9" fmla="*/ 14 h 7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2"/>
                  <a:gd name="T16" fmla="*/ 0 h 71"/>
                  <a:gd name="T17" fmla="*/ 122 w 122"/>
                  <a:gd name="T18" fmla="*/ 71 h 7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2" h="71">
                    <a:moveTo>
                      <a:pt x="121" y="14"/>
                    </a:moveTo>
                    <a:lnTo>
                      <a:pt x="96" y="0"/>
                    </a:lnTo>
                    <a:lnTo>
                      <a:pt x="0" y="56"/>
                    </a:lnTo>
                    <a:lnTo>
                      <a:pt x="25" y="70"/>
                    </a:lnTo>
                    <a:lnTo>
                      <a:pt x="121" y="14"/>
                    </a:lnTo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650" name="Freeform 477"/>
              <p:cNvSpPr>
                <a:spLocks/>
              </p:cNvSpPr>
              <p:nvPr/>
            </p:nvSpPr>
            <p:spPr bwMode="auto">
              <a:xfrm>
                <a:off x="2504" y="2950"/>
                <a:ext cx="111" cy="68"/>
              </a:xfrm>
              <a:custGeom>
                <a:avLst/>
                <a:gdLst>
                  <a:gd name="T0" fmla="*/ 120 w 121"/>
                  <a:gd name="T1" fmla="*/ 14 h 71"/>
                  <a:gd name="T2" fmla="*/ 95 w 121"/>
                  <a:gd name="T3" fmla="*/ 0 h 71"/>
                  <a:gd name="T4" fmla="*/ 0 w 121"/>
                  <a:gd name="T5" fmla="*/ 55 h 71"/>
                  <a:gd name="T6" fmla="*/ 24 w 121"/>
                  <a:gd name="T7" fmla="*/ 70 h 71"/>
                  <a:gd name="T8" fmla="*/ 120 w 121"/>
                  <a:gd name="T9" fmla="*/ 14 h 7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1"/>
                  <a:gd name="T16" fmla="*/ 0 h 71"/>
                  <a:gd name="T17" fmla="*/ 121 w 121"/>
                  <a:gd name="T18" fmla="*/ 71 h 7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1" h="71">
                    <a:moveTo>
                      <a:pt x="120" y="14"/>
                    </a:moveTo>
                    <a:lnTo>
                      <a:pt x="95" y="0"/>
                    </a:lnTo>
                    <a:lnTo>
                      <a:pt x="0" y="55"/>
                    </a:lnTo>
                    <a:lnTo>
                      <a:pt x="24" y="70"/>
                    </a:lnTo>
                    <a:lnTo>
                      <a:pt x="120" y="14"/>
                    </a:lnTo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651" name="Freeform 478"/>
              <p:cNvSpPr>
                <a:spLocks/>
              </p:cNvSpPr>
              <p:nvPr/>
            </p:nvSpPr>
            <p:spPr bwMode="auto">
              <a:xfrm>
                <a:off x="2235" y="2975"/>
                <a:ext cx="84" cy="166"/>
              </a:xfrm>
              <a:custGeom>
                <a:avLst/>
                <a:gdLst>
                  <a:gd name="T0" fmla="*/ 91 w 92"/>
                  <a:gd name="T1" fmla="*/ 52 h 175"/>
                  <a:gd name="T2" fmla="*/ 0 w 92"/>
                  <a:gd name="T3" fmla="*/ 0 h 175"/>
                  <a:gd name="T4" fmla="*/ 0 w 92"/>
                  <a:gd name="T5" fmla="*/ 121 h 175"/>
                  <a:gd name="T6" fmla="*/ 91 w 92"/>
                  <a:gd name="T7" fmla="*/ 174 h 175"/>
                  <a:gd name="T8" fmla="*/ 91 w 92"/>
                  <a:gd name="T9" fmla="*/ 52 h 1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175"/>
                  <a:gd name="T17" fmla="*/ 92 w 92"/>
                  <a:gd name="T18" fmla="*/ 175 h 17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175">
                    <a:moveTo>
                      <a:pt x="91" y="52"/>
                    </a:moveTo>
                    <a:lnTo>
                      <a:pt x="0" y="0"/>
                    </a:lnTo>
                    <a:lnTo>
                      <a:pt x="0" y="121"/>
                    </a:lnTo>
                    <a:lnTo>
                      <a:pt x="91" y="174"/>
                    </a:lnTo>
                    <a:lnTo>
                      <a:pt x="91" y="52"/>
                    </a:lnTo>
                  </a:path>
                </a:pathLst>
              </a:custGeom>
              <a:solidFill>
                <a:srgbClr val="A19A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652" name="Freeform 479"/>
              <p:cNvSpPr>
                <a:spLocks/>
              </p:cNvSpPr>
              <p:nvPr/>
            </p:nvSpPr>
            <p:spPr bwMode="auto">
              <a:xfrm>
                <a:off x="2235" y="2859"/>
                <a:ext cx="278" cy="167"/>
              </a:xfrm>
              <a:custGeom>
                <a:avLst/>
                <a:gdLst>
                  <a:gd name="T0" fmla="*/ 303 w 304"/>
                  <a:gd name="T1" fmla="*/ 53 h 176"/>
                  <a:gd name="T2" fmla="*/ 210 w 304"/>
                  <a:gd name="T3" fmla="*/ 0 h 176"/>
                  <a:gd name="T4" fmla="*/ 0 w 304"/>
                  <a:gd name="T5" fmla="*/ 121 h 176"/>
                  <a:gd name="T6" fmla="*/ 91 w 304"/>
                  <a:gd name="T7" fmla="*/ 175 h 176"/>
                  <a:gd name="T8" fmla="*/ 303 w 304"/>
                  <a:gd name="T9" fmla="*/ 53 h 1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176"/>
                  <a:gd name="T17" fmla="*/ 304 w 304"/>
                  <a:gd name="T18" fmla="*/ 176 h 1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176">
                    <a:moveTo>
                      <a:pt x="303" y="53"/>
                    </a:moveTo>
                    <a:lnTo>
                      <a:pt x="210" y="0"/>
                    </a:lnTo>
                    <a:lnTo>
                      <a:pt x="0" y="121"/>
                    </a:lnTo>
                    <a:lnTo>
                      <a:pt x="91" y="175"/>
                    </a:lnTo>
                    <a:lnTo>
                      <a:pt x="303" y="53"/>
                    </a:lnTo>
                  </a:path>
                </a:pathLst>
              </a:custGeom>
              <a:solidFill>
                <a:srgbClr val="D0CD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653" name="Freeform 480"/>
              <p:cNvSpPr>
                <a:spLocks/>
              </p:cNvSpPr>
              <p:nvPr/>
            </p:nvSpPr>
            <p:spPr bwMode="auto">
              <a:xfrm>
                <a:off x="2318" y="2909"/>
                <a:ext cx="195" cy="232"/>
              </a:xfrm>
              <a:custGeom>
                <a:avLst/>
                <a:gdLst>
                  <a:gd name="T0" fmla="*/ 212 w 213"/>
                  <a:gd name="T1" fmla="*/ 0 h 244"/>
                  <a:gd name="T2" fmla="*/ 0 w 213"/>
                  <a:gd name="T3" fmla="*/ 121 h 244"/>
                  <a:gd name="T4" fmla="*/ 0 w 213"/>
                  <a:gd name="T5" fmla="*/ 243 h 244"/>
                  <a:gd name="T6" fmla="*/ 212 w 213"/>
                  <a:gd name="T7" fmla="*/ 121 h 244"/>
                  <a:gd name="T8" fmla="*/ 212 w 213"/>
                  <a:gd name="T9" fmla="*/ 0 h 2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3"/>
                  <a:gd name="T16" fmla="*/ 0 h 244"/>
                  <a:gd name="T17" fmla="*/ 213 w 213"/>
                  <a:gd name="T18" fmla="*/ 244 h 2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3" h="244">
                    <a:moveTo>
                      <a:pt x="212" y="0"/>
                    </a:moveTo>
                    <a:lnTo>
                      <a:pt x="0" y="121"/>
                    </a:lnTo>
                    <a:lnTo>
                      <a:pt x="0" y="243"/>
                    </a:lnTo>
                    <a:lnTo>
                      <a:pt x="212" y="121"/>
                    </a:lnTo>
                    <a:lnTo>
                      <a:pt x="212" y="0"/>
                    </a:lnTo>
                  </a:path>
                </a:pathLst>
              </a:custGeom>
              <a:solidFill>
                <a:srgbClr val="3E34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654" name="Freeform 481"/>
              <p:cNvSpPr>
                <a:spLocks/>
              </p:cNvSpPr>
              <p:nvPr/>
            </p:nvSpPr>
            <p:spPr bwMode="auto">
              <a:xfrm>
                <a:off x="2339" y="3044"/>
                <a:ext cx="170" cy="186"/>
              </a:xfrm>
              <a:custGeom>
                <a:avLst/>
                <a:gdLst>
                  <a:gd name="T0" fmla="*/ 184 w 185"/>
                  <a:gd name="T1" fmla="*/ 106 h 195"/>
                  <a:gd name="T2" fmla="*/ 0 w 185"/>
                  <a:gd name="T3" fmla="*/ 0 h 195"/>
                  <a:gd name="T4" fmla="*/ 0 w 185"/>
                  <a:gd name="T5" fmla="*/ 88 h 195"/>
                  <a:gd name="T6" fmla="*/ 184 w 185"/>
                  <a:gd name="T7" fmla="*/ 194 h 195"/>
                  <a:gd name="T8" fmla="*/ 184 w 185"/>
                  <a:gd name="T9" fmla="*/ 106 h 1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5"/>
                  <a:gd name="T16" fmla="*/ 0 h 195"/>
                  <a:gd name="T17" fmla="*/ 185 w 185"/>
                  <a:gd name="T18" fmla="*/ 195 h 19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5" h="195">
                    <a:moveTo>
                      <a:pt x="184" y="106"/>
                    </a:moveTo>
                    <a:lnTo>
                      <a:pt x="0" y="0"/>
                    </a:lnTo>
                    <a:lnTo>
                      <a:pt x="0" y="88"/>
                    </a:lnTo>
                    <a:lnTo>
                      <a:pt x="184" y="194"/>
                    </a:lnTo>
                    <a:lnTo>
                      <a:pt x="184" y="106"/>
                    </a:lnTo>
                  </a:path>
                </a:pathLst>
              </a:custGeom>
              <a:solidFill>
                <a:srgbClr val="A19A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655" name="Freeform 482"/>
              <p:cNvSpPr>
                <a:spLocks/>
              </p:cNvSpPr>
              <p:nvPr/>
            </p:nvSpPr>
            <p:spPr bwMode="auto">
              <a:xfrm>
                <a:off x="2339" y="2948"/>
                <a:ext cx="330" cy="199"/>
              </a:xfrm>
              <a:custGeom>
                <a:avLst/>
                <a:gdLst>
                  <a:gd name="T0" fmla="*/ 359 w 360"/>
                  <a:gd name="T1" fmla="*/ 107 h 209"/>
                  <a:gd name="T2" fmla="*/ 174 w 360"/>
                  <a:gd name="T3" fmla="*/ 0 h 209"/>
                  <a:gd name="T4" fmla="*/ 0 w 360"/>
                  <a:gd name="T5" fmla="*/ 100 h 209"/>
                  <a:gd name="T6" fmla="*/ 184 w 360"/>
                  <a:gd name="T7" fmla="*/ 208 h 209"/>
                  <a:gd name="T8" fmla="*/ 359 w 360"/>
                  <a:gd name="T9" fmla="*/ 107 h 20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0"/>
                  <a:gd name="T16" fmla="*/ 0 h 209"/>
                  <a:gd name="T17" fmla="*/ 360 w 360"/>
                  <a:gd name="T18" fmla="*/ 209 h 20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0" h="209">
                    <a:moveTo>
                      <a:pt x="359" y="107"/>
                    </a:moveTo>
                    <a:lnTo>
                      <a:pt x="174" y="0"/>
                    </a:lnTo>
                    <a:lnTo>
                      <a:pt x="0" y="100"/>
                    </a:lnTo>
                    <a:lnTo>
                      <a:pt x="184" y="208"/>
                    </a:lnTo>
                    <a:lnTo>
                      <a:pt x="359" y="107"/>
                    </a:lnTo>
                  </a:path>
                </a:pathLst>
              </a:custGeom>
              <a:solidFill>
                <a:srgbClr val="D0CD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656" name="Freeform 483"/>
              <p:cNvSpPr>
                <a:spLocks/>
              </p:cNvSpPr>
              <p:nvPr/>
            </p:nvSpPr>
            <p:spPr bwMode="auto">
              <a:xfrm>
                <a:off x="2508" y="3050"/>
                <a:ext cx="161" cy="180"/>
              </a:xfrm>
              <a:custGeom>
                <a:avLst/>
                <a:gdLst>
                  <a:gd name="T0" fmla="*/ 175 w 176"/>
                  <a:gd name="T1" fmla="*/ 0 h 189"/>
                  <a:gd name="T2" fmla="*/ 0 w 176"/>
                  <a:gd name="T3" fmla="*/ 100 h 189"/>
                  <a:gd name="T4" fmla="*/ 0 w 176"/>
                  <a:gd name="T5" fmla="*/ 188 h 189"/>
                  <a:gd name="T6" fmla="*/ 175 w 176"/>
                  <a:gd name="T7" fmla="*/ 87 h 189"/>
                  <a:gd name="T8" fmla="*/ 175 w 176"/>
                  <a:gd name="T9" fmla="*/ 0 h 18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6"/>
                  <a:gd name="T16" fmla="*/ 0 h 189"/>
                  <a:gd name="T17" fmla="*/ 176 w 176"/>
                  <a:gd name="T18" fmla="*/ 189 h 18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6" h="189">
                    <a:moveTo>
                      <a:pt x="175" y="0"/>
                    </a:moveTo>
                    <a:lnTo>
                      <a:pt x="0" y="100"/>
                    </a:lnTo>
                    <a:lnTo>
                      <a:pt x="0" y="188"/>
                    </a:lnTo>
                    <a:lnTo>
                      <a:pt x="175" y="87"/>
                    </a:lnTo>
                    <a:lnTo>
                      <a:pt x="175" y="0"/>
                    </a:lnTo>
                  </a:path>
                </a:pathLst>
              </a:custGeom>
              <a:solidFill>
                <a:srgbClr val="3E34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657" name="Freeform 484"/>
              <p:cNvSpPr>
                <a:spLocks/>
              </p:cNvSpPr>
              <p:nvPr/>
            </p:nvSpPr>
            <p:spPr bwMode="auto">
              <a:xfrm>
                <a:off x="2350" y="3088"/>
                <a:ext cx="30" cy="59"/>
              </a:xfrm>
              <a:custGeom>
                <a:avLst/>
                <a:gdLst>
                  <a:gd name="T0" fmla="*/ 31 w 32"/>
                  <a:gd name="T1" fmla="*/ 61 h 62"/>
                  <a:gd name="T2" fmla="*/ 31 w 32"/>
                  <a:gd name="T3" fmla="*/ 18 h 62"/>
                  <a:gd name="T4" fmla="*/ 0 w 32"/>
                  <a:gd name="T5" fmla="*/ 0 h 62"/>
                  <a:gd name="T6" fmla="*/ 0 w 32"/>
                  <a:gd name="T7" fmla="*/ 42 h 62"/>
                  <a:gd name="T8" fmla="*/ 31 w 32"/>
                  <a:gd name="T9" fmla="*/ 61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62"/>
                  <a:gd name="T17" fmla="*/ 32 w 32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62">
                    <a:moveTo>
                      <a:pt x="31" y="61"/>
                    </a:moveTo>
                    <a:lnTo>
                      <a:pt x="31" y="18"/>
                    </a:lnTo>
                    <a:lnTo>
                      <a:pt x="0" y="0"/>
                    </a:lnTo>
                    <a:lnTo>
                      <a:pt x="0" y="42"/>
                    </a:lnTo>
                    <a:lnTo>
                      <a:pt x="31" y="61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658" name="Freeform 485"/>
              <p:cNvSpPr>
                <a:spLocks/>
              </p:cNvSpPr>
              <p:nvPr/>
            </p:nvSpPr>
            <p:spPr bwMode="auto">
              <a:xfrm>
                <a:off x="2350" y="3126"/>
                <a:ext cx="30" cy="21"/>
              </a:xfrm>
              <a:custGeom>
                <a:avLst/>
                <a:gdLst>
                  <a:gd name="T0" fmla="*/ 31 w 32"/>
                  <a:gd name="T1" fmla="*/ 14 h 22"/>
                  <a:gd name="T2" fmla="*/ 5 w 32"/>
                  <a:gd name="T3" fmla="*/ 0 h 22"/>
                  <a:gd name="T4" fmla="*/ 0 w 32"/>
                  <a:gd name="T5" fmla="*/ 3 h 22"/>
                  <a:gd name="T6" fmla="*/ 31 w 32"/>
                  <a:gd name="T7" fmla="*/ 21 h 22"/>
                  <a:gd name="T8" fmla="*/ 31 w 32"/>
                  <a:gd name="T9" fmla="*/ 14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22"/>
                  <a:gd name="T17" fmla="*/ 32 w 32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22">
                    <a:moveTo>
                      <a:pt x="31" y="14"/>
                    </a:moveTo>
                    <a:lnTo>
                      <a:pt x="5" y="0"/>
                    </a:lnTo>
                    <a:lnTo>
                      <a:pt x="0" y="3"/>
                    </a:lnTo>
                    <a:lnTo>
                      <a:pt x="31" y="21"/>
                    </a:lnTo>
                    <a:lnTo>
                      <a:pt x="31" y="14"/>
                    </a:lnTo>
                  </a:path>
                </a:pathLst>
              </a:custGeom>
              <a:solidFill>
                <a:srgbClr val="D0CD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659" name="Freeform 486"/>
              <p:cNvSpPr>
                <a:spLocks/>
              </p:cNvSpPr>
              <p:nvPr/>
            </p:nvSpPr>
            <p:spPr bwMode="auto">
              <a:xfrm>
                <a:off x="2387" y="3111"/>
                <a:ext cx="29" cy="58"/>
              </a:xfrm>
              <a:custGeom>
                <a:avLst/>
                <a:gdLst>
                  <a:gd name="T0" fmla="*/ 31 w 32"/>
                  <a:gd name="T1" fmla="*/ 60 h 61"/>
                  <a:gd name="T2" fmla="*/ 31 w 32"/>
                  <a:gd name="T3" fmla="*/ 17 h 61"/>
                  <a:gd name="T4" fmla="*/ 0 w 32"/>
                  <a:gd name="T5" fmla="*/ 0 h 61"/>
                  <a:gd name="T6" fmla="*/ 0 w 32"/>
                  <a:gd name="T7" fmla="*/ 42 h 61"/>
                  <a:gd name="T8" fmla="*/ 31 w 32"/>
                  <a:gd name="T9" fmla="*/ 60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61"/>
                  <a:gd name="T17" fmla="*/ 32 w 32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61">
                    <a:moveTo>
                      <a:pt x="31" y="60"/>
                    </a:moveTo>
                    <a:lnTo>
                      <a:pt x="31" y="17"/>
                    </a:lnTo>
                    <a:lnTo>
                      <a:pt x="0" y="0"/>
                    </a:lnTo>
                    <a:lnTo>
                      <a:pt x="0" y="42"/>
                    </a:lnTo>
                    <a:lnTo>
                      <a:pt x="31" y="6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660" name="Freeform 487"/>
              <p:cNvSpPr>
                <a:spLocks/>
              </p:cNvSpPr>
              <p:nvPr/>
            </p:nvSpPr>
            <p:spPr bwMode="auto">
              <a:xfrm>
                <a:off x="2423" y="3132"/>
                <a:ext cx="29" cy="59"/>
              </a:xfrm>
              <a:custGeom>
                <a:avLst/>
                <a:gdLst>
                  <a:gd name="T0" fmla="*/ 31 w 32"/>
                  <a:gd name="T1" fmla="*/ 61 h 62"/>
                  <a:gd name="T2" fmla="*/ 31 w 32"/>
                  <a:gd name="T3" fmla="*/ 18 h 62"/>
                  <a:gd name="T4" fmla="*/ 0 w 32"/>
                  <a:gd name="T5" fmla="*/ 0 h 62"/>
                  <a:gd name="T6" fmla="*/ 0 w 32"/>
                  <a:gd name="T7" fmla="*/ 42 h 62"/>
                  <a:gd name="T8" fmla="*/ 31 w 32"/>
                  <a:gd name="T9" fmla="*/ 61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62"/>
                  <a:gd name="T17" fmla="*/ 32 w 32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62">
                    <a:moveTo>
                      <a:pt x="31" y="61"/>
                    </a:moveTo>
                    <a:lnTo>
                      <a:pt x="31" y="18"/>
                    </a:lnTo>
                    <a:lnTo>
                      <a:pt x="0" y="0"/>
                    </a:lnTo>
                    <a:lnTo>
                      <a:pt x="0" y="42"/>
                    </a:lnTo>
                    <a:lnTo>
                      <a:pt x="31" y="61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661" name="Freeform 488"/>
              <p:cNvSpPr>
                <a:spLocks/>
              </p:cNvSpPr>
              <p:nvPr/>
            </p:nvSpPr>
            <p:spPr bwMode="auto">
              <a:xfrm>
                <a:off x="2459" y="3155"/>
                <a:ext cx="30" cy="59"/>
              </a:xfrm>
              <a:custGeom>
                <a:avLst/>
                <a:gdLst>
                  <a:gd name="T0" fmla="*/ 32 w 33"/>
                  <a:gd name="T1" fmla="*/ 61 h 62"/>
                  <a:gd name="T2" fmla="*/ 32 w 33"/>
                  <a:gd name="T3" fmla="*/ 18 h 62"/>
                  <a:gd name="T4" fmla="*/ 0 w 33"/>
                  <a:gd name="T5" fmla="*/ 0 h 62"/>
                  <a:gd name="T6" fmla="*/ 0 w 33"/>
                  <a:gd name="T7" fmla="*/ 42 h 62"/>
                  <a:gd name="T8" fmla="*/ 32 w 33"/>
                  <a:gd name="T9" fmla="*/ 61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62"/>
                  <a:gd name="T17" fmla="*/ 33 w 3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62">
                    <a:moveTo>
                      <a:pt x="32" y="61"/>
                    </a:moveTo>
                    <a:lnTo>
                      <a:pt x="32" y="18"/>
                    </a:lnTo>
                    <a:lnTo>
                      <a:pt x="0" y="0"/>
                    </a:lnTo>
                    <a:lnTo>
                      <a:pt x="0" y="42"/>
                    </a:lnTo>
                    <a:lnTo>
                      <a:pt x="32" y="61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662" name="Line 489"/>
              <p:cNvSpPr>
                <a:spLocks noChangeShapeType="1"/>
              </p:cNvSpPr>
              <p:nvPr/>
            </p:nvSpPr>
            <p:spPr bwMode="auto">
              <a:xfrm>
                <a:off x="2239" y="2998"/>
                <a:ext cx="79" cy="44"/>
              </a:xfrm>
              <a:prstGeom prst="line">
                <a:avLst/>
              </a:prstGeom>
              <a:noFill/>
              <a:ln w="12700">
                <a:solidFill>
                  <a:srgbClr val="00008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d-ID" sz="2400"/>
              </a:p>
            </p:txBody>
          </p:sp>
          <p:sp>
            <p:nvSpPr>
              <p:cNvPr id="663" name="Line 490"/>
              <p:cNvSpPr>
                <a:spLocks noChangeShapeType="1"/>
              </p:cNvSpPr>
              <p:nvPr/>
            </p:nvSpPr>
            <p:spPr bwMode="auto">
              <a:xfrm>
                <a:off x="2239" y="3002"/>
                <a:ext cx="79" cy="44"/>
              </a:xfrm>
              <a:prstGeom prst="line">
                <a:avLst/>
              </a:prstGeom>
              <a:noFill/>
              <a:ln w="12700">
                <a:solidFill>
                  <a:srgbClr val="00008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d-ID" sz="2400"/>
              </a:p>
            </p:txBody>
          </p:sp>
          <p:sp>
            <p:nvSpPr>
              <p:cNvPr id="664" name="Line 491"/>
              <p:cNvSpPr>
                <a:spLocks noChangeShapeType="1"/>
              </p:cNvSpPr>
              <p:nvPr/>
            </p:nvSpPr>
            <p:spPr bwMode="auto">
              <a:xfrm>
                <a:off x="2239" y="3006"/>
                <a:ext cx="79" cy="46"/>
              </a:xfrm>
              <a:prstGeom prst="line">
                <a:avLst/>
              </a:prstGeom>
              <a:noFill/>
              <a:ln w="12700">
                <a:solidFill>
                  <a:srgbClr val="00008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d-ID" sz="2400"/>
              </a:p>
            </p:txBody>
          </p:sp>
          <p:sp>
            <p:nvSpPr>
              <p:cNvPr id="665" name="Line 492"/>
              <p:cNvSpPr>
                <a:spLocks noChangeShapeType="1"/>
              </p:cNvSpPr>
              <p:nvPr/>
            </p:nvSpPr>
            <p:spPr bwMode="auto">
              <a:xfrm>
                <a:off x="2239" y="3010"/>
                <a:ext cx="79" cy="46"/>
              </a:xfrm>
              <a:prstGeom prst="line">
                <a:avLst/>
              </a:prstGeom>
              <a:noFill/>
              <a:ln w="12700">
                <a:solidFill>
                  <a:srgbClr val="00008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d-ID" sz="2400"/>
              </a:p>
            </p:txBody>
          </p:sp>
          <p:sp>
            <p:nvSpPr>
              <p:cNvPr id="666" name="Line 493"/>
              <p:cNvSpPr>
                <a:spLocks noChangeShapeType="1"/>
              </p:cNvSpPr>
              <p:nvPr/>
            </p:nvSpPr>
            <p:spPr bwMode="auto">
              <a:xfrm>
                <a:off x="2239" y="3015"/>
                <a:ext cx="79" cy="46"/>
              </a:xfrm>
              <a:prstGeom prst="line">
                <a:avLst/>
              </a:prstGeom>
              <a:noFill/>
              <a:ln w="12700">
                <a:solidFill>
                  <a:srgbClr val="00008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d-ID" sz="2400"/>
              </a:p>
            </p:txBody>
          </p:sp>
          <p:sp>
            <p:nvSpPr>
              <p:cNvPr id="667" name="Line 494"/>
              <p:cNvSpPr>
                <a:spLocks noChangeShapeType="1"/>
              </p:cNvSpPr>
              <p:nvPr/>
            </p:nvSpPr>
            <p:spPr bwMode="auto">
              <a:xfrm>
                <a:off x="2239" y="3020"/>
                <a:ext cx="79" cy="45"/>
              </a:xfrm>
              <a:prstGeom prst="line">
                <a:avLst/>
              </a:prstGeom>
              <a:noFill/>
              <a:ln w="12700">
                <a:solidFill>
                  <a:srgbClr val="00008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d-ID" sz="2400"/>
              </a:p>
            </p:txBody>
          </p:sp>
          <p:sp>
            <p:nvSpPr>
              <p:cNvPr id="668" name="Line 495"/>
              <p:cNvSpPr>
                <a:spLocks noChangeShapeType="1"/>
              </p:cNvSpPr>
              <p:nvPr/>
            </p:nvSpPr>
            <p:spPr bwMode="auto">
              <a:xfrm>
                <a:off x="2239" y="3024"/>
                <a:ext cx="79" cy="46"/>
              </a:xfrm>
              <a:prstGeom prst="line">
                <a:avLst/>
              </a:prstGeom>
              <a:noFill/>
              <a:ln w="12700">
                <a:solidFill>
                  <a:srgbClr val="00008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d-ID" sz="2400"/>
              </a:p>
            </p:txBody>
          </p:sp>
          <p:sp>
            <p:nvSpPr>
              <p:cNvPr id="669" name="Line 496"/>
              <p:cNvSpPr>
                <a:spLocks noChangeShapeType="1"/>
              </p:cNvSpPr>
              <p:nvPr/>
            </p:nvSpPr>
            <p:spPr bwMode="auto">
              <a:xfrm>
                <a:off x="2239" y="3029"/>
                <a:ext cx="79" cy="47"/>
              </a:xfrm>
              <a:prstGeom prst="line">
                <a:avLst/>
              </a:prstGeom>
              <a:noFill/>
              <a:ln w="12700">
                <a:solidFill>
                  <a:srgbClr val="00008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d-ID" sz="2400"/>
              </a:p>
            </p:txBody>
          </p:sp>
          <p:sp>
            <p:nvSpPr>
              <p:cNvPr id="670" name="Line 497"/>
              <p:cNvSpPr>
                <a:spLocks noChangeShapeType="1"/>
              </p:cNvSpPr>
              <p:nvPr/>
            </p:nvSpPr>
            <p:spPr bwMode="auto">
              <a:xfrm>
                <a:off x="2239" y="3034"/>
                <a:ext cx="79" cy="44"/>
              </a:xfrm>
              <a:prstGeom prst="line">
                <a:avLst/>
              </a:prstGeom>
              <a:noFill/>
              <a:ln w="12700">
                <a:solidFill>
                  <a:srgbClr val="00008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d-ID" sz="2400"/>
              </a:p>
            </p:txBody>
          </p:sp>
          <p:sp>
            <p:nvSpPr>
              <p:cNvPr id="671" name="Line 498"/>
              <p:cNvSpPr>
                <a:spLocks noChangeShapeType="1"/>
              </p:cNvSpPr>
              <p:nvPr/>
            </p:nvSpPr>
            <p:spPr bwMode="auto">
              <a:xfrm>
                <a:off x="2239" y="3038"/>
                <a:ext cx="79" cy="45"/>
              </a:xfrm>
              <a:prstGeom prst="line">
                <a:avLst/>
              </a:prstGeom>
              <a:noFill/>
              <a:ln w="12700">
                <a:solidFill>
                  <a:srgbClr val="00008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d-ID" sz="2400"/>
              </a:p>
            </p:txBody>
          </p:sp>
          <p:sp>
            <p:nvSpPr>
              <p:cNvPr id="672" name="Line 499"/>
              <p:cNvSpPr>
                <a:spLocks noChangeShapeType="1"/>
              </p:cNvSpPr>
              <p:nvPr/>
            </p:nvSpPr>
            <p:spPr bwMode="auto">
              <a:xfrm>
                <a:off x="2239" y="3042"/>
                <a:ext cx="79" cy="46"/>
              </a:xfrm>
              <a:prstGeom prst="line">
                <a:avLst/>
              </a:prstGeom>
              <a:noFill/>
              <a:ln w="12700">
                <a:solidFill>
                  <a:srgbClr val="00008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d-ID" sz="2400"/>
              </a:p>
            </p:txBody>
          </p:sp>
          <p:sp>
            <p:nvSpPr>
              <p:cNvPr id="673" name="Line 500"/>
              <p:cNvSpPr>
                <a:spLocks noChangeShapeType="1"/>
              </p:cNvSpPr>
              <p:nvPr/>
            </p:nvSpPr>
            <p:spPr bwMode="auto">
              <a:xfrm>
                <a:off x="2239" y="3047"/>
                <a:ext cx="79" cy="46"/>
              </a:xfrm>
              <a:prstGeom prst="line">
                <a:avLst/>
              </a:prstGeom>
              <a:noFill/>
              <a:ln w="12700">
                <a:solidFill>
                  <a:srgbClr val="00008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d-ID" sz="2400"/>
              </a:p>
            </p:txBody>
          </p:sp>
          <p:sp>
            <p:nvSpPr>
              <p:cNvPr id="674" name="Line 501"/>
              <p:cNvSpPr>
                <a:spLocks noChangeShapeType="1"/>
              </p:cNvSpPr>
              <p:nvPr/>
            </p:nvSpPr>
            <p:spPr bwMode="auto">
              <a:xfrm>
                <a:off x="2239" y="3051"/>
                <a:ext cx="79" cy="46"/>
              </a:xfrm>
              <a:prstGeom prst="line">
                <a:avLst/>
              </a:prstGeom>
              <a:noFill/>
              <a:ln w="12700">
                <a:solidFill>
                  <a:srgbClr val="00008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d-ID" sz="2400"/>
              </a:p>
            </p:txBody>
          </p:sp>
          <p:sp>
            <p:nvSpPr>
              <p:cNvPr id="675" name="Line 502"/>
              <p:cNvSpPr>
                <a:spLocks noChangeShapeType="1"/>
              </p:cNvSpPr>
              <p:nvPr/>
            </p:nvSpPr>
            <p:spPr bwMode="auto">
              <a:xfrm>
                <a:off x="2239" y="3057"/>
                <a:ext cx="79" cy="44"/>
              </a:xfrm>
              <a:prstGeom prst="line">
                <a:avLst/>
              </a:prstGeom>
              <a:noFill/>
              <a:ln w="12700">
                <a:solidFill>
                  <a:srgbClr val="00008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d-ID" sz="2400"/>
              </a:p>
            </p:txBody>
          </p:sp>
          <p:sp>
            <p:nvSpPr>
              <p:cNvPr id="676" name="Line 503"/>
              <p:cNvSpPr>
                <a:spLocks noChangeShapeType="1"/>
              </p:cNvSpPr>
              <p:nvPr/>
            </p:nvSpPr>
            <p:spPr bwMode="auto">
              <a:xfrm>
                <a:off x="2239" y="3061"/>
                <a:ext cx="79" cy="44"/>
              </a:xfrm>
              <a:prstGeom prst="line">
                <a:avLst/>
              </a:prstGeom>
              <a:noFill/>
              <a:ln w="12700">
                <a:solidFill>
                  <a:srgbClr val="00008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d-ID" sz="2400"/>
              </a:p>
            </p:txBody>
          </p:sp>
          <p:sp>
            <p:nvSpPr>
              <p:cNvPr id="677" name="Line 504"/>
              <p:cNvSpPr>
                <a:spLocks noChangeShapeType="1"/>
              </p:cNvSpPr>
              <p:nvPr/>
            </p:nvSpPr>
            <p:spPr bwMode="auto">
              <a:xfrm>
                <a:off x="2239" y="3065"/>
                <a:ext cx="79" cy="46"/>
              </a:xfrm>
              <a:prstGeom prst="line">
                <a:avLst/>
              </a:prstGeom>
              <a:noFill/>
              <a:ln w="12700">
                <a:solidFill>
                  <a:srgbClr val="00008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d-ID" sz="2400"/>
              </a:p>
            </p:txBody>
          </p:sp>
          <p:sp>
            <p:nvSpPr>
              <p:cNvPr id="678" name="Line 505"/>
              <p:cNvSpPr>
                <a:spLocks noChangeShapeType="1"/>
              </p:cNvSpPr>
              <p:nvPr/>
            </p:nvSpPr>
            <p:spPr bwMode="auto">
              <a:xfrm>
                <a:off x="2239" y="3069"/>
                <a:ext cx="79" cy="46"/>
              </a:xfrm>
              <a:prstGeom prst="line">
                <a:avLst/>
              </a:prstGeom>
              <a:noFill/>
              <a:ln w="12700">
                <a:solidFill>
                  <a:srgbClr val="00008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d-ID" sz="2400"/>
              </a:p>
            </p:txBody>
          </p:sp>
          <p:sp>
            <p:nvSpPr>
              <p:cNvPr id="679" name="Line 506"/>
              <p:cNvSpPr>
                <a:spLocks noChangeShapeType="1"/>
              </p:cNvSpPr>
              <p:nvPr/>
            </p:nvSpPr>
            <p:spPr bwMode="auto">
              <a:xfrm>
                <a:off x="2239" y="3074"/>
                <a:ext cx="79" cy="45"/>
              </a:xfrm>
              <a:prstGeom prst="line">
                <a:avLst/>
              </a:prstGeom>
              <a:noFill/>
              <a:ln w="12700">
                <a:solidFill>
                  <a:srgbClr val="00008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d-ID" sz="2400"/>
              </a:p>
            </p:txBody>
          </p:sp>
          <p:sp>
            <p:nvSpPr>
              <p:cNvPr id="680" name="Line 507"/>
              <p:cNvSpPr>
                <a:spLocks noChangeShapeType="1"/>
              </p:cNvSpPr>
              <p:nvPr/>
            </p:nvSpPr>
            <p:spPr bwMode="auto">
              <a:xfrm>
                <a:off x="2239" y="3079"/>
                <a:ext cx="79" cy="44"/>
              </a:xfrm>
              <a:prstGeom prst="line">
                <a:avLst/>
              </a:prstGeom>
              <a:noFill/>
              <a:ln w="12700">
                <a:solidFill>
                  <a:srgbClr val="00008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d-ID" sz="2400"/>
              </a:p>
            </p:txBody>
          </p:sp>
          <p:sp>
            <p:nvSpPr>
              <p:cNvPr id="681" name="Line 508"/>
              <p:cNvSpPr>
                <a:spLocks noChangeShapeType="1"/>
              </p:cNvSpPr>
              <p:nvPr/>
            </p:nvSpPr>
            <p:spPr bwMode="auto">
              <a:xfrm>
                <a:off x="2239" y="3082"/>
                <a:ext cx="79" cy="46"/>
              </a:xfrm>
              <a:prstGeom prst="line">
                <a:avLst/>
              </a:prstGeom>
              <a:noFill/>
              <a:ln w="12700">
                <a:solidFill>
                  <a:srgbClr val="00008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d-ID" sz="2400"/>
              </a:p>
            </p:txBody>
          </p:sp>
          <p:sp>
            <p:nvSpPr>
              <p:cNvPr id="682" name="Line 509"/>
              <p:cNvSpPr>
                <a:spLocks noChangeShapeType="1"/>
              </p:cNvSpPr>
              <p:nvPr/>
            </p:nvSpPr>
            <p:spPr bwMode="auto">
              <a:xfrm>
                <a:off x="2239" y="3088"/>
                <a:ext cx="79" cy="46"/>
              </a:xfrm>
              <a:prstGeom prst="line">
                <a:avLst/>
              </a:prstGeom>
              <a:noFill/>
              <a:ln w="12700">
                <a:solidFill>
                  <a:srgbClr val="00008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d-ID" sz="2400"/>
              </a:p>
            </p:txBody>
          </p:sp>
          <p:sp>
            <p:nvSpPr>
              <p:cNvPr id="683" name="Line 510"/>
              <p:cNvSpPr>
                <a:spLocks noChangeShapeType="1"/>
              </p:cNvSpPr>
              <p:nvPr/>
            </p:nvSpPr>
            <p:spPr bwMode="auto">
              <a:xfrm>
                <a:off x="2239" y="3092"/>
                <a:ext cx="79" cy="45"/>
              </a:xfrm>
              <a:prstGeom prst="line">
                <a:avLst/>
              </a:prstGeom>
              <a:noFill/>
              <a:ln w="12700">
                <a:solidFill>
                  <a:srgbClr val="00008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d-ID" sz="2400"/>
              </a:p>
            </p:txBody>
          </p:sp>
          <p:sp>
            <p:nvSpPr>
              <p:cNvPr id="684" name="Freeform 511"/>
              <p:cNvSpPr>
                <a:spLocks/>
              </p:cNvSpPr>
              <p:nvPr/>
            </p:nvSpPr>
            <p:spPr bwMode="auto">
              <a:xfrm>
                <a:off x="2232" y="2976"/>
                <a:ext cx="16" cy="121"/>
              </a:xfrm>
              <a:custGeom>
                <a:avLst/>
                <a:gdLst>
                  <a:gd name="T0" fmla="*/ 0 w 17"/>
                  <a:gd name="T1" fmla="*/ 122 h 127"/>
                  <a:gd name="T2" fmla="*/ 0 w 17"/>
                  <a:gd name="T3" fmla="*/ 0 h 127"/>
                  <a:gd name="T4" fmla="*/ 16 w 17"/>
                  <a:gd name="T5" fmla="*/ 4 h 127"/>
                  <a:gd name="T6" fmla="*/ 16 w 17"/>
                  <a:gd name="T7" fmla="*/ 126 h 127"/>
                  <a:gd name="T8" fmla="*/ 0 w 17"/>
                  <a:gd name="T9" fmla="*/ 122 h 1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27"/>
                  <a:gd name="T17" fmla="*/ 17 w 17"/>
                  <a:gd name="T18" fmla="*/ 127 h 1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27">
                    <a:moveTo>
                      <a:pt x="0" y="122"/>
                    </a:moveTo>
                    <a:lnTo>
                      <a:pt x="0" y="0"/>
                    </a:lnTo>
                    <a:lnTo>
                      <a:pt x="16" y="4"/>
                    </a:lnTo>
                    <a:lnTo>
                      <a:pt x="16" y="126"/>
                    </a:lnTo>
                    <a:lnTo>
                      <a:pt x="0" y="122"/>
                    </a:lnTo>
                  </a:path>
                </a:pathLst>
              </a:custGeom>
              <a:solidFill>
                <a:srgbClr val="FFF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685" name="Freeform 512"/>
              <p:cNvSpPr>
                <a:spLocks/>
              </p:cNvSpPr>
              <p:nvPr/>
            </p:nvSpPr>
            <p:spPr bwMode="auto">
              <a:xfrm>
                <a:off x="2251" y="2989"/>
                <a:ext cx="16" cy="120"/>
              </a:xfrm>
              <a:custGeom>
                <a:avLst/>
                <a:gdLst>
                  <a:gd name="T0" fmla="*/ 0 w 17"/>
                  <a:gd name="T1" fmla="*/ 120 h 126"/>
                  <a:gd name="T2" fmla="*/ 0 w 17"/>
                  <a:gd name="T3" fmla="*/ 0 h 126"/>
                  <a:gd name="T4" fmla="*/ 16 w 17"/>
                  <a:gd name="T5" fmla="*/ 4 h 126"/>
                  <a:gd name="T6" fmla="*/ 16 w 17"/>
                  <a:gd name="T7" fmla="*/ 125 h 126"/>
                  <a:gd name="T8" fmla="*/ 0 w 17"/>
                  <a:gd name="T9" fmla="*/ 120 h 1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26"/>
                  <a:gd name="T17" fmla="*/ 17 w 17"/>
                  <a:gd name="T18" fmla="*/ 126 h 1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26">
                    <a:moveTo>
                      <a:pt x="0" y="120"/>
                    </a:moveTo>
                    <a:lnTo>
                      <a:pt x="0" y="0"/>
                    </a:lnTo>
                    <a:lnTo>
                      <a:pt x="16" y="4"/>
                    </a:lnTo>
                    <a:lnTo>
                      <a:pt x="16" y="125"/>
                    </a:lnTo>
                    <a:lnTo>
                      <a:pt x="0" y="120"/>
                    </a:lnTo>
                  </a:path>
                </a:pathLst>
              </a:custGeom>
              <a:solidFill>
                <a:srgbClr val="FFF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686" name="Freeform 513"/>
              <p:cNvSpPr>
                <a:spLocks/>
              </p:cNvSpPr>
              <p:nvPr/>
            </p:nvSpPr>
            <p:spPr bwMode="auto">
              <a:xfrm>
                <a:off x="2271" y="3000"/>
                <a:ext cx="16" cy="119"/>
              </a:xfrm>
              <a:custGeom>
                <a:avLst/>
                <a:gdLst>
                  <a:gd name="T0" fmla="*/ 0 w 17"/>
                  <a:gd name="T1" fmla="*/ 120 h 125"/>
                  <a:gd name="T2" fmla="*/ 0 w 17"/>
                  <a:gd name="T3" fmla="*/ 0 h 125"/>
                  <a:gd name="T4" fmla="*/ 16 w 17"/>
                  <a:gd name="T5" fmla="*/ 2 h 125"/>
                  <a:gd name="T6" fmla="*/ 16 w 17"/>
                  <a:gd name="T7" fmla="*/ 124 h 125"/>
                  <a:gd name="T8" fmla="*/ 0 w 17"/>
                  <a:gd name="T9" fmla="*/ 120 h 1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25"/>
                  <a:gd name="T17" fmla="*/ 17 w 17"/>
                  <a:gd name="T18" fmla="*/ 125 h 1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25">
                    <a:moveTo>
                      <a:pt x="0" y="120"/>
                    </a:moveTo>
                    <a:lnTo>
                      <a:pt x="0" y="0"/>
                    </a:lnTo>
                    <a:lnTo>
                      <a:pt x="16" y="2"/>
                    </a:lnTo>
                    <a:lnTo>
                      <a:pt x="16" y="124"/>
                    </a:lnTo>
                    <a:lnTo>
                      <a:pt x="0" y="120"/>
                    </a:lnTo>
                  </a:path>
                </a:pathLst>
              </a:custGeom>
              <a:solidFill>
                <a:srgbClr val="FFF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687" name="Freeform 514"/>
              <p:cNvSpPr>
                <a:spLocks/>
              </p:cNvSpPr>
              <p:nvPr/>
            </p:nvSpPr>
            <p:spPr bwMode="auto">
              <a:xfrm>
                <a:off x="2290" y="3011"/>
                <a:ext cx="15" cy="121"/>
              </a:xfrm>
              <a:custGeom>
                <a:avLst/>
                <a:gdLst>
                  <a:gd name="T0" fmla="*/ 1 w 17"/>
                  <a:gd name="T1" fmla="*/ 122 h 127"/>
                  <a:gd name="T2" fmla="*/ 0 w 17"/>
                  <a:gd name="T3" fmla="*/ 0 h 127"/>
                  <a:gd name="T4" fmla="*/ 16 w 17"/>
                  <a:gd name="T5" fmla="*/ 4 h 127"/>
                  <a:gd name="T6" fmla="*/ 16 w 17"/>
                  <a:gd name="T7" fmla="*/ 126 h 127"/>
                  <a:gd name="T8" fmla="*/ 1 w 17"/>
                  <a:gd name="T9" fmla="*/ 122 h 1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27"/>
                  <a:gd name="T17" fmla="*/ 17 w 17"/>
                  <a:gd name="T18" fmla="*/ 127 h 1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27">
                    <a:moveTo>
                      <a:pt x="1" y="122"/>
                    </a:moveTo>
                    <a:lnTo>
                      <a:pt x="0" y="0"/>
                    </a:lnTo>
                    <a:lnTo>
                      <a:pt x="16" y="4"/>
                    </a:lnTo>
                    <a:lnTo>
                      <a:pt x="16" y="126"/>
                    </a:lnTo>
                    <a:lnTo>
                      <a:pt x="1" y="122"/>
                    </a:lnTo>
                  </a:path>
                </a:pathLst>
              </a:custGeom>
              <a:solidFill>
                <a:srgbClr val="FFF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688" name="Freeform 515"/>
              <p:cNvSpPr>
                <a:spLocks/>
              </p:cNvSpPr>
              <p:nvPr/>
            </p:nvSpPr>
            <p:spPr bwMode="auto">
              <a:xfrm>
                <a:off x="2311" y="3023"/>
                <a:ext cx="15" cy="120"/>
              </a:xfrm>
              <a:custGeom>
                <a:avLst/>
                <a:gdLst>
                  <a:gd name="T0" fmla="*/ 0 w 17"/>
                  <a:gd name="T1" fmla="*/ 121 h 127"/>
                  <a:gd name="T2" fmla="*/ 0 w 17"/>
                  <a:gd name="T3" fmla="*/ 0 h 127"/>
                  <a:gd name="T4" fmla="*/ 16 w 17"/>
                  <a:gd name="T5" fmla="*/ 4 h 127"/>
                  <a:gd name="T6" fmla="*/ 16 w 17"/>
                  <a:gd name="T7" fmla="*/ 126 h 127"/>
                  <a:gd name="T8" fmla="*/ 0 w 17"/>
                  <a:gd name="T9" fmla="*/ 121 h 1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27"/>
                  <a:gd name="T17" fmla="*/ 17 w 17"/>
                  <a:gd name="T18" fmla="*/ 127 h 1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27">
                    <a:moveTo>
                      <a:pt x="0" y="121"/>
                    </a:moveTo>
                    <a:lnTo>
                      <a:pt x="0" y="0"/>
                    </a:lnTo>
                    <a:lnTo>
                      <a:pt x="16" y="4"/>
                    </a:lnTo>
                    <a:lnTo>
                      <a:pt x="16" y="126"/>
                    </a:lnTo>
                    <a:lnTo>
                      <a:pt x="0" y="121"/>
                    </a:lnTo>
                  </a:path>
                </a:pathLst>
              </a:custGeom>
              <a:solidFill>
                <a:srgbClr val="FFF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689" name="Freeform 516"/>
              <p:cNvSpPr>
                <a:spLocks/>
              </p:cNvSpPr>
              <p:nvPr/>
            </p:nvSpPr>
            <p:spPr bwMode="auto">
              <a:xfrm>
                <a:off x="2264" y="3103"/>
                <a:ext cx="112" cy="69"/>
              </a:xfrm>
              <a:custGeom>
                <a:avLst/>
                <a:gdLst>
                  <a:gd name="T0" fmla="*/ 121 w 122"/>
                  <a:gd name="T1" fmla="*/ 14 h 72"/>
                  <a:gd name="T2" fmla="*/ 97 w 122"/>
                  <a:gd name="T3" fmla="*/ 0 h 72"/>
                  <a:gd name="T4" fmla="*/ 0 w 122"/>
                  <a:gd name="T5" fmla="*/ 56 h 72"/>
                  <a:gd name="T6" fmla="*/ 24 w 122"/>
                  <a:gd name="T7" fmla="*/ 71 h 72"/>
                  <a:gd name="T8" fmla="*/ 121 w 122"/>
                  <a:gd name="T9" fmla="*/ 14 h 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2"/>
                  <a:gd name="T16" fmla="*/ 0 h 72"/>
                  <a:gd name="T17" fmla="*/ 122 w 122"/>
                  <a:gd name="T18" fmla="*/ 72 h 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2" h="72">
                    <a:moveTo>
                      <a:pt x="121" y="14"/>
                    </a:moveTo>
                    <a:lnTo>
                      <a:pt x="97" y="0"/>
                    </a:lnTo>
                    <a:lnTo>
                      <a:pt x="0" y="56"/>
                    </a:lnTo>
                    <a:lnTo>
                      <a:pt x="24" y="71"/>
                    </a:lnTo>
                    <a:lnTo>
                      <a:pt x="121" y="14"/>
                    </a:lnTo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690" name="Freeform 517"/>
              <p:cNvSpPr>
                <a:spLocks/>
              </p:cNvSpPr>
              <p:nvPr/>
            </p:nvSpPr>
            <p:spPr bwMode="auto">
              <a:xfrm>
                <a:off x="2264" y="3157"/>
                <a:ext cx="23" cy="41"/>
              </a:xfrm>
              <a:custGeom>
                <a:avLst/>
                <a:gdLst>
                  <a:gd name="T0" fmla="*/ 24 w 25"/>
                  <a:gd name="T1" fmla="*/ 14 h 44"/>
                  <a:gd name="T2" fmla="*/ 0 w 25"/>
                  <a:gd name="T3" fmla="*/ 0 h 44"/>
                  <a:gd name="T4" fmla="*/ 0 w 25"/>
                  <a:gd name="T5" fmla="*/ 28 h 44"/>
                  <a:gd name="T6" fmla="*/ 24 w 25"/>
                  <a:gd name="T7" fmla="*/ 43 h 44"/>
                  <a:gd name="T8" fmla="*/ 24 w 25"/>
                  <a:gd name="T9" fmla="*/ 14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"/>
                  <a:gd name="T16" fmla="*/ 0 h 44"/>
                  <a:gd name="T17" fmla="*/ 25 w 25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" h="44">
                    <a:moveTo>
                      <a:pt x="24" y="14"/>
                    </a:moveTo>
                    <a:lnTo>
                      <a:pt x="0" y="0"/>
                    </a:lnTo>
                    <a:lnTo>
                      <a:pt x="0" y="28"/>
                    </a:lnTo>
                    <a:lnTo>
                      <a:pt x="24" y="43"/>
                    </a:lnTo>
                    <a:lnTo>
                      <a:pt x="24" y="14"/>
                    </a:lnTo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691" name="Freeform 518"/>
              <p:cNvSpPr>
                <a:spLocks/>
              </p:cNvSpPr>
              <p:nvPr/>
            </p:nvSpPr>
            <p:spPr bwMode="auto">
              <a:xfrm>
                <a:off x="2286" y="3117"/>
                <a:ext cx="90" cy="81"/>
              </a:xfrm>
              <a:custGeom>
                <a:avLst/>
                <a:gdLst>
                  <a:gd name="T0" fmla="*/ 97 w 98"/>
                  <a:gd name="T1" fmla="*/ 0 h 86"/>
                  <a:gd name="T2" fmla="*/ 0 w 98"/>
                  <a:gd name="T3" fmla="*/ 56 h 86"/>
                  <a:gd name="T4" fmla="*/ 0 w 98"/>
                  <a:gd name="T5" fmla="*/ 85 h 86"/>
                  <a:gd name="T6" fmla="*/ 97 w 98"/>
                  <a:gd name="T7" fmla="*/ 28 h 86"/>
                  <a:gd name="T8" fmla="*/ 97 w 98"/>
                  <a:gd name="T9" fmla="*/ 0 h 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86"/>
                  <a:gd name="T17" fmla="*/ 98 w 98"/>
                  <a:gd name="T18" fmla="*/ 86 h 8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86">
                    <a:moveTo>
                      <a:pt x="97" y="0"/>
                    </a:moveTo>
                    <a:lnTo>
                      <a:pt x="0" y="56"/>
                    </a:lnTo>
                    <a:lnTo>
                      <a:pt x="0" y="85"/>
                    </a:lnTo>
                    <a:lnTo>
                      <a:pt x="97" y="28"/>
                    </a:lnTo>
                    <a:lnTo>
                      <a:pt x="97" y="0"/>
                    </a:ln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692" name="Freeform 519"/>
              <p:cNvSpPr>
                <a:spLocks/>
              </p:cNvSpPr>
              <p:nvPr/>
            </p:nvSpPr>
            <p:spPr bwMode="auto">
              <a:xfrm>
                <a:off x="2353" y="3150"/>
                <a:ext cx="16" cy="16"/>
              </a:xfrm>
              <a:custGeom>
                <a:avLst/>
                <a:gdLst>
                  <a:gd name="T0" fmla="*/ 4 w 17"/>
                  <a:gd name="T1" fmla="*/ 16 h 17"/>
                  <a:gd name="T2" fmla="*/ 1 w 17"/>
                  <a:gd name="T3" fmla="*/ 13 h 17"/>
                  <a:gd name="T4" fmla="*/ 1 w 17"/>
                  <a:gd name="T5" fmla="*/ 12 h 17"/>
                  <a:gd name="T6" fmla="*/ 1 w 17"/>
                  <a:gd name="T7" fmla="*/ 11 h 17"/>
                  <a:gd name="T8" fmla="*/ 0 w 17"/>
                  <a:gd name="T9" fmla="*/ 9 h 17"/>
                  <a:gd name="T10" fmla="*/ 1 w 17"/>
                  <a:gd name="T11" fmla="*/ 7 h 17"/>
                  <a:gd name="T12" fmla="*/ 1 w 17"/>
                  <a:gd name="T13" fmla="*/ 5 h 17"/>
                  <a:gd name="T14" fmla="*/ 3 w 17"/>
                  <a:gd name="T15" fmla="*/ 2 h 17"/>
                  <a:gd name="T16" fmla="*/ 5 w 17"/>
                  <a:gd name="T17" fmla="*/ 1 h 17"/>
                  <a:gd name="T18" fmla="*/ 8 w 17"/>
                  <a:gd name="T19" fmla="*/ 0 h 17"/>
                  <a:gd name="T20" fmla="*/ 9 w 17"/>
                  <a:gd name="T21" fmla="*/ 0 h 17"/>
                  <a:gd name="T22" fmla="*/ 13 w 17"/>
                  <a:gd name="T23" fmla="*/ 2 h 17"/>
                  <a:gd name="T24" fmla="*/ 13 w 17"/>
                  <a:gd name="T25" fmla="*/ 3 h 17"/>
                  <a:gd name="T26" fmla="*/ 14 w 17"/>
                  <a:gd name="T27" fmla="*/ 4 h 17"/>
                  <a:gd name="T28" fmla="*/ 16 w 17"/>
                  <a:gd name="T29" fmla="*/ 5 h 17"/>
                  <a:gd name="T30" fmla="*/ 14 w 17"/>
                  <a:gd name="T31" fmla="*/ 8 h 17"/>
                  <a:gd name="T32" fmla="*/ 13 w 17"/>
                  <a:gd name="T33" fmla="*/ 11 h 17"/>
                  <a:gd name="T34" fmla="*/ 11 w 17"/>
                  <a:gd name="T35" fmla="*/ 13 h 17"/>
                  <a:gd name="T36" fmla="*/ 9 w 17"/>
                  <a:gd name="T37" fmla="*/ 16 h 17"/>
                  <a:gd name="T38" fmla="*/ 6 w 17"/>
                  <a:gd name="T39" fmla="*/ 16 h 17"/>
                  <a:gd name="T40" fmla="*/ 5 w 17"/>
                  <a:gd name="T41" fmla="*/ 16 h 17"/>
                  <a:gd name="T42" fmla="*/ 4 w 17"/>
                  <a:gd name="T43" fmla="*/ 16 h 1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7"/>
                  <a:gd name="T67" fmla="*/ 0 h 17"/>
                  <a:gd name="T68" fmla="*/ 17 w 17"/>
                  <a:gd name="T69" fmla="*/ 17 h 17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7" h="17">
                    <a:moveTo>
                      <a:pt x="4" y="16"/>
                    </a:moveTo>
                    <a:lnTo>
                      <a:pt x="1" y="13"/>
                    </a:lnTo>
                    <a:lnTo>
                      <a:pt x="1" y="12"/>
                    </a:lnTo>
                    <a:lnTo>
                      <a:pt x="1" y="11"/>
                    </a:lnTo>
                    <a:lnTo>
                      <a:pt x="0" y="9"/>
                    </a:lnTo>
                    <a:lnTo>
                      <a:pt x="1" y="7"/>
                    </a:lnTo>
                    <a:lnTo>
                      <a:pt x="1" y="5"/>
                    </a:lnTo>
                    <a:lnTo>
                      <a:pt x="3" y="2"/>
                    </a:lnTo>
                    <a:lnTo>
                      <a:pt x="5" y="1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3" y="2"/>
                    </a:lnTo>
                    <a:lnTo>
                      <a:pt x="13" y="3"/>
                    </a:lnTo>
                    <a:lnTo>
                      <a:pt x="14" y="4"/>
                    </a:lnTo>
                    <a:lnTo>
                      <a:pt x="16" y="5"/>
                    </a:lnTo>
                    <a:lnTo>
                      <a:pt x="14" y="8"/>
                    </a:lnTo>
                    <a:lnTo>
                      <a:pt x="13" y="11"/>
                    </a:lnTo>
                    <a:lnTo>
                      <a:pt x="11" y="13"/>
                    </a:lnTo>
                    <a:lnTo>
                      <a:pt x="9" y="16"/>
                    </a:lnTo>
                    <a:lnTo>
                      <a:pt x="6" y="16"/>
                    </a:lnTo>
                    <a:lnTo>
                      <a:pt x="5" y="16"/>
                    </a:lnTo>
                    <a:lnTo>
                      <a:pt x="4" y="16"/>
                    </a:lnTo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693" name="Freeform 520"/>
              <p:cNvSpPr>
                <a:spLocks/>
              </p:cNvSpPr>
              <p:nvPr/>
            </p:nvSpPr>
            <p:spPr bwMode="auto">
              <a:xfrm>
                <a:off x="2355" y="3152"/>
                <a:ext cx="15" cy="16"/>
              </a:xfrm>
              <a:custGeom>
                <a:avLst/>
                <a:gdLst>
                  <a:gd name="T0" fmla="*/ 13 w 17"/>
                  <a:gd name="T1" fmla="*/ 11 h 17"/>
                  <a:gd name="T2" fmla="*/ 14 w 17"/>
                  <a:gd name="T3" fmla="*/ 7 h 17"/>
                  <a:gd name="T4" fmla="*/ 16 w 17"/>
                  <a:gd name="T5" fmla="*/ 3 h 17"/>
                  <a:gd name="T6" fmla="*/ 14 w 17"/>
                  <a:gd name="T7" fmla="*/ 2 h 17"/>
                  <a:gd name="T8" fmla="*/ 13 w 17"/>
                  <a:gd name="T9" fmla="*/ 1 h 17"/>
                  <a:gd name="T10" fmla="*/ 13 w 17"/>
                  <a:gd name="T11" fmla="*/ 0 h 17"/>
                  <a:gd name="T12" fmla="*/ 10 w 17"/>
                  <a:gd name="T13" fmla="*/ 0 h 17"/>
                  <a:gd name="T14" fmla="*/ 7 w 17"/>
                  <a:gd name="T15" fmla="*/ 0 h 17"/>
                  <a:gd name="T16" fmla="*/ 4 w 17"/>
                  <a:gd name="T17" fmla="*/ 2 h 17"/>
                  <a:gd name="T18" fmla="*/ 1 w 17"/>
                  <a:gd name="T19" fmla="*/ 4 h 17"/>
                  <a:gd name="T20" fmla="*/ 1 w 17"/>
                  <a:gd name="T21" fmla="*/ 8 h 17"/>
                  <a:gd name="T22" fmla="*/ 0 w 17"/>
                  <a:gd name="T23" fmla="*/ 11 h 17"/>
                  <a:gd name="T24" fmla="*/ 1 w 17"/>
                  <a:gd name="T25" fmla="*/ 13 h 17"/>
                  <a:gd name="T26" fmla="*/ 1 w 17"/>
                  <a:gd name="T27" fmla="*/ 14 h 17"/>
                  <a:gd name="T28" fmla="*/ 1 w 17"/>
                  <a:gd name="T29" fmla="*/ 16 h 17"/>
                  <a:gd name="T30" fmla="*/ 4 w 17"/>
                  <a:gd name="T31" fmla="*/ 16 h 17"/>
                  <a:gd name="T32" fmla="*/ 7 w 17"/>
                  <a:gd name="T33" fmla="*/ 16 h 17"/>
                  <a:gd name="T34" fmla="*/ 10 w 17"/>
                  <a:gd name="T35" fmla="*/ 13 h 17"/>
                  <a:gd name="T36" fmla="*/ 13 w 17"/>
                  <a:gd name="T37" fmla="*/ 11 h 1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7"/>
                  <a:gd name="T58" fmla="*/ 0 h 17"/>
                  <a:gd name="T59" fmla="*/ 17 w 17"/>
                  <a:gd name="T60" fmla="*/ 17 h 1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7" h="17">
                    <a:moveTo>
                      <a:pt x="13" y="11"/>
                    </a:moveTo>
                    <a:lnTo>
                      <a:pt x="14" y="7"/>
                    </a:lnTo>
                    <a:lnTo>
                      <a:pt x="16" y="3"/>
                    </a:lnTo>
                    <a:lnTo>
                      <a:pt x="14" y="2"/>
                    </a:lnTo>
                    <a:lnTo>
                      <a:pt x="13" y="1"/>
                    </a:lnTo>
                    <a:lnTo>
                      <a:pt x="13" y="0"/>
                    </a:lnTo>
                    <a:lnTo>
                      <a:pt x="10" y="0"/>
                    </a:lnTo>
                    <a:lnTo>
                      <a:pt x="7" y="0"/>
                    </a:lnTo>
                    <a:lnTo>
                      <a:pt x="4" y="2"/>
                    </a:lnTo>
                    <a:lnTo>
                      <a:pt x="1" y="4"/>
                    </a:lnTo>
                    <a:lnTo>
                      <a:pt x="1" y="8"/>
                    </a:lnTo>
                    <a:lnTo>
                      <a:pt x="0" y="11"/>
                    </a:lnTo>
                    <a:lnTo>
                      <a:pt x="1" y="13"/>
                    </a:lnTo>
                    <a:lnTo>
                      <a:pt x="1" y="14"/>
                    </a:lnTo>
                    <a:lnTo>
                      <a:pt x="1" y="16"/>
                    </a:lnTo>
                    <a:lnTo>
                      <a:pt x="4" y="16"/>
                    </a:lnTo>
                    <a:lnTo>
                      <a:pt x="7" y="16"/>
                    </a:lnTo>
                    <a:lnTo>
                      <a:pt x="10" y="13"/>
                    </a:lnTo>
                    <a:lnTo>
                      <a:pt x="13" y="11"/>
                    </a:ln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694" name="Freeform 521"/>
              <p:cNvSpPr>
                <a:spLocks/>
              </p:cNvSpPr>
              <p:nvPr/>
            </p:nvSpPr>
            <p:spPr bwMode="auto">
              <a:xfrm>
                <a:off x="2357" y="3155"/>
                <a:ext cx="15" cy="16"/>
              </a:xfrm>
              <a:custGeom>
                <a:avLst/>
                <a:gdLst>
                  <a:gd name="T0" fmla="*/ 16 w 17"/>
                  <a:gd name="T1" fmla="*/ 10 h 17"/>
                  <a:gd name="T2" fmla="*/ 16 w 17"/>
                  <a:gd name="T3" fmla="*/ 8 h 17"/>
                  <a:gd name="T4" fmla="*/ 16 w 17"/>
                  <a:gd name="T5" fmla="*/ 5 h 17"/>
                  <a:gd name="T6" fmla="*/ 16 w 17"/>
                  <a:gd name="T7" fmla="*/ 2 h 17"/>
                  <a:gd name="T8" fmla="*/ 16 w 17"/>
                  <a:gd name="T9" fmla="*/ 0 h 17"/>
                  <a:gd name="T10" fmla="*/ 12 w 17"/>
                  <a:gd name="T11" fmla="*/ 0 h 17"/>
                  <a:gd name="T12" fmla="*/ 8 w 17"/>
                  <a:gd name="T13" fmla="*/ 0 h 17"/>
                  <a:gd name="T14" fmla="*/ 4 w 17"/>
                  <a:gd name="T15" fmla="*/ 8 h 17"/>
                  <a:gd name="T16" fmla="*/ 0 w 17"/>
                  <a:gd name="T17" fmla="*/ 8 h 17"/>
                  <a:gd name="T18" fmla="*/ 0 w 17"/>
                  <a:gd name="T19" fmla="*/ 13 h 17"/>
                  <a:gd name="T20" fmla="*/ 0 w 17"/>
                  <a:gd name="T21" fmla="*/ 16 h 17"/>
                  <a:gd name="T22" fmla="*/ 4 w 17"/>
                  <a:gd name="T23" fmla="*/ 16 h 17"/>
                  <a:gd name="T24" fmla="*/ 8 w 17"/>
                  <a:gd name="T25" fmla="*/ 16 h 17"/>
                  <a:gd name="T26" fmla="*/ 16 w 17"/>
                  <a:gd name="T27" fmla="*/ 10 h 1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7"/>
                  <a:gd name="T43" fmla="*/ 0 h 17"/>
                  <a:gd name="T44" fmla="*/ 17 w 17"/>
                  <a:gd name="T45" fmla="*/ 17 h 1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7" h="17">
                    <a:moveTo>
                      <a:pt x="16" y="10"/>
                    </a:moveTo>
                    <a:lnTo>
                      <a:pt x="16" y="8"/>
                    </a:lnTo>
                    <a:lnTo>
                      <a:pt x="16" y="5"/>
                    </a:lnTo>
                    <a:lnTo>
                      <a:pt x="16" y="2"/>
                    </a:lnTo>
                    <a:lnTo>
                      <a:pt x="16" y="0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4" y="8"/>
                    </a:lnTo>
                    <a:lnTo>
                      <a:pt x="0" y="8"/>
                    </a:lnTo>
                    <a:lnTo>
                      <a:pt x="0" y="13"/>
                    </a:lnTo>
                    <a:lnTo>
                      <a:pt x="0" y="16"/>
                    </a:lnTo>
                    <a:lnTo>
                      <a:pt x="4" y="16"/>
                    </a:lnTo>
                    <a:lnTo>
                      <a:pt x="8" y="16"/>
                    </a:lnTo>
                    <a:lnTo>
                      <a:pt x="16" y="1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695" name="Freeform 522"/>
              <p:cNvSpPr>
                <a:spLocks/>
              </p:cNvSpPr>
              <p:nvPr/>
            </p:nvSpPr>
            <p:spPr bwMode="auto">
              <a:xfrm>
                <a:off x="2343" y="3156"/>
                <a:ext cx="15" cy="16"/>
              </a:xfrm>
              <a:custGeom>
                <a:avLst/>
                <a:gdLst>
                  <a:gd name="T0" fmla="*/ 6 w 17"/>
                  <a:gd name="T1" fmla="*/ 16 h 17"/>
                  <a:gd name="T2" fmla="*/ 2 w 17"/>
                  <a:gd name="T3" fmla="*/ 13 h 17"/>
                  <a:gd name="T4" fmla="*/ 1 w 17"/>
                  <a:gd name="T5" fmla="*/ 13 h 17"/>
                  <a:gd name="T6" fmla="*/ 0 w 17"/>
                  <a:gd name="T7" fmla="*/ 12 h 17"/>
                  <a:gd name="T8" fmla="*/ 0 w 17"/>
                  <a:gd name="T9" fmla="*/ 10 h 17"/>
                  <a:gd name="T10" fmla="*/ 0 w 17"/>
                  <a:gd name="T11" fmla="*/ 8 h 17"/>
                  <a:gd name="T12" fmla="*/ 2 w 17"/>
                  <a:gd name="T13" fmla="*/ 4 h 17"/>
                  <a:gd name="T14" fmla="*/ 3 w 17"/>
                  <a:gd name="T15" fmla="*/ 2 h 17"/>
                  <a:gd name="T16" fmla="*/ 6 w 17"/>
                  <a:gd name="T17" fmla="*/ 1 h 17"/>
                  <a:gd name="T18" fmla="*/ 8 w 17"/>
                  <a:gd name="T19" fmla="*/ 0 h 17"/>
                  <a:gd name="T20" fmla="*/ 9 w 17"/>
                  <a:gd name="T21" fmla="*/ 0 h 17"/>
                  <a:gd name="T22" fmla="*/ 11 w 17"/>
                  <a:gd name="T23" fmla="*/ 0 h 17"/>
                  <a:gd name="T24" fmla="*/ 14 w 17"/>
                  <a:gd name="T25" fmla="*/ 2 h 17"/>
                  <a:gd name="T26" fmla="*/ 16 w 17"/>
                  <a:gd name="T27" fmla="*/ 3 h 17"/>
                  <a:gd name="T28" fmla="*/ 16 w 17"/>
                  <a:gd name="T29" fmla="*/ 5 h 17"/>
                  <a:gd name="T30" fmla="*/ 16 w 17"/>
                  <a:gd name="T31" fmla="*/ 9 h 17"/>
                  <a:gd name="T32" fmla="*/ 14 w 17"/>
                  <a:gd name="T33" fmla="*/ 12 h 17"/>
                  <a:gd name="T34" fmla="*/ 12 w 17"/>
                  <a:gd name="T35" fmla="*/ 13 h 17"/>
                  <a:gd name="T36" fmla="*/ 9 w 17"/>
                  <a:gd name="T37" fmla="*/ 16 h 17"/>
                  <a:gd name="T38" fmla="*/ 7 w 17"/>
                  <a:gd name="T39" fmla="*/ 16 h 17"/>
                  <a:gd name="T40" fmla="*/ 6 w 17"/>
                  <a:gd name="T41" fmla="*/ 16 h 1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7"/>
                  <a:gd name="T64" fmla="*/ 0 h 17"/>
                  <a:gd name="T65" fmla="*/ 17 w 17"/>
                  <a:gd name="T66" fmla="*/ 17 h 1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7" h="17">
                    <a:moveTo>
                      <a:pt x="6" y="16"/>
                    </a:moveTo>
                    <a:lnTo>
                      <a:pt x="2" y="13"/>
                    </a:lnTo>
                    <a:lnTo>
                      <a:pt x="1" y="13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2" y="4"/>
                    </a:lnTo>
                    <a:lnTo>
                      <a:pt x="3" y="2"/>
                    </a:lnTo>
                    <a:lnTo>
                      <a:pt x="6" y="1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4" y="2"/>
                    </a:lnTo>
                    <a:lnTo>
                      <a:pt x="16" y="3"/>
                    </a:lnTo>
                    <a:lnTo>
                      <a:pt x="16" y="5"/>
                    </a:lnTo>
                    <a:lnTo>
                      <a:pt x="16" y="9"/>
                    </a:lnTo>
                    <a:lnTo>
                      <a:pt x="14" y="12"/>
                    </a:lnTo>
                    <a:lnTo>
                      <a:pt x="12" y="13"/>
                    </a:lnTo>
                    <a:lnTo>
                      <a:pt x="9" y="16"/>
                    </a:lnTo>
                    <a:lnTo>
                      <a:pt x="7" y="16"/>
                    </a:lnTo>
                    <a:lnTo>
                      <a:pt x="6" y="16"/>
                    </a:lnTo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696" name="Freeform 523"/>
              <p:cNvSpPr>
                <a:spLocks/>
              </p:cNvSpPr>
              <p:nvPr/>
            </p:nvSpPr>
            <p:spPr bwMode="auto">
              <a:xfrm>
                <a:off x="2345" y="3156"/>
                <a:ext cx="15" cy="16"/>
              </a:xfrm>
              <a:custGeom>
                <a:avLst/>
                <a:gdLst>
                  <a:gd name="T0" fmla="*/ 14 w 17"/>
                  <a:gd name="T1" fmla="*/ 12 h 17"/>
                  <a:gd name="T2" fmla="*/ 16 w 17"/>
                  <a:gd name="T3" fmla="*/ 8 h 17"/>
                  <a:gd name="T4" fmla="*/ 16 w 17"/>
                  <a:gd name="T5" fmla="*/ 4 h 17"/>
                  <a:gd name="T6" fmla="*/ 16 w 17"/>
                  <a:gd name="T7" fmla="*/ 2 h 17"/>
                  <a:gd name="T8" fmla="*/ 14 w 17"/>
                  <a:gd name="T9" fmla="*/ 1 h 17"/>
                  <a:gd name="T10" fmla="*/ 11 w 17"/>
                  <a:gd name="T11" fmla="*/ 0 h 17"/>
                  <a:gd name="T12" fmla="*/ 8 w 17"/>
                  <a:gd name="T13" fmla="*/ 1 h 17"/>
                  <a:gd name="T14" fmla="*/ 4 w 17"/>
                  <a:gd name="T15" fmla="*/ 3 h 17"/>
                  <a:gd name="T16" fmla="*/ 3 w 17"/>
                  <a:gd name="T17" fmla="*/ 6 h 17"/>
                  <a:gd name="T18" fmla="*/ 0 w 17"/>
                  <a:gd name="T19" fmla="*/ 9 h 17"/>
                  <a:gd name="T20" fmla="*/ 0 w 17"/>
                  <a:gd name="T21" fmla="*/ 12 h 17"/>
                  <a:gd name="T22" fmla="*/ 0 w 17"/>
                  <a:gd name="T23" fmla="*/ 14 h 17"/>
                  <a:gd name="T24" fmla="*/ 1 w 17"/>
                  <a:gd name="T25" fmla="*/ 16 h 17"/>
                  <a:gd name="T26" fmla="*/ 3 w 17"/>
                  <a:gd name="T27" fmla="*/ 16 h 17"/>
                  <a:gd name="T28" fmla="*/ 4 w 17"/>
                  <a:gd name="T29" fmla="*/ 16 h 17"/>
                  <a:gd name="T30" fmla="*/ 8 w 17"/>
                  <a:gd name="T31" fmla="*/ 16 h 17"/>
                  <a:gd name="T32" fmla="*/ 11 w 17"/>
                  <a:gd name="T33" fmla="*/ 13 h 17"/>
                  <a:gd name="T34" fmla="*/ 14 w 17"/>
                  <a:gd name="T35" fmla="*/ 12 h 1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7"/>
                  <a:gd name="T55" fmla="*/ 0 h 17"/>
                  <a:gd name="T56" fmla="*/ 17 w 17"/>
                  <a:gd name="T57" fmla="*/ 17 h 1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7" h="17">
                    <a:moveTo>
                      <a:pt x="14" y="12"/>
                    </a:moveTo>
                    <a:lnTo>
                      <a:pt x="16" y="8"/>
                    </a:lnTo>
                    <a:lnTo>
                      <a:pt x="16" y="4"/>
                    </a:lnTo>
                    <a:lnTo>
                      <a:pt x="16" y="2"/>
                    </a:lnTo>
                    <a:lnTo>
                      <a:pt x="14" y="1"/>
                    </a:lnTo>
                    <a:lnTo>
                      <a:pt x="11" y="0"/>
                    </a:lnTo>
                    <a:lnTo>
                      <a:pt x="8" y="1"/>
                    </a:lnTo>
                    <a:lnTo>
                      <a:pt x="4" y="3"/>
                    </a:lnTo>
                    <a:lnTo>
                      <a:pt x="3" y="6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0" y="14"/>
                    </a:lnTo>
                    <a:lnTo>
                      <a:pt x="1" y="16"/>
                    </a:lnTo>
                    <a:lnTo>
                      <a:pt x="3" y="16"/>
                    </a:lnTo>
                    <a:lnTo>
                      <a:pt x="4" y="16"/>
                    </a:lnTo>
                    <a:lnTo>
                      <a:pt x="8" y="16"/>
                    </a:lnTo>
                    <a:lnTo>
                      <a:pt x="11" y="13"/>
                    </a:lnTo>
                    <a:lnTo>
                      <a:pt x="14" y="12"/>
                    </a:ln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697" name="Freeform 524"/>
              <p:cNvSpPr>
                <a:spLocks/>
              </p:cNvSpPr>
              <p:nvPr/>
            </p:nvSpPr>
            <p:spPr bwMode="auto">
              <a:xfrm>
                <a:off x="2347" y="3159"/>
                <a:ext cx="16" cy="17"/>
              </a:xfrm>
              <a:custGeom>
                <a:avLst/>
                <a:gdLst>
                  <a:gd name="T0" fmla="*/ 12 w 17"/>
                  <a:gd name="T1" fmla="*/ 10 h 17"/>
                  <a:gd name="T2" fmla="*/ 16 w 17"/>
                  <a:gd name="T3" fmla="*/ 8 h 17"/>
                  <a:gd name="T4" fmla="*/ 16 w 17"/>
                  <a:gd name="T5" fmla="*/ 5 h 17"/>
                  <a:gd name="T6" fmla="*/ 16 w 17"/>
                  <a:gd name="T7" fmla="*/ 2 h 17"/>
                  <a:gd name="T8" fmla="*/ 12 w 17"/>
                  <a:gd name="T9" fmla="*/ 0 h 17"/>
                  <a:gd name="T10" fmla="*/ 9 w 17"/>
                  <a:gd name="T11" fmla="*/ 0 h 17"/>
                  <a:gd name="T12" fmla="*/ 0 w 17"/>
                  <a:gd name="T13" fmla="*/ 8 h 17"/>
                  <a:gd name="T14" fmla="*/ 0 w 17"/>
                  <a:gd name="T15" fmla="*/ 13 h 17"/>
                  <a:gd name="T16" fmla="*/ 0 w 17"/>
                  <a:gd name="T17" fmla="*/ 16 h 17"/>
                  <a:gd name="T18" fmla="*/ 3 w 17"/>
                  <a:gd name="T19" fmla="*/ 16 h 17"/>
                  <a:gd name="T20" fmla="*/ 9 w 17"/>
                  <a:gd name="T21" fmla="*/ 16 h 17"/>
                  <a:gd name="T22" fmla="*/ 12 w 17"/>
                  <a:gd name="T23" fmla="*/ 10 h 1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7"/>
                  <a:gd name="T37" fmla="*/ 0 h 17"/>
                  <a:gd name="T38" fmla="*/ 17 w 17"/>
                  <a:gd name="T39" fmla="*/ 17 h 1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7" h="17">
                    <a:moveTo>
                      <a:pt x="12" y="10"/>
                    </a:moveTo>
                    <a:lnTo>
                      <a:pt x="16" y="8"/>
                    </a:lnTo>
                    <a:lnTo>
                      <a:pt x="16" y="5"/>
                    </a:lnTo>
                    <a:lnTo>
                      <a:pt x="16" y="2"/>
                    </a:lnTo>
                    <a:lnTo>
                      <a:pt x="12" y="0"/>
                    </a:lnTo>
                    <a:lnTo>
                      <a:pt x="9" y="0"/>
                    </a:lnTo>
                    <a:lnTo>
                      <a:pt x="0" y="8"/>
                    </a:lnTo>
                    <a:lnTo>
                      <a:pt x="0" y="13"/>
                    </a:lnTo>
                    <a:lnTo>
                      <a:pt x="0" y="16"/>
                    </a:lnTo>
                    <a:lnTo>
                      <a:pt x="3" y="16"/>
                    </a:lnTo>
                    <a:lnTo>
                      <a:pt x="9" y="16"/>
                    </a:lnTo>
                    <a:lnTo>
                      <a:pt x="12" y="1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698" name="Line 525"/>
              <p:cNvSpPr>
                <a:spLocks noChangeShapeType="1"/>
              </p:cNvSpPr>
              <p:nvPr/>
            </p:nvSpPr>
            <p:spPr bwMode="auto">
              <a:xfrm flipV="1">
                <a:off x="2301" y="3186"/>
                <a:ext cx="0" cy="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d-ID" sz="2400"/>
              </a:p>
            </p:txBody>
          </p:sp>
          <p:sp>
            <p:nvSpPr>
              <p:cNvPr id="699" name="Freeform 526"/>
              <p:cNvSpPr>
                <a:spLocks/>
              </p:cNvSpPr>
              <p:nvPr/>
            </p:nvSpPr>
            <p:spPr bwMode="auto">
              <a:xfrm>
                <a:off x="2356" y="3152"/>
                <a:ext cx="15" cy="16"/>
              </a:xfrm>
              <a:custGeom>
                <a:avLst/>
                <a:gdLst>
                  <a:gd name="T0" fmla="*/ 5 w 17"/>
                  <a:gd name="T1" fmla="*/ 16 h 17"/>
                  <a:gd name="T2" fmla="*/ 2 w 17"/>
                  <a:gd name="T3" fmla="*/ 13 h 17"/>
                  <a:gd name="T4" fmla="*/ 1 w 17"/>
                  <a:gd name="T5" fmla="*/ 12 h 17"/>
                  <a:gd name="T6" fmla="*/ 0 w 17"/>
                  <a:gd name="T7" fmla="*/ 9 h 17"/>
                  <a:gd name="T8" fmla="*/ 1 w 17"/>
                  <a:gd name="T9" fmla="*/ 7 h 17"/>
                  <a:gd name="T10" fmla="*/ 2 w 17"/>
                  <a:gd name="T11" fmla="*/ 5 h 17"/>
                  <a:gd name="T12" fmla="*/ 3 w 17"/>
                  <a:gd name="T13" fmla="*/ 2 h 17"/>
                  <a:gd name="T14" fmla="*/ 5 w 17"/>
                  <a:gd name="T15" fmla="*/ 1 h 17"/>
                  <a:gd name="T16" fmla="*/ 8 w 17"/>
                  <a:gd name="T17" fmla="*/ 0 h 17"/>
                  <a:gd name="T18" fmla="*/ 9 w 17"/>
                  <a:gd name="T19" fmla="*/ 0 h 17"/>
                  <a:gd name="T20" fmla="*/ 10 w 17"/>
                  <a:gd name="T21" fmla="*/ 1 h 17"/>
                  <a:gd name="T22" fmla="*/ 13 w 17"/>
                  <a:gd name="T23" fmla="*/ 2 h 17"/>
                  <a:gd name="T24" fmla="*/ 13 w 17"/>
                  <a:gd name="T25" fmla="*/ 3 h 17"/>
                  <a:gd name="T26" fmla="*/ 14 w 17"/>
                  <a:gd name="T27" fmla="*/ 4 h 17"/>
                  <a:gd name="T28" fmla="*/ 16 w 17"/>
                  <a:gd name="T29" fmla="*/ 5 h 17"/>
                  <a:gd name="T30" fmla="*/ 14 w 17"/>
                  <a:gd name="T31" fmla="*/ 8 h 17"/>
                  <a:gd name="T32" fmla="*/ 13 w 17"/>
                  <a:gd name="T33" fmla="*/ 11 h 17"/>
                  <a:gd name="T34" fmla="*/ 11 w 17"/>
                  <a:gd name="T35" fmla="*/ 13 h 17"/>
                  <a:gd name="T36" fmla="*/ 10 w 17"/>
                  <a:gd name="T37" fmla="*/ 16 h 17"/>
                  <a:gd name="T38" fmla="*/ 8 w 17"/>
                  <a:gd name="T39" fmla="*/ 16 h 17"/>
                  <a:gd name="T40" fmla="*/ 5 w 17"/>
                  <a:gd name="T41" fmla="*/ 16 h 1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7"/>
                  <a:gd name="T64" fmla="*/ 0 h 17"/>
                  <a:gd name="T65" fmla="*/ 17 w 17"/>
                  <a:gd name="T66" fmla="*/ 17 h 1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7" h="17">
                    <a:moveTo>
                      <a:pt x="5" y="16"/>
                    </a:moveTo>
                    <a:lnTo>
                      <a:pt x="2" y="13"/>
                    </a:lnTo>
                    <a:lnTo>
                      <a:pt x="1" y="12"/>
                    </a:lnTo>
                    <a:lnTo>
                      <a:pt x="0" y="9"/>
                    </a:lnTo>
                    <a:lnTo>
                      <a:pt x="1" y="7"/>
                    </a:lnTo>
                    <a:lnTo>
                      <a:pt x="2" y="5"/>
                    </a:lnTo>
                    <a:lnTo>
                      <a:pt x="3" y="2"/>
                    </a:lnTo>
                    <a:lnTo>
                      <a:pt x="5" y="1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0" y="1"/>
                    </a:lnTo>
                    <a:lnTo>
                      <a:pt x="13" y="2"/>
                    </a:lnTo>
                    <a:lnTo>
                      <a:pt x="13" y="3"/>
                    </a:lnTo>
                    <a:lnTo>
                      <a:pt x="14" y="4"/>
                    </a:lnTo>
                    <a:lnTo>
                      <a:pt x="16" y="5"/>
                    </a:lnTo>
                    <a:lnTo>
                      <a:pt x="14" y="8"/>
                    </a:lnTo>
                    <a:lnTo>
                      <a:pt x="13" y="11"/>
                    </a:lnTo>
                    <a:lnTo>
                      <a:pt x="11" y="13"/>
                    </a:lnTo>
                    <a:lnTo>
                      <a:pt x="10" y="16"/>
                    </a:lnTo>
                    <a:lnTo>
                      <a:pt x="8" y="16"/>
                    </a:lnTo>
                    <a:lnTo>
                      <a:pt x="5" y="16"/>
                    </a:lnTo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700" name="Freeform 527"/>
              <p:cNvSpPr>
                <a:spLocks/>
              </p:cNvSpPr>
              <p:nvPr/>
            </p:nvSpPr>
            <p:spPr bwMode="auto">
              <a:xfrm>
                <a:off x="2358" y="3155"/>
                <a:ext cx="16" cy="16"/>
              </a:xfrm>
              <a:custGeom>
                <a:avLst/>
                <a:gdLst>
                  <a:gd name="T0" fmla="*/ 13 w 17"/>
                  <a:gd name="T1" fmla="*/ 11 h 17"/>
                  <a:gd name="T2" fmla="*/ 14 w 17"/>
                  <a:gd name="T3" fmla="*/ 7 h 17"/>
                  <a:gd name="T4" fmla="*/ 16 w 17"/>
                  <a:gd name="T5" fmla="*/ 3 h 17"/>
                  <a:gd name="T6" fmla="*/ 14 w 17"/>
                  <a:gd name="T7" fmla="*/ 2 h 17"/>
                  <a:gd name="T8" fmla="*/ 13 w 17"/>
                  <a:gd name="T9" fmla="*/ 1 h 17"/>
                  <a:gd name="T10" fmla="*/ 13 w 17"/>
                  <a:gd name="T11" fmla="*/ 0 h 17"/>
                  <a:gd name="T12" fmla="*/ 10 w 17"/>
                  <a:gd name="T13" fmla="*/ 0 h 17"/>
                  <a:gd name="T14" fmla="*/ 8 w 17"/>
                  <a:gd name="T15" fmla="*/ 0 h 17"/>
                  <a:gd name="T16" fmla="*/ 5 w 17"/>
                  <a:gd name="T17" fmla="*/ 2 h 17"/>
                  <a:gd name="T18" fmla="*/ 2 w 17"/>
                  <a:gd name="T19" fmla="*/ 4 h 17"/>
                  <a:gd name="T20" fmla="*/ 1 w 17"/>
                  <a:gd name="T21" fmla="*/ 8 h 17"/>
                  <a:gd name="T22" fmla="*/ 0 w 17"/>
                  <a:gd name="T23" fmla="*/ 12 h 17"/>
                  <a:gd name="T24" fmla="*/ 1 w 17"/>
                  <a:gd name="T25" fmla="*/ 13 h 17"/>
                  <a:gd name="T26" fmla="*/ 2 w 17"/>
                  <a:gd name="T27" fmla="*/ 14 h 17"/>
                  <a:gd name="T28" fmla="*/ 2 w 17"/>
                  <a:gd name="T29" fmla="*/ 16 h 17"/>
                  <a:gd name="T30" fmla="*/ 5 w 17"/>
                  <a:gd name="T31" fmla="*/ 16 h 17"/>
                  <a:gd name="T32" fmla="*/ 8 w 17"/>
                  <a:gd name="T33" fmla="*/ 16 h 17"/>
                  <a:gd name="T34" fmla="*/ 10 w 17"/>
                  <a:gd name="T35" fmla="*/ 13 h 17"/>
                  <a:gd name="T36" fmla="*/ 13 w 17"/>
                  <a:gd name="T37" fmla="*/ 11 h 1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7"/>
                  <a:gd name="T58" fmla="*/ 0 h 17"/>
                  <a:gd name="T59" fmla="*/ 17 w 17"/>
                  <a:gd name="T60" fmla="*/ 17 h 1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7" h="17">
                    <a:moveTo>
                      <a:pt x="13" y="11"/>
                    </a:moveTo>
                    <a:lnTo>
                      <a:pt x="14" y="7"/>
                    </a:lnTo>
                    <a:lnTo>
                      <a:pt x="16" y="3"/>
                    </a:lnTo>
                    <a:lnTo>
                      <a:pt x="14" y="2"/>
                    </a:lnTo>
                    <a:lnTo>
                      <a:pt x="13" y="1"/>
                    </a:lnTo>
                    <a:lnTo>
                      <a:pt x="13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5" y="2"/>
                    </a:lnTo>
                    <a:lnTo>
                      <a:pt x="2" y="4"/>
                    </a:lnTo>
                    <a:lnTo>
                      <a:pt x="1" y="8"/>
                    </a:lnTo>
                    <a:lnTo>
                      <a:pt x="0" y="12"/>
                    </a:lnTo>
                    <a:lnTo>
                      <a:pt x="1" y="13"/>
                    </a:lnTo>
                    <a:lnTo>
                      <a:pt x="2" y="14"/>
                    </a:lnTo>
                    <a:lnTo>
                      <a:pt x="2" y="16"/>
                    </a:lnTo>
                    <a:lnTo>
                      <a:pt x="5" y="16"/>
                    </a:lnTo>
                    <a:lnTo>
                      <a:pt x="8" y="16"/>
                    </a:lnTo>
                    <a:lnTo>
                      <a:pt x="10" y="13"/>
                    </a:lnTo>
                    <a:lnTo>
                      <a:pt x="13" y="11"/>
                    </a:ln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701" name="Freeform 528"/>
              <p:cNvSpPr>
                <a:spLocks/>
              </p:cNvSpPr>
              <p:nvPr/>
            </p:nvSpPr>
            <p:spPr bwMode="auto">
              <a:xfrm>
                <a:off x="2360" y="3156"/>
                <a:ext cx="16" cy="16"/>
              </a:xfrm>
              <a:custGeom>
                <a:avLst/>
                <a:gdLst>
                  <a:gd name="T0" fmla="*/ 12 w 17"/>
                  <a:gd name="T1" fmla="*/ 11 h 17"/>
                  <a:gd name="T2" fmla="*/ 16 w 17"/>
                  <a:gd name="T3" fmla="*/ 6 h 17"/>
                  <a:gd name="T4" fmla="*/ 16 w 17"/>
                  <a:gd name="T5" fmla="*/ 4 h 17"/>
                  <a:gd name="T6" fmla="*/ 16 w 17"/>
                  <a:gd name="T7" fmla="*/ 2 h 17"/>
                  <a:gd name="T8" fmla="*/ 12 w 17"/>
                  <a:gd name="T9" fmla="*/ 0 h 17"/>
                  <a:gd name="T10" fmla="*/ 9 w 17"/>
                  <a:gd name="T11" fmla="*/ 0 h 17"/>
                  <a:gd name="T12" fmla="*/ 3 w 17"/>
                  <a:gd name="T13" fmla="*/ 6 h 17"/>
                  <a:gd name="T14" fmla="*/ 0 w 17"/>
                  <a:gd name="T15" fmla="*/ 6 h 17"/>
                  <a:gd name="T16" fmla="*/ 0 w 17"/>
                  <a:gd name="T17" fmla="*/ 11 h 17"/>
                  <a:gd name="T18" fmla="*/ 0 w 17"/>
                  <a:gd name="T19" fmla="*/ 13 h 17"/>
                  <a:gd name="T20" fmla="*/ 3 w 17"/>
                  <a:gd name="T21" fmla="*/ 16 h 17"/>
                  <a:gd name="T22" fmla="*/ 6 w 17"/>
                  <a:gd name="T23" fmla="*/ 16 h 17"/>
                  <a:gd name="T24" fmla="*/ 9 w 17"/>
                  <a:gd name="T25" fmla="*/ 16 h 17"/>
                  <a:gd name="T26" fmla="*/ 12 w 17"/>
                  <a:gd name="T27" fmla="*/ 11 h 1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7"/>
                  <a:gd name="T43" fmla="*/ 0 h 17"/>
                  <a:gd name="T44" fmla="*/ 17 w 17"/>
                  <a:gd name="T45" fmla="*/ 17 h 1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7" h="17">
                    <a:moveTo>
                      <a:pt x="12" y="11"/>
                    </a:moveTo>
                    <a:lnTo>
                      <a:pt x="16" y="6"/>
                    </a:lnTo>
                    <a:lnTo>
                      <a:pt x="16" y="4"/>
                    </a:lnTo>
                    <a:lnTo>
                      <a:pt x="16" y="2"/>
                    </a:lnTo>
                    <a:lnTo>
                      <a:pt x="12" y="0"/>
                    </a:lnTo>
                    <a:lnTo>
                      <a:pt x="9" y="0"/>
                    </a:lnTo>
                    <a:lnTo>
                      <a:pt x="3" y="6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3" y="16"/>
                    </a:lnTo>
                    <a:lnTo>
                      <a:pt x="6" y="16"/>
                    </a:lnTo>
                    <a:lnTo>
                      <a:pt x="9" y="16"/>
                    </a:lnTo>
                    <a:lnTo>
                      <a:pt x="12" y="11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702" name="Freeform 529"/>
              <p:cNvSpPr>
                <a:spLocks/>
              </p:cNvSpPr>
              <p:nvPr/>
            </p:nvSpPr>
            <p:spPr bwMode="auto">
              <a:xfrm>
                <a:off x="2347" y="3158"/>
                <a:ext cx="16" cy="16"/>
              </a:xfrm>
              <a:custGeom>
                <a:avLst/>
                <a:gdLst>
                  <a:gd name="T0" fmla="*/ 4 w 17"/>
                  <a:gd name="T1" fmla="*/ 16 h 17"/>
                  <a:gd name="T2" fmla="*/ 1 w 17"/>
                  <a:gd name="T3" fmla="*/ 14 h 17"/>
                  <a:gd name="T4" fmla="*/ 0 w 17"/>
                  <a:gd name="T5" fmla="*/ 13 h 17"/>
                  <a:gd name="T6" fmla="*/ 0 w 17"/>
                  <a:gd name="T7" fmla="*/ 12 h 17"/>
                  <a:gd name="T8" fmla="*/ 0 w 17"/>
                  <a:gd name="T9" fmla="*/ 10 h 17"/>
                  <a:gd name="T10" fmla="*/ 0 w 17"/>
                  <a:gd name="T11" fmla="*/ 8 h 17"/>
                  <a:gd name="T12" fmla="*/ 1 w 17"/>
                  <a:gd name="T13" fmla="*/ 5 h 17"/>
                  <a:gd name="T14" fmla="*/ 3 w 17"/>
                  <a:gd name="T15" fmla="*/ 2 h 17"/>
                  <a:gd name="T16" fmla="*/ 4 w 17"/>
                  <a:gd name="T17" fmla="*/ 1 h 17"/>
                  <a:gd name="T18" fmla="*/ 8 w 17"/>
                  <a:gd name="T19" fmla="*/ 0 h 17"/>
                  <a:gd name="T20" fmla="*/ 9 w 17"/>
                  <a:gd name="T21" fmla="*/ 0 h 17"/>
                  <a:gd name="T22" fmla="*/ 13 w 17"/>
                  <a:gd name="T23" fmla="*/ 2 h 17"/>
                  <a:gd name="T24" fmla="*/ 14 w 17"/>
                  <a:gd name="T25" fmla="*/ 3 h 17"/>
                  <a:gd name="T26" fmla="*/ 16 w 17"/>
                  <a:gd name="T27" fmla="*/ 4 h 17"/>
                  <a:gd name="T28" fmla="*/ 16 w 17"/>
                  <a:gd name="T29" fmla="*/ 5 h 17"/>
                  <a:gd name="T30" fmla="*/ 16 w 17"/>
                  <a:gd name="T31" fmla="*/ 9 h 17"/>
                  <a:gd name="T32" fmla="*/ 13 w 17"/>
                  <a:gd name="T33" fmla="*/ 12 h 17"/>
                  <a:gd name="T34" fmla="*/ 12 w 17"/>
                  <a:gd name="T35" fmla="*/ 14 h 17"/>
                  <a:gd name="T36" fmla="*/ 9 w 17"/>
                  <a:gd name="T37" fmla="*/ 16 h 17"/>
                  <a:gd name="T38" fmla="*/ 7 w 17"/>
                  <a:gd name="T39" fmla="*/ 16 h 17"/>
                  <a:gd name="T40" fmla="*/ 6 w 17"/>
                  <a:gd name="T41" fmla="*/ 16 h 17"/>
                  <a:gd name="T42" fmla="*/ 4 w 17"/>
                  <a:gd name="T43" fmla="*/ 16 h 1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7"/>
                  <a:gd name="T67" fmla="*/ 0 h 17"/>
                  <a:gd name="T68" fmla="*/ 17 w 17"/>
                  <a:gd name="T69" fmla="*/ 17 h 17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7" h="17">
                    <a:moveTo>
                      <a:pt x="4" y="16"/>
                    </a:moveTo>
                    <a:lnTo>
                      <a:pt x="1" y="14"/>
                    </a:lnTo>
                    <a:lnTo>
                      <a:pt x="0" y="13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1" y="5"/>
                    </a:lnTo>
                    <a:lnTo>
                      <a:pt x="3" y="2"/>
                    </a:lnTo>
                    <a:lnTo>
                      <a:pt x="4" y="1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3" y="2"/>
                    </a:lnTo>
                    <a:lnTo>
                      <a:pt x="14" y="3"/>
                    </a:lnTo>
                    <a:lnTo>
                      <a:pt x="16" y="4"/>
                    </a:lnTo>
                    <a:lnTo>
                      <a:pt x="16" y="5"/>
                    </a:lnTo>
                    <a:lnTo>
                      <a:pt x="16" y="9"/>
                    </a:lnTo>
                    <a:lnTo>
                      <a:pt x="13" y="12"/>
                    </a:lnTo>
                    <a:lnTo>
                      <a:pt x="12" y="14"/>
                    </a:lnTo>
                    <a:lnTo>
                      <a:pt x="9" y="16"/>
                    </a:lnTo>
                    <a:lnTo>
                      <a:pt x="7" y="16"/>
                    </a:lnTo>
                    <a:lnTo>
                      <a:pt x="6" y="16"/>
                    </a:lnTo>
                    <a:lnTo>
                      <a:pt x="4" y="16"/>
                    </a:lnTo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703" name="Freeform 530"/>
              <p:cNvSpPr>
                <a:spLocks/>
              </p:cNvSpPr>
              <p:nvPr/>
            </p:nvSpPr>
            <p:spPr bwMode="auto">
              <a:xfrm>
                <a:off x="2350" y="3158"/>
                <a:ext cx="16" cy="16"/>
              </a:xfrm>
              <a:custGeom>
                <a:avLst/>
                <a:gdLst>
                  <a:gd name="T0" fmla="*/ 12 w 17"/>
                  <a:gd name="T1" fmla="*/ 12 h 17"/>
                  <a:gd name="T2" fmla="*/ 16 w 17"/>
                  <a:gd name="T3" fmla="*/ 8 h 17"/>
                  <a:gd name="T4" fmla="*/ 16 w 17"/>
                  <a:gd name="T5" fmla="*/ 4 h 17"/>
                  <a:gd name="T6" fmla="*/ 16 w 17"/>
                  <a:gd name="T7" fmla="*/ 3 h 17"/>
                  <a:gd name="T8" fmla="*/ 14 w 17"/>
                  <a:gd name="T9" fmla="*/ 2 h 17"/>
                  <a:gd name="T10" fmla="*/ 12 w 17"/>
                  <a:gd name="T11" fmla="*/ 1 h 17"/>
                  <a:gd name="T12" fmla="*/ 11 w 17"/>
                  <a:gd name="T13" fmla="*/ 0 h 17"/>
                  <a:gd name="T14" fmla="*/ 8 w 17"/>
                  <a:gd name="T15" fmla="*/ 1 h 17"/>
                  <a:gd name="T16" fmla="*/ 4 w 17"/>
                  <a:gd name="T17" fmla="*/ 3 h 17"/>
                  <a:gd name="T18" fmla="*/ 1 w 17"/>
                  <a:gd name="T19" fmla="*/ 6 h 17"/>
                  <a:gd name="T20" fmla="*/ 0 w 17"/>
                  <a:gd name="T21" fmla="*/ 9 h 17"/>
                  <a:gd name="T22" fmla="*/ 0 w 17"/>
                  <a:gd name="T23" fmla="*/ 12 h 17"/>
                  <a:gd name="T24" fmla="*/ 0 w 17"/>
                  <a:gd name="T25" fmla="*/ 14 h 17"/>
                  <a:gd name="T26" fmla="*/ 0 w 17"/>
                  <a:gd name="T27" fmla="*/ 16 h 17"/>
                  <a:gd name="T28" fmla="*/ 1 w 17"/>
                  <a:gd name="T29" fmla="*/ 16 h 17"/>
                  <a:gd name="T30" fmla="*/ 4 w 17"/>
                  <a:gd name="T31" fmla="*/ 16 h 17"/>
                  <a:gd name="T32" fmla="*/ 8 w 17"/>
                  <a:gd name="T33" fmla="*/ 16 h 17"/>
                  <a:gd name="T34" fmla="*/ 11 w 17"/>
                  <a:gd name="T35" fmla="*/ 14 h 17"/>
                  <a:gd name="T36" fmla="*/ 12 w 17"/>
                  <a:gd name="T37" fmla="*/ 12 h 1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7"/>
                  <a:gd name="T58" fmla="*/ 0 h 17"/>
                  <a:gd name="T59" fmla="*/ 17 w 17"/>
                  <a:gd name="T60" fmla="*/ 17 h 1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7" h="17">
                    <a:moveTo>
                      <a:pt x="12" y="12"/>
                    </a:moveTo>
                    <a:lnTo>
                      <a:pt x="16" y="8"/>
                    </a:lnTo>
                    <a:lnTo>
                      <a:pt x="16" y="4"/>
                    </a:lnTo>
                    <a:lnTo>
                      <a:pt x="16" y="3"/>
                    </a:lnTo>
                    <a:lnTo>
                      <a:pt x="14" y="2"/>
                    </a:lnTo>
                    <a:lnTo>
                      <a:pt x="12" y="1"/>
                    </a:lnTo>
                    <a:lnTo>
                      <a:pt x="11" y="0"/>
                    </a:lnTo>
                    <a:lnTo>
                      <a:pt x="8" y="1"/>
                    </a:lnTo>
                    <a:lnTo>
                      <a:pt x="4" y="3"/>
                    </a:lnTo>
                    <a:lnTo>
                      <a:pt x="1" y="6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0" y="14"/>
                    </a:lnTo>
                    <a:lnTo>
                      <a:pt x="0" y="16"/>
                    </a:lnTo>
                    <a:lnTo>
                      <a:pt x="1" y="16"/>
                    </a:lnTo>
                    <a:lnTo>
                      <a:pt x="4" y="16"/>
                    </a:lnTo>
                    <a:lnTo>
                      <a:pt x="8" y="16"/>
                    </a:lnTo>
                    <a:lnTo>
                      <a:pt x="11" y="14"/>
                    </a:lnTo>
                    <a:lnTo>
                      <a:pt x="12" y="12"/>
                    </a:ln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704" name="Freeform 531"/>
              <p:cNvSpPr>
                <a:spLocks/>
              </p:cNvSpPr>
              <p:nvPr/>
            </p:nvSpPr>
            <p:spPr bwMode="auto">
              <a:xfrm>
                <a:off x="2351" y="3161"/>
                <a:ext cx="16" cy="16"/>
              </a:xfrm>
              <a:custGeom>
                <a:avLst/>
                <a:gdLst>
                  <a:gd name="T0" fmla="*/ 16 w 17"/>
                  <a:gd name="T1" fmla="*/ 10 h 17"/>
                  <a:gd name="T2" fmla="*/ 16 w 17"/>
                  <a:gd name="T3" fmla="*/ 8 h 17"/>
                  <a:gd name="T4" fmla="*/ 16 w 17"/>
                  <a:gd name="T5" fmla="*/ 5 h 17"/>
                  <a:gd name="T6" fmla="*/ 16 w 17"/>
                  <a:gd name="T7" fmla="*/ 2 h 17"/>
                  <a:gd name="T8" fmla="*/ 16 w 17"/>
                  <a:gd name="T9" fmla="*/ 0 h 17"/>
                  <a:gd name="T10" fmla="*/ 12 w 17"/>
                  <a:gd name="T11" fmla="*/ 0 h 17"/>
                  <a:gd name="T12" fmla="*/ 9 w 17"/>
                  <a:gd name="T13" fmla="*/ 0 h 17"/>
                  <a:gd name="T14" fmla="*/ 3 w 17"/>
                  <a:gd name="T15" fmla="*/ 8 h 17"/>
                  <a:gd name="T16" fmla="*/ 0 w 17"/>
                  <a:gd name="T17" fmla="*/ 8 h 17"/>
                  <a:gd name="T18" fmla="*/ 0 w 17"/>
                  <a:gd name="T19" fmla="*/ 13 h 17"/>
                  <a:gd name="T20" fmla="*/ 0 w 17"/>
                  <a:gd name="T21" fmla="*/ 16 h 17"/>
                  <a:gd name="T22" fmla="*/ 3 w 17"/>
                  <a:gd name="T23" fmla="*/ 16 h 17"/>
                  <a:gd name="T24" fmla="*/ 6 w 17"/>
                  <a:gd name="T25" fmla="*/ 16 h 17"/>
                  <a:gd name="T26" fmla="*/ 9 w 17"/>
                  <a:gd name="T27" fmla="*/ 16 h 17"/>
                  <a:gd name="T28" fmla="*/ 16 w 17"/>
                  <a:gd name="T29" fmla="*/ 10 h 1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7"/>
                  <a:gd name="T46" fmla="*/ 0 h 17"/>
                  <a:gd name="T47" fmla="*/ 17 w 17"/>
                  <a:gd name="T48" fmla="*/ 17 h 1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7" h="17">
                    <a:moveTo>
                      <a:pt x="16" y="10"/>
                    </a:moveTo>
                    <a:lnTo>
                      <a:pt x="16" y="8"/>
                    </a:lnTo>
                    <a:lnTo>
                      <a:pt x="16" y="5"/>
                    </a:lnTo>
                    <a:lnTo>
                      <a:pt x="16" y="2"/>
                    </a:lnTo>
                    <a:lnTo>
                      <a:pt x="16" y="0"/>
                    </a:lnTo>
                    <a:lnTo>
                      <a:pt x="12" y="0"/>
                    </a:lnTo>
                    <a:lnTo>
                      <a:pt x="9" y="0"/>
                    </a:lnTo>
                    <a:lnTo>
                      <a:pt x="3" y="8"/>
                    </a:lnTo>
                    <a:lnTo>
                      <a:pt x="0" y="8"/>
                    </a:lnTo>
                    <a:lnTo>
                      <a:pt x="0" y="13"/>
                    </a:lnTo>
                    <a:lnTo>
                      <a:pt x="0" y="16"/>
                    </a:lnTo>
                    <a:lnTo>
                      <a:pt x="3" y="16"/>
                    </a:lnTo>
                    <a:lnTo>
                      <a:pt x="6" y="16"/>
                    </a:lnTo>
                    <a:lnTo>
                      <a:pt x="9" y="16"/>
                    </a:lnTo>
                    <a:lnTo>
                      <a:pt x="16" y="1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705" name="Freeform 532"/>
              <p:cNvSpPr>
                <a:spLocks/>
              </p:cNvSpPr>
              <p:nvPr/>
            </p:nvSpPr>
            <p:spPr bwMode="auto">
              <a:xfrm>
                <a:off x="2299" y="3192"/>
                <a:ext cx="15" cy="16"/>
              </a:xfrm>
              <a:custGeom>
                <a:avLst/>
                <a:gdLst>
                  <a:gd name="T0" fmla="*/ 8 w 17"/>
                  <a:gd name="T1" fmla="*/ 16 h 17"/>
                  <a:gd name="T2" fmla="*/ 2 w 17"/>
                  <a:gd name="T3" fmla="*/ 13 h 17"/>
                  <a:gd name="T4" fmla="*/ 0 w 17"/>
                  <a:gd name="T5" fmla="*/ 10 h 17"/>
                  <a:gd name="T6" fmla="*/ 2 w 17"/>
                  <a:gd name="T7" fmla="*/ 5 h 17"/>
                  <a:gd name="T8" fmla="*/ 5 w 17"/>
                  <a:gd name="T9" fmla="*/ 2 h 17"/>
                  <a:gd name="T10" fmla="*/ 8 w 17"/>
                  <a:gd name="T11" fmla="*/ 0 h 17"/>
                  <a:gd name="T12" fmla="*/ 10 w 17"/>
                  <a:gd name="T13" fmla="*/ 0 h 17"/>
                  <a:gd name="T14" fmla="*/ 16 w 17"/>
                  <a:gd name="T15" fmla="*/ 2 h 17"/>
                  <a:gd name="T16" fmla="*/ 16 w 17"/>
                  <a:gd name="T17" fmla="*/ 5 h 17"/>
                  <a:gd name="T18" fmla="*/ 16 w 17"/>
                  <a:gd name="T19" fmla="*/ 10 h 17"/>
                  <a:gd name="T20" fmla="*/ 13 w 17"/>
                  <a:gd name="T21" fmla="*/ 13 h 17"/>
                  <a:gd name="T22" fmla="*/ 10 w 17"/>
                  <a:gd name="T23" fmla="*/ 16 h 17"/>
                  <a:gd name="T24" fmla="*/ 8 w 17"/>
                  <a:gd name="T25" fmla="*/ 16 h 1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7"/>
                  <a:gd name="T40" fmla="*/ 0 h 17"/>
                  <a:gd name="T41" fmla="*/ 17 w 17"/>
                  <a:gd name="T42" fmla="*/ 17 h 1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7" h="17">
                    <a:moveTo>
                      <a:pt x="8" y="16"/>
                    </a:moveTo>
                    <a:lnTo>
                      <a:pt x="2" y="13"/>
                    </a:lnTo>
                    <a:lnTo>
                      <a:pt x="0" y="10"/>
                    </a:lnTo>
                    <a:lnTo>
                      <a:pt x="2" y="5"/>
                    </a:lnTo>
                    <a:lnTo>
                      <a:pt x="5" y="2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6" y="2"/>
                    </a:lnTo>
                    <a:lnTo>
                      <a:pt x="16" y="5"/>
                    </a:lnTo>
                    <a:lnTo>
                      <a:pt x="16" y="10"/>
                    </a:lnTo>
                    <a:lnTo>
                      <a:pt x="13" y="13"/>
                    </a:lnTo>
                    <a:lnTo>
                      <a:pt x="10" y="16"/>
                    </a:lnTo>
                    <a:lnTo>
                      <a:pt x="8" y="16"/>
                    </a:lnTo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706" name="Freeform 533"/>
              <p:cNvSpPr>
                <a:spLocks/>
              </p:cNvSpPr>
              <p:nvPr/>
            </p:nvSpPr>
            <p:spPr bwMode="auto">
              <a:xfrm>
                <a:off x="2301" y="3192"/>
                <a:ext cx="15" cy="16"/>
              </a:xfrm>
              <a:custGeom>
                <a:avLst/>
                <a:gdLst>
                  <a:gd name="T0" fmla="*/ 16 w 17"/>
                  <a:gd name="T1" fmla="*/ 10 h 17"/>
                  <a:gd name="T2" fmla="*/ 16 w 17"/>
                  <a:gd name="T3" fmla="*/ 5 h 17"/>
                  <a:gd name="T4" fmla="*/ 16 w 17"/>
                  <a:gd name="T5" fmla="*/ 2 h 17"/>
                  <a:gd name="T6" fmla="*/ 12 w 17"/>
                  <a:gd name="T7" fmla="*/ 0 h 17"/>
                  <a:gd name="T8" fmla="*/ 8 w 17"/>
                  <a:gd name="T9" fmla="*/ 2 h 17"/>
                  <a:gd name="T10" fmla="*/ 4 w 17"/>
                  <a:gd name="T11" fmla="*/ 8 h 17"/>
                  <a:gd name="T12" fmla="*/ 0 w 17"/>
                  <a:gd name="T13" fmla="*/ 13 h 17"/>
                  <a:gd name="T14" fmla="*/ 0 w 17"/>
                  <a:gd name="T15" fmla="*/ 16 h 17"/>
                  <a:gd name="T16" fmla="*/ 4 w 17"/>
                  <a:gd name="T17" fmla="*/ 16 h 17"/>
                  <a:gd name="T18" fmla="*/ 8 w 17"/>
                  <a:gd name="T19" fmla="*/ 16 h 17"/>
                  <a:gd name="T20" fmla="*/ 16 w 17"/>
                  <a:gd name="T21" fmla="*/ 10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7"/>
                  <a:gd name="T34" fmla="*/ 0 h 17"/>
                  <a:gd name="T35" fmla="*/ 17 w 17"/>
                  <a:gd name="T36" fmla="*/ 17 h 1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7" h="17">
                    <a:moveTo>
                      <a:pt x="16" y="10"/>
                    </a:moveTo>
                    <a:lnTo>
                      <a:pt x="16" y="5"/>
                    </a:lnTo>
                    <a:lnTo>
                      <a:pt x="16" y="2"/>
                    </a:lnTo>
                    <a:lnTo>
                      <a:pt x="12" y="0"/>
                    </a:lnTo>
                    <a:lnTo>
                      <a:pt x="8" y="2"/>
                    </a:lnTo>
                    <a:lnTo>
                      <a:pt x="4" y="8"/>
                    </a:lnTo>
                    <a:lnTo>
                      <a:pt x="0" y="13"/>
                    </a:lnTo>
                    <a:lnTo>
                      <a:pt x="0" y="16"/>
                    </a:lnTo>
                    <a:lnTo>
                      <a:pt x="4" y="16"/>
                    </a:lnTo>
                    <a:lnTo>
                      <a:pt x="8" y="16"/>
                    </a:lnTo>
                    <a:lnTo>
                      <a:pt x="16" y="10"/>
                    </a:ln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707" name="Line 534"/>
              <p:cNvSpPr>
                <a:spLocks noChangeShapeType="1"/>
              </p:cNvSpPr>
              <p:nvPr/>
            </p:nvSpPr>
            <p:spPr bwMode="auto">
              <a:xfrm flipV="1">
                <a:off x="2336" y="3210"/>
                <a:ext cx="0" cy="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d-ID" sz="2400"/>
              </a:p>
            </p:txBody>
          </p:sp>
          <p:sp>
            <p:nvSpPr>
              <p:cNvPr id="708" name="Freeform 535"/>
              <p:cNvSpPr>
                <a:spLocks/>
              </p:cNvSpPr>
              <p:nvPr/>
            </p:nvSpPr>
            <p:spPr bwMode="auto">
              <a:xfrm>
                <a:off x="2318" y="3213"/>
                <a:ext cx="16" cy="16"/>
              </a:xfrm>
              <a:custGeom>
                <a:avLst/>
                <a:gdLst>
                  <a:gd name="T0" fmla="*/ 5 w 17"/>
                  <a:gd name="T1" fmla="*/ 16 h 17"/>
                  <a:gd name="T2" fmla="*/ 2 w 17"/>
                  <a:gd name="T3" fmla="*/ 13 h 17"/>
                  <a:gd name="T4" fmla="*/ 1 w 17"/>
                  <a:gd name="T5" fmla="*/ 12 h 17"/>
                  <a:gd name="T6" fmla="*/ 1 w 17"/>
                  <a:gd name="T7" fmla="*/ 11 h 17"/>
                  <a:gd name="T8" fmla="*/ 0 w 17"/>
                  <a:gd name="T9" fmla="*/ 10 h 17"/>
                  <a:gd name="T10" fmla="*/ 1 w 17"/>
                  <a:gd name="T11" fmla="*/ 8 h 17"/>
                  <a:gd name="T12" fmla="*/ 2 w 17"/>
                  <a:gd name="T13" fmla="*/ 5 h 17"/>
                  <a:gd name="T14" fmla="*/ 4 w 17"/>
                  <a:gd name="T15" fmla="*/ 2 h 17"/>
                  <a:gd name="T16" fmla="*/ 6 w 17"/>
                  <a:gd name="T17" fmla="*/ 1 h 17"/>
                  <a:gd name="T18" fmla="*/ 8 w 17"/>
                  <a:gd name="T19" fmla="*/ 0 h 17"/>
                  <a:gd name="T20" fmla="*/ 10 w 17"/>
                  <a:gd name="T21" fmla="*/ 0 h 17"/>
                  <a:gd name="T22" fmla="*/ 11 w 17"/>
                  <a:gd name="T23" fmla="*/ 1 h 17"/>
                  <a:gd name="T24" fmla="*/ 14 w 17"/>
                  <a:gd name="T25" fmla="*/ 2 h 17"/>
                  <a:gd name="T26" fmla="*/ 14 w 17"/>
                  <a:gd name="T27" fmla="*/ 3 h 17"/>
                  <a:gd name="T28" fmla="*/ 14 w 17"/>
                  <a:gd name="T29" fmla="*/ 4 h 17"/>
                  <a:gd name="T30" fmla="*/ 16 w 17"/>
                  <a:gd name="T31" fmla="*/ 6 h 17"/>
                  <a:gd name="T32" fmla="*/ 14 w 17"/>
                  <a:gd name="T33" fmla="*/ 8 h 17"/>
                  <a:gd name="T34" fmla="*/ 14 w 17"/>
                  <a:gd name="T35" fmla="*/ 11 h 17"/>
                  <a:gd name="T36" fmla="*/ 12 w 17"/>
                  <a:gd name="T37" fmla="*/ 13 h 17"/>
                  <a:gd name="T38" fmla="*/ 10 w 17"/>
                  <a:gd name="T39" fmla="*/ 16 h 17"/>
                  <a:gd name="T40" fmla="*/ 8 w 17"/>
                  <a:gd name="T41" fmla="*/ 16 h 17"/>
                  <a:gd name="T42" fmla="*/ 6 w 17"/>
                  <a:gd name="T43" fmla="*/ 16 h 17"/>
                  <a:gd name="T44" fmla="*/ 5 w 17"/>
                  <a:gd name="T45" fmla="*/ 16 h 1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7"/>
                  <a:gd name="T70" fmla="*/ 0 h 17"/>
                  <a:gd name="T71" fmla="*/ 17 w 17"/>
                  <a:gd name="T72" fmla="*/ 17 h 1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7" h="17">
                    <a:moveTo>
                      <a:pt x="5" y="16"/>
                    </a:moveTo>
                    <a:lnTo>
                      <a:pt x="2" y="13"/>
                    </a:lnTo>
                    <a:lnTo>
                      <a:pt x="1" y="12"/>
                    </a:lnTo>
                    <a:lnTo>
                      <a:pt x="1" y="11"/>
                    </a:lnTo>
                    <a:lnTo>
                      <a:pt x="0" y="10"/>
                    </a:lnTo>
                    <a:lnTo>
                      <a:pt x="1" y="8"/>
                    </a:lnTo>
                    <a:lnTo>
                      <a:pt x="2" y="5"/>
                    </a:lnTo>
                    <a:lnTo>
                      <a:pt x="4" y="2"/>
                    </a:lnTo>
                    <a:lnTo>
                      <a:pt x="6" y="1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1" y="1"/>
                    </a:lnTo>
                    <a:lnTo>
                      <a:pt x="14" y="2"/>
                    </a:lnTo>
                    <a:lnTo>
                      <a:pt x="14" y="3"/>
                    </a:lnTo>
                    <a:lnTo>
                      <a:pt x="14" y="4"/>
                    </a:lnTo>
                    <a:lnTo>
                      <a:pt x="16" y="6"/>
                    </a:lnTo>
                    <a:lnTo>
                      <a:pt x="14" y="8"/>
                    </a:lnTo>
                    <a:lnTo>
                      <a:pt x="14" y="11"/>
                    </a:lnTo>
                    <a:lnTo>
                      <a:pt x="12" y="13"/>
                    </a:lnTo>
                    <a:lnTo>
                      <a:pt x="10" y="16"/>
                    </a:lnTo>
                    <a:lnTo>
                      <a:pt x="8" y="16"/>
                    </a:lnTo>
                    <a:lnTo>
                      <a:pt x="6" y="16"/>
                    </a:lnTo>
                    <a:lnTo>
                      <a:pt x="5" y="16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709" name="Freeform 536"/>
              <p:cNvSpPr>
                <a:spLocks/>
              </p:cNvSpPr>
              <p:nvPr/>
            </p:nvSpPr>
            <p:spPr bwMode="auto">
              <a:xfrm>
                <a:off x="2322" y="3215"/>
                <a:ext cx="15" cy="16"/>
              </a:xfrm>
              <a:custGeom>
                <a:avLst/>
                <a:gdLst>
                  <a:gd name="T0" fmla="*/ 14 w 17"/>
                  <a:gd name="T1" fmla="*/ 11 h 17"/>
                  <a:gd name="T2" fmla="*/ 14 w 17"/>
                  <a:gd name="T3" fmla="*/ 7 h 17"/>
                  <a:gd name="T4" fmla="*/ 16 w 17"/>
                  <a:gd name="T5" fmla="*/ 4 h 17"/>
                  <a:gd name="T6" fmla="*/ 14 w 17"/>
                  <a:gd name="T7" fmla="*/ 2 h 17"/>
                  <a:gd name="T8" fmla="*/ 14 w 17"/>
                  <a:gd name="T9" fmla="*/ 1 h 17"/>
                  <a:gd name="T10" fmla="*/ 14 w 17"/>
                  <a:gd name="T11" fmla="*/ 0 h 17"/>
                  <a:gd name="T12" fmla="*/ 11 w 17"/>
                  <a:gd name="T13" fmla="*/ 0 h 17"/>
                  <a:gd name="T14" fmla="*/ 8 w 17"/>
                  <a:gd name="T15" fmla="*/ 1 h 17"/>
                  <a:gd name="T16" fmla="*/ 4 w 17"/>
                  <a:gd name="T17" fmla="*/ 3 h 17"/>
                  <a:gd name="T18" fmla="*/ 3 w 17"/>
                  <a:gd name="T19" fmla="*/ 6 h 17"/>
                  <a:gd name="T20" fmla="*/ 0 w 17"/>
                  <a:gd name="T21" fmla="*/ 8 h 17"/>
                  <a:gd name="T22" fmla="*/ 0 w 17"/>
                  <a:gd name="T23" fmla="*/ 11 h 17"/>
                  <a:gd name="T24" fmla="*/ 0 w 17"/>
                  <a:gd name="T25" fmla="*/ 14 h 17"/>
                  <a:gd name="T26" fmla="*/ 1 w 17"/>
                  <a:gd name="T27" fmla="*/ 16 h 17"/>
                  <a:gd name="T28" fmla="*/ 3 w 17"/>
                  <a:gd name="T29" fmla="*/ 16 h 17"/>
                  <a:gd name="T30" fmla="*/ 4 w 17"/>
                  <a:gd name="T31" fmla="*/ 16 h 17"/>
                  <a:gd name="T32" fmla="*/ 8 w 17"/>
                  <a:gd name="T33" fmla="*/ 16 h 17"/>
                  <a:gd name="T34" fmla="*/ 11 w 17"/>
                  <a:gd name="T35" fmla="*/ 13 h 17"/>
                  <a:gd name="T36" fmla="*/ 14 w 17"/>
                  <a:gd name="T37" fmla="*/ 11 h 1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7"/>
                  <a:gd name="T58" fmla="*/ 0 h 17"/>
                  <a:gd name="T59" fmla="*/ 17 w 17"/>
                  <a:gd name="T60" fmla="*/ 17 h 1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7" h="17">
                    <a:moveTo>
                      <a:pt x="14" y="11"/>
                    </a:moveTo>
                    <a:lnTo>
                      <a:pt x="14" y="7"/>
                    </a:lnTo>
                    <a:lnTo>
                      <a:pt x="16" y="4"/>
                    </a:lnTo>
                    <a:lnTo>
                      <a:pt x="14" y="2"/>
                    </a:lnTo>
                    <a:lnTo>
                      <a:pt x="14" y="1"/>
                    </a:lnTo>
                    <a:lnTo>
                      <a:pt x="14" y="0"/>
                    </a:lnTo>
                    <a:lnTo>
                      <a:pt x="11" y="0"/>
                    </a:lnTo>
                    <a:lnTo>
                      <a:pt x="8" y="1"/>
                    </a:lnTo>
                    <a:lnTo>
                      <a:pt x="4" y="3"/>
                    </a:lnTo>
                    <a:lnTo>
                      <a:pt x="3" y="6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1" y="16"/>
                    </a:lnTo>
                    <a:lnTo>
                      <a:pt x="3" y="16"/>
                    </a:lnTo>
                    <a:lnTo>
                      <a:pt x="4" y="16"/>
                    </a:lnTo>
                    <a:lnTo>
                      <a:pt x="8" y="16"/>
                    </a:lnTo>
                    <a:lnTo>
                      <a:pt x="11" y="13"/>
                    </a:lnTo>
                    <a:lnTo>
                      <a:pt x="14" y="11"/>
                    </a:ln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710" name="Freeform 537"/>
              <p:cNvSpPr>
                <a:spLocks/>
              </p:cNvSpPr>
              <p:nvPr/>
            </p:nvSpPr>
            <p:spPr bwMode="auto">
              <a:xfrm>
                <a:off x="2323" y="3217"/>
                <a:ext cx="15" cy="17"/>
              </a:xfrm>
              <a:custGeom>
                <a:avLst/>
                <a:gdLst>
                  <a:gd name="T0" fmla="*/ 13 w 17"/>
                  <a:gd name="T1" fmla="*/ 11 h 17"/>
                  <a:gd name="T2" fmla="*/ 13 w 17"/>
                  <a:gd name="T3" fmla="*/ 6 h 17"/>
                  <a:gd name="T4" fmla="*/ 16 w 17"/>
                  <a:gd name="T5" fmla="*/ 6 h 17"/>
                  <a:gd name="T6" fmla="*/ 13 w 17"/>
                  <a:gd name="T7" fmla="*/ 2 h 17"/>
                  <a:gd name="T8" fmla="*/ 13 w 17"/>
                  <a:gd name="T9" fmla="*/ 0 h 17"/>
                  <a:gd name="T10" fmla="*/ 10 w 17"/>
                  <a:gd name="T11" fmla="*/ 0 h 17"/>
                  <a:gd name="T12" fmla="*/ 8 w 17"/>
                  <a:gd name="T13" fmla="*/ 2 h 17"/>
                  <a:gd name="T14" fmla="*/ 2 w 17"/>
                  <a:gd name="T15" fmla="*/ 6 h 17"/>
                  <a:gd name="T16" fmla="*/ 0 w 17"/>
                  <a:gd name="T17" fmla="*/ 9 h 17"/>
                  <a:gd name="T18" fmla="*/ 0 w 17"/>
                  <a:gd name="T19" fmla="*/ 11 h 17"/>
                  <a:gd name="T20" fmla="*/ 0 w 17"/>
                  <a:gd name="T21" fmla="*/ 13 h 17"/>
                  <a:gd name="T22" fmla="*/ 2 w 17"/>
                  <a:gd name="T23" fmla="*/ 16 h 17"/>
                  <a:gd name="T24" fmla="*/ 5 w 17"/>
                  <a:gd name="T25" fmla="*/ 16 h 17"/>
                  <a:gd name="T26" fmla="*/ 8 w 17"/>
                  <a:gd name="T27" fmla="*/ 13 h 17"/>
                  <a:gd name="T28" fmla="*/ 13 w 17"/>
                  <a:gd name="T29" fmla="*/ 11 h 1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7"/>
                  <a:gd name="T46" fmla="*/ 0 h 17"/>
                  <a:gd name="T47" fmla="*/ 17 w 17"/>
                  <a:gd name="T48" fmla="*/ 17 h 1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7" h="17">
                    <a:moveTo>
                      <a:pt x="13" y="11"/>
                    </a:moveTo>
                    <a:lnTo>
                      <a:pt x="13" y="6"/>
                    </a:lnTo>
                    <a:lnTo>
                      <a:pt x="16" y="6"/>
                    </a:lnTo>
                    <a:lnTo>
                      <a:pt x="13" y="2"/>
                    </a:lnTo>
                    <a:lnTo>
                      <a:pt x="13" y="0"/>
                    </a:lnTo>
                    <a:lnTo>
                      <a:pt x="10" y="0"/>
                    </a:lnTo>
                    <a:lnTo>
                      <a:pt x="8" y="2"/>
                    </a:lnTo>
                    <a:lnTo>
                      <a:pt x="2" y="6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2" y="16"/>
                    </a:lnTo>
                    <a:lnTo>
                      <a:pt x="5" y="16"/>
                    </a:lnTo>
                    <a:lnTo>
                      <a:pt x="8" y="13"/>
                    </a:lnTo>
                    <a:lnTo>
                      <a:pt x="13" y="11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711" name="Freeform 538"/>
              <p:cNvSpPr>
                <a:spLocks/>
              </p:cNvSpPr>
              <p:nvPr/>
            </p:nvSpPr>
            <p:spPr bwMode="auto">
              <a:xfrm>
                <a:off x="2311" y="3217"/>
                <a:ext cx="15" cy="17"/>
              </a:xfrm>
              <a:custGeom>
                <a:avLst/>
                <a:gdLst>
                  <a:gd name="T0" fmla="*/ 4 w 17"/>
                  <a:gd name="T1" fmla="*/ 14 h 17"/>
                  <a:gd name="T2" fmla="*/ 1 w 17"/>
                  <a:gd name="T3" fmla="*/ 13 h 17"/>
                  <a:gd name="T4" fmla="*/ 1 w 17"/>
                  <a:gd name="T5" fmla="*/ 12 h 17"/>
                  <a:gd name="T6" fmla="*/ 0 w 17"/>
                  <a:gd name="T7" fmla="*/ 11 h 17"/>
                  <a:gd name="T8" fmla="*/ 0 w 17"/>
                  <a:gd name="T9" fmla="*/ 10 h 17"/>
                  <a:gd name="T10" fmla="*/ 0 w 17"/>
                  <a:gd name="T11" fmla="*/ 8 h 17"/>
                  <a:gd name="T12" fmla="*/ 1 w 17"/>
                  <a:gd name="T13" fmla="*/ 4 h 17"/>
                  <a:gd name="T14" fmla="*/ 3 w 17"/>
                  <a:gd name="T15" fmla="*/ 2 h 17"/>
                  <a:gd name="T16" fmla="*/ 6 w 17"/>
                  <a:gd name="T17" fmla="*/ 1 h 17"/>
                  <a:gd name="T18" fmla="*/ 8 w 17"/>
                  <a:gd name="T19" fmla="*/ 0 h 17"/>
                  <a:gd name="T20" fmla="*/ 9 w 17"/>
                  <a:gd name="T21" fmla="*/ 0 h 17"/>
                  <a:gd name="T22" fmla="*/ 9 w 17"/>
                  <a:gd name="T23" fmla="*/ 1 h 17"/>
                  <a:gd name="T24" fmla="*/ 13 w 17"/>
                  <a:gd name="T25" fmla="*/ 2 h 17"/>
                  <a:gd name="T26" fmla="*/ 14 w 17"/>
                  <a:gd name="T27" fmla="*/ 3 h 17"/>
                  <a:gd name="T28" fmla="*/ 16 w 17"/>
                  <a:gd name="T29" fmla="*/ 4 h 17"/>
                  <a:gd name="T30" fmla="*/ 16 w 17"/>
                  <a:gd name="T31" fmla="*/ 5 h 17"/>
                  <a:gd name="T32" fmla="*/ 16 w 17"/>
                  <a:gd name="T33" fmla="*/ 8 h 17"/>
                  <a:gd name="T34" fmla="*/ 13 w 17"/>
                  <a:gd name="T35" fmla="*/ 11 h 17"/>
                  <a:gd name="T36" fmla="*/ 12 w 17"/>
                  <a:gd name="T37" fmla="*/ 13 h 17"/>
                  <a:gd name="T38" fmla="*/ 9 w 17"/>
                  <a:gd name="T39" fmla="*/ 14 h 17"/>
                  <a:gd name="T40" fmla="*/ 7 w 17"/>
                  <a:gd name="T41" fmla="*/ 16 h 17"/>
                  <a:gd name="T42" fmla="*/ 6 w 17"/>
                  <a:gd name="T43" fmla="*/ 16 h 17"/>
                  <a:gd name="T44" fmla="*/ 4 w 17"/>
                  <a:gd name="T45" fmla="*/ 14 h 1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7"/>
                  <a:gd name="T70" fmla="*/ 0 h 17"/>
                  <a:gd name="T71" fmla="*/ 17 w 17"/>
                  <a:gd name="T72" fmla="*/ 17 h 1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7" h="17">
                    <a:moveTo>
                      <a:pt x="4" y="14"/>
                    </a:moveTo>
                    <a:lnTo>
                      <a:pt x="1" y="13"/>
                    </a:lnTo>
                    <a:lnTo>
                      <a:pt x="1" y="12"/>
                    </a:lnTo>
                    <a:lnTo>
                      <a:pt x="0" y="11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1" y="4"/>
                    </a:lnTo>
                    <a:lnTo>
                      <a:pt x="3" y="2"/>
                    </a:lnTo>
                    <a:lnTo>
                      <a:pt x="6" y="1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13" y="2"/>
                    </a:lnTo>
                    <a:lnTo>
                      <a:pt x="14" y="3"/>
                    </a:lnTo>
                    <a:lnTo>
                      <a:pt x="16" y="4"/>
                    </a:lnTo>
                    <a:lnTo>
                      <a:pt x="16" y="5"/>
                    </a:lnTo>
                    <a:lnTo>
                      <a:pt x="16" y="8"/>
                    </a:lnTo>
                    <a:lnTo>
                      <a:pt x="13" y="11"/>
                    </a:lnTo>
                    <a:lnTo>
                      <a:pt x="12" y="13"/>
                    </a:lnTo>
                    <a:lnTo>
                      <a:pt x="9" y="14"/>
                    </a:lnTo>
                    <a:lnTo>
                      <a:pt x="7" y="16"/>
                    </a:lnTo>
                    <a:lnTo>
                      <a:pt x="6" y="16"/>
                    </a:lnTo>
                    <a:lnTo>
                      <a:pt x="4" y="14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712" name="Freeform 539"/>
              <p:cNvSpPr>
                <a:spLocks/>
              </p:cNvSpPr>
              <p:nvPr/>
            </p:nvSpPr>
            <p:spPr bwMode="auto">
              <a:xfrm>
                <a:off x="2314" y="3219"/>
                <a:ext cx="15" cy="16"/>
              </a:xfrm>
              <a:custGeom>
                <a:avLst/>
                <a:gdLst>
                  <a:gd name="T0" fmla="*/ 12 w 17"/>
                  <a:gd name="T1" fmla="*/ 11 h 17"/>
                  <a:gd name="T2" fmla="*/ 16 w 17"/>
                  <a:gd name="T3" fmla="*/ 7 h 17"/>
                  <a:gd name="T4" fmla="*/ 16 w 17"/>
                  <a:gd name="T5" fmla="*/ 3 h 17"/>
                  <a:gd name="T6" fmla="*/ 16 w 17"/>
                  <a:gd name="T7" fmla="*/ 2 h 17"/>
                  <a:gd name="T8" fmla="*/ 14 w 17"/>
                  <a:gd name="T9" fmla="*/ 1 h 17"/>
                  <a:gd name="T10" fmla="*/ 12 w 17"/>
                  <a:gd name="T11" fmla="*/ 0 h 17"/>
                  <a:gd name="T12" fmla="*/ 11 w 17"/>
                  <a:gd name="T13" fmla="*/ 0 h 17"/>
                  <a:gd name="T14" fmla="*/ 8 w 17"/>
                  <a:gd name="T15" fmla="*/ 1 h 17"/>
                  <a:gd name="T16" fmla="*/ 4 w 17"/>
                  <a:gd name="T17" fmla="*/ 2 h 17"/>
                  <a:gd name="T18" fmla="*/ 1 w 17"/>
                  <a:gd name="T19" fmla="*/ 6 h 17"/>
                  <a:gd name="T20" fmla="*/ 1 w 17"/>
                  <a:gd name="T21" fmla="*/ 8 h 17"/>
                  <a:gd name="T22" fmla="*/ 0 w 17"/>
                  <a:gd name="T23" fmla="*/ 11 h 17"/>
                  <a:gd name="T24" fmla="*/ 1 w 17"/>
                  <a:gd name="T25" fmla="*/ 14 h 17"/>
                  <a:gd name="T26" fmla="*/ 4 w 17"/>
                  <a:gd name="T27" fmla="*/ 16 h 17"/>
                  <a:gd name="T28" fmla="*/ 8 w 17"/>
                  <a:gd name="T29" fmla="*/ 14 h 17"/>
                  <a:gd name="T30" fmla="*/ 11 w 17"/>
                  <a:gd name="T31" fmla="*/ 13 h 17"/>
                  <a:gd name="T32" fmla="*/ 12 w 17"/>
                  <a:gd name="T33" fmla="*/ 11 h 1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7"/>
                  <a:gd name="T52" fmla="*/ 0 h 17"/>
                  <a:gd name="T53" fmla="*/ 17 w 17"/>
                  <a:gd name="T54" fmla="*/ 17 h 1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7" h="17">
                    <a:moveTo>
                      <a:pt x="12" y="11"/>
                    </a:moveTo>
                    <a:lnTo>
                      <a:pt x="16" y="7"/>
                    </a:lnTo>
                    <a:lnTo>
                      <a:pt x="16" y="3"/>
                    </a:lnTo>
                    <a:lnTo>
                      <a:pt x="16" y="2"/>
                    </a:lnTo>
                    <a:lnTo>
                      <a:pt x="14" y="1"/>
                    </a:lnTo>
                    <a:lnTo>
                      <a:pt x="12" y="0"/>
                    </a:lnTo>
                    <a:lnTo>
                      <a:pt x="11" y="0"/>
                    </a:lnTo>
                    <a:lnTo>
                      <a:pt x="8" y="1"/>
                    </a:lnTo>
                    <a:lnTo>
                      <a:pt x="4" y="2"/>
                    </a:lnTo>
                    <a:lnTo>
                      <a:pt x="1" y="6"/>
                    </a:lnTo>
                    <a:lnTo>
                      <a:pt x="1" y="8"/>
                    </a:lnTo>
                    <a:lnTo>
                      <a:pt x="0" y="11"/>
                    </a:lnTo>
                    <a:lnTo>
                      <a:pt x="1" y="14"/>
                    </a:lnTo>
                    <a:lnTo>
                      <a:pt x="4" y="16"/>
                    </a:lnTo>
                    <a:lnTo>
                      <a:pt x="8" y="14"/>
                    </a:lnTo>
                    <a:lnTo>
                      <a:pt x="11" y="13"/>
                    </a:lnTo>
                    <a:lnTo>
                      <a:pt x="12" y="11"/>
                    </a:ln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713" name="Freeform 540"/>
              <p:cNvSpPr>
                <a:spLocks/>
              </p:cNvSpPr>
              <p:nvPr/>
            </p:nvSpPr>
            <p:spPr bwMode="auto">
              <a:xfrm>
                <a:off x="2314" y="3222"/>
                <a:ext cx="16" cy="16"/>
              </a:xfrm>
              <a:custGeom>
                <a:avLst/>
                <a:gdLst>
                  <a:gd name="T0" fmla="*/ 13 w 17"/>
                  <a:gd name="T1" fmla="*/ 11 h 17"/>
                  <a:gd name="T2" fmla="*/ 16 w 17"/>
                  <a:gd name="T3" fmla="*/ 6 h 17"/>
                  <a:gd name="T4" fmla="*/ 16 w 17"/>
                  <a:gd name="T5" fmla="*/ 4 h 17"/>
                  <a:gd name="T6" fmla="*/ 16 w 17"/>
                  <a:gd name="T7" fmla="*/ 2 h 17"/>
                  <a:gd name="T8" fmla="*/ 13 w 17"/>
                  <a:gd name="T9" fmla="*/ 0 h 17"/>
                  <a:gd name="T10" fmla="*/ 10 w 17"/>
                  <a:gd name="T11" fmla="*/ 0 h 17"/>
                  <a:gd name="T12" fmla="*/ 8 w 17"/>
                  <a:gd name="T13" fmla="*/ 2 h 17"/>
                  <a:gd name="T14" fmla="*/ 2 w 17"/>
                  <a:gd name="T15" fmla="*/ 6 h 17"/>
                  <a:gd name="T16" fmla="*/ 2 w 17"/>
                  <a:gd name="T17" fmla="*/ 9 h 17"/>
                  <a:gd name="T18" fmla="*/ 0 w 17"/>
                  <a:gd name="T19" fmla="*/ 11 h 17"/>
                  <a:gd name="T20" fmla="*/ 2 w 17"/>
                  <a:gd name="T21" fmla="*/ 13 h 17"/>
                  <a:gd name="T22" fmla="*/ 2 w 17"/>
                  <a:gd name="T23" fmla="*/ 16 h 17"/>
                  <a:gd name="T24" fmla="*/ 5 w 17"/>
                  <a:gd name="T25" fmla="*/ 16 h 17"/>
                  <a:gd name="T26" fmla="*/ 8 w 17"/>
                  <a:gd name="T27" fmla="*/ 13 h 17"/>
                  <a:gd name="T28" fmla="*/ 13 w 17"/>
                  <a:gd name="T29" fmla="*/ 11 h 1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7"/>
                  <a:gd name="T46" fmla="*/ 0 h 17"/>
                  <a:gd name="T47" fmla="*/ 17 w 17"/>
                  <a:gd name="T48" fmla="*/ 17 h 1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7" h="17">
                    <a:moveTo>
                      <a:pt x="13" y="11"/>
                    </a:moveTo>
                    <a:lnTo>
                      <a:pt x="16" y="6"/>
                    </a:lnTo>
                    <a:lnTo>
                      <a:pt x="16" y="4"/>
                    </a:lnTo>
                    <a:lnTo>
                      <a:pt x="16" y="2"/>
                    </a:lnTo>
                    <a:lnTo>
                      <a:pt x="13" y="0"/>
                    </a:lnTo>
                    <a:lnTo>
                      <a:pt x="10" y="0"/>
                    </a:lnTo>
                    <a:lnTo>
                      <a:pt x="8" y="2"/>
                    </a:lnTo>
                    <a:lnTo>
                      <a:pt x="2" y="6"/>
                    </a:lnTo>
                    <a:lnTo>
                      <a:pt x="2" y="9"/>
                    </a:lnTo>
                    <a:lnTo>
                      <a:pt x="0" y="11"/>
                    </a:lnTo>
                    <a:lnTo>
                      <a:pt x="2" y="13"/>
                    </a:lnTo>
                    <a:lnTo>
                      <a:pt x="2" y="16"/>
                    </a:lnTo>
                    <a:lnTo>
                      <a:pt x="5" y="16"/>
                    </a:lnTo>
                    <a:lnTo>
                      <a:pt x="8" y="13"/>
                    </a:lnTo>
                    <a:lnTo>
                      <a:pt x="13" y="11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714" name="Freeform 541"/>
              <p:cNvSpPr>
                <a:spLocks/>
              </p:cNvSpPr>
              <p:nvPr/>
            </p:nvSpPr>
            <p:spPr bwMode="auto">
              <a:xfrm>
                <a:off x="2323" y="3216"/>
                <a:ext cx="15" cy="16"/>
              </a:xfrm>
              <a:custGeom>
                <a:avLst/>
                <a:gdLst>
                  <a:gd name="T0" fmla="*/ 6 w 17"/>
                  <a:gd name="T1" fmla="*/ 16 h 17"/>
                  <a:gd name="T2" fmla="*/ 1 w 17"/>
                  <a:gd name="T3" fmla="*/ 13 h 17"/>
                  <a:gd name="T4" fmla="*/ 1 w 17"/>
                  <a:gd name="T5" fmla="*/ 12 h 17"/>
                  <a:gd name="T6" fmla="*/ 0 w 17"/>
                  <a:gd name="T7" fmla="*/ 12 h 17"/>
                  <a:gd name="T8" fmla="*/ 0 w 17"/>
                  <a:gd name="T9" fmla="*/ 10 h 17"/>
                  <a:gd name="T10" fmla="*/ 0 w 17"/>
                  <a:gd name="T11" fmla="*/ 8 h 17"/>
                  <a:gd name="T12" fmla="*/ 1 w 17"/>
                  <a:gd name="T13" fmla="*/ 4 h 17"/>
                  <a:gd name="T14" fmla="*/ 4 w 17"/>
                  <a:gd name="T15" fmla="*/ 1 h 17"/>
                  <a:gd name="T16" fmla="*/ 6 w 17"/>
                  <a:gd name="T17" fmla="*/ 0 h 17"/>
                  <a:gd name="T18" fmla="*/ 8 w 17"/>
                  <a:gd name="T19" fmla="*/ 0 h 17"/>
                  <a:gd name="T20" fmla="*/ 9 w 17"/>
                  <a:gd name="T21" fmla="*/ 0 h 17"/>
                  <a:gd name="T22" fmla="*/ 11 w 17"/>
                  <a:gd name="T23" fmla="*/ 0 h 17"/>
                  <a:gd name="T24" fmla="*/ 14 w 17"/>
                  <a:gd name="T25" fmla="*/ 1 h 17"/>
                  <a:gd name="T26" fmla="*/ 16 w 17"/>
                  <a:gd name="T27" fmla="*/ 2 h 17"/>
                  <a:gd name="T28" fmla="*/ 16 w 17"/>
                  <a:gd name="T29" fmla="*/ 3 h 17"/>
                  <a:gd name="T30" fmla="*/ 16 w 17"/>
                  <a:gd name="T31" fmla="*/ 5 h 17"/>
                  <a:gd name="T32" fmla="*/ 16 w 17"/>
                  <a:gd name="T33" fmla="*/ 8 h 17"/>
                  <a:gd name="T34" fmla="*/ 14 w 17"/>
                  <a:gd name="T35" fmla="*/ 11 h 17"/>
                  <a:gd name="T36" fmla="*/ 12 w 17"/>
                  <a:gd name="T37" fmla="*/ 13 h 17"/>
                  <a:gd name="T38" fmla="*/ 9 w 17"/>
                  <a:gd name="T39" fmla="*/ 16 h 17"/>
                  <a:gd name="T40" fmla="*/ 8 w 17"/>
                  <a:gd name="T41" fmla="*/ 16 h 17"/>
                  <a:gd name="T42" fmla="*/ 7 w 17"/>
                  <a:gd name="T43" fmla="*/ 16 h 17"/>
                  <a:gd name="T44" fmla="*/ 6 w 17"/>
                  <a:gd name="T45" fmla="*/ 16 h 1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7"/>
                  <a:gd name="T70" fmla="*/ 0 h 17"/>
                  <a:gd name="T71" fmla="*/ 17 w 17"/>
                  <a:gd name="T72" fmla="*/ 17 h 1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7" h="17">
                    <a:moveTo>
                      <a:pt x="6" y="16"/>
                    </a:moveTo>
                    <a:lnTo>
                      <a:pt x="1" y="13"/>
                    </a:lnTo>
                    <a:lnTo>
                      <a:pt x="1" y="12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1" y="4"/>
                    </a:lnTo>
                    <a:lnTo>
                      <a:pt x="4" y="1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4" y="1"/>
                    </a:lnTo>
                    <a:lnTo>
                      <a:pt x="16" y="2"/>
                    </a:lnTo>
                    <a:lnTo>
                      <a:pt x="16" y="3"/>
                    </a:lnTo>
                    <a:lnTo>
                      <a:pt x="16" y="5"/>
                    </a:lnTo>
                    <a:lnTo>
                      <a:pt x="16" y="8"/>
                    </a:lnTo>
                    <a:lnTo>
                      <a:pt x="14" y="11"/>
                    </a:lnTo>
                    <a:lnTo>
                      <a:pt x="12" y="13"/>
                    </a:lnTo>
                    <a:lnTo>
                      <a:pt x="9" y="16"/>
                    </a:lnTo>
                    <a:lnTo>
                      <a:pt x="8" y="16"/>
                    </a:lnTo>
                    <a:lnTo>
                      <a:pt x="7" y="16"/>
                    </a:lnTo>
                    <a:lnTo>
                      <a:pt x="6" y="16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715" name="Freeform 542"/>
              <p:cNvSpPr>
                <a:spLocks/>
              </p:cNvSpPr>
              <p:nvPr/>
            </p:nvSpPr>
            <p:spPr bwMode="auto">
              <a:xfrm>
                <a:off x="2325" y="3217"/>
                <a:ext cx="16" cy="17"/>
              </a:xfrm>
              <a:custGeom>
                <a:avLst/>
                <a:gdLst>
                  <a:gd name="T0" fmla="*/ 14 w 17"/>
                  <a:gd name="T1" fmla="*/ 11 h 17"/>
                  <a:gd name="T2" fmla="*/ 16 w 17"/>
                  <a:gd name="T3" fmla="*/ 7 h 17"/>
                  <a:gd name="T4" fmla="*/ 16 w 17"/>
                  <a:gd name="T5" fmla="*/ 4 h 17"/>
                  <a:gd name="T6" fmla="*/ 16 w 17"/>
                  <a:gd name="T7" fmla="*/ 2 h 17"/>
                  <a:gd name="T8" fmla="*/ 16 w 17"/>
                  <a:gd name="T9" fmla="*/ 1 h 17"/>
                  <a:gd name="T10" fmla="*/ 14 w 17"/>
                  <a:gd name="T11" fmla="*/ 0 h 17"/>
                  <a:gd name="T12" fmla="*/ 10 w 17"/>
                  <a:gd name="T13" fmla="*/ 0 h 17"/>
                  <a:gd name="T14" fmla="*/ 7 w 17"/>
                  <a:gd name="T15" fmla="*/ 1 h 17"/>
                  <a:gd name="T16" fmla="*/ 5 w 17"/>
                  <a:gd name="T17" fmla="*/ 3 h 17"/>
                  <a:gd name="T18" fmla="*/ 1 w 17"/>
                  <a:gd name="T19" fmla="*/ 6 h 17"/>
                  <a:gd name="T20" fmla="*/ 0 w 17"/>
                  <a:gd name="T21" fmla="*/ 8 h 17"/>
                  <a:gd name="T22" fmla="*/ 0 w 17"/>
                  <a:gd name="T23" fmla="*/ 12 h 17"/>
                  <a:gd name="T24" fmla="*/ 0 w 17"/>
                  <a:gd name="T25" fmla="*/ 14 h 17"/>
                  <a:gd name="T26" fmla="*/ 0 w 17"/>
                  <a:gd name="T27" fmla="*/ 16 h 17"/>
                  <a:gd name="T28" fmla="*/ 1 w 17"/>
                  <a:gd name="T29" fmla="*/ 16 h 17"/>
                  <a:gd name="T30" fmla="*/ 5 w 17"/>
                  <a:gd name="T31" fmla="*/ 16 h 17"/>
                  <a:gd name="T32" fmla="*/ 7 w 17"/>
                  <a:gd name="T33" fmla="*/ 16 h 17"/>
                  <a:gd name="T34" fmla="*/ 10 w 17"/>
                  <a:gd name="T35" fmla="*/ 13 h 17"/>
                  <a:gd name="T36" fmla="*/ 14 w 17"/>
                  <a:gd name="T37" fmla="*/ 11 h 1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7"/>
                  <a:gd name="T58" fmla="*/ 0 h 17"/>
                  <a:gd name="T59" fmla="*/ 17 w 17"/>
                  <a:gd name="T60" fmla="*/ 17 h 1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7" h="17">
                    <a:moveTo>
                      <a:pt x="14" y="11"/>
                    </a:moveTo>
                    <a:lnTo>
                      <a:pt x="16" y="7"/>
                    </a:lnTo>
                    <a:lnTo>
                      <a:pt x="16" y="4"/>
                    </a:lnTo>
                    <a:lnTo>
                      <a:pt x="16" y="2"/>
                    </a:lnTo>
                    <a:lnTo>
                      <a:pt x="16" y="1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7" y="1"/>
                    </a:lnTo>
                    <a:lnTo>
                      <a:pt x="5" y="3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0" y="14"/>
                    </a:lnTo>
                    <a:lnTo>
                      <a:pt x="0" y="16"/>
                    </a:lnTo>
                    <a:lnTo>
                      <a:pt x="1" y="16"/>
                    </a:lnTo>
                    <a:lnTo>
                      <a:pt x="5" y="16"/>
                    </a:lnTo>
                    <a:lnTo>
                      <a:pt x="7" y="16"/>
                    </a:lnTo>
                    <a:lnTo>
                      <a:pt x="10" y="13"/>
                    </a:lnTo>
                    <a:lnTo>
                      <a:pt x="14" y="11"/>
                    </a:ln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716" name="Freeform 543"/>
              <p:cNvSpPr>
                <a:spLocks/>
              </p:cNvSpPr>
              <p:nvPr/>
            </p:nvSpPr>
            <p:spPr bwMode="auto">
              <a:xfrm>
                <a:off x="2314" y="3220"/>
                <a:ext cx="16" cy="16"/>
              </a:xfrm>
              <a:custGeom>
                <a:avLst/>
                <a:gdLst>
                  <a:gd name="T0" fmla="*/ 6 w 17"/>
                  <a:gd name="T1" fmla="*/ 14 h 17"/>
                  <a:gd name="T2" fmla="*/ 2 w 17"/>
                  <a:gd name="T3" fmla="*/ 13 h 17"/>
                  <a:gd name="T4" fmla="*/ 1 w 17"/>
                  <a:gd name="T5" fmla="*/ 12 h 17"/>
                  <a:gd name="T6" fmla="*/ 0 w 17"/>
                  <a:gd name="T7" fmla="*/ 11 h 17"/>
                  <a:gd name="T8" fmla="*/ 0 w 17"/>
                  <a:gd name="T9" fmla="*/ 10 h 17"/>
                  <a:gd name="T10" fmla="*/ 0 w 17"/>
                  <a:gd name="T11" fmla="*/ 8 h 17"/>
                  <a:gd name="T12" fmla="*/ 2 w 17"/>
                  <a:gd name="T13" fmla="*/ 5 h 17"/>
                  <a:gd name="T14" fmla="*/ 3 w 17"/>
                  <a:gd name="T15" fmla="*/ 2 h 17"/>
                  <a:gd name="T16" fmla="*/ 7 w 17"/>
                  <a:gd name="T17" fmla="*/ 1 h 17"/>
                  <a:gd name="T18" fmla="*/ 8 w 17"/>
                  <a:gd name="T19" fmla="*/ 0 h 17"/>
                  <a:gd name="T20" fmla="*/ 9 w 17"/>
                  <a:gd name="T21" fmla="*/ 0 h 17"/>
                  <a:gd name="T22" fmla="*/ 11 w 17"/>
                  <a:gd name="T23" fmla="*/ 1 h 17"/>
                  <a:gd name="T24" fmla="*/ 14 w 17"/>
                  <a:gd name="T25" fmla="*/ 2 h 17"/>
                  <a:gd name="T26" fmla="*/ 14 w 17"/>
                  <a:gd name="T27" fmla="*/ 3 h 17"/>
                  <a:gd name="T28" fmla="*/ 16 w 17"/>
                  <a:gd name="T29" fmla="*/ 4 h 17"/>
                  <a:gd name="T30" fmla="*/ 16 w 17"/>
                  <a:gd name="T31" fmla="*/ 6 h 17"/>
                  <a:gd name="T32" fmla="*/ 16 w 17"/>
                  <a:gd name="T33" fmla="*/ 8 h 17"/>
                  <a:gd name="T34" fmla="*/ 14 w 17"/>
                  <a:gd name="T35" fmla="*/ 11 h 17"/>
                  <a:gd name="T36" fmla="*/ 12 w 17"/>
                  <a:gd name="T37" fmla="*/ 13 h 17"/>
                  <a:gd name="T38" fmla="*/ 11 w 17"/>
                  <a:gd name="T39" fmla="*/ 14 h 17"/>
                  <a:gd name="T40" fmla="*/ 7 w 17"/>
                  <a:gd name="T41" fmla="*/ 16 h 17"/>
                  <a:gd name="T42" fmla="*/ 6 w 17"/>
                  <a:gd name="T43" fmla="*/ 14 h 1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7"/>
                  <a:gd name="T67" fmla="*/ 0 h 17"/>
                  <a:gd name="T68" fmla="*/ 17 w 17"/>
                  <a:gd name="T69" fmla="*/ 17 h 17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7" h="17">
                    <a:moveTo>
                      <a:pt x="6" y="14"/>
                    </a:moveTo>
                    <a:lnTo>
                      <a:pt x="2" y="13"/>
                    </a:lnTo>
                    <a:lnTo>
                      <a:pt x="1" y="12"/>
                    </a:lnTo>
                    <a:lnTo>
                      <a:pt x="0" y="11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2" y="5"/>
                    </a:lnTo>
                    <a:lnTo>
                      <a:pt x="3" y="2"/>
                    </a:lnTo>
                    <a:lnTo>
                      <a:pt x="7" y="1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1" y="1"/>
                    </a:lnTo>
                    <a:lnTo>
                      <a:pt x="14" y="2"/>
                    </a:lnTo>
                    <a:lnTo>
                      <a:pt x="14" y="3"/>
                    </a:lnTo>
                    <a:lnTo>
                      <a:pt x="16" y="4"/>
                    </a:lnTo>
                    <a:lnTo>
                      <a:pt x="16" y="6"/>
                    </a:lnTo>
                    <a:lnTo>
                      <a:pt x="16" y="8"/>
                    </a:lnTo>
                    <a:lnTo>
                      <a:pt x="14" y="11"/>
                    </a:lnTo>
                    <a:lnTo>
                      <a:pt x="12" y="13"/>
                    </a:lnTo>
                    <a:lnTo>
                      <a:pt x="11" y="14"/>
                    </a:lnTo>
                    <a:lnTo>
                      <a:pt x="7" y="16"/>
                    </a:lnTo>
                    <a:lnTo>
                      <a:pt x="6" y="14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717" name="Freeform 544"/>
              <p:cNvSpPr>
                <a:spLocks/>
              </p:cNvSpPr>
              <p:nvPr/>
            </p:nvSpPr>
            <p:spPr bwMode="auto">
              <a:xfrm>
                <a:off x="2316" y="3222"/>
                <a:ext cx="16" cy="16"/>
              </a:xfrm>
              <a:custGeom>
                <a:avLst/>
                <a:gdLst>
                  <a:gd name="T0" fmla="*/ 14 w 17"/>
                  <a:gd name="T1" fmla="*/ 11 h 17"/>
                  <a:gd name="T2" fmla="*/ 16 w 17"/>
                  <a:gd name="T3" fmla="*/ 7 h 17"/>
                  <a:gd name="T4" fmla="*/ 16 w 17"/>
                  <a:gd name="T5" fmla="*/ 4 h 17"/>
                  <a:gd name="T6" fmla="*/ 16 w 17"/>
                  <a:gd name="T7" fmla="*/ 2 h 17"/>
                  <a:gd name="T8" fmla="*/ 14 w 17"/>
                  <a:gd name="T9" fmla="*/ 1 h 17"/>
                  <a:gd name="T10" fmla="*/ 14 w 17"/>
                  <a:gd name="T11" fmla="*/ 0 h 17"/>
                  <a:gd name="T12" fmla="*/ 11 w 17"/>
                  <a:gd name="T13" fmla="*/ 0 h 17"/>
                  <a:gd name="T14" fmla="*/ 9 w 17"/>
                  <a:gd name="T15" fmla="*/ 1 h 17"/>
                  <a:gd name="T16" fmla="*/ 4 w 17"/>
                  <a:gd name="T17" fmla="*/ 3 h 17"/>
                  <a:gd name="T18" fmla="*/ 3 w 17"/>
                  <a:gd name="T19" fmla="*/ 6 h 17"/>
                  <a:gd name="T20" fmla="*/ 1 w 17"/>
                  <a:gd name="T21" fmla="*/ 8 h 17"/>
                  <a:gd name="T22" fmla="*/ 0 w 17"/>
                  <a:gd name="T23" fmla="*/ 11 h 17"/>
                  <a:gd name="T24" fmla="*/ 1 w 17"/>
                  <a:gd name="T25" fmla="*/ 14 h 17"/>
                  <a:gd name="T26" fmla="*/ 3 w 17"/>
                  <a:gd name="T27" fmla="*/ 14 h 17"/>
                  <a:gd name="T28" fmla="*/ 4 w 17"/>
                  <a:gd name="T29" fmla="*/ 16 h 17"/>
                  <a:gd name="T30" fmla="*/ 9 w 17"/>
                  <a:gd name="T31" fmla="*/ 14 h 17"/>
                  <a:gd name="T32" fmla="*/ 11 w 17"/>
                  <a:gd name="T33" fmla="*/ 13 h 17"/>
                  <a:gd name="T34" fmla="*/ 14 w 17"/>
                  <a:gd name="T35" fmla="*/ 11 h 1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7"/>
                  <a:gd name="T55" fmla="*/ 0 h 17"/>
                  <a:gd name="T56" fmla="*/ 17 w 17"/>
                  <a:gd name="T57" fmla="*/ 17 h 1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7" h="17">
                    <a:moveTo>
                      <a:pt x="14" y="11"/>
                    </a:moveTo>
                    <a:lnTo>
                      <a:pt x="16" y="7"/>
                    </a:lnTo>
                    <a:lnTo>
                      <a:pt x="16" y="4"/>
                    </a:lnTo>
                    <a:lnTo>
                      <a:pt x="16" y="2"/>
                    </a:lnTo>
                    <a:lnTo>
                      <a:pt x="14" y="1"/>
                    </a:lnTo>
                    <a:lnTo>
                      <a:pt x="14" y="0"/>
                    </a:lnTo>
                    <a:lnTo>
                      <a:pt x="11" y="0"/>
                    </a:lnTo>
                    <a:lnTo>
                      <a:pt x="9" y="1"/>
                    </a:lnTo>
                    <a:lnTo>
                      <a:pt x="4" y="3"/>
                    </a:lnTo>
                    <a:lnTo>
                      <a:pt x="3" y="6"/>
                    </a:lnTo>
                    <a:lnTo>
                      <a:pt x="1" y="8"/>
                    </a:lnTo>
                    <a:lnTo>
                      <a:pt x="0" y="11"/>
                    </a:lnTo>
                    <a:lnTo>
                      <a:pt x="1" y="14"/>
                    </a:lnTo>
                    <a:lnTo>
                      <a:pt x="3" y="14"/>
                    </a:lnTo>
                    <a:lnTo>
                      <a:pt x="4" y="16"/>
                    </a:lnTo>
                    <a:lnTo>
                      <a:pt x="9" y="14"/>
                    </a:lnTo>
                    <a:lnTo>
                      <a:pt x="11" y="13"/>
                    </a:lnTo>
                    <a:lnTo>
                      <a:pt x="14" y="11"/>
                    </a:ln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718" name="Freeform 545"/>
              <p:cNvSpPr>
                <a:spLocks/>
              </p:cNvSpPr>
              <p:nvPr/>
            </p:nvSpPr>
            <p:spPr bwMode="auto">
              <a:xfrm>
                <a:off x="2388" y="3172"/>
                <a:ext cx="15" cy="16"/>
              </a:xfrm>
              <a:custGeom>
                <a:avLst/>
                <a:gdLst>
                  <a:gd name="T0" fmla="*/ 6 w 17"/>
                  <a:gd name="T1" fmla="*/ 16 h 17"/>
                  <a:gd name="T2" fmla="*/ 2 w 17"/>
                  <a:gd name="T3" fmla="*/ 13 h 17"/>
                  <a:gd name="T4" fmla="*/ 1 w 17"/>
                  <a:gd name="T5" fmla="*/ 13 h 17"/>
                  <a:gd name="T6" fmla="*/ 0 w 17"/>
                  <a:gd name="T7" fmla="*/ 12 h 17"/>
                  <a:gd name="T8" fmla="*/ 0 w 17"/>
                  <a:gd name="T9" fmla="*/ 9 h 17"/>
                  <a:gd name="T10" fmla="*/ 0 w 17"/>
                  <a:gd name="T11" fmla="*/ 7 h 17"/>
                  <a:gd name="T12" fmla="*/ 2 w 17"/>
                  <a:gd name="T13" fmla="*/ 5 h 17"/>
                  <a:gd name="T14" fmla="*/ 3 w 17"/>
                  <a:gd name="T15" fmla="*/ 3 h 17"/>
                  <a:gd name="T16" fmla="*/ 6 w 17"/>
                  <a:gd name="T17" fmla="*/ 1 h 17"/>
                  <a:gd name="T18" fmla="*/ 8 w 17"/>
                  <a:gd name="T19" fmla="*/ 0 h 17"/>
                  <a:gd name="T20" fmla="*/ 9 w 17"/>
                  <a:gd name="T21" fmla="*/ 0 h 17"/>
                  <a:gd name="T22" fmla="*/ 13 w 17"/>
                  <a:gd name="T23" fmla="*/ 3 h 17"/>
                  <a:gd name="T24" fmla="*/ 14 w 17"/>
                  <a:gd name="T25" fmla="*/ 3 h 17"/>
                  <a:gd name="T26" fmla="*/ 16 w 17"/>
                  <a:gd name="T27" fmla="*/ 6 h 17"/>
                  <a:gd name="T28" fmla="*/ 14 w 17"/>
                  <a:gd name="T29" fmla="*/ 8 h 17"/>
                  <a:gd name="T30" fmla="*/ 13 w 17"/>
                  <a:gd name="T31" fmla="*/ 10 h 17"/>
                  <a:gd name="T32" fmla="*/ 12 w 17"/>
                  <a:gd name="T33" fmla="*/ 13 h 17"/>
                  <a:gd name="T34" fmla="*/ 9 w 17"/>
                  <a:gd name="T35" fmla="*/ 14 h 17"/>
                  <a:gd name="T36" fmla="*/ 7 w 17"/>
                  <a:gd name="T37" fmla="*/ 16 h 17"/>
                  <a:gd name="T38" fmla="*/ 6 w 17"/>
                  <a:gd name="T39" fmla="*/ 16 h 17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7"/>
                  <a:gd name="T61" fmla="*/ 0 h 17"/>
                  <a:gd name="T62" fmla="*/ 17 w 17"/>
                  <a:gd name="T63" fmla="*/ 17 h 17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7" h="17">
                    <a:moveTo>
                      <a:pt x="6" y="16"/>
                    </a:moveTo>
                    <a:lnTo>
                      <a:pt x="2" y="13"/>
                    </a:lnTo>
                    <a:lnTo>
                      <a:pt x="1" y="13"/>
                    </a:lnTo>
                    <a:lnTo>
                      <a:pt x="0" y="12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2" y="5"/>
                    </a:lnTo>
                    <a:lnTo>
                      <a:pt x="3" y="3"/>
                    </a:lnTo>
                    <a:lnTo>
                      <a:pt x="6" y="1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3" y="3"/>
                    </a:lnTo>
                    <a:lnTo>
                      <a:pt x="14" y="3"/>
                    </a:lnTo>
                    <a:lnTo>
                      <a:pt x="16" y="6"/>
                    </a:lnTo>
                    <a:lnTo>
                      <a:pt x="14" y="8"/>
                    </a:lnTo>
                    <a:lnTo>
                      <a:pt x="13" y="10"/>
                    </a:lnTo>
                    <a:lnTo>
                      <a:pt x="12" y="13"/>
                    </a:lnTo>
                    <a:lnTo>
                      <a:pt x="9" y="14"/>
                    </a:lnTo>
                    <a:lnTo>
                      <a:pt x="7" y="16"/>
                    </a:lnTo>
                    <a:lnTo>
                      <a:pt x="6" y="16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719" name="Freeform 546"/>
              <p:cNvSpPr>
                <a:spLocks/>
              </p:cNvSpPr>
              <p:nvPr/>
            </p:nvSpPr>
            <p:spPr bwMode="auto">
              <a:xfrm>
                <a:off x="2391" y="3174"/>
                <a:ext cx="15" cy="16"/>
              </a:xfrm>
              <a:custGeom>
                <a:avLst/>
                <a:gdLst>
                  <a:gd name="T0" fmla="*/ 12 w 17"/>
                  <a:gd name="T1" fmla="*/ 9 h 17"/>
                  <a:gd name="T2" fmla="*/ 14 w 17"/>
                  <a:gd name="T3" fmla="*/ 7 h 17"/>
                  <a:gd name="T4" fmla="*/ 16 w 17"/>
                  <a:gd name="T5" fmla="*/ 4 h 17"/>
                  <a:gd name="T6" fmla="*/ 14 w 17"/>
                  <a:gd name="T7" fmla="*/ 1 h 17"/>
                  <a:gd name="T8" fmla="*/ 12 w 17"/>
                  <a:gd name="T9" fmla="*/ 1 h 17"/>
                  <a:gd name="T10" fmla="*/ 11 w 17"/>
                  <a:gd name="T11" fmla="*/ 0 h 17"/>
                  <a:gd name="T12" fmla="*/ 8 w 17"/>
                  <a:gd name="T13" fmla="*/ 1 h 17"/>
                  <a:gd name="T14" fmla="*/ 4 w 17"/>
                  <a:gd name="T15" fmla="*/ 2 h 17"/>
                  <a:gd name="T16" fmla="*/ 3 w 17"/>
                  <a:gd name="T17" fmla="*/ 4 h 17"/>
                  <a:gd name="T18" fmla="*/ 0 w 17"/>
                  <a:gd name="T19" fmla="*/ 8 h 17"/>
                  <a:gd name="T20" fmla="*/ 0 w 17"/>
                  <a:gd name="T21" fmla="*/ 12 h 17"/>
                  <a:gd name="T22" fmla="*/ 0 w 17"/>
                  <a:gd name="T23" fmla="*/ 13 h 17"/>
                  <a:gd name="T24" fmla="*/ 1 w 17"/>
                  <a:gd name="T25" fmla="*/ 14 h 17"/>
                  <a:gd name="T26" fmla="*/ 3 w 17"/>
                  <a:gd name="T27" fmla="*/ 16 h 17"/>
                  <a:gd name="T28" fmla="*/ 4 w 17"/>
                  <a:gd name="T29" fmla="*/ 16 h 17"/>
                  <a:gd name="T30" fmla="*/ 8 w 17"/>
                  <a:gd name="T31" fmla="*/ 14 h 17"/>
                  <a:gd name="T32" fmla="*/ 11 w 17"/>
                  <a:gd name="T33" fmla="*/ 13 h 17"/>
                  <a:gd name="T34" fmla="*/ 12 w 17"/>
                  <a:gd name="T35" fmla="*/ 9 h 1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7"/>
                  <a:gd name="T55" fmla="*/ 0 h 17"/>
                  <a:gd name="T56" fmla="*/ 17 w 17"/>
                  <a:gd name="T57" fmla="*/ 17 h 1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7" h="17">
                    <a:moveTo>
                      <a:pt x="12" y="9"/>
                    </a:moveTo>
                    <a:lnTo>
                      <a:pt x="14" y="7"/>
                    </a:lnTo>
                    <a:lnTo>
                      <a:pt x="16" y="4"/>
                    </a:lnTo>
                    <a:lnTo>
                      <a:pt x="14" y="1"/>
                    </a:lnTo>
                    <a:lnTo>
                      <a:pt x="12" y="1"/>
                    </a:lnTo>
                    <a:lnTo>
                      <a:pt x="11" y="0"/>
                    </a:lnTo>
                    <a:lnTo>
                      <a:pt x="8" y="1"/>
                    </a:lnTo>
                    <a:lnTo>
                      <a:pt x="4" y="2"/>
                    </a:lnTo>
                    <a:lnTo>
                      <a:pt x="3" y="4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0" y="13"/>
                    </a:lnTo>
                    <a:lnTo>
                      <a:pt x="1" y="14"/>
                    </a:lnTo>
                    <a:lnTo>
                      <a:pt x="3" y="16"/>
                    </a:lnTo>
                    <a:lnTo>
                      <a:pt x="4" y="16"/>
                    </a:lnTo>
                    <a:lnTo>
                      <a:pt x="8" y="14"/>
                    </a:lnTo>
                    <a:lnTo>
                      <a:pt x="11" y="13"/>
                    </a:lnTo>
                    <a:lnTo>
                      <a:pt x="12" y="9"/>
                    </a:ln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720" name="Freeform 547"/>
              <p:cNvSpPr>
                <a:spLocks/>
              </p:cNvSpPr>
              <p:nvPr/>
            </p:nvSpPr>
            <p:spPr bwMode="auto">
              <a:xfrm>
                <a:off x="2391" y="3177"/>
                <a:ext cx="16" cy="16"/>
              </a:xfrm>
              <a:custGeom>
                <a:avLst/>
                <a:gdLst>
                  <a:gd name="T0" fmla="*/ 13 w 17"/>
                  <a:gd name="T1" fmla="*/ 8 h 17"/>
                  <a:gd name="T2" fmla="*/ 16 w 17"/>
                  <a:gd name="T3" fmla="*/ 8 h 17"/>
                  <a:gd name="T4" fmla="*/ 16 w 17"/>
                  <a:gd name="T5" fmla="*/ 2 h 17"/>
                  <a:gd name="T6" fmla="*/ 16 w 17"/>
                  <a:gd name="T7" fmla="*/ 0 h 17"/>
                  <a:gd name="T8" fmla="*/ 13 w 17"/>
                  <a:gd name="T9" fmla="*/ 0 h 17"/>
                  <a:gd name="T10" fmla="*/ 10 w 17"/>
                  <a:gd name="T11" fmla="*/ 0 h 17"/>
                  <a:gd name="T12" fmla="*/ 8 w 17"/>
                  <a:gd name="T13" fmla="*/ 0 h 17"/>
                  <a:gd name="T14" fmla="*/ 2 w 17"/>
                  <a:gd name="T15" fmla="*/ 5 h 17"/>
                  <a:gd name="T16" fmla="*/ 0 w 17"/>
                  <a:gd name="T17" fmla="*/ 8 h 17"/>
                  <a:gd name="T18" fmla="*/ 0 w 17"/>
                  <a:gd name="T19" fmla="*/ 10 h 17"/>
                  <a:gd name="T20" fmla="*/ 0 w 17"/>
                  <a:gd name="T21" fmla="*/ 13 h 17"/>
                  <a:gd name="T22" fmla="*/ 2 w 17"/>
                  <a:gd name="T23" fmla="*/ 16 h 17"/>
                  <a:gd name="T24" fmla="*/ 5 w 17"/>
                  <a:gd name="T25" fmla="*/ 16 h 17"/>
                  <a:gd name="T26" fmla="*/ 8 w 17"/>
                  <a:gd name="T27" fmla="*/ 16 h 17"/>
                  <a:gd name="T28" fmla="*/ 13 w 17"/>
                  <a:gd name="T29" fmla="*/ 8 h 1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7"/>
                  <a:gd name="T46" fmla="*/ 0 h 17"/>
                  <a:gd name="T47" fmla="*/ 17 w 17"/>
                  <a:gd name="T48" fmla="*/ 17 h 1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7" h="17">
                    <a:moveTo>
                      <a:pt x="13" y="8"/>
                    </a:moveTo>
                    <a:lnTo>
                      <a:pt x="16" y="8"/>
                    </a:lnTo>
                    <a:lnTo>
                      <a:pt x="16" y="2"/>
                    </a:lnTo>
                    <a:lnTo>
                      <a:pt x="16" y="0"/>
                    </a:lnTo>
                    <a:lnTo>
                      <a:pt x="13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2" y="5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0" y="13"/>
                    </a:lnTo>
                    <a:lnTo>
                      <a:pt x="2" y="16"/>
                    </a:lnTo>
                    <a:lnTo>
                      <a:pt x="5" y="16"/>
                    </a:lnTo>
                    <a:lnTo>
                      <a:pt x="8" y="16"/>
                    </a:lnTo>
                    <a:lnTo>
                      <a:pt x="13" y="8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721" name="Freeform 548"/>
              <p:cNvSpPr>
                <a:spLocks/>
              </p:cNvSpPr>
              <p:nvPr/>
            </p:nvSpPr>
            <p:spPr bwMode="auto">
              <a:xfrm>
                <a:off x="2379" y="3177"/>
                <a:ext cx="15" cy="17"/>
              </a:xfrm>
              <a:custGeom>
                <a:avLst/>
                <a:gdLst>
                  <a:gd name="T0" fmla="*/ 4 w 17"/>
                  <a:gd name="T1" fmla="*/ 16 h 17"/>
                  <a:gd name="T2" fmla="*/ 1 w 17"/>
                  <a:gd name="T3" fmla="*/ 12 h 17"/>
                  <a:gd name="T4" fmla="*/ 0 w 17"/>
                  <a:gd name="T5" fmla="*/ 12 h 17"/>
                  <a:gd name="T6" fmla="*/ 0 w 17"/>
                  <a:gd name="T7" fmla="*/ 9 h 17"/>
                  <a:gd name="T8" fmla="*/ 0 w 17"/>
                  <a:gd name="T9" fmla="*/ 7 h 17"/>
                  <a:gd name="T10" fmla="*/ 1 w 17"/>
                  <a:gd name="T11" fmla="*/ 5 h 17"/>
                  <a:gd name="T12" fmla="*/ 3 w 17"/>
                  <a:gd name="T13" fmla="*/ 2 h 17"/>
                  <a:gd name="T14" fmla="*/ 6 w 17"/>
                  <a:gd name="T15" fmla="*/ 1 h 17"/>
                  <a:gd name="T16" fmla="*/ 8 w 17"/>
                  <a:gd name="T17" fmla="*/ 0 h 17"/>
                  <a:gd name="T18" fmla="*/ 9 w 17"/>
                  <a:gd name="T19" fmla="*/ 0 h 17"/>
                  <a:gd name="T20" fmla="*/ 14 w 17"/>
                  <a:gd name="T21" fmla="*/ 2 h 17"/>
                  <a:gd name="T22" fmla="*/ 16 w 17"/>
                  <a:gd name="T23" fmla="*/ 3 h 17"/>
                  <a:gd name="T24" fmla="*/ 16 w 17"/>
                  <a:gd name="T25" fmla="*/ 6 h 17"/>
                  <a:gd name="T26" fmla="*/ 16 w 17"/>
                  <a:gd name="T27" fmla="*/ 8 h 17"/>
                  <a:gd name="T28" fmla="*/ 14 w 17"/>
                  <a:gd name="T29" fmla="*/ 10 h 17"/>
                  <a:gd name="T30" fmla="*/ 12 w 17"/>
                  <a:gd name="T31" fmla="*/ 12 h 17"/>
                  <a:gd name="T32" fmla="*/ 9 w 17"/>
                  <a:gd name="T33" fmla="*/ 14 h 17"/>
                  <a:gd name="T34" fmla="*/ 7 w 17"/>
                  <a:gd name="T35" fmla="*/ 16 h 17"/>
                  <a:gd name="T36" fmla="*/ 6 w 17"/>
                  <a:gd name="T37" fmla="*/ 16 h 17"/>
                  <a:gd name="T38" fmla="*/ 4 w 17"/>
                  <a:gd name="T39" fmla="*/ 16 h 17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7"/>
                  <a:gd name="T61" fmla="*/ 0 h 17"/>
                  <a:gd name="T62" fmla="*/ 17 w 17"/>
                  <a:gd name="T63" fmla="*/ 17 h 17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7" h="17">
                    <a:moveTo>
                      <a:pt x="4" y="16"/>
                    </a:moveTo>
                    <a:lnTo>
                      <a:pt x="1" y="12"/>
                    </a:lnTo>
                    <a:lnTo>
                      <a:pt x="0" y="12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1" y="5"/>
                    </a:lnTo>
                    <a:lnTo>
                      <a:pt x="3" y="2"/>
                    </a:lnTo>
                    <a:lnTo>
                      <a:pt x="6" y="1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4" y="2"/>
                    </a:lnTo>
                    <a:lnTo>
                      <a:pt x="16" y="3"/>
                    </a:lnTo>
                    <a:lnTo>
                      <a:pt x="16" y="6"/>
                    </a:lnTo>
                    <a:lnTo>
                      <a:pt x="16" y="8"/>
                    </a:lnTo>
                    <a:lnTo>
                      <a:pt x="14" y="10"/>
                    </a:lnTo>
                    <a:lnTo>
                      <a:pt x="12" y="12"/>
                    </a:lnTo>
                    <a:lnTo>
                      <a:pt x="9" y="14"/>
                    </a:lnTo>
                    <a:lnTo>
                      <a:pt x="7" y="16"/>
                    </a:lnTo>
                    <a:lnTo>
                      <a:pt x="6" y="16"/>
                    </a:lnTo>
                    <a:lnTo>
                      <a:pt x="4" y="16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722" name="Freeform 549"/>
              <p:cNvSpPr>
                <a:spLocks/>
              </p:cNvSpPr>
              <p:nvPr/>
            </p:nvSpPr>
            <p:spPr bwMode="auto">
              <a:xfrm>
                <a:off x="2381" y="3178"/>
                <a:ext cx="16" cy="17"/>
              </a:xfrm>
              <a:custGeom>
                <a:avLst/>
                <a:gdLst>
                  <a:gd name="T0" fmla="*/ 14 w 17"/>
                  <a:gd name="T1" fmla="*/ 9 h 17"/>
                  <a:gd name="T2" fmla="*/ 16 w 17"/>
                  <a:gd name="T3" fmla="*/ 7 h 17"/>
                  <a:gd name="T4" fmla="*/ 16 w 17"/>
                  <a:gd name="T5" fmla="*/ 4 h 17"/>
                  <a:gd name="T6" fmla="*/ 16 w 17"/>
                  <a:gd name="T7" fmla="*/ 1 h 17"/>
                  <a:gd name="T8" fmla="*/ 14 w 17"/>
                  <a:gd name="T9" fmla="*/ 0 h 17"/>
                  <a:gd name="T10" fmla="*/ 11 w 17"/>
                  <a:gd name="T11" fmla="*/ 0 h 17"/>
                  <a:gd name="T12" fmla="*/ 8 w 17"/>
                  <a:gd name="T13" fmla="*/ 0 h 17"/>
                  <a:gd name="T14" fmla="*/ 4 w 17"/>
                  <a:gd name="T15" fmla="*/ 2 h 17"/>
                  <a:gd name="T16" fmla="*/ 1 w 17"/>
                  <a:gd name="T17" fmla="*/ 4 h 17"/>
                  <a:gd name="T18" fmla="*/ 1 w 17"/>
                  <a:gd name="T19" fmla="*/ 8 h 17"/>
                  <a:gd name="T20" fmla="*/ 0 w 17"/>
                  <a:gd name="T21" fmla="*/ 12 h 17"/>
                  <a:gd name="T22" fmla="*/ 1 w 17"/>
                  <a:gd name="T23" fmla="*/ 13 h 17"/>
                  <a:gd name="T24" fmla="*/ 1 w 17"/>
                  <a:gd name="T25" fmla="*/ 14 h 17"/>
                  <a:gd name="T26" fmla="*/ 1 w 17"/>
                  <a:gd name="T27" fmla="*/ 16 h 17"/>
                  <a:gd name="T28" fmla="*/ 4 w 17"/>
                  <a:gd name="T29" fmla="*/ 16 h 17"/>
                  <a:gd name="T30" fmla="*/ 8 w 17"/>
                  <a:gd name="T31" fmla="*/ 14 h 17"/>
                  <a:gd name="T32" fmla="*/ 11 w 17"/>
                  <a:gd name="T33" fmla="*/ 12 h 17"/>
                  <a:gd name="T34" fmla="*/ 14 w 17"/>
                  <a:gd name="T35" fmla="*/ 9 h 1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7"/>
                  <a:gd name="T55" fmla="*/ 0 h 17"/>
                  <a:gd name="T56" fmla="*/ 17 w 17"/>
                  <a:gd name="T57" fmla="*/ 17 h 1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7" h="17">
                    <a:moveTo>
                      <a:pt x="14" y="9"/>
                    </a:moveTo>
                    <a:lnTo>
                      <a:pt x="16" y="7"/>
                    </a:lnTo>
                    <a:lnTo>
                      <a:pt x="16" y="4"/>
                    </a:lnTo>
                    <a:lnTo>
                      <a:pt x="16" y="1"/>
                    </a:lnTo>
                    <a:lnTo>
                      <a:pt x="14" y="0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4" y="2"/>
                    </a:lnTo>
                    <a:lnTo>
                      <a:pt x="1" y="4"/>
                    </a:lnTo>
                    <a:lnTo>
                      <a:pt x="1" y="8"/>
                    </a:lnTo>
                    <a:lnTo>
                      <a:pt x="0" y="12"/>
                    </a:lnTo>
                    <a:lnTo>
                      <a:pt x="1" y="13"/>
                    </a:lnTo>
                    <a:lnTo>
                      <a:pt x="1" y="14"/>
                    </a:lnTo>
                    <a:lnTo>
                      <a:pt x="1" y="16"/>
                    </a:lnTo>
                    <a:lnTo>
                      <a:pt x="4" y="16"/>
                    </a:lnTo>
                    <a:lnTo>
                      <a:pt x="8" y="14"/>
                    </a:lnTo>
                    <a:lnTo>
                      <a:pt x="11" y="12"/>
                    </a:lnTo>
                    <a:lnTo>
                      <a:pt x="14" y="9"/>
                    </a:ln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723" name="Freeform 550"/>
              <p:cNvSpPr>
                <a:spLocks/>
              </p:cNvSpPr>
              <p:nvPr/>
            </p:nvSpPr>
            <p:spPr bwMode="auto">
              <a:xfrm>
                <a:off x="2383" y="3181"/>
                <a:ext cx="16" cy="16"/>
              </a:xfrm>
              <a:custGeom>
                <a:avLst/>
                <a:gdLst>
                  <a:gd name="T0" fmla="*/ 16 w 17"/>
                  <a:gd name="T1" fmla="*/ 8 h 17"/>
                  <a:gd name="T2" fmla="*/ 16 w 17"/>
                  <a:gd name="T3" fmla="*/ 8 h 17"/>
                  <a:gd name="T4" fmla="*/ 16 w 17"/>
                  <a:gd name="T5" fmla="*/ 2 h 17"/>
                  <a:gd name="T6" fmla="*/ 16 w 17"/>
                  <a:gd name="T7" fmla="*/ 0 h 17"/>
                  <a:gd name="T8" fmla="*/ 12 w 17"/>
                  <a:gd name="T9" fmla="*/ 0 h 17"/>
                  <a:gd name="T10" fmla="*/ 8 w 17"/>
                  <a:gd name="T11" fmla="*/ 0 h 17"/>
                  <a:gd name="T12" fmla="*/ 4 w 17"/>
                  <a:gd name="T13" fmla="*/ 2 h 17"/>
                  <a:gd name="T14" fmla="*/ 0 w 17"/>
                  <a:gd name="T15" fmla="*/ 8 h 17"/>
                  <a:gd name="T16" fmla="*/ 0 w 17"/>
                  <a:gd name="T17" fmla="*/ 10 h 17"/>
                  <a:gd name="T18" fmla="*/ 0 w 17"/>
                  <a:gd name="T19" fmla="*/ 13 h 17"/>
                  <a:gd name="T20" fmla="*/ 4 w 17"/>
                  <a:gd name="T21" fmla="*/ 16 h 17"/>
                  <a:gd name="T22" fmla="*/ 8 w 17"/>
                  <a:gd name="T23" fmla="*/ 16 h 17"/>
                  <a:gd name="T24" fmla="*/ 16 w 17"/>
                  <a:gd name="T25" fmla="*/ 8 h 1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7"/>
                  <a:gd name="T40" fmla="*/ 0 h 17"/>
                  <a:gd name="T41" fmla="*/ 17 w 17"/>
                  <a:gd name="T42" fmla="*/ 17 h 1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7" h="17">
                    <a:moveTo>
                      <a:pt x="16" y="8"/>
                    </a:moveTo>
                    <a:lnTo>
                      <a:pt x="16" y="8"/>
                    </a:lnTo>
                    <a:lnTo>
                      <a:pt x="16" y="2"/>
                    </a:lnTo>
                    <a:lnTo>
                      <a:pt x="16" y="0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4" y="2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0" y="13"/>
                    </a:lnTo>
                    <a:lnTo>
                      <a:pt x="4" y="16"/>
                    </a:lnTo>
                    <a:lnTo>
                      <a:pt x="8" y="16"/>
                    </a:lnTo>
                    <a:lnTo>
                      <a:pt x="16" y="8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724" name="Freeform 551"/>
              <p:cNvSpPr>
                <a:spLocks/>
              </p:cNvSpPr>
              <p:nvPr/>
            </p:nvSpPr>
            <p:spPr bwMode="auto">
              <a:xfrm>
                <a:off x="2391" y="3175"/>
                <a:ext cx="16" cy="16"/>
              </a:xfrm>
              <a:custGeom>
                <a:avLst/>
                <a:gdLst>
                  <a:gd name="T0" fmla="*/ 6 w 17"/>
                  <a:gd name="T1" fmla="*/ 16 h 17"/>
                  <a:gd name="T2" fmla="*/ 2 w 17"/>
                  <a:gd name="T3" fmla="*/ 13 h 17"/>
                  <a:gd name="T4" fmla="*/ 1 w 17"/>
                  <a:gd name="T5" fmla="*/ 13 h 17"/>
                  <a:gd name="T6" fmla="*/ 0 w 17"/>
                  <a:gd name="T7" fmla="*/ 12 h 17"/>
                  <a:gd name="T8" fmla="*/ 0 w 17"/>
                  <a:gd name="T9" fmla="*/ 10 h 17"/>
                  <a:gd name="T10" fmla="*/ 0 w 17"/>
                  <a:gd name="T11" fmla="*/ 7 h 17"/>
                  <a:gd name="T12" fmla="*/ 2 w 17"/>
                  <a:gd name="T13" fmla="*/ 5 h 17"/>
                  <a:gd name="T14" fmla="*/ 3 w 17"/>
                  <a:gd name="T15" fmla="*/ 3 h 17"/>
                  <a:gd name="T16" fmla="*/ 6 w 17"/>
                  <a:gd name="T17" fmla="*/ 1 h 17"/>
                  <a:gd name="T18" fmla="*/ 8 w 17"/>
                  <a:gd name="T19" fmla="*/ 0 h 17"/>
                  <a:gd name="T20" fmla="*/ 9 w 17"/>
                  <a:gd name="T21" fmla="*/ 0 h 17"/>
                  <a:gd name="T22" fmla="*/ 11 w 17"/>
                  <a:gd name="T23" fmla="*/ 0 h 17"/>
                  <a:gd name="T24" fmla="*/ 14 w 17"/>
                  <a:gd name="T25" fmla="*/ 3 h 17"/>
                  <a:gd name="T26" fmla="*/ 16 w 17"/>
                  <a:gd name="T27" fmla="*/ 3 h 17"/>
                  <a:gd name="T28" fmla="*/ 16 w 17"/>
                  <a:gd name="T29" fmla="*/ 6 h 17"/>
                  <a:gd name="T30" fmla="*/ 16 w 17"/>
                  <a:gd name="T31" fmla="*/ 8 h 17"/>
                  <a:gd name="T32" fmla="*/ 14 w 17"/>
                  <a:gd name="T33" fmla="*/ 11 h 17"/>
                  <a:gd name="T34" fmla="*/ 12 w 17"/>
                  <a:gd name="T35" fmla="*/ 13 h 17"/>
                  <a:gd name="T36" fmla="*/ 9 w 17"/>
                  <a:gd name="T37" fmla="*/ 14 h 17"/>
                  <a:gd name="T38" fmla="*/ 7 w 17"/>
                  <a:gd name="T39" fmla="*/ 16 h 17"/>
                  <a:gd name="T40" fmla="*/ 6 w 17"/>
                  <a:gd name="T41" fmla="*/ 16 h 1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7"/>
                  <a:gd name="T64" fmla="*/ 0 h 17"/>
                  <a:gd name="T65" fmla="*/ 17 w 17"/>
                  <a:gd name="T66" fmla="*/ 17 h 1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7" h="17">
                    <a:moveTo>
                      <a:pt x="6" y="16"/>
                    </a:moveTo>
                    <a:lnTo>
                      <a:pt x="2" y="13"/>
                    </a:lnTo>
                    <a:lnTo>
                      <a:pt x="1" y="13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2" y="5"/>
                    </a:lnTo>
                    <a:lnTo>
                      <a:pt x="3" y="3"/>
                    </a:lnTo>
                    <a:lnTo>
                      <a:pt x="6" y="1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4" y="3"/>
                    </a:lnTo>
                    <a:lnTo>
                      <a:pt x="16" y="3"/>
                    </a:lnTo>
                    <a:lnTo>
                      <a:pt x="16" y="6"/>
                    </a:lnTo>
                    <a:lnTo>
                      <a:pt x="16" y="8"/>
                    </a:lnTo>
                    <a:lnTo>
                      <a:pt x="14" y="11"/>
                    </a:lnTo>
                    <a:lnTo>
                      <a:pt x="12" y="13"/>
                    </a:lnTo>
                    <a:lnTo>
                      <a:pt x="9" y="14"/>
                    </a:lnTo>
                    <a:lnTo>
                      <a:pt x="7" y="16"/>
                    </a:lnTo>
                    <a:lnTo>
                      <a:pt x="6" y="16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725" name="Freeform 552"/>
              <p:cNvSpPr>
                <a:spLocks/>
              </p:cNvSpPr>
              <p:nvPr/>
            </p:nvSpPr>
            <p:spPr bwMode="auto">
              <a:xfrm>
                <a:off x="2385" y="3181"/>
                <a:ext cx="16" cy="16"/>
              </a:xfrm>
              <a:custGeom>
                <a:avLst/>
                <a:gdLst>
                  <a:gd name="T0" fmla="*/ 13 w 17"/>
                  <a:gd name="T1" fmla="*/ 9 h 17"/>
                  <a:gd name="T2" fmla="*/ 14 w 17"/>
                  <a:gd name="T3" fmla="*/ 7 h 17"/>
                  <a:gd name="T4" fmla="*/ 16 w 17"/>
                  <a:gd name="T5" fmla="*/ 4 h 17"/>
                  <a:gd name="T6" fmla="*/ 14 w 17"/>
                  <a:gd name="T7" fmla="*/ 1 h 17"/>
                  <a:gd name="T8" fmla="*/ 13 w 17"/>
                  <a:gd name="T9" fmla="*/ 1 h 17"/>
                  <a:gd name="T10" fmla="*/ 10 w 17"/>
                  <a:gd name="T11" fmla="*/ 0 h 17"/>
                  <a:gd name="T12" fmla="*/ 8 w 17"/>
                  <a:gd name="T13" fmla="*/ 1 h 17"/>
                  <a:gd name="T14" fmla="*/ 5 w 17"/>
                  <a:gd name="T15" fmla="*/ 2 h 17"/>
                  <a:gd name="T16" fmla="*/ 2 w 17"/>
                  <a:gd name="T17" fmla="*/ 4 h 17"/>
                  <a:gd name="T18" fmla="*/ 1 w 17"/>
                  <a:gd name="T19" fmla="*/ 8 h 17"/>
                  <a:gd name="T20" fmla="*/ 0 w 17"/>
                  <a:gd name="T21" fmla="*/ 12 h 17"/>
                  <a:gd name="T22" fmla="*/ 1 w 17"/>
                  <a:gd name="T23" fmla="*/ 13 h 17"/>
                  <a:gd name="T24" fmla="*/ 1 w 17"/>
                  <a:gd name="T25" fmla="*/ 14 h 17"/>
                  <a:gd name="T26" fmla="*/ 2 w 17"/>
                  <a:gd name="T27" fmla="*/ 16 h 17"/>
                  <a:gd name="T28" fmla="*/ 4 w 17"/>
                  <a:gd name="T29" fmla="*/ 16 h 17"/>
                  <a:gd name="T30" fmla="*/ 8 w 17"/>
                  <a:gd name="T31" fmla="*/ 14 h 17"/>
                  <a:gd name="T32" fmla="*/ 10 w 17"/>
                  <a:gd name="T33" fmla="*/ 12 h 17"/>
                  <a:gd name="T34" fmla="*/ 13 w 17"/>
                  <a:gd name="T35" fmla="*/ 9 h 1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7"/>
                  <a:gd name="T55" fmla="*/ 0 h 17"/>
                  <a:gd name="T56" fmla="*/ 17 w 17"/>
                  <a:gd name="T57" fmla="*/ 17 h 1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7" h="17">
                    <a:moveTo>
                      <a:pt x="13" y="9"/>
                    </a:moveTo>
                    <a:lnTo>
                      <a:pt x="14" y="7"/>
                    </a:lnTo>
                    <a:lnTo>
                      <a:pt x="16" y="4"/>
                    </a:lnTo>
                    <a:lnTo>
                      <a:pt x="14" y="1"/>
                    </a:lnTo>
                    <a:lnTo>
                      <a:pt x="13" y="1"/>
                    </a:lnTo>
                    <a:lnTo>
                      <a:pt x="10" y="0"/>
                    </a:lnTo>
                    <a:lnTo>
                      <a:pt x="8" y="1"/>
                    </a:lnTo>
                    <a:lnTo>
                      <a:pt x="5" y="2"/>
                    </a:lnTo>
                    <a:lnTo>
                      <a:pt x="2" y="4"/>
                    </a:lnTo>
                    <a:lnTo>
                      <a:pt x="1" y="8"/>
                    </a:lnTo>
                    <a:lnTo>
                      <a:pt x="0" y="12"/>
                    </a:lnTo>
                    <a:lnTo>
                      <a:pt x="1" y="13"/>
                    </a:lnTo>
                    <a:lnTo>
                      <a:pt x="1" y="14"/>
                    </a:lnTo>
                    <a:lnTo>
                      <a:pt x="2" y="16"/>
                    </a:lnTo>
                    <a:lnTo>
                      <a:pt x="4" y="16"/>
                    </a:lnTo>
                    <a:lnTo>
                      <a:pt x="8" y="14"/>
                    </a:lnTo>
                    <a:lnTo>
                      <a:pt x="10" y="12"/>
                    </a:lnTo>
                    <a:lnTo>
                      <a:pt x="13" y="9"/>
                    </a:ln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726" name="Freeform 553"/>
              <p:cNvSpPr>
                <a:spLocks/>
              </p:cNvSpPr>
              <p:nvPr/>
            </p:nvSpPr>
            <p:spPr bwMode="auto">
              <a:xfrm>
                <a:off x="2283" y="3198"/>
                <a:ext cx="21" cy="40"/>
              </a:xfrm>
              <a:custGeom>
                <a:avLst/>
                <a:gdLst>
                  <a:gd name="T0" fmla="*/ 0 w 23"/>
                  <a:gd name="T1" fmla="*/ 28 h 42"/>
                  <a:gd name="T2" fmla="*/ 22 w 23"/>
                  <a:gd name="T3" fmla="*/ 41 h 42"/>
                  <a:gd name="T4" fmla="*/ 22 w 23"/>
                  <a:gd name="T5" fmla="*/ 13 h 42"/>
                  <a:gd name="T6" fmla="*/ 0 w 23"/>
                  <a:gd name="T7" fmla="*/ 0 h 42"/>
                  <a:gd name="T8" fmla="*/ 0 w 23"/>
                  <a:gd name="T9" fmla="*/ 28 h 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"/>
                  <a:gd name="T16" fmla="*/ 0 h 42"/>
                  <a:gd name="T17" fmla="*/ 23 w 23"/>
                  <a:gd name="T18" fmla="*/ 42 h 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" h="42">
                    <a:moveTo>
                      <a:pt x="0" y="28"/>
                    </a:moveTo>
                    <a:lnTo>
                      <a:pt x="22" y="41"/>
                    </a:lnTo>
                    <a:lnTo>
                      <a:pt x="22" y="13"/>
                    </a:lnTo>
                    <a:lnTo>
                      <a:pt x="0" y="0"/>
                    </a:lnTo>
                    <a:lnTo>
                      <a:pt x="0" y="28"/>
                    </a:lnTo>
                  </a:path>
                </a:pathLst>
              </a:custGeom>
              <a:solidFill>
                <a:srgbClr val="F901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727" name="Freeform 554"/>
              <p:cNvSpPr>
                <a:spLocks/>
              </p:cNvSpPr>
              <p:nvPr/>
            </p:nvSpPr>
            <p:spPr bwMode="auto">
              <a:xfrm>
                <a:off x="2278" y="3207"/>
                <a:ext cx="25" cy="16"/>
              </a:xfrm>
              <a:custGeom>
                <a:avLst/>
                <a:gdLst>
                  <a:gd name="T0" fmla="*/ 8 w 28"/>
                  <a:gd name="T1" fmla="*/ 0 h 17"/>
                  <a:gd name="T2" fmla="*/ 0 w 28"/>
                  <a:gd name="T3" fmla="*/ 5 h 17"/>
                  <a:gd name="T4" fmla="*/ 4 w 28"/>
                  <a:gd name="T5" fmla="*/ 13 h 17"/>
                  <a:gd name="T6" fmla="*/ 17 w 28"/>
                  <a:gd name="T7" fmla="*/ 16 h 17"/>
                  <a:gd name="T8" fmla="*/ 27 w 28"/>
                  <a:gd name="T9" fmla="*/ 10 h 17"/>
                  <a:gd name="T10" fmla="*/ 8 w 28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8"/>
                  <a:gd name="T19" fmla="*/ 0 h 17"/>
                  <a:gd name="T20" fmla="*/ 28 w 28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8" h="17">
                    <a:moveTo>
                      <a:pt x="8" y="0"/>
                    </a:moveTo>
                    <a:lnTo>
                      <a:pt x="0" y="5"/>
                    </a:lnTo>
                    <a:lnTo>
                      <a:pt x="4" y="13"/>
                    </a:lnTo>
                    <a:lnTo>
                      <a:pt x="17" y="16"/>
                    </a:lnTo>
                    <a:lnTo>
                      <a:pt x="27" y="10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F934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728" name="Freeform 555"/>
              <p:cNvSpPr>
                <a:spLocks/>
              </p:cNvSpPr>
              <p:nvPr/>
            </p:nvSpPr>
            <p:spPr bwMode="auto">
              <a:xfrm>
                <a:off x="2291" y="3217"/>
                <a:ext cx="15" cy="27"/>
              </a:xfrm>
              <a:custGeom>
                <a:avLst/>
                <a:gdLst>
                  <a:gd name="T0" fmla="*/ 16 w 17"/>
                  <a:gd name="T1" fmla="*/ 19 h 28"/>
                  <a:gd name="T2" fmla="*/ 0 w 17"/>
                  <a:gd name="T3" fmla="*/ 27 h 28"/>
                  <a:gd name="T4" fmla="*/ 0 w 17"/>
                  <a:gd name="T5" fmla="*/ 12 h 28"/>
                  <a:gd name="T6" fmla="*/ 4 w 17"/>
                  <a:gd name="T7" fmla="*/ 4 h 28"/>
                  <a:gd name="T8" fmla="*/ 16 w 17"/>
                  <a:gd name="T9" fmla="*/ 0 h 28"/>
                  <a:gd name="T10" fmla="*/ 16 w 17"/>
                  <a:gd name="T11" fmla="*/ 19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"/>
                  <a:gd name="T19" fmla="*/ 0 h 28"/>
                  <a:gd name="T20" fmla="*/ 17 w 17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" h="28">
                    <a:moveTo>
                      <a:pt x="16" y="19"/>
                    </a:moveTo>
                    <a:lnTo>
                      <a:pt x="0" y="27"/>
                    </a:lnTo>
                    <a:lnTo>
                      <a:pt x="0" y="12"/>
                    </a:lnTo>
                    <a:lnTo>
                      <a:pt x="4" y="4"/>
                    </a:lnTo>
                    <a:lnTo>
                      <a:pt x="16" y="0"/>
                    </a:lnTo>
                    <a:lnTo>
                      <a:pt x="16" y="19"/>
                    </a:lnTo>
                  </a:path>
                </a:pathLst>
              </a:custGeom>
              <a:solidFill>
                <a:srgbClr val="99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729" name="Freeform 556"/>
              <p:cNvSpPr>
                <a:spLocks/>
              </p:cNvSpPr>
              <p:nvPr/>
            </p:nvSpPr>
            <p:spPr bwMode="auto">
              <a:xfrm>
                <a:off x="2271" y="3228"/>
                <a:ext cx="21" cy="22"/>
              </a:xfrm>
              <a:custGeom>
                <a:avLst/>
                <a:gdLst>
                  <a:gd name="T0" fmla="*/ 21 w 22"/>
                  <a:gd name="T1" fmla="*/ 15 h 23"/>
                  <a:gd name="T2" fmla="*/ 19 w 22"/>
                  <a:gd name="T3" fmla="*/ 11 h 23"/>
                  <a:gd name="T4" fmla="*/ 9 w 22"/>
                  <a:gd name="T5" fmla="*/ 13 h 23"/>
                  <a:gd name="T6" fmla="*/ 2 w 22"/>
                  <a:gd name="T7" fmla="*/ 22 h 23"/>
                  <a:gd name="T8" fmla="*/ 0 w 22"/>
                  <a:gd name="T9" fmla="*/ 21 h 23"/>
                  <a:gd name="T10" fmla="*/ 3 w 22"/>
                  <a:gd name="T11" fmla="*/ 9 h 23"/>
                  <a:gd name="T12" fmla="*/ 21 w 22"/>
                  <a:gd name="T13" fmla="*/ 0 h 23"/>
                  <a:gd name="T14" fmla="*/ 21 w 22"/>
                  <a:gd name="T15" fmla="*/ 15 h 2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2"/>
                  <a:gd name="T25" fmla="*/ 0 h 23"/>
                  <a:gd name="T26" fmla="*/ 22 w 22"/>
                  <a:gd name="T27" fmla="*/ 23 h 2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2" h="23">
                    <a:moveTo>
                      <a:pt x="21" y="15"/>
                    </a:moveTo>
                    <a:lnTo>
                      <a:pt x="19" y="11"/>
                    </a:lnTo>
                    <a:lnTo>
                      <a:pt x="9" y="13"/>
                    </a:lnTo>
                    <a:lnTo>
                      <a:pt x="2" y="22"/>
                    </a:lnTo>
                    <a:lnTo>
                      <a:pt x="0" y="21"/>
                    </a:lnTo>
                    <a:lnTo>
                      <a:pt x="3" y="9"/>
                    </a:lnTo>
                    <a:lnTo>
                      <a:pt x="21" y="0"/>
                    </a:lnTo>
                    <a:lnTo>
                      <a:pt x="21" y="15"/>
                    </a:lnTo>
                  </a:path>
                </a:pathLst>
              </a:custGeom>
              <a:solidFill>
                <a:srgbClr val="99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730" name="Freeform 557"/>
              <p:cNvSpPr>
                <a:spLocks/>
              </p:cNvSpPr>
              <p:nvPr/>
            </p:nvSpPr>
            <p:spPr bwMode="auto">
              <a:xfrm>
                <a:off x="2262" y="3232"/>
                <a:ext cx="16" cy="18"/>
              </a:xfrm>
              <a:custGeom>
                <a:avLst/>
                <a:gdLst>
                  <a:gd name="T0" fmla="*/ 0 w 17"/>
                  <a:gd name="T1" fmla="*/ 12 h 19"/>
                  <a:gd name="T2" fmla="*/ 12 w 17"/>
                  <a:gd name="T3" fmla="*/ 18 h 19"/>
                  <a:gd name="T4" fmla="*/ 16 w 17"/>
                  <a:gd name="T5" fmla="*/ 6 h 19"/>
                  <a:gd name="T6" fmla="*/ 6 w 17"/>
                  <a:gd name="T7" fmla="*/ 3 h 19"/>
                  <a:gd name="T8" fmla="*/ 0 w 17"/>
                  <a:gd name="T9" fmla="*/ 0 h 19"/>
                  <a:gd name="T10" fmla="*/ 0 w 17"/>
                  <a:gd name="T11" fmla="*/ 12 h 1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"/>
                  <a:gd name="T19" fmla="*/ 0 h 19"/>
                  <a:gd name="T20" fmla="*/ 17 w 17"/>
                  <a:gd name="T21" fmla="*/ 19 h 1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" h="19">
                    <a:moveTo>
                      <a:pt x="0" y="12"/>
                    </a:moveTo>
                    <a:lnTo>
                      <a:pt x="12" y="18"/>
                    </a:lnTo>
                    <a:lnTo>
                      <a:pt x="16" y="6"/>
                    </a:lnTo>
                    <a:lnTo>
                      <a:pt x="6" y="3"/>
                    </a:lnTo>
                    <a:lnTo>
                      <a:pt x="0" y="0"/>
                    </a:lnTo>
                    <a:lnTo>
                      <a:pt x="0" y="12"/>
                    </a:lnTo>
                  </a:path>
                </a:pathLst>
              </a:custGeom>
              <a:solidFill>
                <a:srgbClr val="F901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731" name="Freeform 558"/>
              <p:cNvSpPr>
                <a:spLocks/>
              </p:cNvSpPr>
              <p:nvPr/>
            </p:nvSpPr>
            <p:spPr bwMode="auto">
              <a:xfrm>
                <a:off x="2292" y="3218"/>
                <a:ext cx="16" cy="17"/>
              </a:xfrm>
              <a:custGeom>
                <a:avLst/>
                <a:gdLst>
                  <a:gd name="T0" fmla="*/ 16 w 17"/>
                  <a:gd name="T1" fmla="*/ 9 h 17"/>
                  <a:gd name="T2" fmla="*/ 0 w 17"/>
                  <a:gd name="T3" fmla="*/ 16 h 17"/>
                  <a:gd name="T4" fmla="*/ 4 w 17"/>
                  <a:gd name="T5" fmla="*/ 4 h 17"/>
                  <a:gd name="T6" fmla="*/ 16 w 17"/>
                  <a:gd name="T7" fmla="*/ 0 h 17"/>
                  <a:gd name="T8" fmla="*/ 16 w 17"/>
                  <a:gd name="T9" fmla="*/ 9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7"/>
                  <a:gd name="T17" fmla="*/ 17 w 1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7">
                    <a:moveTo>
                      <a:pt x="16" y="9"/>
                    </a:moveTo>
                    <a:lnTo>
                      <a:pt x="0" y="16"/>
                    </a:lnTo>
                    <a:lnTo>
                      <a:pt x="4" y="4"/>
                    </a:lnTo>
                    <a:lnTo>
                      <a:pt x="16" y="0"/>
                    </a:lnTo>
                    <a:lnTo>
                      <a:pt x="16" y="9"/>
                    </a:lnTo>
                  </a:path>
                </a:pathLst>
              </a:custGeom>
              <a:solidFill>
                <a:srgbClr val="6E87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732" name="Freeform 559"/>
              <p:cNvSpPr>
                <a:spLocks/>
              </p:cNvSpPr>
              <p:nvPr/>
            </p:nvSpPr>
            <p:spPr bwMode="auto">
              <a:xfrm>
                <a:off x="2260" y="3222"/>
                <a:ext cx="32" cy="17"/>
              </a:xfrm>
              <a:custGeom>
                <a:avLst/>
                <a:gdLst>
                  <a:gd name="T0" fmla="*/ 0 w 34"/>
                  <a:gd name="T1" fmla="*/ 13 h 18"/>
                  <a:gd name="T2" fmla="*/ 11 w 34"/>
                  <a:gd name="T3" fmla="*/ 17 h 18"/>
                  <a:gd name="T4" fmla="*/ 33 w 34"/>
                  <a:gd name="T5" fmla="*/ 3 h 18"/>
                  <a:gd name="T6" fmla="*/ 14 w 34"/>
                  <a:gd name="T7" fmla="*/ 0 h 18"/>
                  <a:gd name="T8" fmla="*/ 0 w 34"/>
                  <a:gd name="T9" fmla="*/ 13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4"/>
                  <a:gd name="T16" fmla="*/ 0 h 18"/>
                  <a:gd name="T17" fmla="*/ 34 w 34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4" h="18">
                    <a:moveTo>
                      <a:pt x="0" y="13"/>
                    </a:moveTo>
                    <a:lnTo>
                      <a:pt x="11" y="17"/>
                    </a:lnTo>
                    <a:lnTo>
                      <a:pt x="33" y="3"/>
                    </a:lnTo>
                    <a:lnTo>
                      <a:pt x="14" y="0"/>
                    </a:lnTo>
                    <a:lnTo>
                      <a:pt x="0" y="13"/>
                    </a:lnTo>
                  </a:path>
                </a:pathLst>
              </a:custGeom>
              <a:solidFill>
                <a:srgbClr val="F934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733" name="Freeform 560"/>
              <p:cNvSpPr>
                <a:spLocks/>
              </p:cNvSpPr>
              <p:nvPr/>
            </p:nvSpPr>
            <p:spPr bwMode="auto">
              <a:xfrm>
                <a:off x="2276" y="3211"/>
                <a:ext cx="20" cy="20"/>
              </a:xfrm>
              <a:custGeom>
                <a:avLst/>
                <a:gdLst>
                  <a:gd name="T0" fmla="*/ 21 w 22"/>
                  <a:gd name="T1" fmla="*/ 10 h 21"/>
                  <a:gd name="T2" fmla="*/ 7 w 22"/>
                  <a:gd name="T3" fmla="*/ 0 h 21"/>
                  <a:gd name="T4" fmla="*/ 0 w 22"/>
                  <a:gd name="T5" fmla="*/ 11 h 21"/>
                  <a:gd name="T6" fmla="*/ 10 w 22"/>
                  <a:gd name="T7" fmla="*/ 20 h 21"/>
                  <a:gd name="T8" fmla="*/ 21 w 22"/>
                  <a:gd name="T9" fmla="*/ 10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"/>
                  <a:gd name="T16" fmla="*/ 0 h 21"/>
                  <a:gd name="T17" fmla="*/ 22 w 22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" h="21">
                    <a:moveTo>
                      <a:pt x="21" y="10"/>
                    </a:moveTo>
                    <a:lnTo>
                      <a:pt x="7" y="0"/>
                    </a:lnTo>
                    <a:lnTo>
                      <a:pt x="0" y="11"/>
                    </a:lnTo>
                    <a:lnTo>
                      <a:pt x="10" y="20"/>
                    </a:lnTo>
                    <a:lnTo>
                      <a:pt x="21" y="10"/>
                    </a:lnTo>
                  </a:path>
                </a:pathLst>
              </a:custGeom>
              <a:solidFill>
                <a:srgbClr val="CEE1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734" name="Freeform 561"/>
              <p:cNvSpPr>
                <a:spLocks/>
              </p:cNvSpPr>
              <p:nvPr/>
            </p:nvSpPr>
            <p:spPr bwMode="auto">
              <a:xfrm>
                <a:off x="2300" y="3126"/>
                <a:ext cx="112" cy="67"/>
              </a:xfrm>
              <a:custGeom>
                <a:avLst/>
                <a:gdLst>
                  <a:gd name="T0" fmla="*/ 121 w 122"/>
                  <a:gd name="T1" fmla="*/ 13 h 70"/>
                  <a:gd name="T2" fmla="*/ 95 w 122"/>
                  <a:gd name="T3" fmla="*/ 0 h 70"/>
                  <a:gd name="T4" fmla="*/ 0 w 122"/>
                  <a:gd name="T5" fmla="*/ 55 h 70"/>
                  <a:gd name="T6" fmla="*/ 25 w 122"/>
                  <a:gd name="T7" fmla="*/ 69 h 70"/>
                  <a:gd name="T8" fmla="*/ 121 w 122"/>
                  <a:gd name="T9" fmla="*/ 13 h 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2"/>
                  <a:gd name="T16" fmla="*/ 0 h 70"/>
                  <a:gd name="T17" fmla="*/ 122 w 122"/>
                  <a:gd name="T18" fmla="*/ 70 h 7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2" h="70">
                    <a:moveTo>
                      <a:pt x="121" y="13"/>
                    </a:moveTo>
                    <a:lnTo>
                      <a:pt x="95" y="0"/>
                    </a:lnTo>
                    <a:lnTo>
                      <a:pt x="0" y="55"/>
                    </a:lnTo>
                    <a:lnTo>
                      <a:pt x="25" y="69"/>
                    </a:lnTo>
                    <a:lnTo>
                      <a:pt x="121" y="13"/>
                    </a:lnTo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735" name="Freeform 562"/>
              <p:cNvSpPr>
                <a:spLocks/>
              </p:cNvSpPr>
              <p:nvPr/>
            </p:nvSpPr>
            <p:spPr bwMode="auto">
              <a:xfrm>
                <a:off x="2323" y="3139"/>
                <a:ext cx="89" cy="80"/>
              </a:xfrm>
              <a:custGeom>
                <a:avLst/>
                <a:gdLst>
                  <a:gd name="T0" fmla="*/ 96 w 97"/>
                  <a:gd name="T1" fmla="*/ 0 h 84"/>
                  <a:gd name="T2" fmla="*/ 0 w 97"/>
                  <a:gd name="T3" fmla="*/ 54 h 84"/>
                  <a:gd name="T4" fmla="*/ 0 w 97"/>
                  <a:gd name="T5" fmla="*/ 83 h 84"/>
                  <a:gd name="T6" fmla="*/ 96 w 97"/>
                  <a:gd name="T7" fmla="*/ 28 h 84"/>
                  <a:gd name="T8" fmla="*/ 96 w 97"/>
                  <a:gd name="T9" fmla="*/ 0 h 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7"/>
                  <a:gd name="T16" fmla="*/ 0 h 84"/>
                  <a:gd name="T17" fmla="*/ 97 w 97"/>
                  <a:gd name="T18" fmla="*/ 84 h 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7" h="84">
                    <a:moveTo>
                      <a:pt x="96" y="0"/>
                    </a:moveTo>
                    <a:lnTo>
                      <a:pt x="0" y="54"/>
                    </a:lnTo>
                    <a:lnTo>
                      <a:pt x="0" y="83"/>
                    </a:lnTo>
                    <a:lnTo>
                      <a:pt x="96" y="28"/>
                    </a:lnTo>
                    <a:lnTo>
                      <a:pt x="96" y="0"/>
                    </a:ln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736" name="Freeform 563"/>
              <p:cNvSpPr>
                <a:spLocks/>
              </p:cNvSpPr>
              <p:nvPr/>
            </p:nvSpPr>
            <p:spPr bwMode="auto">
              <a:xfrm>
                <a:off x="2300" y="3178"/>
                <a:ext cx="24" cy="41"/>
              </a:xfrm>
              <a:custGeom>
                <a:avLst/>
                <a:gdLst>
                  <a:gd name="T0" fmla="*/ 25 w 26"/>
                  <a:gd name="T1" fmla="*/ 13 h 43"/>
                  <a:gd name="T2" fmla="*/ 0 w 26"/>
                  <a:gd name="T3" fmla="*/ 0 h 43"/>
                  <a:gd name="T4" fmla="*/ 0 w 26"/>
                  <a:gd name="T5" fmla="*/ 28 h 43"/>
                  <a:gd name="T6" fmla="*/ 25 w 26"/>
                  <a:gd name="T7" fmla="*/ 42 h 43"/>
                  <a:gd name="T8" fmla="*/ 25 w 26"/>
                  <a:gd name="T9" fmla="*/ 13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43"/>
                  <a:gd name="T17" fmla="*/ 26 w 26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43">
                    <a:moveTo>
                      <a:pt x="25" y="13"/>
                    </a:moveTo>
                    <a:lnTo>
                      <a:pt x="0" y="0"/>
                    </a:lnTo>
                    <a:lnTo>
                      <a:pt x="0" y="28"/>
                    </a:lnTo>
                    <a:lnTo>
                      <a:pt x="25" y="42"/>
                    </a:lnTo>
                    <a:lnTo>
                      <a:pt x="25" y="13"/>
                    </a:lnTo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737" name="Freeform 564"/>
              <p:cNvSpPr>
                <a:spLocks/>
              </p:cNvSpPr>
              <p:nvPr/>
            </p:nvSpPr>
            <p:spPr bwMode="auto">
              <a:xfrm>
                <a:off x="2283" y="3194"/>
                <a:ext cx="32" cy="20"/>
              </a:xfrm>
              <a:custGeom>
                <a:avLst/>
                <a:gdLst>
                  <a:gd name="T0" fmla="*/ 11 w 35"/>
                  <a:gd name="T1" fmla="*/ 0 h 21"/>
                  <a:gd name="T2" fmla="*/ 0 w 35"/>
                  <a:gd name="T3" fmla="*/ 6 h 21"/>
                  <a:gd name="T4" fmla="*/ 21 w 35"/>
                  <a:gd name="T5" fmla="*/ 20 h 21"/>
                  <a:gd name="T6" fmla="*/ 34 w 35"/>
                  <a:gd name="T7" fmla="*/ 13 h 21"/>
                  <a:gd name="T8" fmla="*/ 11 w 35"/>
                  <a:gd name="T9" fmla="*/ 0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21"/>
                  <a:gd name="T17" fmla="*/ 35 w 35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21">
                    <a:moveTo>
                      <a:pt x="11" y="0"/>
                    </a:moveTo>
                    <a:lnTo>
                      <a:pt x="0" y="6"/>
                    </a:lnTo>
                    <a:lnTo>
                      <a:pt x="21" y="20"/>
                    </a:lnTo>
                    <a:lnTo>
                      <a:pt x="34" y="13"/>
                    </a:lnTo>
                    <a:lnTo>
                      <a:pt x="11" y="0"/>
                    </a:lnTo>
                  </a:path>
                </a:pathLst>
              </a:custGeom>
              <a:solidFill>
                <a:srgbClr val="FC67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738" name="Freeform 565"/>
              <p:cNvSpPr>
                <a:spLocks/>
              </p:cNvSpPr>
              <p:nvPr/>
            </p:nvSpPr>
            <p:spPr bwMode="auto">
              <a:xfrm>
                <a:off x="2303" y="3206"/>
                <a:ext cx="16" cy="32"/>
              </a:xfrm>
              <a:custGeom>
                <a:avLst/>
                <a:gdLst>
                  <a:gd name="T0" fmla="*/ 16 w 17"/>
                  <a:gd name="T1" fmla="*/ 25 h 34"/>
                  <a:gd name="T2" fmla="*/ 0 w 17"/>
                  <a:gd name="T3" fmla="*/ 33 h 34"/>
                  <a:gd name="T4" fmla="*/ 0 w 17"/>
                  <a:gd name="T5" fmla="*/ 6 h 34"/>
                  <a:gd name="T6" fmla="*/ 16 w 17"/>
                  <a:gd name="T7" fmla="*/ 0 h 34"/>
                  <a:gd name="T8" fmla="*/ 16 w 17"/>
                  <a:gd name="T9" fmla="*/ 25 h 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34"/>
                  <a:gd name="T17" fmla="*/ 17 w 17"/>
                  <a:gd name="T18" fmla="*/ 34 h 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34">
                    <a:moveTo>
                      <a:pt x="16" y="25"/>
                    </a:moveTo>
                    <a:lnTo>
                      <a:pt x="0" y="33"/>
                    </a:lnTo>
                    <a:lnTo>
                      <a:pt x="0" y="6"/>
                    </a:lnTo>
                    <a:lnTo>
                      <a:pt x="16" y="0"/>
                    </a:lnTo>
                    <a:lnTo>
                      <a:pt x="16" y="25"/>
                    </a:lnTo>
                  </a:path>
                </a:pathLst>
              </a:custGeom>
              <a:solidFill>
                <a:srgbClr val="99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739" name="Freeform 566"/>
              <p:cNvSpPr>
                <a:spLocks/>
              </p:cNvSpPr>
              <p:nvPr/>
            </p:nvSpPr>
            <p:spPr bwMode="auto">
              <a:xfrm>
                <a:off x="2373" y="3169"/>
                <a:ext cx="113" cy="68"/>
              </a:xfrm>
              <a:custGeom>
                <a:avLst/>
                <a:gdLst>
                  <a:gd name="T0" fmla="*/ 122 w 123"/>
                  <a:gd name="T1" fmla="*/ 14 h 72"/>
                  <a:gd name="T2" fmla="*/ 97 w 123"/>
                  <a:gd name="T3" fmla="*/ 0 h 72"/>
                  <a:gd name="T4" fmla="*/ 0 w 123"/>
                  <a:gd name="T5" fmla="*/ 56 h 72"/>
                  <a:gd name="T6" fmla="*/ 24 w 123"/>
                  <a:gd name="T7" fmla="*/ 71 h 72"/>
                  <a:gd name="T8" fmla="*/ 122 w 123"/>
                  <a:gd name="T9" fmla="*/ 14 h 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3"/>
                  <a:gd name="T16" fmla="*/ 0 h 72"/>
                  <a:gd name="T17" fmla="*/ 123 w 123"/>
                  <a:gd name="T18" fmla="*/ 72 h 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3" h="72">
                    <a:moveTo>
                      <a:pt x="122" y="14"/>
                    </a:moveTo>
                    <a:lnTo>
                      <a:pt x="97" y="0"/>
                    </a:lnTo>
                    <a:lnTo>
                      <a:pt x="0" y="56"/>
                    </a:lnTo>
                    <a:lnTo>
                      <a:pt x="24" y="71"/>
                    </a:lnTo>
                    <a:lnTo>
                      <a:pt x="122" y="14"/>
                    </a:lnTo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740" name="Freeform 567"/>
              <p:cNvSpPr>
                <a:spLocks/>
              </p:cNvSpPr>
              <p:nvPr/>
            </p:nvSpPr>
            <p:spPr bwMode="auto">
              <a:xfrm>
                <a:off x="2373" y="3222"/>
                <a:ext cx="24" cy="42"/>
              </a:xfrm>
              <a:custGeom>
                <a:avLst/>
                <a:gdLst>
                  <a:gd name="T0" fmla="*/ 25 w 26"/>
                  <a:gd name="T1" fmla="*/ 14 h 44"/>
                  <a:gd name="T2" fmla="*/ 0 w 26"/>
                  <a:gd name="T3" fmla="*/ 0 h 44"/>
                  <a:gd name="T4" fmla="*/ 0 w 26"/>
                  <a:gd name="T5" fmla="*/ 28 h 44"/>
                  <a:gd name="T6" fmla="*/ 25 w 26"/>
                  <a:gd name="T7" fmla="*/ 43 h 44"/>
                  <a:gd name="T8" fmla="*/ 25 w 26"/>
                  <a:gd name="T9" fmla="*/ 14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44"/>
                  <a:gd name="T17" fmla="*/ 26 w 26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44">
                    <a:moveTo>
                      <a:pt x="25" y="14"/>
                    </a:moveTo>
                    <a:lnTo>
                      <a:pt x="0" y="0"/>
                    </a:lnTo>
                    <a:lnTo>
                      <a:pt x="0" y="28"/>
                    </a:lnTo>
                    <a:lnTo>
                      <a:pt x="25" y="43"/>
                    </a:lnTo>
                    <a:lnTo>
                      <a:pt x="25" y="14"/>
                    </a:lnTo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741" name="Freeform 568"/>
              <p:cNvSpPr>
                <a:spLocks/>
              </p:cNvSpPr>
              <p:nvPr/>
            </p:nvSpPr>
            <p:spPr bwMode="auto">
              <a:xfrm>
                <a:off x="2396" y="3183"/>
                <a:ext cx="90" cy="81"/>
              </a:xfrm>
              <a:custGeom>
                <a:avLst/>
                <a:gdLst>
                  <a:gd name="T0" fmla="*/ 97 w 98"/>
                  <a:gd name="T1" fmla="*/ 0 h 85"/>
                  <a:gd name="T2" fmla="*/ 0 w 98"/>
                  <a:gd name="T3" fmla="*/ 55 h 85"/>
                  <a:gd name="T4" fmla="*/ 0 w 98"/>
                  <a:gd name="T5" fmla="*/ 84 h 85"/>
                  <a:gd name="T6" fmla="*/ 97 w 98"/>
                  <a:gd name="T7" fmla="*/ 28 h 85"/>
                  <a:gd name="T8" fmla="*/ 97 w 98"/>
                  <a:gd name="T9" fmla="*/ 0 h 8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85"/>
                  <a:gd name="T17" fmla="*/ 98 w 98"/>
                  <a:gd name="T18" fmla="*/ 85 h 8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85">
                    <a:moveTo>
                      <a:pt x="97" y="0"/>
                    </a:moveTo>
                    <a:lnTo>
                      <a:pt x="0" y="55"/>
                    </a:lnTo>
                    <a:lnTo>
                      <a:pt x="0" y="84"/>
                    </a:lnTo>
                    <a:lnTo>
                      <a:pt x="97" y="28"/>
                    </a:lnTo>
                    <a:lnTo>
                      <a:pt x="97" y="0"/>
                    </a:ln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</p:grpSp>
        <p:grpSp>
          <p:nvGrpSpPr>
            <p:cNvPr id="54" name="Group 569"/>
            <p:cNvGrpSpPr>
              <a:grpSpLocks/>
            </p:cNvGrpSpPr>
            <p:nvPr/>
          </p:nvGrpSpPr>
          <p:grpSpPr bwMode="auto">
            <a:xfrm>
              <a:off x="3976" y="2493"/>
              <a:ext cx="315" cy="115"/>
              <a:chOff x="2232" y="2859"/>
              <a:chExt cx="504" cy="405"/>
            </a:xfrm>
          </p:grpSpPr>
          <p:sp>
            <p:nvSpPr>
              <p:cNvPr id="493" name="Line 570"/>
              <p:cNvSpPr>
                <a:spLocks noChangeShapeType="1"/>
              </p:cNvSpPr>
              <p:nvPr/>
            </p:nvSpPr>
            <p:spPr bwMode="auto">
              <a:xfrm flipV="1">
                <a:off x="2713" y="3071"/>
                <a:ext cx="0" cy="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d-ID" sz="2400"/>
              </a:p>
            </p:txBody>
          </p:sp>
          <p:sp>
            <p:nvSpPr>
              <p:cNvPr id="494" name="Freeform 571"/>
              <p:cNvSpPr>
                <a:spLocks/>
              </p:cNvSpPr>
              <p:nvPr/>
            </p:nvSpPr>
            <p:spPr bwMode="auto">
              <a:xfrm>
                <a:off x="2582" y="3050"/>
                <a:ext cx="24" cy="42"/>
              </a:xfrm>
              <a:custGeom>
                <a:avLst/>
                <a:gdLst>
                  <a:gd name="T0" fmla="*/ 25 w 26"/>
                  <a:gd name="T1" fmla="*/ 13 h 44"/>
                  <a:gd name="T2" fmla="*/ 0 w 26"/>
                  <a:gd name="T3" fmla="*/ 0 h 44"/>
                  <a:gd name="T4" fmla="*/ 0 w 26"/>
                  <a:gd name="T5" fmla="*/ 28 h 44"/>
                  <a:gd name="T6" fmla="*/ 25 w 26"/>
                  <a:gd name="T7" fmla="*/ 43 h 44"/>
                  <a:gd name="T8" fmla="*/ 25 w 26"/>
                  <a:gd name="T9" fmla="*/ 13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44"/>
                  <a:gd name="T17" fmla="*/ 26 w 26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44">
                    <a:moveTo>
                      <a:pt x="25" y="13"/>
                    </a:moveTo>
                    <a:lnTo>
                      <a:pt x="0" y="0"/>
                    </a:lnTo>
                    <a:lnTo>
                      <a:pt x="0" y="28"/>
                    </a:lnTo>
                    <a:lnTo>
                      <a:pt x="25" y="43"/>
                    </a:lnTo>
                    <a:lnTo>
                      <a:pt x="25" y="13"/>
                    </a:lnTo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495" name="Freeform 572"/>
              <p:cNvSpPr>
                <a:spLocks/>
              </p:cNvSpPr>
              <p:nvPr/>
            </p:nvSpPr>
            <p:spPr bwMode="auto">
              <a:xfrm>
                <a:off x="2605" y="3010"/>
                <a:ext cx="89" cy="82"/>
              </a:xfrm>
              <a:custGeom>
                <a:avLst/>
                <a:gdLst>
                  <a:gd name="T0" fmla="*/ 96 w 97"/>
                  <a:gd name="T1" fmla="*/ 0 h 86"/>
                  <a:gd name="T2" fmla="*/ 0 w 97"/>
                  <a:gd name="T3" fmla="*/ 55 h 86"/>
                  <a:gd name="T4" fmla="*/ 0 w 97"/>
                  <a:gd name="T5" fmla="*/ 85 h 86"/>
                  <a:gd name="T6" fmla="*/ 96 w 97"/>
                  <a:gd name="T7" fmla="*/ 29 h 86"/>
                  <a:gd name="T8" fmla="*/ 96 w 97"/>
                  <a:gd name="T9" fmla="*/ 0 h 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7"/>
                  <a:gd name="T16" fmla="*/ 0 h 86"/>
                  <a:gd name="T17" fmla="*/ 97 w 97"/>
                  <a:gd name="T18" fmla="*/ 86 h 8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7" h="86">
                    <a:moveTo>
                      <a:pt x="96" y="0"/>
                    </a:moveTo>
                    <a:lnTo>
                      <a:pt x="0" y="55"/>
                    </a:lnTo>
                    <a:lnTo>
                      <a:pt x="0" y="85"/>
                    </a:lnTo>
                    <a:lnTo>
                      <a:pt x="96" y="29"/>
                    </a:lnTo>
                    <a:lnTo>
                      <a:pt x="96" y="0"/>
                    </a:ln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496" name="Line 573"/>
              <p:cNvSpPr>
                <a:spLocks noChangeShapeType="1"/>
              </p:cNvSpPr>
              <p:nvPr/>
            </p:nvSpPr>
            <p:spPr bwMode="auto">
              <a:xfrm flipV="1">
                <a:off x="2674" y="3046"/>
                <a:ext cx="0" cy="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d-ID" sz="2400"/>
              </a:p>
            </p:txBody>
          </p:sp>
          <p:sp>
            <p:nvSpPr>
              <p:cNvPr id="497" name="Freeform 574"/>
              <p:cNvSpPr>
                <a:spLocks/>
              </p:cNvSpPr>
              <p:nvPr/>
            </p:nvSpPr>
            <p:spPr bwMode="auto">
              <a:xfrm>
                <a:off x="2674" y="3052"/>
                <a:ext cx="15" cy="16"/>
              </a:xfrm>
              <a:custGeom>
                <a:avLst/>
                <a:gdLst>
                  <a:gd name="T0" fmla="*/ 3 w 17"/>
                  <a:gd name="T1" fmla="*/ 16 h 17"/>
                  <a:gd name="T2" fmla="*/ 0 w 17"/>
                  <a:gd name="T3" fmla="*/ 13 h 17"/>
                  <a:gd name="T4" fmla="*/ 0 w 17"/>
                  <a:gd name="T5" fmla="*/ 10 h 17"/>
                  <a:gd name="T6" fmla="*/ 0 w 17"/>
                  <a:gd name="T7" fmla="*/ 5 h 17"/>
                  <a:gd name="T8" fmla="*/ 0 w 17"/>
                  <a:gd name="T9" fmla="*/ 2 h 17"/>
                  <a:gd name="T10" fmla="*/ 3 w 17"/>
                  <a:gd name="T11" fmla="*/ 2 h 17"/>
                  <a:gd name="T12" fmla="*/ 6 w 17"/>
                  <a:gd name="T13" fmla="*/ 0 h 17"/>
                  <a:gd name="T14" fmla="*/ 9 w 17"/>
                  <a:gd name="T15" fmla="*/ 0 h 17"/>
                  <a:gd name="T16" fmla="*/ 12 w 17"/>
                  <a:gd name="T17" fmla="*/ 2 h 17"/>
                  <a:gd name="T18" fmla="*/ 16 w 17"/>
                  <a:gd name="T19" fmla="*/ 5 h 17"/>
                  <a:gd name="T20" fmla="*/ 12 w 17"/>
                  <a:gd name="T21" fmla="*/ 13 h 17"/>
                  <a:gd name="T22" fmla="*/ 9 w 17"/>
                  <a:gd name="T23" fmla="*/ 16 h 17"/>
                  <a:gd name="T24" fmla="*/ 6 w 17"/>
                  <a:gd name="T25" fmla="*/ 16 h 17"/>
                  <a:gd name="T26" fmla="*/ 3 w 17"/>
                  <a:gd name="T27" fmla="*/ 16 h 1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7"/>
                  <a:gd name="T43" fmla="*/ 0 h 17"/>
                  <a:gd name="T44" fmla="*/ 17 w 17"/>
                  <a:gd name="T45" fmla="*/ 17 h 1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7" h="17">
                    <a:moveTo>
                      <a:pt x="3" y="16"/>
                    </a:moveTo>
                    <a:lnTo>
                      <a:pt x="0" y="13"/>
                    </a:lnTo>
                    <a:lnTo>
                      <a:pt x="0" y="10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3" y="2"/>
                    </a:lnTo>
                    <a:lnTo>
                      <a:pt x="6" y="0"/>
                    </a:lnTo>
                    <a:lnTo>
                      <a:pt x="9" y="0"/>
                    </a:lnTo>
                    <a:lnTo>
                      <a:pt x="12" y="2"/>
                    </a:lnTo>
                    <a:lnTo>
                      <a:pt x="16" y="5"/>
                    </a:lnTo>
                    <a:lnTo>
                      <a:pt x="12" y="13"/>
                    </a:lnTo>
                    <a:lnTo>
                      <a:pt x="9" y="16"/>
                    </a:lnTo>
                    <a:lnTo>
                      <a:pt x="6" y="16"/>
                    </a:lnTo>
                    <a:lnTo>
                      <a:pt x="3" y="16"/>
                    </a:lnTo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498" name="Freeform 575"/>
              <p:cNvSpPr>
                <a:spLocks/>
              </p:cNvSpPr>
              <p:nvPr/>
            </p:nvSpPr>
            <p:spPr bwMode="auto">
              <a:xfrm>
                <a:off x="2674" y="3052"/>
                <a:ext cx="15" cy="16"/>
              </a:xfrm>
              <a:custGeom>
                <a:avLst/>
                <a:gdLst>
                  <a:gd name="T0" fmla="*/ 12 w 17"/>
                  <a:gd name="T1" fmla="*/ 12 h 17"/>
                  <a:gd name="T2" fmla="*/ 16 w 17"/>
                  <a:gd name="T3" fmla="*/ 3 h 17"/>
                  <a:gd name="T4" fmla="*/ 12 w 17"/>
                  <a:gd name="T5" fmla="*/ 0 h 17"/>
                  <a:gd name="T6" fmla="*/ 9 w 17"/>
                  <a:gd name="T7" fmla="*/ 3 h 17"/>
                  <a:gd name="T8" fmla="*/ 3 w 17"/>
                  <a:gd name="T9" fmla="*/ 6 h 17"/>
                  <a:gd name="T10" fmla="*/ 0 w 17"/>
                  <a:gd name="T11" fmla="*/ 12 h 17"/>
                  <a:gd name="T12" fmla="*/ 3 w 17"/>
                  <a:gd name="T13" fmla="*/ 16 h 17"/>
                  <a:gd name="T14" fmla="*/ 6 w 17"/>
                  <a:gd name="T15" fmla="*/ 16 h 17"/>
                  <a:gd name="T16" fmla="*/ 9 w 17"/>
                  <a:gd name="T17" fmla="*/ 16 h 17"/>
                  <a:gd name="T18" fmla="*/ 12 w 17"/>
                  <a:gd name="T19" fmla="*/ 12 h 1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7"/>
                  <a:gd name="T31" fmla="*/ 0 h 17"/>
                  <a:gd name="T32" fmla="*/ 17 w 17"/>
                  <a:gd name="T33" fmla="*/ 17 h 1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7" h="17">
                    <a:moveTo>
                      <a:pt x="12" y="12"/>
                    </a:moveTo>
                    <a:lnTo>
                      <a:pt x="16" y="3"/>
                    </a:lnTo>
                    <a:lnTo>
                      <a:pt x="12" y="0"/>
                    </a:lnTo>
                    <a:lnTo>
                      <a:pt x="9" y="3"/>
                    </a:lnTo>
                    <a:lnTo>
                      <a:pt x="3" y="6"/>
                    </a:lnTo>
                    <a:lnTo>
                      <a:pt x="0" y="12"/>
                    </a:lnTo>
                    <a:lnTo>
                      <a:pt x="3" y="16"/>
                    </a:lnTo>
                    <a:lnTo>
                      <a:pt x="6" y="16"/>
                    </a:lnTo>
                    <a:lnTo>
                      <a:pt x="9" y="16"/>
                    </a:lnTo>
                    <a:lnTo>
                      <a:pt x="12" y="12"/>
                    </a:ln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499" name="Freeform 576"/>
              <p:cNvSpPr>
                <a:spLocks/>
              </p:cNvSpPr>
              <p:nvPr/>
            </p:nvSpPr>
            <p:spPr bwMode="auto">
              <a:xfrm>
                <a:off x="2622" y="3021"/>
                <a:ext cx="111" cy="67"/>
              </a:xfrm>
              <a:custGeom>
                <a:avLst/>
                <a:gdLst>
                  <a:gd name="T0" fmla="*/ 120 w 121"/>
                  <a:gd name="T1" fmla="*/ 14 h 71"/>
                  <a:gd name="T2" fmla="*/ 95 w 121"/>
                  <a:gd name="T3" fmla="*/ 0 h 71"/>
                  <a:gd name="T4" fmla="*/ 0 w 121"/>
                  <a:gd name="T5" fmla="*/ 55 h 71"/>
                  <a:gd name="T6" fmla="*/ 24 w 121"/>
                  <a:gd name="T7" fmla="*/ 70 h 71"/>
                  <a:gd name="T8" fmla="*/ 120 w 121"/>
                  <a:gd name="T9" fmla="*/ 14 h 7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1"/>
                  <a:gd name="T16" fmla="*/ 0 h 71"/>
                  <a:gd name="T17" fmla="*/ 121 w 121"/>
                  <a:gd name="T18" fmla="*/ 71 h 7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1" h="71">
                    <a:moveTo>
                      <a:pt x="120" y="14"/>
                    </a:moveTo>
                    <a:lnTo>
                      <a:pt x="95" y="0"/>
                    </a:lnTo>
                    <a:lnTo>
                      <a:pt x="0" y="55"/>
                    </a:lnTo>
                    <a:lnTo>
                      <a:pt x="24" y="70"/>
                    </a:lnTo>
                    <a:lnTo>
                      <a:pt x="120" y="14"/>
                    </a:lnTo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500" name="Freeform 577"/>
              <p:cNvSpPr>
                <a:spLocks/>
              </p:cNvSpPr>
              <p:nvPr/>
            </p:nvSpPr>
            <p:spPr bwMode="auto">
              <a:xfrm>
                <a:off x="2644" y="3035"/>
                <a:ext cx="89" cy="81"/>
              </a:xfrm>
              <a:custGeom>
                <a:avLst/>
                <a:gdLst>
                  <a:gd name="T0" fmla="*/ 96 w 97"/>
                  <a:gd name="T1" fmla="*/ 0 h 85"/>
                  <a:gd name="T2" fmla="*/ 0 w 97"/>
                  <a:gd name="T3" fmla="*/ 55 h 85"/>
                  <a:gd name="T4" fmla="*/ 0 w 97"/>
                  <a:gd name="T5" fmla="*/ 84 h 85"/>
                  <a:gd name="T6" fmla="*/ 96 w 97"/>
                  <a:gd name="T7" fmla="*/ 28 h 85"/>
                  <a:gd name="T8" fmla="*/ 96 w 97"/>
                  <a:gd name="T9" fmla="*/ 0 h 8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7"/>
                  <a:gd name="T16" fmla="*/ 0 h 85"/>
                  <a:gd name="T17" fmla="*/ 97 w 97"/>
                  <a:gd name="T18" fmla="*/ 85 h 8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7" h="85">
                    <a:moveTo>
                      <a:pt x="96" y="0"/>
                    </a:moveTo>
                    <a:lnTo>
                      <a:pt x="0" y="55"/>
                    </a:lnTo>
                    <a:lnTo>
                      <a:pt x="0" y="84"/>
                    </a:lnTo>
                    <a:lnTo>
                      <a:pt x="96" y="28"/>
                    </a:lnTo>
                    <a:lnTo>
                      <a:pt x="96" y="0"/>
                    </a:ln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501" name="Freeform 578"/>
              <p:cNvSpPr>
                <a:spLocks/>
              </p:cNvSpPr>
              <p:nvPr/>
            </p:nvSpPr>
            <p:spPr bwMode="auto">
              <a:xfrm>
                <a:off x="2504" y="3003"/>
                <a:ext cx="24" cy="42"/>
              </a:xfrm>
              <a:custGeom>
                <a:avLst/>
                <a:gdLst>
                  <a:gd name="T0" fmla="*/ 25 w 26"/>
                  <a:gd name="T1" fmla="*/ 14 h 45"/>
                  <a:gd name="T2" fmla="*/ 0 w 26"/>
                  <a:gd name="T3" fmla="*/ 0 h 45"/>
                  <a:gd name="T4" fmla="*/ 0 w 26"/>
                  <a:gd name="T5" fmla="*/ 29 h 45"/>
                  <a:gd name="T6" fmla="*/ 25 w 26"/>
                  <a:gd name="T7" fmla="*/ 44 h 45"/>
                  <a:gd name="T8" fmla="*/ 25 w 26"/>
                  <a:gd name="T9" fmla="*/ 14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45"/>
                  <a:gd name="T17" fmla="*/ 26 w 26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45">
                    <a:moveTo>
                      <a:pt x="25" y="14"/>
                    </a:moveTo>
                    <a:lnTo>
                      <a:pt x="0" y="0"/>
                    </a:lnTo>
                    <a:lnTo>
                      <a:pt x="0" y="29"/>
                    </a:lnTo>
                    <a:lnTo>
                      <a:pt x="25" y="44"/>
                    </a:lnTo>
                    <a:lnTo>
                      <a:pt x="25" y="14"/>
                    </a:lnTo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502" name="Freeform 579"/>
              <p:cNvSpPr>
                <a:spLocks/>
              </p:cNvSpPr>
              <p:nvPr/>
            </p:nvSpPr>
            <p:spPr bwMode="auto">
              <a:xfrm>
                <a:off x="2622" y="3073"/>
                <a:ext cx="23" cy="43"/>
              </a:xfrm>
              <a:custGeom>
                <a:avLst/>
                <a:gdLst>
                  <a:gd name="T0" fmla="*/ 24 w 25"/>
                  <a:gd name="T1" fmla="*/ 14 h 45"/>
                  <a:gd name="T2" fmla="*/ 0 w 25"/>
                  <a:gd name="T3" fmla="*/ 0 h 45"/>
                  <a:gd name="T4" fmla="*/ 0 w 25"/>
                  <a:gd name="T5" fmla="*/ 29 h 45"/>
                  <a:gd name="T6" fmla="*/ 24 w 25"/>
                  <a:gd name="T7" fmla="*/ 44 h 45"/>
                  <a:gd name="T8" fmla="*/ 24 w 25"/>
                  <a:gd name="T9" fmla="*/ 14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"/>
                  <a:gd name="T16" fmla="*/ 0 h 45"/>
                  <a:gd name="T17" fmla="*/ 25 w 25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" h="45">
                    <a:moveTo>
                      <a:pt x="24" y="14"/>
                    </a:moveTo>
                    <a:lnTo>
                      <a:pt x="0" y="0"/>
                    </a:lnTo>
                    <a:lnTo>
                      <a:pt x="0" y="29"/>
                    </a:lnTo>
                    <a:lnTo>
                      <a:pt x="24" y="44"/>
                    </a:lnTo>
                    <a:lnTo>
                      <a:pt x="24" y="14"/>
                    </a:lnTo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503" name="Freeform 580"/>
              <p:cNvSpPr>
                <a:spLocks/>
              </p:cNvSpPr>
              <p:nvPr/>
            </p:nvSpPr>
            <p:spPr bwMode="auto">
              <a:xfrm>
                <a:off x="2527" y="2965"/>
                <a:ext cx="88" cy="80"/>
              </a:xfrm>
              <a:custGeom>
                <a:avLst/>
                <a:gdLst>
                  <a:gd name="T0" fmla="*/ 94 w 96"/>
                  <a:gd name="T1" fmla="*/ 0 h 85"/>
                  <a:gd name="T2" fmla="*/ 0 w 96"/>
                  <a:gd name="T3" fmla="*/ 55 h 85"/>
                  <a:gd name="T4" fmla="*/ 0 w 96"/>
                  <a:gd name="T5" fmla="*/ 84 h 85"/>
                  <a:gd name="T6" fmla="*/ 95 w 96"/>
                  <a:gd name="T7" fmla="*/ 28 h 85"/>
                  <a:gd name="T8" fmla="*/ 94 w 96"/>
                  <a:gd name="T9" fmla="*/ 0 h 8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6"/>
                  <a:gd name="T16" fmla="*/ 0 h 85"/>
                  <a:gd name="T17" fmla="*/ 96 w 96"/>
                  <a:gd name="T18" fmla="*/ 85 h 8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6" h="85">
                    <a:moveTo>
                      <a:pt x="94" y="0"/>
                    </a:moveTo>
                    <a:lnTo>
                      <a:pt x="0" y="55"/>
                    </a:lnTo>
                    <a:lnTo>
                      <a:pt x="0" y="84"/>
                    </a:lnTo>
                    <a:lnTo>
                      <a:pt x="95" y="28"/>
                    </a:lnTo>
                    <a:lnTo>
                      <a:pt x="94" y="0"/>
                    </a:ln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grpSp>
            <p:nvGrpSpPr>
              <p:cNvPr id="504" name="Group 581"/>
              <p:cNvGrpSpPr>
                <a:grpSpLocks/>
              </p:cNvGrpSpPr>
              <p:nvPr/>
            </p:nvGrpSpPr>
            <p:grpSpPr bwMode="auto">
              <a:xfrm>
                <a:off x="2587" y="2873"/>
                <a:ext cx="149" cy="130"/>
                <a:chOff x="2587" y="2873"/>
                <a:chExt cx="149" cy="130"/>
              </a:xfrm>
            </p:grpSpPr>
            <p:sp>
              <p:nvSpPr>
                <p:cNvPr id="598" name="Line 582"/>
                <p:cNvSpPr>
                  <a:spLocks noChangeShapeType="1"/>
                </p:cNvSpPr>
                <p:nvPr/>
              </p:nvSpPr>
              <p:spPr bwMode="auto">
                <a:xfrm flipV="1">
                  <a:off x="2662" y="2954"/>
                  <a:ext cx="0" cy="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id-ID" sz="2400"/>
                </a:p>
              </p:txBody>
            </p:sp>
            <p:sp>
              <p:nvSpPr>
                <p:cNvPr id="599" name="Freeform 583"/>
                <p:cNvSpPr>
                  <a:spLocks/>
                </p:cNvSpPr>
                <p:nvPr/>
              </p:nvSpPr>
              <p:spPr bwMode="auto">
                <a:xfrm>
                  <a:off x="2658" y="2960"/>
                  <a:ext cx="16" cy="16"/>
                </a:xfrm>
                <a:custGeom>
                  <a:avLst/>
                  <a:gdLst>
                    <a:gd name="T0" fmla="*/ 9 w 17"/>
                    <a:gd name="T1" fmla="*/ 13 h 17"/>
                    <a:gd name="T2" fmla="*/ 16 w 17"/>
                    <a:gd name="T3" fmla="*/ 11 h 17"/>
                    <a:gd name="T4" fmla="*/ 16 w 17"/>
                    <a:gd name="T5" fmla="*/ 9 h 17"/>
                    <a:gd name="T6" fmla="*/ 16 w 17"/>
                    <a:gd name="T7" fmla="*/ 4 h 17"/>
                    <a:gd name="T8" fmla="*/ 12 w 17"/>
                    <a:gd name="T9" fmla="*/ 2 h 17"/>
                    <a:gd name="T10" fmla="*/ 9 w 17"/>
                    <a:gd name="T11" fmla="*/ 0 h 17"/>
                    <a:gd name="T12" fmla="*/ 6 w 17"/>
                    <a:gd name="T13" fmla="*/ 0 h 17"/>
                    <a:gd name="T14" fmla="*/ 0 w 17"/>
                    <a:gd name="T15" fmla="*/ 2 h 17"/>
                    <a:gd name="T16" fmla="*/ 0 w 17"/>
                    <a:gd name="T17" fmla="*/ 4 h 17"/>
                    <a:gd name="T18" fmla="*/ 0 w 17"/>
                    <a:gd name="T19" fmla="*/ 9 h 17"/>
                    <a:gd name="T20" fmla="*/ 3 w 17"/>
                    <a:gd name="T21" fmla="*/ 11 h 17"/>
                    <a:gd name="T22" fmla="*/ 6 w 17"/>
                    <a:gd name="T23" fmla="*/ 13 h 17"/>
                    <a:gd name="T24" fmla="*/ 6 w 17"/>
                    <a:gd name="T25" fmla="*/ 16 h 17"/>
                    <a:gd name="T26" fmla="*/ 9 w 17"/>
                    <a:gd name="T27" fmla="*/ 13 h 17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17"/>
                    <a:gd name="T43" fmla="*/ 0 h 17"/>
                    <a:gd name="T44" fmla="*/ 17 w 17"/>
                    <a:gd name="T45" fmla="*/ 17 h 17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17" h="17">
                      <a:moveTo>
                        <a:pt x="9" y="13"/>
                      </a:moveTo>
                      <a:lnTo>
                        <a:pt x="16" y="11"/>
                      </a:lnTo>
                      <a:lnTo>
                        <a:pt x="16" y="9"/>
                      </a:lnTo>
                      <a:lnTo>
                        <a:pt x="16" y="4"/>
                      </a:lnTo>
                      <a:lnTo>
                        <a:pt x="12" y="2"/>
                      </a:lnTo>
                      <a:lnTo>
                        <a:pt x="9" y="0"/>
                      </a:lnTo>
                      <a:lnTo>
                        <a:pt x="6" y="0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9"/>
                      </a:lnTo>
                      <a:lnTo>
                        <a:pt x="3" y="11"/>
                      </a:lnTo>
                      <a:lnTo>
                        <a:pt x="6" y="13"/>
                      </a:lnTo>
                      <a:lnTo>
                        <a:pt x="6" y="16"/>
                      </a:lnTo>
                      <a:lnTo>
                        <a:pt x="9" y="13"/>
                      </a:lnTo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600" name="Freeform 584"/>
                <p:cNvSpPr>
                  <a:spLocks/>
                </p:cNvSpPr>
                <p:nvPr/>
              </p:nvSpPr>
              <p:spPr bwMode="auto">
                <a:xfrm>
                  <a:off x="2658" y="2961"/>
                  <a:ext cx="16" cy="16"/>
                </a:xfrm>
                <a:custGeom>
                  <a:avLst/>
                  <a:gdLst>
                    <a:gd name="T0" fmla="*/ 0 w 17"/>
                    <a:gd name="T1" fmla="*/ 8 h 17"/>
                    <a:gd name="T2" fmla="*/ 0 w 17"/>
                    <a:gd name="T3" fmla="*/ 2 h 17"/>
                    <a:gd name="T4" fmla="*/ 0 w 17"/>
                    <a:gd name="T5" fmla="*/ 0 h 17"/>
                    <a:gd name="T6" fmla="*/ 4 w 17"/>
                    <a:gd name="T7" fmla="*/ 0 h 17"/>
                    <a:gd name="T8" fmla="*/ 8 w 17"/>
                    <a:gd name="T9" fmla="*/ 0 h 17"/>
                    <a:gd name="T10" fmla="*/ 12 w 17"/>
                    <a:gd name="T11" fmla="*/ 5 h 17"/>
                    <a:gd name="T12" fmla="*/ 16 w 17"/>
                    <a:gd name="T13" fmla="*/ 10 h 17"/>
                    <a:gd name="T14" fmla="*/ 16 w 17"/>
                    <a:gd name="T15" fmla="*/ 13 h 17"/>
                    <a:gd name="T16" fmla="*/ 12 w 17"/>
                    <a:gd name="T17" fmla="*/ 13 h 17"/>
                    <a:gd name="T18" fmla="*/ 8 w 17"/>
                    <a:gd name="T19" fmla="*/ 16 h 17"/>
                    <a:gd name="T20" fmla="*/ 8 w 17"/>
                    <a:gd name="T21" fmla="*/ 13 h 17"/>
                    <a:gd name="T22" fmla="*/ 0 w 17"/>
                    <a:gd name="T23" fmla="*/ 8 h 17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7"/>
                    <a:gd name="T37" fmla="*/ 0 h 17"/>
                    <a:gd name="T38" fmla="*/ 17 w 17"/>
                    <a:gd name="T39" fmla="*/ 17 h 17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7" h="17">
                      <a:moveTo>
                        <a:pt x="0" y="8"/>
                      </a:move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4" y="0"/>
                      </a:lnTo>
                      <a:lnTo>
                        <a:pt x="8" y="0"/>
                      </a:lnTo>
                      <a:lnTo>
                        <a:pt x="12" y="5"/>
                      </a:lnTo>
                      <a:lnTo>
                        <a:pt x="16" y="10"/>
                      </a:lnTo>
                      <a:lnTo>
                        <a:pt x="16" y="13"/>
                      </a:lnTo>
                      <a:lnTo>
                        <a:pt x="12" y="13"/>
                      </a:lnTo>
                      <a:lnTo>
                        <a:pt x="8" y="16"/>
                      </a:lnTo>
                      <a:lnTo>
                        <a:pt x="8" y="13"/>
                      </a:lnTo>
                      <a:lnTo>
                        <a:pt x="0" y="8"/>
                      </a:ln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601" name="Freeform 585"/>
                <p:cNvSpPr>
                  <a:spLocks/>
                </p:cNvSpPr>
                <p:nvPr/>
              </p:nvSpPr>
              <p:spPr bwMode="auto">
                <a:xfrm>
                  <a:off x="2668" y="2960"/>
                  <a:ext cx="16" cy="16"/>
                </a:xfrm>
                <a:custGeom>
                  <a:avLst/>
                  <a:gdLst>
                    <a:gd name="T0" fmla="*/ 9 w 17"/>
                    <a:gd name="T1" fmla="*/ 16 h 17"/>
                    <a:gd name="T2" fmla="*/ 13 w 17"/>
                    <a:gd name="T3" fmla="*/ 13 h 17"/>
                    <a:gd name="T4" fmla="*/ 14 w 17"/>
                    <a:gd name="T5" fmla="*/ 12 h 17"/>
                    <a:gd name="T6" fmla="*/ 16 w 17"/>
                    <a:gd name="T7" fmla="*/ 12 h 17"/>
                    <a:gd name="T8" fmla="*/ 16 w 17"/>
                    <a:gd name="T9" fmla="*/ 10 h 17"/>
                    <a:gd name="T10" fmla="*/ 16 w 17"/>
                    <a:gd name="T11" fmla="*/ 8 h 17"/>
                    <a:gd name="T12" fmla="*/ 13 w 17"/>
                    <a:gd name="T13" fmla="*/ 3 h 17"/>
                    <a:gd name="T14" fmla="*/ 12 w 17"/>
                    <a:gd name="T15" fmla="*/ 2 h 17"/>
                    <a:gd name="T16" fmla="*/ 9 w 17"/>
                    <a:gd name="T17" fmla="*/ 0 h 17"/>
                    <a:gd name="T18" fmla="*/ 7 w 17"/>
                    <a:gd name="T19" fmla="*/ 0 h 17"/>
                    <a:gd name="T20" fmla="*/ 6 w 17"/>
                    <a:gd name="T21" fmla="*/ 0 h 17"/>
                    <a:gd name="T22" fmla="*/ 4 w 17"/>
                    <a:gd name="T23" fmla="*/ 0 h 17"/>
                    <a:gd name="T24" fmla="*/ 1 w 17"/>
                    <a:gd name="T25" fmla="*/ 1 h 17"/>
                    <a:gd name="T26" fmla="*/ 1 w 17"/>
                    <a:gd name="T27" fmla="*/ 2 h 17"/>
                    <a:gd name="T28" fmla="*/ 0 w 17"/>
                    <a:gd name="T29" fmla="*/ 3 h 17"/>
                    <a:gd name="T30" fmla="*/ 0 w 17"/>
                    <a:gd name="T31" fmla="*/ 5 h 17"/>
                    <a:gd name="T32" fmla="*/ 0 w 17"/>
                    <a:gd name="T33" fmla="*/ 8 h 17"/>
                    <a:gd name="T34" fmla="*/ 1 w 17"/>
                    <a:gd name="T35" fmla="*/ 11 h 17"/>
                    <a:gd name="T36" fmla="*/ 3 w 17"/>
                    <a:gd name="T37" fmla="*/ 13 h 17"/>
                    <a:gd name="T38" fmla="*/ 6 w 17"/>
                    <a:gd name="T39" fmla="*/ 14 h 17"/>
                    <a:gd name="T40" fmla="*/ 8 w 17"/>
                    <a:gd name="T41" fmla="*/ 16 h 17"/>
                    <a:gd name="T42" fmla="*/ 9 w 17"/>
                    <a:gd name="T43" fmla="*/ 16 h 17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17"/>
                    <a:gd name="T67" fmla="*/ 0 h 17"/>
                    <a:gd name="T68" fmla="*/ 17 w 17"/>
                    <a:gd name="T69" fmla="*/ 17 h 17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17" h="17">
                      <a:moveTo>
                        <a:pt x="9" y="16"/>
                      </a:moveTo>
                      <a:lnTo>
                        <a:pt x="13" y="13"/>
                      </a:lnTo>
                      <a:lnTo>
                        <a:pt x="14" y="12"/>
                      </a:lnTo>
                      <a:lnTo>
                        <a:pt x="16" y="12"/>
                      </a:lnTo>
                      <a:lnTo>
                        <a:pt x="16" y="10"/>
                      </a:lnTo>
                      <a:lnTo>
                        <a:pt x="16" y="8"/>
                      </a:lnTo>
                      <a:lnTo>
                        <a:pt x="13" y="3"/>
                      </a:lnTo>
                      <a:lnTo>
                        <a:pt x="12" y="2"/>
                      </a:lnTo>
                      <a:lnTo>
                        <a:pt x="9" y="0"/>
                      </a:lnTo>
                      <a:lnTo>
                        <a:pt x="7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1" y="1"/>
                      </a:lnTo>
                      <a:lnTo>
                        <a:pt x="1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8"/>
                      </a:lnTo>
                      <a:lnTo>
                        <a:pt x="1" y="11"/>
                      </a:lnTo>
                      <a:lnTo>
                        <a:pt x="3" y="13"/>
                      </a:lnTo>
                      <a:lnTo>
                        <a:pt x="6" y="14"/>
                      </a:lnTo>
                      <a:lnTo>
                        <a:pt x="8" y="16"/>
                      </a:lnTo>
                      <a:lnTo>
                        <a:pt x="9" y="16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602" name="Freeform 586"/>
                <p:cNvSpPr>
                  <a:spLocks/>
                </p:cNvSpPr>
                <p:nvPr/>
              </p:nvSpPr>
              <p:spPr bwMode="auto">
                <a:xfrm>
                  <a:off x="2668" y="2961"/>
                  <a:ext cx="16" cy="16"/>
                </a:xfrm>
                <a:custGeom>
                  <a:avLst/>
                  <a:gdLst>
                    <a:gd name="T0" fmla="*/ 1 w 17"/>
                    <a:gd name="T1" fmla="*/ 11 h 17"/>
                    <a:gd name="T2" fmla="*/ 0 w 17"/>
                    <a:gd name="T3" fmla="*/ 7 h 17"/>
                    <a:gd name="T4" fmla="*/ 0 w 17"/>
                    <a:gd name="T5" fmla="*/ 4 h 17"/>
                    <a:gd name="T6" fmla="*/ 0 w 17"/>
                    <a:gd name="T7" fmla="*/ 2 h 17"/>
                    <a:gd name="T8" fmla="*/ 1 w 17"/>
                    <a:gd name="T9" fmla="*/ 1 h 17"/>
                    <a:gd name="T10" fmla="*/ 4 w 17"/>
                    <a:gd name="T11" fmla="*/ 0 h 17"/>
                    <a:gd name="T12" fmla="*/ 8 w 17"/>
                    <a:gd name="T13" fmla="*/ 1 h 17"/>
                    <a:gd name="T14" fmla="*/ 11 w 17"/>
                    <a:gd name="T15" fmla="*/ 2 h 17"/>
                    <a:gd name="T16" fmla="*/ 12 w 17"/>
                    <a:gd name="T17" fmla="*/ 6 h 17"/>
                    <a:gd name="T18" fmla="*/ 16 w 17"/>
                    <a:gd name="T19" fmla="*/ 8 h 17"/>
                    <a:gd name="T20" fmla="*/ 16 w 17"/>
                    <a:gd name="T21" fmla="*/ 11 h 17"/>
                    <a:gd name="T22" fmla="*/ 16 w 17"/>
                    <a:gd name="T23" fmla="*/ 14 h 17"/>
                    <a:gd name="T24" fmla="*/ 14 w 17"/>
                    <a:gd name="T25" fmla="*/ 14 h 17"/>
                    <a:gd name="T26" fmla="*/ 12 w 17"/>
                    <a:gd name="T27" fmla="*/ 16 h 17"/>
                    <a:gd name="T28" fmla="*/ 11 w 17"/>
                    <a:gd name="T29" fmla="*/ 16 h 17"/>
                    <a:gd name="T30" fmla="*/ 8 w 17"/>
                    <a:gd name="T31" fmla="*/ 14 h 17"/>
                    <a:gd name="T32" fmla="*/ 4 w 17"/>
                    <a:gd name="T33" fmla="*/ 13 h 17"/>
                    <a:gd name="T34" fmla="*/ 1 w 17"/>
                    <a:gd name="T35" fmla="*/ 11 h 1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7"/>
                    <a:gd name="T55" fmla="*/ 0 h 17"/>
                    <a:gd name="T56" fmla="*/ 17 w 17"/>
                    <a:gd name="T57" fmla="*/ 17 h 17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7" h="17">
                      <a:moveTo>
                        <a:pt x="1" y="11"/>
                      </a:moveTo>
                      <a:lnTo>
                        <a:pt x="0" y="7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1" y="1"/>
                      </a:lnTo>
                      <a:lnTo>
                        <a:pt x="4" y="0"/>
                      </a:lnTo>
                      <a:lnTo>
                        <a:pt x="8" y="1"/>
                      </a:lnTo>
                      <a:lnTo>
                        <a:pt x="11" y="2"/>
                      </a:lnTo>
                      <a:lnTo>
                        <a:pt x="12" y="6"/>
                      </a:lnTo>
                      <a:lnTo>
                        <a:pt x="16" y="8"/>
                      </a:lnTo>
                      <a:lnTo>
                        <a:pt x="16" y="11"/>
                      </a:lnTo>
                      <a:lnTo>
                        <a:pt x="16" y="14"/>
                      </a:lnTo>
                      <a:lnTo>
                        <a:pt x="14" y="14"/>
                      </a:lnTo>
                      <a:lnTo>
                        <a:pt x="12" y="16"/>
                      </a:lnTo>
                      <a:lnTo>
                        <a:pt x="11" y="16"/>
                      </a:lnTo>
                      <a:lnTo>
                        <a:pt x="8" y="14"/>
                      </a:lnTo>
                      <a:lnTo>
                        <a:pt x="4" y="13"/>
                      </a:lnTo>
                      <a:lnTo>
                        <a:pt x="1" y="11"/>
                      </a:ln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603" name="Freeform 587"/>
                <p:cNvSpPr>
                  <a:spLocks/>
                </p:cNvSpPr>
                <p:nvPr/>
              </p:nvSpPr>
              <p:spPr bwMode="auto">
                <a:xfrm>
                  <a:off x="2670" y="2963"/>
                  <a:ext cx="16" cy="16"/>
                </a:xfrm>
                <a:custGeom>
                  <a:avLst/>
                  <a:gdLst>
                    <a:gd name="T0" fmla="*/ 3 w 17"/>
                    <a:gd name="T1" fmla="*/ 11 h 17"/>
                    <a:gd name="T2" fmla="*/ 0 w 17"/>
                    <a:gd name="T3" fmla="*/ 6 h 17"/>
                    <a:gd name="T4" fmla="*/ 0 w 17"/>
                    <a:gd name="T5" fmla="*/ 2 h 17"/>
                    <a:gd name="T6" fmla="*/ 3 w 17"/>
                    <a:gd name="T7" fmla="*/ 2 h 17"/>
                    <a:gd name="T8" fmla="*/ 6 w 17"/>
                    <a:gd name="T9" fmla="*/ 0 h 17"/>
                    <a:gd name="T10" fmla="*/ 6 w 17"/>
                    <a:gd name="T11" fmla="*/ 2 h 17"/>
                    <a:gd name="T12" fmla="*/ 16 w 17"/>
                    <a:gd name="T13" fmla="*/ 6 h 17"/>
                    <a:gd name="T14" fmla="*/ 16 w 17"/>
                    <a:gd name="T15" fmla="*/ 9 h 17"/>
                    <a:gd name="T16" fmla="*/ 16 w 17"/>
                    <a:gd name="T17" fmla="*/ 13 h 17"/>
                    <a:gd name="T18" fmla="*/ 16 w 17"/>
                    <a:gd name="T19" fmla="*/ 16 h 17"/>
                    <a:gd name="T20" fmla="*/ 12 w 17"/>
                    <a:gd name="T21" fmla="*/ 16 h 17"/>
                    <a:gd name="T22" fmla="*/ 9 w 17"/>
                    <a:gd name="T23" fmla="*/ 16 h 17"/>
                    <a:gd name="T24" fmla="*/ 3 w 17"/>
                    <a:gd name="T25" fmla="*/ 11 h 17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7"/>
                    <a:gd name="T40" fmla="*/ 0 h 17"/>
                    <a:gd name="T41" fmla="*/ 17 w 17"/>
                    <a:gd name="T42" fmla="*/ 17 h 17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7" h="17">
                      <a:moveTo>
                        <a:pt x="3" y="11"/>
                      </a:moveTo>
                      <a:lnTo>
                        <a:pt x="0" y="6"/>
                      </a:lnTo>
                      <a:lnTo>
                        <a:pt x="0" y="2"/>
                      </a:lnTo>
                      <a:lnTo>
                        <a:pt x="3" y="2"/>
                      </a:lnTo>
                      <a:lnTo>
                        <a:pt x="6" y="0"/>
                      </a:lnTo>
                      <a:lnTo>
                        <a:pt x="6" y="2"/>
                      </a:lnTo>
                      <a:lnTo>
                        <a:pt x="16" y="6"/>
                      </a:lnTo>
                      <a:lnTo>
                        <a:pt x="16" y="9"/>
                      </a:lnTo>
                      <a:lnTo>
                        <a:pt x="16" y="13"/>
                      </a:lnTo>
                      <a:lnTo>
                        <a:pt x="16" y="16"/>
                      </a:lnTo>
                      <a:lnTo>
                        <a:pt x="12" y="16"/>
                      </a:lnTo>
                      <a:lnTo>
                        <a:pt x="9" y="16"/>
                      </a:lnTo>
                      <a:lnTo>
                        <a:pt x="3" y="11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604" name="Freeform 588"/>
                <p:cNvSpPr>
                  <a:spLocks/>
                </p:cNvSpPr>
                <p:nvPr/>
              </p:nvSpPr>
              <p:spPr bwMode="auto">
                <a:xfrm>
                  <a:off x="2676" y="2965"/>
                  <a:ext cx="16" cy="17"/>
                </a:xfrm>
                <a:custGeom>
                  <a:avLst/>
                  <a:gdLst>
                    <a:gd name="T0" fmla="*/ 11 w 17"/>
                    <a:gd name="T1" fmla="*/ 16 h 17"/>
                    <a:gd name="T2" fmla="*/ 14 w 17"/>
                    <a:gd name="T3" fmla="*/ 13 h 17"/>
                    <a:gd name="T4" fmla="*/ 14 w 17"/>
                    <a:gd name="T5" fmla="*/ 12 h 17"/>
                    <a:gd name="T6" fmla="*/ 14 w 17"/>
                    <a:gd name="T7" fmla="*/ 11 h 17"/>
                    <a:gd name="T8" fmla="*/ 16 w 17"/>
                    <a:gd name="T9" fmla="*/ 10 h 17"/>
                    <a:gd name="T10" fmla="*/ 14 w 17"/>
                    <a:gd name="T11" fmla="*/ 6 h 17"/>
                    <a:gd name="T12" fmla="*/ 14 w 17"/>
                    <a:gd name="T13" fmla="*/ 3 h 17"/>
                    <a:gd name="T14" fmla="*/ 12 w 17"/>
                    <a:gd name="T15" fmla="*/ 1 h 17"/>
                    <a:gd name="T16" fmla="*/ 10 w 17"/>
                    <a:gd name="T17" fmla="*/ 0 h 17"/>
                    <a:gd name="T18" fmla="*/ 8 w 17"/>
                    <a:gd name="T19" fmla="*/ 0 h 17"/>
                    <a:gd name="T20" fmla="*/ 6 w 17"/>
                    <a:gd name="T21" fmla="*/ 0 h 17"/>
                    <a:gd name="T22" fmla="*/ 2 w 17"/>
                    <a:gd name="T23" fmla="*/ 1 h 17"/>
                    <a:gd name="T24" fmla="*/ 2 w 17"/>
                    <a:gd name="T25" fmla="*/ 2 h 17"/>
                    <a:gd name="T26" fmla="*/ 1 w 17"/>
                    <a:gd name="T27" fmla="*/ 3 h 17"/>
                    <a:gd name="T28" fmla="*/ 0 w 17"/>
                    <a:gd name="T29" fmla="*/ 5 h 17"/>
                    <a:gd name="T30" fmla="*/ 1 w 17"/>
                    <a:gd name="T31" fmla="*/ 8 h 17"/>
                    <a:gd name="T32" fmla="*/ 2 w 17"/>
                    <a:gd name="T33" fmla="*/ 10 h 17"/>
                    <a:gd name="T34" fmla="*/ 4 w 17"/>
                    <a:gd name="T35" fmla="*/ 13 h 17"/>
                    <a:gd name="T36" fmla="*/ 6 w 17"/>
                    <a:gd name="T37" fmla="*/ 14 h 17"/>
                    <a:gd name="T38" fmla="*/ 9 w 17"/>
                    <a:gd name="T39" fmla="*/ 16 h 17"/>
                    <a:gd name="T40" fmla="*/ 10 w 17"/>
                    <a:gd name="T41" fmla="*/ 16 h 17"/>
                    <a:gd name="T42" fmla="*/ 11 w 17"/>
                    <a:gd name="T43" fmla="*/ 16 h 17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17"/>
                    <a:gd name="T67" fmla="*/ 0 h 17"/>
                    <a:gd name="T68" fmla="*/ 17 w 17"/>
                    <a:gd name="T69" fmla="*/ 17 h 17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17" h="17">
                      <a:moveTo>
                        <a:pt x="11" y="16"/>
                      </a:moveTo>
                      <a:lnTo>
                        <a:pt x="14" y="13"/>
                      </a:lnTo>
                      <a:lnTo>
                        <a:pt x="14" y="12"/>
                      </a:lnTo>
                      <a:lnTo>
                        <a:pt x="14" y="11"/>
                      </a:lnTo>
                      <a:lnTo>
                        <a:pt x="16" y="10"/>
                      </a:lnTo>
                      <a:lnTo>
                        <a:pt x="14" y="6"/>
                      </a:lnTo>
                      <a:lnTo>
                        <a:pt x="14" y="3"/>
                      </a:lnTo>
                      <a:lnTo>
                        <a:pt x="12" y="1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2" y="1"/>
                      </a:lnTo>
                      <a:lnTo>
                        <a:pt x="2" y="2"/>
                      </a:lnTo>
                      <a:lnTo>
                        <a:pt x="1" y="3"/>
                      </a:lnTo>
                      <a:lnTo>
                        <a:pt x="0" y="5"/>
                      </a:lnTo>
                      <a:lnTo>
                        <a:pt x="1" y="8"/>
                      </a:lnTo>
                      <a:lnTo>
                        <a:pt x="2" y="10"/>
                      </a:lnTo>
                      <a:lnTo>
                        <a:pt x="4" y="13"/>
                      </a:lnTo>
                      <a:lnTo>
                        <a:pt x="6" y="14"/>
                      </a:lnTo>
                      <a:lnTo>
                        <a:pt x="9" y="16"/>
                      </a:lnTo>
                      <a:lnTo>
                        <a:pt x="10" y="16"/>
                      </a:lnTo>
                      <a:lnTo>
                        <a:pt x="11" y="16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605" name="Freeform 589"/>
                <p:cNvSpPr>
                  <a:spLocks/>
                </p:cNvSpPr>
                <p:nvPr/>
              </p:nvSpPr>
              <p:spPr bwMode="auto">
                <a:xfrm>
                  <a:off x="2676" y="2966"/>
                  <a:ext cx="16" cy="17"/>
                </a:xfrm>
                <a:custGeom>
                  <a:avLst/>
                  <a:gdLst>
                    <a:gd name="T0" fmla="*/ 2 w 17"/>
                    <a:gd name="T1" fmla="*/ 9 h 17"/>
                    <a:gd name="T2" fmla="*/ 1 w 17"/>
                    <a:gd name="T3" fmla="*/ 7 h 17"/>
                    <a:gd name="T4" fmla="*/ 0 w 17"/>
                    <a:gd name="T5" fmla="*/ 4 h 17"/>
                    <a:gd name="T6" fmla="*/ 1 w 17"/>
                    <a:gd name="T7" fmla="*/ 2 h 17"/>
                    <a:gd name="T8" fmla="*/ 2 w 17"/>
                    <a:gd name="T9" fmla="*/ 1 h 17"/>
                    <a:gd name="T10" fmla="*/ 2 w 17"/>
                    <a:gd name="T11" fmla="*/ 0 h 17"/>
                    <a:gd name="T12" fmla="*/ 5 w 17"/>
                    <a:gd name="T13" fmla="*/ 0 h 17"/>
                    <a:gd name="T14" fmla="*/ 8 w 17"/>
                    <a:gd name="T15" fmla="*/ 1 h 17"/>
                    <a:gd name="T16" fmla="*/ 10 w 17"/>
                    <a:gd name="T17" fmla="*/ 2 h 17"/>
                    <a:gd name="T18" fmla="*/ 14 w 17"/>
                    <a:gd name="T19" fmla="*/ 6 h 17"/>
                    <a:gd name="T20" fmla="*/ 14 w 17"/>
                    <a:gd name="T21" fmla="*/ 8 h 17"/>
                    <a:gd name="T22" fmla="*/ 16 w 17"/>
                    <a:gd name="T23" fmla="*/ 11 h 17"/>
                    <a:gd name="T24" fmla="*/ 14 w 17"/>
                    <a:gd name="T25" fmla="*/ 14 h 17"/>
                    <a:gd name="T26" fmla="*/ 14 w 17"/>
                    <a:gd name="T27" fmla="*/ 16 h 17"/>
                    <a:gd name="T28" fmla="*/ 11 w 17"/>
                    <a:gd name="T29" fmla="*/ 16 h 17"/>
                    <a:gd name="T30" fmla="*/ 8 w 17"/>
                    <a:gd name="T31" fmla="*/ 14 h 17"/>
                    <a:gd name="T32" fmla="*/ 5 w 17"/>
                    <a:gd name="T33" fmla="*/ 13 h 17"/>
                    <a:gd name="T34" fmla="*/ 2 w 17"/>
                    <a:gd name="T35" fmla="*/ 9 h 1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7"/>
                    <a:gd name="T55" fmla="*/ 0 h 17"/>
                    <a:gd name="T56" fmla="*/ 17 w 17"/>
                    <a:gd name="T57" fmla="*/ 17 h 17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7" h="17">
                      <a:moveTo>
                        <a:pt x="2" y="9"/>
                      </a:moveTo>
                      <a:lnTo>
                        <a:pt x="1" y="7"/>
                      </a:lnTo>
                      <a:lnTo>
                        <a:pt x="0" y="4"/>
                      </a:lnTo>
                      <a:lnTo>
                        <a:pt x="1" y="2"/>
                      </a:lnTo>
                      <a:lnTo>
                        <a:pt x="2" y="1"/>
                      </a:lnTo>
                      <a:lnTo>
                        <a:pt x="2" y="0"/>
                      </a:lnTo>
                      <a:lnTo>
                        <a:pt x="5" y="0"/>
                      </a:lnTo>
                      <a:lnTo>
                        <a:pt x="8" y="1"/>
                      </a:lnTo>
                      <a:lnTo>
                        <a:pt x="10" y="2"/>
                      </a:lnTo>
                      <a:lnTo>
                        <a:pt x="14" y="6"/>
                      </a:lnTo>
                      <a:lnTo>
                        <a:pt x="14" y="8"/>
                      </a:lnTo>
                      <a:lnTo>
                        <a:pt x="16" y="11"/>
                      </a:lnTo>
                      <a:lnTo>
                        <a:pt x="14" y="14"/>
                      </a:lnTo>
                      <a:lnTo>
                        <a:pt x="14" y="16"/>
                      </a:lnTo>
                      <a:lnTo>
                        <a:pt x="11" y="16"/>
                      </a:lnTo>
                      <a:lnTo>
                        <a:pt x="8" y="14"/>
                      </a:lnTo>
                      <a:lnTo>
                        <a:pt x="5" y="13"/>
                      </a:lnTo>
                      <a:lnTo>
                        <a:pt x="2" y="9"/>
                      </a:ln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606" name="Freeform 590"/>
                <p:cNvSpPr>
                  <a:spLocks/>
                </p:cNvSpPr>
                <p:nvPr/>
              </p:nvSpPr>
              <p:spPr bwMode="auto">
                <a:xfrm>
                  <a:off x="2679" y="2967"/>
                  <a:ext cx="16" cy="17"/>
                </a:xfrm>
                <a:custGeom>
                  <a:avLst/>
                  <a:gdLst>
                    <a:gd name="T0" fmla="*/ 3 w 17"/>
                    <a:gd name="T1" fmla="*/ 11 h 17"/>
                    <a:gd name="T2" fmla="*/ 0 w 17"/>
                    <a:gd name="T3" fmla="*/ 6 h 17"/>
                    <a:gd name="T4" fmla="*/ 0 w 17"/>
                    <a:gd name="T5" fmla="*/ 4 h 17"/>
                    <a:gd name="T6" fmla="*/ 0 w 17"/>
                    <a:gd name="T7" fmla="*/ 2 h 17"/>
                    <a:gd name="T8" fmla="*/ 3 w 17"/>
                    <a:gd name="T9" fmla="*/ 2 h 17"/>
                    <a:gd name="T10" fmla="*/ 6 w 17"/>
                    <a:gd name="T11" fmla="*/ 0 h 17"/>
                    <a:gd name="T12" fmla="*/ 9 w 17"/>
                    <a:gd name="T13" fmla="*/ 2 h 17"/>
                    <a:gd name="T14" fmla="*/ 12 w 17"/>
                    <a:gd name="T15" fmla="*/ 4 h 17"/>
                    <a:gd name="T16" fmla="*/ 16 w 17"/>
                    <a:gd name="T17" fmla="*/ 9 h 17"/>
                    <a:gd name="T18" fmla="*/ 16 w 17"/>
                    <a:gd name="T19" fmla="*/ 11 h 17"/>
                    <a:gd name="T20" fmla="*/ 16 w 17"/>
                    <a:gd name="T21" fmla="*/ 13 h 17"/>
                    <a:gd name="T22" fmla="*/ 12 w 17"/>
                    <a:gd name="T23" fmla="*/ 16 h 17"/>
                    <a:gd name="T24" fmla="*/ 9 w 17"/>
                    <a:gd name="T25" fmla="*/ 16 h 17"/>
                    <a:gd name="T26" fmla="*/ 3 w 17"/>
                    <a:gd name="T27" fmla="*/ 11 h 17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17"/>
                    <a:gd name="T43" fmla="*/ 0 h 17"/>
                    <a:gd name="T44" fmla="*/ 17 w 17"/>
                    <a:gd name="T45" fmla="*/ 17 h 17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17" h="17">
                      <a:moveTo>
                        <a:pt x="3" y="11"/>
                      </a:move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3" y="2"/>
                      </a:lnTo>
                      <a:lnTo>
                        <a:pt x="6" y="0"/>
                      </a:lnTo>
                      <a:lnTo>
                        <a:pt x="9" y="2"/>
                      </a:lnTo>
                      <a:lnTo>
                        <a:pt x="12" y="4"/>
                      </a:lnTo>
                      <a:lnTo>
                        <a:pt x="16" y="9"/>
                      </a:lnTo>
                      <a:lnTo>
                        <a:pt x="16" y="11"/>
                      </a:lnTo>
                      <a:lnTo>
                        <a:pt x="16" y="13"/>
                      </a:lnTo>
                      <a:lnTo>
                        <a:pt x="12" y="16"/>
                      </a:lnTo>
                      <a:lnTo>
                        <a:pt x="9" y="16"/>
                      </a:lnTo>
                      <a:lnTo>
                        <a:pt x="3" y="11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607" name="Freeform 591"/>
                <p:cNvSpPr>
                  <a:spLocks/>
                </p:cNvSpPr>
                <p:nvPr/>
              </p:nvSpPr>
              <p:spPr bwMode="auto">
                <a:xfrm>
                  <a:off x="2664" y="2963"/>
                  <a:ext cx="15" cy="16"/>
                </a:xfrm>
                <a:custGeom>
                  <a:avLst/>
                  <a:gdLst>
                    <a:gd name="T0" fmla="*/ 11 w 17"/>
                    <a:gd name="T1" fmla="*/ 16 h 17"/>
                    <a:gd name="T2" fmla="*/ 14 w 17"/>
                    <a:gd name="T3" fmla="*/ 13 h 17"/>
                    <a:gd name="T4" fmla="*/ 16 w 17"/>
                    <a:gd name="T5" fmla="*/ 13 h 17"/>
                    <a:gd name="T6" fmla="*/ 16 w 17"/>
                    <a:gd name="T7" fmla="*/ 12 h 17"/>
                    <a:gd name="T8" fmla="*/ 16 w 17"/>
                    <a:gd name="T9" fmla="*/ 10 h 17"/>
                    <a:gd name="T10" fmla="*/ 16 w 17"/>
                    <a:gd name="T11" fmla="*/ 8 h 17"/>
                    <a:gd name="T12" fmla="*/ 14 w 17"/>
                    <a:gd name="T13" fmla="*/ 4 h 17"/>
                    <a:gd name="T14" fmla="*/ 12 w 17"/>
                    <a:gd name="T15" fmla="*/ 2 h 17"/>
                    <a:gd name="T16" fmla="*/ 11 w 17"/>
                    <a:gd name="T17" fmla="*/ 0 h 17"/>
                    <a:gd name="T18" fmla="*/ 8 w 17"/>
                    <a:gd name="T19" fmla="*/ 0 h 17"/>
                    <a:gd name="T20" fmla="*/ 7 w 17"/>
                    <a:gd name="T21" fmla="*/ 0 h 17"/>
                    <a:gd name="T22" fmla="*/ 6 w 17"/>
                    <a:gd name="T23" fmla="*/ 0 h 17"/>
                    <a:gd name="T24" fmla="*/ 2 w 17"/>
                    <a:gd name="T25" fmla="*/ 2 h 17"/>
                    <a:gd name="T26" fmla="*/ 1 w 17"/>
                    <a:gd name="T27" fmla="*/ 2 h 17"/>
                    <a:gd name="T28" fmla="*/ 0 w 17"/>
                    <a:gd name="T29" fmla="*/ 3 h 17"/>
                    <a:gd name="T30" fmla="*/ 0 w 17"/>
                    <a:gd name="T31" fmla="*/ 5 h 17"/>
                    <a:gd name="T32" fmla="*/ 0 w 17"/>
                    <a:gd name="T33" fmla="*/ 8 h 17"/>
                    <a:gd name="T34" fmla="*/ 2 w 17"/>
                    <a:gd name="T35" fmla="*/ 11 h 17"/>
                    <a:gd name="T36" fmla="*/ 4 w 17"/>
                    <a:gd name="T37" fmla="*/ 13 h 17"/>
                    <a:gd name="T38" fmla="*/ 7 w 17"/>
                    <a:gd name="T39" fmla="*/ 14 h 17"/>
                    <a:gd name="T40" fmla="*/ 8 w 17"/>
                    <a:gd name="T41" fmla="*/ 16 h 17"/>
                    <a:gd name="T42" fmla="*/ 9 w 17"/>
                    <a:gd name="T43" fmla="*/ 16 h 17"/>
                    <a:gd name="T44" fmla="*/ 11 w 17"/>
                    <a:gd name="T45" fmla="*/ 16 h 17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17"/>
                    <a:gd name="T70" fmla="*/ 0 h 17"/>
                    <a:gd name="T71" fmla="*/ 17 w 17"/>
                    <a:gd name="T72" fmla="*/ 17 h 17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17" h="17">
                      <a:moveTo>
                        <a:pt x="11" y="16"/>
                      </a:moveTo>
                      <a:lnTo>
                        <a:pt x="14" y="13"/>
                      </a:lnTo>
                      <a:lnTo>
                        <a:pt x="16" y="13"/>
                      </a:lnTo>
                      <a:lnTo>
                        <a:pt x="16" y="12"/>
                      </a:lnTo>
                      <a:lnTo>
                        <a:pt x="16" y="10"/>
                      </a:lnTo>
                      <a:lnTo>
                        <a:pt x="16" y="8"/>
                      </a:lnTo>
                      <a:lnTo>
                        <a:pt x="14" y="4"/>
                      </a:lnTo>
                      <a:lnTo>
                        <a:pt x="12" y="2"/>
                      </a:lnTo>
                      <a:lnTo>
                        <a:pt x="11" y="0"/>
                      </a:lnTo>
                      <a:lnTo>
                        <a:pt x="8" y="0"/>
                      </a:lnTo>
                      <a:lnTo>
                        <a:pt x="7" y="0"/>
                      </a:lnTo>
                      <a:lnTo>
                        <a:pt x="6" y="0"/>
                      </a:lnTo>
                      <a:lnTo>
                        <a:pt x="2" y="2"/>
                      </a:lnTo>
                      <a:lnTo>
                        <a:pt x="1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8"/>
                      </a:lnTo>
                      <a:lnTo>
                        <a:pt x="2" y="11"/>
                      </a:lnTo>
                      <a:lnTo>
                        <a:pt x="4" y="13"/>
                      </a:lnTo>
                      <a:lnTo>
                        <a:pt x="7" y="14"/>
                      </a:lnTo>
                      <a:lnTo>
                        <a:pt x="8" y="16"/>
                      </a:lnTo>
                      <a:lnTo>
                        <a:pt x="9" y="16"/>
                      </a:lnTo>
                      <a:lnTo>
                        <a:pt x="11" y="16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608" name="Freeform 592"/>
                <p:cNvSpPr>
                  <a:spLocks/>
                </p:cNvSpPr>
                <p:nvPr/>
              </p:nvSpPr>
              <p:spPr bwMode="auto">
                <a:xfrm>
                  <a:off x="2664" y="2963"/>
                  <a:ext cx="15" cy="16"/>
                </a:xfrm>
                <a:custGeom>
                  <a:avLst/>
                  <a:gdLst>
                    <a:gd name="T0" fmla="*/ 3 w 17"/>
                    <a:gd name="T1" fmla="*/ 11 h 17"/>
                    <a:gd name="T2" fmla="*/ 0 w 17"/>
                    <a:gd name="T3" fmla="*/ 7 h 17"/>
                    <a:gd name="T4" fmla="*/ 0 w 17"/>
                    <a:gd name="T5" fmla="*/ 4 h 17"/>
                    <a:gd name="T6" fmla="*/ 0 w 17"/>
                    <a:gd name="T7" fmla="*/ 2 h 17"/>
                    <a:gd name="T8" fmla="*/ 1 w 17"/>
                    <a:gd name="T9" fmla="*/ 1 h 17"/>
                    <a:gd name="T10" fmla="*/ 3 w 17"/>
                    <a:gd name="T11" fmla="*/ 1 h 17"/>
                    <a:gd name="T12" fmla="*/ 6 w 17"/>
                    <a:gd name="T13" fmla="*/ 0 h 17"/>
                    <a:gd name="T14" fmla="*/ 9 w 17"/>
                    <a:gd name="T15" fmla="*/ 1 h 17"/>
                    <a:gd name="T16" fmla="*/ 11 w 17"/>
                    <a:gd name="T17" fmla="*/ 3 h 17"/>
                    <a:gd name="T18" fmla="*/ 14 w 17"/>
                    <a:gd name="T19" fmla="*/ 6 h 17"/>
                    <a:gd name="T20" fmla="*/ 16 w 17"/>
                    <a:gd name="T21" fmla="*/ 8 h 17"/>
                    <a:gd name="T22" fmla="*/ 16 w 17"/>
                    <a:gd name="T23" fmla="*/ 11 h 17"/>
                    <a:gd name="T24" fmla="*/ 16 w 17"/>
                    <a:gd name="T25" fmla="*/ 14 h 17"/>
                    <a:gd name="T26" fmla="*/ 14 w 17"/>
                    <a:gd name="T27" fmla="*/ 16 h 17"/>
                    <a:gd name="T28" fmla="*/ 11 w 17"/>
                    <a:gd name="T29" fmla="*/ 16 h 17"/>
                    <a:gd name="T30" fmla="*/ 9 w 17"/>
                    <a:gd name="T31" fmla="*/ 14 h 17"/>
                    <a:gd name="T32" fmla="*/ 6 w 17"/>
                    <a:gd name="T33" fmla="*/ 13 h 17"/>
                    <a:gd name="T34" fmla="*/ 3 w 17"/>
                    <a:gd name="T35" fmla="*/ 11 h 1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7"/>
                    <a:gd name="T55" fmla="*/ 0 h 17"/>
                    <a:gd name="T56" fmla="*/ 17 w 17"/>
                    <a:gd name="T57" fmla="*/ 17 h 17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7" h="17">
                      <a:moveTo>
                        <a:pt x="3" y="11"/>
                      </a:moveTo>
                      <a:lnTo>
                        <a:pt x="0" y="7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1" y="1"/>
                      </a:lnTo>
                      <a:lnTo>
                        <a:pt x="3" y="1"/>
                      </a:lnTo>
                      <a:lnTo>
                        <a:pt x="6" y="0"/>
                      </a:lnTo>
                      <a:lnTo>
                        <a:pt x="9" y="1"/>
                      </a:lnTo>
                      <a:lnTo>
                        <a:pt x="11" y="3"/>
                      </a:lnTo>
                      <a:lnTo>
                        <a:pt x="14" y="6"/>
                      </a:lnTo>
                      <a:lnTo>
                        <a:pt x="16" y="8"/>
                      </a:lnTo>
                      <a:lnTo>
                        <a:pt x="16" y="11"/>
                      </a:lnTo>
                      <a:lnTo>
                        <a:pt x="16" y="14"/>
                      </a:lnTo>
                      <a:lnTo>
                        <a:pt x="14" y="16"/>
                      </a:lnTo>
                      <a:lnTo>
                        <a:pt x="11" y="16"/>
                      </a:lnTo>
                      <a:lnTo>
                        <a:pt x="9" y="14"/>
                      </a:lnTo>
                      <a:lnTo>
                        <a:pt x="6" y="13"/>
                      </a:lnTo>
                      <a:lnTo>
                        <a:pt x="3" y="11"/>
                      </a:ln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609" name="Freeform 593"/>
                <p:cNvSpPr>
                  <a:spLocks/>
                </p:cNvSpPr>
                <p:nvPr/>
              </p:nvSpPr>
              <p:spPr bwMode="auto">
                <a:xfrm>
                  <a:off x="2673" y="2967"/>
                  <a:ext cx="15" cy="17"/>
                </a:xfrm>
                <a:custGeom>
                  <a:avLst/>
                  <a:gdLst>
                    <a:gd name="T0" fmla="*/ 10 w 17"/>
                    <a:gd name="T1" fmla="*/ 16 h 17"/>
                    <a:gd name="T2" fmla="*/ 13 w 17"/>
                    <a:gd name="T3" fmla="*/ 13 h 17"/>
                    <a:gd name="T4" fmla="*/ 14 w 17"/>
                    <a:gd name="T5" fmla="*/ 12 h 17"/>
                    <a:gd name="T6" fmla="*/ 16 w 17"/>
                    <a:gd name="T7" fmla="*/ 10 h 17"/>
                    <a:gd name="T8" fmla="*/ 14 w 17"/>
                    <a:gd name="T9" fmla="*/ 6 h 17"/>
                    <a:gd name="T10" fmla="*/ 13 w 17"/>
                    <a:gd name="T11" fmla="*/ 3 h 17"/>
                    <a:gd name="T12" fmla="*/ 12 w 17"/>
                    <a:gd name="T13" fmla="*/ 2 h 17"/>
                    <a:gd name="T14" fmla="*/ 9 w 17"/>
                    <a:gd name="T15" fmla="*/ 0 h 17"/>
                    <a:gd name="T16" fmla="*/ 8 w 17"/>
                    <a:gd name="T17" fmla="*/ 0 h 17"/>
                    <a:gd name="T18" fmla="*/ 6 w 17"/>
                    <a:gd name="T19" fmla="*/ 0 h 17"/>
                    <a:gd name="T20" fmla="*/ 5 w 17"/>
                    <a:gd name="T21" fmla="*/ 0 h 17"/>
                    <a:gd name="T22" fmla="*/ 1 w 17"/>
                    <a:gd name="T23" fmla="*/ 1 h 17"/>
                    <a:gd name="T24" fmla="*/ 1 w 17"/>
                    <a:gd name="T25" fmla="*/ 2 h 17"/>
                    <a:gd name="T26" fmla="*/ 1 w 17"/>
                    <a:gd name="T27" fmla="*/ 3 h 17"/>
                    <a:gd name="T28" fmla="*/ 0 w 17"/>
                    <a:gd name="T29" fmla="*/ 5 h 17"/>
                    <a:gd name="T30" fmla="*/ 1 w 17"/>
                    <a:gd name="T31" fmla="*/ 8 h 17"/>
                    <a:gd name="T32" fmla="*/ 1 w 17"/>
                    <a:gd name="T33" fmla="*/ 11 h 17"/>
                    <a:gd name="T34" fmla="*/ 4 w 17"/>
                    <a:gd name="T35" fmla="*/ 13 h 17"/>
                    <a:gd name="T36" fmla="*/ 5 w 17"/>
                    <a:gd name="T37" fmla="*/ 14 h 17"/>
                    <a:gd name="T38" fmla="*/ 8 w 17"/>
                    <a:gd name="T39" fmla="*/ 16 h 17"/>
                    <a:gd name="T40" fmla="*/ 9 w 17"/>
                    <a:gd name="T41" fmla="*/ 16 h 17"/>
                    <a:gd name="T42" fmla="*/ 10 w 17"/>
                    <a:gd name="T43" fmla="*/ 16 h 17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17"/>
                    <a:gd name="T67" fmla="*/ 0 h 17"/>
                    <a:gd name="T68" fmla="*/ 17 w 17"/>
                    <a:gd name="T69" fmla="*/ 17 h 17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17" h="17">
                      <a:moveTo>
                        <a:pt x="10" y="16"/>
                      </a:moveTo>
                      <a:lnTo>
                        <a:pt x="13" y="13"/>
                      </a:lnTo>
                      <a:lnTo>
                        <a:pt x="14" y="12"/>
                      </a:lnTo>
                      <a:lnTo>
                        <a:pt x="16" y="10"/>
                      </a:lnTo>
                      <a:lnTo>
                        <a:pt x="14" y="6"/>
                      </a:lnTo>
                      <a:lnTo>
                        <a:pt x="13" y="3"/>
                      </a:lnTo>
                      <a:lnTo>
                        <a:pt x="12" y="2"/>
                      </a:lnTo>
                      <a:lnTo>
                        <a:pt x="9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5" y="0"/>
                      </a:lnTo>
                      <a:lnTo>
                        <a:pt x="1" y="1"/>
                      </a:lnTo>
                      <a:lnTo>
                        <a:pt x="1" y="2"/>
                      </a:lnTo>
                      <a:lnTo>
                        <a:pt x="1" y="3"/>
                      </a:lnTo>
                      <a:lnTo>
                        <a:pt x="0" y="5"/>
                      </a:lnTo>
                      <a:lnTo>
                        <a:pt x="1" y="8"/>
                      </a:lnTo>
                      <a:lnTo>
                        <a:pt x="1" y="11"/>
                      </a:lnTo>
                      <a:lnTo>
                        <a:pt x="4" y="13"/>
                      </a:lnTo>
                      <a:lnTo>
                        <a:pt x="5" y="14"/>
                      </a:lnTo>
                      <a:lnTo>
                        <a:pt x="8" y="16"/>
                      </a:lnTo>
                      <a:lnTo>
                        <a:pt x="9" y="16"/>
                      </a:lnTo>
                      <a:lnTo>
                        <a:pt x="10" y="16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610" name="Freeform 594"/>
                <p:cNvSpPr>
                  <a:spLocks/>
                </p:cNvSpPr>
                <p:nvPr/>
              </p:nvSpPr>
              <p:spPr bwMode="auto">
                <a:xfrm>
                  <a:off x="2673" y="2967"/>
                  <a:ext cx="15" cy="17"/>
                </a:xfrm>
                <a:custGeom>
                  <a:avLst/>
                  <a:gdLst>
                    <a:gd name="T0" fmla="*/ 1 w 17"/>
                    <a:gd name="T1" fmla="*/ 11 h 17"/>
                    <a:gd name="T2" fmla="*/ 1 w 17"/>
                    <a:gd name="T3" fmla="*/ 7 h 17"/>
                    <a:gd name="T4" fmla="*/ 0 w 17"/>
                    <a:gd name="T5" fmla="*/ 4 h 17"/>
                    <a:gd name="T6" fmla="*/ 1 w 17"/>
                    <a:gd name="T7" fmla="*/ 2 h 17"/>
                    <a:gd name="T8" fmla="*/ 1 w 17"/>
                    <a:gd name="T9" fmla="*/ 1 h 17"/>
                    <a:gd name="T10" fmla="*/ 5 w 17"/>
                    <a:gd name="T11" fmla="*/ 0 h 17"/>
                    <a:gd name="T12" fmla="*/ 7 w 17"/>
                    <a:gd name="T13" fmla="*/ 1 h 17"/>
                    <a:gd name="T14" fmla="*/ 10 w 17"/>
                    <a:gd name="T15" fmla="*/ 2 h 17"/>
                    <a:gd name="T16" fmla="*/ 13 w 17"/>
                    <a:gd name="T17" fmla="*/ 6 h 17"/>
                    <a:gd name="T18" fmla="*/ 14 w 17"/>
                    <a:gd name="T19" fmla="*/ 8 h 17"/>
                    <a:gd name="T20" fmla="*/ 16 w 17"/>
                    <a:gd name="T21" fmla="*/ 11 h 17"/>
                    <a:gd name="T22" fmla="*/ 14 w 17"/>
                    <a:gd name="T23" fmla="*/ 14 h 17"/>
                    <a:gd name="T24" fmla="*/ 13 w 17"/>
                    <a:gd name="T25" fmla="*/ 14 h 17"/>
                    <a:gd name="T26" fmla="*/ 13 w 17"/>
                    <a:gd name="T27" fmla="*/ 16 h 17"/>
                    <a:gd name="T28" fmla="*/ 10 w 17"/>
                    <a:gd name="T29" fmla="*/ 16 h 17"/>
                    <a:gd name="T30" fmla="*/ 7 w 17"/>
                    <a:gd name="T31" fmla="*/ 14 h 17"/>
                    <a:gd name="T32" fmla="*/ 5 w 17"/>
                    <a:gd name="T33" fmla="*/ 13 h 17"/>
                    <a:gd name="T34" fmla="*/ 1 w 17"/>
                    <a:gd name="T35" fmla="*/ 11 h 1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7"/>
                    <a:gd name="T55" fmla="*/ 0 h 17"/>
                    <a:gd name="T56" fmla="*/ 17 w 17"/>
                    <a:gd name="T57" fmla="*/ 17 h 17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7" h="17">
                      <a:moveTo>
                        <a:pt x="1" y="11"/>
                      </a:moveTo>
                      <a:lnTo>
                        <a:pt x="1" y="7"/>
                      </a:lnTo>
                      <a:lnTo>
                        <a:pt x="0" y="4"/>
                      </a:lnTo>
                      <a:lnTo>
                        <a:pt x="1" y="2"/>
                      </a:lnTo>
                      <a:lnTo>
                        <a:pt x="1" y="1"/>
                      </a:lnTo>
                      <a:lnTo>
                        <a:pt x="5" y="0"/>
                      </a:lnTo>
                      <a:lnTo>
                        <a:pt x="7" y="1"/>
                      </a:lnTo>
                      <a:lnTo>
                        <a:pt x="10" y="2"/>
                      </a:lnTo>
                      <a:lnTo>
                        <a:pt x="13" y="6"/>
                      </a:lnTo>
                      <a:lnTo>
                        <a:pt x="14" y="8"/>
                      </a:lnTo>
                      <a:lnTo>
                        <a:pt x="16" y="11"/>
                      </a:lnTo>
                      <a:lnTo>
                        <a:pt x="14" y="14"/>
                      </a:lnTo>
                      <a:lnTo>
                        <a:pt x="13" y="14"/>
                      </a:lnTo>
                      <a:lnTo>
                        <a:pt x="13" y="16"/>
                      </a:lnTo>
                      <a:lnTo>
                        <a:pt x="10" y="16"/>
                      </a:lnTo>
                      <a:lnTo>
                        <a:pt x="7" y="14"/>
                      </a:lnTo>
                      <a:lnTo>
                        <a:pt x="5" y="13"/>
                      </a:lnTo>
                      <a:lnTo>
                        <a:pt x="1" y="11"/>
                      </a:ln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611" name="Freeform 595"/>
                <p:cNvSpPr>
                  <a:spLocks/>
                </p:cNvSpPr>
                <p:nvPr/>
              </p:nvSpPr>
              <p:spPr bwMode="auto">
                <a:xfrm>
                  <a:off x="2707" y="2986"/>
                  <a:ext cx="15" cy="17"/>
                </a:xfrm>
                <a:custGeom>
                  <a:avLst/>
                  <a:gdLst>
                    <a:gd name="T0" fmla="*/ 1 w 17"/>
                    <a:gd name="T1" fmla="*/ 9 h 17"/>
                    <a:gd name="T2" fmla="*/ 1 w 17"/>
                    <a:gd name="T3" fmla="*/ 6 h 17"/>
                    <a:gd name="T4" fmla="*/ 0 w 17"/>
                    <a:gd name="T5" fmla="*/ 3 h 17"/>
                    <a:gd name="T6" fmla="*/ 1 w 17"/>
                    <a:gd name="T7" fmla="*/ 1 h 17"/>
                    <a:gd name="T8" fmla="*/ 1 w 17"/>
                    <a:gd name="T9" fmla="*/ 0 h 17"/>
                    <a:gd name="T10" fmla="*/ 4 w 17"/>
                    <a:gd name="T11" fmla="*/ 0 h 17"/>
                    <a:gd name="T12" fmla="*/ 8 w 17"/>
                    <a:gd name="T13" fmla="*/ 0 h 17"/>
                    <a:gd name="T14" fmla="*/ 11 w 17"/>
                    <a:gd name="T15" fmla="*/ 1 h 17"/>
                    <a:gd name="T16" fmla="*/ 12 w 17"/>
                    <a:gd name="T17" fmla="*/ 4 h 17"/>
                    <a:gd name="T18" fmla="*/ 16 w 17"/>
                    <a:gd name="T19" fmla="*/ 8 h 17"/>
                    <a:gd name="T20" fmla="*/ 16 w 17"/>
                    <a:gd name="T21" fmla="*/ 11 h 17"/>
                    <a:gd name="T22" fmla="*/ 16 w 17"/>
                    <a:gd name="T23" fmla="*/ 13 h 17"/>
                    <a:gd name="T24" fmla="*/ 14 w 17"/>
                    <a:gd name="T25" fmla="*/ 13 h 17"/>
                    <a:gd name="T26" fmla="*/ 12 w 17"/>
                    <a:gd name="T27" fmla="*/ 14 h 17"/>
                    <a:gd name="T28" fmla="*/ 11 w 17"/>
                    <a:gd name="T29" fmla="*/ 16 h 17"/>
                    <a:gd name="T30" fmla="*/ 8 w 17"/>
                    <a:gd name="T31" fmla="*/ 14 h 17"/>
                    <a:gd name="T32" fmla="*/ 4 w 17"/>
                    <a:gd name="T33" fmla="*/ 13 h 17"/>
                    <a:gd name="T34" fmla="*/ 1 w 17"/>
                    <a:gd name="T35" fmla="*/ 9 h 1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7"/>
                    <a:gd name="T55" fmla="*/ 0 h 17"/>
                    <a:gd name="T56" fmla="*/ 17 w 17"/>
                    <a:gd name="T57" fmla="*/ 17 h 17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7" h="17">
                      <a:moveTo>
                        <a:pt x="1" y="9"/>
                      </a:moveTo>
                      <a:lnTo>
                        <a:pt x="1" y="6"/>
                      </a:lnTo>
                      <a:lnTo>
                        <a:pt x="0" y="3"/>
                      </a:lnTo>
                      <a:lnTo>
                        <a:pt x="1" y="1"/>
                      </a:lnTo>
                      <a:lnTo>
                        <a:pt x="1" y="0"/>
                      </a:lnTo>
                      <a:lnTo>
                        <a:pt x="4" y="0"/>
                      </a:lnTo>
                      <a:lnTo>
                        <a:pt x="8" y="0"/>
                      </a:lnTo>
                      <a:lnTo>
                        <a:pt x="11" y="1"/>
                      </a:lnTo>
                      <a:lnTo>
                        <a:pt x="12" y="4"/>
                      </a:lnTo>
                      <a:lnTo>
                        <a:pt x="16" y="8"/>
                      </a:lnTo>
                      <a:lnTo>
                        <a:pt x="16" y="11"/>
                      </a:lnTo>
                      <a:lnTo>
                        <a:pt x="16" y="13"/>
                      </a:lnTo>
                      <a:lnTo>
                        <a:pt x="14" y="13"/>
                      </a:lnTo>
                      <a:lnTo>
                        <a:pt x="12" y="14"/>
                      </a:lnTo>
                      <a:lnTo>
                        <a:pt x="11" y="16"/>
                      </a:lnTo>
                      <a:lnTo>
                        <a:pt x="8" y="14"/>
                      </a:lnTo>
                      <a:lnTo>
                        <a:pt x="4" y="13"/>
                      </a:lnTo>
                      <a:lnTo>
                        <a:pt x="1" y="9"/>
                      </a:ln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612" name="Freeform 596"/>
                <p:cNvSpPr>
                  <a:spLocks/>
                </p:cNvSpPr>
                <p:nvPr/>
              </p:nvSpPr>
              <p:spPr bwMode="auto">
                <a:xfrm>
                  <a:off x="2675" y="2925"/>
                  <a:ext cx="24" cy="42"/>
                </a:xfrm>
                <a:custGeom>
                  <a:avLst/>
                  <a:gdLst>
                    <a:gd name="T0" fmla="*/ 0 w 27"/>
                    <a:gd name="T1" fmla="*/ 14 h 45"/>
                    <a:gd name="T2" fmla="*/ 26 w 27"/>
                    <a:gd name="T3" fmla="*/ 0 h 45"/>
                    <a:gd name="T4" fmla="*/ 26 w 27"/>
                    <a:gd name="T5" fmla="*/ 29 h 45"/>
                    <a:gd name="T6" fmla="*/ 0 w 27"/>
                    <a:gd name="T7" fmla="*/ 44 h 45"/>
                    <a:gd name="T8" fmla="*/ 0 w 27"/>
                    <a:gd name="T9" fmla="*/ 14 h 4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7"/>
                    <a:gd name="T16" fmla="*/ 0 h 45"/>
                    <a:gd name="T17" fmla="*/ 27 w 27"/>
                    <a:gd name="T18" fmla="*/ 45 h 4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7" h="45">
                      <a:moveTo>
                        <a:pt x="0" y="14"/>
                      </a:moveTo>
                      <a:lnTo>
                        <a:pt x="26" y="0"/>
                      </a:lnTo>
                      <a:lnTo>
                        <a:pt x="26" y="29"/>
                      </a:lnTo>
                      <a:lnTo>
                        <a:pt x="0" y="44"/>
                      </a:lnTo>
                      <a:lnTo>
                        <a:pt x="0" y="14"/>
                      </a:ln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613" name="Freeform 597"/>
                <p:cNvSpPr>
                  <a:spLocks/>
                </p:cNvSpPr>
                <p:nvPr/>
              </p:nvSpPr>
              <p:spPr bwMode="auto">
                <a:xfrm>
                  <a:off x="2600" y="2917"/>
                  <a:ext cx="16" cy="16"/>
                </a:xfrm>
                <a:custGeom>
                  <a:avLst/>
                  <a:gdLst>
                    <a:gd name="T0" fmla="*/ 9 w 17"/>
                    <a:gd name="T1" fmla="*/ 16 h 17"/>
                    <a:gd name="T2" fmla="*/ 13 w 17"/>
                    <a:gd name="T3" fmla="*/ 13 h 17"/>
                    <a:gd name="T4" fmla="*/ 14 w 17"/>
                    <a:gd name="T5" fmla="*/ 12 h 17"/>
                    <a:gd name="T6" fmla="*/ 16 w 17"/>
                    <a:gd name="T7" fmla="*/ 12 h 17"/>
                    <a:gd name="T8" fmla="*/ 16 w 17"/>
                    <a:gd name="T9" fmla="*/ 9 h 17"/>
                    <a:gd name="T10" fmla="*/ 16 w 17"/>
                    <a:gd name="T11" fmla="*/ 7 h 17"/>
                    <a:gd name="T12" fmla="*/ 13 w 17"/>
                    <a:gd name="T13" fmla="*/ 5 h 17"/>
                    <a:gd name="T14" fmla="*/ 12 w 17"/>
                    <a:gd name="T15" fmla="*/ 2 h 17"/>
                    <a:gd name="T16" fmla="*/ 9 w 17"/>
                    <a:gd name="T17" fmla="*/ 1 h 17"/>
                    <a:gd name="T18" fmla="*/ 7 w 17"/>
                    <a:gd name="T19" fmla="*/ 0 h 17"/>
                    <a:gd name="T20" fmla="*/ 6 w 17"/>
                    <a:gd name="T21" fmla="*/ 0 h 17"/>
                    <a:gd name="T22" fmla="*/ 6 w 17"/>
                    <a:gd name="T23" fmla="*/ 1 h 17"/>
                    <a:gd name="T24" fmla="*/ 2 w 17"/>
                    <a:gd name="T25" fmla="*/ 2 h 17"/>
                    <a:gd name="T26" fmla="*/ 1 w 17"/>
                    <a:gd name="T27" fmla="*/ 3 h 17"/>
                    <a:gd name="T28" fmla="*/ 0 w 17"/>
                    <a:gd name="T29" fmla="*/ 4 h 17"/>
                    <a:gd name="T30" fmla="*/ 0 w 17"/>
                    <a:gd name="T31" fmla="*/ 5 h 17"/>
                    <a:gd name="T32" fmla="*/ 0 w 17"/>
                    <a:gd name="T33" fmla="*/ 8 h 17"/>
                    <a:gd name="T34" fmla="*/ 2 w 17"/>
                    <a:gd name="T35" fmla="*/ 11 h 17"/>
                    <a:gd name="T36" fmla="*/ 3 w 17"/>
                    <a:gd name="T37" fmla="*/ 13 h 17"/>
                    <a:gd name="T38" fmla="*/ 6 w 17"/>
                    <a:gd name="T39" fmla="*/ 16 h 17"/>
                    <a:gd name="T40" fmla="*/ 8 w 17"/>
                    <a:gd name="T41" fmla="*/ 16 h 17"/>
                    <a:gd name="T42" fmla="*/ 9 w 17"/>
                    <a:gd name="T43" fmla="*/ 16 h 17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17"/>
                    <a:gd name="T67" fmla="*/ 0 h 17"/>
                    <a:gd name="T68" fmla="*/ 17 w 17"/>
                    <a:gd name="T69" fmla="*/ 17 h 17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17" h="17">
                      <a:moveTo>
                        <a:pt x="9" y="16"/>
                      </a:moveTo>
                      <a:lnTo>
                        <a:pt x="13" y="13"/>
                      </a:lnTo>
                      <a:lnTo>
                        <a:pt x="14" y="12"/>
                      </a:lnTo>
                      <a:lnTo>
                        <a:pt x="16" y="12"/>
                      </a:lnTo>
                      <a:lnTo>
                        <a:pt x="16" y="9"/>
                      </a:lnTo>
                      <a:lnTo>
                        <a:pt x="16" y="7"/>
                      </a:lnTo>
                      <a:lnTo>
                        <a:pt x="13" y="5"/>
                      </a:lnTo>
                      <a:lnTo>
                        <a:pt x="12" y="2"/>
                      </a:lnTo>
                      <a:lnTo>
                        <a:pt x="9" y="1"/>
                      </a:lnTo>
                      <a:lnTo>
                        <a:pt x="7" y="0"/>
                      </a:lnTo>
                      <a:lnTo>
                        <a:pt x="6" y="0"/>
                      </a:lnTo>
                      <a:lnTo>
                        <a:pt x="6" y="1"/>
                      </a:lnTo>
                      <a:lnTo>
                        <a:pt x="2" y="2"/>
                      </a:lnTo>
                      <a:lnTo>
                        <a:pt x="1" y="3"/>
                      </a:lnTo>
                      <a:lnTo>
                        <a:pt x="0" y="4"/>
                      </a:lnTo>
                      <a:lnTo>
                        <a:pt x="0" y="5"/>
                      </a:lnTo>
                      <a:lnTo>
                        <a:pt x="0" y="8"/>
                      </a:lnTo>
                      <a:lnTo>
                        <a:pt x="2" y="11"/>
                      </a:lnTo>
                      <a:lnTo>
                        <a:pt x="3" y="13"/>
                      </a:lnTo>
                      <a:lnTo>
                        <a:pt x="6" y="16"/>
                      </a:lnTo>
                      <a:lnTo>
                        <a:pt x="8" y="16"/>
                      </a:lnTo>
                      <a:lnTo>
                        <a:pt x="9" y="16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614" name="Freeform 598"/>
                <p:cNvSpPr>
                  <a:spLocks/>
                </p:cNvSpPr>
                <p:nvPr/>
              </p:nvSpPr>
              <p:spPr bwMode="auto">
                <a:xfrm>
                  <a:off x="2600" y="2920"/>
                  <a:ext cx="16" cy="16"/>
                </a:xfrm>
                <a:custGeom>
                  <a:avLst/>
                  <a:gdLst>
                    <a:gd name="T0" fmla="*/ 3 w 17"/>
                    <a:gd name="T1" fmla="*/ 11 h 17"/>
                    <a:gd name="T2" fmla="*/ 0 w 17"/>
                    <a:gd name="T3" fmla="*/ 7 h 17"/>
                    <a:gd name="T4" fmla="*/ 0 w 17"/>
                    <a:gd name="T5" fmla="*/ 3 h 17"/>
                    <a:gd name="T6" fmla="*/ 0 w 17"/>
                    <a:gd name="T7" fmla="*/ 2 h 17"/>
                    <a:gd name="T8" fmla="*/ 1 w 17"/>
                    <a:gd name="T9" fmla="*/ 1 h 17"/>
                    <a:gd name="T10" fmla="*/ 3 w 17"/>
                    <a:gd name="T11" fmla="*/ 0 h 17"/>
                    <a:gd name="T12" fmla="*/ 4 w 17"/>
                    <a:gd name="T13" fmla="*/ 0 h 17"/>
                    <a:gd name="T14" fmla="*/ 8 w 17"/>
                    <a:gd name="T15" fmla="*/ 0 h 17"/>
                    <a:gd name="T16" fmla="*/ 11 w 17"/>
                    <a:gd name="T17" fmla="*/ 2 h 17"/>
                    <a:gd name="T18" fmla="*/ 12 w 17"/>
                    <a:gd name="T19" fmla="*/ 4 h 17"/>
                    <a:gd name="T20" fmla="*/ 14 w 17"/>
                    <a:gd name="T21" fmla="*/ 8 h 17"/>
                    <a:gd name="T22" fmla="*/ 16 w 17"/>
                    <a:gd name="T23" fmla="*/ 12 h 17"/>
                    <a:gd name="T24" fmla="*/ 14 w 17"/>
                    <a:gd name="T25" fmla="*/ 13 h 17"/>
                    <a:gd name="T26" fmla="*/ 14 w 17"/>
                    <a:gd name="T27" fmla="*/ 14 h 17"/>
                    <a:gd name="T28" fmla="*/ 12 w 17"/>
                    <a:gd name="T29" fmla="*/ 16 h 17"/>
                    <a:gd name="T30" fmla="*/ 11 w 17"/>
                    <a:gd name="T31" fmla="*/ 16 h 17"/>
                    <a:gd name="T32" fmla="*/ 8 w 17"/>
                    <a:gd name="T33" fmla="*/ 16 h 17"/>
                    <a:gd name="T34" fmla="*/ 4 w 17"/>
                    <a:gd name="T35" fmla="*/ 13 h 17"/>
                    <a:gd name="T36" fmla="*/ 3 w 17"/>
                    <a:gd name="T37" fmla="*/ 11 h 17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7"/>
                    <a:gd name="T58" fmla="*/ 0 h 17"/>
                    <a:gd name="T59" fmla="*/ 17 w 17"/>
                    <a:gd name="T60" fmla="*/ 17 h 17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7" h="17">
                      <a:moveTo>
                        <a:pt x="3" y="11"/>
                      </a:moveTo>
                      <a:lnTo>
                        <a:pt x="0" y="7"/>
                      </a:lnTo>
                      <a:lnTo>
                        <a:pt x="0" y="3"/>
                      </a:lnTo>
                      <a:lnTo>
                        <a:pt x="0" y="2"/>
                      </a:ln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4" y="0"/>
                      </a:lnTo>
                      <a:lnTo>
                        <a:pt x="8" y="0"/>
                      </a:lnTo>
                      <a:lnTo>
                        <a:pt x="11" y="2"/>
                      </a:lnTo>
                      <a:lnTo>
                        <a:pt x="12" y="4"/>
                      </a:lnTo>
                      <a:lnTo>
                        <a:pt x="14" y="8"/>
                      </a:lnTo>
                      <a:lnTo>
                        <a:pt x="16" y="12"/>
                      </a:lnTo>
                      <a:lnTo>
                        <a:pt x="14" y="13"/>
                      </a:lnTo>
                      <a:lnTo>
                        <a:pt x="14" y="14"/>
                      </a:lnTo>
                      <a:lnTo>
                        <a:pt x="12" y="16"/>
                      </a:lnTo>
                      <a:lnTo>
                        <a:pt x="11" y="16"/>
                      </a:lnTo>
                      <a:lnTo>
                        <a:pt x="8" y="16"/>
                      </a:lnTo>
                      <a:lnTo>
                        <a:pt x="4" y="13"/>
                      </a:lnTo>
                      <a:lnTo>
                        <a:pt x="3" y="11"/>
                      </a:ln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615" name="Freeform 599"/>
                <p:cNvSpPr>
                  <a:spLocks/>
                </p:cNvSpPr>
                <p:nvPr/>
              </p:nvSpPr>
              <p:spPr bwMode="auto">
                <a:xfrm>
                  <a:off x="2601" y="2922"/>
                  <a:ext cx="16" cy="16"/>
                </a:xfrm>
                <a:custGeom>
                  <a:avLst/>
                  <a:gdLst>
                    <a:gd name="T0" fmla="*/ 2 w 17"/>
                    <a:gd name="T1" fmla="*/ 11 h 17"/>
                    <a:gd name="T2" fmla="*/ 0 w 17"/>
                    <a:gd name="T3" fmla="*/ 9 h 17"/>
                    <a:gd name="T4" fmla="*/ 0 w 17"/>
                    <a:gd name="T5" fmla="*/ 4 h 17"/>
                    <a:gd name="T6" fmla="*/ 0 w 17"/>
                    <a:gd name="T7" fmla="*/ 2 h 17"/>
                    <a:gd name="T8" fmla="*/ 2 w 17"/>
                    <a:gd name="T9" fmla="*/ 0 h 17"/>
                    <a:gd name="T10" fmla="*/ 5 w 17"/>
                    <a:gd name="T11" fmla="*/ 0 h 17"/>
                    <a:gd name="T12" fmla="*/ 8 w 17"/>
                    <a:gd name="T13" fmla="*/ 0 h 17"/>
                    <a:gd name="T14" fmla="*/ 13 w 17"/>
                    <a:gd name="T15" fmla="*/ 6 h 17"/>
                    <a:gd name="T16" fmla="*/ 13 w 17"/>
                    <a:gd name="T17" fmla="*/ 9 h 17"/>
                    <a:gd name="T18" fmla="*/ 16 w 17"/>
                    <a:gd name="T19" fmla="*/ 11 h 17"/>
                    <a:gd name="T20" fmla="*/ 13 w 17"/>
                    <a:gd name="T21" fmla="*/ 13 h 17"/>
                    <a:gd name="T22" fmla="*/ 13 w 17"/>
                    <a:gd name="T23" fmla="*/ 16 h 17"/>
                    <a:gd name="T24" fmla="*/ 10 w 17"/>
                    <a:gd name="T25" fmla="*/ 16 h 17"/>
                    <a:gd name="T26" fmla="*/ 8 w 17"/>
                    <a:gd name="T27" fmla="*/ 16 h 17"/>
                    <a:gd name="T28" fmla="*/ 2 w 17"/>
                    <a:gd name="T29" fmla="*/ 11 h 17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17"/>
                    <a:gd name="T46" fmla="*/ 0 h 17"/>
                    <a:gd name="T47" fmla="*/ 17 w 17"/>
                    <a:gd name="T48" fmla="*/ 17 h 17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17" h="17">
                      <a:moveTo>
                        <a:pt x="2" y="11"/>
                      </a:moveTo>
                      <a:lnTo>
                        <a:pt x="0" y="9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5" y="0"/>
                      </a:lnTo>
                      <a:lnTo>
                        <a:pt x="8" y="0"/>
                      </a:lnTo>
                      <a:lnTo>
                        <a:pt x="13" y="6"/>
                      </a:lnTo>
                      <a:lnTo>
                        <a:pt x="13" y="9"/>
                      </a:lnTo>
                      <a:lnTo>
                        <a:pt x="16" y="11"/>
                      </a:lnTo>
                      <a:lnTo>
                        <a:pt x="13" y="13"/>
                      </a:lnTo>
                      <a:lnTo>
                        <a:pt x="13" y="16"/>
                      </a:lnTo>
                      <a:lnTo>
                        <a:pt x="10" y="16"/>
                      </a:lnTo>
                      <a:lnTo>
                        <a:pt x="8" y="16"/>
                      </a:lnTo>
                      <a:lnTo>
                        <a:pt x="2" y="11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616" name="Freeform 600"/>
                <p:cNvSpPr>
                  <a:spLocks/>
                </p:cNvSpPr>
                <p:nvPr/>
              </p:nvSpPr>
              <p:spPr bwMode="auto">
                <a:xfrm>
                  <a:off x="2608" y="2924"/>
                  <a:ext cx="15" cy="16"/>
                </a:xfrm>
                <a:custGeom>
                  <a:avLst/>
                  <a:gdLst>
                    <a:gd name="T0" fmla="*/ 10 w 17"/>
                    <a:gd name="T1" fmla="*/ 16 h 17"/>
                    <a:gd name="T2" fmla="*/ 14 w 17"/>
                    <a:gd name="T3" fmla="*/ 13 h 17"/>
                    <a:gd name="T4" fmla="*/ 14 w 17"/>
                    <a:gd name="T5" fmla="*/ 12 h 17"/>
                    <a:gd name="T6" fmla="*/ 14 w 17"/>
                    <a:gd name="T7" fmla="*/ 11 h 17"/>
                    <a:gd name="T8" fmla="*/ 16 w 17"/>
                    <a:gd name="T9" fmla="*/ 9 h 17"/>
                    <a:gd name="T10" fmla="*/ 14 w 17"/>
                    <a:gd name="T11" fmla="*/ 7 h 17"/>
                    <a:gd name="T12" fmla="*/ 14 w 17"/>
                    <a:gd name="T13" fmla="*/ 5 h 17"/>
                    <a:gd name="T14" fmla="*/ 11 w 17"/>
                    <a:gd name="T15" fmla="*/ 2 h 17"/>
                    <a:gd name="T16" fmla="*/ 10 w 17"/>
                    <a:gd name="T17" fmla="*/ 1 h 17"/>
                    <a:gd name="T18" fmla="*/ 8 w 17"/>
                    <a:gd name="T19" fmla="*/ 0 h 17"/>
                    <a:gd name="T20" fmla="*/ 6 w 17"/>
                    <a:gd name="T21" fmla="*/ 0 h 17"/>
                    <a:gd name="T22" fmla="*/ 5 w 17"/>
                    <a:gd name="T23" fmla="*/ 0 h 17"/>
                    <a:gd name="T24" fmla="*/ 2 w 17"/>
                    <a:gd name="T25" fmla="*/ 2 h 17"/>
                    <a:gd name="T26" fmla="*/ 1 w 17"/>
                    <a:gd name="T27" fmla="*/ 3 h 17"/>
                    <a:gd name="T28" fmla="*/ 1 w 17"/>
                    <a:gd name="T29" fmla="*/ 4 h 17"/>
                    <a:gd name="T30" fmla="*/ 0 w 17"/>
                    <a:gd name="T31" fmla="*/ 5 h 17"/>
                    <a:gd name="T32" fmla="*/ 1 w 17"/>
                    <a:gd name="T33" fmla="*/ 8 h 17"/>
                    <a:gd name="T34" fmla="*/ 2 w 17"/>
                    <a:gd name="T35" fmla="*/ 11 h 17"/>
                    <a:gd name="T36" fmla="*/ 4 w 17"/>
                    <a:gd name="T37" fmla="*/ 13 h 17"/>
                    <a:gd name="T38" fmla="*/ 6 w 17"/>
                    <a:gd name="T39" fmla="*/ 16 h 17"/>
                    <a:gd name="T40" fmla="*/ 8 w 17"/>
                    <a:gd name="T41" fmla="*/ 16 h 17"/>
                    <a:gd name="T42" fmla="*/ 9 w 17"/>
                    <a:gd name="T43" fmla="*/ 16 h 17"/>
                    <a:gd name="T44" fmla="*/ 10 w 17"/>
                    <a:gd name="T45" fmla="*/ 16 h 17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17"/>
                    <a:gd name="T70" fmla="*/ 0 h 17"/>
                    <a:gd name="T71" fmla="*/ 17 w 17"/>
                    <a:gd name="T72" fmla="*/ 17 h 17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17" h="17">
                      <a:moveTo>
                        <a:pt x="10" y="16"/>
                      </a:moveTo>
                      <a:lnTo>
                        <a:pt x="14" y="13"/>
                      </a:lnTo>
                      <a:lnTo>
                        <a:pt x="14" y="12"/>
                      </a:lnTo>
                      <a:lnTo>
                        <a:pt x="14" y="11"/>
                      </a:lnTo>
                      <a:lnTo>
                        <a:pt x="16" y="9"/>
                      </a:lnTo>
                      <a:lnTo>
                        <a:pt x="14" y="7"/>
                      </a:lnTo>
                      <a:lnTo>
                        <a:pt x="14" y="5"/>
                      </a:lnTo>
                      <a:lnTo>
                        <a:pt x="11" y="2"/>
                      </a:lnTo>
                      <a:lnTo>
                        <a:pt x="10" y="1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5" y="0"/>
                      </a:lnTo>
                      <a:lnTo>
                        <a:pt x="2" y="2"/>
                      </a:lnTo>
                      <a:lnTo>
                        <a:pt x="1" y="3"/>
                      </a:lnTo>
                      <a:lnTo>
                        <a:pt x="1" y="4"/>
                      </a:lnTo>
                      <a:lnTo>
                        <a:pt x="0" y="5"/>
                      </a:lnTo>
                      <a:lnTo>
                        <a:pt x="1" y="8"/>
                      </a:lnTo>
                      <a:lnTo>
                        <a:pt x="2" y="11"/>
                      </a:lnTo>
                      <a:lnTo>
                        <a:pt x="4" y="13"/>
                      </a:lnTo>
                      <a:lnTo>
                        <a:pt x="6" y="16"/>
                      </a:lnTo>
                      <a:lnTo>
                        <a:pt x="8" y="16"/>
                      </a:lnTo>
                      <a:lnTo>
                        <a:pt x="9" y="16"/>
                      </a:lnTo>
                      <a:lnTo>
                        <a:pt x="10" y="16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617" name="Freeform 601"/>
                <p:cNvSpPr>
                  <a:spLocks/>
                </p:cNvSpPr>
                <p:nvPr/>
              </p:nvSpPr>
              <p:spPr bwMode="auto">
                <a:xfrm>
                  <a:off x="2608" y="2925"/>
                  <a:ext cx="15" cy="16"/>
                </a:xfrm>
                <a:custGeom>
                  <a:avLst/>
                  <a:gdLst>
                    <a:gd name="T0" fmla="*/ 3 w 17"/>
                    <a:gd name="T1" fmla="*/ 11 h 17"/>
                    <a:gd name="T2" fmla="*/ 1 w 17"/>
                    <a:gd name="T3" fmla="*/ 7 h 17"/>
                    <a:gd name="T4" fmla="*/ 0 w 17"/>
                    <a:gd name="T5" fmla="*/ 3 h 17"/>
                    <a:gd name="T6" fmla="*/ 1 w 17"/>
                    <a:gd name="T7" fmla="*/ 2 h 17"/>
                    <a:gd name="T8" fmla="*/ 1 w 17"/>
                    <a:gd name="T9" fmla="*/ 1 h 17"/>
                    <a:gd name="T10" fmla="*/ 3 w 17"/>
                    <a:gd name="T11" fmla="*/ 0 h 17"/>
                    <a:gd name="T12" fmla="*/ 6 w 17"/>
                    <a:gd name="T13" fmla="*/ 0 h 17"/>
                    <a:gd name="T14" fmla="*/ 9 w 17"/>
                    <a:gd name="T15" fmla="*/ 0 h 17"/>
                    <a:gd name="T16" fmla="*/ 11 w 17"/>
                    <a:gd name="T17" fmla="*/ 2 h 17"/>
                    <a:gd name="T18" fmla="*/ 14 w 17"/>
                    <a:gd name="T19" fmla="*/ 4 h 17"/>
                    <a:gd name="T20" fmla="*/ 16 w 17"/>
                    <a:gd name="T21" fmla="*/ 8 h 17"/>
                    <a:gd name="T22" fmla="*/ 16 w 17"/>
                    <a:gd name="T23" fmla="*/ 11 h 17"/>
                    <a:gd name="T24" fmla="*/ 16 w 17"/>
                    <a:gd name="T25" fmla="*/ 13 h 17"/>
                    <a:gd name="T26" fmla="*/ 16 w 17"/>
                    <a:gd name="T27" fmla="*/ 14 h 17"/>
                    <a:gd name="T28" fmla="*/ 14 w 17"/>
                    <a:gd name="T29" fmla="*/ 16 h 17"/>
                    <a:gd name="T30" fmla="*/ 11 w 17"/>
                    <a:gd name="T31" fmla="*/ 16 h 17"/>
                    <a:gd name="T32" fmla="*/ 9 w 17"/>
                    <a:gd name="T33" fmla="*/ 16 h 17"/>
                    <a:gd name="T34" fmla="*/ 6 w 17"/>
                    <a:gd name="T35" fmla="*/ 13 h 17"/>
                    <a:gd name="T36" fmla="*/ 3 w 17"/>
                    <a:gd name="T37" fmla="*/ 11 h 17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7"/>
                    <a:gd name="T58" fmla="*/ 0 h 17"/>
                    <a:gd name="T59" fmla="*/ 17 w 17"/>
                    <a:gd name="T60" fmla="*/ 17 h 17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7" h="17">
                      <a:moveTo>
                        <a:pt x="3" y="11"/>
                      </a:moveTo>
                      <a:lnTo>
                        <a:pt x="1" y="7"/>
                      </a:lnTo>
                      <a:lnTo>
                        <a:pt x="0" y="3"/>
                      </a:lnTo>
                      <a:lnTo>
                        <a:pt x="1" y="2"/>
                      </a:ln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6" y="0"/>
                      </a:lnTo>
                      <a:lnTo>
                        <a:pt x="9" y="0"/>
                      </a:lnTo>
                      <a:lnTo>
                        <a:pt x="11" y="2"/>
                      </a:lnTo>
                      <a:lnTo>
                        <a:pt x="14" y="4"/>
                      </a:lnTo>
                      <a:lnTo>
                        <a:pt x="16" y="8"/>
                      </a:lnTo>
                      <a:lnTo>
                        <a:pt x="16" y="11"/>
                      </a:lnTo>
                      <a:lnTo>
                        <a:pt x="16" y="13"/>
                      </a:lnTo>
                      <a:lnTo>
                        <a:pt x="16" y="14"/>
                      </a:lnTo>
                      <a:lnTo>
                        <a:pt x="14" y="16"/>
                      </a:lnTo>
                      <a:lnTo>
                        <a:pt x="11" y="16"/>
                      </a:lnTo>
                      <a:lnTo>
                        <a:pt x="9" y="16"/>
                      </a:lnTo>
                      <a:lnTo>
                        <a:pt x="6" y="13"/>
                      </a:lnTo>
                      <a:lnTo>
                        <a:pt x="3" y="11"/>
                      </a:ln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618" name="Freeform 602"/>
                <p:cNvSpPr>
                  <a:spLocks/>
                </p:cNvSpPr>
                <p:nvPr/>
              </p:nvSpPr>
              <p:spPr bwMode="auto">
                <a:xfrm>
                  <a:off x="2610" y="2927"/>
                  <a:ext cx="16" cy="16"/>
                </a:xfrm>
                <a:custGeom>
                  <a:avLst/>
                  <a:gdLst>
                    <a:gd name="T0" fmla="*/ 3 w 17"/>
                    <a:gd name="T1" fmla="*/ 10 h 17"/>
                    <a:gd name="T2" fmla="*/ 3 w 17"/>
                    <a:gd name="T3" fmla="*/ 8 h 17"/>
                    <a:gd name="T4" fmla="*/ 0 w 17"/>
                    <a:gd name="T5" fmla="*/ 5 h 17"/>
                    <a:gd name="T6" fmla="*/ 3 w 17"/>
                    <a:gd name="T7" fmla="*/ 2 h 17"/>
                    <a:gd name="T8" fmla="*/ 3 w 17"/>
                    <a:gd name="T9" fmla="*/ 0 h 17"/>
                    <a:gd name="T10" fmla="*/ 9 w 17"/>
                    <a:gd name="T11" fmla="*/ 0 h 17"/>
                    <a:gd name="T12" fmla="*/ 12 w 17"/>
                    <a:gd name="T13" fmla="*/ 8 h 17"/>
                    <a:gd name="T14" fmla="*/ 16 w 17"/>
                    <a:gd name="T15" fmla="*/ 8 h 17"/>
                    <a:gd name="T16" fmla="*/ 16 w 17"/>
                    <a:gd name="T17" fmla="*/ 13 h 17"/>
                    <a:gd name="T18" fmla="*/ 16 w 17"/>
                    <a:gd name="T19" fmla="*/ 16 h 17"/>
                    <a:gd name="T20" fmla="*/ 12 w 17"/>
                    <a:gd name="T21" fmla="*/ 16 h 17"/>
                    <a:gd name="T22" fmla="*/ 9 w 17"/>
                    <a:gd name="T23" fmla="*/ 16 h 17"/>
                    <a:gd name="T24" fmla="*/ 3 w 17"/>
                    <a:gd name="T25" fmla="*/ 10 h 17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7"/>
                    <a:gd name="T40" fmla="*/ 0 h 17"/>
                    <a:gd name="T41" fmla="*/ 17 w 17"/>
                    <a:gd name="T42" fmla="*/ 17 h 17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7" h="17">
                      <a:moveTo>
                        <a:pt x="3" y="10"/>
                      </a:moveTo>
                      <a:lnTo>
                        <a:pt x="3" y="8"/>
                      </a:lnTo>
                      <a:lnTo>
                        <a:pt x="0" y="5"/>
                      </a:lnTo>
                      <a:lnTo>
                        <a:pt x="3" y="2"/>
                      </a:lnTo>
                      <a:lnTo>
                        <a:pt x="3" y="0"/>
                      </a:lnTo>
                      <a:lnTo>
                        <a:pt x="9" y="0"/>
                      </a:lnTo>
                      <a:lnTo>
                        <a:pt x="12" y="8"/>
                      </a:lnTo>
                      <a:lnTo>
                        <a:pt x="16" y="8"/>
                      </a:lnTo>
                      <a:lnTo>
                        <a:pt x="16" y="13"/>
                      </a:lnTo>
                      <a:lnTo>
                        <a:pt x="16" y="16"/>
                      </a:lnTo>
                      <a:lnTo>
                        <a:pt x="12" y="16"/>
                      </a:lnTo>
                      <a:lnTo>
                        <a:pt x="9" y="16"/>
                      </a:lnTo>
                      <a:lnTo>
                        <a:pt x="3" y="1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619" name="Freeform 603"/>
                <p:cNvSpPr>
                  <a:spLocks/>
                </p:cNvSpPr>
                <p:nvPr/>
              </p:nvSpPr>
              <p:spPr bwMode="auto">
                <a:xfrm>
                  <a:off x="2596" y="2920"/>
                  <a:ext cx="15" cy="16"/>
                </a:xfrm>
                <a:custGeom>
                  <a:avLst/>
                  <a:gdLst>
                    <a:gd name="T0" fmla="*/ 9 w 17"/>
                    <a:gd name="T1" fmla="*/ 16 h 17"/>
                    <a:gd name="T2" fmla="*/ 13 w 17"/>
                    <a:gd name="T3" fmla="*/ 13 h 17"/>
                    <a:gd name="T4" fmla="*/ 14 w 17"/>
                    <a:gd name="T5" fmla="*/ 12 h 17"/>
                    <a:gd name="T6" fmla="*/ 16 w 17"/>
                    <a:gd name="T7" fmla="*/ 12 h 17"/>
                    <a:gd name="T8" fmla="*/ 16 w 17"/>
                    <a:gd name="T9" fmla="*/ 9 h 17"/>
                    <a:gd name="T10" fmla="*/ 16 w 17"/>
                    <a:gd name="T11" fmla="*/ 7 h 17"/>
                    <a:gd name="T12" fmla="*/ 13 w 17"/>
                    <a:gd name="T13" fmla="*/ 5 h 17"/>
                    <a:gd name="T14" fmla="*/ 12 w 17"/>
                    <a:gd name="T15" fmla="*/ 2 h 17"/>
                    <a:gd name="T16" fmla="*/ 8 w 17"/>
                    <a:gd name="T17" fmla="*/ 1 h 17"/>
                    <a:gd name="T18" fmla="*/ 7 w 17"/>
                    <a:gd name="T19" fmla="*/ 0 h 17"/>
                    <a:gd name="T20" fmla="*/ 6 w 17"/>
                    <a:gd name="T21" fmla="*/ 0 h 17"/>
                    <a:gd name="T22" fmla="*/ 4 w 17"/>
                    <a:gd name="T23" fmla="*/ 1 h 17"/>
                    <a:gd name="T24" fmla="*/ 1 w 17"/>
                    <a:gd name="T25" fmla="*/ 2 h 17"/>
                    <a:gd name="T26" fmla="*/ 0 w 17"/>
                    <a:gd name="T27" fmla="*/ 3 h 17"/>
                    <a:gd name="T28" fmla="*/ 0 w 17"/>
                    <a:gd name="T29" fmla="*/ 4 h 17"/>
                    <a:gd name="T30" fmla="*/ 0 w 17"/>
                    <a:gd name="T31" fmla="*/ 6 h 17"/>
                    <a:gd name="T32" fmla="*/ 0 w 17"/>
                    <a:gd name="T33" fmla="*/ 8 h 17"/>
                    <a:gd name="T34" fmla="*/ 1 w 17"/>
                    <a:gd name="T35" fmla="*/ 11 h 17"/>
                    <a:gd name="T36" fmla="*/ 3 w 17"/>
                    <a:gd name="T37" fmla="*/ 13 h 17"/>
                    <a:gd name="T38" fmla="*/ 4 w 17"/>
                    <a:gd name="T39" fmla="*/ 16 h 17"/>
                    <a:gd name="T40" fmla="*/ 8 w 17"/>
                    <a:gd name="T41" fmla="*/ 16 h 17"/>
                    <a:gd name="T42" fmla="*/ 9 w 17"/>
                    <a:gd name="T43" fmla="*/ 16 h 17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17"/>
                    <a:gd name="T67" fmla="*/ 0 h 17"/>
                    <a:gd name="T68" fmla="*/ 17 w 17"/>
                    <a:gd name="T69" fmla="*/ 17 h 17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17" h="17">
                      <a:moveTo>
                        <a:pt x="9" y="16"/>
                      </a:moveTo>
                      <a:lnTo>
                        <a:pt x="13" y="13"/>
                      </a:lnTo>
                      <a:lnTo>
                        <a:pt x="14" y="12"/>
                      </a:lnTo>
                      <a:lnTo>
                        <a:pt x="16" y="12"/>
                      </a:lnTo>
                      <a:lnTo>
                        <a:pt x="16" y="9"/>
                      </a:lnTo>
                      <a:lnTo>
                        <a:pt x="16" y="7"/>
                      </a:lnTo>
                      <a:lnTo>
                        <a:pt x="13" y="5"/>
                      </a:lnTo>
                      <a:lnTo>
                        <a:pt x="12" y="2"/>
                      </a:lnTo>
                      <a:lnTo>
                        <a:pt x="8" y="1"/>
                      </a:lnTo>
                      <a:lnTo>
                        <a:pt x="7" y="0"/>
                      </a:lnTo>
                      <a:lnTo>
                        <a:pt x="6" y="0"/>
                      </a:lnTo>
                      <a:lnTo>
                        <a:pt x="4" y="1"/>
                      </a:lnTo>
                      <a:lnTo>
                        <a:pt x="1" y="2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1" y="11"/>
                      </a:lnTo>
                      <a:lnTo>
                        <a:pt x="3" y="13"/>
                      </a:lnTo>
                      <a:lnTo>
                        <a:pt x="4" y="16"/>
                      </a:lnTo>
                      <a:lnTo>
                        <a:pt x="8" y="16"/>
                      </a:lnTo>
                      <a:lnTo>
                        <a:pt x="9" y="16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620" name="Freeform 604"/>
                <p:cNvSpPr>
                  <a:spLocks/>
                </p:cNvSpPr>
                <p:nvPr/>
              </p:nvSpPr>
              <p:spPr bwMode="auto">
                <a:xfrm>
                  <a:off x="2596" y="2922"/>
                  <a:ext cx="15" cy="16"/>
                </a:xfrm>
                <a:custGeom>
                  <a:avLst/>
                  <a:gdLst>
                    <a:gd name="T0" fmla="*/ 1 w 17"/>
                    <a:gd name="T1" fmla="*/ 11 h 17"/>
                    <a:gd name="T2" fmla="*/ 0 w 17"/>
                    <a:gd name="T3" fmla="*/ 7 h 17"/>
                    <a:gd name="T4" fmla="*/ 0 w 17"/>
                    <a:gd name="T5" fmla="*/ 4 h 17"/>
                    <a:gd name="T6" fmla="*/ 0 w 17"/>
                    <a:gd name="T7" fmla="*/ 2 h 17"/>
                    <a:gd name="T8" fmla="*/ 0 w 17"/>
                    <a:gd name="T9" fmla="*/ 1 h 17"/>
                    <a:gd name="T10" fmla="*/ 1 w 17"/>
                    <a:gd name="T11" fmla="*/ 0 h 17"/>
                    <a:gd name="T12" fmla="*/ 4 w 17"/>
                    <a:gd name="T13" fmla="*/ 0 h 17"/>
                    <a:gd name="T14" fmla="*/ 6 w 17"/>
                    <a:gd name="T15" fmla="*/ 1 h 17"/>
                    <a:gd name="T16" fmla="*/ 11 w 17"/>
                    <a:gd name="T17" fmla="*/ 3 h 17"/>
                    <a:gd name="T18" fmla="*/ 12 w 17"/>
                    <a:gd name="T19" fmla="*/ 4 h 17"/>
                    <a:gd name="T20" fmla="*/ 14 w 17"/>
                    <a:gd name="T21" fmla="*/ 8 h 17"/>
                    <a:gd name="T22" fmla="*/ 16 w 17"/>
                    <a:gd name="T23" fmla="*/ 12 h 17"/>
                    <a:gd name="T24" fmla="*/ 14 w 17"/>
                    <a:gd name="T25" fmla="*/ 13 h 17"/>
                    <a:gd name="T26" fmla="*/ 14 w 17"/>
                    <a:gd name="T27" fmla="*/ 14 h 17"/>
                    <a:gd name="T28" fmla="*/ 12 w 17"/>
                    <a:gd name="T29" fmla="*/ 16 h 17"/>
                    <a:gd name="T30" fmla="*/ 11 w 17"/>
                    <a:gd name="T31" fmla="*/ 16 h 17"/>
                    <a:gd name="T32" fmla="*/ 6 w 17"/>
                    <a:gd name="T33" fmla="*/ 16 h 17"/>
                    <a:gd name="T34" fmla="*/ 4 w 17"/>
                    <a:gd name="T35" fmla="*/ 13 h 17"/>
                    <a:gd name="T36" fmla="*/ 1 w 17"/>
                    <a:gd name="T37" fmla="*/ 11 h 17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7"/>
                    <a:gd name="T58" fmla="*/ 0 h 17"/>
                    <a:gd name="T59" fmla="*/ 17 w 17"/>
                    <a:gd name="T60" fmla="*/ 17 h 17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7" h="17">
                      <a:moveTo>
                        <a:pt x="1" y="11"/>
                      </a:moveTo>
                      <a:lnTo>
                        <a:pt x="0" y="7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4" y="0"/>
                      </a:lnTo>
                      <a:lnTo>
                        <a:pt x="6" y="1"/>
                      </a:lnTo>
                      <a:lnTo>
                        <a:pt x="11" y="3"/>
                      </a:lnTo>
                      <a:lnTo>
                        <a:pt x="12" y="4"/>
                      </a:lnTo>
                      <a:lnTo>
                        <a:pt x="14" y="8"/>
                      </a:lnTo>
                      <a:lnTo>
                        <a:pt x="16" y="12"/>
                      </a:lnTo>
                      <a:lnTo>
                        <a:pt x="14" y="13"/>
                      </a:lnTo>
                      <a:lnTo>
                        <a:pt x="14" y="14"/>
                      </a:lnTo>
                      <a:lnTo>
                        <a:pt x="12" y="16"/>
                      </a:lnTo>
                      <a:lnTo>
                        <a:pt x="11" y="16"/>
                      </a:lnTo>
                      <a:lnTo>
                        <a:pt x="6" y="16"/>
                      </a:lnTo>
                      <a:lnTo>
                        <a:pt x="4" y="13"/>
                      </a:lnTo>
                      <a:lnTo>
                        <a:pt x="1" y="11"/>
                      </a:ln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621" name="Freeform 605"/>
                <p:cNvSpPr>
                  <a:spLocks/>
                </p:cNvSpPr>
                <p:nvPr/>
              </p:nvSpPr>
              <p:spPr bwMode="auto">
                <a:xfrm>
                  <a:off x="2604" y="2926"/>
                  <a:ext cx="16" cy="16"/>
                </a:xfrm>
                <a:custGeom>
                  <a:avLst/>
                  <a:gdLst>
                    <a:gd name="T0" fmla="*/ 10 w 17"/>
                    <a:gd name="T1" fmla="*/ 16 h 17"/>
                    <a:gd name="T2" fmla="*/ 13 w 17"/>
                    <a:gd name="T3" fmla="*/ 13 h 17"/>
                    <a:gd name="T4" fmla="*/ 13 w 17"/>
                    <a:gd name="T5" fmla="*/ 12 h 17"/>
                    <a:gd name="T6" fmla="*/ 14 w 17"/>
                    <a:gd name="T7" fmla="*/ 12 h 17"/>
                    <a:gd name="T8" fmla="*/ 16 w 17"/>
                    <a:gd name="T9" fmla="*/ 9 h 17"/>
                    <a:gd name="T10" fmla="*/ 14 w 17"/>
                    <a:gd name="T11" fmla="*/ 7 h 17"/>
                    <a:gd name="T12" fmla="*/ 13 w 17"/>
                    <a:gd name="T13" fmla="*/ 5 h 17"/>
                    <a:gd name="T14" fmla="*/ 11 w 17"/>
                    <a:gd name="T15" fmla="*/ 2 h 17"/>
                    <a:gd name="T16" fmla="*/ 10 w 17"/>
                    <a:gd name="T17" fmla="*/ 1 h 17"/>
                    <a:gd name="T18" fmla="*/ 6 w 17"/>
                    <a:gd name="T19" fmla="*/ 0 h 17"/>
                    <a:gd name="T20" fmla="*/ 5 w 17"/>
                    <a:gd name="T21" fmla="*/ 0 h 17"/>
                    <a:gd name="T22" fmla="*/ 5 w 17"/>
                    <a:gd name="T23" fmla="*/ 1 h 17"/>
                    <a:gd name="T24" fmla="*/ 2 w 17"/>
                    <a:gd name="T25" fmla="*/ 2 h 17"/>
                    <a:gd name="T26" fmla="*/ 1 w 17"/>
                    <a:gd name="T27" fmla="*/ 3 h 17"/>
                    <a:gd name="T28" fmla="*/ 1 w 17"/>
                    <a:gd name="T29" fmla="*/ 4 h 17"/>
                    <a:gd name="T30" fmla="*/ 0 w 17"/>
                    <a:gd name="T31" fmla="*/ 5 h 17"/>
                    <a:gd name="T32" fmla="*/ 1 w 17"/>
                    <a:gd name="T33" fmla="*/ 8 h 17"/>
                    <a:gd name="T34" fmla="*/ 2 w 17"/>
                    <a:gd name="T35" fmla="*/ 11 h 17"/>
                    <a:gd name="T36" fmla="*/ 3 w 17"/>
                    <a:gd name="T37" fmla="*/ 13 h 17"/>
                    <a:gd name="T38" fmla="*/ 5 w 17"/>
                    <a:gd name="T39" fmla="*/ 16 h 17"/>
                    <a:gd name="T40" fmla="*/ 8 w 17"/>
                    <a:gd name="T41" fmla="*/ 16 h 17"/>
                    <a:gd name="T42" fmla="*/ 9 w 17"/>
                    <a:gd name="T43" fmla="*/ 16 h 17"/>
                    <a:gd name="T44" fmla="*/ 10 w 17"/>
                    <a:gd name="T45" fmla="*/ 16 h 17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17"/>
                    <a:gd name="T70" fmla="*/ 0 h 17"/>
                    <a:gd name="T71" fmla="*/ 17 w 17"/>
                    <a:gd name="T72" fmla="*/ 17 h 17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17" h="17">
                      <a:moveTo>
                        <a:pt x="10" y="16"/>
                      </a:moveTo>
                      <a:lnTo>
                        <a:pt x="13" y="13"/>
                      </a:lnTo>
                      <a:lnTo>
                        <a:pt x="13" y="12"/>
                      </a:lnTo>
                      <a:lnTo>
                        <a:pt x="14" y="12"/>
                      </a:lnTo>
                      <a:lnTo>
                        <a:pt x="16" y="9"/>
                      </a:lnTo>
                      <a:lnTo>
                        <a:pt x="14" y="7"/>
                      </a:lnTo>
                      <a:lnTo>
                        <a:pt x="13" y="5"/>
                      </a:lnTo>
                      <a:lnTo>
                        <a:pt x="11" y="2"/>
                      </a:lnTo>
                      <a:lnTo>
                        <a:pt x="10" y="1"/>
                      </a:lnTo>
                      <a:lnTo>
                        <a:pt x="6" y="0"/>
                      </a:lnTo>
                      <a:lnTo>
                        <a:pt x="5" y="0"/>
                      </a:lnTo>
                      <a:lnTo>
                        <a:pt x="5" y="1"/>
                      </a:lnTo>
                      <a:lnTo>
                        <a:pt x="2" y="2"/>
                      </a:lnTo>
                      <a:lnTo>
                        <a:pt x="1" y="3"/>
                      </a:lnTo>
                      <a:lnTo>
                        <a:pt x="1" y="4"/>
                      </a:lnTo>
                      <a:lnTo>
                        <a:pt x="0" y="5"/>
                      </a:lnTo>
                      <a:lnTo>
                        <a:pt x="1" y="8"/>
                      </a:lnTo>
                      <a:lnTo>
                        <a:pt x="2" y="11"/>
                      </a:lnTo>
                      <a:lnTo>
                        <a:pt x="3" y="13"/>
                      </a:lnTo>
                      <a:lnTo>
                        <a:pt x="5" y="16"/>
                      </a:lnTo>
                      <a:lnTo>
                        <a:pt x="8" y="16"/>
                      </a:lnTo>
                      <a:lnTo>
                        <a:pt x="9" y="16"/>
                      </a:lnTo>
                      <a:lnTo>
                        <a:pt x="10" y="16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622" name="Freeform 606"/>
                <p:cNvSpPr>
                  <a:spLocks/>
                </p:cNvSpPr>
                <p:nvPr/>
              </p:nvSpPr>
              <p:spPr bwMode="auto">
                <a:xfrm>
                  <a:off x="2604" y="2927"/>
                  <a:ext cx="16" cy="16"/>
                </a:xfrm>
                <a:custGeom>
                  <a:avLst/>
                  <a:gdLst>
                    <a:gd name="T0" fmla="*/ 3 w 17"/>
                    <a:gd name="T1" fmla="*/ 11 h 17"/>
                    <a:gd name="T2" fmla="*/ 1 w 17"/>
                    <a:gd name="T3" fmla="*/ 7 h 17"/>
                    <a:gd name="T4" fmla="*/ 0 w 17"/>
                    <a:gd name="T5" fmla="*/ 3 h 17"/>
                    <a:gd name="T6" fmla="*/ 1 w 17"/>
                    <a:gd name="T7" fmla="*/ 2 h 17"/>
                    <a:gd name="T8" fmla="*/ 1 w 17"/>
                    <a:gd name="T9" fmla="*/ 1 h 17"/>
                    <a:gd name="T10" fmla="*/ 3 w 17"/>
                    <a:gd name="T11" fmla="*/ 0 h 17"/>
                    <a:gd name="T12" fmla="*/ 4 w 17"/>
                    <a:gd name="T13" fmla="*/ 0 h 17"/>
                    <a:gd name="T14" fmla="*/ 8 w 17"/>
                    <a:gd name="T15" fmla="*/ 0 h 17"/>
                    <a:gd name="T16" fmla="*/ 11 w 17"/>
                    <a:gd name="T17" fmla="*/ 2 h 17"/>
                    <a:gd name="T18" fmla="*/ 14 w 17"/>
                    <a:gd name="T19" fmla="*/ 4 h 17"/>
                    <a:gd name="T20" fmla="*/ 16 w 17"/>
                    <a:gd name="T21" fmla="*/ 8 h 17"/>
                    <a:gd name="T22" fmla="*/ 16 w 17"/>
                    <a:gd name="T23" fmla="*/ 12 h 17"/>
                    <a:gd name="T24" fmla="*/ 16 w 17"/>
                    <a:gd name="T25" fmla="*/ 13 h 17"/>
                    <a:gd name="T26" fmla="*/ 14 w 17"/>
                    <a:gd name="T27" fmla="*/ 14 h 17"/>
                    <a:gd name="T28" fmla="*/ 14 w 17"/>
                    <a:gd name="T29" fmla="*/ 16 h 17"/>
                    <a:gd name="T30" fmla="*/ 11 w 17"/>
                    <a:gd name="T31" fmla="*/ 16 h 17"/>
                    <a:gd name="T32" fmla="*/ 8 w 17"/>
                    <a:gd name="T33" fmla="*/ 16 h 17"/>
                    <a:gd name="T34" fmla="*/ 4 w 17"/>
                    <a:gd name="T35" fmla="*/ 13 h 17"/>
                    <a:gd name="T36" fmla="*/ 3 w 17"/>
                    <a:gd name="T37" fmla="*/ 11 h 17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7"/>
                    <a:gd name="T58" fmla="*/ 0 h 17"/>
                    <a:gd name="T59" fmla="*/ 17 w 17"/>
                    <a:gd name="T60" fmla="*/ 17 h 17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7" h="17">
                      <a:moveTo>
                        <a:pt x="3" y="11"/>
                      </a:moveTo>
                      <a:lnTo>
                        <a:pt x="1" y="7"/>
                      </a:lnTo>
                      <a:lnTo>
                        <a:pt x="0" y="3"/>
                      </a:lnTo>
                      <a:lnTo>
                        <a:pt x="1" y="2"/>
                      </a:ln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4" y="0"/>
                      </a:lnTo>
                      <a:lnTo>
                        <a:pt x="8" y="0"/>
                      </a:lnTo>
                      <a:lnTo>
                        <a:pt x="11" y="2"/>
                      </a:lnTo>
                      <a:lnTo>
                        <a:pt x="14" y="4"/>
                      </a:lnTo>
                      <a:lnTo>
                        <a:pt x="16" y="8"/>
                      </a:lnTo>
                      <a:lnTo>
                        <a:pt x="16" y="12"/>
                      </a:lnTo>
                      <a:lnTo>
                        <a:pt x="16" y="13"/>
                      </a:lnTo>
                      <a:lnTo>
                        <a:pt x="14" y="14"/>
                      </a:lnTo>
                      <a:lnTo>
                        <a:pt x="14" y="16"/>
                      </a:lnTo>
                      <a:lnTo>
                        <a:pt x="11" y="16"/>
                      </a:lnTo>
                      <a:lnTo>
                        <a:pt x="8" y="16"/>
                      </a:lnTo>
                      <a:lnTo>
                        <a:pt x="4" y="13"/>
                      </a:lnTo>
                      <a:lnTo>
                        <a:pt x="3" y="11"/>
                      </a:ln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623" name="Freeform 607"/>
                <p:cNvSpPr>
                  <a:spLocks/>
                </p:cNvSpPr>
                <p:nvPr/>
              </p:nvSpPr>
              <p:spPr bwMode="auto">
                <a:xfrm>
                  <a:off x="2587" y="2873"/>
                  <a:ext cx="112" cy="67"/>
                </a:xfrm>
                <a:custGeom>
                  <a:avLst/>
                  <a:gdLst>
                    <a:gd name="T0" fmla="*/ 0 w 123"/>
                    <a:gd name="T1" fmla="*/ 13 h 70"/>
                    <a:gd name="T2" fmla="*/ 24 w 123"/>
                    <a:gd name="T3" fmla="*/ 0 h 70"/>
                    <a:gd name="T4" fmla="*/ 122 w 123"/>
                    <a:gd name="T5" fmla="*/ 54 h 70"/>
                    <a:gd name="T6" fmla="*/ 96 w 123"/>
                    <a:gd name="T7" fmla="*/ 69 h 70"/>
                    <a:gd name="T8" fmla="*/ 0 w 123"/>
                    <a:gd name="T9" fmla="*/ 13 h 7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3"/>
                    <a:gd name="T16" fmla="*/ 0 h 70"/>
                    <a:gd name="T17" fmla="*/ 123 w 123"/>
                    <a:gd name="T18" fmla="*/ 70 h 7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3" h="70">
                      <a:moveTo>
                        <a:pt x="0" y="13"/>
                      </a:moveTo>
                      <a:lnTo>
                        <a:pt x="24" y="0"/>
                      </a:lnTo>
                      <a:lnTo>
                        <a:pt x="122" y="54"/>
                      </a:lnTo>
                      <a:lnTo>
                        <a:pt x="96" y="69"/>
                      </a:lnTo>
                      <a:lnTo>
                        <a:pt x="0" y="13"/>
                      </a:lnTo>
                    </a:path>
                  </a:pathLst>
                </a:custGeom>
                <a:solidFill>
                  <a:srgbClr val="CCCC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624" name="Freeform 608"/>
                <p:cNvSpPr>
                  <a:spLocks/>
                </p:cNvSpPr>
                <p:nvPr/>
              </p:nvSpPr>
              <p:spPr bwMode="auto">
                <a:xfrm>
                  <a:off x="2587" y="2885"/>
                  <a:ext cx="89" cy="82"/>
                </a:xfrm>
                <a:custGeom>
                  <a:avLst/>
                  <a:gdLst>
                    <a:gd name="T0" fmla="*/ 0 w 97"/>
                    <a:gd name="T1" fmla="*/ 0 h 87"/>
                    <a:gd name="T2" fmla="*/ 96 w 97"/>
                    <a:gd name="T3" fmla="*/ 57 h 87"/>
                    <a:gd name="T4" fmla="*/ 96 w 97"/>
                    <a:gd name="T5" fmla="*/ 86 h 87"/>
                    <a:gd name="T6" fmla="*/ 0 w 97"/>
                    <a:gd name="T7" fmla="*/ 28 h 87"/>
                    <a:gd name="T8" fmla="*/ 0 w 97"/>
                    <a:gd name="T9" fmla="*/ 0 h 8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7"/>
                    <a:gd name="T16" fmla="*/ 0 h 87"/>
                    <a:gd name="T17" fmla="*/ 97 w 97"/>
                    <a:gd name="T18" fmla="*/ 87 h 8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7" h="87">
                      <a:moveTo>
                        <a:pt x="0" y="0"/>
                      </a:moveTo>
                      <a:lnTo>
                        <a:pt x="96" y="57"/>
                      </a:lnTo>
                      <a:lnTo>
                        <a:pt x="96" y="86"/>
                      </a:lnTo>
                      <a:lnTo>
                        <a:pt x="0" y="28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625" name="Freeform 609"/>
                <p:cNvSpPr>
                  <a:spLocks/>
                </p:cNvSpPr>
                <p:nvPr/>
              </p:nvSpPr>
              <p:spPr bwMode="auto">
                <a:xfrm>
                  <a:off x="2720" y="2970"/>
                  <a:ext cx="16" cy="16"/>
                </a:xfrm>
                <a:custGeom>
                  <a:avLst/>
                  <a:gdLst>
                    <a:gd name="T0" fmla="*/ 4 w 17"/>
                    <a:gd name="T1" fmla="*/ 0 h 17"/>
                    <a:gd name="T2" fmla="*/ 16 w 17"/>
                    <a:gd name="T3" fmla="*/ 9 h 17"/>
                    <a:gd name="T4" fmla="*/ 12 w 17"/>
                    <a:gd name="T5" fmla="*/ 16 h 17"/>
                    <a:gd name="T6" fmla="*/ 0 w 17"/>
                    <a:gd name="T7" fmla="*/ 5 h 17"/>
                    <a:gd name="T8" fmla="*/ 4 w 17"/>
                    <a:gd name="T9" fmla="*/ 0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4" y="0"/>
                      </a:moveTo>
                      <a:lnTo>
                        <a:pt x="16" y="9"/>
                      </a:lnTo>
                      <a:lnTo>
                        <a:pt x="12" y="16"/>
                      </a:lnTo>
                      <a:lnTo>
                        <a:pt x="0" y="5"/>
                      </a:lnTo>
                      <a:lnTo>
                        <a:pt x="4" y="0"/>
                      </a:lnTo>
                    </a:path>
                  </a:pathLst>
                </a:custGeom>
                <a:solidFill>
                  <a:srgbClr val="F934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626" name="Freeform 610"/>
                <p:cNvSpPr>
                  <a:spLocks/>
                </p:cNvSpPr>
                <p:nvPr/>
              </p:nvSpPr>
              <p:spPr bwMode="auto">
                <a:xfrm>
                  <a:off x="2682" y="2940"/>
                  <a:ext cx="33" cy="20"/>
                </a:xfrm>
                <a:custGeom>
                  <a:avLst/>
                  <a:gdLst>
                    <a:gd name="T0" fmla="*/ 23 w 36"/>
                    <a:gd name="T1" fmla="*/ 0 h 21"/>
                    <a:gd name="T2" fmla="*/ 35 w 36"/>
                    <a:gd name="T3" fmla="*/ 7 h 21"/>
                    <a:gd name="T4" fmla="*/ 12 w 36"/>
                    <a:gd name="T5" fmla="*/ 20 h 21"/>
                    <a:gd name="T6" fmla="*/ 0 w 36"/>
                    <a:gd name="T7" fmla="*/ 12 h 21"/>
                    <a:gd name="T8" fmla="*/ 23 w 36"/>
                    <a:gd name="T9" fmla="*/ 0 h 2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6"/>
                    <a:gd name="T16" fmla="*/ 0 h 21"/>
                    <a:gd name="T17" fmla="*/ 36 w 36"/>
                    <a:gd name="T18" fmla="*/ 21 h 2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6" h="21">
                      <a:moveTo>
                        <a:pt x="23" y="0"/>
                      </a:moveTo>
                      <a:lnTo>
                        <a:pt x="35" y="7"/>
                      </a:lnTo>
                      <a:lnTo>
                        <a:pt x="12" y="20"/>
                      </a:lnTo>
                      <a:lnTo>
                        <a:pt x="0" y="12"/>
                      </a:lnTo>
                      <a:lnTo>
                        <a:pt x="23" y="0"/>
                      </a:lnTo>
                    </a:path>
                  </a:pathLst>
                </a:custGeom>
                <a:solidFill>
                  <a:srgbClr val="FC67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627" name="Freeform 611"/>
                <p:cNvSpPr>
                  <a:spLocks/>
                </p:cNvSpPr>
                <p:nvPr/>
              </p:nvSpPr>
              <p:spPr bwMode="auto">
                <a:xfrm>
                  <a:off x="2682" y="2952"/>
                  <a:ext cx="16" cy="32"/>
                </a:xfrm>
                <a:custGeom>
                  <a:avLst/>
                  <a:gdLst>
                    <a:gd name="T0" fmla="*/ 0 w 17"/>
                    <a:gd name="T1" fmla="*/ 26 h 33"/>
                    <a:gd name="T2" fmla="*/ 16 w 17"/>
                    <a:gd name="T3" fmla="*/ 32 h 33"/>
                    <a:gd name="T4" fmla="*/ 16 w 17"/>
                    <a:gd name="T5" fmla="*/ 7 h 33"/>
                    <a:gd name="T6" fmla="*/ 0 w 17"/>
                    <a:gd name="T7" fmla="*/ 0 h 33"/>
                    <a:gd name="T8" fmla="*/ 0 w 17"/>
                    <a:gd name="T9" fmla="*/ 26 h 3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33"/>
                    <a:gd name="T17" fmla="*/ 17 w 17"/>
                    <a:gd name="T18" fmla="*/ 33 h 3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33">
                      <a:moveTo>
                        <a:pt x="0" y="26"/>
                      </a:moveTo>
                      <a:lnTo>
                        <a:pt x="16" y="32"/>
                      </a:lnTo>
                      <a:lnTo>
                        <a:pt x="16" y="7"/>
                      </a:lnTo>
                      <a:lnTo>
                        <a:pt x="0" y="0"/>
                      </a:lnTo>
                      <a:lnTo>
                        <a:pt x="0" y="26"/>
                      </a:lnTo>
                    </a:path>
                  </a:pathLst>
                </a:custGeom>
                <a:solidFill>
                  <a:srgbClr val="F901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628" name="Freeform 612"/>
                <p:cNvSpPr>
                  <a:spLocks/>
                </p:cNvSpPr>
                <p:nvPr/>
              </p:nvSpPr>
              <p:spPr bwMode="auto">
                <a:xfrm>
                  <a:off x="2693" y="2946"/>
                  <a:ext cx="22" cy="38"/>
                </a:xfrm>
                <a:custGeom>
                  <a:avLst/>
                  <a:gdLst>
                    <a:gd name="T0" fmla="*/ 23 w 24"/>
                    <a:gd name="T1" fmla="*/ 26 h 39"/>
                    <a:gd name="T2" fmla="*/ 0 w 24"/>
                    <a:gd name="T3" fmla="*/ 38 h 39"/>
                    <a:gd name="T4" fmla="*/ 0 w 24"/>
                    <a:gd name="T5" fmla="*/ 13 h 39"/>
                    <a:gd name="T6" fmla="*/ 23 w 24"/>
                    <a:gd name="T7" fmla="*/ 0 h 39"/>
                    <a:gd name="T8" fmla="*/ 23 w 24"/>
                    <a:gd name="T9" fmla="*/ 26 h 3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4"/>
                    <a:gd name="T16" fmla="*/ 0 h 39"/>
                    <a:gd name="T17" fmla="*/ 24 w 24"/>
                    <a:gd name="T18" fmla="*/ 39 h 3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4" h="39">
                      <a:moveTo>
                        <a:pt x="23" y="26"/>
                      </a:moveTo>
                      <a:lnTo>
                        <a:pt x="0" y="38"/>
                      </a:lnTo>
                      <a:lnTo>
                        <a:pt x="0" y="13"/>
                      </a:lnTo>
                      <a:lnTo>
                        <a:pt x="23" y="0"/>
                      </a:lnTo>
                      <a:lnTo>
                        <a:pt x="23" y="26"/>
                      </a:lnTo>
                    </a:path>
                  </a:pathLst>
                </a:custGeom>
                <a:solidFill>
                  <a:srgbClr val="99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629" name="Freeform 613"/>
                <p:cNvSpPr>
                  <a:spLocks/>
                </p:cNvSpPr>
                <p:nvPr/>
              </p:nvSpPr>
              <p:spPr bwMode="auto">
                <a:xfrm>
                  <a:off x="2695" y="2953"/>
                  <a:ext cx="25" cy="16"/>
                </a:xfrm>
                <a:custGeom>
                  <a:avLst/>
                  <a:gdLst>
                    <a:gd name="T0" fmla="*/ 18 w 27"/>
                    <a:gd name="T1" fmla="*/ 0 h 17"/>
                    <a:gd name="T2" fmla="*/ 26 w 27"/>
                    <a:gd name="T3" fmla="*/ 5 h 17"/>
                    <a:gd name="T4" fmla="*/ 21 w 27"/>
                    <a:gd name="T5" fmla="*/ 13 h 17"/>
                    <a:gd name="T6" fmla="*/ 9 w 27"/>
                    <a:gd name="T7" fmla="*/ 16 h 17"/>
                    <a:gd name="T8" fmla="*/ 0 w 27"/>
                    <a:gd name="T9" fmla="*/ 10 h 17"/>
                    <a:gd name="T10" fmla="*/ 18 w 27"/>
                    <a:gd name="T11" fmla="*/ 0 h 1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7"/>
                    <a:gd name="T19" fmla="*/ 0 h 17"/>
                    <a:gd name="T20" fmla="*/ 27 w 27"/>
                    <a:gd name="T21" fmla="*/ 17 h 1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7" h="17">
                      <a:moveTo>
                        <a:pt x="18" y="0"/>
                      </a:moveTo>
                      <a:lnTo>
                        <a:pt x="26" y="5"/>
                      </a:lnTo>
                      <a:lnTo>
                        <a:pt x="21" y="13"/>
                      </a:lnTo>
                      <a:lnTo>
                        <a:pt x="9" y="16"/>
                      </a:lnTo>
                      <a:lnTo>
                        <a:pt x="0" y="10"/>
                      </a:lnTo>
                      <a:lnTo>
                        <a:pt x="18" y="0"/>
                      </a:lnTo>
                    </a:path>
                  </a:pathLst>
                </a:custGeom>
                <a:solidFill>
                  <a:srgbClr val="F934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630" name="Freeform 614"/>
                <p:cNvSpPr>
                  <a:spLocks/>
                </p:cNvSpPr>
                <p:nvPr/>
              </p:nvSpPr>
              <p:spPr bwMode="auto">
                <a:xfrm>
                  <a:off x="2695" y="2963"/>
                  <a:ext cx="15" cy="28"/>
                </a:xfrm>
                <a:custGeom>
                  <a:avLst/>
                  <a:gdLst>
                    <a:gd name="T0" fmla="*/ 0 w 17"/>
                    <a:gd name="T1" fmla="*/ 20 h 30"/>
                    <a:gd name="T2" fmla="*/ 15 w 17"/>
                    <a:gd name="T3" fmla="*/ 29 h 30"/>
                    <a:gd name="T4" fmla="*/ 16 w 17"/>
                    <a:gd name="T5" fmla="*/ 13 h 30"/>
                    <a:gd name="T6" fmla="*/ 12 w 17"/>
                    <a:gd name="T7" fmla="*/ 4 h 30"/>
                    <a:gd name="T8" fmla="*/ 0 w 17"/>
                    <a:gd name="T9" fmla="*/ 0 h 30"/>
                    <a:gd name="T10" fmla="*/ 0 w 17"/>
                    <a:gd name="T11" fmla="*/ 20 h 3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7"/>
                    <a:gd name="T19" fmla="*/ 0 h 30"/>
                    <a:gd name="T20" fmla="*/ 17 w 17"/>
                    <a:gd name="T21" fmla="*/ 30 h 3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7" h="30">
                      <a:moveTo>
                        <a:pt x="0" y="20"/>
                      </a:moveTo>
                      <a:lnTo>
                        <a:pt x="15" y="29"/>
                      </a:lnTo>
                      <a:lnTo>
                        <a:pt x="16" y="13"/>
                      </a:lnTo>
                      <a:lnTo>
                        <a:pt x="12" y="4"/>
                      </a:lnTo>
                      <a:lnTo>
                        <a:pt x="0" y="0"/>
                      </a:lnTo>
                      <a:lnTo>
                        <a:pt x="0" y="20"/>
                      </a:lnTo>
                    </a:path>
                  </a:pathLst>
                </a:custGeom>
                <a:solidFill>
                  <a:srgbClr val="F901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631" name="Freeform 615"/>
                <p:cNvSpPr>
                  <a:spLocks/>
                </p:cNvSpPr>
                <p:nvPr/>
              </p:nvSpPr>
              <p:spPr bwMode="auto">
                <a:xfrm>
                  <a:off x="2707" y="2975"/>
                  <a:ext cx="15" cy="21"/>
                </a:xfrm>
                <a:custGeom>
                  <a:avLst/>
                  <a:gdLst>
                    <a:gd name="T0" fmla="*/ 0 w 17"/>
                    <a:gd name="T1" fmla="*/ 15 h 22"/>
                    <a:gd name="T2" fmla="*/ 2 w 17"/>
                    <a:gd name="T3" fmla="*/ 10 h 22"/>
                    <a:gd name="T4" fmla="*/ 9 w 17"/>
                    <a:gd name="T5" fmla="*/ 12 h 22"/>
                    <a:gd name="T6" fmla="*/ 13 w 17"/>
                    <a:gd name="T7" fmla="*/ 21 h 22"/>
                    <a:gd name="T8" fmla="*/ 16 w 17"/>
                    <a:gd name="T9" fmla="*/ 20 h 22"/>
                    <a:gd name="T10" fmla="*/ 13 w 17"/>
                    <a:gd name="T11" fmla="*/ 8 h 22"/>
                    <a:gd name="T12" fmla="*/ 0 w 17"/>
                    <a:gd name="T13" fmla="*/ 0 h 22"/>
                    <a:gd name="T14" fmla="*/ 0 w 17"/>
                    <a:gd name="T15" fmla="*/ 15 h 2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7"/>
                    <a:gd name="T25" fmla="*/ 0 h 22"/>
                    <a:gd name="T26" fmla="*/ 17 w 17"/>
                    <a:gd name="T27" fmla="*/ 22 h 2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7" h="22">
                      <a:moveTo>
                        <a:pt x="0" y="15"/>
                      </a:moveTo>
                      <a:lnTo>
                        <a:pt x="2" y="10"/>
                      </a:lnTo>
                      <a:lnTo>
                        <a:pt x="9" y="12"/>
                      </a:lnTo>
                      <a:lnTo>
                        <a:pt x="13" y="21"/>
                      </a:lnTo>
                      <a:lnTo>
                        <a:pt x="16" y="20"/>
                      </a:lnTo>
                      <a:lnTo>
                        <a:pt x="13" y="8"/>
                      </a:lnTo>
                      <a:lnTo>
                        <a:pt x="0" y="0"/>
                      </a:lnTo>
                      <a:lnTo>
                        <a:pt x="0" y="15"/>
                      </a:lnTo>
                    </a:path>
                  </a:pathLst>
                </a:custGeom>
                <a:solidFill>
                  <a:srgbClr val="F901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632" name="Freeform 616"/>
                <p:cNvSpPr>
                  <a:spLocks/>
                </p:cNvSpPr>
                <p:nvPr/>
              </p:nvSpPr>
              <p:spPr bwMode="auto">
                <a:xfrm>
                  <a:off x="2720" y="2977"/>
                  <a:ext cx="16" cy="19"/>
                </a:xfrm>
                <a:custGeom>
                  <a:avLst/>
                  <a:gdLst>
                    <a:gd name="T0" fmla="*/ 16 w 17"/>
                    <a:gd name="T1" fmla="*/ 13 h 20"/>
                    <a:gd name="T2" fmla="*/ 2 w 17"/>
                    <a:gd name="T3" fmla="*/ 19 h 20"/>
                    <a:gd name="T4" fmla="*/ 0 w 17"/>
                    <a:gd name="T5" fmla="*/ 6 h 20"/>
                    <a:gd name="T6" fmla="*/ 9 w 17"/>
                    <a:gd name="T7" fmla="*/ 4 h 20"/>
                    <a:gd name="T8" fmla="*/ 14 w 17"/>
                    <a:gd name="T9" fmla="*/ 0 h 20"/>
                    <a:gd name="T10" fmla="*/ 16 w 17"/>
                    <a:gd name="T11" fmla="*/ 13 h 2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7"/>
                    <a:gd name="T19" fmla="*/ 0 h 20"/>
                    <a:gd name="T20" fmla="*/ 17 w 17"/>
                    <a:gd name="T21" fmla="*/ 20 h 2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7" h="20">
                      <a:moveTo>
                        <a:pt x="16" y="13"/>
                      </a:moveTo>
                      <a:lnTo>
                        <a:pt x="2" y="19"/>
                      </a:lnTo>
                      <a:lnTo>
                        <a:pt x="0" y="6"/>
                      </a:lnTo>
                      <a:lnTo>
                        <a:pt x="9" y="4"/>
                      </a:lnTo>
                      <a:lnTo>
                        <a:pt x="14" y="0"/>
                      </a:lnTo>
                      <a:lnTo>
                        <a:pt x="16" y="13"/>
                      </a:lnTo>
                    </a:path>
                  </a:pathLst>
                </a:custGeom>
                <a:solidFill>
                  <a:srgbClr val="99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633" name="Freeform 617"/>
                <p:cNvSpPr>
                  <a:spLocks/>
                </p:cNvSpPr>
                <p:nvPr/>
              </p:nvSpPr>
              <p:spPr bwMode="auto">
                <a:xfrm>
                  <a:off x="2696" y="2965"/>
                  <a:ext cx="15" cy="17"/>
                </a:xfrm>
                <a:custGeom>
                  <a:avLst/>
                  <a:gdLst>
                    <a:gd name="T0" fmla="*/ 0 w 17"/>
                    <a:gd name="T1" fmla="*/ 9 h 17"/>
                    <a:gd name="T2" fmla="*/ 16 w 17"/>
                    <a:gd name="T3" fmla="*/ 16 h 17"/>
                    <a:gd name="T4" fmla="*/ 11 w 17"/>
                    <a:gd name="T5" fmla="*/ 4 h 17"/>
                    <a:gd name="T6" fmla="*/ 0 w 17"/>
                    <a:gd name="T7" fmla="*/ 0 h 17"/>
                    <a:gd name="T8" fmla="*/ 0 w 17"/>
                    <a:gd name="T9" fmla="*/ 9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9"/>
                      </a:moveTo>
                      <a:lnTo>
                        <a:pt x="16" y="16"/>
                      </a:lnTo>
                      <a:lnTo>
                        <a:pt x="11" y="4"/>
                      </a:lnTo>
                      <a:lnTo>
                        <a:pt x="0" y="0"/>
                      </a:lnTo>
                      <a:lnTo>
                        <a:pt x="0" y="9"/>
                      </a:lnTo>
                    </a:path>
                  </a:pathLst>
                </a:custGeom>
                <a:solidFill>
                  <a:srgbClr val="CEE1E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634" name="Freeform 618"/>
                <p:cNvSpPr>
                  <a:spLocks/>
                </p:cNvSpPr>
                <p:nvPr/>
              </p:nvSpPr>
              <p:spPr bwMode="auto">
                <a:xfrm>
                  <a:off x="2707" y="2973"/>
                  <a:ext cx="22" cy="16"/>
                </a:xfrm>
                <a:custGeom>
                  <a:avLst/>
                  <a:gdLst>
                    <a:gd name="T0" fmla="*/ 23 w 24"/>
                    <a:gd name="T1" fmla="*/ 12 h 17"/>
                    <a:gd name="T2" fmla="*/ 14 w 24"/>
                    <a:gd name="T3" fmla="*/ 16 h 17"/>
                    <a:gd name="T4" fmla="*/ 0 w 24"/>
                    <a:gd name="T5" fmla="*/ 3 h 17"/>
                    <a:gd name="T6" fmla="*/ 13 w 24"/>
                    <a:gd name="T7" fmla="*/ 0 h 17"/>
                    <a:gd name="T8" fmla="*/ 23 w 24"/>
                    <a:gd name="T9" fmla="*/ 12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4"/>
                    <a:gd name="T16" fmla="*/ 0 h 17"/>
                    <a:gd name="T17" fmla="*/ 24 w 24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4" h="17">
                      <a:moveTo>
                        <a:pt x="23" y="12"/>
                      </a:moveTo>
                      <a:lnTo>
                        <a:pt x="14" y="16"/>
                      </a:lnTo>
                      <a:lnTo>
                        <a:pt x="0" y="3"/>
                      </a:lnTo>
                      <a:lnTo>
                        <a:pt x="13" y="0"/>
                      </a:lnTo>
                      <a:lnTo>
                        <a:pt x="23" y="12"/>
                      </a:lnTo>
                    </a:path>
                  </a:pathLst>
                </a:custGeom>
                <a:solidFill>
                  <a:srgbClr val="F934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635" name="Freeform 619"/>
                <p:cNvSpPr>
                  <a:spLocks/>
                </p:cNvSpPr>
                <p:nvPr/>
              </p:nvSpPr>
              <p:spPr bwMode="auto">
                <a:xfrm>
                  <a:off x="2719" y="2966"/>
                  <a:ext cx="15" cy="17"/>
                </a:xfrm>
                <a:custGeom>
                  <a:avLst/>
                  <a:gdLst>
                    <a:gd name="T0" fmla="*/ 0 w 17"/>
                    <a:gd name="T1" fmla="*/ 7 h 17"/>
                    <a:gd name="T2" fmla="*/ 3 w 17"/>
                    <a:gd name="T3" fmla="*/ 0 h 17"/>
                    <a:gd name="T4" fmla="*/ 16 w 17"/>
                    <a:gd name="T5" fmla="*/ 12 h 17"/>
                    <a:gd name="T6" fmla="*/ 11 w 17"/>
                    <a:gd name="T7" fmla="*/ 16 h 17"/>
                    <a:gd name="T8" fmla="*/ 0 w 17"/>
                    <a:gd name="T9" fmla="*/ 7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7"/>
                      </a:moveTo>
                      <a:lnTo>
                        <a:pt x="3" y="0"/>
                      </a:lnTo>
                      <a:lnTo>
                        <a:pt x="16" y="12"/>
                      </a:lnTo>
                      <a:lnTo>
                        <a:pt x="11" y="16"/>
                      </a:lnTo>
                      <a:lnTo>
                        <a:pt x="0" y="7"/>
                      </a:lnTo>
                    </a:path>
                  </a:pathLst>
                </a:custGeom>
                <a:solidFill>
                  <a:srgbClr val="F901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636" name="Freeform 620"/>
                <p:cNvSpPr>
                  <a:spLocks/>
                </p:cNvSpPr>
                <p:nvPr/>
              </p:nvSpPr>
              <p:spPr bwMode="auto">
                <a:xfrm>
                  <a:off x="2704" y="2961"/>
                  <a:ext cx="21" cy="18"/>
                </a:xfrm>
                <a:custGeom>
                  <a:avLst/>
                  <a:gdLst>
                    <a:gd name="T0" fmla="*/ 22 w 23"/>
                    <a:gd name="T1" fmla="*/ 13 h 19"/>
                    <a:gd name="T2" fmla="*/ 4 w 23"/>
                    <a:gd name="T3" fmla="*/ 18 h 19"/>
                    <a:gd name="T4" fmla="*/ 0 w 23"/>
                    <a:gd name="T5" fmla="*/ 4 h 19"/>
                    <a:gd name="T6" fmla="*/ 16 w 23"/>
                    <a:gd name="T7" fmla="*/ 0 h 19"/>
                    <a:gd name="T8" fmla="*/ 22 w 23"/>
                    <a:gd name="T9" fmla="*/ 13 h 1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3"/>
                    <a:gd name="T16" fmla="*/ 0 h 19"/>
                    <a:gd name="T17" fmla="*/ 23 w 23"/>
                    <a:gd name="T18" fmla="*/ 19 h 1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3" h="19">
                      <a:moveTo>
                        <a:pt x="22" y="13"/>
                      </a:moveTo>
                      <a:lnTo>
                        <a:pt x="4" y="18"/>
                      </a:lnTo>
                      <a:lnTo>
                        <a:pt x="0" y="4"/>
                      </a:lnTo>
                      <a:lnTo>
                        <a:pt x="16" y="0"/>
                      </a:lnTo>
                      <a:lnTo>
                        <a:pt x="22" y="13"/>
                      </a:lnTo>
                    </a:path>
                  </a:pathLst>
                </a:custGeom>
                <a:solidFill>
                  <a:srgbClr val="9DB9D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</p:grpSp>
          <p:sp>
            <p:nvSpPr>
              <p:cNvPr id="505" name="Freeform 621"/>
              <p:cNvSpPr>
                <a:spLocks/>
              </p:cNvSpPr>
              <p:nvPr/>
            </p:nvSpPr>
            <p:spPr bwMode="auto">
              <a:xfrm>
                <a:off x="2582" y="2997"/>
                <a:ext cx="112" cy="67"/>
              </a:xfrm>
              <a:custGeom>
                <a:avLst/>
                <a:gdLst>
                  <a:gd name="T0" fmla="*/ 121 w 122"/>
                  <a:gd name="T1" fmla="*/ 14 h 71"/>
                  <a:gd name="T2" fmla="*/ 96 w 122"/>
                  <a:gd name="T3" fmla="*/ 0 h 71"/>
                  <a:gd name="T4" fmla="*/ 0 w 122"/>
                  <a:gd name="T5" fmla="*/ 56 h 71"/>
                  <a:gd name="T6" fmla="*/ 25 w 122"/>
                  <a:gd name="T7" fmla="*/ 70 h 71"/>
                  <a:gd name="T8" fmla="*/ 121 w 122"/>
                  <a:gd name="T9" fmla="*/ 14 h 7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2"/>
                  <a:gd name="T16" fmla="*/ 0 h 71"/>
                  <a:gd name="T17" fmla="*/ 122 w 122"/>
                  <a:gd name="T18" fmla="*/ 71 h 7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2" h="71">
                    <a:moveTo>
                      <a:pt x="121" y="14"/>
                    </a:moveTo>
                    <a:lnTo>
                      <a:pt x="96" y="0"/>
                    </a:lnTo>
                    <a:lnTo>
                      <a:pt x="0" y="56"/>
                    </a:lnTo>
                    <a:lnTo>
                      <a:pt x="25" y="70"/>
                    </a:lnTo>
                    <a:lnTo>
                      <a:pt x="121" y="14"/>
                    </a:lnTo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506" name="Freeform 622"/>
              <p:cNvSpPr>
                <a:spLocks/>
              </p:cNvSpPr>
              <p:nvPr/>
            </p:nvSpPr>
            <p:spPr bwMode="auto">
              <a:xfrm>
                <a:off x="2504" y="2950"/>
                <a:ext cx="111" cy="68"/>
              </a:xfrm>
              <a:custGeom>
                <a:avLst/>
                <a:gdLst>
                  <a:gd name="T0" fmla="*/ 120 w 121"/>
                  <a:gd name="T1" fmla="*/ 14 h 71"/>
                  <a:gd name="T2" fmla="*/ 95 w 121"/>
                  <a:gd name="T3" fmla="*/ 0 h 71"/>
                  <a:gd name="T4" fmla="*/ 0 w 121"/>
                  <a:gd name="T5" fmla="*/ 55 h 71"/>
                  <a:gd name="T6" fmla="*/ 24 w 121"/>
                  <a:gd name="T7" fmla="*/ 70 h 71"/>
                  <a:gd name="T8" fmla="*/ 120 w 121"/>
                  <a:gd name="T9" fmla="*/ 14 h 7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1"/>
                  <a:gd name="T16" fmla="*/ 0 h 71"/>
                  <a:gd name="T17" fmla="*/ 121 w 121"/>
                  <a:gd name="T18" fmla="*/ 71 h 7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1" h="71">
                    <a:moveTo>
                      <a:pt x="120" y="14"/>
                    </a:moveTo>
                    <a:lnTo>
                      <a:pt x="95" y="0"/>
                    </a:lnTo>
                    <a:lnTo>
                      <a:pt x="0" y="55"/>
                    </a:lnTo>
                    <a:lnTo>
                      <a:pt x="24" y="70"/>
                    </a:lnTo>
                    <a:lnTo>
                      <a:pt x="120" y="14"/>
                    </a:lnTo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507" name="Freeform 623"/>
              <p:cNvSpPr>
                <a:spLocks/>
              </p:cNvSpPr>
              <p:nvPr/>
            </p:nvSpPr>
            <p:spPr bwMode="auto">
              <a:xfrm>
                <a:off x="2235" y="2975"/>
                <a:ext cx="84" cy="166"/>
              </a:xfrm>
              <a:custGeom>
                <a:avLst/>
                <a:gdLst>
                  <a:gd name="T0" fmla="*/ 91 w 92"/>
                  <a:gd name="T1" fmla="*/ 52 h 175"/>
                  <a:gd name="T2" fmla="*/ 0 w 92"/>
                  <a:gd name="T3" fmla="*/ 0 h 175"/>
                  <a:gd name="T4" fmla="*/ 0 w 92"/>
                  <a:gd name="T5" fmla="*/ 121 h 175"/>
                  <a:gd name="T6" fmla="*/ 91 w 92"/>
                  <a:gd name="T7" fmla="*/ 174 h 175"/>
                  <a:gd name="T8" fmla="*/ 91 w 92"/>
                  <a:gd name="T9" fmla="*/ 52 h 1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175"/>
                  <a:gd name="T17" fmla="*/ 92 w 92"/>
                  <a:gd name="T18" fmla="*/ 175 h 17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175">
                    <a:moveTo>
                      <a:pt x="91" y="52"/>
                    </a:moveTo>
                    <a:lnTo>
                      <a:pt x="0" y="0"/>
                    </a:lnTo>
                    <a:lnTo>
                      <a:pt x="0" y="121"/>
                    </a:lnTo>
                    <a:lnTo>
                      <a:pt x="91" y="174"/>
                    </a:lnTo>
                    <a:lnTo>
                      <a:pt x="91" y="52"/>
                    </a:lnTo>
                  </a:path>
                </a:pathLst>
              </a:custGeom>
              <a:solidFill>
                <a:srgbClr val="A19A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508" name="Freeform 624"/>
              <p:cNvSpPr>
                <a:spLocks/>
              </p:cNvSpPr>
              <p:nvPr/>
            </p:nvSpPr>
            <p:spPr bwMode="auto">
              <a:xfrm>
                <a:off x="2235" y="2859"/>
                <a:ext cx="278" cy="167"/>
              </a:xfrm>
              <a:custGeom>
                <a:avLst/>
                <a:gdLst>
                  <a:gd name="T0" fmla="*/ 303 w 304"/>
                  <a:gd name="T1" fmla="*/ 53 h 176"/>
                  <a:gd name="T2" fmla="*/ 210 w 304"/>
                  <a:gd name="T3" fmla="*/ 0 h 176"/>
                  <a:gd name="T4" fmla="*/ 0 w 304"/>
                  <a:gd name="T5" fmla="*/ 121 h 176"/>
                  <a:gd name="T6" fmla="*/ 91 w 304"/>
                  <a:gd name="T7" fmla="*/ 175 h 176"/>
                  <a:gd name="T8" fmla="*/ 303 w 304"/>
                  <a:gd name="T9" fmla="*/ 53 h 1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176"/>
                  <a:gd name="T17" fmla="*/ 304 w 304"/>
                  <a:gd name="T18" fmla="*/ 176 h 1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176">
                    <a:moveTo>
                      <a:pt x="303" y="53"/>
                    </a:moveTo>
                    <a:lnTo>
                      <a:pt x="210" y="0"/>
                    </a:lnTo>
                    <a:lnTo>
                      <a:pt x="0" y="121"/>
                    </a:lnTo>
                    <a:lnTo>
                      <a:pt x="91" y="175"/>
                    </a:lnTo>
                    <a:lnTo>
                      <a:pt x="303" y="53"/>
                    </a:lnTo>
                  </a:path>
                </a:pathLst>
              </a:custGeom>
              <a:solidFill>
                <a:srgbClr val="D0CD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509" name="Freeform 625"/>
              <p:cNvSpPr>
                <a:spLocks/>
              </p:cNvSpPr>
              <p:nvPr/>
            </p:nvSpPr>
            <p:spPr bwMode="auto">
              <a:xfrm>
                <a:off x="2318" y="2909"/>
                <a:ext cx="195" cy="232"/>
              </a:xfrm>
              <a:custGeom>
                <a:avLst/>
                <a:gdLst>
                  <a:gd name="T0" fmla="*/ 212 w 213"/>
                  <a:gd name="T1" fmla="*/ 0 h 244"/>
                  <a:gd name="T2" fmla="*/ 0 w 213"/>
                  <a:gd name="T3" fmla="*/ 121 h 244"/>
                  <a:gd name="T4" fmla="*/ 0 w 213"/>
                  <a:gd name="T5" fmla="*/ 243 h 244"/>
                  <a:gd name="T6" fmla="*/ 212 w 213"/>
                  <a:gd name="T7" fmla="*/ 121 h 244"/>
                  <a:gd name="T8" fmla="*/ 212 w 213"/>
                  <a:gd name="T9" fmla="*/ 0 h 2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3"/>
                  <a:gd name="T16" fmla="*/ 0 h 244"/>
                  <a:gd name="T17" fmla="*/ 213 w 213"/>
                  <a:gd name="T18" fmla="*/ 244 h 2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3" h="244">
                    <a:moveTo>
                      <a:pt x="212" y="0"/>
                    </a:moveTo>
                    <a:lnTo>
                      <a:pt x="0" y="121"/>
                    </a:lnTo>
                    <a:lnTo>
                      <a:pt x="0" y="243"/>
                    </a:lnTo>
                    <a:lnTo>
                      <a:pt x="212" y="121"/>
                    </a:lnTo>
                    <a:lnTo>
                      <a:pt x="212" y="0"/>
                    </a:lnTo>
                  </a:path>
                </a:pathLst>
              </a:custGeom>
              <a:solidFill>
                <a:srgbClr val="3E34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510" name="Freeform 626"/>
              <p:cNvSpPr>
                <a:spLocks/>
              </p:cNvSpPr>
              <p:nvPr/>
            </p:nvSpPr>
            <p:spPr bwMode="auto">
              <a:xfrm>
                <a:off x="2339" y="3044"/>
                <a:ext cx="170" cy="186"/>
              </a:xfrm>
              <a:custGeom>
                <a:avLst/>
                <a:gdLst>
                  <a:gd name="T0" fmla="*/ 184 w 185"/>
                  <a:gd name="T1" fmla="*/ 106 h 195"/>
                  <a:gd name="T2" fmla="*/ 0 w 185"/>
                  <a:gd name="T3" fmla="*/ 0 h 195"/>
                  <a:gd name="T4" fmla="*/ 0 w 185"/>
                  <a:gd name="T5" fmla="*/ 88 h 195"/>
                  <a:gd name="T6" fmla="*/ 184 w 185"/>
                  <a:gd name="T7" fmla="*/ 194 h 195"/>
                  <a:gd name="T8" fmla="*/ 184 w 185"/>
                  <a:gd name="T9" fmla="*/ 106 h 1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5"/>
                  <a:gd name="T16" fmla="*/ 0 h 195"/>
                  <a:gd name="T17" fmla="*/ 185 w 185"/>
                  <a:gd name="T18" fmla="*/ 195 h 19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5" h="195">
                    <a:moveTo>
                      <a:pt x="184" y="106"/>
                    </a:moveTo>
                    <a:lnTo>
                      <a:pt x="0" y="0"/>
                    </a:lnTo>
                    <a:lnTo>
                      <a:pt x="0" y="88"/>
                    </a:lnTo>
                    <a:lnTo>
                      <a:pt x="184" y="194"/>
                    </a:lnTo>
                    <a:lnTo>
                      <a:pt x="184" y="106"/>
                    </a:lnTo>
                  </a:path>
                </a:pathLst>
              </a:custGeom>
              <a:solidFill>
                <a:srgbClr val="A19A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511" name="Freeform 627"/>
              <p:cNvSpPr>
                <a:spLocks/>
              </p:cNvSpPr>
              <p:nvPr/>
            </p:nvSpPr>
            <p:spPr bwMode="auto">
              <a:xfrm>
                <a:off x="2339" y="2948"/>
                <a:ext cx="330" cy="199"/>
              </a:xfrm>
              <a:custGeom>
                <a:avLst/>
                <a:gdLst>
                  <a:gd name="T0" fmla="*/ 359 w 360"/>
                  <a:gd name="T1" fmla="*/ 107 h 209"/>
                  <a:gd name="T2" fmla="*/ 174 w 360"/>
                  <a:gd name="T3" fmla="*/ 0 h 209"/>
                  <a:gd name="T4" fmla="*/ 0 w 360"/>
                  <a:gd name="T5" fmla="*/ 100 h 209"/>
                  <a:gd name="T6" fmla="*/ 184 w 360"/>
                  <a:gd name="T7" fmla="*/ 208 h 209"/>
                  <a:gd name="T8" fmla="*/ 359 w 360"/>
                  <a:gd name="T9" fmla="*/ 107 h 20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0"/>
                  <a:gd name="T16" fmla="*/ 0 h 209"/>
                  <a:gd name="T17" fmla="*/ 360 w 360"/>
                  <a:gd name="T18" fmla="*/ 209 h 20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0" h="209">
                    <a:moveTo>
                      <a:pt x="359" y="107"/>
                    </a:moveTo>
                    <a:lnTo>
                      <a:pt x="174" y="0"/>
                    </a:lnTo>
                    <a:lnTo>
                      <a:pt x="0" y="100"/>
                    </a:lnTo>
                    <a:lnTo>
                      <a:pt x="184" y="208"/>
                    </a:lnTo>
                    <a:lnTo>
                      <a:pt x="359" y="107"/>
                    </a:lnTo>
                  </a:path>
                </a:pathLst>
              </a:custGeom>
              <a:solidFill>
                <a:srgbClr val="D0CD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512" name="Freeform 628"/>
              <p:cNvSpPr>
                <a:spLocks/>
              </p:cNvSpPr>
              <p:nvPr/>
            </p:nvSpPr>
            <p:spPr bwMode="auto">
              <a:xfrm>
                <a:off x="2508" y="3050"/>
                <a:ext cx="161" cy="180"/>
              </a:xfrm>
              <a:custGeom>
                <a:avLst/>
                <a:gdLst>
                  <a:gd name="T0" fmla="*/ 175 w 176"/>
                  <a:gd name="T1" fmla="*/ 0 h 189"/>
                  <a:gd name="T2" fmla="*/ 0 w 176"/>
                  <a:gd name="T3" fmla="*/ 100 h 189"/>
                  <a:gd name="T4" fmla="*/ 0 w 176"/>
                  <a:gd name="T5" fmla="*/ 188 h 189"/>
                  <a:gd name="T6" fmla="*/ 175 w 176"/>
                  <a:gd name="T7" fmla="*/ 87 h 189"/>
                  <a:gd name="T8" fmla="*/ 175 w 176"/>
                  <a:gd name="T9" fmla="*/ 0 h 18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6"/>
                  <a:gd name="T16" fmla="*/ 0 h 189"/>
                  <a:gd name="T17" fmla="*/ 176 w 176"/>
                  <a:gd name="T18" fmla="*/ 189 h 18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6" h="189">
                    <a:moveTo>
                      <a:pt x="175" y="0"/>
                    </a:moveTo>
                    <a:lnTo>
                      <a:pt x="0" y="100"/>
                    </a:lnTo>
                    <a:lnTo>
                      <a:pt x="0" y="188"/>
                    </a:lnTo>
                    <a:lnTo>
                      <a:pt x="175" y="87"/>
                    </a:lnTo>
                    <a:lnTo>
                      <a:pt x="175" y="0"/>
                    </a:lnTo>
                  </a:path>
                </a:pathLst>
              </a:custGeom>
              <a:solidFill>
                <a:srgbClr val="3E34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513" name="Freeform 629"/>
              <p:cNvSpPr>
                <a:spLocks/>
              </p:cNvSpPr>
              <p:nvPr/>
            </p:nvSpPr>
            <p:spPr bwMode="auto">
              <a:xfrm>
                <a:off x="2350" y="3088"/>
                <a:ext cx="30" cy="59"/>
              </a:xfrm>
              <a:custGeom>
                <a:avLst/>
                <a:gdLst>
                  <a:gd name="T0" fmla="*/ 31 w 32"/>
                  <a:gd name="T1" fmla="*/ 61 h 62"/>
                  <a:gd name="T2" fmla="*/ 31 w 32"/>
                  <a:gd name="T3" fmla="*/ 18 h 62"/>
                  <a:gd name="T4" fmla="*/ 0 w 32"/>
                  <a:gd name="T5" fmla="*/ 0 h 62"/>
                  <a:gd name="T6" fmla="*/ 0 w 32"/>
                  <a:gd name="T7" fmla="*/ 42 h 62"/>
                  <a:gd name="T8" fmla="*/ 31 w 32"/>
                  <a:gd name="T9" fmla="*/ 61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62"/>
                  <a:gd name="T17" fmla="*/ 32 w 32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62">
                    <a:moveTo>
                      <a:pt x="31" y="61"/>
                    </a:moveTo>
                    <a:lnTo>
                      <a:pt x="31" y="18"/>
                    </a:lnTo>
                    <a:lnTo>
                      <a:pt x="0" y="0"/>
                    </a:lnTo>
                    <a:lnTo>
                      <a:pt x="0" y="42"/>
                    </a:lnTo>
                    <a:lnTo>
                      <a:pt x="31" y="61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514" name="Freeform 630"/>
              <p:cNvSpPr>
                <a:spLocks/>
              </p:cNvSpPr>
              <p:nvPr/>
            </p:nvSpPr>
            <p:spPr bwMode="auto">
              <a:xfrm>
                <a:off x="2350" y="3126"/>
                <a:ext cx="30" cy="21"/>
              </a:xfrm>
              <a:custGeom>
                <a:avLst/>
                <a:gdLst>
                  <a:gd name="T0" fmla="*/ 31 w 32"/>
                  <a:gd name="T1" fmla="*/ 14 h 22"/>
                  <a:gd name="T2" fmla="*/ 5 w 32"/>
                  <a:gd name="T3" fmla="*/ 0 h 22"/>
                  <a:gd name="T4" fmla="*/ 0 w 32"/>
                  <a:gd name="T5" fmla="*/ 3 h 22"/>
                  <a:gd name="T6" fmla="*/ 31 w 32"/>
                  <a:gd name="T7" fmla="*/ 21 h 22"/>
                  <a:gd name="T8" fmla="*/ 31 w 32"/>
                  <a:gd name="T9" fmla="*/ 14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22"/>
                  <a:gd name="T17" fmla="*/ 32 w 32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22">
                    <a:moveTo>
                      <a:pt x="31" y="14"/>
                    </a:moveTo>
                    <a:lnTo>
                      <a:pt x="5" y="0"/>
                    </a:lnTo>
                    <a:lnTo>
                      <a:pt x="0" y="3"/>
                    </a:lnTo>
                    <a:lnTo>
                      <a:pt x="31" y="21"/>
                    </a:lnTo>
                    <a:lnTo>
                      <a:pt x="31" y="14"/>
                    </a:lnTo>
                  </a:path>
                </a:pathLst>
              </a:custGeom>
              <a:solidFill>
                <a:srgbClr val="D0CD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515" name="Freeform 631"/>
              <p:cNvSpPr>
                <a:spLocks/>
              </p:cNvSpPr>
              <p:nvPr/>
            </p:nvSpPr>
            <p:spPr bwMode="auto">
              <a:xfrm>
                <a:off x="2387" y="3111"/>
                <a:ext cx="29" cy="58"/>
              </a:xfrm>
              <a:custGeom>
                <a:avLst/>
                <a:gdLst>
                  <a:gd name="T0" fmla="*/ 31 w 32"/>
                  <a:gd name="T1" fmla="*/ 60 h 61"/>
                  <a:gd name="T2" fmla="*/ 31 w 32"/>
                  <a:gd name="T3" fmla="*/ 17 h 61"/>
                  <a:gd name="T4" fmla="*/ 0 w 32"/>
                  <a:gd name="T5" fmla="*/ 0 h 61"/>
                  <a:gd name="T6" fmla="*/ 0 w 32"/>
                  <a:gd name="T7" fmla="*/ 42 h 61"/>
                  <a:gd name="T8" fmla="*/ 31 w 32"/>
                  <a:gd name="T9" fmla="*/ 60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61"/>
                  <a:gd name="T17" fmla="*/ 32 w 32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61">
                    <a:moveTo>
                      <a:pt x="31" y="60"/>
                    </a:moveTo>
                    <a:lnTo>
                      <a:pt x="31" y="17"/>
                    </a:lnTo>
                    <a:lnTo>
                      <a:pt x="0" y="0"/>
                    </a:lnTo>
                    <a:lnTo>
                      <a:pt x="0" y="42"/>
                    </a:lnTo>
                    <a:lnTo>
                      <a:pt x="31" y="6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516" name="Freeform 632"/>
              <p:cNvSpPr>
                <a:spLocks/>
              </p:cNvSpPr>
              <p:nvPr/>
            </p:nvSpPr>
            <p:spPr bwMode="auto">
              <a:xfrm>
                <a:off x="2423" y="3132"/>
                <a:ext cx="29" cy="59"/>
              </a:xfrm>
              <a:custGeom>
                <a:avLst/>
                <a:gdLst>
                  <a:gd name="T0" fmla="*/ 31 w 32"/>
                  <a:gd name="T1" fmla="*/ 61 h 62"/>
                  <a:gd name="T2" fmla="*/ 31 w 32"/>
                  <a:gd name="T3" fmla="*/ 18 h 62"/>
                  <a:gd name="T4" fmla="*/ 0 w 32"/>
                  <a:gd name="T5" fmla="*/ 0 h 62"/>
                  <a:gd name="T6" fmla="*/ 0 w 32"/>
                  <a:gd name="T7" fmla="*/ 42 h 62"/>
                  <a:gd name="T8" fmla="*/ 31 w 32"/>
                  <a:gd name="T9" fmla="*/ 61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62"/>
                  <a:gd name="T17" fmla="*/ 32 w 32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62">
                    <a:moveTo>
                      <a:pt x="31" y="61"/>
                    </a:moveTo>
                    <a:lnTo>
                      <a:pt x="31" y="18"/>
                    </a:lnTo>
                    <a:lnTo>
                      <a:pt x="0" y="0"/>
                    </a:lnTo>
                    <a:lnTo>
                      <a:pt x="0" y="42"/>
                    </a:lnTo>
                    <a:lnTo>
                      <a:pt x="31" y="61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517" name="Freeform 633"/>
              <p:cNvSpPr>
                <a:spLocks/>
              </p:cNvSpPr>
              <p:nvPr/>
            </p:nvSpPr>
            <p:spPr bwMode="auto">
              <a:xfrm>
                <a:off x="2459" y="3155"/>
                <a:ext cx="30" cy="59"/>
              </a:xfrm>
              <a:custGeom>
                <a:avLst/>
                <a:gdLst>
                  <a:gd name="T0" fmla="*/ 32 w 33"/>
                  <a:gd name="T1" fmla="*/ 61 h 62"/>
                  <a:gd name="T2" fmla="*/ 32 w 33"/>
                  <a:gd name="T3" fmla="*/ 18 h 62"/>
                  <a:gd name="T4" fmla="*/ 0 w 33"/>
                  <a:gd name="T5" fmla="*/ 0 h 62"/>
                  <a:gd name="T6" fmla="*/ 0 w 33"/>
                  <a:gd name="T7" fmla="*/ 42 h 62"/>
                  <a:gd name="T8" fmla="*/ 32 w 33"/>
                  <a:gd name="T9" fmla="*/ 61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62"/>
                  <a:gd name="T17" fmla="*/ 33 w 3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62">
                    <a:moveTo>
                      <a:pt x="32" y="61"/>
                    </a:moveTo>
                    <a:lnTo>
                      <a:pt x="32" y="18"/>
                    </a:lnTo>
                    <a:lnTo>
                      <a:pt x="0" y="0"/>
                    </a:lnTo>
                    <a:lnTo>
                      <a:pt x="0" y="42"/>
                    </a:lnTo>
                    <a:lnTo>
                      <a:pt x="32" y="61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518" name="Line 634"/>
              <p:cNvSpPr>
                <a:spLocks noChangeShapeType="1"/>
              </p:cNvSpPr>
              <p:nvPr/>
            </p:nvSpPr>
            <p:spPr bwMode="auto">
              <a:xfrm>
                <a:off x="2239" y="2998"/>
                <a:ext cx="79" cy="44"/>
              </a:xfrm>
              <a:prstGeom prst="line">
                <a:avLst/>
              </a:prstGeom>
              <a:noFill/>
              <a:ln w="12700">
                <a:solidFill>
                  <a:srgbClr val="00008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d-ID" sz="2400"/>
              </a:p>
            </p:txBody>
          </p:sp>
          <p:sp>
            <p:nvSpPr>
              <p:cNvPr id="519" name="Line 635"/>
              <p:cNvSpPr>
                <a:spLocks noChangeShapeType="1"/>
              </p:cNvSpPr>
              <p:nvPr/>
            </p:nvSpPr>
            <p:spPr bwMode="auto">
              <a:xfrm>
                <a:off x="2239" y="3002"/>
                <a:ext cx="79" cy="44"/>
              </a:xfrm>
              <a:prstGeom prst="line">
                <a:avLst/>
              </a:prstGeom>
              <a:noFill/>
              <a:ln w="12700">
                <a:solidFill>
                  <a:srgbClr val="00008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d-ID" sz="2400"/>
              </a:p>
            </p:txBody>
          </p:sp>
          <p:sp>
            <p:nvSpPr>
              <p:cNvPr id="520" name="Line 636"/>
              <p:cNvSpPr>
                <a:spLocks noChangeShapeType="1"/>
              </p:cNvSpPr>
              <p:nvPr/>
            </p:nvSpPr>
            <p:spPr bwMode="auto">
              <a:xfrm>
                <a:off x="2239" y="3006"/>
                <a:ext cx="79" cy="46"/>
              </a:xfrm>
              <a:prstGeom prst="line">
                <a:avLst/>
              </a:prstGeom>
              <a:noFill/>
              <a:ln w="12700">
                <a:solidFill>
                  <a:srgbClr val="00008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d-ID" sz="2400"/>
              </a:p>
            </p:txBody>
          </p:sp>
          <p:sp>
            <p:nvSpPr>
              <p:cNvPr id="521" name="Line 637"/>
              <p:cNvSpPr>
                <a:spLocks noChangeShapeType="1"/>
              </p:cNvSpPr>
              <p:nvPr/>
            </p:nvSpPr>
            <p:spPr bwMode="auto">
              <a:xfrm>
                <a:off x="2239" y="3010"/>
                <a:ext cx="79" cy="46"/>
              </a:xfrm>
              <a:prstGeom prst="line">
                <a:avLst/>
              </a:prstGeom>
              <a:noFill/>
              <a:ln w="12700">
                <a:solidFill>
                  <a:srgbClr val="00008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d-ID" sz="2400"/>
              </a:p>
            </p:txBody>
          </p:sp>
          <p:sp>
            <p:nvSpPr>
              <p:cNvPr id="522" name="Line 638"/>
              <p:cNvSpPr>
                <a:spLocks noChangeShapeType="1"/>
              </p:cNvSpPr>
              <p:nvPr/>
            </p:nvSpPr>
            <p:spPr bwMode="auto">
              <a:xfrm>
                <a:off x="2239" y="3015"/>
                <a:ext cx="79" cy="46"/>
              </a:xfrm>
              <a:prstGeom prst="line">
                <a:avLst/>
              </a:prstGeom>
              <a:noFill/>
              <a:ln w="12700">
                <a:solidFill>
                  <a:srgbClr val="00008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d-ID" sz="2400"/>
              </a:p>
            </p:txBody>
          </p:sp>
          <p:sp>
            <p:nvSpPr>
              <p:cNvPr id="523" name="Line 639"/>
              <p:cNvSpPr>
                <a:spLocks noChangeShapeType="1"/>
              </p:cNvSpPr>
              <p:nvPr/>
            </p:nvSpPr>
            <p:spPr bwMode="auto">
              <a:xfrm>
                <a:off x="2239" y="3020"/>
                <a:ext cx="79" cy="45"/>
              </a:xfrm>
              <a:prstGeom prst="line">
                <a:avLst/>
              </a:prstGeom>
              <a:noFill/>
              <a:ln w="12700">
                <a:solidFill>
                  <a:srgbClr val="00008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d-ID" sz="2400"/>
              </a:p>
            </p:txBody>
          </p:sp>
          <p:sp>
            <p:nvSpPr>
              <p:cNvPr id="524" name="Line 640"/>
              <p:cNvSpPr>
                <a:spLocks noChangeShapeType="1"/>
              </p:cNvSpPr>
              <p:nvPr/>
            </p:nvSpPr>
            <p:spPr bwMode="auto">
              <a:xfrm>
                <a:off x="2239" y="3024"/>
                <a:ext cx="79" cy="46"/>
              </a:xfrm>
              <a:prstGeom prst="line">
                <a:avLst/>
              </a:prstGeom>
              <a:noFill/>
              <a:ln w="12700">
                <a:solidFill>
                  <a:srgbClr val="00008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d-ID" sz="2400"/>
              </a:p>
            </p:txBody>
          </p:sp>
          <p:sp>
            <p:nvSpPr>
              <p:cNvPr id="525" name="Line 641"/>
              <p:cNvSpPr>
                <a:spLocks noChangeShapeType="1"/>
              </p:cNvSpPr>
              <p:nvPr/>
            </p:nvSpPr>
            <p:spPr bwMode="auto">
              <a:xfrm>
                <a:off x="2239" y="3029"/>
                <a:ext cx="79" cy="47"/>
              </a:xfrm>
              <a:prstGeom prst="line">
                <a:avLst/>
              </a:prstGeom>
              <a:noFill/>
              <a:ln w="12700">
                <a:solidFill>
                  <a:srgbClr val="00008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d-ID" sz="2400"/>
              </a:p>
            </p:txBody>
          </p:sp>
          <p:sp>
            <p:nvSpPr>
              <p:cNvPr id="526" name="Line 642"/>
              <p:cNvSpPr>
                <a:spLocks noChangeShapeType="1"/>
              </p:cNvSpPr>
              <p:nvPr/>
            </p:nvSpPr>
            <p:spPr bwMode="auto">
              <a:xfrm>
                <a:off x="2239" y="3034"/>
                <a:ext cx="79" cy="44"/>
              </a:xfrm>
              <a:prstGeom prst="line">
                <a:avLst/>
              </a:prstGeom>
              <a:noFill/>
              <a:ln w="12700">
                <a:solidFill>
                  <a:srgbClr val="00008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d-ID" sz="2400"/>
              </a:p>
            </p:txBody>
          </p:sp>
          <p:sp>
            <p:nvSpPr>
              <p:cNvPr id="527" name="Line 643"/>
              <p:cNvSpPr>
                <a:spLocks noChangeShapeType="1"/>
              </p:cNvSpPr>
              <p:nvPr/>
            </p:nvSpPr>
            <p:spPr bwMode="auto">
              <a:xfrm>
                <a:off x="2239" y="3038"/>
                <a:ext cx="79" cy="45"/>
              </a:xfrm>
              <a:prstGeom prst="line">
                <a:avLst/>
              </a:prstGeom>
              <a:noFill/>
              <a:ln w="12700">
                <a:solidFill>
                  <a:srgbClr val="00008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d-ID" sz="2400"/>
              </a:p>
            </p:txBody>
          </p:sp>
          <p:sp>
            <p:nvSpPr>
              <p:cNvPr id="528" name="Line 644"/>
              <p:cNvSpPr>
                <a:spLocks noChangeShapeType="1"/>
              </p:cNvSpPr>
              <p:nvPr/>
            </p:nvSpPr>
            <p:spPr bwMode="auto">
              <a:xfrm>
                <a:off x="2239" y="3042"/>
                <a:ext cx="79" cy="46"/>
              </a:xfrm>
              <a:prstGeom prst="line">
                <a:avLst/>
              </a:prstGeom>
              <a:noFill/>
              <a:ln w="12700">
                <a:solidFill>
                  <a:srgbClr val="00008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d-ID" sz="2400"/>
              </a:p>
            </p:txBody>
          </p:sp>
          <p:sp>
            <p:nvSpPr>
              <p:cNvPr id="529" name="Line 645"/>
              <p:cNvSpPr>
                <a:spLocks noChangeShapeType="1"/>
              </p:cNvSpPr>
              <p:nvPr/>
            </p:nvSpPr>
            <p:spPr bwMode="auto">
              <a:xfrm>
                <a:off x="2239" y="3047"/>
                <a:ext cx="79" cy="46"/>
              </a:xfrm>
              <a:prstGeom prst="line">
                <a:avLst/>
              </a:prstGeom>
              <a:noFill/>
              <a:ln w="12700">
                <a:solidFill>
                  <a:srgbClr val="00008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d-ID" sz="2400"/>
              </a:p>
            </p:txBody>
          </p:sp>
          <p:sp>
            <p:nvSpPr>
              <p:cNvPr id="530" name="Line 646"/>
              <p:cNvSpPr>
                <a:spLocks noChangeShapeType="1"/>
              </p:cNvSpPr>
              <p:nvPr/>
            </p:nvSpPr>
            <p:spPr bwMode="auto">
              <a:xfrm>
                <a:off x="2239" y="3051"/>
                <a:ext cx="79" cy="46"/>
              </a:xfrm>
              <a:prstGeom prst="line">
                <a:avLst/>
              </a:prstGeom>
              <a:noFill/>
              <a:ln w="12700">
                <a:solidFill>
                  <a:srgbClr val="00008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d-ID" sz="2400"/>
              </a:p>
            </p:txBody>
          </p:sp>
          <p:sp>
            <p:nvSpPr>
              <p:cNvPr id="531" name="Line 647"/>
              <p:cNvSpPr>
                <a:spLocks noChangeShapeType="1"/>
              </p:cNvSpPr>
              <p:nvPr/>
            </p:nvSpPr>
            <p:spPr bwMode="auto">
              <a:xfrm>
                <a:off x="2239" y="3057"/>
                <a:ext cx="79" cy="44"/>
              </a:xfrm>
              <a:prstGeom prst="line">
                <a:avLst/>
              </a:prstGeom>
              <a:noFill/>
              <a:ln w="12700">
                <a:solidFill>
                  <a:srgbClr val="00008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d-ID" sz="2400"/>
              </a:p>
            </p:txBody>
          </p:sp>
          <p:sp>
            <p:nvSpPr>
              <p:cNvPr id="532" name="Line 648"/>
              <p:cNvSpPr>
                <a:spLocks noChangeShapeType="1"/>
              </p:cNvSpPr>
              <p:nvPr/>
            </p:nvSpPr>
            <p:spPr bwMode="auto">
              <a:xfrm>
                <a:off x="2239" y="3061"/>
                <a:ext cx="79" cy="44"/>
              </a:xfrm>
              <a:prstGeom prst="line">
                <a:avLst/>
              </a:prstGeom>
              <a:noFill/>
              <a:ln w="12700">
                <a:solidFill>
                  <a:srgbClr val="00008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d-ID" sz="2400"/>
              </a:p>
            </p:txBody>
          </p:sp>
          <p:sp>
            <p:nvSpPr>
              <p:cNvPr id="533" name="Line 649"/>
              <p:cNvSpPr>
                <a:spLocks noChangeShapeType="1"/>
              </p:cNvSpPr>
              <p:nvPr/>
            </p:nvSpPr>
            <p:spPr bwMode="auto">
              <a:xfrm>
                <a:off x="2239" y="3065"/>
                <a:ext cx="79" cy="46"/>
              </a:xfrm>
              <a:prstGeom prst="line">
                <a:avLst/>
              </a:prstGeom>
              <a:noFill/>
              <a:ln w="12700">
                <a:solidFill>
                  <a:srgbClr val="00008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d-ID" sz="2400"/>
              </a:p>
            </p:txBody>
          </p:sp>
          <p:sp>
            <p:nvSpPr>
              <p:cNvPr id="534" name="Line 650"/>
              <p:cNvSpPr>
                <a:spLocks noChangeShapeType="1"/>
              </p:cNvSpPr>
              <p:nvPr/>
            </p:nvSpPr>
            <p:spPr bwMode="auto">
              <a:xfrm>
                <a:off x="2239" y="3069"/>
                <a:ext cx="79" cy="46"/>
              </a:xfrm>
              <a:prstGeom prst="line">
                <a:avLst/>
              </a:prstGeom>
              <a:noFill/>
              <a:ln w="12700">
                <a:solidFill>
                  <a:srgbClr val="00008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d-ID" sz="2400"/>
              </a:p>
            </p:txBody>
          </p:sp>
          <p:sp>
            <p:nvSpPr>
              <p:cNvPr id="535" name="Line 651"/>
              <p:cNvSpPr>
                <a:spLocks noChangeShapeType="1"/>
              </p:cNvSpPr>
              <p:nvPr/>
            </p:nvSpPr>
            <p:spPr bwMode="auto">
              <a:xfrm>
                <a:off x="2239" y="3074"/>
                <a:ext cx="79" cy="45"/>
              </a:xfrm>
              <a:prstGeom prst="line">
                <a:avLst/>
              </a:prstGeom>
              <a:noFill/>
              <a:ln w="12700">
                <a:solidFill>
                  <a:srgbClr val="00008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d-ID" sz="2400"/>
              </a:p>
            </p:txBody>
          </p:sp>
          <p:sp>
            <p:nvSpPr>
              <p:cNvPr id="536" name="Line 652"/>
              <p:cNvSpPr>
                <a:spLocks noChangeShapeType="1"/>
              </p:cNvSpPr>
              <p:nvPr/>
            </p:nvSpPr>
            <p:spPr bwMode="auto">
              <a:xfrm>
                <a:off x="2239" y="3079"/>
                <a:ext cx="79" cy="44"/>
              </a:xfrm>
              <a:prstGeom prst="line">
                <a:avLst/>
              </a:prstGeom>
              <a:noFill/>
              <a:ln w="12700">
                <a:solidFill>
                  <a:srgbClr val="00008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d-ID" sz="2400"/>
              </a:p>
            </p:txBody>
          </p:sp>
          <p:sp>
            <p:nvSpPr>
              <p:cNvPr id="537" name="Line 653"/>
              <p:cNvSpPr>
                <a:spLocks noChangeShapeType="1"/>
              </p:cNvSpPr>
              <p:nvPr/>
            </p:nvSpPr>
            <p:spPr bwMode="auto">
              <a:xfrm>
                <a:off x="2239" y="3082"/>
                <a:ext cx="79" cy="46"/>
              </a:xfrm>
              <a:prstGeom prst="line">
                <a:avLst/>
              </a:prstGeom>
              <a:noFill/>
              <a:ln w="12700">
                <a:solidFill>
                  <a:srgbClr val="00008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d-ID" sz="2400"/>
              </a:p>
            </p:txBody>
          </p:sp>
          <p:sp>
            <p:nvSpPr>
              <p:cNvPr id="538" name="Line 654"/>
              <p:cNvSpPr>
                <a:spLocks noChangeShapeType="1"/>
              </p:cNvSpPr>
              <p:nvPr/>
            </p:nvSpPr>
            <p:spPr bwMode="auto">
              <a:xfrm>
                <a:off x="2239" y="3088"/>
                <a:ext cx="79" cy="46"/>
              </a:xfrm>
              <a:prstGeom prst="line">
                <a:avLst/>
              </a:prstGeom>
              <a:noFill/>
              <a:ln w="12700">
                <a:solidFill>
                  <a:srgbClr val="00008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d-ID" sz="2400"/>
              </a:p>
            </p:txBody>
          </p:sp>
          <p:sp>
            <p:nvSpPr>
              <p:cNvPr id="539" name="Line 655"/>
              <p:cNvSpPr>
                <a:spLocks noChangeShapeType="1"/>
              </p:cNvSpPr>
              <p:nvPr/>
            </p:nvSpPr>
            <p:spPr bwMode="auto">
              <a:xfrm>
                <a:off x="2239" y="3092"/>
                <a:ext cx="79" cy="45"/>
              </a:xfrm>
              <a:prstGeom prst="line">
                <a:avLst/>
              </a:prstGeom>
              <a:noFill/>
              <a:ln w="12700">
                <a:solidFill>
                  <a:srgbClr val="00008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d-ID" sz="2400"/>
              </a:p>
            </p:txBody>
          </p:sp>
          <p:sp>
            <p:nvSpPr>
              <p:cNvPr id="540" name="Freeform 656"/>
              <p:cNvSpPr>
                <a:spLocks/>
              </p:cNvSpPr>
              <p:nvPr/>
            </p:nvSpPr>
            <p:spPr bwMode="auto">
              <a:xfrm>
                <a:off x="2232" y="2976"/>
                <a:ext cx="16" cy="121"/>
              </a:xfrm>
              <a:custGeom>
                <a:avLst/>
                <a:gdLst>
                  <a:gd name="T0" fmla="*/ 0 w 17"/>
                  <a:gd name="T1" fmla="*/ 122 h 127"/>
                  <a:gd name="T2" fmla="*/ 0 w 17"/>
                  <a:gd name="T3" fmla="*/ 0 h 127"/>
                  <a:gd name="T4" fmla="*/ 16 w 17"/>
                  <a:gd name="T5" fmla="*/ 4 h 127"/>
                  <a:gd name="T6" fmla="*/ 16 w 17"/>
                  <a:gd name="T7" fmla="*/ 126 h 127"/>
                  <a:gd name="T8" fmla="*/ 0 w 17"/>
                  <a:gd name="T9" fmla="*/ 122 h 1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27"/>
                  <a:gd name="T17" fmla="*/ 17 w 17"/>
                  <a:gd name="T18" fmla="*/ 127 h 1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27">
                    <a:moveTo>
                      <a:pt x="0" y="122"/>
                    </a:moveTo>
                    <a:lnTo>
                      <a:pt x="0" y="0"/>
                    </a:lnTo>
                    <a:lnTo>
                      <a:pt x="16" y="4"/>
                    </a:lnTo>
                    <a:lnTo>
                      <a:pt x="16" y="126"/>
                    </a:lnTo>
                    <a:lnTo>
                      <a:pt x="0" y="122"/>
                    </a:lnTo>
                  </a:path>
                </a:pathLst>
              </a:custGeom>
              <a:solidFill>
                <a:srgbClr val="FFF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541" name="Freeform 657"/>
              <p:cNvSpPr>
                <a:spLocks/>
              </p:cNvSpPr>
              <p:nvPr/>
            </p:nvSpPr>
            <p:spPr bwMode="auto">
              <a:xfrm>
                <a:off x="2251" y="2989"/>
                <a:ext cx="16" cy="120"/>
              </a:xfrm>
              <a:custGeom>
                <a:avLst/>
                <a:gdLst>
                  <a:gd name="T0" fmla="*/ 0 w 17"/>
                  <a:gd name="T1" fmla="*/ 120 h 126"/>
                  <a:gd name="T2" fmla="*/ 0 w 17"/>
                  <a:gd name="T3" fmla="*/ 0 h 126"/>
                  <a:gd name="T4" fmla="*/ 16 w 17"/>
                  <a:gd name="T5" fmla="*/ 4 h 126"/>
                  <a:gd name="T6" fmla="*/ 16 w 17"/>
                  <a:gd name="T7" fmla="*/ 125 h 126"/>
                  <a:gd name="T8" fmla="*/ 0 w 17"/>
                  <a:gd name="T9" fmla="*/ 120 h 1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26"/>
                  <a:gd name="T17" fmla="*/ 17 w 17"/>
                  <a:gd name="T18" fmla="*/ 126 h 1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26">
                    <a:moveTo>
                      <a:pt x="0" y="120"/>
                    </a:moveTo>
                    <a:lnTo>
                      <a:pt x="0" y="0"/>
                    </a:lnTo>
                    <a:lnTo>
                      <a:pt x="16" y="4"/>
                    </a:lnTo>
                    <a:lnTo>
                      <a:pt x="16" y="125"/>
                    </a:lnTo>
                    <a:lnTo>
                      <a:pt x="0" y="120"/>
                    </a:lnTo>
                  </a:path>
                </a:pathLst>
              </a:custGeom>
              <a:solidFill>
                <a:srgbClr val="FFF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542" name="Freeform 658"/>
              <p:cNvSpPr>
                <a:spLocks/>
              </p:cNvSpPr>
              <p:nvPr/>
            </p:nvSpPr>
            <p:spPr bwMode="auto">
              <a:xfrm>
                <a:off x="2271" y="3000"/>
                <a:ext cx="16" cy="119"/>
              </a:xfrm>
              <a:custGeom>
                <a:avLst/>
                <a:gdLst>
                  <a:gd name="T0" fmla="*/ 0 w 17"/>
                  <a:gd name="T1" fmla="*/ 120 h 125"/>
                  <a:gd name="T2" fmla="*/ 0 w 17"/>
                  <a:gd name="T3" fmla="*/ 0 h 125"/>
                  <a:gd name="T4" fmla="*/ 16 w 17"/>
                  <a:gd name="T5" fmla="*/ 2 h 125"/>
                  <a:gd name="T6" fmla="*/ 16 w 17"/>
                  <a:gd name="T7" fmla="*/ 124 h 125"/>
                  <a:gd name="T8" fmla="*/ 0 w 17"/>
                  <a:gd name="T9" fmla="*/ 120 h 1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25"/>
                  <a:gd name="T17" fmla="*/ 17 w 17"/>
                  <a:gd name="T18" fmla="*/ 125 h 1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25">
                    <a:moveTo>
                      <a:pt x="0" y="120"/>
                    </a:moveTo>
                    <a:lnTo>
                      <a:pt x="0" y="0"/>
                    </a:lnTo>
                    <a:lnTo>
                      <a:pt x="16" y="2"/>
                    </a:lnTo>
                    <a:lnTo>
                      <a:pt x="16" y="124"/>
                    </a:lnTo>
                    <a:lnTo>
                      <a:pt x="0" y="120"/>
                    </a:lnTo>
                  </a:path>
                </a:pathLst>
              </a:custGeom>
              <a:solidFill>
                <a:srgbClr val="FFF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543" name="Freeform 659"/>
              <p:cNvSpPr>
                <a:spLocks/>
              </p:cNvSpPr>
              <p:nvPr/>
            </p:nvSpPr>
            <p:spPr bwMode="auto">
              <a:xfrm>
                <a:off x="2290" y="3011"/>
                <a:ext cx="15" cy="121"/>
              </a:xfrm>
              <a:custGeom>
                <a:avLst/>
                <a:gdLst>
                  <a:gd name="T0" fmla="*/ 1 w 17"/>
                  <a:gd name="T1" fmla="*/ 122 h 127"/>
                  <a:gd name="T2" fmla="*/ 0 w 17"/>
                  <a:gd name="T3" fmla="*/ 0 h 127"/>
                  <a:gd name="T4" fmla="*/ 16 w 17"/>
                  <a:gd name="T5" fmla="*/ 4 h 127"/>
                  <a:gd name="T6" fmla="*/ 16 w 17"/>
                  <a:gd name="T7" fmla="*/ 126 h 127"/>
                  <a:gd name="T8" fmla="*/ 1 w 17"/>
                  <a:gd name="T9" fmla="*/ 122 h 1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27"/>
                  <a:gd name="T17" fmla="*/ 17 w 17"/>
                  <a:gd name="T18" fmla="*/ 127 h 1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27">
                    <a:moveTo>
                      <a:pt x="1" y="122"/>
                    </a:moveTo>
                    <a:lnTo>
                      <a:pt x="0" y="0"/>
                    </a:lnTo>
                    <a:lnTo>
                      <a:pt x="16" y="4"/>
                    </a:lnTo>
                    <a:lnTo>
                      <a:pt x="16" y="126"/>
                    </a:lnTo>
                    <a:lnTo>
                      <a:pt x="1" y="122"/>
                    </a:lnTo>
                  </a:path>
                </a:pathLst>
              </a:custGeom>
              <a:solidFill>
                <a:srgbClr val="FFF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544" name="Freeform 660"/>
              <p:cNvSpPr>
                <a:spLocks/>
              </p:cNvSpPr>
              <p:nvPr/>
            </p:nvSpPr>
            <p:spPr bwMode="auto">
              <a:xfrm>
                <a:off x="2311" y="3023"/>
                <a:ext cx="15" cy="120"/>
              </a:xfrm>
              <a:custGeom>
                <a:avLst/>
                <a:gdLst>
                  <a:gd name="T0" fmla="*/ 0 w 17"/>
                  <a:gd name="T1" fmla="*/ 121 h 127"/>
                  <a:gd name="T2" fmla="*/ 0 w 17"/>
                  <a:gd name="T3" fmla="*/ 0 h 127"/>
                  <a:gd name="T4" fmla="*/ 16 w 17"/>
                  <a:gd name="T5" fmla="*/ 4 h 127"/>
                  <a:gd name="T6" fmla="*/ 16 w 17"/>
                  <a:gd name="T7" fmla="*/ 126 h 127"/>
                  <a:gd name="T8" fmla="*/ 0 w 17"/>
                  <a:gd name="T9" fmla="*/ 121 h 1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27"/>
                  <a:gd name="T17" fmla="*/ 17 w 17"/>
                  <a:gd name="T18" fmla="*/ 127 h 1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27">
                    <a:moveTo>
                      <a:pt x="0" y="121"/>
                    </a:moveTo>
                    <a:lnTo>
                      <a:pt x="0" y="0"/>
                    </a:lnTo>
                    <a:lnTo>
                      <a:pt x="16" y="4"/>
                    </a:lnTo>
                    <a:lnTo>
                      <a:pt x="16" y="126"/>
                    </a:lnTo>
                    <a:lnTo>
                      <a:pt x="0" y="121"/>
                    </a:lnTo>
                  </a:path>
                </a:pathLst>
              </a:custGeom>
              <a:solidFill>
                <a:srgbClr val="FFF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545" name="Freeform 661"/>
              <p:cNvSpPr>
                <a:spLocks/>
              </p:cNvSpPr>
              <p:nvPr/>
            </p:nvSpPr>
            <p:spPr bwMode="auto">
              <a:xfrm>
                <a:off x="2264" y="3103"/>
                <a:ext cx="112" cy="69"/>
              </a:xfrm>
              <a:custGeom>
                <a:avLst/>
                <a:gdLst>
                  <a:gd name="T0" fmla="*/ 121 w 122"/>
                  <a:gd name="T1" fmla="*/ 14 h 72"/>
                  <a:gd name="T2" fmla="*/ 97 w 122"/>
                  <a:gd name="T3" fmla="*/ 0 h 72"/>
                  <a:gd name="T4" fmla="*/ 0 w 122"/>
                  <a:gd name="T5" fmla="*/ 56 h 72"/>
                  <a:gd name="T6" fmla="*/ 24 w 122"/>
                  <a:gd name="T7" fmla="*/ 71 h 72"/>
                  <a:gd name="T8" fmla="*/ 121 w 122"/>
                  <a:gd name="T9" fmla="*/ 14 h 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2"/>
                  <a:gd name="T16" fmla="*/ 0 h 72"/>
                  <a:gd name="T17" fmla="*/ 122 w 122"/>
                  <a:gd name="T18" fmla="*/ 72 h 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2" h="72">
                    <a:moveTo>
                      <a:pt x="121" y="14"/>
                    </a:moveTo>
                    <a:lnTo>
                      <a:pt x="97" y="0"/>
                    </a:lnTo>
                    <a:lnTo>
                      <a:pt x="0" y="56"/>
                    </a:lnTo>
                    <a:lnTo>
                      <a:pt x="24" y="71"/>
                    </a:lnTo>
                    <a:lnTo>
                      <a:pt x="121" y="14"/>
                    </a:lnTo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546" name="Freeform 662"/>
              <p:cNvSpPr>
                <a:spLocks/>
              </p:cNvSpPr>
              <p:nvPr/>
            </p:nvSpPr>
            <p:spPr bwMode="auto">
              <a:xfrm>
                <a:off x="2264" y="3157"/>
                <a:ext cx="23" cy="41"/>
              </a:xfrm>
              <a:custGeom>
                <a:avLst/>
                <a:gdLst>
                  <a:gd name="T0" fmla="*/ 24 w 25"/>
                  <a:gd name="T1" fmla="*/ 14 h 44"/>
                  <a:gd name="T2" fmla="*/ 0 w 25"/>
                  <a:gd name="T3" fmla="*/ 0 h 44"/>
                  <a:gd name="T4" fmla="*/ 0 w 25"/>
                  <a:gd name="T5" fmla="*/ 28 h 44"/>
                  <a:gd name="T6" fmla="*/ 24 w 25"/>
                  <a:gd name="T7" fmla="*/ 43 h 44"/>
                  <a:gd name="T8" fmla="*/ 24 w 25"/>
                  <a:gd name="T9" fmla="*/ 14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"/>
                  <a:gd name="T16" fmla="*/ 0 h 44"/>
                  <a:gd name="T17" fmla="*/ 25 w 25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" h="44">
                    <a:moveTo>
                      <a:pt x="24" y="14"/>
                    </a:moveTo>
                    <a:lnTo>
                      <a:pt x="0" y="0"/>
                    </a:lnTo>
                    <a:lnTo>
                      <a:pt x="0" y="28"/>
                    </a:lnTo>
                    <a:lnTo>
                      <a:pt x="24" y="43"/>
                    </a:lnTo>
                    <a:lnTo>
                      <a:pt x="24" y="14"/>
                    </a:lnTo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547" name="Freeform 663"/>
              <p:cNvSpPr>
                <a:spLocks/>
              </p:cNvSpPr>
              <p:nvPr/>
            </p:nvSpPr>
            <p:spPr bwMode="auto">
              <a:xfrm>
                <a:off x="2286" y="3117"/>
                <a:ext cx="90" cy="81"/>
              </a:xfrm>
              <a:custGeom>
                <a:avLst/>
                <a:gdLst>
                  <a:gd name="T0" fmla="*/ 97 w 98"/>
                  <a:gd name="T1" fmla="*/ 0 h 86"/>
                  <a:gd name="T2" fmla="*/ 0 w 98"/>
                  <a:gd name="T3" fmla="*/ 56 h 86"/>
                  <a:gd name="T4" fmla="*/ 0 w 98"/>
                  <a:gd name="T5" fmla="*/ 85 h 86"/>
                  <a:gd name="T6" fmla="*/ 97 w 98"/>
                  <a:gd name="T7" fmla="*/ 28 h 86"/>
                  <a:gd name="T8" fmla="*/ 97 w 98"/>
                  <a:gd name="T9" fmla="*/ 0 h 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86"/>
                  <a:gd name="T17" fmla="*/ 98 w 98"/>
                  <a:gd name="T18" fmla="*/ 86 h 8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86">
                    <a:moveTo>
                      <a:pt x="97" y="0"/>
                    </a:moveTo>
                    <a:lnTo>
                      <a:pt x="0" y="56"/>
                    </a:lnTo>
                    <a:lnTo>
                      <a:pt x="0" y="85"/>
                    </a:lnTo>
                    <a:lnTo>
                      <a:pt x="97" y="28"/>
                    </a:lnTo>
                    <a:lnTo>
                      <a:pt x="97" y="0"/>
                    </a:ln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548" name="Freeform 664"/>
              <p:cNvSpPr>
                <a:spLocks/>
              </p:cNvSpPr>
              <p:nvPr/>
            </p:nvSpPr>
            <p:spPr bwMode="auto">
              <a:xfrm>
                <a:off x="2353" y="3150"/>
                <a:ext cx="16" cy="16"/>
              </a:xfrm>
              <a:custGeom>
                <a:avLst/>
                <a:gdLst>
                  <a:gd name="T0" fmla="*/ 4 w 17"/>
                  <a:gd name="T1" fmla="*/ 16 h 17"/>
                  <a:gd name="T2" fmla="*/ 1 w 17"/>
                  <a:gd name="T3" fmla="*/ 13 h 17"/>
                  <a:gd name="T4" fmla="*/ 1 w 17"/>
                  <a:gd name="T5" fmla="*/ 12 h 17"/>
                  <a:gd name="T6" fmla="*/ 1 w 17"/>
                  <a:gd name="T7" fmla="*/ 11 h 17"/>
                  <a:gd name="T8" fmla="*/ 0 w 17"/>
                  <a:gd name="T9" fmla="*/ 9 h 17"/>
                  <a:gd name="T10" fmla="*/ 1 w 17"/>
                  <a:gd name="T11" fmla="*/ 7 h 17"/>
                  <a:gd name="T12" fmla="*/ 1 w 17"/>
                  <a:gd name="T13" fmla="*/ 5 h 17"/>
                  <a:gd name="T14" fmla="*/ 3 w 17"/>
                  <a:gd name="T15" fmla="*/ 2 h 17"/>
                  <a:gd name="T16" fmla="*/ 5 w 17"/>
                  <a:gd name="T17" fmla="*/ 1 h 17"/>
                  <a:gd name="T18" fmla="*/ 8 w 17"/>
                  <a:gd name="T19" fmla="*/ 0 h 17"/>
                  <a:gd name="T20" fmla="*/ 9 w 17"/>
                  <a:gd name="T21" fmla="*/ 0 h 17"/>
                  <a:gd name="T22" fmla="*/ 13 w 17"/>
                  <a:gd name="T23" fmla="*/ 2 h 17"/>
                  <a:gd name="T24" fmla="*/ 13 w 17"/>
                  <a:gd name="T25" fmla="*/ 3 h 17"/>
                  <a:gd name="T26" fmla="*/ 14 w 17"/>
                  <a:gd name="T27" fmla="*/ 4 h 17"/>
                  <a:gd name="T28" fmla="*/ 16 w 17"/>
                  <a:gd name="T29" fmla="*/ 5 h 17"/>
                  <a:gd name="T30" fmla="*/ 14 w 17"/>
                  <a:gd name="T31" fmla="*/ 8 h 17"/>
                  <a:gd name="T32" fmla="*/ 13 w 17"/>
                  <a:gd name="T33" fmla="*/ 11 h 17"/>
                  <a:gd name="T34" fmla="*/ 11 w 17"/>
                  <a:gd name="T35" fmla="*/ 13 h 17"/>
                  <a:gd name="T36" fmla="*/ 9 w 17"/>
                  <a:gd name="T37" fmla="*/ 16 h 17"/>
                  <a:gd name="T38" fmla="*/ 6 w 17"/>
                  <a:gd name="T39" fmla="*/ 16 h 17"/>
                  <a:gd name="T40" fmla="*/ 5 w 17"/>
                  <a:gd name="T41" fmla="*/ 16 h 17"/>
                  <a:gd name="T42" fmla="*/ 4 w 17"/>
                  <a:gd name="T43" fmla="*/ 16 h 1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7"/>
                  <a:gd name="T67" fmla="*/ 0 h 17"/>
                  <a:gd name="T68" fmla="*/ 17 w 17"/>
                  <a:gd name="T69" fmla="*/ 17 h 17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7" h="17">
                    <a:moveTo>
                      <a:pt x="4" y="16"/>
                    </a:moveTo>
                    <a:lnTo>
                      <a:pt x="1" y="13"/>
                    </a:lnTo>
                    <a:lnTo>
                      <a:pt x="1" y="12"/>
                    </a:lnTo>
                    <a:lnTo>
                      <a:pt x="1" y="11"/>
                    </a:lnTo>
                    <a:lnTo>
                      <a:pt x="0" y="9"/>
                    </a:lnTo>
                    <a:lnTo>
                      <a:pt x="1" y="7"/>
                    </a:lnTo>
                    <a:lnTo>
                      <a:pt x="1" y="5"/>
                    </a:lnTo>
                    <a:lnTo>
                      <a:pt x="3" y="2"/>
                    </a:lnTo>
                    <a:lnTo>
                      <a:pt x="5" y="1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3" y="2"/>
                    </a:lnTo>
                    <a:lnTo>
                      <a:pt x="13" y="3"/>
                    </a:lnTo>
                    <a:lnTo>
                      <a:pt x="14" y="4"/>
                    </a:lnTo>
                    <a:lnTo>
                      <a:pt x="16" y="5"/>
                    </a:lnTo>
                    <a:lnTo>
                      <a:pt x="14" y="8"/>
                    </a:lnTo>
                    <a:lnTo>
                      <a:pt x="13" y="11"/>
                    </a:lnTo>
                    <a:lnTo>
                      <a:pt x="11" y="13"/>
                    </a:lnTo>
                    <a:lnTo>
                      <a:pt x="9" y="16"/>
                    </a:lnTo>
                    <a:lnTo>
                      <a:pt x="6" y="16"/>
                    </a:lnTo>
                    <a:lnTo>
                      <a:pt x="5" y="16"/>
                    </a:lnTo>
                    <a:lnTo>
                      <a:pt x="4" y="16"/>
                    </a:lnTo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549" name="Freeform 665"/>
              <p:cNvSpPr>
                <a:spLocks/>
              </p:cNvSpPr>
              <p:nvPr/>
            </p:nvSpPr>
            <p:spPr bwMode="auto">
              <a:xfrm>
                <a:off x="2355" y="3152"/>
                <a:ext cx="15" cy="16"/>
              </a:xfrm>
              <a:custGeom>
                <a:avLst/>
                <a:gdLst>
                  <a:gd name="T0" fmla="*/ 13 w 17"/>
                  <a:gd name="T1" fmla="*/ 11 h 17"/>
                  <a:gd name="T2" fmla="*/ 14 w 17"/>
                  <a:gd name="T3" fmla="*/ 7 h 17"/>
                  <a:gd name="T4" fmla="*/ 16 w 17"/>
                  <a:gd name="T5" fmla="*/ 3 h 17"/>
                  <a:gd name="T6" fmla="*/ 14 w 17"/>
                  <a:gd name="T7" fmla="*/ 2 h 17"/>
                  <a:gd name="T8" fmla="*/ 13 w 17"/>
                  <a:gd name="T9" fmla="*/ 1 h 17"/>
                  <a:gd name="T10" fmla="*/ 13 w 17"/>
                  <a:gd name="T11" fmla="*/ 0 h 17"/>
                  <a:gd name="T12" fmla="*/ 10 w 17"/>
                  <a:gd name="T13" fmla="*/ 0 h 17"/>
                  <a:gd name="T14" fmla="*/ 7 w 17"/>
                  <a:gd name="T15" fmla="*/ 0 h 17"/>
                  <a:gd name="T16" fmla="*/ 4 w 17"/>
                  <a:gd name="T17" fmla="*/ 2 h 17"/>
                  <a:gd name="T18" fmla="*/ 1 w 17"/>
                  <a:gd name="T19" fmla="*/ 4 h 17"/>
                  <a:gd name="T20" fmla="*/ 1 w 17"/>
                  <a:gd name="T21" fmla="*/ 8 h 17"/>
                  <a:gd name="T22" fmla="*/ 0 w 17"/>
                  <a:gd name="T23" fmla="*/ 11 h 17"/>
                  <a:gd name="T24" fmla="*/ 1 w 17"/>
                  <a:gd name="T25" fmla="*/ 13 h 17"/>
                  <a:gd name="T26" fmla="*/ 1 w 17"/>
                  <a:gd name="T27" fmla="*/ 14 h 17"/>
                  <a:gd name="T28" fmla="*/ 1 w 17"/>
                  <a:gd name="T29" fmla="*/ 16 h 17"/>
                  <a:gd name="T30" fmla="*/ 4 w 17"/>
                  <a:gd name="T31" fmla="*/ 16 h 17"/>
                  <a:gd name="T32" fmla="*/ 7 w 17"/>
                  <a:gd name="T33" fmla="*/ 16 h 17"/>
                  <a:gd name="T34" fmla="*/ 10 w 17"/>
                  <a:gd name="T35" fmla="*/ 13 h 17"/>
                  <a:gd name="T36" fmla="*/ 13 w 17"/>
                  <a:gd name="T37" fmla="*/ 11 h 1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7"/>
                  <a:gd name="T58" fmla="*/ 0 h 17"/>
                  <a:gd name="T59" fmla="*/ 17 w 17"/>
                  <a:gd name="T60" fmla="*/ 17 h 1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7" h="17">
                    <a:moveTo>
                      <a:pt x="13" y="11"/>
                    </a:moveTo>
                    <a:lnTo>
                      <a:pt x="14" y="7"/>
                    </a:lnTo>
                    <a:lnTo>
                      <a:pt x="16" y="3"/>
                    </a:lnTo>
                    <a:lnTo>
                      <a:pt x="14" y="2"/>
                    </a:lnTo>
                    <a:lnTo>
                      <a:pt x="13" y="1"/>
                    </a:lnTo>
                    <a:lnTo>
                      <a:pt x="13" y="0"/>
                    </a:lnTo>
                    <a:lnTo>
                      <a:pt x="10" y="0"/>
                    </a:lnTo>
                    <a:lnTo>
                      <a:pt x="7" y="0"/>
                    </a:lnTo>
                    <a:lnTo>
                      <a:pt x="4" y="2"/>
                    </a:lnTo>
                    <a:lnTo>
                      <a:pt x="1" y="4"/>
                    </a:lnTo>
                    <a:lnTo>
                      <a:pt x="1" y="8"/>
                    </a:lnTo>
                    <a:lnTo>
                      <a:pt x="0" y="11"/>
                    </a:lnTo>
                    <a:lnTo>
                      <a:pt x="1" y="13"/>
                    </a:lnTo>
                    <a:lnTo>
                      <a:pt x="1" y="14"/>
                    </a:lnTo>
                    <a:lnTo>
                      <a:pt x="1" y="16"/>
                    </a:lnTo>
                    <a:lnTo>
                      <a:pt x="4" y="16"/>
                    </a:lnTo>
                    <a:lnTo>
                      <a:pt x="7" y="16"/>
                    </a:lnTo>
                    <a:lnTo>
                      <a:pt x="10" y="13"/>
                    </a:lnTo>
                    <a:lnTo>
                      <a:pt x="13" y="11"/>
                    </a:ln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550" name="Freeform 666"/>
              <p:cNvSpPr>
                <a:spLocks/>
              </p:cNvSpPr>
              <p:nvPr/>
            </p:nvSpPr>
            <p:spPr bwMode="auto">
              <a:xfrm>
                <a:off x="2357" y="3155"/>
                <a:ext cx="15" cy="16"/>
              </a:xfrm>
              <a:custGeom>
                <a:avLst/>
                <a:gdLst>
                  <a:gd name="T0" fmla="*/ 16 w 17"/>
                  <a:gd name="T1" fmla="*/ 10 h 17"/>
                  <a:gd name="T2" fmla="*/ 16 w 17"/>
                  <a:gd name="T3" fmla="*/ 8 h 17"/>
                  <a:gd name="T4" fmla="*/ 16 w 17"/>
                  <a:gd name="T5" fmla="*/ 5 h 17"/>
                  <a:gd name="T6" fmla="*/ 16 w 17"/>
                  <a:gd name="T7" fmla="*/ 2 h 17"/>
                  <a:gd name="T8" fmla="*/ 16 w 17"/>
                  <a:gd name="T9" fmla="*/ 0 h 17"/>
                  <a:gd name="T10" fmla="*/ 12 w 17"/>
                  <a:gd name="T11" fmla="*/ 0 h 17"/>
                  <a:gd name="T12" fmla="*/ 8 w 17"/>
                  <a:gd name="T13" fmla="*/ 0 h 17"/>
                  <a:gd name="T14" fmla="*/ 4 w 17"/>
                  <a:gd name="T15" fmla="*/ 8 h 17"/>
                  <a:gd name="T16" fmla="*/ 0 w 17"/>
                  <a:gd name="T17" fmla="*/ 8 h 17"/>
                  <a:gd name="T18" fmla="*/ 0 w 17"/>
                  <a:gd name="T19" fmla="*/ 13 h 17"/>
                  <a:gd name="T20" fmla="*/ 0 w 17"/>
                  <a:gd name="T21" fmla="*/ 16 h 17"/>
                  <a:gd name="T22" fmla="*/ 4 w 17"/>
                  <a:gd name="T23" fmla="*/ 16 h 17"/>
                  <a:gd name="T24" fmla="*/ 8 w 17"/>
                  <a:gd name="T25" fmla="*/ 16 h 17"/>
                  <a:gd name="T26" fmla="*/ 16 w 17"/>
                  <a:gd name="T27" fmla="*/ 10 h 1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7"/>
                  <a:gd name="T43" fmla="*/ 0 h 17"/>
                  <a:gd name="T44" fmla="*/ 17 w 17"/>
                  <a:gd name="T45" fmla="*/ 17 h 1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7" h="17">
                    <a:moveTo>
                      <a:pt x="16" y="10"/>
                    </a:moveTo>
                    <a:lnTo>
                      <a:pt x="16" y="8"/>
                    </a:lnTo>
                    <a:lnTo>
                      <a:pt x="16" y="5"/>
                    </a:lnTo>
                    <a:lnTo>
                      <a:pt x="16" y="2"/>
                    </a:lnTo>
                    <a:lnTo>
                      <a:pt x="16" y="0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4" y="8"/>
                    </a:lnTo>
                    <a:lnTo>
                      <a:pt x="0" y="8"/>
                    </a:lnTo>
                    <a:lnTo>
                      <a:pt x="0" y="13"/>
                    </a:lnTo>
                    <a:lnTo>
                      <a:pt x="0" y="16"/>
                    </a:lnTo>
                    <a:lnTo>
                      <a:pt x="4" y="16"/>
                    </a:lnTo>
                    <a:lnTo>
                      <a:pt x="8" y="16"/>
                    </a:lnTo>
                    <a:lnTo>
                      <a:pt x="16" y="1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551" name="Freeform 667"/>
              <p:cNvSpPr>
                <a:spLocks/>
              </p:cNvSpPr>
              <p:nvPr/>
            </p:nvSpPr>
            <p:spPr bwMode="auto">
              <a:xfrm>
                <a:off x="2343" y="3156"/>
                <a:ext cx="15" cy="16"/>
              </a:xfrm>
              <a:custGeom>
                <a:avLst/>
                <a:gdLst>
                  <a:gd name="T0" fmla="*/ 6 w 17"/>
                  <a:gd name="T1" fmla="*/ 16 h 17"/>
                  <a:gd name="T2" fmla="*/ 2 w 17"/>
                  <a:gd name="T3" fmla="*/ 13 h 17"/>
                  <a:gd name="T4" fmla="*/ 1 w 17"/>
                  <a:gd name="T5" fmla="*/ 13 h 17"/>
                  <a:gd name="T6" fmla="*/ 0 w 17"/>
                  <a:gd name="T7" fmla="*/ 12 h 17"/>
                  <a:gd name="T8" fmla="*/ 0 w 17"/>
                  <a:gd name="T9" fmla="*/ 10 h 17"/>
                  <a:gd name="T10" fmla="*/ 0 w 17"/>
                  <a:gd name="T11" fmla="*/ 8 h 17"/>
                  <a:gd name="T12" fmla="*/ 2 w 17"/>
                  <a:gd name="T13" fmla="*/ 4 h 17"/>
                  <a:gd name="T14" fmla="*/ 3 w 17"/>
                  <a:gd name="T15" fmla="*/ 2 h 17"/>
                  <a:gd name="T16" fmla="*/ 6 w 17"/>
                  <a:gd name="T17" fmla="*/ 1 h 17"/>
                  <a:gd name="T18" fmla="*/ 8 w 17"/>
                  <a:gd name="T19" fmla="*/ 0 h 17"/>
                  <a:gd name="T20" fmla="*/ 9 w 17"/>
                  <a:gd name="T21" fmla="*/ 0 h 17"/>
                  <a:gd name="T22" fmla="*/ 11 w 17"/>
                  <a:gd name="T23" fmla="*/ 0 h 17"/>
                  <a:gd name="T24" fmla="*/ 14 w 17"/>
                  <a:gd name="T25" fmla="*/ 2 h 17"/>
                  <a:gd name="T26" fmla="*/ 16 w 17"/>
                  <a:gd name="T27" fmla="*/ 3 h 17"/>
                  <a:gd name="T28" fmla="*/ 16 w 17"/>
                  <a:gd name="T29" fmla="*/ 5 h 17"/>
                  <a:gd name="T30" fmla="*/ 16 w 17"/>
                  <a:gd name="T31" fmla="*/ 9 h 17"/>
                  <a:gd name="T32" fmla="*/ 14 w 17"/>
                  <a:gd name="T33" fmla="*/ 12 h 17"/>
                  <a:gd name="T34" fmla="*/ 12 w 17"/>
                  <a:gd name="T35" fmla="*/ 13 h 17"/>
                  <a:gd name="T36" fmla="*/ 9 w 17"/>
                  <a:gd name="T37" fmla="*/ 16 h 17"/>
                  <a:gd name="T38" fmla="*/ 7 w 17"/>
                  <a:gd name="T39" fmla="*/ 16 h 17"/>
                  <a:gd name="T40" fmla="*/ 6 w 17"/>
                  <a:gd name="T41" fmla="*/ 16 h 1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7"/>
                  <a:gd name="T64" fmla="*/ 0 h 17"/>
                  <a:gd name="T65" fmla="*/ 17 w 17"/>
                  <a:gd name="T66" fmla="*/ 17 h 1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7" h="17">
                    <a:moveTo>
                      <a:pt x="6" y="16"/>
                    </a:moveTo>
                    <a:lnTo>
                      <a:pt x="2" y="13"/>
                    </a:lnTo>
                    <a:lnTo>
                      <a:pt x="1" y="13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2" y="4"/>
                    </a:lnTo>
                    <a:lnTo>
                      <a:pt x="3" y="2"/>
                    </a:lnTo>
                    <a:lnTo>
                      <a:pt x="6" y="1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4" y="2"/>
                    </a:lnTo>
                    <a:lnTo>
                      <a:pt x="16" y="3"/>
                    </a:lnTo>
                    <a:lnTo>
                      <a:pt x="16" y="5"/>
                    </a:lnTo>
                    <a:lnTo>
                      <a:pt x="16" y="9"/>
                    </a:lnTo>
                    <a:lnTo>
                      <a:pt x="14" y="12"/>
                    </a:lnTo>
                    <a:lnTo>
                      <a:pt x="12" y="13"/>
                    </a:lnTo>
                    <a:lnTo>
                      <a:pt x="9" y="16"/>
                    </a:lnTo>
                    <a:lnTo>
                      <a:pt x="7" y="16"/>
                    </a:lnTo>
                    <a:lnTo>
                      <a:pt x="6" y="16"/>
                    </a:lnTo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552" name="Freeform 668"/>
              <p:cNvSpPr>
                <a:spLocks/>
              </p:cNvSpPr>
              <p:nvPr/>
            </p:nvSpPr>
            <p:spPr bwMode="auto">
              <a:xfrm>
                <a:off x="2345" y="3156"/>
                <a:ext cx="15" cy="16"/>
              </a:xfrm>
              <a:custGeom>
                <a:avLst/>
                <a:gdLst>
                  <a:gd name="T0" fmla="*/ 14 w 17"/>
                  <a:gd name="T1" fmla="*/ 12 h 17"/>
                  <a:gd name="T2" fmla="*/ 16 w 17"/>
                  <a:gd name="T3" fmla="*/ 8 h 17"/>
                  <a:gd name="T4" fmla="*/ 16 w 17"/>
                  <a:gd name="T5" fmla="*/ 4 h 17"/>
                  <a:gd name="T6" fmla="*/ 16 w 17"/>
                  <a:gd name="T7" fmla="*/ 2 h 17"/>
                  <a:gd name="T8" fmla="*/ 14 w 17"/>
                  <a:gd name="T9" fmla="*/ 1 h 17"/>
                  <a:gd name="T10" fmla="*/ 11 w 17"/>
                  <a:gd name="T11" fmla="*/ 0 h 17"/>
                  <a:gd name="T12" fmla="*/ 8 w 17"/>
                  <a:gd name="T13" fmla="*/ 1 h 17"/>
                  <a:gd name="T14" fmla="*/ 4 w 17"/>
                  <a:gd name="T15" fmla="*/ 3 h 17"/>
                  <a:gd name="T16" fmla="*/ 3 w 17"/>
                  <a:gd name="T17" fmla="*/ 6 h 17"/>
                  <a:gd name="T18" fmla="*/ 0 w 17"/>
                  <a:gd name="T19" fmla="*/ 9 h 17"/>
                  <a:gd name="T20" fmla="*/ 0 w 17"/>
                  <a:gd name="T21" fmla="*/ 12 h 17"/>
                  <a:gd name="T22" fmla="*/ 0 w 17"/>
                  <a:gd name="T23" fmla="*/ 14 h 17"/>
                  <a:gd name="T24" fmla="*/ 1 w 17"/>
                  <a:gd name="T25" fmla="*/ 16 h 17"/>
                  <a:gd name="T26" fmla="*/ 3 w 17"/>
                  <a:gd name="T27" fmla="*/ 16 h 17"/>
                  <a:gd name="T28" fmla="*/ 4 w 17"/>
                  <a:gd name="T29" fmla="*/ 16 h 17"/>
                  <a:gd name="T30" fmla="*/ 8 w 17"/>
                  <a:gd name="T31" fmla="*/ 16 h 17"/>
                  <a:gd name="T32" fmla="*/ 11 w 17"/>
                  <a:gd name="T33" fmla="*/ 13 h 17"/>
                  <a:gd name="T34" fmla="*/ 14 w 17"/>
                  <a:gd name="T35" fmla="*/ 12 h 1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7"/>
                  <a:gd name="T55" fmla="*/ 0 h 17"/>
                  <a:gd name="T56" fmla="*/ 17 w 17"/>
                  <a:gd name="T57" fmla="*/ 17 h 1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7" h="17">
                    <a:moveTo>
                      <a:pt x="14" y="12"/>
                    </a:moveTo>
                    <a:lnTo>
                      <a:pt x="16" y="8"/>
                    </a:lnTo>
                    <a:lnTo>
                      <a:pt x="16" y="4"/>
                    </a:lnTo>
                    <a:lnTo>
                      <a:pt x="16" y="2"/>
                    </a:lnTo>
                    <a:lnTo>
                      <a:pt x="14" y="1"/>
                    </a:lnTo>
                    <a:lnTo>
                      <a:pt x="11" y="0"/>
                    </a:lnTo>
                    <a:lnTo>
                      <a:pt x="8" y="1"/>
                    </a:lnTo>
                    <a:lnTo>
                      <a:pt x="4" y="3"/>
                    </a:lnTo>
                    <a:lnTo>
                      <a:pt x="3" y="6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0" y="14"/>
                    </a:lnTo>
                    <a:lnTo>
                      <a:pt x="1" y="16"/>
                    </a:lnTo>
                    <a:lnTo>
                      <a:pt x="3" y="16"/>
                    </a:lnTo>
                    <a:lnTo>
                      <a:pt x="4" y="16"/>
                    </a:lnTo>
                    <a:lnTo>
                      <a:pt x="8" y="16"/>
                    </a:lnTo>
                    <a:lnTo>
                      <a:pt x="11" y="13"/>
                    </a:lnTo>
                    <a:lnTo>
                      <a:pt x="14" y="12"/>
                    </a:ln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553" name="Freeform 669"/>
              <p:cNvSpPr>
                <a:spLocks/>
              </p:cNvSpPr>
              <p:nvPr/>
            </p:nvSpPr>
            <p:spPr bwMode="auto">
              <a:xfrm>
                <a:off x="2347" y="3159"/>
                <a:ext cx="16" cy="17"/>
              </a:xfrm>
              <a:custGeom>
                <a:avLst/>
                <a:gdLst>
                  <a:gd name="T0" fmla="*/ 12 w 17"/>
                  <a:gd name="T1" fmla="*/ 10 h 17"/>
                  <a:gd name="T2" fmla="*/ 16 w 17"/>
                  <a:gd name="T3" fmla="*/ 8 h 17"/>
                  <a:gd name="T4" fmla="*/ 16 w 17"/>
                  <a:gd name="T5" fmla="*/ 5 h 17"/>
                  <a:gd name="T6" fmla="*/ 16 w 17"/>
                  <a:gd name="T7" fmla="*/ 2 h 17"/>
                  <a:gd name="T8" fmla="*/ 12 w 17"/>
                  <a:gd name="T9" fmla="*/ 0 h 17"/>
                  <a:gd name="T10" fmla="*/ 9 w 17"/>
                  <a:gd name="T11" fmla="*/ 0 h 17"/>
                  <a:gd name="T12" fmla="*/ 0 w 17"/>
                  <a:gd name="T13" fmla="*/ 8 h 17"/>
                  <a:gd name="T14" fmla="*/ 0 w 17"/>
                  <a:gd name="T15" fmla="*/ 13 h 17"/>
                  <a:gd name="T16" fmla="*/ 0 w 17"/>
                  <a:gd name="T17" fmla="*/ 16 h 17"/>
                  <a:gd name="T18" fmla="*/ 3 w 17"/>
                  <a:gd name="T19" fmla="*/ 16 h 17"/>
                  <a:gd name="T20" fmla="*/ 9 w 17"/>
                  <a:gd name="T21" fmla="*/ 16 h 17"/>
                  <a:gd name="T22" fmla="*/ 12 w 17"/>
                  <a:gd name="T23" fmla="*/ 10 h 1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7"/>
                  <a:gd name="T37" fmla="*/ 0 h 17"/>
                  <a:gd name="T38" fmla="*/ 17 w 17"/>
                  <a:gd name="T39" fmla="*/ 17 h 1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7" h="17">
                    <a:moveTo>
                      <a:pt x="12" y="10"/>
                    </a:moveTo>
                    <a:lnTo>
                      <a:pt x="16" y="8"/>
                    </a:lnTo>
                    <a:lnTo>
                      <a:pt x="16" y="5"/>
                    </a:lnTo>
                    <a:lnTo>
                      <a:pt x="16" y="2"/>
                    </a:lnTo>
                    <a:lnTo>
                      <a:pt x="12" y="0"/>
                    </a:lnTo>
                    <a:lnTo>
                      <a:pt x="9" y="0"/>
                    </a:lnTo>
                    <a:lnTo>
                      <a:pt x="0" y="8"/>
                    </a:lnTo>
                    <a:lnTo>
                      <a:pt x="0" y="13"/>
                    </a:lnTo>
                    <a:lnTo>
                      <a:pt x="0" y="16"/>
                    </a:lnTo>
                    <a:lnTo>
                      <a:pt x="3" y="16"/>
                    </a:lnTo>
                    <a:lnTo>
                      <a:pt x="9" y="16"/>
                    </a:lnTo>
                    <a:lnTo>
                      <a:pt x="12" y="1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554" name="Line 670"/>
              <p:cNvSpPr>
                <a:spLocks noChangeShapeType="1"/>
              </p:cNvSpPr>
              <p:nvPr/>
            </p:nvSpPr>
            <p:spPr bwMode="auto">
              <a:xfrm flipV="1">
                <a:off x="2301" y="3186"/>
                <a:ext cx="0" cy="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d-ID" sz="2400"/>
              </a:p>
            </p:txBody>
          </p:sp>
          <p:sp>
            <p:nvSpPr>
              <p:cNvPr id="555" name="Freeform 671"/>
              <p:cNvSpPr>
                <a:spLocks/>
              </p:cNvSpPr>
              <p:nvPr/>
            </p:nvSpPr>
            <p:spPr bwMode="auto">
              <a:xfrm>
                <a:off x="2356" y="3152"/>
                <a:ext cx="15" cy="16"/>
              </a:xfrm>
              <a:custGeom>
                <a:avLst/>
                <a:gdLst>
                  <a:gd name="T0" fmla="*/ 5 w 17"/>
                  <a:gd name="T1" fmla="*/ 16 h 17"/>
                  <a:gd name="T2" fmla="*/ 2 w 17"/>
                  <a:gd name="T3" fmla="*/ 13 h 17"/>
                  <a:gd name="T4" fmla="*/ 1 w 17"/>
                  <a:gd name="T5" fmla="*/ 12 h 17"/>
                  <a:gd name="T6" fmla="*/ 0 w 17"/>
                  <a:gd name="T7" fmla="*/ 9 h 17"/>
                  <a:gd name="T8" fmla="*/ 1 w 17"/>
                  <a:gd name="T9" fmla="*/ 7 h 17"/>
                  <a:gd name="T10" fmla="*/ 2 w 17"/>
                  <a:gd name="T11" fmla="*/ 5 h 17"/>
                  <a:gd name="T12" fmla="*/ 3 w 17"/>
                  <a:gd name="T13" fmla="*/ 2 h 17"/>
                  <a:gd name="T14" fmla="*/ 5 w 17"/>
                  <a:gd name="T15" fmla="*/ 1 h 17"/>
                  <a:gd name="T16" fmla="*/ 8 w 17"/>
                  <a:gd name="T17" fmla="*/ 0 h 17"/>
                  <a:gd name="T18" fmla="*/ 9 w 17"/>
                  <a:gd name="T19" fmla="*/ 0 h 17"/>
                  <a:gd name="T20" fmla="*/ 10 w 17"/>
                  <a:gd name="T21" fmla="*/ 1 h 17"/>
                  <a:gd name="T22" fmla="*/ 13 w 17"/>
                  <a:gd name="T23" fmla="*/ 2 h 17"/>
                  <a:gd name="T24" fmla="*/ 13 w 17"/>
                  <a:gd name="T25" fmla="*/ 3 h 17"/>
                  <a:gd name="T26" fmla="*/ 14 w 17"/>
                  <a:gd name="T27" fmla="*/ 4 h 17"/>
                  <a:gd name="T28" fmla="*/ 16 w 17"/>
                  <a:gd name="T29" fmla="*/ 5 h 17"/>
                  <a:gd name="T30" fmla="*/ 14 w 17"/>
                  <a:gd name="T31" fmla="*/ 8 h 17"/>
                  <a:gd name="T32" fmla="*/ 13 w 17"/>
                  <a:gd name="T33" fmla="*/ 11 h 17"/>
                  <a:gd name="T34" fmla="*/ 11 w 17"/>
                  <a:gd name="T35" fmla="*/ 13 h 17"/>
                  <a:gd name="T36" fmla="*/ 10 w 17"/>
                  <a:gd name="T37" fmla="*/ 16 h 17"/>
                  <a:gd name="T38" fmla="*/ 8 w 17"/>
                  <a:gd name="T39" fmla="*/ 16 h 17"/>
                  <a:gd name="T40" fmla="*/ 5 w 17"/>
                  <a:gd name="T41" fmla="*/ 16 h 1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7"/>
                  <a:gd name="T64" fmla="*/ 0 h 17"/>
                  <a:gd name="T65" fmla="*/ 17 w 17"/>
                  <a:gd name="T66" fmla="*/ 17 h 1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7" h="17">
                    <a:moveTo>
                      <a:pt x="5" y="16"/>
                    </a:moveTo>
                    <a:lnTo>
                      <a:pt x="2" y="13"/>
                    </a:lnTo>
                    <a:lnTo>
                      <a:pt x="1" y="12"/>
                    </a:lnTo>
                    <a:lnTo>
                      <a:pt x="0" y="9"/>
                    </a:lnTo>
                    <a:lnTo>
                      <a:pt x="1" y="7"/>
                    </a:lnTo>
                    <a:lnTo>
                      <a:pt x="2" y="5"/>
                    </a:lnTo>
                    <a:lnTo>
                      <a:pt x="3" y="2"/>
                    </a:lnTo>
                    <a:lnTo>
                      <a:pt x="5" y="1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0" y="1"/>
                    </a:lnTo>
                    <a:lnTo>
                      <a:pt x="13" y="2"/>
                    </a:lnTo>
                    <a:lnTo>
                      <a:pt x="13" y="3"/>
                    </a:lnTo>
                    <a:lnTo>
                      <a:pt x="14" y="4"/>
                    </a:lnTo>
                    <a:lnTo>
                      <a:pt x="16" y="5"/>
                    </a:lnTo>
                    <a:lnTo>
                      <a:pt x="14" y="8"/>
                    </a:lnTo>
                    <a:lnTo>
                      <a:pt x="13" y="11"/>
                    </a:lnTo>
                    <a:lnTo>
                      <a:pt x="11" y="13"/>
                    </a:lnTo>
                    <a:lnTo>
                      <a:pt x="10" y="16"/>
                    </a:lnTo>
                    <a:lnTo>
                      <a:pt x="8" y="16"/>
                    </a:lnTo>
                    <a:lnTo>
                      <a:pt x="5" y="16"/>
                    </a:lnTo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556" name="Freeform 672"/>
              <p:cNvSpPr>
                <a:spLocks/>
              </p:cNvSpPr>
              <p:nvPr/>
            </p:nvSpPr>
            <p:spPr bwMode="auto">
              <a:xfrm>
                <a:off x="2358" y="3155"/>
                <a:ext cx="16" cy="16"/>
              </a:xfrm>
              <a:custGeom>
                <a:avLst/>
                <a:gdLst>
                  <a:gd name="T0" fmla="*/ 13 w 17"/>
                  <a:gd name="T1" fmla="*/ 11 h 17"/>
                  <a:gd name="T2" fmla="*/ 14 w 17"/>
                  <a:gd name="T3" fmla="*/ 7 h 17"/>
                  <a:gd name="T4" fmla="*/ 16 w 17"/>
                  <a:gd name="T5" fmla="*/ 3 h 17"/>
                  <a:gd name="T6" fmla="*/ 14 w 17"/>
                  <a:gd name="T7" fmla="*/ 2 h 17"/>
                  <a:gd name="T8" fmla="*/ 13 w 17"/>
                  <a:gd name="T9" fmla="*/ 1 h 17"/>
                  <a:gd name="T10" fmla="*/ 13 w 17"/>
                  <a:gd name="T11" fmla="*/ 0 h 17"/>
                  <a:gd name="T12" fmla="*/ 10 w 17"/>
                  <a:gd name="T13" fmla="*/ 0 h 17"/>
                  <a:gd name="T14" fmla="*/ 8 w 17"/>
                  <a:gd name="T15" fmla="*/ 0 h 17"/>
                  <a:gd name="T16" fmla="*/ 5 w 17"/>
                  <a:gd name="T17" fmla="*/ 2 h 17"/>
                  <a:gd name="T18" fmla="*/ 2 w 17"/>
                  <a:gd name="T19" fmla="*/ 4 h 17"/>
                  <a:gd name="T20" fmla="*/ 1 w 17"/>
                  <a:gd name="T21" fmla="*/ 8 h 17"/>
                  <a:gd name="T22" fmla="*/ 0 w 17"/>
                  <a:gd name="T23" fmla="*/ 12 h 17"/>
                  <a:gd name="T24" fmla="*/ 1 w 17"/>
                  <a:gd name="T25" fmla="*/ 13 h 17"/>
                  <a:gd name="T26" fmla="*/ 2 w 17"/>
                  <a:gd name="T27" fmla="*/ 14 h 17"/>
                  <a:gd name="T28" fmla="*/ 2 w 17"/>
                  <a:gd name="T29" fmla="*/ 16 h 17"/>
                  <a:gd name="T30" fmla="*/ 5 w 17"/>
                  <a:gd name="T31" fmla="*/ 16 h 17"/>
                  <a:gd name="T32" fmla="*/ 8 w 17"/>
                  <a:gd name="T33" fmla="*/ 16 h 17"/>
                  <a:gd name="T34" fmla="*/ 10 w 17"/>
                  <a:gd name="T35" fmla="*/ 13 h 17"/>
                  <a:gd name="T36" fmla="*/ 13 w 17"/>
                  <a:gd name="T37" fmla="*/ 11 h 1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7"/>
                  <a:gd name="T58" fmla="*/ 0 h 17"/>
                  <a:gd name="T59" fmla="*/ 17 w 17"/>
                  <a:gd name="T60" fmla="*/ 17 h 1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7" h="17">
                    <a:moveTo>
                      <a:pt x="13" y="11"/>
                    </a:moveTo>
                    <a:lnTo>
                      <a:pt x="14" y="7"/>
                    </a:lnTo>
                    <a:lnTo>
                      <a:pt x="16" y="3"/>
                    </a:lnTo>
                    <a:lnTo>
                      <a:pt x="14" y="2"/>
                    </a:lnTo>
                    <a:lnTo>
                      <a:pt x="13" y="1"/>
                    </a:lnTo>
                    <a:lnTo>
                      <a:pt x="13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5" y="2"/>
                    </a:lnTo>
                    <a:lnTo>
                      <a:pt x="2" y="4"/>
                    </a:lnTo>
                    <a:lnTo>
                      <a:pt x="1" y="8"/>
                    </a:lnTo>
                    <a:lnTo>
                      <a:pt x="0" y="12"/>
                    </a:lnTo>
                    <a:lnTo>
                      <a:pt x="1" y="13"/>
                    </a:lnTo>
                    <a:lnTo>
                      <a:pt x="2" y="14"/>
                    </a:lnTo>
                    <a:lnTo>
                      <a:pt x="2" y="16"/>
                    </a:lnTo>
                    <a:lnTo>
                      <a:pt x="5" y="16"/>
                    </a:lnTo>
                    <a:lnTo>
                      <a:pt x="8" y="16"/>
                    </a:lnTo>
                    <a:lnTo>
                      <a:pt x="10" y="13"/>
                    </a:lnTo>
                    <a:lnTo>
                      <a:pt x="13" y="11"/>
                    </a:ln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557" name="Freeform 673"/>
              <p:cNvSpPr>
                <a:spLocks/>
              </p:cNvSpPr>
              <p:nvPr/>
            </p:nvSpPr>
            <p:spPr bwMode="auto">
              <a:xfrm>
                <a:off x="2360" y="3156"/>
                <a:ext cx="16" cy="16"/>
              </a:xfrm>
              <a:custGeom>
                <a:avLst/>
                <a:gdLst>
                  <a:gd name="T0" fmla="*/ 12 w 17"/>
                  <a:gd name="T1" fmla="*/ 11 h 17"/>
                  <a:gd name="T2" fmla="*/ 16 w 17"/>
                  <a:gd name="T3" fmla="*/ 6 h 17"/>
                  <a:gd name="T4" fmla="*/ 16 w 17"/>
                  <a:gd name="T5" fmla="*/ 4 h 17"/>
                  <a:gd name="T6" fmla="*/ 16 w 17"/>
                  <a:gd name="T7" fmla="*/ 2 h 17"/>
                  <a:gd name="T8" fmla="*/ 12 w 17"/>
                  <a:gd name="T9" fmla="*/ 0 h 17"/>
                  <a:gd name="T10" fmla="*/ 9 w 17"/>
                  <a:gd name="T11" fmla="*/ 0 h 17"/>
                  <a:gd name="T12" fmla="*/ 3 w 17"/>
                  <a:gd name="T13" fmla="*/ 6 h 17"/>
                  <a:gd name="T14" fmla="*/ 0 w 17"/>
                  <a:gd name="T15" fmla="*/ 6 h 17"/>
                  <a:gd name="T16" fmla="*/ 0 w 17"/>
                  <a:gd name="T17" fmla="*/ 11 h 17"/>
                  <a:gd name="T18" fmla="*/ 0 w 17"/>
                  <a:gd name="T19" fmla="*/ 13 h 17"/>
                  <a:gd name="T20" fmla="*/ 3 w 17"/>
                  <a:gd name="T21" fmla="*/ 16 h 17"/>
                  <a:gd name="T22" fmla="*/ 6 w 17"/>
                  <a:gd name="T23" fmla="*/ 16 h 17"/>
                  <a:gd name="T24" fmla="*/ 9 w 17"/>
                  <a:gd name="T25" fmla="*/ 16 h 17"/>
                  <a:gd name="T26" fmla="*/ 12 w 17"/>
                  <a:gd name="T27" fmla="*/ 11 h 1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7"/>
                  <a:gd name="T43" fmla="*/ 0 h 17"/>
                  <a:gd name="T44" fmla="*/ 17 w 17"/>
                  <a:gd name="T45" fmla="*/ 17 h 1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7" h="17">
                    <a:moveTo>
                      <a:pt x="12" y="11"/>
                    </a:moveTo>
                    <a:lnTo>
                      <a:pt x="16" y="6"/>
                    </a:lnTo>
                    <a:lnTo>
                      <a:pt x="16" y="4"/>
                    </a:lnTo>
                    <a:lnTo>
                      <a:pt x="16" y="2"/>
                    </a:lnTo>
                    <a:lnTo>
                      <a:pt x="12" y="0"/>
                    </a:lnTo>
                    <a:lnTo>
                      <a:pt x="9" y="0"/>
                    </a:lnTo>
                    <a:lnTo>
                      <a:pt x="3" y="6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3" y="16"/>
                    </a:lnTo>
                    <a:lnTo>
                      <a:pt x="6" y="16"/>
                    </a:lnTo>
                    <a:lnTo>
                      <a:pt x="9" y="16"/>
                    </a:lnTo>
                    <a:lnTo>
                      <a:pt x="12" y="11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558" name="Freeform 674"/>
              <p:cNvSpPr>
                <a:spLocks/>
              </p:cNvSpPr>
              <p:nvPr/>
            </p:nvSpPr>
            <p:spPr bwMode="auto">
              <a:xfrm>
                <a:off x="2347" y="3158"/>
                <a:ext cx="16" cy="16"/>
              </a:xfrm>
              <a:custGeom>
                <a:avLst/>
                <a:gdLst>
                  <a:gd name="T0" fmla="*/ 4 w 17"/>
                  <a:gd name="T1" fmla="*/ 16 h 17"/>
                  <a:gd name="T2" fmla="*/ 1 w 17"/>
                  <a:gd name="T3" fmla="*/ 14 h 17"/>
                  <a:gd name="T4" fmla="*/ 0 w 17"/>
                  <a:gd name="T5" fmla="*/ 13 h 17"/>
                  <a:gd name="T6" fmla="*/ 0 w 17"/>
                  <a:gd name="T7" fmla="*/ 12 h 17"/>
                  <a:gd name="T8" fmla="*/ 0 w 17"/>
                  <a:gd name="T9" fmla="*/ 10 h 17"/>
                  <a:gd name="T10" fmla="*/ 0 w 17"/>
                  <a:gd name="T11" fmla="*/ 8 h 17"/>
                  <a:gd name="T12" fmla="*/ 1 w 17"/>
                  <a:gd name="T13" fmla="*/ 5 h 17"/>
                  <a:gd name="T14" fmla="*/ 3 w 17"/>
                  <a:gd name="T15" fmla="*/ 2 h 17"/>
                  <a:gd name="T16" fmla="*/ 4 w 17"/>
                  <a:gd name="T17" fmla="*/ 1 h 17"/>
                  <a:gd name="T18" fmla="*/ 8 w 17"/>
                  <a:gd name="T19" fmla="*/ 0 h 17"/>
                  <a:gd name="T20" fmla="*/ 9 w 17"/>
                  <a:gd name="T21" fmla="*/ 0 h 17"/>
                  <a:gd name="T22" fmla="*/ 13 w 17"/>
                  <a:gd name="T23" fmla="*/ 2 h 17"/>
                  <a:gd name="T24" fmla="*/ 14 w 17"/>
                  <a:gd name="T25" fmla="*/ 3 h 17"/>
                  <a:gd name="T26" fmla="*/ 16 w 17"/>
                  <a:gd name="T27" fmla="*/ 4 h 17"/>
                  <a:gd name="T28" fmla="*/ 16 w 17"/>
                  <a:gd name="T29" fmla="*/ 5 h 17"/>
                  <a:gd name="T30" fmla="*/ 16 w 17"/>
                  <a:gd name="T31" fmla="*/ 9 h 17"/>
                  <a:gd name="T32" fmla="*/ 13 w 17"/>
                  <a:gd name="T33" fmla="*/ 12 h 17"/>
                  <a:gd name="T34" fmla="*/ 12 w 17"/>
                  <a:gd name="T35" fmla="*/ 14 h 17"/>
                  <a:gd name="T36" fmla="*/ 9 w 17"/>
                  <a:gd name="T37" fmla="*/ 16 h 17"/>
                  <a:gd name="T38" fmla="*/ 7 w 17"/>
                  <a:gd name="T39" fmla="*/ 16 h 17"/>
                  <a:gd name="T40" fmla="*/ 6 w 17"/>
                  <a:gd name="T41" fmla="*/ 16 h 17"/>
                  <a:gd name="T42" fmla="*/ 4 w 17"/>
                  <a:gd name="T43" fmla="*/ 16 h 1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7"/>
                  <a:gd name="T67" fmla="*/ 0 h 17"/>
                  <a:gd name="T68" fmla="*/ 17 w 17"/>
                  <a:gd name="T69" fmla="*/ 17 h 17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7" h="17">
                    <a:moveTo>
                      <a:pt x="4" y="16"/>
                    </a:moveTo>
                    <a:lnTo>
                      <a:pt x="1" y="14"/>
                    </a:lnTo>
                    <a:lnTo>
                      <a:pt x="0" y="13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1" y="5"/>
                    </a:lnTo>
                    <a:lnTo>
                      <a:pt x="3" y="2"/>
                    </a:lnTo>
                    <a:lnTo>
                      <a:pt x="4" y="1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3" y="2"/>
                    </a:lnTo>
                    <a:lnTo>
                      <a:pt x="14" y="3"/>
                    </a:lnTo>
                    <a:lnTo>
                      <a:pt x="16" y="4"/>
                    </a:lnTo>
                    <a:lnTo>
                      <a:pt x="16" y="5"/>
                    </a:lnTo>
                    <a:lnTo>
                      <a:pt x="16" y="9"/>
                    </a:lnTo>
                    <a:lnTo>
                      <a:pt x="13" y="12"/>
                    </a:lnTo>
                    <a:lnTo>
                      <a:pt x="12" y="14"/>
                    </a:lnTo>
                    <a:lnTo>
                      <a:pt x="9" y="16"/>
                    </a:lnTo>
                    <a:lnTo>
                      <a:pt x="7" y="16"/>
                    </a:lnTo>
                    <a:lnTo>
                      <a:pt x="6" y="16"/>
                    </a:lnTo>
                    <a:lnTo>
                      <a:pt x="4" y="16"/>
                    </a:lnTo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559" name="Freeform 675"/>
              <p:cNvSpPr>
                <a:spLocks/>
              </p:cNvSpPr>
              <p:nvPr/>
            </p:nvSpPr>
            <p:spPr bwMode="auto">
              <a:xfrm>
                <a:off x="2350" y="3158"/>
                <a:ext cx="16" cy="16"/>
              </a:xfrm>
              <a:custGeom>
                <a:avLst/>
                <a:gdLst>
                  <a:gd name="T0" fmla="*/ 12 w 17"/>
                  <a:gd name="T1" fmla="*/ 12 h 17"/>
                  <a:gd name="T2" fmla="*/ 16 w 17"/>
                  <a:gd name="T3" fmla="*/ 8 h 17"/>
                  <a:gd name="T4" fmla="*/ 16 w 17"/>
                  <a:gd name="T5" fmla="*/ 4 h 17"/>
                  <a:gd name="T6" fmla="*/ 16 w 17"/>
                  <a:gd name="T7" fmla="*/ 3 h 17"/>
                  <a:gd name="T8" fmla="*/ 14 w 17"/>
                  <a:gd name="T9" fmla="*/ 2 h 17"/>
                  <a:gd name="T10" fmla="*/ 12 w 17"/>
                  <a:gd name="T11" fmla="*/ 1 h 17"/>
                  <a:gd name="T12" fmla="*/ 11 w 17"/>
                  <a:gd name="T13" fmla="*/ 0 h 17"/>
                  <a:gd name="T14" fmla="*/ 8 w 17"/>
                  <a:gd name="T15" fmla="*/ 1 h 17"/>
                  <a:gd name="T16" fmla="*/ 4 w 17"/>
                  <a:gd name="T17" fmla="*/ 3 h 17"/>
                  <a:gd name="T18" fmla="*/ 1 w 17"/>
                  <a:gd name="T19" fmla="*/ 6 h 17"/>
                  <a:gd name="T20" fmla="*/ 0 w 17"/>
                  <a:gd name="T21" fmla="*/ 9 h 17"/>
                  <a:gd name="T22" fmla="*/ 0 w 17"/>
                  <a:gd name="T23" fmla="*/ 12 h 17"/>
                  <a:gd name="T24" fmla="*/ 0 w 17"/>
                  <a:gd name="T25" fmla="*/ 14 h 17"/>
                  <a:gd name="T26" fmla="*/ 0 w 17"/>
                  <a:gd name="T27" fmla="*/ 16 h 17"/>
                  <a:gd name="T28" fmla="*/ 1 w 17"/>
                  <a:gd name="T29" fmla="*/ 16 h 17"/>
                  <a:gd name="T30" fmla="*/ 4 w 17"/>
                  <a:gd name="T31" fmla="*/ 16 h 17"/>
                  <a:gd name="T32" fmla="*/ 8 w 17"/>
                  <a:gd name="T33" fmla="*/ 16 h 17"/>
                  <a:gd name="T34" fmla="*/ 11 w 17"/>
                  <a:gd name="T35" fmla="*/ 14 h 17"/>
                  <a:gd name="T36" fmla="*/ 12 w 17"/>
                  <a:gd name="T37" fmla="*/ 12 h 1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7"/>
                  <a:gd name="T58" fmla="*/ 0 h 17"/>
                  <a:gd name="T59" fmla="*/ 17 w 17"/>
                  <a:gd name="T60" fmla="*/ 17 h 1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7" h="17">
                    <a:moveTo>
                      <a:pt x="12" y="12"/>
                    </a:moveTo>
                    <a:lnTo>
                      <a:pt x="16" y="8"/>
                    </a:lnTo>
                    <a:lnTo>
                      <a:pt x="16" y="4"/>
                    </a:lnTo>
                    <a:lnTo>
                      <a:pt x="16" y="3"/>
                    </a:lnTo>
                    <a:lnTo>
                      <a:pt x="14" y="2"/>
                    </a:lnTo>
                    <a:lnTo>
                      <a:pt x="12" y="1"/>
                    </a:lnTo>
                    <a:lnTo>
                      <a:pt x="11" y="0"/>
                    </a:lnTo>
                    <a:lnTo>
                      <a:pt x="8" y="1"/>
                    </a:lnTo>
                    <a:lnTo>
                      <a:pt x="4" y="3"/>
                    </a:lnTo>
                    <a:lnTo>
                      <a:pt x="1" y="6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0" y="14"/>
                    </a:lnTo>
                    <a:lnTo>
                      <a:pt x="0" y="16"/>
                    </a:lnTo>
                    <a:lnTo>
                      <a:pt x="1" y="16"/>
                    </a:lnTo>
                    <a:lnTo>
                      <a:pt x="4" y="16"/>
                    </a:lnTo>
                    <a:lnTo>
                      <a:pt x="8" y="16"/>
                    </a:lnTo>
                    <a:lnTo>
                      <a:pt x="11" y="14"/>
                    </a:lnTo>
                    <a:lnTo>
                      <a:pt x="12" y="12"/>
                    </a:ln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560" name="Freeform 676"/>
              <p:cNvSpPr>
                <a:spLocks/>
              </p:cNvSpPr>
              <p:nvPr/>
            </p:nvSpPr>
            <p:spPr bwMode="auto">
              <a:xfrm>
                <a:off x="2351" y="3161"/>
                <a:ext cx="16" cy="16"/>
              </a:xfrm>
              <a:custGeom>
                <a:avLst/>
                <a:gdLst>
                  <a:gd name="T0" fmla="*/ 16 w 17"/>
                  <a:gd name="T1" fmla="*/ 10 h 17"/>
                  <a:gd name="T2" fmla="*/ 16 w 17"/>
                  <a:gd name="T3" fmla="*/ 8 h 17"/>
                  <a:gd name="T4" fmla="*/ 16 w 17"/>
                  <a:gd name="T5" fmla="*/ 5 h 17"/>
                  <a:gd name="T6" fmla="*/ 16 w 17"/>
                  <a:gd name="T7" fmla="*/ 2 h 17"/>
                  <a:gd name="T8" fmla="*/ 16 w 17"/>
                  <a:gd name="T9" fmla="*/ 0 h 17"/>
                  <a:gd name="T10" fmla="*/ 12 w 17"/>
                  <a:gd name="T11" fmla="*/ 0 h 17"/>
                  <a:gd name="T12" fmla="*/ 9 w 17"/>
                  <a:gd name="T13" fmla="*/ 0 h 17"/>
                  <a:gd name="T14" fmla="*/ 3 w 17"/>
                  <a:gd name="T15" fmla="*/ 8 h 17"/>
                  <a:gd name="T16" fmla="*/ 0 w 17"/>
                  <a:gd name="T17" fmla="*/ 8 h 17"/>
                  <a:gd name="T18" fmla="*/ 0 w 17"/>
                  <a:gd name="T19" fmla="*/ 13 h 17"/>
                  <a:gd name="T20" fmla="*/ 0 w 17"/>
                  <a:gd name="T21" fmla="*/ 16 h 17"/>
                  <a:gd name="T22" fmla="*/ 3 w 17"/>
                  <a:gd name="T23" fmla="*/ 16 h 17"/>
                  <a:gd name="T24" fmla="*/ 6 w 17"/>
                  <a:gd name="T25" fmla="*/ 16 h 17"/>
                  <a:gd name="T26" fmla="*/ 9 w 17"/>
                  <a:gd name="T27" fmla="*/ 16 h 17"/>
                  <a:gd name="T28" fmla="*/ 16 w 17"/>
                  <a:gd name="T29" fmla="*/ 10 h 1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7"/>
                  <a:gd name="T46" fmla="*/ 0 h 17"/>
                  <a:gd name="T47" fmla="*/ 17 w 17"/>
                  <a:gd name="T48" fmla="*/ 17 h 1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7" h="17">
                    <a:moveTo>
                      <a:pt x="16" y="10"/>
                    </a:moveTo>
                    <a:lnTo>
                      <a:pt x="16" y="8"/>
                    </a:lnTo>
                    <a:lnTo>
                      <a:pt x="16" y="5"/>
                    </a:lnTo>
                    <a:lnTo>
                      <a:pt x="16" y="2"/>
                    </a:lnTo>
                    <a:lnTo>
                      <a:pt x="16" y="0"/>
                    </a:lnTo>
                    <a:lnTo>
                      <a:pt x="12" y="0"/>
                    </a:lnTo>
                    <a:lnTo>
                      <a:pt x="9" y="0"/>
                    </a:lnTo>
                    <a:lnTo>
                      <a:pt x="3" y="8"/>
                    </a:lnTo>
                    <a:lnTo>
                      <a:pt x="0" y="8"/>
                    </a:lnTo>
                    <a:lnTo>
                      <a:pt x="0" y="13"/>
                    </a:lnTo>
                    <a:lnTo>
                      <a:pt x="0" y="16"/>
                    </a:lnTo>
                    <a:lnTo>
                      <a:pt x="3" y="16"/>
                    </a:lnTo>
                    <a:lnTo>
                      <a:pt x="6" y="16"/>
                    </a:lnTo>
                    <a:lnTo>
                      <a:pt x="9" y="16"/>
                    </a:lnTo>
                    <a:lnTo>
                      <a:pt x="16" y="1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561" name="Freeform 677"/>
              <p:cNvSpPr>
                <a:spLocks/>
              </p:cNvSpPr>
              <p:nvPr/>
            </p:nvSpPr>
            <p:spPr bwMode="auto">
              <a:xfrm>
                <a:off x="2299" y="3192"/>
                <a:ext cx="15" cy="16"/>
              </a:xfrm>
              <a:custGeom>
                <a:avLst/>
                <a:gdLst>
                  <a:gd name="T0" fmla="*/ 8 w 17"/>
                  <a:gd name="T1" fmla="*/ 16 h 17"/>
                  <a:gd name="T2" fmla="*/ 2 w 17"/>
                  <a:gd name="T3" fmla="*/ 13 h 17"/>
                  <a:gd name="T4" fmla="*/ 0 w 17"/>
                  <a:gd name="T5" fmla="*/ 10 h 17"/>
                  <a:gd name="T6" fmla="*/ 2 w 17"/>
                  <a:gd name="T7" fmla="*/ 5 h 17"/>
                  <a:gd name="T8" fmla="*/ 5 w 17"/>
                  <a:gd name="T9" fmla="*/ 2 h 17"/>
                  <a:gd name="T10" fmla="*/ 8 w 17"/>
                  <a:gd name="T11" fmla="*/ 0 h 17"/>
                  <a:gd name="T12" fmla="*/ 10 w 17"/>
                  <a:gd name="T13" fmla="*/ 0 h 17"/>
                  <a:gd name="T14" fmla="*/ 16 w 17"/>
                  <a:gd name="T15" fmla="*/ 2 h 17"/>
                  <a:gd name="T16" fmla="*/ 16 w 17"/>
                  <a:gd name="T17" fmla="*/ 5 h 17"/>
                  <a:gd name="T18" fmla="*/ 16 w 17"/>
                  <a:gd name="T19" fmla="*/ 10 h 17"/>
                  <a:gd name="T20" fmla="*/ 13 w 17"/>
                  <a:gd name="T21" fmla="*/ 13 h 17"/>
                  <a:gd name="T22" fmla="*/ 10 w 17"/>
                  <a:gd name="T23" fmla="*/ 16 h 17"/>
                  <a:gd name="T24" fmla="*/ 8 w 17"/>
                  <a:gd name="T25" fmla="*/ 16 h 1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7"/>
                  <a:gd name="T40" fmla="*/ 0 h 17"/>
                  <a:gd name="T41" fmla="*/ 17 w 17"/>
                  <a:gd name="T42" fmla="*/ 17 h 1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7" h="17">
                    <a:moveTo>
                      <a:pt x="8" y="16"/>
                    </a:moveTo>
                    <a:lnTo>
                      <a:pt x="2" y="13"/>
                    </a:lnTo>
                    <a:lnTo>
                      <a:pt x="0" y="10"/>
                    </a:lnTo>
                    <a:lnTo>
                      <a:pt x="2" y="5"/>
                    </a:lnTo>
                    <a:lnTo>
                      <a:pt x="5" y="2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6" y="2"/>
                    </a:lnTo>
                    <a:lnTo>
                      <a:pt x="16" y="5"/>
                    </a:lnTo>
                    <a:lnTo>
                      <a:pt x="16" y="10"/>
                    </a:lnTo>
                    <a:lnTo>
                      <a:pt x="13" y="13"/>
                    </a:lnTo>
                    <a:lnTo>
                      <a:pt x="10" y="16"/>
                    </a:lnTo>
                    <a:lnTo>
                      <a:pt x="8" y="16"/>
                    </a:lnTo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562" name="Freeform 678"/>
              <p:cNvSpPr>
                <a:spLocks/>
              </p:cNvSpPr>
              <p:nvPr/>
            </p:nvSpPr>
            <p:spPr bwMode="auto">
              <a:xfrm>
                <a:off x="2301" y="3192"/>
                <a:ext cx="15" cy="16"/>
              </a:xfrm>
              <a:custGeom>
                <a:avLst/>
                <a:gdLst>
                  <a:gd name="T0" fmla="*/ 16 w 17"/>
                  <a:gd name="T1" fmla="*/ 10 h 17"/>
                  <a:gd name="T2" fmla="*/ 16 w 17"/>
                  <a:gd name="T3" fmla="*/ 5 h 17"/>
                  <a:gd name="T4" fmla="*/ 16 w 17"/>
                  <a:gd name="T5" fmla="*/ 2 h 17"/>
                  <a:gd name="T6" fmla="*/ 12 w 17"/>
                  <a:gd name="T7" fmla="*/ 0 h 17"/>
                  <a:gd name="T8" fmla="*/ 8 w 17"/>
                  <a:gd name="T9" fmla="*/ 2 h 17"/>
                  <a:gd name="T10" fmla="*/ 4 w 17"/>
                  <a:gd name="T11" fmla="*/ 8 h 17"/>
                  <a:gd name="T12" fmla="*/ 0 w 17"/>
                  <a:gd name="T13" fmla="*/ 13 h 17"/>
                  <a:gd name="T14" fmla="*/ 0 w 17"/>
                  <a:gd name="T15" fmla="*/ 16 h 17"/>
                  <a:gd name="T16" fmla="*/ 4 w 17"/>
                  <a:gd name="T17" fmla="*/ 16 h 17"/>
                  <a:gd name="T18" fmla="*/ 8 w 17"/>
                  <a:gd name="T19" fmla="*/ 16 h 17"/>
                  <a:gd name="T20" fmla="*/ 16 w 17"/>
                  <a:gd name="T21" fmla="*/ 10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7"/>
                  <a:gd name="T34" fmla="*/ 0 h 17"/>
                  <a:gd name="T35" fmla="*/ 17 w 17"/>
                  <a:gd name="T36" fmla="*/ 17 h 1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7" h="17">
                    <a:moveTo>
                      <a:pt x="16" y="10"/>
                    </a:moveTo>
                    <a:lnTo>
                      <a:pt x="16" y="5"/>
                    </a:lnTo>
                    <a:lnTo>
                      <a:pt x="16" y="2"/>
                    </a:lnTo>
                    <a:lnTo>
                      <a:pt x="12" y="0"/>
                    </a:lnTo>
                    <a:lnTo>
                      <a:pt x="8" y="2"/>
                    </a:lnTo>
                    <a:lnTo>
                      <a:pt x="4" y="8"/>
                    </a:lnTo>
                    <a:lnTo>
                      <a:pt x="0" y="13"/>
                    </a:lnTo>
                    <a:lnTo>
                      <a:pt x="0" y="16"/>
                    </a:lnTo>
                    <a:lnTo>
                      <a:pt x="4" y="16"/>
                    </a:lnTo>
                    <a:lnTo>
                      <a:pt x="8" y="16"/>
                    </a:lnTo>
                    <a:lnTo>
                      <a:pt x="16" y="10"/>
                    </a:ln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563" name="Line 679"/>
              <p:cNvSpPr>
                <a:spLocks noChangeShapeType="1"/>
              </p:cNvSpPr>
              <p:nvPr/>
            </p:nvSpPr>
            <p:spPr bwMode="auto">
              <a:xfrm flipV="1">
                <a:off x="2336" y="3210"/>
                <a:ext cx="0" cy="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d-ID" sz="2400"/>
              </a:p>
            </p:txBody>
          </p:sp>
          <p:sp>
            <p:nvSpPr>
              <p:cNvPr id="564" name="Freeform 680"/>
              <p:cNvSpPr>
                <a:spLocks/>
              </p:cNvSpPr>
              <p:nvPr/>
            </p:nvSpPr>
            <p:spPr bwMode="auto">
              <a:xfrm>
                <a:off x="2318" y="3213"/>
                <a:ext cx="16" cy="16"/>
              </a:xfrm>
              <a:custGeom>
                <a:avLst/>
                <a:gdLst>
                  <a:gd name="T0" fmla="*/ 5 w 17"/>
                  <a:gd name="T1" fmla="*/ 16 h 17"/>
                  <a:gd name="T2" fmla="*/ 2 w 17"/>
                  <a:gd name="T3" fmla="*/ 13 h 17"/>
                  <a:gd name="T4" fmla="*/ 1 w 17"/>
                  <a:gd name="T5" fmla="*/ 12 h 17"/>
                  <a:gd name="T6" fmla="*/ 1 w 17"/>
                  <a:gd name="T7" fmla="*/ 11 h 17"/>
                  <a:gd name="T8" fmla="*/ 0 w 17"/>
                  <a:gd name="T9" fmla="*/ 10 h 17"/>
                  <a:gd name="T10" fmla="*/ 1 w 17"/>
                  <a:gd name="T11" fmla="*/ 8 h 17"/>
                  <a:gd name="T12" fmla="*/ 2 w 17"/>
                  <a:gd name="T13" fmla="*/ 5 h 17"/>
                  <a:gd name="T14" fmla="*/ 4 w 17"/>
                  <a:gd name="T15" fmla="*/ 2 h 17"/>
                  <a:gd name="T16" fmla="*/ 6 w 17"/>
                  <a:gd name="T17" fmla="*/ 1 h 17"/>
                  <a:gd name="T18" fmla="*/ 8 w 17"/>
                  <a:gd name="T19" fmla="*/ 0 h 17"/>
                  <a:gd name="T20" fmla="*/ 10 w 17"/>
                  <a:gd name="T21" fmla="*/ 0 h 17"/>
                  <a:gd name="T22" fmla="*/ 11 w 17"/>
                  <a:gd name="T23" fmla="*/ 1 h 17"/>
                  <a:gd name="T24" fmla="*/ 14 w 17"/>
                  <a:gd name="T25" fmla="*/ 2 h 17"/>
                  <a:gd name="T26" fmla="*/ 14 w 17"/>
                  <a:gd name="T27" fmla="*/ 3 h 17"/>
                  <a:gd name="T28" fmla="*/ 14 w 17"/>
                  <a:gd name="T29" fmla="*/ 4 h 17"/>
                  <a:gd name="T30" fmla="*/ 16 w 17"/>
                  <a:gd name="T31" fmla="*/ 6 h 17"/>
                  <a:gd name="T32" fmla="*/ 14 w 17"/>
                  <a:gd name="T33" fmla="*/ 8 h 17"/>
                  <a:gd name="T34" fmla="*/ 14 w 17"/>
                  <a:gd name="T35" fmla="*/ 11 h 17"/>
                  <a:gd name="T36" fmla="*/ 12 w 17"/>
                  <a:gd name="T37" fmla="*/ 13 h 17"/>
                  <a:gd name="T38" fmla="*/ 10 w 17"/>
                  <a:gd name="T39" fmla="*/ 16 h 17"/>
                  <a:gd name="T40" fmla="*/ 8 w 17"/>
                  <a:gd name="T41" fmla="*/ 16 h 17"/>
                  <a:gd name="T42" fmla="*/ 6 w 17"/>
                  <a:gd name="T43" fmla="*/ 16 h 17"/>
                  <a:gd name="T44" fmla="*/ 5 w 17"/>
                  <a:gd name="T45" fmla="*/ 16 h 1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7"/>
                  <a:gd name="T70" fmla="*/ 0 h 17"/>
                  <a:gd name="T71" fmla="*/ 17 w 17"/>
                  <a:gd name="T72" fmla="*/ 17 h 1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7" h="17">
                    <a:moveTo>
                      <a:pt x="5" y="16"/>
                    </a:moveTo>
                    <a:lnTo>
                      <a:pt x="2" y="13"/>
                    </a:lnTo>
                    <a:lnTo>
                      <a:pt x="1" y="12"/>
                    </a:lnTo>
                    <a:lnTo>
                      <a:pt x="1" y="11"/>
                    </a:lnTo>
                    <a:lnTo>
                      <a:pt x="0" y="10"/>
                    </a:lnTo>
                    <a:lnTo>
                      <a:pt x="1" y="8"/>
                    </a:lnTo>
                    <a:lnTo>
                      <a:pt x="2" y="5"/>
                    </a:lnTo>
                    <a:lnTo>
                      <a:pt x="4" y="2"/>
                    </a:lnTo>
                    <a:lnTo>
                      <a:pt x="6" y="1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1" y="1"/>
                    </a:lnTo>
                    <a:lnTo>
                      <a:pt x="14" y="2"/>
                    </a:lnTo>
                    <a:lnTo>
                      <a:pt x="14" y="3"/>
                    </a:lnTo>
                    <a:lnTo>
                      <a:pt x="14" y="4"/>
                    </a:lnTo>
                    <a:lnTo>
                      <a:pt x="16" y="6"/>
                    </a:lnTo>
                    <a:lnTo>
                      <a:pt x="14" y="8"/>
                    </a:lnTo>
                    <a:lnTo>
                      <a:pt x="14" y="11"/>
                    </a:lnTo>
                    <a:lnTo>
                      <a:pt x="12" y="13"/>
                    </a:lnTo>
                    <a:lnTo>
                      <a:pt x="10" y="16"/>
                    </a:lnTo>
                    <a:lnTo>
                      <a:pt x="8" y="16"/>
                    </a:lnTo>
                    <a:lnTo>
                      <a:pt x="6" y="16"/>
                    </a:lnTo>
                    <a:lnTo>
                      <a:pt x="5" y="16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565" name="Freeform 681"/>
              <p:cNvSpPr>
                <a:spLocks/>
              </p:cNvSpPr>
              <p:nvPr/>
            </p:nvSpPr>
            <p:spPr bwMode="auto">
              <a:xfrm>
                <a:off x="2322" y="3215"/>
                <a:ext cx="15" cy="16"/>
              </a:xfrm>
              <a:custGeom>
                <a:avLst/>
                <a:gdLst>
                  <a:gd name="T0" fmla="*/ 14 w 17"/>
                  <a:gd name="T1" fmla="*/ 11 h 17"/>
                  <a:gd name="T2" fmla="*/ 14 w 17"/>
                  <a:gd name="T3" fmla="*/ 7 h 17"/>
                  <a:gd name="T4" fmla="*/ 16 w 17"/>
                  <a:gd name="T5" fmla="*/ 4 h 17"/>
                  <a:gd name="T6" fmla="*/ 14 w 17"/>
                  <a:gd name="T7" fmla="*/ 2 h 17"/>
                  <a:gd name="T8" fmla="*/ 14 w 17"/>
                  <a:gd name="T9" fmla="*/ 1 h 17"/>
                  <a:gd name="T10" fmla="*/ 14 w 17"/>
                  <a:gd name="T11" fmla="*/ 0 h 17"/>
                  <a:gd name="T12" fmla="*/ 11 w 17"/>
                  <a:gd name="T13" fmla="*/ 0 h 17"/>
                  <a:gd name="T14" fmla="*/ 8 w 17"/>
                  <a:gd name="T15" fmla="*/ 1 h 17"/>
                  <a:gd name="T16" fmla="*/ 4 w 17"/>
                  <a:gd name="T17" fmla="*/ 3 h 17"/>
                  <a:gd name="T18" fmla="*/ 3 w 17"/>
                  <a:gd name="T19" fmla="*/ 6 h 17"/>
                  <a:gd name="T20" fmla="*/ 0 w 17"/>
                  <a:gd name="T21" fmla="*/ 8 h 17"/>
                  <a:gd name="T22" fmla="*/ 0 w 17"/>
                  <a:gd name="T23" fmla="*/ 11 h 17"/>
                  <a:gd name="T24" fmla="*/ 0 w 17"/>
                  <a:gd name="T25" fmla="*/ 14 h 17"/>
                  <a:gd name="T26" fmla="*/ 1 w 17"/>
                  <a:gd name="T27" fmla="*/ 16 h 17"/>
                  <a:gd name="T28" fmla="*/ 3 w 17"/>
                  <a:gd name="T29" fmla="*/ 16 h 17"/>
                  <a:gd name="T30" fmla="*/ 4 w 17"/>
                  <a:gd name="T31" fmla="*/ 16 h 17"/>
                  <a:gd name="T32" fmla="*/ 8 w 17"/>
                  <a:gd name="T33" fmla="*/ 16 h 17"/>
                  <a:gd name="T34" fmla="*/ 11 w 17"/>
                  <a:gd name="T35" fmla="*/ 13 h 17"/>
                  <a:gd name="T36" fmla="*/ 14 w 17"/>
                  <a:gd name="T37" fmla="*/ 11 h 1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7"/>
                  <a:gd name="T58" fmla="*/ 0 h 17"/>
                  <a:gd name="T59" fmla="*/ 17 w 17"/>
                  <a:gd name="T60" fmla="*/ 17 h 1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7" h="17">
                    <a:moveTo>
                      <a:pt x="14" y="11"/>
                    </a:moveTo>
                    <a:lnTo>
                      <a:pt x="14" y="7"/>
                    </a:lnTo>
                    <a:lnTo>
                      <a:pt x="16" y="4"/>
                    </a:lnTo>
                    <a:lnTo>
                      <a:pt x="14" y="2"/>
                    </a:lnTo>
                    <a:lnTo>
                      <a:pt x="14" y="1"/>
                    </a:lnTo>
                    <a:lnTo>
                      <a:pt x="14" y="0"/>
                    </a:lnTo>
                    <a:lnTo>
                      <a:pt x="11" y="0"/>
                    </a:lnTo>
                    <a:lnTo>
                      <a:pt x="8" y="1"/>
                    </a:lnTo>
                    <a:lnTo>
                      <a:pt x="4" y="3"/>
                    </a:lnTo>
                    <a:lnTo>
                      <a:pt x="3" y="6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1" y="16"/>
                    </a:lnTo>
                    <a:lnTo>
                      <a:pt x="3" y="16"/>
                    </a:lnTo>
                    <a:lnTo>
                      <a:pt x="4" y="16"/>
                    </a:lnTo>
                    <a:lnTo>
                      <a:pt x="8" y="16"/>
                    </a:lnTo>
                    <a:lnTo>
                      <a:pt x="11" y="13"/>
                    </a:lnTo>
                    <a:lnTo>
                      <a:pt x="14" y="11"/>
                    </a:ln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566" name="Freeform 682"/>
              <p:cNvSpPr>
                <a:spLocks/>
              </p:cNvSpPr>
              <p:nvPr/>
            </p:nvSpPr>
            <p:spPr bwMode="auto">
              <a:xfrm>
                <a:off x="2323" y="3217"/>
                <a:ext cx="15" cy="17"/>
              </a:xfrm>
              <a:custGeom>
                <a:avLst/>
                <a:gdLst>
                  <a:gd name="T0" fmla="*/ 13 w 17"/>
                  <a:gd name="T1" fmla="*/ 11 h 17"/>
                  <a:gd name="T2" fmla="*/ 13 w 17"/>
                  <a:gd name="T3" fmla="*/ 6 h 17"/>
                  <a:gd name="T4" fmla="*/ 16 w 17"/>
                  <a:gd name="T5" fmla="*/ 6 h 17"/>
                  <a:gd name="T6" fmla="*/ 13 w 17"/>
                  <a:gd name="T7" fmla="*/ 2 h 17"/>
                  <a:gd name="T8" fmla="*/ 13 w 17"/>
                  <a:gd name="T9" fmla="*/ 0 h 17"/>
                  <a:gd name="T10" fmla="*/ 10 w 17"/>
                  <a:gd name="T11" fmla="*/ 0 h 17"/>
                  <a:gd name="T12" fmla="*/ 8 w 17"/>
                  <a:gd name="T13" fmla="*/ 2 h 17"/>
                  <a:gd name="T14" fmla="*/ 2 w 17"/>
                  <a:gd name="T15" fmla="*/ 6 h 17"/>
                  <a:gd name="T16" fmla="*/ 0 w 17"/>
                  <a:gd name="T17" fmla="*/ 9 h 17"/>
                  <a:gd name="T18" fmla="*/ 0 w 17"/>
                  <a:gd name="T19" fmla="*/ 11 h 17"/>
                  <a:gd name="T20" fmla="*/ 0 w 17"/>
                  <a:gd name="T21" fmla="*/ 13 h 17"/>
                  <a:gd name="T22" fmla="*/ 2 w 17"/>
                  <a:gd name="T23" fmla="*/ 16 h 17"/>
                  <a:gd name="T24" fmla="*/ 5 w 17"/>
                  <a:gd name="T25" fmla="*/ 16 h 17"/>
                  <a:gd name="T26" fmla="*/ 8 w 17"/>
                  <a:gd name="T27" fmla="*/ 13 h 17"/>
                  <a:gd name="T28" fmla="*/ 13 w 17"/>
                  <a:gd name="T29" fmla="*/ 11 h 1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7"/>
                  <a:gd name="T46" fmla="*/ 0 h 17"/>
                  <a:gd name="T47" fmla="*/ 17 w 17"/>
                  <a:gd name="T48" fmla="*/ 17 h 1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7" h="17">
                    <a:moveTo>
                      <a:pt x="13" y="11"/>
                    </a:moveTo>
                    <a:lnTo>
                      <a:pt x="13" y="6"/>
                    </a:lnTo>
                    <a:lnTo>
                      <a:pt x="16" y="6"/>
                    </a:lnTo>
                    <a:lnTo>
                      <a:pt x="13" y="2"/>
                    </a:lnTo>
                    <a:lnTo>
                      <a:pt x="13" y="0"/>
                    </a:lnTo>
                    <a:lnTo>
                      <a:pt x="10" y="0"/>
                    </a:lnTo>
                    <a:lnTo>
                      <a:pt x="8" y="2"/>
                    </a:lnTo>
                    <a:lnTo>
                      <a:pt x="2" y="6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2" y="16"/>
                    </a:lnTo>
                    <a:lnTo>
                      <a:pt x="5" y="16"/>
                    </a:lnTo>
                    <a:lnTo>
                      <a:pt x="8" y="13"/>
                    </a:lnTo>
                    <a:lnTo>
                      <a:pt x="13" y="11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567" name="Freeform 683"/>
              <p:cNvSpPr>
                <a:spLocks/>
              </p:cNvSpPr>
              <p:nvPr/>
            </p:nvSpPr>
            <p:spPr bwMode="auto">
              <a:xfrm>
                <a:off x="2311" y="3217"/>
                <a:ext cx="15" cy="17"/>
              </a:xfrm>
              <a:custGeom>
                <a:avLst/>
                <a:gdLst>
                  <a:gd name="T0" fmla="*/ 4 w 17"/>
                  <a:gd name="T1" fmla="*/ 14 h 17"/>
                  <a:gd name="T2" fmla="*/ 1 w 17"/>
                  <a:gd name="T3" fmla="*/ 13 h 17"/>
                  <a:gd name="T4" fmla="*/ 1 w 17"/>
                  <a:gd name="T5" fmla="*/ 12 h 17"/>
                  <a:gd name="T6" fmla="*/ 0 w 17"/>
                  <a:gd name="T7" fmla="*/ 11 h 17"/>
                  <a:gd name="T8" fmla="*/ 0 w 17"/>
                  <a:gd name="T9" fmla="*/ 10 h 17"/>
                  <a:gd name="T10" fmla="*/ 0 w 17"/>
                  <a:gd name="T11" fmla="*/ 8 h 17"/>
                  <a:gd name="T12" fmla="*/ 1 w 17"/>
                  <a:gd name="T13" fmla="*/ 4 h 17"/>
                  <a:gd name="T14" fmla="*/ 3 w 17"/>
                  <a:gd name="T15" fmla="*/ 2 h 17"/>
                  <a:gd name="T16" fmla="*/ 6 w 17"/>
                  <a:gd name="T17" fmla="*/ 1 h 17"/>
                  <a:gd name="T18" fmla="*/ 8 w 17"/>
                  <a:gd name="T19" fmla="*/ 0 h 17"/>
                  <a:gd name="T20" fmla="*/ 9 w 17"/>
                  <a:gd name="T21" fmla="*/ 0 h 17"/>
                  <a:gd name="T22" fmla="*/ 9 w 17"/>
                  <a:gd name="T23" fmla="*/ 1 h 17"/>
                  <a:gd name="T24" fmla="*/ 13 w 17"/>
                  <a:gd name="T25" fmla="*/ 2 h 17"/>
                  <a:gd name="T26" fmla="*/ 14 w 17"/>
                  <a:gd name="T27" fmla="*/ 3 h 17"/>
                  <a:gd name="T28" fmla="*/ 16 w 17"/>
                  <a:gd name="T29" fmla="*/ 4 h 17"/>
                  <a:gd name="T30" fmla="*/ 16 w 17"/>
                  <a:gd name="T31" fmla="*/ 5 h 17"/>
                  <a:gd name="T32" fmla="*/ 16 w 17"/>
                  <a:gd name="T33" fmla="*/ 8 h 17"/>
                  <a:gd name="T34" fmla="*/ 13 w 17"/>
                  <a:gd name="T35" fmla="*/ 11 h 17"/>
                  <a:gd name="T36" fmla="*/ 12 w 17"/>
                  <a:gd name="T37" fmla="*/ 13 h 17"/>
                  <a:gd name="T38" fmla="*/ 9 w 17"/>
                  <a:gd name="T39" fmla="*/ 14 h 17"/>
                  <a:gd name="T40" fmla="*/ 7 w 17"/>
                  <a:gd name="T41" fmla="*/ 16 h 17"/>
                  <a:gd name="T42" fmla="*/ 6 w 17"/>
                  <a:gd name="T43" fmla="*/ 16 h 17"/>
                  <a:gd name="T44" fmla="*/ 4 w 17"/>
                  <a:gd name="T45" fmla="*/ 14 h 1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7"/>
                  <a:gd name="T70" fmla="*/ 0 h 17"/>
                  <a:gd name="T71" fmla="*/ 17 w 17"/>
                  <a:gd name="T72" fmla="*/ 17 h 1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7" h="17">
                    <a:moveTo>
                      <a:pt x="4" y="14"/>
                    </a:moveTo>
                    <a:lnTo>
                      <a:pt x="1" y="13"/>
                    </a:lnTo>
                    <a:lnTo>
                      <a:pt x="1" y="12"/>
                    </a:lnTo>
                    <a:lnTo>
                      <a:pt x="0" y="11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1" y="4"/>
                    </a:lnTo>
                    <a:lnTo>
                      <a:pt x="3" y="2"/>
                    </a:lnTo>
                    <a:lnTo>
                      <a:pt x="6" y="1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13" y="2"/>
                    </a:lnTo>
                    <a:lnTo>
                      <a:pt x="14" y="3"/>
                    </a:lnTo>
                    <a:lnTo>
                      <a:pt x="16" y="4"/>
                    </a:lnTo>
                    <a:lnTo>
                      <a:pt x="16" y="5"/>
                    </a:lnTo>
                    <a:lnTo>
                      <a:pt x="16" y="8"/>
                    </a:lnTo>
                    <a:lnTo>
                      <a:pt x="13" y="11"/>
                    </a:lnTo>
                    <a:lnTo>
                      <a:pt x="12" y="13"/>
                    </a:lnTo>
                    <a:lnTo>
                      <a:pt x="9" y="14"/>
                    </a:lnTo>
                    <a:lnTo>
                      <a:pt x="7" y="16"/>
                    </a:lnTo>
                    <a:lnTo>
                      <a:pt x="6" y="16"/>
                    </a:lnTo>
                    <a:lnTo>
                      <a:pt x="4" y="14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568" name="Freeform 684"/>
              <p:cNvSpPr>
                <a:spLocks/>
              </p:cNvSpPr>
              <p:nvPr/>
            </p:nvSpPr>
            <p:spPr bwMode="auto">
              <a:xfrm>
                <a:off x="2314" y="3219"/>
                <a:ext cx="15" cy="16"/>
              </a:xfrm>
              <a:custGeom>
                <a:avLst/>
                <a:gdLst>
                  <a:gd name="T0" fmla="*/ 12 w 17"/>
                  <a:gd name="T1" fmla="*/ 11 h 17"/>
                  <a:gd name="T2" fmla="*/ 16 w 17"/>
                  <a:gd name="T3" fmla="*/ 7 h 17"/>
                  <a:gd name="T4" fmla="*/ 16 w 17"/>
                  <a:gd name="T5" fmla="*/ 3 h 17"/>
                  <a:gd name="T6" fmla="*/ 16 w 17"/>
                  <a:gd name="T7" fmla="*/ 2 h 17"/>
                  <a:gd name="T8" fmla="*/ 14 w 17"/>
                  <a:gd name="T9" fmla="*/ 1 h 17"/>
                  <a:gd name="T10" fmla="*/ 12 w 17"/>
                  <a:gd name="T11" fmla="*/ 0 h 17"/>
                  <a:gd name="T12" fmla="*/ 11 w 17"/>
                  <a:gd name="T13" fmla="*/ 0 h 17"/>
                  <a:gd name="T14" fmla="*/ 8 w 17"/>
                  <a:gd name="T15" fmla="*/ 1 h 17"/>
                  <a:gd name="T16" fmla="*/ 4 w 17"/>
                  <a:gd name="T17" fmla="*/ 2 h 17"/>
                  <a:gd name="T18" fmla="*/ 1 w 17"/>
                  <a:gd name="T19" fmla="*/ 6 h 17"/>
                  <a:gd name="T20" fmla="*/ 1 w 17"/>
                  <a:gd name="T21" fmla="*/ 8 h 17"/>
                  <a:gd name="T22" fmla="*/ 0 w 17"/>
                  <a:gd name="T23" fmla="*/ 11 h 17"/>
                  <a:gd name="T24" fmla="*/ 1 w 17"/>
                  <a:gd name="T25" fmla="*/ 14 h 17"/>
                  <a:gd name="T26" fmla="*/ 4 w 17"/>
                  <a:gd name="T27" fmla="*/ 16 h 17"/>
                  <a:gd name="T28" fmla="*/ 8 w 17"/>
                  <a:gd name="T29" fmla="*/ 14 h 17"/>
                  <a:gd name="T30" fmla="*/ 11 w 17"/>
                  <a:gd name="T31" fmla="*/ 13 h 17"/>
                  <a:gd name="T32" fmla="*/ 12 w 17"/>
                  <a:gd name="T33" fmla="*/ 11 h 1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7"/>
                  <a:gd name="T52" fmla="*/ 0 h 17"/>
                  <a:gd name="T53" fmla="*/ 17 w 17"/>
                  <a:gd name="T54" fmla="*/ 17 h 1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7" h="17">
                    <a:moveTo>
                      <a:pt x="12" y="11"/>
                    </a:moveTo>
                    <a:lnTo>
                      <a:pt x="16" y="7"/>
                    </a:lnTo>
                    <a:lnTo>
                      <a:pt x="16" y="3"/>
                    </a:lnTo>
                    <a:lnTo>
                      <a:pt x="16" y="2"/>
                    </a:lnTo>
                    <a:lnTo>
                      <a:pt x="14" y="1"/>
                    </a:lnTo>
                    <a:lnTo>
                      <a:pt x="12" y="0"/>
                    </a:lnTo>
                    <a:lnTo>
                      <a:pt x="11" y="0"/>
                    </a:lnTo>
                    <a:lnTo>
                      <a:pt x="8" y="1"/>
                    </a:lnTo>
                    <a:lnTo>
                      <a:pt x="4" y="2"/>
                    </a:lnTo>
                    <a:lnTo>
                      <a:pt x="1" y="6"/>
                    </a:lnTo>
                    <a:lnTo>
                      <a:pt x="1" y="8"/>
                    </a:lnTo>
                    <a:lnTo>
                      <a:pt x="0" y="11"/>
                    </a:lnTo>
                    <a:lnTo>
                      <a:pt x="1" y="14"/>
                    </a:lnTo>
                    <a:lnTo>
                      <a:pt x="4" y="16"/>
                    </a:lnTo>
                    <a:lnTo>
                      <a:pt x="8" y="14"/>
                    </a:lnTo>
                    <a:lnTo>
                      <a:pt x="11" y="13"/>
                    </a:lnTo>
                    <a:lnTo>
                      <a:pt x="12" y="11"/>
                    </a:ln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569" name="Freeform 685"/>
              <p:cNvSpPr>
                <a:spLocks/>
              </p:cNvSpPr>
              <p:nvPr/>
            </p:nvSpPr>
            <p:spPr bwMode="auto">
              <a:xfrm>
                <a:off x="2314" y="3222"/>
                <a:ext cx="16" cy="16"/>
              </a:xfrm>
              <a:custGeom>
                <a:avLst/>
                <a:gdLst>
                  <a:gd name="T0" fmla="*/ 13 w 17"/>
                  <a:gd name="T1" fmla="*/ 11 h 17"/>
                  <a:gd name="T2" fmla="*/ 16 w 17"/>
                  <a:gd name="T3" fmla="*/ 6 h 17"/>
                  <a:gd name="T4" fmla="*/ 16 w 17"/>
                  <a:gd name="T5" fmla="*/ 4 h 17"/>
                  <a:gd name="T6" fmla="*/ 16 w 17"/>
                  <a:gd name="T7" fmla="*/ 2 h 17"/>
                  <a:gd name="T8" fmla="*/ 13 w 17"/>
                  <a:gd name="T9" fmla="*/ 0 h 17"/>
                  <a:gd name="T10" fmla="*/ 10 w 17"/>
                  <a:gd name="T11" fmla="*/ 0 h 17"/>
                  <a:gd name="T12" fmla="*/ 8 w 17"/>
                  <a:gd name="T13" fmla="*/ 2 h 17"/>
                  <a:gd name="T14" fmla="*/ 2 w 17"/>
                  <a:gd name="T15" fmla="*/ 6 h 17"/>
                  <a:gd name="T16" fmla="*/ 2 w 17"/>
                  <a:gd name="T17" fmla="*/ 9 h 17"/>
                  <a:gd name="T18" fmla="*/ 0 w 17"/>
                  <a:gd name="T19" fmla="*/ 11 h 17"/>
                  <a:gd name="T20" fmla="*/ 2 w 17"/>
                  <a:gd name="T21" fmla="*/ 13 h 17"/>
                  <a:gd name="T22" fmla="*/ 2 w 17"/>
                  <a:gd name="T23" fmla="*/ 16 h 17"/>
                  <a:gd name="T24" fmla="*/ 5 w 17"/>
                  <a:gd name="T25" fmla="*/ 16 h 17"/>
                  <a:gd name="T26" fmla="*/ 8 w 17"/>
                  <a:gd name="T27" fmla="*/ 13 h 17"/>
                  <a:gd name="T28" fmla="*/ 13 w 17"/>
                  <a:gd name="T29" fmla="*/ 11 h 1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7"/>
                  <a:gd name="T46" fmla="*/ 0 h 17"/>
                  <a:gd name="T47" fmla="*/ 17 w 17"/>
                  <a:gd name="T48" fmla="*/ 17 h 1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7" h="17">
                    <a:moveTo>
                      <a:pt x="13" y="11"/>
                    </a:moveTo>
                    <a:lnTo>
                      <a:pt x="16" y="6"/>
                    </a:lnTo>
                    <a:lnTo>
                      <a:pt x="16" y="4"/>
                    </a:lnTo>
                    <a:lnTo>
                      <a:pt x="16" y="2"/>
                    </a:lnTo>
                    <a:lnTo>
                      <a:pt x="13" y="0"/>
                    </a:lnTo>
                    <a:lnTo>
                      <a:pt x="10" y="0"/>
                    </a:lnTo>
                    <a:lnTo>
                      <a:pt x="8" y="2"/>
                    </a:lnTo>
                    <a:lnTo>
                      <a:pt x="2" y="6"/>
                    </a:lnTo>
                    <a:lnTo>
                      <a:pt x="2" y="9"/>
                    </a:lnTo>
                    <a:lnTo>
                      <a:pt x="0" y="11"/>
                    </a:lnTo>
                    <a:lnTo>
                      <a:pt x="2" y="13"/>
                    </a:lnTo>
                    <a:lnTo>
                      <a:pt x="2" y="16"/>
                    </a:lnTo>
                    <a:lnTo>
                      <a:pt x="5" y="16"/>
                    </a:lnTo>
                    <a:lnTo>
                      <a:pt x="8" y="13"/>
                    </a:lnTo>
                    <a:lnTo>
                      <a:pt x="13" y="11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570" name="Freeform 686"/>
              <p:cNvSpPr>
                <a:spLocks/>
              </p:cNvSpPr>
              <p:nvPr/>
            </p:nvSpPr>
            <p:spPr bwMode="auto">
              <a:xfrm>
                <a:off x="2323" y="3216"/>
                <a:ext cx="15" cy="16"/>
              </a:xfrm>
              <a:custGeom>
                <a:avLst/>
                <a:gdLst>
                  <a:gd name="T0" fmla="*/ 6 w 17"/>
                  <a:gd name="T1" fmla="*/ 16 h 17"/>
                  <a:gd name="T2" fmla="*/ 1 w 17"/>
                  <a:gd name="T3" fmla="*/ 13 h 17"/>
                  <a:gd name="T4" fmla="*/ 1 w 17"/>
                  <a:gd name="T5" fmla="*/ 12 h 17"/>
                  <a:gd name="T6" fmla="*/ 0 w 17"/>
                  <a:gd name="T7" fmla="*/ 12 h 17"/>
                  <a:gd name="T8" fmla="*/ 0 w 17"/>
                  <a:gd name="T9" fmla="*/ 10 h 17"/>
                  <a:gd name="T10" fmla="*/ 0 w 17"/>
                  <a:gd name="T11" fmla="*/ 8 h 17"/>
                  <a:gd name="T12" fmla="*/ 1 w 17"/>
                  <a:gd name="T13" fmla="*/ 4 h 17"/>
                  <a:gd name="T14" fmla="*/ 4 w 17"/>
                  <a:gd name="T15" fmla="*/ 1 h 17"/>
                  <a:gd name="T16" fmla="*/ 6 w 17"/>
                  <a:gd name="T17" fmla="*/ 0 h 17"/>
                  <a:gd name="T18" fmla="*/ 8 w 17"/>
                  <a:gd name="T19" fmla="*/ 0 h 17"/>
                  <a:gd name="T20" fmla="*/ 9 w 17"/>
                  <a:gd name="T21" fmla="*/ 0 h 17"/>
                  <a:gd name="T22" fmla="*/ 11 w 17"/>
                  <a:gd name="T23" fmla="*/ 0 h 17"/>
                  <a:gd name="T24" fmla="*/ 14 w 17"/>
                  <a:gd name="T25" fmla="*/ 1 h 17"/>
                  <a:gd name="T26" fmla="*/ 16 w 17"/>
                  <a:gd name="T27" fmla="*/ 2 h 17"/>
                  <a:gd name="T28" fmla="*/ 16 w 17"/>
                  <a:gd name="T29" fmla="*/ 3 h 17"/>
                  <a:gd name="T30" fmla="*/ 16 w 17"/>
                  <a:gd name="T31" fmla="*/ 5 h 17"/>
                  <a:gd name="T32" fmla="*/ 16 w 17"/>
                  <a:gd name="T33" fmla="*/ 8 h 17"/>
                  <a:gd name="T34" fmla="*/ 14 w 17"/>
                  <a:gd name="T35" fmla="*/ 11 h 17"/>
                  <a:gd name="T36" fmla="*/ 12 w 17"/>
                  <a:gd name="T37" fmla="*/ 13 h 17"/>
                  <a:gd name="T38" fmla="*/ 9 w 17"/>
                  <a:gd name="T39" fmla="*/ 16 h 17"/>
                  <a:gd name="T40" fmla="*/ 8 w 17"/>
                  <a:gd name="T41" fmla="*/ 16 h 17"/>
                  <a:gd name="T42" fmla="*/ 7 w 17"/>
                  <a:gd name="T43" fmla="*/ 16 h 17"/>
                  <a:gd name="T44" fmla="*/ 6 w 17"/>
                  <a:gd name="T45" fmla="*/ 16 h 1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7"/>
                  <a:gd name="T70" fmla="*/ 0 h 17"/>
                  <a:gd name="T71" fmla="*/ 17 w 17"/>
                  <a:gd name="T72" fmla="*/ 17 h 1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7" h="17">
                    <a:moveTo>
                      <a:pt x="6" y="16"/>
                    </a:moveTo>
                    <a:lnTo>
                      <a:pt x="1" y="13"/>
                    </a:lnTo>
                    <a:lnTo>
                      <a:pt x="1" y="12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1" y="4"/>
                    </a:lnTo>
                    <a:lnTo>
                      <a:pt x="4" y="1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4" y="1"/>
                    </a:lnTo>
                    <a:lnTo>
                      <a:pt x="16" y="2"/>
                    </a:lnTo>
                    <a:lnTo>
                      <a:pt x="16" y="3"/>
                    </a:lnTo>
                    <a:lnTo>
                      <a:pt x="16" y="5"/>
                    </a:lnTo>
                    <a:lnTo>
                      <a:pt x="16" y="8"/>
                    </a:lnTo>
                    <a:lnTo>
                      <a:pt x="14" y="11"/>
                    </a:lnTo>
                    <a:lnTo>
                      <a:pt x="12" y="13"/>
                    </a:lnTo>
                    <a:lnTo>
                      <a:pt x="9" y="16"/>
                    </a:lnTo>
                    <a:lnTo>
                      <a:pt x="8" y="16"/>
                    </a:lnTo>
                    <a:lnTo>
                      <a:pt x="7" y="16"/>
                    </a:lnTo>
                    <a:lnTo>
                      <a:pt x="6" y="16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571" name="Freeform 687"/>
              <p:cNvSpPr>
                <a:spLocks/>
              </p:cNvSpPr>
              <p:nvPr/>
            </p:nvSpPr>
            <p:spPr bwMode="auto">
              <a:xfrm>
                <a:off x="2325" y="3217"/>
                <a:ext cx="16" cy="17"/>
              </a:xfrm>
              <a:custGeom>
                <a:avLst/>
                <a:gdLst>
                  <a:gd name="T0" fmla="*/ 14 w 17"/>
                  <a:gd name="T1" fmla="*/ 11 h 17"/>
                  <a:gd name="T2" fmla="*/ 16 w 17"/>
                  <a:gd name="T3" fmla="*/ 7 h 17"/>
                  <a:gd name="T4" fmla="*/ 16 w 17"/>
                  <a:gd name="T5" fmla="*/ 4 h 17"/>
                  <a:gd name="T6" fmla="*/ 16 w 17"/>
                  <a:gd name="T7" fmla="*/ 2 h 17"/>
                  <a:gd name="T8" fmla="*/ 16 w 17"/>
                  <a:gd name="T9" fmla="*/ 1 h 17"/>
                  <a:gd name="T10" fmla="*/ 14 w 17"/>
                  <a:gd name="T11" fmla="*/ 0 h 17"/>
                  <a:gd name="T12" fmla="*/ 10 w 17"/>
                  <a:gd name="T13" fmla="*/ 0 h 17"/>
                  <a:gd name="T14" fmla="*/ 7 w 17"/>
                  <a:gd name="T15" fmla="*/ 1 h 17"/>
                  <a:gd name="T16" fmla="*/ 5 w 17"/>
                  <a:gd name="T17" fmla="*/ 3 h 17"/>
                  <a:gd name="T18" fmla="*/ 1 w 17"/>
                  <a:gd name="T19" fmla="*/ 6 h 17"/>
                  <a:gd name="T20" fmla="*/ 0 w 17"/>
                  <a:gd name="T21" fmla="*/ 8 h 17"/>
                  <a:gd name="T22" fmla="*/ 0 w 17"/>
                  <a:gd name="T23" fmla="*/ 12 h 17"/>
                  <a:gd name="T24" fmla="*/ 0 w 17"/>
                  <a:gd name="T25" fmla="*/ 14 h 17"/>
                  <a:gd name="T26" fmla="*/ 0 w 17"/>
                  <a:gd name="T27" fmla="*/ 16 h 17"/>
                  <a:gd name="T28" fmla="*/ 1 w 17"/>
                  <a:gd name="T29" fmla="*/ 16 h 17"/>
                  <a:gd name="T30" fmla="*/ 5 w 17"/>
                  <a:gd name="T31" fmla="*/ 16 h 17"/>
                  <a:gd name="T32" fmla="*/ 7 w 17"/>
                  <a:gd name="T33" fmla="*/ 16 h 17"/>
                  <a:gd name="T34" fmla="*/ 10 w 17"/>
                  <a:gd name="T35" fmla="*/ 13 h 17"/>
                  <a:gd name="T36" fmla="*/ 14 w 17"/>
                  <a:gd name="T37" fmla="*/ 11 h 1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7"/>
                  <a:gd name="T58" fmla="*/ 0 h 17"/>
                  <a:gd name="T59" fmla="*/ 17 w 17"/>
                  <a:gd name="T60" fmla="*/ 17 h 1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7" h="17">
                    <a:moveTo>
                      <a:pt x="14" y="11"/>
                    </a:moveTo>
                    <a:lnTo>
                      <a:pt x="16" y="7"/>
                    </a:lnTo>
                    <a:lnTo>
                      <a:pt x="16" y="4"/>
                    </a:lnTo>
                    <a:lnTo>
                      <a:pt x="16" y="2"/>
                    </a:lnTo>
                    <a:lnTo>
                      <a:pt x="16" y="1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7" y="1"/>
                    </a:lnTo>
                    <a:lnTo>
                      <a:pt x="5" y="3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0" y="14"/>
                    </a:lnTo>
                    <a:lnTo>
                      <a:pt x="0" y="16"/>
                    </a:lnTo>
                    <a:lnTo>
                      <a:pt x="1" y="16"/>
                    </a:lnTo>
                    <a:lnTo>
                      <a:pt x="5" y="16"/>
                    </a:lnTo>
                    <a:lnTo>
                      <a:pt x="7" y="16"/>
                    </a:lnTo>
                    <a:lnTo>
                      <a:pt x="10" y="13"/>
                    </a:lnTo>
                    <a:lnTo>
                      <a:pt x="14" y="11"/>
                    </a:ln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572" name="Freeform 688"/>
              <p:cNvSpPr>
                <a:spLocks/>
              </p:cNvSpPr>
              <p:nvPr/>
            </p:nvSpPr>
            <p:spPr bwMode="auto">
              <a:xfrm>
                <a:off x="2314" y="3220"/>
                <a:ext cx="16" cy="16"/>
              </a:xfrm>
              <a:custGeom>
                <a:avLst/>
                <a:gdLst>
                  <a:gd name="T0" fmla="*/ 6 w 17"/>
                  <a:gd name="T1" fmla="*/ 14 h 17"/>
                  <a:gd name="T2" fmla="*/ 2 w 17"/>
                  <a:gd name="T3" fmla="*/ 13 h 17"/>
                  <a:gd name="T4" fmla="*/ 1 w 17"/>
                  <a:gd name="T5" fmla="*/ 12 h 17"/>
                  <a:gd name="T6" fmla="*/ 0 w 17"/>
                  <a:gd name="T7" fmla="*/ 11 h 17"/>
                  <a:gd name="T8" fmla="*/ 0 w 17"/>
                  <a:gd name="T9" fmla="*/ 10 h 17"/>
                  <a:gd name="T10" fmla="*/ 0 w 17"/>
                  <a:gd name="T11" fmla="*/ 8 h 17"/>
                  <a:gd name="T12" fmla="*/ 2 w 17"/>
                  <a:gd name="T13" fmla="*/ 5 h 17"/>
                  <a:gd name="T14" fmla="*/ 3 w 17"/>
                  <a:gd name="T15" fmla="*/ 2 h 17"/>
                  <a:gd name="T16" fmla="*/ 7 w 17"/>
                  <a:gd name="T17" fmla="*/ 1 h 17"/>
                  <a:gd name="T18" fmla="*/ 8 w 17"/>
                  <a:gd name="T19" fmla="*/ 0 h 17"/>
                  <a:gd name="T20" fmla="*/ 9 w 17"/>
                  <a:gd name="T21" fmla="*/ 0 h 17"/>
                  <a:gd name="T22" fmla="*/ 11 w 17"/>
                  <a:gd name="T23" fmla="*/ 1 h 17"/>
                  <a:gd name="T24" fmla="*/ 14 w 17"/>
                  <a:gd name="T25" fmla="*/ 2 h 17"/>
                  <a:gd name="T26" fmla="*/ 14 w 17"/>
                  <a:gd name="T27" fmla="*/ 3 h 17"/>
                  <a:gd name="T28" fmla="*/ 16 w 17"/>
                  <a:gd name="T29" fmla="*/ 4 h 17"/>
                  <a:gd name="T30" fmla="*/ 16 w 17"/>
                  <a:gd name="T31" fmla="*/ 6 h 17"/>
                  <a:gd name="T32" fmla="*/ 16 w 17"/>
                  <a:gd name="T33" fmla="*/ 8 h 17"/>
                  <a:gd name="T34" fmla="*/ 14 w 17"/>
                  <a:gd name="T35" fmla="*/ 11 h 17"/>
                  <a:gd name="T36" fmla="*/ 12 w 17"/>
                  <a:gd name="T37" fmla="*/ 13 h 17"/>
                  <a:gd name="T38" fmla="*/ 11 w 17"/>
                  <a:gd name="T39" fmla="*/ 14 h 17"/>
                  <a:gd name="T40" fmla="*/ 7 w 17"/>
                  <a:gd name="T41" fmla="*/ 16 h 17"/>
                  <a:gd name="T42" fmla="*/ 6 w 17"/>
                  <a:gd name="T43" fmla="*/ 14 h 1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7"/>
                  <a:gd name="T67" fmla="*/ 0 h 17"/>
                  <a:gd name="T68" fmla="*/ 17 w 17"/>
                  <a:gd name="T69" fmla="*/ 17 h 17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7" h="17">
                    <a:moveTo>
                      <a:pt x="6" y="14"/>
                    </a:moveTo>
                    <a:lnTo>
                      <a:pt x="2" y="13"/>
                    </a:lnTo>
                    <a:lnTo>
                      <a:pt x="1" y="12"/>
                    </a:lnTo>
                    <a:lnTo>
                      <a:pt x="0" y="11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2" y="5"/>
                    </a:lnTo>
                    <a:lnTo>
                      <a:pt x="3" y="2"/>
                    </a:lnTo>
                    <a:lnTo>
                      <a:pt x="7" y="1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1" y="1"/>
                    </a:lnTo>
                    <a:lnTo>
                      <a:pt x="14" y="2"/>
                    </a:lnTo>
                    <a:lnTo>
                      <a:pt x="14" y="3"/>
                    </a:lnTo>
                    <a:lnTo>
                      <a:pt x="16" y="4"/>
                    </a:lnTo>
                    <a:lnTo>
                      <a:pt x="16" y="6"/>
                    </a:lnTo>
                    <a:lnTo>
                      <a:pt x="16" y="8"/>
                    </a:lnTo>
                    <a:lnTo>
                      <a:pt x="14" y="11"/>
                    </a:lnTo>
                    <a:lnTo>
                      <a:pt x="12" y="13"/>
                    </a:lnTo>
                    <a:lnTo>
                      <a:pt x="11" y="14"/>
                    </a:lnTo>
                    <a:lnTo>
                      <a:pt x="7" y="16"/>
                    </a:lnTo>
                    <a:lnTo>
                      <a:pt x="6" y="14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573" name="Freeform 689"/>
              <p:cNvSpPr>
                <a:spLocks/>
              </p:cNvSpPr>
              <p:nvPr/>
            </p:nvSpPr>
            <p:spPr bwMode="auto">
              <a:xfrm>
                <a:off x="2316" y="3222"/>
                <a:ext cx="16" cy="16"/>
              </a:xfrm>
              <a:custGeom>
                <a:avLst/>
                <a:gdLst>
                  <a:gd name="T0" fmla="*/ 14 w 17"/>
                  <a:gd name="T1" fmla="*/ 11 h 17"/>
                  <a:gd name="T2" fmla="*/ 16 w 17"/>
                  <a:gd name="T3" fmla="*/ 7 h 17"/>
                  <a:gd name="T4" fmla="*/ 16 w 17"/>
                  <a:gd name="T5" fmla="*/ 4 h 17"/>
                  <a:gd name="T6" fmla="*/ 16 w 17"/>
                  <a:gd name="T7" fmla="*/ 2 h 17"/>
                  <a:gd name="T8" fmla="*/ 14 w 17"/>
                  <a:gd name="T9" fmla="*/ 1 h 17"/>
                  <a:gd name="T10" fmla="*/ 14 w 17"/>
                  <a:gd name="T11" fmla="*/ 0 h 17"/>
                  <a:gd name="T12" fmla="*/ 11 w 17"/>
                  <a:gd name="T13" fmla="*/ 0 h 17"/>
                  <a:gd name="T14" fmla="*/ 9 w 17"/>
                  <a:gd name="T15" fmla="*/ 1 h 17"/>
                  <a:gd name="T16" fmla="*/ 4 w 17"/>
                  <a:gd name="T17" fmla="*/ 3 h 17"/>
                  <a:gd name="T18" fmla="*/ 3 w 17"/>
                  <a:gd name="T19" fmla="*/ 6 h 17"/>
                  <a:gd name="T20" fmla="*/ 1 w 17"/>
                  <a:gd name="T21" fmla="*/ 8 h 17"/>
                  <a:gd name="T22" fmla="*/ 0 w 17"/>
                  <a:gd name="T23" fmla="*/ 11 h 17"/>
                  <a:gd name="T24" fmla="*/ 1 w 17"/>
                  <a:gd name="T25" fmla="*/ 14 h 17"/>
                  <a:gd name="T26" fmla="*/ 3 w 17"/>
                  <a:gd name="T27" fmla="*/ 14 h 17"/>
                  <a:gd name="T28" fmla="*/ 4 w 17"/>
                  <a:gd name="T29" fmla="*/ 16 h 17"/>
                  <a:gd name="T30" fmla="*/ 9 w 17"/>
                  <a:gd name="T31" fmla="*/ 14 h 17"/>
                  <a:gd name="T32" fmla="*/ 11 w 17"/>
                  <a:gd name="T33" fmla="*/ 13 h 17"/>
                  <a:gd name="T34" fmla="*/ 14 w 17"/>
                  <a:gd name="T35" fmla="*/ 11 h 1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7"/>
                  <a:gd name="T55" fmla="*/ 0 h 17"/>
                  <a:gd name="T56" fmla="*/ 17 w 17"/>
                  <a:gd name="T57" fmla="*/ 17 h 1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7" h="17">
                    <a:moveTo>
                      <a:pt x="14" y="11"/>
                    </a:moveTo>
                    <a:lnTo>
                      <a:pt x="16" y="7"/>
                    </a:lnTo>
                    <a:lnTo>
                      <a:pt x="16" y="4"/>
                    </a:lnTo>
                    <a:lnTo>
                      <a:pt x="16" y="2"/>
                    </a:lnTo>
                    <a:lnTo>
                      <a:pt x="14" y="1"/>
                    </a:lnTo>
                    <a:lnTo>
                      <a:pt x="14" y="0"/>
                    </a:lnTo>
                    <a:lnTo>
                      <a:pt x="11" y="0"/>
                    </a:lnTo>
                    <a:lnTo>
                      <a:pt x="9" y="1"/>
                    </a:lnTo>
                    <a:lnTo>
                      <a:pt x="4" y="3"/>
                    </a:lnTo>
                    <a:lnTo>
                      <a:pt x="3" y="6"/>
                    </a:lnTo>
                    <a:lnTo>
                      <a:pt x="1" y="8"/>
                    </a:lnTo>
                    <a:lnTo>
                      <a:pt x="0" y="11"/>
                    </a:lnTo>
                    <a:lnTo>
                      <a:pt x="1" y="14"/>
                    </a:lnTo>
                    <a:lnTo>
                      <a:pt x="3" y="14"/>
                    </a:lnTo>
                    <a:lnTo>
                      <a:pt x="4" y="16"/>
                    </a:lnTo>
                    <a:lnTo>
                      <a:pt x="9" y="14"/>
                    </a:lnTo>
                    <a:lnTo>
                      <a:pt x="11" y="13"/>
                    </a:lnTo>
                    <a:lnTo>
                      <a:pt x="14" y="11"/>
                    </a:ln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574" name="Freeform 690"/>
              <p:cNvSpPr>
                <a:spLocks/>
              </p:cNvSpPr>
              <p:nvPr/>
            </p:nvSpPr>
            <p:spPr bwMode="auto">
              <a:xfrm>
                <a:off x="2388" y="3172"/>
                <a:ext cx="15" cy="16"/>
              </a:xfrm>
              <a:custGeom>
                <a:avLst/>
                <a:gdLst>
                  <a:gd name="T0" fmla="*/ 6 w 17"/>
                  <a:gd name="T1" fmla="*/ 16 h 17"/>
                  <a:gd name="T2" fmla="*/ 2 w 17"/>
                  <a:gd name="T3" fmla="*/ 13 h 17"/>
                  <a:gd name="T4" fmla="*/ 1 w 17"/>
                  <a:gd name="T5" fmla="*/ 13 h 17"/>
                  <a:gd name="T6" fmla="*/ 0 w 17"/>
                  <a:gd name="T7" fmla="*/ 12 h 17"/>
                  <a:gd name="T8" fmla="*/ 0 w 17"/>
                  <a:gd name="T9" fmla="*/ 9 h 17"/>
                  <a:gd name="T10" fmla="*/ 0 w 17"/>
                  <a:gd name="T11" fmla="*/ 7 h 17"/>
                  <a:gd name="T12" fmla="*/ 2 w 17"/>
                  <a:gd name="T13" fmla="*/ 5 h 17"/>
                  <a:gd name="T14" fmla="*/ 3 w 17"/>
                  <a:gd name="T15" fmla="*/ 3 h 17"/>
                  <a:gd name="T16" fmla="*/ 6 w 17"/>
                  <a:gd name="T17" fmla="*/ 1 h 17"/>
                  <a:gd name="T18" fmla="*/ 8 w 17"/>
                  <a:gd name="T19" fmla="*/ 0 h 17"/>
                  <a:gd name="T20" fmla="*/ 9 w 17"/>
                  <a:gd name="T21" fmla="*/ 0 h 17"/>
                  <a:gd name="T22" fmla="*/ 13 w 17"/>
                  <a:gd name="T23" fmla="*/ 3 h 17"/>
                  <a:gd name="T24" fmla="*/ 14 w 17"/>
                  <a:gd name="T25" fmla="*/ 3 h 17"/>
                  <a:gd name="T26" fmla="*/ 16 w 17"/>
                  <a:gd name="T27" fmla="*/ 6 h 17"/>
                  <a:gd name="T28" fmla="*/ 14 w 17"/>
                  <a:gd name="T29" fmla="*/ 8 h 17"/>
                  <a:gd name="T30" fmla="*/ 13 w 17"/>
                  <a:gd name="T31" fmla="*/ 10 h 17"/>
                  <a:gd name="T32" fmla="*/ 12 w 17"/>
                  <a:gd name="T33" fmla="*/ 13 h 17"/>
                  <a:gd name="T34" fmla="*/ 9 w 17"/>
                  <a:gd name="T35" fmla="*/ 14 h 17"/>
                  <a:gd name="T36" fmla="*/ 7 w 17"/>
                  <a:gd name="T37" fmla="*/ 16 h 17"/>
                  <a:gd name="T38" fmla="*/ 6 w 17"/>
                  <a:gd name="T39" fmla="*/ 16 h 17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7"/>
                  <a:gd name="T61" fmla="*/ 0 h 17"/>
                  <a:gd name="T62" fmla="*/ 17 w 17"/>
                  <a:gd name="T63" fmla="*/ 17 h 17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7" h="17">
                    <a:moveTo>
                      <a:pt x="6" y="16"/>
                    </a:moveTo>
                    <a:lnTo>
                      <a:pt x="2" y="13"/>
                    </a:lnTo>
                    <a:lnTo>
                      <a:pt x="1" y="13"/>
                    </a:lnTo>
                    <a:lnTo>
                      <a:pt x="0" y="12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2" y="5"/>
                    </a:lnTo>
                    <a:lnTo>
                      <a:pt x="3" y="3"/>
                    </a:lnTo>
                    <a:lnTo>
                      <a:pt x="6" y="1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3" y="3"/>
                    </a:lnTo>
                    <a:lnTo>
                      <a:pt x="14" y="3"/>
                    </a:lnTo>
                    <a:lnTo>
                      <a:pt x="16" y="6"/>
                    </a:lnTo>
                    <a:lnTo>
                      <a:pt x="14" y="8"/>
                    </a:lnTo>
                    <a:lnTo>
                      <a:pt x="13" y="10"/>
                    </a:lnTo>
                    <a:lnTo>
                      <a:pt x="12" y="13"/>
                    </a:lnTo>
                    <a:lnTo>
                      <a:pt x="9" y="14"/>
                    </a:lnTo>
                    <a:lnTo>
                      <a:pt x="7" y="16"/>
                    </a:lnTo>
                    <a:lnTo>
                      <a:pt x="6" y="16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575" name="Freeform 691"/>
              <p:cNvSpPr>
                <a:spLocks/>
              </p:cNvSpPr>
              <p:nvPr/>
            </p:nvSpPr>
            <p:spPr bwMode="auto">
              <a:xfrm>
                <a:off x="2391" y="3174"/>
                <a:ext cx="15" cy="16"/>
              </a:xfrm>
              <a:custGeom>
                <a:avLst/>
                <a:gdLst>
                  <a:gd name="T0" fmla="*/ 12 w 17"/>
                  <a:gd name="T1" fmla="*/ 9 h 17"/>
                  <a:gd name="T2" fmla="*/ 14 w 17"/>
                  <a:gd name="T3" fmla="*/ 7 h 17"/>
                  <a:gd name="T4" fmla="*/ 16 w 17"/>
                  <a:gd name="T5" fmla="*/ 4 h 17"/>
                  <a:gd name="T6" fmla="*/ 14 w 17"/>
                  <a:gd name="T7" fmla="*/ 1 h 17"/>
                  <a:gd name="T8" fmla="*/ 12 w 17"/>
                  <a:gd name="T9" fmla="*/ 1 h 17"/>
                  <a:gd name="T10" fmla="*/ 11 w 17"/>
                  <a:gd name="T11" fmla="*/ 0 h 17"/>
                  <a:gd name="T12" fmla="*/ 8 w 17"/>
                  <a:gd name="T13" fmla="*/ 1 h 17"/>
                  <a:gd name="T14" fmla="*/ 4 w 17"/>
                  <a:gd name="T15" fmla="*/ 2 h 17"/>
                  <a:gd name="T16" fmla="*/ 3 w 17"/>
                  <a:gd name="T17" fmla="*/ 4 h 17"/>
                  <a:gd name="T18" fmla="*/ 0 w 17"/>
                  <a:gd name="T19" fmla="*/ 8 h 17"/>
                  <a:gd name="T20" fmla="*/ 0 w 17"/>
                  <a:gd name="T21" fmla="*/ 12 h 17"/>
                  <a:gd name="T22" fmla="*/ 0 w 17"/>
                  <a:gd name="T23" fmla="*/ 13 h 17"/>
                  <a:gd name="T24" fmla="*/ 1 w 17"/>
                  <a:gd name="T25" fmla="*/ 14 h 17"/>
                  <a:gd name="T26" fmla="*/ 3 w 17"/>
                  <a:gd name="T27" fmla="*/ 16 h 17"/>
                  <a:gd name="T28" fmla="*/ 4 w 17"/>
                  <a:gd name="T29" fmla="*/ 16 h 17"/>
                  <a:gd name="T30" fmla="*/ 8 w 17"/>
                  <a:gd name="T31" fmla="*/ 14 h 17"/>
                  <a:gd name="T32" fmla="*/ 11 w 17"/>
                  <a:gd name="T33" fmla="*/ 13 h 17"/>
                  <a:gd name="T34" fmla="*/ 12 w 17"/>
                  <a:gd name="T35" fmla="*/ 9 h 1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7"/>
                  <a:gd name="T55" fmla="*/ 0 h 17"/>
                  <a:gd name="T56" fmla="*/ 17 w 17"/>
                  <a:gd name="T57" fmla="*/ 17 h 1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7" h="17">
                    <a:moveTo>
                      <a:pt x="12" y="9"/>
                    </a:moveTo>
                    <a:lnTo>
                      <a:pt x="14" y="7"/>
                    </a:lnTo>
                    <a:lnTo>
                      <a:pt x="16" y="4"/>
                    </a:lnTo>
                    <a:lnTo>
                      <a:pt x="14" y="1"/>
                    </a:lnTo>
                    <a:lnTo>
                      <a:pt x="12" y="1"/>
                    </a:lnTo>
                    <a:lnTo>
                      <a:pt x="11" y="0"/>
                    </a:lnTo>
                    <a:lnTo>
                      <a:pt x="8" y="1"/>
                    </a:lnTo>
                    <a:lnTo>
                      <a:pt x="4" y="2"/>
                    </a:lnTo>
                    <a:lnTo>
                      <a:pt x="3" y="4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0" y="13"/>
                    </a:lnTo>
                    <a:lnTo>
                      <a:pt x="1" y="14"/>
                    </a:lnTo>
                    <a:lnTo>
                      <a:pt x="3" y="16"/>
                    </a:lnTo>
                    <a:lnTo>
                      <a:pt x="4" y="16"/>
                    </a:lnTo>
                    <a:lnTo>
                      <a:pt x="8" y="14"/>
                    </a:lnTo>
                    <a:lnTo>
                      <a:pt x="11" y="13"/>
                    </a:lnTo>
                    <a:lnTo>
                      <a:pt x="12" y="9"/>
                    </a:ln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576" name="Freeform 692"/>
              <p:cNvSpPr>
                <a:spLocks/>
              </p:cNvSpPr>
              <p:nvPr/>
            </p:nvSpPr>
            <p:spPr bwMode="auto">
              <a:xfrm>
                <a:off x="2391" y="3177"/>
                <a:ext cx="16" cy="16"/>
              </a:xfrm>
              <a:custGeom>
                <a:avLst/>
                <a:gdLst>
                  <a:gd name="T0" fmla="*/ 13 w 17"/>
                  <a:gd name="T1" fmla="*/ 8 h 17"/>
                  <a:gd name="T2" fmla="*/ 16 w 17"/>
                  <a:gd name="T3" fmla="*/ 8 h 17"/>
                  <a:gd name="T4" fmla="*/ 16 w 17"/>
                  <a:gd name="T5" fmla="*/ 2 h 17"/>
                  <a:gd name="T6" fmla="*/ 16 w 17"/>
                  <a:gd name="T7" fmla="*/ 0 h 17"/>
                  <a:gd name="T8" fmla="*/ 13 w 17"/>
                  <a:gd name="T9" fmla="*/ 0 h 17"/>
                  <a:gd name="T10" fmla="*/ 10 w 17"/>
                  <a:gd name="T11" fmla="*/ 0 h 17"/>
                  <a:gd name="T12" fmla="*/ 8 w 17"/>
                  <a:gd name="T13" fmla="*/ 0 h 17"/>
                  <a:gd name="T14" fmla="*/ 2 w 17"/>
                  <a:gd name="T15" fmla="*/ 5 h 17"/>
                  <a:gd name="T16" fmla="*/ 0 w 17"/>
                  <a:gd name="T17" fmla="*/ 8 h 17"/>
                  <a:gd name="T18" fmla="*/ 0 w 17"/>
                  <a:gd name="T19" fmla="*/ 10 h 17"/>
                  <a:gd name="T20" fmla="*/ 0 w 17"/>
                  <a:gd name="T21" fmla="*/ 13 h 17"/>
                  <a:gd name="T22" fmla="*/ 2 w 17"/>
                  <a:gd name="T23" fmla="*/ 16 h 17"/>
                  <a:gd name="T24" fmla="*/ 5 w 17"/>
                  <a:gd name="T25" fmla="*/ 16 h 17"/>
                  <a:gd name="T26" fmla="*/ 8 w 17"/>
                  <a:gd name="T27" fmla="*/ 16 h 17"/>
                  <a:gd name="T28" fmla="*/ 13 w 17"/>
                  <a:gd name="T29" fmla="*/ 8 h 1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7"/>
                  <a:gd name="T46" fmla="*/ 0 h 17"/>
                  <a:gd name="T47" fmla="*/ 17 w 17"/>
                  <a:gd name="T48" fmla="*/ 17 h 1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7" h="17">
                    <a:moveTo>
                      <a:pt x="13" y="8"/>
                    </a:moveTo>
                    <a:lnTo>
                      <a:pt x="16" y="8"/>
                    </a:lnTo>
                    <a:lnTo>
                      <a:pt x="16" y="2"/>
                    </a:lnTo>
                    <a:lnTo>
                      <a:pt x="16" y="0"/>
                    </a:lnTo>
                    <a:lnTo>
                      <a:pt x="13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2" y="5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0" y="13"/>
                    </a:lnTo>
                    <a:lnTo>
                      <a:pt x="2" y="16"/>
                    </a:lnTo>
                    <a:lnTo>
                      <a:pt x="5" y="16"/>
                    </a:lnTo>
                    <a:lnTo>
                      <a:pt x="8" y="16"/>
                    </a:lnTo>
                    <a:lnTo>
                      <a:pt x="13" y="8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577" name="Freeform 693"/>
              <p:cNvSpPr>
                <a:spLocks/>
              </p:cNvSpPr>
              <p:nvPr/>
            </p:nvSpPr>
            <p:spPr bwMode="auto">
              <a:xfrm>
                <a:off x="2379" y="3177"/>
                <a:ext cx="15" cy="17"/>
              </a:xfrm>
              <a:custGeom>
                <a:avLst/>
                <a:gdLst>
                  <a:gd name="T0" fmla="*/ 4 w 17"/>
                  <a:gd name="T1" fmla="*/ 16 h 17"/>
                  <a:gd name="T2" fmla="*/ 1 w 17"/>
                  <a:gd name="T3" fmla="*/ 12 h 17"/>
                  <a:gd name="T4" fmla="*/ 0 w 17"/>
                  <a:gd name="T5" fmla="*/ 12 h 17"/>
                  <a:gd name="T6" fmla="*/ 0 w 17"/>
                  <a:gd name="T7" fmla="*/ 9 h 17"/>
                  <a:gd name="T8" fmla="*/ 0 w 17"/>
                  <a:gd name="T9" fmla="*/ 7 h 17"/>
                  <a:gd name="T10" fmla="*/ 1 w 17"/>
                  <a:gd name="T11" fmla="*/ 5 h 17"/>
                  <a:gd name="T12" fmla="*/ 3 w 17"/>
                  <a:gd name="T13" fmla="*/ 2 h 17"/>
                  <a:gd name="T14" fmla="*/ 6 w 17"/>
                  <a:gd name="T15" fmla="*/ 1 h 17"/>
                  <a:gd name="T16" fmla="*/ 8 w 17"/>
                  <a:gd name="T17" fmla="*/ 0 h 17"/>
                  <a:gd name="T18" fmla="*/ 9 w 17"/>
                  <a:gd name="T19" fmla="*/ 0 h 17"/>
                  <a:gd name="T20" fmla="*/ 14 w 17"/>
                  <a:gd name="T21" fmla="*/ 2 h 17"/>
                  <a:gd name="T22" fmla="*/ 16 w 17"/>
                  <a:gd name="T23" fmla="*/ 3 h 17"/>
                  <a:gd name="T24" fmla="*/ 16 w 17"/>
                  <a:gd name="T25" fmla="*/ 6 h 17"/>
                  <a:gd name="T26" fmla="*/ 16 w 17"/>
                  <a:gd name="T27" fmla="*/ 8 h 17"/>
                  <a:gd name="T28" fmla="*/ 14 w 17"/>
                  <a:gd name="T29" fmla="*/ 10 h 17"/>
                  <a:gd name="T30" fmla="*/ 12 w 17"/>
                  <a:gd name="T31" fmla="*/ 12 h 17"/>
                  <a:gd name="T32" fmla="*/ 9 w 17"/>
                  <a:gd name="T33" fmla="*/ 14 h 17"/>
                  <a:gd name="T34" fmla="*/ 7 w 17"/>
                  <a:gd name="T35" fmla="*/ 16 h 17"/>
                  <a:gd name="T36" fmla="*/ 6 w 17"/>
                  <a:gd name="T37" fmla="*/ 16 h 17"/>
                  <a:gd name="T38" fmla="*/ 4 w 17"/>
                  <a:gd name="T39" fmla="*/ 16 h 17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7"/>
                  <a:gd name="T61" fmla="*/ 0 h 17"/>
                  <a:gd name="T62" fmla="*/ 17 w 17"/>
                  <a:gd name="T63" fmla="*/ 17 h 17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7" h="17">
                    <a:moveTo>
                      <a:pt x="4" y="16"/>
                    </a:moveTo>
                    <a:lnTo>
                      <a:pt x="1" y="12"/>
                    </a:lnTo>
                    <a:lnTo>
                      <a:pt x="0" y="12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1" y="5"/>
                    </a:lnTo>
                    <a:lnTo>
                      <a:pt x="3" y="2"/>
                    </a:lnTo>
                    <a:lnTo>
                      <a:pt x="6" y="1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4" y="2"/>
                    </a:lnTo>
                    <a:lnTo>
                      <a:pt x="16" y="3"/>
                    </a:lnTo>
                    <a:lnTo>
                      <a:pt x="16" y="6"/>
                    </a:lnTo>
                    <a:lnTo>
                      <a:pt x="16" y="8"/>
                    </a:lnTo>
                    <a:lnTo>
                      <a:pt x="14" y="10"/>
                    </a:lnTo>
                    <a:lnTo>
                      <a:pt x="12" y="12"/>
                    </a:lnTo>
                    <a:lnTo>
                      <a:pt x="9" y="14"/>
                    </a:lnTo>
                    <a:lnTo>
                      <a:pt x="7" y="16"/>
                    </a:lnTo>
                    <a:lnTo>
                      <a:pt x="6" y="16"/>
                    </a:lnTo>
                    <a:lnTo>
                      <a:pt x="4" y="16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578" name="Freeform 694"/>
              <p:cNvSpPr>
                <a:spLocks/>
              </p:cNvSpPr>
              <p:nvPr/>
            </p:nvSpPr>
            <p:spPr bwMode="auto">
              <a:xfrm>
                <a:off x="2381" y="3178"/>
                <a:ext cx="16" cy="17"/>
              </a:xfrm>
              <a:custGeom>
                <a:avLst/>
                <a:gdLst>
                  <a:gd name="T0" fmla="*/ 14 w 17"/>
                  <a:gd name="T1" fmla="*/ 9 h 17"/>
                  <a:gd name="T2" fmla="*/ 16 w 17"/>
                  <a:gd name="T3" fmla="*/ 7 h 17"/>
                  <a:gd name="T4" fmla="*/ 16 w 17"/>
                  <a:gd name="T5" fmla="*/ 4 h 17"/>
                  <a:gd name="T6" fmla="*/ 16 w 17"/>
                  <a:gd name="T7" fmla="*/ 1 h 17"/>
                  <a:gd name="T8" fmla="*/ 14 w 17"/>
                  <a:gd name="T9" fmla="*/ 0 h 17"/>
                  <a:gd name="T10" fmla="*/ 11 w 17"/>
                  <a:gd name="T11" fmla="*/ 0 h 17"/>
                  <a:gd name="T12" fmla="*/ 8 w 17"/>
                  <a:gd name="T13" fmla="*/ 0 h 17"/>
                  <a:gd name="T14" fmla="*/ 4 w 17"/>
                  <a:gd name="T15" fmla="*/ 2 h 17"/>
                  <a:gd name="T16" fmla="*/ 1 w 17"/>
                  <a:gd name="T17" fmla="*/ 4 h 17"/>
                  <a:gd name="T18" fmla="*/ 1 w 17"/>
                  <a:gd name="T19" fmla="*/ 8 h 17"/>
                  <a:gd name="T20" fmla="*/ 0 w 17"/>
                  <a:gd name="T21" fmla="*/ 12 h 17"/>
                  <a:gd name="T22" fmla="*/ 1 w 17"/>
                  <a:gd name="T23" fmla="*/ 13 h 17"/>
                  <a:gd name="T24" fmla="*/ 1 w 17"/>
                  <a:gd name="T25" fmla="*/ 14 h 17"/>
                  <a:gd name="T26" fmla="*/ 1 w 17"/>
                  <a:gd name="T27" fmla="*/ 16 h 17"/>
                  <a:gd name="T28" fmla="*/ 4 w 17"/>
                  <a:gd name="T29" fmla="*/ 16 h 17"/>
                  <a:gd name="T30" fmla="*/ 8 w 17"/>
                  <a:gd name="T31" fmla="*/ 14 h 17"/>
                  <a:gd name="T32" fmla="*/ 11 w 17"/>
                  <a:gd name="T33" fmla="*/ 12 h 17"/>
                  <a:gd name="T34" fmla="*/ 14 w 17"/>
                  <a:gd name="T35" fmla="*/ 9 h 1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7"/>
                  <a:gd name="T55" fmla="*/ 0 h 17"/>
                  <a:gd name="T56" fmla="*/ 17 w 17"/>
                  <a:gd name="T57" fmla="*/ 17 h 1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7" h="17">
                    <a:moveTo>
                      <a:pt x="14" y="9"/>
                    </a:moveTo>
                    <a:lnTo>
                      <a:pt x="16" y="7"/>
                    </a:lnTo>
                    <a:lnTo>
                      <a:pt x="16" y="4"/>
                    </a:lnTo>
                    <a:lnTo>
                      <a:pt x="16" y="1"/>
                    </a:lnTo>
                    <a:lnTo>
                      <a:pt x="14" y="0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4" y="2"/>
                    </a:lnTo>
                    <a:lnTo>
                      <a:pt x="1" y="4"/>
                    </a:lnTo>
                    <a:lnTo>
                      <a:pt x="1" y="8"/>
                    </a:lnTo>
                    <a:lnTo>
                      <a:pt x="0" y="12"/>
                    </a:lnTo>
                    <a:lnTo>
                      <a:pt x="1" y="13"/>
                    </a:lnTo>
                    <a:lnTo>
                      <a:pt x="1" y="14"/>
                    </a:lnTo>
                    <a:lnTo>
                      <a:pt x="1" y="16"/>
                    </a:lnTo>
                    <a:lnTo>
                      <a:pt x="4" y="16"/>
                    </a:lnTo>
                    <a:lnTo>
                      <a:pt x="8" y="14"/>
                    </a:lnTo>
                    <a:lnTo>
                      <a:pt x="11" y="12"/>
                    </a:lnTo>
                    <a:lnTo>
                      <a:pt x="14" y="9"/>
                    </a:ln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579" name="Freeform 695"/>
              <p:cNvSpPr>
                <a:spLocks/>
              </p:cNvSpPr>
              <p:nvPr/>
            </p:nvSpPr>
            <p:spPr bwMode="auto">
              <a:xfrm>
                <a:off x="2383" y="3181"/>
                <a:ext cx="16" cy="16"/>
              </a:xfrm>
              <a:custGeom>
                <a:avLst/>
                <a:gdLst>
                  <a:gd name="T0" fmla="*/ 16 w 17"/>
                  <a:gd name="T1" fmla="*/ 8 h 17"/>
                  <a:gd name="T2" fmla="*/ 16 w 17"/>
                  <a:gd name="T3" fmla="*/ 8 h 17"/>
                  <a:gd name="T4" fmla="*/ 16 w 17"/>
                  <a:gd name="T5" fmla="*/ 2 h 17"/>
                  <a:gd name="T6" fmla="*/ 16 w 17"/>
                  <a:gd name="T7" fmla="*/ 0 h 17"/>
                  <a:gd name="T8" fmla="*/ 12 w 17"/>
                  <a:gd name="T9" fmla="*/ 0 h 17"/>
                  <a:gd name="T10" fmla="*/ 8 w 17"/>
                  <a:gd name="T11" fmla="*/ 0 h 17"/>
                  <a:gd name="T12" fmla="*/ 4 w 17"/>
                  <a:gd name="T13" fmla="*/ 2 h 17"/>
                  <a:gd name="T14" fmla="*/ 0 w 17"/>
                  <a:gd name="T15" fmla="*/ 8 h 17"/>
                  <a:gd name="T16" fmla="*/ 0 w 17"/>
                  <a:gd name="T17" fmla="*/ 10 h 17"/>
                  <a:gd name="T18" fmla="*/ 0 w 17"/>
                  <a:gd name="T19" fmla="*/ 13 h 17"/>
                  <a:gd name="T20" fmla="*/ 4 w 17"/>
                  <a:gd name="T21" fmla="*/ 16 h 17"/>
                  <a:gd name="T22" fmla="*/ 8 w 17"/>
                  <a:gd name="T23" fmla="*/ 16 h 17"/>
                  <a:gd name="T24" fmla="*/ 16 w 17"/>
                  <a:gd name="T25" fmla="*/ 8 h 1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7"/>
                  <a:gd name="T40" fmla="*/ 0 h 17"/>
                  <a:gd name="T41" fmla="*/ 17 w 17"/>
                  <a:gd name="T42" fmla="*/ 17 h 1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7" h="17">
                    <a:moveTo>
                      <a:pt x="16" y="8"/>
                    </a:moveTo>
                    <a:lnTo>
                      <a:pt x="16" y="8"/>
                    </a:lnTo>
                    <a:lnTo>
                      <a:pt x="16" y="2"/>
                    </a:lnTo>
                    <a:lnTo>
                      <a:pt x="16" y="0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4" y="2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0" y="13"/>
                    </a:lnTo>
                    <a:lnTo>
                      <a:pt x="4" y="16"/>
                    </a:lnTo>
                    <a:lnTo>
                      <a:pt x="8" y="16"/>
                    </a:lnTo>
                    <a:lnTo>
                      <a:pt x="16" y="8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580" name="Freeform 696"/>
              <p:cNvSpPr>
                <a:spLocks/>
              </p:cNvSpPr>
              <p:nvPr/>
            </p:nvSpPr>
            <p:spPr bwMode="auto">
              <a:xfrm>
                <a:off x="2391" y="3175"/>
                <a:ext cx="16" cy="16"/>
              </a:xfrm>
              <a:custGeom>
                <a:avLst/>
                <a:gdLst>
                  <a:gd name="T0" fmla="*/ 6 w 17"/>
                  <a:gd name="T1" fmla="*/ 16 h 17"/>
                  <a:gd name="T2" fmla="*/ 2 w 17"/>
                  <a:gd name="T3" fmla="*/ 13 h 17"/>
                  <a:gd name="T4" fmla="*/ 1 w 17"/>
                  <a:gd name="T5" fmla="*/ 13 h 17"/>
                  <a:gd name="T6" fmla="*/ 0 w 17"/>
                  <a:gd name="T7" fmla="*/ 12 h 17"/>
                  <a:gd name="T8" fmla="*/ 0 w 17"/>
                  <a:gd name="T9" fmla="*/ 10 h 17"/>
                  <a:gd name="T10" fmla="*/ 0 w 17"/>
                  <a:gd name="T11" fmla="*/ 7 h 17"/>
                  <a:gd name="T12" fmla="*/ 2 w 17"/>
                  <a:gd name="T13" fmla="*/ 5 h 17"/>
                  <a:gd name="T14" fmla="*/ 3 w 17"/>
                  <a:gd name="T15" fmla="*/ 3 h 17"/>
                  <a:gd name="T16" fmla="*/ 6 w 17"/>
                  <a:gd name="T17" fmla="*/ 1 h 17"/>
                  <a:gd name="T18" fmla="*/ 8 w 17"/>
                  <a:gd name="T19" fmla="*/ 0 h 17"/>
                  <a:gd name="T20" fmla="*/ 9 w 17"/>
                  <a:gd name="T21" fmla="*/ 0 h 17"/>
                  <a:gd name="T22" fmla="*/ 11 w 17"/>
                  <a:gd name="T23" fmla="*/ 0 h 17"/>
                  <a:gd name="T24" fmla="*/ 14 w 17"/>
                  <a:gd name="T25" fmla="*/ 3 h 17"/>
                  <a:gd name="T26" fmla="*/ 16 w 17"/>
                  <a:gd name="T27" fmla="*/ 3 h 17"/>
                  <a:gd name="T28" fmla="*/ 16 w 17"/>
                  <a:gd name="T29" fmla="*/ 6 h 17"/>
                  <a:gd name="T30" fmla="*/ 16 w 17"/>
                  <a:gd name="T31" fmla="*/ 8 h 17"/>
                  <a:gd name="T32" fmla="*/ 14 w 17"/>
                  <a:gd name="T33" fmla="*/ 11 h 17"/>
                  <a:gd name="T34" fmla="*/ 12 w 17"/>
                  <a:gd name="T35" fmla="*/ 13 h 17"/>
                  <a:gd name="T36" fmla="*/ 9 w 17"/>
                  <a:gd name="T37" fmla="*/ 14 h 17"/>
                  <a:gd name="T38" fmla="*/ 7 w 17"/>
                  <a:gd name="T39" fmla="*/ 16 h 17"/>
                  <a:gd name="T40" fmla="*/ 6 w 17"/>
                  <a:gd name="T41" fmla="*/ 16 h 1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7"/>
                  <a:gd name="T64" fmla="*/ 0 h 17"/>
                  <a:gd name="T65" fmla="*/ 17 w 17"/>
                  <a:gd name="T66" fmla="*/ 17 h 1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7" h="17">
                    <a:moveTo>
                      <a:pt x="6" y="16"/>
                    </a:moveTo>
                    <a:lnTo>
                      <a:pt x="2" y="13"/>
                    </a:lnTo>
                    <a:lnTo>
                      <a:pt x="1" y="13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2" y="5"/>
                    </a:lnTo>
                    <a:lnTo>
                      <a:pt x="3" y="3"/>
                    </a:lnTo>
                    <a:lnTo>
                      <a:pt x="6" y="1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4" y="3"/>
                    </a:lnTo>
                    <a:lnTo>
                      <a:pt x="16" y="3"/>
                    </a:lnTo>
                    <a:lnTo>
                      <a:pt x="16" y="6"/>
                    </a:lnTo>
                    <a:lnTo>
                      <a:pt x="16" y="8"/>
                    </a:lnTo>
                    <a:lnTo>
                      <a:pt x="14" y="11"/>
                    </a:lnTo>
                    <a:lnTo>
                      <a:pt x="12" y="13"/>
                    </a:lnTo>
                    <a:lnTo>
                      <a:pt x="9" y="14"/>
                    </a:lnTo>
                    <a:lnTo>
                      <a:pt x="7" y="16"/>
                    </a:lnTo>
                    <a:lnTo>
                      <a:pt x="6" y="16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581" name="Freeform 697"/>
              <p:cNvSpPr>
                <a:spLocks/>
              </p:cNvSpPr>
              <p:nvPr/>
            </p:nvSpPr>
            <p:spPr bwMode="auto">
              <a:xfrm>
                <a:off x="2385" y="3181"/>
                <a:ext cx="16" cy="16"/>
              </a:xfrm>
              <a:custGeom>
                <a:avLst/>
                <a:gdLst>
                  <a:gd name="T0" fmla="*/ 13 w 17"/>
                  <a:gd name="T1" fmla="*/ 9 h 17"/>
                  <a:gd name="T2" fmla="*/ 14 w 17"/>
                  <a:gd name="T3" fmla="*/ 7 h 17"/>
                  <a:gd name="T4" fmla="*/ 16 w 17"/>
                  <a:gd name="T5" fmla="*/ 4 h 17"/>
                  <a:gd name="T6" fmla="*/ 14 w 17"/>
                  <a:gd name="T7" fmla="*/ 1 h 17"/>
                  <a:gd name="T8" fmla="*/ 13 w 17"/>
                  <a:gd name="T9" fmla="*/ 1 h 17"/>
                  <a:gd name="T10" fmla="*/ 10 w 17"/>
                  <a:gd name="T11" fmla="*/ 0 h 17"/>
                  <a:gd name="T12" fmla="*/ 8 w 17"/>
                  <a:gd name="T13" fmla="*/ 1 h 17"/>
                  <a:gd name="T14" fmla="*/ 5 w 17"/>
                  <a:gd name="T15" fmla="*/ 2 h 17"/>
                  <a:gd name="T16" fmla="*/ 2 w 17"/>
                  <a:gd name="T17" fmla="*/ 4 h 17"/>
                  <a:gd name="T18" fmla="*/ 1 w 17"/>
                  <a:gd name="T19" fmla="*/ 8 h 17"/>
                  <a:gd name="T20" fmla="*/ 0 w 17"/>
                  <a:gd name="T21" fmla="*/ 12 h 17"/>
                  <a:gd name="T22" fmla="*/ 1 w 17"/>
                  <a:gd name="T23" fmla="*/ 13 h 17"/>
                  <a:gd name="T24" fmla="*/ 1 w 17"/>
                  <a:gd name="T25" fmla="*/ 14 h 17"/>
                  <a:gd name="T26" fmla="*/ 2 w 17"/>
                  <a:gd name="T27" fmla="*/ 16 h 17"/>
                  <a:gd name="T28" fmla="*/ 4 w 17"/>
                  <a:gd name="T29" fmla="*/ 16 h 17"/>
                  <a:gd name="T30" fmla="*/ 8 w 17"/>
                  <a:gd name="T31" fmla="*/ 14 h 17"/>
                  <a:gd name="T32" fmla="*/ 10 w 17"/>
                  <a:gd name="T33" fmla="*/ 12 h 17"/>
                  <a:gd name="T34" fmla="*/ 13 w 17"/>
                  <a:gd name="T35" fmla="*/ 9 h 1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7"/>
                  <a:gd name="T55" fmla="*/ 0 h 17"/>
                  <a:gd name="T56" fmla="*/ 17 w 17"/>
                  <a:gd name="T57" fmla="*/ 17 h 1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7" h="17">
                    <a:moveTo>
                      <a:pt x="13" y="9"/>
                    </a:moveTo>
                    <a:lnTo>
                      <a:pt x="14" y="7"/>
                    </a:lnTo>
                    <a:lnTo>
                      <a:pt x="16" y="4"/>
                    </a:lnTo>
                    <a:lnTo>
                      <a:pt x="14" y="1"/>
                    </a:lnTo>
                    <a:lnTo>
                      <a:pt x="13" y="1"/>
                    </a:lnTo>
                    <a:lnTo>
                      <a:pt x="10" y="0"/>
                    </a:lnTo>
                    <a:lnTo>
                      <a:pt x="8" y="1"/>
                    </a:lnTo>
                    <a:lnTo>
                      <a:pt x="5" y="2"/>
                    </a:lnTo>
                    <a:lnTo>
                      <a:pt x="2" y="4"/>
                    </a:lnTo>
                    <a:lnTo>
                      <a:pt x="1" y="8"/>
                    </a:lnTo>
                    <a:lnTo>
                      <a:pt x="0" y="12"/>
                    </a:lnTo>
                    <a:lnTo>
                      <a:pt x="1" y="13"/>
                    </a:lnTo>
                    <a:lnTo>
                      <a:pt x="1" y="14"/>
                    </a:lnTo>
                    <a:lnTo>
                      <a:pt x="2" y="16"/>
                    </a:lnTo>
                    <a:lnTo>
                      <a:pt x="4" y="16"/>
                    </a:lnTo>
                    <a:lnTo>
                      <a:pt x="8" y="14"/>
                    </a:lnTo>
                    <a:lnTo>
                      <a:pt x="10" y="12"/>
                    </a:lnTo>
                    <a:lnTo>
                      <a:pt x="13" y="9"/>
                    </a:ln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582" name="Freeform 698"/>
              <p:cNvSpPr>
                <a:spLocks/>
              </p:cNvSpPr>
              <p:nvPr/>
            </p:nvSpPr>
            <p:spPr bwMode="auto">
              <a:xfrm>
                <a:off x="2283" y="3198"/>
                <a:ext cx="21" cy="40"/>
              </a:xfrm>
              <a:custGeom>
                <a:avLst/>
                <a:gdLst>
                  <a:gd name="T0" fmla="*/ 0 w 23"/>
                  <a:gd name="T1" fmla="*/ 28 h 42"/>
                  <a:gd name="T2" fmla="*/ 22 w 23"/>
                  <a:gd name="T3" fmla="*/ 41 h 42"/>
                  <a:gd name="T4" fmla="*/ 22 w 23"/>
                  <a:gd name="T5" fmla="*/ 13 h 42"/>
                  <a:gd name="T6" fmla="*/ 0 w 23"/>
                  <a:gd name="T7" fmla="*/ 0 h 42"/>
                  <a:gd name="T8" fmla="*/ 0 w 23"/>
                  <a:gd name="T9" fmla="*/ 28 h 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"/>
                  <a:gd name="T16" fmla="*/ 0 h 42"/>
                  <a:gd name="T17" fmla="*/ 23 w 23"/>
                  <a:gd name="T18" fmla="*/ 42 h 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" h="42">
                    <a:moveTo>
                      <a:pt x="0" y="28"/>
                    </a:moveTo>
                    <a:lnTo>
                      <a:pt x="22" y="41"/>
                    </a:lnTo>
                    <a:lnTo>
                      <a:pt x="22" y="13"/>
                    </a:lnTo>
                    <a:lnTo>
                      <a:pt x="0" y="0"/>
                    </a:lnTo>
                    <a:lnTo>
                      <a:pt x="0" y="28"/>
                    </a:lnTo>
                  </a:path>
                </a:pathLst>
              </a:custGeom>
              <a:solidFill>
                <a:srgbClr val="F901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583" name="Freeform 699"/>
              <p:cNvSpPr>
                <a:spLocks/>
              </p:cNvSpPr>
              <p:nvPr/>
            </p:nvSpPr>
            <p:spPr bwMode="auto">
              <a:xfrm>
                <a:off x="2278" y="3207"/>
                <a:ext cx="25" cy="16"/>
              </a:xfrm>
              <a:custGeom>
                <a:avLst/>
                <a:gdLst>
                  <a:gd name="T0" fmla="*/ 8 w 28"/>
                  <a:gd name="T1" fmla="*/ 0 h 17"/>
                  <a:gd name="T2" fmla="*/ 0 w 28"/>
                  <a:gd name="T3" fmla="*/ 5 h 17"/>
                  <a:gd name="T4" fmla="*/ 4 w 28"/>
                  <a:gd name="T5" fmla="*/ 13 h 17"/>
                  <a:gd name="T6" fmla="*/ 17 w 28"/>
                  <a:gd name="T7" fmla="*/ 16 h 17"/>
                  <a:gd name="T8" fmla="*/ 27 w 28"/>
                  <a:gd name="T9" fmla="*/ 10 h 17"/>
                  <a:gd name="T10" fmla="*/ 8 w 28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8"/>
                  <a:gd name="T19" fmla="*/ 0 h 17"/>
                  <a:gd name="T20" fmla="*/ 28 w 28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8" h="17">
                    <a:moveTo>
                      <a:pt x="8" y="0"/>
                    </a:moveTo>
                    <a:lnTo>
                      <a:pt x="0" y="5"/>
                    </a:lnTo>
                    <a:lnTo>
                      <a:pt x="4" y="13"/>
                    </a:lnTo>
                    <a:lnTo>
                      <a:pt x="17" y="16"/>
                    </a:lnTo>
                    <a:lnTo>
                      <a:pt x="27" y="10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F934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584" name="Freeform 700"/>
              <p:cNvSpPr>
                <a:spLocks/>
              </p:cNvSpPr>
              <p:nvPr/>
            </p:nvSpPr>
            <p:spPr bwMode="auto">
              <a:xfrm>
                <a:off x="2291" y="3217"/>
                <a:ext cx="15" cy="27"/>
              </a:xfrm>
              <a:custGeom>
                <a:avLst/>
                <a:gdLst>
                  <a:gd name="T0" fmla="*/ 16 w 17"/>
                  <a:gd name="T1" fmla="*/ 19 h 28"/>
                  <a:gd name="T2" fmla="*/ 0 w 17"/>
                  <a:gd name="T3" fmla="*/ 27 h 28"/>
                  <a:gd name="T4" fmla="*/ 0 w 17"/>
                  <a:gd name="T5" fmla="*/ 12 h 28"/>
                  <a:gd name="T6" fmla="*/ 4 w 17"/>
                  <a:gd name="T7" fmla="*/ 4 h 28"/>
                  <a:gd name="T8" fmla="*/ 16 w 17"/>
                  <a:gd name="T9" fmla="*/ 0 h 28"/>
                  <a:gd name="T10" fmla="*/ 16 w 17"/>
                  <a:gd name="T11" fmla="*/ 19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"/>
                  <a:gd name="T19" fmla="*/ 0 h 28"/>
                  <a:gd name="T20" fmla="*/ 17 w 17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" h="28">
                    <a:moveTo>
                      <a:pt x="16" y="19"/>
                    </a:moveTo>
                    <a:lnTo>
                      <a:pt x="0" y="27"/>
                    </a:lnTo>
                    <a:lnTo>
                      <a:pt x="0" y="12"/>
                    </a:lnTo>
                    <a:lnTo>
                      <a:pt x="4" y="4"/>
                    </a:lnTo>
                    <a:lnTo>
                      <a:pt x="16" y="0"/>
                    </a:lnTo>
                    <a:lnTo>
                      <a:pt x="16" y="19"/>
                    </a:lnTo>
                  </a:path>
                </a:pathLst>
              </a:custGeom>
              <a:solidFill>
                <a:srgbClr val="99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585" name="Freeform 701"/>
              <p:cNvSpPr>
                <a:spLocks/>
              </p:cNvSpPr>
              <p:nvPr/>
            </p:nvSpPr>
            <p:spPr bwMode="auto">
              <a:xfrm>
                <a:off x="2271" y="3228"/>
                <a:ext cx="21" cy="22"/>
              </a:xfrm>
              <a:custGeom>
                <a:avLst/>
                <a:gdLst>
                  <a:gd name="T0" fmla="*/ 21 w 22"/>
                  <a:gd name="T1" fmla="*/ 15 h 23"/>
                  <a:gd name="T2" fmla="*/ 19 w 22"/>
                  <a:gd name="T3" fmla="*/ 11 h 23"/>
                  <a:gd name="T4" fmla="*/ 9 w 22"/>
                  <a:gd name="T5" fmla="*/ 13 h 23"/>
                  <a:gd name="T6" fmla="*/ 2 w 22"/>
                  <a:gd name="T7" fmla="*/ 22 h 23"/>
                  <a:gd name="T8" fmla="*/ 0 w 22"/>
                  <a:gd name="T9" fmla="*/ 21 h 23"/>
                  <a:gd name="T10" fmla="*/ 3 w 22"/>
                  <a:gd name="T11" fmla="*/ 9 h 23"/>
                  <a:gd name="T12" fmla="*/ 21 w 22"/>
                  <a:gd name="T13" fmla="*/ 0 h 23"/>
                  <a:gd name="T14" fmla="*/ 21 w 22"/>
                  <a:gd name="T15" fmla="*/ 15 h 2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2"/>
                  <a:gd name="T25" fmla="*/ 0 h 23"/>
                  <a:gd name="T26" fmla="*/ 22 w 22"/>
                  <a:gd name="T27" fmla="*/ 23 h 2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2" h="23">
                    <a:moveTo>
                      <a:pt x="21" y="15"/>
                    </a:moveTo>
                    <a:lnTo>
                      <a:pt x="19" y="11"/>
                    </a:lnTo>
                    <a:lnTo>
                      <a:pt x="9" y="13"/>
                    </a:lnTo>
                    <a:lnTo>
                      <a:pt x="2" y="22"/>
                    </a:lnTo>
                    <a:lnTo>
                      <a:pt x="0" y="21"/>
                    </a:lnTo>
                    <a:lnTo>
                      <a:pt x="3" y="9"/>
                    </a:lnTo>
                    <a:lnTo>
                      <a:pt x="21" y="0"/>
                    </a:lnTo>
                    <a:lnTo>
                      <a:pt x="21" y="15"/>
                    </a:lnTo>
                  </a:path>
                </a:pathLst>
              </a:custGeom>
              <a:solidFill>
                <a:srgbClr val="99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586" name="Freeform 702"/>
              <p:cNvSpPr>
                <a:spLocks/>
              </p:cNvSpPr>
              <p:nvPr/>
            </p:nvSpPr>
            <p:spPr bwMode="auto">
              <a:xfrm>
                <a:off x="2262" y="3232"/>
                <a:ext cx="16" cy="18"/>
              </a:xfrm>
              <a:custGeom>
                <a:avLst/>
                <a:gdLst>
                  <a:gd name="T0" fmla="*/ 0 w 17"/>
                  <a:gd name="T1" fmla="*/ 12 h 19"/>
                  <a:gd name="T2" fmla="*/ 12 w 17"/>
                  <a:gd name="T3" fmla="*/ 18 h 19"/>
                  <a:gd name="T4" fmla="*/ 16 w 17"/>
                  <a:gd name="T5" fmla="*/ 6 h 19"/>
                  <a:gd name="T6" fmla="*/ 6 w 17"/>
                  <a:gd name="T7" fmla="*/ 3 h 19"/>
                  <a:gd name="T8" fmla="*/ 0 w 17"/>
                  <a:gd name="T9" fmla="*/ 0 h 19"/>
                  <a:gd name="T10" fmla="*/ 0 w 17"/>
                  <a:gd name="T11" fmla="*/ 12 h 1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"/>
                  <a:gd name="T19" fmla="*/ 0 h 19"/>
                  <a:gd name="T20" fmla="*/ 17 w 17"/>
                  <a:gd name="T21" fmla="*/ 19 h 1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" h="19">
                    <a:moveTo>
                      <a:pt x="0" y="12"/>
                    </a:moveTo>
                    <a:lnTo>
                      <a:pt x="12" y="18"/>
                    </a:lnTo>
                    <a:lnTo>
                      <a:pt x="16" y="6"/>
                    </a:lnTo>
                    <a:lnTo>
                      <a:pt x="6" y="3"/>
                    </a:lnTo>
                    <a:lnTo>
                      <a:pt x="0" y="0"/>
                    </a:lnTo>
                    <a:lnTo>
                      <a:pt x="0" y="12"/>
                    </a:lnTo>
                  </a:path>
                </a:pathLst>
              </a:custGeom>
              <a:solidFill>
                <a:srgbClr val="F901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587" name="Freeform 703"/>
              <p:cNvSpPr>
                <a:spLocks/>
              </p:cNvSpPr>
              <p:nvPr/>
            </p:nvSpPr>
            <p:spPr bwMode="auto">
              <a:xfrm>
                <a:off x="2292" y="3218"/>
                <a:ext cx="16" cy="17"/>
              </a:xfrm>
              <a:custGeom>
                <a:avLst/>
                <a:gdLst>
                  <a:gd name="T0" fmla="*/ 16 w 17"/>
                  <a:gd name="T1" fmla="*/ 9 h 17"/>
                  <a:gd name="T2" fmla="*/ 0 w 17"/>
                  <a:gd name="T3" fmla="*/ 16 h 17"/>
                  <a:gd name="T4" fmla="*/ 4 w 17"/>
                  <a:gd name="T5" fmla="*/ 4 h 17"/>
                  <a:gd name="T6" fmla="*/ 16 w 17"/>
                  <a:gd name="T7" fmla="*/ 0 h 17"/>
                  <a:gd name="T8" fmla="*/ 16 w 17"/>
                  <a:gd name="T9" fmla="*/ 9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7"/>
                  <a:gd name="T17" fmla="*/ 17 w 1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7">
                    <a:moveTo>
                      <a:pt x="16" y="9"/>
                    </a:moveTo>
                    <a:lnTo>
                      <a:pt x="0" y="16"/>
                    </a:lnTo>
                    <a:lnTo>
                      <a:pt x="4" y="4"/>
                    </a:lnTo>
                    <a:lnTo>
                      <a:pt x="16" y="0"/>
                    </a:lnTo>
                    <a:lnTo>
                      <a:pt x="16" y="9"/>
                    </a:lnTo>
                  </a:path>
                </a:pathLst>
              </a:custGeom>
              <a:solidFill>
                <a:srgbClr val="6E87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588" name="Freeform 704"/>
              <p:cNvSpPr>
                <a:spLocks/>
              </p:cNvSpPr>
              <p:nvPr/>
            </p:nvSpPr>
            <p:spPr bwMode="auto">
              <a:xfrm>
                <a:off x="2260" y="3222"/>
                <a:ext cx="32" cy="17"/>
              </a:xfrm>
              <a:custGeom>
                <a:avLst/>
                <a:gdLst>
                  <a:gd name="T0" fmla="*/ 0 w 34"/>
                  <a:gd name="T1" fmla="*/ 13 h 18"/>
                  <a:gd name="T2" fmla="*/ 11 w 34"/>
                  <a:gd name="T3" fmla="*/ 17 h 18"/>
                  <a:gd name="T4" fmla="*/ 33 w 34"/>
                  <a:gd name="T5" fmla="*/ 3 h 18"/>
                  <a:gd name="T6" fmla="*/ 14 w 34"/>
                  <a:gd name="T7" fmla="*/ 0 h 18"/>
                  <a:gd name="T8" fmla="*/ 0 w 34"/>
                  <a:gd name="T9" fmla="*/ 13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4"/>
                  <a:gd name="T16" fmla="*/ 0 h 18"/>
                  <a:gd name="T17" fmla="*/ 34 w 34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4" h="18">
                    <a:moveTo>
                      <a:pt x="0" y="13"/>
                    </a:moveTo>
                    <a:lnTo>
                      <a:pt x="11" y="17"/>
                    </a:lnTo>
                    <a:lnTo>
                      <a:pt x="33" y="3"/>
                    </a:lnTo>
                    <a:lnTo>
                      <a:pt x="14" y="0"/>
                    </a:lnTo>
                    <a:lnTo>
                      <a:pt x="0" y="13"/>
                    </a:lnTo>
                  </a:path>
                </a:pathLst>
              </a:custGeom>
              <a:solidFill>
                <a:srgbClr val="F934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589" name="Freeform 705"/>
              <p:cNvSpPr>
                <a:spLocks/>
              </p:cNvSpPr>
              <p:nvPr/>
            </p:nvSpPr>
            <p:spPr bwMode="auto">
              <a:xfrm>
                <a:off x="2276" y="3211"/>
                <a:ext cx="20" cy="20"/>
              </a:xfrm>
              <a:custGeom>
                <a:avLst/>
                <a:gdLst>
                  <a:gd name="T0" fmla="*/ 21 w 22"/>
                  <a:gd name="T1" fmla="*/ 10 h 21"/>
                  <a:gd name="T2" fmla="*/ 7 w 22"/>
                  <a:gd name="T3" fmla="*/ 0 h 21"/>
                  <a:gd name="T4" fmla="*/ 0 w 22"/>
                  <a:gd name="T5" fmla="*/ 11 h 21"/>
                  <a:gd name="T6" fmla="*/ 10 w 22"/>
                  <a:gd name="T7" fmla="*/ 20 h 21"/>
                  <a:gd name="T8" fmla="*/ 21 w 22"/>
                  <a:gd name="T9" fmla="*/ 10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"/>
                  <a:gd name="T16" fmla="*/ 0 h 21"/>
                  <a:gd name="T17" fmla="*/ 22 w 22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" h="21">
                    <a:moveTo>
                      <a:pt x="21" y="10"/>
                    </a:moveTo>
                    <a:lnTo>
                      <a:pt x="7" y="0"/>
                    </a:lnTo>
                    <a:lnTo>
                      <a:pt x="0" y="11"/>
                    </a:lnTo>
                    <a:lnTo>
                      <a:pt x="10" y="20"/>
                    </a:lnTo>
                    <a:lnTo>
                      <a:pt x="21" y="10"/>
                    </a:lnTo>
                  </a:path>
                </a:pathLst>
              </a:custGeom>
              <a:solidFill>
                <a:srgbClr val="CEE1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590" name="Freeform 706"/>
              <p:cNvSpPr>
                <a:spLocks/>
              </p:cNvSpPr>
              <p:nvPr/>
            </p:nvSpPr>
            <p:spPr bwMode="auto">
              <a:xfrm>
                <a:off x="2300" y="3126"/>
                <a:ext cx="112" cy="67"/>
              </a:xfrm>
              <a:custGeom>
                <a:avLst/>
                <a:gdLst>
                  <a:gd name="T0" fmla="*/ 121 w 122"/>
                  <a:gd name="T1" fmla="*/ 13 h 70"/>
                  <a:gd name="T2" fmla="*/ 95 w 122"/>
                  <a:gd name="T3" fmla="*/ 0 h 70"/>
                  <a:gd name="T4" fmla="*/ 0 w 122"/>
                  <a:gd name="T5" fmla="*/ 55 h 70"/>
                  <a:gd name="T6" fmla="*/ 25 w 122"/>
                  <a:gd name="T7" fmla="*/ 69 h 70"/>
                  <a:gd name="T8" fmla="*/ 121 w 122"/>
                  <a:gd name="T9" fmla="*/ 13 h 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2"/>
                  <a:gd name="T16" fmla="*/ 0 h 70"/>
                  <a:gd name="T17" fmla="*/ 122 w 122"/>
                  <a:gd name="T18" fmla="*/ 70 h 7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2" h="70">
                    <a:moveTo>
                      <a:pt x="121" y="13"/>
                    </a:moveTo>
                    <a:lnTo>
                      <a:pt x="95" y="0"/>
                    </a:lnTo>
                    <a:lnTo>
                      <a:pt x="0" y="55"/>
                    </a:lnTo>
                    <a:lnTo>
                      <a:pt x="25" y="69"/>
                    </a:lnTo>
                    <a:lnTo>
                      <a:pt x="121" y="13"/>
                    </a:lnTo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591" name="Freeform 707"/>
              <p:cNvSpPr>
                <a:spLocks/>
              </p:cNvSpPr>
              <p:nvPr/>
            </p:nvSpPr>
            <p:spPr bwMode="auto">
              <a:xfrm>
                <a:off x="2323" y="3139"/>
                <a:ext cx="89" cy="80"/>
              </a:xfrm>
              <a:custGeom>
                <a:avLst/>
                <a:gdLst>
                  <a:gd name="T0" fmla="*/ 96 w 97"/>
                  <a:gd name="T1" fmla="*/ 0 h 84"/>
                  <a:gd name="T2" fmla="*/ 0 w 97"/>
                  <a:gd name="T3" fmla="*/ 54 h 84"/>
                  <a:gd name="T4" fmla="*/ 0 w 97"/>
                  <a:gd name="T5" fmla="*/ 83 h 84"/>
                  <a:gd name="T6" fmla="*/ 96 w 97"/>
                  <a:gd name="T7" fmla="*/ 28 h 84"/>
                  <a:gd name="T8" fmla="*/ 96 w 97"/>
                  <a:gd name="T9" fmla="*/ 0 h 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7"/>
                  <a:gd name="T16" fmla="*/ 0 h 84"/>
                  <a:gd name="T17" fmla="*/ 97 w 97"/>
                  <a:gd name="T18" fmla="*/ 84 h 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7" h="84">
                    <a:moveTo>
                      <a:pt x="96" y="0"/>
                    </a:moveTo>
                    <a:lnTo>
                      <a:pt x="0" y="54"/>
                    </a:lnTo>
                    <a:lnTo>
                      <a:pt x="0" y="83"/>
                    </a:lnTo>
                    <a:lnTo>
                      <a:pt x="96" y="28"/>
                    </a:lnTo>
                    <a:lnTo>
                      <a:pt x="96" y="0"/>
                    </a:ln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592" name="Freeform 708"/>
              <p:cNvSpPr>
                <a:spLocks/>
              </p:cNvSpPr>
              <p:nvPr/>
            </p:nvSpPr>
            <p:spPr bwMode="auto">
              <a:xfrm>
                <a:off x="2300" y="3178"/>
                <a:ext cx="24" cy="41"/>
              </a:xfrm>
              <a:custGeom>
                <a:avLst/>
                <a:gdLst>
                  <a:gd name="T0" fmla="*/ 25 w 26"/>
                  <a:gd name="T1" fmla="*/ 13 h 43"/>
                  <a:gd name="T2" fmla="*/ 0 w 26"/>
                  <a:gd name="T3" fmla="*/ 0 h 43"/>
                  <a:gd name="T4" fmla="*/ 0 w 26"/>
                  <a:gd name="T5" fmla="*/ 28 h 43"/>
                  <a:gd name="T6" fmla="*/ 25 w 26"/>
                  <a:gd name="T7" fmla="*/ 42 h 43"/>
                  <a:gd name="T8" fmla="*/ 25 w 26"/>
                  <a:gd name="T9" fmla="*/ 13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43"/>
                  <a:gd name="T17" fmla="*/ 26 w 26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43">
                    <a:moveTo>
                      <a:pt x="25" y="13"/>
                    </a:moveTo>
                    <a:lnTo>
                      <a:pt x="0" y="0"/>
                    </a:lnTo>
                    <a:lnTo>
                      <a:pt x="0" y="28"/>
                    </a:lnTo>
                    <a:lnTo>
                      <a:pt x="25" y="42"/>
                    </a:lnTo>
                    <a:lnTo>
                      <a:pt x="25" y="13"/>
                    </a:lnTo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593" name="Freeform 709"/>
              <p:cNvSpPr>
                <a:spLocks/>
              </p:cNvSpPr>
              <p:nvPr/>
            </p:nvSpPr>
            <p:spPr bwMode="auto">
              <a:xfrm>
                <a:off x="2283" y="3194"/>
                <a:ext cx="32" cy="20"/>
              </a:xfrm>
              <a:custGeom>
                <a:avLst/>
                <a:gdLst>
                  <a:gd name="T0" fmla="*/ 11 w 35"/>
                  <a:gd name="T1" fmla="*/ 0 h 21"/>
                  <a:gd name="T2" fmla="*/ 0 w 35"/>
                  <a:gd name="T3" fmla="*/ 6 h 21"/>
                  <a:gd name="T4" fmla="*/ 21 w 35"/>
                  <a:gd name="T5" fmla="*/ 20 h 21"/>
                  <a:gd name="T6" fmla="*/ 34 w 35"/>
                  <a:gd name="T7" fmla="*/ 13 h 21"/>
                  <a:gd name="T8" fmla="*/ 11 w 35"/>
                  <a:gd name="T9" fmla="*/ 0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21"/>
                  <a:gd name="T17" fmla="*/ 35 w 35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21">
                    <a:moveTo>
                      <a:pt x="11" y="0"/>
                    </a:moveTo>
                    <a:lnTo>
                      <a:pt x="0" y="6"/>
                    </a:lnTo>
                    <a:lnTo>
                      <a:pt x="21" y="20"/>
                    </a:lnTo>
                    <a:lnTo>
                      <a:pt x="34" y="13"/>
                    </a:lnTo>
                    <a:lnTo>
                      <a:pt x="11" y="0"/>
                    </a:lnTo>
                  </a:path>
                </a:pathLst>
              </a:custGeom>
              <a:solidFill>
                <a:srgbClr val="FC67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594" name="Freeform 710"/>
              <p:cNvSpPr>
                <a:spLocks/>
              </p:cNvSpPr>
              <p:nvPr/>
            </p:nvSpPr>
            <p:spPr bwMode="auto">
              <a:xfrm>
                <a:off x="2303" y="3206"/>
                <a:ext cx="16" cy="32"/>
              </a:xfrm>
              <a:custGeom>
                <a:avLst/>
                <a:gdLst>
                  <a:gd name="T0" fmla="*/ 16 w 17"/>
                  <a:gd name="T1" fmla="*/ 25 h 34"/>
                  <a:gd name="T2" fmla="*/ 0 w 17"/>
                  <a:gd name="T3" fmla="*/ 33 h 34"/>
                  <a:gd name="T4" fmla="*/ 0 w 17"/>
                  <a:gd name="T5" fmla="*/ 6 h 34"/>
                  <a:gd name="T6" fmla="*/ 16 w 17"/>
                  <a:gd name="T7" fmla="*/ 0 h 34"/>
                  <a:gd name="T8" fmla="*/ 16 w 17"/>
                  <a:gd name="T9" fmla="*/ 25 h 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34"/>
                  <a:gd name="T17" fmla="*/ 17 w 17"/>
                  <a:gd name="T18" fmla="*/ 34 h 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34">
                    <a:moveTo>
                      <a:pt x="16" y="25"/>
                    </a:moveTo>
                    <a:lnTo>
                      <a:pt x="0" y="33"/>
                    </a:lnTo>
                    <a:lnTo>
                      <a:pt x="0" y="6"/>
                    </a:lnTo>
                    <a:lnTo>
                      <a:pt x="16" y="0"/>
                    </a:lnTo>
                    <a:lnTo>
                      <a:pt x="16" y="25"/>
                    </a:lnTo>
                  </a:path>
                </a:pathLst>
              </a:custGeom>
              <a:solidFill>
                <a:srgbClr val="99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595" name="Freeform 711"/>
              <p:cNvSpPr>
                <a:spLocks/>
              </p:cNvSpPr>
              <p:nvPr/>
            </p:nvSpPr>
            <p:spPr bwMode="auto">
              <a:xfrm>
                <a:off x="2373" y="3169"/>
                <a:ext cx="113" cy="68"/>
              </a:xfrm>
              <a:custGeom>
                <a:avLst/>
                <a:gdLst>
                  <a:gd name="T0" fmla="*/ 122 w 123"/>
                  <a:gd name="T1" fmla="*/ 14 h 72"/>
                  <a:gd name="T2" fmla="*/ 97 w 123"/>
                  <a:gd name="T3" fmla="*/ 0 h 72"/>
                  <a:gd name="T4" fmla="*/ 0 w 123"/>
                  <a:gd name="T5" fmla="*/ 56 h 72"/>
                  <a:gd name="T6" fmla="*/ 24 w 123"/>
                  <a:gd name="T7" fmla="*/ 71 h 72"/>
                  <a:gd name="T8" fmla="*/ 122 w 123"/>
                  <a:gd name="T9" fmla="*/ 14 h 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3"/>
                  <a:gd name="T16" fmla="*/ 0 h 72"/>
                  <a:gd name="T17" fmla="*/ 123 w 123"/>
                  <a:gd name="T18" fmla="*/ 72 h 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3" h="72">
                    <a:moveTo>
                      <a:pt x="122" y="14"/>
                    </a:moveTo>
                    <a:lnTo>
                      <a:pt x="97" y="0"/>
                    </a:lnTo>
                    <a:lnTo>
                      <a:pt x="0" y="56"/>
                    </a:lnTo>
                    <a:lnTo>
                      <a:pt x="24" y="71"/>
                    </a:lnTo>
                    <a:lnTo>
                      <a:pt x="122" y="14"/>
                    </a:lnTo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596" name="Freeform 712"/>
              <p:cNvSpPr>
                <a:spLocks/>
              </p:cNvSpPr>
              <p:nvPr/>
            </p:nvSpPr>
            <p:spPr bwMode="auto">
              <a:xfrm>
                <a:off x="2373" y="3222"/>
                <a:ext cx="24" cy="42"/>
              </a:xfrm>
              <a:custGeom>
                <a:avLst/>
                <a:gdLst>
                  <a:gd name="T0" fmla="*/ 25 w 26"/>
                  <a:gd name="T1" fmla="*/ 14 h 44"/>
                  <a:gd name="T2" fmla="*/ 0 w 26"/>
                  <a:gd name="T3" fmla="*/ 0 h 44"/>
                  <a:gd name="T4" fmla="*/ 0 w 26"/>
                  <a:gd name="T5" fmla="*/ 28 h 44"/>
                  <a:gd name="T6" fmla="*/ 25 w 26"/>
                  <a:gd name="T7" fmla="*/ 43 h 44"/>
                  <a:gd name="T8" fmla="*/ 25 w 26"/>
                  <a:gd name="T9" fmla="*/ 14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44"/>
                  <a:gd name="T17" fmla="*/ 26 w 26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44">
                    <a:moveTo>
                      <a:pt x="25" y="14"/>
                    </a:moveTo>
                    <a:lnTo>
                      <a:pt x="0" y="0"/>
                    </a:lnTo>
                    <a:lnTo>
                      <a:pt x="0" y="28"/>
                    </a:lnTo>
                    <a:lnTo>
                      <a:pt x="25" y="43"/>
                    </a:lnTo>
                    <a:lnTo>
                      <a:pt x="25" y="14"/>
                    </a:lnTo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597" name="Freeform 713"/>
              <p:cNvSpPr>
                <a:spLocks/>
              </p:cNvSpPr>
              <p:nvPr/>
            </p:nvSpPr>
            <p:spPr bwMode="auto">
              <a:xfrm>
                <a:off x="2396" y="3183"/>
                <a:ext cx="90" cy="81"/>
              </a:xfrm>
              <a:custGeom>
                <a:avLst/>
                <a:gdLst>
                  <a:gd name="T0" fmla="*/ 97 w 98"/>
                  <a:gd name="T1" fmla="*/ 0 h 85"/>
                  <a:gd name="T2" fmla="*/ 0 w 98"/>
                  <a:gd name="T3" fmla="*/ 55 h 85"/>
                  <a:gd name="T4" fmla="*/ 0 w 98"/>
                  <a:gd name="T5" fmla="*/ 84 h 85"/>
                  <a:gd name="T6" fmla="*/ 97 w 98"/>
                  <a:gd name="T7" fmla="*/ 28 h 85"/>
                  <a:gd name="T8" fmla="*/ 97 w 98"/>
                  <a:gd name="T9" fmla="*/ 0 h 8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85"/>
                  <a:gd name="T17" fmla="*/ 98 w 98"/>
                  <a:gd name="T18" fmla="*/ 85 h 8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85">
                    <a:moveTo>
                      <a:pt x="97" y="0"/>
                    </a:moveTo>
                    <a:lnTo>
                      <a:pt x="0" y="55"/>
                    </a:lnTo>
                    <a:lnTo>
                      <a:pt x="0" y="84"/>
                    </a:lnTo>
                    <a:lnTo>
                      <a:pt x="97" y="28"/>
                    </a:lnTo>
                    <a:lnTo>
                      <a:pt x="97" y="0"/>
                    </a:ln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</p:grpSp>
        <p:grpSp>
          <p:nvGrpSpPr>
            <p:cNvPr id="55" name="Group 714"/>
            <p:cNvGrpSpPr>
              <a:grpSpLocks/>
            </p:cNvGrpSpPr>
            <p:nvPr/>
          </p:nvGrpSpPr>
          <p:grpSpPr bwMode="auto">
            <a:xfrm>
              <a:off x="3976" y="2665"/>
              <a:ext cx="315" cy="115"/>
              <a:chOff x="2232" y="2859"/>
              <a:chExt cx="504" cy="405"/>
            </a:xfrm>
          </p:grpSpPr>
          <p:sp>
            <p:nvSpPr>
              <p:cNvPr id="349" name="Line 715"/>
              <p:cNvSpPr>
                <a:spLocks noChangeShapeType="1"/>
              </p:cNvSpPr>
              <p:nvPr/>
            </p:nvSpPr>
            <p:spPr bwMode="auto">
              <a:xfrm flipV="1">
                <a:off x="2713" y="3071"/>
                <a:ext cx="0" cy="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d-ID" sz="2400"/>
              </a:p>
            </p:txBody>
          </p:sp>
          <p:sp>
            <p:nvSpPr>
              <p:cNvPr id="350" name="Freeform 716"/>
              <p:cNvSpPr>
                <a:spLocks/>
              </p:cNvSpPr>
              <p:nvPr/>
            </p:nvSpPr>
            <p:spPr bwMode="auto">
              <a:xfrm>
                <a:off x="2582" y="3050"/>
                <a:ext cx="24" cy="42"/>
              </a:xfrm>
              <a:custGeom>
                <a:avLst/>
                <a:gdLst>
                  <a:gd name="T0" fmla="*/ 25 w 26"/>
                  <a:gd name="T1" fmla="*/ 13 h 44"/>
                  <a:gd name="T2" fmla="*/ 0 w 26"/>
                  <a:gd name="T3" fmla="*/ 0 h 44"/>
                  <a:gd name="T4" fmla="*/ 0 w 26"/>
                  <a:gd name="T5" fmla="*/ 28 h 44"/>
                  <a:gd name="T6" fmla="*/ 25 w 26"/>
                  <a:gd name="T7" fmla="*/ 43 h 44"/>
                  <a:gd name="T8" fmla="*/ 25 w 26"/>
                  <a:gd name="T9" fmla="*/ 13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44"/>
                  <a:gd name="T17" fmla="*/ 26 w 26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44">
                    <a:moveTo>
                      <a:pt x="25" y="13"/>
                    </a:moveTo>
                    <a:lnTo>
                      <a:pt x="0" y="0"/>
                    </a:lnTo>
                    <a:lnTo>
                      <a:pt x="0" y="28"/>
                    </a:lnTo>
                    <a:lnTo>
                      <a:pt x="25" y="43"/>
                    </a:lnTo>
                    <a:lnTo>
                      <a:pt x="25" y="13"/>
                    </a:lnTo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351" name="Freeform 717"/>
              <p:cNvSpPr>
                <a:spLocks/>
              </p:cNvSpPr>
              <p:nvPr/>
            </p:nvSpPr>
            <p:spPr bwMode="auto">
              <a:xfrm>
                <a:off x="2605" y="3010"/>
                <a:ext cx="89" cy="82"/>
              </a:xfrm>
              <a:custGeom>
                <a:avLst/>
                <a:gdLst>
                  <a:gd name="T0" fmla="*/ 96 w 97"/>
                  <a:gd name="T1" fmla="*/ 0 h 86"/>
                  <a:gd name="T2" fmla="*/ 0 w 97"/>
                  <a:gd name="T3" fmla="*/ 55 h 86"/>
                  <a:gd name="T4" fmla="*/ 0 w 97"/>
                  <a:gd name="T5" fmla="*/ 85 h 86"/>
                  <a:gd name="T6" fmla="*/ 96 w 97"/>
                  <a:gd name="T7" fmla="*/ 29 h 86"/>
                  <a:gd name="T8" fmla="*/ 96 w 97"/>
                  <a:gd name="T9" fmla="*/ 0 h 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7"/>
                  <a:gd name="T16" fmla="*/ 0 h 86"/>
                  <a:gd name="T17" fmla="*/ 97 w 97"/>
                  <a:gd name="T18" fmla="*/ 86 h 8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7" h="86">
                    <a:moveTo>
                      <a:pt x="96" y="0"/>
                    </a:moveTo>
                    <a:lnTo>
                      <a:pt x="0" y="55"/>
                    </a:lnTo>
                    <a:lnTo>
                      <a:pt x="0" y="85"/>
                    </a:lnTo>
                    <a:lnTo>
                      <a:pt x="96" y="29"/>
                    </a:lnTo>
                    <a:lnTo>
                      <a:pt x="96" y="0"/>
                    </a:ln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352" name="Line 718"/>
              <p:cNvSpPr>
                <a:spLocks noChangeShapeType="1"/>
              </p:cNvSpPr>
              <p:nvPr/>
            </p:nvSpPr>
            <p:spPr bwMode="auto">
              <a:xfrm flipV="1">
                <a:off x="2674" y="3046"/>
                <a:ext cx="0" cy="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d-ID" sz="2400"/>
              </a:p>
            </p:txBody>
          </p:sp>
          <p:sp>
            <p:nvSpPr>
              <p:cNvPr id="353" name="Freeform 719"/>
              <p:cNvSpPr>
                <a:spLocks/>
              </p:cNvSpPr>
              <p:nvPr/>
            </p:nvSpPr>
            <p:spPr bwMode="auto">
              <a:xfrm>
                <a:off x="2674" y="3052"/>
                <a:ext cx="15" cy="16"/>
              </a:xfrm>
              <a:custGeom>
                <a:avLst/>
                <a:gdLst>
                  <a:gd name="T0" fmla="*/ 3 w 17"/>
                  <a:gd name="T1" fmla="*/ 16 h 17"/>
                  <a:gd name="T2" fmla="*/ 0 w 17"/>
                  <a:gd name="T3" fmla="*/ 13 h 17"/>
                  <a:gd name="T4" fmla="*/ 0 w 17"/>
                  <a:gd name="T5" fmla="*/ 10 h 17"/>
                  <a:gd name="T6" fmla="*/ 0 w 17"/>
                  <a:gd name="T7" fmla="*/ 5 h 17"/>
                  <a:gd name="T8" fmla="*/ 0 w 17"/>
                  <a:gd name="T9" fmla="*/ 2 h 17"/>
                  <a:gd name="T10" fmla="*/ 3 w 17"/>
                  <a:gd name="T11" fmla="*/ 2 h 17"/>
                  <a:gd name="T12" fmla="*/ 6 w 17"/>
                  <a:gd name="T13" fmla="*/ 0 h 17"/>
                  <a:gd name="T14" fmla="*/ 9 w 17"/>
                  <a:gd name="T15" fmla="*/ 0 h 17"/>
                  <a:gd name="T16" fmla="*/ 12 w 17"/>
                  <a:gd name="T17" fmla="*/ 2 h 17"/>
                  <a:gd name="T18" fmla="*/ 16 w 17"/>
                  <a:gd name="T19" fmla="*/ 5 h 17"/>
                  <a:gd name="T20" fmla="*/ 12 w 17"/>
                  <a:gd name="T21" fmla="*/ 13 h 17"/>
                  <a:gd name="T22" fmla="*/ 9 w 17"/>
                  <a:gd name="T23" fmla="*/ 16 h 17"/>
                  <a:gd name="T24" fmla="*/ 6 w 17"/>
                  <a:gd name="T25" fmla="*/ 16 h 17"/>
                  <a:gd name="T26" fmla="*/ 3 w 17"/>
                  <a:gd name="T27" fmla="*/ 16 h 1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7"/>
                  <a:gd name="T43" fmla="*/ 0 h 17"/>
                  <a:gd name="T44" fmla="*/ 17 w 17"/>
                  <a:gd name="T45" fmla="*/ 17 h 1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7" h="17">
                    <a:moveTo>
                      <a:pt x="3" y="16"/>
                    </a:moveTo>
                    <a:lnTo>
                      <a:pt x="0" y="13"/>
                    </a:lnTo>
                    <a:lnTo>
                      <a:pt x="0" y="10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3" y="2"/>
                    </a:lnTo>
                    <a:lnTo>
                      <a:pt x="6" y="0"/>
                    </a:lnTo>
                    <a:lnTo>
                      <a:pt x="9" y="0"/>
                    </a:lnTo>
                    <a:lnTo>
                      <a:pt x="12" y="2"/>
                    </a:lnTo>
                    <a:lnTo>
                      <a:pt x="16" y="5"/>
                    </a:lnTo>
                    <a:lnTo>
                      <a:pt x="12" y="13"/>
                    </a:lnTo>
                    <a:lnTo>
                      <a:pt x="9" y="16"/>
                    </a:lnTo>
                    <a:lnTo>
                      <a:pt x="6" y="16"/>
                    </a:lnTo>
                    <a:lnTo>
                      <a:pt x="3" y="16"/>
                    </a:lnTo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354" name="Freeform 720"/>
              <p:cNvSpPr>
                <a:spLocks/>
              </p:cNvSpPr>
              <p:nvPr/>
            </p:nvSpPr>
            <p:spPr bwMode="auto">
              <a:xfrm>
                <a:off x="2674" y="3052"/>
                <a:ext cx="15" cy="16"/>
              </a:xfrm>
              <a:custGeom>
                <a:avLst/>
                <a:gdLst>
                  <a:gd name="T0" fmla="*/ 12 w 17"/>
                  <a:gd name="T1" fmla="*/ 12 h 17"/>
                  <a:gd name="T2" fmla="*/ 16 w 17"/>
                  <a:gd name="T3" fmla="*/ 3 h 17"/>
                  <a:gd name="T4" fmla="*/ 12 w 17"/>
                  <a:gd name="T5" fmla="*/ 0 h 17"/>
                  <a:gd name="T6" fmla="*/ 9 w 17"/>
                  <a:gd name="T7" fmla="*/ 3 h 17"/>
                  <a:gd name="T8" fmla="*/ 3 w 17"/>
                  <a:gd name="T9" fmla="*/ 6 h 17"/>
                  <a:gd name="T10" fmla="*/ 0 w 17"/>
                  <a:gd name="T11" fmla="*/ 12 h 17"/>
                  <a:gd name="T12" fmla="*/ 3 w 17"/>
                  <a:gd name="T13" fmla="*/ 16 h 17"/>
                  <a:gd name="T14" fmla="*/ 6 w 17"/>
                  <a:gd name="T15" fmla="*/ 16 h 17"/>
                  <a:gd name="T16" fmla="*/ 9 w 17"/>
                  <a:gd name="T17" fmla="*/ 16 h 17"/>
                  <a:gd name="T18" fmla="*/ 12 w 17"/>
                  <a:gd name="T19" fmla="*/ 12 h 1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7"/>
                  <a:gd name="T31" fmla="*/ 0 h 17"/>
                  <a:gd name="T32" fmla="*/ 17 w 17"/>
                  <a:gd name="T33" fmla="*/ 17 h 1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7" h="17">
                    <a:moveTo>
                      <a:pt x="12" y="12"/>
                    </a:moveTo>
                    <a:lnTo>
                      <a:pt x="16" y="3"/>
                    </a:lnTo>
                    <a:lnTo>
                      <a:pt x="12" y="0"/>
                    </a:lnTo>
                    <a:lnTo>
                      <a:pt x="9" y="3"/>
                    </a:lnTo>
                    <a:lnTo>
                      <a:pt x="3" y="6"/>
                    </a:lnTo>
                    <a:lnTo>
                      <a:pt x="0" y="12"/>
                    </a:lnTo>
                    <a:lnTo>
                      <a:pt x="3" y="16"/>
                    </a:lnTo>
                    <a:lnTo>
                      <a:pt x="6" y="16"/>
                    </a:lnTo>
                    <a:lnTo>
                      <a:pt x="9" y="16"/>
                    </a:lnTo>
                    <a:lnTo>
                      <a:pt x="12" y="12"/>
                    </a:ln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355" name="Freeform 721"/>
              <p:cNvSpPr>
                <a:spLocks/>
              </p:cNvSpPr>
              <p:nvPr/>
            </p:nvSpPr>
            <p:spPr bwMode="auto">
              <a:xfrm>
                <a:off x="2622" y="3021"/>
                <a:ext cx="111" cy="67"/>
              </a:xfrm>
              <a:custGeom>
                <a:avLst/>
                <a:gdLst>
                  <a:gd name="T0" fmla="*/ 120 w 121"/>
                  <a:gd name="T1" fmla="*/ 14 h 71"/>
                  <a:gd name="T2" fmla="*/ 95 w 121"/>
                  <a:gd name="T3" fmla="*/ 0 h 71"/>
                  <a:gd name="T4" fmla="*/ 0 w 121"/>
                  <a:gd name="T5" fmla="*/ 55 h 71"/>
                  <a:gd name="T6" fmla="*/ 24 w 121"/>
                  <a:gd name="T7" fmla="*/ 70 h 71"/>
                  <a:gd name="T8" fmla="*/ 120 w 121"/>
                  <a:gd name="T9" fmla="*/ 14 h 7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1"/>
                  <a:gd name="T16" fmla="*/ 0 h 71"/>
                  <a:gd name="T17" fmla="*/ 121 w 121"/>
                  <a:gd name="T18" fmla="*/ 71 h 7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1" h="71">
                    <a:moveTo>
                      <a:pt x="120" y="14"/>
                    </a:moveTo>
                    <a:lnTo>
                      <a:pt x="95" y="0"/>
                    </a:lnTo>
                    <a:lnTo>
                      <a:pt x="0" y="55"/>
                    </a:lnTo>
                    <a:lnTo>
                      <a:pt x="24" y="70"/>
                    </a:lnTo>
                    <a:lnTo>
                      <a:pt x="120" y="14"/>
                    </a:lnTo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356" name="Freeform 722"/>
              <p:cNvSpPr>
                <a:spLocks/>
              </p:cNvSpPr>
              <p:nvPr/>
            </p:nvSpPr>
            <p:spPr bwMode="auto">
              <a:xfrm>
                <a:off x="2644" y="3035"/>
                <a:ext cx="89" cy="81"/>
              </a:xfrm>
              <a:custGeom>
                <a:avLst/>
                <a:gdLst>
                  <a:gd name="T0" fmla="*/ 96 w 97"/>
                  <a:gd name="T1" fmla="*/ 0 h 85"/>
                  <a:gd name="T2" fmla="*/ 0 w 97"/>
                  <a:gd name="T3" fmla="*/ 55 h 85"/>
                  <a:gd name="T4" fmla="*/ 0 w 97"/>
                  <a:gd name="T5" fmla="*/ 84 h 85"/>
                  <a:gd name="T6" fmla="*/ 96 w 97"/>
                  <a:gd name="T7" fmla="*/ 28 h 85"/>
                  <a:gd name="T8" fmla="*/ 96 w 97"/>
                  <a:gd name="T9" fmla="*/ 0 h 8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7"/>
                  <a:gd name="T16" fmla="*/ 0 h 85"/>
                  <a:gd name="T17" fmla="*/ 97 w 97"/>
                  <a:gd name="T18" fmla="*/ 85 h 8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7" h="85">
                    <a:moveTo>
                      <a:pt x="96" y="0"/>
                    </a:moveTo>
                    <a:lnTo>
                      <a:pt x="0" y="55"/>
                    </a:lnTo>
                    <a:lnTo>
                      <a:pt x="0" y="84"/>
                    </a:lnTo>
                    <a:lnTo>
                      <a:pt x="96" y="28"/>
                    </a:lnTo>
                    <a:lnTo>
                      <a:pt x="96" y="0"/>
                    </a:ln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357" name="Freeform 723"/>
              <p:cNvSpPr>
                <a:spLocks/>
              </p:cNvSpPr>
              <p:nvPr/>
            </p:nvSpPr>
            <p:spPr bwMode="auto">
              <a:xfrm>
                <a:off x="2504" y="3003"/>
                <a:ext cx="24" cy="42"/>
              </a:xfrm>
              <a:custGeom>
                <a:avLst/>
                <a:gdLst>
                  <a:gd name="T0" fmla="*/ 25 w 26"/>
                  <a:gd name="T1" fmla="*/ 14 h 45"/>
                  <a:gd name="T2" fmla="*/ 0 w 26"/>
                  <a:gd name="T3" fmla="*/ 0 h 45"/>
                  <a:gd name="T4" fmla="*/ 0 w 26"/>
                  <a:gd name="T5" fmla="*/ 29 h 45"/>
                  <a:gd name="T6" fmla="*/ 25 w 26"/>
                  <a:gd name="T7" fmla="*/ 44 h 45"/>
                  <a:gd name="T8" fmla="*/ 25 w 26"/>
                  <a:gd name="T9" fmla="*/ 14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45"/>
                  <a:gd name="T17" fmla="*/ 26 w 26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45">
                    <a:moveTo>
                      <a:pt x="25" y="14"/>
                    </a:moveTo>
                    <a:lnTo>
                      <a:pt x="0" y="0"/>
                    </a:lnTo>
                    <a:lnTo>
                      <a:pt x="0" y="29"/>
                    </a:lnTo>
                    <a:lnTo>
                      <a:pt x="25" y="44"/>
                    </a:lnTo>
                    <a:lnTo>
                      <a:pt x="25" y="14"/>
                    </a:lnTo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358" name="Freeform 724"/>
              <p:cNvSpPr>
                <a:spLocks/>
              </p:cNvSpPr>
              <p:nvPr/>
            </p:nvSpPr>
            <p:spPr bwMode="auto">
              <a:xfrm>
                <a:off x="2622" y="3073"/>
                <a:ext cx="23" cy="43"/>
              </a:xfrm>
              <a:custGeom>
                <a:avLst/>
                <a:gdLst>
                  <a:gd name="T0" fmla="*/ 24 w 25"/>
                  <a:gd name="T1" fmla="*/ 14 h 45"/>
                  <a:gd name="T2" fmla="*/ 0 w 25"/>
                  <a:gd name="T3" fmla="*/ 0 h 45"/>
                  <a:gd name="T4" fmla="*/ 0 w 25"/>
                  <a:gd name="T5" fmla="*/ 29 h 45"/>
                  <a:gd name="T6" fmla="*/ 24 w 25"/>
                  <a:gd name="T7" fmla="*/ 44 h 45"/>
                  <a:gd name="T8" fmla="*/ 24 w 25"/>
                  <a:gd name="T9" fmla="*/ 14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"/>
                  <a:gd name="T16" fmla="*/ 0 h 45"/>
                  <a:gd name="T17" fmla="*/ 25 w 25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" h="45">
                    <a:moveTo>
                      <a:pt x="24" y="14"/>
                    </a:moveTo>
                    <a:lnTo>
                      <a:pt x="0" y="0"/>
                    </a:lnTo>
                    <a:lnTo>
                      <a:pt x="0" y="29"/>
                    </a:lnTo>
                    <a:lnTo>
                      <a:pt x="24" y="44"/>
                    </a:lnTo>
                    <a:lnTo>
                      <a:pt x="24" y="14"/>
                    </a:lnTo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359" name="Freeform 725"/>
              <p:cNvSpPr>
                <a:spLocks/>
              </p:cNvSpPr>
              <p:nvPr/>
            </p:nvSpPr>
            <p:spPr bwMode="auto">
              <a:xfrm>
                <a:off x="2527" y="2965"/>
                <a:ext cx="88" cy="80"/>
              </a:xfrm>
              <a:custGeom>
                <a:avLst/>
                <a:gdLst>
                  <a:gd name="T0" fmla="*/ 94 w 96"/>
                  <a:gd name="T1" fmla="*/ 0 h 85"/>
                  <a:gd name="T2" fmla="*/ 0 w 96"/>
                  <a:gd name="T3" fmla="*/ 55 h 85"/>
                  <a:gd name="T4" fmla="*/ 0 w 96"/>
                  <a:gd name="T5" fmla="*/ 84 h 85"/>
                  <a:gd name="T6" fmla="*/ 95 w 96"/>
                  <a:gd name="T7" fmla="*/ 28 h 85"/>
                  <a:gd name="T8" fmla="*/ 94 w 96"/>
                  <a:gd name="T9" fmla="*/ 0 h 8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6"/>
                  <a:gd name="T16" fmla="*/ 0 h 85"/>
                  <a:gd name="T17" fmla="*/ 96 w 96"/>
                  <a:gd name="T18" fmla="*/ 85 h 8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6" h="85">
                    <a:moveTo>
                      <a:pt x="94" y="0"/>
                    </a:moveTo>
                    <a:lnTo>
                      <a:pt x="0" y="55"/>
                    </a:lnTo>
                    <a:lnTo>
                      <a:pt x="0" y="84"/>
                    </a:lnTo>
                    <a:lnTo>
                      <a:pt x="95" y="28"/>
                    </a:lnTo>
                    <a:lnTo>
                      <a:pt x="94" y="0"/>
                    </a:ln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grpSp>
            <p:nvGrpSpPr>
              <p:cNvPr id="360" name="Group 726"/>
              <p:cNvGrpSpPr>
                <a:grpSpLocks/>
              </p:cNvGrpSpPr>
              <p:nvPr/>
            </p:nvGrpSpPr>
            <p:grpSpPr bwMode="auto">
              <a:xfrm>
                <a:off x="2587" y="2873"/>
                <a:ext cx="149" cy="130"/>
                <a:chOff x="2587" y="2873"/>
                <a:chExt cx="149" cy="130"/>
              </a:xfrm>
            </p:grpSpPr>
            <p:sp>
              <p:nvSpPr>
                <p:cNvPr id="454" name="Line 727"/>
                <p:cNvSpPr>
                  <a:spLocks noChangeShapeType="1"/>
                </p:cNvSpPr>
                <p:nvPr/>
              </p:nvSpPr>
              <p:spPr bwMode="auto">
                <a:xfrm flipV="1">
                  <a:off x="2662" y="2954"/>
                  <a:ext cx="0" cy="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id-ID" sz="2400"/>
                </a:p>
              </p:txBody>
            </p:sp>
            <p:sp>
              <p:nvSpPr>
                <p:cNvPr id="455" name="Freeform 728"/>
                <p:cNvSpPr>
                  <a:spLocks/>
                </p:cNvSpPr>
                <p:nvPr/>
              </p:nvSpPr>
              <p:spPr bwMode="auto">
                <a:xfrm>
                  <a:off x="2658" y="2960"/>
                  <a:ext cx="16" cy="16"/>
                </a:xfrm>
                <a:custGeom>
                  <a:avLst/>
                  <a:gdLst>
                    <a:gd name="T0" fmla="*/ 9 w 17"/>
                    <a:gd name="T1" fmla="*/ 13 h 17"/>
                    <a:gd name="T2" fmla="*/ 16 w 17"/>
                    <a:gd name="T3" fmla="*/ 11 h 17"/>
                    <a:gd name="T4" fmla="*/ 16 w 17"/>
                    <a:gd name="T5" fmla="*/ 9 h 17"/>
                    <a:gd name="T6" fmla="*/ 16 w 17"/>
                    <a:gd name="T7" fmla="*/ 4 h 17"/>
                    <a:gd name="T8" fmla="*/ 12 w 17"/>
                    <a:gd name="T9" fmla="*/ 2 h 17"/>
                    <a:gd name="T10" fmla="*/ 9 w 17"/>
                    <a:gd name="T11" fmla="*/ 0 h 17"/>
                    <a:gd name="T12" fmla="*/ 6 w 17"/>
                    <a:gd name="T13" fmla="*/ 0 h 17"/>
                    <a:gd name="T14" fmla="*/ 0 w 17"/>
                    <a:gd name="T15" fmla="*/ 2 h 17"/>
                    <a:gd name="T16" fmla="*/ 0 w 17"/>
                    <a:gd name="T17" fmla="*/ 4 h 17"/>
                    <a:gd name="T18" fmla="*/ 0 w 17"/>
                    <a:gd name="T19" fmla="*/ 9 h 17"/>
                    <a:gd name="T20" fmla="*/ 3 w 17"/>
                    <a:gd name="T21" fmla="*/ 11 h 17"/>
                    <a:gd name="T22" fmla="*/ 6 w 17"/>
                    <a:gd name="T23" fmla="*/ 13 h 17"/>
                    <a:gd name="T24" fmla="*/ 6 w 17"/>
                    <a:gd name="T25" fmla="*/ 16 h 17"/>
                    <a:gd name="T26" fmla="*/ 9 w 17"/>
                    <a:gd name="T27" fmla="*/ 13 h 17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17"/>
                    <a:gd name="T43" fmla="*/ 0 h 17"/>
                    <a:gd name="T44" fmla="*/ 17 w 17"/>
                    <a:gd name="T45" fmla="*/ 17 h 17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17" h="17">
                      <a:moveTo>
                        <a:pt x="9" y="13"/>
                      </a:moveTo>
                      <a:lnTo>
                        <a:pt x="16" y="11"/>
                      </a:lnTo>
                      <a:lnTo>
                        <a:pt x="16" y="9"/>
                      </a:lnTo>
                      <a:lnTo>
                        <a:pt x="16" y="4"/>
                      </a:lnTo>
                      <a:lnTo>
                        <a:pt x="12" y="2"/>
                      </a:lnTo>
                      <a:lnTo>
                        <a:pt x="9" y="0"/>
                      </a:lnTo>
                      <a:lnTo>
                        <a:pt x="6" y="0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9"/>
                      </a:lnTo>
                      <a:lnTo>
                        <a:pt x="3" y="11"/>
                      </a:lnTo>
                      <a:lnTo>
                        <a:pt x="6" y="13"/>
                      </a:lnTo>
                      <a:lnTo>
                        <a:pt x="6" y="16"/>
                      </a:lnTo>
                      <a:lnTo>
                        <a:pt x="9" y="13"/>
                      </a:lnTo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456" name="Freeform 729"/>
                <p:cNvSpPr>
                  <a:spLocks/>
                </p:cNvSpPr>
                <p:nvPr/>
              </p:nvSpPr>
              <p:spPr bwMode="auto">
                <a:xfrm>
                  <a:off x="2658" y="2961"/>
                  <a:ext cx="16" cy="16"/>
                </a:xfrm>
                <a:custGeom>
                  <a:avLst/>
                  <a:gdLst>
                    <a:gd name="T0" fmla="*/ 0 w 17"/>
                    <a:gd name="T1" fmla="*/ 8 h 17"/>
                    <a:gd name="T2" fmla="*/ 0 w 17"/>
                    <a:gd name="T3" fmla="*/ 2 h 17"/>
                    <a:gd name="T4" fmla="*/ 0 w 17"/>
                    <a:gd name="T5" fmla="*/ 0 h 17"/>
                    <a:gd name="T6" fmla="*/ 4 w 17"/>
                    <a:gd name="T7" fmla="*/ 0 h 17"/>
                    <a:gd name="T8" fmla="*/ 8 w 17"/>
                    <a:gd name="T9" fmla="*/ 0 h 17"/>
                    <a:gd name="T10" fmla="*/ 12 w 17"/>
                    <a:gd name="T11" fmla="*/ 5 h 17"/>
                    <a:gd name="T12" fmla="*/ 16 w 17"/>
                    <a:gd name="T13" fmla="*/ 10 h 17"/>
                    <a:gd name="T14" fmla="*/ 16 w 17"/>
                    <a:gd name="T15" fmla="*/ 13 h 17"/>
                    <a:gd name="T16" fmla="*/ 12 w 17"/>
                    <a:gd name="T17" fmla="*/ 13 h 17"/>
                    <a:gd name="T18" fmla="*/ 8 w 17"/>
                    <a:gd name="T19" fmla="*/ 16 h 17"/>
                    <a:gd name="T20" fmla="*/ 8 w 17"/>
                    <a:gd name="T21" fmla="*/ 13 h 17"/>
                    <a:gd name="T22" fmla="*/ 0 w 17"/>
                    <a:gd name="T23" fmla="*/ 8 h 17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7"/>
                    <a:gd name="T37" fmla="*/ 0 h 17"/>
                    <a:gd name="T38" fmla="*/ 17 w 17"/>
                    <a:gd name="T39" fmla="*/ 17 h 17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7" h="17">
                      <a:moveTo>
                        <a:pt x="0" y="8"/>
                      </a:move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4" y="0"/>
                      </a:lnTo>
                      <a:lnTo>
                        <a:pt x="8" y="0"/>
                      </a:lnTo>
                      <a:lnTo>
                        <a:pt x="12" y="5"/>
                      </a:lnTo>
                      <a:lnTo>
                        <a:pt x="16" y="10"/>
                      </a:lnTo>
                      <a:lnTo>
                        <a:pt x="16" y="13"/>
                      </a:lnTo>
                      <a:lnTo>
                        <a:pt x="12" y="13"/>
                      </a:lnTo>
                      <a:lnTo>
                        <a:pt x="8" y="16"/>
                      </a:lnTo>
                      <a:lnTo>
                        <a:pt x="8" y="13"/>
                      </a:lnTo>
                      <a:lnTo>
                        <a:pt x="0" y="8"/>
                      </a:ln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457" name="Freeform 730"/>
                <p:cNvSpPr>
                  <a:spLocks/>
                </p:cNvSpPr>
                <p:nvPr/>
              </p:nvSpPr>
              <p:spPr bwMode="auto">
                <a:xfrm>
                  <a:off x="2668" y="2960"/>
                  <a:ext cx="16" cy="16"/>
                </a:xfrm>
                <a:custGeom>
                  <a:avLst/>
                  <a:gdLst>
                    <a:gd name="T0" fmla="*/ 9 w 17"/>
                    <a:gd name="T1" fmla="*/ 16 h 17"/>
                    <a:gd name="T2" fmla="*/ 13 w 17"/>
                    <a:gd name="T3" fmla="*/ 13 h 17"/>
                    <a:gd name="T4" fmla="*/ 14 w 17"/>
                    <a:gd name="T5" fmla="*/ 12 h 17"/>
                    <a:gd name="T6" fmla="*/ 16 w 17"/>
                    <a:gd name="T7" fmla="*/ 12 h 17"/>
                    <a:gd name="T8" fmla="*/ 16 w 17"/>
                    <a:gd name="T9" fmla="*/ 10 h 17"/>
                    <a:gd name="T10" fmla="*/ 16 w 17"/>
                    <a:gd name="T11" fmla="*/ 8 h 17"/>
                    <a:gd name="T12" fmla="*/ 13 w 17"/>
                    <a:gd name="T13" fmla="*/ 3 h 17"/>
                    <a:gd name="T14" fmla="*/ 12 w 17"/>
                    <a:gd name="T15" fmla="*/ 2 h 17"/>
                    <a:gd name="T16" fmla="*/ 9 w 17"/>
                    <a:gd name="T17" fmla="*/ 0 h 17"/>
                    <a:gd name="T18" fmla="*/ 7 w 17"/>
                    <a:gd name="T19" fmla="*/ 0 h 17"/>
                    <a:gd name="T20" fmla="*/ 6 w 17"/>
                    <a:gd name="T21" fmla="*/ 0 h 17"/>
                    <a:gd name="T22" fmla="*/ 4 w 17"/>
                    <a:gd name="T23" fmla="*/ 0 h 17"/>
                    <a:gd name="T24" fmla="*/ 1 w 17"/>
                    <a:gd name="T25" fmla="*/ 1 h 17"/>
                    <a:gd name="T26" fmla="*/ 1 w 17"/>
                    <a:gd name="T27" fmla="*/ 2 h 17"/>
                    <a:gd name="T28" fmla="*/ 0 w 17"/>
                    <a:gd name="T29" fmla="*/ 3 h 17"/>
                    <a:gd name="T30" fmla="*/ 0 w 17"/>
                    <a:gd name="T31" fmla="*/ 5 h 17"/>
                    <a:gd name="T32" fmla="*/ 0 w 17"/>
                    <a:gd name="T33" fmla="*/ 8 h 17"/>
                    <a:gd name="T34" fmla="*/ 1 w 17"/>
                    <a:gd name="T35" fmla="*/ 11 h 17"/>
                    <a:gd name="T36" fmla="*/ 3 w 17"/>
                    <a:gd name="T37" fmla="*/ 13 h 17"/>
                    <a:gd name="T38" fmla="*/ 6 w 17"/>
                    <a:gd name="T39" fmla="*/ 14 h 17"/>
                    <a:gd name="T40" fmla="*/ 8 w 17"/>
                    <a:gd name="T41" fmla="*/ 16 h 17"/>
                    <a:gd name="T42" fmla="*/ 9 w 17"/>
                    <a:gd name="T43" fmla="*/ 16 h 17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17"/>
                    <a:gd name="T67" fmla="*/ 0 h 17"/>
                    <a:gd name="T68" fmla="*/ 17 w 17"/>
                    <a:gd name="T69" fmla="*/ 17 h 17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17" h="17">
                      <a:moveTo>
                        <a:pt x="9" y="16"/>
                      </a:moveTo>
                      <a:lnTo>
                        <a:pt x="13" y="13"/>
                      </a:lnTo>
                      <a:lnTo>
                        <a:pt x="14" y="12"/>
                      </a:lnTo>
                      <a:lnTo>
                        <a:pt x="16" y="12"/>
                      </a:lnTo>
                      <a:lnTo>
                        <a:pt x="16" y="10"/>
                      </a:lnTo>
                      <a:lnTo>
                        <a:pt x="16" y="8"/>
                      </a:lnTo>
                      <a:lnTo>
                        <a:pt x="13" y="3"/>
                      </a:lnTo>
                      <a:lnTo>
                        <a:pt x="12" y="2"/>
                      </a:lnTo>
                      <a:lnTo>
                        <a:pt x="9" y="0"/>
                      </a:lnTo>
                      <a:lnTo>
                        <a:pt x="7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1" y="1"/>
                      </a:lnTo>
                      <a:lnTo>
                        <a:pt x="1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8"/>
                      </a:lnTo>
                      <a:lnTo>
                        <a:pt x="1" y="11"/>
                      </a:lnTo>
                      <a:lnTo>
                        <a:pt x="3" y="13"/>
                      </a:lnTo>
                      <a:lnTo>
                        <a:pt x="6" y="14"/>
                      </a:lnTo>
                      <a:lnTo>
                        <a:pt x="8" y="16"/>
                      </a:lnTo>
                      <a:lnTo>
                        <a:pt x="9" y="16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458" name="Freeform 731"/>
                <p:cNvSpPr>
                  <a:spLocks/>
                </p:cNvSpPr>
                <p:nvPr/>
              </p:nvSpPr>
              <p:spPr bwMode="auto">
                <a:xfrm>
                  <a:off x="2668" y="2961"/>
                  <a:ext cx="16" cy="16"/>
                </a:xfrm>
                <a:custGeom>
                  <a:avLst/>
                  <a:gdLst>
                    <a:gd name="T0" fmla="*/ 1 w 17"/>
                    <a:gd name="T1" fmla="*/ 11 h 17"/>
                    <a:gd name="T2" fmla="*/ 0 w 17"/>
                    <a:gd name="T3" fmla="*/ 7 h 17"/>
                    <a:gd name="T4" fmla="*/ 0 w 17"/>
                    <a:gd name="T5" fmla="*/ 4 h 17"/>
                    <a:gd name="T6" fmla="*/ 0 w 17"/>
                    <a:gd name="T7" fmla="*/ 2 h 17"/>
                    <a:gd name="T8" fmla="*/ 1 w 17"/>
                    <a:gd name="T9" fmla="*/ 1 h 17"/>
                    <a:gd name="T10" fmla="*/ 4 w 17"/>
                    <a:gd name="T11" fmla="*/ 0 h 17"/>
                    <a:gd name="T12" fmla="*/ 8 w 17"/>
                    <a:gd name="T13" fmla="*/ 1 h 17"/>
                    <a:gd name="T14" fmla="*/ 11 w 17"/>
                    <a:gd name="T15" fmla="*/ 2 h 17"/>
                    <a:gd name="T16" fmla="*/ 12 w 17"/>
                    <a:gd name="T17" fmla="*/ 6 h 17"/>
                    <a:gd name="T18" fmla="*/ 16 w 17"/>
                    <a:gd name="T19" fmla="*/ 8 h 17"/>
                    <a:gd name="T20" fmla="*/ 16 w 17"/>
                    <a:gd name="T21" fmla="*/ 11 h 17"/>
                    <a:gd name="T22" fmla="*/ 16 w 17"/>
                    <a:gd name="T23" fmla="*/ 14 h 17"/>
                    <a:gd name="T24" fmla="*/ 14 w 17"/>
                    <a:gd name="T25" fmla="*/ 14 h 17"/>
                    <a:gd name="T26" fmla="*/ 12 w 17"/>
                    <a:gd name="T27" fmla="*/ 16 h 17"/>
                    <a:gd name="T28" fmla="*/ 11 w 17"/>
                    <a:gd name="T29" fmla="*/ 16 h 17"/>
                    <a:gd name="T30" fmla="*/ 8 w 17"/>
                    <a:gd name="T31" fmla="*/ 14 h 17"/>
                    <a:gd name="T32" fmla="*/ 4 w 17"/>
                    <a:gd name="T33" fmla="*/ 13 h 17"/>
                    <a:gd name="T34" fmla="*/ 1 w 17"/>
                    <a:gd name="T35" fmla="*/ 11 h 1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7"/>
                    <a:gd name="T55" fmla="*/ 0 h 17"/>
                    <a:gd name="T56" fmla="*/ 17 w 17"/>
                    <a:gd name="T57" fmla="*/ 17 h 17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7" h="17">
                      <a:moveTo>
                        <a:pt x="1" y="11"/>
                      </a:moveTo>
                      <a:lnTo>
                        <a:pt x="0" y="7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1" y="1"/>
                      </a:lnTo>
                      <a:lnTo>
                        <a:pt x="4" y="0"/>
                      </a:lnTo>
                      <a:lnTo>
                        <a:pt x="8" y="1"/>
                      </a:lnTo>
                      <a:lnTo>
                        <a:pt x="11" y="2"/>
                      </a:lnTo>
                      <a:lnTo>
                        <a:pt x="12" y="6"/>
                      </a:lnTo>
                      <a:lnTo>
                        <a:pt x="16" y="8"/>
                      </a:lnTo>
                      <a:lnTo>
                        <a:pt x="16" y="11"/>
                      </a:lnTo>
                      <a:lnTo>
                        <a:pt x="16" y="14"/>
                      </a:lnTo>
                      <a:lnTo>
                        <a:pt x="14" y="14"/>
                      </a:lnTo>
                      <a:lnTo>
                        <a:pt x="12" y="16"/>
                      </a:lnTo>
                      <a:lnTo>
                        <a:pt x="11" y="16"/>
                      </a:lnTo>
                      <a:lnTo>
                        <a:pt x="8" y="14"/>
                      </a:lnTo>
                      <a:lnTo>
                        <a:pt x="4" y="13"/>
                      </a:lnTo>
                      <a:lnTo>
                        <a:pt x="1" y="11"/>
                      </a:ln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459" name="Freeform 732"/>
                <p:cNvSpPr>
                  <a:spLocks/>
                </p:cNvSpPr>
                <p:nvPr/>
              </p:nvSpPr>
              <p:spPr bwMode="auto">
                <a:xfrm>
                  <a:off x="2670" y="2963"/>
                  <a:ext cx="16" cy="16"/>
                </a:xfrm>
                <a:custGeom>
                  <a:avLst/>
                  <a:gdLst>
                    <a:gd name="T0" fmla="*/ 3 w 17"/>
                    <a:gd name="T1" fmla="*/ 11 h 17"/>
                    <a:gd name="T2" fmla="*/ 0 w 17"/>
                    <a:gd name="T3" fmla="*/ 6 h 17"/>
                    <a:gd name="T4" fmla="*/ 0 w 17"/>
                    <a:gd name="T5" fmla="*/ 2 h 17"/>
                    <a:gd name="T6" fmla="*/ 3 w 17"/>
                    <a:gd name="T7" fmla="*/ 2 h 17"/>
                    <a:gd name="T8" fmla="*/ 6 w 17"/>
                    <a:gd name="T9" fmla="*/ 0 h 17"/>
                    <a:gd name="T10" fmla="*/ 6 w 17"/>
                    <a:gd name="T11" fmla="*/ 2 h 17"/>
                    <a:gd name="T12" fmla="*/ 16 w 17"/>
                    <a:gd name="T13" fmla="*/ 6 h 17"/>
                    <a:gd name="T14" fmla="*/ 16 w 17"/>
                    <a:gd name="T15" fmla="*/ 9 h 17"/>
                    <a:gd name="T16" fmla="*/ 16 w 17"/>
                    <a:gd name="T17" fmla="*/ 13 h 17"/>
                    <a:gd name="T18" fmla="*/ 16 w 17"/>
                    <a:gd name="T19" fmla="*/ 16 h 17"/>
                    <a:gd name="T20" fmla="*/ 12 w 17"/>
                    <a:gd name="T21" fmla="*/ 16 h 17"/>
                    <a:gd name="T22" fmla="*/ 9 w 17"/>
                    <a:gd name="T23" fmla="*/ 16 h 17"/>
                    <a:gd name="T24" fmla="*/ 3 w 17"/>
                    <a:gd name="T25" fmla="*/ 11 h 17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7"/>
                    <a:gd name="T40" fmla="*/ 0 h 17"/>
                    <a:gd name="T41" fmla="*/ 17 w 17"/>
                    <a:gd name="T42" fmla="*/ 17 h 17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7" h="17">
                      <a:moveTo>
                        <a:pt x="3" y="11"/>
                      </a:moveTo>
                      <a:lnTo>
                        <a:pt x="0" y="6"/>
                      </a:lnTo>
                      <a:lnTo>
                        <a:pt x="0" y="2"/>
                      </a:lnTo>
                      <a:lnTo>
                        <a:pt x="3" y="2"/>
                      </a:lnTo>
                      <a:lnTo>
                        <a:pt x="6" y="0"/>
                      </a:lnTo>
                      <a:lnTo>
                        <a:pt x="6" y="2"/>
                      </a:lnTo>
                      <a:lnTo>
                        <a:pt x="16" y="6"/>
                      </a:lnTo>
                      <a:lnTo>
                        <a:pt x="16" y="9"/>
                      </a:lnTo>
                      <a:lnTo>
                        <a:pt x="16" y="13"/>
                      </a:lnTo>
                      <a:lnTo>
                        <a:pt x="16" y="16"/>
                      </a:lnTo>
                      <a:lnTo>
                        <a:pt x="12" y="16"/>
                      </a:lnTo>
                      <a:lnTo>
                        <a:pt x="9" y="16"/>
                      </a:lnTo>
                      <a:lnTo>
                        <a:pt x="3" y="11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460" name="Freeform 733"/>
                <p:cNvSpPr>
                  <a:spLocks/>
                </p:cNvSpPr>
                <p:nvPr/>
              </p:nvSpPr>
              <p:spPr bwMode="auto">
                <a:xfrm>
                  <a:off x="2676" y="2965"/>
                  <a:ext cx="16" cy="17"/>
                </a:xfrm>
                <a:custGeom>
                  <a:avLst/>
                  <a:gdLst>
                    <a:gd name="T0" fmla="*/ 11 w 17"/>
                    <a:gd name="T1" fmla="*/ 16 h 17"/>
                    <a:gd name="T2" fmla="*/ 14 w 17"/>
                    <a:gd name="T3" fmla="*/ 13 h 17"/>
                    <a:gd name="T4" fmla="*/ 14 w 17"/>
                    <a:gd name="T5" fmla="*/ 12 h 17"/>
                    <a:gd name="T6" fmla="*/ 14 w 17"/>
                    <a:gd name="T7" fmla="*/ 11 h 17"/>
                    <a:gd name="T8" fmla="*/ 16 w 17"/>
                    <a:gd name="T9" fmla="*/ 10 h 17"/>
                    <a:gd name="T10" fmla="*/ 14 w 17"/>
                    <a:gd name="T11" fmla="*/ 6 h 17"/>
                    <a:gd name="T12" fmla="*/ 14 w 17"/>
                    <a:gd name="T13" fmla="*/ 3 h 17"/>
                    <a:gd name="T14" fmla="*/ 12 w 17"/>
                    <a:gd name="T15" fmla="*/ 1 h 17"/>
                    <a:gd name="T16" fmla="*/ 10 w 17"/>
                    <a:gd name="T17" fmla="*/ 0 h 17"/>
                    <a:gd name="T18" fmla="*/ 8 w 17"/>
                    <a:gd name="T19" fmla="*/ 0 h 17"/>
                    <a:gd name="T20" fmla="*/ 6 w 17"/>
                    <a:gd name="T21" fmla="*/ 0 h 17"/>
                    <a:gd name="T22" fmla="*/ 2 w 17"/>
                    <a:gd name="T23" fmla="*/ 1 h 17"/>
                    <a:gd name="T24" fmla="*/ 2 w 17"/>
                    <a:gd name="T25" fmla="*/ 2 h 17"/>
                    <a:gd name="T26" fmla="*/ 1 w 17"/>
                    <a:gd name="T27" fmla="*/ 3 h 17"/>
                    <a:gd name="T28" fmla="*/ 0 w 17"/>
                    <a:gd name="T29" fmla="*/ 5 h 17"/>
                    <a:gd name="T30" fmla="*/ 1 w 17"/>
                    <a:gd name="T31" fmla="*/ 8 h 17"/>
                    <a:gd name="T32" fmla="*/ 2 w 17"/>
                    <a:gd name="T33" fmla="*/ 10 h 17"/>
                    <a:gd name="T34" fmla="*/ 4 w 17"/>
                    <a:gd name="T35" fmla="*/ 13 h 17"/>
                    <a:gd name="T36" fmla="*/ 6 w 17"/>
                    <a:gd name="T37" fmla="*/ 14 h 17"/>
                    <a:gd name="T38" fmla="*/ 9 w 17"/>
                    <a:gd name="T39" fmla="*/ 16 h 17"/>
                    <a:gd name="T40" fmla="*/ 10 w 17"/>
                    <a:gd name="T41" fmla="*/ 16 h 17"/>
                    <a:gd name="T42" fmla="*/ 11 w 17"/>
                    <a:gd name="T43" fmla="*/ 16 h 17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17"/>
                    <a:gd name="T67" fmla="*/ 0 h 17"/>
                    <a:gd name="T68" fmla="*/ 17 w 17"/>
                    <a:gd name="T69" fmla="*/ 17 h 17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17" h="17">
                      <a:moveTo>
                        <a:pt x="11" y="16"/>
                      </a:moveTo>
                      <a:lnTo>
                        <a:pt x="14" y="13"/>
                      </a:lnTo>
                      <a:lnTo>
                        <a:pt x="14" y="12"/>
                      </a:lnTo>
                      <a:lnTo>
                        <a:pt x="14" y="11"/>
                      </a:lnTo>
                      <a:lnTo>
                        <a:pt x="16" y="10"/>
                      </a:lnTo>
                      <a:lnTo>
                        <a:pt x="14" y="6"/>
                      </a:lnTo>
                      <a:lnTo>
                        <a:pt x="14" y="3"/>
                      </a:lnTo>
                      <a:lnTo>
                        <a:pt x="12" y="1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2" y="1"/>
                      </a:lnTo>
                      <a:lnTo>
                        <a:pt x="2" y="2"/>
                      </a:lnTo>
                      <a:lnTo>
                        <a:pt x="1" y="3"/>
                      </a:lnTo>
                      <a:lnTo>
                        <a:pt x="0" y="5"/>
                      </a:lnTo>
                      <a:lnTo>
                        <a:pt x="1" y="8"/>
                      </a:lnTo>
                      <a:lnTo>
                        <a:pt x="2" y="10"/>
                      </a:lnTo>
                      <a:lnTo>
                        <a:pt x="4" y="13"/>
                      </a:lnTo>
                      <a:lnTo>
                        <a:pt x="6" y="14"/>
                      </a:lnTo>
                      <a:lnTo>
                        <a:pt x="9" y="16"/>
                      </a:lnTo>
                      <a:lnTo>
                        <a:pt x="10" y="16"/>
                      </a:lnTo>
                      <a:lnTo>
                        <a:pt x="11" y="16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461" name="Freeform 734"/>
                <p:cNvSpPr>
                  <a:spLocks/>
                </p:cNvSpPr>
                <p:nvPr/>
              </p:nvSpPr>
              <p:spPr bwMode="auto">
                <a:xfrm>
                  <a:off x="2676" y="2966"/>
                  <a:ext cx="16" cy="17"/>
                </a:xfrm>
                <a:custGeom>
                  <a:avLst/>
                  <a:gdLst>
                    <a:gd name="T0" fmla="*/ 2 w 17"/>
                    <a:gd name="T1" fmla="*/ 9 h 17"/>
                    <a:gd name="T2" fmla="*/ 1 w 17"/>
                    <a:gd name="T3" fmla="*/ 7 h 17"/>
                    <a:gd name="T4" fmla="*/ 0 w 17"/>
                    <a:gd name="T5" fmla="*/ 4 h 17"/>
                    <a:gd name="T6" fmla="*/ 1 w 17"/>
                    <a:gd name="T7" fmla="*/ 2 h 17"/>
                    <a:gd name="T8" fmla="*/ 2 w 17"/>
                    <a:gd name="T9" fmla="*/ 1 h 17"/>
                    <a:gd name="T10" fmla="*/ 2 w 17"/>
                    <a:gd name="T11" fmla="*/ 0 h 17"/>
                    <a:gd name="T12" fmla="*/ 5 w 17"/>
                    <a:gd name="T13" fmla="*/ 0 h 17"/>
                    <a:gd name="T14" fmla="*/ 8 w 17"/>
                    <a:gd name="T15" fmla="*/ 1 h 17"/>
                    <a:gd name="T16" fmla="*/ 10 w 17"/>
                    <a:gd name="T17" fmla="*/ 2 h 17"/>
                    <a:gd name="T18" fmla="*/ 14 w 17"/>
                    <a:gd name="T19" fmla="*/ 6 h 17"/>
                    <a:gd name="T20" fmla="*/ 14 w 17"/>
                    <a:gd name="T21" fmla="*/ 8 h 17"/>
                    <a:gd name="T22" fmla="*/ 16 w 17"/>
                    <a:gd name="T23" fmla="*/ 11 h 17"/>
                    <a:gd name="T24" fmla="*/ 14 w 17"/>
                    <a:gd name="T25" fmla="*/ 14 h 17"/>
                    <a:gd name="T26" fmla="*/ 14 w 17"/>
                    <a:gd name="T27" fmla="*/ 16 h 17"/>
                    <a:gd name="T28" fmla="*/ 11 w 17"/>
                    <a:gd name="T29" fmla="*/ 16 h 17"/>
                    <a:gd name="T30" fmla="*/ 8 w 17"/>
                    <a:gd name="T31" fmla="*/ 14 h 17"/>
                    <a:gd name="T32" fmla="*/ 5 w 17"/>
                    <a:gd name="T33" fmla="*/ 13 h 17"/>
                    <a:gd name="T34" fmla="*/ 2 w 17"/>
                    <a:gd name="T35" fmla="*/ 9 h 1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7"/>
                    <a:gd name="T55" fmla="*/ 0 h 17"/>
                    <a:gd name="T56" fmla="*/ 17 w 17"/>
                    <a:gd name="T57" fmla="*/ 17 h 17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7" h="17">
                      <a:moveTo>
                        <a:pt x="2" y="9"/>
                      </a:moveTo>
                      <a:lnTo>
                        <a:pt x="1" y="7"/>
                      </a:lnTo>
                      <a:lnTo>
                        <a:pt x="0" y="4"/>
                      </a:lnTo>
                      <a:lnTo>
                        <a:pt x="1" y="2"/>
                      </a:lnTo>
                      <a:lnTo>
                        <a:pt x="2" y="1"/>
                      </a:lnTo>
                      <a:lnTo>
                        <a:pt x="2" y="0"/>
                      </a:lnTo>
                      <a:lnTo>
                        <a:pt x="5" y="0"/>
                      </a:lnTo>
                      <a:lnTo>
                        <a:pt x="8" y="1"/>
                      </a:lnTo>
                      <a:lnTo>
                        <a:pt x="10" y="2"/>
                      </a:lnTo>
                      <a:lnTo>
                        <a:pt x="14" y="6"/>
                      </a:lnTo>
                      <a:lnTo>
                        <a:pt x="14" y="8"/>
                      </a:lnTo>
                      <a:lnTo>
                        <a:pt x="16" y="11"/>
                      </a:lnTo>
                      <a:lnTo>
                        <a:pt x="14" y="14"/>
                      </a:lnTo>
                      <a:lnTo>
                        <a:pt x="14" y="16"/>
                      </a:lnTo>
                      <a:lnTo>
                        <a:pt x="11" y="16"/>
                      </a:lnTo>
                      <a:lnTo>
                        <a:pt x="8" y="14"/>
                      </a:lnTo>
                      <a:lnTo>
                        <a:pt x="5" y="13"/>
                      </a:lnTo>
                      <a:lnTo>
                        <a:pt x="2" y="9"/>
                      </a:ln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462" name="Freeform 735"/>
                <p:cNvSpPr>
                  <a:spLocks/>
                </p:cNvSpPr>
                <p:nvPr/>
              </p:nvSpPr>
              <p:spPr bwMode="auto">
                <a:xfrm>
                  <a:off x="2679" y="2967"/>
                  <a:ext cx="16" cy="17"/>
                </a:xfrm>
                <a:custGeom>
                  <a:avLst/>
                  <a:gdLst>
                    <a:gd name="T0" fmla="*/ 3 w 17"/>
                    <a:gd name="T1" fmla="*/ 11 h 17"/>
                    <a:gd name="T2" fmla="*/ 0 w 17"/>
                    <a:gd name="T3" fmla="*/ 6 h 17"/>
                    <a:gd name="T4" fmla="*/ 0 w 17"/>
                    <a:gd name="T5" fmla="*/ 4 h 17"/>
                    <a:gd name="T6" fmla="*/ 0 w 17"/>
                    <a:gd name="T7" fmla="*/ 2 h 17"/>
                    <a:gd name="T8" fmla="*/ 3 w 17"/>
                    <a:gd name="T9" fmla="*/ 2 h 17"/>
                    <a:gd name="T10" fmla="*/ 6 w 17"/>
                    <a:gd name="T11" fmla="*/ 0 h 17"/>
                    <a:gd name="T12" fmla="*/ 9 w 17"/>
                    <a:gd name="T13" fmla="*/ 2 h 17"/>
                    <a:gd name="T14" fmla="*/ 12 w 17"/>
                    <a:gd name="T15" fmla="*/ 4 h 17"/>
                    <a:gd name="T16" fmla="*/ 16 w 17"/>
                    <a:gd name="T17" fmla="*/ 9 h 17"/>
                    <a:gd name="T18" fmla="*/ 16 w 17"/>
                    <a:gd name="T19" fmla="*/ 11 h 17"/>
                    <a:gd name="T20" fmla="*/ 16 w 17"/>
                    <a:gd name="T21" fmla="*/ 13 h 17"/>
                    <a:gd name="T22" fmla="*/ 12 w 17"/>
                    <a:gd name="T23" fmla="*/ 16 h 17"/>
                    <a:gd name="T24" fmla="*/ 9 w 17"/>
                    <a:gd name="T25" fmla="*/ 16 h 17"/>
                    <a:gd name="T26" fmla="*/ 3 w 17"/>
                    <a:gd name="T27" fmla="*/ 11 h 17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17"/>
                    <a:gd name="T43" fmla="*/ 0 h 17"/>
                    <a:gd name="T44" fmla="*/ 17 w 17"/>
                    <a:gd name="T45" fmla="*/ 17 h 17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17" h="17">
                      <a:moveTo>
                        <a:pt x="3" y="11"/>
                      </a:move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3" y="2"/>
                      </a:lnTo>
                      <a:lnTo>
                        <a:pt x="6" y="0"/>
                      </a:lnTo>
                      <a:lnTo>
                        <a:pt x="9" y="2"/>
                      </a:lnTo>
                      <a:lnTo>
                        <a:pt x="12" y="4"/>
                      </a:lnTo>
                      <a:lnTo>
                        <a:pt x="16" y="9"/>
                      </a:lnTo>
                      <a:lnTo>
                        <a:pt x="16" y="11"/>
                      </a:lnTo>
                      <a:lnTo>
                        <a:pt x="16" y="13"/>
                      </a:lnTo>
                      <a:lnTo>
                        <a:pt x="12" y="16"/>
                      </a:lnTo>
                      <a:lnTo>
                        <a:pt x="9" y="16"/>
                      </a:lnTo>
                      <a:lnTo>
                        <a:pt x="3" y="11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463" name="Freeform 736"/>
                <p:cNvSpPr>
                  <a:spLocks/>
                </p:cNvSpPr>
                <p:nvPr/>
              </p:nvSpPr>
              <p:spPr bwMode="auto">
                <a:xfrm>
                  <a:off x="2664" y="2963"/>
                  <a:ext cx="15" cy="16"/>
                </a:xfrm>
                <a:custGeom>
                  <a:avLst/>
                  <a:gdLst>
                    <a:gd name="T0" fmla="*/ 11 w 17"/>
                    <a:gd name="T1" fmla="*/ 16 h 17"/>
                    <a:gd name="T2" fmla="*/ 14 w 17"/>
                    <a:gd name="T3" fmla="*/ 13 h 17"/>
                    <a:gd name="T4" fmla="*/ 16 w 17"/>
                    <a:gd name="T5" fmla="*/ 13 h 17"/>
                    <a:gd name="T6" fmla="*/ 16 w 17"/>
                    <a:gd name="T7" fmla="*/ 12 h 17"/>
                    <a:gd name="T8" fmla="*/ 16 w 17"/>
                    <a:gd name="T9" fmla="*/ 10 h 17"/>
                    <a:gd name="T10" fmla="*/ 16 w 17"/>
                    <a:gd name="T11" fmla="*/ 8 h 17"/>
                    <a:gd name="T12" fmla="*/ 14 w 17"/>
                    <a:gd name="T13" fmla="*/ 4 h 17"/>
                    <a:gd name="T14" fmla="*/ 12 w 17"/>
                    <a:gd name="T15" fmla="*/ 2 h 17"/>
                    <a:gd name="T16" fmla="*/ 11 w 17"/>
                    <a:gd name="T17" fmla="*/ 0 h 17"/>
                    <a:gd name="T18" fmla="*/ 8 w 17"/>
                    <a:gd name="T19" fmla="*/ 0 h 17"/>
                    <a:gd name="T20" fmla="*/ 7 w 17"/>
                    <a:gd name="T21" fmla="*/ 0 h 17"/>
                    <a:gd name="T22" fmla="*/ 6 w 17"/>
                    <a:gd name="T23" fmla="*/ 0 h 17"/>
                    <a:gd name="T24" fmla="*/ 2 w 17"/>
                    <a:gd name="T25" fmla="*/ 2 h 17"/>
                    <a:gd name="T26" fmla="*/ 1 w 17"/>
                    <a:gd name="T27" fmla="*/ 2 h 17"/>
                    <a:gd name="T28" fmla="*/ 0 w 17"/>
                    <a:gd name="T29" fmla="*/ 3 h 17"/>
                    <a:gd name="T30" fmla="*/ 0 w 17"/>
                    <a:gd name="T31" fmla="*/ 5 h 17"/>
                    <a:gd name="T32" fmla="*/ 0 w 17"/>
                    <a:gd name="T33" fmla="*/ 8 h 17"/>
                    <a:gd name="T34" fmla="*/ 2 w 17"/>
                    <a:gd name="T35" fmla="*/ 11 h 17"/>
                    <a:gd name="T36" fmla="*/ 4 w 17"/>
                    <a:gd name="T37" fmla="*/ 13 h 17"/>
                    <a:gd name="T38" fmla="*/ 7 w 17"/>
                    <a:gd name="T39" fmla="*/ 14 h 17"/>
                    <a:gd name="T40" fmla="*/ 8 w 17"/>
                    <a:gd name="T41" fmla="*/ 16 h 17"/>
                    <a:gd name="T42" fmla="*/ 9 w 17"/>
                    <a:gd name="T43" fmla="*/ 16 h 17"/>
                    <a:gd name="T44" fmla="*/ 11 w 17"/>
                    <a:gd name="T45" fmla="*/ 16 h 17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17"/>
                    <a:gd name="T70" fmla="*/ 0 h 17"/>
                    <a:gd name="T71" fmla="*/ 17 w 17"/>
                    <a:gd name="T72" fmla="*/ 17 h 17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17" h="17">
                      <a:moveTo>
                        <a:pt x="11" y="16"/>
                      </a:moveTo>
                      <a:lnTo>
                        <a:pt x="14" y="13"/>
                      </a:lnTo>
                      <a:lnTo>
                        <a:pt x="16" y="13"/>
                      </a:lnTo>
                      <a:lnTo>
                        <a:pt x="16" y="12"/>
                      </a:lnTo>
                      <a:lnTo>
                        <a:pt x="16" y="10"/>
                      </a:lnTo>
                      <a:lnTo>
                        <a:pt x="16" y="8"/>
                      </a:lnTo>
                      <a:lnTo>
                        <a:pt x="14" y="4"/>
                      </a:lnTo>
                      <a:lnTo>
                        <a:pt x="12" y="2"/>
                      </a:lnTo>
                      <a:lnTo>
                        <a:pt x="11" y="0"/>
                      </a:lnTo>
                      <a:lnTo>
                        <a:pt x="8" y="0"/>
                      </a:lnTo>
                      <a:lnTo>
                        <a:pt x="7" y="0"/>
                      </a:lnTo>
                      <a:lnTo>
                        <a:pt x="6" y="0"/>
                      </a:lnTo>
                      <a:lnTo>
                        <a:pt x="2" y="2"/>
                      </a:lnTo>
                      <a:lnTo>
                        <a:pt x="1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8"/>
                      </a:lnTo>
                      <a:lnTo>
                        <a:pt x="2" y="11"/>
                      </a:lnTo>
                      <a:lnTo>
                        <a:pt x="4" y="13"/>
                      </a:lnTo>
                      <a:lnTo>
                        <a:pt x="7" y="14"/>
                      </a:lnTo>
                      <a:lnTo>
                        <a:pt x="8" y="16"/>
                      </a:lnTo>
                      <a:lnTo>
                        <a:pt x="9" y="16"/>
                      </a:lnTo>
                      <a:lnTo>
                        <a:pt x="11" y="16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464" name="Freeform 737"/>
                <p:cNvSpPr>
                  <a:spLocks/>
                </p:cNvSpPr>
                <p:nvPr/>
              </p:nvSpPr>
              <p:spPr bwMode="auto">
                <a:xfrm>
                  <a:off x="2664" y="2963"/>
                  <a:ext cx="15" cy="16"/>
                </a:xfrm>
                <a:custGeom>
                  <a:avLst/>
                  <a:gdLst>
                    <a:gd name="T0" fmla="*/ 3 w 17"/>
                    <a:gd name="T1" fmla="*/ 11 h 17"/>
                    <a:gd name="T2" fmla="*/ 0 w 17"/>
                    <a:gd name="T3" fmla="*/ 7 h 17"/>
                    <a:gd name="T4" fmla="*/ 0 w 17"/>
                    <a:gd name="T5" fmla="*/ 4 h 17"/>
                    <a:gd name="T6" fmla="*/ 0 w 17"/>
                    <a:gd name="T7" fmla="*/ 2 h 17"/>
                    <a:gd name="T8" fmla="*/ 1 w 17"/>
                    <a:gd name="T9" fmla="*/ 1 h 17"/>
                    <a:gd name="T10" fmla="*/ 3 w 17"/>
                    <a:gd name="T11" fmla="*/ 1 h 17"/>
                    <a:gd name="T12" fmla="*/ 6 w 17"/>
                    <a:gd name="T13" fmla="*/ 0 h 17"/>
                    <a:gd name="T14" fmla="*/ 9 w 17"/>
                    <a:gd name="T15" fmla="*/ 1 h 17"/>
                    <a:gd name="T16" fmla="*/ 11 w 17"/>
                    <a:gd name="T17" fmla="*/ 3 h 17"/>
                    <a:gd name="T18" fmla="*/ 14 w 17"/>
                    <a:gd name="T19" fmla="*/ 6 h 17"/>
                    <a:gd name="T20" fmla="*/ 16 w 17"/>
                    <a:gd name="T21" fmla="*/ 8 h 17"/>
                    <a:gd name="T22" fmla="*/ 16 w 17"/>
                    <a:gd name="T23" fmla="*/ 11 h 17"/>
                    <a:gd name="T24" fmla="*/ 16 w 17"/>
                    <a:gd name="T25" fmla="*/ 14 h 17"/>
                    <a:gd name="T26" fmla="*/ 14 w 17"/>
                    <a:gd name="T27" fmla="*/ 16 h 17"/>
                    <a:gd name="T28" fmla="*/ 11 w 17"/>
                    <a:gd name="T29" fmla="*/ 16 h 17"/>
                    <a:gd name="T30" fmla="*/ 9 w 17"/>
                    <a:gd name="T31" fmla="*/ 14 h 17"/>
                    <a:gd name="T32" fmla="*/ 6 w 17"/>
                    <a:gd name="T33" fmla="*/ 13 h 17"/>
                    <a:gd name="T34" fmla="*/ 3 w 17"/>
                    <a:gd name="T35" fmla="*/ 11 h 1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7"/>
                    <a:gd name="T55" fmla="*/ 0 h 17"/>
                    <a:gd name="T56" fmla="*/ 17 w 17"/>
                    <a:gd name="T57" fmla="*/ 17 h 17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7" h="17">
                      <a:moveTo>
                        <a:pt x="3" y="11"/>
                      </a:moveTo>
                      <a:lnTo>
                        <a:pt x="0" y="7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1" y="1"/>
                      </a:lnTo>
                      <a:lnTo>
                        <a:pt x="3" y="1"/>
                      </a:lnTo>
                      <a:lnTo>
                        <a:pt x="6" y="0"/>
                      </a:lnTo>
                      <a:lnTo>
                        <a:pt x="9" y="1"/>
                      </a:lnTo>
                      <a:lnTo>
                        <a:pt x="11" y="3"/>
                      </a:lnTo>
                      <a:lnTo>
                        <a:pt x="14" y="6"/>
                      </a:lnTo>
                      <a:lnTo>
                        <a:pt x="16" y="8"/>
                      </a:lnTo>
                      <a:lnTo>
                        <a:pt x="16" y="11"/>
                      </a:lnTo>
                      <a:lnTo>
                        <a:pt x="16" y="14"/>
                      </a:lnTo>
                      <a:lnTo>
                        <a:pt x="14" y="16"/>
                      </a:lnTo>
                      <a:lnTo>
                        <a:pt x="11" y="16"/>
                      </a:lnTo>
                      <a:lnTo>
                        <a:pt x="9" y="14"/>
                      </a:lnTo>
                      <a:lnTo>
                        <a:pt x="6" y="13"/>
                      </a:lnTo>
                      <a:lnTo>
                        <a:pt x="3" y="11"/>
                      </a:ln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465" name="Freeform 738"/>
                <p:cNvSpPr>
                  <a:spLocks/>
                </p:cNvSpPr>
                <p:nvPr/>
              </p:nvSpPr>
              <p:spPr bwMode="auto">
                <a:xfrm>
                  <a:off x="2673" y="2967"/>
                  <a:ext cx="15" cy="17"/>
                </a:xfrm>
                <a:custGeom>
                  <a:avLst/>
                  <a:gdLst>
                    <a:gd name="T0" fmla="*/ 10 w 17"/>
                    <a:gd name="T1" fmla="*/ 16 h 17"/>
                    <a:gd name="T2" fmla="*/ 13 w 17"/>
                    <a:gd name="T3" fmla="*/ 13 h 17"/>
                    <a:gd name="T4" fmla="*/ 14 w 17"/>
                    <a:gd name="T5" fmla="*/ 12 h 17"/>
                    <a:gd name="T6" fmla="*/ 16 w 17"/>
                    <a:gd name="T7" fmla="*/ 10 h 17"/>
                    <a:gd name="T8" fmla="*/ 14 w 17"/>
                    <a:gd name="T9" fmla="*/ 6 h 17"/>
                    <a:gd name="T10" fmla="*/ 13 w 17"/>
                    <a:gd name="T11" fmla="*/ 3 h 17"/>
                    <a:gd name="T12" fmla="*/ 12 w 17"/>
                    <a:gd name="T13" fmla="*/ 2 h 17"/>
                    <a:gd name="T14" fmla="*/ 9 w 17"/>
                    <a:gd name="T15" fmla="*/ 0 h 17"/>
                    <a:gd name="T16" fmla="*/ 8 w 17"/>
                    <a:gd name="T17" fmla="*/ 0 h 17"/>
                    <a:gd name="T18" fmla="*/ 6 w 17"/>
                    <a:gd name="T19" fmla="*/ 0 h 17"/>
                    <a:gd name="T20" fmla="*/ 5 w 17"/>
                    <a:gd name="T21" fmla="*/ 0 h 17"/>
                    <a:gd name="T22" fmla="*/ 1 w 17"/>
                    <a:gd name="T23" fmla="*/ 1 h 17"/>
                    <a:gd name="T24" fmla="*/ 1 w 17"/>
                    <a:gd name="T25" fmla="*/ 2 h 17"/>
                    <a:gd name="T26" fmla="*/ 1 w 17"/>
                    <a:gd name="T27" fmla="*/ 3 h 17"/>
                    <a:gd name="T28" fmla="*/ 0 w 17"/>
                    <a:gd name="T29" fmla="*/ 5 h 17"/>
                    <a:gd name="T30" fmla="*/ 1 w 17"/>
                    <a:gd name="T31" fmla="*/ 8 h 17"/>
                    <a:gd name="T32" fmla="*/ 1 w 17"/>
                    <a:gd name="T33" fmla="*/ 11 h 17"/>
                    <a:gd name="T34" fmla="*/ 4 w 17"/>
                    <a:gd name="T35" fmla="*/ 13 h 17"/>
                    <a:gd name="T36" fmla="*/ 5 w 17"/>
                    <a:gd name="T37" fmla="*/ 14 h 17"/>
                    <a:gd name="T38" fmla="*/ 8 w 17"/>
                    <a:gd name="T39" fmla="*/ 16 h 17"/>
                    <a:gd name="T40" fmla="*/ 9 w 17"/>
                    <a:gd name="T41" fmla="*/ 16 h 17"/>
                    <a:gd name="T42" fmla="*/ 10 w 17"/>
                    <a:gd name="T43" fmla="*/ 16 h 17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17"/>
                    <a:gd name="T67" fmla="*/ 0 h 17"/>
                    <a:gd name="T68" fmla="*/ 17 w 17"/>
                    <a:gd name="T69" fmla="*/ 17 h 17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17" h="17">
                      <a:moveTo>
                        <a:pt x="10" y="16"/>
                      </a:moveTo>
                      <a:lnTo>
                        <a:pt x="13" y="13"/>
                      </a:lnTo>
                      <a:lnTo>
                        <a:pt x="14" y="12"/>
                      </a:lnTo>
                      <a:lnTo>
                        <a:pt x="16" y="10"/>
                      </a:lnTo>
                      <a:lnTo>
                        <a:pt x="14" y="6"/>
                      </a:lnTo>
                      <a:lnTo>
                        <a:pt x="13" y="3"/>
                      </a:lnTo>
                      <a:lnTo>
                        <a:pt x="12" y="2"/>
                      </a:lnTo>
                      <a:lnTo>
                        <a:pt x="9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5" y="0"/>
                      </a:lnTo>
                      <a:lnTo>
                        <a:pt x="1" y="1"/>
                      </a:lnTo>
                      <a:lnTo>
                        <a:pt x="1" y="2"/>
                      </a:lnTo>
                      <a:lnTo>
                        <a:pt x="1" y="3"/>
                      </a:lnTo>
                      <a:lnTo>
                        <a:pt x="0" y="5"/>
                      </a:lnTo>
                      <a:lnTo>
                        <a:pt x="1" y="8"/>
                      </a:lnTo>
                      <a:lnTo>
                        <a:pt x="1" y="11"/>
                      </a:lnTo>
                      <a:lnTo>
                        <a:pt x="4" y="13"/>
                      </a:lnTo>
                      <a:lnTo>
                        <a:pt x="5" y="14"/>
                      </a:lnTo>
                      <a:lnTo>
                        <a:pt x="8" y="16"/>
                      </a:lnTo>
                      <a:lnTo>
                        <a:pt x="9" y="16"/>
                      </a:lnTo>
                      <a:lnTo>
                        <a:pt x="10" y="16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466" name="Freeform 739"/>
                <p:cNvSpPr>
                  <a:spLocks/>
                </p:cNvSpPr>
                <p:nvPr/>
              </p:nvSpPr>
              <p:spPr bwMode="auto">
                <a:xfrm>
                  <a:off x="2673" y="2967"/>
                  <a:ext cx="15" cy="17"/>
                </a:xfrm>
                <a:custGeom>
                  <a:avLst/>
                  <a:gdLst>
                    <a:gd name="T0" fmla="*/ 1 w 17"/>
                    <a:gd name="T1" fmla="*/ 11 h 17"/>
                    <a:gd name="T2" fmla="*/ 1 w 17"/>
                    <a:gd name="T3" fmla="*/ 7 h 17"/>
                    <a:gd name="T4" fmla="*/ 0 w 17"/>
                    <a:gd name="T5" fmla="*/ 4 h 17"/>
                    <a:gd name="T6" fmla="*/ 1 w 17"/>
                    <a:gd name="T7" fmla="*/ 2 h 17"/>
                    <a:gd name="T8" fmla="*/ 1 w 17"/>
                    <a:gd name="T9" fmla="*/ 1 h 17"/>
                    <a:gd name="T10" fmla="*/ 5 w 17"/>
                    <a:gd name="T11" fmla="*/ 0 h 17"/>
                    <a:gd name="T12" fmla="*/ 7 w 17"/>
                    <a:gd name="T13" fmla="*/ 1 h 17"/>
                    <a:gd name="T14" fmla="*/ 10 w 17"/>
                    <a:gd name="T15" fmla="*/ 2 h 17"/>
                    <a:gd name="T16" fmla="*/ 13 w 17"/>
                    <a:gd name="T17" fmla="*/ 6 h 17"/>
                    <a:gd name="T18" fmla="*/ 14 w 17"/>
                    <a:gd name="T19" fmla="*/ 8 h 17"/>
                    <a:gd name="T20" fmla="*/ 16 w 17"/>
                    <a:gd name="T21" fmla="*/ 11 h 17"/>
                    <a:gd name="T22" fmla="*/ 14 w 17"/>
                    <a:gd name="T23" fmla="*/ 14 h 17"/>
                    <a:gd name="T24" fmla="*/ 13 w 17"/>
                    <a:gd name="T25" fmla="*/ 14 h 17"/>
                    <a:gd name="T26" fmla="*/ 13 w 17"/>
                    <a:gd name="T27" fmla="*/ 16 h 17"/>
                    <a:gd name="T28" fmla="*/ 10 w 17"/>
                    <a:gd name="T29" fmla="*/ 16 h 17"/>
                    <a:gd name="T30" fmla="*/ 7 w 17"/>
                    <a:gd name="T31" fmla="*/ 14 h 17"/>
                    <a:gd name="T32" fmla="*/ 5 w 17"/>
                    <a:gd name="T33" fmla="*/ 13 h 17"/>
                    <a:gd name="T34" fmla="*/ 1 w 17"/>
                    <a:gd name="T35" fmla="*/ 11 h 1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7"/>
                    <a:gd name="T55" fmla="*/ 0 h 17"/>
                    <a:gd name="T56" fmla="*/ 17 w 17"/>
                    <a:gd name="T57" fmla="*/ 17 h 17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7" h="17">
                      <a:moveTo>
                        <a:pt x="1" y="11"/>
                      </a:moveTo>
                      <a:lnTo>
                        <a:pt x="1" y="7"/>
                      </a:lnTo>
                      <a:lnTo>
                        <a:pt x="0" y="4"/>
                      </a:lnTo>
                      <a:lnTo>
                        <a:pt x="1" y="2"/>
                      </a:lnTo>
                      <a:lnTo>
                        <a:pt x="1" y="1"/>
                      </a:lnTo>
                      <a:lnTo>
                        <a:pt x="5" y="0"/>
                      </a:lnTo>
                      <a:lnTo>
                        <a:pt x="7" y="1"/>
                      </a:lnTo>
                      <a:lnTo>
                        <a:pt x="10" y="2"/>
                      </a:lnTo>
                      <a:lnTo>
                        <a:pt x="13" y="6"/>
                      </a:lnTo>
                      <a:lnTo>
                        <a:pt x="14" y="8"/>
                      </a:lnTo>
                      <a:lnTo>
                        <a:pt x="16" y="11"/>
                      </a:lnTo>
                      <a:lnTo>
                        <a:pt x="14" y="14"/>
                      </a:lnTo>
                      <a:lnTo>
                        <a:pt x="13" y="14"/>
                      </a:lnTo>
                      <a:lnTo>
                        <a:pt x="13" y="16"/>
                      </a:lnTo>
                      <a:lnTo>
                        <a:pt x="10" y="16"/>
                      </a:lnTo>
                      <a:lnTo>
                        <a:pt x="7" y="14"/>
                      </a:lnTo>
                      <a:lnTo>
                        <a:pt x="5" y="13"/>
                      </a:lnTo>
                      <a:lnTo>
                        <a:pt x="1" y="11"/>
                      </a:ln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467" name="Freeform 740"/>
                <p:cNvSpPr>
                  <a:spLocks/>
                </p:cNvSpPr>
                <p:nvPr/>
              </p:nvSpPr>
              <p:spPr bwMode="auto">
                <a:xfrm>
                  <a:off x="2707" y="2986"/>
                  <a:ext cx="15" cy="17"/>
                </a:xfrm>
                <a:custGeom>
                  <a:avLst/>
                  <a:gdLst>
                    <a:gd name="T0" fmla="*/ 1 w 17"/>
                    <a:gd name="T1" fmla="*/ 9 h 17"/>
                    <a:gd name="T2" fmla="*/ 1 w 17"/>
                    <a:gd name="T3" fmla="*/ 6 h 17"/>
                    <a:gd name="T4" fmla="*/ 0 w 17"/>
                    <a:gd name="T5" fmla="*/ 3 h 17"/>
                    <a:gd name="T6" fmla="*/ 1 w 17"/>
                    <a:gd name="T7" fmla="*/ 1 h 17"/>
                    <a:gd name="T8" fmla="*/ 1 w 17"/>
                    <a:gd name="T9" fmla="*/ 0 h 17"/>
                    <a:gd name="T10" fmla="*/ 4 w 17"/>
                    <a:gd name="T11" fmla="*/ 0 h 17"/>
                    <a:gd name="T12" fmla="*/ 8 w 17"/>
                    <a:gd name="T13" fmla="*/ 0 h 17"/>
                    <a:gd name="T14" fmla="*/ 11 w 17"/>
                    <a:gd name="T15" fmla="*/ 1 h 17"/>
                    <a:gd name="T16" fmla="*/ 12 w 17"/>
                    <a:gd name="T17" fmla="*/ 4 h 17"/>
                    <a:gd name="T18" fmla="*/ 16 w 17"/>
                    <a:gd name="T19" fmla="*/ 8 h 17"/>
                    <a:gd name="T20" fmla="*/ 16 w 17"/>
                    <a:gd name="T21" fmla="*/ 11 h 17"/>
                    <a:gd name="T22" fmla="*/ 16 w 17"/>
                    <a:gd name="T23" fmla="*/ 13 h 17"/>
                    <a:gd name="T24" fmla="*/ 14 w 17"/>
                    <a:gd name="T25" fmla="*/ 13 h 17"/>
                    <a:gd name="T26" fmla="*/ 12 w 17"/>
                    <a:gd name="T27" fmla="*/ 14 h 17"/>
                    <a:gd name="T28" fmla="*/ 11 w 17"/>
                    <a:gd name="T29" fmla="*/ 16 h 17"/>
                    <a:gd name="T30" fmla="*/ 8 w 17"/>
                    <a:gd name="T31" fmla="*/ 14 h 17"/>
                    <a:gd name="T32" fmla="*/ 4 w 17"/>
                    <a:gd name="T33" fmla="*/ 13 h 17"/>
                    <a:gd name="T34" fmla="*/ 1 w 17"/>
                    <a:gd name="T35" fmla="*/ 9 h 1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7"/>
                    <a:gd name="T55" fmla="*/ 0 h 17"/>
                    <a:gd name="T56" fmla="*/ 17 w 17"/>
                    <a:gd name="T57" fmla="*/ 17 h 17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7" h="17">
                      <a:moveTo>
                        <a:pt x="1" y="9"/>
                      </a:moveTo>
                      <a:lnTo>
                        <a:pt x="1" y="6"/>
                      </a:lnTo>
                      <a:lnTo>
                        <a:pt x="0" y="3"/>
                      </a:lnTo>
                      <a:lnTo>
                        <a:pt x="1" y="1"/>
                      </a:lnTo>
                      <a:lnTo>
                        <a:pt x="1" y="0"/>
                      </a:lnTo>
                      <a:lnTo>
                        <a:pt x="4" y="0"/>
                      </a:lnTo>
                      <a:lnTo>
                        <a:pt x="8" y="0"/>
                      </a:lnTo>
                      <a:lnTo>
                        <a:pt x="11" y="1"/>
                      </a:lnTo>
                      <a:lnTo>
                        <a:pt x="12" y="4"/>
                      </a:lnTo>
                      <a:lnTo>
                        <a:pt x="16" y="8"/>
                      </a:lnTo>
                      <a:lnTo>
                        <a:pt x="16" y="11"/>
                      </a:lnTo>
                      <a:lnTo>
                        <a:pt x="16" y="13"/>
                      </a:lnTo>
                      <a:lnTo>
                        <a:pt x="14" y="13"/>
                      </a:lnTo>
                      <a:lnTo>
                        <a:pt x="12" y="14"/>
                      </a:lnTo>
                      <a:lnTo>
                        <a:pt x="11" y="16"/>
                      </a:lnTo>
                      <a:lnTo>
                        <a:pt x="8" y="14"/>
                      </a:lnTo>
                      <a:lnTo>
                        <a:pt x="4" y="13"/>
                      </a:lnTo>
                      <a:lnTo>
                        <a:pt x="1" y="9"/>
                      </a:ln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468" name="Freeform 741"/>
                <p:cNvSpPr>
                  <a:spLocks/>
                </p:cNvSpPr>
                <p:nvPr/>
              </p:nvSpPr>
              <p:spPr bwMode="auto">
                <a:xfrm>
                  <a:off x="2675" y="2925"/>
                  <a:ext cx="24" cy="42"/>
                </a:xfrm>
                <a:custGeom>
                  <a:avLst/>
                  <a:gdLst>
                    <a:gd name="T0" fmla="*/ 0 w 27"/>
                    <a:gd name="T1" fmla="*/ 14 h 45"/>
                    <a:gd name="T2" fmla="*/ 26 w 27"/>
                    <a:gd name="T3" fmla="*/ 0 h 45"/>
                    <a:gd name="T4" fmla="*/ 26 w 27"/>
                    <a:gd name="T5" fmla="*/ 29 h 45"/>
                    <a:gd name="T6" fmla="*/ 0 w 27"/>
                    <a:gd name="T7" fmla="*/ 44 h 45"/>
                    <a:gd name="T8" fmla="*/ 0 w 27"/>
                    <a:gd name="T9" fmla="*/ 14 h 4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7"/>
                    <a:gd name="T16" fmla="*/ 0 h 45"/>
                    <a:gd name="T17" fmla="*/ 27 w 27"/>
                    <a:gd name="T18" fmla="*/ 45 h 4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7" h="45">
                      <a:moveTo>
                        <a:pt x="0" y="14"/>
                      </a:moveTo>
                      <a:lnTo>
                        <a:pt x="26" y="0"/>
                      </a:lnTo>
                      <a:lnTo>
                        <a:pt x="26" y="29"/>
                      </a:lnTo>
                      <a:lnTo>
                        <a:pt x="0" y="44"/>
                      </a:lnTo>
                      <a:lnTo>
                        <a:pt x="0" y="14"/>
                      </a:ln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469" name="Freeform 742"/>
                <p:cNvSpPr>
                  <a:spLocks/>
                </p:cNvSpPr>
                <p:nvPr/>
              </p:nvSpPr>
              <p:spPr bwMode="auto">
                <a:xfrm>
                  <a:off x="2600" y="2917"/>
                  <a:ext cx="16" cy="16"/>
                </a:xfrm>
                <a:custGeom>
                  <a:avLst/>
                  <a:gdLst>
                    <a:gd name="T0" fmla="*/ 9 w 17"/>
                    <a:gd name="T1" fmla="*/ 16 h 17"/>
                    <a:gd name="T2" fmla="*/ 13 w 17"/>
                    <a:gd name="T3" fmla="*/ 13 h 17"/>
                    <a:gd name="T4" fmla="*/ 14 w 17"/>
                    <a:gd name="T5" fmla="*/ 12 h 17"/>
                    <a:gd name="T6" fmla="*/ 16 w 17"/>
                    <a:gd name="T7" fmla="*/ 12 h 17"/>
                    <a:gd name="T8" fmla="*/ 16 w 17"/>
                    <a:gd name="T9" fmla="*/ 9 h 17"/>
                    <a:gd name="T10" fmla="*/ 16 w 17"/>
                    <a:gd name="T11" fmla="*/ 7 h 17"/>
                    <a:gd name="T12" fmla="*/ 13 w 17"/>
                    <a:gd name="T13" fmla="*/ 5 h 17"/>
                    <a:gd name="T14" fmla="*/ 12 w 17"/>
                    <a:gd name="T15" fmla="*/ 2 h 17"/>
                    <a:gd name="T16" fmla="*/ 9 w 17"/>
                    <a:gd name="T17" fmla="*/ 1 h 17"/>
                    <a:gd name="T18" fmla="*/ 7 w 17"/>
                    <a:gd name="T19" fmla="*/ 0 h 17"/>
                    <a:gd name="T20" fmla="*/ 6 w 17"/>
                    <a:gd name="T21" fmla="*/ 0 h 17"/>
                    <a:gd name="T22" fmla="*/ 6 w 17"/>
                    <a:gd name="T23" fmla="*/ 1 h 17"/>
                    <a:gd name="T24" fmla="*/ 2 w 17"/>
                    <a:gd name="T25" fmla="*/ 2 h 17"/>
                    <a:gd name="T26" fmla="*/ 1 w 17"/>
                    <a:gd name="T27" fmla="*/ 3 h 17"/>
                    <a:gd name="T28" fmla="*/ 0 w 17"/>
                    <a:gd name="T29" fmla="*/ 4 h 17"/>
                    <a:gd name="T30" fmla="*/ 0 w 17"/>
                    <a:gd name="T31" fmla="*/ 5 h 17"/>
                    <a:gd name="T32" fmla="*/ 0 w 17"/>
                    <a:gd name="T33" fmla="*/ 8 h 17"/>
                    <a:gd name="T34" fmla="*/ 2 w 17"/>
                    <a:gd name="T35" fmla="*/ 11 h 17"/>
                    <a:gd name="T36" fmla="*/ 3 w 17"/>
                    <a:gd name="T37" fmla="*/ 13 h 17"/>
                    <a:gd name="T38" fmla="*/ 6 w 17"/>
                    <a:gd name="T39" fmla="*/ 16 h 17"/>
                    <a:gd name="T40" fmla="*/ 8 w 17"/>
                    <a:gd name="T41" fmla="*/ 16 h 17"/>
                    <a:gd name="T42" fmla="*/ 9 w 17"/>
                    <a:gd name="T43" fmla="*/ 16 h 17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17"/>
                    <a:gd name="T67" fmla="*/ 0 h 17"/>
                    <a:gd name="T68" fmla="*/ 17 w 17"/>
                    <a:gd name="T69" fmla="*/ 17 h 17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17" h="17">
                      <a:moveTo>
                        <a:pt x="9" y="16"/>
                      </a:moveTo>
                      <a:lnTo>
                        <a:pt x="13" y="13"/>
                      </a:lnTo>
                      <a:lnTo>
                        <a:pt x="14" y="12"/>
                      </a:lnTo>
                      <a:lnTo>
                        <a:pt x="16" y="12"/>
                      </a:lnTo>
                      <a:lnTo>
                        <a:pt x="16" y="9"/>
                      </a:lnTo>
                      <a:lnTo>
                        <a:pt x="16" y="7"/>
                      </a:lnTo>
                      <a:lnTo>
                        <a:pt x="13" y="5"/>
                      </a:lnTo>
                      <a:lnTo>
                        <a:pt x="12" y="2"/>
                      </a:lnTo>
                      <a:lnTo>
                        <a:pt x="9" y="1"/>
                      </a:lnTo>
                      <a:lnTo>
                        <a:pt x="7" y="0"/>
                      </a:lnTo>
                      <a:lnTo>
                        <a:pt x="6" y="0"/>
                      </a:lnTo>
                      <a:lnTo>
                        <a:pt x="6" y="1"/>
                      </a:lnTo>
                      <a:lnTo>
                        <a:pt x="2" y="2"/>
                      </a:lnTo>
                      <a:lnTo>
                        <a:pt x="1" y="3"/>
                      </a:lnTo>
                      <a:lnTo>
                        <a:pt x="0" y="4"/>
                      </a:lnTo>
                      <a:lnTo>
                        <a:pt x="0" y="5"/>
                      </a:lnTo>
                      <a:lnTo>
                        <a:pt x="0" y="8"/>
                      </a:lnTo>
                      <a:lnTo>
                        <a:pt x="2" y="11"/>
                      </a:lnTo>
                      <a:lnTo>
                        <a:pt x="3" y="13"/>
                      </a:lnTo>
                      <a:lnTo>
                        <a:pt x="6" y="16"/>
                      </a:lnTo>
                      <a:lnTo>
                        <a:pt x="8" y="16"/>
                      </a:lnTo>
                      <a:lnTo>
                        <a:pt x="9" y="16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470" name="Freeform 743"/>
                <p:cNvSpPr>
                  <a:spLocks/>
                </p:cNvSpPr>
                <p:nvPr/>
              </p:nvSpPr>
              <p:spPr bwMode="auto">
                <a:xfrm>
                  <a:off x="2600" y="2920"/>
                  <a:ext cx="16" cy="16"/>
                </a:xfrm>
                <a:custGeom>
                  <a:avLst/>
                  <a:gdLst>
                    <a:gd name="T0" fmla="*/ 3 w 17"/>
                    <a:gd name="T1" fmla="*/ 11 h 17"/>
                    <a:gd name="T2" fmla="*/ 0 w 17"/>
                    <a:gd name="T3" fmla="*/ 7 h 17"/>
                    <a:gd name="T4" fmla="*/ 0 w 17"/>
                    <a:gd name="T5" fmla="*/ 3 h 17"/>
                    <a:gd name="T6" fmla="*/ 0 w 17"/>
                    <a:gd name="T7" fmla="*/ 2 h 17"/>
                    <a:gd name="T8" fmla="*/ 1 w 17"/>
                    <a:gd name="T9" fmla="*/ 1 h 17"/>
                    <a:gd name="T10" fmla="*/ 3 w 17"/>
                    <a:gd name="T11" fmla="*/ 0 h 17"/>
                    <a:gd name="T12" fmla="*/ 4 w 17"/>
                    <a:gd name="T13" fmla="*/ 0 h 17"/>
                    <a:gd name="T14" fmla="*/ 8 w 17"/>
                    <a:gd name="T15" fmla="*/ 0 h 17"/>
                    <a:gd name="T16" fmla="*/ 11 w 17"/>
                    <a:gd name="T17" fmla="*/ 2 h 17"/>
                    <a:gd name="T18" fmla="*/ 12 w 17"/>
                    <a:gd name="T19" fmla="*/ 4 h 17"/>
                    <a:gd name="T20" fmla="*/ 14 w 17"/>
                    <a:gd name="T21" fmla="*/ 8 h 17"/>
                    <a:gd name="T22" fmla="*/ 16 w 17"/>
                    <a:gd name="T23" fmla="*/ 12 h 17"/>
                    <a:gd name="T24" fmla="*/ 14 w 17"/>
                    <a:gd name="T25" fmla="*/ 13 h 17"/>
                    <a:gd name="T26" fmla="*/ 14 w 17"/>
                    <a:gd name="T27" fmla="*/ 14 h 17"/>
                    <a:gd name="T28" fmla="*/ 12 w 17"/>
                    <a:gd name="T29" fmla="*/ 16 h 17"/>
                    <a:gd name="T30" fmla="*/ 11 w 17"/>
                    <a:gd name="T31" fmla="*/ 16 h 17"/>
                    <a:gd name="T32" fmla="*/ 8 w 17"/>
                    <a:gd name="T33" fmla="*/ 16 h 17"/>
                    <a:gd name="T34" fmla="*/ 4 w 17"/>
                    <a:gd name="T35" fmla="*/ 13 h 17"/>
                    <a:gd name="T36" fmla="*/ 3 w 17"/>
                    <a:gd name="T37" fmla="*/ 11 h 17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7"/>
                    <a:gd name="T58" fmla="*/ 0 h 17"/>
                    <a:gd name="T59" fmla="*/ 17 w 17"/>
                    <a:gd name="T60" fmla="*/ 17 h 17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7" h="17">
                      <a:moveTo>
                        <a:pt x="3" y="11"/>
                      </a:moveTo>
                      <a:lnTo>
                        <a:pt x="0" y="7"/>
                      </a:lnTo>
                      <a:lnTo>
                        <a:pt x="0" y="3"/>
                      </a:lnTo>
                      <a:lnTo>
                        <a:pt x="0" y="2"/>
                      </a:ln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4" y="0"/>
                      </a:lnTo>
                      <a:lnTo>
                        <a:pt x="8" y="0"/>
                      </a:lnTo>
                      <a:lnTo>
                        <a:pt x="11" y="2"/>
                      </a:lnTo>
                      <a:lnTo>
                        <a:pt x="12" y="4"/>
                      </a:lnTo>
                      <a:lnTo>
                        <a:pt x="14" y="8"/>
                      </a:lnTo>
                      <a:lnTo>
                        <a:pt x="16" y="12"/>
                      </a:lnTo>
                      <a:lnTo>
                        <a:pt x="14" y="13"/>
                      </a:lnTo>
                      <a:lnTo>
                        <a:pt x="14" y="14"/>
                      </a:lnTo>
                      <a:lnTo>
                        <a:pt x="12" y="16"/>
                      </a:lnTo>
                      <a:lnTo>
                        <a:pt x="11" y="16"/>
                      </a:lnTo>
                      <a:lnTo>
                        <a:pt x="8" y="16"/>
                      </a:lnTo>
                      <a:lnTo>
                        <a:pt x="4" y="13"/>
                      </a:lnTo>
                      <a:lnTo>
                        <a:pt x="3" y="11"/>
                      </a:ln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471" name="Freeform 744"/>
                <p:cNvSpPr>
                  <a:spLocks/>
                </p:cNvSpPr>
                <p:nvPr/>
              </p:nvSpPr>
              <p:spPr bwMode="auto">
                <a:xfrm>
                  <a:off x="2601" y="2922"/>
                  <a:ext cx="16" cy="16"/>
                </a:xfrm>
                <a:custGeom>
                  <a:avLst/>
                  <a:gdLst>
                    <a:gd name="T0" fmla="*/ 2 w 17"/>
                    <a:gd name="T1" fmla="*/ 11 h 17"/>
                    <a:gd name="T2" fmla="*/ 0 w 17"/>
                    <a:gd name="T3" fmla="*/ 9 h 17"/>
                    <a:gd name="T4" fmla="*/ 0 w 17"/>
                    <a:gd name="T5" fmla="*/ 4 h 17"/>
                    <a:gd name="T6" fmla="*/ 0 w 17"/>
                    <a:gd name="T7" fmla="*/ 2 h 17"/>
                    <a:gd name="T8" fmla="*/ 2 w 17"/>
                    <a:gd name="T9" fmla="*/ 0 h 17"/>
                    <a:gd name="T10" fmla="*/ 5 w 17"/>
                    <a:gd name="T11" fmla="*/ 0 h 17"/>
                    <a:gd name="T12" fmla="*/ 8 w 17"/>
                    <a:gd name="T13" fmla="*/ 0 h 17"/>
                    <a:gd name="T14" fmla="*/ 13 w 17"/>
                    <a:gd name="T15" fmla="*/ 6 h 17"/>
                    <a:gd name="T16" fmla="*/ 13 w 17"/>
                    <a:gd name="T17" fmla="*/ 9 h 17"/>
                    <a:gd name="T18" fmla="*/ 16 w 17"/>
                    <a:gd name="T19" fmla="*/ 11 h 17"/>
                    <a:gd name="T20" fmla="*/ 13 w 17"/>
                    <a:gd name="T21" fmla="*/ 13 h 17"/>
                    <a:gd name="T22" fmla="*/ 13 w 17"/>
                    <a:gd name="T23" fmla="*/ 16 h 17"/>
                    <a:gd name="T24" fmla="*/ 10 w 17"/>
                    <a:gd name="T25" fmla="*/ 16 h 17"/>
                    <a:gd name="T26" fmla="*/ 8 w 17"/>
                    <a:gd name="T27" fmla="*/ 16 h 17"/>
                    <a:gd name="T28" fmla="*/ 2 w 17"/>
                    <a:gd name="T29" fmla="*/ 11 h 17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17"/>
                    <a:gd name="T46" fmla="*/ 0 h 17"/>
                    <a:gd name="T47" fmla="*/ 17 w 17"/>
                    <a:gd name="T48" fmla="*/ 17 h 17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17" h="17">
                      <a:moveTo>
                        <a:pt x="2" y="11"/>
                      </a:moveTo>
                      <a:lnTo>
                        <a:pt x="0" y="9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5" y="0"/>
                      </a:lnTo>
                      <a:lnTo>
                        <a:pt x="8" y="0"/>
                      </a:lnTo>
                      <a:lnTo>
                        <a:pt x="13" y="6"/>
                      </a:lnTo>
                      <a:lnTo>
                        <a:pt x="13" y="9"/>
                      </a:lnTo>
                      <a:lnTo>
                        <a:pt x="16" y="11"/>
                      </a:lnTo>
                      <a:lnTo>
                        <a:pt x="13" y="13"/>
                      </a:lnTo>
                      <a:lnTo>
                        <a:pt x="13" y="16"/>
                      </a:lnTo>
                      <a:lnTo>
                        <a:pt x="10" y="16"/>
                      </a:lnTo>
                      <a:lnTo>
                        <a:pt x="8" y="16"/>
                      </a:lnTo>
                      <a:lnTo>
                        <a:pt x="2" y="11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472" name="Freeform 745"/>
                <p:cNvSpPr>
                  <a:spLocks/>
                </p:cNvSpPr>
                <p:nvPr/>
              </p:nvSpPr>
              <p:spPr bwMode="auto">
                <a:xfrm>
                  <a:off x="2608" y="2924"/>
                  <a:ext cx="15" cy="16"/>
                </a:xfrm>
                <a:custGeom>
                  <a:avLst/>
                  <a:gdLst>
                    <a:gd name="T0" fmla="*/ 10 w 17"/>
                    <a:gd name="T1" fmla="*/ 16 h 17"/>
                    <a:gd name="T2" fmla="*/ 14 w 17"/>
                    <a:gd name="T3" fmla="*/ 13 h 17"/>
                    <a:gd name="T4" fmla="*/ 14 w 17"/>
                    <a:gd name="T5" fmla="*/ 12 h 17"/>
                    <a:gd name="T6" fmla="*/ 14 w 17"/>
                    <a:gd name="T7" fmla="*/ 11 h 17"/>
                    <a:gd name="T8" fmla="*/ 16 w 17"/>
                    <a:gd name="T9" fmla="*/ 9 h 17"/>
                    <a:gd name="T10" fmla="*/ 14 w 17"/>
                    <a:gd name="T11" fmla="*/ 7 h 17"/>
                    <a:gd name="T12" fmla="*/ 14 w 17"/>
                    <a:gd name="T13" fmla="*/ 5 h 17"/>
                    <a:gd name="T14" fmla="*/ 11 w 17"/>
                    <a:gd name="T15" fmla="*/ 2 h 17"/>
                    <a:gd name="T16" fmla="*/ 10 w 17"/>
                    <a:gd name="T17" fmla="*/ 1 h 17"/>
                    <a:gd name="T18" fmla="*/ 8 w 17"/>
                    <a:gd name="T19" fmla="*/ 0 h 17"/>
                    <a:gd name="T20" fmla="*/ 6 w 17"/>
                    <a:gd name="T21" fmla="*/ 0 h 17"/>
                    <a:gd name="T22" fmla="*/ 5 w 17"/>
                    <a:gd name="T23" fmla="*/ 0 h 17"/>
                    <a:gd name="T24" fmla="*/ 2 w 17"/>
                    <a:gd name="T25" fmla="*/ 2 h 17"/>
                    <a:gd name="T26" fmla="*/ 1 w 17"/>
                    <a:gd name="T27" fmla="*/ 3 h 17"/>
                    <a:gd name="T28" fmla="*/ 1 w 17"/>
                    <a:gd name="T29" fmla="*/ 4 h 17"/>
                    <a:gd name="T30" fmla="*/ 0 w 17"/>
                    <a:gd name="T31" fmla="*/ 5 h 17"/>
                    <a:gd name="T32" fmla="*/ 1 w 17"/>
                    <a:gd name="T33" fmla="*/ 8 h 17"/>
                    <a:gd name="T34" fmla="*/ 2 w 17"/>
                    <a:gd name="T35" fmla="*/ 11 h 17"/>
                    <a:gd name="T36" fmla="*/ 4 w 17"/>
                    <a:gd name="T37" fmla="*/ 13 h 17"/>
                    <a:gd name="T38" fmla="*/ 6 w 17"/>
                    <a:gd name="T39" fmla="*/ 16 h 17"/>
                    <a:gd name="T40" fmla="*/ 8 w 17"/>
                    <a:gd name="T41" fmla="*/ 16 h 17"/>
                    <a:gd name="T42" fmla="*/ 9 w 17"/>
                    <a:gd name="T43" fmla="*/ 16 h 17"/>
                    <a:gd name="T44" fmla="*/ 10 w 17"/>
                    <a:gd name="T45" fmla="*/ 16 h 17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17"/>
                    <a:gd name="T70" fmla="*/ 0 h 17"/>
                    <a:gd name="T71" fmla="*/ 17 w 17"/>
                    <a:gd name="T72" fmla="*/ 17 h 17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17" h="17">
                      <a:moveTo>
                        <a:pt x="10" y="16"/>
                      </a:moveTo>
                      <a:lnTo>
                        <a:pt x="14" y="13"/>
                      </a:lnTo>
                      <a:lnTo>
                        <a:pt x="14" y="12"/>
                      </a:lnTo>
                      <a:lnTo>
                        <a:pt x="14" y="11"/>
                      </a:lnTo>
                      <a:lnTo>
                        <a:pt x="16" y="9"/>
                      </a:lnTo>
                      <a:lnTo>
                        <a:pt x="14" y="7"/>
                      </a:lnTo>
                      <a:lnTo>
                        <a:pt x="14" y="5"/>
                      </a:lnTo>
                      <a:lnTo>
                        <a:pt x="11" y="2"/>
                      </a:lnTo>
                      <a:lnTo>
                        <a:pt x="10" y="1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5" y="0"/>
                      </a:lnTo>
                      <a:lnTo>
                        <a:pt x="2" y="2"/>
                      </a:lnTo>
                      <a:lnTo>
                        <a:pt x="1" y="3"/>
                      </a:lnTo>
                      <a:lnTo>
                        <a:pt x="1" y="4"/>
                      </a:lnTo>
                      <a:lnTo>
                        <a:pt x="0" y="5"/>
                      </a:lnTo>
                      <a:lnTo>
                        <a:pt x="1" y="8"/>
                      </a:lnTo>
                      <a:lnTo>
                        <a:pt x="2" y="11"/>
                      </a:lnTo>
                      <a:lnTo>
                        <a:pt x="4" y="13"/>
                      </a:lnTo>
                      <a:lnTo>
                        <a:pt x="6" y="16"/>
                      </a:lnTo>
                      <a:lnTo>
                        <a:pt x="8" y="16"/>
                      </a:lnTo>
                      <a:lnTo>
                        <a:pt x="9" y="16"/>
                      </a:lnTo>
                      <a:lnTo>
                        <a:pt x="10" y="16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473" name="Freeform 746"/>
                <p:cNvSpPr>
                  <a:spLocks/>
                </p:cNvSpPr>
                <p:nvPr/>
              </p:nvSpPr>
              <p:spPr bwMode="auto">
                <a:xfrm>
                  <a:off x="2608" y="2925"/>
                  <a:ext cx="15" cy="16"/>
                </a:xfrm>
                <a:custGeom>
                  <a:avLst/>
                  <a:gdLst>
                    <a:gd name="T0" fmla="*/ 3 w 17"/>
                    <a:gd name="T1" fmla="*/ 11 h 17"/>
                    <a:gd name="T2" fmla="*/ 1 w 17"/>
                    <a:gd name="T3" fmla="*/ 7 h 17"/>
                    <a:gd name="T4" fmla="*/ 0 w 17"/>
                    <a:gd name="T5" fmla="*/ 3 h 17"/>
                    <a:gd name="T6" fmla="*/ 1 w 17"/>
                    <a:gd name="T7" fmla="*/ 2 h 17"/>
                    <a:gd name="T8" fmla="*/ 1 w 17"/>
                    <a:gd name="T9" fmla="*/ 1 h 17"/>
                    <a:gd name="T10" fmla="*/ 3 w 17"/>
                    <a:gd name="T11" fmla="*/ 0 h 17"/>
                    <a:gd name="T12" fmla="*/ 6 w 17"/>
                    <a:gd name="T13" fmla="*/ 0 h 17"/>
                    <a:gd name="T14" fmla="*/ 9 w 17"/>
                    <a:gd name="T15" fmla="*/ 0 h 17"/>
                    <a:gd name="T16" fmla="*/ 11 w 17"/>
                    <a:gd name="T17" fmla="*/ 2 h 17"/>
                    <a:gd name="T18" fmla="*/ 14 w 17"/>
                    <a:gd name="T19" fmla="*/ 4 h 17"/>
                    <a:gd name="T20" fmla="*/ 16 w 17"/>
                    <a:gd name="T21" fmla="*/ 8 h 17"/>
                    <a:gd name="T22" fmla="*/ 16 w 17"/>
                    <a:gd name="T23" fmla="*/ 11 h 17"/>
                    <a:gd name="T24" fmla="*/ 16 w 17"/>
                    <a:gd name="T25" fmla="*/ 13 h 17"/>
                    <a:gd name="T26" fmla="*/ 16 w 17"/>
                    <a:gd name="T27" fmla="*/ 14 h 17"/>
                    <a:gd name="T28" fmla="*/ 14 w 17"/>
                    <a:gd name="T29" fmla="*/ 16 h 17"/>
                    <a:gd name="T30" fmla="*/ 11 w 17"/>
                    <a:gd name="T31" fmla="*/ 16 h 17"/>
                    <a:gd name="T32" fmla="*/ 9 w 17"/>
                    <a:gd name="T33" fmla="*/ 16 h 17"/>
                    <a:gd name="T34" fmla="*/ 6 w 17"/>
                    <a:gd name="T35" fmla="*/ 13 h 17"/>
                    <a:gd name="T36" fmla="*/ 3 w 17"/>
                    <a:gd name="T37" fmla="*/ 11 h 17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7"/>
                    <a:gd name="T58" fmla="*/ 0 h 17"/>
                    <a:gd name="T59" fmla="*/ 17 w 17"/>
                    <a:gd name="T60" fmla="*/ 17 h 17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7" h="17">
                      <a:moveTo>
                        <a:pt x="3" y="11"/>
                      </a:moveTo>
                      <a:lnTo>
                        <a:pt x="1" y="7"/>
                      </a:lnTo>
                      <a:lnTo>
                        <a:pt x="0" y="3"/>
                      </a:lnTo>
                      <a:lnTo>
                        <a:pt x="1" y="2"/>
                      </a:ln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6" y="0"/>
                      </a:lnTo>
                      <a:lnTo>
                        <a:pt x="9" y="0"/>
                      </a:lnTo>
                      <a:lnTo>
                        <a:pt x="11" y="2"/>
                      </a:lnTo>
                      <a:lnTo>
                        <a:pt x="14" y="4"/>
                      </a:lnTo>
                      <a:lnTo>
                        <a:pt x="16" y="8"/>
                      </a:lnTo>
                      <a:lnTo>
                        <a:pt x="16" y="11"/>
                      </a:lnTo>
                      <a:lnTo>
                        <a:pt x="16" y="13"/>
                      </a:lnTo>
                      <a:lnTo>
                        <a:pt x="16" y="14"/>
                      </a:lnTo>
                      <a:lnTo>
                        <a:pt x="14" y="16"/>
                      </a:lnTo>
                      <a:lnTo>
                        <a:pt x="11" y="16"/>
                      </a:lnTo>
                      <a:lnTo>
                        <a:pt x="9" y="16"/>
                      </a:lnTo>
                      <a:lnTo>
                        <a:pt x="6" y="13"/>
                      </a:lnTo>
                      <a:lnTo>
                        <a:pt x="3" y="11"/>
                      </a:ln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474" name="Freeform 747"/>
                <p:cNvSpPr>
                  <a:spLocks/>
                </p:cNvSpPr>
                <p:nvPr/>
              </p:nvSpPr>
              <p:spPr bwMode="auto">
                <a:xfrm>
                  <a:off x="2610" y="2927"/>
                  <a:ext cx="16" cy="16"/>
                </a:xfrm>
                <a:custGeom>
                  <a:avLst/>
                  <a:gdLst>
                    <a:gd name="T0" fmla="*/ 3 w 17"/>
                    <a:gd name="T1" fmla="*/ 10 h 17"/>
                    <a:gd name="T2" fmla="*/ 3 w 17"/>
                    <a:gd name="T3" fmla="*/ 8 h 17"/>
                    <a:gd name="T4" fmla="*/ 0 w 17"/>
                    <a:gd name="T5" fmla="*/ 5 h 17"/>
                    <a:gd name="T6" fmla="*/ 3 w 17"/>
                    <a:gd name="T7" fmla="*/ 2 h 17"/>
                    <a:gd name="T8" fmla="*/ 3 w 17"/>
                    <a:gd name="T9" fmla="*/ 0 h 17"/>
                    <a:gd name="T10" fmla="*/ 9 w 17"/>
                    <a:gd name="T11" fmla="*/ 0 h 17"/>
                    <a:gd name="T12" fmla="*/ 12 w 17"/>
                    <a:gd name="T13" fmla="*/ 8 h 17"/>
                    <a:gd name="T14" fmla="*/ 16 w 17"/>
                    <a:gd name="T15" fmla="*/ 8 h 17"/>
                    <a:gd name="T16" fmla="*/ 16 w 17"/>
                    <a:gd name="T17" fmla="*/ 13 h 17"/>
                    <a:gd name="T18" fmla="*/ 16 w 17"/>
                    <a:gd name="T19" fmla="*/ 16 h 17"/>
                    <a:gd name="T20" fmla="*/ 12 w 17"/>
                    <a:gd name="T21" fmla="*/ 16 h 17"/>
                    <a:gd name="T22" fmla="*/ 9 w 17"/>
                    <a:gd name="T23" fmla="*/ 16 h 17"/>
                    <a:gd name="T24" fmla="*/ 3 w 17"/>
                    <a:gd name="T25" fmla="*/ 10 h 17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7"/>
                    <a:gd name="T40" fmla="*/ 0 h 17"/>
                    <a:gd name="T41" fmla="*/ 17 w 17"/>
                    <a:gd name="T42" fmla="*/ 17 h 17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7" h="17">
                      <a:moveTo>
                        <a:pt x="3" y="10"/>
                      </a:moveTo>
                      <a:lnTo>
                        <a:pt x="3" y="8"/>
                      </a:lnTo>
                      <a:lnTo>
                        <a:pt x="0" y="5"/>
                      </a:lnTo>
                      <a:lnTo>
                        <a:pt x="3" y="2"/>
                      </a:lnTo>
                      <a:lnTo>
                        <a:pt x="3" y="0"/>
                      </a:lnTo>
                      <a:lnTo>
                        <a:pt x="9" y="0"/>
                      </a:lnTo>
                      <a:lnTo>
                        <a:pt x="12" y="8"/>
                      </a:lnTo>
                      <a:lnTo>
                        <a:pt x="16" y="8"/>
                      </a:lnTo>
                      <a:lnTo>
                        <a:pt x="16" y="13"/>
                      </a:lnTo>
                      <a:lnTo>
                        <a:pt x="16" y="16"/>
                      </a:lnTo>
                      <a:lnTo>
                        <a:pt x="12" y="16"/>
                      </a:lnTo>
                      <a:lnTo>
                        <a:pt x="9" y="16"/>
                      </a:lnTo>
                      <a:lnTo>
                        <a:pt x="3" y="1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475" name="Freeform 748"/>
                <p:cNvSpPr>
                  <a:spLocks/>
                </p:cNvSpPr>
                <p:nvPr/>
              </p:nvSpPr>
              <p:spPr bwMode="auto">
                <a:xfrm>
                  <a:off x="2596" y="2920"/>
                  <a:ext cx="15" cy="16"/>
                </a:xfrm>
                <a:custGeom>
                  <a:avLst/>
                  <a:gdLst>
                    <a:gd name="T0" fmla="*/ 9 w 17"/>
                    <a:gd name="T1" fmla="*/ 16 h 17"/>
                    <a:gd name="T2" fmla="*/ 13 w 17"/>
                    <a:gd name="T3" fmla="*/ 13 h 17"/>
                    <a:gd name="T4" fmla="*/ 14 w 17"/>
                    <a:gd name="T5" fmla="*/ 12 h 17"/>
                    <a:gd name="T6" fmla="*/ 16 w 17"/>
                    <a:gd name="T7" fmla="*/ 12 h 17"/>
                    <a:gd name="T8" fmla="*/ 16 w 17"/>
                    <a:gd name="T9" fmla="*/ 9 h 17"/>
                    <a:gd name="T10" fmla="*/ 16 w 17"/>
                    <a:gd name="T11" fmla="*/ 7 h 17"/>
                    <a:gd name="T12" fmla="*/ 13 w 17"/>
                    <a:gd name="T13" fmla="*/ 5 h 17"/>
                    <a:gd name="T14" fmla="*/ 12 w 17"/>
                    <a:gd name="T15" fmla="*/ 2 h 17"/>
                    <a:gd name="T16" fmla="*/ 8 w 17"/>
                    <a:gd name="T17" fmla="*/ 1 h 17"/>
                    <a:gd name="T18" fmla="*/ 7 w 17"/>
                    <a:gd name="T19" fmla="*/ 0 h 17"/>
                    <a:gd name="T20" fmla="*/ 6 w 17"/>
                    <a:gd name="T21" fmla="*/ 0 h 17"/>
                    <a:gd name="T22" fmla="*/ 4 w 17"/>
                    <a:gd name="T23" fmla="*/ 1 h 17"/>
                    <a:gd name="T24" fmla="*/ 1 w 17"/>
                    <a:gd name="T25" fmla="*/ 2 h 17"/>
                    <a:gd name="T26" fmla="*/ 0 w 17"/>
                    <a:gd name="T27" fmla="*/ 3 h 17"/>
                    <a:gd name="T28" fmla="*/ 0 w 17"/>
                    <a:gd name="T29" fmla="*/ 4 h 17"/>
                    <a:gd name="T30" fmla="*/ 0 w 17"/>
                    <a:gd name="T31" fmla="*/ 6 h 17"/>
                    <a:gd name="T32" fmla="*/ 0 w 17"/>
                    <a:gd name="T33" fmla="*/ 8 h 17"/>
                    <a:gd name="T34" fmla="*/ 1 w 17"/>
                    <a:gd name="T35" fmla="*/ 11 h 17"/>
                    <a:gd name="T36" fmla="*/ 3 w 17"/>
                    <a:gd name="T37" fmla="*/ 13 h 17"/>
                    <a:gd name="T38" fmla="*/ 4 w 17"/>
                    <a:gd name="T39" fmla="*/ 16 h 17"/>
                    <a:gd name="T40" fmla="*/ 8 w 17"/>
                    <a:gd name="T41" fmla="*/ 16 h 17"/>
                    <a:gd name="T42" fmla="*/ 9 w 17"/>
                    <a:gd name="T43" fmla="*/ 16 h 17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17"/>
                    <a:gd name="T67" fmla="*/ 0 h 17"/>
                    <a:gd name="T68" fmla="*/ 17 w 17"/>
                    <a:gd name="T69" fmla="*/ 17 h 17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17" h="17">
                      <a:moveTo>
                        <a:pt x="9" y="16"/>
                      </a:moveTo>
                      <a:lnTo>
                        <a:pt x="13" y="13"/>
                      </a:lnTo>
                      <a:lnTo>
                        <a:pt x="14" y="12"/>
                      </a:lnTo>
                      <a:lnTo>
                        <a:pt x="16" y="12"/>
                      </a:lnTo>
                      <a:lnTo>
                        <a:pt x="16" y="9"/>
                      </a:lnTo>
                      <a:lnTo>
                        <a:pt x="16" y="7"/>
                      </a:lnTo>
                      <a:lnTo>
                        <a:pt x="13" y="5"/>
                      </a:lnTo>
                      <a:lnTo>
                        <a:pt x="12" y="2"/>
                      </a:lnTo>
                      <a:lnTo>
                        <a:pt x="8" y="1"/>
                      </a:lnTo>
                      <a:lnTo>
                        <a:pt x="7" y="0"/>
                      </a:lnTo>
                      <a:lnTo>
                        <a:pt x="6" y="0"/>
                      </a:lnTo>
                      <a:lnTo>
                        <a:pt x="4" y="1"/>
                      </a:lnTo>
                      <a:lnTo>
                        <a:pt x="1" y="2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1" y="11"/>
                      </a:lnTo>
                      <a:lnTo>
                        <a:pt x="3" y="13"/>
                      </a:lnTo>
                      <a:lnTo>
                        <a:pt x="4" y="16"/>
                      </a:lnTo>
                      <a:lnTo>
                        <a:pt x="8" y="16"/>
                      </a:lnTo>
                      <a:lnTo>
                        <a:pt x="9" y="16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476" name="Freeform 749"/>
                <p:cNvSpPr>
                  <a:spLocks/>
                </p:cNvSpPr>
                <p:nvPr/>
              </p:nvSpPr>
              <p:spPr bwMode="auto">
                <a:xfrm>
                  <a:off x="2596" y="2922"/>
                  <a:ext cx="15" cy="16"/>
                </a:xfrm>
                <a:custGeom>
                  <a:avLst/>
                  <a:gdLst>
                    <a:gd name="T0" fmla="*/ 1 w 17"/>
                    <a:gd name="T1" fmla="*/ 11 h 17"/>
                    <a:gd name="T2" fmla="*/ 0 w 17"/>
                    <a:gd name="T3" fmla="*/ 7 h 17"/>
                    <a:gd name="T4" fmla="*/ 0 w 17"/>
                    <a:gd name="T5" fmla="*/ 4 h 17"/>
                    <a:gd name="T6" fmla="*/ 0 w 17"/>
                    <a:gd name="T7" fmla="*/ 2 h 17"/>
                    <a:gd name="T8" fmla="*/ 0 w 17"/>
                    <a:gd name="T9" fmla="*/ 1 h 17"/>
                    <a:gd name="T10" fmla="*/ 1 w 17"/>
                    <a:gd name="T11" fmla="*/ 0 h 17"/>
                    <a:gd name="T12" fmla="*/ 4 w 17"/>
                    <a:gd name="T13" fmla="*/ 0 h 17"/>
                    <a:gd name="T14" fmla="*/ 6 w 17"/>
                    <a:gd name="T15" fmla="*/ 1 h 17"/>
                    <a:gd name="T16" fmla="*/ 11 w 17"/>
                    <a:gd name="T17" fmla="*/ 3 h 17"/>
                    <a:gd name="T18" fmla="*/ 12 w 17"/>
                    <a:gd name="T19" fmla="*/ 4 h 17"/>
                    <a:gd name="T20" fmla="*/ 14 w 17"/>
                    <a:gd name="T21" fmla="*/ 8 h 17"/>
                    <a:gd name="T22" fmla="*/ 16 w 17"/>
                    <a:gd name="T23" fmla="*/ 12 h 17"/>
                    <a:gd name="T24" fmla="*/ 14 w 17"/>
                    <a:gd name="T25" fmla="*/ 13 h 17"/>
                    <a:gd name="T26" fmla="*/ 14 w 17"/>
                    <a:gd name="T27" fmla="*/ 14 h 17"/>
                    <a:gd name="T28" fmla="*/ 12 w 17"/>
                    <a:gd name="T29" fmla="*/ 16 h 17"/>
                    <a:gd name="T30" fmla="*/ 11 w 17"/>
                    <a:gd name="T31" fmla="*/ 16 h 17"/>
                    <a:gd name="T32" fmla="*/ 6 w 17"/>
                    <a:gd name="T33" fmla="*/ 16 h 17"/>
                    <a:gd name="T34" fmla="*/ 4 w 17"/>
                    <a:gd name="T35" fmla="*/ 13 h 17"/>
                    <a:gd name="T36" fmla="*/ 1 w 17"/>
                    <a:gd name="T37" fmla="*/ 11 h 17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7"/>
                    <a:gd name="T58" fmla="*/ 0 h 17"/>
                    <a:gd name="T59" fmla="*/ 17 w 17"/>
                    <a:gd name="T60" fmla="*/ 17 h 17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7" h="17">
                      <a:moveTo>
                        <a:pt x="1" y="11"/>
                      </a:moveTo>
                      <a:lnTo>
                        <a:pt x="0" y="7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4" y="0"/>
                      </a:lnTo>
                      <a:lnTo>
                        <a:pt x="6" y="1"/>
                      </a:lnTo>
                      <a:lnTo>
                        <a:pt x="11" y="3"/>
                      </a:lnTo>
                      <a:lnTo>
                        <a:pt x="12" y="4"/>
                      </a:lnTo>
                      <a:lnTo>
                        <a:pt x="14" y="8"/>
                      </a:lnTo>
                      <a:lnTo>
                        <a:pt x="16" y="12"/>
                      </a:lnTo>
                      <a:lnTo>
                        <a:pt x="14" y="13"/>
                      </a:lnTo>
                      <a:lnTo>
                        <a:pt x="14" y="14"/>
                      </a:lnTo>
                      <a:lnTo>
                        <a:pt x="12" y="16"/>
                      </a:lnTo>
                      <a:lnTo>
                        <a:pt x="11" y="16"/>
                      </a:lnTo>
                      <a:lnTo>
                        <a:pt x="6" y="16"/>
                      </a:lnTo>
                      <a:lnTo>
                        <a:pt x="4" y="13"/>
                      </a:lnTo>
                      <a:lnTo>
                        <a:pt x="1" y="11"/>
                      </a:ln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477" name="Freeform 750"/>
                <p:cNvSpPr>
                  <a:spLocks/>
                </p:cNvSpPr>
                <p:nvPr/>
              </p:nvSpPr>
              <p:spPr bwMode="auto">
                <a:xfrm>
                  <a:off x="2604" y="2926"/>
                  <a:ext cx="16" cy="16"/>
                </a:xfrm>
                <a:custGeom>
                  <a:avLst/>
                  <a:gdLst>
                    <a:gd name="T0" fmla="*/ 10 w 17"/>
                    <a:gd name="T1" fmla="*/ 16 h 17"/>
                    <a:gd name="T2" fmla="*/ 13 w 17"/>
                    <a:gd name="T3" fmla="*/ 13 h 17"/>
                    <a:gd name="T4" fmla="*/ 13 w 17"/>
                    <a:gd name="T5" fmla="*/ 12 h 17"/>
                    <a:gd name="T6" fmla="*/ 14 w 17"/>
                    <a:gd name="T7" fmla="*/ 12 h 17"/>
                    <a:gd name="T8" fmla="*/ 16 w 17"/>
                    <a:gd name="T9" fmla="*/ 9 h 17"/>
                    <a:gd name="T10" fmla="*/ 14 w 17"/>
                    <a:gd name="T11" fmla="*/ 7 h 17"/>
                    <a:gd name="T12" fmla="*/ 13 w 17"/>
                    <a:gd name="T13" fmla="*/ 5 h 17"/>
                    <a:gd name="T14" fmla="*/ 11 w 17"/>
                    <a:gd name="T15" fmla="*/ 2 h 17"/>
                    <a:gd name="T16" fmla="*/ 10 w 17"/>
                    <a:gd name="T17" fmla="*/ 1 h 17"/>
                    <a:gd name="T18" fmla="*/ 6 w 17"/>
                    <a:gd name="T19" fmla="*/ 0 h 17"/>
                    <a:gd name="T20" fmla="*/ 5 w 17"/>
                    <a:gd name="T21" fmla="*/ 0 h 17"/>
                    <a:gd name="T22" fmla="*/ 5 w 17"/>
                    <a:gd name="T23" fmla="*/ 1 h 17"/>
                    <a:gd name="T24" fmla="*/ 2 w 17"/>
                    <a:gd name="T25" fmla="*/ 2 h 17"/>
                    <a:gd name="T26" fmla="*/ 1 w 17"/>
                    <a:gd name="T27" fmla="*/ 3 h 17"/>
                    <a:gd name="T28" fmla="*/ 1 w 17"/>
                    <a:gd name="T29" fmla="*/ 4 h 17"/>
                    <a:gd name="T30" fmla="*/ 0 w 17"/>
                    <a:gd name="T31" fmla="*/ 5 h 17"/>
                    <a:gd name="T32" fmla="*/ 1 w 17"/>
                    <a:gd name="T33" fmla="*/ 8 h 17"/>
                    <a:gd name="T34" fmla="*/ 2 w 17"/>
                    <a:gd name="T35" fmla="*/ 11 h 17"/>
                    <a:gd name="T36" fmla="*/ 3 w 17"/>
                    <a:gd name="T37" fmla="*/ 13 h 17"/>
                    <a:gd name="T38" fmla="*/ 5 w 17"/>
                    <a:gd name="T39" fmla="*/ 16 h 17"/>
                    <a:gd name="T40" fmla="*/ 8 w 17"/>
                    <a:gd name="T41" fmla="*/ 16 h 17"/>
                    <a:gd name="T42" fmla="*/ 9 w 17"/>
                    <a:gd name="T43" fmla="*/ 16 h 17"/>
                    <a:gd name="T44" fmla="*/ 10 w 17"/>
                    <a:gd name="T45" fmla="*/ 16 h 17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17"/>
                    <a:gd name="T70" fmla="*/ 0 h 17"/>
                    <a:gd name="T71" fmla="*/ 17 w 17"/>
                    <a:gd name="T72" fmla="*/ 17 h 17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17" h="17">
                      <a:moveTo>
                        <a:pt x="10" y="16"/>
                      </a:moveTo>
                      <a:lnTo>
                        <a:pt x="13" y="13"/>
                      </a:lnTo>
                      <a:lnTo>
                        <a:pt x="13" y="12"/>
                      </a:lnTo>
                      <a:lnTo>
                        <a:pt x="14" y="12"/>
                      </a:lnTo>
                      <a:lnTo>
                        <a:pt x="16" y="9"/>
                      </a:lnTo>
                      <a:lnTo>
                        <a:pt x="14" y="7"/>
                      </a:lnTo>
                      <a:lnTo>
                        <a:pt x="13" y="5"/>
                      </a:lnTo>
                      <a:lnTo>
                        <a:pt x="11" y="2"/>
                      </a:lnTo>
                      <a:lnTo>
                        <a:pt x="10" y="1"/>
                      </a:lnTo>
                      <a:lnTo>
                        <a:pt x="6" y="0"/>
                      </a:lnTo>
                      <a:lnTo>
                        <a:pt x="5" y="0"/>
                      </a:lnTo>
                      <a:lnTo>
                        <a:pt x="5" y="1"/>
                      </a:lnTo>
                      <a:lnTo>
                        <a:pt x="2" y="2"/>
                      </a:lnTo>
                      <a:lnTo>
                        <a:pt x="1" y="3"/>
                      </a:lnTo>
                      <a:lnTo>
                        <a:pt x="1" y="4"/>
                      </a:lnTo>
                      <a:lnTo>
                        <a:pt x="0" y="5"/>
                      </a:lnTo>
                      <a:lnTo>
                        <a:pt x="1" y="8"/>
                      </a:lnTo>
                      <a:lnTo>
                        <a:pt x="2" y="11"/>
                      </a:lnTo>
                      <a:lnTo>
                        <a:pt x="3" y="13"/>
                      </a:lnTo>
                      <a:lnTo>
                        <a:pt x="5" y="16"/>
                      </a:lnTo>
                      <a:lnTo>
                        <a:pt x="8" y="16"/>
                      </a:lnTo>
                      <a:lnTo>
                        <a:pt x="9" y="16"/>
                      </a:lnTo>
                      <a:lnTo>
                        <a:pt x="10" y="16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478" name="Freeform 751"/>
                <p:cNvSpPr>
                  <a:spLocks/>
                </p:cNvSpPr>
                <p:nvPr/>
              </p:nvSpPr>
              <p:spPr bwMode="auto">
                <a:xfrm>
                  <a:off x="2604" y="2927"/>
                  <a:ext cx="16" cy="16"/>
                </a:xfrm>
                <a:custGeom>
                  <a:avLst/>
                  <a:gdLst>
                    <a:gd name="T0" fmla="*/ 3 w 17"/>
                    <a:gd name="T1" fmla="*/ 11 h 17"/>
                    <a:gd name="T2" fmla="*/ 1 w 17"/>
                    <a:gd name="T3" fmla="*/ 7 h 17"/>
                    <a:gd name="T4" fmla="*/ 0 w 17"/>
                    <a:gd name="T5" fmla="*/ 3 h 17"/>
                    <a:gd name="T6" fmla="*/ 1 w 17"/>
                    <a:gd name="T7" fmla="*/ 2 h 17"/>
                    <a:gd name="T8" fmla="*/ 1 w 17"/>
                    <a:gd name="T9" fmla="*/ 1 h 17"/>
                    <a:gd name="T10" fmla="*/ 3 w 17"/>
                    <a:gd name="T11" fmla="*/ 0 h 17"/>
                    <a:gd name="T12" fmla="*/ 4 w 17"/>
                    <a:gd name="T13" fmla="*/ 0 h 17"/>
                    <a:gd name="T14" fmla="*/ 8 w 17"/>
                    <a:gd name="T15" fmla="*/ 0 h 17"/>
                    <a:gd name="T16" fmla="*/ 11 w 17"/>
                    <a:gd name="T17" fmla="*/ 2 h 17"/>
                    <a:gd name="T18" fmla="*/ 14 w 17"/>
                    <a:gd name="T19" fmla="*/ 4 h 17"/>
                    <a:gd name="T20" fmla="*/ 16 w 17"/>
                    <a:gd name="T21" fmla="*/ 8 h 17"/>
                    <a:gd name="T22" fmla="*/ 16 w 17"/>
                    <a:gd name="T23" fmla="*/ 12 h 17"/>
                    <a:gd name="T24" fmla="*/ 16 w 17"/>
                    <a:gd name="T25" fmla="*/ 13 h 17"/>
                    <a:gd name="T26" fmla="*/ 14 w 17"/>
                    <a:gd name="T27" fmla="*/ 14 h 17"/>
                    <a:gd name="T28" fmla="*/ 14 w 17"/>
                    <a:gd name="T29" fmla="*/ 16 h 17"/>
                    <a:gd name="T30" fmla="*/ 11 w 17"/>
                    <a:gd name="T31" fmla="*/ 16 h 17"/>
                    <a:gd name="T32" fmla="*/ 8 w 17"/>
                    <a:gd name="T33" fmla="*/ 16 h 17"/>
                    <a:gd name="T34" fmla="*/ 4 w 17"/>
                    <a:gd name="T35" fmla="*/ 13 h 17"/>
                    <a:gd name="T36" fmla="*/ 3 w 17"/>
                    <a:gd name="T37" fmla="*/ 11 h 17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7"/>
                    <a:gd name="T58" fmla="*/ 0 h 17"/>
                    <a:gd name="T59" fmla="*/ 17 w 17"/>
                    <a:gd name="T60" fmla="*/ 17 h 17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7" h="17">
                      <a:moveTo>
                        <a:pt x="3" y="11"/>
                      </a:moveTo>
                      <a:lnTo>
                        <a:pt x="1" y="7"/>
                      </a:lnTo>
                      <a:lnTo>
                        <a:pt x="0" y="3"/>
                      </a:lnTo>
                      <a:lnTo>
                        <a:pt x="1" y="2"/>
                      </a:ln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4" y="0"/>
                      </a:lnTo>
                      <a:lnTo>
                        <a:pt x="8" y="0"/>
                      </a:lnTo>
                      <a:lnTo>
                        <a:pt x="11" y="2"/>
                      </a:lnTo>
                      <a:lnTo>
                        <a:pt x="14" y="4"/>
                      </a:lnTo>
                      <a:lnTo>
                        <a:pt x="16" y="8"/>
                      </a:lnTo>
                      <a:lnTo>
                        <a:pt x="16" y="12"/>
                      </a:lnTo>
                      <a:lnTo>
                        <a:pt x="16" y="13"/>
                      </a:lnTo>
                      <a:lnTo>
                        <a:pt x="14" y="14"/>
                      </a:lnTo>
                      <a:lnTo>
                        <a:pt x="14" y="16"/>
                      </a:lnTo>
                      <a:lnTo>
                        <a:pt x="11" y="16"/>
                      </a:lnTo>
                      <a:lnTo>
                        <a:pt x="8" y="16"/>
                      </a:lnTo>
                      <a:lnTo>
                        <a:pt x="4" y="13"/>
                      </a:lnTo>
                      <a:lnTo>
                        <a:pt x="3" y="11"/>
                      </a:ln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479" name="Freeform 752"/>
                <p:cNvSpPr>
                  <a:spLocks/>
                </p:cNvSpPr>
                <p:nvPr/>
              </p:nvSpPr>
              <p:spPr bwMode="auto">
                <a:xfrm>
                  <a:off x="2587" y="2873"/>
                  <a:ext cx="112" cy="67"/>
                </a:xfrm>
                <a:custGeom>
                  <a:avLst/>
                  <a:gdLst>
                    <a:gd name="T0" fmla="*/ 0 w 123"/>
                    <a:gd name="T1" fmla="*/ 13 h 70"/>
                    <a:gd name="T2" fmla="*/ 24 w 123"/>
                    <a:gd name="T3" fmla="*/ 0 h 70"/>
                    <a:gd name="T4" fmla="*/ 122 w 123"/>
                    <a:gd name="T5" fmla="*/ 54 h 70"/>
                    <a:gd name="T6" fmla="*/ 96 w 123"/>
                    <a:gd name="T7" fmla="*/ 69 h 70"/>
                    <a:gd name="T8" fmla="*/ 0 w 123"/>
                    <a:gd name="T9" fmla="*/ 13 h 7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3"/>
                    <a:gd name="T16" fmla="*/ 0 h 70"/>
                    <a:gd name="T17" fmla="*/ 123 w 123"/>
                    <a:gd name="T18" fmla="*/ 70 h 7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3" h="70">
                      <a:moveTo>
                        <a:pt x="0" y="13"/>
                      </a:moveTo>
                      <a:lnTo>
                        <a:pt x="24" y="0"/>
                      </a:lnTo>
                      <a:lnTo>
                        <a:pt x="122" y="54"/>
                      </a:lnTo>
                      <a:lnTo>
                        <a:pt x="96" y="69"/>
                      </a:lnTo>
                      <a:lnTo>
                        <a:pt x="0" y="13"/>
                      </a:lnTo>
                    </a:path>
                  </a:pathLst>
                </a:custGeom>
                <a:solidFill>
                  <a:srgbClr val="CCCC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480" name="Freeform 753"/>
                <p:cNvSpPr>
                  <a:spLocks/>
                </p:cNvSpPr>
                <p:nvPr/>
              </p:nvSpPr>
              <p:spPr bwMode="auto">
                <a:xfrm>
                  <a:off x="2587" y="2885"/>
                  <a:ext cx="89" cy="82"/>
                </a:xfrm>
                <a:custGeom>
                  <a:avLst/>
                  <a:gdLst>
                    <a:gd name="T0" fmla="*/ 0 w 97"/>
                    <a:gd name="T1" fmla="*/ 0 h 87"/>
                    <a:gd name="T2" fmla="*/ 96 w 97"/>
                    <a:gd name="T3" fmla="*/ 57 h 87"/>
                    <a:gd name="T4" fmla="*/ 96 w 97"/>
                    <a:gd name="T5" fmla="*/ 86 h 87"/>
                    <a:gd name="T6" fmla="*/ 0 w 97"/>
                    <a:gd name="T7" fmla="*/ 28 h 87"/>
                    <a:gd name="T8" fmla="*/ 0 w 97"/>
                    <a:gd name="T9" fmla="*/ 0 h 8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7"/>
                    <a:gd name="T16" fmla="*/ 0 h 87"/>
                    <a:gd name="T17" fmla="*/ 97 w 97"/>
                    <a:gd name="T18" fmla="*/ 87 h 8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7" h="87">
                      <a:moveTo>
                        <a:pt x="0" y="0"/>
                      </a:moveTo>
                      <a:lnTo>
                        <a:pt x="96" y="57"/>
                      </a:lnTo>
                      <a:lnTo>
                        <a:pt x="96" y="86"/>
                      </a:lnTo>
                      <a:lnTo>
                        <a:pt x="0" y="28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481" name="Freeform 754"/>
                <p:cNvSpPr>
                  <a:spLocks/>
                </p:cNvSpPr>
                <p:nvPr/>
              </p:nvSpPr>
              <p:spPr bwMode="auto">
                <a:xfrm>
                  <a:off x="2720" y="2970"/>
                  <a:ext cx="16" cy="16"/>
                </a:xfrm>
                <a:custGeom>
                  <a:avLst/>
                  <a:gdLst>
                    <a:gd name="T0" fmla="*/ 4 w 17"/>
                    <a:gd name="T1" fmla="*/ 0 h 17"/>
                    <a:gd name="T2" fmla="*/ 16 w 17"/>
                    <a:gd name="T3" fmla="*/ 9 h 17"/>
                    <a:gd name="T4" fmla="*/ 12 w 17"/>
                    <a:gd name="T5" fmla="*/ 16 h 17"/>
                    <a:gd name="T6" fmla="*/ 0 w 17"/>
                    <a:gd name="T7" fmla="*/ 5 h 17"/>
                    <a:gd name="T8" fmla="*/ 4 w 17"/>
                    <a:gd name="T9" fmla="*/ 0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4" y="0"/>
                      </a:moveTo>
                      <a:lnTo>
                        <a:pt x="16" y="9"/>
                      </a:lnTo>
                      <a:lnTo>
                        <a:pt x="12" y="16"/>
                      </a:lnTo>
                      <a:lnTo>
                        <a:pt x="0" y="5"/>
                      </a:lnTo>
                      <a:lnTo>
                        <a:pt x="4" y="0"/>
                      </a:lnTo>
                    </a:path>
                  </a:pathLst>
                </a:custGeom>
                <a:solidFill>
                  <a:srgbClr val="F934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482" name="Freeform 755"/>
                <p:cNvSpPr>
                  <a:spLocks/>
                </p:cNvSpPr>
                <p:nvPr/>
              </p:nvSpPr>
              <p:spPr bwMode="auto">
                <a:xfrm>
                  <a:off x="2682" y="2940"/>
                  <a:ext cx="33" cy="20"/>
                </a:xfrm>
                <a:custGeom>
                  <a:avLst/>
                  <a:gdLst>
                    <a:gd name="T0" fmla="*/ 23 w 36"/>
                    <a:gd name="T1" fmla="*/ 0 h 21"/>
                    <a:gd name="T2" fmla="*/ 35 w 36"/>
                    <a:gd name="T3" fmla="*/ 7 h 21"/>
                    <a:gd name="T4" fmla="*/ 12 w 36"/>
                    <a:gd name="T5" fmla="*/ 20 h 21"/>
                    <a:gd name="T6" fmla="*/ 0 w 36"/>
                    <a:gd name="T7" fmla="*/ 12 h 21"/>
                    <a:gd name="T8" fmla="*/ 23 w 36"/>
                    <a:gd name="T9" fmla="*/ 0 h 2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6"/>
                    <a:gd name="T16" fmla="*/ 0 h 21"/>
                    <a:gd name="T17" fmla="*/ 36 w 36"/>
                    <a:gd name="T18" fmla="*/ 21 h 2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6" h="21">
                      <a:moveTo>
                        <a:pt x="23" y="0"/>
                      </a:moveTo>
                      <a:lnTo>
                        <a:pt x="35" y="7"/>
                      </a:lnTo>
                      <a:lnTo>
                        <a:pt x="12" y="20"/>
                      </a:lnTo>
                      <a:lnTo>
                        <a:pt x="0" y="12"/>
                      </a:lnTo>
                      <a:lnTo>
                        <a:pt x="23" y="0"/>
                      </a:lnTo>
                    </a:path>
                  </a:pathLst>
                </a:custGeom>
                <a:solidFill>
                  <a:srgbClr val="FC67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483" name="Freeform 756"/>
                <p:cNvSpPr>
                  <a:spLocks/>
                </p:cNvSpPr>
                <p:nvPr/>
              </p:nvSpPr>
              <p:spPr bwMode="auto">
                <a:xfrm>
                  <a:off x="2682" y="2952"/>
                  <a:ext cx="16" cy="32"/>
                </a:xfrm>
                <a:custGeom>
                  <a:avLst/>
                  <a:gdLst>
                    <a:gd name="T0" fmla="*/ 0 w 17"/>
                    <a:gd name="T1" fmla="*/ 26 h 33"/>
                    <a:gd name="T2" fmla="*/ 16 w 17"/>
                    <a:gd name="T3" fmla="*/ 32 h 33"/>
                    <a:gd name="T4" fmla="*/ 16 w 17"/>
                    <a:gd name="T5" fmla="*/ 7 h 33"/>
                    <a:gd name="T6" fmla="*/ 0 w 17"/>
                    <a:gd name="T7" fmla="*/ 0 h 33"/>
                    <a:gd name="T8" fmla="*/ 0 w 17"/>
                    <a:gd name="T9" fmla="*/ 26 h 3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33"/>
                    <a:gd name="T17" fmla="*/ 17 w 17"/>
                    <a:gd name="T18" fmla="*/ 33 h 3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33">
                      <a:moveTo>
                        <a:pt x="0" y="26"/>
                      </a:moveTo>
                      <a:lnTo>
                        <a:pt x="16" y="32"/>
                      </a:lnTo>
                      <a:lnTo>
                        <a:pt x="16" y="7"/>
                      </a:lnTo>
                      <a:lnTo>
                        <a:pt x="0" y="0"/>
                      </a:lnTo>
                      <a:lnTo>
                        <a:pt x="0" y="26"/>
                      </a:lnTo>
                    </a:path>
                  </a:pathLst>
                </a:custGeom>
                <a:solidFill>
                  <a:srgbClr val="F901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484" name="Freeform 757"/>
                <p:cNvSpPr>
                  <a:spLocks/>
                </p:cNvSpPr>
                <p:nvPr/>
              </p:nvSpPr>
              <p:spPr bwMode="auto">
                <a:xfrm>
                  <a:off x="2693" y="2946"/>
                  <a:ext cx="22" cy="38"/>
                </a:xfrm>
                <a:custGeom>
                  <a:avLst/>
                  <a:gdLst>
                    <a:gd name="T0" fmla="*/ 23 w 24"/>
                    <a:gd name="T1" fmla="*/ 26 h 39"/>
                    <a:gd name="T2" fmla="*/ 0 w 24"/>
                    <a:gd name="T3" fmla="*/ 38 h 39"/>
                    <a:gd name="T4" fmla="*/ 0 w 24"/>
                    <a:gd name="T5" fmla="*/ 13 h 39"/>
                    <a:gd name="T6" fmla="*/ 23 w 24"/>
                    <a:gd name="T7" fmla="*/ 0 h 39"/>
                    <a:gd name="T8" fmla="*/ 23 w 24"/>
                    <a:gd name="T9" fmla="*/ 26 h 3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4"/>
                    <a:gd name="T16" fmla="*/ 0 h 39"/>
                    <a:gd name="T17" fmla="*/ 24 w 24"/>
                    <a:gd name="T18" fmla="*/ 39 h 3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4" h="39">
                      <a:moveTo>
                        <a:pt x="23" y="26"/>
                      </a:moveTo>
                      <a:lnTo>
                        <a:pt x="0" y="38"/>
                      </a:lnTo>
                      <a:lnTo>
                        <a:pt x="0" y="13"/>
                      </a:lnTo>
                      <a:lnTo>
                        <a:pt x="23" y="0"/>
                      </a:lnTo>
                      <a:lnTo>
                        <a:pt x="23" y="26"/>
                      </a:lnTo>
                    </a:path>
                  </a:pathLst>
                </a:custGeom>
                <a:solidFill>
                  <a:srgbClr val="99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485" name="Freeform 758"/>
                <p:cNvSpPr>
                  <a:spLocks/>
                </p:cNvSpPr>
                <p:nvPr/>
              </p:nvSpPr>
              <p:spPr bwMode="auto">
                <a:xfrm>
                  <a:off x="2695" y="2953"/>
                  <a:ext cx="25" cy="16"/>
                </a:xfrm>
                <a:custGeom>
                  <a:avLst/>
                  <a:gdLst>
                    <a:gd name="T0" fmla="*/ 18 w 27"/>
                    <a:gd name="T1" fmla="*/ 0 h 17"/>
                    <a:gd name="T2" fmla="*/ 26 w 27"/>
                    <a:gd name="T3" fmla="*/ 5 h 17"/>
                    <a:gd name="T4" fmla="*/ 21 w 27"/>
                    <a:gd name="T5" fmla="*/ 13 h 17"/>
                    <a:gd name="T6" fmla="*/ 9 w 27"/>
                    <a:gd name="T7" fmla="*/ 16 h 17"/>
                    <a:gd name="T8" fmla="*/ 0 w 27"/>
                    <a:gd name="T9" fmla="*/ 10 h 17"/>
                    <a:gd name="T10" fmla="*/ 18 w 27"/>
                    <a:gd name="T11" fmla="*/ 0 h 1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7"/>
                    <a:gd name="T19" fmla="*/ 0 h 17"/>
                    <a:gd name="T20" fmla="*/ 27 w 27"/>
                    <a:gd name="T21" fmla="*/ 17 h 1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7" h="17">
                      <a:moveTo>
                        <a:pt x="18" y="0"/>
                      </a:moveTo>
                      <a:lnTo>
                        <a:pt x="26" y="5"/>
                      </a:lnTo>
                      <a:lnTo>
                        <a:pt x="21" y="13"/>
                      </a:lnTo>
                      <a:lnTo>
                        <a:pt x="9" y="16"/>
                      </a:lnTo>
                      <a:lnTo>
                        <a:pt x="0" y="10"/>
                      </a:lnTo>
                      <a:lnTo>
                        <a:pt x="18" y="0"/>
                      </a:lnTo>
                    </a:path>
                  </a:pathLst>
                </a:custGeom>
                <a:solidFill>
                  <a:srgbClr val="F934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486" name="Freeform 759"/>
                <p:cNvSpPr>
                  <a:spLocks/>
                </p:cNvSpPr>
                <p:nvPr/>
              </p:nvSpPr>
              <p:spPr bwMode="auto">
                <a:xfrm>
                  <a:off x="2695" y="2963"/>
                  <a:ext cx="15" cy="28"/>
                </a:xfrm>
                <a:custGeom>
                  <a:avLst/>
                  <a:gdLst>
                    <a:gd name="T0" fmla="*/ 0 w 17"/>
                    <a:gd name="T1" fmla="*/ 20 h 30"/>
                    <a:gd name="T2" fmla="*/ 15 w 17"/>
                    <a:gd name="T3" fmla="*/ 29 h 30"/>
                    <a:gd name="T4" fmla="*/ 16 w 17"/>
                    <a:gd name="T5" fmla="*/ 13 h 30"/>
                    <a:gd name="T6" fmla="*/ 12 w 17"/>
                    <a:gd name="T7" fmla="*/ 4 h 30"/>
                    <a:gd name="T8" fmla="*/ 0 w 17"/>
                    <a:gd name="T9" fmla="*/ 0 h 30"/>
                    <a:gd name="T10" fmla="*/ 0 w 17"/>
                    <a:gd name="T11" fmla="*/ 20 h 3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7"/>
                    <a:gd name="T19" fmla="*/ 0 h 30"/>
                    <a:gd name="T20" fmla="*/ 17 w 17"/>
                    <a:gd name="T21" fmla="*/ 30 h 3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7" h="30">
                      <a:moveTo>
                        <a:pt x="0" y="20"/>
                      </a:moveTo>
                      <a:lnTo>
                        <a:pt x="15" y="29"/>
                      </a:lnTo>
                      <a:lnTo>
                        <a:pt x="16" y="13"/>
                      </a:lnTo>
                      <a:lnTo>
                        <a:pt x="12" y="4"/>
                      </a:lnTo>
                      <a:lnTo>
                        <a:pt x="0" y="0"/>
                      </a:lnTo>
                      <a:lnTo>
                        <a:pt x="0" y="20"/>
                      </a:lnTo>
                    </a:path>
                  </a:pathLst>
                </a:custGeom>
                <a:solidFill>
                  <a:srgbClr val="F901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487" name="Freeform 760"/>
                <p:cNvSpPr>
                  <a:spLocks/>
                </p:cNvSpPr>
                <p:nvPr/>
              </p:nvSpPr>
              <p:spPr bwMode="auto">
                <a:xfrm>
                  <a:off x="2707" y="2975"/>
                  <a:ext cx="15" cy="21"/>
                </a:xfrm>
                <a:custGeom>
                  <a:avLst/>
                  <a:gdLst>
                    <a:gd name="T0" fmla="*/ 0 w 17"/>
                    <a:gd name="T1" fmla="*/ 15 h 22"/>
                    <a:gd name="T2" fmla="*/ 2 w 17"/>
                    <a:gd name="T3" fmla="*/ 10 h 22"/>
                    <a:gd name="T4" fmla="*/ 9 w 17"/>
                    <a:gd name="T5" fmla="*/ 12 h 22"/>
                    <a:gd name="T6" fmla="*/ 13 w 17"/>
                    <a:gd name="T7" fmla="*/ 21 h 22"/>
                    <a:gd name="T8" fmla="*/ 16 w 17"/>
                    <a:gd name="T9" fmla="*/ 20 h 22"/>
                    <a:gd name="T10" fmla="*/ 13 w 17"/>
                    <a:gd name="T11" fmla="*/ 8 h 22"/>
                    <a:gd name="T12" fmla="*/ 0 w 17"/>
                    <a:gd name="T13" fmla="*/ 0 h 22"/>
                    <a:gd name="T14" fmla="*/ 0 w 17"/>
                    <a:gd name="T15" fmla="*/ 15 h 2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7"/>
                    <a:gd name="T25" fmla="*/ 0 h 22"/>
                    <a:gd name="T26" fmla="*/ 17 w 17"/>
                    <a:gd name="T27" fmla="*/ 22 h 2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7" h="22">
                      <a:moveTo>
                        <a:pt x="0" y="15"/>
                      </a:moveTo>
                      <a:lnTo>
                        <a:pt x="2" y="10"/>
                      </a:lnTo>
                      <a:lnTo>
                        <a:pt x="9" y="12"/>
                      </a:lnTo>
                      <a:lnTo>
                        <a:pt x="13" y="21"/>
                      </a:lnTo>
                      <a:lnTo>
                        <a:pt x="16" y="20"/>
                      </a:lnTo>
                      <a:lnTo>
                        <a:pt x="13" y="8"/>
                      </a:lnTo>
                      <a:lnTo>
                        <a:pt x="0" y="0"/>
                      </a:lnTo>
                      <a:lnTo>
                        <a:pt x="0" y="15"/>
                      </a:lnTo>
                    </a:path>
                  </a:pathLst>
                </a:custGeom>
                <a:solidFill>
                  <a:srgbClr val="F901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488" name="Freeform 761"/>
                <p:cNvSpPr>
                  <a:spLocks/>
                </p:cNvSpPr>
                <p:nvPr/>
              </p:nvSpPr>
              <p:spPr bwMode="auto">
                <a:xfrm>
                  <a:off x="2720" y="2977"/>
                  <a:ext cx="16" cy="19"/>
                </a:xfrm>
                <a:custGeom>
                  <a:avLst/>
                  <a:gdLst>
                    <a:gd name="T0" fmla="*/ 16 w 17"/>
                    <a:gd name="T1" fmla="*/ 13 h 20"/>
                    <a:gd name="T2" fmla="*/ 2 w 17"/>
                    <a:gd name="T3" fmla="*/ 19 h 20"/>
                    <a:gd name="T4" fmla="*/ 0 w 17"/>
                    <a:gd name="T5" fmla="*/ 6 h 20"/>
                    <a:gd name="T6" fmla="*/ 9 w 17"/>
                    <a:gd name="T7" fmla="*/ 4 h 20"/>
                    <a:gd name="T8" fmla="*/ 14 w 17"/>
                    <a:gd name="T9" fmla="*/ 0 h 20"/>
                    <a:gd name="T10" fmla="*/ 16 w 17"/>
                    <a:gd name="T11" fmla="*/ 13 h 2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7"/>
                    <a:gd name="T19" fmla="*/ 0 h 20"/>
                    <a:gd name="T20" fmla="*/ 17 w 17"/>
                    <a:gd name="T21" fmla="*/ 20 h 2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7" h="20">
                      <a:moveTo>
                        <a:pt x="16" y="13"/>
                      </a:moveTo>
                      <a:lnTo>
                        <a:pt x="2" y="19"/>
                      </a:lnTo>
                      <a:lnTo>
                        <a:pt x="0" y="6"/>
                      </a:lnTo>
                      <a:lnTo>
                        <a:pt x="9" y="4"/>
                      </a:lnTo>
                      <a:lnTo>
                        <a:pt x="14" y="0"/>
                      </a:lnTo>
                      <a:lnTo>
                        <a:pt x="16" y="13"/>
                      </a:lnTo>
                    </a:path>
                  </a:pathLst>
                </a:custGeom>
                <a:solidFill>
                  <a:srgbClr val="99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489" name="Freeform 762"/>
                <p:cNvSpPr>
                  <a:spLocks/>
                </p:cNvSpPr>
                <p:nvPr/>
              </p:nvSpPr>
              <p:spPr bwMode="auto">
                <a:xfrm>
                  <a:off x="2696" y="2965"/>
                  <a:ext cx="15" cy="17"/>
                </a:xfrm>
                <a:custGeom>
                  <a:avLst/>
                  <a:gdLst>
                    <a:gd name="T0" fmla="*/ 0 w 17"/>
                    <a:gd name="T1" fmla="*/ 9 h 17"/>
                    <a:gd name="T2" fmla="*/ 16 w 17"/>
                    <a:gd name="T3" fmla="*/ 16 h 17"/>
                    <a:gd name="T4" fmla="*/ 11 w 17"/>
                    <a:gd name="T5" fmla="*/ 4 h 17"/>
                    <a:gd name="T6" fmla="*/ 0 w 17"/>
                    <a:gd name="T7" fmla="*/ 0 h 17"/>
                    <a:gd name="T8" fmla="*/ 0 w 17"/>
                    <a:gd name="T9" fmla="*/ 9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9"/>
                      </a:moveTo>
                      <a:lnTo>
                        <a:pt x="16" y="16"/>
                      </a:lnTo>
                      <a:lnTo>
                        <a:pt x="11" y="4"/>
                      </a:lnTo>
                      <a:lnTo>
                        <a:pt x="0" y="0"/>
                      </a:lnTo>
                      <a:lnTo>
                        <a:pt x="0" y="9"/>
                      </a:lnTo>
                    </a:path>
                  </a:pathLst>
                </a:custGeom>
                <a:solidFill>
                  <a:srgbClr val="CEE1E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490" name="Freeform 763"/>
                <p:cNvSpPr>
                  <a:spLocks/>
                </p:cNvSpPr>
                <p:nvPr/>
              </p:nvSpPr>
              <p:spPr bwMode="auto">
                <a:xfrm>
                  <a:off x="2707" y="2973"/>
                  <a:ext cx="22" cy="16"/>
                </a:xfrm>
                <a:custGeom>
                  <a:avLst/>
                  <a:gdLst>
                    <a:gd name="T0" fmla="*/ 23 w 24"/>
                    <a:gd name="T1" fmla="*/ 12 h 17"/>
                    <a:gd name="T2" fmla="*/ 14 w 24"/>
                    <a:gd name="T3" fmla="*/ 16 h 17"/>
                    <a:gd name="T4" fmla="*/ 0 w 24"/>
                    <a:gd name="T5" fmla="*/ 3 h 17"/>
                    <a:gd name="T6" fmla="*/ 13 w 24"/>
                    <a:gd name="T7" fmla="*/ 0 h 17"/>
                    <a:gd name="T8" fmla="*/ 23 w 24"/>
                    <a:gd name="T9" fmla="*/ 12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4"/>
                    <a:gd name="T16" fmla="*/ 0 h 17"/>
                    <a:gd name="T17" fmla="*/ 24 w 24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4" h="17">
                      <a:moveTo>
                        <a:pt x="23" y="12"/>
                      </a:moveTo>
                      <a:lnTo>
                        <a:pt x="14" y="16"/>
                      </a:lnTo>
                      <a:lnTo>
                        <a:pt x="0" y="3"/>
                      </a:lnTo>
                      <a:lnTo>
                        <a:pt x="13" y="0"/>
                      </a:lnTo>
                      <a:lnTo>
                        <a:pt x="23" y="12"/>
                      </a:lnTo>
                    </a:path>
                  </a:pathLst>
                </a:custGeom>
                <a:solidFill>
                  <a:srgbClr val="F934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491" name="Freeform 764"/>
                <p:cNvSpPr>
                  <a:spLocks/>
                </p:cNvSpPr>
                <p:nvPr/>
              </p:nvSpPr>
              <p:spPr bwMode="auto">
                <a:xfrm>
                  <a:off x="2719" y="2966"/>
                  <a:ext cx="15" cy="17"/>
                </a:xfrm>
                <a:custGeom>
                  <a:avLst/>
                  <a:gdLst>
                    <a:gd name="T0" fmla="*/ 0 w 17"/>
                    <a:gd name="T1" fmla="*/ 7 h 17"/>
                    <a:gd name="T2" fmla="*/ 3 w 17"/>
                    <a:gd name="T3" fmla="*/ 0 h 17"/>
                    <a:gd name="T4" fmla="*/ 16 w 17"/>
                    <a:gd name="T5" fmla="*/ 12 h 17"/>
                    <a:gd name="T6" fmla="*/ 11 w 17"/>
                    <a:gd name="T7" fmla="*/ 16 h 17"/>
                    <a:gd name="T8" fmla="*/ 0 w 17"/>
                    <a:gd name="T9" fmla="*/ 7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7"/>
                      </a:moveTo>
                      <a:lnTo>
                        <a:pt x="3" y="0"/>
                      </a:lnTo>
                      <a:lnTo>
                        <a:pt x="16" y="12"/>
                      </a:lnTo>
                      <a:lnTo>
                        <a:pt x="11" y="16"/>
                      </a:lnTo>
                      <a:lnTo>
                        <a:pt x="0" y="7"/>
                      </a:lnTo>
                    </a:path>
                  </a:pathLst>
                </a:custGeom>
                <a:solidFill>
                  <a:srgbClr val="F901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492" name="Freeform 765"/>
                <p:cNvSpPr>
                  <a:spLocks/>
                </p:cNvSpPr>
                <p:nvPr/>
              </p:nvSpPr>
              <p:spPr bwMode="auto">
                <a:xfrm>
                  <a:off x="2704" y="2961"/>
                  <a:ext cx="21" cy="18"/>
                </a:xfrm>
                <a:custGeom>
                  <a:avLst/>
                  <a:gdLst>
                    <a:gd name="T0" fmla="*/ 22 w 23"/>
                    <a:gd name="T1" fmla="*/ 13 h 19"/>
                    <a:gd name="T2" fmla="*/ 4 w 23"/>
                    <a:gd name="T3" fmla="*/ 18 h 19"/>
                    <a:gd name="T4" fmla="*/ 0 w 23"/>
                    <a:gd name="T5" fmla="*/ 4 h 19"/>
                    <a:gd name="T6" fmla="*/ 16 w 23"/>
                    <a:gd name="T7" fmla="*/ 0 h 19"/>
                    <a:gd name="T8" fmla="*/ 22 w 23"/>
                    <a:gd name="T9" fmla="*/ 13 h 1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3"/>
                    <a:gd name="T16" fmla="*/ 0 h 19"/>
                    <a:gd name="T17" fmla="*/ 23 w 23"/>
                    <a:gd name="T18" fmla="*/ 19 h 1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3" h="19">
                      <a:moveTo>
                        <a:pt x="22" y="13"/>
                      </a:moveTo>
                      <a:lnTo>
                        <a:pt x="4" y="18"/>
                      </a:lnTo>
                      <a:lnTo>
                        <a:pt x="0" y="4"/>
                      </a:lnTo>
                      <a:lnTo>
                        <a:pt x="16" y="0"/>
                      </a:lnTo>
                      <a:lnTo>
                        <a:pt x="22" y="13"/>
                      </a:lnTo>
                    </a:path>
                  </a:pathLst>
                </a:custGeom>
                <a:solidFill>
                  <a:srgbClr val="9DB9D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</p:grpSp>
          <p:sp>
            <p:nvSpPr>
              <p:cNvPr id="361" name="Freeform 766"/>
              <p:cNvSpPr>
                <a:spLocks/>
              </p:cNvSpPr>
              <p:nvPr/>
            </p:nvSpPr>
            <p:spPr bwMode="auto">
              <a:xfrm>
                <a:off x="2582" y="2997"/>
                <a:ext cx="112" cy="67"/>
              </a:xfrm>
              <a:custGeom>
                <a:avLst/>
                <a:gdLst>
                  <a:gd name="T0" fmla="*/ 121 w 122"/>
                  <a:gd name="T1" fmla="*/ 14 h 71"/>
                  <a:gd name="T2" fmla="*/ 96 w 122"/>
                  <a:gd name="T3" fmla="*/ 0 h 71"/>
                  <a:gd name="T4" fmla="*/ 0 w 122"/>
                  <a:gd name="T5" fmla="*/ 56 h 71"/>
                  <a:gd name="T6" fmla="*/ 25 w 122"/>
                  <a:gd name="T7" fmla="*/ 70 h 71"/>
                  <a:gd name="T8" fmla="*/ 121 w 122"/>
                  <a:gd name="T9" fmla="*/ 14 h 7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2"/>
                  <a:gd name="T16" fmla="*/ 0 h 71"/>
                  <a:gd name="T17" fmla="*/ 122 w 122"/>
                  <a:gd name="T18" fmla="*/ 71 h 7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2" h="71">
                    <a:moveTo>
                      <a:pt x="121" y="14"/>
                    </a:moveTo>
                    <a:lnTo>
                      <a:pt x="96" y="0"/>
                    </a:lnTo>
                    <a:lnTo>
                      <a:pt x="0" y="56"/>
                    </a:lnTo>
                    <a:lnTo>
                      <a:pt x="25" y="70"/>
                    </a:lnTo>
                    <a:lnTo>
                      <a:pt x="121" y="14"/>
                    </a:lnTo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362" name="Freeform 767"/>
              <p:cNvSpPr>
                <a:spLocks/>
              </p:cNvSpPr>
              <p:nvPr/>
            </p:nvSpPr>
            <p:spPr bwMode="auto">
              <a:xfrm>
                <a:off x="2504" y="2950"/>
                <a:ext cx="111" cy="68"/>
              </a:xfrm>
              <a:custGeom>
                <a:avLst/>
                <a:gdLst>
                  <a:gd name="T0" fmla="*/ 120 w 121"/>
                  <a:gd name="T1" fmla="*/ 14 h 71"/>
                  <a:gd name="T2" fmla="*/ 95 w 121"/>
                  <a:gd name="T3" fmla="*/ 0 h 71"/>
                  <a:gd name="T4" fmla="*/ 0 w 121"/>
                  <a:gd name="T5" fmla="*/ 55 h 71"/>
                  <a:gd name="T6" fmla="*/ 24 w 121"/>
                  <a:gd name="T7" fmla="*/ 70 h 71"/>
                  <a:gd name="T8" fmla="*/ 120 w 121"/>
                  <a:gd name="T9" fmla="*/ 14 h 7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1"/>
                  <a:gd name="T16" fmla="*/ 0 h 71"/>
                  <a:gd name="T17" fmla="*/ 121 w 121"/>
                  <a:gd name="T18" fmla="*/ 71 h 7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1" h="71">
                    <a:moveTo>
                      <a:pt x="120" y="14"/>
                    </a:moveTo>
                    <a:lnTo>
                      <a:pt x="95" y="0"/>
                    </a:lnTo>
                    <a:lnTo>
                      <a:pt x="0" y="55"/>
                    </a:lnTo>
                    <a:lnTo>
                      <a:pt x="24" y="70"/>
                    </a:lnTo>
                    <a:lnTo>
                      <a:pt x="120" y="14"/>
                    </a:lnTo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363" name="Freeform 768"/>
              <p:cNvSpPr>
                <a:spLocks/>
              </p:cNvSpPr>
              <p:nvPr/>
            </p:nvSpPr>
            <p:spPr bwMode="auto">
              <a:xfrm>
                <a:off x="2235" y="2975"/>
                <a:ext cx="84" cy="166"/>
              </a:xfrm>
              <a:custGeom>
                <a:avLst/>
                <a:gdLst>
                  <a:gd name="T0" fmla="*/ 91 w 92"/>
                  <a:gd name="T1" fmla="*/ 52 h 175"/>
                  <a:gd name="T2" fmla="*/ 0 w 92"/>
                  <a:gd name="T3" fmla="*/ 0 h 175"/>
                  <a:gd name="T4" fmla="*/ 0 w 92"/>
                  <a:gd name="T5" fmla="*/ 121 h 175"/>
                  <a:gd name="T6" fmla="*/ 91 w 92"/>
                  <a:gd name="T7" fmla="*/ 174 h 175"/>
                  <a:gd name="T8" fmla="*/ 91 w 92"/>
                  <a:gd name="T9" fmla="*/ 52 h 1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175"/>
                  <a:gd name="T17" fmla="*/ 92 w 92"/>
                  <a:gd name="T18" fmla="*/ 175 h 17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175">
                    <a:moveTo>
                      <a:pt x="91" y="52"/>
                    </a:moveTo>
                    <a:lnTo>
                      <a:pt x="0" y="0"/>
                    </a:lnTo>
                    <a:lnTo>
                      <a:pt x="0" y="121"/>
                    </a:lnTo>
                    <a:lnTo>
                      <a:pt x="91" y="174"/>
                    </a:lnTo>
                    <a:lnTo>
                      <a:pt x="91" y="52"/>
                    </a:lnTo>
                  </a:path>
                </a:pathLst>
              </a:custGeom>
              <a:solidFill>
                <a:srgbClr val="A19A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364" name="Freeform 769"/>
              <p:cNvSpPr>
                <a:spLocks/>
              </p:cNvSpPr>
              <p:nvPr/>
            </p:nvSpPr>
            <p:spPr bwMode="auto">
              <a:xfrm>
                <a:off x="2235" y="2859"/>
                <a:ext cx="278" cy="167"/>
              </a:xfrm>
              <a:custGeom>
                <a:avLst/>
                <a:gdLst>
                  <a:gd name="T0" fmla="*/ 303 w 304"/>
                  <a:gd name="T1" fmla="*/ 53 h 176"/>
                  <a:gd name="T2" fmla="*/ 210 w 304"/>
                  <a:gd name="T3" fmla="*/ 0 h 176"/>
                  <a:gd name="T4" fmla="*/ 0 w 304"/>
                  <a:gd name="T5" fmla="*/ 121 h 176"/>
                  <a:gd name="T6" fmla="*/ 91 w 304"/>
                  <a:gd name="T7" fmla="*/ 175 h 176"/>
                  <a:gd name="T8" fmla="*/ 303 w 304"/>
                  <a:gd name="T9" fmla="*/ 53 h 1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176"/>
                  <a:gd name="T17" fmla="*/ 304 w 304"/>
                  <a:gd name="T18" fmla="*/ 176 h 1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176">
                    <a:moveTo>
                      <a:pt x="303" y="53"/>
                    </a:moveTo>
                    <a:lnTo>
                      <a:pt x="210" y="0"/>
                    </a:lnTo>
                    <a:lnTo>
                      <a:pt x="0" y="121"/>
                    </a:lnTo>
                    <a:lnTo>
                      <a:pt x="91" y="175"/>
                    </a:lnTo>
                    <a:lnTo>
                      <a:pt x="303" y="53"/>
                    </a:lnTo>
                  </a:path>
                </a:pathLst>
              </a:custGeom>
              <a:solidFill>
                <a:srgbClr val="D0CD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365" name="Freeform 770"/>
              <p:cNvSpPr>
                <a:spLocks/>
              </p:cNvSpPr>
              <p:nvPr/>
            </p:nvSpPr>
            <p:spPr bwMode="auto">
              <a:xfrm>
                <a:off x="2318" y="2909"/>
                <a:ext cx="195" cy="232"/>
              </a:xfrm>
              <a:custGeom>
                <a:avLst/>
                <a:gdLst>
                  <a:gd name="T0" fmla="*/ 212 w 213"/>
                  <a:gd name="T1" fmla="*/ 0 h 244"/>
                  <a:gd name="T2" fmla="*/ 0 w 213"/>
                  <a:gd name="T3" fmla="*/ 121 h 244"/>
                  <a:gd name="T4" fmla="*/ 0 w 213"/>
                  <a:gd name="T5" fmla="*/ 243 h 244"/>
                  <a:gd name="T6" fmla="*/ 212 w 213"/>
                  <a:gd name="T7" fmla="*/ 121 h 244"/>
                  <a:gd name="T8" fmla="*/ 212 w 213"/>
                  <a:gd name="T9" fmla="*/ 0 h 2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3"/>
                  <a:gd name="T16" fmla="*/ 0 h 244"/>
                  <a:gd name="T17" fmla="*/ 213 w 213"/>
                  <a:gd name="T18" fmla="*/ 244 h 2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3" h="244">
                    <a:moveTo>
                      <a:pt x="212" y="0"/>
                    </a:moveTo>
                    <a:lnTo>
                      <a:pt x="0" y="121"/>
                    </a:lnTo>
                    <a:lnTo>
                      <a:pt x="0" y="243"/>
                    </a:lnTo>
                    <a:lnTo>
                      <a:pt x="212" y="121"/>
                    </a:lnTo>
                    <a:lnTo>
                      <a:pt x="212" y="0"/>
                    </a:lnTo>
                  </a:path>
                </a:pathLst>
              </a:custGeom>
              <a:solidFill>
                <a:srgbClr val="3E34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366" name="Freeform 771"/>
              <p:cNvSpPr>
                <a:spLocks/>
              </p:cNvSpPr>
              <p:nvPr/>
            </p:nvSpPr>
            <p:spPr bwMode="auto">
              <a:xfrm>
                <a:off x="2339" y="3044"/>
                <a:ext cx="170" cy="186"/>
              </a:xfrm>
              <a:custGeom>
                <a:avLst/>
                <a:gdLst>
                  <a:gd name="T0" fmla="*/ 184 w 185"/>
                  <a:gd name="T1" fmla="*/ 106 h 195"/>
                  <a:gd name="T2" fmla="*/ 0 w 185"/>
                  <a:gd name="T3" fmla="*/ 0 h 195"/>
                  <a:gd name="T4" fmla="*/ 0 w 185"/>
                  <a:gd name="T5" fmla="*/ 88 h 195"/>
                  <a:gd name="T6" fmla="*/ 184 w 185"/>
                  <a:gd name="T7" fmla="*/ 194 h 195"/>
                  <a:gd name="T8" fmla="*/ 184 w 185"/>
                  <a:gd name="T9" fmla="*/ 106 h 1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5"/>
                  <a:gd name="T16" fmla="*/ 0 h 195"/>
                  <a:gd name="T17" fmla="*/ 185 w 185"/>
                  <a:gd name="T18" fmla="*/ 195 h 19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5" h="195">
                    <a:moveTo>
                      <a:pt x="184" y="106"/>
                    </a:moveTo>
                    <a:lnTo>
                      <a:pt x="0" y="0"/>
                    </a:lnTo>
                    <a:lnTo>
                      <a:pt x="0" y="88"/>
                    </a:lnTo>
                    <a:lnTo>
                      <a:pt x="184" y="194"/>
                    </a:lnTo>
                    <a:lnTo>
                      <a:pt x="184" y="106"/>
                    </a:lnTo>
                  </a:path>
                </a:pathLst>
              </a:custGeom>
              <a:solidFill>
                <a:srgbClr val="A19A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367" name="Freeform 772"/>
              <p:cNvSpPr>
                <a:spLocks/>
              </p:cNvSpPr>
              <p:nvPr/>
            </p:nvSpPr>
            <p:spPr bwMode="auto">
              <a:xfrm>
                <a:off x="2339" y="2948"/>
                <a:ext cx="330" cy="199"/>
              </a:xfrm>
              <a:custGeom>
                <a:avLst/>
                <a:gdLst>
                  <a:gd name="T0" fmla="*/ 359 w 360"/>
                  <a:gd name="T1" fmla="*/ 107 h 209"/>
                  <a:gd name="T2" fmla="*/ 174 w 360"/>
                  <a:gd name="T3" fmla="*/ 0 h 209"/>
                  <a:gd name="T4" fmla="*/ 0 w 360"/>
                  <a:gd name="T5" fmla="*/ 100 h 209"/>
                  <a:gd name="T6" fmla="*/ 184 w 360"/>
                  <a:gd name="T7" fmla="*/ 208 h 209"/>
                  <a:gd name="T8" fmla="*/ 359 w 360"/>
                  <a:gd name="T9" fmla="*/ 107 h 20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0"/>
                  <a:gd name="T16" fmla="*/ 0 h 209"/>
                  <a:gd name="T17" fmla="*/ 360 w 360"/>
                  <a:gd name="T18" fmla="*/ 209 h 20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0" h="209">
                    <a:moveTo>
                      <a:pt x="359" y="107"/>
                    </a:moveTo>
                    <a:lnTo>
                      <a:pt x="174" y="0"/>
                    </a:lnTo>
                    <a:lnTo>
                      <a:pt x="0" y="100"/>
                    </a:lnTo>
                    <a:lnTo>
                      <a:pt x="184" y="208"/>
                    </a:lnTo>
                    <a:lnTo>
                      <a:pt x="359" y="107"/>
                    </a:lnTo>
                  </a:path>
                </a:pathLst>
              </a:custGeom>
              <a:solidFill>
                <a:srgbClr val="D0CD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368" name="Freeform 773"/>
              <p:cNvSpPr>
                <a:spLocks/>
              </p:cNvSpPr>
              <p:nvPr/>
            </p:nvSpPr>
            <p:spPr bwMode="auto">
              <a:xfrm>
                <a:off x="2508" y="3050"/>
                <a:ext cx="161" cy="180"/>
              </a:xfrm>
              <a:custGeom>
                <a:avLst/>
                <a:gdLst>
                  <a:gd name="T0" fmla="*/ 175 w 176"/>
                  <a:gd name="T1" fmla="*/ 0 h 189"/>
                  <a:gd name="T2" fmla="*/ 0 w 176"/>
                  <a:gd name="T3" fmla="*/ 100 h 189"/>
                  <a:gd name="T4" fmla="*/ 0 w 176"/>
                  <a:gd name="T5" fmla="*/ 188 h 189"/>
                  <a:gd name="T6" fmla="*/ 175 w 176"/>
                  <a:gd name="T7" fmla="*/ 87 h 189"/>
                  <a:gd name="T8" fmla="*/ 175 w 176"/>
                  <a:gd name="T9" fmla="*/ 0 h 18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6"/>
                  <a:gd name="T16" fmla="*/ 0 h 189"/>
                  <a:gd name="T17" fmla="*/ 176 w 176"/>
                  <a:gd name="T18" fmla="*/ 189 h 18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6" h="189">
                    <a:moveTo>
                      <a:pt x="175" y="0"/>
                    </a:moveTo>
                    <a:lnTo>
                      <a:pt x="0" y="100"/>
                    </a:lnTo>
                    <a:lnTo>
                      <a:pt x="0" y="188"/>
                    </a:lnTo>
                    <a:lnTo>
                      <a:pt x="175" y="87"/>
                    </a:lnTo>
                    <a:lnTo>
                      <a:pt x="175" y="0"/>
                    </a:lnTo>
                  </a:path>
                </a:pathLst>
              </a:custGeom>
              <a:solidFill>
                <a:srgbClr val="3E34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369" name="Freeform 774"/>
              <p:cNvSpPr>
                <a:spLocks/>
              </p:cNvSpPr>
              <p:nvPr/>
            </p:nvSpPr>
            <p:spPr bwMode="auto">
              <a:xfrm>
                <a:off x="2350" y="3088"/>
                <a:ext cx="30" cy="59"/>
              </a:xfrm>
              <a:custGeom>
                <a:avLst/>
                <a:gdLst>
                  <a:gd name="T0" fmla="*/ 31 w 32"/>
                  <a:gd name="T1" fmla="*/ 61 h 62"/>
                  <a:gd name="T2" fmla="*/ 31 w 32"/>
                  <a:gd name="T3" fmla="*/ 18 h 62"/>
                  <a:gd name="T4" fmla="*/ 0 w 32"/>
                  <a:gd name="T5" fmla="*/ 0 h 62"/>
                  <a:gd name="T6" fmla="*/ 0 w 32"/>
                  <a:gd name="T7" fmla="*/ 42 h 62"/>
                  <a:gd name="T8" fmla="*/ 31 w 32"/>
                  <a:gd name="T9" fmla="*/ 61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62"/>
                  <a:gd name="T17" fmla="*/ 32 w 32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62">
                    <a:moveTo>
                      <a:pt x="31" y="61"/>
                    </a:moveTo>
                    <a:lnTo>
                      <a:pt x="31" y="18"/>
                    </a:lnTo>
                    <a:lnTo>
                      <a:pt x="0" y="0"/>
                    </a:lnTo>
                    <a:lnTo>
                      <a:pt x="0" y="42"/>
                    </a:lnTo>
                    <a:lnTo>
                      <a:pt x="31" y="61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370" name="Freeform 775"/>
              <p:cNvSpPr>
                <a:spLocks/>
              </p:cNvSpPr>
              <p:nvPr/>
            </p:nvSpPr>
            <p:spPr bwMode="auto">
              <a:xfrm>
                <a:off x="2350" y="3126"/>
                <a:ext cx="30" cy="21"/>
              </a:xfrm>
              <a:custGeom>
                <a:avLst/>
                <a:gdLst>
                  <a:gd name="T0" fmla="*/ 31 w 32"/>
                  <a:gd name="T1" fmla="*/ 14 h 22"/>
                  <a:gd name="T2" fmla="*/ 5 w 32"/>
                  <a:gd name="T3" fmla="*/ 0 h 22"/>
                  <a:gd name="T4" fmla="*/ 0 w 32"/>
                  <a:gd name="T5" fmla="*/ 3 h 22"/>
                  <a:gd name="T6" fmla="*/ 31 w 32"/>
                  <a:gd name="T7" fmla="*/ 21 h 22"/>
                  <a:gd name="T8" fmla="*/ 31 w 32"/>
                  <a:gd name="T9" fmla="*/ 14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22"/>
                  <a:gd name="T17" fmla="*/ 32 w 32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22">
                    <a:moveTo>
                      <a:pt x="31" y="14"/>
                    </a:moveTo>
                    <a:lnTo>
                      <a:pt x="5" y="0"/>
                    </a:lnTo>
                    <a:lnTo>
                      <a:pt x="0" y="3"/>
                    </a:lnTo>
                    <a:lnTo>
                      <a:pt x="31" y="21"/>
                    </a:lnTo>
                    <a:lnTo>
                      <a:pt x="31" y="14"/>
                    </a:lnTo>
                  </a:path>
                </a:pathLst>
              </a:custGeom>
              <a:solidFill>
                <a:srgbClr val="D0CD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371" name="Freeform 776"/>
              <p:cNvSpPr>
                <a:spLocks/>
              </p:cNvSpPr>
              <p:nvPr/>
            </p:nvSpPr>
            <p:spPr bwMode="auto">
              <a:xfrm>
                <a:off x="2387" y="3111"/>
                <a:ext cx="29" cy="58"/>
              </a:xfrm>
              <a:custGeom>
                <a:avLst/>
                <a:gdLst>
                  <a:gd name="T0" fmla="*/ 31 w 32"/>
                  <a:gd name="T1" fmla="*/ 60 h 61"/>
                  <a:gd name="T2" fmla="*/ 31 w 32"/>
                  <a:gd name="T3" fmla="*/ 17 h 61"/>
                  <a:gd name="T4" fmla="*/ 0 w 32"/>
                  <a:gd name="T5" fmla="*/ 0 h 61"/>
                  <a:gd name="T6" fmla="*/ 0 w 32"/>
                  <a:gd name="T7" fmla="*/ 42 h 61"/>
                  <a:gd name="T8" fmla="*/ 31 w 32"/>
                  <a:gd name="T9" fmla="*/ 60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61"/>
                  <a:gd name="T17" fmla="*/ 32 w 32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61">
                    <a:moveTo>
                      <a:pt x="31" y="60"/>
                    </a:moveTo>
                    <a:lnTo>
                      <a:pt x="31" y="17"/>
                    </a:lnTo>
                    <a:lnTo>
                      <a:pt x="0" y="0"/>
                    </a:lnTo>
                    <a:lnTo>
                      <a:pt x="0" y="42"/>
                    </a:lnTo>
                    <a:lnTo>
                      <a:pt x="31" y="6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372" name="Freeform 777"/>
              <p:cNvSpPr>
                <a:spLocks/>
              </p:cNvSpPr>
              <p:nvPr/>
            </p:nvSpPr>
            <p:spPr bwMode="auto">
              <a:xfrm>
                <a:off x="2423" y="3132"/>
                <a:ext cx="29" cy="59"/>
              </a:xfrm>
              <a:custGeom>
                <a:avLst/>
                <a:gdLst>
                  <a:gd name="T0" fmla="*/ 31 w 32"/>
                  <a:gd name="T1" fmla="*/ 61 h 62"/>
                  <a:gd name="T2" fmla="*/ 31 w 32"/>
                  <a:gd name="T3" fmla="*/ 18 h 62"/>
                  <a:gd name="T4" fmla="*/ 0 w 32"/>
                  <a:gd name="T5" fmla="*/ 0 h 62"/>
                  <a:gd name="T6" fmla="*/ 0 w 32"/>
                  <a:gd name="T7" fmla="*/ 42 h 62"/>
                  <a:gd name="T8" fmla="*/ 31 w 32"/>
                  <a:gd name="T9" fmla="*/ 61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62"/>
                  <a:gd name="T17" fmla="*/ 32 w 32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62">
                    <a:moveTo>
                      <a:pt x="31" y="61"/>
                    </a:moveTo>
                    <a:lnTo>
                      <a:pt x="31" y="18"/>
                    </a:lnTo>
                    <a:lnTo>
                      <a:pt x="0" y="0"/>
                    </a:lnTo>
                    <a:lnTo>
                      <a:pt x="0" y="42"/>
                    </a:lnTo>
                    <a:lnTo>
                      <a:pt x="31" y="61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373" name="Freeform 778"/>
              <p:cNvSpPr>
                <a:spLocks/>
              </p:cNvSpPr>
              <p:nvPr/>
            </p:nvSpPr>
            <p:spPr bwMode="auto">
              <a:xfrm>
                <a:off x="2459" y="3155"/>
                <a:ext cx="30" cy="59"/>
              </a:xfrm>
              <a:custGeom>
                <a:avLst/>
                <a:gdLst>
                  <a:gd name="T0" fmla="*/ 32 w 33"/>
                  <a:gd name="T1" fmla="*/ 61 h 62"/>
                  <a:gd name="T2" fmla="*/ 32 w 33"/>
                  <a:gd name="T3" fmla="*/ 18 h 62"/>
                  <a:gd name="T4" fmla="*/ 0 w 33"/>
                  <a:gd name="T5" fmla="*/ 0 h 62"/>
                  <a:gd name="T6" fmla="*/ 0 w 33"/>
                  <a:gd name="T7" fmla="*/ 42 h 62"/>
                  <a:gd name="T8" fmla="*/ 32 w 33"/>
                  <a:gd name="T9" fmla="*/ 61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62"/>
                  <a:gd name="T17" fmla="*/ 33 w 3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62">
                    <a:moveTo>
                      <a:pt x="32" y="61"/>
                    </a:moveTo>
                    <a:lnTo>
                      <a:pt x="32" y="18"/>
                    </a:lnTo>
                    <a:lnTo>
                      <a:pt x="0" y="0"/>
                    </a:lnTo>
                    <a:lnTo>
                      <a:pt x="0" y="42"/>
                    </a:lnTo>
                    <a:lnTo>
                      <a:pt x="32" y="61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374" name="Line 779"/>
              <p:cNvSpPr>
                <a:spLocks noChangeShapeType="1"/>
              </p:cNvSpPr>
              <p:nvPr/>
            </p:nvSpPr>
            <p:spPr bwMode="auto">
              <a:xfrm>
                <a:off x="2239" y="2998"/>
                <a:ext cx="79" cy="44"/>
              </a:xfrm>
              <a:prstGeom prst="line">
                <a:avLst/>
              </a:prstGeom>
              <a:noFill/>
              <a:ln w="12700">
                <a:solidFill>
                  <a:srgbClr val="00008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d-ID" sz="2400"/>
              </a:p>
            </p:txBody>
          </p:sp>
          <p:sp>
            <p:nvSpPr>
              <p:cNvPr id="375" name="Line 780"/>
              <p:cNvSpPr>
                <a:spLocks noChangeShapeType="1"/>
              </p:cNvSpPr>
              <p:nvPr/>
            </p:nvSpPr>
            <p:spPr bwMode="auto">
              <a:xfrm>
                <a:off x="2239" y="3002"/>
                <a:ext cx="79" cy="44"/>
              </a:xfrm>
              <a:prstGeom prst="line">
                <a:avLst/>
              </a:prstGeom>
              <a:noFill/>
              <a:ln w="12700">
                <a:solidFill>
                  <a:srgbClr val="00008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d-ID" sz="2400"/>
              </a:p>
            </p:txBody>
          </p:sp>
          <p:sp>
            <p:nvSpPr>
              <p:cNvPr id="376" name="Line 781"/>
              <p:cNvSpPr>
                <a:spLocks noChangeShapeType="1"/>
              </p:cNvSpPr>
              <p:nvPr/>
            </p:nvSpPr>
            <p:spPr bwMode="auto">
              <a:xfrm>
                <a:off x="2239" y="3006"/>
                <a:ext cx="79" cy="46"/>
              </a:xfrm>
              <a:prstGeom prst="line">
                <a:avLst/>
              </a:prstGeom>
              <a:noFill/>
              <a:ln w="12700">
                <a:solidFill>
                  <a:srgbClr val="00008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d-ID" sz="2400"/>
              </a:p>
            </p:txBody>
          </p:sp>
          <p:sp>
            <p:nvSpPr>
              <p:cNvPr id="377" name="Line 782"/>
              <p:cNvSpPr>
                <a:spLocks noChangeShapeType="1"/>
              </p:cNvSpPr>
              <p:nvPr/>
            </p:nvSpPr>
            <p:spPr bwMode="auto">
              <a:xfrm>
                <a:off x="2239" y="3010"/>
                <a:ext cx="79" cy="46"/>
              </a:xfrm>
              <a:prstGeom prst="line">
                <a:avLst/>
              </a:prstGeom>
              <a:noFill/>
              <a:ln w="12700">
                <a:solidFill>
                  <a:srgbClr val="00008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d-ID" sz="2400"/>
              </a:p>
            </p:txBody>
          </p:sp>
          <p:sp>
            <p:nvSpPr>
              <p:cNvPr id="378" name="Line 783"/>
              <p:cNvSpPr>
                <a:spLocks noChangeShapeType="1"/>
              </p:cNvSpPr>
              <p:nvPr/>
            </p:nvSpPr>
            <p:spPr bwMode="auto">
              <a:xfrm>
                <a:off x="2239" y="3015"/>
                <a:ext cx="79" cy="46"/>
              </a:xfrm>
              <a:prstGeom prst="line">
                <a:avLst/>
              </a:prstGeom>
              <a:noFill/>
              <a:ln w="12700">
                <a:solidFill>
                  <a:srgbClr val="00008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d-ID" sz="2400"/>
              </a:p>
            </p:txBody>
          </p:sp>
          <p:sp>
            <p:nvSpPr>
              <p:cNvPr id="379" name="Line 784"/>
              <p:cNvSpPr>
                <a:spLocks noChangeShapeType="1"/>
              </p:cNvSpPr>
              <p:nvPr/>
            </p:nvSpPr>
            <p:spPr bwMode="auto">
              <a:xfrm>
                <a:off x="2239" y="3020"/>
                <a:ext cx="79" cy="45"/>
              </a:xfrm>
              <a:prstGeom prst="line">
                <a:avLst/>
              </a:prstGeom>
              <a:noFill/>
              <a:ln w="12700">
                <a:solidFill>
                  <a:srgbClr val="00008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d-ID" sz="2400"/>
              </a:p>
            </p:txBody>
          </p:sp>
          <p:sp>
            <p:nvSpPr>
              <p:cNvPr id="380" name="Line 785"/>
              <p:cNvSpPr>
                <a:spLocks noChangeShapeType="1"/>
              </p:cNvSpPr>
              <p:nvPr/>
            </p:nvSpPr>
            <p:spPr bwMode="auto">
              <a:xfrm>
                <a:off x="2239" y="3024"/>
                <a:ext cx="79" cy="46"/>
              </a:xfrm>
              <a:prstGeom prst="line">
                <a:avLst/>
              </a:prstGeom>
              <a:noFill/>
              <a:ln w="12700">
                <a:solidFill>
                  <a:srgbClr val="00008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d-ID" sz="2400"/>
              </a:p>
            </p:txBody>
          </p:sp>
          <p:sp>
            <p:nvSpPr>
              <p:cNvPr id="381" name="Line 786"/>
              <p:cNvSpPr>
                <a:spLocks noChangeShapeType="1"/>
              </p:cNvSpPr>
              <p:nvPr/>
            </p:nvSpPr>
            <p:spPr bwMode="auto">
              <a:xfrm>
                <a:off x="2239" y="3029"/>
                <a:ext cx="79" cy="47"/>
              </a:xfrm>
              <a:prstGeom prst="line">
                <a:avLst/>
              </a:prstGeom>
              <a:noFill/>
              <a:ln w="12700">
                <a:solidFill>
                  <a:srgbClr val="00008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d-ID" sz="2400"/>
              </a:p>
            </p:txBody>
          </p:sp>
          <p:sp>
            <p:nvSpPr>
              <p:cNvPr id="382" name="Line 787"/>
              <p:cNvSpPr>
                <a:spLocks noChangeShapeType="1"/>
              </p:cNvSpPr>
              <p:nvPr/>
            </p:nvSpPr>
            <p:spPr bwMode="auto">
              <a:xfrm>
                <a:off x="2239" y="3034"/>
                <a:ext cx="79" cy="44"/>
              </a:xfrm>
              <a:prstGeom prst="line">
                <a:avLst/>
              </a:prstGeom>
              <a:noFill/>
              <a:ln w="12700">
                <a:solidFill>
                  <a:srgbClr val="00008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d-ID" sz="2400"/>
              </a:p>
            </p:txBody>
          </p:sp>
          <p:sp>
            <p:nvSpPr>
              <p:cNvPr id="383" name="Line 788"/>
              <p:cNvSpPr>
                <a:spLocks noChangeShapeType="1"/>
              </p:cNvSpPr>
              <p:nvPr/>
            </p:nvSpPr>
            <p:spPr bwMode="auto">
              <a:xfrm>
                <a:off x="2239" y="3038"/>
                <a:ext cx="79" cy="45"/>
              </a:xfrm>
              <a:prstGeom prst="line">
                <a:avLst/>
              </a:prstGeom>
              <a:noFill/>
              <a:ln w="12700">
                <a:solidFill>
                  <a:srgbClr val="00008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d-ID" sz="2400"/>
              </a:p>
            </p:txBody>
          </p:sp>
          <p:sp>
            <p:nvSpPr>
              <p:cNvPr id="384" name="Line 789"/>
              <p:cNvSpPr>
                <a:spLocks noChangeShapeType="1"/>
              </p:cNvSpPr>
              <p:nvPr/>
            </p:nvSpPr>
            <p:spPr bwMode="auto">
              <a:xfrm>
                <a:off x="2239" y="3042"/>
                <a:ext cx="79" cy="46"/>
              </a:xfrm>
              <a:prstGeom prst="line">
                <a:avLst/>
              </a:prstGeom>
              <a:noFill/>
              <a:ln w="12700">
                <a:solidFill>
                  <a:srgbClr val="00008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d-ID" sz="2400"/>
              </a:p>
            </p:txBody>
          </p:sp>
          <p:sp>
            <p:nvSpPr>
              <p:cNvPr id="385" name="Line 790"/>
              <p:cNvSpPr>
                <a:spLocks noChangeShapeType="1"/>
              </p:cNvSpPr>
              <p:nvPr/>
            </p:nvSpPr>
            <p:spPr bwMode="auto">
              <a:xfrm>
                <a:off x="2239" y="3047"/>
                <a:ext cx="79" cy="46"/>
              </a:xfrm>
              <a:prstGeom prst="line">
                <a:avLst/>
              </a:prstGeom>
              <a:noFill/>
              <a:ln w="12700">
                <a:solidFill>
                  <a:srgbClr val="00008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d-ID" sz="2400"/>
              </a:p>
            </p:txBody>
          </p:sp>
          <p:sp>
            <p:nvSpPr>
              <p:cNvPr id="386" name="Line 791"/>
              <p:cNvSpPr>
                <a:spLocks noChangeShapeType="1"/>
              </p:cNvSpPr>
              <p:nvPr/>
            </p:nvSpPr>
            <p:spPr bwMode="auto">
              <a:xfrm>
                <a:off x="2239" y="3051"/>
                <a:ext cx="79" cy="46"/>
              </a:xfrm>
              <a:prstGeom prst="line">
                <a:avLst/>
              </a:prstGeom>
              <a:noFill/>
              <a:ln w="12700">
                <a:solidFill>
                  <a:srgbClr val="00008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d-ID" sz="2400"/>
              </a:p>
            </p:txBody>
          </p:sp>
          <p:sp>
            <p:nvSpPr>
              <p:cNvPr id="387" name="Line 792"/>
              <p:cNvSpPr>
                <a:spLocks noChangeShapeType="1"/>
              </p:cNvSpPr>
              <p:nvPr/>
            </p:nvSpPr>
            <p:spPr bwMode="auto">
              <a:xfrm>
                <a:off x="2239" y="3057"/>
                <a:ext cx="79" cy="44"/>
              </a:xfrm>
              <a:prstGeom prst="line">
                <a:avLst/>
              </a:prstGeom>
              <a:noFill/>
              <a:ln w="12700">
                <a:solidFill>
                  <a:srgbClr val="00008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d-ID" sz="2400"/>
              </a:p>
            </p:txBody>
          </p:sp>
          <p:sp>
            <p:nvSpPr>
              <p:cNvPr id="388" name="Line 793"/>
              <p:cNvSpPr>
                <a:spLocks noChangeShapeType="1"/>
              </p:cNvSpPr>
              <p:nvPr/>
            </p:nvSpPr>
            <p:spPr bwMode="auto">
              <a:xfrm>
                <a:off x="2239" y="3061"/>
                <a:ext cx="79" cy="44"/>
              </a:xfrm>
              <a:prstGeom prst="line">
                <a:avLst/>
              </a:prstGeom>
              <a:noFill/>
              <a:ln w="12700">
                <a:solidFill>
                  <a:srgbClr val="00008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d-ID" sz="2400"/>
              </a:p>
            </p:txBody>
          </p:sp>
          <p:sp>
            <p:nvSpPr>
              <p:cNvPr id="389" name="Line 794"/>
              <p:cNvSpPr>
                <a:spLocks noChangeShapeType="1"/>
              </p:cNvSpPr>
              <p:nvPr/>
            </p:nvSpPr>
            <p:spPr bwMode="auto">
              <a:xfrm>
                <a:off x="2239" y="3065"/>
                <a:ext cx="79" cy="46"/>
              </a:xfrm>
              <a:prstGeom prst="line">
                <a:avLst/>
              </a:prstGeom>
              <a:noFill/>
              <a:ln w="12700">
                <a:solidFill>
                  <a:srgbClr val="00008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d-ID" sz="2400"/>
              </a:p>
            </p:txBody>
          </p:sp>
          <p:sp>
            <p:nvSpPr>
              <p:cNvPr id="390" name="Line 795"/>
              <p:cNvSpPr>
                <a:spLocks noChangeShapeType="1"/>
              </p:cNvSpPr>
              <p:nvPr/>
            </p:nvSpPr>
            <p:spPr bwMode="auto">
              <a:xfrm>
                <a:off x="2239" y="3069"/>
                <a:ext cx="79" cy="46"/>
              </a:xfrm>
              <a:prstGeom prst="line">
                <a:avLst/>
              </a:prstGeom>
              <a:noFill/>
              <a:ln w="12700">
                <a:solidFill>
                  <a:srgbClr val="00008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d-ID" sz="2400"/>
              </a:p>
            </p:txBody>
          </p:sp>
          <p:sp>
            <p:nvSpPr>
              <p:cNvPr id="391" name="Line 796"/>
              <p:cNvSpPr>
                <a:spLocks noChangeShapeType="1"/>
              </p:cNvSpPr>
              <p:nvPr/>
            </p:nvSpPr>
            <p:spPr bwMode="auto">
              <a:xfrm>
                <a:off x="2239" y="3074"/>
                <a:ext cx="79" cy="45"/>
              </a:xfrm>
              <a:prstGeom prst="line">
                <a:avLst/>
              </a:prstGeom>
              <a:noFill/>
              <a:ln w="12700">
                <a:solidFill>
                  <a:srgbClr val="00008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d-ID" sz="2400"/>
              </a:p>
            </p:txBody>
          </p:sp>
          <p:sp>
            <p:nvSpPr>
              <p:cNvPr id="392" name="Line 797"/>
              <p:cNvSpPr>
                <a:spLocks noChangeShapeType="1"/>
              </p:cNvSpPr>
              <p:nvPr/>
            </p:nvSpPr>
            <p:spPr bwMode="auto">
              <a:xfrm>
                <a:off x="2239" y="3079"/>
                <a:ext cx="79" cy="44"/>
              </a:xfrm>
              <a:prstGeom prst="line">
                <a:avLst/>
              </a:prstGeom>
              <a:noFill/>
              <a:ln w="12700">
                <a:solidFill>
                  <a:srgbClr val="00008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d-ID" sz="2400"/>
              </a:p>
            </p:txBody>
          </p:sp>
          <p:sp>
            <p:nvSpPr>
              <p:cNvPr id="393" name="Line 798"/>
              <p:cNvSpPr>
                <a:spLocks noChangeShapeType="1"/>
              </p:cNvSpPr>
              <p:nvPr/>
            </p:nvSpPr>
            <p:spPr bwMode="auto">
              <a:xfrm>
                <a:off x="2239" y="3082"/>
                <a:ext cx="79" cy="46"/>
              </a:xfrm>
              <a:prstGeom prst="line">
                <a:avLst/>
              </a:prstGeom>
              <a:noFill/>
              <a:ln w="12700">
                <a:solidFill>
                  <a:srgbClr val="00008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d-ID" sz="2400"/>
              </a:p>
            </p:txBody>
          </p:sp>
          <p:sp>
            <p:nvSpPr>
              <p:cNvPr id="394" name="Line 799"/>
              <p:cNvSpPr>
                <a:spLocks noChangeShapeType="1"/>
              </p:cNvSpPr>
              <p:nvPr/>
            </p:nvSpPr>
            <p:spPr bwMode="auto">
              <a:xfrm>
                <a:off x="2239" y="3088"/>
                <a:ext cx="79" cy="46"/>
              </a:xfrm>
              <a:prstGeom prst="line">
                <a:avLst/>
              </a:prstGeom>
              <a:noFill/>
              <a:ln w="12700">
                <a:solidFill>
                  <a:srgbClr val="00008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d-ID" sz="2400"/>
              </a:p>
            </p:txBody>
          </p:sp>
          <p:sp>
            <p:nvSpPr>
              <p:cNvPr id="395" name="Line 800"/>
              <p:cNvSpPr>
                <a:spLocks noChangeShapeType="1"/>
              </p:cNvSpPr>
              <p:nvPr/>
            </p:nvSpPr>
            <p:spPr bwMode="auto">
              <a:xfrm>
                <a:off x="2239" y="3092"/>
                <a:ext cx="79" cy="45"/>
              </a:xfrm>
              <a:prstGeom prst="line">
                <a:avLst/>
              </a:prstGeom>
              <a:noFill/>
              <a:ln w="12700">
                <a:solidFill>
                  <a:srgbClr val="00008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d-ID" sz="2400"/>
              </a:p>
            </p:txBody>
          </p:sp>
          <p:sp>
            <p:nvSpPr>
              <p:cNvPr id="396" name="Freeform 801"/>
              <p:cNvSpPr>
                <a:spLocks/>
              </p:cNvSpPr>
              <p:nvPr/>
            </p:nvSpPr>
            <p:spPr bwMode="auto">
              <a:xfrm>
                <a:off x="2232" y="2976"/>
                <a:ext cx="16" cy="121"/>
              </a:xfrm>
              <a:custGeom>
                <a:avLst/>
                <a:gdLst>
                  <a:gd name="T0" fmla="*/ 0 w 17"/>
                  <a:gd name="T1" fmla="*/ 122 h 127"/>
                  <a:gd name="T2" fmla="*/ 0 w 17"/>
                  <a:gd name="T3" fmla="*/ 0 h 127"/>
                  <a:gd name="T4" fmla="*/ 16 w 17"/>
                  <a:gd name="T5" fmla="*/ 4 h 127"/>
                  <a:gd name="T6" fmla="*/ 16 w 17"/>
                  <a:gd name="T7" fmla="*/ 126 h 127"/>
                  <a:gd name="T8" fmla="*/ 0 w 17"/>
                  <a:gd name="T9" fmla="*/ 122 h 1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27"/>
                  <a:gd name="T17" fmla="*/ 17 w 17"/>
                  <a:gd name="T18" fmla="*/ 127 h 1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27">
                    <a:moveTo>
                      <a:pt x="0" y="122"/>
                    </a:moveTo>
                    <a:lnTo>
                      <a:pt x="0" y="0"/>
                    </a:lnTo>
                    <a:lnTo>
                      <a:pt x="16" y="4"/>
                    </a:lnTo>
                    <a:lnTo>
                      <a:pt x="16" y="126"/>
                    </a:lnTo>
                    <a:lnTo>
                      <a:pt x="0" y="122"/>
                    </a:lnTo>
                  </a:path>
                </a:pathLst>
              </a:custGeom>
              <a:solidFill>
                <a:srgbClr val="FFF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397" name="Freeform 802"/>
              <p:cNvSpPr>
                <a:spLocks/>
              </p:cNvSpPr>
              <p:nvPr/>
            </p:nvSpPr>
            <p:spPr bwMode="auto">
              <a:xfrm>
                <a:off x="2251" y="2989"/>
                <a:ext cx="16" cy="120"/>
              </a:xfrm>
              <a:custGeom>
                <a:avLst/>
                <a:gdLst>
                  <a:gd name="T0" fmla="*/ 0 w 17"/>
                  <a:gd name="T1" fmla="*/ 120 h 126"/>
                  <a:gd name="T2" fmla="*/ 0 w 17"/>
                  <a:gd name="T3" fmla="*/ 0 h 126"/>
                  <a:gd name="T4" fmla="*/ 16 w 17"/>
                  <a:gd name="T5" fmla="*/ 4 h 126"/>
                  <a:gd name="T6" fmla="*/ 16 w 17"/>
                  <a:gd name="T7" fmla="*/ 125 h 126"/>
                  <a:gd name="T8" fmla="*/ 0 w 17"/>
                  <a:gd name="T9" fmla="*/ 120 h 1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26"/>
                  <a:gd name="T17" fmla="*/ 17 w 17"/>
                  <a:gd name="T18" fmla="*/ 126 h 1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26">
                    <a:moveTo>
                      <a:pt x="0" y="120"/>
                    </a:moveTo>
                    <a:lnTo>
                      <a:pt x="0" y="0"/>
                    </a:lnTo>
                    <a:lnTo>
                      <a:pt x="16" y="4"/>
                    </a:lnTo>
                    <a:lnTo>
                      <a:pt x="16" y="125"/>
                    </a:lnTo>
                    <a:lnTo>
                      <a:pt x="0" y="120"/>
                    </a:lnTo>
                  </a:path>
                </a:pathLst>
              </a:custGeom>
              <a:solidFill>
                <a:srgbClr val="FFF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398" name="Freeform 803"/>
              <p:cNvSpPr>
                <a:spLocks/>
              </p:cNvSpPr>
              <p:nvPr/>
            </p:nvSpPr>
            <p:spPr bwMode="auto">
              <a:xfrm>
                <a:off x="2271" y="3000"/>
                <a:ext cx="16" cy="119"/>
              </a:xfrm>
              <a:custGeom>
                <a:avLst/>
                <a:gdLst>
                  <a:gd name="T0" fmla="*/ 0 w 17"/>
                  <a:gd name="T1" fmla="*/ 120 h 125"/>
                  <a:gd name="T2" fmla="*/ 0 w 17"/>
                  <a:gd name="T3" fmla="*/ 0 h 125"/>
                  <a:gd name="T4" fmla="*/ 16 w 17"/>
                  <a:gd name="T5" fmla="*/ 2 h 125"/>
                  <a:gd name="T6" fmla="*/ 16 w 17"/>
                  <a:gd name="T7" fmla="*/ 124 h 125"/>
                  <a:gd name="T8" fmla="*/ 0 w 17"/>
                  <a:gd name="T9" fmla="*/ 120 h 1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25"/>
                  <a:gd name="T17" fmla="*/ 17 w 17"/>
                  <a:gd name="T18" fmla="*/ 125 h 1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25">
                    <a:moveTo>
                      <a:pt x="0" y="120"/>
                    </a:moveTo>
                    <a:lnTo>
                      <a:pt x="0" y="0"/>
                    </a:lnTo>
                    <a:lnTo>
                      <a:pt x="16" y="2"/>
                    </a:lnTo>
                    <a:lnTo>
                      <a:pt x="16" y="124"/>
                    </a:lnTo>
                    <a:lnTo>
                      <a:pt x="0" y="120"/>
                    </a:lnTo>
                  </a:path>
                </a:pathLst>
              </a:custGeom>
              <a:solidFill>
                <a:srgbClr val="FFF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399" name="Freeform 804"/>
              <p:cNvSpPr>
                <a:spLocks/>
              </p:cNvSpPr>
              <p:nvPr/>
            </p:nvSpPr>
            <p:spPr bwMode="auto">
              <a:xfrm>
                <a:off x="2290" y="3011"/>
                <a:ext cx="15" cy="121"/>
              </a:xfrm>
              <a:custGeom>
                <a:avLst/>
                <a:gdLst>
                  <a:gd name="T0" fmla="*/ 1 w 17"/>
                  <a:gd name="T1" fmla="*/ 122 h 127"/>
                  <a:gd name="T2" fmla="*/ 0 w 17"/>
                  <a:gd name="T3" fmla="*/ 0 h 127"/>
                  <a:gd name="T4" fmla="*/ 16 w 17"/>
                  <a:gd name="T5" fmla="*/ 4 h 127"/>
                  <a:gd name="T6" fmla="*/ 16 w 17"/>
                  <a:gd name="T7" fmla="*/ 126 h 127"/>
                  <a:gd name="T8" fmla="*/ 1 w 17"/>
                  <a:gd name="T9" fmla="*/ 122 h 1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27"/>
                  <a:gd name="T17" fmla="*/ 17 w 17"/>
                  <a:gd name="T18" fmla="*/ 127 h 1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27">
                    <a:moveTo>
                      <a:pt x="1" y="122"/>
                    </a:moveTo>
                    <a:lnTo>
                      <a:pt x="0" y="0"/>
                    </a:lnTo>
                    <a:lnTo>
                      <a:pt x="16" y="4"/>
                    </a:lnTo>
                    <a:lnTo>
                      <a:pt x="16" y="126"/>
                    </a:lnTo>
                    <a:lnTo>
                      <a:pt x="1" y="122"/>
                    </a:lnTo>
                  </a:path>
                </a:pathLst>
              </a:custGeom>
              <a:solidFill>
                <a:srgbClr val="FFF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400" name="Freeform 805"/>
              <p:cNvSpPr>
                <a:spLocks/>
              </p:cNvSpPr>
              <p:nvPr/>
            </p:nvSpPr>
            <p:spPr bwMode="auto">
              <a:xfrm>
                <a:off x="2311" y="3023"/>
                <a:ext cx="15" cy="120"/>
              </a:xfrm>
              <a:custGeom>
                <a:avLst/>
                <a:gdLst>
                  <a:gd name="T0" fmla="*/ 0 w 17"/>
                  <a:gd name="T1" fmla="*/ 121 h 127"/>
                  <a:gd name="T2" fmla="*/ 0 w 17"/>
                  <a:gd name="T3" fmla="*/ 0 h 127"/>
                  <a:gd name="T4" fmla="*/ 16 w 17"/>
                  <a:gd name="T5" fmla="*/ 4 h 127"/>
                  <a:gd name="T6" fmla="*/ 16 w 17"/>
                  <a:gd name="T7" fmla="*/ 126 h 127"/>
                  <a:gd name="T8" fmla="*/ 0 w 17"/>
                  <a:gd name="T9" fmla="*/ 121 h 1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27"/>
                  <a:gd name="T17" fmla="*/ 17 w 17"/>
                  <a:gd name="T18" fmla="*/ 127 h 1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27">
                    <a:moveTo>
                      <a:pt x="0" y="121"/>
                    </a:moveTo>
                    <a:lnTo>
                      <a:pt x="0" y="0"/>
                    </a:lnTo>
                    <a:lnTo>
                      <a:pt x="16" y="4"/>
                    </a:lnTo>
                    <a:lnTo>
                      <a:pt x="16" y="126"/>
                    </a:lnTo>
                    <a:lnTo>
                      <a:pt x="0" y="121"/>
                    </a:lnTo>
                  </a:path>
                </a:pathLst>
              </a:custGeom>
              <a:solidFill>
                <a:srgbClr val="FFF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401" name="Freeform 806"/>
              <p:cNvSpPr>
                <a:spLocks/>
              </p:cNvSpPr>
              <p:nvPr/>
            </p:nvSpPr>
            <p:spPr bwMode="auto">
              <a:xfrm>
                <a:off x="2264" y="3103"/>
                <a:ext cx="112" cy="69"/>
              </a:xfrm>
              <a:custGeom>
                <a:avLst/>
                <a:gdLst>
                  <a:gd name="T0" fmla="*/ 121 w 122"/>
                  <a:gd name="T1" fmla="*/ 14 h 72"/>
                  <a:gd name="T2" fmla="*/ 97 w 122"/>
                  <a:gd name="T3" fmla="*/ 0 h 72"/>
                  <a:gd name="T4" fmla="*/ 0 w 122"/>
                  <a:gd name="T5" fmla="*/ 56 h 72"/>
                  <a:gd name="T6" fmla="*/ 24 w 122"/>
                  <a:gd name="T7" fmla="*/ 71 h 72"/>
                  <a:gd name="T8" fmla="*/ 121 w 122"/>
                  <a:gd name="T9" fmla="*/ 14 h 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2"/>
                  <a:gd name="T16" fmla="*/ 0 h 72"/>
                  <a:gd name="T17" fmla="*/ 122 w 122"/>
                  <a:gd name="T18" fmla="*/ 72 h 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2" h="72">
                    <a:moveTo>
                      <a:pt x="121" y="14"/>
                    </a:moveTo>
                    <a:lnTo>
                      <a:pt x="97" y="0"/>
                    </a:lnTo>
                    <a:lnTo>
                      <a:pt x="0" y="56"/>
                    </a:lnTo>
                    <a:lnTo>
                      <a:pt x="24" y="71"/>
                    </a:lnTo>
                    <a:lnTo>
                      <a:pt x="121" y="14"/>
                    </a:lnTo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402" name="Freeform 807"/>
              <p:cNvSpPr>
                <a:spLocks/>
              </p:cNvSpPr>
              <p:nvPr/>
            </p:nvSpPr>
            <p:spPr bwMode="auto">
              <a:xfrm>
                <a:off x="2264" y="3157"/>
                <a:ext cx="23" cy="41"/>
              </a:xfrm>
              <a:custGeom>
                <a:avLst/>
                <a:gdLst>
                  <a:gd name="T0" fmla="*/ 24 w 25"/>
                  <a:gd name="T1" fmla="*/ 14 h 44"/>
                  <a:gd name="T2" fmla="*/ 0 w 25"/>
                  <a:gd name="T3" fmla="*/ 0 h 44"/>
                  <a:gd name="T4" fmla="*/ 0 w 25"/>
                  <a:gd name="T5" fmla="*/ 28 h 44"/>
                  <a:gd name="T6" fmla="*/ 24 w 25"/>
                  <a:gd name="T7" fmla="*/ 43 h 44"/>
                  <a:gd name="T8" fmla="*/ 24 w 25"/>
                  <a:gd name="T9" fmla="*/ 14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"/>
                  <a:gd name="T16" fmla="*/ 0 h 44"/>
                  <a:gd name="T17" fmla="*/ 25 w 25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" h="44">
                    <a:moveTo>
                      <a:pt x="24" y="14"/>
                    </a:moveTo>
                    <a:lnTo>
                      <a:pt x="0" y="0"/>
                    </a:lnTo>
                    <a:lnTo>
                      <a:pt x="0" y="28"/>
                    </a:lnTo>
                    <a:lnTo>
                      <a:pt x="24" y="43"/>
                    </a:lnTo>
                    <a:lnTo>
                      <a:pt x="24" y="14"/>
                    </a:lnTo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403" name="Freeform 808"/>
              <p:cNvSpPr>
                <a:spLocks/>
              </p:cNvSpPr>
              <p:nvPr/>
            </p:nvSpPr>
            <p:spPr bwMode="auto">
              <a:xfrm>
                <a:off x="2286" y="3117"/>
                <a:ext cx="90" cy="81"/>
              </a:xfrm>
              <a:custGeom>
                <a:avLst/>
                <a:gdLst>
                  <a:gd name="T0" fmla="*/ 97 w 98"/>
                  <a:gd name="T1" fmla="*/ 0 h 86"/>
                  <a:gd name="T2" fmla="*/ 0 w 98"/>
                  <a:gd name="T3" fmla="*/ 56 h 86"/>
                  <a:gd name="T4" fmla="*/ 0 w 98"/>
                  <a:gd name="T5" fmla="*/ 85 h 86"/>
                  <a:gd name="T6" fmla="*/ 97 w 98"/>
                  <a:gd name="T7" fmla="*/ 28 h 86"/>
                  <a:gd name="T8" fmla="*/ 97 w 98"/>
                  <a:gd name="T9" fmla="*/ 0 h 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86"/>
                  <a:gd name="T17" fmla="*/ 98 w 98"/>
                  <a:gd name="T18" fmla="*/ 86 h 8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86">
                    <a:moveTo>
                      <a:pt x="97" y="0"/>
                    </a:moveTo>
                    <a:lnTo>
                      <a:pt x="0" y="56"/>
                    </a:lnTo>
                    <a:lnTo>
                      <a:pt x="0" y="85"/>
                    </a:lnTo>
                    <a:lnTo>
                      <a:pt x="97" y="28"/>
                    </a:lnTo>
                    <a:lnTo>
                      <a:pt x="97" y="0"/>
                    </a:ln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404" name="Freeform 809"/>
              <p:cNvSpPr>
                <a:spLocks/>
              </p:cNvSpPr>
              <p:nvPr/>
            </p:nvSpPr>
            <p:spPr bwMode="auto">
              <a:xfrm>
                <a:off x="2353" y="3150"/>
                <a:ext cx="16" cy="16"/>
              </a:xfrm>
              <a:custGeom>
                <a:avLst/>
                <a:gdLst>
                  <a:gd name="T0" fmla="*/ 4 w 17"/>
                  <a:gd name="T1" fmla="*/ 16 h 17"/>
                  <a:gd name="T2" fmla="*/ 1 w 17"/>
                  <a:gd name="T3" fmla="*/ 13 h 17"/>
                  <a:gd name="T4" fmla="*/ 1 w 17"/>
                  <a:gd name="T5" fmla="*/ 12 h 17"/>
                  <a:gd name="T6" fmla="*/ 1 w 17"/>
                  <a:gd name="T7" fmla="*/ 11 h 17"/>
                  <a:gd name="T8" fmla="*/ 0 w 17"/>
                  <a:gd name="T9" fmla="*/ 9 h 17"/>
                  <a:gd name="T10" fmla="*/ 1 w 17"/>
                  <a:gd name="T11" fmla="*/ 7 h 17"/>
                  <a:gd name="T12" fmla="*/ 1 w 17"/>
                  <a:gd name="T13" fmla="*/ 5 h 17"/>
                  <a:gd name="T14" fmla="*/ 3 w 17"/>
                  <a:gd name="T15" fmla="*/ 2 h 17"/>
                  <a:gd name="T16" fmla="*/ 5 w 17"/>
                  <a:gd name="T17" fmla="*/ 1 h 17"/>
                  <a:gd name="T18" fmla="*/ 8 w 17"/>
                  <a:gd name="T19" fmla="*/ 0 h 17"/>
                  <a:gd name="T20" fmla="*/ 9 w 17"/>
                  <a:gd name="T21" fmla="*/ 0 h 17"/>
                  <a:gd name="T22" fmla="*/ 13 w 17"/>
                  <a:gd name="T23" fmla="*/ 2 h 17"/>
                  <a:gd name="T24" fmla="*/ 13 w 17"/>
                  <a:gd name="T25" fmla="*/ 3 h 17"/>
                  <a:gd name="T26" fmla="*/ 14 w 17"/>
                  <a:gd name="T27" fmla="*/ 4 h 17"/>
                  <a:gd name="T28" fmla="*/ 16 w 17"/>
                  <a:gd name="T29" fmla="*/ 5 h 17"/>
                  <a:gd name="T30" fmla="*/ 14 w 17"/>
                  <a:gd name="T31" fmla="*/ 8 h 17"/>
                  <a:gd name="T32" fmla="*/ 13 w 17"/>
                  <a:gd name="T33" fmla="*/ 11 h 17"/>
                  <a:gd name="T34" fmla="*/ 11 w 17"/>
                  <a:gd name="T35" fmla="*/ 13 h 17"/>
                  <a:gd name="T36" fmla="*/ 9 w 17"/>
                  <a:gd name="T37" fmla="*/ 16 h 17"/>
                  <a:gd name="T38" fmla="*/ 6 w 17"/>
                  <a:gd name="T39" fmla="*/ 16 h 17"/>
                  <a:gd name="T40" fmla="*/ 5 w 17"/>
                  <a:gd name="T41" fmla="*/ 16 h 17"/>
                  <a:gd name="T42" fmla="*/ 4 w 17"/>
                  <a:gd name="T43" fmla="*/ 16 h 1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7"/>
                  <a:gd name="T67" fmla="*/ 0 h 17"/>
                  <a:gd name="T68" fmla="*/ 17 w 17"/>
                  <a:gd name="T69" fmla="*/ 17 h 17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7" h="17">
                    <a:moveTo>
                      <a:pt x="4" y="16"/>
                    </a:moveTo>
                    <a:lnTo>
                      <a:pt x="1" y="13"/>
                    </a:lnTo>
                    <a:lnTo>
                      <a:pt x="1" y="12"/>
                    </a:lnTo>
                    <a:lnTo>
                      <a:pt x="1" y="11"/>
                    </a:lnTo>
                    <a:lnTo>
                      <a:pt x="0" y="9"/>
                    </a:lnTo>
                    <a:lnTo>
                      <a:pt x="1" y="7"/>
                    </a:lnTo>
                    <a:lnTo>
                      <a:pt x="1" y="5"/>
                    </a:lnTo>
                    <a:lnTo>
                      <a:pt x="3" y="2"/>
                    </a:lnTo>
                    <a:lnTo>
                      <a:pt x="5" y="1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3" y="2"/>
                    </a:lnTo>
                    <a:lnTo>
                      <a:pt x="13" y="3"/>
                    </a:lnTo>
                    <a:lnTo>
                      <a:pt x="14" y="4"/>
                    </a:lnTo>
                    <a:lnTo>
                      <a:pt x="16" y="5"/>
                    </a:lnTo>
                    <a:lnTo>
                      <a:pt x="14" y="8"/>
                    </a:lnTo>
                    <a:lnTo>
                      <a:pt x="13" y="11"/>
                    </a:lnTo>
                    <a:lnTo>
                      <a:pt x="11" y="13"/>
                    </a:lnTo>
                    <a:lnTo>
                      <a:pt x="9" y="16"/>
                    </a:lnTo>
                    <a:lnTo>
                      <a:pt x="6" y="16"/>
                    </a:lnTo>
                    <a:lnTo>
                      <a:pt x="5" y="16"/>
                    </a:lnTo>
                    <a:lnTo>
                      <a:pt x="4" y="16"/>
                    </a:lnTo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405" name="Freeform 810"/>
              <p:cNvSpPr>
                <a:spLocks/>
              </p:cNvSpPr>
              <p:nvPr/>
            </p:nvSpPr>
            <p:spPr bwMode="auto">
              <a:xfrm>
                <a:off x="2355" y="3152"/>
                <a:ext cx="15" cy="16"/>
              </a:xfrm>
              <a:custGeom>
                <a:avLst/>
                <a:gdLst>
                  <a:gd name="T0" fmla="*/ 13 w 17"/>
                  <a:gd name="T1" fmla="*/ 11 h 17"/>
                  <a:gd name="T2" fmla="*/ 14 w 17"/>
                  <a:gd name="T3" fmla="*/ 7 h 17"/>
                  <a:gd name="T4" fmla="*/ 16 w 17"/>
                  <a:gd name="T5" fmla="*/ 3 h 17"/>
                  <a:gd name="T6" fmla="*/ 14 w 17"/>
                  <a:gd name="T7" fmla="*/ 2 h 17"/>
                  <a:gd name="T8" fmla="*/ 13 w 17"/>
                  <a:gd name="T9" fmla="*/ 1 h 17"/>
                  <a:gd name="T10" fmla="*/ 13 w 17"/>
                  <a:gd name="T11" fmla="*/ 0 h 17"/>
                  <a:gd name="T12" fmla="*/ 10 w 17"/>
                  <a:gd name="T13" fmla="*/ 0 h 17"/>
                  <a:gd name="T14" fmla="*/ 7 w 17"/>
                  <a:gd name="T15" fmla="*/ 0 h 17"/>
                  <a:gd name="T16" fmla="*/ 4 w 17"/>
                  <a:gd name="T17" fmla="*/ 2 h 17"/>
                  <a:gd name="T18" fmla="*/ 1 w 17"/>
                  <a:gd name="T19" fmla="*/ 4 h 17"/>
                  <a:gd name="T20" fmla="*/ 1 w 17"/>
                  <a:gd name="T21" fmla="*/ 8 h 17"/>
                  <a:gd name="T22" fmla="*/ 0 w 17"/>
                  <a:gd name="T23" fmla="*/ 11 h 17"/>
                  <a:gd name="T24" fmla="*/ 1 w 17"/>
                  <a:gd name="T25" fmla="*/ 13 h 17"/>
                  <a:gd name="T26" fmla="*/ 1 w 17"/>
                  <a:gd name="T27" fmla="*/ 14 h 17"/>
                  <a:gd name="T28" fmla="*/ 1 w 17"/>
                  <a:gd name="T29" fmla="*/ 16 h 17"/>
                  <a:gd name="T30" fmla="*/ 4 w 17"/>
                  <a:gd name="T31" fmla="*/ 16 h 17"/>
                  <a:gd name="T32" fmla="*/ 7 w 17"/>
                  <a:gd name="T33" fmla="*/ 16 h 17"/>
                  <a:gd name="T34" fmla="*/ 10 w 17"/>
                  <a:gd name="T35" fmla="*/ 13 h 17"/>
                  <a:gd name="T36" fmla="*/ 13 w 17"/>
                  <a:gd name="T37" fmla="*/ 11 h 1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7"/>
                  <a:gd name="T58" fmla="*/ 0 h 17"/>
                  <a:gd name="T59" fmla="*/ 17 w 17"/>
                  <a:gd name="T60" fmla="*/ 17 h 1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7" h="17">
                    <a:moveTo>
                      <a:pt x="13" y="11"/>
                    </a:moveTo>
                    <a:lnTo>
                      <a:pt x="14" y="7"/>
                    </a:lnTo>
                    <a:lnTo>
                      <a:pt x="16" y="3"/>
                    </a:lnTo>
                    <a:lnTo>
                      <a:pt x="14" y="2"/>
                    </a:lnTo>
                    <a:lnTo>
                      <a:pt x="13" y="1"/>
                    </a:lnTo>
                    <a:lnTo>
                      <a:pt x="13" y="0"/>
                    </a:lnTo>
                    <a:lnTo>
                      <a:pt x="10" y="0"/>
                    </a:lnTo>
                    <a:lnTo>
                      <a:pt x="7" y="0"/>
                    </a:lnTo>
                    <a:lnTo>
                      <a:pt x="4" y="2"/>
                    </a:lnTo>
                    <a:lnTo>
                      <a:pt x="1" y="4"/>
                    </a:lnTo>
                    <a:lnTo>
                      <a:pt x="1" y="8"/>
                    </a:lnTo>
                    <a:lnTo>
                      <a:pt x="0" y="11"/>
                    </a:lnTo>
                    <a:lnTo>
                      <a:pt x="1" y="13"/>
                    </a:lnTo>
                    <a:lnTo>
                      <a:pt x="1" y="14"/>
                    </a:lnTo>
                    <a:lnTo>
                      <a:pt x="1" y="16"/>
                    </a:lnTo>
                    <a:lnTo>
                      <a:pt x="4" y="16"/>
                    </a:lnTo>
                    <a:lnTo>
                      <a:pt x="7" y="16"/>
                    </a:lnTo>
                    <a:lnTo>
                      <a:pt x="10" y="13"/>
                    </a:lnTo>
                    <a:lnTo>
                      <a:pt x="13" y="11"/>
                    </a:ln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406" name="Freeform 811"/>
              <p:cNvSpPr>
                <a:spLocks/>
              </p:cNvSpPr>
              <p:nvPr/>
            </p:nvSpPr>
            <p:spPr bwMode="auto">
              <a:xfrm>
                <a:off x="2357" y="3155"/>
                <a:ext cx="15" cy="16"/>
              </a:xfrm>
              <a:custGeom>
                <a:avLst/>
                <a:gdLst>
                  <a:gd name="T0" fmla="*/ 16 w 17"/>
                  <a:gd name="T1" fmla="*/ 10 h 17"/>
                  <a:gd name="T2" fmla="*/ 16 w 17"/>
                  <a:gd name="T3" fmla="*/ 8 h 17"/>
                  <a:gd name="T4" fmla="*/ 16 w 17"/>
                  <a:gd name="T5" fmla="*/ 5 h 17"/>
                  <a:gd name="T6" fmla="*/ 16 w 17"/>
                  <a:gd name="T7" fmla="*/ 2 h 17"/>
                  <a:gd name="T8" fmla="*/ 16 w 17"/>
                  <a:gd name="T9" fmla="*/ 0 h 17"/>
                  <a:gd name="T10" fmla="*/ 12 w 17"/>
                  <a:gd name="T11" fmla="*/ 0 h 17"/>
                  <a:gd name="T12" fmla="*/ 8 w 17"/>
                  <a:gd name="T13" fmla="*/ 0 h 17"/>
                  <a:gd name="T14" fmla="*/ 4 w 17"/>
                  <a:gd name="T15" fmla="*/ 8 h 17"/>
                  <a:gd name="T16" fmla="*/ 0 w 17"/>
                  <a:gd name="T17" fmla="*/ 8 h 17"/>
                  <a:gd name="T18" fmla="*/ 0 w 17"/>
                  <a:gd name="T19" fmla="*/ 13 h 17"/>
                  <a:gd name="T20" fmla="*/ 0 w 17"/>
                  <a:gd name="T21" fmla="*/ 16 h 17"/>
                  <a:gd name="T22" fmla="*/ 4 w 17"/>
                  <a:gd name="T23" fmla="*/ 16 h 17"/>
                  <a:gd name="T24" fmla="*/ 8 w 17"/>
                  <a:gd name="T25" fmla="*/ 16 h 17"/>
                  <a:gd name="T26" fmla="*/ 16 w 17"/>
                  <a:gd name="T27" fmla="*/ 10 h 1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7"/>
                  <a:gd name="T43" fmla="*/ 0 h 17"/>
                  <a:gd name="T44" fmla="*/ 17 w 17"/>
                  <a:gd name="T45" fmla="*/ 17 h 1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7" h="17">
                    <a:moveTo>
                      <a:pt x="16" y="10"/>
                    </a:moveTo>
                    <a:lnTo>
                      <a:pt x="16" y="8"/>
                    </a:lnTo>
                    <a:lnTo>
                      <a:pt x="16" y="5"/>
                    </a:lnTo>
                    <a:lnTo>
                      <a:pt x="16" y="2"/>
                    </a:lnTo>
                    <a:lnTo>
                      <a:pt x="16" y="0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4" y="8"/>
                    </a:lnTo>
                    <a:lnTo>
                      <a:pt x="0" y="8"/>
                    </a:lnTo>
                    <a:lnTo>
                      <a:pt x="0" y="13"/>
                    </a:lnTo>
                    <a:lnTo>
                      <a:pt x="0" y="16"/>
                    </a:lnTo>
                    <a:lnTo>
                      <a:pt x="4" y="16"/>
                    </a:lnTo>
                    <a:lnTo>
                      <a:pt x="8" y="16"/>
                    </a:lnTo>
                    <a:lnTo>
                      <a:pt x="16" y="1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407" name="Freeform 812"/>
              <p:cNvSpPr>
                <a:spLocks/>
              </p:cNvSpPr>
              <p:nvPr/>
            </p:nvSpPr>
            <p:spPr bwMode="auto">
              <a:xfrm>
                <a:off x="2343" y="3156"/>
                <a:ext cx="15" cy="16"/>
              </a:xfrm>
              <a:custGeom>
                <a:avLst/>
                <a:gdLst>
                  <a:gd name="T0" fmla="*/ 6 w 17"/>
                  <a:gd name="T1" fmla="*/ 16 h 17"/>
                  <a:gd name="T2" fmla="*/ 2 w 17"/>
                  <a:gd name="T3" fmla="*/ 13 h 17"/>
                  <a:gd name="T4" fmla="*/ 1 w 17"/>
                  <a:gd name="T5" fmla="*/ 13 h 17"/>
                  <a:gd name="T6" fmla="*/ 0 w 17"/>
                  <a:gd name="T7" fmla="*/ 12 h 17"/>
                  <a:gd name="T8" fmla="*/ 0 w 17"/>
                  <a:gd name="T9" fmla="*/ 10 h 17"/>
                  <a:gd name="T10" fmla="*/ 0 w 17"/>
                  <a:gd name="T11" fmla="*/ 8 h 17"/>
                  <a:gd name="T12" fmla="*/ 2 w 17"/>
                  <a:gd name="T13" fmla="*/ 4 h 17"/>
                  <a:gd name="T14" fmla="*/ 3 w 17"/>
                  <a:gd name="T15" fmla="*/ 2 h 17"/>
                  <a:gd name="T16" fmla="*/ 6 w 17"/>
                  <a:gd name="T17" fmla="*/ 1 h 17"/>
                  <a:gd name="T18" fmla="*/ 8 w 17"/>
                  <a:gd name="T19" fmla="*/ 0 h 17"/>
                  <a:gd name="T20" fmla="*/ 9 w 17"/>
                  <a:gd name="T21" fmla="*/ 0 h 17"/>
                  <a:gd name="T22" fmla="*/ 11 w 17"/>
                  <a:gd name="T23" fmla="*/ 0 h 17"/>
                  <a:gd name="T24" fmla="*/ 14 w 17"/>
                  <a:gd name="T25" fmla="*/ 2 h 17"/>
                  <a:gd name="T26" fmla="*/ 16 w 17"/>
                  <a:gd name="T27" fmla="*/ 3 h 17"/>
                  <a:gd name="T28" fmla="*/ 16 w 17"/>
                  <a:gd name="T29" fmla="*/ 5 h 17"/>
                  <a:gd name="T30" fmla="*/ 16 w 17"/>
                  <a:gd name="T31" fmla="*/ 9 h 17"/>
                  <a:gd name="T32" fmla="*/ 14 w 17"/>
                  <a:gd name="T33" fmla="*/ 12 h 17"/>
                  <a:gd name="T34" fmla="*/ 12 w 17"/>
                  <a:gd name="T35" fmla="*/ 13 h 17"/>
                  <a:gd name="T36" fmla="*/ 9 w 17"/>
                  <a:gd name="T37" fmla="*/ 16 h 17"/>
                  <a:gd name="T38" fmla="*/ 7 w 17"/>
                  <a:gd name="T39" fmla="*/ 16 h 17"/>
                  <a:gd name="T40" fmla="*/ 6 w 17"/>
                  <a:gd name="T41" fmla="*/ 16 h 1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7"/>
                  <a:gd name="T64" fmla="*/ 0 h 17"/>
                  <a:gd name="T65" fmla="*/ 17 w 17"/>
                  <a:gd name="T66" fmla="*/ 17 h 1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7" h="17">
                    <a:moveTo>
                      <a:pt x="6" y="16"/>
                    </a:moveTo>
                    <a:lnTo>
                      <a:pt x="2" y="13"/>
                    </a:lnTo>
                    <a:lnTo>
                      <a:pt x="1" y="13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2" y="4"/>
                    </a:lnTo>
                    <a:lnTo>
                      <a:pt x="3" y="2"/>
                    </a:lnTo>
                    <a:lnTo>
                      <a:pt x="6" y="1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4" y="2"/>
                    </a:lnTo>
                    <a:lnTo>
                      <a:pt x="16" y="3"/>
                    </a:lnTo>
                    <a:lnTo>
                      <a:pt x="16" y="5"/>
                    </a:lnTo>
                    <a:lnTo>
                      <a:pt x="16" y="9"/>
                    </a:lnTo>
                    <a:lnTo>
                      <a:pt x="14" y="12"/>
                    </a:lnTo>
                    <a:lnTo>
                      <a:pt x="12" y="13"/>
                    </a:lnTo>
                    <a:lnTo>
                      <a:pt x="9" y="16"/>
                    </a:lnTo>
                    <a:lnTo>
                      <a:pt x="7" y="16"/>
                    </a:lnTo>
                    <a:lnTo>
                      <a:pt x="6" y="16"/>
                    </a:lnTo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408" name="Freeform 813"/>
              <p:cNvSpPr>
                <a:spLocks/>
              </p:cNvSpPr>
              <p:nvPr/>
            </p:nvSpPr>
            <p:spPr bwMode="auto">
              <a:xfrm>
                <a:off x="2345" y="3156"/>
                <a:ext cx="15" cy="16"/>
              </a:xfrm>
              <a:custGeom>
                <a:avLst/>
                <a:gdLst>
                  <a:gd name="T0" fmla="*/ 14 w 17"/>
                  <a:gd name="T1" fmla="*/ 12 h 17"/>
                  <a:gd name="T2" fmla="*/ 16 w 17"/>
                  <a:gd name="T3" fmla="*/ 8 h 17"/>
                  <a:gd name="T4" fmla="*/ 16 w 17"/>
                  <a:gd name="T5" fmla="*/ 4 h 17"/>
                  <a:gd name="T6" fmla="*/ 16 w 17"/>
                  <a:gd name="T7" fmla="*/ 2 h 17"/>
                  <a:gd name="T8" fmla="*/ 14 w 17"/>
                  <a:gd name="T9" fmla="*/ 1 h 17"/>
                  <a:gd name="T10" fmla="*/ 11 w 17"/>
                  <a:gd name="T11" fmla="*/ 0 h 17"/>
                  <a:gd name="T12" fmla="*/ 8 w 17"/>
                  <a:gd name="T13" fmla="*/ 1 h 17"/>
                  <a:gd name="T14" fmla="*/ 4 w 17"/>
                  <a:gd name="T15" fmla="*/ 3 h 17"/>
                  <a:gd name="T16" fmla="*/ 3 w 17"/>
                  <a:gd name="T17" fmla="*/ 6 h 17"/>
                  <a:gd name="T18" fmla="*/ 0 w 17"/>
                  <a:gd name="T19" fmla="*/ 9 h 17"/>
                  <a:gd name="T20" fmla="*/ 0 w 17"/>
                  <a:gd name="T21" fmla="*/ 12 h 17"/>
                  <a:gd name="T22" fmla="*/ 0 w 17"/>
                  <a:gd name="T23" fmla="*/ 14 h 17"/>
                  <a:gd name="T24" fmla="*/ 1 w 17"/>
                  <a:gd name="T25" fmla="*/ 16 h 17"/>
                  <a:gd name="T26" fmla="*/ 3 w 17"/>
                  <a:gd name="T27" fmla="*/ 16 h 17"/>
                  <a:gd name="T28" fmla="*/ 4 w 17"/>
                  <a:gd name="T29" fmla="*/ 16 h 17"/>
                  <a:gd name="T30" fmla="*/ 8 w 17"/>
                  <a:gd name="T31" fmla="*/ 16 h 17"/>
                  <a:gd name="T32" fmla="*/ 11 w 17"/>
                  <a:gd name="T33" fmla="*/ 13 h 17"/>
                  <a:gd name="T34" fmla="*/ 14 w 17"/>
                  <a:gd name="T35" fmla="*/ 12 h 1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7"/>
                  <a:gd name="T55" fmla="*/ 0 h 17"/>
                  <a:gd name="T56" fmla="*/ 17 w 17"/>
                  <a:gd name="T57" fmla="*/ 17 h 1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7" h="17">
                    <a:moveTo>
                      <a:pt x="14" y="12"/>
                    </a:moveTo>
                    <a:lnTo>
                      <a:pt x="16" y="8"/>
                    </a:lnTo>
                    <a:lnTo>
                      <a:pt x="16" y="4"/>
                    </a:lnTo>
                    <a:lnTo>
                      <a:pt x="16" y="2"/>
                    </a:lnTo>
                    <a:lnTo>
                      <a:pt x="14" y="1"/>
                    </a:lnTo>
                    <a:lnTo>
                      <a:pt x="11" y="0"/>
                    </a:lnTo>
                    <a:lnTo>
                      <a:pt x="8" y="1"/>
                    </a:lnTo>
                    <a:lnTo>
                      <a:pt x="4" y="3"/>
                    </a:lnTo>
                    <a:lnTo>
                      <a:pt x="3" y="6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0" y="14"/>
                    </a:lnTo>
                    <a:lnTo>
                      <a:pt x="1" y="16"/>
                    </a:lnTo>
                    <a:lnTo>
                      <a:pt x="3" y="16"/>
                    </a:lnTo>
                    <a:lnTo>
                      <a:pt x="4" y="16"/>
                    </a:lnTo>
                    <a:lnTo>
                      <a:pt x="8" y="16"/>
                    </a:lnTo>
                    <a:lnTo>
                      <a:pt x="11" y="13"/>
                    </a:lnTo>
                    <a:lnTo>
                      <a:pt x="14" y="12"/>
                    </a:ln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409" name="Freeform 814"/>
              <p:cNvSpPr>
                <a:spLocks/>
              </p:cNvSpPr>
              <p:nvPr/>
            </p:nvSpPr>
            <p:spPr bwMode="auto">
              <a:xfrm>
                <a:off x="2347" y="3159"/>
                <a:ext cx="16" cy="17"/>
              </a:xfrm>
              <a:custGeom>
                <a:avLst/>
                <a:gdLst>
                  <a:gd name="T0" fmla="*/ 12 w 17"/>
                  <a:gd name="T1" fmla="*/ 10 h 17"/>
                  <a:gd name="T2" fmla="*/ 16 w 17"/>
                  <a:gd name="T3" fmla="*/ 8 h 17"/>
                  <a:gd name="T4" fmla="*/ 16 w 17"/>
                  <a:gd name="T5" fmla="*/ 5 h 17"/>
                  <a:gd name="T6" fmla="*/ 16 w 17"/>
                  <a:gd name="T7" fmla="*/ 2 h 17"/>
                  <a:gd name="T8" fmla="*/ 12 w 17"/>
                  <a:gd name="T9" fmla="*/ 0 h 17"/>
                  <a:gd name="T10" fmla="*/ 9 w 17"/>
                  <a:gd name="T11" fmla="*/ 0 h 17"/>
                  <a:gd name="T12" fmla="*/ 0 w 17"/>
                  <a:gd name="T13" fmla="*/ 8 h 17"/>
                  <a:gd name="T14" fmla="*/ 0 w 17"/>
                  <a:gd name="T15" fmla="*/ 13 h 17"/>
                  <a:gd name="T16" fmla="*/ 0 w 17"/>
                  <a:gd name="T17" fmla="*/ 16 h 17"/>
                  <a:gd name="T18" fmla="*/ 3 w 17"/>
                  <a:gd name="T19" fmla="*/ 16 h 17"/>
                  <a:gd name="T20" fmla="*/ 9 w 17"/>
                  <a:gd name="T21" fmla="*/ 16 h 17"/>
                  <a:gd name="T22" fmla="*/ 12 w 17"/>
                  <a:gd name="T23" fmla="*/ 10 h 1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7"/>
                  <a:gd name="T37" fmla="*/ 0 h 17"/>
                  <a:gd name="T38" fmla="*/ 17 w 17"/>
                  <a:gd name="T39" fmla="*/ 17 h 1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7" h="17">
                    <a:moveTo>
                      <a:pt x="12" y="10"/>
                    </a:moveTo>
                    <a:lnTo>
                      <a:pt x="16" y="8"/>
                    </a:lnTo>
                    <a:lnTo>
                      <a:pt x="16" y="5"/>
                    </a:lnTo>
                    <a:lnTo>
                      <a:pt x="16" y="2"/>
                    </a:lnTo>
                    <a:lnTo>
                      <a:pt x="12" y="0"/>
                    </a:lnTo>
                    <a:lnTo>
                      <a:pt x="9" y="0"/>
                    </a:lnTo>
                    <a:lnTo>
                      <a:pt x="0" y="8"/>
                    </a:lnTo>
                    <a:lnTo>
                      <a:pt x="0" y="13"/>
                    </a:lnTo>
                    <a:lnTo>
                      <a:pt x="0" y="16"/>
                    </a:lnTo>
                    <a:lnTo>
                      <a:pt x="3" y="16"/>
                    </a:lnTo>
                    <a:lnTo>
                      <a:pt x="9" y="16"/>
                    </a:lnTo>
                    <a:lnTo>
                      <a:pt x="12" y="1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410" name="Line 815"/>
              <p:cNvSpPr>
                <a:spLocks noChangeShapeType="1"/>
              </p:cNvSpPr>
              <p:nvPr/>
            </p:nvSpPr>
            <p:spPr bwMode="auto">
              <a:xfrm flipV="1">
                <a:off x="2301" y="3186"/>
                <a:ext cx="0" cy="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d-ID" sz="2400"/>
              </a:p>
            </p:txBody>
          </p:sp>
          <p:sp>
            <p:nvSpPr>
              <p:cNvPr id="411" name="Freeform 816"/>
              <p:cNvSpPr>
                <a:spLocks/>
              </p:cNvSpPr>
              <p:nvPr/>
            </p:nvSpPr>
            <p:spPr bwMode="auto">
              <a:xfrm>
                <a:off x="2356" y="3152"/>
                <a:ext cx="15" cy="16"/>
              </a:xfrm>
              <a:custGeom>
                <a:avLst/>
                <a:gdLst>
                  <a:gd name="T0" fmla="*/ 5 w 17"/>
                  <a:gd name="T1" fmla="*/ 16 h 17"/>
                  <a:gd name="T2" fmla="*/ 2 w 17"/>
                  <a:gd name="T3" fmla="*/ 13 h 17"/>
                  <a:gd name="T4" fmla="*/ 1 w 17"/>
                  <a:gd name="T5" fmla="*/ 12 h 17"/>
                  <a:gd name="T6" fmla="*/ 0 w 17"/>
                  <a:gd name="T7" fmla="*/ 9 h 17"/>
                  <a:gd name="T8" fmla="*/ 1 w 17"/>
                  <a:gd name="T9" fmla="*/ 7 h 17"/>
                  <a:gd name="T10" fmla="*/ 2 w 17"/>
                  <a:gd name="T11" fmla="*/ 5 h 17"/>
                  <a:gd name="T12" fmla="*/ 3 w 17"/>
                  <a:gd name="T13" fmla="*/ 2 h 17"/>
                  <a:gd name="T14" fmla="*/ 5 w 17"/>
                  <a:gd name="T15" fmla="*/ 1 h 17"/>
                  <a:gd name="T16" fmla="*/ 8 w 17"/>
                  <a:gd name="T17" fmla="*/ 0 h 17"/>
                  <a:gd name="T18" fmla="*/ 9 w 17"/>
                  <a:gd name="T19" fmla="*/ 0 h 17"/>
                  <a:gd name="T20" fmla="*/ 10 w 17"/>
                  <a:gd name="T21" fmla="*/ 1 h 17"/>
                  <a:gd name="T22" fmla="*/ 13 w 17"/>
                  <a:gd name="T23" fmla="*/ 2 h 17"/>
                  <a:gd name="T24" fmla="*/ 13 w 17"/>
                  <a:gd name="T25" fmla="*/ 3 h 17"/>
                  <a:gd name="T26" fmla="*/ 14 w 17"/>
                  <a:gd name="T27" fmla="*/ 4 h 17"/>
                  <a:gd name="T28" fmla="*/ 16 w 17"/>
                  <a:gd name="T29" fmla="*/ 5 h 17"/>
                  <a:gd name="T30" fmla="*/ 14 w 17"/>
                  <a:gd name="T31" fmla="*/ 8 h 17"/>
                  <a:gd name="T32" fmla="*/ 13 w 17"/>
                  <a:gd name="T33" fmla="*/ 11 h 17"/>
                  <a:gd name="T34" fmla="*/ 11 w 17"/>
                  <a:gd name="T35" fmla="*/ 13 h 17"/>
                  <a:gd name="T36" fmla="*/ 10 w 17"/>
                  <a:gd name="T37" fmla="*/ 16 h 17"/>
                  <a:gd name="T38" fmla="*/ 8 w 17"/>
                  <a:gd name="T39" fmla="*/ 16 h 17"/>
                  <a:gd name="T40" fmla="*/ 5 w 17"/>
                  <a:gd name="T41" fmla="*/ 16 h 1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7"/>
                  <a:gd name="T64" fmla="*/ 0 h 17"/>
                  <a:gd name="T65" fmla="*/ 17 w 17"/>
                  <a:gd name="T66" fmla="*/ 17 h 1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7" h="17">
                    <a:moveTo>
                      <a:pt x="5" y="16"/>
                    </a:moveTo>
                    <a:lnTo>
                      <a:pt x="2" y="13"/>
                    </a:lnTo>
                    <a:lnTo>
                      <a:pt x="1" y="12"/>
                    </a:lnTo>
                    <a:lnTo>
                      <a:pt x="0" y="9"/>
                    </a:lnTo>
                    <a:lnTo>
                      <a:pt x="1" y="7"/>
                    </a:lnTo>
                    <a:lnTo>
                      <a:pt x="2" y="5"/>
                    </a:lnTo>
                    <a:lnTo>
                      <a:pt x="3" y="2"/>
                    </a:lnTo>
                    <a:lnTo>
                      <a:pt x="5" y="1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0" y="1"/>
                    </a:lnTo>
                    <a:lnTo>
                      <a:pt x="13" y="2"/>
                    </a:lnTo>
                    <a:lnTo>
                      <a:pt x="13" y="3"/>
                    </a:lnTo>
                    <a:lnTo>
                      <a:pt x="14" y="4"/>
                    </a:lnTo>
                    <a:lnTo>
                      <a:pt x="16" y="5"/>
                    </a:lnTo>
                    <a:lnTo>
                      <a:pt x="14" y="8"/>
                    </a:lnTo>
                    <a:lnTo>
                      <a:pt x="13" y="11"/>
                    </a:lnTo>
                    <a:lnTo>
                      <a:pt x="11" y="13"/>
                    </a:lnTo>
                    <a:lnTo>
                      <a:pt x="10" y="16"/>
                    </a:lnTo>
                    <a:lnTo>
                      <a:pt x="8" y="16"/>
                    </a:lnTo>
                    <a:lnTo>
                      <a:pt x="5" y="16"/>
                    </a:lnTo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412" name="Freeform 817"/>
              <p:cNvSpPr>
                <a:spLocks/>
              </p:cNvSpPr>
              <p:nvPr/>
            </p:nvSpPr>
            <p:spPr bwMode="auto">
              <a:xfrm>
                <a:off x="2358" y="3155"/>
                <a:ext cx="16" cy="16"/>
              </a:xfrm>
              <a:custGeom>
                <a:avLst/>
                <a:gdLst>
                  <a:gd name="T0" fmla="*/ 13 w 17"/>
                  <a:gd name="T1" fmla="*/ 11 h 17"/>
                  <a:gd name="T2" fmla="*/ 14 w 17"/>
                  <a:gd name="T3" fmla="*/ 7 h 17"/>
                  <a:gd name="T4" fmla="*/ 16 w 17"/>
                  <a:gd name="T5" fmla="*/ 3 h 17"/>
                  <a:gd name="T6" fmla="*/ 14 w 17"/>
                  <a:gd name="T7" fmla="*/ 2 h 17"/>
                  <a:gd name="T8" fmla="*/ 13 w 17"/>
                  <a:gd name="T9" fmla="*/ 1 h 17"/>
                  <a:gd name="T10" fmla="*/ 13 w 17"/>
                  <a:gd name="T11" fmla="*/ 0 h 17"/>
                  <a:gd name="T12" fmla="*/ 10 w 17"/>
                  <a:gd name="T13" fmla="*/ 0 h 17"/>
                  <a:gd name="T14" fmla="*/ 8 w 17"/>
                  <a:gd name="T15" fmla="*/ 0 h 17"/>
                  <a:gd name="T16" fmla="*/ 5 w 17"/>
                  <a:gd name="T17" fmla="*/ 2 h 17"/>
                  <a:gd name="T18" fmla="*/ 2 w 17"/>
                  <a:gd name="T19" fmla="*/ 4 h 17"/>
                  <a:gd name="T20" fmla="*/ 1 w 17"/>
                  <a:gd name="T21" fmla="*/ 8 h 17"/>
                  <a:gd name="T22" fmla="*/ 0 w 17"/>
                  <a:gd name="T23" fmla="*/ 12 h 17"/>
                  <a:gd name="T24" fmla="*/ 1 w 17"/>
                  <a:gd name="T25" fmla="*/ 13 h 17"/>
                  <a:gd name="T26" fmla="*/ 2 w 17"/>
                  <a:gd name="T27" fmla="*/ 14 h 17"/>
                  <a:gd name="T28" fmla="*/ 2 w 17"/>
                  <a:gd name="T29" fmla="*/ 16 h 17"/>
                  <a:gd name="T30" fmla="*/ 5 w 17"/>
                  <a:gd name="T31" fmla="*/ 16 h 17"/>
                  <a:gd name="T32" fmla="*/ 8 w 17"/>
                  <a:gd name="T33" fmla="*/ 16 h 17"/>
                  <a:gd name="T34" fmla="*/ 10 w 17"/>
                  <a:gd name="T35" fmla="*/ 13 h 17"/>
                  <a:gd name="T36" fmla="*/ 13 w 17"/>
                  <a:gd name="T37" fmla="*/ 11 h 1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7"/>
                  <a:gd name="T58" fmla="*/ 0 h 17"/>
                  <a:gd name="T59" fmla="*/ 17 w 17"/>
                  <a:gd name="T60" fmla="*/ 17 h 1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7" h="17">
                    <a:moveTo>
                      <a:pt x="13" y="11"/>
                    </a:moveTo>
                    <a:lnTo>
                      <a:pt x="14" y="7"/>
                    </a:lnTo>
                    <a:lnTo>
                      <a:pt x="16" y="3"/>
                    </a:lnTo>
                    <a:lnTo>
                      <a:pt x="14" y="2"/>
                    </a:lnTo>
                    <a:lnTo>
                      <a:pt x="13" y="1"/>
                    </a:lnTo>
                    <a:lnTo>
                      <a:pt x="13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5" y="2"/>
                    </a:lnTo>
                    <a:lnTo>
                      <a:pt x="2" y="4"/>
                    </a:lnTo>
                    <a:lnTo>
                      <a:pt x="1" y="8"/>
                    </a:lnTo>
                    <a:lnTo>
                      <a:pt x="0" y="12"/>
                    </a:lnTo>
                    <a:lnTo>
                      <a:pt x="1" y="13"/>
                    </a:lnTo>
                    <a:lnTo>
                      <a:pt x="2" y="14"/>
                    </a:lnTo>
                    <a:lnTo>
                      <a:pt x="2" y="16"/>
                    </a:lnTo>
                    <a:lnTo>
                      <a:pt x="5" y="16"/>
                    </a:lnTo>
                    <a:lnTo>
                      <a:pt x="8" y="16"/>
                    </a:lnTo>
                    <a:lnTo>
                      <a:pt x="10" y="13"/>
                    </a:lnTo>
                    <a:lnTo>
                      <a:pt x="13" y="11"/>
                    </a:ln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413" name="Freeform 818"/>
              <p:cNvSpPr>
                <a:spLocks/>
              </p:cNvSpPr>
              <p:nvPr/>
            </p:nvSpPr>
            <p:spPr bwMode="auto">
              <a:xfrm>
                <a:off x="2360" y="3156"/>
                <a:ext cx="16" cy="16"/>
              </a:xfrm>
              <a:custGeom>
                <a:avLst/>
                <a:gdLst>
                  <a:gd name="T0" fmla="*/ 12 w 17"/>
                  <a:gd name="T1" fmla="*/ 11 h 17"/>
                  <a:gd name="T2" fmla="*/ 16 w 17"/>
                  <a:gd name="T3" fmla="*/ 6 h 17"/>
                  <a:gd name="T4" fmla="*/ 16 w 17"/>
                  <a:gd name="T5" fmla="*/ 4 h 17"/>
                  <a:gd name="T6" fmla="*/ 16 w 17"/>
                  <a:gd name="T7" fmla="*/ 2 h 17"/>
                  <a:gd name="T8" fmla="*/ 12 w 17"/>
                  <a:gd name="T9" fmla="*/ 0 h 17"/>
                  <a:gd name="T10" fmla="*/ 9 w 17"/>
                  <a:gd name="T11" fmla="*/ 0 h 17"/>
                  <a:gd name="T12" fmla="*/ 3 w 17"/>
                  <a:gd name="T13" fmla="*/ 6 h 17"/>
                  <a:gd name="T14" fmla="*/ 0 w 17"/>
                  <a:gd name="T15" fmla="*/ 6 h 17"/>
                  <a:gd name="T16" fmla="*/ 0 w 17"/>
                  <a:gd name="T17" fmla="*/ 11 h 17"/>
                  <a:gd name="T18" fmla="*/ 0 w 17"/>
                  <a:gd name="T19" fmla="*/ 13 h 17"/>
                  <a:gd name="T20" fmla="*/ 3 w 17"/>
                  <a:gd name="T21" fmla="*/ 16 h 17"/>
                  <a:gd name="T22" fmla="*/ 6 w 17"/>
                  <a:gd name="T23" fmla="*/ 16 h 17"/>
                  <a:gd name="T24" fmla="*/ 9 w 17"/>
                  <a:gd name="T25" fmla="*/ 16 h 17"/>
                  <a:gd name="T26" fmla="*/ 12 w 17"/>
                  <a:gd name="T27" fmla="*/ 11 h 1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7"/>
                  <a:gd name="T43" fmla="*/ 0 h 17"/>
                  <a:gd name="T44" fmla="*/ 17 w 17"/>
                  <a:gd name="T45" fmla="*/ 17 h 1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7" h="17">
                    <a:moveTo>
                      <a:pt x="12" y="11"/>
                    </a:moveTo>
                    <a:lnTo>
                      <a:pt x="16" y="6"/>
                    </a:lnTo>
                    <a:lnTo>
                      <a:pt x="16" y="4"/>
                    </a:lnTo>
                    <a:lnTo>
                      <a:pt x="16" y="2"/>
                    </a:lnTo>
                    <a:lnTo>
                      <a:pt x="12" y="0"/>
                    </a:lnTo>
                    <a:lnTo>
                      <a:pt x="9" y="0"/>
                    </a:lnTo>
                    <a:lnTo>
                      <a:pt x="3" y="6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3" y="16"/>
                    </a:lnTo>
                    <a:lnTo>
                      <a:pt x="6" y="16"/>
                    </a:lnTo>
                    <a:lnTo>
                      <a:pt x="9" y="16"/>
                    </a:lnTo>
                    <a:lnTo>
                      <a:pt x="12" y="11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414" name="Freeform 819"/>
              <p:cNvSpPr>
                <a:spLocks/>
              </p:cNvSpPr>
              <p:nvPr/>
            </p:nvSpPr>
            <p:spPr bwMode="auto">
              <a:xfrm>
                <a:off x="2347" y="3158"/>
                <a:ext cx="16" cy="16"/>
              </a:xfrm>
              <a:custGeom>
                <a:avLst/>
                <a:gdLst>
                  <a:gd name="T0" fmla="*/ 4 w 17"/>
                  <a:gd name="T1" fmla="*/ 16 h 17"/>
                  <a:gd name="T2" fmla="*/ 1 w 17"/>
                  <a:gd name="T3" fmla="*/ 14 h 17"/>
                  <a:gd name="T4" fmla="*/ 0 w 17"/>
                  <a:gd name="T5" fmla="*/ 13 h 17"/>
                  <a:gd name="T6" fmla="*/ 0 w 17"/>
                  <a:gd name="T7" fmla="*/ 12 h 17"/>
                  <a:gd name="T8" fmla="*/ 0 w 17"/>
                  <a:gd name="T9" fmla="*/ 10 h 17"/>
                  <a:gd name="T10" fmla="*/ 0 w 17"/>
                  <a:gd name="T11" fmla="*/ 8 h 17"/>
                  <a:gd name="T12" fmla="*/ 1 w 17"/>
                  <a:gd name="T13" fmla="*/ 5 h 17"/>
                  <a:gd name="T14" fmla="*/ 3 w 17"/>
                  <a:gd name="T15" fmla="*/ 2 h 17"/>
                  <a:gd name="T16" fmla="*/ 4 w 17"/>
                  <a:gd name="T17" fmla="*/ 1 h 17"/>
                  <a:gd name="T18" fmla="*/ 8 w 17"/>
                  <a:gd name="T19" fmla="*/ 0 h 17"/>
                  <a:gd name="T20" fmla="*/ 9 w 17"/>
                  <a:gd name="T21" fmla="*/ 0 h 17"/>
                  <a:gd name="T22" fmla="*/ 13 w 17"/>
                  <a:gd name="T23" fmla="*/ 2 h 17"/>
                  <a:gd name="T24" fmla="*/ 14 w 17"/>
                  <a:gd name="T25" fmla="*/ 3 h 17"/>
                  <a:gd name="T26" fmla="*/ 16 w 17"/>
                  <a:gd name="T27" fmla="*/ 4 h 17"/>
                  <a:gd name="T28" fmla="*/ 16 w 17"/>
                  <a:gd name="T29" fmla="*/ 5 h 17"/>
                  <a:gd name="T30" fmla="*/ 16 w 17"/>
                  <a:gd name="T31" fmla="*/ 9 h 17"/>
                  <a:gd name="T32" fmla="*/ 13 w 17"/>
                  <a:gd name="T33" fmla="*/ 12 h 17"/>
                  <a:gd name="T34" fmla="*/ 12 w 17"/>
                  <a:gd name="T35" fmla="*/ 14 h 17"/>
                  <a:gd name="T36" fmla="*/ 9 w 17"/>
                  <a:gd name="T37" fmla="*/ 16 h 17"/>
                  <a:gd name="T38" fmla="*/ 7 w 17"/>
                  <a:gd name="T39" fmla="*/ 16 h 17"/>
                  <a:gd name="T40" fmla="*/ 6 w 17"/>
                  <a:gd name="T41" fmla="*/ 16 h 17"/>
                  <a:gd name="T42" fmla="*/ 4 w 17"/>
                  <a:gd name="T43" fmla="*/ 16 h 1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7"/>
                  <a:gd name="T67" fmla="*/ 0 h 17"/>
                  <a:gd name="T68" fmla="*/ 17 w 17"/>
                  <a:gd name="T69" fmla="*/ 17 h 17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7" h="17">
                    <a:moveTo>
                      <a:pt x="4" y="16"/>
                    </a:moveTo>
                    <a:lnTo>
                      <a:pt x="1" y="14"/>
                    </a:lnTo>
                    <a:lnTo>
                      <a:pt x="0" y="13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1" y="5"/>
                    </a:lnTo>
                    <a:lnTo>
                      <a:pt x="3" y="2"/>
                    </a:lnTo>
                    <a:lnTo>
                      <a:pt x="4" y="1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3" y="2"/>
                    </a:lnTo>
                    <a:lnTo>
                      <a:pt x="14" y="3"/>
                    </a:lnTo>
                    <a:lnTo>
                      <a:pt x="16" y="4"/>
                    </a:lnTo>
                    <a:lnTo>
                      <a:pt x="16" y="5"/>
                    </a:lnTo>
                    <a:lnTo>
                      <a:pt x="16" y="9"/>
                    </a:lnTo>
                    <a:lnTo>
                      <a:pt x="13" y="12"/>
                    </a:lnTo>
                    <a:lnTo>
                      <a:pt x="12" y="14"/>
                    </a:lnTo>
                    <a:lnTo>
                      <a:pt x="9" y="16"/>
                    </a:lnTo>
                    <a:lnTo>
                      <a:pt x="7" y="16"/>
                    </a:lnTo>
                    <a:lnTo>
                      <a:pt x="6" y="16"/>
                    </a:lnTo>
                    <a:lnTo>
                      <a:pt x="4" y="16"/>
                    </a:lnTo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415" name="Freeform 820"/>
              <p:cNvSpPr>
                <a:spLocks/>
              </p:cNvSpPr>
              <p:nvPr/>
            </p:nvSpPr>
            <p:spPr bwMode="auto">
              <a:xfrm>
                <a:off x="2350" y="3158"/>
                <a:ext cx="16" cy="16"/>
              </a:xfrm>
              <a:custGeom>
                <a:avLst/>
                <a:gdLst>
                  <a:gd name="T0" fmla="*/ 12 w 17"/>
                  <a:gd name="T1" fmla="*/ 12 h 17"/>
                  <a:gd name="T2" fmla="*/ 16 w 17"/>
                  <a:gd name="T3" fmla="*/ 8 h 17"/>
                  <a:gd name="T4" fmla="*/ 16 w 17"/>
                  <a:gd name="T5" fmla="*/ 4 h 17"/>
                  <a:gd name="T6" fmla="*/ 16 w 17"/>
                  <a:gd name="T7" fmla="*/ 3 h 17"/>
                  <a:gd name="T8" fmla="*/ 14 w 17"/>
                  <a:gd name="T9" fmla="*/ 2 h 17"/>
                  <a:gd name="T10" fmla="*/ 12 w 17"/>
                  <a:gd name="T11" fmla="*/ 1 h 17"/>
                  <a:gd name="T12" fmla="*/ 11 w 17"/>
                  <a:gd name="T13" fmla="*/ 0 h 17"/>
                  <a:gd name="T14" fmla="*/ 8 w 17"/>
                  <a:gd name="T15" fmla="*/ 1 h 17"/>
                  <a:gd name="T16" fmla="*/ 4 w 17"/>
                  <a:gd name="T17" fmla="*/ 3 h 17"/>
                  <a:gd name="T18" fmla="*/ 1 w 17"/>
                  <a:gd name="T19" fmla="*/ 6 h 17"/>
                  <a:gd name="T20" fmla="*/ 0 w 17"/>
                  <a:gd name="T21" fmla="*/ 9 h 17"/>
                  <a:gd name="T22" fmla="*/ 0 w 17"/>
                  <a:gd name="T23" fmla="*/ 12 h 17"/>
                  <a:gd name="T24" fmla="*/ 0 w 17"/>
                  <a:gd name="T25" fmla="*/ 14 h 17"/>
                  <a:gd name="T26" fmla="*/ 0 w 17"/>
                  <a:gd name="T27" fmla="*/ 16 h 17"/>
                  <a:gd name="T28" fmla="*/ 1 w 17"/>
                  <a:gd name="T29" fmla="*/ 16 h 17"/>
                  <a:gd name="T30" fmla="*/ 4 w 17"/>
                  <a:gd name="T31" fmla="*/ 16 h 17"/>
                  <a:gd name="T32" fmla="*/ 8 w 17"/>
                  <a:gd name="T33" fmla="*/ 16 h 17"/>
                  <a:gd name="T34" fmla="*/ 11 w 17"/>
                  <a:gd name="T35" fmla="*/ 14 h 17"/>
                  <a:gd name="T36" fmla="*/ 12 w 17"/>
                  <a:gd name="T37" fmla="*/ 12 h 1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7"/>
                  <a:gd name="T58" fmla="*/ 0 h 17"/>
                  <a:gd name="T59" fmla="*/ 17 w 17"/>
                  <a:gd name="T60" fmla="*/ 17 h 1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7" h="17">
                    <a:moveTo>
                      <a:pt x="12" y="12"/>
                    </a:moveTo>
                    <a:lnTo>
                      <a:pt x="16" y="8"/>
                    </a:lnTo>
                    <a:lnTo>
                      <a:pt x="16" y="4"/>
                    </a:lnTo>
                    <a:lnTo>
                      <a:pt x="16" y="3"/>
                    </a:lnTo>
                    <a:lnTo>
                      <a:pt x="14" y="2"/>
                    </a:lnTo>
                    <a:lnTo>
                      <a:pt x="12" y="1"/>
                    </a:lnTo>
                    <a:lnTo>
                      <a:pt x="11" y="0"/>
                    </a:lnTo>
                    <a:lnTo>
                      <a:pt x="8" y="1"/>
                    </a:lnTo>
                    <a:lnTo>
                      <a:pt x="4" y="3"/>
                    </a:lnTo>
                    <a:lnTo>
                      <a:pt x="1" y="6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0" y="14"/>
                    </a:lnTo>
                    <a:lnTo>
                      <a:pt x="0" y="16"/>
                    </a:lnTo>
                    <a:lnTo>
                      <a:pt x="1" y="16"/>
                    </a:lnTo>
                    <a:lnTo>
                      <a:pt x="4" y="16"/>
                    </a:lnTo>
                    <a:lnTo>
                      <a:pt x="8" y="16"/>
                    </a:lnTo>
                    <a:lnTo>
                      <a:pt x="11" y="14"/>
                    </a:lnTo>
                    <a:lnTo>
                      <a:pt x="12" y="12"/>
                    </a:ln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416" name="Freeform 821"/>
              <p:cNvSpPr>
                <a:spLocks/>
              </p:cNvSpPr>
              <p:nvPr/>
            </p:nvSpPr>
            <p:spPr bwMode="auto">
              <a:xfrm>
                <a:off x="2351" y="3161"/>
                <a:ext cx="16" cy="16"/>
              </a:xfrm>
              <a:custGeom>
                <a:avLst/>
                <a:gdLst>
                  <a:gd name="T0" fmla="*/ 16 w 17"/>
                  <a:gd name="T1" fmla="*/ 10 h 17"/>
                  <a:gd name="T2" fmla="*/ 16 w 17"/>
                  <a:gd name="T3" fmla="*/ 8 h 17"/>
                  <a:gd name="T4" fmla="*/ 16 w 17"/>
                  <a:gd name="T5" fmla="*/ 5 h 17"/>
                  <a:gd name="T6" fmla="*/ 16 w 17"/>
                  <a:gd name="T7" fmla="*/ 2 h 17"/>
                  <a:gd name="T8" fmla="*/ 16 w 17"/>
                  <a:gd name="T9" fmla="*/ 0 h 17"/>
                  <a:gd name="T10" fmla="*/ 12 w 17"/>
                  <a:gd name="T11" fmla="*/ 0 h 17"/>
                  <a:gd name="T12" fmla="*/ 9 w 17"/>
                  <a:gd name="T13" fmla="*/ 0 h 17"/>
                  <a:gd name="T14" fmla="*/ 3 w 17"/>
                  <a:gd name="T15" fmla="*/ 8 h 17"/>
                  <a:gd name="T16" fmla="*/ 0 w 17"/>
                  <a:gd name="T17" fmla="*/ 8 h 17"/>
                  <a:gd name="T18" fmla="*/ 0 w 17"/>
                  <a:gd name="T19" fmla="*/ 13 h 17"/>
                  <a:gd name="T20" fmla="*/ 0 w 17"/>
                  <a:gd name="T21" fmla="*/ 16 h 17"/>
                  <a:gd name="T22" fmla="*/ 3 w 17"/>
                  <a:gd name="T23" fmla="*/ 16 h 17"/>
                  <a:gd name="T24" fmla="*/ 6 w 17"/>
                  <a:gd name="T25" fmla="*/ 16 h 17"/>
                  <a:gd name="T26" fmla="*/ 9 w 17"/>
                  <a:gd name="T27" fmla="*/ 16 h 17"/>
                  <a:gd name="T28" fmla="*/ 16 w 17"/>
                  <a:gd name="T29" fmla="*/ 10 h 1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7"/>
                  <a:gd name="T46" fmla="*/ 0 h 17"/>
                  <a:gd name="T47" fmla="*/ 17 w 17"/>
                  <a:gd name="T48" fmla="*/ 17 h 1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7" h="17">
                    <a:moveTo>
                      <a:pt x="16" y="10"/>
                    </a:moveTo>
                    <a:lnTo>
                      <a:pt x="16" y="8"/>
                    </a:lnTo>
                    <a:lnTo>
                      <a:pt x="16" y="5"/>
                    </a:lnTo>
                    <a:lnTo>
                      <a:pt x="16" y="2"/>
                    </a:lnTo>
                    <a:lnTo>
                      <a:pt x="16" y="0"/>
                    </a:lnTo>
                    <a:lnTo>
                      <a:pt x="12" y="0"/>
                    </a:lnTo>
                    <a:lnTo>
                      <a:pt x="9" y="0"/>
                    </a:lnTo>
                    <a:lnTo>
                      <a:pt x="3" y="8"/>
                    </a:lnTo>
                    <a:lnTo>
                      <a:pt x="0" y="8"/>
                    </a:lnTo>
                    <a:lnTo>
                      <a:pt x="0" y="13"/>
                    </a:lnTo>
                    <a:lnTo>
                      <a:pt x="0" y="16"/>
                    </a:lnTo>
                    <a:lnTo>
                      <a:pt x="3" y="16"/>
                    </a:lnTo>
                    <a:lnTo>
                      <a:pt x="6" y="16"/>
                    </a:lnTo>
                    <a:lnTo>
                      <a:pt x="9" y="16"/>
                    </a:lnTo>
                    <a:lnTo>
                      <a:pt x="16" y="1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417" name="Freeform 822"/>
              <p:cNvSpPr>
                <a:spLocks/>
              </p:cNvSpPr>
              <p:nvPr/>
            </p:nvSpPr>
            <p:spPr bwMode="auto">
              <a:xfrm>
                <a:off x="2299" y="3192"/>
                <a:ext cx="15" cy="16"/>
              </a:xfrm>
              <a:custGeom>
                <a:avLst/>
                <a:gdLst>
                  <a:gd name="T0" fmla="*/ 8 w 17"/>
                  <a:gd name="T1" fmla="*/ 16 h 17"/>
                  <a:gd name="T2" fmla="*/ 2 w 17"/>
                  <a:gd name="T3" fmla="*/ 13 h 17"/>
                  <a:gd name="T4" fmla="*/ 0 w 17"/>
                  <a:gd name="T5" fmla="*/ 10 h 17"/>
                  <a:gd name="T6" fmla="*/ 2 w 17"/>
                  <a:gd name="T7" fmla="*/ 5 h 17"/>
                  <a:gd name="T8" fmla="*/ 5 w 17"/>
                  <a:gd name="T9" fmla="*/ 2 h 17"/>
                  <a:gd name="T10" fmla="*/ 8 w 17"/>
                  <a:gd name="T11" fmla="*/ 0 h 17"/>
                  <a:gd name="T12" fmla="*/ 10 w 17"/>
                  <a:gd name="T13" fmla="*/ 0 h 17"/>
                  <a:gd name="T14" fmla="*/ 16 w 17"/>
                  <a:gd name="T15" fmla="*/ 2 h 17"/>
                  <a:gd name="T16" fmla="*/ 16 w 17"/>
                  <a:gd name="T17" fmla="*/ 5 h 17"/>
                  <a:gd name="T18" fmla="*/ 16 w 17"/>
                  <a:gd name="T19" fmla="*/ 10 h 17"/>
                  <a:gd name="T20" fmla="*/ 13 w 17"/>
                  <a:gd name="T21" fmla="*/ 13 h 17"/>
                  <a:gd name="T22" fmla="*/ 10 w 17"/>
                  <a:gd name="T23" fmla="*/ 16 h 17"/>
                  <a:gd name="T24" fmla="*/ 8 w 17"/>
                  <a:gd name="T25" fmla="*/ 16 h 1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7"/>
                  <a:gd name="T40" fmla="*/ 0 h 17"/>
                  <a:gd name="T41" fmla="*/ 17 w 17"/>
                  <a:gd name="T42" fmla="*/ 17 h 1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7" h="17">
                    <a:moveTo>
                      <a:pt x="8" y="16"/>
                    </a:moveTo>
                    <a:lnTo>
                      <a:pt x="2" y="13"/>
                    </a:lnTo>
                    <a:lnTo>
                      <a:pt x="0" y="10"/>
                    </a:lnTo>
                    <a:lnTo>
                      <a:pt x="2" y="5"/>
                    </a:lnTo>
                    <a:lnTo>
                      <a:pt x="5" y="2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6" y="2"/>
                    </a:lnTo>
                    <a:lnTo>
                      <a:pt x="16" y="5"/>
                    </a:lnTo>
                    <a:lnTo>
                      <a:pt x="16" y="10"/>
                    </a:lnTo>
                    <a:lnTo>
                      <a:pt x="13" y="13"/>
                    </a:lnTo>
                    <a:lnTo>
                      <a:pt x="10" y="16"/>
                    </a:lnTo>
                    <a:lnTo>
                      <a:pt x="8" y="16"/>
                    </a:lnTo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418" name="Freeform 823"/>
              <p:cNvSpPr>
                <a:spLocks/>
              </p:cNvSpPr>
              <p:nvPr/>
            </p:nvSpPr>
            <p:spPr bwMode="auto">
              <a:xfrm>
                <a:off x="2301" y="3192"/>
                <a:ext cx="15" cy="16"/>
              </a:xfrm>
              <a:custGeom>
                <a:avLst/>
                <a:gdLst>
                  <a:gd name="T0" fmla="*/ 16 w 17"/>
                  <a:gd name="T1" fmla="*/ 10 h 17"/>
                  <a:gd name="T2" fmla="*/ 16 w 17"/>
                  <a:gd name="T3" fmla="*/ 5 h 17"/>
                  <a:gd name="T4" fmla="*/ 16 w 17"/>
                  <a:gd name="T5" fmla="*/ 2 h 17"/>
                  <a:gd name="T6" fmla="*/ 12 w 17"/>
                  <a:gd name="T7" fmla="*/ 0 h 17"/>
                  <a:gd name="T8" fmla="*/ 8 w 17"/>
                  <a:gd name="T9" fmla="*/ 2 h 17"/>
                  <a:gd name="T10" fmla="*/ 4 w 17"/>
                  <a:gd name="T11" fmla="*/ 8 h 17"/>
                  <a:gd name="T12" fmla="*/ 0 w 17"/>
                  <a:gd name="T13" fmla="*/ 13 h 17"/>
                  <a:gd name="T14" fmla="*/ 0 w 17"/>
                  <a:gd name="T15" fmla="*/ 16 h 17"/>
                  <a:gd name="T16" fmla="*/ 4 w 17"/>
                  <a:gd name="T17" fmla="*/ 16 h 17"/>
                  <a:gd name="T18" fmla="*/ 8 w 17"/>
                  <a:gd name="T19" fmla="*/ 16 h 17"/>
                  <a:gd name="T20" fmla="*/ 16 w 17"/>
                  <a:gd name="T21" fmla="*/ 10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7"/>
                  <a:gd name="T34" fmla="*/ 0 h 17"/>
                  <a:gd name="T35" fmla="*/ 17 w 17"/>
                  <a:gd name="T36" fmla="*/ 17 h 1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7" h="17">
                    <a:moveTo>
                      <a:pt x="16" y="10"/>
                    </a:moveTo>
                    <a:lnTo>
                      <a:pt x="16" y="5"/>
                    </a:lnTo>
                    <a:lnTo>
                      <a:pt x="16" y="2"/>
                    </a:lnTo>
                    <a:lnTo>
                      <a:pt x="12" y="0"/>
                    </a:lnTo>
                    <a:lnTo>
                      <a:pt x="8" y="2"/>
                    </a:lnTo>
                    <a:lnTo>
                      <a:pt x="4" y="8"/>
                    </a:lnTo>
                    <a:lnTo>
                      <a:pt x="0" y="13"/>
                    </a:lnTo>
                    <a:lnTo>
                      <a:pt x="0" y="16"/>
                    </a:lnTo>
                    <a:lnTo>
                      <a:pt x="4" y="16"/>
                    </a:lnTo>
                    <a:lnTo>
                      <a:pt x="8" y="16"/>
                    </a:lnTo>
                    <a:lnTo>
                      <a:pt x="16" y="10"/>
                    </a:ln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419" name="Line 824"/>
              <p:cNvSpPr>
                <a:spLocks noChangeShapeType="1"/>
              </p:cNvSpPr>
              <p:nvPr/>
            </p:nvSpPr>
            <p:spPr bwMode="auto">
              <a:xfrm flipV="1">
                <a:off x="2336" y="3210"/>
                <a:ext cx="0" cy="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d-ID" sz="2400"/>
              </a:p>
            </p:txBody>
          </p:sp>
          <p:sp>
            <p:nvSpPr>
              <p:cNvPr id="420" name="Freeform 825"/>
              <p:cNvSpPr>
                <a:spLocks/>
              </p:cNvSpPr>
              <p:nvPr/>
            </p:nvSpPr>
            <p:spPr bwMode="auto">
              <a:xfrm>
                <a:off x="2318" y="3213"/>
                <a:ext cx="16" cy="16"/>
              </a:xfrm>
              <a:custGeom>
                <a:avLst/>
                <a:gdLst>
                  <a:gd name="T0" fmla="*/ 5 w 17"/>
                  <a:gd name="T1" fmla="*/ 16 h 17"/>
                  <a:gd name="T2" fmla="*/ 2 w 17"/>
                  <a:gd name="T3" fmla="*/ 13 h 17"/>
                  <a:gd name="T4" fmla="*/ 1 w 17"/>
                  <a:gd name="T5" fmla="*/ 12 h 17"/>
                  <a:gd name="T6" fmla="*/ 1 w 17"/>
                  <a:gd name="T7" fmla="*/ 11 h 17"/>
                  <a:gd name="T8" fmla="*/ 0 w 17"/>
                  <a:gd name="T9" fmla="*/ 10 h 17"/>
                  <a:gd name="T10" fmla="*/ 1 w 17"/>
                  <a:gd name="T11" fmla="*/ 8 h 17"/>
                  <a:gd name="T12" fmla="*/ 2 w 17"/>
                  <a:gd name="T13" fmla="*/ 5 h 17"/>
                  <a:gd name="T14" fmla="*/ 4 w 17"/>
                  <a:gd name="T15" fmla="*/ 2 h 17"/>
                  <a:gd name="T16" fmla="*/ 6 w 17"/>
                  <a:gd name="T17" fmla="*/ 1 h 17"/>
                  <a:gd name="T18" fmla="*/ 8 w 17"/>
                  <a:gd name="T19" fmla="*/ 0 h 17"/>
                  <a:gd name="T20" fmla="*/ 10 w 17"/>
                  <a:gd name="T21" fmla="*/ 0 h 17"/>
                  <a:gd name="T22" fmla="*/ 11 w 17"/>
                  <a:gd name="T23" fmla="*/ 1 h 17"/>
                  <a:gd name="T24" fmla="*/ 14 w 17"/>
                  <a:gd name="T25" fmla="*/ 2 h 17"/>
                  <a:gd name="T26" fmla="*/ 14 w 17"/>
                  <a:gd name="T27" fmla="*/ 3 h 17"/>
                  <a:gd name="T28" fmla="*/ 14 w 17"/>
                  <a:gd name="T29" fmla="*/ 4 h 17"/>
                  <a:gd name="T30" fmla="*/ 16 w 17"/>
                  <a:gd name="T31" fmla="*/ 6 h 17"/>
                  <a:gd name="T32" fmla="*/ 14 w 17"/>
                  <a:gd name="T33" fmla="*/ 8 h 17"/>
                  <a:gd name="T34" fmla="*/ 14 w 17"/>
                  <a:gd name="T35" fmla="*/ 11 h 17"/>
                  <a:gd name="T36" fmla="*/ 12 w 17"/>
                  <a:gd name="T37" fmla="*/ 13 h 17"/>
                  <a:gd name="T38" fmla="*/ 10 w 17"/>
                  <a:gd name="T39" fmla="*/ 16 h 17"/>
                  <a:gd name="T40" fmla="*/ 8 w 17"/>
                  <a:gd name="T41" fmla="*/ 16 h 17"/>
                  <a:gd name="T42" fmla="*/ 6 w 17"/>
                  <a:gd name="T43" fmla="*/ 16 h 17"/>
                  <a:gd name="T44" fmla="*/ 5 w 17"/>
                  <a:gd name="T45" fmla="*/ 16 h 1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7"/>
                  <a:gd name="T70" fmla="*/ 0 h 17"/>
                  <a:gd name="T71" fmla="*/ 17 w 17"/>
                  <a:gd name="T72" fmla="*/ 17 h 1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7" h="17">
                    <a:moveTo>
                      <a:pt x="5" y="16"/>
                    </a:moveTo>
                    <a:lnTo>
                      <a:pt x="2" y="13"/>
                    </a:lnTo>
                    <a:lnTo>
                      <a:pt x="1" y="12"/>
                    </a:lnTo>
                    <a:lnTo>
                      <a:pt x="1" y="11"/>
                    </a:lnTo>
                    <a:lnTo>
                      <a:pt x="0" y="10"/>
                    </a:lnTo>
                    <a:lnTo>
                      <a:pt x="1" y="8"/>
                    </a:lnTo>
                    <a:lnTo>
                      <a:pt x="2" y="5"/>
                    </a:lnTo>
                    <a:lnTo>
                      <a:pt x="4" y="2"/>
                    </a:lnTo>
                    <a:lnTo>
                      <a:pt x="6" y="1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1" y="1"/>
                    </a:lnTo>
                    <a:lnTo>
                      <a:pt x="14" y="2"/>
                    </a:lnTo>
                    <a:lnTo>
                      <a:pt x="14" y="3"/>
                    </a:lnTo>
                    <a:lnTo>
                      <a:pt x="14" y="4"/>
                    </a:lnTo>
                    <a:lnTo>
                      <a:pt x="16" y="6"/>
                    </a:lnTo>
                    <a:lnTo>
                      <a:pt x="14" y="8"/>
                    </a:lnTo>
                    <a:lnTo>
                      <a:pt x="14" y="11"/>
                    </a:lnTo>
                    <a:lnTo>
                      <a:pt x="12" y="13"/>
                    </a:lnTo>
                    <a:lnTo>
                      <a:pt x="10" y="16"/>
                    </a:lnTo>
                    <a:lnTo>
                      <a:pt x="8" y="16"/>
                    </a:lnTo>
                    <a:lnTo>
                      <a:pt x="6" y="16"/>
                    </a:lnTo>
                    <a:lnTo>
                      <a:pt x="5" y="16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421" name="Freeform 826"/>
              <p:cNvSpPr>
                <a:spLocks/>
              </p:cNvSpPr>
              <p:nvPr/>
            </p:nvSpPr>
            <p:spPr bwMode="auto">
              <a:xfrm>
                <a:off x="2322" y="3215"/>
                <a:ext cx="15" cy="16"/>
              </a:xfrm>
              <a:custGeom>
                <a:avLst/>
                <a:gdLst>
                  <a:gd name="T0" fmla="*/ 14 w 17"/>
                  <a:gd name="T1" fmla="*/ 11 h 17"/>
                  <a:gd name="T2" fmla="*/ 14 w 17"/>
                  <a:gd name="T3" fmla="*/ 7 h 17"/>
                  <a:gd name="T4" fmla="*/ 16 w 17"/>
                  <a:gd name="T5" fmla="*/ 4 h 17"/>
                  <a:gd name="T6" fmla="*/ 14 w 17"/>
                  <a:gd name="T7" fmla="*/ 2 h 17"/>
                  <a:gd name="T8" fmla="*/ 14 w 17"/>
                  <a:gd name="T9" fmla="*/ 1 h 17"/>
                  <a:gd name="T10" fmla="*/ 14 w 17"/>
                  <a:gd name="T11" fmla="*/ 0 h 17"/>
                  <a:gd name="T12" fmla="*/ 11 w 17"/>
                  <a:gd name="T13" fmla="*/ 0 h 17"/>
                  <a:gd name="T14" fmla="*/ 8 w 17"/>
                  <a:gd name="T15" fmla="*/ 1 h 17"/>
                  <a:gd name="T16" fmla="*/ 4 w 17"/>
                  <a:gd name="T17" fmla="*/ 3 h 17"/>
                  <a:gd name="T18" fmla="*/ 3 w 17"/>
                  <a:gd name="T19" fmla="*/ 6 h 17"/>
                  <a:gd name="T20" fmla="*/ 0 w 17"/>
                  <a:gd name="T21" fmla="*/ 8 h 17"/>
                  <a:gd name="T22" fmla="*/ 0 w 17"/>
                  <a:gd name="T23" fmla="*/ 11 h 17"/>
                  <a:gd name="T24" fmla="*/ 0 w 17"/>
                  <a:gd name="T25" fmla="*/ 14 h 17"/>
                  <a:gd name="T26" fmla="*/ 1 w 17"/>
                  <a:gd name="T27" fmla="*/ 16 h 17"/>
                  <a:gd name="T28" fmla="*/ 3 w 17"/>
                  <a:gd name="T29" fmla="*/ 16 h 17"/>
                  <a:gd name="T30" fmla="*/ 4 w 17"/>
                  <a:gd name="T31" fmla="*/ 16 h 17"/>
                  <a:gd name="T32" fmla="*/ 8 w 17"/>
                  <a:gd name="T33" fmla="*/ 16 h 17"/>
                  <a:gd name="T34" fmla="*/ 11 w 17"/>
                  <a:gd name="T35" fmla="*/ 13 h 17"/>
                  <a:gd name="T36" fmla="*/ 14 w 17"/>
                  <a:gd name="T37" fmla="*/ 11 h 1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7"/>
                  <a:gd name="T58" fmla="*/ 0 h 17"/>
                  <a:gd name="T59" fmla="*/ 17 w 17"/>
                  <a:gd name="T60" fmla="*/ 17 h 1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7" h="17">
                    <a:moveTo>
                      <a:pt x="14" y="11"/>
                    </a:moveTo>
                    <a:lnTo>
                      <a:pt x="14" y="7"/>
                    </a:lnTo>
                    <a:lnTo>
                      <a:pt x="16" y="4"/>
                    </a:lnTo>
                    <a:lnTo>
                      <a:pt x="14" y="2"/>
                    </a:lnTo>
                    <a:lnTo>
                      <a:pt x="14" y="1"/>
                    </a:lnTo>
                    <a:lnTo>
                      <a:pt x="14" y="0"/>
                    </a:lnTo>
                    <a:lnTo>
                      <a:pt x="11" y="0"/>
                    </a:lnTo>
                    <a:lnTo>
                      <a:pt x="8" y="1"/>
                    </a:lnTo>
                    <a:lnTo>
                      <a:pt x="4" y="3"/>
                    </a:lnTo>
                    <a:lnTo>
                      <a:pt x="3" y="6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1" y="16"/>
                    </a:lnTo>
                    <a:lnTo>
                      <a:pt x="3" y="16"/>
                    </a:lnTo>
                    <a:lnTo>
                      <a:pt x="4" y="16"/>
                    </a:lnTo>
                    <a:lnTo>
                      <a:pt x="8" y="16"/>
                    </a:lnTo>
                    <a:lnTo>
                      <a:pt x="11" y="13"/>
                    </a:lnTo>
                    <a:lnTo>
                      <a:pt x="14" y="11"/>
                    </a:ln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422" name="Freeform 827"/>
              <p:cNvSpPr>
                <a:spLocks/>
              </p:cNvSpPr>
              <p:nvPr/>
            </p:nvSpPr>
            <p:spPr bwMode="auto">
              <a:xfrm>
                <a:off x="2323" y="3217"/>
                <a:ext cx="15" cy="17"/>
              </a:xfrm>
              <a:custGeom>
                <a:avLst/>
                <a:gdLst>
                  <a:gd name="T0" fmla="*/ 13 w 17"/>
                  <a:gd name="T1" fmla="*/ 11 h 17"/>
                  <a:gd name="T2" fmla="*/ 13 w 17"/>
                  <a:gd name="T3" fmla="*/ 6 h 17"/>
                  <a:gd name="T4" fmla="*/ 16 w 17"/>
                  <a:gd name="T5" fmla="*/ 6 h 17"/>
                  <a:gd name="T6" fmla="*/ 13 w 17"/>
                  <a:gd name="T7" fmla="*/ 2 h 17"/>
                  <a:gd name="T8" fmla="*/ 13 w 17"/>
                  <a:gd name="T9" fmla="*/ 0 h 17"/>
                  <a:gd name="T10" fmla="*/ 10 w 17"/>
                  <a:gd name="T11" fmla="*/ 0 h 17"/>
                  <a:gd name="T12" fmla="*/ 8 w 17"/>
                  <a:gd name="T13" fmla="*/ 2 h 17"/>
                  <a:gd name="T14" fmla="*/ 2 w 17"/>
                  <a:gd name="T15" fmla="*/ 6 h 17"/>
                  <a:gd name="T16" fmla="*/ 0 w 17"/>
                  <a:gd name="T17" fmla="*/ 9 h 17"/>
                  <a:gd name="T18" fmla="*/ 0 w 17"/>
                  <a:gd name="T19" fmla="*/ 11 h 17"/>
                  <a:gd name="T20" fmla="*/ 0 w 17"/>
                  <a:gd name="T21" fmla="*/ 13 h 17"/>
                  <a:gd name="T22" fmla="*/ 2 w 17"/>
                  <a:gd name="T23" fmla="*/ 16 h 17"/>
                  <a:gd name="T24" fmla="*/ 5 w 17"/>
                  <a:gd name="T25" fmla="*/ 16 h 17"/>
                  <a:gd name="T26" fmla="*/ 8 w 17"/>
                  <a:gd name="T27" fmla="*/ 13 h 17"/>
                  <a:gd name="T28" fmla="*/ 13 w 17"/>
                  <a:gd name="T29" fmla="*/ 11 h 1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7"/>
                  <a:gd name="T46" fmla="*/ 0 h 17"/>
                  <a:gd name="T47" fmla="*/ 17 w 17"/>
                  <a:gd name="T48" fmla="*/ 17 h 1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7" h="17">
                    <a:moveTo>
                      <a:pt x="13" y="11"/>
                    </a:moveTo>
                    <a:lnTo>
                      <a:pt x="13" y="6"/>
                    </a:lnTo>
                    <a:lnTo>
                      <a:pt x="16" y="6"/>
                    </a:lnTo>
                    <a:lnTo>
                      <a:pt x="13" y="2"/>
                    </a:lnTo>
                    <a:lnTo>
                      <a:pt x="13" y="0"/>
                    </a:lnTo>
                    <a:lnTo>
                      <a:pt x="10" y="0"/>
                    </a:lnTo>
                    <a:lnTo>
                      <a:pt x="8" y="2"/>
                    </a:lnTo>
                    <a:lnTo>
                      <a:pt x="2" y="6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2" y="16"/>
                    </a:lnTo>
                    <a:lnTo>
                      <a:pt x="5" y="16"/>
                    </a:lnTo>
                    <a:lnTo>
                      <a:pt x="8" y="13"/>
                    </a:lnTo>
                    <a:lnTo>
                      <a:pt x="13" y="11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423" name="Freeform 828"/>
              <p:cNvSpPr>
                <a:spLocks/>
              </p:cNvSpPr>
              <p:nvPr/>
            </p:nvSpPr>
            <p:spPr bwMode="auto">
              <a:xfrm>
                <a:off x="2311" y="3217"/>
                <a:ext cx="15" cy="17"/>
              </a:xfrm>
              <a:custGeom>
                <a:avLst/>
                <a:gdLst>
                  <a:gd name="T0" fmla="*/ 4 w 17"/>
                  <a:gd name="T1" fmla="*/ 14 h 17"/>
                  <a:gd name="T2" fmla="*/ 1 w 17"/>
                  <a:gd name="T3" fmla="*/ 13 h 17"/>
                  <a:gd name="T4" fmla="*/ 1 w 17"/>
                  <a:gd name="T5" fmla="*/ 12 h 17"/>
                  <a:gd name="T6" fmla="*/ 0 w 17"/>
                  <a:gd name="T7" fmla="*/ 11 h 17"/>
                  <a:gd name="T8" fmla="*/ 0 w 17"/>
                  <a:gd name="T9" fmla="*/ 10 h 17"/>
                  <a:gd name="T10" fmla="*/ 0 w 17"/>
                  <a:gd name="T11" fmla="*/ 8 h 17"/>
                  <a:gd name="T12" fmla="*/ 1 w 17"/>
                  <a:gd name="T13" fmla="*/ 4 h 17"/>
                  <a:gd name="T14" fmla="*/ 3 w 17"/>
                  <a:gd name="T15" fmla="*/ 2 h 17"/>
                  <a:gd name="T16" fmla="*/ 6 w 17"/>
                  <a:gd name="T17" fmla="*/ 1 h 17"/>
                  <a:gd name="T18" fmla="*/ 8 w 17"/>
                  <a:gd name="T19" fmla="*/ 0 h 17"/>
                  <a:gd name="T20" fmla="*/ 9 w 17"/>
                  <a:gd name="T21" fmla="*/ 0 h 17"/>
                  <a:gd name="T22" fmla="*/ 9 w 17"/>
                  <a:gd name="T23" fmla="*/ 1 h 17"/>
                  <a:gd name="T24" fmla="*/ 13 w 17"/>
                  <a:gd name="T25" fmla="*/ 2 h 17"/>
                  <a:gd name="T26" fmla="*/ 14 w 17"/>
                  <a:gd name="T27" fmla="*/ 3 h 17"/>
                  <a:gd name="T28" fmla="*/ 16 w 17"/>
                  <a:gd name="T29" fmla="*/ 4 h 17"/>
                  <a:gd name="T30" fmla="*/ 16 w 17"/>
                  <a:gd name="T31" fmla="*/ 5 h 17"/>
                  <a:gd name="T32" fmla="*/ 16 w 17"/>
                  <a:gd name="T33" fmla="*/ 8 h 17"/>
                  <a:gd name="T34" fmla="*/ 13 w 17"/>
                  <a:gd name="T35" fmla="*/ 11 h 17"/>
                  <a:gd name="T36" fmla="*/ 12 w 17"/>
                  <a:gd name="T37" fmla="*/ 13 h 17"/>
                  <a:gd name="T38" fmla="*/ 9 w 17"/>
                  <a:gd name="T39" fmla="*/ 14 h 17"/>
                  <a:gd name="T40" fmla="*/ 7 w 17"/>
                  <a:gd name="T41" fmla="*/ 16 h 17"/>
                  <a:gd name="T42" fmla="*/ 6 w 17"/>
                  <a:gd name="T43" fmla="*/ 16 h 17"/>
                  <a:gd name="T44" fmla="*/ 4 w 17"/>
                  <a:gd name="T45" fmla="*/ 14 h 1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7"/>
                  <a:gd name="T70" fmla="*/ 0 h 17"/>
                  <a:gd name="T71" fmla="*/ 17 w 17"/>
                  <a:gd name="T72" fmla="*/ 17 h 1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7" h="17">
                    <a:moveTo>
                      <a:pt x="4" y="14"/>
                    </a:moveTo>
                    <a:lnTo>
                      <a:pt x="1" y="13"/>
                    </a:lnTo>
                    <a:lnTo>
                      <a:pt x="1" y="12"/>
                    </a:lnTo>
                    <a:lnTo>
                      <a:pt x="0" y="11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1" y="4"/>
                    </a:lnTo>
                    <a:lnTo>
                      <a:pt x="3" y="2"/>
                    </a:lnTo>
                    <a:lnTo>
                      <a:pt x="6" y="1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13" y="2"/>
                    </a:lnTo>
                    <a:lnTo>
                      <a:pt x="14" y="3"/>
                    </a:lnTo>
                    <a:lnTo>
                      <a:pt x="16" y="4"/>
                    </a:lnTo>
                    <a:lnTo>
                      <a:pt x="16" y="5"/>
                    </a:lnTo>
                    <a:lnTo>
                      <a:pt x="16" y="8"/>
                    </a:lnTo>
                    <a:lnTo>
                      <a:pt x="13" y="11"/>
                    </a:lnTo>
                    <a:lnTo>
                      <a:pt x="12" y="13"/>
                    </a:lnTo>
                    <a:lnTo>
                      <a:pt x="9" y="14"/>
                    </a:lnTo>
                    <a:lnTo>
                      <a:pt x="7" y="16"/>
                    </a:lnTo>
                    <a:lnTo>
                      <a:pt x="6" y="16"/>
                    </a:lnTo>
                    <a:lnTo>
                      <a:pt x="4" y="14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424" name="Freeform 829"/>
              <p:cNvSpPr>
                <a:spLocks/>
              </p:cNvSpPr>
              <p:nvPr/>
            </p:nvSpPr>
            <p:spPr bwMode="auto">
              <a:xfrm>
                <a:off x="2314" y="3219"/>
                <a:ext cx="15" cy="16"/>
              </a:xfrm>
              <a:custGeom>
                <a:avLst/>
                <a:gdLst>
                  <a:gd name="T0" fmla="*/ 12 w 17"/>
                  <a:gd name="T1" fmla="*/ 11 h 17"/>
                  <a:gd name="T2" fmla="*/ 16 w 17"/>
                  <a:gd name="T3" fmla="*/ 7 h 17"/>
                  <a:gd name="T4" fmla="*/ 16 w 17"/>
                  <a:gd name="T5" fmla="*/ 3 h 17"/>
                  <a:gd name="T6" fmla="*/ 16 w 17"/>
                  <a:gd name="T7" fmla="*/ 2 h 17"/>
                  <a:gd name="T8" fmla="*/ 14 w 17"/>
                  <a:gd name="T9" fmla="*/ 1 h 17"/>
                  <a:gd name="T10" fmla="*/ 12 w 17"/>
                  <a:gd name="T11" fmla="*/ 0 h 17"/>
                  <a:gd name="T12" fmla="*/ 11 w 17"/>
                  <a:gd name="T13" fmla="*/ 0 h 17"/>
                  <a:gd name="T14" fmla="*/ 8 w 17"/>
                  <a:gd name="T15" fmla="*/ 1 h 17"/>
                  <a:gd name="T16" fmla="*/ 4 w 17"/>
                  <a:gd name="T17" fmla="*/ 2 h 17"/>
                  <a:gd name="T18" fmla="*/ 1 w 17"/>
                  <a:gd name="T19" fmla="*/ 6 h 17"/>
                  <a:gd name="T20" fmla="*/ 1 w 17"/>
                  <a:gd name="T21" fmla="*/ 8 h 17"/>
                  <a:gd name="T22" fmla="*/ 0 w 17"/>
                  <a:gd name="T23" fmla="*/ 11 h 17"/>
                  <a:gd name="T24" fmla="*/ 1 w 17"/>
                  <a:gd name="T25" fmla="*/ 14 h 17"/>
                  <a:gd name="T26" fmla="*/ 4 w 17"/>
                  <a:gd name="T27" fmla="*/ 16 h 17"/>
                  <a:gd name="T28" fmla="*/ 8 w 17"/>
                  <a:gd name="T29" fmla="*/ 14 h 17"/>
                  <a:gd name="T30" fmla="*/ 11 w 17"/>
                  <a:gd name="T31" fmla="*/ 13 h 17"/>
                  <a:gd name="T32" fmla="*/ 12 w 17"/>
                  <a:gd name="T33" fmla="*/ 11 h 1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7"/>
                  <a:gd name="T52" fmla="*/ 0 h 17"/>
                  <a:gd name="T53" fmla="*/ 17 w 17"/>
                  <a:gd name="T54" fmla="*/ 17 h 1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7" h="17">
                    <a:moveTo>
                      <a:pt x="12" y="11"/>
                    </a:moveTo>
                    <a:lnTo>
                      <a:pt x="16" y="7"/>
                    </a:lnTo>
                    <a:lnTo>
                      <a:pt x="16" y="3"/>
                    </a:lnTo>
                    <a:lnTo>
                      <a:pt x="16" y="2"/>
                    </a:lnTo>
                    <a:lnTo>
                      <a:pt x="14" y="1"/>
                    </a:lnTo>
                    <a:lnTo>
                      <a:pt x="12" y="0"/>
                    </a:lnTo>
                    <a:lnTo>
                      <a:pt x="11" y="0"/>
                    </a:lnTo>
                    <a:lnTo>
                      <a:pt x="8" y="1"/>
                    </a:lnTo>
                    <a:lnTo>
                      <a:pt x="4" y="2"/>
                    </a:lnTo>
                    <a:lnTo>
                      <a:pt x="1" y="6"/>
                    </a:lnTo>
                    <a:lnTo>
                      <a:pt x="1" y="8"/>
                    </a:lnTo>
                    <a:lnTo>
                      <a:pt x="0" y="11"/>
                    </a:lnTo>
                    <a:lnTo>
                      <a:pt x="1" y="14"/>
                    </a:lnTo>
                    <a:lnTo>
                      <a:pt x="4" y="16"/>
                    </a:lnTo>
                    <a:lnTo>
                      <a:pt x="8" y="14"/>
                    </a:lnTo>
                    <a:lnTo>
                      <a:pt x="11" y="13"/>
                    </a:lnTo>
                    <a:lnTo>
                      <a:pt x="12" y="11"/>
                    </a:ln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425" name="Freeform 830"/>
              <p:cNvSpPr>
                <a:spLocks/>
              </p:cNvSpPr>
              <p:nvPr/>
            </p:nvSpPr>
            <p:spPr bwMode="auto">
              <a:xfrm>
                <a:off x="2314" y="3222"/>
                <a:ext cx="16" cy="16"/>
              </a:xfrm>
              <a:custGeom>
                <a:avLst/>
                <a:gdLst>
                  <a:gd name="T0" fmla="*/ 13 w 17"/>
                  <a:gd name="T1" fmla="*/ 11 h 17"/>
                  <a:gd name="T2" fmla="*/ 16 w 17"/>
                  <a:gd name="T3" fmla="*/ 6 h 17"/>
                  <a:gd name="T4" fmla="*/ 16 w 17"/>
                  <a:gd name="T5" fmla="*/ 4 h 17"/>
                  <a:gd name="T6" fmla="*/ 16 w 17"/>
                  <a:gd name="T7" fmla="*/ 2 h 17"/>
                  <a:gd name="T8" fmla="*/ 13 w 17"/>
                  <a:gd name="T9" fmla="*/ 0 h 17"/>
                  <a:gd name="T10" fmla="*/ 10 w 17"/>
                  <a:gd name="T11" fmla="*/ 0 h 17"/>
                  <a:gd name="T12" fmla="*/ 8 w 17"/>
                  <a:gd name="T13" fmla="*/ 2 h 17"/>
                  <a:gd name="T14" fmla="*/ 2 w 17"/>
                  <a:gd name="T15" fmla="*/ 6 h 17"/>
                  <a:gd name="T16" fmla="*/ 2 w 17"/>
                  <a:gd name="T17" fmla="*/ 9 h 17"/>
                  <a:gd name="T18" fmla="*/ 0 w 17"/>
                  <a:gd name="T19" fmla="*/ 11 h 17"/>
                  <a:gd name="T20" fmla="*/ 2 w 17"/>
                  <a:gd name="T21" fmla="*/ 13 h 17"/>
                  <a:gd name="T22" fmla="*/ 2 w 17"/>
                  <a:gd name="T23" fmla="*/ 16 h 17"/>
                  <a:gd name="T24" fmla="*/ 5 w 17"/>
                  <a:gd name="T25" fmla="*/ 16 h 17"/>
                  <a:gd name="T26" fmla="*/ 8 w 17"/>
                  <a:gd name="T27" fmla="*/ 13 h 17"/>
                  <a:gd name="T28" fmla="*/ 13 w 17"/>
                  <a:gd name="T29" fmla="*/ 11 h 1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7"/>
                  <a:gd name="T46" fmla="*/ 0 h 17"/>
                  <a:gd name="T47" fmla="*/ 17 w 17"/>
                  <a:gd name="T48" fmla="*/ 17 h 1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7" h="17">
                    <a:moveTo>
                      <a:pt x="13" y="11"/>
                    </a:moveTo>
                    <a:lnTo>
                      <a:pt x="16" y="6"/>
                    </a:lnTo>
                    <a:lnTo>
                      <a:pt x="16" y="4"/>
                    </a:lnTo>
                    <a:lnTo>
                      <a:pt x="16" y="2"/>
                    </a:lnTo>
                    <a:lnTo>
                      <a:pt x="13" y="0"/>
                    </a:lnTo>
                    <a:lnTo>
                      <a:pt x="10" y="0"/>
                    </a:lnTo>
                    <a:lnTo>
                      <a:pt x="8" y="2"/>
                    </a:lnTo>
                    <a:lnTo>
                      <a:pt x="2" y="6"/>
                    </a:lnTo>
                    <a:lnTo>
                      <a:pt x="2" y="9"/>
                    </a:lnTo>
                    <a:lnTo>
                      <a:pt x="0" y="11"/>
                    </a:lnTo>
                    <a:lnTo>
                      <a:pt x="2" y="13"/>
                    </a:lnTo>
                    <a:lnTo>
                      <a:pt x="2" y="16"/>
                    </a:lnTo>
                    <a:lnTo>
                      <a:pt x="5" y="16"/>
                    </a:lnTo>
                    <a:lnTo>
                      <a:pt x="8" y="13"/>
                    </a:lnTo>
                    <a:lnTo>
                      <a:pt x="13" y="11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426" name="Freeform 831"/>
              <p:cNvSpPr>
                <a:spLocks/>
              </p:cNvSpPr>
              <p:nvPr/>
            </p:nvSpPr>
            <p:spPr bwMode="auto">
              <a:xfrm>
                <a:off x="2323" y="3216"/>
                <a:ext cx="15" cy="16"/>
              </a:xfrm>
              <a:custGeom>
                <a:avLst/>
                <a:gdLst>
                  <a:gd name="T0" fmla="*/ 6 w 17"/>
                  <a:gd name="T1" fmla="*/ 16 h 17"/>
                  <a:gd name="T2" fmla="*/ 1 w 17"/>
                  <a:gd name="T3" fmla="*/ 13 h 17"/>
                  <a:gd name="T4" fmla="*/ 1 w 17"/>
                  <a:gd name="T5" fmla="*/ 12 h 17"/>
                  <a:gd name="T6" fmla="*/ 0 w 17"/>
                  <a:gd name="T7" fmla="*/ 12 h 17"/>
                  <a:gd name="T8" fmla="*/ 0 w 17"/>
                  <a:gd name="T9" fmla="*/ 10 h 17"/>
                  <a:gd name="T10" fmla="*/ 0 w 17"/>
                  <a:gd name="T11" fmla="*/ 8 h 17"/>
                  <a:gd name="T12" fmla="*/ 1 w 17"/>
                  <a:gd name="T13" fmla="*/ 4 h 17"/>
                  <a:gd name="T14" fmla="*/ 4 w 17"/>
                  <a:gd name="T15" fmla="*/ 1 h 17"/>
                  <a:gd name="T16" fmla="*/ 6 w 17"/>
                  <a:gd name="T17" fmla="*/ 0 h 17"/>
                  <a:gd name="T18" fmla="*/ 8 w 17"/>
                  <a:gd name="T19" fmla="*/ 0 h 17"/>
                  <a:gd name="T20" fmla="*/ 9 w 17"/>
                  <a:gd name="T21" fmla="*/ 0 h 17"/>
                  <a:gd name="T22" fmla="*/ 11 w 17"/>
                  <a:gd name="T23" fmla="*/ 0 h 17"/>
                  <a:gd name="T24" fmla="*/ 14 w 17"/>
                  <a:gd name="T25" fmla="*/ 1 h 17"/>
                  <a:gd name="T26" fmla="*/ 16 w 17"/>
                  <a:gd name="T27" fmla="*/ 2 h 17"/>
                  <a:gd name="T28" fmla="*/ 16 w 17"/>
                  <a:gd name="T29" fmla="*/ 3 h 17"/>
                  <a:gd name="T30" fmla="*/ 16 w 17"/>
                  <a:gd name="T31" fmla="*/ 5 h 17"/>
                  <a:gd name="T32" fmla="*/ 16 w 17"/>
                  <a:gd name="T33" fmla="*/ 8 h 17"/>
                  <a:gd name="T34" fmla="*/ 14 w 17"/>
                  <a:gd name="T35" fmla="*/ 11 h 17"/>
                  <a:gd name="T36" fmla="*/ 12 w 17"/>
                  <a:gd name="T37" fmla="*/ 13 h 17"/>
                  <a:gd name="T38" fmla="*/ 9 w 17"/>
                  <a:gd name="T39" fmla="*/ 16 h 17"/>
                  <a:gd name="T40" fmla="*/ 8 w 17"/>
                  <a:gd name="T41" fmla="*/ 16 h 17"/>
                  <a:gd name="T42" fmla="*/ 7 w 17"/>
                  <a:gd name="T43" fmla="*/ 16 h 17"/>
                  <a:gd name="T44" fmla="*/ 6 w 17"/>
                  <a:gd name="T45" fmla="*/ 16 h 1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7"/>
                  <a:gd name="T70" fmla="*/ 0 h 17"/>
                  <a:gd name="T71" fmla="*/ 17 w 17"/>
                  <a:gd name="T72" fmla="*/ 17 h 1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7" h="17">
                    <a:moveTo>
                      <a:pt x="6" y="16"/>
                    </a:moveTo>
                    <a:lnTo>
                      <a:pt x="1" y="13"/>
                    </a:lnTo>
                    <a:lnTo>
                      <a:pt x="1" y="12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1" y="4"/>
                    </a:lnTo>
                    <a:lnTo>
                      <a:pt x="4" y="1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4" y="1"/>
                    </a:lnTo>
                    <a:lnTo>
                      <a:pt x="16" y="2"/>
                    </a:lnTo>
                    <a:lnTo>
                      <a:pt x="16" y="3"/>
                    </a:lnTo>
                    <a:lnTo>
                      <a:pt x="16" y="5"/>
                    </a:lnTo>
                    <a:lnTo>
                      <a:pt x="16" y="8"/>
                    </a:lnTo>
                    <a:lnTo>
                      <a:pt x="14" y="11"/>
                    </a:lnTo>
                    <a:lnTo>
                      <a:pt x="12" y="13"/>
                    </a:lnTo>
                    <a:lnTo>
                      <a:pt x="9" y="16"/>
                    </a:lnTo>
                    <a:lnTo>
                      <a:pt x="8" y="16"/>
                    </a:lnTo>
                    <a:lnTo>
                      <a:pt x="7" y="16"/>
                    </a:lnTo>
                    <a:lnTo>
                      <a:pt x="6" y="16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427" name="Freeform 832"/>
              <p:cNvSpPr>
                <a:spLocks/>
              </p:cNvSpPr>
              <p:nvPr/>
            </p:nvSpPr>
            <p:spPr bwMode="auto">
              <a:xfrm>
                <a:off x="2325" y="3217"/>
                <a:ext cx="16" cy="17"/>
              </a:xfrm>
              <a:custGeom>
                <a:avLst/>
                <a:gdLst>
                  <a:gd name="T0" fmla="*/ 14 w 17"/>
                  <a:gd name="T1" fmla="*/ 11 h 17"/>
                  <a:gd name="T2" fmla="*/ 16 w 17"/>
                  <a:gd name="T3" fmla="*/ 7 h 17"/>
                  <a:gd name="T4" fmla="*/ 16 w 17"/>
                  <a:gd name="T5" fmla="*/ 4 h 17"/>
                  <a:gd name="T6" fmla="*/ 16 w 17"/>
                  <a:gd name="T7" fmla="*/ 2 h 17"/>
                  <a:gd name="T8" fmla="*/ 16 w 17"/>
                  <a:gd name="T9" fmla="*/ 1 h 17"/>
                  <a:gd name="T10" fmla="*/ 14 w 17"/>
                  <a:gd name="T11" fmla="*/ 0 h 17"/>
                  <a:gd name="T12" fmla="*/ 10 w 17"/>
                  <a:gd name="T13" fmla="*/ 0 h 17"/>
                  <a:gd name="T14" fmla="*/ 7 w 17"/>
                  <a:gd name="T15" fmla="*/ 1 h 17"/>
                  <a:gd name="T16" fmla="*/ 5 w 17"/>
                  <a:gd name="T17" fmla="*/ 3 h 17"/>
                  <a:gd name="T18" fmla="*/ 1 w 17"/>
                  <a:gd name="T19" fmla="*/ 6 h 17"/>
                  <a:gd name="T20" fmla="*/ 0 w 17"/>
                  <a:gd name="T21" fmla="*/ 8 h 17"/>
                  <a:gd name="T22" fmla="*/ 0 w 17"/>
                  <a:gd name="T23" fmla="*/ 12 h 17"/>
                  <a:gd name="T24" fmla="*/ 0 w 17"/>
                  <a:gd name="T25" fmla="*/ 14 h 17"/>
                  <a:gd name="T26" fmla="*/ 0 w 17"/>
                  <a:gd name="T27" fmla="*/ 16 h 17"/>
                  <a:gd name="T28" fmla="*/ 1 w 17"/>
                  <a:gd name="T29" fmla="*/ 16 h 17"/>
                  <a:gd name="T30" fmla="*/ 5 w 17"/>
                  <a:gd name="T31" fmla="*/ 16 h 17"/>
                  <a:gd name="T32" fmla="*/ 7 w 17"/>
                  <a:gd name="T33" fmla="*/ 16 h 17"/>
                  <a:gd name="T34" fmla="*/ 10 w 17"/>
                  <a:gd name="T35" fmla="*/ 13 h 17"/>
                  <a:gd name="T36" fmla="*/ 14 w 17"/>
                  <a:gd name="T37" fmla="*/ 11 h 1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7"/>
                  <a:gd name="T58" fmla="*/ 0 h 17"/>
                  <a:gd name="T59" fmla="*/ 17 w 17"/>
                  <a:gd name="T60" fmla="*/ 17 h 1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7" h="17">
                    <a:moveTo>
                      <a:pt x="14" y="11"/>
                    </a:moveTo>
                    <a:lnTo>
                      <a:pt x="16" y="7"/>
                    </a:lnTo>
                    <a:lnTo>
                      <a:pt x="16" y="4"/>
                    </a:lnTo>
                    <a:lnTo>
                      <a:pt x="16" y="2"/>
                    </a:lnTo>
                    <a:lnTo>
                      <a:pt x="16" y="1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7" y="1"/>
                    </a:lnTo>
                    <a:lnTo>
                      <a:pt x="5" y="3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0" y="14"/>
                    </a:lnTo>
                    <a:lnTo>
                      <a:pt x="0" y="16"/>
                    </a:lnTo>
                    <a:lnTo>
                      <a:pt x="1" y="16"/>
                    </a:lnTo>
                    <a:lnTo>
                      <a:pt x="5" y="16"/>
                    </a:lnTo>
                    <a:lnTo>
                      <a:pt x="7" y="16"/>
                    </a:lnTo>
                    <a:lnTo>
                      <a:pt x="10" y="13"/>
                    </a:lnTo>
                    <a:lnTo>
                      <a:pt x="14" y="11"/>
                    </a:ln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428" name="Freeform 833"/>
              <p:cNvSpPr>
                <a:spLocks/>
              </p:cNvSpPr>
              <p:nvPr/>
            </p:nvSpPr>
            <p:spPr bwMode="auto">
              <a:xfrm>
                <a:off x="2314" y="3220"/>
                <a:ext cx="16" cy="16"/>
              </a:xfrm>
              <a:custGeom>
                <a:avLst/>
                <a:gdLst>
                  <a:gd name="T0" fmla="*/ 6 w 17"/>
                  <a:gd name="T1" fmla="*/ 14 h 17"/>
                  <a:gd name="T2" fmla="*/ 2 w 17"/>
                  <a:gd name="T3" fmla="*/ 13 h 17"/>
                  <a:gd name="T4" fmla="*/ 1 w 17"/>
                  <a:gd name="T5" fmla="*/ 12 h 17"/>
                  <a:gd name="T6" fmla="*/ 0 w 17"/>
                  <a:gd name="T7" fmla="*/ 11 h 17"/>
                  <a:gd name="T8" fmla="*/ 0 w 17"/>
                  <a:gd name="T9" fmla="*/ 10 h 17"/>
                  <a:gd name="T10" fmla="*/ 0 w 17"/>
                  <a:gd name="T11" fmla="*/ 8 h 17"/>
                  <a:gd name="T12" fmla="*/ 2 w 17"/>
                  <a:gd name="T13" fmla="*/ 5 h 17"/>
                  <a:gd name="T14" fmla="*/ 3 w 17"/>
                  <a:gd name="T15" fmla="*/ 2 h 17"/>
                  <a:gd name="T16" fmla="*/ 7 w 17"/>
                  <a:gd name="T17" fmla="*/ 1 h 17"/>
                  <a:gd name="T18" fmla="*/ 8 w 17"/>
                  <a:gd name="T19" fmla="*/ 0 h 17"/>
                  <a:gd name="T20" fmla="*/ 9 w 17"/>
                  <a:gd name="T21" fmla="*/ 0 h 17"/>
                  <a:gd name="T22" fmla="*/ 11 w 17"/>
                  <a:gd name="T23" fmla="*/ 1 h 17"/>
                  <a:gd name="T24" fmla="*/ 14 w 17"/>
                  <a:gd name="T25" fmla="*/ 2 h 17"/>
                  <a:gd name="T26" fmla="*/ 14 w 17"/>
                  <a:gd name="T27" fmla="*/ 3 h 17"/>
                  <a:gd name="T28" fmla="*/ 16 w 17"/>
                  <a:gd name="T29" fmla="*/ 4 h 17"/>
                  <a:gd name="T30" fmla="*/ 16 w 17"/>
                  <a:gd name="T31" fmla="*/ 6 h 17"/>
                  <a:gd name="T32" fmla="*/ 16 w 17"/>
                  <a:gd name="T33" fmla="*/ 8 h 17"/>
                  <a:gd name="T34" fmla="*/ 14 w 17"/>
                  <a:gd name="T35" fmla="*/ 11 h 17"/>
                  <a:gd name="T36" fmla="*/ 12 w 17"/>
                  <a:gd name="T37" fmla="*/ 13 h 17"/>
                  <a:gd name="T38" fmla="*/ 11 w 17"/>
                  <a:gd name="T39" fmla="*/ 14 h 17"/>
                  <a:gd name="T40" fmla="*/ 7 w 17"/>
                  <a:gd name="T41" fmla="*/ 16 h 17"/>
                  <a:gd name="T42" fmla="*/ 6 w 17"/>
                  <a:gd name="T43" fmla="*/ 14 h 1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7"/>
                  <a:gd name="T67" fmla="*/ 0 h 17"/>
                  <a:gd name="T68" fmla="*/ 17 w 17"/>
                  <a:gd name="T69" fmla="*/ 17 h 17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7" h="17">
                    <a:moveTo>
                      <a:pt x="6" y="14"/>
                    </a:moveTo>
                    <a:lnTo>
                      <a:pt x="2" y="13"/>
                    </a:lnTo>
                    <a:lnTo>
                      <a:pt x="1" y="12"/>
                    </a:lnTo>
                    <a:lnTo>
                      <a:pt x="0" y="11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2" y="5"/>
                    </a:lnTo>
                    <a:lnTo>
                      <a:pt x="3" y="2"/>
                    </a:lnTo>
                    <a:lnTo>
                      <a:pt x="7" y="1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1" y="1"/>
                    </a:lnTo>
                    <a:lnTo>
                      <a:pt x="14" y="2"/>
                    </a:lnTo>
                    <a:lnTo>
                      <a:pt x="14" y="3"/>
                    </a:lnTo>
                    <a:lnTo>
                      <a:pt x="16" y="4"/>
                    </a:lnTo>
                    <a:lnTo>
                      <a:pt x="16" y="6"/>
                    </a:lnTo>
                    <a:lnTo>
                      <a:pt x="16" y="8"/>
                    </a:lnTo>
                    <a:lnTo>
                      <a:pt x="14" y="11"/>
                    </a:lnTo>
                    <a:lnTo>
                      <a:pt x="12" y="13"/>
                    </a:lnTo>
                    <a:lnTo>
                      <a:pt x="11" y="14"/>
                    </a:lnTo>
                    <a:lnTo>
                      <a:pt x="7" y="16"/>
                    </a:lnTo>
                    <a:lnTo>
                      <a:pt x="6" y="14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429" name="Freeform 834"/>
              <p:cNvSpPr>
                <a:spLocks/>
              </p:cNvSpPr>
              <p:nvPr/>
            </p:nvSpPr>
            <p:spPr bwMode="auto">
              <a:xfrm>
                <a:off x="2316" y="3222"/>
                <a:ext cx="16" cy="16"/>
              </a:xfrm>
              <a:custGeom>
                <a:avLst/>
                <a:gdLst>
                  <a:gd name="T0" fmla="*/ 14 w 17"/>
                  <a:gd name="T1" fmla="*/ 11 h 17"/>
                  <a:gd name="T2" fmla="*/ 16 w 17"/>
                  <a:gd name="T3" fmla="*/ 7 h 17"/>
                  <a:gd name="T4" fmla="*/ 16 w 17"/>
                  <a:gd name="T5" fmla="*/ 4 h 17"/>
                  <a:gd name="T6" fmla="*/ 16 w 17"/>
                  <a:gd name="T7" fmla="*/ 2 h 17"/>
                  <a:gd name="T8" fmla="*/ 14 w 17"/>
                  <a:gd name="T9" fmla="*/ 1 h 17"/>
                  <a:gd name="T10" fmla="*/ 14 w 17"/>
                  <a:gd name="T11" fmla="*/ 0 h 17"/>
                  <a:gd name="T12" fmla="*/ 11 w 17"/>
                  <a:gd name="T13" fmla="*/ 0 h 17"/>
                  <a:gd name="T14" fmla="*/ 9 w 17"/>
                  <a:gd name="T15" fmla="*/ 1 h 17"/>
                  <a:gd name="T16" fmla="*/ 4 w 17"/>
                  <a:gd name="T17" fmla="*/ 3 h 17"/>
                  <a:gd name="T18" fmla="*/ 3 w 17"/>
                  <a:gd name="T19" fmla="*/ 6 h 17"/>
                  <a:gd name="T20" fmla="*/ 1 w 17"/>
                  <a:gd name="T21" fmla="*/ 8 h 17"/>
                  <a:gd name="T22" fmla="*/ 0 w 17"/>
                  <a:gd name="T23" fmla="*/ 11 h 17"/>
                  <a:gd name="T24" fmla="*/ 1 w 17"/>
                  <a:gd name="T25" fmla="*/ 14 h 17"/>
                  <a:gd name="T26" fmla="*/ 3 w 17"/>
                  <a:gd name="T27" fmla="*/ 14 h 17"/>
                  <a:gd name="T28" fmla="*/ 4 w 17"/>
                  <a:gd name="T29" fmla="*/ 16 h 17"/>
                  <a:gd name="T30" fmla="*/ 9 w 17"/>
                  <a:gd name="T31" fmla="*/ 14 h 17"/>
                  <a:gd name="T32" fmla="*/ 11 w 17"/>
                  <a:gd name="T33" fmla="*/ 13 h 17"/>
                  <a:gd name="T34" fmla="*/ 14 w 17"/>
                  <a:gd name="T35" fmla="*/ 11 h 1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7"/>
                  <a:gd name="T55" fmla="*/ 0 h 17"/>
                  <a:gd name="T56" fmla="*/ 17 w 17"/>
                  <a:gd name="T57" fmla="*/ 17 h 1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7" h="17">
                    <a:moveTo>
                      <a:pt x="14" y="11"/>
                    </a:moveTo>
                    <a:lnTo>
                      <a:pt x="16" y="7"/>
                    </a:lnTo>
                    <a:lnTo>
                      <a:pt x="16" y="4"/>
                    </a:lnTo>
                    <a:lnTo>
                      <a:pt x="16" y="2"/>
                    </a:lnTo>
                    <a:lnTo>
                      <a:pt x="14" y="1"/>
                    </a:lnTo>
                    <a:lnTo>
                      <a:pt x="14" y="0"/>
                    </a:lnTo>
                    <a:lnTo>
                      <a:pt x="11" y="0"/>
                    </a:lnTo>
                    <a:lnTo>
                      <a:pt x="9" y="1"/>
                    </a:lnTo>
                    <a:lnTo>
                      <a:pt x="4" y="3"/>
                    </a:lnTo>
                    <a:lnTo>
                      <a:pt x="3" y="6"/>
                    </a:lnTo>
                    <a:lnTo>
                      <a:pt x="1" y="8"/>
                    </a:lnTo>
                    <a:lnTo>
                      <a:pt x="0" y="11"/>
                    </a:lnTo>
                    <a:lnTo>
                      <a:pt x="1" y="14"/>
                    </a:lnTo>
                    <a:lnTo>
                      <a:pt x="3" y="14"/>
                    </a:lnTo>
                    <a:lnTo>
                      <a:pt x="4" y="16"/>
                    </a:lnTo>
                    <a:lnTo>
                      <a:pt x="9" y="14"/>
                    </a:lnTo>
                    <a:lnTo>
                      <a:pt x="11" y="13"/>
                    </a:lnTo>
                    <a:lnTo>
                      <a:pt x="14" y="11"/>
                    </a:ln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430" name="Freeform 835"/>
              <p:cNvSpPr>
                <a:spLocks/>
              </p:cNvSpPr>
              <p:nvPr/>
            </p:nvSpPr>
            <p:spPr bwMode="auto">
              <a:xfrm>
                <a:off x="2388" y="3172"/>
                <a:ext cx="15" cy="16"/>
              </a:xfrm>
              <a:custGeom>
                <a:avLst/>
                <a:gdLst>
                  <a:gd name="T0" fmla="*/ 6 w 17"/>
                  <a:gd name="T1" fmla="*/ 16 h 17"/>
                  <a:gd name="T2" fmla="*/ 2 w 17"/>
                  <a:gd name="T3" fmla="*/ 13 h 17"/>
                  <a:gd name="T4" fmla="*/ 1 w 17"/>
                  <a:gd name="T5" fmla="*/ 13 h 17"/>
                  <a:gd name="T6" fmla="*/ 0 w 17"/>
                  <a:gd name="T7" fmla="*/ 12 h 17"/>
                  <a:gd name="T8" fmla="*/ 0 w 17"/>
                  <a:gd name="T9" fmla="*/ 9 h 17"/>
                  <a:gd name="T10" fmla="*/ 0 w 17"/>
                  <a:gd name="T11" fmla="*/ 7 h 17"/>
                  <a:gd name="T12" fmla="*/ 2 w 17"/>
                  <a:gd name="T13" fmla="*/ 5 h 17"/>
                  <a:gd name="T14" fmla="*/ 3 w 17"/>
                  <a:gd name="T15" fmla="*/ 3 h 17"/>
                  <a:gd name="T16" fmla="*/ 6 w 17"/>
                  <a:gd name="T17" fmla="*/ 1 h 17"/>
                  <a:gd name="T18" fmla="*/ 8 w 17"/>
                  <a:gd name="T19" fmla="*/ 0 h 17"/>
                  <a:gd name="T20" fmla="*/ 9 w 17"/>
                  <a:gd name="T21" fmla="*/ 0 h 17"/>
                  <a:gd name="T22" fmla="*/ 13 w 17"/>
                  <a:gd name="T23" fmla="*/ 3 h 17"/>
                  <a:gd name="T24" fmla="*/ 14 w 17"/>
                  <a:gd name="T25" fmla="*/ 3 h 17"/>
                  <a:gd name="T26" fmla="*/ 16 w 17"/>
                  <a:gd name="T27" fmla="*/ 6 h 17"/>
                  <a:gd name="T28" fmla="*/ 14 w 17"/>
                  <a:gd name="T29" fmla="*/ 8 h 17"/>
                  <a:gd name="T30" fmla="*/ 13 w 17"/>
                  <a:gd name="T31" fmla="*/ 10 h 17"/>
                  <a:gd name="T32" fmla="*/ 12 w 17"/>
                  <a:gd name="T33" fmla="*/ 13 h 17"/>
                  <a:gd name="T34" fmla="*/ 9 w 17"/>
                  <a:gd name="T35" fmla="*/ 14 h 17"/>
                  <a:gd name="T36" fmla="*/ 7 w 17"/>
                  <a:gd name="T37" fmla="*/ 16 h 17"/>
                  <a:gd name="T38" fmla="*/ 6 w 17"/>
                  <a:gd name="T39" fmla="*/ 16 h 17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7"/>
                  <a:gd name="T61" fmla="*/ 0 h 17"/>
                  <a:gd name="T62" fmla="*/ 17 w 17"/>
                  <a:gd name="T63" fmla="*/ 17 h 17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7" h="17">
                    <a:moveTo>
                      <a:pt x="6" y="16"/>
                    </a:moveTo>
                    <a:lnTo>
                      <a:pt x="2" y="13"/>
                    </a:lnTo>
                    <a:lnTo>
                      <a:pt x="1" y="13"/>
                    </a:lnTo>
                    <a:lnTo>
                      <a:pt x="0" y="12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2" y="5"/>
                    </a:lnTo>
                    <a:lnTo>
                      <a:pt x="3" y="3"/>
                    </a:lnTo>
                    <a:lnTo>
                      <a:pt x="6" y="1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3" y="3"/>
                    </a:lnTo>
                    <a:lnTo>
                      <a:pt x="14" y="3"/>
                    </a:lnTo>
                    <a:lnTo>
                      <a:pt x="16" y="6"/>
                    </a:lnTo>
                    <a:lnTo>
                      <a:pt x="14" y="8"/>
                    </a:lnTo>
                    <a:lnTo>
                      <a:pt x="13" y="10"/>
                    </a:lnTo>
                    <a:lnTo>
                      <a:pt x="12" y="13"/>
                    </a:lnTo>
                    <a:lnTo>
                      <a:pt x="9" y="14"/>
                    </a:lnTo>
                    <a:lnTo>
                      <a:pt x="7" y="16"/>
                    </a:lnTo>
                    <a:lnTo>
                      <a:pt x="6" y="16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431" name="Freeform 836"/>
              <p:cNvSpPr>
                <a:spLocks/>
              </p:cNvSpPr>
              <p:nvPr/>
            </p:nvSpPr>
            <p:spPr bwMode="auto">
              <a:xfrm>
                <a:off x="2391" y="3174"/>
                <a:ext cx="15" cy="16"/>
              </a:xfrm>
              <a:custGeom>
                <a:avLst/>
                <a:gdLst>
                  <a:gd name="T0" fmla="*/ 12 w 17"/>
                  <a:gd name="T1" fmla="*/ 9 h 17"/>
                  <a:gd name="T2" fmla="*/ 14 w 17"/>
                  <a:gd name="T3" fmla="*/ 7 h 17"/>
                  <a:gd name="T4" fmla="*/ 16 w 17"/>
                  <a:gd name="T5" fmla="*/ 4 h 17"/>
                  <a:gd name="T6" fmla="*/ 14 w 17"/>
                  <a:gd name="T7" fmla="*/ 1 h 17"/>
                  <a:gd name="T8" fmla="*/ 12 w 17"/>
                  <a:gd name="T9" fmla="*/ 1 h 17"/>
                  <a:gd name="T10" fmla="*/ 11 w 17"/>
                  <a:gd name="T11" fmla="*/ 0 h 17"/>
                  <a:gd name="T12" fmla="*/ 8 w 17"/>
                  <a:gd name="T13" fmla="*/ 1 h 17"/>
                  <a:gd name="T14" fmla="*/ 4 w 17"/>
                  <a:gd name="T15" fmla="*/ 2 h 17"/>
                  <a:gd name="T16" fmla="*/ 3 w 17"/>
                  <a:gd name="T17" fmla="*/ 4 h 17"/>
                  <a:gd name="T18" fmla="*/ 0 w 17"/>
                  <a:gd name="T19" fmla="*/ 8 h 17"/>
                  <a:gd name="T20" fmla="*/ 0 w 17"/>
                  <a:gd name="T21" fmla="*/ 12 h 17"/>
                  <a:gd name="T22" fmla="*/ 0 w 17"/>
                  <a:gd name="T23" fmla="*/ 13 h 17"/>
                  <a:gd name="T24" fmla="*/ 1 w 17"/>
                  <a:gd name="T25" fmla="*/ 14 h 17"/>
                  <a:gd name="T26" fmla="*/ 3 w 17"/>
                  <a:gd name="T27" fmla="*/ 16 h 17"/>
                  <a:gd name="T28" fmla="*/ 4 w 17"/>
                  <a:gd name="T29" fmla="*/ 16 h 17"/>
                  <a:gd name="T30" fmla="*/ 8 w 17"/>
                  <a:gd name="T31" fmla="*/ 14 h 17"/>
                  <a:gd name="T32" fmla="*/ 11 w 17"/>
                  <a:gd name="T33" fmla="*/ 13 h 17"/>
                  <a:gd name="T34" fmla="*/ 12 w 17"/>
                  <a:gd name="T35" fmla="*/ 9 h 1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7"/>
                  <a:gd name="T55" fmla="*/ 0 h 17"/>
                  <a:gd name="T56" fmla="*/ 17 w 17"/>
                  <a:gd name="T57" fmla="*/ 17 h 1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7" h="17">
                    <a:moveTo>
                      <a:pt x="12" y="9"/>
                    </a:moveTo>
                    <a:lnTo>
                      <a:pt x="14" y="7"/>
                    </a:lnTo>
                    <a:lnTo>
                      <a:pt x="16" y="4"/>
                    </a:lnTo>
                    <a:lnTo>
                      <a:pt x="14" y="1"/>
                    </a:lnTo>
                    <a:lnTo>
                      <a:pt x="12" y="1"/>
                    </a:lnTo>
                    <a:lnTo>
                      <a:pt x="11" y="0"/>
                    </a:lnTo>
                    <a:lnTo>
                      <a:pt x="8" y="1"/>
                    </a:lnTo>
                    <a:lnTo>
                      <a:pt x="4" y="2"/>
                    </a:lnTo>
                    <a:lnTo>
                      <a:pt x="3" y="4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0" y="13"/>
                    </a:lnTo>
                    <a:lnTo>
                      <a:pt x="1" y="14"/>
                    </a:lnTo>
                    <a:lnTo>
                      <a:pt x="3" y="16"/>
                    </a:lnTo>
                    <a:lnTo>
                      <a:pt x="4" y="16"/>
                    </a:lnTo>
                    <a:lnTo>
                      <a:pt x="8" y="14"/>
                    </a:lnTo>
                    <a:lnTo>
                      <a:pt x="11" y="13"/>
                    </a:lnTo>
                    <a:lnTo>
                      <a:pt x="12" y="9"/>
                    </a:ln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432" name="Freeform 837"/>
              <p:cNvSpPr>
                <a:spLocks/>
              </p:cNvSpPr>
              <p:nvPr/>
            </p:nvSpPr>
            <p:spPr bwMode="auto">
              <a:xfrm>
                <a:off x="2391" y="3177"/>
                <a:ext cx="16" cy="16"/>
              </a:xfrm>
              <a:custGeom>
                <a:avLst/>
                <a:gdLst>
                  <a:gd name="T0" fmla="*/ 13 w 17"/>
                  <a:gd name="T1" fmla="*/ 8 h 17"/>
                  <a:gd name="T2" fmla="*/ 16 w 17"/>
                  <a:gd name="T3" fmla="*/ 8 h 17"/>
                  <a:gd name="T4" fmla="*/ 16 w 17"/>
                  <a:gd name="T5" fmla="*/ 2 h 17"/>
                  <a:gd name="T6" fmla="*/ 16 w 17"/>
                  <a:gd name="T7" fmla="*/ 0 h 17"/>
                  <a:gd name="T8" fmla="*/ 13 w 17"/>
                  <a:gd name="T9" fmla="*/ 0 h 17"/>
                  <a:gd name="T10" fmla="*/ 10 w 17"/>
                  <a:gd name="T11" fmla="*/ 0 h 17"/>
                  <a:gd name="T12" fmla="*/ 8 w 17"/>
                  <a:gd name="T13" fmla="*/ 0 h 17"/>
                  <a:gd name="T14" fmla="*/ 2 w 17"/>
                  <a:gd name="T15" fmla="*/ 5 h 17"/>
                  <a:gd name="T16" fmla="*/ 0 w 17"/>
                  <a:gd name="T17" fmla="*/ 8 h 17"/>
                  <a:gd name="T18" fmla="*/ 0 w 17"/>
                  <a:gd name="T19" fmla="*/ 10 h 17"/>
                  <a:gd name="T20" fmla="*/ 0 w 17"/>
                  <a:gd name="T21" fmla="*/ 13 h 17"/>
                  <a:gd name="T22" fmla="*/ 2 w 17"/>
                  <a:gd name="T23" fmla="*/ 16 h 17"/>
                  <a:gd name="T24" fmla="*/ 5 w 17"/>
                  <a:gd name="T25" fmla="*/ 16 h 17"/>
                  <a:gd name="T26" fmla="*/ 8 w 17"/>
                  <a:gd name="T27" fmla="*/ 16 h 17"/>
                  <a:gd name="T28" fmla="*/ 13 w 17"/>
                  <a:gd name="T29" fmla="*/ 8 h 1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7"/>
                  <a:gd name="T46" fmla="*/ 0 h 17"/>
                  <a:gd name="T47" fmla="*/ 17 w 17"/>
                  <a:gd name="T48" fmla="*/ 17 h 1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7" h="17">
                    <a:moveTo>
                      <a:pt x="13" y="8"/>
                    </a:moveTo>
                    <a:lnTo>
                      <a:pt x="16" y="8"/>
                    </a:lnTo>
                    <a:lnTo>
                      <a:pt x="16" y="2"/>
                    </a:lnTo>
                    <a:lnTo>
                      <a:pt x="16" y="0"/>
                    </a:lnTo>
                    <a:lnTo>
                      <a:pt x="13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2" y="5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0" y="13"/>
                    </a:lnTo>
                    <a:lnTo>
                      <a:pt x="2" y="16"/>
                    </a:lnTo>
                    <a:lnTo>
                      <a:pt x="5" y="16"/>
                    </a:lnTo>
                    <a:lnTo>
                      <a:pt x="8" y="16"/>
                    </a:lnTo>
                    <a:lnTo>
                      <a:pt x="13" y="8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433" name="Freeform 838"/>
              <p:cNvSpPr>
                <a:spLocks/>
              </p:cNvSpPr>
              <p:nvPr/>
            </p:nvSpPr>
            <p:spPr bwMode="auto">
              <a:xfrm>
                <a:off x="2379" y="3177"/>
                <a:ext cx="15" cy="17"/>
              </a:xfrm>
              <a:custGeom>
                <a:avLst/>
                <a:gdLst>
                  <a:gd name="T0" fmla="*/ 4 w 17"/>
                  <a:gd name="T1" fmla="*/ 16 h 17"/>
                  <a:gd name="T2" fmla="*/ 1 w 17"/>
                  <a:gd name="T3" fmla="*/ 12 h 17"/>
                  <a:gd name="T4" fmla="*/ 0 w 17"/>
                  <a:gd name="T5" fmla="*/ 12 h 17"/>
                  <a:gd name="T6" fmla="*/ 0 w 17"/>
                  <a:gd name="T7" fmla="*/ 9 h 17"/>
                  <a:gd name="T8" fmla="*/ 0 w 17"/>
                  <a:gd name="T9" fmla="*/ 7 h 17"/>
                  <a:gd name="T10" fmla="*/ 1 w 17"/>
                  <a:gd name="T11" fmla="*/ 5 h 17"/>
                  <a:gd name="T12" fmla="*/ 3 w 17"/>
                  <a:gd name="T13" fmla="*/ 2 h 17"/>
                  <a:gd name="T14" fmla="*/ 6 w 17"/>
                  <a:gd name="T15" fmla="*/ 1 h 17"/>
                  <a:gd name="T16" fmla="*/ 8 w 17"/>
                  <a:gd name="T17" fmla="*/ 0 h 17"/>
                  <a:gd name="T18" fmla="*/ 9 w 17"/>
                  <a:gd name="T19" fmla="*/ 0 h 17"/>
                  <a:gd name="T20" fmla="*/ 14 w 17"/>
                  <a:gd name="T21" fmla="*/ 2 h 17"/>
                  <a:gd name="T22" fmla="*/ 16 w 17"/>
                  <a:gd name="T23" fmla="*/ 3 h 17"/>
                  <a:gd name="T24" fmla="*/ 16 w 17"/>
                  <a:gd name="T25" fmla="*/ 6 h 17"/>
                  <a:gd name="T26" fmla="*/ 16 w 17"/>
                  <a:gd name="T27" fmla="*/ 8 h 17"/>
                  <a:gd name="T28" fmla="*/ 14 w 17"/>
                  <a:gd name="T29" fmla="*/ 10 h 17"/>
                  <a:gd name="T30" fmla="*/ 12 w 17"/>
                  <a:gd name="T31" fmla="*/ 12 h 17"/>
                  <a:gd name="T32" fmla="*/ 9 w 17"/>
                  <a:gd name="T33" fmla="*/ 14 h 17"/>
                  <a:gd name="T34" fmla="*/ 7 w 17"/>
                  <a:gd name="T35" fmla="*/ 16 h 17"/>
                  <a:gd name="T36" fmla="*/ 6 w 17"/>
                  <a:gd name="T37" fmla="*/ 16 h 17"/>
                  <a:gd name="T38" fmla="*/ 4 w 17"/>
                  <a:gd name="T39" fmla="*/ 16 h 17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7"/>
                  <a:gd name="T61" fmla="*/ 0 h 17"/>
                  <a:gd name="T62" fmla="*/ 17 w 17"/>
                  <a:gd name="T63" fmla="*/ 17 h 17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7" h="17">
                    <a:moveTo>
                      <a:pt x="4" y="16"/>
                    </a:moveTo>
                    <a:lnTo>
                      <a:pt x="1" y="12"/>
                    </a:lnTo>
                    <a:lnTo>
                      <a:pt x="0" y="12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1" y="5"/>
                    </a:lnTo>
                    <a:lnTo>
                      <a:pt x="3" y="2"/>
                    </a:lnTo>
                    <a:lnTo>
                      <a:pt x="6" y="1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4" y="2"/>
                    </a:lnTo>
                    <a:lnTo>
                      <a:pt x="16" y="3"/>
                    </a:lnTo>
                    <a:lnTo>
                      <a:pt x="16" y="6"/>
                    </a:lnTo>
                    <a:lnTo>
                      <a:pt x="16" y="8"/>
                    </a:lnTo>
                    <a:lnTo>
                      <a:pt x="14" y="10"/>
                    </a:lnTo>
                    <a:lnTo>
                      <a:pt x="12" y="12"/>
                    </a:lnTo>
                    <a:lnTo>
                      <a:pt x="9" y="14"/>
                    </a:lnTo>
                    <a:lnTo>
                      <a:pt x="7" y="16"/>
                    </a:lnTo>
                    <a:lnTo>
                      <a:pt x="6" y="16"/>
                    </a:lnTo>
                    <a:lnTo>
                      <a:pt x="4" y="16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434" name="Freeform 839"/>
              <p:cNvSpPr>
                <a:spLocks/>
              </p:cNvSpPr>
              <p:nvPr/>
            </p:nvSpPr>
            <p:spPr bwMode="auto">
              <a:xfrm>
                <a:off x="2381" y="3178"/>
                <a:ext cx="16" cy="17"/>
              </a:xfrm>
              <a:custGeom>
                <a:avLst/>
                <a:gdLst>
                  <a:gd name="T0" fmla="*/ 14 w 17"/>
                  <a:gd name="T1" fmla="*/ 9 h 17"/>
                  <a:gd name="T2" fmla="*/ 16 w 17"/>
                  <a:gd name="T3" fmla="*/ 7 h 17"/>
                  <a:gd name="T4" fmla="*/ 16 w 17"/>
                  <a:gd name="T5" fmla="*/ 4 h 17"/>
                  <a:gd name="T6" fmla="*/ 16 w 17"/>
                  <a:gd name="T7" fmla="*/ 1 h 17"/>
                  <a:gd name="T8" fmla="*/ 14 w 17"/>
                  <a:gd name="T9" fmla="*/ 0 h 17"/>
                  <a:gd name="T10" fmla="*/ 11 w 17"/>
                  <a:gd name="T11" fmla="*/ 0 h 17"/>
                  <a:gd name="T12" fmla="*/ 8 w 17"/>
                  <a:gd name="T13" fmla="*/ 0 h 17"/>
                  <a:gd name="T14" fmla="*/ 4 w 17"/>
                  <a:gd name="T15" fmla="*/ 2 h 17"/>
                  <a:gd name="T16" fmla="*/ 1 w 17"/>
                  <a:gd name="T17" fmla="*/ 4 h 17"/>
                  <a:gd name="T18" fmla="*/ 1 w 17"/>
                  <a:gd name="T19" fmla="*/ 8 h 17"/>
                  <a:gd name="T20" fmla="*/ 0 w 17"/>
                  <a:gd name="T21" fmla="*/ 12 h 17"/>
                  <a:gd name="T22" fmla="*/ 1 w 17"/>
                  <a:gd name="T23" fmla="*/ 13 h 17"/>
                  <a:gd name="T24" fmla="*/ 1 w 17"/>
                  <a:gd name="T25" fmla="*/ 14 h 17"/>
                  <a:gd name="T26" fmla="*/ 1 w 17"/>
                  <a:gd name="T27" fmla="*/ 16 h 17"/>
                  <a:gd name="T28" fmla="*/ 4 w 17"/>
                  <a:gd name="T29" fmla="*/ 16 h 17"/>
                  <a:gd name="T30" fmla="*/ 8 w 17"/>
                  <a:gd name="T31" fmla="*/ 14 h 17"/>
                  <a:gd name="T32" fmla="*/ 11 w 17"/>
                  <a:gd name="T33" fmla="*/ 12 h 17"/>
                  <a:gd name="T34" fmla="*/ 14 w 17"/>
                  <a:gd name="T35" fmla="*/ 9 h 1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7"/>
                  <a:gd name="T55" fmla="*/ 0 h 17"/>
                  <a:gd name="T56" fmla="*/ 17 w 17"/>
                  <a:gd name="T57" fmla="*/ 17 h 1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7" h="17">
                    <a:moveTo>
                      <a:pt x="14" y="9"/>
                    </a:moveTo>
                    <a:lnTo>
                      <a:pt x="16" y="7"/>
                    </a:lnTo>
                    <a:lnTo>
                      <a:pt x="16" y="4"/>
                    </a:lnTo>
                    <a:lnTo>
                      <a:pt x="16" y="1"/>
                    </a:lnTo>
                    <a:lnTo>
                      <a:pt x="14" y="0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4" y="2"/>
                    </a:lnTo>
                    <a:lnTo>
                      <a:pt x="1" y="4"/>
                    </a:lnTo>
                    <a:lnTo>
                      <a:pt x="1" y="8"/>
                    </a:lnTo>
                    <a:lnTo>
                      <a:pt x="0" y="12"/>
                    </a:lnTo>
                    <a:lnTo>
                      <a:pt x="1" y="13"/>
                    </a:lnTo>
                    <a:lnTo>
                      <a:pt x="1" y="14"/>
                    </a:lnTo>
                    <a:lnTo>
                      <a:pt x="1" y="16"/>
                    </a:lnTo>
                    <a:lnTo>
                      <a:pt x="4" y="16"/>
                    </a:lnTo>
                    <a:lnTo>
                      <a:pt x="8" y="14"/>
                    </a:lnTo>
                    <a:lnTo>
                      <a:pt x="11" y="12"/>
                    </a:lnTo>
                    <a:lnTo>
                      <a:pt x="14" y="9"/>
                    </a:ln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435" name="Freeform 840"/>
              <p:cNvSpPr>
                <a:spLocks/>
              </p:cNvSpPr>
              <p:nvPr/>
            </p:nvSpPr>
            <p:spPr bwMode="auto">
              <a:xfrm>
                <a:off x="2383" y="3181"/>
                <a:ext cx="16" cy="16"/>
              </a:xfrm>
              <a:custGeom>
                <a:avLst/>
                <a:gdLst>
                  <a:gd name="T0" fmla="*/ 16 w 17"/>
                  <a:gd name="T1" fmla="*/ 8 h 17"/>
                  <a:gd name="T2" fmla="*/ 16 w 17"/>
                  <a:gd name="T3" fmla="*/ 8 h 17"/>
                  <a:gd name="T4" fmla="*/ 16 w 17"/>
                  <a:gd name="T5" fmla="*/ 2 h 17"/>
                  <a:gd name="T6" fmla="*/ 16 w 17"/>
                  <a:gd name="T7" fmla="*/ 0 h 17"/>
                  <a:gd name="T8" fmla="*/ 12 w 17"/>
                  <a:gd name="T9" fmla="*/ 0 h 17"/>
                  <a:gd name="T10" fmla="*/ 8 w 17"/>
                  <a:gd name="T11" fmla="*/ 0 h 17"/>
                  <a:gd name="T12" fmla="*/ 4 w 17"/>
                  <a:gd name="T13" fmla="*/ 2 h 17"/>
                  <a:gd name="T14" fmla="*/ 0 w 17"/>
                  <a:gd name="T15" fmla="*/ 8 h 17"/>
                  <a:gd name="T16" fmla="*/ 0 w 17"/>
                  <a:gd name="T17" fmla="*/ 10 h 17"/>
                  <a:gd name="T18" fmla="*/ 0 w 17"/>
                  <a:gd name="T19" fmla="*/ 13 h 17"/>
                  <a:gd name="T20" fmla="*/ 4 w 17"/>
                  <a:gd name="T21" fmla="*/ 16 h 17"/>
                  <a:gd name="T22" fmla="*/ 8 w 17"/>
                  <a:gd name="T23" fmla="*/ 16 h 17"/>
                  <a:gd name="T24" fmla="*/ 16 w 17"/>
                  <a:gd name="T25" fmla="*/ 8 h 1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7"/>
                  <a:gd name="T40" fmla="*/ 0 h 17"/>
                  <a:gd name="T41" fmla="*/ 17 w 17"/>
                  <a:gd name="T42" fmla="*/ 17 h 1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7" h="17">
                    <a:moveTo>
                      <a:pt x="16" y="8"/>
                    </a:moveTo>
                    <a:lnTo>
                      <a:pt x="16" y="8"/>
                    </a:lnTo>
                    <a:lnTo>
                      <a:pt x="16" y="2"/>
                    </a:lnTo>
                    <a:lnTo>
                      <a:pt x="16" y="0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4" y="2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0" y="13"/>
                    </a:lnTo>
                    <a:lnTo>
                      <a:pt x="4" y="16"/>
                    </a:lnTo>
                    <a:lnTo>
                      <a:pt x="8" y="16"/>
                    </a:lnTo>
                    <a:lnTo>
                      <a:pt x="16" y="8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436" name="Freeform 841"/>
              <p:cNvSpPr>
                <a:spLocks/>
              </p:cNvSpPr>
              <p:nvPr/>
            </p:nvSpPr>
            <p:spPr bwMode="auto">
              <a:xfrm>
                <a:off x="2391" y="3175"/>
                <a:ext cx="16" cy="16"/>
              </a:xfrm>
              <a:custGeom>
                <a:avLst/>
                <a:gdLst>
                  <a:gd name="T0" fmla="*/ 6 w 17"/>
                  <a:gd name="T1" fmla="*/ 16 h 17"/>
                  <a:gd name="T2" fmla="*/ 2 w 17"/>
                  <a:gd name="T3" fmla="*/ 13 h 17"/>
                  <a:gd name="T4" fmla="*/ 1 w 17"/>
                  <a:gd name="T5" fmla="*/ 13 h 17"/>
                  <a:gd name="T6" fmla="*/ 0 w 17"/>
                  <a:gd name="T7" fmla="*/ 12 h 17"/>
                  <a:gd name="T8" fmla="*/ 0 w 17"/>
                  <a:gd name="T9" fmla="*/ 10 h 17"/>
                  <a:gd name="T10" fmla="*/ 0 w 17"/>
                  <a:gd name="T11" fmla="*/ 7 h 17"/>
                  <a:gd name="T12" fmla="*/ 2 w 17"/>
                  <a:gd name="T13" fmla="*/ 5 h 17"/>
                  <a:gd name="T14" fmla="*/ 3 w 17"/>
                  <a:gd name="T15" fmla="*/ 3 h 17"/>
                  <a:gd name="T16" fmla="*/ 6 w 17"/>
                  <a:gd name="T17" fmla="*/ 1 h 17"/>
                  <a:gd name="T18" fmla="*/ 8 w 17"/>
                  <a:gd name="T19" fmla="*/ 0 h 17"/>
                  <a:gd name="T20" fmla="*/ 9 w 17"/>
                  <a:gd name="T21" fmla="*/ 0 h 17"/>
                  <a:gd name="T22" fmla="*/ 11 w 17"/>
                  <a:gd name="T23" fmla="*/ 0 h 17"/>
                  <a:gd name="T24" fmla="*/ 14 w 17"/>
                  <a:gd name="T25" fmla="*/ 3 h 17"/>
                  <a:gd name="T26" fmla="*/ 16 w 17"/>
                  <a:gd name="T27" fmla="*/ 3 h 17"/>
                  <a:gd name="T28" fmla="*/ 16 w 17"/>
                  <a:gd name="T29" fmla="*/ 6 h 17"/>
                  <a:gd name="T30" fmla="*/ 16 w 17"/>
                  <a:gd name="T31" fmla="*/ 8 h 17"/>
                  <a:gd name="T32" fmla="*/ 14 w 17"/>
                  <a:gd name="T33" fmla="*/ 11 h 17"/>
                  <a:gd name="T34" fmla="*/ 12 w 17"/>
                  <a:gd name="T35" fmla="*/ 13 h 17"/>
                  <a:gd name="T36" fmla="*/ 9 w 17"/>
                  <a:gd name="T37" fmla="*/ 14 h 17"/>
                  <a:gd name="T38" fmla="*/ 7 w 17"/>
                  <a:gd name="T39" fmla="*/ 16 h 17"/>
                  <a:gd name="T40" fmla="*/ 6 w 17"/>
                  <a:gd name="T41" fmla="*/ 16 h 1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7"/>
                  <a:gd name="T64" fmla="*/ 0 h 17"/>
                  <a:gd name="T65" fmla="*/ 17 w 17"/>
                  <a:gd name="T66" fmla="*/ 17 h 1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7" h="17">
                    <a:moveTo>
                      <a:pt x="6" y="16"/>
                    </a:moveTo>
                    <a:lnTo>
                      <a:pt x="2" y="13"/>
                    </a:lnTo>
                    <a:lnTo>
                      <a:pt x="1" y="13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2" y="5"/>
                    </a:lnTo>
                    <a:lnTo>
                      <a:pt x="3" y="3"/>
                    </a:lnTo>
                    <a:lnTo>
                      <a:pt x="6" y="1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4" y="3"/>
                    </a:lnTo>
                    <a:lnTo>
                      <a:pt x="16" y="3"/>
                    </a:lnTo>
                    <a:lnTo>
                      <a:pt x="16" y="6"/>
                    </a:lnTo>
                    <a:lnTo>
                      <a:pt x="16" y="8"/>
                    </a:lnTo>
                    <a:lnTo>
                      <a:pt x="14" y="11"/>
                    </a:lnTo>
                    <a:lnTo>
                      <a:pt x="12" y="13"/>
                    </a:lnTo>
                    <a:lnTo>
                      <a:pt x="9" y="14"/>
                    </a:lnTo>
                    <a:lnTo>
                      <a:pt x="7" y="16"/>
                    </a:lnTo>
                    <a:lnTo>
                      <a:pt x="6" y="16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437" name="Freeform 842"/>
              <p:cNvSpPr>
                <a:spLocks/>
              </p:cNvSpPr>
              <p:nvPr/>
            </p:nvSpPr>
            <p:spPr bwMode="auto">
              <a:xfrm>
                <a:off x="2385" y="3181"/>
                <a:ext cx="16" cy="16"/>
              </a:xfrm>
              <a:custGeom>
                <a:avLst/>
                <a:gdLst>
                  <a:gd name="T0" fmla="*/ 13 w 17"/>
                  <a:gd name="T1" fmla="*/ 9 h 17"/>
                  <a:gd name="T2" fmla="*/ 14 w 17"/>
                  <a:gd name="T3" fmla="*/ 7 h 17"/>
                  <a:gd name="T4" fmla="*/ 16 w 17"/>
                  <a:gd name="T5" fmla="*/ 4 h 17"/>
                  <a:gd name="T6" fmla="*/ 14 w 17"/>
                  <a:gd name="T7" fmla="*/ 1 h 17"/>
                  <a:gd name="T8" fmla="*/ 13 w 17"/>
                  <a:gd name="T9" fmla="*/ 1 h 17"/>
                  <a:gd name="T10" fmla="*/ 10 w 17"/>
                  <a:gd name="T11" fmla="*/ 0 h 17"/>
                  <a:gd name="T12" fmla="*/ 8 w 17"/>
                  <a:gd name="T13" fmla="*/ 1 h 17"/>
                  <a:gd name="T14" fmla="*/ 5 w 17"/>
                  <a:gd name="T15" fmla="*/ 2 h 17"/>
                  <a:gd name="T16" fmla="*/ 2 w 17"/>
                  <a:gd name="T17" fmla="*/ 4 h 17"/>
                  <a:gd name="T18" fmla="*/ 1 w 17"/>
                  <a:gd name="T19" fmla="*/ 8 h 17"/>
                  <a:gd name="T20" fmla="*/ 0 w 17"/>
                  <a:gd name="T21" fmla="*/ 12 h 17"/>
                  <a:gd name="T22" fmla="*/ 1 w 17"/>
                  <a:gd name="T23" fmla="*/ 13 h 17"/>
                  <a:gd name="T24" fmla="*/ 1 w 17"/>
                  <a:gd name="T25" fmla="*/ 14 h 17"/>
                  <a:gd name="T26" fmla="*/ 2 w 17"/>
                  <a:gd name="T27" fmla="*/ 16 h 17"/>
                  <a:gd name="T28" fmla="*/ 4 w 17"/>
                  <a:gd name="T29" fmla="*/ 16 h 17"/>
                  <a:gd name="T30" fmla="*/ 8 w 17"/>
                  <a:gd name="T31" fmla="*/ 14 h 17"/>
                  <a:gd name="T32" fmla="*/ 10 w 17"/>
                  <a:gd name="T33" fmla="*/ 12 h 17"/>
                  <a:gd name="T34" fmla="*/ 13 w 17"/>
                  <a:gd name="T35" fmla="*/ 9 h 1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7"/>
                  <a:gd name="T55" fmla="*/ 0 h 17"/>
                  <a:gd name="T56" fmla="*/ 17 w 17"/>
                  <a:gd name="T57" fmla="*/ 17 h 1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7" h="17">
                    <a:moveTo>
                      <a:pt x="13" y="9"/>
                    </a:moveTo>
                    <a:lnTo>
                      <a:pt x="14" y="7"/>
                    </a:lnTo>
                    <a:lnTo>
                      <a:pt x="16" y="4"/>
                    </a:lnTo>
                    <a:lnTo>
                      <a:pt x="14" y="1"/>
                    </a:lnTo>
                    <a:lnTo>
                      <a:pt x="13" y="1"/>
                    </a:lnTo>
                    <a:lnTo>
                      <a:pt x="10" y="0"/>
                    </a:lnTo>
                    <a:lnTo>
                      <a:pt x="8" y="1"/>
                    </a:lnTo>
                    <a:lnTo>
                      <a:pt x="5" y="2"/>
                    </a:lnTo>
                    <a:lnTo>
                      <a:pt x="2" y="4"/>
                    </a:lnTo>
                    <a:lnTo>
                      <a:pt x="1" y="8"/>
                    </a:lnTo>
                    <a:lnTo>
                      <a:pt x="0" y="12"/>
                    </a:lnTo>
                    <a:lnTo>
                      <a:pt x="1" y="13"/>
                    </a:lnTo>
                    <a:lnTo>
                      <a:pt x="1" y="14"/>
                    </a:lnTo>
                    <a:lnTo>
                      <a:pt x="2" y="16"/>
                    </a:lnTo>
                    <a:lnTo>
                      <a:pt x="4" y="16"/>
                    </a:lnTo>
                    <a:lnTo>
                      <a:pt x="8" y="14"/>
                    </a:lnTo>
                    <a:lnTo>
                      <a:pt x="10" y="12"/>
                    </a:lnTo>
                    <a:lnTo>
                      <a:pt x="13" y="9"/>
                    </a:ln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438" name="Freeform 843"/>
              <p:cNvSpPr>
                <a:spLocks/>
              </p:cNvSpPr>
              <p:nvPr/>
            </p:nvSpPr>
            <p:spPr bwMode="auto">
              <a:xfrm>
                <a:off x="2283" y="3198"/>
                <a:ext cx="21" cy="40"/>
              </a:xfrm>
              <a:custGeom>
                <a:avLst/>
                <a:gdLst>
                  <a:gd name="T0" fmla="*/ 0 w 23"/>
                  <a:gd name="T1" fmla="*/ 28 h 42"/>
                  <a:gd name="T2" fmla="*/ 22 w 23"/>
                  <a:gd name="T3" fmla="*/ 41 h 42"/>
                  <a:gd name="T4" fmla="*/ 22 w 23"/>
                  <a:gd name="T5" fmla="*/ 13 h 42"/>
                  <a:gd name="T6" fmla="*/ 0 w 23"/>
                  <a:gd name="T7" fmla="*/ 0 h 42"/>
                  <a:gd name="T8" fmla="*/ 0 w 23"/>
                  <a:gd name="T9" fmla="*/ 28 h 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"/>
                  <a:gd name="T16" fmla="*/ 0 h 42"/>
                  <a:gd name="T17" fmla="*/ 23 w 23"/>
                  <a:gd name="T18" fmla="*/ 42 h 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" h="42">
                    <a:moveTo>
                      <a:pt x="0" y="28"/>
                    </a:moveTo>
                    <a:lnTo>
                      <a:pt x="22" y="41"/>
                    </a:lnTo>
                    <a:lnTo>
                      <a:pt x="22" y="13"/>
                    </a:lnTo>
                    <a:lnTo>
                      <a:pt x="0" y="0"/>
                    </a:lnTo>
                    <a:lnTo>
                      <a:pt x="0" y="28"/>
                    </a:lnTo>
                  </a:path>
                </a:pathLst>
              </a:custGeom>
              <a:solidFill>
                <a:srgbClr val="F901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439" name="Freeform 844"/>
              <p:cNvSpPr>
                <a:spLocks/>
              </p:cNvSpPr>
              <p:nvPr/>
            </p:nvSpPr>
            <p:spPr bwMode="auto">
              <a:xfrm>
                <a:off x="2278" y="3207"/>
                <a:ext cx="25" cy="16"/>
              </a:xfrm>
              <a:custGeom>
                <a:avLst/>
                <a:gdLst>
                  <a:gd name="T0" fmla="*/ 8 w 28"/>
                  <a:gd name="T1" fmla="*/ 0 h 17"/>
                  <a:gd name="T2" fmla="*/ 0 w 28"/>
                  <a:gd name="T3" fmla="*/ 5 h 17"/>
                  <a:gd name="T4" fmla="*/ 4 w 28"/>
                  <a:gd name="T5" fmla="*/ 13 h 17"/>
                  <a:gd name="T6" fmla="*/ 17 w 28"/>
                  <a:gd name="T7" fmla="*/ 16 h 17"/>
                  <a:gd name="T8" fmla="*/ 27 w 28"/>
                  <a:gd name="T9" fmla="*/ 10 h 17"/>
                  <a:gd name="T10" fmla="*/ 8 w 28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8"/>
                  <a:gd name="T19" fmla="*/ 0 h 17"/>
                  <a:gd name="T20" fmla="*/ 28 w 28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8" h="17">
                    <a:moveTo>
                      <a:pt x="8" y="0"/>
                    </a:moveTo>
                    <a:lnTo>
                      <a:pt x="0" y="5"/>
                    </a:lnTo>
                    <a:lnTo>
                      <a:pt x="4" y="13"/>
                    </a:lnTo>
                    <a:lnTo>
                      <a:pt x="17" y="16"/>
                    </a:lnTo>
                    <a:lnTo>
                      <a:pt x="27" y="10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F934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440" name="Freeform 845"/>
              <p:cNvSpPr>
                <a:spLocks/>
              </p:cNvSpPr>
              <p:nvPr/>
            </p:nvSpPr>
            <p:spPr bwMode="auto">
              <a:xfrm>
                <a:off x="2291" y="3217"/>
                <a:ext cx="15" cy="27"/>
              </a:xfrm>
              <a:custGeom>
                <a:avLst/>
                <a:gdLst>
                  <a:gd name="T0" fmla="*/ 16 w 17"/>
                  <a:gd name="T1" fmla="*/ 19 h 28"/>
                  <a:gd name="T2" fmla="*/ 0 w 17"/>
                  <a:gd name="T3" fmla="*/ 27 h 28"/>
                  <a:gd name="T4" fmla="*/ 0 w 17"/>
                  <a:gd name="T5" fmla="*/ 12 h 28"/>
                  <a:gd name="T6" fmla="*/ 4 w 17"/>
                  <a:gd name="T7" fmla="*/ 4 h 28"/>
                  <a:gd name="T8" fmla="*/ 16 w 17"/>
                  <a:gd name="T9" fmla="*/ 0 h 28"/>
                  <a:gd name="T10" fmla="*/ 16 w 17"/>
                  <a:gd name="T11" fmla="*/ 19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"/>
                  <a:gd name="T19" fmla="*/ 0 h 28"/>
                  <a:gd name="T20" fmla="*/ 17 w 17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" h="28">
                    <a:moveTo>
                      <a:pt x="16" y="19"/>
                    </a:moveTo>
                    <a:lnTo>
                      <a:pt x="0" y="27"/>
                    </a:lnTo>
                    <a:lnTo>
                      <a:pt x="0" y="12"/>
                    </a:lnTo>
                    <a:lnTo>
                      <a:pt x="4" y="4"/>
                    </a:lnTo>
                    <a:lnTo>
                      <a:pt x="16" y="0"/>
                    </a:lnTo>
                    <a:lnTo>
                      <a:pt x="16" y="19"/>
                    </a:lnTo>
                  </a:path>
                </a:pathLst>
              </a:custGeom>
              <a:solidFill>
                <a:srgbClr val="99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441" name="Freeform 846"/>
              <p:cNvSpPr>
                <a:spLocks/>
              </p:cNvSpPr>
              <p:nvPr/>
            </p:nvSpPr>
            <p:spPr bwMode="auto">
              <a:xfrm>
                <a:off x="2271" y="3228"/>
                <a:ext cx="21" cy="22"/>
              </a:xfrm>
              <a:custGeom>
                <a:avLst/>
                <a:gdLst>
                  <a:gd name="T0" fmla="*/ 21 w 22"/>
                  <a:gd name="T1" fmla="*/ 15 h 23"/>
                  <a:gd name="T2" fmla="*/ 19 w 22"/>
                  <a:gd name="T3" fmla="*/ 11 h 23"/>
                  <a:gd name="T4" fmla="*/ 9 w 22"/>
                  <a:gd name="T5" fmla="*/ 13 h 23"/>
                  <a:gd name="T6" fmla="*/ 2 w 22"/>
                  <a:gd name="T7" fmla="*/ 22 h 23"/>
                  <a:gd name="T8" fmla="*/ 0 w 22"/>
                  <a:gd name="T9" fmla="*/ 21 h 23"/>
                  <a:gd name="T10" fmla="*/ 3 w 22"/>
                  <a:gd name="T11" fmla="*/ 9 h 23"/>
                  <a:gd name="T12" fmla="*/ 21 w 22"/>
                  <a:gd name="T13" fmla="*/ 0 h 23"/>
                  <a:gd name="T14" fmla="*/ 21 w 22"/>
                  <a:gd name="T15" fmla="*/ 15 h 2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2"/>
                  <a:gd name="T25" fmla="*/ 0 h 23"/>
                  <a:gd name="T26" fmla="*/ 22 w 22"/>
                  <a:gd name="T27" fmla="*/ 23 h 2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2" h="23">
                    <a:moveTo>
                      <a:pt x="21" y="15"/>
                    </a:moveTo>
                    <a:lnTo>
                      <a:pt x="19" y="11"/>
                    </a:lnTo>
                    <a:lnTo>
                      <a:pt x="9" y="13"/>
                    </a:lnTo>
                    <a:lnTo>
                      <a:pt x="2" y="22"/>
                    </a:lnTo>
                    <a:lnTo>
                      <a:pt x="0" y="21"/>
                    </a:lnTo>
                    <a:lnTo>
                      <a:pt x="3" y="9"/>
                    </a:lnTo>
                    <a:lnTo>
                      <a:pt x="21" y="0"/>
                    </a:lnTo>
                    <a:lnTo>
                      <a:pt x="21" y="15"/>
                    </a:lnTo>
                  </a:path>
                </a:pathLst>
              </a:custGeom>
              <a:solidFill>
                <a:srgbClr val="99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442" name="Freeform 847"/>
              <p:cNvSpPr>
                <a:spLocks/>
              </p:cNvSpPr>
              <p:nvPr/>
            </p:nvSpPr>
            <p:spPr bwMode="auto">
              <a:xfrm>
                <a:off x="2262" y="3232"/>
                <a:ext cx="16" cy="18"/>
              </a:xfrm>
              <a:custGeom>
                <a:avLst/>
                <a:gdLst>
                  <a:gd name="T0" fmla="*/ 0 w 17"/>
                  <a:gd name="T1" fmla="*/ 12 h 19"/>
                  <a:gd name="T2" fmla="*/ 12 w 17"/>
                  <a:gd name="T3" fmla="*/ 18 h 19"/>
                  <a:gd name="T4" fmla="*/ 16 w 17"/>
                  <a:gd name="T5" fmla="*/ 6 h 19"/>
                  <a:gd name="T6" fmla="*/ 6 w 17"/>
                  <a:gd name="T7" fmla="*/ 3 h 19"/>
                  <a:gd name="T8" fmla="*/ 0 w 17"/>
                  <a:gd name="T9" fmla="*/ 0 h 19"/>
                  <a:gd name="T10" fmla="*/ 0 w 17"/>
                  <a:gd name="T11" fmla="*/ 12 h 1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"/>
                  <a:gd name="T19" fmla="*/ 0 h 19"/>
                  <a:gd name="T20" fmla="*/ 17 w 17"/>
                  <a:gd name="T21" fmla="*/ 19 h 1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" h="19">
                    <a:moveTo>
                      <a:pt x="0" y="12"/>
                    </a:moveTo>
                    <a:lnTo>
                      <a:pt x="12" y="18"/>
                    </a:lnTo>
                    <a:lnTo>
                      <a:pt x="16" y="6"/>
                    </a:lnTo>
                    <a:lnTo>
                      <a:pt x="6" y="3"/>
                    </a:lnTo>
                    <a:lnTo>
                      <a:pt x="0" y="0"/>
                    </a:lnTo>
                    <a:lnTo>
                      <a:pt x="0" y="12"/>
                    </a:lnTo>
                  </a:path>
                </a:pathLst>
              </a:custGeom>
              <a:solidFill>
                <a:srgbClr val="F901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443" name="Freeform 848"/>
              <p:cNvSpPr>
                <a:spLocks/>
              </p:cNvSpPr>
              <p:nvPr/>
            </p:nvSpPr>
            <p:spPr bwMode="auto">
              <a:xfrm>
                <a:off x="2292" y="3218"/>
                <a:ext cx="16" cy="17"/>
              </a:xfrm>
              <a:custGeom>
                <a:avLst/>
                <a:gdLst>
                  <a:gd name="T0" fmla="*/ 16 w 17"/>
                  <a:gd name="T1" fmla="*/ 9 h 17"/>
                  <a:gd name="T2" fmla="*/ 0 w 17"/>
                  <a:gd name="T3" fmla="*/ 16 h 17"/>
                  <a:gd name="T4" fmla="*/ 4 w 17"/>
                  <a:gd name="T5" fmla="*/ 4 h 17"/>
                  <a:gd name="T6" fmla="*/ 16 w 17"/>
                  <a:gd name="T7" fmla="*/ 0 h 17"/>
                  <a:gd name="T8" fmla="*/ 16 w 17"/>
                  <a:gd name="T9" fmla="*/ 9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7"/>
                  <a:gd name="T17" fmla="*/ 17 w 1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7">
                    <a:moveTo>
                      <a:pt x="16" y="9"/>
                    </a:moveTo>
                    <a:lnTo>
                      <a:pt x="0" y="16"/>
                    </a:lnTo>
                    <a:lnTo>
                      <a:pt x="4" y="4"/>
                    </a:lnTo>
                    <a:lnTo>
                      <a:pt x="16" y="0"/>
                    </a:lnTo>
                    <a:lnTo>
                      <a:pt x="16" y="9"/>
                    </a:lnTo>
                  </a:path>
                </a:pathLst>
              </a:custGeom>
              <a:solidFill>
                <a:srgbClr val="6E87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444" name="Freeform 849"/>
              <p:cNvSpPr>
                <a:spLocks/>
              </p:cNvSpPr>
              <p:nvPr/>
            </p:nvSpPr>
            <p:spPr bwMode="auto">
              <a:xfrm>
                <a:off x="2260" y="3222"/>
                <a:ext cx="32" cy="17"/>
              </a:xfrm>
              <a:custGeom>
                <a:avLst/>
                <a:gdLst>
                  <a:gd name="T0" fmla="*/ 0 w 34"/>
                  <a:gd name="T1" fmla="*/ 13 h 18"/>
                  <a:gd name="T2" fmla="*/ 11 w 34"/>
                  <a:gd name="T3" fmla="*/ 17 h 18"/>
                  <a:gd name="T4" fmla="*/ 33 w 34"/>
                  <a:gd name="T5" fmla="*/ 3 h 18"/>
                  <a:gd name="T6" fmla="*/ 14 w 34"/>
                  <a:gd name="T7" fmla="*/ 0 h 18"/>
                  <a:gd name="T8" fmla="*/ 0 w 34"/>
                  <a:gd name="T9" fmla="*/ 13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4"/>
                  <a:gd name="T16" fmla="*/ 0 h 18"/>
                  <a:gd name="T17" fmla="*/ 34 w 34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4" h="18">
                    <a:moveTo>
                      <a:pt x="0" y="13"/>
                    </a:moveTo>
                    <a:lnTo>
                      <a:pt x="11" y="17"/>
                    </a:lnTo>
                    <a:lnTo>
                      <a:pt x="33" y="3"/>
                    </a:lnTo>
                    <a:lnTo>
                      <a:pt x="14" y="0"/>
                    </a:lnTo>
                    <a:lnTo>
                      <a:pt x="0" y="13"/>
                    </a:lnTo>
                  </a:path>
                </a:pathLst>
              </a:custGeom>
              <a:solidFill>
                <a:srgbClr val="F934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445" name="Freeform 850"/>
              <p:cNvSpPr>
                <a:spLocks/>
              </p:cNvSpPr>
              <p:nvPr/>
            </p:nvSpPr>
            <p:spPr bwMode="auto">
              <a:xfrm>
                <a:off x="2276" y="3211"/>
                <a:ext cx="20" cy="20"/>
              </a:xfrm>
              <a:custGeom>
                <a:avLst/>
                <a:gdLst>
                  <a:gd name="T0" fmla="*/ 21 w 22"/>
                  <a:gd name="T1" fmla="*/ 10 h 21"/>
                  <a:gd name="T2" fmla="*/ 7 w 22"/>
                  <a:gd name="T3" fmla="*/ 0 h 21"/>
                  <a:gd name="T4" fmla="*/ 0 w 22"/>
                  <a:gd name="T5" fmla="*/ 11 h 21"/>
                  <a:gd name="T6" fmla="*/ 10 w 22"/>
                  <a:gd name="T7" fmla="*/ 20 h 21"/>
                  <a:gd name="T8" fmla="*/ 21 w 22"/>
                  <a:gd name="T9" fmla="*/ 10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"/>
                  <a:gd name="T16" fmla="*/ 0 h 21"/>
                  <a:gd name="T17" fmla="*/ 22 w 22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" h="21">
                    <a:moveTo>
                      <a:pt x="21" y="10"/>
                    </a:moveTo>
                    <a:lnTo>
                      <a:pt x="7" y="0"/>
                    </a:lnTo>
                    <a:lnTo>
                      <a:pt x="0" y="11"/>
                    </a:lnTo>
                    <a:lnTo>
                      <a:pt x="10" y="20"/>
                    </a:lnTo>
                    <a:lnTo>
                      <a:pt x="21" y="10"/>
                    </a:lnTo>
                  </a:path>
                </a:pathLst>
              </a:custGeom>
              <a:solidFill>
                <a:srgbClr val="CEE1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446" name="Freeform 851"/>
              <p:cNvSpPr>
                <a:spLocks/>
              </p:cNvSpPr>
              <p:nvPr/>
            </p:nvSpPr>
            <p:spPr bwMode="auto">
              <a:xfrm>
                <a:off x="2300" y="3126"/>
                <a:ext cx="112" cy="67"/>
              </a:xfrm>
              <a:custGeom>
                <a:avLst/>
                <a:gdLst>
                  <a:gd name="T0" fmla="*/ 121 w 122"/>
                  <a:gd name="T1" fmla="*/ 13 h 70"/>
                  <a:gd name="T2" fmla="*/ 95 w 122"/>
                  <a:gd name="T3" fmla="*/ 0 h 70"/>
                  <a:gd name="T4" fmla="*/ 0 w 122"/>
                  <a:gd name="T5" fmla="*/ 55 h 70"/>
                  <a:gd name="T6" fmla="*/ 25 w 122"/>
                  <a:gd name="T7" fmla="*/ 69 h 70"/>
                  <a:gd name="T8" fmla="*/ 121 w 122"/>
                  <a:gd name="T9" fmla="*/ 13 h 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2"/>
                  <a:gd name="T16" fmla="*/ 0 h 70"/>
                  <a:gd name="T17" fmla="*/ 122 w 122"/>
                  <a:gd name="T18" fmla="*/ 70 h 7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2" h="70">
                    <a:moveTo>
                      <a:pt x="121" y="13"/>
                    </a:moveTo>
                    <a:lnTo>
                      <a:pt x="95" y="0"/>
                    </a:lnTo>
                    <a:lnTo>
                      <a:pt x="0" y="55"/>
                    </a:lnTo>
                    <a:lnTo>
                      <a:pt x="25" y="69"/>
                    </a:lnTo>
                    <a:lnTo>
                      <a:pt x="121" y="13"/>
                    </a:lnTo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447" name="Freeform 852"/>
              <p:cNvSpPr>
                <a:spLocks/>
              </p:cNvSpPr>
              <p:nvPr/>
            </p:nvSpPr>
            <p:spPr bwMode="auto">
              <a:xfrm>
                <a:off x="2323" y="3139"/>
                <a:ext cx="89" cy="80"/>
              </a:xfrm>
              <a:custGeom>
                <a:avLst/>
                <a:gdLst>
                  <a:gd name="T0" fmla="*/ 96 w 97"/>
                  <a:gd name="T1" fmla="*/ 0 h 84"/>
                  <a:gd name="T2" fmla="*/ 0 w 97"/>
                  <a:gd name="T3" fmla="*/ 54 h 84"/>
                  <a:gd name="T4" fmla="*/ 0 w 97"/>
                  <a:gd name="T5" fmla="*/ 83 h 84"/>
                  <a:gd name="T6" fmla="*/ 96 w 97"/>
                  <a:gd name="T7" fmla="*/ 28 h 84"/>
                  <a:gd name="T8" fmla="*/ 96 w 97"/>
                  <a:gd name="T9" fmla="*/ 0 h 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7"/>
                  <a:gd name="T16" fmla="*/ 0 h 84"/>
                  <a:gd name="T17" fmla="*/ 97 w 97"/>
                  <a:gd name="T18" fmla="*/ 84 h 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7" h="84">
                    <a:moveTo>
                      <a:pt x="96" y="0"/>
                    </a:moveTo>
                    <a:lnTo>
                      <a:pt x="0" y="54"/>
                    </a:lnTo>
                    <a:lnTo>
                      <a:pt x="0" y="83"/>
                    </a:lnTo>
                    <a:lnTo>
                      <a:pt x="96" y="28"/>
                    </a:lnTo>
                    <a:lnTo>
                      <a:pt x="96" y="0"/>
                    </a:ln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448" name="Freeform 853"/>
              <p:cNvSpPr>
                <a:spLocks/>
              </p:cNvSpPr>
              <p:nvPr/>
            </p:nvSpPr>
            <p:spPr bwMode="auto">
              <a:xfrm>
                <a:off x="2300" y="3178"/>
                <a:ext cx="24" cy="41"/>
              </a:xfrm>
              <a:custGeom>
                <a:avLst/>
                <a:gdLst>
                  <a:gd name="T0" fmla="*/ 25 w 26"/>
                  <a:gd name="T1" fmla="*/ 13 h 43"/>
                  <a:gd name="T2" fmla="*/ 0 w 26"/>
                  <a:gd name="T3" fmla="*/ 0 h 43"/>
                  <a:gd name="T4" fmla="*/ 0 w 26"/>
                  <a:gd name="T5" fmla="*/ 28 h 43"/>
                  <a:gd name="T6" fmla="*/ 25 w 26"/>
                  <a:gd name="T7" fmla="*/ 42 h 43"/>
                  <a:gd name="T8" fmla="*/ 25 w 26"/>
                  <a:gd name="T9" fmla="*/ 13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43"/>
                  <a:gd name="T17" fmla="*/ 26 w 26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43">
                    <a:moveTo>
                      <a:pt x="25" y="13"/>
                    </a:moveTo>
                    <a:lnTo>
                      <a:pt x="0" y="0"/>
                    </a:lnTo>
                    <a:lnTo>
                      <a:pt x="0" y="28"/>
                    </a:lnTo>
                    <a:lnTo>
                      <a:pt x="25" y="42"/>
                    </a:lnTo>
                    <a:lnTo>
                      <a:pt x="25" y="13"/>
                    </a:lnTo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449" name="Freeform 854"/>
              <p:cNvSpPr>
                <a:spLocks/>
              </p:cNvSpPr>
              <p:nvPr/>
            </p:nvSpPr>
            <p:spPr bwMode="auto">
              <a:xfrm>
                <a:off x="2283" y="3194"/>
                <a:ext cx="32" cy="20"/>
              </a:xfrm>
              <a:custGeom>
                <a:avLst/>
                <a:gdLst>
                  <a:gd name="T0" fmla="*/ 11 w 35"/>
                  <a:gd name="T1" fmla="*/ 0 h 21"/>
                  <a:gd name="T2" fmla="*/ 0 w 35"/>
                  <a:gd name="T3" fmla="*/ 6 h 21"/>
                  <a:gd name="T4" fmla="*/ 21 w 35"/>
                  <a:gd name="T5" fmla="*/ 20 h 21"/>
                  <a:gd name="T6" fmla="*/ 34 w 35"/>
                  <a:gd name="T7" fmla="*/ 13 h 21"/>
                  <a:gd name="T8" fmla="*/ 11 w 35"/>
                  <a:gd name="T9" fmla="*/ 0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21"/>
                  <a:gd name="T17" fmla="*/ 35 w 35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21">
                    <a:moveTo>
                      <a:pt x="11" y="0"/>
                    </a:moveTo>
                    <a:lnTo>
                      <a:pt x="0" y="6"/>
                    </a:lnTo>
                    <a:lnTo>
                      <a:pt x="21" y="20"/>
                    </a:lnTo>
                    <a:lnTo>
                      <a:pt x="34" y="13"/>
                    </a:lnTo>
                    <a:lnTo>
                      <a:pt x="11" y="0"/>
                    </a:lnTo>
                  </a:path>
                </a:pathLst>
              </a:custGeom>
              <a:solidFill>
                <a:srgbClr val="FC67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450" name="Freeform 855"/>
              <p:cNvSpPr>
                <a:spLocks/>
              </p:cNvSpPr>
              <p:nvPr/>
            </p:nvSpPr>
            <p:spPr bwMode="auto">
              <a:xfrm>
                <a:off x="2303" y="3206"/>
                <a:ext cx="16" cy="32"/>
              </a:xfrm>
              <a:custGeom>
                <a:avLst/>
                <a:gdLst>
                  <a:gd name="T0" fmla="*/ 16 w 17"/>
                  <a:gd name="T1" fmla="*/ 25 h 34"/>
                  <a:gd name="T2" fmla="*/ 0 w 17"/>
                  <a:gd name="T3" fmla="*/ 33 h 34"/>
                  <a:gd name="T4" fmla="*/ 0 w 17"/>
                  <a:gd name="T5" fmla="*/ 6 h 34"/>
                  <a:gd name="T6" fmla="*/ 16 w 17"/>
                  <a:gd name="T7" fmla="*/ 0 h 34"/>
                  <a:gd name="T8" fmla="*/ 16 w 17"/>
                  <a:gd name="T9" fmla="*/ 25 h 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34"/>
                  <a:gd name="T17" fmla="*/ 17 w 17"/>
                  <a:gd name="T18" fmla="*/ 34 h 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34">
                    <a:moveTo>
                      <a:pt x="16" y="25"/>
                    </a:moveTo>
                    <a:lnTo>
                      <a:pt x="0" y="33"/>
                    </a:lnTo>
                    <a:lnTo>
                      <a:pt x="0" y="6"/>
                    </a:lnTo>
                    <a:lnTo>
                      <a:pt x="16" y="0"/>
                    </a:lnTo>
                    <a:lnTo>
                      <a:pt x="16" y="25"/>
                    </a:lnTo>
                  </a:path>
                </a:pathLst>
              </a:custGeom>
              <a:solidFill>
                <a:srgbClr val="99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451" name="Freeform 856"/>
              <p:cNvSpPr>
                <a:spLocks/>
              </p:cNvSpPr>
              <p:nvPr/>
            </p:nvSpPr>
            <p:spPr bwMode="auto">
              <a:xfrm>
                <a:off x="2373" y="3169"/>
                <a:ext cx="113" cy="68"/>
              </a:xfrm>
              <a:custGeom>
                <a:avLst/>
                <a:gdLst>
                  <a:gd name="T0" fmla="*/ 122 w 123"/>
                  <a:gd name="T1" fmla="*/ 14 h 72"/>
                  <a:gd name="T2" fmla="*/ 97 w 123"/>
                  <a:gd name="T3" fmla="*/ 0 h 72"/>
                  <a:gd name="T4" fmla="*/ 0 w 123"/>
                  <a:gd name="T5" fmla="*/ 56 h 72"/>
                  <a:gd name="T6" fmla="*/ 24 w 123"/>
                  <a:gd name="T7" fmla="*/ 71 h 72"/>
                  <a:gd name="T8" fmla="*/ 122 w 123"/>
                  <a:gd name="T9" fmla="*/ 14 h 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3"/>
                  <a:gd name="T16" fmla="*/ 0 h 72"/>
                  <a:gd name="T17" fmla="*/ 123 w 123"/>
                  <a:gd name="T18" fmla="*/ 72 h 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3" h="72">
                    <a:moveTo>
                      <a:pt x="122" y="14"/>
                    </a:moveTo>
                    <a:lnTo>
                      <a:pt x="97" y="0"/>
                    </a:lnTo>
                    <a:lnTo>
                      <a:pt x="0" y="56"/>
                    </a:lnTo>
                    <a:lnTo>
                      <a:pt x="24" y="71"/>
                    </a:lnTo>
                    <a:lnTo>
                      <a:pt x="122" y="14"/>
                    </a:lnTo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452" name="Freeform 857"/>
              <p:cNvSpPr>
                <a:spLocks/>
              </p:cNvSpPr>
              <p:nvPr/>
            </p:nvSpPr>
            <p:spPr bwMode="auto">
              <a:xfrm>
                <a:off x="2373" y="3222"/>
                <a:ext cx="24" cy="42"/>
              </a:xfrm>
              <a:custGeom>
                <a:avLst/>
                <a:gdLst>
                  <a:gd name="T0" fmla="*/ 25 w 26"/>
                  <a:gd name="T1" fmla="*/ 14 h 44"/>
                  <a:gd name="T2" fmla="*/ 0 w 26"/>
                  <a:gd name="T3" fmla="*/ 0 h 44"/>
                  <a:gd name="T4" fmla="*/ 0 w 26"/>
                  <a:gd name="T5" fmla="*/ 28 h 44"/>
                  <a:gd name="T6" fmla="*/ 25 w 26"/>
                  <a:gd name="T7" fmla="*/ 43 h 44"/>
                  <a:gd name="T8" fmla="*/ 25 w 26"/>
                  <a:gd name="T9" fmla="*/ 14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44"/>
                  <a:gd name="T17" fmla="*/ 26 w 26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44">
                    <a:moveTo>
                      <a:pt x="25" y="14"/>
                    </a:moveTo>
                    <a:lnTo>
                      <a:pt x="0" y="0"/>
                    </a:lnTo>
                    <a:lnTo>
                      <a:pt x="0" y="28"/>
                    </a:lnTo>
                    <a:lnTo>
                      <a:pt x="25" y="43"/>
                    </a:lnTo>
                    <a:lnTo>
                      <a:pt x="25" y="14"/>
                    </a:lnTo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453" name="Freeform 858"/>
              <p:cNvSpPr>
                <a:spLocks/>
              </p:cNvSpPr>
              <p:nvPr/>
            </p:nvSpPr>
            <p:spPr bwMode="auto">
              <a:xfrm>
                <a:off x="2396" y="3183"/>
                <a:ext cx="90" cy="81"/>
              </a:xfrm>
              <a:custGeom>
                <a:avLst/>
                <a:gdLst>
                  <a:gd name="T0" fmla="*/ 97 w 98"/>
                  <a:gd name="T1" fmla="*/ 0 h 85"/>
                  <a:gd name="T2" fmla="*/ 0 w 98"/>
                  <a:gd name="T3" fmla="*/ 55 h 85"/>
                  <a:gd name="T4" fmla="*/ 0 w 98"/>
                  <a:gd name="T5" fmla="*/ 84 h 85"/>
                  <a:gd name="T6" fmla="*/ 97 w 98"/>
                  <a:gd name="T7" fmla="*/ 28 h 85"/>
                  <a:gd name="T8" fmla="*/ 97 w 98"/>
                  <a:gd name="T9" fmla="*/ 0 h 8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85"/>
                  <a:gd name="T17" fmla="*/ 98 w 98"/>
                  <a:gd name="T18" fmla="*/ 85 h 8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85">
                    <a:moveTo>
                      <a:pt x="97" y="0"/>
                    </a:moveTo>
                    <a:lnTo>
                      <a:pt x="0" y="55"/>
                    </a:lnTo>
                    <a:lnTo>
                      <a:pt x="0" y="84"/>
                    </a:lnTo>
                    <a:lnTo>
                      <a:pt x="97" y="28"/>
                    </a:lnTo>
                    <a:lnTo>
                      <a:pt x="97" y="0"/>
                    </a:ln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</p:grpSp>
        <p:cxnSp>
          <p:nvCxnSpPr>
            <p:cNvPr id="56" name="AutoShape 859"/>
            <p:cNvCxnSpPr>
              <a:cxnSpLocks noChangeShapeType="1"/>
              <a:stCxn id="35" idx="6"/>
              <a:endCxn id="33" idx="3"/>
            </p:cNvCxnSpPr>
            <p:nvPr/>
          </p:nvCxnSpPr>
          <p:spPr bwMode="auto">
            <a:xfrm flipV="1">
              <a:off x="4389" y="2576"/>
              <a:ext cx="253" cy="117"/>
            </a:xfrm>
            <a:prstGeom prst="straightConnector1">
              <a:avLst/>
            </a:prstGeom>
            <a:noFill/>
            <a:ln w="25400">
              <a:solidFill>
                <a:schemeClr val="hlink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57" name="AutoShape 860"/>
            <p:cNvCxnSpPr>
              <a:cxnSpLocks noChangeShapeType="1"/>
              <a:stCxn id="29" idx="7"/>
              <a:endCxn id="34" idx="3"/>
            </p:cNvCxnSpPr>
            <p:nvPr/>
          </p:nvCxnSpPr>
          <p:spPr bwMode="auto">
            <a:xfrm flipV="1">
              <a:off x="4369" y="2346"/>
              <a:ext cx="273" cy="152"/>
            </a:xfrm>
            <a:prstGeom prst="straightConnector1">
              <a:avLst/>
            </a:prstGeom>
            <a:noFill/>
            <a:ln w="25400">
              <a:solidFill>
                <a:schemeClr val="hlink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58" name="AutoShape 861"/>
            <p:cNvCxnSpPr>
              <a:cxnSpLocks noChangeShapeType="1"/>
              <a:stCxn id="35" idx="7"/>
              <a:endCxn id="34" idx="4"/>
            </p:cNvCxnSpPr>
            <p:nvPr/>
          </p:nvCxnSpPr>
          <p:spPr bwMode="auto">
            <a:xfrm flipV="1">
              <a:off x="4369" y="2355"/>
              <a:ext cx="306" cy="313"/>
            </a:xfrm>
            <a:prstGeom prst="straightConnector1">
              <a:avLst/>
            </a:prstGeom>
            <a:noFill/>
            <a:ln w="25400">
              <a:solidFill>
                <a:schemeClr val="hlink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59" name="AutoShape 862"/>
            <p:cNvCxnSpPr>
              <a:cxnSpLocks noChangeShapeType="1"/>
              <a:stCxn id="21" idx="7"/>
              <a:endCxn id="31" idx="3"/>
            </p:cNvCxnSpPr>
            <p:nvPr/>
          </p:nvCxnSpPr>
          <p:spPr bwMode="auto">
            <a:xfrm flipV="1">
              <a:off x="2565" y="2204"/>
              <a:ext cx="342" cy="93"/>
            </a:xfrm>
            <a:prstGeom prst="straightConnector1">
              <a:avLst/>
            </a:prstGeom>
            <a:noFill/>
            <a:ln w="25400">
              <a:solidFill>
                <a:schemeClr val="hlink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pic>
          <p:nvPicPr>
            <p:cNvPr id="60" name="Picture 86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9" y="2806"/>
              <a:ext cx="270" cy="117"/>
            </a:xfrm>
            <a:prstGeom prst="rect">
              <a:avLst/>
            </a:pr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</p:pic>
        <p:pic>
          <p:nvPicPr>
            <p:cNvPr id="61" name="Picture 864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9" y="2093"/>
              <a:ext cx="316" cy="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</p:pic>
        <p:grpSp>
          <p:nvGrpSpPr>
            <p:cNvPr id="62" name="Group 865"/>
            <p:cNvGrpSpPr>
              <a:grpSpLocks noChangeAspect="1"/>
            </p:cNvGrpSpPr>
            <p:nvPr/>
          </p:nvGrpSpPr>
          <p:grpSpPr bwMode="auto">
            <a:xfrm>
              <a:off x="3345" y="2093"/>
              <a:ext cx="270" cy="70"/>
              <a:chOff x="96" y="1200"/>
              <a:chExt cx="288" cy="119"/>
            </a:xfrm>
          </p:grpSpPr>
          <p:sp>
            <p:nvSpPr>
              <p:cNvPr id="185" name="AutoShape 866"/>
              <p:cNvSpPr>
                <a:spLocks noChangeAspect="1" noChangeArrowheads="1" noTextEdit="1"/>
              </p:cNvSpPr>
              <p:nvPr/>
            </p:nvSpPr>
            <p:spPr bwMode="auto">
              <a:xfrm>
                <a:off x="96" y="1200"/>
                <a:ext cx="288" cy="1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86" name="Freeform 867"/>
              <p:cNvSpPr>
                <a:spLocks/>
              </p:cNvSpPr>
              <p:nvPr/>
            </p:nvSpPr>
            <p:spPr bwMode="auto">
              <a:xfrm>
                <a:off x="100" y="1203"/>
                <a:ext cx="187" cy="82"/>
              </a:xfrm>
              <a:custGeom>
                <a:avLst/>
                <a:gdLst>
                  <a:gd name="T0" fmla="*/ 2057 w 2057"/>
                  <a:gd name="T1" fmla="*/ 95 h 907"/>
                  <a:gd name="T2" fmla="*/ 2057 w 2057"/>
                  <a:gd name="T3" fmla="*/ 402 h 907"/>
                  <a:gd name="T4" fmla="*/ 1908 w 2057"/>
                  <a:gd name="T5" fmla="*/ 907 h 907"/>
                  <a:gd name="T6" fmla="*/ 1108 w 2057"/>
                  <a:gd name="T7" fmla="*/ 898 h 907"/>
                  <a:gd name="T8" fmla="*/ 29 w 2057"/>
                  <a:gd name="T9" fmla="*/ 874 h 907"/>
                  <a:gd name="T10" fmla="*/ 0 w 2057"/>
                  <a:gd name="T11" fmla="*/ 355 h 907"/>
                  <a:gd name="T12" fmla="*/ 1579 w 2057"/>
                  <a:gd name="T13" fmla="*/ 0 h 907"/>
                  <a:gd name="T14" fmla="*/ 1656 w 2057"/>
                  <a:gd name="T15" fmla="*/ 6 h 907"/>
                  <a:gd name="T16" fmla="*/ 2038 w 2057"/>
                  <a:gd name="T17" fmla="*/ 67 h 907"/>
                  <a:gd name="T18" fmla="*/ 2057 w 2057"/>
                  <a:gd name="T19" fmla="*/ 95 h 907"/>
                  <a:gd name="T20" fmla="*/ 2057 w 2057"/>
                  <a:gd name="T21" fmla="*/ 95 h 90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057"/>
                  <a:gd name="T34" fmla="*/ 0 h 907"/>
                  <a:gd name="T35" fmla="*/ 2057 w 2057"/>
                  <a:gd name="T36" fmla="*/ 907 h 90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057" h="907">
                    <a:moveTo>
                      <a:pt x="2057" y="95"/>
                    </a:moveTo>
                    <a:lnTo>
                      <a:pt x="2057" y="402"/>
                    </a:lnTo>
                    <a:lnTo>
                      <a:pt x="1908" y="907"/>
                    </a:lnTo>
                    <a:lnTo>
                      <a:pt x="1108" y="898"/>
                    </a:lnTo>
                    <a:lnTo>
                      <a:pt x="29" y="874"/>
                    </a:lnTo>
                    <a:lnTo>
                      <a:pt x="0" y="355"/>
                    </a:lnTo>
                    <a:lnTo>
                      <a:pt x="1579" y="0"/>
                    </a:lnTo>
                    <a:lnTo>
                      <a:pt x="1656" y="6"/>
                    </a:lnTo>
                    <a:lnTo>
                      <a:pt x="2038" y="67"/>
                    </a:lnTo>
                    <a:lnTo>
                      <a:pt x="2057" y="95"/>
                    </a:lnTo>
                    <a:close/>
                  </a:path>
                </a:pathLst>
              </a:custGeom>
              <a:solidFill>
                <a:srgbClr val="FFE7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87" name="Freeform 868"/>
              <p:cNvSpPr>
                <a:spLocks/>
              </p:cNvSpPr>
              <p:nvPr/>
            </p:nvSpPr>
            <p:spPr bwMode="auto">
              <a:xfrm>
                <a:off x="241" y="1203"/>
                <a:ext cx="5" cy="70"/>
              </a:xfrm>
              <a:custGeom>
                <a:avLst/>
                <a:gdLst>
                  <a:gd name="T0" fmla="*/ 0 w 54"/>
                  <a:gd name="T1" fmla="*/ 768 h 770"/>
                  <a:gd name="T2" fmla="*/ 24 w 54"/>
                  <a:gd name="T3" fmla="*/ 748 h 770"/>
                  <a:gd name="T4" fmla="*/ 28 w 54"/>
                  <a:gd name="T5" fmla="*/ 725 h 770"/>
                  <a:gd name="T6" fmla="*/ 28 w 54"/>
                  <a:gd name="T7" fmla="*/ 44 h 770"/>
                  <a:gd name="T8" fmla="*/ 20 w 54"/>
                  <a:gd name="T9" fmla="*/ 14 h 770"/>
                  <a:gd name="T10" fmla="*/ 49 w 54"/>
                  <a:gd name="T11" fmla="*/ 0 h 770"/>
                  <a:gd name="T12" fmla="*/ 40 w 54"/>
                  <a:gd name="T13" fmla="*/ 50 h 770"/>
                  <a:gd name="T14" fmla="*/ 40 w 54"/>
                  <a:gd name="T15" fmla="*/ 729 h 770"/>
                  <a:gd name="T16" fmla="*/ 54 w 54"/>
                  <a:gd name="T17" fmla="*/ 770 h 770"/>
                  <a:gd name="T18" fmla="*/ 0 w 54"/>
                  <a:gd name="T19" fmla="*/ 768 h 770"/>
                  <a:gd name="T20" fmla="*/ 0 w 54"/>
                  <a:gd name="T21" fmla="*/ 768 h 77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4"/>
                  <a:gd name="T34" fmla="*/ 0 h 770"/>
                  <a:gd name="T35" fmla="*/ 54 w 54"/>
                  <a:gd name="T36" fmla="*/ 770 h 77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4" h="770">
                    <a:moveTo>
                      <a:pt x="0" y="768"/>
                    </a:moveTo>
                    <a:lnTo>
                      <a:pt x="24" y="748"/>
                    </a:lnTo>
                    <a:lnTo>
                      <a:pt x="28" y="725"/>
                    </a:lnTo>
                    <a:lnTo>
                      <a:pt x="28" y="44"/>
                    </a:lnTo>
                    <a:lnTo>
                      <a:pt x="20" y="14"/>
                    </a:lnTo>
                    <a:lnTo>
                      <a:pt x="49" y="0"/>
                    </a:lnTo>
                    <a:lnTo>
                      <a:pt x="40" y="50"/>
                    </a:lnTo>
                    <a:lnTo>
                      <a:pt x="40" y="729"/>
                    </a:lnTo>
                    <a:lnTo>
                      <a:pt x="54" y="770"/>
                    </a:lnTo>
                    <a:lnTo>
                      <a:pt x="0" y="768"/>
                    </a:lnTo>
                    <a:close/>
                  </a:path>
                </a:pathLst>
              </a:custGeom>
              <a:solidFill>
                <a:srgbClr val="FFFF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88" name="Freeform 869"/>
              <p:cNvSpPr>
                <a:spLocks/>
              </p:cNvSpPr>
              <p:nvPr/>
            </p:nvSpPr>
            <p:spPr bwMode="auto">
              <a:xfrm>
                <a:off x="245" y="1205"/>
                <a:ext cx="40" cy="16"/>
              </a:xfrm>
              <a:custGeom>
                <a:avLst/>
                <a:gdLst>
                  <a:gd name="T0" fmla="*/ 433 w 433"/>
                  <a:gd name="T1" fmla="*/ 64 h 184"/>
                  <a:gd name="T2" fmla="*/ 267 w 433"/>
                  <a:gd name="T3" fmla="*/ 47 h 184"/>
                  <a:gd name="T4" fmla="*/ 417 w 433"/>
                  <a:gd name="T5" fmla="*/ 92 h 184"/>
                  <a:gd name="T6" fmla="*/ 242 w 433"/>
                  <a:gd name="T7" fmla="*/ 76 h 184"/>
                  <a:gd name="T8" fmla="*/ 358 w 433"/>
                  <a:gd name="T9" fmla="*/ 121 h 184"/>
                  <a:gd name="T10" fmla="*/ 231 w 433"/>
                  <a:gd name="T11" fmla="*/ 107 h 184"/>
                  <a:gd name="T12" fmla="*/ 305 w 433"/>
                  <a:gd name="T13" fmla="*/ 140 h 184"/>
                  <a:gd name="T14" fmla="*/ 111 w 433"/>
                  <a:gd name="T15" fmla="*/ 128 h 184"/>
                  <a:gd name="T16" fmla="*/ 205 w 433"/>
                  <a:gd name="T17" fmla="*/ 158 h 184"/>
                  <a:gd name="T18" fmla="*/ 41 w 433"/>
                  <a:gd name="T19" fmla="*/ 158 h 184"/>
                  <a:gd name="T20" fmla="*/ 92 w 433"/>
                  <a:gd name="T21" fmla="*/ 174 h 184"/>
                  <a:gd name="T22" fmla="*/ 0 w 433"/>
                  <a:gd name="T23" fmla="*/ 184 h 184"/>
                  <a:gd name="T24" fmla="*/ 8 w 433"/>
                  <a:gd name="T25" fmla="*/ 13 h 184"/>
                  <a:gd name="T26" fmla="*/ 33 w 433"/>
                  <a:gd name="T27" fmla="*/ 0 h 184"/>
                  <a:gd name="T28" fmla="*/ 433 w 433"/>
                  <a:gd name="T29" fmla="*/ 64 h 184"/>
                  <a:gd name="T30" fmla="*/ 433 w 433"/>
                  <a:gd name="T31" fmla="*/ 64 h 18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433"/>
                  <a:gd name="T49" fmla="*/ 0 h 184"/>
                  <a:gd name="T50" fmla="*/ 433 w 433"/>
                  <a:gd name="T51" fmla="*/ 184 h 18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433" h="184">
                    <a:moveTo>
                      <a:pt x="433" y="64"/>
                    </a:moveTo>
                    <a:lnTo>
                      <a:pt x="267" y="47"/>
                    </a:lnTo>
                    <a:lnTo>
                      <a:pt x="417" y="92"/>
                    </a:lnTo>
                    <a:lnTo>
                      <a:pt x="242" y="76"/>
                    </a:lnTo>
                    <a:lnTo>
                      <a:pt x="358" y="121"/>
                    </a:lnTo>
                    <a:lnTo>
                      <a:pt x="231" y="107"/>
                    </a:lnTo>
                    <a:lnTo>
                      <a:pt x="305" y="140"/>
                    </a:lnTo>
                    <a:lnTo>
                      <a:pt x="111" y="128"/>
                    </a:lnTo>
                    <a:lnTo>
                      <a:pt x="205" y="158"/>
                    </a:lnTo>
                    <a:lnTo>
                      <a:pt x="41" y="158"/>
                    </a:lnTo>
                    <a:lnTo>
                      <a:pt x="92" y="174"/>
                    </a:lnTo>
                    <a:lnTo>
                      <a:pt x="0" y="184"/>
                    </a:lnTo>
                    <a:lnTo>
                      <a:pt x="8" y="13"/>
                    </a:lnTo>
                    <a:lnTo>
                      <a:pt x="33" y="0"/>
                    </a:lnTo>
                    <a:lnTo>
                      <a:pt x="433" y="64"/>
                    </a:lnTo>
                    <a:close/>
                  </a:path>
                </a:pathLst>
              </a:custGeom>
              <a:solidFill>
                <a:srgbClr val="E5B2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89" name="Freeform 870"/>
              <p:cNvSpPr>
                <a:spLocks/>
              </p:cNvSpPr>
              <p:nvPr/>
            </p:nvSpPr>
            <p:spPr bwMode="auto">
              <a:xfrm>
                <a:off x="260" y="1234"/>
                <a:ext cx="13" cy="41"/>
              </a:xfrm>
              <a:custGeom>
                <a:avLst/>
                <a:gdLst>
                  <a:gd name="T0" fmla="*/ 0 w 145"/>
                  <a:gd name="T1" fmla="*/ 456 h 458"/>
                  <a:gd name="T2" fmla="*/ 0 w 145"/>
                  <a:gd name="T3" fmla="*/ 281 h 458"/>
                  <a:gd name="T4" fmla="*/ 16 w 145"/>
                  <a:gd name="T5" fmla="*/ 269 h 458"/>
                  <a:gd name="T6" fmla="*/ 16 w 145"/>
                  <a:gd name="T7" fmla="*/ 21 h 458"/>
                  <a:gd name="T8" fmla="*/ 10 w 145"/>
                  <a:gd name="T9" fmla="*/ 12 h 458"/>
                  <a:gd name="T10" fmla="*/ 48 w 145"/>
                  <a:gd name="T11" fmla="*/ 0 h 458"/>
                  <a:gd name="T12" fmla="*/ 34 w 145"/>
                  <a:gd name="T13" fmla="*/ 21 h 458"/>
                  <a:gd name="T14" fmla="*/ 34 w 145"/>
                  <a:gd name="T15" fmla="*/ 269 h 458"/>
                  <a:gd name="T16" fmla="*/ 54 w 145"/>
                  <a:gd name="T17" fmla="*/ 274 h 458"/>
                  <a:gd name="T18" fmla="*/ 54 w 145"/>
                  <a:gd name="T19" fmla="*/ 247 h 458"/>
                  <a:gd name="T20" fmla="*/ 101 w 145"/>
                  <a:gd name="T21" fmla="*/ 247 h 458"/>
                  <a:gd name="T22" fmla="*/ 101 w 145"/>
                  <a:gd name="T23" fmla="*/ 387 h 458"/>
                  <a:gd name="T24" fmla="*/ 71 w 145"/>
                  <a:gd name="T25" fmla="*/ 387 h 458"/>
                  <a:gd name="T26" fmla="*/ 88 w 145"/>
                  <a:gd name="T27" fmla="*/ 426 h 458"/>
                  <a:gd name="T28" fmla="*/ 114 w 145"/>
                  <a:gd name="T29" fmla="*/ 440 h 458"/>
                  <a:gd name="T30" fmla="*/ 145 w 145"/>
                  <a:gd name="T31" fmla="*/ 435 h 458"/>
                  <a:gd name="T32" fmla="*/ 142 w 145"/>
                  <a:gd name="T33" fmla="*/ 448 h 458"/>
                  <a:gd name="T34" fmla="*/ 107 w 145"/>
                  <a:gd name="T35" fmla="*/ 450 h 458"/>
                  <a:gd name="T36" fmla="*/ 80 w 145"/>
                  <a:gd name="T37" fmla="*/ 433 h 458"/>
                  <a:gd name="T38" fmla="*/ 64 w 145"/>
                  <a:gd name="T39" fmla="*/ 413 h 458"/>
                  <a:gd name="T40" fmla="*/ 55 w 145"/>
                  <a:gd name="T41" fmla="*/ 404 h 458"/>
                  <a:gd name="T42" fmla="*/ 55 w 145"/>
                  <a:gd name="T43" fmla="*/ 448 h 458"/>
                  <a:gd name="T44" fmla="*/ 42 w 145"/>
                  <a:gd name="T45" fmla="*/ 458 h 458"/>
                  <a:gd name="T46" fmla="*/ 0 w 145"/>
                  <a:gd name="T47" fmla="*/ 456 h 458"/>
                  <a:gd name="T48" fmla="*/ 0 w 145"/>
                  <a:gd name="T49" fmla="*/ 456 h 45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45"/>
                  <a:gd name="T76" fmla="*/ 0 h 458"/>
                  <a:gd name="T77" fmla="*/ 145 w 145"/>
                  <a:gd name="T78" fmla="*/ 458 h 45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45" h="458">
                    <a:moveTo>
                      <a:pt x="0" y="456"/>
                    </a:moveTo>
                    <a:lnTo>
                      <a:pt x="0" y="281"/>
                    </a:lnTo>
                    <a:lnTo>
                      <a:pt x="16" y="269"/>
                    </a:lnTo>
                    <a:lnTo>
                      <a:pt x="16" y="21"/>
                    </a:lnTo>
                    <a:lnTo>
                      <a:pt x="10" y="12"/>
                    </a:lnTo>
                    <a:lnTo>
                      <a:pt x="48" y="0"/>
                    </a:lnTo>
                    <a:lnTo>
                      <a:pt x="34" y="21"/>
                    </a:lnTo>
                    <a:lnTo>
                      <a:pt x="34" y="269"/>
                    </a:lnTo>
                    <a:lnTo>
                      <a:pt x="54" y="274"/>
                    </a:lnTo>
                    <a:lnTo>
                      <a:pt x="54" y="247"/>
                    </a:lnTo>
                    <a:lnTo>
                      <a:pt x="101" y="247"/>
                    </a:lnTo>
                    <a:lnTo>
                      <a:pt x="101" y="387"/>
                    </a:lnTo>
                    <a:lnTo>
                      <a:pt x="71" y="387"/>
                    </a:lnTo>
                    <a:lnTo>
                      <a:pt x="88" y="426"/>
                    </a:lnTo>
                    <a:lnTo>
                      <a:pt x="114" y="440"/>
                    </a:lnTo>
                    <a:lnTo>
                      <a:pt x="145" y="435"/>
                    </a:lnTo>
                    <a:lnTo>
                      <a:pt x="142" y="448"/>
                    </a:lnTo>
                    <a:lnTo>
                      <a:pt x="107" y="450"/>
                    </a:lnTo>
                    <a:lnTo>
                      <a:pt x="80" y="433"/>
                    </a:lnTo>
                    <a:lnTo>
                      <a:pt x="64" y="413"/>
                    </a:lnTo>
                    <a:lnTo>
                      <a:pt x="55" y="404"/>
                    </a:lnTo>
                    <a:lnTo>
                      <a:pt x="55" y="448"/>
                    </a:lnTo>
                    <a:lnTo>
                      <a:pt x="42" y="458"/>
                    </a:lnTo>
                    <a:lnTo>
                      <a:pt x="0" y="456"/>
                    </a:lnTo>
                    <a:close/>
                  </a:path>
                </a:pathLst>
              </a:custGeom>
              <a:solidFill>
                <a:srgbClr val="CC7F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90" name="Freeform 871"/>
              <p:cNvSpPr>
                <a:spLocks/>
              </p:cNvSpPr>
              <p:nvPr/>
            </p:nvSpPr>
            <p:spPr bwMode="auto">
              <a:xfrm>
                <a:off x="103" y="1282"/>
                <a:ext cx="17" cy="14"/>
              </a:xfrm>
              <a:custGeom>
                <a:avLst/>
                <a:gdLst>
                  <a:gd name="T0" fmla="*/ 40 w 189"/>
                  <a:gd name="T1" fmla="*/ 0 h 151"/>
                  <a:gd name="T2" fmla="*/ 21 w 189"/>
                  <a:gd name="T3" fmla="*/ 6 h 151"/>
                  <a:gd name="T4" fmla="*/ 5 w 189"/>
                  <a:gd name="T5" fmla="*/ 30 h 151"/>
                  <a:gd name="T6" fmla="*/ 0 w 189"/>
                  <a:gd name="T7" fmla="*/ 54 h 151"/>
                  <a:gd name="T8" fmla="*/ 0 w 189"/>
                  <a:gd name="T9" fmla="*/ 76 h 151"/>
                  <a:gd name="T10" fmla="*/ 6 w 189"/>
                  <a:gd name="T11" fmla="*/ 110 h 151"/>
                  <a:gd name="T12" fmla="*/ 20 w 189"/>
                  <a:gd name="T13" fmla="*/ 133 h 151"/>
                  <a:gd name="T14" fmla="*/ 33 w 189"/>
                  <a:gd name="T15" fmla="*/ 145 h 151"/>
                  <a:gd name="T16" fmla="*/ 49 w 189"/>
                  <a:gd name="T17" fmla="*/ 149 h 151"/>
                  <a:gd name="T18" fmla="*/ 73 w 189"/>
                  <a:gd name="T19" fmla="*/ 144 h 151"/>
                  <a:gd name="T20" fmla="*/ 105 w 189"/>
                  <a:gd name="T21" fmla="*/ 142 h 151"/>
                  <a:gd name="T22" fmla="*/ 116 w 189"/>
                  <a:gd name="T23" fmla="*/ 151 h 151"/>
                  <a:gd name="T24" fmla="*/ 133 w 189"/>
                  <a:gd name="T25" fmla="*/ 151 h 151"/>
                  <a:gd name="T26" fmla="*/ 149 w 189"/>
                  <a:gd name="T27" fmla="*/ 149 h 151"/>
                  <a:gd name="T28" fmla="*/ 170 w 189"/>
                  <a:gd name="T29" fmla="*/ 123 h 151"/>
                  <a:gd name="T30" fmla="*/ 189 w 189"/>
                  <a:gd name="T31" fmla="*/ 84 h 151"/>
                  <a:gd name="T32" fmla="*/ 173 w 189"/>
                  <a:gd name="T33" fmla="*/ 28 h 151"/>
                  <a:gd name="T34" fmla="*/ 156 w 189"/>
                  <a:gd name="T35" fmla="*/ 9 h 151"/>
                  <a:gd name="T36" fmla="*/ 110 w 189"/>
                  <a:gd name="T37" fmla="*/ 1 h 151"/>
                  <a:gd name="T38" fmla="*/ 40 w 189"/>
                  <a:gd name="T39" fmla="*/ 0 h 151"/>
                  <a:gd name="T40" fmla="*/ 40 w 189"/>
                  <a:gd name="T41" fmla="*/ 0 h 15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89"/>
                  <a:gd name="T64" fmla="*/ 0 h 151"/>
                  <a:gd name="T65" fmla="*/ 189 w 189"/>
                  <a:gd name="T66" fmla="*/ 151 h 15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89" h="151">
                    <a:moveTo>
                      <a:pt x="40" y="0"/>
                    </a:moveTo>
                    <a:lnTo>
                      <a:pt x="21" y="6"/>
                    </a:lnTo>
                    <a:lnTo>
                      <a:pt x="5" y="30"/>
                    </a:lnTo>
                    <a:lnTo>
                      <a:pt x="0" y="54"/>
                    </a:lnTo>
                    <a:lnTo>
                      <a:pt x="0" y="76"/>
                    </a:lnTo>
                    <a:lnTo>
                      <a:pt x="6" y="110"/>
                    </a:lnTo>
                    <a:lnTo>
                      <a:pt x="20" y="133"/>
                    </a:lnTo>
                    <a:lnTo>
                      <a:pt x="33" y="145"/>
                    </a:lnTo>
                    <a:lnTo>
                      <a:pt x="49" y="149"/>
                    </a:lnTo>
                    <a:lnTo>
                      <a:pt x="73" y="144"/>
                    </a:lnTo>
                    <a:lnTo>
                      <a:pt x="105" y="142"/>
                    </a:lnTo>
                    <a:lnTo>
                      <a:pt x="116" y="151"/>
                    </a:lnTo>
                    <a:lnTo>
                      <a:pt x="133" y="151"/>
                    </a:lnTo>
                    <a:lnTo>
                      <a:pt x="149" y="149"/>
                    </a:lnTo>
                    <a:lnTo>
                      <a:pt x="170" y="123"/>
                    </a:lnTo>
                    <a:lnTo>
                      <a:pt x="189" y="84"/>
                    </a:lnTo>
                    <a:lnTo>
                      <a:pt x="173" y="28"/>
                    </a:lnTo>
                    <a:lnTo>
                      <a:pt x="156" y="9"/>
                    </a:lnTo>
                    <a:lnTo>
                      <a:pt x="110" y="1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5151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91" name="Freeform 872"/>
              <p:cNvSpPr>
                <a:spLocks/>
              </p:cNvSpPr>
              <p:nvPr/>
            </p:nvSpPr>
            <p:spPr bwMode="auto">
              <a:xfrm>
                <a:off x="107" y="1283"/>
                <a:ext cx="3" cy="4"/>
              </a:xfrm>
              <a:custGeom>
                <a:avLst/>
                <a:gdLst>
                  <a:gd name="T0" fmla="*/ 8 w 30"/>
                  <a:gd name="T1" fmla="*/ 0 h 46"/>
                  <a:gd name="T2" fmla="*/ 13 w 30"/>
                  <a:gd name="T3" fmla="*/ 9 h 46"/>
                  <a:gd name="T4" fmla="*/ 3 w 30"/>
                  <a:gd name="T5" fmla="*/ 7 h 46"/>
                  <a:gd name="T6" fmla="*/ 11 w 30"/>
                  <a:gd name="T7" fmla="*/ 17 h 46"/>
                  <a:gd name="T8" fmla="*/ 0 w 30"/>
                  <a:gd name="T9" fmla="*/ 17 h 46"/>
                  <a:gd name="T10" fmla="*/ 11 w 30"/>
                  <a:gd name="T11" fmla="*/ 33 h 46"/>
                  <a:gd name="T12" fmla="*/ 16 w 30"/>
                  <a:gd name="T13" fmla="*/ 46 h 46"/>
                  <a:gd name="T14" fmla="*/ 16 w 30"/>
                  <a:gd name="T15" fmla="*/ 33 h 46"/>
                  <a:gd name="T16" fmla="*/ 23 w 30"/>
                  <a:gd name="T17" fmla="*/ 44 h 46"/>
                  <a:gd name="T18" fmla="*/ 22 w 30"/>
                  <a:gd name="T19" fmla="*/ 28 h 46"/>
                  <a:gd name="T20" fmla="*/ 30 w 30"/>
                  <a:gd name="T21" fmla="*/ 37 h 46"/>
                  <a:gd name="T22" fmla="*/ 24 w 30"/>
                  <a:gd name="T23" fmla="*/ 17 h 46"/>
                  <a:gd name="T24" fmla="*/ 18 w 30"/>
                  <a:gd name="T25" fmla="*/ 7 h 46"/>
                  <a:gd name="T26" fmla="*/ 8 w 30"/>
                  <a:gd name="T27" fmla="*/ 0 h 46"/>
                  <a:gd name="T28" fmla="*/ 8 w 30"/>
                  <a:gd name="T29" fmla="*/ 0 h 4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0"/>
                  <a:gd name="T46" fmla="*/ 0 h 46"/>
                  <a:gd name="T47" fmla="*/ 30 w 30"/>
                  <a:gd name="T48" fmla="*/ 46 h 4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0" h="46">
                    <a:moveTo>
                      <a:pt x="8" y="0"/>
                    </a:moveTo>
                    <a:lnTo>
                      <a:pt x="13" y="9"/>
                    </a:lnTo>
                    <a:lnTo>
                      <a:pt x="3" y="7"/>
                    </a:lnTo>
                    <a:lnTo>
                      <a:pt x="11" y="17"/>
                    </a:lnTo>
                    <a:lnTo>
                      <a:pt x="0" y="17"/>
                    </a:lnTo>
                    <a:lnTo>
                      <a:pt x="11" y="33"/>
                    </a:lnTo>
                    <a:lnTo>
                      <a:pt x="16" y="46"/>
                    </a:lnTo>
                    <a:lnTo>
                      <a:pt x="16" y="33"/>
                    </a:lnTo>
                    <a:lnTo>
                      <a:pt x="23" y="44"/>
                    </a:lnTo>
                    <a:lnTo>
                      <a:pt x="22" y="28"/>
                    </a:lnTo>
                    <a:lnTo>
                      <a:pt x="30" y="37"/>
                    </a:lnTo>
                    <a:lnTo>
                      <a:pt x="24" y="17"/>
                    </a:lnTo>
                    <a:lnTo>
                      <a:pt x="18" y="7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B5B5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92" name="Freeform 873"/>
              <p:cNvSpPr>
                <a:spLocks/>
              </p:cNvSpPr>
              <p:nvPr/>
            </p:nvSpPr>
            <p:spPr bwMode="auto">
              <a:xfrm>
                <a:off x="115" y="1284"/>
                <a:ext cx="3" cy="4"/>
              </a:xfrm>
              <a:custGeom>
                <a:avLst/>
                <a:gdLst>
                  <a:gd name="T0" fmla="*/ 0 w 38"/>
                  <a:gd name="T1" fmla="*/ 19 h 48"/>
                  <a:gd name="T2" fmla="*/ 12 w 38"/>
                  <a:gd name="T3" fmla="*/ 23 h 48"/>
                  <a:gd name="T4" fmla="*/ 15 w 38"/>
                  <a:gd name="T5" fmla="*/ 34 h 48"/>
                  <a:gd name="T6" fmla="*/ 20 w 38"/>
                  <a:gd name="T7" fmla="*/ 48 h 48"/>
                  <a:gd name="T8" fmla="*/ 20 w 38"/>
                  <a:gd name="T9" fmla="*/ 31 h 48"/>
                  <a:gd name="T10" fmla="*/ 30 w 38"/>
                  <a:gd name="T11" fmla="*/ 42 h 48"/>
                  <a:gd name="T12" fmla="*/ 27 w 38"/>
                  <a:gd name="T13" fmla="*/ 22 h 48"/>
                  <a:gd name="T14" fmla="*/ 38 w 38"/>
                  <a:gd name="T15" fmla="*/ 38 h 48"/>
                  <a:gd name="T16" fmla="*/ 28 w 38"/>
                  <a:gd name="T17" fmla="*/ 10 h 48"/>
                  <a:gd name="T18" fmla="*/ 12 w 38"/>
                  <a:gd name="T19" fmla="*/ 0 h 48"/>
                  <a:gd name="T20" fmla="*/ 17 w 38"/>
                  <a:gd name="T21" fmla="*/ 11 h 48"/>
                  <a:gd name="T22" fmla="*/ 4 w 38"/>
                  <a:gd name="T23" fmla="*/ 4 h 48"/>
                  <a:gd name="T24" fmla="*/ 12 w 38"/>
                  <a:gd name="T25" fmla="*/ 19 h 48"/>
                  <a:gd name="T26" fmla="*/ 0 w 38"/>
                  <a:gd name="T27" fmla="*/ 19 h 48"/>
                  <a:gd name="T28" fmla="*/ 0 w 38"/>
                  <a:gd name="T29" fmla="*/ 19 h 4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8"/>
                  <a:gd name="T46" fmla="*/ 0 h 48"/>
                  <a:gd name="T47" fmla="*/ 38 w 38"/>
                  <a:gd name="T48" fmla="*/ 48 h 48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8" h="48">
                    <a:moveTo>
                      <a:pt x="0" y="19"/>
                    </a:moveTo>
                    <a:lnTo>
                      <a:pt x="12" y="23"/>
                    </a:lnTo>
                    <a:lnTo>
                      <a:pt x="15" y="34"/>
                    </a:lnTo>
                    <a:lnTo>
                      <a:pt x="20" y="48"/>
                    </a:lnTo>
                    <a:lnTo>
                      <a:pt x="20" y="31"/>
                    </a:lnTo>
                    <a:lnTo>
                      <a:pt x="30" y="42"/>
                    </a:lnTo>
                    <a:lnTo>
                      <a:pt x="27" y="22"/>
                    </a:lnTo>
                    <a:lnTo>
                      <a:pt x="38" y="38"/>
                    </a:lnTo>
                    <a:lnTo>
                      <a:pt x="28" y="10"/>
                    </a:lnTo>
                    <a:lnTo>
                      <a:pt x="12" y="0"/>
                    </a:lnTo>
                    <a:lnTo>
                      <a:pt x="17" y="11"/>
                    </a:lnTo>
                    <a:lnTo>
                      <a:pt x="4" y="4"/>
                    </a:lnTo>
                    <a:lnTo>
                      <a:pt x="12" y="19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B5B5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93" name="Freeform 874"/>
              <p:cNvSpPr>
                <a:spLocks/>
              </p:cNvSpPr>
              <p:nvPr/>
            </p:nvSpPr>
            <p:spPr bwMode="auto">
              <a:xfrm>
                <a:off x="203" y="1276"/>
                <a:ext cx="47" cy="31"/>
              </a:xfrm>
              <a:custGeom>
                <a:avLst/>
                <a:gdLst>
                  <a:gd name="T0" fmla="*/ 0 w 524"/>
                  <a:gd name="T1" fmla="*/ 60 h 348"/>
                  <a:gd name="T2" fmla="*/ 75 w 524"/>
                  <a:gd name="T3" fmla="*/ 117 h 348"/>
                  <a:gd name="T4" fmla="*/ 67 w 524"/>
                  <a:gd name="T5" fmla="*/ 185 h 348"/>
                  <a:gd name="T6" fmla="*/ 74 w 524"/>
                  <a:gd name="T7" fmla="*/ 228 h 348"/>
                  <a:gd name="T8" fmla="*/ 85 w 524"/>
                  <a:gd name="T9" fmla="*/ 275 h 348"/>
                  <a:gd name="T10" fmla="*/ 103 w 524"/>
                  <a:gd name="T11" fmla="*/ 301 h 348"/>
                  <a:gd name="T12" fmla="*/ 123 w 524"/>
                  <a:gd name="T13" fmla="*/ 321 h 348"/>
                  <a:gd name="T14" fmla="*/ 153 w 524"/>
                  <a:gd name="T15" fmla="*/ 326 h 348"/>
                  <a:gd name="T16" fmla="*/ 182 w 524"/>
                  <a:gd name="T17" fmla="*/ 324 h 348"/>
                  <a:gd name="T18" fmla="*/ 309 w 524"/>
                  <a:gd name="T19" fmla="*/ 305 h 348"/>
                  <a:gd name="T20" fmla="*/ 337 w 524"/>
                  <a:gd name="T21" fmla="*/ 331 h 348"/>
                  <a:gd name="T22" fmla="*/ 367 w 524"/>
                  <a:gd name="T23" fmla="*/ 343 h 348"/>
                  <a:gd name="T24" fmla="*/ 384 w 524"/>
                  <a:gd name="T25" fmla="*/ 348 h 348"/>
                  <a:gd name="T26" fmla="*/ 411 w 524"/>
                  <a:gd name="T27" fmla="*/ 343 h 348"/>
                  <a:gd name="T28" fmla="*/ 445 w 524"/>
                  <a:gd name="T29" fmla="*/ 331 h 348"/>
                  <a:gd name="T30" fmla="*/ 482 w 524"/>
                  <a:gd name="T31" fmla="*/ 291 h 348"/>
                  <a:gd name="T32" fmla="*/ 515 w 524"/>
                  <a:gd name="T33" fmla="*/ 217 h 348"/>
                  <a:gd name="T34" fmla="*/ 524 w 524"/>
                  <a:gd name="T35" fmla="*/ 128 h 348"/>
                  <a:gd name="T36" fmla="*/ 500 w 524"/>
                  <a:gd name="T37" fmla="*/ 66 h 348"/>
                  <a:gd name="T38" fmla="*/ 450 w 524"/>
                  <a:gd name="T39" fmla="*/ 15 h 348"/>
                  <a:gd name="T40" fmla="*/ 20 w 524"/>
                  <a:gd name="T41" fmla="*/ 0 h 348"/>
                  <a:gd name="T42" fmla="*/ 0 w 524"/>
                  <a:gd name="T43" fmla="*/ 60 h 348"/>
                  <a:gd name="T44" fmla="*/ 0 w 524"/>
                  <a:gd name="T45" fmla="*/ 60 h 34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524"/>
                  <a:gd name="T70" fmla="*/ 0 h 348"/>
                  <a:gd name="T71" fmla="*/ 524 w 524"/>
                  <a:gd name="T72" fmla="*/ 348 h 348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524" h="348">
                    <a:moveTo>
                      <a:pt x="0" y="60"/>
                    </a:moveTo>
                    <a:lnTo>
                      <a:pt x="75" y="117"/>
                    </a:lnTo>
                    <a:lnTo>
                      <a:pt x="67" y="185"/>
                    </a:lnTo>
                    <a:lnTo>
                      <a:pt x="74" y="228"/>
                    </a:lnTo>
                    <a:lnTo>
                      <a:pt x="85" y="275"/>
                    </a:lnTo>
                    <a:lnTo>
                      <a:pt x="103" y="301"/>
                    </a:lnTo>
                    <a:lnTo>
                      <a:pt x="123" y="321"/>
                    </a:lnTo>
                    <a:lnTo>
                      <a:pt x="153" y="326"/>
                    </a:lnTo>
                    <a:lnTo>
                      <a:pt x="182" y="324"/>
                    </a:lnTo>
                    <a:lnTo>
                      <a:pt x="309" y="305"/>
                    </a:lnTo>
                    <a:lnTo>
                      <a:pt x="337" y="331"/>
                    </a:lnTo>
                    <a:lnTo>
                      <a:pt x="367" y="343"/>
                    </a:lnTo>
                    <a:lnTo>
                      <a:pt x="384" y="348"/>
                    </a:lnTo>
                    <a:lnTo>
                      <a:pt x="411" y="343"/>
                    </a:lnTo>
                    <a:lnTo>
                      <a:pt x="445" y="331"/>
                    </a:lnTo>
                    <a:lnTo>
                      <a:pt x="482" y="291"/>
                    </a:lnTo>
                    <a:lnTo>
                      <a:pt x="515" y="217"/>
                    </a:lnTo>
                    <a:lnTo>
                      <a:pt x="524" y="128"/>
                    </a:lnTo>
                    <a:lnTo>
                      <a:pt x="500" y="66"/>
                    </a:lnTo>
                    <a:lnTo>
                      <a:pt x="450" y="15"/>
                    </a:lnTo>
                    <a:lnTo>
                      <a:pt x="20" y="0"/>
                    </a:lnTo>
                    <a:lnTo>
                      <a:pt x="0" y="60"/>
                    </a:lnTo>
                    <a:close/>
                  </a:path>
                </a:pathLst>
              </a:custGeom>
              <a:solidFill>
                <a:srgbClr val="5151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94" name="Freeform 875"/>
              <p:cNvSpPr>
                <a:spLocks/>
              </p:cNvSpPr>
              <p:nvPr/>
            </p:nvSpPr>
            <p:spPr bwMode="auto">
              <a:xfrm>
                <a:off x="219" y="1281"/>
                <a:ext cx="5" cy="8"/>
              </a:xfrm>
              <a:custGeom>
                <a:avLst/>
                <a:gdLst>
                  <a:gd name="T0" fmla="*/ 3 w 53"/>
                  <a:gd name="T1" fmla="*/ 35 h 87"/>
                  <a:gd name="T2" fmla="*/ 19 w 53"/>
                  <a:gd name="T3" fmla="*/ 59 h 87"/>
                  <a:gd name="T4" fmla="*/ 32 w 53"/>
                  <a:gd name="T5" fmla="*/ 87 h 87"/>
                  <a:gd name="T6" fmla="*/ 35 w 53"/>
                  <a:gd name="T7" fmla="*/ 60 h 87"/>
                  <a:gd name="T8" fmla="*/ 53 w 53"/>
                  <a:gd name="T9" fmla="*/ 74 h 87"/>
                  <a:gd name="T10" fmla="*/ 45 w 53"/>
                  <a:gd name="T11" fmla="*/ 40 h 87"/>
                  <a:gd name="T12" fmla="*/ 23 w 53"/>
                  <a:gd name="T13" fmla="*/ 9 h 87"/>
                  <a:gd name="T14" fmla="*/ 6 w 53"/>
                  <a:gd name="T15" fmla="*/ 0 h 87"/>
                  <a:gd name="T16" fmla="*/ 11 w 53"/>
                  <a:gd name="T17" fmla="*/ 18 h 87"/>
                  <a:gd name="T18" fmla="*/ 0 w 53"/>
                  <a:gd name="T19" fmla="*/ 16 h 87"/>
                  <a:gd name="T20" fmla="*/ 6 w 53"/>
                  <a:gd name="T21" fmla="*/ 31 h 87"/>
                  <a:gd name="T22" fmla="*/ 3 w 53"/>
                  <a:gd name="T23" fmla="*/ 35 h 87"/>
                  <a:gd name="T24" fmla="*/ 3 w 53"/>
                  <a:gd name="T25" fmla="*/ 35 h 8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3"/>
                  <a:gd name="T40" fmla="*/ 0 h 87"/>
                  <a:gd name="T41" fmla="*/ 53 w 53"/>
                  <a:gd name="T42" fmla="*/ 87 h 8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3" h="87">
                    <a:moveTo>
                      <a:pt x="3" y="35"/>
                    </a:moveTo>
                    <a:lnTo>
                      <a:pt x="19" y="59"/>
                    </a:lnTo>
                    <a:lnTo>
                      <a:pt x="32" y="87"/>
                    </a:lnTo>
                    <a:lnTo>
                      <a:pt x="35" y="60"/>
                    </a:lnTo>
                    <a:lnTo>
                      <a:pt x="53" y="74"/>
                    </a:lnTo>
                    <a:lnTo>
                      <a:pt x="45" y="40"/>
                    </a:lnTo>
                    <a:lnTo>
                      <a:pt x="23" y="9"/>
                    </a:lnTo>
                    <a:lnTo>
                      <a:pt x="6" y="0"/>
                    </a:lnTo>
                    <a:lnTo>
                      <a:pt x="11" y="18"/>
                    </a:lnTo>
                    <a:lnTo>
                      <a:pt x="0" y="16"/>
                    </a:lnTo>
                    <a:lnTo>
                      <a:pt x="6" y="31"/>
                    </a:lnTo>
                    <a:lnTo>
                      <a:pt x="3" y="35"/>
                    </a:lnTo>
                    <a:close/>
                  </a:path>
                </a:pathLst>
              </a:custGeom>
              <a:solidFill>
                <a:srgbClr val="B5B5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95" name="Freeform 876"/>
              <p:cNvSpPr>
                <a:spLocks/>
              </p:cNvSpPr>
              <p:nvPr/>
            </p:nvSpPr>
            <p:spPr bwMode="auto">
              <a:xfrm>
                <a:off x="239" y="1282"/>
                <a:ext cx="6" cy="9"/>
              </a:xfrm>
              <a:custGeom>
                <a:avLst/>
                <a:gdLst>
                  <a:gd name="T0" fmla="*/ 0 w 71"/>
                  <a:gd name="T1" fmla="*/ 27 h 92"/>
                  <a:gd name="T2" fmla="*/ 23 w 71"/>
                  <a:gd name="T3" fmla="*/ 44 h 92"/>
                  <a:gd name="T4" fmla="*/ 41 w 71"/>
                  <a:gd name="T5" fmla="*/ 72 h 92"/>
                  <a:gd name="T6" fmla="*/ 47 w 71"/>
                  <a:gd name="T7" fmla="*/ 92 h 92"/>
                  <a:gd name="T8" fmla="*/ 45 w 71"/>
                  <a:gd name="T9" fmla="*/ 38 h 92"/>
                  <a:gd name="T10" fmla="*/ 61 w 71"/>
                  <a:gd name="T11" fmla="*/ 78 h 92"/>
                  <a:gd name="T12" fmla="*/ 58 w 71"/>
                  <a:gd name="T13" fmla="*/ 36 h 92"/>
                  <a:gd name="T14" fmla="*/ 71 w 71"/>
                  <a:gd name="T15" fmla="*/ 38 h 92"/>
                  <a:gd name="T16" fmla="*/ 58 w 71"/>
                  <a:gd name="T17" fmla="*/ 11 h 92"/>
                  <a:gd name="T18" fmla="*/ 41 w 71"/>
                  <a:gd name="T19" fmla="*/ 0 h 92"/>
                  <a:gd name="T20" fmla="*/ 47 w 71"/>
                  <a:gd name="T21" fmla="*/ 16 h 92"/>
                  <a:gd name="T22" fmla="*/ 25 w 71"/>
                  <a:gd name="T23" fmla="*/ 3 h 92"/>
                  <a:gd name="T24" fmla="*/ 25 w 71"/>
                  <a:gd name="T25" fmla="*/ 24 h 92"/>
                  <a:gd name="T26" fmla="*/ 0 w 71"/>
                  <a:gd name="T27" fmla="*/ 27 h 92"/>
                  <a:gd name="T28" fmla="*/ 0 w 71"/>
                  <a:gd name="T29" fmla="*/ 27 h 9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71"/>
                  <a:gd name="T46" fmla="*/ 0 h 92"/>
                  <a:gd name="T47" fmla="*/ 71 w 71"/>
                  <a:gd name="T48" fmla="*/ 92 h 9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71" h="92">
                    <a:moveTo>
                      <a:pt x="0" y="27"/>
                    </a:moveTo>
                    <a:lnTo>
                      <a:pt x="23" y="44"/>
                    </a:lnTo>
                    <a:lnTo>
                      <a:pt x="41" y="72"/>
                    </a:lnTo>
                    <a:lnTo>
                      <a:pt x="47" y="92"/>
                    </a:lnTo>
                    <a:lnTo>
                      <a:pt x="45" y="38"/>
                    </a:lnTo>
                    <a:lnTo>
                      <a:pt x="61" y="78"/>
                    </a:lnTo>
                    <a:lnTo>
                      <a:pt x="58" y="36"/>
                    </a:lnTo>
                    <a:lnTo>
                      <a:pt x="71" y="38"/>
                    </a:lnTo>
                    <a:lnTo>
                      <a:pt x="58" y="11"/>
                    </a:lnTo>
                    <a:lnTo>
                      <a:pt x="41" y="0"/>
                    </a:lnTo>
                    <a:lnTo>
                      <a:pt x="47" y="16"/>
                    </a:lnTo>
                    <a:lnTo>
                      <a:pt x="25" y="3"/>
                    </a:lnTo>
                    <a:lnTo>
                      <a:pt x="25" y="24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B5B5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96" name="Freeform 877"/>
              <p:cNvSpPr>
                <a:spLocks/>
              </p:cNvSpPr>
              <p:nvPr/>
            </p:nvSpPr>
            <p:spPr bwMode="auto">
              <a:xfrm>
                <a:off x="270" y="1234"/>
                <a:ext cx="109" cy="60"/>
              </a:xfrm>
              <a:custGeom>
                <a:avLst/>
                <a:gdLst>
                  <a:gd name="T0" fmla="*/ 97 w 1207"/>
                  <a:gd name="T1" fmla="*/ 55 h 667"/>
                  <a:gd name="T2" fmla="*/ 263 w 1207"/>
                  <a:gd name="T3" fmla="*/ 3 h 667"/>
                  <a:gd name="T4" fmla="*/ 340 w 1207"/>
                  <a:gd name="T5" fmla="*/ 0 h 667"/>
                  <a:gd name="T6" fmla="*/ 437 w 1207"/>
                  <a:gd name="T7" fmla="*/ 10 h 667"/>
                  <a:gd name="T8" fmla="*/ 666 w 1207"/>
                  <a:gd name="T9" fmla="*/ 36 h 667"/>
                  <a:gd name="T10" fmla="*/ 707 w 1207"/>
                  <a:gd name="T11" fmla="*/ 48 h 667"/>
                  <a:gd name="T12" fmla="*/ 747 w 1207"/>
                  <a:gd name="T13" fmla="*/ 209 h 667"/>
                  <a:gd name="T14" fmla="*/ 815 w 1207"/>
                  <a:gd name="T15" fmla="*/ 209 h 667"/>
                  <a:gd name="T16" fmla="*/ 1086 w 1207"/>
                  <a:gd name="T17" fmla="*/ 249 h 667"/>
                  <a:gd name="T18" fmla="*/ 1100 w 1207"/>
                  <a:gd name="T19" fmla="*/ 265 h 667"/>
                  <a:gd name="T20" fmla="*/ 1114 w 1207"/>
                  <a:gd name="T21" fmla="*/ 423 h 667"/>
                  <a:gd name="T22" fmla="*/ 1140 w 1207"/>
                  <a:gd name="T23" fmla="*/ 423 h 667"/>
                  <a:gd name="T24" fmla="*/ 1137 w 1207"/>
                  <a:gd name="T25" fmla="*/ 451 h 667"/>
                  <a:gd name="T26" fmla="*/ 1120 w 1207"/>
                  <a:gd name="T27" fmla="*/ 451 h 667"/>
                  <a:gd name="T28" fmla="*/ 1127 w 1207"/>
                  <a:gd name="T29" fmla="*/ 532 h 667"/>
                  <a:gd name="T30" fmla="*/ 1201 w 1207"/>
                  <a:gd name="T31" fmla="*/ 535 h 667"/>
                  <a:gd name="T32" fmla="*/ 1207 w 1207"/>
                  <a:gd name="T33" fmla="*/ 582 h 667"/>
                  <a:gd name="T34" fmla="*/ 697 w 1207"/>
                  <a:gd name="T35" fmla="*/ 667 h 667"/>
                  <a:gd name="T36" fmla="*/ 124 w 1207"/>
                  <a:gd name="T37" fmla="*/ 640 h 667"/>
                  <a:gd name="T38" fmla="*/ 0 w 1207"/>
                  <a:gd name="T39" fmla="*/ 552 h 667"/>
                  <a:gd name="T40" fmla="*/ 97 w 1207"/>
                  <a:gd name="T41" fmla="*/ 441 h 667"/>
                  <a:gd name="T42" fmla="*/ 97 w 1207"/>
                  <a:gd name="T43" fmla="*/ 55 h 667"/>
                  <a:gd name="T44" fmla="*/ 97 w 1207"/>
                  <a:gd name="T45" fmla="*/ 55 h 66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207"/>
                  <a:gd name="T70" fmla="*/ 0 h 667"/>
                  <a:gd name="T71" fmla="*/ 1207 w 1207"/>
                  <a:gd name="T72" fmla="*/ 667 h 66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207" h="667">
                    <a:moveTo>
                      <a:pt x="97" y="55"/>
                    </a:moveTo>
                    <a:lnTo>
                      <a:pt x="263" y="3"/>
                    </a:lnTo>
                    <a:lnTo>
                      <a:pt x="340" y="0"/>
                    </a:lnTo>
                    <a:lnTo>
                      <a:pt x="437" y="10"/>
                    </a:lnTo>
                    <a:lnTo>
                      <a:pt x="666" y="36"/>
                    </a:lnTo>
                    <a:lnTo>
                      <a:pt x="707" y="48"/>
                    </a:lnTo>
                    <a:lnTo>
                      <a:pt x="747" y="209"/>
                    </a:lnTo>
                    <a:lnTo>
                      <a:pt x="815" y="209"/>
                    </a:lnTo>
                    <a:lnTo>
                      <a:pt x="1086" y="249"/>
                    </a:lnTo>
                    <a:lnTo>
                      <a:pt x="1100" y="265"/>
                    </a:lnTo>
                    <a:lnTo>
                      <a:pt x="1114" y="423"/>
                    </a:lnTo>
                    <a:lnTo>
                      <a:pt x="1140" y="423"/>
                    </a:lnTo>
                    <a:lnTo>
                      <a:pt x="1137" y="451"/>
                    </a:lnTo>
                    <a:lnTo>
                      <a:pt x="1120" y="451"/>
                    </a:lnTo>
                    <a:lnTo>
                      <a:pt x="1127" y="532"/>
                    </a:lnTo>
                    <a:lnTo>
                      <a:pt x="1201" y="535"/>
                    </a:lnTo>
                    <a:lnTo>
                      <a:pt x="1207" y="582"/>
                    </a:lnTo>
                    <a:lnTo>
                      <a:pt x="697" y="667"/>
                    </a:lnTo>
                    <a:lnTo>
                      <a:pt x="124" y="640"/>
                    </a:lnTo>
                    <a:lnTo>
                      <a:pt x="0" y="552"/>
                    </a:lnTo>
                    <a:lnTo>
                      <a:pt x="97" y="441"/>
                    </a:lnTo>
                    <a:lnTo>
                      <a:pt x="97" y="55"/>
                    </a:lnTo>
                    <a:close/>
                  </a:path>
                </a:pathLst>
              </a:custGeom>
              <a:solidFill>
                <a:srgbClr val="96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97" name="Freeform 878"/>
              <p:cNvSpPr>
                <a:spLocks/>
              </p:cNvSpPr>
              <p:nvPr/>
            </p:nvSpPr>
            <p:spPr bwMode="auto">
              <a:xfrm>
                <a:off x="245" y="1278"/>
                <a:ext cx="22" cy="11"/>
              </a:xfrm>
              <a:custGeom>
                <a:avLst/>
                <a:gdLst>
                  <a:gd name="T0" fmla="*/ 0 w 240"/>
                  <a:gd name="T1" fmla="*/ 0 h 116"/>
                  <a:gd name="T2" fmla="*/ 59 w 240"/>
                  <a:gd name="T3" fmla="*/ 65 h 116"/>
                  <a:gd name="T4" fmla="*/ 86 w 240"/>
                  <a:gd name="T5" fmla="*/ 116 h 116"/>
                  <a:gd name="T6" fmla="*/ 240 w 240"/>
                  <a:gd name="T7" fmla="*/ 116 h 116"/>
                  <a:gd name="T8" fmla="*/ 209 w 240"/>
                  <a:gd name="T9" fmla="*/ 51 h 116"/>
                  <a:gd name="T10" fmla="*/ 156 w 240"/>
                  <a:gd name="T11" fmla="*/ 0 h 116"/>
                  <a:gd name="T12" fmla="*/ 0 w 240"/>
                  <a:gd name="T13" fmla="*/ 0 h 116"/>
                  <a:gd name="T14" fmla="*/ 0 w 240"/>
                  <a:gd name="T15" fmla="*/ 0 h 11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40"/>
                  <a:gd name="T25" fmla="*/ 0 h 116"/>
                  <a:gd name="T26" fmla="*/ 240 w 240"/>
                  <a:gd name="T27" fmla="*/ 116 h 11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40" h="116">
                    <a:moveTo>
                      <a:pt x="0" y="0"/>
                    </a:moveTo>
                    <a:lnTo>
                      <a:pt x="59" y="65"/>
                    </a:lnTo>
                    <a:lnTo>
                      <a:pt x="86" y="116"/>
                    </a:lnTo>
                    <a:lnTo>
                      <a:pt x="240" y="116"/>
                    </a:lnTo>
                    <a:lnTo>
                      <a:pt x="209" y="51"/>
                    </a:lnTo>
                    <a:lnTo>
                      <a:pt x="15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5B5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98" name="Freeform 879"/>
              <p:cNvSpPr>
                <a:spLocks/>
              </p:cNvSpPr>
              <p:nvPr/>
            </p:nvSpPr>
            <p:spPr bwMode="auto">
              <a:xfrm>
                <a:off x="243" y="1277"/>
                <a:ext cx="23" cy="14"/>
              </a:xfrm>
              <a:custGeom>
                <a:avLst/>
                <a:gdLst>
                  <a:gd name="T0" fmla="*/ 245 w 253"/>
                  <a:gd name="T1" fmla="*/ 120 h 150"/>
                  <a:gd name="T2" fmla="*/ 116 w 253"/>
                  <a:gd name="T3" fmla="*/ 117 h 150"/>
                  <a:gd name="T4" fmla="*/ 95 w 253"/>
                  <a:gd name="T5" fmla="*/ 78 h 150"/>
                  <a:gd name="T6" fmla="*/ 55 w 253"/>
                  <a:gd name="T7" fmla="*/ 26 h 150"/>
                  <a:gd name="T8" fmla="*/ 190 w 253"/>
                  <a:gd name="T9" fmla="*/ 26 h 150"/>
                  <a:gd name="T10" fmla="*/ 160 w 253"/>
                  <a:gd name="T11" fmla="*/ 0 h 150"/>
                  <a:gd name="T12" fmla="*/ 0 w 253"/>
                  <a:gd name="T13" fmla="*/ 3 h 150"/>
                  <a:gd name="T14" fmla="*/ 12 w 253"/>
                  <a:gd name="T15" fmla="*/ 26 h 150"/>
                  <a:gd name="T16" fmla="*/ 49 w 253"/>
                  <a:gd name="T17" fmla="*/ 61 h 150"/>
                  <a:gd name="T18" fmla="*/ 73 w 253"/>
                  <a:gd name="T19" fmla="*/ 112 h 150"/>
                  <a:gd name="T20" fmla="*/ 73 w 253"/>
                  <a:gd name="T21" fmla="*/ 150 h 150"/>
                  <a:gd name="T22" fmla="*/ 253 w 253"/>
                  <a:gd name="T23" fmla="*/ 150 h 150"/>
                  <a:gd name="T24" fmla="*/ 245 w 253"/>
                  <a:gd name="T25" fmla="*/ 120 h 150"/>
                  <a:gd name="T26" fmla="*/ 245 w 253"/>
                  <a:gd name="T27" fmla="*/ 120 h 15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53"/>
                  <a:gd name="T43" fmla="*/ 0 h 150"/>
                  <a:gd name="T44" fmla="*/ 253 w 253"/>
                  <a:gd name="T45" fmla="*/ 150 h 15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53" h="150">
                    <a:moveTo>
                      <a:pt x="245" y="120"/>
                    </a:moveTo>
                    <a:lnTo>
                      <a:pt x="116" y="117"/>
                    </a:lnTo>
                    <a:lnTo>
                      <a:pt x="95" y="78"/>
                    </a:lnTo>
                    <a:lnTo>
                      <a:pt x="55" y="26"/>
                    </a:lnTo>
                    <a:lnTo>
                      <a:pt x="190" y="26"/>
                    </a:lnTo>
                    <a:lnTo>
                      <a:pt x="160" y="0"/>
                    </a:lnTo>
                    <a:lnTo>
                      <a:pt x="0" y="3"/>
                    </a:lnTo>
                    <a:lnTo>
                      <a:pt x="12" y="26"/>
                    </a:lnTo>
                    <a:lnTo>
                      <a:pt x="49" y="61"/>
                    </a:lnTo>
                    <a:lnTo>
                      <a:pt x="73" y="112"/>
                    </a:lnTo>
                    <a:lnTo>
                      <a:pt x="73" y="150"/>
                    </a:lnTo>
                    <a:lnTo>
                      <a:pt x="253" y="150"/>
                    </a:lnTo>
                    <a:lnTo>
                      <a:pt x="245" y="120"/>
                    </a:lnTo>
                    <a:close/>
                  </a:path>
                </a:pathLst>
              </a:custGeom>
              <a:solidFill>
                <a:srgbClr val="5151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99" name="Freeform 880"/>
              <p:cNvSpPr>
                <a:spLocks/>
              </p:cNvSpPr>
              <p:nvPr/>
            </p:nvSpPr>
            <p:spPr bwMode="auto">
              <a:xfrm>
                <a:off x="301" y="1230"/>
                <a:ext cx="8" cy="5"/>
              </a:xfrm>
              <a:custGeom>
                <a:avLst/>
                <a:gdLst>
                  <a:gd name="T0" fmla="*/ 4 w 93"/>
                  <a:gd name="T1" fmla="*/ 39 h 48"/>
                  <a:gd name="T2" fmla="*/ 0 w 93"/>
                  <a:gd name="T3" fmla="*/ 35 h 48"/>
                  <a:gd name="T4" fmla="*/ 3 w 93"/>
                  <a:gd name="T5" fmla="*/ 24 h 48"/>
                  <a:gd name="T6" fmla="*/ 46 w 93"/>
                  <a:gd name="T7" fmla="*/ 11 h 48"/>
                  <a:gd name="T8" fmla="*/ 74 w 93"/>
                  <a:gd name="T9" fmla="*/ 0 h 48"/>
                  <a:gd name="T10" fmla="*/ 90 w 93"/>
                  <a:gd name="T11" fmla="*/ 10 h 48"/>
                  <a:gd name="T12" fmla="*/ 93 w 93"/>
                  <a:gd name="T13" fmla="*/ 23 h 48"/>
                  <a:gd name="T14" fmla="*/ 92 w 93"/>
                  <a:gd name="T15" fmla="*/ 35 h 48"/>
                  <a:gd name="T16" fmla="*/ 81 w 93"/>
                  <a:gd name="T17" fmla="*/ 48 h 48"/>
                  <a:gd name="T18" fmla="*/ 4 w 93"/>
                  <a:gd name="T19" fmla="*/ 39 h 48"/>
                  <a:gd name="T20" fmla="*/ 4 w 93"/>
                  <a:gd name="T21" fmla="*/ 39 h 4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3"/>
                  <a:gd name="T34" fmla="*/ 0 h 48"/>
                  <a:gd name="T35" fmla="*/ 93 w 93"/>
                  <a:gd name="T36" fmla="*/ 48 h 4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3" h="48">
                    <a:moveTo>
                      <a:pt x="4" y="39"/>
                    </a:moveTo>
                    <a:lnTo>
                      <a:pt x="0" y="35"/>
                    </a:lnTo>
                    <a:lnTo>
                      <a:pt x="3" y="24"/>
                    </a:lnTo>
                    <a:lnTo>
                      <a:pt x="46" y="11"/>
                    </a:lnTo>
                    <a:lnTo>
                      <a:pt x="74" y="0"/>
                    </a:lnTo>
                    <a:lnTo>
                      <a:pt x="90" y="10"/>
                    </a:lnTo>
                    <a:lnTo>
                      <a:pt x="93" y="23"/>
                    </a:lnTo>
                    <a:lnTo>
                      <a:pt x="92" y="35"/>
                    </a:lnTo>
                    <a:lnTo>
                      <a:pt x="81" y="48"/>
                    </a:lnTo>
                    <a:lnTo>
                      <a:pt x="4" y="39"/>
                    </a:lnTo>
                    <a:close/>
                  </a:path>
                </a:pathLst>
              </a:custGeom>
              <a:solidFill>
                <a:srgbClr val="B5B5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200" name="Freeform 881"/>
              <p:cNvSpPr>
                <a:spLocks/>
              </p:cNvSpPr>
              <p:nvPr/>
            </p:nvSpPr>
            <p:spPr bwMode="auto">
              <a:xfrm>
                <a:off x="309" y="1232"/>
                <a:ext cx="17" cy="4"/>
              </a:xfrm>
              <a:custGeom>
                <a:avLst/>
                <a:gdLst>
                  <a:gd name="T0" fmla="*/ 0 w 178"/>
                  <a:gd name="T1" fmla="*/ 25 h 42"/>
                  <a:gd name="T2" fmla="*/ 11 w 178"/>
                  <a:gd name="T3" fmla="*/ 15 h 42"/>
                  <a:gd name="T4" fmla="*/ 46 w 178"/>
                  <a:gd name="T5" fmla="*/ 3 h 42"/>
                  <a:gd name="T6" fmla="*/ 67 w 178"/>
                  <a:gd name="T7" fmla="*/ 0 h 42"/>
                  <a:gd name="T8" fmla="*/ 92 w 178"/>
                  <a:gd name="T9" fmla="*/ 3 h 42"/>
                  <a:gd name="T10" fmla="*/ 117 w 178"/>
                  <a:gd name="T11" fmla="*/ 1 h 42"/>
                  <a:gd name="T12" fmla="*/ 141 w 178"/>
                  <a:gd name="T13" fmla="*/ 9 h 42"/>
                  <a:gd name="T14" fmla="*/ 161 w 178"/>
                  <a:gd name="T15" fmla="*/ 12 h 42"/>
                  <a:gd name="T16" fmla="*/ 178 w 178"/>
                  <a:gd name="T17" fmla="*/ 24 h 42"/>
                  <a:gd name="T18" fmla="*/ 174 w 178"/>
                  <a:gd name="T19" fmla="*/ 33 h 42"/>
                  <a:gd name="T20" fmla="*/ 163 w 178"/>
                  <a:gd name="T21" fmla="*/ 42 h 42"/>
                  <a:gd name="T22" fmla="*/ 83 w 178"/>
                  <a:gd name="T23" fmla="*/ 32 h 42"/>
                  <a:gd name="T24" fmla="*/ 0 w 178"/>
                  <a:gd name="T25" fmla="*/ 25 h 42"/>
                  <a:gd name="T26" fmla="*/ 0 w 178"/>
                  <a:gd name="T27" fmla="*/ 25 h 4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78"/>
                  <a:gd name="T43" fmla="*/ 0 h 42"/>
                  <a:gd name="T44" fmla="*/ 178 w 178"/>
                  <a:gd name="T45" fmla="*/ 42 h 42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78" h="42">
                    <a:moveTo>
                      <a:pt x="0" y="25"/>
                    </a:moveTo>
                    <a:lnTo>
                      <a:pt x="11" y="15"/>
                    </a:lnTo>
                    <a:lnTo>
                      <a:pt x="46" y="3"/>
                    </a:lnTo>
                    <a:lnTo>
                      <a:pt x="67" y="0"/>
                    </a:lnTo>
                    <a:lnTo>
                      <a:pt x="92" y="3"/>
                    </a:lnTo>
                    <a:lnTo>
                      <a:pt x="117" y="1"/>
                    </a:lnTo>
                    <a:lnTo>
                      <a:pt x="141" y="9"/>
                    </a:lnTo>
                    <a:lnTo>
                      <a:pt x="161" y="12"/>
                    </a:lnTo>
                    <a:lnTo>
                      <a:pt x="178" y="24"/>
                    </a:lnTo>
                    <a:lnTo>
                      <a:pt x="174" y="33"/>
                    </a:lnTo>
                    <a:lnTo>
                      <a:pt x="163" y="42"/>
                    </a:lnTo>
                    <a:lnTo>
                      <a:pt x="83" y="32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B5B5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201" name="Freeform 882"/>
              <p:cNvSpPr>
                <a:spLocks/>
              </p:cNvSpPr>
              <p:nvPr/>
            </p:nvSpPr>
            <p:spPr bwMode="auto">
              <a:xfrm>
                <a:off x="326" y="1234"/>
                <a:ext cx="8" cy="4"/>
              </a:xfrm>
              <a:custGeom>
                <a:avLst/>
                <a:gdLst>
                  <a:gd name="T0" fmla="*/ 9 w 83"/>
                  <a:gd name="T1" fmla="*/ 26 h 39"/>
                  <a:gd name="T2" fmla="*/ 0 w 83"/>
                  <a:gd name="T3" fmla="*/ 19 h 39"/>
                  <a:gd name="T4" fmla="*/ 9 w 83"/>
                  <a:gd name="T5" fmla="*/ 13 h 39"/>
                  <a:gd name="T6" fmla="*/ 34 w 83"/>
                  <a:gd name="T7" fmla="*/ 5 h 39"/>
                  <a:gd name="T8" fmla="*/ 59 w 83"/>
                  <a:gd name="T9" fmla="*/ 0 h 39"/>
                  <a:gd name="T10" fmla="*/ 78 w 83"/>
                  <a:gd name="T11" fmla="*/ 5 h 39"/>
                  <a:gd name="T12" fmla="*/ 83 w 83"/>
                  <a:gd name="T13" fmla="*/ 15 h 39"/>
                  <a:gd name="T14" fmla="*/ 83 w 83"/>
                  <a:gd name="T15" fmla="*/ 29 h 39"/>
                  <a:gd name="T16" fmla="*/ 79 w 83"/>
                  <a:gd name="T17" fmla="*/ 35 h 39"/>
                  <a:gd name="T18" fmla="*/ 72 w 83"/>
                  <a:gd name="T19" fmla="*/ 39 h 39"/>
                  <a:gd name="T20" fmla="*/ 9 w 83"/>
                  <a:gd name="T21" fmla="*/ 26 h 39"/>
                  <a:gd name="T22" fmla="*/ 9 w 83"/>
                  <a:gd name="T23" fmla="*/ 26 h 3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83"/>
                  <a:gd name="T37" fmla="*/ 0 h 39"/>
                  <a:gd name="T38" fmla="*/ 83 w 83"/>
                  <a:gd name="T39" fmla="*/ 39 h 3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83" h="39">
                    <a:moveTo>
                      <a:pt x="9" y="26"/>
                    </a:moveTo>
                    <a:lnTo>
                      <a:pt x="0" y="19"/>
                    </a:lnTo>
                    <a:lnTo>
                      <a:pt x="9" y="13"/>
                    </a:lnTo>
                    <a:lnTo>
                      <a:pt x="34" y="5"/>
                    </a:lnTo>
                    <a:lnTo>
                      <a:pt x="59" y="0"/>
                    </a:lnTo>
                    <a:lnTo>
                      <a:pt x="78" y="5"/>
                    </a:lnTo>
                    <a:lnTo>
                      <a:pt x="83" y="15"/>
                    </a:lnTo>
                    <a:lnTo>
                      <a:pt x="83" y="29"/>
                    </a:lnTo>
                    <a:lnTo>
                      <a:pt x="79" y="35"/>
                    </a:lnTo>
                    <a:lnTo>
                      <a:pt x="72" y="39"/>
                    </a:lnTo>
                    <a:lnTo>
                      <a:pt x="9" y="26"/>
                    </a:lnTo>
                    <a:close/>
                  </a:path>
                </a:pathLst>
              </a:custGeom>
              <a:solidFill>
                <a:srgbClr val="B5B5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202" name="Freeform 883"/>
              <p:cNvSpPr>
                <a:spLocks/>
              </p:cNvSpPr>
              <p:nvPr/>
            </p:nvSpPr>
            <p:spPr bwMode="auto">
              <a:xfrm>
                <a:off x="315" y="1232"/>
                <a:ext cx="3" cy="3"/>
              </a:xfrm>
              <a:custGeom>
                <a:avLst/>
                <a:gdLst>
                  <a:gd name="T0" fmla="*/ 1 w 29"/>
                  <a:gd name="T1" fmla="*/ 0 h 26"/>
                  <a:gd name="T2" fmla="*/ 0 w 29"/>
                  <a:gd name="T3" fmla="*/ 15 h 26"/>
                  <a:gd name="T4" fmla="*/ 4 w 29"/>
                  <a:gd name="T5" fmla="*/ 26 h 26"/>
                  <a:gd name="T6" fmla="*/ 17 w 29"/>
                  <a:gd name="T7" fmla="*/ 26 h 26"/>
                  <a:gd name="T8" fmla="*/ 29 w 29"/>
                  <a:gd name="T9" fmla="*/ 9 h 26"/>
                  <a:gd name="T10" fmla="*/ 17 w 29"/>
                  <a:gd name="T11" fmla="*/ 1 h 26"/>
                  <a:gd name="T12" fmla="*/ 1 w 29"/>
                  <a:gd name="T13" fmla="*/ 0 h 26"/>
                  <a:gd name="T14" fmla="*/ 1 w 29"/>
                  <a:gd name="T15" fmla="*/ 0 h 2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9"/>
                  <a:gd name="T25" fmla="*/ 0 h 26"/>
                  <a:gd name="T26" fmla="*/ 29 w 29"/>
                  <a:gd name="T27" fmla="*/ 26 h 2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9" h="26">
                    <a:moveTo>
                      <a:pt x="1" y="0"/>
                    </a:moveTo>
                    <a:lnTo>
                      <a:pt x="0" y="15"/>
                    </a:lnTo>
                    <a:lnTo>
                      <a:pt x="4" y="26"/>
                    </a:lnTo>
                    <a:lnTo>
                      <a:pt x="17" y="26"/>
                    </a:lnTo>
                    <a:lnTo>
                      <a:pt x="29" y="9"/>
                    </a:lnTo>
                    <a:lnTo>
                      <a:pt x="17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2C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203" name="Freeform 884"/>
              <p:cNvSpPr>
                <a:spLocks/>
              </p:cNvSpPr>
              <p:nvPr/>
            </p:nvSpPr>
            <p:spPr bwMode="auto">
              <a:xfrm>
                <a:off x="320" y="1233"/>
                <a:ext cx="3" cy="3"/>
              </a:xfrm>
              <a:custGeom>
                <a:avLst/>
                <a:gdLst>
                  <a:gd name="T0" fmla="*/ 6 w 31"/>
                  <a:gd name="T1" fmla="*/ 0 h 29"/>
                  <a:gd name="T2" fmla="*/ 0 w 31"/>
                  <a:gd name="T3" fmla="*/ 13 h 29"/>
                  <a:gd name="T4" fmla="*/ 1 w 31"/>
                  <a:gd name="T5" fmla="*/ 26 h 29"/>
                  <a:gd name="T6" fmla="*/ 13 w 31"/>
                  <a:gd name="T7" fmla="*/ 29 h 29"/>
                  <a:gd name="T8" fmla="*/ 31 w 31"/>
                  <a:gd name="T9" fmla="*/ 13 h 29"/>
                  <a:gd name="T10" fmla="*/ 24 w 31"/>
                  <a:gd name="T11" fmla="*/ 6 h 29"/>
                  <a:gd name="T12" fmla="*/ 6 w 31"/>
                  <a:gd name="T13" fmla="*/ 0 h 29"/>
                  <a:gd name="T14" fmla="*/ 6 w 31"/>
                  <a:gd name="T15" fmla="*/ 0 h 2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1"/>
                  <a:gd name="T25" fmla="*/ 0 h 29"/>
                  <a:gd name="T26" fmla="*/ 31 w 31"/>
                  <a:gd name="T27" fmla="*/ 29 h 2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1" h="29">
                    <a:moveTo>
                      <a:pt x="6" y="0"/>
                    </a:moveTo>
                    <a:lnTo>
                      <a:pt x="0" y="13"/>
                    </a:lnTo>
                    <a:lnTo>
                      <a:pt x="1" y="26"/>
                    </a:lnTo>
                    <a:lnTo>
                      <a:pt x="13" y="29"/>
                    </a:lnTo>
                    <a:lnTo>
                      <a:pt x="31" y="13"/>
                    </a:lnTo>
                    <a:lnTo>
                      <a:pt x="24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2C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204" name="Freeform 885"/>
              <p:cNvSpPr>
                <a:spLocks/>
              </p:cNvSpPr>
              <p:nvPr/>
            </p:nvSpPr>
            <p:spPr bwMode="auto">
              <a:xfrm>
                <a:off x="323" y="1234"/>
                <a:ext cx="2" cy="2"/>
              </a:xfrm>
              <a:custGeom>
                <a:avLst/>
                <a:gdLst>
                  <a:gd name="T0" fmla="*/ 12 w 25"/>
                  <a:gd name="T1" fmla="*/ 0 h 27"/>
                  <a:gd name="T2" fmla="*/ 0 w 25"/>
                  <a:gd name="T3" fmla="*/ 18 h 27"/>
                  <a:gd name="T4" fmla="*/ 1 w 25"/>
                  <a:gd name="T5" fmla="*/ 25 h 27"/>
                  <a:gd name="T6" fmla="*/ 12 w 25"/>
                  <a:gd name="T7" fmla="*/ 27 h 27"/>
                  <a:gd name="T8" fmla="*/ 21 w 25"/>
                  <a:gd name="T9" fmla="*/ 20 h 27"/>
                  <a:gd name="T10" fmla="*/ 25 w 25"/>
                  <a:gd name="T11" fmla="*/ 11 h 27"/>
                  <a:gd name="T12" fmla="*/ 23 w 25"/>
                  <a:gd name="T13" fmla="*/ 6 h 27"/>
                  <a:gd name="T14" fmla="*/ 12 w 25"/>
                  <a:gd name="T15" fmla="*/ 0 h 27"/>
                  <a:gd name="T16" fmla="*/ 12 w 25"/>
                  <a:gd name="T17" fmla="*/ 0 h 2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5"/>
                  <a:gd name="T28" fmla="*/ 0 h 27"/>
                  <a:gd name="T29" fmla="*/ 25 w 25"/>
                  <a:gd name="T30" fmla="*/ 27 h 2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5" h="27">
                    <a:moveTo>
                      <a:pt x="12" y="0"/>
                    </a:moveTo>
                    <a:lnTo>
                      <a:pt x="0" y="18"/>
                    </a:lnTo>
                    <a:lnTo>
                      <a:pt x="1" y="25"/>
                    </a:lnTo>
                    <a:lnTo>
                      <a:pt x="12" y="27"/>
                    </a:lnTo>
                    <a:lnTo>
                      <a:pt x="21" y="20"/>
                    </a:lnTo>
                    <a:lnTo>
                      <a:pt x="25" y="11"/>
                    </a:lnTo>
                    <a:lnTo>
                      <a:pt x="23" y="6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2C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205" name="Freeform 886"/>
              <p:cNvSpPr>
                <a:spLocks/>
              </p:cNvSpPr>
              <p:nvPr/>
            </p:nvSpPr>
            <p:spPr bwMode="auto">
              <a:xfrm>
                <a:off x="327" y="1234"/>
                <a:ext cx="6" cy="3"/>
              </a:xfrm>
              <a:custGeom>
                <a:avLst/>
                <a:gdLst>
                  <a:gd name="T0" fmla="*/ 71 w 74"/>
                  <a:gd name="T1" fmla="*/ 5 h 35"/>
                  <a:gd name="T2" fmla="*/ 74 w 74"/>
                  <a:gd name="T3" fmla="*/ 14 h 35"/>
                  <a:gd name="T4" fmla="*/ 70 w 74"/>
                  <a:gd name="T5" fmla="*/ 26 h 35"/>
                  <a:gd name="T6" fmla="*/ 65 w 74"/>
                  <a:gd name="T7" fmla="*/ 35 h 35"/>
                  <a:gd name="T8" fmla="*/ 0 w 74"/>
                  <a:gd name="T9" fmla="*/ 23 h 35"/>
                  <a:gd name="T10" fmla="*/ 6 w 74"/>
                  <a:gd name="T11" fmla="*/ 14 h 35"/>
                  <a:gd name="T12" fmla="*/ 22 w 74"/>
                  <a:gd name="T13" fmla="*/ 17 h 35"/>
                  <a:gd name="T14" fmla="*/ 30 w 74"/>
                  <a:gd name="T15" fmla="*/ 13 h 35"/>
                  <a:gd name="T16" fmla="*/ 37 w 74"/>
                  <a:gd name="T17" fmla="*/ 15 h 35"/>
                  <a:gd name="T18" fmla="*/ 44 w 74"/>
                  <a:gd name="T19" fmla="*/ 9 h 35"/>
                  <a:gd name="T20" fmla="*/ 53 w 74"/>
                  <a:gd name="T21" fmla="*/ 13 h 35"/>
                  <a:gd name="T22" fmla="*/ 63 w 74"/>
                  <a:gd name="T23" fmla="*/ 0 h 35"/>
                  <a:gd name="T24" fmla="*/ 71 w 74"/>
                  <a:gd name="T25" fmla="*/ 5 h 35"/>
                  <a:gd name="T26" fmla="*/ 71 w 74"/>
                  <a:gd name="T27" fmla="*/ 5 h 3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74"/>
                  <a:gd name="T43" fmla="*/ 0 h 35"/>
                  <a:gd name="T44" fmla="*/ 74 w 74"/>
                  <a:gd name="T45" fmla="*/ 35 h 3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74" h="35">
                    <a:moveTo>
                      <a:pt x="71" y="5"/>
                    </a:moveTo>
                    <a:lnTo>
                      <a:pt x="74" y="14"/>
                    </a:lnTo>
                    <a:lnTo>
                      <a:pt x="70" y="26"/>
                    </a:lnTo>
                    <a:lnTo>
                      <a:pt x="65" y="35"/>
                    </a:lnTo>
                    <a:lnTo>
                      <a:pt x="0" y="23"/>
                    </a:lnTo>
                    <a:lnTo>
                      <a:pt x="6" y="14"/>
                    </a:lnTo>
                    <a:lnTo>
                      <a:pt x="22" y="17"/>
                    </a:lnTo>
                    <a:lnTo>
                      <a:pt x="30" y="13"/>
                    </a:lnTo>
                    <a:lnTo>
                      <a:pt x="37" y="15"/>
                    </a:lnTo>
                    <a:lnTo>
                      <a:pt x="44" y="9"/>
                    </a:lnTo>
                    <a:lnTo>
                      <a:pt x="53" y="13"/>
                    </a:lnTo>
                    <a:lnTo>
                      <a:pt x="63" y="0"/>
                    </a:lnTo>
                    <a:lnTo>
                      <a:pt x="71" y="5"/>
                    </a:lnTo>
                    <a:close/>
                  </a:path>
                </a:pathLst>
              </a:custGeom>
              <a:solidFill>
                <a:srgbClr val="5151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206" name="Freeform 887"/>
              <p:cNvSpPr>
                <a:spLocks/>
              </p:cNvSpPr>
              <p:nvPr/>
            </p:nvSpPr>
            <p:spPr bwMode="auto">
              <a:xfrm>
                <a:off x="307" y="1231"/>
                <a:ext cx="2" cy="2"/>
              </a:xfrm>
              <a:custGeom>
                <a:avLst/>
                <a:gdLst>
                  <a:gd name="T0" fmla="*/ 16 w 19"/>
                  <a:gd name="T1" fmla="*/ 2 h 29"/>
                  <a:gd name="T2" fmla="*/ 19 w 19"/>
                  <a:gd name="T3" fmla="*/ 18 h 29"/>
                  <a:gd name="T4" fmla="*/ 15 w 19"/>
                  <a:gd name="T5" fmla="*/ 29 h 29"/>
                  <a:gd name="T6" fmla="*/ 6 w 19"/>
                  <a:gd name="T7" fmla="*/ 24 h 29"/>
                  <a:gd name="T8" fmla="*/ 0 w 19"/>
                  <a:gd name="T9" fmla="*/ 10 h 29"/>
                  <a:gd name="T10" fmla="*/ 5 w 19"/>
                  <a:gd name="T11" fmla="*/ 1 h 29"/>
                  <a:gd name="T12" fmla="*/ 11 w 19"/>
                  <a:gd name="T13" fmla="*/ 0 h 29"/>
                  <a:gd name="T14" fmla="*/ 16 w 19"/>
                  <a:gd name="T15" fmla="*/ 2 h 29"/>
                  <a:gd name="T16" fmla="*/ 16 w 19"/>
                  <a:gd name="T17" fmla="*/ 2 h 2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9"/>
                  <a:gd name="T28" fmla="*/ 0 h 29"/>
                  <a:gd name="T29" fmla="*/ 19 w 19"/>
                  <a:gd name="T30" fmla="*/ 29 h 2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9" h="29">
                    <a:moveTo>
                      <a:pt x="16" y="2"/>
                    </a:moveTo>
                    <a:lnTo>
                      <a:pt x="19" y="18"/>
                    </a:lnTo>
                    <a:lnTo>
                      <a:pt x="15" y="29"/>
                    </a:lnTo>
                    <a:lnTo>
                      <a:pt x="6" y="24"/>
                    </a:lnTo>
                    <a:lnTo>
                      <a:pt x="0" y="10"/>
                    </a:lnTo>
                    <a:lnTo>
                      <a:pt x="5" y="1"/>
                    </a:lnTo>
                    <a:lnTo>
                      <a:pt x="11" y="0"/>
                    </a:lnTo>
                    <a:lnTo>
                      <a:pt x="16" y="2"/>
                    </a:lnTo>
                    <a:close/>
                  </a:path>
                </a:pathLst>
              </a:custGeom>
              <a:solidFill>
                <a:srgbClr val="5151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207" name="Freeform 888"/>
              <p:cNvSpPr>
                <a:spLocks/>
              </p:cNvSpPr>
              <p:nvPr/>
            </p:nvSpPr>
            <p:spPr bwMode="auto">
              <a:xfrm>
                <a:off x="300" y="1232"/>
                <a:ext cx="7" cy="2"/>
              </a:xfrm>
              <a:custGeom>
                <a:avLst/>
                <a:gdLst>
                  <a:gd name="T0" fmla="*/ 16 w 72"/>
                  <a:gd name="T1" fmla="*/ 7 h 24"/>
                  <a:gd name="T2" fmla="*/ 20 w 72"/>
                  <a:gd name="T3" fmla="*/ 10 h 24"/>
                  <a:gd name="T4" fmla="*/ 31 w 72"/>
                  <a:gd name="T5" fmla="*/ 5 h 24"/>
                  <a:gd name="T6" fmla="*/ 37 w 72"/>
                  <a:gd name="T7" fmla="*/ 10 h 24"/>
                  <a:gd name="T8" fmla="*/ 49 w 72"/>
                  <a:gd name="T9" fmla="*/ 2 h 24"/>
                  <a:gd name="T10" fmla="*/ 57 w 72"/>
                  <a:gd name="T11" fmla="*/ 7 h 24"/>
                  <a:gd name="T12" fmla="*/ 68 w 72"/>
                  <a:gd name="T13" fmla="*/ 0 h 24"/>
                  <a:gd name="T14" fmla="*/ 72 w 72"/>
                  <a:gd name="T15" fmla="*/ 18 h 24"/>
                  <a:gd name="T16" fmla="*/ 46 w 72"/>
                  <a:gd name="T17" fmla="*/ 24 h 24"/>
                  <a:gd name="T18" fmla="*/ 3 w 72"/>
                  <a:gd name="T19" fmla="*/ 21 h 24"/>
                  <a:gd name="T20" fmla="*/ 0 w 72"/>
                  <a:gd name="T21" fmla="*/ 11 h 24"/>
                  <a:gd name="T22" fmla="*/ 16 w 72"/>
                  <a:gd name="T23" fmla="*/ 7 h 24"/>
                  <a:gd name="T24" fmla="*/ 16 w 72"/>
                  <a:gd name="T25" fmla="*/ 7 h 2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2"/>
                  <a:gd name="T40" fmla="*/ 0 h 24"/>
                  <a:gd name="T41" fmla="*/ 72 w 72"/>
                  <a:gd name="T42" fmla="*/ 24 h 2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2" h="24">
                    <a:moveTo>
                      <a:pt x="16" y="7"/>
                    </a:moveTo>
                    <a:lnTo>
                      <a:pt x="20" y="10"/>
                    </a:lnTo>
                    <a:lnTo>
                      <a:pt x="31" y="5"/>
                    </a:lnTo>
                    <a:lnTo>
                      <a:pt x="37" y="10"/>
                    </a:lnTo>
                    <a:lnTo>
                      <a:pt x="49" y="2"/>
                    </a:lnTo>
                    <a:lnTo>
                      <a:pt x="57" y="7"/>
                    </a:lnTo>
                    <a:lnTo>
                      <a:pt x="68" y="0"/>
                    </a:lnTo>
                    <a:lnTo>
                      <a:pt x="72" y="18"/>
                    </a:lnTo>
                    <a:lnTo>
                      <a:pt x="46" y="24"/>
                    </a:lnTo>
                    <a:lnTo>
                      <a:pt x="3" y="21"/>
                    </a:lnTo>
                    <a:lnTo>
                      <a:pt x="0" y="11"/>
                    </a:lnTo>
                    <a:lnTo>
                      <a:pt x="16" y="7"/>
                    </a:lnTo>
                    <a:close/>
                  </a:path>
                </a:pathLst>
              </a:custGeom>
              <a:solidFill>
                <a:srgbClr val="5151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208" name="Freeform 889"/>
              <p:cNvSpPr>
                <a:spLocks/>
              </p:cNvSpPr>
              <p:nvPr/>
            </p:nvSpPr>
            <p:spPr bwMode="auto">
              <a:xfrm>
                <a:off x="282" y="1240"/>
                <a:ext cx="5" cy="11"/>
              </a:xfrm>
              <a:custGeom>
                <a:avLst/>
                <a:gdLst>
                  <a:gd name="T0" fmla="*/ 0 w 53"/>
                  <a:gd name="T1" fmla="*/ 115 h 115"/>
                  <a:gd name="T2" fmla="*/ 0 w 53"/>
                  <a:gd name="T3" fmla="*/ 6 h 115"/>
                  <a:gd name="T4" fmla="*/ 6 w 53"/>
                  <a:gd name="T5" fmla="*/ 0 h 115"/>
                  <a:gd name="T6" fmla="*/ 50 w 53"/>
                  <a:gd name="T7" fmla="*/ 0 h 115"/>
                  <a:gd name="T8" fmla="*/ 53 w 53"/>
                  <a:gd name="T9" fmla="*/ 8 h 115"/>
                  <a:gd name="T10" fmla="*/ 53 w 53"/>
                  <a:gd name="T11" fmla="*/ 115 h 115"/>
                  <a:gd name="T12" fmla="*/ 0 w 53"/>
                  <a:gd name="T13" fmla="*/ 115 h 115"/>
                  <a:gd name="T14" fmla="*/ 0 w 53"/>
                  <a:gd name="T15" fmla="*/ 115 h 11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3"/>
                  <a:gd name="T25" fmla="*/ 0 h 115"/>
                  <a:gd name="T26" fmla="*/ 53 w 53"/>
                  <a:gd name="T27" fmla="*/ 115 h 11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3" h="115">
                    <a:moveTo>
                      <a:pt x="0" y="115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50" y="0"/>
                    </a:lnTo>
                    <a:lnTo>
                      <a:pt x="53" y="8"/>
                    </a:lnTo>
                    <a:lnTo>
                      <a:pt x="53" y="115"/>
                    </a:lnTo>
                    <a:lnTo>
                      <a:pt x="0" y="115"/>
                    </a:lnTo>
                    <a:close/>
                  </a:path>
                </a:pathLst>
              </a:custGeom>
              <a:solidFill>
                <a:srgbClr val="B5B5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209" name="Freeform 890"/>
              <p:cNvSpPr>
                <a:spLocks/>
              </p:cNvSpPr>
              <p:nvPr/>
            </p:nvSpPr>
            <p:spPr bwMode="auto">
              <a:xfrm>
                <a:off x="283" y="1243"/>
                <a:ext cx="1" cy="4"/>
              </a:xfrm>
              <a:custGeom>
                <a:avLst/>
                <a:gdLst>
                  <a:gd name="T0" fmla="*/ 0 w 8"/>
                  <a:gd name="T1" fmla="*/ 0 h 39"/>
                  <a:gd name="T2" fmla="*/ 0 w 8"/>
                  <a:gd name="T3" fmla="*/ 39 h 39"/>
                  <a:gd name="T4" fmla="*/ 8 w 8"/>
                  <a:gd name="T5" fmla="*/ 20 h 39"/>
                  <a:gd name="T6" fmla="*/ 0 w 8"/>
                  <a:gd name="T7" fmla="*/ 0 h 39"/>
                  <a:gd name="T8" fmla="*/ 0 w 8"/>
                  <a:gd name="T9" fmla="*/ 0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39"/>
                  <a:gd name="T17" fmla="*/ 8 w 8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39">
                    <a:moveTo>
                      <a:pt x="0" y="0"/>
                    </a:moveTo>
                    <a:lnTo>
                      <a:pt x="0" y="39"/>
                    </a:lnTo>
                    <a:lnTo>
                      <a:pt x="8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210" name="Freeform 891"/>
              <p:cNvSpPr>
                <a:spLocks/>
              </p:cNvSpPr>
              <p:nvPr/>
            </p:nvSpPr>
            <p:spPr bwMode="auto">
              <a:xfrm>
                <a:off x="284" y="1241"/>
                <a:ext cx="2" cy="2"/>
              </a:xfrm>
              <a:custGeom>
                <a:avLst/>
                <a:gdLst>
                  <a:gd name="T0" fmla="*/ 0 w 23"/>
                  <a:gd name="T1" fmla="*/ 0 h 23"/>
                  <a:gd name="T2" fmla="*/ 13 w 23"/>
                  <a:gd name="T3" fmla="*/ 23 h 23"/>
                  <a:gd name="T4" fmla="*/ 23 w 23"/>
                  <a:gd name="T5" fmla="*/ 0 h 23"/>
                  <a:gd name="T6" fmla="*/ 0 w 23"/>
                  <a:gd name="T7" fmla="*/ 0 h 23"/>
                  <a:gd name="T8" fmla="*/ 0 w 23"/>
                  <a:gd name="T9" fmla="*/ 0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"/>
                  <a:gd name="T16" fmla="*/ 0 h 23"/>
                  <a:gd name="T17" fmla="*/ 23 w 23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" h="23">
                    <a:moveTo>
                      <a:pt x="0" y="0"/>
                    </a:moveTo>
                    <a:lnTo>
                      <a:pt x="13" y="23"/>
                    </a:lnTo>
                    <a:lnTo>
                      <a:pt x="2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211" name="Freeform 892"/>
              <p:cNvSpPr>
                <a:spLocks/>
              </p:cNvSpPr>
              <p:nvPr/>
            </p:nvSpPr>
            <p:spPr bwMode="auto">
              <a:xfrm>
                <a:off x="284" y="1238"/>
                <a:ext cx="15" cy="12"/>
              </a:xfrm>
              <a:custGeom>
                <a:avLst/>
                <a:gdLst>
                  <a:gd name="T0" fmla="*/ 0 w 162"/>
                  <a:gd name="T1" fmla="*/ 27 h 131"/>
                  <a:gd name="T2" fmla="*/ 34 w 162"/>
                  <a:gd name="T3" fmla="*/ 27 h 131"/>
                  <a:gd name="T4" fmla="*/ 40 w 162"/>
                  <a:gd name="T5" fmla="*/ 35 h 131"/>
                  <a:gd name="T6" fmla="*/ 40 w 162"/>
                  <a:gd name="T7" fmla="*/ 131 h 131"/>
                  <a:gd name="T8" fmla="*/ 162 w 162"/>
                  <a:gd name="T9" fmla="*/ 118 h 131"/>
                  <a:gd name="T10" fmla="*/ 127 w 162"/>
                  <a:gd name="T11" fmla="*/ 0 h 131"/>
                  <a:gd name="T12" fmla="*/ 20 w 162"/>
                  <a:gd name="T13" fmla="*/ 13 h 131"/>
                  <a:gd name="T14" fmla="*/ 0 w 162"/>
                  <a:gd name="T15" fmla="*/ 27 h 131"/>
                  <a:gd name="T16" fmla="*/ 0 w 162"/>
                  <a:gd name="T17" fmla="*/ 27 h 13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2"/>
                  <a:gd name="T28" fmla="*/ 0 h 131"/>
                  <a:gd name="T29" fmla="*/ 162 w 162"/>
                  <a:gd name="T30" fmla="*/ 131 h 13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2" h="131">
                    <a:moveTo>
                      <a:pt x="0" y="27"/>
                    </a:moveTo>
                    <a:lnTo>
                      <a:pt x="34" y="27"/>
                    </a:lnTo>
                    <a:lnTo>
                      <a:pt x="40" y="35"/>
                    </a:lnTo>
                    <a:lnTo>
                      <a:pt x="40" y="131"/>
                    </a:lnTo>
                    <a:lnTo>
                      <a:pt x="162" y="118"/>
                    </a:lnTo>
                    <a:lnTo>
                      <a:pt x="127" y="0"/>
                    </a:lnTo>
                    <a:lnTo>
                      <a:pt x="20" y="13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00EA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212" name="Freeform 893"/>
              <p:cNvSpPr>
                <a:spLocks/>
              </p:cNvSpPr>
              <p:nvPr/>
            </p:nvSpPr>
            <p:spPr bwMode="auto">
              <a:xfrm>
                <a:off x="302" y="1238"/>
                <a:ext cx="35" cy="16"/>
              </a:xfrm>
              <a:custGeom>
                <a:avLst/>
                <a:gdLst>
                  <a:gd name="T0" fmla="*/ 0 w 386"/>
                  <a:gd name="T1" fmla="*/ 15 h 174"/>
                  <a:gd name="T2" fmla="*/ 23 w 386"/>
                  <a:gd name="T3" fmla="*/ 162 h 174"/>
                  <a:gd name="T4" fmla="*/ 289 w 386"/>
                  <a:gd name="T5" fmla="*/ 174 h 174"/>
                  <a:gd name="T6" fmla="*/ 386 w 386"/>
                  <a:gd name="T7" fmla="*/ 168 h 174"/>
                  <a:gd name="T8" fmla="*/ 340 w 386"/>
                  <a:gd name="T9" fmla="*/ 31 h 174"/>
                  <a:gd name="T10" fmla="*/ 38 w 386"/>
                  <a:gd name="T11" fmla="*/ 0 h 174"/>
                  <a:gd name="T12" fmla="*/ 0 w 386"/>
                  <a:gd name="T13" fmla="*/ 15 h 174"/>
                  <a:gd name="T14" fmla="*/ 0 w 386"/>
                  <a:gd name="T15" fmla="*/ 15 h 17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86"/>
                  <a:gd name="T25" fmla="*/ 0 h 174"/>
                  <a:gd name="T26" fmla="*/ 386 w 386"/>
                  <a:gd name="T27" fmla="*/ 174 h 17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86" h="174">
                    <a:moveTo>
                      <a:pt x="0" y="15"/>
                    </a:moveTo>
                    <a:lnTo>
                      <a:pt x="23" y="162"/>
                    </a:lnTo>
                    <a:lnTo>
                      <a:pt x="289" y="174"/>
                    </a:lnTo>
                    <a:lnTo>
                      <a:pt x="386" y="168"/>
                    </a:lnTo>
                    <a:lnTo>
                      <a:pt x="340" y="31"/>
                    </a:lnTo>
                    <a:lnTo>
                      <a:pt x="38" y="0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EA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213" name="Freeform 894"/>
              <p:cNvSpPr>
                <a:spLocks/>
              </p:cNvSpPr>
              <p:nvPr/>
            </p:nvSpPr>
            <p:spPr bwMode="auto">
              <a:xfrm>
                <a:off x="331" y="1242"/>
                <a:ext cx="4" cy="10"/>
              </a:xfrm>
              <a:custGeom>
                <a:avLst/>
                <a:gdLst>
                  <a:gd name="T0" fmla="*/ 0 w 46"/>
                  <a:gd name="T1" fmla="*/ 0 h 109"/>
                  <a:gd name="T2" fmla="*/ 33 w 46"/>
                  <a:gd name="T3" fmla="*/ 109 h 109"/>
                  <a:gd name="T4" fmla="*/ 46 w 46"/>
                  <a:gd name="T5" fmla="*/ 109 h 109"/>
                  <a:gd name="T6" fmla="*/ 12 w 46"/>
                  <a:gd name="T7" fmla="*/ 8 h 109"/>
                  <a:gd name="T8" fmla="*/ 0 w 46"/>
                  <a:gd name="T9" fmla="*/ 0 h 109"/>
                  <a:gd name="T10" fmla="*/ 0 w 46"/>
                  <a:gd name="T11" fmla="*/ 0 h 10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6"/>
                  <a:gd name="T19" fmla="*/ 0 h 109"/>
                  <a:gd name="T20" fmla="*/ 46 w 46"/>
                  <a:gd name="T21" fmla="*/ 109 h 10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6" h="109">
                    <a:moveTo>
                      <a:pt x="0" y="0"/>
                    </a:moveTo>
                    <a:lnTo>
                      <a:pt x="33" y="109"/>
                    </a:lnTo>
                    <a:lnTo>
                      <a:pt x="46" y="109"/>
                    </a:lnTo>
                    <a:lnTo>
                      <a:pt x="12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214" name="Freeform 895"/>
              <p:cNvSpPr>
                <a:spLocks/>
              </p:cNvSpPr>
              <p:nvPr/>
            </p:nvSpPr>
            <p:spPr bwMode="auto">
              <a:xfrm>
                <a:off x="331" y="1286"/>
                <a:ext cx="51" cy="15"/>
              </a:xfrm>
              <a:custGeom>
                <a:avLst/>
                <a:gdLst>
                  <a:gd name="T0" fmla="*/ 24 w 560"/>
                  <a:gd name="T1" fmla="*/ 0 h 160"/>
                  <a:gd name="T2" fmla="*/ 0 w 560"/>
                  <a:gd name="T3" fmla="*/ 157 h 160"/>
                  <a:gd name="T4" fmla="*/ 53 w 560"/>
                  <a:gd name="T5" fmla="*/ 140 h 160"/>
                  <a:gd name="T6" fmla="*/ 283 w 560"/>
                  <a:gd name="T7" fmla="*/ 160 h 160"/>
                  <a:gd name="T8" fmla="*/ 479 w 560"/>
                  <a:gd name="T9" fmla="*/ 137 h 160"/>
                  <a:gd name="T10" fmla="*/ 537 w 560"/>
                  <a:gd name="T11" fmla="*/ 118 h 160"/>
                  <a:gd name="T12" fmla="*/ 551 w 560"/>
                  <a:gd name="T13" fmla="*/ 92 h 160"/>
                  <a:gd name="T14" fmla="*/ 560 w 560"/>
                  <a:gd name="T15" fmla="*/ 8 h 160"/>
                  <a:gd name="T16" fmla="*/ 540 w 560"/>
                  <a:gd name="T17" fmla="*/ 0 h 160"/>
                  <a:gd name="T18" fmla="*/ 55 w 560"/>
                  <a:gd name="T19" fmla="*/ 0 h 160"/>
                  <a:gd name="T20" fmla="*/ 24 w 560"/>
                  <a:gd name="T21" fmla="*/ 0 h 160"/>
                  <a:gd name="T22" fmla="*/ 24 w 560"/>
                  <a:gd name="T23" fmla="*/ 0 h 16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60"/>
                  <a:gd name="T37" fmla="*/ 0 h 160"/>
                  <a:gd name="T38" fmla="*/ 560 w 560"/>
                  <a:gd name="T39" fmla="*/ 160 h 16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60" h="160">
                    <a:moveTo>
                      <a:pt x="24" y="0"/>
                    </a:moveTo>
                    <a:lnTo>
                      <a:pt x="0" y="157"/>
                    </a:lnTo>
                    <a:lnTo>
                      <a:pt x="53" y="140"/>
                    </a:lnTo>
                    <a:lnTo>
                      <a:pt x="283" y="160"/>
                    </a:lnTo>
                    <a:lnTo>
                      <a:pt x="479" y="137"/>
                    </a:lnTo>
                    <a:lnTo>
                      <a:pt x="537" y="118"/>
                    </a:lnTo>
                    <a:lnTo>
                      <a:pt x="551" y="92"/>
                    </a:lnTo>
                    <a:lnTo>
                      <a:pt x="560" y="8"/>
                    </a:lnTo>
                    <a:lnTo>
                      <a:pt x="540" y="0"/>
                    </a:lnTo>
                    <a:lnTo>
                      <a:pt x="55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B5B5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215" name="Freeform 896"/>
              <p:cNvSpPr>
                <a:spLocks/>
              </p:cNvSpPr>
              <p:nvPr/>
            </p:nvSpPr>
            <p:spPr bwMode="auto">
              <a:xfrm>
                <a:off x="335" y="1287"/>
                <a:ext cx="45" cy="11"/>
              </a:xfrm>
              <a:custGeom>
                <a:avLst/>
                <a:gdLst>
                  <a:gd name="T0" fmla="*/ 6 w 497"/>
                  <a:gd name="T1" fmla="*/ 19 h 116"/>
                  <a:gd name="T2" fmla="*/ 0 w 497"/>
                  <a:gd name="T3" fmla="*/ 100 h 116"/>
                  <a:gd name="T4" fmla="*/ 82 w 497"/>
                  <a:gd name="T5" fmla="*/ 116 h 116"/>
                  <a:gd name="T6" fmla="*/ 266 w 497"/>
                  <a:gd name="T7" fmla="*/ 116 h 116"/>
                  <a:gd name="T8" fmla="*/ 446 w 497"/>
                  <a:gd name="T9" fmla="*/ 104 h 116"/>
                  <a:gd name="T10" fmla="*/ 492 w 497"/>
                  <a:gd name="T11" fmla="*/ 88 h 116"/>
                  <a:gd name="T12" fmla="*/ 497 w 497"/>
                  <a:gd name="T13" fmla="*/ 23 h 116"/>
                  <a:gd name="T14" fmla="*/ 481 w 497"/>
                  <a:gd name="T15" fmla="*/ 0 h 116"/>
                  <a:gd name="T16" fmla="*/ 269 w 497"/>
                  <a:gd name="T17" fmla="*/ 4 h 116"/>
                  <a:gd name="T18" fmla="*/ 53 w 497"/>
                  <a:gd name="T19" fmla="*/ 7 h 116"/>
                  <a:gd name="T20" fmla="*/ 6 w 497"/>
                  <a:gd name="T21" fmla="*/ 19 h 116"/>
                  <a:gd name="T22" fmla="*/ 6 w 497"/>
                  <a:gd name="T23" fmla="*/ 19 h 11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97"/>
                  <a:gd name="T37" fmla="*/ 0 h 116"/>
                  <a:gd name="T38" fmla="*/ 497 w 497"/>
                  <a:gd name="T39" fmla="*/ 116 h 11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97" h="116">
                    <a:moveTo>
                      <a:pt x="6" y="19"/>
                    </a:moveTo>
                    <a:lnTo>
                      <a:pt x="0" y="100"/>
                    </a:lnTo>
                    <a:lnTo>
                      <a:pt x="82" y="116"/>
                    </a:lnTo>
                    <a:lnTo>
                      <a:pt x="266" y="116"/>
                    </a:lnTo>
                    <a:lnTo>
                      <a:pt x="446" y="104"/>
                    </a:lnTo>
                    <a:lnTo>
                      <a:pt x="492" y="88"/>
                    </a:lnTo>
                    <a:lnTo>
                      <a:pt x="497" y="23"/>
                    </a:lnTo>
                    <a:lnTo>
                      <a:pt x="481" y="0"/>
                    </a:lnTo>
                    <a:lnTo>
                      <a:pt x="269" y="4"/>
                    </a:lnTo>
                    <a:lnTo>
                      <a:pt x="53" y="7"/>
                    </a:lnTo>
                    <a:lnTo>
                      <a:pt x="6" y="19"/>
                    </a:lnTo>
                    <a:close/>
                  </a:path>
                </a:pathLst>
              </a:custGeom>
              <a:solidFill>
                <a:srgbClr val="5151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216" name="Freeform 897"/>
              <p:cNvSpPr>
                <a:spLocks/>
              </p:cNvSpPr>
              <p:nvPr/>
            </p:nvSpPr>
            <p:spPr bwMode="auto">
              <a:xfrm>
                <a:off x="345" y="1255"/>
                <a:ext cx="26" cy="32"/>
              </a:xfrm>
              <a:custGeom>
                <a:avLst/>
                <a:gdLst>
                  <a:gd name="T0" fmla="*/ 10 w 283"/>
                  <a:gd name="T1" fmla="*/ 3 h 350"/>
                  <a:gd name="T2" fmla="*/ 0 w 283"/>
                  <a:gd name="T3" fmla="*/ 350 h 350"/>
                  <a:gd name="T4" fmla="*/ 283 w 283"/>
                  <a:gd name="T5" fmla="*/ 346 h 350"/>
                  <a:gd name="T6" fmla="*/ 267 w 283"/>
                  <a:gd name="T7" fmla="*/ 36 h 350"/>
                  <a:gd name="T8" fmla="*/ 247 w 283"/>
                  <a:gd name="T9" fmla="*/ 19 h 350"/>
                  <a:gd name="T10" fmla="*/ 28 w 283"/>
                  <a:gd name="T11" fmla="*/ 0 h 350"/>
                  <a:gd name="T12" fmla="*/ 10 w 283"/>
                  <a:gd name="T13" fmla="*/ 3 h 350"/>
                  <a:gd name="T14" fmla="*/ 10 w 283"/>
                  <a:gd name="T15" fmla="*/ 3 h 35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83"/>
                  <a:gd name="T25" fmla="*/ 0 h 350"/>
                  <a:gd name="T26" fmla="*/ 283 w 283"/>
                  <a:gd name="T27" fmla="*/ 350 h 35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83" h="350">
                    <a:moveTo>
                      <a:pt x="10" y="3"/>
                    </a:moveTo>
                    <a:lnTo>
                      <a:pt x="0" y="350"/>
                    </a:lnTo>
                    <a:lnTo>
                      <a:pt x="283" y="346"/>
                    </a:lnTo>
                    <a:lnTo>
                      <a:pt x="267" y="36"/>
                    </a:lnTo>
                    <a:lnTo>
                      <a:pt x="247" y="19"/>
                    </a:lnTo>
                    <a:lnTo>
                      <a:pt x="28" y="0"/>
                    </a:lnTo>
                    <a:lnTo>
                      <a:pt x="10" y="3"/>
                    </a:lnTo>
                    <a:close/>
                  </a:path>
                </a:pathLst>
              </a:custGeom>
              <a:solidFill>
                <a:srgbClr val="B5B5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217" name="Freeform 898"/>
              <p:cNvSpPr>
                <a:spLocks/>
              </p:cNvSpPr>
              <p:nvPr/>
            </p:nvSpPr>
            <p:spPr bwMode="auto">
              <a:xfrm>
                <a:off x="371" y="1275"/>
                <a:ext cx="8" cy="7"/>
              </a:xfrm>
              <a:custGeom>
                <a:avLst/>
                <a:gdLst>
                  <a:gd name="T0" fmla="*/ 0 w 85"/>
                  <a:gd name="T1" fmla="*/ 0 h 81"/>
                  <a:gd name="T2" fmla="*/ 77 w 85"/>
                  <a:gd name="T3" fmla="*/ 10 h 81"/>
                  <a:gd name="T4" fmla="*/ 85 w 85"/>
                  <a:gd name="T5" fmla="*/ 33 h 81"/>
                  <a:gd name="T6" fmla="*/ 85 w 85"/>
                  <a:gd name="T7" fmla="*/ 76 h 81"/>
                  <a:gd name="T8" fmla="*/ 75 w 85"/>
                  <a:gd name="T9" fmla="*/ 81 h 81"/>
                  <a:gd name="T10" fmla="*/ 0 w 85"/>
                  <a:gd name="T11" fmla="*/ 81 h 81"/>
                  <a:gd name="T12" fmla="*/ 8 w 85"/>
                  <a:gd name="T13" fmla="*/ 62 h 81"/>
                  <a:gd name="T14" fmla="*/ 0 w 85"/>
                  <a:gd name="T15" fmla="*/ 0 h 81"/>
                  <a:gd name="T16" fmla="*/ 0 w 85"/>
                  <a:gd name="T17" fmla="*/ 0 h 8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5"/>
                  <a:gd name="T28" fmla="*/ 0 h 81"/>
                  <a:gd name="T29" fmla="*/ 85 w 85"/>
                  <a:gd name="T30" fmla="*/ 81 h 8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5" h="81">
                    <a:moveTo>
                      <a:pt x="0" y="0"/>
                    </a:moveTo>
                    <a:lnTo>
                      <a:pt x="77" y="10"/>
                    </a:lnTo>
                    <a:lnTo>
                      <a:pt x="85" y="33"/>
                    </a:lnTo>
                    <a:lnTo>
                      <a:pt x="85" y="76"/>
                    </a:lnTo>
                    <a:lnTo>
                      <a:pt x="75" y="81"/>
                    </a:lnTo>
                    <a:lnTo>
                      <a:pt x="0" y="81"/>
                    </a:lnTo>
                    <a:lnTo>
                      <a:pt x="8" y="6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5B5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218" name="Freeform 899"/>
              <p:cNvSpPr>
                <a:spLocks/>
              </p:cNvSpPr>
              <p:nvPr/>
            </p:nvSpPr>
            <p:spPr bwMode="auto">
              <a:xfrm>
                <a:off x="331" y="1273"/>
                <a:ext cx="11" cy="9"/>
              </a:xfrm>
              <a:custGeom>
                <a:avLst/>
                <a:gdLst>
                  <a:gd name="T0" fmla="*/ 3 w 125"/>
                  <a:gd name="T1" fmla="*/ 6 h 95"/>
                  <a:gd name="T2" fmla="*/ 27 w 125"/>
                  <a:gd name="T3" fmla="*/ 0 h 95"/>
                  <a:gd name="T4" fmla="*/ 116 w 125"/>
                  <a:gd name="T5" fmla="*/ 3 h 95"/>
                  <a:gd name="T6" fmla="*/ 125 w 125"/>
                  <a:gd name="T7" fmla="*/ 48 h 95"/>
                  <a:gd name="T8" fmla="*/ 125 w 125"/>
                  <a:gd name="T9" fmla="*/ 95 h 95"/>
                  <a:gd name="T10" fmla="*/ 12 w 125"/>
                  <a:gd name="T11" fmla="*/ 95 h 95"/>
                  <a:gd name="T12" fmla="*/ 0 w 125"/>
                  <a:gd name="T13" fmla="*/ 68 h 95"/>
                  <a:gd name="T14" fmla="*/ 3 w 125"/>
                  <a:gd name="T15" fmla="*/ 6 h 95"/>
                  <a:gd name="T16" fmla="*/ 3 w 125"/>
                  <a:gd name="T17" fmla="*/ 6 h 9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5"/>
                  <a:gd name="T28" fmla="*/ 0 h 95"/>
                  <a:gd name="T29" fmla="*/ 125 w 125"/>
                  <a:gd name="T30" fmla="*/ 95 h 9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5" h="95">
                    <a:moveTo>
                      <a:pt x="3" y="6"/>
                    </a:moveTo>
                    <a:lnTo>
                      <a:pt x="27" y="0"/>
                    </a:lnTo>
                    <a:lnTo>
                      <a:pt x="116" y="3"/>
                    </a:lnTo>
                    <a:lnTo>
                      <a:pt x="125" y="48"/>
                    </a:lnTo>
                    <a:lnTo>
                      <a:pt x="125" y="95"/>
                    </a:lnTo>
                    <a:lnTo>
                      <a:pt x="12" y="95"/>
                    </a:lnTo>
                    <a:lnTo>
                      <a:pt x="0" y="68"/>
                    </a:lnTo>
                    <a:lnTo>
                      <a:pt x="3" y="6"/>
                    </a:lnTo>
                    <a:close/>
                  </a:path>
                </a:pathLst>
              </a:custGeom>
              <a:solidFill>
                <a:srgbClr val="B5B5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219" name="Freeform 900"/>
              <p:cNvSpPr>
                <a:spLocks/>
              </p:cNvSpPr>
              <p:nvPr/>
            </p:nvSpPr>
            <p:spPr bwMode="auto">
              <a:xfrm>
                <a:off x="371" y="1276"/>
                <a:ext cx="8" cy="4"/>
              </a:xfrm>
              <a:custGeom>
                <a:avLst/>
                <a:gdLst>
                  <a:gd name="T0" fmla="*/ 4 w 81"/>
                  <a:gd name="T1" fmla="*/ 19 h 39"/>
                  <a:gd name="T2" fmla="*/ 31 w 81"/>
                  <a:gd name="T3" fmla="*/ 33 h 39"/>
                  <a:gd name="T4" fmla="*/ 50 w 81"/>
                  <a:gd name="T5" fmla="*/ 23 h 39"/>
                  <a:gd name="T6" fmla="*/ 81 w 81"/>
                  <a:gd name="T7" fmla="*/ 39 h 39"/>
                  <a:gd name="T8" fmla="*/ 81 w 81"/>
                  <a:gd name="T9" fmla="*/ 10 h 39"/>
                  <a:gd name="T10" fmla="*/ 73 w 81"/>
                  <a:gd name="T11" fmla="*/ 0 h 39"/>
                  <a:gd name="T12" fmla="*/ 0 w 81"/>
                  <a:gd name="T13" fmla="*/ 0 h 39"/>
                  <a:gd name="T14" fmla="*/ 4 w 81"/>
                  <a:gd name="T15" fmla="*/ 19 h 39"/>
                  <a:gd name="T16" fmla="*/ 4 w 81"/>
                  <a:gd name="T17" fmla="*/ 19 h 3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1"/>
                  <a:gd name="T28" fmla="*/ 0 h 39"/>
                  <a:gd name="T29" fmla="*/ 81 w 81"/>
                  <a:gd name="T30" fmla="*/ 39 h 3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1" h="39">
                    <a:moveTo>
                      <a:pt x="4" y="19"/>
                    </a:moveTo>
                    <a:lnTo>
                      <a:pt x="31" y="33"/>
                    </a:lnTo>
                    <a:lnTo>
                      <a:pt x="50" y="23"/>
                    </a:lnTo>
                    <a:lnTo>
                      <a:pt x="81" y="39"/>
                    </a:lnTo>
                    <a:lnTo>
                      <a:pt x="81" y="10"/>
                    </a:lnTo>
                    <a:lnTo>
                      <a:pt x="73" y="0"/>
                    </a:lnTo>
                    <a:lnTo>
                      <a:pt x="0" y="0"/>
                    </a:lnTo>
                    <a:lnTo>
                      <a:pt x="4" y="19"/>
                    </a:lnTo>
                    <a:close/>
                  </a:path>
                </a:pathLst>
              </a:custGeom>
              <a:solidFill>
                <a:srgbClr val="5151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220" name="Freeform 901"/>
              <p:cNvSpPr>
                <a:spLocks/>
              </p:cNvSpPr>
              <p:nvPr/>
            </p:nvSpPr>
            <p:spPr bwMode="auto">
              <a:xfrm>
                <a:off x="332" y="1274"/>
                <a:ext cx="9" cy="5"/>
              </a:xfrm>
              <a:custGeom>
                <a:avLst/>
                <a:gdLst>
                  <a:gd name="T0" fmla="*/ 0 w 96"/>
                  <a:gd name="T1" fmla="*/ 29 h 48"/>
                  <a:gd name="T2" fmla="*/ 30 w 96"/>
                  <a:gd name="T3" fmla="*/ 32 h 48"/>
                  <a:gd name="T4" fmla="*/ 42 w 96"/>
                  <a:gd name="T5" fmla="*/ 48 h 48"/>
                  <a:gd name="T6" fmla="*/ 64 w 96"/>
                  <a:gd name="T7" fmla="*/ 19 h 48"/>
                  <a:gd name="T8" fmla="*/ 96 w 96"/>
                  <a:gd name="T9" fmla="*/ 42 h 48"/>
                  <a:gd name="T10" fmla="*/ 93 w 96"/>
                  <a:gd name="T11" fmla="*/ 6 h 48"/>
                  <a:gd name="T12" fmla="*/ 60 w 96"/>
                  <a:gd name="T13" fmla="*/ 0 h 48"/>
                  <a:gd name="T14" fmla="*/ 4 w 96"/>
                  <a:gd name="T15" fmla="*/ 6 h 48"/>
                  <a:gd name="T16" fmla="*/ 0 w 96"/>
                  <a:gd name="T17" fmla="*/ 29 h 48"/>
                  <a:gd name="T18" fmla="*/ 0 w 96"/>
                  <a:gd name="T19" fmla="*/ 29 h 4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96"/>
                  <a:gd name="T31" fmla="*/ 0 h 48"/>
                  <a:gd name="T32" fmla="*/ 96 w 96"/>
                  <a:gd name="T33" fmla="*/ 48 h 4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96" h="48">
                    <a:moveTo>
                      <a:pt x="0" y="29"/>
                    </a:moveTo>
                    <a:lnTo>
                      <a:pt x="30" y="32"/>
                    </a:lnTo>
                    <a:lnTo>
                      <a:pt x="42" y="48"/>
                    </a:lnTo>
                    <a:lnTo>
                      <a:pt x="64" y="19"/>
                    </a:lnTo>
                    <a:lnTo>
                      <a:pt x="96" y="42"/>
                    </a:lnTo>
                    <a:lnTo>
                      <a:pt x="93" y="6"/>
                    </a:lnTo>
                    <a:lnTo>
                      <a:pt x="60" y="0"/>
                    </a:lnTo>
                    <a:lnTo>
                      <a:pt x="4" y="6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5151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221" name="Freeform 902"/>
              <p:cNvSpPr>
                <a:spLocks/>
              </p:cNvSpPr>
              <p:nvPr/>
            </p:nvSpPr>
            <p:spPr bwMode="auto">
              <a:xfrm>
                <a:off x="332" y="1275"/>
                <a:ext cx="4" cy="5"/>
              </a:xfrm>
              <a:custGeom>
                <a:avLst/>
                <a:gdLst>
                  <a:gd name="T0" fmla="*/ 0 w 40"/>
                  <a:gd name="T1" fmla="*/ 16 h 59"/>
                  <a:gd name="T2" fmla="*/ 0 w 40"/>
                  <a:gd name="T3" fmla="*/ 46 h 59"/>
                  <a:gd name="T4" fmla="*/ 13 w 40"/>
                  <a:gd name="T5" fmla="*/ 59 h 59"/>
                  <a:gd name="T6" fmla="*/ 30 w 40"/>
                  <a:gd name="T7" fmla="*/ 52 h 59"/>
                  <a:gd name="T8" fmla="*/ 40 w 40"/>
                  <a:gd name="T9" fmla="*/ 32 h 59"/>
                  <a:gd name="T10" fmla="*/ 34 w 40"/>
                  <a:gd name="T11" fmla="*/ 9 h 59"/>
                  <a:gd name="T12" fmla="*/ 21 w 40"/>
                  <a:gd name="T13" fmla="*/ 0 h 59"/>
                  <a:gd name="T14" fmla="*/ 7 w 40"/>
                  <a:gd name="T15" fmla="*/ 7 h 59"/>
                  <a:gd name="T16" fmla="*/ 0 w 40"/>
                  <a:gd name="T17" fmla="*/ 16 h 59"/>
                  <a:gd name="T18" fmla="*/ 0 w 40"/>
                  <a:gd name="T19" fmla="*/ 16 h 5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0"/>
                  <a:gd name="T31" fmla="*/ 0 h 59"/>
                  <a:gd name="T32" fmla="*/ 40 w 40"/>
                  <a:gd name="T33" fmla="*/ 59 h 5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0" h="59">
                    <a:moveTo>
                      <a:pt x="0" y="16"/>
                    </a:moveTo>
                    <a:lnTo>
                      <a:pt x="0" y="46"/>
                    </a:lnTo>
                    <a:lnTo>
                      <a:pt x="13" y="59"/>
                    </a:lnTo>
                    <a:lnTo>
                      <a:pt x="30" y="52"/>
                    </a:lnTo>
                    <a:lnTo>
                      <a:pt x="40" y="32"/>
                    </a:lnTo>
                    <a:lnTo>
                      <a:pt x="34" y="9"/>
                    </a:lnTo>
                    <a:lnTo>
                      <a:pt x="21" y="0"/>
                    </a:lnTo>
                    <a:lnTo>
                      <a:pt x="7" y="7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222" name="Freeform 903"/>
              <p:cNvSpPr>
                <a:spLocks/>
              </p:cNvSpPr>
              <p:nvPr/>
            </p:nvSpPr>
            <p:spPr bwMode="auto">
              <a:xfrm>
                <a:off x="336" y="1275"/>
                <a:ext cx="4" cy="6"/>
              </a:xfrm>
              <a:custGeom>
                <a:avLst/>
                <a:gdLst>
                  <a:gd name="T0" fmla="*/ 18 w 38"/>
                  <a:gd name="T1" fmla="*/ 0 h 65"/>
                  <a:gd name="T2" fmla="*/ 5 w 38"/>
                  <a:gd name="T3" fmla="*/ 16 h 65"/>
                  <a:gd name="T4" fmla="*/ 0 w 38"/>
                  <a:gd name="T5" fmla="*/ 46 h 65"/>
                  <a:gd name="T6" fmla="*/ 14 w 38"/>
                  <a:gd name="T7" fmla="*/ 65 h 65"/>
                  <a:gd name="T8" fmla="*/ 28 w 38"/>
                  <a:gd name="T9" fmla="*/ 59 h 65"/>
                  <a:gd name="T10" fmla="*/ 38 w 38"/>
                  <a:gd name="T11" fmla="*/ 40 h 65"/>
                  <a:gd name="T12" fmla="*/ 34 w 38"/>
                  <a:gd name="T13" fmla="*/ 16 h 65"/>
                  <a:gd name="T14" fmla="*/ 28 w 38"/>
                  <a:gd name="T15" fmla="*/ 3 h 65"/>
                  <a:gd name="T16" fmla="*/ 18 w 38"/>
                  <a:gd name="T17" fmla="*/ 0 h 65"/>
                  <a:gd name="T18" fmla="*/ 18 w 38"/>
                  <a:gd name="T19" fmla="*/ 0 h 6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8"/>
                  <a:gd name="T31" fmla="*/ 0 h 65"/>
                  <a:gd name="T32" fmla="*/ 38 w 38"/>
                  <a:gd name="T33" fmla="*/ 65 h 6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8" h="65">
                    <a:moveTo>
                      <a:pt x="18" y="0"/>
                    </a:moveTo>
                    <a:lnTo>
                      <a:pt x="5" y="16"/>
                    </a:lnTo>
                    <a:lnTo>
                      <a:pt x="0" y="46"/>
                    </a:lnTo>
                    <a:lnTo>
                      <a:pt x="14" y="65"/>
                    </a:lnTo>
                    <a:lnTo>
                      <a:pt x="28" y="59"/>
                    </a:lnTo>
                    <a:lnTo>
                      <a:pt x="38" y="40"/>
                    </a:lnTo>
                    <a:lnTo>
                      <a:pt x="34" y="16"/>
                    </a:lnTo>
                    <a:lnTo>
                      <a:pt x="28" y="3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223" name="Freeform 904"/>
              <p:cNvSpPr>
                <a:spLocks/>
              </p:cNvSpPr>
              <p:nvPr/>
            </p:nvSpPr>
            <p:spPr bwMode="auto">
              <a:xfrm>
                <a:off x="371" y="1276"/>
                <a:ext cx="3" cy="5"/>
              </a:xfrm>
              <a:custGeom>
                <a:avLst/>
                <a:gdLst>
                  <a:gd name="T0" fmla="*/ 0 w 31"/>
                  <a:gd name="T1" fmla="*/ 10 h 53"/>
                  <a:gd name="T2" fmla="*/ 0 w 31"/>
                  <a:gd name="T3" fmla="*/ 53 h 53"/>
                  <a:gd name="T4" fmla="*/ 20 w 31"/>
                  <a:gd name="T5" fmla="*/ 53 h 53"/>
                  <a:gd name="T6" fmla="*/ 31 w 31"/>
                  <a:gd name="T7" fmla="*/ 33 h 53"/>
                  <a:gd name="T8" fmla="*/ 27 w 31"/>
                  <a:gd name="T9" fmla="*/ 12 h 53"/>
                  <a:gd name="T10" fmla="*/ 14 w 31"/>
                  <a:gd name="T11" fmla="*/ 0 h 53"/>
                  <a:gd name="T12" fmla="*/ 0 w 31"/>
                  <a:gd name="T13" fmla="*/ 10 h 53"/>
                  <a:gd name="T14" fmla="*/ 0 w 31"/>
                  <a:gd name="T15" fmla="*/ 10 h 5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1"/>
                  <a:gd name="T25" fmla="*/ 0 h 53"/>
                  <a:gd name="T26" fmla="*/ 31 w 31"/>
                  <a:gd name="T27" fmla="*/ 53 h 5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1" h="53">
                    <a:moveTo>
                      <a:pt x="0" y="10"/>
                    </a:moveTo>
                    <a:lnTo>
                      <a:pt x="0" y="53"/>
                    </a:lnTo>
                    <a:lnTo>
                      <a:pt x="20" y="53"/>
                    </a:lnTo>
                    <a:lnTo>
                      <a:pt x="31" y="33"/>
                    </a:lnTo>
                    <a:lnTo>
                      <a:pt x="27" y="12"/>
                    </a:lnTo>
                    <a:lnTo>
                      <a:pt x="14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224" name="Freeform 905"/>
              <p:cNvSpPr>
                <a:spLocks/>
              </p:cNvSpPr>
              <p:nvPr/>
            </p:nvSpPr>
            <p:spPr bwMode="auto">
              <a:xfrm>
                <a:off x="375" y="1277"/>
                <a:ext cx="2" cy="4"/>
              </a:xfrm>
              <a:custGeom>
                <a:avLst/>
                <a:gdLst>
                  <a:gd name="T0" fmla="*/ 10 w 31"/>
                  <a:gd name="T1" fmla="*/ 0 h 49"/>
                  <a:gd name="T2" fmla="*/ 0 w 31"/>
                  <a:gd name="T3" fmla="*/ 19 h 49"/>
                  <a:gd name="T4" fmla="*/ 4 w 31"/>
                  <a:gd name="T5" fmla="*/ 38 h 49"/>
                  <a:gd name="T6" fmla="*/ 10 w 31"/>
                  <a:gd name="T7" fmla="*/ 49 h 49"/>
                  <a:gd name="T8" fmla="*/ 24 w 31"/>
                  <a:gd name="T9" fmla="*/ 49 h 49"/>
                  <a:gd name="T10" fmla="*/ 31 w 31"/>
                  <a:gd name="T11" fmla="*/ 26 h 49"/>
                  <a:gd name="T12" fmla="*/ 27 w 31"/>
                  <a:gd name="T13" fmla="*/ 3 h 49"/>
                  <a:gd name="T14" fmla="*/ 17 w 31"/>
                  <a:gd name="T15" fmla="*/ 0 h 49"/>
                  <a:gd name="T16" fmla="*/ 10 w 31"/>
                  <a:gd name="T17" fmla="*/ 0 h 49"/>
                  <a:gd name="T18" fmla="*/ 10 w 31"/>
                  <a:gd name="T19" fmla="*/ 0 h 4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1"/>
                  <a:gd name="T31" fmla="*/ 0 h 49"/>
                  <a:gd name="T32" fmla="*/ 31 w 31"/>
                  <a:gd name="T33" fmla="*/ 49 h 4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1" h="49">
                    <a:moveTo>
                      <a:pt x="10" y="0"/>
                    </a:moveTo>
                    <a:lnTo>
                      <a:pt x="0" y="19"/>
                    </a:lnTo>
                    <a:lnTo>
                      <a:pt x="4" y="38"/>
                    </a:lnTo>
                    <a:lnTo>
                      <a:pt x="10" y="49"/>
                    </a:lnTo>
                    <a:lnTo>
                      <a:pt x="24" y="49"/>
                    </a:lnTo>
                    <a:lnTo>
                      <a:pt x="31" y="26"/>
                    </a:lnTo>
                    <a:lnTo>
                      <a:pt x="27" y="3"/>
                    </a:lnTo>
                    <a:lnTo>
                      <a:pt x="17" y="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225" name="Freeform 906"/>
              <p:cNvSpPr>
                <a:spLocks/>
              </p:cNvSpPr>
              <p:nvPr/>
            </p:nvSpPr>
            <p:spPr bwMode="auto">
              <a:xfrm>
                <a:off x="332" y="1274"/>
                <a:ext cx="8" cy="4"/>
              </a:xfrm>
              <a:custGeom>
                <a:avLst/>
                <a:gdLst>
                  <a:gd name="T0" fmla="*/ 0 w 80"/>
                  <a:gd name="T1" fmla="*/ 23 h 36"/>
                  <a:gd name="T2" fmla="*/ 13 w 80"/>
                  <a:gd name="T3" fmla="*/ 36 h 36"/>
                  <a:gd name="T4" fmla="*/ 23 w 80"/>
                  <a:gd name="T5" fmla="*/ 27 h 36"/>
                  <a:gd name="T6" fmla="*/ 34 w 80"/>
                  <a:gd name="T7" fmla="*/ 36 h 36"/>
                  <a:gd name="T8" fmla="*/ 57 w 80"/>
                  <a:gd name="T9" fmla="*/ 27 h 36"/>
                  <a:gd name="T10" fmla="*/ 64 w 80"/>
                  <a:gd name="T11" fmla="*/ 32 h 36"/>
                  <a:gd name="T12" fmla="*/ 80 w 80"/>
                  <a:gd name="T13" fmla="*/ 20 h 36"/>
                  <a:gd name="T14" fmla="*/ 74 w 80"/>
                  <a:gd name="T15" fmla="*/ 4 h 36"/>
                  <a:gd name="T16" fmla="*/ 13 w 80"/>
                  <a:gd name="T17" fmla="*/ 0 h 36"/>
                  <a:gd name="T18" fmla="*/ 0 w 80"/>
                  <a:gd name="T19" fmla="*/ 23 h 36"/>
                  <a:gd name="T20" fmla="*/ 0 w 80"/>
                  <a:gd name="T21" fmla="*/ 23 h 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0"/>
                  <a:gd name="T34" fmla="*/ 0 h 36"/>
                  <a:gd name="T35" fmla="*/ 80 w 80"/>
                  <a:gd name="T36" fmla="*/ 36 h 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0" h="36">
                    <a:moveTo>
                      <a:pt x="0" y="23"/>
                    </a:moveTo>
                    <a:lnTo>
                      <a:pt x="13" y="36"/>
                    </a:lnTo>
                    <a:lnTo>
                      <a:pt x="23" y="27"/>
                    </a:lnTo>
                    <a:lnTo>
                      <a:pt x="34" y="36"/>
                    </a:lnTo>
                    <a:lnTo>
                      <a:pt x="57" y="27"/>
                    </a:lnTo>
                    <a:lnTo>
                      <a:pt x="64" y="32"/>
                    </a:lnTo>
                    <a:lnTo>
                      <a:pt x="80" y="20"/>
                    </a:lnTo>
                    <a:lnTo>
                      <a:pt x="74" y="4"/>
                    </a:lnTo>
                    <a:lnTo>
                      <a:pt x="13" y="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B5B5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226" name="Freeform 907"/>
              <p:cNvSpPr>
                <a:spLocks/>
              </p:cNvSpPr>
              <p:nvPr/>
            </p:nvSpPr>
            <p:spPr bwMode="auto">
              <a:xfrm>
                <a:off x="371" y="1276"/>
                <a:ext cx="7" cy="4"/>
              </a:xfrm>
              <a:custGeom>
                <a:avLst/>
                <a:gdLst>
                  <a:gd name="T0" fmla="*/ 0 w 71"/>
                  <a:gd name="T1" fmla="*/ 23 h 39"/>
                  <a:gd name="T2" fmla="*/ 10 w 71"/>
                  <a:gd name="T3" fmla="*/ 36 h 39"/>
                  <a:gd name="T4" fmla="*/ 27 w 71"/>
                  <a:gd name="T5" fmla="*/ 19 h 39"/>
                  <a:gd name="T6" fmla="*/ 43 w 71"/>
                  <a:gd name="T7" fmla="*/ 39 h 39"/>
                  <a:gd name="T8" fmla="*/ 53 w 71"/>
                  <a:gd name="T9" fmla="*/ 23 h 39"/>
                  <a:gd name="T10" fmla="*/ 67 w 71"/>
                  <a:gd name="T11" fmla="*/ 29 h 39"/>
                  <a:gd name="T12" fmla="*/ 71 w 71"/>
                  <a:gd name="T13" fmla="*/ 13 h 39"/>
                  <a:gd name="T14" fmla="*/ 50 w 71"/>
                  <a:gd name="T15" fmla="*/ 3 h 39"/>
                  <a:gd name="T16" fmla="*/ 4 w 71"/>
                  <a:gd name="T17" fmla="*/ 0 h 39"/>
                  <a:gd name="T18" fmla="*/ 0 w 71"/>
                  <a:gd name="T19" fmla="*/ 23 h 39"/>
                  <a:gd name="T20" fmla="*/ 0 w 71"/>
                  <a:gd name="T21" fmla="*/ 23 h 3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1"/>
                  <a:gd name="T34" fmla="*/ 0 h 39"/>
                  <a:gd name="T35" fmla="*/ 71 w 71"/>
                  <a:gd name="T36" fmla="*/ 39 h 3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1" h="39">
                    <a:moveTo>
                      <a:pt x="0" y="23"/>
                    </a:moveTo>
                    <a:lnTo>
                      <a:pt x="10" y="36"/>
                    </a:lnTo>
                    <a:lnTo>
                      <a:pt x="27" y="19"/>
                    </a:lnTo>
                    <a:lnTo>
                      <a:pt x="43" y="39"/>
                    </a:lnTo>
                    <a:lnTo>
                      <a:pt x="53" y="23"/>
                    </a:lnTo>
                    <a:lnTo>
                      <a:pt x="67" y="29"/>
                    </a:lnTo>
                    <a:lnTo>
                      <a:pt x="71" y="13"/>
                    </a:lnTo>
                    <a:lnTo>
                      <a:pt x="50" y="3"/>
                    </a:lnTo>
                    <a:lnTo>
                      <a:pt x="4" y="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B5B5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227" name="Freeform 908"/>
              <p:cNvSpPr>
                <a:spLocks/>
              </p:cNvSpPr>
              <p:nvPr/>
            </p:nvSpPr>
            <p:spPr bwMode="auto">
              <a:xfrm>
                <a:off x="272" y="1276"/>
                <a:ext cx="15" cy="8"/>
              </a:xfrm>
              <a:custGeom>
                <a:avLst/>
                <a:gdLst>
                  <a:gd name="T0" fmla="*/ 90 w 160"/>
                  <a:gd name="T1" fmla="*/ 0 h 88"/>
                  <a:gd name="T2" fmla="*/ 73 w 160"/>
                  <a:gd name="T3" fmla="*/ 23 h 88"/>
                  <a:gd name="T4" fmla="*/ 73 w 160"/>
                  <a:gd name="T5" fmla="*/ 48 h 88"/>
                  <a:gd name="T6" fmla="*/ 160 w 160"/>
                  <a:gd name="T7" fmla="*/ 62 h 88"/>
                  <a:gd name="T8" fmla="*/ 160 w 160"/>
                  <a:gd name="T9" fmla="*/ 88 h 88"/>
                  <a:gd name="T10" fmla="*/ 0 w 160"/>
                  <a:gd name="T11" fmla="*/ 81 h 88"/>
                  <a:gd name="T12" fmla="*/ 54 w 160"/>
                  <a:gd name="T13" fmla="*/ 3 h 88"/>
                  <a:gd name="T14" fmla="*/ 90 w 160"/>
                  <a:gd name="T15" fmla="*/ 0 h 88"/>
                  <a:gd name="T16" fmla="*/ 90 w 160"/>
                  <a:gd name="T17" fmla="*/ 0 h 8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0"/>
                  <a:gd name="T28" fmla="*/ 0 h 88"/>
                  <a:gd name="T29" fmla="*/ 160 w 160"/>
                  <a:gd name="T30" fmla="*/ 88 h 8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0" h="88">
                    <a:moveTo>
                      <a:pt x="90" y="0"/>
                    </a:moveTo>
                    <a:lnTo>
                      <a:pt x="73" y="23"/>
                    </a:lnTo>
                    <a:lnTo>
                      <a:pt x="73" y="48"/>
                    </a:lnTo>
                    <a:lnTo>
                      <a:pt x="160" y="62"/>
                    </a:lnTo>
                    <a:lnTo>
                      <a:pt x="160" y="88"/>
                    </a:lnTo>
                    <a:lnTo>
                      <a:pt x="0" y="81"/>
                    </a:lnTo>
                    <a:lnTo>
                      <a:pt x="54" y="3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228" name="Freeform 909"/>
              <p:cNvSpPr>
                <a:spLocks/>
              </p:cNvSpPr>
              <p:nvPr/>
            </p:nvSpPr>
            <p:spPr bwMode="auto">
              <a:xfrm>
                <a:off x="274" y="1283"/>
                <a:ext cx="25" cy="2"/>
              </a:xfrm>
              <a:custGeom>
                <a:avLst/>
                <a:gdLst>
                  <a:gd name="T0" fmla="*/ 0 w 280"/>
                  <a:gd name="T1" fmla="*/ 0 h 23"/>
                  <a:gd name="T2" fmla="*/ 280 w 280"/>
                  <a:gd name="T3" fmla="*/ 0 h 23"/>
                  <a:gd name="T4" fmla="*/ 280 w 280"/>
                  <a:gd name="T5" fmla="*/ 23 h 23"/>
                  <a:gd name="T6" fmla="*/ 0 w 280"/>
                  <a:gd name="T7" fmla="*/ 23 h 23"/>
                  <a:gd name="T8" fmla="*/ 0 w 280"/>
                  <a:gd name="T9" fmla="*/ 0 h 23"/>
                  <a:gd name="T10" fmla="*/ 0 w 280"/>
                  <a:gd name="T11" fmla="*/ 0 h 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80"/>
                  <a:gd name="T19" fmla="*/ 0 h 23"/>
                  <a:gd name="T20" fmla="*/ 280 w 280"/>
                  <a:gd name="T21" fmla="*/ 23 h 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80" h="23">
                    <a:moveTo>
                      <a:pt x="0" y="0"/>
                    </a:moveTo>
                    <a:lnTo>
                      <a:pt x="280" y="0"/>
                    </a:lnTo>
                    <a:lnTo>
                      <a:pt x="280" y="23"/>
                    </a:lnTo>
                    <a:lnTo>
                      <a:pt x="0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5B5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229" name="Freeform 910"/>
              <p:cNvSpPr>
                <a:spLocks/>
              </p:cNvSpPr>
              <p:nvPr/>
            </p:nvSpPr>
            <p:spPr bwMode="auto">
              <a:xfrm>
                <a:off x="273" y="1299"/>
                <a:ext cx="30" cy="4"/>
              </a:xfrm>
              <a:custGeom>
                <a:avLst/>
                <a:gdLst>
                  <a:gd name="T0" fmla="*/ 13 w 332"/>
                  <a:gd name="T1" fmla="*/ 0 h 49"/>
                  <a:gd name="T2" fmla="*/ 0 w 332"/>
                  <a:gd name="T3" fmla="*/ 8 h 49"/>
                  <a:gd name="T4" fmla="*/ 15 w 332"/>
                  <a:gd name="T5" fmla="*/ 23 h 49"/>
                  <a:gd name="T6" fmla="*/ 322 w 332"/>
                  <a:gd name="T7" fmla="*/ 49 h 49"/>
                  <a:gd name="T8" fmla="*/ 332 w 332"/>
                  <a:gd name="T9" fmla="*/ 13 h 49"/>
                  <a:gd name="T10" fmla="*/ 13 w 332"/>
                  <a:gd name="T11" fmla="*/ 0 h 49"/>
                  <a:gd name="T12" fmla="*/ 13 w 332"/>
                  <a:gd name="T13" fmla="*/ 0 h 4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2"/>
                  <a:gd name="T22" fmla="*/ 0 h 49"/>
                  <a:gd name="T23" fmla="*/ 332 w 332"/>
                  <a:gd name="T24" fmla="*/ 49 h 4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2" h="49">
                    <a:moveTo>
                      <a:pt x="13" y="0"/>
                    </a:moveTo>
                    <a:lnTo>
                      <a:pt x="0" y="8"/>
                    </a:lnTo>
                    <a:lnTo>
                      <a:pt x="15" y="23"/>
                    </a:lnTo>
                    <a:lnTo>
                      <a:pt x="322" y="49"/>
                    </a:lnTo>
                    <a:lnTo>
                      <a:pt x="332" y="13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230" name="Freeform 911"/>
              <p:cNvSpPr>
                <a:spLocks/>
              </p:cNvSpPr>
              <p:nvPr/>
            </p:nvSpPr>
            <p:spPr bwMode="auto">
              <a:xfrm>
                <a:off x="304" y="1282"/>
                <a:ext cx="28" cy="35"/>
              </a:xfrm>
              <a:custGeom>
                <a:avLst/>
                <a:gdLst>
                  <a:gd name="T0" fmla="*/ 120 w 312"/>
                  <a:gd name="T1" fmla="*/ 7 h 390"/>
                  <a:gd name="T2" fmla="*/ 65 w 312"/>
                  <a:gd name="T3" fmla="*/ 42 h 390"/>
                  <a:gd name="T4" fmla="*/ 25 w 312"/>
                  <a:gd name="T5" fmla="*/ 88 h 390"/>
                  <a:gd name="T6" fmla="*/ 7 w 312"/>
                  <a:gd name="T7" fmla="*/ 143 h 390"/>
                  <a:gd name="T8" fmla="*/ 0 w 312"/>
                  <a:gd name="T9" fmla="*/ 192 h 390"/>
                  <a:gd name="T10" fmla="*/ 10 w 312"/>
                  <a:gd name="T11" fmla="*/ 255 h 390"/>
                  <a:gd name="T12" fmla="*/ 37 w 312"/>
                  <a:gd name="T13" fmla="*/ 313 h 390"/>
                  <a:gd name="T14" fmla="*/ 73 w 312"/>
                  <a:gd name="T15" fmla="*/ 356 h 390"/>
                  <a:gd name="T16" fmla="*/ 120 w 312"/>
                  <a:gd name="T17" fmla="*/ 384 h 390"/>
                  <a:gd name="T18" fmla="*/ 156 w 312"/>
                  <a:gd name="T19" fmla="*/ 390 h 390"/>
                  <a:gd name="T20" fmla="*/ 219 w 312"/>
                  <a:gd name="T21" fmla="*/ 383 h 390"/>
                  <a:gd name="T22" fmla="*/ 258 w 312"/>
                  <a:gd name="T23" fmla="*/ 344 h 390"/>
                  <a:gd name="T24" fmla="*/ 292 w 312"/>
                  <a:gd name="T25" fmla="*/ 301 h 390"/>
                  <a:gd name="T26" fmla="*/ 309 w 312"/>
                  <a:gd name="T27" fmla="*/ 255 h 390"/>
                  <a:gd name="T28" fmla="*/ 312 w 312"/>
                  <a:gd name="T29" fmla="*/ 190 h 390"/>
                  <a:gd name="T30" fmla="*/ 306 w 312"/>
                  <a:gd name="T31" fmla="*/ 126 h 390"/>
                  <a:gd name="T32" fmla="*/ 264 w 312"/>
                  <a:gd name="T33" fmla="*/ 39 h 390"/>
                  <a:gd name="T34" fmla="*/ 170 w 312"/>
                  <a:gd name="T35" fmla="*/ 0 h 390"/>
                  <a:gd name="T36" fmla="*/ 120 w 312"/>
                  <a:gd name="T37" fmla="*/ 7 h 390"/>
                  <a:gd name="T38" fmla="*/ 120 w 312"/>
                  <a:gd name="T39" fmla="*/ 7 h 39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312"/>
                  <a:gd name="T61" fmla="*/ 0 h 390"/>
                  <a:gd name="T62" fmla="*/ 312 w 312"/>
                  <a:gd name="T63" fmla="*/ 390 h 390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312" h="390">
                    <a:moveTo>
                      <a:pt x="120" y="7"/>
                    </a:moveTo>
                    <a:lnTo>
                      <a:pt x="65" y="42"/>
                    </a:lnTo>
                    <a:lnTo>
                      <a:pt x="25" y="88"/>
                    </a:lnTo>
                    <a:lnTo>
                      <a:pt x="7" y="143"/>
                    </a:lnTo>
                    <a:lnTo>
                      <a:pt x="0" y="192"/>
                    </a:lnTo>
                    <a:lnTo>
                      <a:pt x="10" y="255"/>
                    </a:lnTo>
                    <a:lnTo>
                      <a:pt x="37" y="313"/>
                    </a:lnTo>
                    <a:lnTo>
                      <a:pt x="73" y="356"/>
                    </a:lnTo>
                    <a:lnTo>
                      <a:pt x="120" y="384"/>
                    </a:lnTo>
                    <a:lnTo>
                      <a:pt x="156" y="390"/>
                    </a:lnTo>
                    <a:lnTo>
                      <a:pt x="219" y="383"/>
                    </a:lnTo>
                    <a:lnTo>
                      <a:pt x="258" y="344"/>
                    </a:lnTo>
                    <a:lnTo>
                      <a:pt x="292" y="301"/>
                    </a:lnTo>
                    <a:lnTo>
                      <a:pt x="309" y="255"/>
                    </a:lnTo>
                    <a:lnTo>
                      <a:pt x="312" y="190"/>
                    </a:lnTo>
                    <a:lnTo>
                      <a:pt x="306" y="126"/>
                    </a:lnTo>
                    <a:lnTo>
                      <a:pt x="264" y="39"/>
                    </a:lnTo>
                    <a:lnTo>
                      <a:pt x="170" y="0"/>
                    </a:lnTo>
                    <a:lnTo>
                      <a:pt x="120" y="7"/>
                    </a:lnTo>
                    <a:close/>
                  </a:path>
                </a:pathLst>
              </a:custGeom>
              <a:solidFill>
                <a:srgbClr val="5151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231" name="Freeform 912"/>
              <p:cNvSpPr>
                <a:spLocks/>
              </p:cNvSpPr>
              <p:nvPr/>
            </p:nvSpPr>
            <p:spPr bwMode="auto">
              <a:xfrm>
                <a:off x="309" y="1288"/>
                <a:ext cx="16" cy="23"/>
              </a:xfrm>
              <a:custGeom>
                <a:avLst/>
                <a:gdLst>
                  <a:gd name="T0" fmla="*/ 67 w 176"/>
                  <a:gd name="T1" fmla="*/ 8 h 251"/>
                  <a:gd name="T2" fmla="*/ 16 w 176"/>
                  <a:gd name="T3" fmla="*/ 46 h 251"/>
                  <a:gd name="T4" fmla="*/ 0 w 176"/>
                  <a:gd name="T5" fmla="*/ 108 h 251"/>
                  <a:gd name="T6" fmla="*/ 0 w 176"/>
                  <a:gd name="T7" fmla="*/ 163 h 251"/>
                  <a:gd name="T8" fmla="*/ 19 w 176"/>
                  <a:gd name="T9" fmla="*/ 217 h 251"/>
                  <a:gd name="T10" fmla="*/ 67 w 176"/>
                  <a:gd name="T11" fmla="*/ 248 h 251"/>
                  <a:gd name="T12" fmla="*/ 94 w 176"/>
                  <a:gd name="T13" fmla="*/ 251 h 251"/>
                  <a:gd name="T14" fmla="*/ 129 w 176"/>
                  <a:gd name="T15" fmla="*/ 251 h 251"/>
                  <a:gd name="T16" fmla="*/ 165 w 176"/>
                  <a:gd name="T17" fmla="*/ 217 h 251"/>
                  <a:gd name="T18" fmla="*/ 176 w 176"/>
                  <a:gd name="T19" fmla="*/ 154 h 251"/>
                  <a:gd name="T20" fmla="*/ 176 w 176"/>
                  <a:gd name="T21" fmla="*/ 93 h 251"/>
                  <a:gd name="T22" fmla="*/ 138 w 176"/>
                  <a:gd name="T23" fmla="*/ 15 h 251"/>
                  <a:gd name="T24" fmla="*/ 102 w 176"/>
                  <a:gd name="T25" fmla="*/ 0 h 251"/>
                  <a:gd name="T26" fmla="*/ 67 w 176"/>
                  <a:gd name="T27" fmla="*/ 8 h 251"/>
                  <a:gd name="T28" fmla="*/ 67 w 176"/>
                  <a:gd name="T29" fmla="*/ 8 h 25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76"/>
                  <a:gd name="T46" fmla="*/ 0 h 251"/>
                  <a:gd name="T47" fmla="*/ 176 w 176"/>
                  <a:gd name="T48" fmla="*/ 251 h 25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76" h="251">
                    <a:moveTo>
                      <a:pt x="67" y="8"/>
                    </a:moveTo>
                    <a:lnTo>
                      <a:pt x="16" y="46"/>
                    </a:lnTo>
                    <a:lnTo>
                      <a:pt x="0" y="108"/>
                    </a:lnTo>
                    <a:lnTo>
                      <a:pt x="0" y="163"/>
                    </a:lnTo>
                    <a:lnTo>
                      <a:pt x="19" y="217"/>
                    </a:lnTo>
                    <a:lnTo>
                      <a:pt x="67" y="248"/>
                    </a:lnTo>
                    <a:lnTo>
                      <a:pt x="94" y="251"/>
                    </a:lnTo>
                    <a:lnTo>
                      <a:pt x="129" y="251"/>
                    </a:lnTo>
                    <a:lnTo>
                      <a:pt x="165" y="217"/>
                    </a:lnTo>
                    <a:lnTo>
                      <a:pt x="176" y="154"/>
                    </a:lnTo>
                    <a:lnTo>
                      <a:pt x="176" y="93"/>
                    </a:lnTo>
                    <a:lnTo>
                      <a:pt x="138" y="15"/>
                    </a:lnTo>
                    <a:lnTo>
                      <a:pt x="102" y="0"/>
                    </a:lnTo>
                    <a:lnTo>
                      <a:pt x="67" y="8"/>
                    </a:lnTo>
                    <a:close/>
                  </a:path>
                </a:pathLst>
              </a:custGeom>
              <a:solidFill>
                <a:srgbClr val="FF2C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232" name="Freeform 913"/>
              <p:cNvSpPr>
                <a:spLocks/>
              </p:cNvSpPr>
              <p:nvPr/>
            </p:nvSpPr>
            <p:spPr bwMode="auto">
              <a:xfrm>
                <a:off x="317" y="1291"/>
                <a:ext cx="7" cy="6"/>
              </a:xfrm>
              <a:custGeom>
                <a:avLst/>
                <a:gdLst>
                  <a:gd name="T0" fmla="*/ 0 w 78"/>
                  <a:gd name="T1" fmla="*/ 36 h 65"/>
                  <a:gd name="T2" fmla="*/ 16 w 78"/>
                  <a:gd name="T3" fmla="*/ 36 h 65"/>
                  <a:gd name="T4" fmla="*/ 40 w 78"/>
                  <a:gd name="T5" fmla="*/ 62 h 65"/>
                  <a:gd name="T6" fmla="*/ 43 w 78"/>
                  <a:gd name="T7" fmla="*/ 38 h 65"/>
                  <a:gd name="T8" fmla="*/ 60 w 78"/>
                  <a:gd name="T9" fmla="*/ 65 h 65"/>
                  <a:gd name="T10" fmla="*/ 60 w 78"/>
                  <a:gd name="T11" fmla="*/ 33 h 65"/>
                  <a:gd name="T12" fmla="*/ 78 w 78"/>
                  <a:gd name="T13" fmla="*/ 48 h 65"/>
                  <a:gd name="T14" fmla="*/ 67 w 78"/>
                  <a:gd name="T15" fmla="*/ 23 h 65"/>
                  <a:gd name="T16" fmla="*/ 37 w 78"/>
                  <a:gd name="T17" fmla="*/ 0 h 65"/>
                  <a:gd name="T18" fmla="*/ 43 w 78"/>
                  <a:gd name="T19" fmla="*/ 16 h 65"/>
                  <a:gd name="T20" fmla="*/ 16 w 78"/>
                  <a:gd name="T21" fmla="*/ 3 h 65"/>
                  <a:gd name="T22" fmla="*/ 23 w 78"/>
                  <a:gd name="T23" fmla="*/ 25 h 65"/>
                  <a:gd name="T24" fmla="*/ 0 w 78"/>
                  <a:gd name="T25" fmla="*/ 36 h 65"/>
                  <a:gd name="T26" fmla="*/ 0 w 78"/>
                  <a:gd name="T27" fmla="*/ 36 h 6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78"/>
                  <a:gd name="T43" fmla="*/ 0 h 65"/>
                  <a:gd name="T44" fmla="*/ 78 w 78"/>
                  <a:gd name="T45" fmla="*/ 65 h 6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78" h="65">
                    <a:moveTo>
                      <a:pt x="0" y="36"/>
                    </a:moveTo>
                    <a:lnTo>
                      <a:pt x="16" y="36"/>
                    </a:lnTo>
                    <a:lnTo>
                      <a:pt x="40" y="62"/>
                    </a:lnTo>
                    <a:lnTo>
                      <a:pt x="43" y="38"/>
                    </a:lnTo>
                    <a:lnTo>
                      <a:pt x="60" y="65"/>
                    </a:lnTo>
                    <a:lnTo>
                      <a:pt x="60" y="33"/>
                    </a:lnTo>
                    <a:lnTo>
                      <a:pt x="78" y="48"/>
                    </a:lnTo>
                    <a:lnTo>
                      <a:pt x="67" y="23"/>
                    </a:lnTo>
                    <a:lnTo>
                      <a:pt x="37" y="0"/>
                    </a:lnTo>
                    <a:lnTo>
                      <a:pt x="43" y="16"/>
                    </a:lnTo>
                    <a:lnTo>
                      <a:pt x="16" y="3"/>
                    </a:lnTo>
                    <a:lnTo>
                      <a:pt x="23" y="25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F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233" name="Freeform 914"/>
              <p:cNvSpPr>
                <a:spLocks/>
              </p:cNvSpPr>
              <p:nvPr/>
            </p:nvSpPr>
            <p:spPr bwMode="auto">
              <a:xfrm>
                <a:off x="280" y="1258"/>
                <a:ext cx="15" cy="12"/>
              </a:xfrm>
              <a:custGeom>
                <a:avLst/>
                <a:gdLst>
                  <a:gd name="T0" fmla="*/ 164 w 164"/>
                  <a:gd name="T1" fmla="*/ 0 h 132"/>
                  <a:gd name="T2" fmla="*/ 71 w 164"/>
                  <a:gd name="T3" fmla="*/ 95 h 132"/>
                  <a:gd name="T4" fmla="*/ 148 w 164"/>
                  <a:gd name="T5" fmla="*/ 106 h 132"/>
                  <a:gd name="T6" fmla="*/ 150 w 164"/>
                  <a:gd name="T7" fmla="*/ 112 h 132"/>
                  <a:gd name="T8" fmla="*/ 61 w 164"/>
                  <a:gd name="T9" fmla="*/ 106 h 132"/>
                  <a:gd name="T10" fmla="*/ 40 w 164"/>
                  <a:gd name="T11" fmla="*/ 128 h 132"/>
                  <a:gd name="T12" fmla="*/ 17 w 164"/>
                  <a:gd name="T13" fmla="*/ 132 h 132"/>
                  <a:gd name="T14" fmla="*/ 0 w 164"/>
                  <a:gd name="T15" fmla="*/ 132 h 132"/>
                  <a:gd name="T16" fmla="*/ 0 w 164"/>
                  <a:gd name="T17" fmla="*/ 83 h 132"/>
                  <a:gd name="T18" fmla="*/ 52 w 164"/>
                  <a:gd name="T19" fmla="*/ 83 h 132"/>
                  <a:gd name="T20" fmla="*/ 57 w 164"/>
                  <a:gd name="T21" fmla="*/ 95 h 132"/>
                  <a:gd name="T22" fmla="*/ 150 w 164"/>
                  <a:gd name="T23" fmla="*/ 0 h 132"/>
                  <a:gd name="T24" fmla="*/ 164 w 164"/>
                  <a:gd name="T25" fmla="*/ 0 h 132"/>
                  <a:gd name="T26" fmla="*/ 164 w 164"/>
                  <a:gd name="T27" fmla="*/ 0 h 13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64"/>
                  <a:gd name="T43" fmla="*/ 0 h 132"/>
                  <a:gd name="T44" fmla="*/ 164 w 164"/>
                  <a:gd name="T45" fmla="*/ 132 h 132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64" h="132">
                    <a:moveTo>
                      <a:pt x="164" y="0"/>
                    </a:moveTo>
                    <a:lnTo>
                      <a:pt x="71" y="95"/>
                    </a:lnTo>
                    <a:lnTo>
                      <a:pt x="148" y="106"/>
                    </a:lnTo>
                    <a:lnTo>
                      <a:pt x="150" y="112"/>
                    </a:lnTo>
                    <a:lnTo>
                      <a:pt x="61" y="106"/>
                    </a:lnTo>
                    <a:lnTo>
                      <a:pt x="40" y="128"/>
                    </a:lnTo>
                    <a:lnTo>
                      <a:pt x="17" y="132"/>
                    </a:lnTo>
                    <a:lnTo>
                      <a:pt x="0" y="132"/>
                    </a:lnTo>
                    <a:lnTo>
                      <a:pt x="0" y="83"/>
                    </a:lnTo>
                    <a:lnTo>
                      <a:pt x="52" y="83"/>
                    </a:lnTo>
                    <a:lnTo>
                      <a:pt x="57" y="95"/>
                    </a:lnTo>
                    <a:lnTo>
                      <a:pt x="150" y="0"/>
                    </a:lnTo>
                    <a:lnTo>
                      <a:pt x="164" y="0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234" name="Freeform 915"/>
              <p:cNvSpPr>
                <a:spLocks/>
              </p:cNvSpPr>
              <p:nvPr/>
            </p:nvSpPr>
            <p:spPr bwMode="auto">
              <a:xfrm>
                <a:off x="297" y="1258"/>
                <a:ext cx="6" cy="18"/>
              </a:xfrm>
              <a:custGeom>
                <a:avLst/>
                <a:gdLst>
                  <a:gd name="T0" fmla="*/ 23 w 68"/>
                  <a:gd name="T1" fmla="*/ 0 h 199"/>
                  <a:gd name="T2" fmla="*/ 0 w 68"/>
                  <a:gd name="T3" fmla="*/ 12 h 199"/>
                  <a:gd name="T4" fmla="*/ 14 w 68"/>
                  <a:gd name="T5" fmla="*/ 25 h 199"/>
                  <a:gd name="T6" fmla="*/ 14 w 68"/>
                  <a:gd name="T7" fmla="*/ 183 h 199"/>
                  <a:gd name="T8" fmla="*/ 28 w 68"/>
                  <a:gd name="T9" fmla="*/ 199 h 199"/>
                  <a:gd name="T10" fmla="*/ 68 w 68"/>
                  <a:gd name="T11" fmla="*/ 199 h 199"/>
                  <a:gd name="T12" fmla="*/ 68 w 68"/>
                  <a:gd name="T13" fmla="*/ 164 h 199"/>
                  <a:gd name="T14" fmla="*/ 40 w 68"/>
                  <a:gd name="T15" fmla="*/ 22 h 199"/>
                  <a:gd name="T16" fmla="*/ 23 w 68"/>
                  <a:gd name="T17" fmla="*/ 0 h 199"/>
                  <a:gd name="T18" fmla="*/ 23 w 68"/>
                  <a:gd name="T19" fmla="*/ 0 h 19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8"/>
                  <a:gd name="T31" fmla="*/ 0 h 199"/>
                  <a:gd name="T32" fmla="*/ 68 w 68"/>
                  <a:gd name="T33" fmla="*/ 199 h 19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8" h="199">
                    <a:moveTo>
                      <a:pt x="23" y="0"/>
                    </a:moveTo>
                    <a:lnTo>
                      <a:pt x="0" y="12"/>
                    </a:lnTo>
                    <a:lnTo>
                      <a:pt x="14" y="25"/>
                    </a:lnTo>
                    <a:lnTo>
                      <a:pt x="14" y="183"/>
                    </a:lnTo>
                    <a:lnTo>
                      <a:pt x="28" y="199"/>
                    </a:lnTo>
                    <a:lnTo>
                      <a:pt x="68" y="199"/>
                    </a:lnTo>
                    <a:lnTo>
                      <a:pt x="68" y="164"/>
                    </a:lnTo>
                    <a:lnTo>
                      <a:pt x="40" y="22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235" name="Freeform 916"/>
              <p:cNvSpPr>
                <a:spLocks/>
              </p:cNvSpPr>
              <p:nvPr/>
            </p:nvSpPr>
            <p:spPr bwMode="auto">
              <a:xfrm>
                <a:off x="309" y="1255"/>
                <a:ext cx="31" cy="19"/>
              </a:xfrm>
              <a:custGeom>
                <a:avLst/>
                <a:gdLst>
                  <a:gd name="T0" fmla="*/ 346 w 346"/>
                  <a:gd name="T1" fmla="*/ 0 h 200"/>
                  <a:gd name="T2" fmla="*/ 294 w 346"/>
                  <a:gd name="T3" fmla="*/ 32 h 200"/>
                  <a:gd name="T4" fmla="*/ 261 w 346"/>
                  <a:gd name="T5" fmla="*/ 65 h 200"/>
                  <a:gd name="T6" fmla="*/ 117 w 346"/>
                  <a:gd name="T7" fmla="*/ 106 h 200"/>
                  <a:gd name="T8" fmla="*/ 87 w 346"/>
                  <a:gd name="T9" fmla="*/ 135 h 200"/>
                  <a:gd name="T10" fmla="*/ 61 w 346"/>
                  <a:gd name="T11" fmla="*/ 135 h 200"/>
                  <a:gd name="T12" fmla="*/ 61 w 346"/>
                  <a:gd name="T13" fmla="*/ 194 h 200"/>
                  <a:gd name="T14" fmla="*/ 54 w 346"/>
                  <a:gd name="T15" fmla="*/ 200 h 200"/>
                  <a:gd name="T16" fmla="*/ 0 w 346"/>
                  <a:gd name="T17" fmla="*/ 200 h 200"/>
                  <a:gd name="T18" fmla="*/ 18 w 346"/>
                  <a:gd name="T19" fmla="*/ 92 h 200"/>
                  <a:gd name="T20" fmla="*/ 57 w 346"/>
                  <a:gd name="T21" fmla="*/ 95 h 200"/>
                  <a:gd name="T22" fmla="*/ 68 w 346"/>
                  <a:gd name="T23" fmla="*/ 108 h 200"/>
                  <a:gd name="T24" fmla="*/ 87 w 346"/>
                  <a:gd name="T25" fmla="*/ 101 h 200"/>
                  <a:gd name="T26" fmla="*/ 100 w 346"/>
                  <a:gd name="T27" fmla="*/ 82 h 200"/>
                  <a:gd name="T28" fmla="*/ 103 w 346"/>
                  <a:gd name="T29" fmla="*/ 62 h 200"/>
                  <a:gd name="T30" fmla="*/ 91 w 346"/>
                  <a:gd name="T31" fmla="*/ 40 h 200"/>
                  <a:gd name="T32" fmla="*/ 327 w 346"/>
                  <a:gd name="T33" fmla="*/ 0 h 200"/>
                  <a:gd name="T34" fmla="*/ 346 w 346"/>
                  <a:gd name="T35" fmla="*/ 0 h 200"/>
                  <a:gd name="T36" fmla="*/ 346 w 346"/>
                  <a:gd name="T37" fmla="*/ 0 h 20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46"/>
                  <a:gd name="T58" fmla="*/ 0 h 200"/>
                  <a:gd name="T59" fmla="*/ 346 w 346"/>
                  <a:gd name="T60" fmla="*/ 200 h 200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46" h="200">
                    <a:moveTo>
                      <a:pt x="346" y="0"/>
                    </a:moveTo>
                    <a:lnTo>
                      <a:pt x="294" y="32"/>
                    </a:lnTo>
                    <a:lnTo>
                      <a:pt x="261" y="65"/>
                    </a:lnTo>
                    <a:lnTo>
                      <a:pt x="117" y="106"/>
                    </a:lnTo>
                    <a:lnTo>
                      <a:pt x="87" y="135"/>
                    </a:lnTo>
                    <a:lnTo>
                      <a:pt x="61" y="135"/>
                    </a:lnTo>
                    <a:lnTo>
                      <a:pt x="61" y="194"/>
                    </a:lnTo>
                    <a:lnTo>
                      <a:pt x="54" y="200"/>
                    </a:lnTo>
                    <a:lnTo>
                      <a:pt x="0" y="200"/>
                    </a:lnTo>
                    <a:lnTo>
                      <a:pt x="18" y="92"/>
                    </a:lnTo>
                    <a:lnTo>
                      <a:pt x="57" y="95"/>
                    </a:lnTo>
                    <a:lnTo>
                      <a:pt x="68" y="108"/>
                    </a:lnTo>
                    <a:lnTo>
                      <a:pt x="87" y="101"/>
                    </a:lnTo>
                    <a:lnTo>
                      <a:pt x="100" y="82"/>
                    </a:lnTo>
                    <a:lnTo>
                      <a:pt x="103" y="62"/>
                    </a:lnTo>
                    <a:lnTo>
                      <a:pt x="91" y="40"/>
                    </a:lnTo>
                    <a:lnTo>
                      <a:pt x="327" y="0"/>
                    </a:lnTo>
                    <a:lnTo>
                      <a:pt x="346" y="0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236" name="Freeform 917"/>
              <p:cNvSpPr>
                <a:spLocks/>
              </p:cNvSpPr>
              <p:nvPr/>
            </p:nvSpPr>
            <p:spPr bwMode="auto">
              <a:xfrm>
                <a:off x="281" y="1254"/>
                <a:ext cx="4" cy="1"/>
              </a:xfrm>
              <a:custGeom>
                <a:avLst/>
                <a:gdLst>
                  <a:gd name="T0" fmla="*/ 0 w 45"/>
                  <a:gd name="T1" fmla="*/ 7 h 16"/>
                  <a:gd name="T2" fmla="*/ 22 w 45"/>
                  <a:gd name="T3" fmla="*/ 13 h 16"/>
                  <a:gd name="T4" fmla="*/ 45 w 45"/>
                  <a:gd name="T5" fmla="*/ 16 h 16"/>
                  <a:gd name="T6" fmla="*/ 33 w 45"/>
                  <a:gd name="T7" fmla="*/ 3 h 16"/>
                  <a:gd name="T8" fmla="*/ 10 w 45"/>
                  <a:gd name="T9" fmla="*/ 0 h 16"/>
                  <a:gd name="T10" fmla="*/ 0 w 45"/>
                  <a:gd name="T11" fmla="*/ 7 h 16"/>
                  <a:gd name="T12" fmla="*/ 0 w 45"/>
                  <a:gd name="T13" fmla="*/ 7 h 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5"/>
                  <a:gd name="T22" fmla="*/ 0 h 16"/>
                  <a:gd name="T23" fmla="*/ 45 w 45"/>
                  <a:gd name="T24" fmla="*/ 16 h 1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5" h="16">
                    <a:moveTo>
                      <a:pt x="0" y="7"/>
                    </a:moveTo>
                    <a:lnTo>
                      <a:pt x="22" y="13"/>
                    </a:lnTo>
                    <a:lnTo>
                      <a:pt x="45" y="16"/>
                    </a:lnTo>
                    <a:lnTo>
                      <a:pt x="33" y="3"/>
                    </a:lnTo>
                    <a:lnTo>
                      <a:pt x="10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FFC9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237" name="Freeform 918"/>
              <p:cNvSpPr>
                <a:spLocks/>
              </p:cNvSpPr>
              <p:nvPr/>
            </p:nvSpPr>
            <p:spPr bwMode="auto">
              <a:xfrm>
                <a:off x="336" y="1261"/>
                <a:ext cx="5" cy="11"/>
              </a:xfrm>
              <a:custGeom>
                <a:avLst/>
                <a:gdLst>
                  <a:gd name="T0" fmla="*/ 54 w 54"/>
                  <a:gd name="T1" fmla="*/ 126 h 126"/>
                  <a:gd name="T2" fmla="*/ 54 w 54"/>
                  <a:gd name="T3" fmla="*/ 0 h 126"/>
                  <a:gd name="T4" fmla="*/ 0 w 54"/>
                  <a:gd name="T5" fmla="*/ 79 h 126"/>
                  <a:gd name="T6" fmla="*/ 32 w 54"/>
                  <a:gd name="T7" fmla="*/ 71 h 126"/>
                  <a:gd name="T8" fmla="*/ 18 w 54"/>
                  <a:gd name="T9" fmla="*/ 94 h 126"/>
                  <a:gd name="T10" fmla="*/ 42 w 54"/>
                  <a:gd name="T11" fmla="*/ 101 h 126"/>
                  <a:gd name="T12" fmla="*/ 18 w 54"/>
                  <a:gd name="T13" fmla="*/ 114 h 126"/>
                  <a:gd name="T14" fmla="*/ 54 w 54"/>
                  <a:gd name="T15" fmla="*/ 126 h 126"/>
                  <a:gd name="T16" fmla="*/ 54 w 54"/>
                  <a:gd name="T17" fmla="*/ 126 h 12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4"/>
                  <a:gd name="T28" fmla="*/ 0 h 126"/>
                  <a:gd name="T29" fmla="*/ 54 w 54"/>
                  <a:gd name="T30" fmla="*/ 126 h 12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4" h="126">
                    <a:moveTo>
                      <a:pt x="54" y="126"/>
                    </a:moveTo>
                    <a:lnTo>
                      <a:pt x="54" y="0"/>
                    </a:lnTo>
                    <a:lnTo>
                      <a:pt x="0" y="79"/>
                    </a:lnTo>
                    <a:lnTo>
                      <a:pt x="32" y="71"/>
                    </a:lnTo>
                    <a:lnTo>
                      <a:pt x="18" y="94"/>
                    </a:lnTo>
                    <a:lnTo>
                      <a:pt x="42" y="101"/>
                    </a:lnTo>
                    <a:lnTo>
                      <a:pt x="18" y="114"/>
                    </a:lnTo>
                    <a:lnTo>
                      <a:pt x="54" y="126"/>
                    </a:lnTo>
                    <a:close/>
                  </a:path>
                </a:pathLst>
              </a:custGeom>
              <a:solidFill>
                <a:srgbClr val="FBC8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238" name="Freeform 919"/>
              <p:cNvSpPr>
                <a:spLocks/>
              </p:cNvSpPr>
              <p:nvPr/>
            </p:nvSpPr>
            <p:spPr bwMode="auto">
              <a:xfrm>
                <a:off x="297" y="1235"/>
                <a:ext cx="5" cy="16"/>
              </a:xfrm>
              <a:custGeom>
                <a:avLst/>
                <a:gdLst>
                  <a:gd name="T0" fmla="*/ 0 w 51"/>
                  <a:gd name="T1" fmla="*/ 3 h 173"/>
                  <a:gd name="T2" fmla="*/ 17 w 51"/>
                  <a:gd name="T3" fmla="*/ 16 h 173"/>
                  <a:gd name="T4" fmla="*/ 47 w 51"/>
                  <a:gd name="T5" fmla="*/ 173 h 173"/>
                  <a:gd name="T6" fmla="*/ 33 w 51"/>
                  <a:gd name="T7" fmla="*/ 14 h 173"/>
                  <a:gd name="T8" fmla="*/ 51 w 51"/>
                  <a:gd name="T9" fmla="*/ 0 h 173"/>
                  <a:gd name="T10" fmla="*/ 24 w 51"/>
                  <a:gd name="T11" fmla="*/ 0 h 173"/>
                  <a:gd name="T12" fmla="*/ 0 w 51"/>
                  <a:gd name="T13" fmla="*/ 3 h 173"/>
                  <a:gd name="T14" fmla="*/ 0 w 51"/>
                  <a:gd name="T15" fmla="*/ 3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1"/>
                  <a:gd name="T25" fmla="*/ 0 h 173"/>
                  <a:gd name="T26" fmla="*/ 51 w 51"/>
                  <a:gd name="T27" fmla="*/ 173 h 17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1" h="173">
                    <a:moveTo>
                      <a:pt x="0" y="3"/>
                    </a:moveTo>
                    <a:lnTo>
                      <a:pt x="17" y="16"/>
                    </a:lnTo>
                    <a:lnTo>
                      <a:pt x="47" y="173"/>
                    </a:lnTo>
                    <a:lnTo>
                      <a:pt x="33" y="14"/>
                    </a:lnTo>
                    <a:lnTo>
                      <a:pt x="51" y="0"/>
                    </a:lnTo>
                    <a:lnTo>
                      <a:pt x="24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FFC9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239" name="Freeform 920"/>
              <p:cNvSpPr>
                <a:spLocks/>
              </p:cNvSpPr>
              <p:nvPr/>
            </p:nvSpPr>
            <p:spPr bwMode="auto">
              <a:xfrm>
                <a:off x="300" y="1252"/>
                <a:ext cx="15" cy="22"/>
              </a:xfrm>
              <a:custGeom>
                <a:avLst/>
                <a:gdLst>
                  <a:gd name="T0" fmla="*/ 0 w 167"/>
                  <a:gd name="T1" fmla="*/ 8 h 242"/>
                  <a:gd name="T2" fmla="*/ 0 w 167"/>
                  <a:gd name="T3" fmla="*/ 29 h 242"/>
                  <a:gd name="T4" fmla="*/ 23 w 167"/>
                  <a:gd name="T5" fmla="*/ 39 h 242"/>
                  <a:gd name="T6" fmla="*/ 3 w 167"/>
                  <a:gd name="T7" fmla="*/ 82 h 242"/>
                  <a:gd name="T8" fmla="*/ 3 w 167"/>
                  <a:gd name="T9" fmla="*/ 231 h 242"/>
                  <a:gd name="T10" fmla="*/ 37 w 167"/>
                  <a:gd name="T11" fmla="*/ 242 h 242"/>
                  <a:gd name="T12" fmla="*/ 112 w 167"/>
                  <a:gd name="T13" fmla="*/ 242 h 242"/>
                  <a:gd name="T14" fmla="*/ 133 w 167"/>
                  <a:gd name="T15" fmla="*/ 225 h 242"/>
                  <a:gd name="T16" fmla="*/ 133 w 167"/>
                  <a:gd name="T17" fmla="*/ 143 h 242"/>
                  <a:gd name="T18" fmla="*/ 163 w 167"/>
                  <a:gd name="T19" fmla="*/ 143 h 242"/>
                  <a:gd name="T20" fmla="*/ 167 w 167"/>
                  <a:gd name="T21" fmla="*/ 127 h 242"/>
                  <a:gd name="T22" fmla="*/ 167 w 167"/>
                  <a:gd name="T23" fmla="*/ 114 h 242"/>
                  <a:gd name="T24" fmla="*/ 159 w 167"/>
                  <a:gd name="T25" fmla="*/ 107 h 242"/>
                  <a:gd name="T26" fmla="*/ 133 w 167"/>
                  <a:gd name="T27" fmla="*/ 104 h 242"/>
                  <a:gd name="T28" fmla="*/ 133 w 167"/>
                  <a:gd name="T29" fmla="*/ 66 h 242"/>
                  <a:gd name="T30" fmla="*/ 106 w 167"/>
                  <a:gd name="T31" fmla="*/ 46 h 242"/>
                  <a:gd name="T32" fmla="*/ 106 w 167"/>
                  <a:gd name="T33" fmla="*/ 33 h 242"/>
                  <a:gd name="T34" fmla="*/ 126 w 167"/>
                  <a:gd name="T35" fmla="*/ 29 h 242"/>
                  <a:gd name="T36" fmla="*/ 126 w 167"/>
                  <a:gd name="T37" fmla="*/ 13 h 242"/>
                  <a:gd name="T38" fmla="*/ 99 w 167"/>
                  <a:gd name="T39" fmla="*/ 0 h 242"/>
                  <a:gd name="T40" fmla="*/ 23 w 167"/>
                  <a:gd name="T41" fmla="*/ 0 h 242"/>
                  <a:gd name="T42" fmla="*/ 0 w 167"/>
                  <a:gd name="T43" fmla="*/ 8 h 242"/>
                  <a:gd name="T44" fmla="*/ 0 w 167"/>
                  <a:gd name="T45" fmla="*/ 8 h 242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67"/>
                  <a:gd name="T70" fmla="*/ 0 h 242"/>
                  <a:gd name="T71" fmla="*/ 167 w 167"/>
                  <a:gd name="T72" fmla="*/ 242 h 242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67" h="242">
                    <a:moveTo>
                      <a:pt x="0" y="8"/>
                    </a:moveTo>
                    <a:lnTo>
                      <a:pt x="0" y="29"/>
                    </a:lnTo>
                    <a:lnTo>
                      <a:pt x="23" y="39"/>
                    </a:lnTo>
                    <a:lnTo>
                      <a:pt x="3" y="82"/>
                    </a:lnTo>
                    <a:lnTo>
                      <a:pt x="3" y="231"/>
                    </a:lnTo>
                    <a:lnTo>
                      <a:pt x="37" y="242"/>
                    </a:lnTo>
                    <a:lnTo>
                      <a:pt x="112" y="242"/>
                    </a:lnTo>
                    <a:lnTo>
                      <a:pt x="133" y="225"/>
                    </a:lnTo>
                    <a:lnTo>
                      <a:pt x="133" y="143"/>
                    </a:lnTo>
                    <a:lnTo>
                      <a:pt x="163" y="143"/>
                    </a:lnTo>
                    <a:lnTo>
                      <a:pt x="167" y="127"/>
                    </a:lnTo>
                    <a:lnTo>
                      <a:pt x="167" y="114"/>
                    </a:lnTo>
                    <a:lnTo>
                      <a:pt x="159" y="107"/>
                    </a:lnTo>
                    <a:lnTo>
                      <a:pt x="133" y="104"/>
                    </a:lnTo>
                    <a:lnTo>
                      <a:pt x="133" y="66"/>
                    </a:lnTo>
                    <a:lnTo>
                      <a:pt x="106" y="46"/>
                    </a:lnTo>
                    <a:lnTo>
                      <a:pt x="106" y="33"/>
                    </a:lnTo>
                    <a:lnTo>
                      <a:pt x="126" y="29"/>
                    </a:lnTo>
                    <a:lnTo>
                      <a:pt x="126" y="13"/>
                    </a:lnTo>
                    <a:lnTo>
                      <a:pt x="99" y="0"/>
                    </a:lnTo>
                    <a:lnTo>
                      <a:pt x="23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F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240" name="Freeform 921"/>
              <p:cNvSpPr>
                <a:spLocks/>
              </p:cNvSpPr>
              <p:nvPr/>
            </p:nvSpPr>
            <p:spPr bwMode="auto">
              <a:xfrm>
                <a:off x="306" y="1257"/>
                <a:ext cx="2" cy="14"/>
              </a:xfrm>
              <a:custGeom>
                <a:avLst/>
                <a:gdLst>
                  <a:gd name="T0" fmla="*/ 21 w 21"/>
                  <a:gd name="T1" fmla="*/ 13 h 163"/>
                  <a:gd name="T2" fmla="*/ 13 w 21"/>
                  <a:gd name="T3" fmla="*/ 23 h 163"/>
                  <a:gd name="T4" fmla="*/ 21 w 21"/>
                  <a:gd name="T5" fmla="*/ 33 h 163"/>
                  <a:gd name="T6" fmla="*/ 13 w 21"/>
                  <a:gd name="T7" fmla="*/ 41 h 163"/>
                  <a:gd name="T8" fmla="*/ 21 w 21"/>
                  <a:gd name="T9" fmla="*/ 51 h 163"/>
                  <a:gd name="T10" fmla="*/ 13 w 21"/>
                  <a:gd name="T11" fmla="*/ 62 h 163"/>
                  <a:gd name="T12" fmla="*/ 21 w 21"/>
                  <a:gd name="T13" fmla="*/ 71 h 163"/>
                  <a:gd name="T14" fmla="*/ 13 w 21"/>
                  <a:gd name="T15" fmla="*/ 82 h 163"/>
                  <a:gd name="T16" fmla="*/ 21 w 21"/>
                  <a:gd name="T17" fmla="*/ 92 h 163"/>
                  <a:gd name="T18" fmla="*/ 13 w 21"/>
                  <a:gd name="T19" fmla="*/ 101 h 163"/>
                  <a:gd name="T20" fmla="*/ 21 w 21"/>
                  <a:gd name="T21" fmla="*/ 111 h 163"/>
                  <a:gd name="T22" fmla="*/ 13 w 21"/>
                  <a:gd name="T23" fmla="*/ 122 h 163"/>
                  <a:gd name="T24" fmla="*/ 21 w 21"/>
                  <a:gd name="T25" fmla="*/ 130 h 163"/>
                  <a:gd name="T26" fmla="*/ 13 w 21"/>
                  <a:gd name="T27" fmla="*/ 140 h 163"/>
                  <a:gd name="T28" fmla="*/ 21 w 21"/>
                  <a:gd name="T29" fmla="*/ 150 h 163"/>
                  <a:gd name="T30" fmla="*/ 11 w 21"/>
                  <a:gd name="T31" fmla="*/ 163 h 163"/>
                  <a:gd name="T32" fmla="*/ 0 w 21"/>
                  <a:gd name="T33" fmla="*/ 150 h 163"/>
                  <a:gd name="T34" fmla="*/ 8 w 21"/>
                  <a:gd name="T35" fmla="*/ 140 h 163"/>
                  <a:gd name="T36" fmla="*/ 0 w 21"/>
                  <a:gd name="T37" fmla="*/ 130 h 163"/>
                  <a:gd name="T38" fmla="*/ 8 w 21"/>
                  <a:gd name="T39" fmla="*/ 122 h 163"/>
                  <a:gd name="T40" fmla="*/ 0 w 21"/>
                  <a:gd name="T41" fmla="*/ 111 h 163"/>
                  <a:gd name="T42" fmla="*/ 8 w 21"/>
                  <a:gd name="T43" fmla="*/ 101 h 163"/>
                  <a:gd name="T44" fmla="*/ 0 w 21"/>
                  <a:gd name="T45" fmla="*/ 92 h 163"/>
                  <a:gd name="T46" fmla="*/ 8 w 21"/>
                  <a:gd name="T47" fmla="*/ 82 h 163"/>
                  <a:gd name="T48" fmla="*/ 0 w 21"/>
                  <a:gd name="T49" fmla="*/ 71 h 163"/>
                  <a:gd name="T50" fmla="*/ 8 w 21"/>
                  <a:gd name="T51" fmla="*/ 62 h 163"/>
                  <a:gd name="T52" fmla="*/ 0 w 21"/>
                  <a:gd name="T53" fmla="*/ 51 h 163"/>
                  <a:gd name="T54" fmla="*/ 8 w 21"/>
                  <a:gd name="T55" fmla="*/ 41 h 163"/>
                  <a:gd name="T56" fmla="*/ 0 w 21"/>
                  <a:gd name="T57" fmla="*/ 33 h 163"/>
                  <a:gd name="T58" fmla="*/ 8 w 21"/>
                  <a:gd name="T59" fmla="*/ 23 h 163"/>
                  <a:gd name="T60" fmla="*/ 0 w 21"/>
                  <a:gd name="T61" fmla="*/ 13 h 163"/>
                  <a:gd name="T62" fmla="*/ 11 w 21"/>
                  <a:gd name="T63" fmla="*/ 0 h 163"/>
                  <a:gd name="T64" fmla="*/ 21 w 21"/>
                  <a:gd name="T65" fmla="*/ 13 h 163"/>
                  <a:gd name="T66" fmla="*/ 21 w 21"/>
                  <a:gd name="T67" fmla="*/ 13 h 16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1"/>
                  <a:gd name="T103" fmla="*/ 0 h 163"/>
                  <a:gd name="T104" fmla="*/ 21 w 21"/>
                  <a:gd name="T105" fmla="*/ 163 h 16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1" h="163">
                    <a:moveTo>
                      <a:pt x="21" y="13"/>
                    </a:moveTo>
                    <a:lnTo>
                      <a:pt x="13" y="23"/>
                    </a:lnTo>
                    <a:lnTo>
                      <a:pt x="21" y="33"/>
                    </a:lnTo>
                    <a:lnTo>
                      <a:pt x="13" y="41"/>
                    </a:lnTo>
                    <a:lnTo>
                      <a:pt x="21" y="51"/>
                    </a:lnTo>
                    <a:lnTo>
                      <a:pt x="13" y="62"/>
                    </a:lnTo>
                    <a:lnTo>
                      <a:pt x="21" y="71"/>
                    </a:lnTo>
                    <a:lnTo>
                      <a:pt x="13" y="82"/>
                    </a:lnTo>
                    <a:lnTo>
                      <a:pt x="21" y="92"/>
                    </a:lnTo>
                    <a:lnTo>
                      <a:pt x="13" y="101"/>
                    </a:lnTo>
                    <a:lnTo>
                      <a:pt x="21" y="111"/>
                    </a:lnTo>
                    <a:lnTo>
                      <a:pt x="13" y="122"/>
                    </a:lnTo>
                    <a:lnTo>
                      <a:pt x="21" y="130"/>
                    </a:lnTo>
                    <a:lnTo>
                      <a:pt x="13" y="140"/>
                    </a:lnTo>
                    <a:lnTo>
                      <a:pt x="21" y="150"/>
                    </a:lnTo>
                    <a:lnTo>
                      <a:pt x="11" y="163"/>
                    </a:lnTo>
                    <a:lnTo>
                      <a:pt x="0" y="150"/>
                    </a:lnTo>
                    <a:lnTo>
                      <a:pt x="8" y="140"/>
                    </a:lnTo>
                    <a:lnTo>
                      <a:pt x="0" y="130"/>
                    </a:lnTo>
                    <a:lnTo>
                      <a:pt x="8" y="122"/>
                    </a:lnTo>
                    <a:lnTo>
                      <a:pt x="0" y="111"/>
                    </a:lnTo>
                    <a:lnTo>
                      <a:pt x="8" y="101"/>
                    </a:lnTo>
                    <a:lnTo>
                      <a:pt x="0" y="92"/>
                    </a:lnTo>
                    <a:lnTo>
                      <a:pt x="8" y="82"/>
                    </a:lnTo>
                    <a:lnTo>
                      <a:pt x="0" y="71"/>
                    </a:lnTo>
                    <a:lnTo>
                      <a:pt x="8" y="62"/>
                    </a:lnTo>
                    <a:lnTo>
                      <a:pt x="0" y="51"/>
                    </a:lnTo>
                    <a:lnTo>
                      <a:pt x="8" y="41"/>
                    </a:lnTo>
                    <a:lnTo>
                      <a:pt x="0" y="33"/>
                    </a:lnTo>
                    <a:lnTo>
                      <a:pt x="8" y="23"/>
                    </a:lnTo>
                    <a:lnTo>
                      <a:pt x="0" y="13"/>
                    </a:lnTo>
                    <a:lnTo>
                      <a:pt x="11" y="0"/>
                    </a:lnTo>
                    <a:lnTo>
                      <a:pt x="21" y="13"/>
                    </a:lnTo>
                    <a:close/>
                  </a:path>
                </a:pathLst>
              </a:custGeom>
              <a:solidFill>
                <a:srgbClr val="FFF5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241" name="Freeform 922"/>
              <p:cNvSpPr>
                <a:spLocks/>
              </p:cNvSpPr>
              <p:nvPr/>
            </p:nvSpPr>
            <p:spPr bwMode="auto">
              <a:xfrm>
                <a:off x="306" y="1253"/>
                <a:ext cx="1" cy="1"/>
              </a:xfrm>
              <a:custGeom>
                <a:avLst/>
                <a:gdLst>
                  <a:gd name="T0" fmla="*/ 20 w 20"/>
                  <a:gd name="T1" fmla="*/ 16 h 16"/>
                  <a:gd name="T2" fmla="*/ 0 w 20"/>
                  <a:gd name="T3" fmla="*/ 16 h 16"/>
                  <a:gd name="T4" fmla="*/ 0 w 20"/>
                  <a:gd name="T5" fmla="*/ 0 h 16"/>
                  <a:gd name="T6" fmla="*/ 20 w 20"/>
                  <a:gd name="T7" fmla="*/ 0 h 16"/>
                  <a:gd name="T8" fmla="*/ 20 w 20"/>
                  <a:gd name="T9" fmla="*/ 16 h 16"/>
                  <a:gd name="T10" fmla="*/ 20 w 20"/>
                  <a:gd name="T11" fmla="*/ 16 h 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0"/>
                  <a:gd name="T19" fmla="*/ 0 h 16"/>
                  <a:gd name="T20" fmla="*/ 20 w 20"/>
                  <a:gd name="T21" fmla="*/ 16 h 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0" h="16">
                    <a:moveTo>
                      <a:pt x="20" y="16"/>
                    </a:moveTo>
                    <a:lnTo>
                      <a:pt x="0" y="16"/>
                    </a:lnTo>
                    <a:lnTo>
                      <a:pt x="0" y="0"/>
                    </a:lnTo>
                    <a:lnTo>
                      <a:pt x="20" y="0"/>
                    </a:lnTo>
                    <a:lnTo>
                      <a:pt x="20" y="16"/>
                    </a:lnTo>
                    <a:close/>
                  </a:path>
                </a:pathLst>
              </a:custGeom>
              <a:solidFill>
                <a:srgbClr val="FFF5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242" name="Freeform 923"/>
              <p:cNvSpPr>
                <a:spLocks/>
              </p:cNvSpPr>
              <p:nvPr/>
            </p:nvSpPr>
            <p:spPr bwMode="auto">
              <a:xfrm>
                <a:off x="261" y="1211"/>
                <a:ext cx="19" cy="72"/>
              </a:xfrm>
              <a:custGeom>
                <a:avLst/>
                <a:gdLst>
                  <a:gd name="T0" fmla="*/ 192 w 219"/>
                  <a:gd name="T1" fmla="*/ 0 h 794"/>
                  <a:gd name="T2" fmla="*/ 170 w 219"/>
                  <a:gd name="T3" fmla="*/ 15 h 794"/>
                  <a:gd name="T4" fmla="*/ 170 w 219"/>
                  <a:gd name="T5" fmla="*/ 297 h 794"/>
                  <a:gd name="T6" fmla="*/ 140 w 219"/>
                  <a:gd name="T7" fmla="*/ 321 h 794"/>
                  <a:gd name="T8" fmla="*/ 136 w 219"/>
                  <a:gd name="T9" fmla="*/ 334 h 794"/>
                  <a:gd name="T10" fmla="*/ 136 w 219"/>
                  <a:gd name="T11" fmla="*/ 707 h 794"/>
                  <a:gd name="T12" fmla="*/ 145 w 219"/>
                  <a:gd name="T13" fmla="*/ 719 h 794"/>
                  <a:gd name="T14" fmla="*/ 132 w 219"/>
                  <a:gd name="T15" fmla="*/ 736 h 794"/>
                  <a:gd name="T16" fmla="*/ 114 w 219"/>
                  <a:gd name="T17" fmla="*/ 742 h 794"/>
                  <a:gd name="T18" fmla="*/ 15 w 219"/>
                  <a:gd name="T19" fmla="*/ 742 h 794"/>
                  <a:gd name="T20" fmla="*/ 0 w 219"/>
                  <a:gd name="T21" fmla="*/ 759 h 794"/>
                  <a:gd name="T22" fmla="*/ 26 w 219"/>
                  <a:gd name="T23" fmla="*/ 794 h 794"/>
                  <a:gd name="T24" fmla="*/ 150 w 219"/>
                  <a:gd name="T25" fmla="*/ 784 h 794"/>
                  <a:gd name="T26" fmla="*/ 170 w 219"/>
                  <a:gd name="T27" fmla="*/ 769 h 794"/>
                  <a:gd name="T28" fmla="*/ 187 w 219"/>
                  <a:gd name="T29" fmla="*/ 719 h 794"/>
                  <a:gd name="T30" fmla="*/ 219 w 219"/>
                  <a:gd name="T31" fmla="*/ 713 h 794"/>
                  <a:gd name="T32" fmla="*/ 219 w 219"/>
                  <a:gd name="T33" fmla="*/ 504 h 794"/>
                  <a:gd name="T34" fmla="*/ 212 w 219"/>
                  <a:gd name="T35" fmla="*/ 484 h 794"/>
                  <a:gd name="T36" fmla="*/ 219 w 219"/>
                  <a:gd name="T37" fmla="*/ 455 h 794"/>
                  <a:gd name="T38" fmla="*/ 219 w 219"/>
                  <a:gd name="T39" fmla="*/ 324 h 794"/>
                  <a:gd name="T40" fmla="*/ 189 w 219"/>
                  <a:gd name="T41" fmla="*/ 297 h 794"/>
                  <a:gd name="T42" fmla="*/ 189 w 219"/>
                  <a:gd name="T43" fmla="*/ 15 h 794"/>
                  <a:gd name="T44" fmla="*/ 192 w 219"/>
                  <a:gd name="T45" fmla="*/ 0 h 794"/>
                  <a:gd name="T46" fmla="*/ 192 w 219"/>
                  <a:gd name="T47" fmla="*/ 0 h 79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19"/>
                  <a:gd name="T73" fmla="*/ 0 h 794"/>
                  <a:gd name="T74" fmla="*/ 219 w 219"/>
                  <a:gd name="T75" fmla="*/ 794 h 794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19" h="794">
                    <a:moveTo>
                      <a:pt x="192" y="0"/>
                    </a:moveTo>
                    <a:lnTo>
                      <a:pt x="170" y="15"/>
                    </a:lnTo>
                    <a:lnTo>
                      <a:pt x="170" y="297"/>
                    </a:lnTo>
                    <a:lnTo>
                      <a:pt x="140" y="321"/>
                    </a:lnTo>
                    <a:lnTo>
                      <a:pt x="136" y="334"/>
                    </a:lnTo>
                    <a:lnTo>
                      <a:pt x="136" y="707"/>
                    </a:lnTo>
                    <a:lnTo>
                      <a:pt x="145" y="719"/>
                    </a:lnTo>
                    <a:lnTo>
                      <a:pt x="132" y="736"/>
                    </a:lnTo>
                    <a:lnTo>
                      <a:pt x="114" y="742"/>
                    </a:lnTo>
                    <a:lnTo>
                      <a:pt x="15" y="742"/>
                    </a:lnTo>
                    <a:lnTo>
                      <a:pt x="0" y="759"/>
                    </a:lnTo>
                    <a:lnTo>
                      <a:pt x="26" y="794"/>
                    </a:lnTo>
                    <a:lnTo>
                      <a:pt x="150" y="784"/>
                    </a:lnTo>
                    <a:lnTo>
                      <a:pt x="170" y="769"/>
                    </a:lnTo>
                    <a:lnTo>
                      <a:pt x="187" y="719"/>
                    </a:lnTo>
                    <a:lnTo>
                      <a:pt x="219" y="713"/>
                    </a:lnTo>
                    <a:lnTo>
                      <a:pt x="219" y="504"/>
                    </a:lnTo>
                    <a:lnTo>
                      <a:pt x="212" y="484"/>
                    </a:lnTo>
                    <a:lnTo>
                      <a:pt x="219" y="455"/>
                    </a:lnTo>
                    <a:lnTo>
                      <a:pt x="219" y="324"/>
                    </a:lnTo>
                    <a:lnTo>
                      <a:pt x="189" y="297"/>
                    </a:lnTo>
                    <a:lnTo>
                      <a:pt x="189" y="15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rgbClr val="B5B5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243" name="Freeform 924"/>
              <p:cNvSpPr>
                <a:spLocks/>
              </p:cNvSpPr>
              <p:nvPr/>
            </p:nvSpPr>
            <p:spPr bwMode="auto">
              <a:xfrm>
                <a:off x="276" y="1241"/>
                <a:ext cx="2" cy="33"/>
              </a:xfrm>
              <a:custGeom>
                <a:avLst/>
                <a:gdLst>
                  <a:gd name="T0" fmla="*/ 10 w 17"/>
                  <a:gd name="T1" fmla="*/ 0 h 365"/>
                  <a:gd name="T2" fmla="*/ 17 w 17"/>
                  <a:gd name="T3" fmla="*/ 13 h 365"/>
                  <a:gd name="T4" fmla="*/ 10 w 17"/>
                  <a:gd name="T5" fmla="*/ 25 h 365"/>
                  <a:gd name="T6" fmla="*/ 17 w 17"/>
                  <a:gd name="T7" fmla="*/ 39 h 365"/>
                  <a:gd name="T8" fmla="*/ 10 w 17"/>
                  <a:gd name="T9" fmla="*/ 50 h 365"/>
                  <a:gd name="T10" fmla="*/ 17 w 17"/>
                  <a:gd name="T11" fmla="*/ 64 h 365"/>
                  <a:gd name="T12" fmla="*/ 10 w 17"/>
                  <a:gd name="T13" fmla="*/ 77 h 365"/>
                  <a:gd name="T14" fmla="*/ 17 w 17"/>
                  <a:gd name="T15" fmla="*/ 90 h 365"/>
                  <a:gd name="T16" fmla="*/ 10 w 17"/>
                  <a:gd name="T17" fmla="*/ 103 h 365"/>
                  <a:gd name="T18" fmla="*/ 17 w 17"/>
                  <a:gd name="T19" fmla="*/ 117 h 365"/>
                  <a:gd name="T20" fmla="*/ 10 w 17"/>
                  <a:gd name="T21" fmla="*/ 129 h 365"/>
                  <a:gd name="T22" fmla="*/ 17 w 17"/>
                  <a:gd name="T23" fmla="*/ 141 h 365"/>
                  <a:gd name="T24" fmla="*/ 10 w 17"/>
                  <a:gd name="T25" fmla="*/ 156 h 365"/>
                  <a:gd name="T26" fmla="*/ 17 w 17"/>
                  <a:gd name="T27" fmla="*/ 169 h 365"/>
                  <a:gd name="T28" fmla="*/ 10 w 17"/>
                  <a:gd name="T29" fmla="*/ 181 h 365"/>
                  <a:gd name="T30" fmla="*/ 17 w 17"/>
                  <a:gd name="T31" fmla="*/ 195 h 365"/>
                  <a:gd name="T32" fmla="*/ 10 w 17"/>
                  <a:gd name="T33" fmla="*/ 208 h 365"/>
                  <a:gd name="T34" fmla="*/ 17 w 17"/>
                  <a:gd name="T35" fmla="*/ 220 h 365"/>
                  <a:gd name="T36" fmla="*/ 10 w 17"/>
                  <a:gd name="T37" fmla="*/ 233 h 365"/>
                  <a:gd name="T38" fmla="*/ 17 w 17"/>
                  <a:gd name="T39" fmla="*/ 247 h 365"/>
                  <a:gd name="T40" fmla="*/ 10 w 17"/>
                  <a:gd name="T41" fmla="*/ 260 h 365"/>
                  <a:gd name="T42" fmla="*/ 17 w 17"/>
                  <a:gd name="T43" fmla="*/ 273 h 365"/>
                  <a:gd name="T44" fmla="*/ 10 w 17"/>
                  <a:gd name="T45" fmla="*/ 285 h 365"/>
                  <a:gd name="T46" fmla="*/ 17 w 17"/>
                  <a:gd name="T47" fmla="*/ 299 h 365"/>
                  <a:gd name="T48" fmla="*/ 10 w 17"/>
                  <a:gd name="T49" fmla="*/ 311 h 365"/>
                  <a:gd name="T50" fmla="*/ 17 w 17"/>
                  <a:gd name="T51" fmla="*/ 326 h 365"/>
                  <a:gd name="T52" fmla="*/ 10 w 17"/>
                  <a:gd name="T53" fmla="*/ 338 h 365"/>
                  <a:gd name="T54" fmla="*/ 17 w 17"/>
                  <a:gd name="T55" fmla="*/ 353 h 365"/>
                  <a:gd name="T56" fmla="*/ 10 w 17"/>
                  <a:gd name="T57" fmla="*/ 365 h 365"/>
                  <a:gd name="T58" fmla="*/ 6 w 17"/>
                  <a:gd name="T59" fmla="*/ 364 h 365"/>
                  <a:gd name="T60" fmla="*/ 0 w 17"/>
                  <a:gd name="T61" fmla="*/ 352 h 365"/>
                  <a:gd name="T62" fmla="*/ 6 w 17"/>
                  <a:gd name="T63" fmla="*/ 338 h 365"/>
                  <a:gd name="T64" fmla="*/ 0 w 17"/>
                  <a:gd name="T65" fmla="*/ 326 h 365"/>
                  <a:gd name="T66" fmla="*/ 6 w 17"/>
                  <a:gd name="T67" fmla="*/ 311 h 365"/>
                  <a:gd name="T68" fmla="*/ 0 w 17"/>
                  <a:gd name="T69" fmla="*/ 298 h 365"/>
                  <a:gd name="T70" fmla="*/ 6 w 17"/>
                  <a:gd name="T71" fmla="*/ 285 h 365"/>
                  <a:gd name="T72" fmla="*/ 0 w 17"/>
                  <a:gd name="T73" fmla="*/ 273 h 365"/>
                  <a:gd name="T74" fmla="*/ 6 w 17"/>
                  <a:gd name="T75" fmla="*/ 260 h 365"/>
                  <a:gd name="T76" fmla="*/ 0 w 17"/>
                  <a:gd name="T77" fmla="*/ 247 h 365"/>
                  <a:gd name="T78" fmla="*/ 6 w 17"/>
                  <a:gd name="T79" fmla="*/ 233 h 365"/>
                  <a:gd name="T80" fmla="*/ 0 w 17"/>
                  <a:gd name="T81" fmla="*/ 220 h 365"/>
                  <a:gd name="T82" fmla="*/ 6 w 17"/>
                  <a:gd name="T83" fmla="*/ 207 h 365"/>
                  <a:gd name="T84" fmla="*/ 0 w 17"/>
                  <a:gd name="T85" fmla="*/ 194 h 365"/>
                  <a:gd name="T86" fmla="*/ 6 w 17"/>
                  <a:gd name="T87" fmla="*/ 181 h 365"/>
                  <a:gd name="T88" fmla="*/ 0 w 17"/>
                  <a:gd name="T89" fmla="*/ 168 h 365"/>
                  <a:gd name="T90" fmla="*/ 6 w 17"/>
                  <a:gd name="T91" fmla="*/ 154 h 365"/>
                  <a:gd name="T92" fmla="*/ 0 w 17"/>
                  <a:gd name="T93" fmla="*/ 141 h 365"/>
                  <a:gd name="T94" fmla="*/ 6 w 17"/>
                  <a:gd name="T95" fmla="*/ 128 h 365"/>
                  <a:gd name="T96" fmla="*/ 0 w 17"/>
                  <a:gd name="T97" fmla="*/ 116 h 365"/>
                  <a:gd name="T98" fmla="*/ 6 w 17"/>
                  <a:gd name="T99" fmla="*/ 103 h 365"/>
                  <a:gd name="T100" fmla="*/ 0 w 17"/>
                  <a:gd name="T101" fmla="*/ 90 h 365"/>
                  <a:gd name="T102" fmla="*/ 6 w 17"/>
                  <a:gd name="T103" fmla="*/ 77 h 365"/>
                  <a:gd name="T104" fmla="*/ 0 w 17"/>
                  <a:gd name="T105" fmla="*/ 64 h 365"/>
                  <a:gd name="T106" fmla="*/ 6 w 17"/>
                  <a:gd name="T107" fmla="*/ 50 h 365"/>
                  <a:gd name="T108" fmla="*/ 0 w 17"/>
                  <a:gd name="T109" fmla="*/ 38 h 365"/>
                  <a:gd name="T110" fmla="*/ 6 w 17"/>
                  <a:gd name="T111" fmla="*/ 25 h 365"/>
                  <a:gd name="T112" fmla="*/ 0 w 17"/>
                  <a:gd name="T113" fmla="*/ 12 h 365"/>
                  <a:gd name="T114" fmla="*/ 6 w 17"/>
                  <a:gd name="T115" fmla="*/ 0 h 365"/>
                  <a:gd name="T116" fmla="*/ 10 w 17"/>
                  <a:gd name="T117" fmla="*/ 0 h 365"/>
                  <a:gd name="T118" fmla="*/ 10 w 17"/>
                  <a:gd name="T119" fmla="*/ 0 h 365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7"/>
                  <a:gd name="T181" fmla="*/ 0 h 365"/>
                  <a:gd name="T182" fmla="*/ 17 w 17"/>
                  <a:gd name="T183" fmla="*/ 365 h 365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7" h="365">
                    <a:moveTo>
                      <a:pt x="10" y="0"/>
                    </a:moveTo>
                    <a:lnTo>
                      <a:pt x="17" y="13"/>
                    </a:lnTo>
                    <a:lnTo>
                      <a:pt x="10" y="25"/>
                    </a:lnTo>
                    <a:lnTo>
                      <a:pt x="17" y="39"/>
                    </a:lnTo>
                    <a:lnTo>
                      <a:pt x="10" y="50"/>
                    </a:lnTo>
                    <a:lnTo>
                      <a:pt x="17" y="64"/>
                    </a:lnTo>
                    <a:lnTo>
                      <a:pt x="10" y="77"/>
                    </a:lnTo>
                    <a:lnTo>
                      <a:pt x="17" y="90"/>
                    </a:lnTo>
                    <a:lnTo>
                      <a:pt x="10" y="103"/>
                    </a:lnTo>
                    <a:lnTo>
                      <a:pt x="17" y="117"/>
                    </a:lnTo>
                    <a:lnTo>
                      <a:pt x="10" y="129"/>
                    </a:lnTo>
                    <a:lnTo>
                      <a:pt x="17" y="141"/>
                    </a:lnTo>
                    <a:lnTo>
                      <a:pt x="10" y="156"/>
                    </a:lnTo>
                    <a:lnTo>
                      <a:pt x="17" y="169"/>
                    </a:lnTo>
                    <a:lnTo>
                      <a:pt x="10" y="181"/>
                    </a:lnTo>
                    <a:lnTo>
                      <a:pt x="17" y="195"/>
                    </a:lnTo>
                    <a:lnTo>
                      <a:pt x="10" y="208"/>
                    </a:lnTo>
                    <a:lnTo>
                      <a:pt x="17" y="220"/>
                    </a:lnTo>
                    <a:lnTo>
                      <a:pt x="10" y="233"/>
                    </a:lnTo>
                    <a:lnTo>
                      <a:pt x="17" y="247"/>
                    </a:lnTo>
                    <a:lnTo>
                      <a:pt x="10" y="260"/>
                    </a:lnTo>
                    <a:lnTo>
                      <a:pt x="17" y="273"/>
                    </a:lnTo>
                    <a:lnTo>
                      <a:pt x="10" y="285"/>
                    </a:lnTo>
                    <a:lnTo>
                      <a:pt x="17" y="299"/>
                    </a:lnTo>
                    <a:lnTo>
                      <a:pt x="10" y="311"/>
                    </a:lnTo>
                    <a:lnTo>
                      <a:pt x="17" y="326"/>
                    </a:lnTo>
                    <a:lnTo>
                      <a:pt x="10" y="338"/>
                    </a:lnTo>
                    <a:lnTo>
                      <a:pt x="17" y="353"/>
                    </a:lnTo>
                    <a:lnTo>
                      <a:pt x="10" y="365"/>
                    </a:lnTo>
                    <a:lnTo>
                      <a:pt x="6" y="364"/>
                    </a:lnTo>
                    <a:lnTo>
                      <a:pt x="0" y="352"/>
                    </a:lnTo>
                    <a:lnTo>
                      <a:pt x="6" y="338"/>
                    </a:lnTo>
                    <a:lnTo>
                      <a:pt x="0" y="326"/>
                    </a:lnTo>
                    <a:lnTo>
                      <a:pt x="6" y="311"/>
                    </a:lnTo>
                    <a:lnTo>
                      <a:pt x="0" y="298"/>
                    </a:lnTo>
                    <a:lnTo>
                      <a:pt x="6" y="285"/>
                    </a:lnTo>
                    <a:lnTo>
                      <a:pt x="0" y="273"/>
                    </a:lnTo>
                    <a:lnTo>
                      <a:pt x="6" y="260"/>
                    </a:lnTo>
                    <a:lnTo>
                      <a:pt x="0" y="247"/>
                    </a:lnTo>
                    <a:lnTo>
                      <a:pt x="6" y="233"/>
                    </a:lnTo>
                    <a:lnTo>
                      <a:pt x="0" y="220"/>
                    </a:lnTo>
                    <a:lnTo>
                      <a:pt x="6" y="207"/>
                    </a:lnTo>
                    <a:lnTo>
                      <a:pt x="0" y="194"/>
                    </a:lnTo>
                    <a:lnTo>
                      <a:pt x="6" y="181"/>
                    </a:lnTo>
                    <a:lnTo>
                      <a:pt x="0" y="168"/>
                    </a:lnTo>
                    <a:lnTo>
                      <a:pt x="6" y="154"/>
                    </a:lnTo>
                    <a:lnTo>
                      <a:pt x="0" y="141"/>
                    </a:lnTo>
                    <a:lnTo>
                      <a:pt x="6" y="128"/>
                    </a:lnTo>
                    <a:lnTo>
                      <a:pt x="0" y="116"/>
                    </a:lnTo>
                    <a:lnTo>
                      <a:pt x="6" y="103"/>
                    </a:lnTo>
                    <a:lnTo>
                      <a:pt x="0" y="90"/>
                    </a:lnTo>
                    <a:lnTo>
                      <a:pt x="6" y="77"/>
                    </a:lnTo>
                    <a:lnTo>
                      <a:pt x="0" y="64"/>
                    </a:lnTo>
                    <a:lnTo>
                      <a:pt x="6" y="50"/>
                    </a:lnTo>
                    <a:lnTo>
                      <a:pt x="0" y="38"/>
                    </a:lnTo>
                    <a:lnTo>
                      <a:pt x="6" y="25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244" name="Freeform 925"/>
              <p:cNvSpPr>
                <a:spLocks/>
              </p:cNvSpPr>
              <p:nvPr/>
            </p:nvSpPr>
            <p:spPr bwMode="auto">
              <a:xfrm>
                <a:off x="113" y="1288"/>
                <a:ext cx="3" cy="5"/>
              </a:xfrm>
              <a:custGeom>
                <a:avLst/>
                <a:gdLst>
                  <a:gd name="T0" fmla="*/ 4 w 34"/>
                  <a:gd name="T1" fmla="*/ 5 h 61"/>
                  <a:gd name="T2" fmla="*/ 0 w 34"/>
                  <a:gd name="T3" fmla="*/ 27 h 61"/>
                  <a:gd name="T4" fmla="*/ 1 w 34"/>
                  <a:gd name="T5" fmla="*/ 39 h 61"/>
                  <a:gd name="T6" fmla="*/ 7 w 34"/>
                  <a:gd name="T7" fmla="*/ 56 h 61"/>
                  <a:gd name="T8" fmla="*/ 15 w 34"/>
                  <a:gd name="T9" fmla="*/ 61 h 61"/>
                  <a:gd name="T10" fmla="*/ 27 w 34"/>
                  <a:gd name="T11" fmla="*/ 55 h 61"/>
                  <a:gd name="T12" fmla="*/ 34 w 34"/>
                  <a:gd name="T13" fmla="*/ 42 h 61"/>
                  <a:gd name="T14" fmla="*/ 24 w 34"/>
                  <a:gd name="T15" fmla="*/ 0 h 61"/>
                  <a:gd name="T16" fmla="*/ 4 w 34"/>
                  <a:gd name="T17" fmla="*/ 5 h 61"/>
                  <a:gd name="T18" fmla="*/ 4 w 34"/>
                  <a:gd name="T19" fmla="*/ 5 h 6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4"/>
                  <a:gd name="T31" fmla="*/ 0 h 61"/>
                  <a:gd name="T32" fmla="*/ 34 w 34"/>
                  <a:gd name="T33" fmla="*/ 61 h 6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4" h="61">
                    <a:moveTo>
                      <a:pt x="4" y="5"/>
                    </a:moveTo>
                    <a:lnTo>
                      <a:pt x="0" y="27"/>
                    </a:lnTo>
                    <a:lnTo>
                      <a:pt x="1" y="39"/>
                    </a:lnTo>
                    <a:lnTo>
                      <a:pt x="7" y="56"/>
                    </a:lnTo>
                    <a:lnTo>
                      <a:pt x="15" y="61"/>
                    </a:lnTo>
                    <a:lnTo>
                      <a:pt x="27" y="55"/>
                    </a:lnTo>
                    <a:lnTo>
                      <a:pt x="34" y="42"/>
                    </a:lnTo>
                    <a:lnTo>
                      <a:pt x="24" y="0"/>
                    </a:lnTo>
                    <a:lnTo>
                      <a:pt x="4" y="5"/>
                    </a:lnTo>
                    <a:close/>
                  </a:path>
                </a:pathLst>
              </a:custGeom>
              <a:solidFill>
                <a:srgbClr val="FF2C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245" name="Freeform 926"/>
              <p:cNvSpPr>
                <a:spLocks/>
              </p:cNvSpPr>
              <p:nvPr/>
            </p:nvSpPr>
            <p:spPr bwMode="auto">
              <a:xfrm>
                <a:off x="106" y="1287"/>
                <a:ext cx="2" cy="5"/>
              </a:xfrm>
              <a:custGeom>
                <a:avLst/>
                <a:gdLst>
                  <a:gd name="T0" fmla="*/ 0 w 24"/>
                  <a:gd name="T1" fmla="*/ 25 h 58"/>
                  <a:gd name="T2" fmla="*/ 2 w 24"/>
                  <a:gd name="T3" fmla="*/ 47 h 58"/>
                  <a:gd name="T4" fmla="*/ 9 w 24"/>
                  <a:gd name="T5" fmla="*/ 58 h 58"/>
                  <a:gd name="T6" fmla="*/ 17 w 24"/>
                  <a:gd name="T7" fmla="*/ 58 h 58"/>
                  <a:gd name="T8" fmla="*/ 24 w 24"/>
                  <a:gd name="T9" fmla="*/ 29 h 58"/>
                  <a:gd name="T10" fmla="*/ 12 w 24"/>
                  <a:gd name="T11" fmla="*/ 0 h 58"/>
                  <a:gd name="T12" fmla="*/ 0 w 24"/>
                  <a:gd name="T13" fmla="*/ 8 h 58"/>
                  <a:gd name="T14" fmla="*/ 0 w 24"/>
                  <a:gd name="T15" fmla="*/ 25 h 58"/>
                  <a:gd name="T16" fmla="*/ 0 w 24"/>
                  <a:gd name="T17" fmla="*/ 25 h 5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4"/>
                  <a:gd name="T28" fmla="*/ 0 h 58"/>
                  <a:gd name="T29" fmla="*/ 24 w 24"/>
                  <a:gd name="T30" fmla="*/ 58 h 5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4" h="58">
                    <a:moveTo>
                      <a:pt x="0" y="25"/>
                    </a:moveTo>
                    <a:lnTo>
                      <a:pt x="2" y="47"/>
                    </a:lnTo>
                    <a:lnTo>
                      <a:pt x="9" y="58"/>
                    </a:lnTo>
                    <a:lnTo>
                      <a:pt x="17" y="58"/>
                    </a:lnTo>
                    <a:lnTo>
                      <a:pt x="24" y="29"/>
                    </a:lnTo>
                    <a:lnTo>
                      <a:pt x="12" y="0"/>
                    </a:lnTo>
                    <a:lnTo>
                      <a:pt x="0" y="8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F2C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246" name="Freeform 927"/>
              <p:cNvSpPr>
                <a:spLocks/>
              </p:cNvSpPr>
              <p:nvPr/>
            </p:nvSpPr>
            <p:spPr bwMode="auto">
              <a:xfrm>
                <a:off x="233" y="1288"/>
                <a:ext cx="9" cy="14"/>
              </a:xfrm>
              <a:custGeom>
                <a:avLst/>
                <a:gdLst>
                  <a:gd name="T0" fmla="*/ 12 w 99"/>
                  <a:gd name="T1" fmla="*/ 8 h 151"/>
                  <a:gd name="T2" fmla="*/ 0 w 99"/>
                  <a:gd name="T3" fmla="*/ 42 h 151"/>
                  <a:gd name="T4" fmla="*/ 0 w 99"/>
                  <a:gd name="T5" fmla="*/ 89 h 151"/>
                  <a:gd name="T6" fmla="*/ 3 w 99"/>
                  <a:gd name="T7" fmla="*/ 119 h 151"/>
                  <a:gd name="T8" fmla="*/ 23 w 99"/>
                  <a:gd name="T9" fmla="*/ 151 h 151"/>
                  <a:gd name="T10" fmla="*/ 51 w 99"/>
                  <a:gd name="T11" fmla="*/ 151 h 151"/>
                  <a:gd name="T12" fmla="*/ 71 w 99"/>
                  <a:gd name="T13" fmla="*/ 142 h 151"/>
                  <a:gd name="T14" fmla="*/ 87 w 99"/>
                  <a:gd name="T15" fmla="*/ 116 h 151"/>
                  <a:gd name="T16" fmla="*/ 99 w 99"/>
                  <a:gd name="T17" fmla="*/ 89 h 151"/>
                  <a:gd name="T18" fmla="*/ 39 w 99"/>
                  <a:gd name="T19" fmla="*/ 0 h 151"/>
                  <a:gd name="T20" fmla="*/ 12 w 99"/>
                  <a:gd name="T21" fmla="*/ 8 h 151"/>
                  <a:gd name="T22" fmla="*/ 12 w 99"/>
                  <a:gd name="T23" fmla="*/ 8 h 15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99"/>
                  <a:gd name="T37" fmla="*/ 0 h 151"/>
                  <a:gd name="T38" fmla="*/ 99 w 99"/>
                  <a:gd name="T39" fmla="*/ 151 h 15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99" h="151">
                    <a:moveTo>
                      <a:pt x="12" y="8"/>
                    </a:moveTo>
                    <a:lnTo>
                      <a:pt x="0" y="42"/>
                    </a:lnTo>
                    <a:lnTo>
                      <a:pt x="0" y="89"/>
                    </a:lnTo>
                    <a:lnTo>
                      <a:pt x="3" y="119"/>
                    </a:lnTo>
                    <a:lnTo>
                      <a:pt x="23" y="151"/>
                    </a:lnTo>
                    <a:lnTo>
                      <a:pt x="51" y="151"/>
                    </a:lnTo>
                    <a:lnTo>
                      <a:pt x="71" y="142"/>
                    </a:lnTo>
                    <a:lnTo>
                      <a:pt x="87" y="116"/>
                    </a:lnTo>
                    <a:lnTo>
                      <a:pt x="99" y="89"/>
                    </a:lnTo>
                    <a:lnTo>
                      <a:pt x="39" y="0"/>
                    </a:lnTo>
                    <a:lnTo>
                      <a:pt x="12" y="8"/>
                    </a:lnTo>
                    <a:close/>
                  </a:path>
                </a:pathLst>
              </a:custGeom>
              <a:solidFill>
                <a:srgbClr val="FF2C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247" name="Freeform 928"/>
              <p:cNvSpPr>
                <a:spLocks/>
              </p:cNvSpPr>
              <p:nvPr/>
            </p:nvSpPr>
            <p:spPr bwMode="auto">
              <a:xfrm>
                <a:off x="213" y="1287"/>
                <a:ext cx="8" cy="13"/>
              </a:xfrm>
              <a:custGeom>
                <a:avLst/>
                <a:gdLst>
                  <a:gd name="T0" fmla="*/ 3 w 86"/>
                  <a:gd name="T1" fmla="*/ 31 h 143"/>
                  <a:gd name="T2" fmla="*/ 0 w 86"/>
                  <a:gd name="T3" fmla="*/ 73 h 143"/>
                  <a:gd name="T4" fmla="*/ 8 w 86"/>
                  <a:gd name="T5" fmla="*/ 109 h 143"/>
                  <a:gd name="T6" fmla="*/ 18 w 86"/>
                  <a:gd name="T7" fmla="*/ 137 h 143"/>
                  <a:gd name="T8" fmla="*/ 39 w 86"/>
                  <a:gd name="T9" fmla="*/ 143 h 143"/>
                  <a:gd name="T10" fmla="*/ 62 w 86"/>
                  <a:gd name="T11" fmla="*/ 140 h 143"/>
                  <a:gd name="T12" fmla="*/ 78 w 86"/>
                  <a:gd name="T13" fmla="*/ 128 h 143"/>
                  <a:gd name="T14" fmla="*/ 86 w 86"/>
                  <a:gd name="T15" fmla="*/ 93 h 143"/>
                  <a:gd name="T16" fmla="*/ 27 w 86"/>
                  <a:gd name="T17" fmla="*/ 0 h 143"/>
                  <a:gd name="T18" fmla="*/ 3 w 86"/>
                  <a:gd name="T19" fmla="*/ 31 h 143"/>
                  <a:gd name="T20" fmla="*/ 3 w 86"/>
                  <a:gd name="T21" fmla="*/ 31 h 14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6"/>
                  <a:gd name="T34" fmla="*/ 0 h 143"/>
                  <a:gd name="T35" fmla="*/ 86 w 86"/>
                  <a:gd name="T36" fmla="*/ 143 h 14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6" h="143">
                    <a:moveTo>
                      <a:pt x="3" y="31"/>
                    </a:moveTo>
                    <a:lnTo>
                      <a:pt x="0" y="73"/>
                    </a:lnTo>
                    <a:lnTo>
                      <a:pt x="8" y="109"/>
                    </a:lnTo>
                    <a:lnTo>
                      <a:pt x="18" y="137"/>
                    </a:lnTo>
                    <a:lnTo>
                      <a:pt x="39" y="143"/>
                    </a:lnTo>
                    <a:lnTo>
                      <a:pt x="62" y="140"/>
                    </a:lnTo>
                    <a:lnTo>
                      <a:pt x="78" y="128"/>
                    </a:lnTo>
                    <a:lnTo>
                      <a:pt x="86" y="93"/>
                    </a:lnTo>
                    <a:lnTo>
                      <a:pt x="27" y="0"/>
                    </a:lnTo>
                    <a:lnTo>
                      <a:pt x="3" y="31"/>
                    </a:lnTo>
                    <a:close/>
                  </a:path>
                </a:pathLst>
              </a:custGeom>
              <a:solidFill>
                <a:srgbClr val="FF2C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248" name="Freeform 929"/>
              <p:cNvSpPr>
                <a:spLocks/>
              </p:cNvSpPr>
              <p:nvPr/>
            </p:nvSpPr>
            <p:spPr bwMode="auto">
              <a:xfrm>
                <a:off x="307" y="1283"/>
                <a:ext cx="21" cy="9"/>
              </a:xfrm>
              <a:custGeom>
                <a:avLst/>
                <a:gdLst>
                  <a:gd name="T0" fmla="*/ 0 w 222"/>
                  <a:gd name="T1" fmla="*/ 88 h 101"/>
                  <a:gd name="T2" fmla="*/ 12 w 222"/>
                  <a:gd name="T3" fmla="*/ 101 h 101"/>
                  <a:gd name="T4" fmla="*/ 39 w 222"/>
                  <a:gd name="T5" fmla="*/ 58 h 101"/>
                  <a:gd name="T6" fmla="*/ 70 w 222"/>
                  <a:gd name="T7" fmla="*/ 31 h 101"/>
                  <a:gd name="T8" fmla="*/ 101 w 222"/>
                  <a:gd name="T9" fmla="*/ 28 h 101"/>
                  <a:gd name="T10" fmla="*/ 137 w 222"/>
                  <a:gd name="T11" fmla="*/ 31 h 101"/>
                  <a:gd name="T12" fmla="*/ 175 w 222"/>
                  <a:gd name="T13" fmla="*/ 50 h 101"/>
                  <a:gd name="T14" fmla="*/ 209 w 222"/>
                  <a:gd name="T15" fmla="*/ 88 h 101"/>
                  <a:gd name="T16" fmla="*/ 222 w 222"/>
                  <a:gd name="T17" fmla="*/ 70 h 101"/>
                  <a:gd name="T18" fmla="*/ 192 w 222"/>
                  <a:gd name="T19" fmla="*/ 34 h 101"/>
                  <a:gd name="T20" fmla="*/ 152 w 222"/>
                  <a:gd name="T21" fmla="*/ 12 h 101"/>
                  <a:gd name="T22" fmla="*/ 117 w 222"/>
                  <a:gd name="T23" fmla="*/ 0 h 101"/>
                  <a:gd name="T24" fmla="*/ 67 w 222"/>
                  <a:gd name="T25" fmla="*/ 12 h 101"/>
                  <a:gd name="T26" fmla="*/ 23 w 222"/>
                  <a:gd name="T27" fmla="*/ 46 h 101"/>
                  <a:gd name="T28" fmla="*/ 0 w 222"/>
                  <a:gd name="T29" fmla="*/ 88 h 101"/>
                  <a:gd name="T30" fmla="*/ 0 w 222"/>
                  <a:gd name="T31" fmla="*/ 88 h 10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222"/>
                  <a:gd name="T49" fmla="*/ 0 h 101"/>
                  <a:gd name="T50" fmla="*/ 222 w 222"/>
                  <a:gd name="T51" fmla="*/ 101 h 101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222" h="101">
                    <a:moveTo>
                      <a:pt x="0" y="88"/>
                    </a:moveTo>
                    <a:lnTo>
                      <a:pt x="12" y="101"/>
                    </a:lnTo>
                    <a:lnTo>
                      <a:pt x="39" y="58"/>
                    </a:lnTo>
                    <a:lnTo>
                      <a:pt x="70" y="31"/>
                    </a:lnTo>
                    <a:lnTo>
                      <a:pt x="101" y="28"/>
                    </a:lnTo>
                    <a:lnTo>
                      <a:pt x="137" y="31"/>
                    </a:lnTo>
                    <a:lnTo>
                      <a:pt x="175" y="50"/>
                    </a:lnTo>
                    <a:lnTo>
                      <a:pt x="209" y="88"/>
                    </a:lnTo>
                    <a:lnTo>
                      <a:pt x="222" y="70"/>
                    </a:lnTo>
                    <a:lnTo>
                      <a:pt x="192" y="34"/>
                    </a:lnTo>
                    <a:lnTo>
                      <a:pt x="152" y="12"/>
                    </a:lnTo>
                    <a:lnTo>
                      <a:pt x="117" y="0"/>
                    </a:lnTo>
                    <a:lnTo>
                      <a:pt x="67" y="12"/>
                    </a:lnTo>
                    <a:lnTo>
                      <a:pt x="23" y="46"/>
                    </a:lnTo>
                    <a:lnTo>
                      <a:pt x="0" y="88"/>
                    </a:lnTo>
                    <a:close/>
                  </a:path>
                </a:pathLst>
              </a:custGeom>
              <a:solidFill>
                <a:srgbClr val="B5B5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249" name="Freeform 930"/>
              <p:cNvSpPr>
                <a:spLocks/>
              </p:cNvSpPr>
              <p:nvPr/>
            </p:nvSpPr>
            <p:spPr bwMode="auto">
              <a:xfrm>
                <a:off x="314" y="1312"/>
                <a:ext cx="11" cy="4"/>
              </a:xfrm>
              <a:custGeom>
                <a:avLst/>
                <a:gdLst>
                  <a:gd name="T0" fmla="*/ 110 w 117"/>
                  <a:gd name="T1" fmla="*/ 0 h 47"/>
                  <a:gd name="T2" fmla="*/ 78 w 117"/>
                  <a:gd name="T3" fmla="*/ 21 h 47"/>
                  <a:gd name="T4" fmla="*/ 36 w 117"/>
                  <a:gd name="T5" fmla="*/ 35 h 47"/>
                  <a:gd name="T6" fmla="*/ 0 w 117"/>
                  <a:gd name="T7" fmla="*/ 31 h 47"/>
                  <a:gd name="T8" fmla="*/ 39 w 117"/>
                  <a:gd name="T9" fmla="*/ 47 h 47"/>
                  <a:gd name="T10" fmla="*/ 74 w 117"/>
                  <a:gd name="T11" fmla="*/ 35 h 47"/>
                  <a:gd name="T12" fmla="*/ 117 w 117"/>
                  <a:gd name="T13" fmla="*/ 13 h 47"/>
                  <a:gd name="T14" fmla="*/ 110 w 117"/>
                  <a:gd name="T15" fmla="*/ 0 h 47"/>
                  <a:gd name="T16" fmla="*/ 110 w 117"/>
                  <a:gd name="T17" fmla="*/ 0 h 4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7"/>
                  <a:gd name="T28" fmla="*/ 0 h 47"/>
                  <a:gd name="T29" fmla="*/ 117 w 117"/>
                  <a:gd name="T30" fmla="*/ 47 h 4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7" h="47">
                    <a:moveTo>
                      <a:pt x="110" y="0"/>
                    </a:moveTo>
                    <a:lnTo>
                      <a:pt x="78" y="21"/>
                    </a:lnTo>
                    <a:lnTo>
                      <a:pt x="36" y="35"/>
                    </a:lnTo>
                    <a:lnTo>
                      <a:pt x="0" y="31"/>
                    </a:lnTo>
                    <a:lnTo>
                      <a:pt x="39" y="47"/>
                    </a:lnTo>
                    <a:lnTo>
                      <a:pt x="74" y="35"/>
                    </a:lnTo>
                    <a:lnTo>
                      <a:pt x="117" y="13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rgbClr val="B5B5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250" name="Freeform 931"/>
              <p:cNvSpPr>
                <a:spLocks/>
              </p:cNvSpPr>
              <p:nvPr/>
            </p:nvSpPr>
            <p:spPr bwMode="auto">
              <a:xfrm>
                <a:off x="271" y="1285"/>
                <a:ext cx="32" cy="15"/>
              </a:xfrm>
              <a:custGeom>
                <a:avLst/>
                <a:gdLst>
                  <a:gd name="T0" fmla="*/ 36 w 347"/>
                  <a:gd name="T1" fmla="*/ 0 h 159"/>
                  <a:gd name="T2" fmla="*/ 9 w 347"/>
                  <a:gd name="T3" fmla="*/ 27 h 159"/>
                  <a:gd name="T4" fmla="*/ 0 w 347"/>
                  <a:gd name="T5" fmla="*/ 66 h 159"/>
                  <a:gd name="T6" fmla="*/ 9 w 347"/>
                  <a:gd name="T7" fmla="*/ 104 h 159"/>
                  <a:gd name="T8" fmla="*/ 32 w 347"/>
                  <a:gd name="T9" fmla="*/ 139 h 159"/>
                  <a:gd name="T10" fmla="*/ 347 w 347"/>
                  <a:gd name="T11" fmla="*/ 159 h 159"/>
                  <a:gd name="T12" fmla="*/ 339 w 347"/>
                  <a:gd name="T13" fmla="*/ 23 h 159"/>
                  <a:gd name="T14" fmla="*/ 310 w 347"/>
                  <a:gd name="T15" fmla="*/ 12 h 159"/>
                  <a:gd name="T16" fmla="*/ 300 w 347"/>
                  <a:gd name="T17" fmla="*/ 0 h 159"/>
                  <a:gd name="T18" fmla="*/ 36 w 347"/>
                  <a:gd name="T19" fmla="*/ 0 h 159"/>
                  <a:gd name="T20" fmla="*/ 36 w 347"/>
                  <a:gd name="T21" fmla="*/ 0 h 15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47"/>
                  <a:gd name="T34" fmla="*/ 0 h 159"/>
                  <a:gd name="T35" fmla="*/ 347 w 347"/>
                  <a:gd name="T36" fmla="*/ 159 h 15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47" h="159">
                    <a:moveTo>
                      <a:pt x="36" y="0"/>
                    </a:moveTo>
                    <a:lnTo>
                      <a:pt x="9" y="27"/>
                    </a:lnTo>
                    <a:lnTo>
                      <a:pt x="0" y="66"/>
                    </a:lnTo>
                    <a:lnTo>
                      <a:pt x="9" y="104"/>
                    </a:lnTo>
                    <a:lnTo>
                      <a:pt x="32" y="139"/>
                    </a:lnTo>
                    <a:lnTo>
                      <a:pt x="347" y="159"/>
                    </a:lnTo>
                    <a:lnTo>
                      <a:pt x="339" y="23"/>
                    </a:lnTo>
                    <a:lnTo>
                      <a:pt x="310" y="12"/>
                    </a:lnTo>
                    <a:lnTo>
                      <a:pt x="300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5151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251" name="Freeform 932"/>
              <p:cNvSpPr>
                <a:spLocks/>
              </p:cNvSpPr>
              <p:nvPr/>
            </p:nvSpPr>
            <p:spPr bwMode="auto">
              <a:xfrm>
                <a:off x="273" y="1290"/>
                <a:ext cx="26" cy="4"/>
              </a:xfrm>
              <a:custGeom>
                <a:avLst/>
                <a:gdLst>
                  <a:gd name="T0" fmla="*/ 273 w 286"/>
                  <a:gd name="T1" fmla="*/ 8 h 40"/>
                  <a:gd name="T2" fmla="*/ 259 w 286"/>
                  <a:gd name="T3" fmla="*/ 21 h 40"/>
                  <a:gd name="T4" fmla="*/ 249 w 286"/>
                  <a:gd name="T5" fmla="*/ 8 h 40"/>
                  <a:gd name="T6" fmla="*/ 237 w 286"/>
                  <a:gd name="T7" fmla="*/ 21 h 40"/>
                  <a:gd name="T8" fmla="*/ 227 w 286"/>
                  <a:gd name="T9" fmla="*/ 7 h 40"/>
                  <a:gd name="T10" fmla="*/ 213 w 286"/>
                  <a:gd name="T11" fmla="*/ 20 h 40"/>
                  <a:gd name="T12" fmla="*/ 202 w 286"/>
                  <a:gd name="T13" fmla="*/ 7 h 40"/>
                  <a:gd name="T14" fmla="*/ 188 w 286"/>
                  <a:gd name="T15" fmla="*/ 20 h 40"/>
                  <a:gd name="T16" fmla="*/ 179 w 286"/>
                  <a:gd name="T17" fmla="*/ 6 h 40"/>
                  <a:gd name="T18" fmla="*/ 167 w 286"/>
                  <a:gd name="T19" fmla="*/ 19 h 40"/>
                  <a:gd name="T20" fmla="*/ 154 w 286"/>
                  <a:gd name="T21" fmla="*/ 6 h 40"/>
                  <a:gd name="T22" fmla="*/ 141 w 286"/>
                  <a:gd name="T23" fmla="*/ 17 h 40"/>
                  <a:gd name="T24" fmla="*/ 131 w 286"/>
                  <a:gd name="T25" fmla="*/ 5 h 40"/>
                  <a:gd name="T26" fmla="*/ 117 w 286"/>
                  <a:gd name="T27" fmla="*/ 17 h 40"/>
                  <a:gd name="T28" fmla="*/ 106 w 286"/>
                  <a:gd name="T29" fmla="*/ 5 h 40"/>
                  <a:gd name="T30" fmla="*/ 95 w 286"/>
                  <a:gd name="T31" fmla="*/ 16 h 40"/>
                  <a:gd name="T32" fmla="*/ 83 w 286"/>
                  <a:gd name="T33" fmla="*/ 4 h 40"/>
                  <a:gd name="T34" fmla="*/ 71 w 286"/>
                  <a:gd name="T35" fmla="*/ 16 h 40"/>
                  <a:gd name="T36" fmla="*/ 60 w 286"/>
                  <a:gd name="T37" fmla="*/ 1 h 40"/>
                  <a:gd name="T38" fmla="*/ 48 w 286"/>
                  <a:gd name="T39" fmla="*/ 14 h 40"/>
                  <a:gd name="T40" fmla="*/ 36 w 286"/>
                  <a:gd name="T41" fmla="*/ 1 h 40"/>
                  <a:gd name="T42" fmla="*/ 24 w 286"/>
                  <a:gd name="T43" fmla="*/ 13 h 40"/>
                  <a:gd name="T44" fmla="*/ 13 w 286"/>
                  <a:gd name="T45" fmla="*/ 0 h 40"/>
                  <a:gd name="T46" fmla="*/ 0 w 286"/>
                  <a:gd name="T47" fmla="*/ 16 h 40"/>
                  <a:gd name="T48" fmla="*/ 11 w 286"/>
                  <a:gd name="T49" fmla="*/ 30 h 40"/>
                  <a:gd name="T50" fmla="*/ 24 w 286"/>
                  <a:gd name="T51" fmla="*/ 20 h 40"/>
                  <a:gd name="T52" fmla="*/ 35 w 286"/>
                  <a:gd name="T53" fmla="*/ 32 h 40"/>
                  <a:gd name="T54" fmla="*/ 48 w 286"/>
                  <a:gd name="T55" fmla="*/ 20 h 40"/>
                  <a:gd name="T56" fmla="*/ 58 w 286"/>
                  <a:gd name="T57" fmla="*/ 33 h 40"/>
                  <a:gd name="T58" fmla="*/ 71 w 286"/>
                  <a:gd name="T59" fmla="*/ 21 h 40"/>
                  <a:gd name="T60" fmla="*/ 81 w 286"/>
                  <a:gd name="T61" fmla="*/ 33 h 40"/>
                  <a:gd name="T62" fmla="*/ 95 w 286"/>
                  <a:gd name="T63" fmla="*/ 21 h 40"/>
                  <a:gd name="T64" fmla="*/ 105 w 286"/>
                  <a:gd name="T65" fmla="*/ 34 h 40"/>
                  <a:gd name="T66" fmla="*/ 117 w 286"/>
                  <a:gd name="T67" fmla="*/ 22 h 40"/>
                  <a:gd name="T68" fmla="*/ 131 w 286"/>
                  <a:gd name="T69" fmla="*/ 34 h 40"/>
                  <a:gd name="T70" fmla="*/ 141 w 286"/>
                  <a:gd name="T71" fmla="*/ 23 h 40"/>
                  <a:gd name="T72" fmla="*/ 153 w 286"/>
                  <a:gd name="T73" fmla="*/ 35 h 40"/>
                  <a:gd name="T74" fmla="*/ 167 w 286"/>
                  <a:gd name="T75" fmla="*/ 24 h 40"/>
                  <a:gd name="T76" fmla="*/ 178 w 286"/>
                  <a:gd name="T77" fmla="*/ 35 h 40"/>
                  <a:gd name="T78" fmla="*/ 188 w 286"/>
                  <a:gd name="T79" fmla="*/ 25 h 40"/>
                  <a:gd name="T80" fmla="*/ 200 w 286"/>
                  <a:gd name="T81" fmla="*/ 37 h 40"/>
                  <a:gd name="T82" fmla="*/ 213 w 286"/>
                  <a:gd name="T83" fmla="*/ 27 h 40"/>
                  <a:gd name="T84" fmla="*/ 225 w 286"/>
                  <a:gd name="T85" fmla="*/ 38 h 40"/>
                  <a:gd name="T86" fmla="*/ 237 w 286"/>
                  <a:gd name="T87" fmla="*/ 27 h 40"/>
                  <a:gd name="T88" fmla="*/ 248 w 286"/>
                  <a:gd name="T89" fmla="*/ 38 h 40"/>
                  <a:gd name="T90" fmla="*/ 259 w 286"/>
                  <a:gd name="T91" fmla="*/ 28 h 40"/>
                  <a:gd name="T92" fmla="*/ 272 w 286"/>
                  <a:gd name="T93" fmla="*/ 40 h 40"/>
                  <a:gd name="T94" fmla="*/ 286 w 286"/>
                  <a:gd name="T95" fmla="*/ 25 h 40"/>
                  <a:gd name="T96" fmla="*/ 273 w 286"/>
                  <a:gd name="T97" fmla="*/ 8 h 40"/>
                  <a:gd name="T98" fmla="*/ 273 w 286"/>
                  <a:gd name="T99" fmla="*/ 8 h 40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286"/>
                  <a:gd name="T151" fmla="*/ 0 h 40"/>
                  <a:gd name="T152" fmla="*/ 286 w 286"/>
                  <a:gd name="T153" fmla="*/ 40 h 40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286" h="40">
                    <a:moveTo>
                      <a:pt x="273" y="8"/>
                    </a:moveTo>
                    <a:lnTo>
                      <a:pt x="259" y="21"/>
                    </a:lnTo>
                    <a:lnTo>
                      <a:pt x="249" y="8"/>
                    </a:lnTo>
                    <a:lnTo>
                      <a:pt x="237" y="21"/>
                    </a:lnTo>
                    <a:lnTo>
                      <a:pt x="227" y="7"/>
                    </a:lnTo>
                    <a:lnTo>
                      <a:pt x="213" y="20"/>
                    </a:lnTo>
                    <a:lnTo>
                      <a:pt x="202" y="7"/>
                    </a:lnTo>
                    <a:lnTo>
                      <a:pt x="188" y="20"/>
                    </a:lnTo>
                    <a:lnTo>
                      <a:pt x="179" y="6"/>
                    </a:lnTo>
                    <a:lnTo>
                      <a:pt x="167" y="19"/>
                    </a:lnTo>
                    <a:lnTo>
                      <a:pt x="154" y="6"/>
                    </a:lnTo>
                    <a:lnTo>
                      <a:pt x="141" y="17"/>
                    </a:lnTo>
                    <a:lnTo>
                      <a:pt x="131" y="5"/>
                    </a:lnTo>
                    <a:lnTo>
                      <a:pt x="117" y="17"/>
                    </a:lnTo>
                    <a:lnTo>
                      <a:pt x="106" y="5"/>
                    </a:lnTo>
                    <a:lnTo>
                      <a:pt x="95" y="16"/>
                    </a:lnTo>
                    <a:lnTo>
                      <a:pt x="83" y="4"/>
                    </a:lnTo>
                    <a:lnTo>
                      <a:pt x="71" y="16"/>
                    </a:lnTo>
                    <a:lnTo>
                      <a:pt x="60" y="1"/>
                    </a:lnTo>
                    <a:lnTo>
                      <a:pt x="48" y="14"/>
                    </a:lnTo>
                    <a:lnTo>
                      <a:pt x="36" y="1"/>
                    </a:lnTo>
                    <a:lnTo>
                      <a:pt x="24" y="13"/>
                    </a:lnTo>
                    <a:lnTo>
                      <a:pt x="13" y="0"/>
                    </a:lnTo>
                    <a:lnTo>
                      <a:pt x="0" y="16"/>
                    </a:lnTo>
                    <a:lnTo>
                      <a:pt x="11" y="30"/>
                    </a:lnTo>
                    <a:lnTo>
                      <a:pt x="24" y="20"/>
                    </a:lnTo>
                    <a:lnTo>
                      <a:pt x="35" y="32"/>
                    </a:lnTo>
                    <a:lnTo>
                      <a:pt x="48" y="20"/>
                    </a:lnTo>
                    <a:lnTo>
                      <a:pt x="58" y="33"/>
                    </a:lnTo>
                    <a:lnTo>
                      <a:pt x="71" y="21"/>
                    </a:lnTo>
                    <a:lnTo>
                      <a:pt x="81" y="33"/>
                    </a:lnTo>
                    <a:lnTo>
                      <a:pt x="95" y="21"/>
                    </a:lnTo>
                    <a:lnTo>
                      <a:pt x="105" y="34"/>
                    </a:lnTo>
                    <a:lnTo>
                      <a:pt x="117" y="22"/>
                    </a:lnTo>
                    <a:lnTo>
                      <a:pt x="131" y="34"/>
                    </a:lnTo>
                    <a:lnTo>
                      <a:pt x="141" y="23"/>
                    </a:lnTo>
                    <a:lnTo>
                      <a:pt x="153" y="35"/>
                    </a:lnTo>
                    <a:lnTo>
                      <a:pt x="167" y="24"/>
                    </a:lnTo>
                    <a:lnTo>
                      <a:pt x="178" y="35"/>
                    </a:lnTo>
                    <a:lnTo>
                      <a:pt x="188" y="25"/>
                    </a:lnTo>
                    <a:lnTo>
                      <a:pt x="200" y="37"/>
                    </a:lnTo>
                    <a:lnTo>
                      <a:pt x="213" y="27"/>
                    </a:lnTo>
                    <a:lnTo>
                      <a:pt x="225" y="38"/>
                    </a:lnTo>
                    <a:lnTo>
                      <a:pt x="237" y="27"/>
                    </a:lnTo>
                    <a:lnTo>
                      <a:pt x="248" y="38"/>
                    </a:lnTo>
                    <a:lnTo>
                      <a:pt x="259" y="28"/>
                    </a:lnTo>
                    <a:lnTo>
                      <a:pt x="272" y="40"/>
                    </a:lnTo>
                    <a:lnTo>
                      <a:pt x="286" y="25"/>
                    </a:lnTo>
                    <a:lnTo>
                      <a:pt x="273" y="8"/>
                    </a:lnTo>
                    <a:close/>
                  </a:path>
                </a:pathLst>
              </a:custGeom>
              <a:solidFill>
                <a:srgbClr val="B5B5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252" name="Freeform 933"/>
              <p:cNvSpPr>
                <a:spLocks/>
              </p:cNvSpPr>
              <p:nvPr/>
            </p:nvSpPr>
            <p:spPr bwMode="auto">
              <a:xfrm>
                <a:off x="301" y="1276"/>
                <a:ext cx="39" cy="23"/>
              </a:xfrm>
              <a:custGeom>
                <a:avLst/>
                <a:gdLst>
                  <a:gd name="T0" fmla="*/ 30 w 431"/>
                  <a:gd name="T1" fmla="*/ 247 h 259"/>
                  <a:gd name="T2" fmla="*/ 30 w 431"/>
                  <a:gd name="T3" fmla="*/ 213 h 259"/>
                  <a:gd name="T4" fmla="*/ 29 w 431"/>
                  <a:gd name="T5" fmla="*/ 195 h 259"/>
                  <a:gd name="T6" fmla="*/ 25 w 431"/>
                  <a:gd name="T7" fmla="*/ 174 h 259"/>
                  <a:gd name="T8" fmla="*/ 17 w 431"/>
                  <a:gd name="T9" fmla="*/ 152 h 259"/>
                  <a:gd name="T10" fmla="*/ 0 w 431"/>
                  <a:gd name="T11" fmla="*/ 125 h 259"/>
                  <a:gd name="T12" fmla="*/ 102 w 431"/>
                  <a:gd name="T13" fmla="*/ 0 h 259"/>
                  <a:gd name="T14" fmla="*/ 230 w 431"/>
                  <a:gd name="T15" fmla="*/ 0 h 259"/>
                  <a:gd name="T16" fmla="*/ 312 w 431"/>
                  <a:gd name="T17" fmla="*/ 105 h 259"/>
                  <a:gd name="T18" fmla="*/ 344 w 431"/>
                  <a:gd name="T19" fmla="*/ 105 h 259"/>
                  <a:gd name="T20" fmla="*/ 349 w 431"/>
                  <a:gd name="T21" fmla="*/ 123 h 259"/>
                  <a:gd name="T22" fmla="*/ 431 w 431"/>
                  <a:gd name="T23" fmla="*/ 123 h 259"/>
                  <a:gd name="T24" fmla="*/ 350 w 431"/>
                  <a:gd name="T25" fmla="*/ 130 h 259"/>
                  <a:gd name="T26" fmla="*/ 337 w 431"/>
                  <a:gd name="T27" fmla="*/ 259 h 259"/>
                  <a:gd name="T28" fmla="*/ 335 w 431"/>
                  <a:gd name="T29" fmla="*/ 238 h 259"/>
                  <a:gd name="T30" fmla="*/ 332 w 431"/>
                  <a:gd name="T31" fmla="*/ 215 h 259"/>
                  <a:gd name="T32" fmla="*/ 326 w 431"/>
                  <a:gd name="T33" fmla="*/ 195 h 259"/>
                  <a:gd name="T34" fmla="*/ 316 w 431"/>
                  <a:gd name="T35" fmla="*/ 168 h 259"/>
                  <a:gd name="T36" fmla="*/ 298 w 431"/>
                  <a:gd name="T37" fmla="*/ 140 h 259"/>
                  <a:gd name="T38" fmla="*/ 284 w 431"/>
                  <a:gd name="T39" fmla="*/ 121 h 259"/>
                  <a:gd name="T40" fmla="*/ 261 w 431"/>
                  <a:gd name="T41" fmla="*/ 101 h 259"/>
                  <a:gd name="T42" fmla="*/ 240 w 431"/>
                  <a:gd name="T43" fmla="*/ 86 h 259"/>
                  <a:gd name="T44" fmla="*/ 210 w 431"/>
                  <a:gd name="T45" fmla="*/ 76 h 259"/>
                  <a:gd name="T46" fmla="*/ 188 w 431"/>
                  <a:gd name="T47" fmla="*/ 73 h 259"/>
                  <a:gd name="T48" fmla="*/ 176 w 431"/>
                  <a:gd name="T49" fmla="*/ 73 h 259"/>
                  <a:gd name="T50" fmla="*/ 148 w 431"/>
                  <a:gd name="T51" fmla="*/ 78 h 259"/>
                  <a:gd name="T52" fmla="*/ 123 w 431"/>
                  <a:gd name="T53" fmla="*/ 89 h 259"/>
                  <a:gd name="T54" fmla="*/ 97 w 431"/>
                  <a:gd name="T55" fmla="*/ 107 h 259"/>
                  <a:gd name="T56" fmla="*/ 79 w 431"/>
                  <a:gd name="T57" fmla="*/ 127 h 259"/>
                  <a:gd name="T58" fmla="*/ 61 w 431"/>
                  <a:gd name="T59" fmla="*/ 152 h 259"/>
                  <a:gd name="T60" fmla="*/ 44 w 431"/>
                  <a:gd name="T61" fmla="*/ 186 h 259"/>
                  <a:gd name="T62" fmla="*/ 35 w 431"/>
                  <a:gd name="T63" fmla="*/ 214 h 259"/>
                  <a:gd name="T64" fmla="*/ 30 w 431"/>
                  <a:gd name="T65" fmla="*/ 247 h 259"/>
                  <a:gd name="T66" fmla="*/ 30 w 431"/>
                  <a:gd name="T67" fmla="*/ 247 h 25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31"/>
                  <a:gd name="T103" fmla="*/ 0 h 259"/>
                  <a:gd name="T104" fmla="*/ 431 w 431"/>
                  <a:gd name="T105" fmla="*/ 259 h 259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31" h="259">
                    <a:moveTo>
                      <a:pt x="30" y="247"/>
                    </a:moveTo>
                    <a:lnTo>
                      <a:pt x="30" y="213"/>
                    </a:lnTo>
                    <a:lnTo>
                      <a:pt x="29" y="195"/>
                    </a:lnTo>
                    <a:lnTo>
                      <a:pt x="25" y="174"/>
                    </a:lnTo>
                    <a:lnTo>
                      <a:pt x="17" y="152"/>
                    </a:lnTo>
                    <a:lnTo>
                      <a:pt x="0" y="125"/>
                    </a:lnTo>
                    <a:lnTo>
                      <a:pt x="102" y="0"/>
                    </a:lnTo>
                    <a:lnTo>
                      <a:pt x="230" y="0"/>
                    </a:lnTo>
                    <a:lnTo>
                      <a:pt x="312" y="105"/>
                    </a:lnTo>
                    <a:lnTo>
                      <a:pt x="344" y="105"/>
                    </a:lnTo>
                    <a:lnTo>
                      <a:pt x="349" y="123"/>
                    </a:lnTo>
                    <a:lnTo>
                      <a:pt x="431" y="123"/>
                    </a:lnTo>
                    <a:lnTo>
                      <a:pt x="350" y="130"/>
                    </a:lnTo>
                    <a:lnTo>
                      <a:pt x="337" y="259"/>
                    </a:lnTo>
                    <a:lnTo>
                      <a:pt x="335" y="238"/>
                    </a:lnTo>
                    <a:lnTo>
                      <a:pt x="332" y="215"/>
                    </a:lnTo>
                    <a:lnTo>
                      <a:pt x="326" y="195"/>
                    </a:lnTo>
                    <a:lnTo>
                      <a:pt x="316" y="168"/>
                    </a:lnTo>
                    <a:lnTo>
                      <a:pt x="298" y="140"/>
                    </a:lnTo>
                    <a:lnTo>
                      <a:pt x="284" y="121"/>
                    </a:lnTo>
                    <a:lnTo>
                      <a:pt x="261" y="101"/>
                    </a:lnTo>
                    <a:lnTo>
                      <a:pt x="240" y="86"/>
                    </a:lnTo>
                    <a:lnTo>
                      <a:pt x="210" y="76"/>
                    </a:lnTo>
                    <a:lnTo>
                      <a:pt x="188" y="73"/>
                    </a:lnTo>
                    <a:lnTo>
                      <a:pt x="176" y="73"/>
                    </a:lnTo>
                    <a:lnTo>
                      <a:pt x="148" y="78"/>
                    </a:lnTo>
                    <a:lnTo>
                      <a:pt x="123" y="89"/>
                    </a:lnTo>
                    <a:lnTo>
                      <a:pt x="97" y="107"/>
                    </a:lnTo>
                    <a:lnTo>
                      <a:pt x="79" y="127"/>
                    </a:lnTo>
                    <a:lnTo>
                      <a:pt x="61" y="152"/>
                    </a:lnTo>
                    <a:lnTo>
                      <a:pt x="44" y="186"/>
                    </a:lnTo>
                    <a:lnTo>
                      <a:pt x="35" y="214"/>
                    </a:lnTo>
                    <a:lnTo>
                      <a:pt x="30" y="24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253" name="Freeform 934"/>
              <p:cNvSpPr>
                <a:spLocks/>
              </p:cNvSpPr>
              <p:nvPr/>
            </p:nvSpPr>
            <p:spPr bwMode="auto">
              <a:xfrm>
                <a:off x="319" y="1296"/>
                <a:ext cx="62" cy="21"/>
              </a:xfrm>
              <a:custGeom>
                <a:avLst/>
                <a:gdLst>
                  <a:gd name="T0" fmla="*/ 679 w 679"/>
                  <a:gd name="T1" fmla="*/ 0 h 228"/>
                  <a:gd name="T2" fmla="*/ 596 w 679"/>
                  <a:gd name="T3" fmla="*/ 26 h 228"/>
                  <a:gd name="T4" fmla="*/ 310 w 679"/>
                  <a:gd name="T5" fmla="*/ 31 h 228"/>
                  <a:gd name="T6" fmla="*/ 174 w 679"/>
                  <a:gd name="T7" fmla="*/ 17 h 228"/>
                  <a:gd name="T8" fmla="*/ 143 w 679"/>
                  <a:gd name="T9" fmla="*/ 42 h 228"/>
                  <a:gd name="T10" fmla="*/ 142 w 679"/>
                  <a:gd name="T11" fmla="*/ 57 h 228"/>
                  <a:gd name="T12" fmla="*/ 139 w 679"/>
                  <a:gd name="T13" fmla="*/ 82 h 228"/>
                  <a:gd name="T14" fmla="*/ 134 w 679"/>
                  <a:gd name="T15" fmla="*/ 105 h 228"/>
                  <a:gd name="T16" fmla="*/ 124 w 679"/>
                  <a:gd name="T17" fmla="*/ 126 h 228"/>
                  <a:gd name="T18" fmla="*/ 114 w 679"/>
                  <a:gd name="T19" fmla="*/ 149 h 228"/>
                  <a:gd name="T20" fmla="*/ 106 w 679"/>
                  <a:gd name="T21" fmla="*/ 161 h 228"/>
                  <a:gd name="T22" fmla="*/ 91 w 679"/>
                  <a:gd name="T23" fmla="*/ 180 h 228"/>
                  <a:gd name="T24" fmla="*/ 78 w 679"/>
                  <a:gd name="T25" fmla="*/ 195 h 228"/>
                  <a:gd name="T26" fmla="*/ 57 w 679"/>
                  <a:gd name="T27" fmla="*/ 210 h 228"/>
                  <a:gd name="T28" fmla="*/ 35 w 679"/>
                  <a:gd name="T29" fmla="*/ 222 h 228"/>
                  <a:gd name="T30" fmla="*/ 0 w 679"/>
                  <a:gd name="T31" fmla="*/ 228 h 228"/>
                  <a:gd name="T32" fmla="*/ 99 w 679"/>
                  <a:gd name="T33" fmla="*/ 220 h 228"/>
                  <a:gd name="T34" fmla="*/ 122 w 679"/>
                  <a:gd name="T35" fmla="*/ 204 h 228"/>
                  <a:gd name="T36" fmla="*/ 143 w 679"/>
                  <a:gd name="T37" fmla="*/ 178 h 228"/>
                  <a:gd name="T38" fmla="*/ 161 w 679"/>
                  <a:gd name="T39" fmla="*/ 153 h 228"/>
                  <a:gd name="T40" fmla="*/ 176 w 679"/>
                  <a:gd name="T41" fmla="*/ 123 h 228"/>
                  <a:gd name="T42" fmla="*/ 187 w 679"/>
                  <a:gd name="T43" fmla="*/ 88 h 228"/>
                  <a:gd name="T44" fmla="*/ 194 w 679"/>
                  <a:gd name="T45" fmla="*/ 43 h 228"/>
                  <a:gd name="T46" fmla="*/ 321 w 679"/>
                  <a:gd name="T47" fmla="*/ 47 h 228"/>
                  <a:gd name="T48" fmla="*/ 600 w 679"/>
                  <a:gd name="T49" fmla="*/ 38 h 228"/>
                  <a:gd name="T50" fmla="*/ 665 w 679"/>
                  <a:gd name="T51" fmla="*/ 27 h 228"/>
                  <a:gd name="T52" fmla="*/ 679 w 679"/>
                  <a:gd name="T53" fmla="*/ 0 h 228"/>
                  <a:gd name="T54" fmla="*/ 679 w 679"/>
                  <a:gd name="T55" fmla="*/ 0 h 228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679"/>
                  <a:gd name="T85" fmla="*/ 0 h 228"/>
                  <a:gd name="T86" fmla="*/ 679 w 679"/>
                  <a:gd name="T87" fmla="*/ 228 h 228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679" h="228">
                    <a:moveTo>
                      <a:pt x="679" y="0"/>
                    </a:moveTo>
                    <a:lnTo>
                      <a:pt x="596" y="26"/>
                    </a:lnTo>
                    <a:lnTo>
                      <a:pt x="310" y="31"/>
                    </a:lnTo>
                    <a:lnTo>
                      <a:pt x="174" y="17"/>
                    </a:lnTo>
                    <a:lnTo>
                      <a:pt x="143" y="42"/>
                    </a:lnTo>
                    <a:lnTo>
                      <a:pt x="142" y="57"/>
                    </a:lnTo>
                    <a:lnTo>
                      <a:pt x="139" y="82"/>
                    </a:lnTo>
                    <a:lnTo>
                      <a:pt x="134" y="105"/>
                    </a:lnTo>
                    <a:lnTo>
                      <a:pt x="124" y="126"/>
                    </a:lnTo>
                    <a:lnTo>
                      <a:pt x="114" y="149"/>
                    </a:lnTo>
                    <a:lnTo>
                      <a:pt x="106" y="161"/>
                    </a:lnTo>
                    <a:lnTo>
                      <a:pt x="91" y="180"/>
                    </a:lnTo>
                    <a:lnTo>
                      <a:pt x="78" y="195"/>
                    </a:lnTo>
                    <a:lnTo>
                      <a:pt x="57" y="210"/>
                    </a:lnTo>
                    <a:lnTo>
                      <a:pt x="35" y="222"/>
                    </a:lnTo>
                    <a:lnTo>
                      <a:pt x="0" y="228"/>
                    </a:lnTo>
                    <a:lnTo>
                      <a:pt x="99" y="220"/>
                    </a:lnTo>
                    <a:lnTo>
                      <a:pt x="122" y="204"/>
                    </a:lnTo>
                    <a:lnTo>
                      <a:pt x="143" y="178"/>
                    </a:lnTo>
                    <a:lnTo>
                      <a:pt x="161" y="153"/>
                    </a:lnTo>
                    <a:lnTo>
                      <a:pt x="176" y="123"/>
                    </a:lnTo>
                    <a:lnTo>
                      <a:pt x="187" y="88"/>
                    </a:lnTo>
                    <a:lnTo>
                      <a:pt x="194" y="43"/>
                    </a:lnTo>
                    <a:lnTo>
                      <a:pt x="321" y="47"/>
                    </a:lnTo>
                    <a:lnTo>
                      <a:pt x="600" y="38"/>
                    </a:lnTo>
                    <a:lnTo>
                      <a:pt x="665" y="27"/>
                    </a:lnTo>
                    <a:lnTo>
                      <a:pt x="67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254" name="Freeform 935"/>
              <p:cNvSpPr>
                <a:spLocks/>
              </p:cNvSpPr>
              <p:nvPr/>
            </p:nvSpPr>
            <p:spPr bwMode="auto">
              <a:xfrm>
                <a:off x="307" y="1286"/>
                <a:ext cx="21" cy="26"/>
              </a:xfrm>
              <a:custGeom>
                <a:avLst/>
                <a:gdLst>
                  <a:gd name="T0" fmla="*/ 86 w 228"/>
                  <a:gd name="T1" fmla="*/ 275 h 292"/>
                  <a:gd name="T2" fmla="*/ 55 w 228"/>
                  <a:gd name="T3" fmla="*/ 267 h 292"/>
                  <a:gd name="T4" fmla="*/ 31 w 228"/>
                  <a:gd name="T5" fmla="*/ 247 h 292"/>
                  <a:gd name="T6" fmla="*/ 16 w 228"/>
                  <a:gd name="T7" fmla="*/ 225 h 292"/>
                  <a:gd name="T8" fmla="*/ 5 w 228"/>
                  <a:gd name="T9" fmla="*/ 199 h 292"/>
                  <a:gd name="T10" fmla="*/ 0 w 228"/>
                  <a:gd name="T11" fmla="*/ 166 h 292"/>
                  <a:gd name="T12" fmla="*/ 0 w 228"/>
                  <a:gd name="T13" fmla="*/ 131 h 292"/>
                  <a:gd name="T14" fmla="*/ 5 w 228"/>
                  <a:gd name="T15" fmla="*/ 99 h 292"/>
                  <a:gd name="T16" fmla="*/ 16 w 228"/>
                  <a:gd name="T17" fmla="*/ 67 h 292"/>
                  <a:gd name="T18" fmla="*/ 35 w 228"/>
                  <a:gd name="T19" fmla="*/ 40 h 292"/>
                  <a:gd name="T20" fmla="*/ 50 w 228"/>
                  <a:gd name="T21" fmla="*/ 23 h 292"/>
                  <a:gd name="T22" fmla="*/ 71 w 228"/>
                  <a:gd name="T23" fmla="*/ 9 h 292"/>
                  <a:gd name="T24" fmla="*/ 91 w 228"/>
                  <a:gd name="T25" fmla="*/ 0 h 292"/>
                  <a:gd name="T26" fmla="*/ 110 w 228"/>
                  <a:gd name="T27" fmla="*/ 0 h 292"/>
                  <a:gd name="T28" fmla="*/ 137 w 228"/>
                  <a:gd name="T29" fmla="*/ 6 h 292"/>
                  <a:gd name="T30" fmla="*/ 167 w 228"/>
                  <a:gd name="T31" fmla="*/ 24 h 292"/>
                  <a:gd name="T32" fmla="*/ 188 w 228"/>
                  <a:gd name="T33" fmla="*/ 46 h 292"/>
                  <a:gd name="T34" fmla="*/ 205 w 228"/>
                  <a:gd name="T35" fmla="*/ 74 h 292"/>
                  <a:gd name="T36" fmla="*/ 185 w 228"/>
                  <a:gd name="T37" fmla="*/ 68 h 292"/>
                  <a:gd name="T38" fmla="*/ 197 w 228"/>
                  <a:gd name="T39" fmla="*/ 99 h 292"/>
                  <a:gd name="T40" fmla="*/ 205 w 228"/>
                  <a:gd name="T41" fmla="*/ 132 h 292"/>
                  <a:gd name="T42" fmla="*/ 216 w 228"/>
                  <a:gd name="T43" fmla="*/ 99 h 292"/>
                  <a:gd name="T44" fmla="*/ 222 w 228"/>
                  <a:gd name="T45" fmla="*/ 131 h 292"/>
                  <a:gd name="T46" fmla="*/ 228 w 228"/>
                  <a:gd name="T47" fmla="*/ 168 h 292"/>
                  <a:gd name="T48" fmla="*/ 221 w 228"/>
                  <a:gd name="T49" fmla="*/ 205 h 292"/>
                  <a:gd name="T50" fmla="*/ 210 w 228"/>
                  <a:gd name="T51" fmla="*/ 239 h 292"/>
                  <a:gd name="T52" fmla="*/ 193 w 228"/>
                  <a:gd name="T53" fmla="*/ 266 h 292"/>
                  <a:gd name="T54" fmla="*/ 167 w 228"/>
                  <a:gd name="T55" fmla="*/ 288 h 292"/>
                  <a:gd name="T56" fmla="*/ 151 w 228"/>
                  <a:gd name="T57" fmla="*/ 292 h 292"/>
                  <a:gd name="T58" fmla="*/ 140 w 228"/>
                  <a:gd name="T59" fmla="*/ 290 h 292"/>
                  <a:gd name="T60" fmla="*/ 128 w 228"/>
                  <a:gd name="T61" fmla="*/ 279 h 292"/>
                  <a:gd name="T62" fmla="*/ 151 w 228"/>
                  <a:gd name="T63" fmla="*/ 270 h 292"/>
                  <a:gd name="T64" fmla="*/ 170 w 228"/>
                  <a:gd name="T65" fmla="*/ 256 h 292"/>
                  <a:gd name="T66" fmla="*/ 183 w 228"/>
                  <a:gd name="T67" fmla="*/ 239 h 292"/>
                  <a:gd name="T68" fmla="*/ 193 w 228"/>
                  <a:gd name="T69" fmla="*/ 213 h 292"/>
                  <a:gd name="T70" fmla="*/ 197 w 228"/>
                  <a:gd name="T71" fmla="*/ 181 h 292"/>
                  <a:gd name="T72" fmla="*/ 199 w 228"/>
                  <a:gd name="T73" fmla="*/ 148 h 292"/>
                  <a:gd name="T74" fmla="*/ 193 w 228"/>
                  <a:gd name="T75" fmla="*/ 115 h 292"/>
                  <a:gd name="T76" fmla="*/ 182 w 228"/>
                  <a:gd name="T77" fmla="*/ 80 h 292"/>
                  <a:gd name="T78" fmla="*/ 165 w 228"/>
                  <a:gd name="T79" fmla="*/ 63 h 292"/>
                  <a:gd name="T80" fmla="*/ 144 w 228"/>
                  <a:gd name="T81" fmla="*/ 42 h 292"/>
                  <a:gd name="T82" fmla="*/ 120 w 228"/>
                  <a:gd name="T83" fmla="*/ 35 h 292"/>
                  <a:gd name="T84" fmla="*/ 100 w 228"/>
                  <a:gd name="T85" fmla="*/ 35 h 292"/>
                  <a:gd name="T86" fmla="*/ 75 w 228"/>
                  <a:gd name="T87" fmla="*/ 47 h 292"/>
                  <a:gd name="T88" fmla="*/ 58 w 228"/>
                  <a:gd name="T89" fmla="*/ 64 h 292"/>
                  <a:gd name="T90" fmla="*/ 40 w 228"/>
                  <a:gd name="T91" fmla="*/ 88 h 292"/>
                  <a:gd name="T92" fmla="*/ 29 w 228"/>
                  <a:gd name="T93" fmla="*/ 117 h 292"/>
                  <a:gd name="T94" fmla="*/ 23 w 228"/>
                  <a:gd name="T95" fmla="*/ 143 h 292"/>
                  <a:gd name="T96" fmla="*/ 23 w 228"/>
                  <a:gd name="T97" fmla="*/ 169 h 292"/>
                  <a:gd name="T98" fmla="*/ 29 w 228"/>
                  <a:gd name="T99" fmla="*/ 202 h 292"/>
                  <a:gd name="T100" fmla="*/ 41 w 228"/>
                  <a:gd name="T101" fmla="*/ 232 h 292"/>
                  <a:gd name="T102" fmla="*/ 59 w 228"/>
                  <a:gd name="T103" fmla="*/ 253 h 292"/>
                  <a:gd name="T104" fmla="*/ 72 w 228"/>
                  <a:gd name="T105" fmla="*/ 263 h 292"/>
                  <a:gd name="T106" fmla="*/ 86 w 228"/>
                  <a:gd name="T107" fmla="*/ 275 h 292"/>
                  <a:gd name="T108" fmla="*/ 86 w 228"/>
                  <a:gd name="T109" fmla="*/ 275 h 292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228"/>
                  <a:gd name="T166" fmla="*/ 0 h 292"/>
                  <a:gd name="T167" fmla="*/ 228 w 228"/>
                  <a:gd name="T168" fmla="*/ 292 h 292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228" h="292">
                    <a:moveTo>
                      <a:pt x="86" y="275"/>
                    </a:moveTo>
                    <a:lnTo>
                      <a:pt x="55" y="267"/>
                    </a:lnTo>
                    <a:lnTo>
                      <a:pt x="31" y="247"/>
                    </a:lnTo>
                    <a:lnTo>
                      <a:pt x="16" y="225"/>
                    </a:lnTo>
                    <a:lnTo>
                      <a:pt x="5" y="199"/>
                    </a:lnTo>
                    <a:lnTo>
                      <a:pt x="0" y="166"/>
                    </a:lnTo>
                    <a:lnTo>
                      <a:pt x="0" y="131"/>
                    </a:lnTo>
                    <a:lnTo>
                      <a:pt x="5" y="99"/>
                    </a:lnTo>
                    <a:lnTo>
                      <a:pt x="16" y="67"/>
                    </a:lnTo>
                    <a:lnTo>
                      <a:pt x="35" y="40"/>
                    </a:lnTo>
                    <a:lnTo>
                      <a:pt x="50" y="23"/>
                    </a:lnTo>
                    <a:lnTo>
                      <a:pt x="71" y="9"/>
                    </a:lnTo>
                    <a:lnTo>
                      <a:pt x="91" y="0"/>
                    </a:lnTo>
                    <a:lnTo>
                      <a:pt x="110" y="0"/>
                    </a:lnTo>
                    <a:lnTo>
                      <a:pt x="137" y="6"/>
                    </a:lnTo>
                    <a:lnTo>
                      <a:pt x="167" y="24"/>
                    </a:lnTo>
                    <a:lnTo>
                      <a:pt x="188" y="46"/>
                    </a:lnTo>
                    <a:lnTo>
                      <a:pt x="205" y="74"/>
                    </a:lnTo>
                    <a:lnTo>
                      <a:pt x="185" y="68"/>
                    </a:lnTo>
                    <a:lnTo>
                      <a:pt x="197" y="99"/>
                    </a:lnTo>
                    <a:lnTo>
                      <a:pt x="205" y="132"/>
                    </a:lnTo>
                    <a:lnTo>
                      <a:pt x="216" y="99"/>
                    </a:lnTo>
                    <a:lnTo>
                      <a:pt x="222" y="131"/>
                    </a:lnTo>
                    <a:lnTo>
                      <a:pt x="228" y="168"/>
                    </a:lnTo>
                    <a:lnTo>
                      <a:pt x="221" y="205"/>
                    </a:lnTo>
                    <a:lnTo>
                      <a:pt x="210" y="239"/>
                    </a:lnTo>
                    <a:lnTo>
                      <a:pt x="193" y="266"/>
                    </a:lnTo>
                    <a:lnTo>
                      <a:pt x="167" y="288"/>
                    </a:lnTo>
                    <a:lnTo>
                      <a:pt x="151" y="292"/>
                    </a:lnTo>
                    <a:lnTo>
                      <a:pt x="140" y="290"/>
                    </a:lnTo>
                    <a:lnTo>
                      <a:pt x="128" y="279"/>
                    </a:lnTo>
                    <a:lnTo>
                      <a:pt x="151" y="270"/>
                    </a:lnTo>
                    <a:lnTo>
                      <a:pt x="170" y="256"/>
                    </a:lnTo>
                    <a:lnTo>
                      <a:pt x="183" y="239"/>
                    </a:lnTo>
                    <a:lnTo>
                      <a:pt x="193" y="213"/>
                    </a:lnTo>
                    <a:lnTo>
                      <a:pt x="197" y="181"/>
                    </a:lnTo>
                    <a:lnTo>
                      <a:pt x="199" y="148"/>
                    </a:lnTo>
                    <a:lnTo>
                      <a:pt x="193" y="115"/>
                    </a:lnTo>
                    <a:lnTo>
                      <a:pt x="182" y="80"/>
                    </a:lnTo>
                    <a:lnTo>
                      <a:pt x="165" y="63"/>
                    </a:lnTo>
                    <a:lnTo>
                      <a:pt x="144" y="42"/>
                    </a:lnTo>
                    <a:lnTo>
                      <a:pt x="120" y="35"/>
                    </a:lnTo>
                    <a:lnTo>
                      <a:pt x="100" y="35"/>
                    </a:lnTo>
                    <a:lnTo>
                      <a:pt x="75" y="47"/>
                    </a:lnTo>
                    <a:lnTo>
                      <a:pt x="58" y="64"/>
                    </a:lnTo>
                    <a:lnTo>
                      <a:pt x="40" y="88"/>
                    </a:lnTo>
                    <a:lnTo>
                      <a:pt x="29" y="117"/>
                    </a:lnTo>
                    <a:lnTo>
                      <a:pt x="23" y="143"/>
                    </a:lnTo>
                    <a:lnTo>
                      <a:pt x="23" y="169"/>
                    </a:lnTo>
                    <a:lnTo>
                      <a:pt x="29" y="202"/>
                    </a:lnTo>
                    <a:lnTo>
                      <a:pt x="41" y="232"/>
                    </a:lnTo>
                    <a:lnTo>
                      <a:pt x="59" y="253"/>
                    </a:lnTo>
                    <a:lnTo>
                      <a:pt x="72" y="263"/>
                    </a:lnTo>
                    <a:lnTo>
                      <a:pt x="86" y="27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255" name="Freeform 936"/>
              <p:cNvSpPr>
                <a:spLocks/>
              </p:cNvSpPr>
              <p:nvPr/>
            </p:nvSpPr>
            <p:spPr bwMode="auto">
              <a:xfrm>
                <a:off x="311" y="1291"/>
                <a:ext cx="11" cy="19"/>
              </a:xfrm>
              <a:custGeom>
                <a:avLst/>
                <a:gdLst>
                  <a:gd name="T0" fmla="*/ 93 w 118"/>
                  <a:gd name="T1" fmla="*/ 4 h 210"/>
                  <a:gd name="T2" fmla="*/ 86 w 118"/>
                  <a:gd name="T3" fmla="*/ 18 h 210"/>
                  <a:gd name="T4" fmla="*/ 76 w 118"/>
                  <a:gd name="T5" fmla="*/ 13 h 210"/>
                  <a:gd name="T6" fmla="*/ 60 w 118"/>
                  <a:gd name="T7" fmla="*/ 13 h 210"/>
                  <a:gd name="T8" fmla="*/ 40 w 118"/>
                  <a:gd name="T9" fmla="*/ 20 h 210"/>
                  <a:gd name="T10" fmla="*/ 24 w 118"/>
                  <a:gd name="T11" fmla="*/ 37 h 210"/>
                  <a:gd name="T12" fmla="*/ 12 w 118"/>
                  <a:gd name="T13" fmla="*/ 63 h 210"/>
                  <a:gd name="T14" fmla="*/ 9 w 118"/>
                  <a:gd name="T15" fmla="*/ 85 h 210"/>
                  <a:gd name="T16" fmla="*/ 9 w 118"/>
                  <a:gd name="T17" fmla="*/ 109 h 210"/>
                  <a:gd name="T18" fmla="*/ 14 w 118"/>
                  <a:gd name="T19" fmla="*/ 132 h 210"/>
                  <a:gd name="T20" fmla="*/ 25 w 118"/>
                  <a:gd name="T21" fmla="*/ 155 h 210"/>
                  <a:gd name="T22" fmla="*/ 45 w 118"/>
                  <a:gd name="T23" fmla="*/ 169 h 210"/>
                  <a:gd name="T24" fmla="*/ 58 w 118"/>
                  <a:gd name="T25" fmla="*/ 173 h 210"/>
                  <a:gd name="T26" fmla="*/ 76 w 118"/>
                  <a:gd name="T27" fmla="*/ 171 h 210"/>
                  <a:gd name="T28" fmla="*/ 89 w 118"/>
                  <a:gd name="T29" fmla="*/ 163 h 210"/>
                  <a:gd name="T30" fmla="*/ 104 w 118"/>
                  <a:gd name="T31" fmla="*/ 146 h 210"/>
                  <a:gd name="T32" fmla="*/ 104 w 118"/>
                  <a:gd name="T33" fmla="*/ 169 h 210"/>
                  <a:gd name="T34" fmla="*/ 118 w 118"/>
                  <a:gd name="T35" fmla="*/ 168 h 210"/>
                  <a:gd name="T36" fmla="*/ 118 w 118"/>
                  <a:gd name="T37" fmla="*/ 195 h 210"/>
                  <a:gd name="T38" fmla="*/ 101 w 118"/>
                  <a:gd name="T39" fmla="*/ 207 h 210"/>
                  <a:gd name="T40" fmla="*/ 82 w 118"/>
                  <a:gd name="T41" fmla="*/ 210 h 210"/>
                  <a:gd name="T42" fmla="*/ 62 w 118"/>
                  <a:gd name="T43" fmla="*/ 204 h 210"/>
                  <a:gd name="T44" fmla="*/ 40 w 118"/>
                  <a:gd name="T45" fmla="*/ 195 h 210"/>
                  <a:gd name="T46" fmla="*/ 21 w 118"/>
                  <a:gd name="T47" fmla="*/ 175 h 210"/>
                  <a:gd name="T48" fmla="*/ 6 w 118"/>
                  <a:gd name="T49" fmla="*/ 147 h 210"/>
                  <a:gd name="T50" fmla="*/ 0 w 118"/>
                  <a:gd name="T51" fmla="*/ 118 h 210"/>
                  <a:gd name="T52" fmla="*/ 0 w 118"/>
                  <a:gd name="T53" fmla="*/ 88 h 210"/>
                  <a:gd name="T54" fmla="*/ 8 w 118"/>
                  <a:gd name="T55" fmla="*/ 56 h 210"/>
                  <a:gd name="T56" fmla="*/ 20 w 118"/>
                  <a:gd name="T57" fmla="*/ 31 h 210"/>
                  <a:gd name="T58" fmla="*/ 34 w 118"/>
                  <a:gd name="T59" fmla="*/ 13 h 210"/>
                  <a:gd name="T60" fmla="*/ 54 w 118"/>
                  <a:gd name="T61" fmla="*/ 1 h 210"/>
                  <a:gd name="T62" fmla="*/ 76 w 118"/>
                  <a:gd name="T63" fmla="*/ 0 h 210"/>
                  <a:gd name="T64" fmla="*/ 93 w 118"/>
                  <a:gd name="T65" fmla="*/ 4 h 210"/>
                  <a:gd name="T66" fmla="*/ 93 w 118"/>
                  <a:gd name="T67" fmla="*/ 4 h 21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18"/>
                  <a:gd name="T103" fmla="*/ 0 h 210"/>
                  <a:gd name="T104" fmla="*/ 118 w 118"/>
                  <a:gd name="T105" fmla="*/ 210 h 210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18" h="210">
                    <a:moveTo>
                      <a:pt x="93" y="4"/>
                    </a:moveTo>
                    <a:lnTo>
                      <a:pt x="86" y="18"/>
                    </a:lnTo>
                    <a:lnTo>
                      <a:pt x="76" y="13"/>
                    </a:lnTo>
                    <a:lnTo>
                      <a:pt x="60" y="13"/>
                    </a:lnTo>
                    <a:lnTo>
                      <a:pt x="40" y="20"/>
                    </a:lnTo>
                    <a:lnTo>
                      <a:pt x="24" y="37"/>
                    </a:lnTo>
                    <a:lnTo>
                      <a:pt x="12" y="63"/>
                    </a:lnTo>
                    <a:lnTo>
                      <a:pt x="9" y="85"/>
                    </a:lnTo>
                    <a:lnTo>
                      <a:pt x="9" y="109"/>
                    </a:lnTo>
                    <a:lnTo>
                      <a:pt x="14" y="132"/>
                    </a:lnTo>
                    <a:lnTo>
                      <a:pt x="25" y="155"/>
                    </a:lnTo>
                    <a:lnTo>
                      <a:pt x="45" y="169"/>
                    </a:lnTo>
                    <a:lnTo>
                      <a:pt x="58" y="173"/>
                    </a:lnTo>
                    <a:lnTo>
                      <a:pt x="76" y="171"/>
                    </a:lnTo>
                    <a:lnTo>
                      <a:pt x="89" y="163"/>
                    </a:lnTo>
                    <a:lnTo>
                      <a:pt x="104" y="146"/>
                    </a:lnTo>
                    <a:lnTo>
                      <a:pt x="104" y="169"/>
                    </a:lnTo>
                    <a:lnTo>
                      <a:pt x="118" y="168"/>
                    </a:lnTo>
                    <a:lnTo>
                      <a:pt x="118" y="195"/>
                    </a:lnTo>
                    <a:lnTo>
                      <a:pt x="101" y="207"/>
                    </a:lnTo>
                    <a:lnTo>
                      <a:pt x="82" y="210"/>
                    </a:lnTo>
                    <a:lnTo>
                      <a:pt x="62" y="204"/>
                    </a:lnTo>
                    <a:lnTo>
                      <a:pt x="40" y="195"/>
                    </a:lnTo>
                    <a:lnTo>
                      <a:pt x="21" y="175"/>
                    </a:lnTo>
                    <a:lnTo>
                      <a:pt x="6" y="147"/>
                    </a:lnTo>
                    <a:lnTo>
                      <a:pt x="0" y="118"/>
                    </a:lnTo>
                    <a:lnTo>
                      <a:pt x="0" y="88"/>
                    </a:lnTo>
                    <a:lnTo>
                      <a:pt x="8" y="56"/>
                    </a:lnTo>
                    <a:lnTo>
                      <a:pt x="20" y="31"/>
                    </a:lnTo>
                    <a:lnTo>
                      <a:pt x="34" y="13"/>
                    </a:lnTo>
                    <a:lnTo>
                      <a:pt x="54" y="1"/>
                    </a:lnTo>
                    <a:lnTo>
                      <a:pt x="76" y="0"/>
                    </a:lnTo>
                    <a:lnTo>
                      <a:pt x="93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256" name="Freeform 937"/>
              <p:cNvSpPr>
                <a:spLocks/>
              </p:cNvSpPr>
              <p:nvPr/>
            </p:nvSpPr>
            <p:spPr bwMode="auto">
              <a:xfrm>
                <a:off x="314" y="1297"/>
                <a:ext cx="5" cy="7"/>
              </a:xfrm>
              <a:custGeom>
                <a:avLst/>
                <a:gdLst>
                  <a:gd name="T0" fmla="*/ 0 w 52"/>
                  <a:gd name="T1" fmla="*/ 20 h 74"/>
                  <a:gd name="T2" fmla="*/ 9 w 52"/>
                  <a:gd name="T3" fmla="*/ 11 h 74"/>
                  <a:gd name="T4" fmla="*/ 16 w 52"/>
                  <a:gd name="T5" fmla="*/ 11 h 74"/>
                  <a:gd name="T6" fmla="*/ 23 w 52"/>
                  <a:gd name="T7" fmla="*/ 22 h 74"/>
                  <a:gd name="T8" fmla="*/ 23 w 52"/>
                  <a:gd name="T9" fmla="*/ 38 h 74"/>
                  <a:gd name="T10" fmla="*/ 20 w 52"/>
                  <a:gd name="T11" fmla="*/ 48 h 74"/>
                  <a:gd name="T12" fmla="*/ 15 w 52"/>
                  <a:gd name="T13" fmla="*/ 51 h 74"/>
                  <a:gd name="T14" fmla="*/ 9 w 52"/>
                  <a:gd name="T15" fmla="*/ 51 h 74"/>
                  <a:gd name="T16" fmla="*/ 0 w 52"/>
                  <a:gd name="T17" fmla="*/ 45 h 74"/>
                  <a:gd name="T18" fmla="*/ 5 w 52"/>
                  <a:gd name="T19" fmla="*/ 59 h 74"/>
                  <a:gd name="T20" fmla="*/ 12 w 52"/>
                  <a:gd name="T21" fmla="*/ 68 h 74"/>
                  <a:gd name="T22" fmla="*/ 21 w 52"/>
                  <a:gd name="T23" fmla="*/ 74 h 74"/>
                  <a:gd name="T24" fmla="*/ 28 w 52"/>
                  <a:gd name="T25" fmla="*/ 74 h 74"/>
                  <a:gd name="T26" fmla="*/ 42 w 52"/>
                  <a:gd name="T27" fmla="*/ 68 h 74"/>
                  <a:gd name="T28" fmla="*/ 49 w 52"/>
                  <a:gd name="T29" fmla="*/ 62 h 74"/>
                  <a:gd name="T30" fmla="*/ 52 w 52"/>
                  <a:gd name="T31" fmla="*/ 43 h 74"/>
                  <a:gd name="T32" fmla="*/ 52 w 52"/>
                  <a:gd name="T33" fmla="*/ 30 h 74"/>
                  <a:gd name="T34" fmla="*/ 49 w 52"/>
                  <a:gd name="T35" fmla="*/ 17 h 74"/>
                  <a:gd name="T36" fmla="*/ 42 w 52"/>
                  <a:gd name="T37" fmla="*/ 5 h 74"/>
                  <a:gd name="T38" fmla="*/ 26 w 52"/>
                  <a:gd name="T39" fmla="*/ 0 h 74"/>
                  <a:gd name="T40" fmla="*/ 16 w 52"/>
                  <a:gd name="T41" fmla="*/ 1 h 74"/>
                  <a:gd name="T42" fmla="*/ 8 w 52"/>
                  <a:gd name="T43" fmla="*/ 10 h 74"/>
                  <a:gd name="T44" fmla="*/ 0 w 52"/>
                  <a:gd name="T45" fmla="*/ 20 h 74"/>
                  <a:gd name="T46" fmla="*/ 0 w 52"/>
                  <a:gd name="T47" fmla="*/ 20 h 7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2"/>
                  <a:gd name="T73" fmla="*/ 0 h 74"/>
                  <a:gd name="T74" fmla="*/ 52 w 52"/>
                  <a:gd name="T75" fmla="*/ 74 h 74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2" h="74">
                    <a:moveTo>
                      <a:pt x="0" y="20"/>
                    </a:moveTo>
                    <a:lnTo>
                      <a:pt x="9" y="11"/>
                    </a:lnTo>
                    <a:lnTo>
                      <a:pt x="16" y="11"/>
                    </a:lnTo>
                    <a:lnTo>
                      <a:pt x="23" y="22"/>
                    </a:lnTo>
                    <a:lnTo>
                      <a:pt x="23" y="38"/>
                    </a:lnTo>
                    <a:lnTo>
                      <a:pt x="20" y="48"/>
                    </a:lnTo>
                    <a:lnTo>
                      <a:pt x="15" y="51"/>
                    </a:lnTo>
                    <a:lnTo>
                      <a:pt x="9" y="51"/>
                    </a:lnTo>
                    <a:lnTo>
                      <a:pt x="0" y="45"/>
                    </a:lnTo>
                    <a:lnTo>
                      <a:pt x="5" y="59"/>
                    </a:lnTo>
                    <a:lnTo>
                      <a:pt x="12" y="68"/>
                    </a:lnTo>
                    <a:lnTo>
                      <a:pt x="21" y="74"/>
                    </a:lnTo>
                    <a:lnTo>
                      <a:pt x="28" y="74"/>
                    </a:lnTo>
                    <a:lnTo>
                      <a:pt x="42" y="68"/>
                    </a:lnTo>
                    <a:lnTo>
                      <a:pt x="49" y="62"/>
                    </a:lnTo>
                    <a:lnTo>
                      <a:pt x="52" y="43"/>
                    </a:lnTo>
                    <a:lnTo>
                      <a:pt x="52" y="30"/>
                    </a:lnTo>
                    <a:lnTo>
                      <a:pt x="49" y="17"/>
                    </a:lnTo>
                    <a:lnTo>
                      <a:pt x="42" y="5"/>
                    </a:lnTo>
                    <a:lnTo>
                      <a:pt x="26" y="0"/>
                    </a:lnTo>
                    <a:lnTo>
                      <a:pt x="16" y="1"/>
                    </a:lnTo>
                    <a:lnTo>
                      <a:pt x="8" y="10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257" name="Freeform 938"/>
              <p:cNvSpPr>
                <a:spLocks/>
              </p:cNvSpPr>
              <p:nvPr/>
            </p:nvSpPr>
            <p:spPr bwMode="auto">
              <a:xfrm>
                <a:off x="304" y="1300"/>
                <a:ext cx="13" cy="17"/>
              </a:xfrm>
              <a:custGeom>
                <a:avLst/>
                <a:gdLst>
                  <a:gd name="T0" fmla="*/ 0 w 148"/>
                  <a:gd name="T1" fmla="*/ 0 h 189"/>
                  <a:gd name="T2" fmla="*/ 4 w 148"/>
                  <a:gd name="T3" fmla="*/ 32 h 189"/>
                  <a:gd name="T4" fmla="*/ 10 w 148"/>
                  <a:gd name="T5" fmla="*/ 65 h 189"/>
                  <a:gd name="T6" fmla="*/ 24 w 148"/>
                  <a:gd name="T7" fmla="*/ 97 h 189"/>
                  <a:gd name="T8" fmla="*/ 39 w 148"/>
                  <a:gd name="T9" fmla="*/ 125 h 189"/>
                  <a:gd name="T10" fmla="*/ 59 w 148"/>
                  <a:gd name="T11" fmla="*/ 150 h 189"/>
                  <a:gd name="T12" fmla="*/ 79 w 148"/>
                  <a:gd name="T13" fmla="*/ 166 h 189"/>
                  <a:gd name="T14" fmla="*/ 101 w 148"/>
                  <a:gd name="T15" fmla="*/ 179 h 189"/>
                  <a:gd name="T16" fmla="*/ 121 w 148"/>
                  <a:gd name="T17" fmla="*/ 186 h 189"/>
                  <a:gd name="T18" fmla="*/ 148 w 148"/>
                  <a:gd name="T19" fmla="*/ 189 h 189"/>
                  <a:gd name="T20" fmla="*/ 121 w 148"/>
                  <a:gd name="T21" fmla="*/ 184 h 189"/>
                  <a:gd name="T22" fmla="*/ 93 w 148"/>
                  <a:gd name="T23" fmla="*/ 170 h 189"/>
                  <a:gd name="T24" fmla="*/ 64 w 148"/>
                  <a:gd name="T25" fmla="*/ 150 h 189"/>
                  <a:gd name="T26" fmla="*/ 43 w 148"/>
                  <a:gd name="T27" fmla="*/ 125 h 189"/>
                  <a:gd name="T28" fmla="*/ 24 w 148"/>
                  <a:gd name="T29" fmla="*/ 91 h 189"/>
                  <a:gd name="T30" fmla="*/ 10 w 148"/>
                  <a:gd name="T31" fmla="*/ 57 h 189"/>
                  <a:gd name="T32" fmla="*/ 5 w 148"/>
                  <a:gd name="T33" fmla="*/ 27 h 189"/>
                  <a:gd name="T34" fmla="*/ 0 w 148"/>
                  <a:gd name="T35" fmla="*/ 0 h 189"/>
                  <a:gd name="T36" fmla="*/ 0 w 148"/>
                  <a:gd name="T37" fmla="*/ 0 h 18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48"/>
                  <a:gd name="T58" fmla="*/ 0 h 189"/>
                  <a:gd name="T59" fmla="*/ 148 w 148"/>
                  <a:gd name="T60" fmla="*/ 189 h 18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48" h="189">
                    <a:moveTo>
                      <a:pt x="0" y="0"/>
                    </a:moveTo>
                    <a:lnTo>
                      <a:pt x="4" y="32"/>
                    </a:lnTo>
                    <a:lnTo>
                      <a:pt x="10" y="65"/>
                    </a:lnTo>
                    <a:lnTo>
                      <a:pt x="24" y="97"/>
                    </a:lnTo>
                    <a:lnTo>
                      <a:pt x="39" y="125"/>
                    </a:lnTo>
                    <a:lnTo>
                      <a:pt x="59" y="150"/>
                    </a:lnTo>
                    <a:lnTo>
                      <a:pt x="79" y="166"/>
                    </a:lnTo>
                    <a:lnTo>
                      <a:pt x="101" y="179"/>
                    </a:lnTo>
                    <a:lnTo>
                      <a:pt x="121" y="186"/>
                    </a:lnTo>
                    <a:lnTo>
                      <a:pt x="148" y="189"/>
                    </a:lnTo>
                    <a:lnTo>
                      <a:pt x="121" y="184"/>
                    </a:lnTo>
                    <a:lnTo>
                      <a:pt x="93" y="170"/>
                    </a:lnTo>
                    <a:lnTo>
                      <a:pt x="64" y="150"/>
                    </a:lnTo>
                    <a:lnTo>
                      <a:pt x="43" y="125"/>
                    </a:lnTo>
                    <a:lnTo>
                      <a:pt x="24" y="91"/>
                    </a:lnTo>
                    <a:lnTo>
                      <a:pt x="10" y="57"/>
                    </a:lnTo>
                    <a:lnTo>
                      <a:pt x="5" y="2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258" name="Freeform 939"/>
              <p:cNvSpPr>
                <a:spLocks/>
              </p:cNvSpPr>
              <p:nvPr/>
            </p:nvSpPr>
            <p:spPr bwMode="auto">
              <a:xfrm>
                <a:off x="344" y="1299"/>
                <a:ext cx="30" cy="15"/>
              </a:xfrm>
              <a:custGeom>
                <a:avLst/>
                <a:gdLst>
                  <a:gd name="T0" fmla="*/ 0 w 326"/>
                  <a:gd name="T1" fmla="*/ 8 h 162"/>
                  <a:gd name="T2" fmla="*/ 5 w 326"/>
                  <a:gd name="T3" fmla="*/ 40 h 162"/>
                  <a:gd name="T4" fmla="*/ 24 w 326"/>
                  <a:gd name="T5" fmla="*/ 81 h 162"/>
                  <a:gd name="T6" fmla="*/ 42 w 326"/>
                  <a:gd name="T7" fmla="*/ 110 h 162"/>
                  <a:gd name="T8" fmla="*/ 65 w 326"/>
                  <a:gd name="T9" fmla="*/ 131 h 162"/>
                  <a:gd name="T10" fmla="*/ 87 w 326"/>
                  <a:gd name="T11" fmla="*/ 147 h 162"/>
                  <a:gd name="T12" fmla="*/ 116 w 326"/>
                  <a:gd name="T13" fmla="*/ 161 h 162"/>
                  <a:gd name="T14" fmla="*/ 139 w 326"/>
                  <a:gd name="T15" fmla="*/ 162 h 162"/>
                  <a:gd name="T16" fmla="*/ 164 w 326"/>
                  <a:gd name="T17" fmla="*/ 162 h 162"/>
                  <a:gd name="T18" fmla="*/ 226 w 326"/>
                  <a:gd name="T19" fmla="*/ 155 h 162"/>
                  <a:gd name="T20" fmla="*/ 258 w 326"/>
                  <a:gd name="T21" fmla="*/ 135 h 162"/>
                  <a:gd name="T22" fmla="*/ 278 w 326"/>
                  <a:gd name="T23" fmla="*/ 111 h 162"/>
                  <a:gd name="T24" fmla="*/ 296 w 326"/>
                  <a:gd name="T25" fmla="*/ 86 h 162"/>
                  <a:gd name="T26" fmla="*/ 309 w 326"/>
                  <a:gd name="T27" fmla="*/ 63 h 162"/>
                  <a:gd name="T28" fmla="*/ 318 w 326"/>
                  <a:gd name="T29" fmla="*/ 31 h 162"/>
                  <a:gd name="T30" fmla="*/ 326 w 326"/>
                  <a:gd name="T31" fmla="*/ 0 h 162"/>
                  <a:gd name="T32" fmla="*/ 152 w 326"/>
                  <a:gd name="T33" fmla="*/ 7 h 162"/>
                  <a:gd name="T34" fmla="*/ 0 w 326"/>
                  <a:gd name="T35" fmla="*/ 8 h 162"/>
                  <a:gd name="T36" fmla="*/ 0 w 326"/>
                  <a:gd name="T37" fmla="*/ 8 h 16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26"/>
                  <a:gd name="T58" fmla="*/ 0 h 162"/>
                  <a:gd name="T59" fmla="*/ 326 w 326"/>
                  <a:gd name="T60" fmla="*/ 162 h 16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26" h="162">
                    <a:moveTo>
                      <a:pt x="0" y="8"/>
                    </a:moveTo>
                    <a:lnTo>
                      <a:pt x="5" y="40"/>
                    </a:lnTo>
                    <a:lnTo>
                      <a:pt x="24" y="81"/>
                    </a:lnTo>
                    <a:lnTo>
                      <a:pt x="42" y="110"/>
                    </a:lnTo>
                    <a:lnTo>
                      <a:pt x="65" y="131"/>
                    </a:lnTo>
                    <a:lnTo>
                      <a:pt x="87" y="147"/>
                    </a:lnTo>
                    <a:lnTo>
                      <a:pt x="116" y="161"/>
                    </a:lnTo>
                    <a:lnTo>
                      <a:pt x="139" y="162"/>
                    </a:lnTo>
                    <a:lnTo>
                      <a:pt x="164" y="162"/>
                    </a:lnTo>
                    <a:lnTo>
                      <a:pt x="226" y="155"/>
                    </a:lnTo>
                    <a:lnTo>
                      <a:pt x="258" y="135"/>
                    </a:lnTo>
                    <a:lnTo>
                      <a:pt x="278" y="111"/>
                    </a:lnTo>
                    <a:lnTo>
                      <a:pt x="296" y="86"/>
                    </a:lnTo>
                    <a:lnTo>
                      <a:pt x="309" y="63"/>
                    </a:lnTo>
                    <a:lnTo>
                      <a:pt x="318" y="31"/>
                    </a:lnTo>
                    <a:lnTo>
                      <a:pt x="326" y="0"/>
                    </a:lnTo>
                    <a:lnTo>
                      <a:pt x="152" y="7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259" name="Freeform 940"/>
              <p:cNvSpPr>
                <a:spLocks/>
              </p:cNvSpPr>
              <p:nvPr/>
            </p:nvSpPr>
            <p:spPr bwMode="auto">
              <a:xfrm>
                <a:off x="334" y="1301"/>
                <a:ext cx="25" cy="4"/>
              </a:xfrm>
              <a:custGeom>
                <a:avLst/>
                <a:gdLst>
                  <a:gd name="T0" fmla="*/ 11 w 272"/>
                  <a:gd name="T1" fmla="*/ 16 h 40"/>
                  <a:gd name="T2" fmla="*/ 272 w 272"/>
                  <a:gd name="T3" fmla="*/ 0 h 40"/>
                  <a:gd name="T4" fmla="*/ 272 w 272"/>
                  <a:gd name="T5" fmla="*/ 23 h 40"/>
                  <a:gd name="T6" fmla="*/ 0 w 272"/>
                  <a:gd name="T7" fmla="*/ 40 h 40"/>
                  <a:gd name="T8" fmla="*/ 11 w 272"/>
                  <a:gd name="T9" fmla="*/ 16 h 40"/>
                  <a:gd name="T10" fmla="*/ 11 w 272"/>
                  <a:gd name="T11" fmla="*/ 16 h 4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72"/>
                  <a:gd name="T19" fmla="*/ 0 h 40"/>
                  <a:gd name="T20" fmla="*/ 272 w 272"/>
                  <a:gd name="T21" fmla="*/ 40 h 4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72" h="40">
                    <a:moveTo>
                      <a:pt x="11" y="16"/>
                    </a:moveTo>
                    <a:lnTo>
                      <a:pt x="272" y="0"/>
                    </a:lnTo>
                    <a:lnTo>
                      <a:pt x="272" y="23"/>
                    </a:lnTo>
                    <a:lnTo>
                      <a:pt x="0" y="40"/>
                    </a:lnTo>
                    <a:lnTo>
                      <a:pt x="11" y="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260" name="Freeform 941"/>
              <p:cNvSpPr>
                <a:spLocks/>
              </p:cNvSpPr>
              <p:nvPr/>
            </p:nvSpPr>
            <p:spPr bwMode="auto">
              <a:xfrm>
                <a:off x="332" y="1286"/>
                <a:ext cx="50" cy="9"/>
              </a:xfrm>
              <a:custGeom>
                <a:avLst/>
                <a:gdLst>
                  <a:gd name="T0" fmla="*/ 4 w 550"/>
                  <a:gd name="T1" fmla="*/ 0 h 97"/>
                  <a:gd name="T2" fmla="*/ 533 w 550"/>
                  <a:gd name="T3" fmla="*/ 0 h 97"/>
                  <a:gd name="T4" fmla="*/ 548 w 550"/>
                  <a:gd name="T5" fmla="*/ 10 h 97"/>
                  <a:gd name="T6" fmla="*/ 550 w 550"/>
                  <a:gd name="T7" fmla="*/ 29 h 97"/>
                  <a:gd name="T8" fmla="*/ 540 w 550"/>
                  <a:gd name="T9" fmla="*/ 97 h 97"/>
                  <a:gd name="T10" fmla="*/ 542 w 550"/>
                  <a:gd name="T11" fmla="*/ 14 h 97"/>
                  <a:gd name="T12" fmla="*/ 534 w 550"/>
                  <a:gd name="T13" fmla="*/ 10 h 97"/>
                  <a:gd name="T14" fmla="*/ 477 w 550"/>
                  <a:gd name="T15" fmla="*/ 6 h 97"/>
                  <a:gd name="T16" fmla="*/ 88 w 550"/>
                  <a:gd name="T17" fmla="*/ 6 h 97"/>
                  <a:gd name="T18" fmla="*/ 0 w 550"/>
                  <a:gd name="T19" fmla="*/ 11 h 97"/>
                  <a:gd name="T20" fmla="*/ 4 w 550"/>
                  <a:gd name="T21" fmla="*/ 0 h 97"/>
                  <a:gd name="T22" fmla="*/ 4 w 550"/>
                  <a:gd name="T23" fmla="*/ 0 h 9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50"/>
                  <a:gd name="T37" fmla="*/ 0 h 97"/>
                  <a:gd name="T38" fmla="*/ 550 w 550"/>
                  <a:gd name="T39" fmla="*/ 97 h 9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50" h="97">
                    <a:moveTo>
                      <a:pt x="4" y="0"/>
                    </a:moveTo>
                    <a:lnTo>
                      <a:pt x="533" y="0"/>
                    </a:lnTo>
                    <a:lnTo>
                      <a:pt x="548" y="10"/>
                    </a:lnTo>
                    <a:lnTo>
                      <a:pt x="550" y="29"/>
                    </a:lnTo>
                    <a:lnTo>
                      <a:pt x="540" y="97"/>
                    </a:lnTo>
                    <a:lnTo>
                      <a:pt x="542" y="14"/>
                    </a:lnTo>
                    <a:lnTo>
                      <a:pt x="534" y="10"/>
                    </a:lnTo>
                    <a:lnTo>
                      <a:pt x="477" y="6"/>
                    </a:lnTo>
                    <a:lnTo>
                      <a:pt x="88" y="6"/>
                    </a:lnTo>
                    <a:lnTo>
                      <a:pt x="0" y="11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261" name="Freeform 942"/>
              <p:cNvSpPr>
                <a:spLocks/>
              </p:cNvSpPr>
              <p:nvPr/>
            </p:nvSpPr>
            <p:spPr bwMode="auto">
              <a:xfrm>
                <a:off x="334" y="1287"/>
                <a:ext cx="40" cy="10"/>
              </a:xfrm>
              <a:custGeom>
                <a:avLst/>
                <a:gdLst>
                  <a:gd name="T0" fmla="*/ 0 w 445"/>
                  <a:gd name="T1" fmla="*/ 109 h 109"/>
                  <a:gd name="T2" fmla="*/ 11 w 445"/>
                  <a:gd name="T3" fmla="*/ 10 h 109"/>
                  <a:gd name="T4" fmla="*/ 83 w 445"/>
                  <a:gd name="T5" fmla="*/ 0 h 109"/>
                  <a:gd name="T6" fmla="*/ 445 w 445"/>
                  <a:gd name="T7" fmla="*/ 0 h 109"/>
                  <a:gd name="T8" fmla="*/ 89 w 445"/>
                  <a:gd name="T9" fmla="*/ 9 h 109"/>
                  <a:gd name="T10" fmla="*/ 20 w 445"/>
                  <a:gd name="T11" fmla="*/ 20 h 109"/>
                  <a:gd name="T12" fmla="*/ 11 w 445"/>
                  <a:gd name="T13" fmla="*/ 83 h 109"/>
                  <a:gd name="T14" fmla="*/ 5 w 445"/>
                  <a:gd name="T15" fmla="*/ 97 h 109"/>
                  <a:gd name="T16" fmla="*/ 0 w 445"/>
                  <a:gd name="T17" fmla="*/ 109 h 109"/>
                  <a:gd name="T18" fmla="*/ 0 w 445"/>
                  <a:gd name="T19" fmla="*/ 109 h 10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45"/>
                  <a:gd name="T31" fmla="*/ 0 h 109"/>
                  <a:gd name="T32" fmla="*/ 445 w 445"/>
                  <a:gd name="T33" fmla="*/ 109 h 10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45" h="109">
                    <a:moveTo>
                      <a:pt x="0" y="109"/>
                    </a:moveTo>
                    <a:lnTo>
                      <a:pt x="11" y="10"/>
                    </a:lnTo>
                    <a:lnTo>
                      <a:pt x="83" y="0"/>
                    </a:lnTo>
                    <a:lnTo>
                      <a:pt x="445" y="0"/>
                    </a:lnTo>
                    <a:lnTo>
                      <a:pt x="89" y="9"/>
                    </a:lnTo>
                    <a:lnTo>
                      <a:pt x="20" y="20"/>
                    </a:lnTo>
                    <a:lnTo>
                      <a:pt x="11" y="83"/>
                    </a:lnTo>
                    <a:lnTo>
                      <a:pt x="5" y="97"/>
                    </a:lnTo>
                    <a:lnTo>
                      <a:pt x="0" y="10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262" name="Freeform 943"/>
              <p:cNvSpPr>
                <a:spLocks/>
              </p:cNvSpPr>
              <p:nvPr/>
            </p:nvSpPr>
            <p:spPr bwMode="auto">
              <a:xfrm>
                <a:off x="348" y="1258"/>
                <a:ext cx="21" cy="24"/>
              </a:xfrm>
              <a:custGeom>
                <a:avLst/>
                <a:gdLst>
                  <a:gd name="T0" fmla="*/ 226 w 226"/>
                  <a:gd name="T1" fmla="*/ 18 h 263"/>
                  <a:gd name="T2" fmla="*/ 221 w 226"/>
                  <a:gd name="T3" fmla="*/ 25 h 263"/>
                  <a:gd name="T4" fmla="*/ 223 w 226"/>
                  <a:gd name="T5" fmla="*/ 263 h 263"/>
                  <a:gd name="T6" fmla="*/ 216 w 226"/>
                  <a:gd name="T7" fmla="*/ 263 h 263"/>
                  <a:gd name="T8" fmla="*/ 212 w 226"/>
                  <a:gd name="T9" fmla="*/ 20 h 263"/>
                  <a:gd name="T10" fmla="*/ 12 w 226"/>
                  <a:gd name="T11" fmla="*/ 7 h 263"/>
                  <a:gd name="T12" fmla="*/ 12 w 226"/>
                  <a:gd name="T13" fmla="*/ 263 h 263"/>
                  <a:gd name="T14" fmla="*/ 0 w 226"/>
                  <a:gd name="T15" fmla="*/ 263 h 263"/>
                  <a:gd name="T16" fmla="*/ 0 w 226"/>
                  <a:gd name="T17" fmla="*/ 0 h 263"/>
                  <a:gd name="T18" fmla="*/ 226 w 226"/>
                  <a:gd name="T19" fmla="*/ 18 h 263"/>
                  <a:gd name="T20" fmla="*/ 226 w 226"/>
                  <a:gd name="T21" fmla="*/ 18 h 26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26"/>
                  <a:gd name="T34" fmla="*/ 0 h 263"/>
                  <a:gd name="T35" fmla="*/ 226 w 226"/>
                  <a:gd name="T36" fmla="*/ 263 h 26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26" h="263">
                    <a:moveTo>
                      <a:pt x="226" y="18"/>
                    </a:moveTo>
                    <a:lnTo>
                      <a:pt x="221" y="25"/>
                    </a:lnTo>
                    <a:lnTo>
                      <a:pt x="223" y="263"/>
                    </a:lnTo>
                    <a:lnTo>
                      <a:pt x="216" y="263"/>
                    </a:lnTo>
                    <a:lnTo>
                      <a:pt x="212" y="20"/>
                    </a:lnTo>
                    <a:lnTo>
                      <a:pt x="12" y="7"/>
                    </a:lnTo>
                    <a:lnTo>
                      <a:pt x="12" y="263"/>
                    </a:lnTo>
                    <a:lnTo>
                      <a:pt x="0" y="263"/>
                    </a:lnTo>
                    <a:lnTo>
                      <a:pt x="0" y="0"/>
                    </a:lnTo>
                    <a:lnTo>
                      <a:pt x="226" y="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263" name="Freeform 944"/>
              <p:cNvSpPr>
                <a:spLocks/>
              </p:cNvSpPr>
              <p:nvPr/>
            </p:nvSpPr>
            <p:spPr bwMode="auto">
              <a:xfrm>
                <a:off x="348" y="1259"/>
                <a:ext cx="21" cy="23"/>
              </a:xfrm>
              <a:custGeom>
                <a:avLst/>
                <a:gdLst>
                  <a:gd name="T0" fmla="*/ 31 w 223"/>
                  <a:gd name="T1" fmla="*/ 0 h 256"/>
                  <a:gd name="T2" fmla="*/ 31 w 223"/>
                  <a:gd name="T3" fmla="*/ 253 h 256"/>
                  <a:gd name="T4" fmla="*/ 0 w 223"/>
                  <a:gd name="T5" fmla="*/ 253 h 256"/>
                  <a:gd name="T6" fmla="*/ 0 w 223"/>
                  <a:gd name="T7" fmla="*/ 256 h 256"/>
                  <a:gd name="T8" fmla="*/ 223 w 223"/>
                  <a:gd name="T9" fmla="*/ 256 h 256"/>
                  <a:gd name="T10" fmla="*/ 217 w 223"/>
                  <a:gd name="T11" fmla="*/ 253 h 256"/>
                  <a:gd name="T12" fmla="*/ 200 w 223"/>
                  <a:gd name="T13" fmla="*/ 253 h 256"/>
                  <a:gd name="T14" fmla="*/ 198 w 223"/>
                  <a:gd name="T15" fmla="*/ 11 h 256"/>
                  <a:gd name="T16" fmla="*/ 171 w 223"/>
                  <a:gd name="T17" fmla="*/ 10 h 256"/>
                  <a:gd name="T18" fmla="*/ 174 w 223"/>
                  <a:gd name="T19" fmla="*/ 253 h 256"/>
                  <a:gd name="T20" fmla="*/ 157 w 223"/>
                  <a:gd name="T21" fmla="*/ 253 h 256"/>
                  <a:gd name="T22" fmla="*/ 154 w 223"/>
                  <a:gd name="T23" fmla="*/ 9 h 256"/>
                  <a:gd name="T24" fmla="*/ 122 w 223"/>
                  <a:gd name="T25" fmla="*/ 7 h 256"/>
                  <a:gd name="T26" fmla="*/ 126 w 223"/>
                  <a:gd name="T27" fmla="*/ 253 h 256"/>
                  <a:gd name="T28" fmla="*/ 109 w 223"/>
                  <a:gd name="T29" fmla="*/ 253 h 256"/>
                  <a:gd name="T30" fmla="*/ 106 w 223"/>
                  <a:gd name="T31" fmla="*/ 6 h 256"/>
                  <a:gd name="T32" fmla="*/ 75 w 223"/>
                  <a:gd name="T33" fmla="*/ 2 h 256"/>
                  <a:gd name="T34" fmla="*/ 78 w 223"/>
                  <a:gd name="T35" fmla="*/ 253 h 256"/>
                  <a:gd name="T36" fmla="*/ 62 w 223"/>
                  <a:gd name="T37" fmla="*/ 253 h 256"/>
                  <a:gd name="T38" fmla="*/ 57 w 223"/>
                  <a:gd name="T39" fmla="*/ 1 h 256"/>
                  <a:gd name="T40" fmla="*/ 31 w 223"/>
                  <a:gd name="T41" fmla="*/ 0 h 256"/>
                  <a:gd name="T42" fmla="*/ 31 w 223"/>
                  <a:gd name="T43" fmla="*/ 0 h 25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23"/>
                  <a:gd name="T67" fmla="*/ 0 h 256"/>
                  <a:gd name="T68" fmla="*/ 223 w 223"/>
                  <a:gd name="T69" fmla="*/ 256 h 25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23" h="256">
                    <a:moveTo>
                      <a:pt x="31" y="0"/>
                    </a:moveTo>
                    <a:lnTo>
                      <a:pt x="31" y="253"/>
                    </a:lnTo>
                    <a:lnTo>
                      <a:pt x="0" y="253"/>
                    </a:lnTo>
                    <a:lnTo>
                      <a:pt x="0" y="256"/>
                    </a:lnTo>
                    <a:lnTo>
                      <a:pt x="223" y="256"/>
                    </a:lnTo>
                    <a:lnTo>
                      <a:pt x="217" y="253"/>
                    </a:lnTo>
                    <a:lnTo>
                      <a:pt x="200" y="253"/>
                    </a:lnTo>
                    <a:lnTo>
                      <a:pt x="198" y="11"/>
                    </a:lnTo>
                    <a:lnTo>
                      <a:pt x="171" y="10"/>
                    </a:lnTo>
                    <a:lnTo>
                      <a:pt x="174" y="253"/>
                    </a:lnTo>
                    <a:lnTo>
                      <a:pt x="157" y="253"/>
                    </a:lnTo>
                    <a:lnTo>
                      <a:pt x="154" y="9"/>
                    </a:lnTo>
                    <a:lnTo>
                      <a:pt x="122" y="7"/>
                    </a:lnTo>
                    <a:lnTo>
                      <a:pt x="126" y="253"/>
                    </a:lnTo>
                    <a:lnTo>
                      <a:pt x="109" y="253"/>
                    </a:lnTo>
                    <a:lnTo>
                      <a:pt x="106" y="6"/>
                    </a:lnTo>
                    <a:lnTo>
                      <a:pt x="75" y="2"/>
                    </a:lnTo>
                    <a:lnTo>
                      <a:pt x="78" y="253"/>
                    </a:lnTo>
                    <a:lnTo>
                      <a:pt x="62" y="253"/>
                    </a:lnTo>
                    <a:lnTo>
                      <a:pt x="57" y="1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264" name="Freeform 945"/>
              <p:cNvSpPr>
                <a:spLocks/>
              </p:cNvSpPr>
              <p:nvPr/>
            </p:nvSpPr>
            <p:spPr bwMode="auto">
              <a:xfrm>
                <a:off x="343" y="1255"/>
                <a:ext cx="6" cy="31"/>
              </a:xfrm>
              <a:custGeom>
                <a:avLst/>
                <a:gdLst>
                  <a:gd name="T0" fmla="*/ 70 w 70"/>
                  <a:gd name="T1" fmla="*/ 2 h 343"/>
                  <a:gd name="T2" fmla="*/ 36 w 70"/>
                  <a:gd name="T3" fmla="*/ 0 h 343"/>
                  <a:gd name="T4" fmla="*/ 32 w 70"/>
                  <a:gd name="T5" fmla="*/ 7 h 343"/>
                  <a:gd name="T6" fmla="*/ 32 w 70"/>
                  <a:gd name="T7" fmla="*/ 170 h 343"/>
                  <a:gd name="T8" fmla="*/ 15 w 70"/>
                  <a:gd name="T9" fmla="*/ 159 h 343"/>
                  <a:gd name="T10" fmla="*/ 15 w 70"/>
                  <a:gd name="T11" fmla="*/ 106 h 343"/>
                  <a:gd name="T12" fmla="*/ 0 w 70"/>
                  <a:gd name="T13" fmla="*/ 87 h 343"/>
                  <a:gd name="T14" fmla="*/ 0 w 70"/>
                  <a:gd name="T15" fmla="*/ 343 h 343"/>
                  <a:gd name="T16" fmla="*/ 27 w 70"/>
                  <a:gd name="T17" fmla="*/ 343 h 343"/>
                  <a:gd name="T18" fmla="*/ 27 w 70"/>
                  <a:gd name="T19" fmla="*/ 307 h 343"/>
                  <a:gd name="T20" fmla="*/ 34 w 70"/>
                  <a:gd name="T21" fmla="*/ 302 h 343"/>
                  <a:gd name="T22" fmla="*/ 42 w 70"/>
                  <a:gd name="T23" fmla="*/ 302 h 343"/>
                  <a:gd name="T24" fmla="*/ 42 w 70"/>
                  <a:gd name="T25" fmla="*/ 10 h 343"/>
                  <a:gd name="T26" fmla="*/ 47 w 70"/>
                  <a:gd name="T27" fmla="*/ 5 h 343"/>
                  <a:gd name="T28" fmla="*/ 70 w 70"/>
                  <a:gd name="T29" fmla="*/ 2 h 343"/>
                  <a:gd name="T30" fmla="*/ 70 w 70"/>
                  <a:gd name="T31" fmla="*/ 2 h 34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70"/>
                  <a:gd name="T49" fmla="*/ 0 h 343"/>
                  <a:gd name="T50" fmla="*/ 70 w 70"/>
                  <a:gd name="T51" fmla="*/ 343 h 343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70" h="343">
                    <a:moveTo>
                      <a:pt x="70" y="2"/>
                    </a:moveTo>
                    <a:lnTo>
                      <a:pt x="36" y="0"/>
                    </a:lnTo>
                    <a:lnTo>
                      <a:pt x="32" y="7"/>
                    </a:lnTo>
                    <a:lnTo>
                      <a:pt x="32" y="170"/>
                    </a:lnTo>
                    <a:lnTo>
                      <a:pt x="15" y="159"/>
                    </a:lnTo>
                    <a:lnTo>
                      <a:pt x="15" y="106"/>
                    </a:lnTo>
                    <a:lnTo>
                      <a:pt x="0" y="87"/>
                    </a:lnTo>
                    <a:lnTo>
                      <a:pt x="0" y="343"/>
                    </a:lnTo>
                    <a:lnTo>
                      <a:pt x="27" y="343"/>
                    </a:lnTo>
                    <a:lnTo>
                      <a:pt x="27" y="307"/>
                    </a:lnTo>
                    <a:lnTo>
                      <a:pt x="34" y="302"/>
                    </a:lnTo>
                    <a:lnTo>
                      <a:pt x="42" y="302"/>
                    </a:lnTo>
                    <a:lnTo>
                      <a:pt x="42" y="10"/>
                    </a:lnTo>
                    <a:lnTo>
                      <a:pt x="47" y="5"/>
                    </a:lnTo>
                    <a:lnTo>
                      <a:pt x="70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265" name="Freeform 946"/>
              <p:cNvSpPr>
                <a:spLocks/>
              </p:cNvSpPr>
              <p:nvPr/>
            </p:nvSpPr>
            <p:spPr bwMode="auto">
              <a:xfrm>
                <a:off x="312" y="1252"/>
                <a:ext cx="60" cy="34"/>
              </a:xfrm>
              <a:custGeom>
                <a:avLst/>
                <a:gdLst>
                  <a:gd name="T0" fmla="*/ 637 w 658"/>
                  <a:gd name="T1" fmla="*/ 375 h 375"/>
                  <a:gd name="T2" fmla="*/ 637 w 658"/>
                  <a:gd name="T3" fmla="*/ 336 h 375"/>
                  <a:gd name="T4" fmla="*/ 633 w 658"/>
                  <a:gd name="T5" fmla="*/ 334 h 375"/>
                  <a:gd name="T6" fmla="*/ 639 w 658"/>
                  <a:gd name="T7" fmla="*/ 329 h 375"/>
                  <a:gd name="T8" fmla="*/ 630 w 658"/>
                  <a:gd name="T9" fmla="*/ 57 h 375"/>
                  <a:gd name="T10" fmla="*/ 623 w 658"/>
                  <a:gd name="T11" fmla="*/ 50 h 375"/>
                  <a:gd name="T12" fmla="*/ 373 w 658"/>
                  <a:gd name="T13" fmla="*/ 18 h 375"/>
                  <a:gd name="T14" fmla="*/ 356 w 658"/>
                  <a:gd name="T15" fmla="*/ 37 h 375"/>
                  <a:gd name="T16" fmla="*/ 341 w 658"/>
                  <a:gd name="T17" fmla="*/ 50 h 375"/>
                  <a:gd name="T18" fmla="*/ 341 w 658"/>
                  <a:gd name="T19" fmla="*/ 30 h 375"/>
                  <a:gd name="T20" fmla="*/ 345 w 658"/>
                  <a:gd name="T21" fmla="*/ 16 h 375"/>
                  <a:gd name="T22" fmla="*/ 0 w 658"/>
                  <a:gd name="T23" fmla="*/ 26 h 375"/>
                  <a:gd name="T24" fmla="*/ 0 w 658"/>
                  <a:gd name="T25" fmla="*/ 18 h 375"/>
                  <a:gd name="T26" fmla="*/ 354 w 658"/>
                  <a:gd name="T27" fmla="*/ 0 h 375"/>
                  <a:gd name="T28" fmla="*/ 623 w 658"/>
                  <a:gd name="T29" fmla="*/ 44 h 375"/>
                  <a:gd name="T30" fmla="*/ 637 w 658"/>
                  <a:gd name="T31" fmla="*/ 57 h 375"/>
                  <a:gd name="T32" fmla="*/ 647 w 658"/>
                  <a:gd name="T33" fmla="*/ 332 h 375"/>
                  <a:gd name="T34" fmla="*/ 658 w 658"/>
                  <a:gd name="T35" fmla="*/ 342 h 375"/>
                  <a:gd name="T36" fmla="*/ 658 w 658"/>
                  <a:gd name="T37" fmla="*/ 375 h 375"/>
                  <a:gd name="T38" fmla="*/ 637 w 658"/>
                  <a:gd name="T39" fmla="*/ 375 h 375"/>
                  <a:gd name="T40" fmla="*/ 637 w 658"/>
                  <a:gd name="T41" fmla="*/ 375 h 37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58"/>
                  <a:gd name="T64" fmla="*/ 0 h 375"/>
                  <a:gd name="T65" fmla="*/ 658 w 658"/>
                  <a:gd name="T66" fmla="*/ 375 h 37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58" h="375">
                    <a:moveTo>
                      <a:pt x="637" y="375"/>
                    </a:moveTo>
                    <a:lnTo>
                      <a:pt x="637" y="336"/>
                    </a:lnTo>
                    <a:lnTo>
                      <a:pt x="633" y="334"/>
                    </a:lnTo>
                    <a:lnTo>
                      <a:pt x="639" y="329"/>
                    </a:lnTo>
                    <a:lnTo>
                      <a:pt x="630" y="57"/>
                    </a:lnTo>
                    <a:lnTo>
                      <a:pt x="623" y="50"/>
                    </a:lnTo>
                    <a:lnTo>
                      <a:pt x="373" y="18"/>
                    </a:lnTo>
                    <a:lnTo>
                      <a:pt x="356" y="37"/>
                    </a:lnTo>
                    <a:lnTo>
                      <a:pt x="341" y="50"/>
                    </a:lnTo>
                    <a:lnTo>
                      <a:pt x="341" y="30"/>
                    </a:lnTo>
                    <a:lnTo>
                      <a:pt x="345" y="16"/>
                    </a:lnTo>
                    <a:lnTo>
                      <a:pt x="0" y="26"/>
                    </a:lnTo>
                    <a:lnTo>
                      <a:pt x="0" y="18"/>
                    </a:lnTo>
                    <a:lnTo>
                      <a:pt x="354" y="0"/>
                    </a:lnTo>
                    <a:lnTo>
                      <a:pt x="623" y="44"/>
                    </a:lnTo>
                    <a:lnTo>
                      <a:pt x="637" y="57"/>
                    </a:lnTo>
                    <a:lnTo>
                      <a:pt x="647" y="332"/>
                    </a:lnTo>
                    <a:lnTo>
                      <a:pt x="658" y="342"/>
                    </a:lnTo>
                    <a:lnTo>
                      <a:pt x="658" y="375"/>
                    </a:lnTo>
                    <a:lnTo>
                      <a:pt x="637" y="37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266" name="Freeform 947"/>
              <p:cNvSpPr>
                <a:spLocks/>
              </p:cNvSpPr>
              <p:nvPr/>
            </p:nvSpPr>
            <p:spPr bwMode="auto">
              <a:xfrm>
                <a:off x="349" y="1256"/>
                <a:ext cx="19" cy="3"/>
              </a:xfrm>
              <a:custGeom>
                <a:avLst/>
                <a:gdLst>
                  <a:gd name="T0" fmla="*/ 0 w 201"/>
                  <a:gd name="T1" fmla="*/ 0 h 31"/>
                  <a:gd name="T2" fmla="*/ 0 w 201"/>
                  <a:gd name="T3" fmla="*/ 13 h 31"/>
                  <a:gd name="T4" fmla="*/ 201 w 201"/>
                  <a:gd name="T5" fmla="*/ 31 h 31"/>
                  <a:gd name="T6" fmla="*/ 196 w 201"/>
                  <a:gd name="T7" fmla="*/ 21 h 31"/>
                  <a:gd name="T8" fmla="*/ 0 w 201"/>
                  <a:gd name="T9" fmla="*/ 0 h 31"/>
                  <a:gd name="T10" fmla="*/ 0 w 201"/>
                  <a:gd name="T11" fmla="*/ 0 h 3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01"/>
                  <a:gd name="T19" fmla="*/ 0 h 31"/>
                  <a:gd name="T20" fmla="*/ 201 w 201"/>
                  <a:gd name="T21" fmla="*/ 31 h 3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01" h="31">
                    <a:moveTo>
                      <a:pt x="0" y="0"/>
                    </a:moveTo>
                    <a:lnTo>
                      <a:pt x="0" y="13"/>
                    </a:lnTo>
                    <a:lnTo>
                      <a:pt x="201" y="31"/>
                    </a:lnTo>
                    <a:lnTo>
                      <a:pt x="196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267" name="Freeform 948"/>
              <p:cNvSpPr>
                <a:spLocks/>
              </p:cNvSpPr>
              <p:nvPr/>
            </p:nvSpPr>
            <p:spPr bwMode="auto">
              <a:xfrm>
                <a:off x="311" y="1255"/>
                <a:ext cx="29" cy="11"/>
              </a:xfrm>
              <a:custGeom>
                <a:avLst/>
                <a:gdLst>
                  <a:gd name="T0" fmla="*/ 0 w 316"/>
                  <a:gd name="T1" fmla="*/ 8 h 120"/>
                  <a:gd name="T2" fmla="*/ 316 w 316"/>
                  <a:gd name="T3" fmla="*/ 0 h 120"/>
                  <a:gd name="T4" fmla="*/ 272 w 316"/>
                  <a:gd name="T5" fmla="*/ 16 h 120"/>
                  <a:gd name="T6" fmla="*/ 238 w 316"/>
                  <a:gd name="T7" fmla="*/ 31 h 120"/>
                  <a:gd name="T8" fmla="*/ 220 w 316"/>
                  <a:gd name="T9" fmla="*/ 45 h 120"/>
                  <a:gd name="T10" fmla="*/ 81 w 316"/>
                  <a:gd name="T11" fmla="*/ 46 h 120"/>
                  <a:gd name="T12" fmla="*/ 90 w 316"/>
                  <a:gd name="T13" fmla="*/ 64 h 120"/>
                  <a:gd name="T14" fmla="*/ 90 w 316"/>
                  <a:gd name="T15" fmla="*/ 83 h 120"/>
                  <a:gd name="T16" fmla="*/ 86 w 316"/>
                  <a:gd name="T17" fmla="*/ 104 h 120"/>
                  <a:gd name="T18" fmla="*/ 76 w 316"/>
                  <a:gd name="T19" fmla="*/ 117 h 120"/>
                  <a:gd name="T20" fmla="*/ 59 w 316"/>
                  <a:gd name="T21" fmla="*/ 120 h 120"/>
                  <a:gd name="T22" fmla="*/ 47 w 316"/>
                  <a:gd name="T23" fmla="*/ 114 h 120"/>
                  <a:gd name="T24" fmla="*/ 59 w 316"/>
                  <a:gd name="T25" fmla="*/ 117 h 120"/>
                  <a:gd name="T26" fmla="*/ 74 w 316"/>
                  <a:gd name="T27" fmla="*/ 116 h 120"/>
                  <a:gd name="T28" fmla="*/ 81 w 316"/>
                  <a:gd name="T29" fmla="*/ 97 h 120"/>
                  <a:gd name="T30" fmla="*/ 81 w 316"/>
                  <a:gd name="T31" fmla="*/ 80 h 120"/>
                  <a:gd name="T32" fmla="*/ 76 w 316"/>
                  <a:gd name="T33" fmla="*/ 64 h 120"/>
                  <a:gd name="T34" fmla="*/ 65 w 316"/>
                  <a:gd name="T35" fmla="*/ 49 h 120"/>
                  <a:gd name="T36" fmla="*/ 52 w 316"/>
                  <a:gd name="T37" fmla="*/ 45 h 120"/>
                  <a:gd name="T38" fmla="*/ 45 w 316"/>
                  <a:gd name="T39" fmla="*/ 49 h 120"/>
                  <a:gd name="T40" fmla="*/ 42 w 316"/>
                  <a:gd name="T41" fmla="*/ 61 h 120"/>
                  <a:gd name="T42" fmla="*/ 49 w 316"/>
                  <a:gd name="T43" fmla="*/ 69 h 120"/>
                  <a:gd name="T44" fmla="*/ 52 w 316"/>
                  <a:gd name="T45" fmla="*/ 85 h 120"/>
                  <a:gd name="T46" fmla="*/ 47 w 316"/>
                  <a:gd name="T47" fmla="*/ 93 h 120"/>
                  <a:gd name="T48" fmla="*/ 40 w 316"/>
                  <a:gd name="T49" fmla="*/ 104 h 120"/>
                  <a:gd name="T50" fmla="*/ 42 w 316"/>
                  <a:gd name="T51" fmla="*/ 91 h 120"/>
                  <a:gd name="T52" fmla="*/ 42 w 316"/>
                  <a:gd name="T53" fmla="*/ 80 h 120"/>
                  <a:gd name="T54" fmla="*/ 36 w 316"/>
                  <a:gd name="T55" fmla="*/ 64 h 120"/>
                  <a:gd name="T56" fmla="*/ 29 w 316"/>
                  <a:gd name="T57" fmla="*/ 77 h 120"/>
                  <a:gd name="T58" fmla="*/ 23 w 316"/>
                  <a:gd name="T59" fmla="*/ 64 h 120"/>
                  <a:gd name="T60" fmla="*/ 14 w 316"/>
                  <a:gd name="T61" fmla="*/ 77 h 120"/>
                  <a:gd name="T62" fmla="*/ 10 w 316"/>
                  <a:gd name="T63" fmla="*/ 64 h 120"/>
                  <a:gd name="T64" fmla="*/ 10 w 316"/>
                  <a:gd name="T65" fmla="*/ 24 h 120"/>
                  <a:gd name="T66" fmla="*/ 0 w 316"/>
                  <a:gd name="T67" fmla="*/ 13 h 120"/>
                  <a:gd name="T68" fmla="*/ 0 w 316"/>
                  <a:gd name="T69" fmla="*/ 8 h 120"/>
                  <a:gd name="T70" fmla="*/ 0 w 316"/>
                  <a:gd name="T71" fmla="*/ 8 h 12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316"/>
                  <a:gd name="T109" fmla="*/ 0 h 120"/>
                  <a:gd name="T110" fmla="*/ 316 w 316"/>
                  <a:gd name="T111" fmla="*/ 120 h 12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316" h="120">
                    <a:moveTo>
                      <a:pt x="0" y="8"/>
                    </a:moveTo>
                    <a:lnTo>
                      <a:pt x="316" y="0"/>
                    </a:lnTo>
                    <a:lnTo>
                      <a:pt x="272" y="16"/>
                    </a:lnTo>
                    <a:lnTo>
                      <a:pt x="238" y="31"/>
                    </a:lnTo>
                    <a:lnTo>
                      <a:pt x="220" y="45"/>
                    </a:lnTo>
                    <a:lnTo>
                      <a:pt x="81" y="46"/>
                    </a:lnTo>
                    <a:lnTo>
                      <a:pt x="90" y="64"/>
                    </a:lnTo>
                    <a:lnTo>
                      <a:pt x="90" y="83"/>
                    </a:lnTo>
                    <a:lnTo>
                      <a:pt x="86" y="104"/>
                    </a:lnTo>
                    <a:lnTo>
                      <a:pt x="76" y="117"/>
                    </a:lnTo>
                    <a:lnTo>
                      <a:pt x="59" y="120"/>
                    </a:lnTo>
                    <a:lnTo>
                      <a:pt x="47" y="114"/>
                    </a:lnTo>
                    <a:lnTo>
                      <a:pt x="59" y="117"/>
                    </a:lnTo>
                    <a:lnTo>
                      <a:pt x="74" y="116"/>
                    </a:lnTo>
                    <a:lnTo>
                      <a:pt x="81" y="97"/>
                    </a:lnTo>
                    <a:lnTo>
                      <a:pt x="81" y="80"/>
                    </a:lnTo>
                    <a:lnTo>
                      <a:pt x="76" y="64"/>
                    </a:lnTo>
                    <a:lnTo>
                      <a:pt x="65" y="49"/>
                    </a:lnTo>
                    <a:lnTo>
                      <a:pt x="52" y="45"/>
                    </a:lnTo>
                    <a:lnTo>
                      <a:pt x="45" y="49"/>
                    </a:lnTo>
                    <a:lnTo>
                      <a:pt x="42" y="61"/>
                    </a:lnTo>
                    <a:lnTo>
                      <a:pt x="49" y="69"/>
                    </a:lnTo>
                    <a:lnTo>
                      <a:pt x="52" y="85"/>
                    </a:lnTo>
                    <a:lnTo>
                      <a:pt x="47" y="93"/>
                    </a:lnTo>
                    <a:lnTo>
                      <a:pt x="40" y="104"/>
                    </a:lnTo>
                    <a:lnTo>
                      <a:pt x="42" y="91"/>
                    </a:lnTo>
                    <a:lnTo>
                      <a:pt x="42" y="80"/>
                    </a:lnTo>
                    <a:lnTo>
                      <a:pt x="36" y="64"/>
                    </a:lnTo>
                    <a:lnTo>
                      <a:pt x="29" y="77"/>
                    </a:lnTo>
                    <a:lnTo>
                      <a:pt x="23" y="64"/>
                    </a:lnTo>
                    <a:lnTo>
                      <a:pt x="14" y="77"/>
                    </a:lnTo>
                    <a:lnTo>
                      <a:pt x="10" y="64"/>
                    </a:lnTo>
                    <a:lnTo>
                      <a:pt x="10" y="24"/>
                    </a:lnTo>
                    <a:lnTo>
                      <a:pt x="0" y="13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268" name="Freeform 949"/>
              <p:cNvSpPr>
                <a:spLocks/>
              </p:cNvSpPr>
              <p:nvPr/>
            </p:nvSpPr>
            <p:spPr bwMode="auto">
              <a:xfrm>
                <a:off x="348" y="1284"/>
                <a:ext cx="22" cy="1"/>
              </a:xfrm>
              <a:custGeom>
                <a:avLst/>
                <a:gdLst>
                  <a:gd name="T0" fmla="*/ 0 w 244"/>
                  <a:gd name="T1" fmla="*/ 0 h 17"/>
                  <a:gd name="T2" fmla="*/ 0 w 244"/>
                  <a:gd name="T3" fmla="*/ 17 h 17"/>
                  <a:gd name="T4" fmla="*/ 244 w 244"/>
                  <a:gd name="T5" fmla="*/ 17 h 17"/>
                  <a:gd name="T6" fmla="*/ 244 w 244"/>
                  <a:gd name="T7" fmla="*/ 0 h 17"/>
                  <a:gd name="T8" fmla="*/ 0 w 244"/>
                  <a:gd name="T9" fmla="*/ 0 h 17"/>
                  <a:gd name="T10" fmla="*/ 0 w 244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7"/>
                  <a:gd name="T20" fmla="*/ 244 w 24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7">
                    <a:moveTo>
                      <a:pt x="0" y="0"/>
                    </a:moveTo>
                    <a:lnTo>
                      <a:pt x="0" y="17"/>
                    </a:lnTo>
                    <a:lnTo>
                      <a:pt x="244" y="17"/>
                    </a:lnTo>
                    <a:lnTo>
                      <a:pt x="24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269" name="Freeform 950"/>
              <p:cNvSpPr>
                <a:spLocks/>
              </p:cNvSpPr>
              <p:nvPr/>
            </p:nvSpPr>
            <p:spPr bwMode="auto">
              <a:xfrm>
                <a:off x="314" y="1274"/>
                <a:ext cx="19" cy="10"/>
              </a:xfrm>
              <a:custGeom>
                <a:avLst/>
                <a:gdLst>
                  <a:gd name="T0" fmla="*/ 114 w 216"/>
                  <a:gd name="T1" fmla="*/ 6 h 109"/>
                  <a:gd name="T2" fmla="*/ 192 w 216"/>
                  <a:gd name="T3" fmla="*/ 109 h 109"/>
                  <a:gd name="T4" fmla="*/ 216 w 216"/>
                  <a:gd name="T5" fmla="*/ 109 h 109"/>
                  <a:gd name="T6" fmla="*/ 192 w 216"/>
                  <a:gd name="T7" fmla="*/ 95 h 109"/>
                  <a:gd name="T8" fmla="*/ 192 w 216"/>
                  <a:gd name="T9" fmla="*/ 0 h 109"/>
                  <a:gd name="T10" fmla="*/ 0 w 216"/>
                  <a:gd name="T11" fmla="*/ 0 h 109"/>
                  <a:gd name="T12" fmla="*/ 114 w 216"/>
                  <a:gd name="T13" fmla="*/ 6 h 109"/>
                  <a:gd name="T14" fmla="*/ 114 w 216"/>
                  <a:gd name="T15" fmla="*/ 6 h 10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16"/>
                  <a:gd name="T25" fmla="*/ 0 h 109"/>
                  <a:gd name="T26" fmla="*/ 216 w 216"/>
                  <a:gd name="T27" fmla="*/ 109 h 10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" h="109">
                    <a:moveTo>
                      <a:pt x="114" y="6"/>
                    </a:moveTo>
                    <a:lnTo>
                      <a:pt x="192" y="109"/>
                    </a:lnTo>
                    <a:lnTo>
                      <a:pt x="216" y="109"/>
                    </a:lnTo>
                    <a:lnTo>
                      <a:pt x="192" y="95"/>
                    </a:lnTo>
                    <a:lnTo>
                      <a:pt x="192" y="0"/>
                    </a:lnTo>
                    <a:lnTo>
                      <a:pt x="0" y="0"/>
                    </a:lnTo>
                    <a:lnTo>
                      <a:pt x="114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270" name="Freeform 951"/>
              <p:cNvSpPr>
                <a:spLocks/>
              </p:cNvSpPr>
              <p:nvPr/>
            </p:nvSpPr>
            <p:spPr bwMode="auto">
              <a:xfrm>
                <a:off x="301" y="1274"/>
                <a:ext cx="8" cy="10"/>
              </a:xfrm>
              <a:custGeom>
                <a:avLst/>
                <a:gdLst>
                  <a:gd name="T0" fmla="*/ 0 w 90"/>
                  <a:gd name="T1" fmla="*/ 109 h 109"/>
                  <a:gd name="T2" fmla="*/ 25 w 90"/>
                  <a:gd name="T3" fmla="*/ 56 h 109"/>
                  <a:gd name="T4" fmla="*/ 25 w 90"/>
                  <a:gd name="T5" fmla="*/ 0 h 109"/>
                  <a:gd name="T6" fmla="*/ 90 w 90"/>
                  <a:gd name="T7" fmla="*/ 0 h 109"/>
                  <a:gd name="T8" fmla="*/ 0 w 90"/>
                  <a:gd name="T9" fmla="*/ 109 h 109"/>
                  <a:gd name="T10" fmla="*/ 0 w 90"/>
                  <a:gd name="T11" fmla="*/ 109 h 10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0"/>
                  <a:gd name="T19" fmla="*/ 0 h 109"/>
                  <a:gd name="T20" fmla="*/ 90 w 90"/>
                  <a:gd name="T21" fmla="*/ 109 h 10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0" h="109">
                    <a:moveTo>
                      <a:pt x="0" y="109"/>
                    </a:moveTo>
                    <a:lnTo>
                      <a:pt x="25" y="56"/>
                    </a:lnTo>
                    <a:lnTo>
                      <a:pt x="25" y="0"/>
                    </a:lnTo>
                    <a:lnTo>
                      <a:pt x="90" y="0"/>
                    </a:lnTo>
                    <a:lnTo>
                      <a:pt x="0" y="10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271" name="Freeform 952"/>
              <p:cNvSpPr>
                <a:spLocks/>
              </p:cNvSpPr>
              <p:nvPr/>
            </p:nvSpPr>
            <p:spPr bwMode="auto">
              <a:xfrm>
                <a:off x="339" y="1282"/>
                <a:ext cx="2" cy="2"/>
              </a:xfrm>
              <a:custGeom>
                <a:avLst/>
                <a:gdLst>
                  <a:gd name="T0" fmla="*/ 20 w 20"/>
                  <a:gd name="T1" fmla="*/ 0 h 12"/>
                  <a:gd name="T2" fmla="*/ 0 w 20"/>
                  <a:gd name="T3" fmla="*/ 12 h 12"/>
                  <a:gd name="T4" fmla="*/ 20 w 20"/>
                  <a:gd name="T5" fmla="*/ 12 h 12"/>
                  <a:gd name="T6" fmla="*/ 20 w 20"/>
                  <a:gd name="T7" fmla="*/ 0 h 12"/>
                  <a:gd name="T8" fmla="*/ 20 w 20"/>
                  <a:gd name="T9" fmla="*/ 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"/>
                  <a:gd name="T16" fmla="*/ 0 h 12"/>
                  <a:gd name="T17" fmla="*/ 20 w 20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" h="12">
                    <a:moveTo>
                      <a:pt x="20" y="0"/>
                    </a:moveTo>
                    <a:lnTo>
                      <a:pt x="0" y="12"/>
                    </a:lnTo>
                    <a:lnTo>
                      <a:pt x="20" y="12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272" name="Freeform 953"/>
              <p:cNvSpPr>
                <a:spLocks/>
              </p:cNvSpPr>
              <p:nvPr/>
            </p:nvSpPr>
            <p:spPr bwMode="auto">
              <a:xfrm>
                <a:off x="301" y="1287"/>
                <a:ext cx="3" cy="16"/>
              </a:xfrm>
              <a:custGeom>
                <a:avLst/>
                <a:gdLst>
                  <a:gd name="T0" fmla="*/ 0 w 34"/>
                  <a:gd name="T1" fmla="*/ 0 h 181"/>
                  <a:gd name="T2" fmla="*/ 0 w 34"/>
                  <a:gd name="T3" fmla="*/ 130 h 181"/>
                  <a:gd name="T4" fmla="*/ 13 w 34"/>
                  <a:gd name="T5" fmla="*/ 181 h 181"/>
                  <a:gd name="T6" fmla="*/ 34 w 34"/>
                  <a:gd name="T7" fmla="*/ 177 h 181"/>
                  <a:gd name="T8" fmla="*/ 29 w 34"/>
                  <a:gd name="T9" fmla="*/ 148 h 181"/>
                  <a:gd name="T10" fmla="*/ 29 w 34"/>
                  <a:gd name="T11" fmla="*/ 33 h 181"/>
                  <a:gd name="T12" fmla="*/ 0 w 34"/>
                  <a:gd name="T13" fmla="*/ 0 h 181"/>
                  <a:gd name="T14" fmla="*/ 0 w 34"/>
                  <a:gd name="T15" fmla="*/ 0 h 18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4"/>
                  <a:gd name="T25" fmla="*/ 0 h 181"/>
                  <a:gd name="T26" fmla="*/ 34 w 34"/>
                  <a:gd name="T27" fmla="*/ 181 h 18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4" h="181">
                    <a:moveTo>
                      <a:pt x="0" y="0"/>
                    </a:moveTo>
                    <a:lnTo>
                      <a:pt x="0" y="130"/>
                    </a:lnTo>
                    <a:lnTo>
                      <a:pt x="13" y="181"/>
                    </a:lnTo>
                    <a:lnTo>
                      <a:pt x="34" y="177"/>
                    </a:lnTo>
                    <a:lnTo>
                      <a:pt x="29" y="148"/>
                    </a:lnTo>
                    <a:lnTo>
                      <a:pt x="29" y="3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273" name="Freeform 954"/>
              <p:cNvSpPr>
                <a:spLocks/>
              </p:cNvSpPr>
              <p:nvPr/>
            </p:nvSpPr>
            <p:spPr bwMode="auto">
              <a:xfrm>
                <a:off x="299" y="1253"/>
                <a:ext cx="8" cy="21"/>
              </a:xfrm>
              <a:custGeom>
                <a:avLst/>
                <a:gdLst>
                  <a:gd name="T0" fmla="*/ 11 w 92"/>
                  <a:gd name="T1" fmla="*/ 0 h 230"/>
                  <a:gd name="T2" fmla="*/ 24 w 92"/>
                  <a:gd name="T3" fmla="*/ 0 h 230"/>
                  <a:gd name="T4" fmla="*/ 29 w 92"/>
                  <a:gd name="T5" fmla="*/ 13 h 230"/>
                  <a:gd name="T6" fmla="*/ 35 w 92"/>
                  <a:gd name="T7" fmla="*/ 0 h 230"/>
                  <a:gd name="T8" fmla="*/ 40 w 92"/>
                  <a:gd name="T9" fmla="*/ 13 h 230"/>
                  <a:gd name="T10" fmla="*/ 46 w 92"/>
                  <a:gd name="T11" fmla="*/ 0 h 230"/>
                  <a:gd name="T12" fmla="*/ 49 w 92"/>
                  <a:gd name="T13" fmla="*/ 13 h 230"/>
                  <a:gd name="T14" fmla="*/ 49 w 92"/>
                  <a:gd name="T15" fmla="*/ 23 h 230"/>
                  <a:gd name="T16" fmla="*/ 71 w 92"/>
                  <a:gd name="T17" fmla="*/ 23 h 230"/>
                  <a:gd name="T18" fmla="*/ 71 w 92"/>
                  <a:gd name="T19" fmla="*/ 30 h 230"/>
                  <a:gd name="T20" fmla="*/ 26 w 92"/>
                  <a:gd name="T21" fmla="*/ 30 h 230"/>
                  <a:gd name="T22" fmla="*/ 47 w 92"/>
                  <a:gd name="T23" fmla="*/ 38 h 230"/>
                  <a:gd name="T24" fmla="*/ 26 w 92"/>
                  <a:gd name="T25" fmla="*/ 46 h 230"/>
                  <a:gd name="T26" fmla="*/ 47 w 92"/>
                  <a:gd name="T27" fmla="*/ 54 h 230"/>
                  <a:gd name="T28" fmla="*/ 26 w 92"/>
                  <a:gd name="T29" fmla="*/ 61 h 230"/>
                  <a:gd name="T30" fmla="*/ 47 w 92"/>
                  <a:gd name="T31" fmla="*/ 69 h 230"/>
                  <a:gd name="T32" fmla="*/ 26 w 92"/>
                  <a:gd name="T33" fmla="*/ 76 h 230"/>
                  <a:gd name="T34" fmla="*/ 47 w 92"/>
                  <a:gd name="T35" fmla="*/ 84 h 230"/>
                  <a:gd name="T36" fmla="*/ 26 w 92"/>
                  <a:gd name="T37" fmla="*/ 91 h 230"/>
                  <a:gd name="T38" fmla="*/ 47 w 92"/>
                  <a:gd name="T39" fmla="*/ 99 h 230"/>
                  <a:gd name="T40" fmla="*/ 26 w 92"/>
                  <a:gd name="T41" fmla="*/ 107 h 230"/>
                  <a:gd name="T42" fmla="*/ 47 w 92"/>
                  <a:gd name="T43" fmla="*/ 115 h 230"/>
                  <a:gd name="T44" fmla="*/ 26 w 92"/>
                  <a:gd name="T45" fmla="*/ 123 h 230"/>
                  <a:gd name="T46" fmla="*/ 47 w 92"/>
                  <a:gd name="T47" fmla="*/ 129 h 230"/>
                  <a:gd name="T48" fmla="*/ 26 w 92"/>
                  <a:gd name="T49" fmla="*/ 138 h 230"/>
                  <a:gd name="T50" fmla="*/ 47 w 92"/>
                  <a:gd name="T51" fmla="*/ 146 h 230"/>
                  <a:gd name="T52" fmla="*/ 26 w 92"/>
                  <a:gd name="T53" fmla="*/ 154 h 230"/>
                  <a:gd name="T54" fmla="*/ 47 w 92"/>
                  <a:gd name="T55" fmla="*/ 160 h 230"/>
                  <a:gd name="T56" fmla="*/ 26 w 92"/>
                  <a:gd name="T57" fmla="*/ 169 h 230"/>
                  <a:gd name="T58" fmla="*/ 47 w 92"/>
                  <a:gd name="T59" fmla="*/ 177 h 230"/>
                  <a:gd name="T60" fmla="*/ 26 w 92"/>
                  <a:gd name="T61" fmla="*/ 184 h 230"/>
                  <a:gd name="T62" fmla="*/ 47 w 92"/>
                  <a:gd name="T63" fmla="*/ 193 h 230"/>
                  <a:gd name="T64" fmla="*/ 26 w 92"/>
                  <a:gd name="T65" fmla="*/ 200 h 230"/>
                  <a:gd name="T66" fmla="*/ 47 w 92"/>
                  <a:gd name="T67" fmla="*/ 207 h 230"/>
                  <a:gd name="T68" fmla="*/ 26 w 92"/>
                  <a:gd name="T69" fmla="*/ 214 h 230"/>
                  <a:gd name="T70" fmla="*/ 92 w 92"/>
                  <a:gd name="T71" fmla="*/ 214 h 230"/>
                  <a:gd name="T72" fmla="*/ 86 w 92"/>
                  <a:gd name="T73" fmla="*/ 230 h 230"/>
                  <a:gd name="T74" fmla="*/ 24 w 92"/>
                  <a:gd name="T75" fmla="*/ 230 h 230"/>
                  <a:gd name="T76" fmla="*/ 9 w 92"/>
                  <a:gd name="T77" fmla="*/ 226 h 230"/>
                  <a:gd name="T78" fmla="*/ 0 w 92"/>
                  <a:gd name="T79" fmla="*/ 214 h 230"/>
                  <a:gd name="T80" fmla="*/ 0 w 92"/>
                  <a:gd name="T81" fmla="*/ 64 h 230"/>
                  <a:gd name="T82" fmla="*/ 6 w 92"/>
                  <a:gd name="T83" fmla="*/ 48 h 230"/>
                  <a:gd name="T84" fmla="*/ 18 w 92"/>
                  <a:gd name="T85" fmla="*/ 30 h 230"/>
                  <a:gd name="T86" fmla="*/ 18 w 92"/>
                  <a:gd name="T87" fmla="*/ 23 h 230"/>
                  <a:gd name="T88" fmla="*/ 14 w 92"/>
                  <a:gd name="T89" fmla="*/ 23 h 230"/>
                  <a:gd name="T90" fmla="*/ 11 w 92"/>
                  <a:gd name="T91" fmla="*/ 17 h 230"/>
                  <a:gd name="T92" fmla="*/ 11 w 92"/>
                  <a:gd name="T93" fmla="*/ 0 h 230"/>
                  <a:gd name="T94" fmla="*/ 11 w 92"/>
                  <a:gd name="T95" fmla="*/ 0 h 23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92"/>
                  <a:gd name="T145" fmla="*/ 0 h 230"/>
                  <a:gd name="T146" fmla="*/ 92 w 92"/>
                  <a:gd name="T147" fmla="*/ 230 h 230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92" h="230">
                    <a:moveTo>
                      <a:pt x="11" y="0"/>
                    </a:moveTo>
                    <a:lnTo>
                      <a:pt x="24" y="0"/>
                    </a:lnTo>
                    <a:lnTo>
                      <a:pt x="29" y="13"/>
                    </a:lnTo>
                    <a:lnTo>
                      <a:pt x="35" y="0"/>
                    </a:lnTo>
                    <a:lnTo>
                      <a:pt x="40" y="13"/>
                    </a:lnTo>
                    <a:lnTo>
                      <a:pt x="46" y="0"/>
                    </a:lnTo>
                    <a:lnTo>
                      <a:pt x="49" y="13"/>
                    </a:lnTo>
                    <a:lnTo>
                      <a:pt x="49" y="23"/>
                    </a:lnTo>
                    <a:lnTo>
                      <a:pt x="71" y="23"/>
                    </a:lnTo>
                    <a:lnTo>
                      <a:pt x="71" y="30"/>
                    </a:lnTo>
                    <a:lnTo>
                      <a:pt x="26" y="30"/>
                    </a:lnTo>
                    <a:lnTo>
                      <a:pt x="47" y="38"/>
                    </a:lnTo>
                    <a:lnTo>
                      <a:pt x="26" y="46"/>
                    </a:lnTo>
                    <a:lnTo>
                      <a:pt x="47" y="54"/>
                    </a:lnTo>
                    <a:lnTo>
                      <a:pt x="26" y="61"/>
                    </a:lnTo>
                    <a:lnTo>
                      <a:pt x="47" y="69"/>
                    </a:lnTo>
                    <a:lnTo>
                      <a:pt x="26" y="76"/>
                    </a:lnTo>
                    <a:lnTo>
                      <a:pt x="47" y="84"/>
                    </a:lnTo>
                    <a:lnTo>
                      <a:pt x="26" y="91"/>
                    </a:lnTo>
                    <a:lnTo>
                      <a:pt x="47" y="99"/>
                    </a:lnTo>
                    <a:lnTo>
                      <a:pt x="26" y="107"/>
                    </a:lnTo>
                    <a:lnTo>
                      <a:pt x="47" y="115"/>
                    </a:lnTo>
                    <a:lnTo>
                      <a:pt x="26" y="123"/>
                    </a:lnTo>
                    <a:lnTo>
                      <a:pt x="47" y="129"/>
                    </a:lnTo>
                    <a:lnTo>
                      <a:pt x="26" y="138"/>
                    </a:lnTo>
                    <a:lnTo>
                      <a:pt x="47" y="146"/>
                    </a:lnTo>
                    <a:lnTo>
                      <a:pt x="26" y="154"/>
                    </a:lnTo>
                    <a:lnTo>
                      <a:pt x="47" y="160"/>
                    </a:lnTo>
                    <a:lnTo>
                      <a:pt x="26" y="169"/>
                    </a:lnTo>
                    <a:lnTo>
                      <a:pt x="47" y="177"/>
                    </a:lnTo>
                    <a:lnTo>
                      <a:pt x="26" y="184"/>
                    </a:lnTo>
                    <a:lnTo>
                      <a:pt x="47" y="193"/>
                    </a:lnTo>
                    <a:lnTo>
                      <a:pt x="26" y="200"/>
                    </a:lnTo>
                    <a:lnTo>
                      <a:pt x="47" y="207"/>
                    </a:lnTo>
                    <a:lnTo>
                      <a:pt x="26" y="214"/>
                    </a:lnTo>
                    <a:lnTo>
                      <a:pt x="92" y="214"/>
                    </a:lnTo>
                    <a:lnTo>
                      <a:pt x="86" y="230"/>
                    </a:lnTo>
                    <a:lnTo>
                      <a:pt x="24" y="230"/>
                    </a:lnTo>
                    <a:lnTo>
                      <a:pt x="9" y="226"/>
                    </a:lnTo>
                    <a:lnTo>
                      <a:pt x="0" y="214"/>
                    </a:lnTo>
                    <a:lnTo>
                      <a:pt x="0" y="64"/>
                    </a:lnTo>
                    <a:lnTo>
                      <a:pt x="6" y="48"/>
                    </a:lnTo>
                    <a:lnTo>
                      <a:pt x="18" y="30"/>
                    </a:lnTo>
                    <a:lnTo>
                      <a:pt x="18" y="23"/>
                    </a:lnTo>
                    <a:lnTo>
                      <a:pt x="14" y="23"/>
                    </a:lnTo>
                    <a:lnTo>
                      <a:pt x="11" y="17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96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274" name="Freeform 955"/>
              <p:cNvSpPr>
                <a:spLocks/>
              </p:cNvSpPr>
              <p:nvPr/>
            </p:nvSpPr>
            <p:spPr bwMode="auto">
              <a:xfrm>
                <a:off x="300" y="1252"/>
                <a:ext cx="11" cy="1"/>
              </a:xfrm>
              <a:custGeom>
                <a:avLst/>
                <a:gdLst>
                  <a:gd name="T0" fmla="*/ 0 w 112"/>
                  <a:gd name="T1" fmla="*/ 3 h 8"/>
                  <a:gd name="T2" fmla="*/ 19 w 112"/>
                  <a:gd name="T3" fmla="*/ 1 h 8"/>
                  <a:gd name="T4" fmla="*/ 89 w 112"/>
                  <a:gd name="T5" fmla="*/ 1 h 8"/>
                  <a:gd name="T6" fmla="*/ 112 w 112"/>
                  <a:gd name="T7" fmla="*/ 8 h 8"/>
                  <a:gd name="T8" fmla="*/ 94 w 112"/>
                  <a:gd name="T9" fmla="*/ 0 h 8"/>
                  <a:gd name="T10" fmla="*/ 15 w 112"/>
                  <a:gd name="T11" fmla="*/ 0 h 8"/>
                  <a:gd name="T12" fmla="*/ 0 w 112"/>
                  <a:gd name="T13" fmla="*/ 3 h 8"/>
                  <a:gd name="T14" fmla="*/ 0 w 112"/>
                  <a:gd name="T15" fmla="*/ 3 h 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12"/>
                  <a:gd name="T25" fmla="*/ 0 h 8"/>
                  <a:gd name="T26" fmla="*/ 112 w 112"/>
                  <a:gd name="T27" fmla="*/ 8 h 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12" h="8">
                    <a:moveTo>
                      <a:pt x="0" y="3"/>
                    </a:moveTo>
                    <a:lnTo>
                      <a:pt x="19" y="1"/>
                    </a:lnTo>
                    <a:lnTo>
                      <a:pt x="89" y="1"/>
                    </a:lnTo>
                    <a:lnTo>
                      <a:pt x="112" y="8"/>
                    </a:lnTo>
                    <a:lnTo>
                      <a:pt x="94" y="0"/>
                    </a:lnTo>
                    <a:lnTo>
                      <a:pt x="15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275" name="Freeform 956"/>
              <p:cNvSpPr>
                <a:spLocks/>
              </p:cNvSpPr>
              <p:nvPr/>
            </p:nvSpPr>
            <p:spPr bwMode="auto">
              <a:xfrm>
                <a:off x="309" y="1253"/>
                <a:ext cx="2" cy="1"/>
              </a:xfrm>
              <a:custGeom>
                <a:avLst/>
                <a:gdLst>
                  <a:gd name="T0" fmla="*/ 12 w 12"/>
                  <a:gd name="T1" fmla="*/ 0 h 17"/>
                  <a:gd name="T2" fmla="*/ 12 w 12"/>
                  <a:gd name="T3" fmla="*/ 17 h 17"/>
                  <a:gd name="T4" fmla="*/ 0 w 12"/>
                  <a:gd name="T5" fmla="*/ 17 h 17"/>
                  <a:gd name="T6" fmla="*/ 0 w 12"/>
                  <a:gd name="T7" fmla="*/ 0 h 17"/>
                  <a:gd name="T8" fmla="*/ 12 w 12"/>
                  <a:gd name="T9" fmla="*/ 0 h 17"/>
                  <a:gd name="T10" fmla="*/ 12 w 12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17"/>
                  <a:gd name="T20" fmla="*/ 12 w 12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17">
                    <a:moveTo>
                      <a:pt x="12" y="0"/>
                    </a:moveTo>
                    <a:lnTo>
                      <a:pt x="12" y="17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276" name="Freeform 957"/>
              <p:cNvSpPr>
                <a:spLocks/>
              </p:cNvSpPr>
              <p:nvPr/>
            </p:nvSpPr>
            <p:spPr bwMode="auto">
              <a:xfrm>
                <a:off x="309" y="1255"/>
                <a:ext cx="1" cy="1"/>
              </a:xfrm>
              <a:custGeom>
                <a:avLst/>
                <a:gdLst>
                  <a:gd name="T0" fmla="*/ 9 w 9"/>
                  <a:gd name="T1" fmla="*/ 0 h 7"/>
                  <a:gd name="T2" fmla="*/ 0 w 9"/>
                  <a:gd name="T3" fmla="*/ 0 h 7"/>
                  <a:gd name="T4" fmla="*/ 0 w 9"/>
                  <a:gd name="T5" fmla="*/ 7 h 7"/>
                  <a:gd name="T6" fmla="*/ 9 w 9"/>
                  <a:gd name="T7" fmla="*/ 7 h 7"/>
                  <a:gd name="T8" fmla="*/ 9 w 9"/>
                  <a:gd name="T9" fmla="*/ 0 h 7"/>
                  <a:gd name="T10" fmla="*/ 9 w 9"/>
                  <a:gd name="T11" fmla="*/ 0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7"/>
                  <a:gd name="T20" fmla="*/ 9 w 9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7">
                    <a:moveTo>
                      <a:pt x="9" y="0"/>
                    </a:moveTo>
                    <a:lnTo>
                      <a:pt x="0" y="0"/>
                    </a:lnTo>
                    <a:lnTo>
                      <a:pt x="0" y="7"/>
                    </a:lnTo>
                    <a:lnTo>
                      <a:pt x="9" y="7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277" name="Freeform 958"/>
              <p:cNvSpPr>
                <a:spLocks/>
              </p:cNvSpPr>
              <p:nvPr/>
            </p:nvSpPr>
            <p:spPr bwMode="auto">
              <a:xfrm>
                <a:off x="309" y="1257"/>
                <a:ext cx="2" cy="15"/>
              </a:xfrm>
              <a:custGeom>
                <a:avLst/>
                <a:gdLst>
                  <a:gd name="T0" fmla="*/ 0 w 12"/>
                  <a:gd name="T1" fmla="*/ 11 h 171"/>
                  <a:gd name="T2" fmla="*/ 6 w 12"/>
                  <a:gd name="T3" fmla="*/ 18 h 171"/>
                  <a:gd name="T4" fmla="*/ 0 w 12"/>
                  <a:gd name="T5" fmla="*/ 26 h 171"/>
                  <a:gd name="T6" fmla="*/ 6 w 12"/>
                  <a:gd name="T7" fmla="*/ 33 h 171"/>
                  <a:gd name="T8" fmla="*/ 0 w 12"/>
                  <a:gd name="T9" fmla="*/ 41 h 171"/>
                  <a:gd name="T10" fmla="*/ 6 w 12"/>
                  <a:gd name="T11" fmla="*/ 48 h 171"/>
                  <a:gd name="T12" fmla="*/ 0 w 12"/>
                  <a:gd name="T13" fmla="*/ 56 h 171"/>
                  <a:gd name="T14" fmla="*/ 6 w 12"/>
                  <a:gd name="T15" fmla="*/ 64 h 171"/>
                  <a:gd name="T16" fmla="*/ 0 w 12"/>
                  <a:gd name="T17" fmla="*/ 72 h 171"/>
                  <a:gd name="T18" fmla="*/ 6 w 12"/>
                  <a:gd name="T19" fmla="*/ 80 h 171"/>
                  <a:gd name="T20" fmla="*/ 0 w 12"/>
                  <a:gd name="T21" fmla="*/ 86 h 171"/>
                  <a:gd name="T22" fmla="*/ 6 w 12"/>
                  <a:gd name="T23" fmla="*/ 95 h 171"/>
                  <a:gd name="T24" fmla="*/ 0 w 12"/>
                  <a:gd name="T25" fmla="*/ 103 h 171"/>
                  <a:gd name="T26" fmla="*/ 6 w 12"/>
                  <a:gd name="T27" fmla="*/ 111 h 171"/>
                  <a:gd name="T28" fmla="*/ 0 w 12"/>
                  <a:gd name="T29" fmla="*/ 117 h 171"/>
                  <a:gd name="T30" fmla="*/ 6 w 12"/>
                  <a:gd name="T31" fmla="*/ 126 h 171"/>
                  <a:gd name="T32" fmla="*/ 0 w 12"/>
                  <a:gd name="T33" fmla="*/ 134 h 171"/>
                  <a:gd name="T34" fmla="*/ 6 w 12"/>
                  <a:gd name="T35" fmla="*/ 141 h 171"/>
                  <a:gd name="T36" fmla="*/ 0 w 12"/>
                  <a:gd name="T37" fmla="*/ 150 h 171"/>
                  <a:gd name="T38" fmla="*/ 6 w 12"/>
                  <a:gd name="T39" fmla="*/ 157 h 171"/>
                  <a:gd name="T40" fmla="*/ 0 w 12"/>
                  <a:gd name="T41" fmla="*/ 164 h 171"/>
                  <a:gd name="T42" fmla="*/ 6 w 12"/>
                  <a:gd name="T43" fmla="*/ 171 h 171"/>
                  <a:gd name="T44" fmla="*/ 12 w 12"/>
                  <a:gd name="T45" fmla="*/ 161 h 171"/>
                  <a:gd name="T46" fmla="*/ 12 w 12"/>
                  <a:gd name="T47" fmla="*/ 13 h 171"/>
                  <a:gd name="T48" fmla="*/ 6 w 12"/>
                  <a:gd name="T49" fmla="*/ 0 h 171"/>
                  <a:gd name="T50" fmla="*/ 0 w 12"/>
                  <a:gd name="T51" fmla="*/ 11 h 171"/>
                  <a:gd name="T52" fmla="*/ 0 w 12"/>
                  <a:gd name="T53" fmla="*/ 11 h 171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2"/>
                  <a:gd name="T82" fmla="*/ 0 h 171"/>
                  <a:gd name="T83" fmla="*/ 12 w 12"/>
                  <a:gd name="T84" fmla="*/ 171 h 171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2" h="171">
                    <a:moveTo>
                      <a:pt x="0" y="11"/>
                    </a:moveTo>
                    <a:lnTo>
                      <a:pt x="6" y="18"/>
                    </a:lnTo>
                    <a:lnTo>
                      <a:pt x="0" y="26"/>
                    </a:lnTo>
                    <a:lnTo>
                      <a:pt x="6" y="33"/>
                    </a:lnTo>
                    <a:lnTo>
                      <a:pt x="0" y="41"/>
                    </a:lnTo>
                    <a:lnTo>
                      <a:pt x="6" y="48"/>
                    </a:lnTo>
                    <a:lnTo>
                      <a:pt x="0" y="56"/>
                    </a:lnTo>
                    <a:lnTo>
                      <a:pt x="6" y="64"/>
                    </a:lnTo>
                    <a:lnTo>
                      <a:pt x="0" y="72"/>
                    </a:lnTo>
                    <a:lnTo>
                      <a:pt x="6" y="80"/>
                    </a:lnTo>
                    <a:lnTo>
                      <a:pt x="0" y="86"/>
                    </a:lnTo>
                    <a:lnTo>
                      <a:pt x="6" y="95"/>
                    </a:lnTo>
                    <a:lnTo>
                      <a:pt x="0" y="103"/>
                    </a:lnTo>
                    <a:lnTo>
                      <a:pt x="6" y="111"/>
                    </a:lnTo>
                    <a:lnTo>
                      <a:pt x="0" y="117"/>
                    </a:lnTo>
                    <a:lnTo>
                      <a:pt x="6" y="126"/>
                    </a:lnTo>
                    <a:lnTo>
                      <a:pt x="0" y="134"/>
                    </a:lnTo>
                    <a:lnTo>
                      <a:pt x="6" y="141"/>
                    </a:lnTo>
                    <a:lnTo>
                      <a:pt x="0" y="150"/>
                    </a:lnTo>
                    <a:lnTo>
                      <a:pt x="6" y="157"/>
                    </a:lnTo>
                    <a:lnTo>
                      <a:pt x="0" y="164"/>
                    </a:lnTo>
                    <a:lnTo>
                      <a:pt x="6" y="171"/>
                    </a:lnTo>
                    <a:lnTo>
                      <a:pt x="12" y="161"/>
                    </a:lnTo>
                    <a:lnTo>
                      <a:pt x="12" y="13"/>
                    </a:lnTo>
                    <a:lnTo>
                      <a:pt x="6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278" name="Freeform 959"/>
              <p:cNvSpPr>
                <a:spLocks/>
              </p:cNvSpPr>
              <p:nvPr/>
            </p:nvSpPr>
            <p:spPr bwMode="auto">
              <a:xfrm>
                <a:off x="310" y="1265"/>
                <a:ext cx="4" cy="9"/>
              </a:xfrm>
              <a:custGeom>
                <a:avLst/>
                <a:gdLst>
                  <a:gd name="T0" fmla="*/ 21 w 42"/>
                  <a:gd name="T1" fmla="*/ 0 h 96"/>
                  <a:gd name="T2" fmla="*/ 42 w 42"/>
                  <a:gd name="T3" fmla="*/ 0 h 96"/>
                  <a:gd name="T4" fmla="*/ 23 w 42"/>
                  <a:gd name="T5" fmla="*/ 10 h 96"/>
                  <a:gd name="T6" fmla="*/ 23 w 42"/>
                  <a:gd name="T7" fmla="*/ 78 h 96"/>
                  <a:gd name="T8" fmla="*/ 0 w 42"/>
                  <a:gd name="T9" fmla="*/ 96 h 96"/>
                  <a:gd name="T10" fmla="*/ 21 w 42"/>
                  <a:gd name="T11" fmla="*/ 76 h 96"/>
                  <a:gd name="T12" fmla="*/ 21 w 42"/>
                  <a:gd name="T13" fmla="*/ 0 h 96"/>
                  <a:gd name="T14" fmla="*/ 21 w 42"/>
                  <a:gd name="T15" fmla="*/ 0 h 9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2"/>
                  <a:gd name="T25" fmla="*/ 0 h 96"/>
                  <a:gd name="T26" fmla="*/ 42 w 42"/>
                  <a:gd name="T27" fmla="*/ 96 h 9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2" h="96">
                    <a:moveTo>
                      <a:pt x="21" y="0"/>
                    </a:moveTo>
                    <a:lnTo>
                      <a:pt x="42" y="0"/>
                    </a:lnTo>
                    <a:lnTo>
                      <a:pt x="23" y="10"/>
                    </a:lnTo>
                    <a:lnTo>
                      <a:pt x="23" y="78"/>
                    </a:lnTo>
                    <a:lnTo>
                      <a:pt x="0" y="96"/>
                    </a:lnTo>
                    <a:lnTo>
                      <a:pt x="21" y="76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279" name="Freeform 960"/>
              <p:cNvSpPr>
                <a:spLocks/>
              </p:cNvSpPr>
              <p:nvPr/>
            </p:nvSpPr>
            <p:spPr bwMode="auto">
              <a:xfrm>
                <a:off x="296" y="1264"/>
                <a:ext cx="2" cy="10"/>
              </a:xfrm>
              <a:custGeom>
                <a:avLst/>
                <a:gdLst>
                  <a:gd name="T0" fmla="*/ 27 w 27"/>
                  <a:gd name="T1" fmla="*/ 0 h 107"/>
                  <a:gd name="T2" fmla="*/ 5 w 27"/>
                  <a:gd name="T3" fmla="*/ 0 h 107"/>
                  <a:gd name="T4" fmla="*/ 0 w 27"/>
                  <a:gd name="T5" fmla="*/ 4 h 107"/>
                  <a:gd name="T6" fmla="*/ 0 w 27"/>
                  <a:gd name="T7" fmla="*/ 103 h 107"/>
                  <a:gd name="T8" fmla="*/ 5 w 27"/>
                  <a:gd name="T9" fmla="*/ 107 h 107"/>
                  <a:gd name="T10" fmla="*/ 27 w 27"/>
                  <a:gd name="T11" fmla="*/ 107 h 107"/>
                  <a:gd name="T12" fmla="*/ 27 w 27"/>
                  <a:gd name="T13" fmla="*/ 0 h 107"/>
                  <a:gd name="T14" fmla="*/ 27 w 27"/>
                  <a:gd name="T15" fmla="*/ 0 h 10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7"/>
                  <a:gd name="T25" fmla="*/ 0 h 107"/>
                  <a:gd name="T26" fmla="*/ 27 w 27"/>
                  <a:gd name="T27" fmla="*/ 107 h 10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7" h="107">
                    <a:moveTo>
                      <a:pt x="27" y="0"/>
                    </a:moveTo>
                    <a:lnTo>
                      <a:pt x="5" y="0"/>
                    </a:lnTo>
                    <a:lnTo>
                      <a:pt x="0" y="4"/>
                    </a:lnTo>
                    <a:lnTo>
                      <a:pt x="0" y="103"/>
                    </a:lnTo>
                    <a:lnTo>
                      <a:pt x="5" y="107"/>
                    </a:lnTo>
                    <a:lnTo>
                      <a:pt x="27" y="107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280" name="Freeform 961"/>
              <p:cNvSpPr>
                <a:spLocks/>
              </p:cNvSpPr>
              <p:nvPr/>
            </p:nvSpPr>
            <p:spPr bwMode="auto">
              <a:xfrm>
                <a:off x="332" y="1274"/>
                <a:ext cx="9" cy="5"/>
              </a:xfrm>
              <a:custGeom>
                <a:avLst/>
                <a:gdLst>
                  <a:gd name="T0" fmla="*/ 0 w 96"/>
                  <a:gd name="T1" fmla="*/ 36 h 62"/>
                  <a:gd name="T2" fmla="*/ 12 w 96"/>
                  <a:gd name="T3" fmla="*/ 18 h 62"/>
                  <a:gd name="T4" fmla="*/ 21 w 96"/>
                  <a:gd name="T5" fmla="*/ 13 h 62"/>
                  <a:gd name="T6" fmla="*/ 29 w 96"/>
                  <a:gd name="T7" fmla="*/ 16 h 62"/>
                  <a:gd name="T8" fmla="*/ 47 w 96"/>
                  <a:gd name="T9" fmla="*/ 10 h 62"/>
                  <a:gd name="T10" fmla="*/ 47 w 96"/>
                  <a:gd name="T11" fmla="*/ 41 h 62"/>
                  <a:gd name="T12" fmla="*/ 58 w 96"/>
                  <a:gd name="T13" fmla="*/ 18 h 62"/>
                  <a:gd name="T14" fmla="*/ 68 w 96"/>
                  <a:gd name="T15" fmla="*/ 16 h 62"/>
                  <a:gd name="T16" fmla="*/ 79 w 96"/>
                  <a:gd name="T17" fmla="*/ 18 h 62"/>
                  <a:gd name="T18" fmla="*/ 86 w 96"/>
                  <a:gd name="T19" fmla="*/ 10 h 62"/>
                  <a:gd name="T20" fmla="*/ 90 w 96"/>
                  <a:gd name="T21" fmla="*/ 16 h 62"/>
                  <a:gd name="T22" fmla="*/ 96 w 96"/>
                  <a:gd name="T23" fmla="*/ 62 h 62"/>
                  <a:gd name="T24" fmla="*/ 96 w 96"/>
                  <a:gd name="T25" fmla="*/ 6 h 62"/>
                  <a:gd name="T26" fmla="*/ 79 w 96"/>
                  <a:gd name="T27" fmla="*/ 0 h 62"/>
                  <a:gd name="T28" fmla="*/ 21 w 96"/>
                  <a:gd name="T29" fmla="*/ 0 h 62"/>
                  <a:gd name="T30" fmla="*/ 0 w 96"/>
                  <a:gd name="T31" fmla="*/ 6 h 62"/>
                  <a:gd name="T32" fmla="*/ 0 w 96"/>
                  <a:gd name="T33" fmla="*/ 36 h 62"/>
                  <a:gd name="T34" fmla="*/ 0 w 96"/>
                  <a:gd name="T35" fmla="*/ 36 h 6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96"/>
                  <a:gd name="T55" fmla="*/ 0 h 62"/>
                  <a:gd name="T56" fmla="*/ 96 w 96"/>
                  <a:gd name="T57" fmla="*/ 62 h 6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96" h="62">
                    <a:moveTo>
                      <a:pt x="0" y="36"/>
                    </a:moveTo>
                    <a:lnTo>
                      <a:pt x="12" y="18"/>
                    </a:lnTo>
                    <a:lnTo>
                      <a:pt x="21" y="13"/>
                    </a:lnTo>
                    <a:lnTo>
                      <a:pt x="29" y="16"/>
                    </a:lnTo>
                    <a:lnTo>
                      <a:pt x="47" y="10"/>
                    </a:lnTo>
                    <a:lnTo>
                      <a:pt x="47" y="41"/>
                    </a:lnTo>
                    <a:lnTo>
                      <a:pt x="58" y="18"/>
                    </a:lnTo>
                    <a:lnTo>
                      <a:pt x="68" y="16"/>
                    </a:lnTo>
                    <a:lnTo>
                      <a:pt x="79" y="18"/>
                    </a:lnTo>
                    <a:lnTo>
                      <a:pt x="86" y="10"/>
                    </a:lnTo>
                    <a:lnTo>
                      <a:pt x="90" y="16"/>
                    </a:lnTo>
                    <a:lnTo>
                      <a:pt x="96" y="62"/>
                    </a:lnTo>
                    <a:lnTo>
                      <a:pt x="96" y="6"/>
                    </a:lnTo>
                    <a:lnTo>
                      <a:pt x="79" y="0"/>
                    </a:lnTo>
                    <a:lnTo>
                      <a:pt x="21" y="0"/>
                    </a:lnTo>
                    <a:lnTo>
                      <a:pt x="0" y="6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281" name="Freeform 962"/>
              <p:cNvSpPr>
                <a:spLocks/>
              </p:cNvSpPr>
              <p:nvPr/>
            </p:nvSpPr>
            <p:spPr bwMode="auto">
              <a:xfrm>
                <a:off x="332" y="1280"/>
                <a:ext cx="9" cy="2"/>
              </a:xfrm>
              <a:custGeom>
                <a:avLst/>
                <a:gdLst>
                  <a:gd name="T0" fmla="*/ 5 w 106"/>
                  <a:gd name="T1" fmla="*/ 0 h 20"/>
                  <a:gd name="T2" fmla="*/ 0 w 106"/>
                  <a:gd name="T3" fmla="*/ 3 h 20"/>
                  <a:gd name="T4" fmla="*/ 0 w 106"/>
                  <a:gd name="T5" fmla="*/ 13 h 20"/>
                  <a:gd name="T6" fmla="*/ 8 w 106"/>
                  <a:gd name="T7" fmla="*/ 20 h 20"/>
                  <a:gd name="T8" fmla="*/ 99 w 106"/>
                  <a:gd name="T9" fmla="*/ 20 h 20"/>
                  <a:gd name="T10" fmla="*/ 106 w 106"/>
                  <a:gd name="T11" fmla="*/ 11 h 20"/>
                  <a:gd name="T12" fmla="*/ 94 w 106"/>
                  <a:gd name="T13" fmla="*/ 13 h 20"/>
                  <a:gd name="T14" fmla="*/ 14 w 106"/>
                  <a:gd name="T15" fmla="*/ 13 h 20"/>
                  <a:gd name="T16" fmla="*/ 8 w 106"/>
                  <a:gd name="T17" fmla="*/ 11 h 20"/>
                  <a:gd name="T18" fmla="*/ 5 w 106"/>
                  <a:gd name="T19" fmla="*/ 6 h 20"/>
                  <a:gd name="T20" fmla="*/ 5 w 106"/>
                  <a:gd name="T21" fmla="*/ 0 h 20"/>
                  <a:gd name="T22" fmla="*/ 5 w 106"/>
                  <a:gd name="T23" fmla="*/ 0 h 2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06"/>
                  <a:gd name="T37" fmla="*/ 0 h 20"/>
                  <a:gd name="T38" fmla="*/ 106 w 106"/>
                  <a:gd name="T39" fmla="*/ 20 h 2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06" h="20">
                    <a:moveTo>
                      <a:pt x="5" y="0"/>
                    </a:moveTo>
                    <a:lnTo>
                      <a:pt x="0" y="3"/>
                    </a:lnTo>
                    <a:lnTo>
                      <a:pt x="0" y="13"/>
                    </a:lnTo>
                    <a:lnTo>
                      <a:pt x="8" y="20"/>
                    </a:lnTo>
                    <a:lnTo>
                      <a:pt x="99" y="20"/>
                    </a:lnTo>
                    <a:lnTo>
                      <a:pt x="106" y="11"/>
                    </a:lnTo>
                    <a:lnTo>
                      <a:pt x="94" y="13"/>
                    </a:lnTo>
                    <a:lnTo>
                      <a:pt x="14" y="13"/>
                    </a:lnTo>
                    <a:lnTo>
                      <a:pt x="8" y="11"/>
                    </a:lnTo>
                    <a:lnTo>
                      <a:pt x="5" y="6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282" name="Freeform 963"/>
              <p:cNvSpPr>
                <a:spLocks/>
              </p:cNvSpPr>
              <p:nvPr/>
            </p:nvSpPr>
            <p:spPr bwMode="auto">
              <a:xfrm>
                <a:off x="333" y="1275"/>
                <a:ext cx="3" cy="6"/>
              </a:xfrm>
              <a:custGeom>
                <a:avLst/>
                <a:gdLst>
                  <a:gd name="T0" fmla="*/ 24 w 33"/>
                  <a:gd name="T1" fmla="*/ 7 h 67"/>
                  <a:gd name="T2" fmla="*/ 31 w 33"/>
                  <a:gd name="T3" fmla="*/ 19 h 67"/>
                  <a:gd name="T4" fmla="*/ 33 w 33"/>
                  <a:gd name="T5" fmla="*/ 29 h 67"/>
                  <a:gd name="T6" fmla="*/ 33 w 33"/>
                  <a:gd name="T7" fmla="*/ 39 h 67"/>
                  <a:gd name="T8" fmla="*/ 31 w 33"/>
                  <a:gd name="T9" fmla="*/ 49 h 67"/>
                  <a:gd name="T10" fmla="*/ 25 w 33"/>
                  <a:gd name="T11" fmla="*/ 60 h 67"/>
                  <a:gd name="T12" fmla="*/ 21 w 33"/>
                  <a:gd name="T13" fmla="*/ 64 h 67"/>
                  <a:gd name="T14" fmla="*/ 13 w 33"/>
                  <a:gd name="T15" fmla="*/ 67 h 67"/>
                  <a:gd name="T16" fmla="*/ 6 w 33"/>
                  <a:gd name="T17" fmla="*/ 64 h 67"/>
                  <a:gd name="T18" fmla="*/ 0 w 33"/>
                  <a:gd name="T19" fmla="*/ 60 h 67"/>
                  <a:gd name="T20" fmla="*/ 9 w 33"/>
                  <a:gd name="T21" fmla="*/ 61 h 67"/>
                  <a:gd name="T22" fmla="*/ 18 w 33"/>
                  <a:gd name="T23" fmla="*/ 58 h 67"/>
                  <a:gd name="T24" fmla="*/ 25 w 33"/>
                  <a:gd name="T25" fmla="*/ 46 h 67"/>
                  <a:gd name="T26" fmla="*/ 27 w 33"/>
                  <a:gd name="T27" fmla="*/ 30 h 67"/>
                  <a:gd name="T28" fmla="*/ 25 w 33"/>
                  <a:gd name="T29" fmla="*/ 17 h 67"/>
                  <a:gd name="T30" fmla="*/ 19 w 33"/>
                  <a:gd name="T31" fmla="*/ 0 h 67"/>
                  <a:gd name="T32" fmla="*/ 24 w 33"/>
                  <a:gd name="T33" fmla="*/ 7 h 67"/>
                  <a:gd name="T34" fmla="*/ 24 w 33"/>
                  <a:gd name="T35" fmla="*/ 7 h 6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3"/>
                  <a:gd name="T55" fmla="*/ 0 h 67"/>
                  <a:gd name="T56" fmla="*/ 33 w 33"/>
                  <a:gd name="T57" fmla="*/ 67 h 6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3" h="67">
                    <a:moveTo>
                      <a:pt x="24" y="7"/>
                    </a:moveTo>
                    <a:lnTo>
                      <a:pt x="31" y="19"/>
                    </a:lnTo>
                    <a:lnTo>
                      <a:pt x="33" y="29"/>
                    </a:lnTo>
                    <a:lnTo>
                      <a:pt x="33" y="39"/>
                    </a:lnTo>
                    <a:lnTo>
                      <a:pt x="31" y="49"/>
                    </a:lnTo>
                    <a:lnTo>
                      <a:pt x="25" y="60"/>
                    </a:lnTo>
                    <a:lnTo>
                      <a:pt x="21" y="64"/>
                    </a:lnTo>
                    <a:lnTo>
                      <a:pt x="13" y="67"/>
                    </a:lnTo>
                    <a:lnTo>
                      <a:pt x="6" y="64"/>
                    </a:lnTo>
                    <a:lnTo>
                      <a:pt x="0" y="60"/>
                    </a:lnTo>
                    <a:lnTo>
                      <a:pt x="9" y="61"/>
                    </a:lnTo>
                    <a:lnTo>
                      <a:pt x="18" y="58"/>
                    </a:lnTo>
                    <a:lnTo>
                      <a:pt x="25" y="46"/>
                    </a:lnTo>
                    <a:lnTo>
                      <a:pt x="27" y="30"/>
                    </a:lnTo>
                    <a:lnTo>
                      <a:pt x="25" y="17"/>
                    </a:lnTo>
                    <a:lnTo>
                      <a:pt x="19" y="0"/>
                    </a:lnTo>
                    <a:lnTo>
                      <a:pt x="24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283" name="Freeform 964"/>
              <p:cNvSpPr>
                <a:spLocks/>
              </p:cNvSpPr>
              <p:nvPr/>
            </p:nvSpPr>
            <p:spPr bwMode="auto">
              <a:xfrm>
                <a:off x="337" y="1275"/>
                <a:ext cx="3" cy="5"/>
              </a:xfrm>
              <a:custGeom>
                <a:avLst/>
                <a:gdLst>
                  <a:gd name="T0" fmla="*/ 23 w 31"/>
                  <a:gd name="T1" fmla="*/ 7 h 65"/>
                  <a:gd name="T2" fmla="*/ 29 w 31"/>
                  <a:gd name="T3" fmla="*/ 18 h 65"/>
                  <a:gd name="T4" fmla="*/ 31 w 31"/>
                  <a:gd name="T5" fmla="*/ 29 h 65"/>
                  <a:gd name="T6" fmla="*/ 31 w 31"/>
                  <a:gd name="T7" fmla="*/ 39 h 65"/>
                  <a:gd name="T8" fmla="*/ 29 w 31"/>
                  <a:gd name="T9" fmla="*/ 49 h 65"/>
                  <a:gd name="T10" fmla="*/ 24 w 31"/>
                  <a:gd name="T11" fmla="*/ 59 h 65"/>
                  <a:gd name="T12" fmla="*/ 19 w 31"/>
                  <a:gd name="T13" fmla="*/ 64 h 65"/>
                  <a:gd name="T14" fmla="*/ 11 w 31"/>
                  <a:gd name="T15" fmla="*/ 65 h 65"/>
                  <a:gd name="T16" fmla="*/ 5 w 31"/>
                  <a:gd name="T17" fmla="*/ 64 h 65"/>
                  <a:gd name="T18" fmla="*/ 0 w 31"/>
                  <a:gd name="T19" fmla="*/ 59 h 65"/>
                  <a:gd name="T20" fmla="*/ 7 w 31"/>
                  <a:gd name="T21" fmla="*/ 61 h 65"/>
                  <a:gd name="T22" fmla="*/ 15 w 31"/>
                  <a:gd name="T23" fmla="*/ 56 h 65"/>
                  <a:gd name="T24" fmla="*/ 24 w 31"/>
                  <a:gd name="T25" fmla="*/ 46 h 65"/>
                  <a:gd name="T26" fmla="*/ 25 w 31"/>
                  <a:gd name="T27" fmla="*/ 30 h 65"/>
                  <a:gd name="T28" fmla="*/ 24 w 31"/>
                  <a:gd name="T29" fmla="*/ 18 h 65"/>
                  <a:gd name="T30" fmla="*/ 16 w 31"/>
                  <a:gd name="T31" fmla="*/ 0 h 65"/>
                  <a:gd name="T32" fmla="*/ 23 w 31"/>
                  <a:gd name="T33" fmla="*/ 7 h 65"/>
                  <a:gd name="T34" fmla="*/ 23 w 31"/>
                  <a:gd name="T35" fmla="*/ 7 h 6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1"/>
                  <a:gd name="T55" fmla="*/ 0 h 65"/>
                  <a:gd name="T56" fmla="*/ 31 w 31"/>
                  <a:gd name="T57" fmla="*/ 65 h 6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1" h="65">
                    <a:moveTo>
                      <a:pt x="23" y="7"/>
                    </a:moveTo>
                    <a:lnTo>
                      <a:pt x="29" y="18"/>
                    </a:lnTo>
                    <a:lnTo>
                      <a:pt x="31" y="29"/>
                    </a:lnTo>
                    <a:lnTo>
                      <a:pt x="31" y="39"/>
                    </a:lnTo>
                    <a:lnTo>
                      <a:pt x="29" y="49"/>
                    </a:lnTo>
                    <a:lnTo>
                      <a:pt x="24" y="59"/>
                    </a:lnTo>
                    <a:lnTo>
                      <a:pt x="19" y="64"/>
                    </a:lnTo>
                    <a:lnTo>
                      <a:pt x="11" y="65"/>
                    </a:lnTo>
                    <a:lnTo>
                      <a:pt x="5" y="64"/>
                    </a:lnTo>
                    <a:lnTo>
                      <a:pt x="0" y="59"/>
                    </a:lnTo>
                    <a:lnTo>
                      <a:pt x="7" y="61"/>
                    </a:lnTo>
                    <a:lnTo>
                      <a:pt x="15" y="56"/>
                    </a:lnTo>
                    <a:lnTo>
                      <a:pt x="24" y="46"/>
                    </a:lnTo>
                    <a:lnTo>
                      <a:pt x="25" y="30"/>
                    </a:lnTo>
                    <a:lnTo>
                      <a:pt x="24" y="18"/>
                    </a:lnTo>
                    <a:lnTo>
                      <a:pt x="16" y="0"/>
                    </a:lnTo>
                    <a:lnTo>
                      <a:pt x="23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284" name="Freeform 965"/>
              <p:cNvSpPr>
                <a:spLocks/>
              </p:cNvSpPr>
              <p:nvPr/>
            </p:nvSpPr>
            <p:spPr bwMode="auto">
              <a:xfrm>
                <a:off x="332" y="1269"/>
                <a:ext cx="4" cy="4"/>
              </a:xfrm>
              <a:custGeom>
                <a:avLst/>
                <a:gdLst>
                  <a:gd name="T0" fmla="*/ 13 w 43"/>
                  <a:gd name="T1" fmla="*/ 5 h 47"/>
                  <a:gd name="T2" fmla="*/ 20 w 43"/>
                  <a:gd name="T3" fmla="*/ 18 h 47"/>
                  <a:gd name="T4" fmla="*/ 20 w 43"/>
                  <a:gd name="T5" fmla="*/ 37 h 47"/>
                  <a:gd name="T6" fmla="*/ 29 w 43"/>
                  <a:gd name="T7" fmla="*/ 28 h 47"/>
                  <a:gd name="T8" fmla="*/ 26 w 43"/>
                  <a:gd name="T9" fmla="*/ 41 h 47"/>
                  <a:gd name="T10" fmla="*/ 35 w 43"/>
                  <a:gd name="T11" fmla="*/ 33 h 47"/>
                  <a:gd name="T12" fmla="*/ 43 w 43"/>
                  <a:gd name="T13" fmla="*/ 47 h 47"/>
                  <a:gd name="T14" fmla="*/ 0 w 43"/>
                  <a:gd name="T15" fmla="*/ 47 h 47"/>
                  <a:gd name="T16" fmla="*/ 0 w 43"/>
                  <a:gd name="T17" fmla="*/ 3 h 47"/>
                  <a:gd name="T18" fmla="*/ 2 w 43"/>
                  <a:gd name="T19" fmla="*/ 0 h 47"/>
                  <a:gd name="T20" fmla="*/ 8 w 43"/>
                  <a:gd name="T21" fmla="*/ 0 h 47"/>
                  <a:gd name="T22" fmla="*/ 2 w 43"/>
                  <a:gd name="T23" fmla="*/ 3 h 47"/>
                  <a:gd name="T24" fmla="*/ 2 w 43"/>
                  <a:gd name="T25" fmla="*/ 41 h 47"/>
                  <a:gd name="T26" fmla="*/ 10 w 43"/>
                  <a:gd name="T27" fmla="*/ 41 h 47"/>
                  <a:gd name="T28" fmla="*/ 10 w 43"/>
                  <a:gd name="T29" fmla="*/ 5 h 47"/>
                  <a:gd name="T30" fmla="*/ 13 w 43"/>
                  <a:gd name="T31" fmla="*/ 5 h 47"/>
                  <a:gd name="T32" fmla="*/ 13 w 43"/>
                  <a:gd name="T33" fmla="*/ 5 h 4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3"/>
                  <a:gd name="T52" fmla="*/ 0 h 47"/>
                  <a:gd name="T53" fmla="*/ 43 w 43"/>
                  <a:gd name="T54" fmla="*/ 47 h 4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3" h="47">
                    <a:moveTo>
                      <a:pt x="13" y="5"/>
                    </a:moveTo>
                    <a:lnTo>
                      <a:pt x="20" y="18"/>
                    </a:lnTo>
                    <a:lnTo>
                      <a:pt x="20" y="37"/>
                    </a:lnTo>
                    <a:lnTo>
                      <a:pt x="29" y="28"/>
                    </a:lnTo>
                    <a:lnTo>
                      <a:pt x="26" y="41"/>
                    </a:lnTo>
                    <a:lnTo>
                      <a:pt x="35" y="33"/>
                    </a:lnTo>
                    <a:lnTo>
                      <a:pt x="43" y="47"/>
                    </a:lnTo>
                    <a:lnTo>
                      <a:pt x="0" y="47"/>
                    </a:lnTo>
                    <a:lnTo>
                      <a:pt x="0" y="3"/>
                    </a:lnTo>
                    <a:lnTo>
                      <a:pt x="2" y="0"/>
                    </a:lnTo>
                    <a:lnTo>
                      <a:pt x="8" y="0"/>
                    </a:lnTo>
                    <a:lnTo>
                      <a:pt x="2" y="3"/>
                    </a:lnTo>
                    <a:lnTo>
                      <a:pt x="2" y="41"/>
                    </a:lnTo>
                    <a:lnTo>
                      <a:pt x="10" y="41"/>
                    </a:lnTo>
                    <a:lnTo>
                      <a:pt x="10" y="5"/>
                    </a:lnTo>
                    <a:lnTo>
                      <a:pt x="13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285" name="Freeform 966"/>
              <p:cNvSpPr>
                <a:spLocks/>
              </p:cNvSpPr>
              <p:nvPr/>
            </p:nvSpPr>
            <p:spPr bwMode="auto">
              <a:xfrm>
                <a:off x="334" y="1269"/>
                <a:ext cx="2" cy="3"/>
              </a:xfrm>
              <a:custGeom>
                <a:avLst/>
                <a:gdLst>
                  <a:gd name="T0" fmla="*/ 21 w 21"/>
                  <a:gd name="T1" fmla="*/ 2 h 30"/>
                  <a:gd name="T2" fmla="*/ 21 w 21"/>
                  <a:gd name="T3" fmla="*/ 30 h 30"/>
                  <a:gd name="T4" fmla="*/ 13 w 21"/>
                  <a:gd name="T5" fmla="*/ 22 h 30"/>
                  <a:gd name="T6" fmla="*/ 17 w 21"/>
                  <a:gd name="T7" fmla="*/ 16 h 30"/>
                  <a:gd name="T8" fmla="*/ 12 w 21"/>
                  <a:gd name="T9" fmla="*/ 12 h 30"/>
                  <a:gd name="T10" fmla="*/ 12 w 21"/>
                  <a:gd name="T11" fmla="*/ 4 h 30"/>
                  <a:gd name="T12" fmla="*/ 4 w 21"/>
                  <a:gd name="T13" fmla="*/ 4 h 30"/>
                  <a:gd name="T14" fmla="*/ 0 w 21"/>
                  <a:gd name="T15" fmla="*/ 0 h 30"/>
                  <a:gd name="T16" fmla="*/ 21 w 21"/>
                  <a:gd name="T17" fmla="*/ 2 h 30"/>
                  <a:gd name="T18" fmla="*/ 21 w 21"/>
                  <a:gd name="T19" fmla="*/ 2 h 3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1"/>
                  <a:gd name="T31" fmla="*/ 0 h 30"/>
                  <a:gd name="T32" fmla="*/ 21 w 21"/>
                  <a:gd name="T33" fmla="*/ 30 h 3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1" h="30">
                    <a:moveTo>
                      <a:pt x="21" y="2"/>
                    </a:moveTo>
                    <a:lnTo>
                      <a:pt x="21" y="30"/>
                    </a:lnTo>
                    <a:lnTo>
                      <a:pt x="13" y="22"/>
                    </a:lnTo>
                    <a:lnTo>
                      <a:pt x="17" y="16"/>
                    </a:lnTo>
                    <a:lnTo>
                      <a:pt x="12" y="12"/>
                    </a:lnTo>
                    <a:lnTo>
                      <a:pt x="12" y="4"/>
                    </a:lnTo>
                    <a:lnTo>
                      <a:pt x="4" y="4"/>
                    </a:lnTo>
                    <a:lnTo>
                      <a:pt x="0" y="0"/>
                    </a:lnTo>
                    <a:lnTo>
                      <a:pt x="21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286" name="Freeform 967"/>
              <p:cNvSpPr>
                <a:spLocks/>
              </p:cNvSpPr>
              <p:nvPr/>
            </p:nvSpPr>
            <p:spPr bwMode="auto">
              <a:xfrm>
                <a:off x="371" y="1276"/>
                <a:ext cx="8" cy="5"/>
              </a:xfrm>
              <a:custGeom>
                <a:avLst/>
                <a:gdLst>
                  <a:gd name="T0" fmla="*/ 0 w 81"/>
                  <a:gd name="T1" fmla="*/ 0 h 57"/>
                  <a:gd name="T2" fmla="*/ 68 w 81"/>
                  <a:gd name="T3" fmla="*/ 4 h 57"/>
                  <a:gd name="T4" fmla="*/ 81 w 81"/>
                  <a:gd name="T5" fmla="*/ 6 h 57"/>
                  <a:gd name="T6" fmla="*/ 80 w 81"/>
                  <a:gd name="T7" fmla="*/ 57 h 57"/>
                  <a:gd name="T8" fmla="*/ 76 w 81"/>
                  <a:gd name="T9" fmla="*/ 15 h 57"/>
                  <a:gd name="T10" fmla="*/ 71 w 81"/>
                  <a:gd name="T11" fmla="*/ 9 h 57"/>
                  <a:gd name="T12" fmla="*/ 63 w 81"/>
                  <a:gd name="T13" fmla="*/ 17 h 57"/>
                  <a:gd name="T14" fmla="*/ 57 w 81"/>
                  <a:gd name="T15" fmla="*/ 14 h 57"/>
                  <a:gd name="T16" fmla="*/ 50 w 81"/>
                  <a:gd name="T17" fmla="*/ 12 h 57"/>
                  <a:gd name="T18" fmla="*/ 43 w 81"/>
                  <a:gd name="T19" fmla="*/ 16 h 57"/>
                  <a:gd name="T20" fmla="*/ 34 w 81"/>
                  <a:gd name="T21" fmla="*/ 34 h 57"/>
                  <a:gd name="T22" fmla="*/ 34 w 81"/>
                  <a:gd name="T23" fmla="*/ 9 h 57"/>
                  <a:gd name="T24" fmla="*/ 24 w 81"/>
                  <a:gd name="T25" fmla="*/ 17 h 57"/>
                  <a:gd name="T26" fmla="*/ 18 w 81"/>
                  <a:gd name="T27" fmla="*/ 10 h 57"/>
                  <a:gd name="T28" fmla="*/ 9 w 81"/>
                  <a:gd name="T29" fmla="*/ 10 h 57"/>
                  <a:gd name="T30" fmla="*/ 0 w 81"/>
                  <a:gd name="T31" fmla="*/ 17 h 57"/>
                  <a:gd name="T32" fmla="*/ 0 w 81"/>
                  <a:gd name="T33" fmla="*/ 0 h 57"/>
                  <a:gd name="T34" fmla="*/ 0 w 81"/>
                  <a:gd name="T35" fmla="*/ 0 h 5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81"/>
                  <a:gd name="T55" fmla="*/ 0 h 57"/>
                  <a:gd name="T56" fmla="*/ 81 w 81"/>
                  <a:gd name="T57" fmla="*/ 57 h 5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81" h="57">
                    <a:moveTo>
                      <a:pt x="0" y="0"/>
                    </a:moveTo>
                    <a:lnTo>
                      <a:pt x="68" y="4"/>
                    </a:lnTo>
                    <a:lnTo>
                      <a:pt x="81" y="6"/>
                    </a:lnTo>
                    <a:lnTo>
                      <a:pt x="80" y="57"/>
                    </a:lnTo>
                    <a:lnTo>
                      <a:pt x="76" y="15"/>
                    </a:lnTo>
                    <a:lnTo>
                      <a:pt x="71" y="9"/>
                    </a:lnTo>
                    <a:lnTo>
                      <a:pt x="63" y="17"/>
                    </a:lnTo>
                    <a:lnTo>
                      <a:pt x="57" y="14"/>
                    </a:lnTo>
                    <a:lnTo>
                      <a:pt x="50" y="12"/>
                    </a:lnTo>
                    <a:lnTo>
                      <a:pt x="43" y="16"/>
                    </a:lnTo>
                    <a:lnTo>
                      <a:pt x="34" y="34"/>
                    </a:lnTo>
                    <a:lnTo>
                      <a:pt x="34" y="9"/>
                    </a:lnTo>
                    <a:lnTo>
                      <a:pt x="24" y="17"/>
                    </a:lnTo>
                    <a:lnTo>
                      <a:pt x="18" y="10"/>
                    </a:lnTo>
                    <a:lnTo>
                      <a:pt x="9" y="10"/>
                    </a:lnTo>
                    <a:lnTo>
                      <a:pt x="0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287" name="Freeform 968"/>
              <p:cNvSpPr>
                <a:spLocks/>
              </p:cNvSpPr>
              <p:nvPr/>
            </p:nvSpPr>
            <p:spPr bwMode="auto">
              <a:xfrm>
                <a:off x="372" y="1278"/>
                <a:ext cx="2" cy="4"/>
              </a:xfrm>
              <a:custGeom>
                <a:avLst/>
                <a:gdLst>
                  <a:gd name="T0" fmla="*/ 21 w 28"/>
                  <a:gd name="T1" fmla="*/ 0 h 47"/>
                  <a:gd name="T2" fmla="*/ 24 w 28"/>
                  <a:gd name="T3" fmla="*/ 16 h 47"/>
                  <a:gd name="T4" fmla="*/ 21 w 28"/>
                  <a:gd name="T5" fmla="*/ 30 h 47"/>
                  <a:gd name="T6" fmla="*/ 14 w 28"/>
                  <a:gd name="T7" fmla="*/ 40 h 47"/>
                  <a:gd name="T8" fmla="*/ 6 w 28"/>
                  <a:gd name="T9" fmla="*/ 40 h 47"/>
                  <a:gd name="T10" fmla="*/ 0 w 28"/>
                  <a:gd name="T11" fmla="*/ 39 h 47"/>
                  <a:gd name="T12" fmla="*/ 1 w 28"/>
                  <a:gd name="T13" fmla="*/ 43 h 47"/>
                  <a:gd name="T14" fmla="*/ 8 w 28"/>
                  <a:gd name="T15" fmla="*/ 47 h 47"/>
                  <a:gd name="T16" fmla="*/ 16 w 28"/>
                  <a:gd name="T17" fmla="*/ 43 h 47"/>
                  <a:gd name="T18" fmla="*/ 24 w 28"/>
                  <a:gd name="T19" fmla="*/ 37 h 47"/>
                  <a:gd name="T20" fmla="*/ 26 w 28"/>
                  <a:gd name="T21" fmla="*/ 29 h 47"/>
                  <a:gd name="T22" fmla="*/ 28 w 28"/>
                  <a:gd name="T23" fmla="*/ 21 h 47"/>
                  <a:gd name="T24" fmla="*/ 26 w 28"/>
                  <a:gd name="T25" fmla="*/ 12 h 47"/>
                  <a:gd name="T26" fmla="*/ 21 w 28"/>
                  <a:gd name="T27" fmla="*/ 0 h 47"/>
                  <a:gd name="T28" fmla="*/ 21 w 28"/>
                  <a:gd name="T29" fmla="*/ 0 h 4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8"/>
                  <a:gd name="T46" fmla="*/ 0 h 47"/>
                  <a:gd name="T47" fmla="*/ 28 w 28"/>
                  <a:gd name="T48" fmla="*/ 47 h 4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8" h="47">
                    <a:moveTo>
                      <a:pt x="21" y="0"/>
                    </a:moveTo>
                    <a:lnTo>
                      <a:pt x="24" y="16"/>
                    </a:lnTo>
                    <a:lnTo>
                      <a:pt x="21" y="30"/>
                    </a:lnTo>
                    <a:lnTo>
                      <a:pt x="14" y="40"/>
                    </a:lnTo>
                    <a:lnTo>
                      <a:pt x="6" y="40"/>
                    </a:lnTo>
                    <a:lnTo>
                      <a:pt x="0" y="39"/>
                    </a:lnTo>
                    <a:lnTo>
                      <a:pt x="1" y="43"/>
                    </a:lnTo>
                    <a:lnTo>
                      <a:pt x="8" y="47"/>
                    </a:lnTo>
                    <a:lnTo>
                      <a:pt x="16" y="43"/>
                    </a:lnTo>
                    <a:lnTo>
                      <a:pt x="24" y="37"/>
                    </a:lnTo>
                    <a:lnTo>
                      <a:pt x="26" y="29"/>
                    </a:lnTo>
                    <a:lnTo>
                      <a:pt x="28" y="21"/>
                    </a:lnTo>
                    <a:lnTo>
                      <a:pt x="26" y="12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288" name="Freeform 969"/>
              <p:cNvSpPr>
                <a:spLocks/>
              </p:cNvSpPr>
              <p:nvPr/>
            </p:nvSpPr>
            <p:spPr bwMode="auto">
              <a:xfrm>
                <a:off x="375" y="1278"/>
                <a:ext cx="2" cy="4"/>
              </a:xfrm>
              <a:custGeom>
                <a:avLst/>
                <a:gdLst>
                  <a:gd name="T0" fmla="*/ 28 w 28"/>
                  <a:gd name="T1" fmla="*/ 0 h 35"/>
                  <a:gd name="T2" fmla="*/ 25 w 28"/>
                  <a:gd name="T3" fmla="*/ 12 h 35"/>
                  <a:gd name="T4" fmla="*/ 19 w 28"/>
                  <a:gd name="T5" fmla="*/ 26 h 35"/>
                  <a:gd name="T6" fmla="*/ 12 w 28"/>
                  <a:gd name="T7" fmla="*/ 31 h 35"/>
                  <a:gd name="T8" fmla="*/ 5 w 28"/>
                  <a:gd name="T9" fmla="*/ 30 h 35"/>
                  <a:gd name="T10" fmla="*/ 0 w 28"/>
                  <a:gd name="T11" fmla="*/ 25 h 35"/>
                  <a:gd name="T12" fmla="*/ 5 w 28"/>
                  <a:gd name="T13" fmla="*/ 35 h 35"/>
                  <a:gd name="T14" fmla="*/ 13 w 28"/>
                  <a:gd name="T15" fmla="*/ 35 h 35"/>
                  <a:gd name="T16" fmla="*/ 19 w 28"/>
                  <a:gd name="T17" fmla="*/ 33 h 35"/>
                  <a:gd name="T18" fmla="*/ 25 w 28"/>
                  <a:gd name="T19" fmla="*/ 26 h 35"/>
                  <a:gd name="T20" fmla="*/ 28 w 28"/>
                  <a:gd name="T21" fmla="*/ 16 h 35"/>
                  <a:gd name="T22" fmla="*/ 28 w 28"/>
                  <a:gd name="T23" fmla="*/ 0 h 35"/>
                  <a:gd name="T24" fmla="*/ 28 w 28"/>
                  <a:gd name="T25" fmla="*/ 0 h 3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8"/>
                  <a:gd name="T40" fmla="*/ 0 h 35"/>
                  <a:gd name="T41" fmla="*/ 28 w 28"/>
                  <a:gd name="T42" fmla="*/ 35 h 3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8" h="35">
                    <a:moveTo>
                      <a:pt x="28" y="0"/>
                    </a:moveTo>
                    <a:lnTo>
                      <a:pt x="25" y="12"/>
                    </a:lnTo>
                    <a:lnTo>
                      <a:pt x="19" y="26"/>
                    </a:lnTo>
                    <a:lnTo>
                      <a:pt x="12" y="31"/>
                    </a:lnTo>
                    <a:lnTo>
                      <a:pt x="5" y="30"/>
                    </a:lnTo>
                    <a:lnTo>
                      <a:pt x="0" y="25"/>
                    </a:lnTo>
                    <a:lnTo>
                      <a:pt x="5" y="35"/>
                    </a:lnTo>
                    <a:lnTo>
                      <a:pt x="13" y="35"/>
                    </a:lnTo>
                    <a:lnTo>
                      <a:pt x="19" y="33"/>
                    </a:lnTo>
                    <a:lnTo>
                      <a:pt x="25" y="26"/>
                    </a:lnTo>
                    <a:lnTo>
                      <a:pt x="28" y="16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289" name="Freeform 970"/>
              <p:cNvSpPr>
                <a:spLocks/>
              </p:cNvSpPr>
              <p:nvPr/>
            </p:nvSpPr>
            <p:spPr bwMode="auto">
              <a:xfrm>
                <a:off x="372" y="1282"/>
                <a:ext cx="5" cy="1"/>
              </a:xfrm>
              <a:custGeom>
                <a:avLst/>
                <a:gdLst>
                  <a:gd name="T0" fmla="*/ 0 w 59"/>
                  <a:gd name="T1" fmla="*/ 0 h 9"/>
                  <a:gd name="T2" fmla="*/ 14 w 59"/>
                  <a:gd name="T3" fmla="*/ 6 h 9"/>
                  <a:gd name="T4" fmla="*/ 59 w 59"/>
                  <a:gd name="T5" fmla="*/ 9 h 9"/>
                  <a:gd name="T6" fmla="*/ 1 w 59"/>
                  <a:gd name="T7" fmla="*/ 8 h 9"/>
                  <a:gd name="T8" fmla="*/ 0 w 59"/>
                  <a:gd name="T9" fmla="*/ 0 h 9"/>
                  <a:gd name="T10" fmla="*/ 0 w 59"/>
                  <a:gd name="T11" fmla="*/ 0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9"/>
                  <a:gd name="T19" fmla="*/ 0 h 9"/>
                  <a:gd name="T20" fmla="*/ 59 w 59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9" h="9">
                    <a:moveTo>
                      <a:pt x="0" y="0"/>
                    </a:moveTo>
                    <a:lnTo>
                      <a:pt x="14" y="6"/>
                    </a:lnTo>
                    <a:lnTo>
                      <a:pt x="59" y="9"/>
                    </a:lnTo>
                    <a:lnTo>
                      <a:pt x="1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290" name="Freeform 971"/>
              <p:cNvSpPr>
                <a:spLocks/>
              </p:cNvSpPr>
              <p:nvPr/>
            </p:nvSpPr>
            <p:spPr bwMode="auto">
              <a:xfrm>
                <a:off x="371" y="1272"/>
                <a:ext cx="2" cy="2"/>
              </a:xfrm>
              <a:custGeom>
                <a:avLst/>
                <a:gdLst>
                  <a:gd name="T0" fmla="*/ 0 w 23"/>
                  <a:gd name="T1" fmla="*/ 0 h 25"/>
                  <a:gd name="T2" fmla="*/ 23 w 23"/>
                  <a:gd name="T3" fmla="*/ 0 h 25"/>
                  <a:gd name="T4" fmla="*/ 23 w 23"/>
                  <a:gd name="T5" fmla="*/ 25 h 25"/>
                  <a:gd name="T6" fmla="*/ 17 w 23"/>
                  <a:gd name="T7" fmla="*/ 18 h 25"/>
                  <a:gd name="T8" fmla="*/ 19 w 23"/>
                  <a:gd name="T9" fmla="*/ 12 h 25"/>
                  <a:gd name="T10" fmla="*/ 11 w 23"/>
                  <a:gd name="T11" fmla="*/ 13 h 25"/>
                  <a:gd name="T12" fmla="*/ 10 w 23"/>
                  <a:gd name="T13" fmla="*/ 5 h 25"/>
                  <a:gd name="T14" fmla="*/ 1 w 23"/>
                  <a:gd name="T15" fmla="*/ 12 h 25"/>
                  <a:gd name="T16" fmla="*/ 0 w 23"/>
                  <a:gd name="T17" fmla="*/ 0 h 25"/>
                  <a:gd name="T18" fmla="*/ 0 w 23"/>
                  <a:gd name="T19" fmla="*/ 0 h 2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3"/>
                  <a:gd name="T31" fmla="*/ 0 h 25"/>
                  <a:gd name="T32" fmla="*/ 23 w 23"/>
                  <a:gd name="T33" fmla="*/ 25 h 2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3" h="25">
                    <a:moveTo>
                      <a:pt x="0" y="0"/>
                    </a:moveTo>
                    <a:lnTo>
                      <a:pt x="23" y="0"/>
                    </a:lnTo>
                    <a:lnTo>
                      <a:pt x="23" y="25"/>
                    </a:lnTo>
                    <a:lnTo>
                      <a:pt x="17" y="18"/>
                    </a:lnTo>
                    <a:lnTo>
                      <a:pt x="19" y="12"/>
                    </a:lnTo>
                    <a:lnTo>
                      <a:pt x="11" y="13"/>
                    </a:lnTo>
                    <a:lnTo>
                      <a:pt x="10" y="5"/>
                    </a:lnTo>
                    <a:lnTo>
                      <a:pt x="1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291" name="Freeform 972"/>
              <p:cNvSpPr>
                <a:spLocks/>
              </p:cNvSpPr>
              <p:nvPr/>
            </p:nvSpPr>
            <p:spPr bwMode="auto">
              <a:xfrm>
                <a:off x="371" y="1274"/>
                <a:ext cx="2" cy="1"/>
              </a:xfrm>
              <a:custGeom>
                <a:avLst/>
                <a:gdLst>
                  <a:gd name="T0" fmla="*/ 0 w 18"/>
                  <a:gd name="T1" fmla="*/ 6 h 8"/>
                  <a:gd name="T2" fmla="*/ 18 w 18"/>
                  <a:gd name="T3" fmla="*/ 8 h 8"/>
                  <a:gd name="T4" fmla="*/ 0 w 18"/>
                  <a:gd name="T5" fmla="*/ 0 h 8"/>
                  <a:gd name="T6" fmla="*/ 0 w 18"/>
                  <a:gd name="T7" fmla="*/ 6 h 8"/>
                  <a:gd name="T8" fmla="*/ 0 w 18"/>
                  <a:gd name="T9" fmla="*/ 6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"/>
                  <a:gd name="T16" fmla="*/ 0 h 8"/>
                  <a:gd name="T17" fmla="*/ 18 w 18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" h="8">
                    <a:moveTo>
                      <a:pt x="0" y="6"/>
                    </a:moveTo>
                    <a:lnTo>
                      <a:pt x="18" y="8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292" name="Freeform 973"/>
              <p:cNvSpPr>
                <a:spLocks/>
              </p:cNvSpPr>
              <p:nvPr/>
            </p:nvSpPr>
            <p:spPr bwMode="auto">
              <a:xfrm>
                <a:off x="371" y="1271"/>
                <a:ext cx="2" cy="1"/>
              </a:xfrm>
              <a:custGeom>
                <a:avLst/>
                <a:gdLst>
                  <a:gd name="T0" fmla="*/ 0 w 16"/>
                  <a:gd name="T1" fmla="*/ 2 h 2"/>
                  <a:gd name="T2" fmla="*/ 16 w 16"/>
                  <a:gd name="T3" fmla="*/ 2 h 2"/>
                  <a:gd name="T4" fmla="*/ 0 w 16"/>
                  <a:gd name="T5" fmla="*/ 0 h 2"/>
                  <a:gd name="T6" fmla="*/ 0 w 16"/>
                  <a:gd name="T7" fmla="*/ 2 h 2"/>
                  <a:gd name="T8" fmla="*/ 0 w 16"/>
                  <a:gd name="T9" fmla="*/ 2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"/>
                  <a:gd name="T17" fmla="*/ 16 w 16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">
                    <a:moveTo>
                      <a:pt x="0" y="2"/>
                    </a:moveTo>
                    <a:lnTo>
                      <a:pt x="16" y="2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293" name="Freeform 974"/>
              <p:cNvSpPr>
                <a:spLocks/>
              </p:cNvSpPr>
              <p:nvPr/>
            </p:nvSpPr>
            <p:spPr bwMode="auto">
              <a:xfrm>
                <a:off x="379" y="1283"/>
                <a:ext cx="1" cy="3"/>
              </a:xfrm>
              <a:custGeom>
                <a:avLst/>
                <a:gdLst>
                  <a:gd name="T0" fmla="*/ 12 w 12"/>
                  <a:gd name="T1" fmla="*/ 31 h 31"/>
                  <a:gd name="T2" fmla="*/ 0 w 12"/>
                  <a:gd name="T3" fmla="*/ 0 h 31"/>
                  <a:gd name="T4" fmla="*/ 1 w 12"/>
                  <a:gd name="T5" fmla="*/ 30 h 31"/>
                  <a:gd name="T6" fmla="*/ 12 w 12"/>
                  <a:gd name="T7" fmla="*/ 31 h 31"/>
                  <a:gd name="T8" fmla="*/ 12 w 12"/>
                  <a:gd name="T9" fmla="*/ 31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"/>
                  <a:gd name="T16" fmla="*/ 0 h 31"/>
                  <a:gd name="T17" fmla="*/ 12 w 12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" h="31">
                    <a:moveTo>
                      <a:pt x="12" y="31"/>
                    </a:moveTo>
                    <a:lnTo>
                      <a:pt x="0" y="0"/>
                    </a:lnTo>
                    <a:lnTo>
                      <a:pt x="1" y="30"/>
                    </a:lnTo>
                    <a:lnTo>
                      <a:pt x="12" y="3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294" name="Freeform 975"/>
              <p:cNvSpPr>
                <a:spLocks/>
              </p:cNvSpPr>
              <p:nvPr/>
            </p:nvSpPr>
            <p:spPr bwMode="auto">
              <a:xfrm>
                <a:off x="281" y="1233"/>
                <a:ext cx="57" cy="21"/>
              </a:xfrm>
              <a:custGeom>
                <a:avLst/>
                <a:gdLst>
                  <a:gd name="T0" fmla="*/ 631 w 631"/>
                  <a:gd name="T1" fmla="*/ 208 h 229"/>
                  <a:gd name="T2" fmla="*/ 583 w 631"/>
                  <a:gd name="T3" fmla="*/ 60 h 229"/>
                  <a:gd name="T4" fmla="*/ 564 w 631"/>
                  <a:gd name="T5" fmla="*/ 43 h 229"/>
                  <a:gd name="T6" fmla="*/ 414 w 631"/>
                  <a:gd name="T7" fmla="*/ 15 h 229"/>
                  <a:gd name="T8" fmla="*/ 189 w 631"/>
                  <a:gd name="T9" fmla="*/ 0 h 229"/>
                  <a:gd name="T10" fmla="*/ 129 w 631"/>
                  <a:gd name="T11" fmla="*/ 6 h 229"/>
                  <a:gd name="T12" fmla="*/ 0 w 631"/>
                  <a:gd name="T13" fmla="*/ 47 h 229"/>
                  <a:gd name="T14" fmla="*/ 143 w 631"/>
                  <a:gd name="T15" fmla="*/ 13 h 229"/>
                  <a:gd name="T16" fmla="*/ 209 w 631"/>
                  <a:gd name="T17" fmla="*/ 8 h 229"/>
                  <a:gd name="T18" fmla="*/ 423 w 631"/>
                  <a:gd name="T19" fmla="*/ 24 h 229"/>
                  <a:gd name="T20" fmla="*/ 559 w 631"/>
                  <a:gd name="T21" fmla="*/ 48 h 229"/>
                  <a:gd name="T22" fmla="*/ 573 w 631"/>
                  <a:gd name="T23" fmla="*/ 53 h 229"/>
                  <a:gd name="T24" fmla="*/ 580 w 631"/>
                  <a:gd name="T25" fmla="*/ 60 h 229"/>
                  <a:gd name="T26" fmla="*/ 530 w 631"/>
                  <a:gd name="T27" fmla="*/ 51 h 229"/>
                  <a:gd name="T28" fmla="*/ 260 w 631"/>
                  <a:gd name="T29" fmla="*/ 30 h 229"/>
                  <a:gd name="T30" fmla="*/ 245 w 631"/>
                  <a:gd name="T31" fmla="*/ 32 h 229"/>
                  <a:gd name="T32" fmla="*/ 233 w 631"/>
                  <a:gd name="T33" fmla="*/ 43 h 229"/>
                  <a:gd name="T34" fmla="*/ 231 w 631"/>
                  <a:gd name="T35" fmla="*/ 55 h 229"/>
                  <a:gd name="T36" fmla="*/ 249 w 631"/>
                  <a:gd name="T37" fmla="*/ 200 h 229"/>
                  <a:gd name="T38" fmla="*/ 260 w 631"/>
                  <a:gd name="T39" fmla="*/ 200 h 229"/>
                  <a:gd name="T40" fmla="*/ 239 w 631"/>
                  <a:gd name="T41" fmla="*/ 85 h 229"/>
                  <a:gd name="T42" fmla="*/ 325 w 631"/>
                  <a:gd name="T43" fmla="*/ 101 h 229"/>
                  <a:gd name="T44" fmla="*/ 325 w 631"/>
                  <a:gd name="T45" fmla="*/ 203 h 229"/>
                  <a:gd name="T46" fmla="*/ 330 w 631"/>
                  <a:gd name="T47" fmla="*/ 214 h 229"/>
                  <a:gd name="T48" fmla="*/ 332 w 631"/>
                  <a:gd name="T49" fmla="*/ 229 h 229"/>
                  <a:gd name="T50" fmla="*/ 430 w 631"/>
                  <a:gd name="T51" fmla="*/ 223 h 229"/>
                  <a:gd name="T52" fmla="*/ 438 w 631"/>
                  <a:gd name="T53" fmla="*/ 109 h 229"/>
                  <a:gd name="T54" fmla="*/ 444 w 631"/>
                  <a:gd name="T55" fmla="*/ 98 h 229"/>
                  <a:gd name="T56" fmla="*/ 456 w 631"/>
                  <a:gd name="T57" fmla="*/ 90 h 229"/>
                  <a:gd name="T58" fmla="*/ 552 w 631"/>
                  <a:gd name="T59" fmla="*/ 79 h 229"/>
                  <a:gd name="T60" fmla="*/ 559 w 631"/>
                  <a:gd name="T61" fmla="*/ 81 h 229"/>
                  <a:gd name="T62" fmla="*/ 564 w 631"/>
                  <a:gd name="T63" fmla="*/ 81 h 229"/>
                  <a:gd name="T64" fmla="*/ 571 w 631"/>
                  <a:gd name="T65" fmla="*/ 88 h 229"/>
                  <a:gd name="T66" fmla="*/ 609 w 631"/>
                  <a:gd name="T67" fmla="*/ 210 h 229"/>
                  <a:gd name="T68" fmla="*/ 631 w 631"/>
                  <a:gd name="T69" fmla="*/ 208 h 229"/>
                  <a:gd name="T70" fmla="*/ 631 w 631"/>
                  <a:gd name="T71" fmla="*/ 208 h 229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631"/>
                  <a:gd name="T109" fmla="*/ 0 h 229"/>
                  <a:gd name="T110" fmla="*/ 631 w 631"/>
                  <a:gd name="T111" fmla="*/ 229 h 229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631" h="229">
                    <a:moveTo>
                      <a:pt x="631" y="208"/>
                    </a:moveTo>
                    <a:lnTo>
                      <a:pt x="583" y="60"/>
                    </a:lnTo>
                    <a:lnTo>
                      <a:pt x="564" y="43"/>
                    </a:lnTo>
                    <a:lnTo>
                      <a:pt x="414" y="15"/>
                    </a:lnTo>
                    <a:lnTo>
                      <a:pt x="189" y="0"/>
                    </a:lnTo>
                    <a:lnTo>
                      <a:pt x="129" y="6"/>
                    </a:lnTo>
                    <a:lnTo>
                      <a:pt x="0" y="47"/>
                    </a:lnTo>
                    <a:lnTo>
                      <a:pt x="143" y="13"/>
                    </a:lnTo>
                    <a:lnTo>
                      <a:pt x="209" y="8"/>
                    </a:lnTo>
                    <a:lnTo>
                      <a:pt x="423" y="24"/>
                    </a:lnTo>
                    <a:lnTo>
                      <a:pt x="559" y="48"/>
                    </a:lnTo>
                    <a:lnTo>
                      <a:pt x="573" y="53"/>
                    </a:lnTo>
                    <a:lnTo>
                      <a:pt x="580" y="60"/>
                    </a:lnTo>
                    <a:lnTo>
                      <a:pt x="530" y="51"/>
                    </a:lnTo>
                    <a:lnTo>
                      <a:pt x="260" y="30"/>
                    </a:lnTo>
                    <a:lnTo>
                      <a:pt x="245" y="32"/>
                    </a:lnTo>
                    <a:lnTo>
                      <a:pt x="233" y="43"/>
                    </a:lnTo>
                    <a:lnTo>
                      <a:pt x="231" y="55"/>
                    </a:lnTo>
                    <a:lnTo>
                      <a:pt x="249" y="200"/>
                    </a:lnTo>
                    <a:lnTo>
                      <a:pt x="260" y="200"/>
                    </a:lnTo>
                    <a:lnTo>
                      <a:pt x="239" y="85"/>
                    </a:lnTo>
                    <a:lnTo>
                      <a:pt x="325" y="101"/>
                    </a:lnTo>
                    <a:lnTo>
                      <a:pt x="325" y="203"/>
                    </a:lnTo>
                    <a:lnTo>
                      <a:pt x="330" y="214"/>
                    </a:lnTo>
                    <a:lnTo>
                      <a:pt x="332" y="229"/>
                    </a:lnTo>
                    <a:lnTo>
                      <a:pt x="430" y="223"/>
                    </a:lnTo>
                    <a:lnTo>
                      <a:pt x="438" y="109"/>
                    </a:lnTo>
                    <a:lnTo>
                      <a:pt x="444" y="98"/>
                    </a:lnTo>
                    <a:lnTo>
                      <a:pt x="456" y="90"/>
                    </a:lnTo>
                    <a:lnTo>
                      <a:pt x="552" y="79"/>
                    </a:lnTo>
                    <a:lnTo>
                      <a:pt x="559" y="81"/>
                    </a:lnTo>
                    <a:lnTo>
                      <a:pt x="564" y="81"/>
                    </a:lnTo>
                    <a:lnTo>
                      <a:pt x="571" y="88"/>
                    </a:lnTo>
                    <a:lnTo>
                      <a:pt x="609" y="210"/>
                    </a:lnTo>
                    <a:lnTo>
                      <a:pt x="631" y="20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295" name="Freeform 976"/>
              <p:cNvSpPr>
                <a:spLocks/>
              </p:cNvSpPr>
              <p:nvPr/>
            </p:nvSpPr>
            <p:spPr bwMode="auto">
              <a:xfrm>
                <a:off x="321" y="1239"/>
                <a:ext cx="3" cy="14"/>
              </a:xfrm>
              <a:custGeom>
                <a:avLst/>
                <a:gdLst>
                  <a:gd name="T0" fmla="*/ 0 w 36"/>
                  <a:gd name="T1" fmla="*/ 0 h 152"/>
                  <a:gd name="T2" fmla="*/ 27 w 36"/>
                  <a:gd name="T3" fmla="*/ 152 h 152"/>
                  <a:gd name="T4" fmla="*/ 36 w 36"/>
                  <a:gd name="T5" fmla="*/ 152 h 152"/>
                  <a:gd name="T6" fmla="*/ 12 w 36"/>
                  <a:gd name="T7" fmla="*/ 24 h 152"/>
                  <a:gd name="T8" fmla="*/ 0 w 36"/>
                  <a:gd name="T9" fmla="*/ 0 h 152"/>
                  <a:gd name="T10" fmla="*/ 0 w 36"/>
                  <a:gd name="T11" fmla="*/ 0 h 1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152"/>
                  <a:gd name="T20" fmla="*/ 36 w 36"/>
                  <a:gd name="T21" fmla="*/ 152 h 15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152">
                    <a:moveTo>
                      <a:pt x="0" y="0"/>
                    </a:moveTo>
                    <a:lnTo>
                      <a:pt x="27" y="152"/>
                    </a:lnTo>
                    <a:lnTo>
                      <a:pt x="36" y="152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296" name="Freeform 977"/>
              <p:cNvSpPr>
                <a:spLocks/>
              </p:cNvSpPr>
              <p:nvPr/>
            </p:nvSpPr>
            <p:spPr bwMode="auto">
              <a:xfrm>
                <a:off x="322" y="1241"/>
                <a:ext cx="3" cy="12"/>
              </a:xfrm>
              <a:custGeom>
                <a:avLst/>
                <a:gdLst>
                  <a:gd name="T0" fmla="*/ 0 w 29"/>
                  <a:gd name="T1" fmla="*/ 3 h 131"/>
                  <a:gd name="T2" fmla="*/ 27 w 29"/>
                  <a:gd name="T3" fmla="*/ 131 h 131"/>
                  <a:gd name="T4" fmla="*/ 29 w 29"/>
                  <a:gd name="T5" fmla="*/ 131 h 131"/>
                  <a:gd name="T6" fmla="*/ 2 w 29"/>
                  <a:gd name="T7" fmla="*/ 0 h 131"/>
                  <a:gd name="T8" fmla="*/ 0 w 29"/>
                  <a:gd name="T9" fmla="*/ 3 h 131"/>
                  <a:gd name="T10" fmla="*/ 0 w 29"/>
                  <a:gd name="T11" fmla="*/ 3 h 13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9"/>
                  <a:gd name="T19" fmla="*/ 0 h 131"/>
                  <a:gd name="T20" fmla="*/ 29 w 29"/>
                  <a:gd name="T21" fmla="*/ 131 h 13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9" h="131">
                    <a:moveTo>
                      <a:pt x="0" y="3"/>
                    </a:moveTo>
                    <a:lnTo>
                      <a:pt x="27" y="131"/>
                    </a:lnTo>
                    <a:lnTo>
                      <a:pt x="29" y="131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297" name="Freeform 978"/>
              <p:cNvSpPr>
                <a:spLocks/>
              </p:cNvSpPr>
              <p:nvPr/>
            </p:nvSpPr>
            <p:spPr bwMode="auto">
              <a:xfrm>
                <a:off x="324" y="1244"/>
                <a:ext cx="2" cy="9"/>
              </a:xfrm>
              <a:custGeom>
                <a:avLst/>
                <a:gdLst>
                  <a:gd name="T0" fmla="*/ 0 w 20"/>
                  <a:gd name="T1" fmla="*/ 0 h 89"/>
                  <a:gd name="T2" fmla="*/ 19 w 20"/>
                  <a:gd name="T3" fmla="*/ 89 h 89"/>
                  <a:gd name="T4" fmla="*/ 20 w 20"/>
                  <a:gd name="T5" fmla="*/ 87 h 89"/>
                  <a:gd name="T6" fmla="*/ 3 w 20"/>
                  <a:gd name="T7" fmla="*/ 4 h 89"/>
                  <a:gd name="T8" fmla="*/ 0 w 20"/>
                  <a:gd name="T9" fmla="*/ 0 h 89"/>
                  <a:gd name="T10" fmla="*/ 0 w 20"/>
                  <a:gd name="T11" fmla="*/ 0 h 8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0"/>
                  <a:gd name="T19" fmla="*/ 0 h 89"/>
                  <a:gd name="T20" fmla="*/ 20 w 20"/>
                  <a:gd name="T21" fmla="*/ 89 h 8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0" h="89">
                    <a:moveTo>
                      <a:pt x="0" y="0"/>
                    </a:moveTo>
                    <a:lnTo>
                      <a:pt x="19" y="89"/>
                    </a:lnTo>
                    <a:lnTo>
                      <a:pt x="20" y="87"/>
                    </a:lnTo>
                    <a:lnTo>
                      <a:pt x="3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298" name="Freeform 979"/>
              <p:cNvSpPr>
                <a:spLocks/>
              </p:cNvSpPr>
              <p:nvPr/>
            </p:nvSpPr>
            <p:spPr bwMode="auto">
              <a:xfrm>
                <a:off x="325" y="1248"/>
                <a:ext cx="7" cy="5"/>
              </a:xfrm>
              <a:custGeom>
                <a:avLst/>
                <a:gdLst>
                  <a:gd name="T0" fmla="*/ 0 w 72"/>
                  <a:gd name="T1" fmla="*/ 0 h 50"/>
                  <a:gd name="T2" fmla="*/ 36 w 72"/>
                  <a:gd name="T3" fmla="*/ 10 h 50"/>
                  <a:gd name="T4" fmla="*/ 72 w 72"/>
                  <a:gd name="T5" fmla="*/ 50 h 50"/>
                  <a:gd name="T6" fmla="*/ 68 w 72"/>
                  <a:gd name="T7" fmla="*/ 50 h 50"/>
                  <a:gd name="T8" fmla="*/ 35 w 72"/>
                  <a:gd name="T9" fmla="*/ 13 h 50"/>
                  <a:gd name="T10" fmla="*/ 0 w 72"/>
                  <a:gd name="T11" fmla="*/ 0 h 50"/>
                  <a:gd name="T12" fmla="*/ 0 w 72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2"/>
                  <a:gd name="T22" fmla="*/ 0 h 50"/>
                  <a:gd name="T23" fmla="*/ 72 w 72"/>
                  <a:gd name="T24" fmla="*/ 50 h 5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2" h="50">
                    <a:moveTo>
                      <a:pt x="0" y="0"/>
                    </a:moveTo>
                    <a:lnTo>
                      <a:pt x="36" y="10"/>
                    </a:lnTo>
                    <a:lnTo>
                      <a:pt x="72" y="50"/>
                    </a:lnTo>
                    <a:lnTo>
                      <a:pt x="68" y="50"/>
                    </a:lnTo>
                    <a:lnTo>
                      <a:pt x="35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299" name="Freeform 980"/>
              <p:cNvSpPr>
                <a:spLocks/>
              </p:cNvSpPr>
              <p:nvPr/>
            </p:nvSpPr>
            <p:spPr bwMode="auto">
              <a:xfrm>
                <a:off x="332" y="1241"/>
                <a:ext cx="1" cy="12"/>
              </a:xfrm>
              <a:custGeom>
                <a:avLst/>
                <a:gdLst>
                  <a:gd name="T0" fmla="*/ 0 w 6"/>
                  <a:gd name="T1" fmla="*/ 0 h 137"/>
                  <a:gd name="T2" fmla="*/ 3 w 6"/>
                  <a:gd name="T3" fmla="*/ 137 h 137"/>
                  <a:gd name="T4" fmla="*/ 6 w 6"/>
                  <a:gd name="T5" fmla="*/ 133 h 137"/>
                  <a:gd name="T6" fmla="*/ 1 w 6"/>
                  <a:gd name="T7" fmla="*/ 0 h 137"/>
                  <a:gd name="T8" fmla="*/ 0 w 6"/>
                  <a:gd name="T9" fmla="*/ 0 h 137"/>
                  <a:gd name="T10" fmla="*/ 0 w 6"/>
                  <a:gd name="T11" fmla="*/ 0 h 13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37"/>
                  <a:gd name="T20" fmla="*/ 6 w 6"/>
                  <a:gd name="T21" fmla="*/ 137 h 13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37">
                    <a:moveTo>
                      <a:pt x="0" y="0"/>
                    </a:moveTo>
                    <a:lnTo>
                      <a:pt x="3" y="137"/>
                    </a:lnTo>
                    <a:lnTo>
                      <a:pt x="6" y="133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300" name="Freeform 981"/>
              <p:cNvSpPr>
                <a:spLocks/>
              </p:cNvSpPr>
              <p:nvPr/>
            </p:nvSpPr>
            <p:spPr bwMode="auto">
              <a:xfrm>
                <a:off x="281" y="1236"/>
                <a:ext cx="19" cy="24"/>
              </a:xfrm>
              <a:custGeom>
                <a:avLst/>
                <a:gdLst>
                  <a:gd name="T0" fmla="*/ 214 w 218"/>
                  <a:gd name="T1" fmla="*/ 173 h 264"/>
                  <a:gd name="T2" fmla="*/ 188 w 218"/>
                  <a:gd name="T3" fmla="*/ 9 h 264"/>
                  <a:gd name="T4" fmla="*/ 178 w 218"/>
                  <a:gd name="T5" fmla="*/ 0 h 264"/>
                  <a:gd name="T6" fmla="*/ 160 w 218"/>
                  <a:gd name="T7" fmla="*/ 0 h 264"/>
                  <a:gd name="T8" fmla="*/ 32 w 218"/>
                  <a:gd name="T9" fmla="*/ 28 h 264"/>
                  <a:gd name="T10" fmla="*/ 25 w 218"/>
                  <a:gd name="T11" fmla="*/ 34 h 264"/>
                  <a:gd name="T12" fmla="*/ 25 w 218"/>
                  <a:gd name="T13" fmla="*/ 43 h 264"/>
                  <a:gd name="T14" fmla="*/ 38 w 218"/>
                  <a:gd name="T15" fmla="*/ 43 h 264"/>
                  <a:gd name="T16" fmla="*/ 42 w 218"/>
                  <a:gd name="T17" fmla="*/ 38 h 264"/>
                  <a:gd name="T18" fmla="*/ 47 w 218"/>
                  <a:gd name="T19" fmla="*/ 36 h 264"/>
                  <a:gd name="T20" fmla="*/ 110 w 218"/>
                  <a:gd name="T21" fmla="*/ 25 h 264"/>
                  <a:gd name="T22" fmla="*/ 151 w 218"/>
                  <a:gd name="T23" fmla="*/ 34 h 264"/>
                  <a:gd name="T24" fmla="*/ 163 w 218"/>
                  <a:gd name="T25" fmla="*/ 119 h 264"/>
                  <a:gd name="T26" fmla="*/ 147 w 218"/>
                  <a:gd name="T27" fmla="*/ 104 h 264"/>
                  <a:gd name="T28" fmla="*/ 128 w 218"/>
                  <a:gd name="T29" fmla="*/ 95 h 264"/>
                  <a:gd name="T30" fmla="*/ 114 w 218"/>
                  <a:gd name="T31" fmla="*/ 93 h 264"/>
                  <a:gd name="T32" fmla="*/ 92 w 218"/>
                  <a:gd name="T33" fmla="*/ 95 h 264"/>
                  <a:gd name="T34" fmla="*/ 76 w 218"/>
                  <a:gd name="T35" fmla="*/ 100 h 264"/>
                  <a:gd name="T36" fmla="*/ 76 w 218"/>
                  <a:gd name="T37" fmla="*/ 49 h 264"/>
                  <a:gd name="T38" fmla="*/ 70 w 218"/>
                  <a:gd name="T39" fmla="*/ 43 h 264"/>
                  <a:gd name="T40" fmla="*/ 72 w 218"/>
                  <a:gd name="T41" fmla="*/ 51 h 264"/>
                  <a:gd name="T42" fmla="*/ 72 w 218"/>
                  <a:gd name="T43" fmla="*/ 143 h 264"/>
                  <a:gd name="T44" fmla="*/ 50 w 218"/>
                  <a:gd name="T45" fmla="*/ 102 h 264"/>
                  <a:gd name="T46" fmla="*/ 60 w 218"/>
                  <a:gd name="T47" fmla="*/ 57 h 264"/>
                  <a:gd name="T48" fmla="*/ 46 w 218"/>
                  <a:gd name="T49" fmla="*/ 95 h 264"/>
                  <a:gd name="T50" fmla="*/ 27 w 218"/>
                  <a:gd name="T51" fmla="*/ 62 h 264"/>
                  <a:gd name="T52" fmla="*/ 44 w 218"/>
                  <a:gd name="T53" fmla="*/ 97 h 264"/>
                  <a:gd name="T54" fmla="*/ 19 w 218"/>
                  <a:gd name="T55" fmla="*/ 156 h 264"/>
                  <a:gd name="T56" fmla="*/ 19 w 218"/>
                  <a:gd name="T57" fmla="*/ 186 h 264"/>
                  <a:gd name="T58" fmla="*/ 34 w 218"/>
                  <a:gd name="T59" fmla="*/ 191 h 264"/>
                  <a:gd name="T60" fmla="*/ 54 w 218"/>
                  <a:gd name="T61" fmla="*/ 199 h 264"/>
                  <a:gd name="T62" fmla="*/ 62 w 218"/>
                  <a:gd name="T63" fmla="*/ 210 h 264"/>
                  <a:gd name="T64" fmla="*/ 62 w 218"/>
                  <a:gd name="T65" fmla="*/ 218 h 264"/>
                  <a:gd name="T66" fmla="*/ 54 w 218"/>
                  <a:gd name="T67" fmla="*/ 236 h 264"/>
                  <a:gd name="T68" fmla="*/ 38 w 218"/>
                  <a:gd name="T69" fmla="*/ 228 h 264"/>
                  <a:gd name="T70" fmla="*/ 23 w 218"/>
                  <a:gd name="T71" fmla="*/ 220 h 264"/>
                  <a:gd name="T72" fmla="*/ 0 w 218"/>
                  <a:gd name="T73" fmla="*/ 220 h 264"/>
                  <a:gd name="T74" fmla="*/ 0 w 218"/>
                  <a:gd name="T75" fmla="*/ 264 h 264"/>
                  <a:gd name="T76" fmla="*/ 30 w 218"/>
                  <a:gd name="T77" fmla="*/ 264 h 264"/>
                  <a:gd name="T78" fmla="*/ 50 w 218"/>
                  <a:gd name="T79" fmla="*/ 251 h 264"/>
                  <a:gd name="T80" fmla="*/ 65 w 218"/>
                  <a:gd name="T81" fmla="*/ 236 h 264"/>
                  <a:gd name="T82" fmla="*/ 76 w 218"/>
                  <a:gd name="T83" fmla="*/ 214 h 264"/>
                  <a:gd name="T84" fmla="*/ 73 w 218"/>
                  <a:gd name="T85" fmla="*/ 208 h 264"/>
                  <a:gd name="T86" fmla="*/ 218 w 218"/>
                  <a:gd name="T87" fmla="*/ 203 h 264"/>
                  <a:gd name="T88" fmla="*/ 209 w 218"/>
                  <a:gd name="T89" fmla="*/ 199 h 264"/>
                  <a:gd name="T90" fmla="*/ 209 w 218"/>
                  <a:gd name="T91" fmla="*/ 182 h 264"/>
                  <a:gd name="T92" fmla="*/ 214 w 218"/>
                  <a:gd name="T93" fmla="*/ 173 h 264"/>
                  <a:gd name="T94" fmla="*/ 214 w 218"/>
                  <a:gd name="T95" fmla="*/ 173 h 264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18"/>
                  <a:gd name="T145" fmla="*/ 0 h 264"/>
                  <a:gd name="T146" fmla="*/ 218 w 218"/>
                  <a:gd name="T147" fmla="*/ 264 h 264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18" h="264">
                    <a:moveTo>
                      <a:pt x="214" y="173"/>
                    </a:moveTo>
                    <a:lnTo>
                      <a:pt x="188" y="9"/>
                    </a:lnTo>
                    <a:lnTo>
                      <a:pt x="178" y="0"/>
                    </a:lnTo>
                    <a:lnTo>
                      <a:pt x="160" y="0"/>
                    </a:lnTo>
                    <a:lnTo>
                      <a:pt x="32" y="28"/>
                    </a:lnTo>
                    <a:lnTo>
                      <a:pt x="25" y="34"/>
                    </a:lnTo>
                    <a:lnTo>
                      <a:pt x="25" y="43"/>
                    </a:lnTo>
                    <a:lnTo>
                      <a:pt x="38" y="43"/>
                    </a:lnTo>
                    <a:lnTo>
                      <a:pt x="42" y="38"/>
                    </a:lnTo>
                    <a:lnTo>
                      <a:pt x="47" y="36"/>
                    </a:lnTo>
                    <a:lnTo>
                      <a:pt x="110" y="25"/>
                    </a:lnTo>
                    <a:lnTo>
                      <a:pt x="151" y="34"/>
                    </a:lnTo>
                    <a:lnTo>
                      <a:pt x="163" y="119"/>
                    </a:lnTo>
                    <a:lnTo>
                      <a:pt x="147" y="104"/>
                    </a:lnTo>
                    <a:lnTo>
                      <a:pt x="128" y="95"/>
                    </a:lnTo>
                    <a:lnTo>
                      <a:pt x="114" y="93"/>
                    </a:lnTo>
                    <a:lnTo>
                      <a:pt x="92" y="95"/>
                    </a:lnTo>
                    <a:lnTo>
                      <a:pt x="76" y="100"/>
                    </a:lnTo>
                    <a:lnTo>
                      <a:pt x="76" y="49"/>
                    </a:lnTo>
                    <a:lnTo>
                      <a:pt x="70" y="43"/>
                    </a:lnTo>
                    <a:lnTo>
                      <a:pt x="72" y="51"/>
                    </a:lnTo>
                    <a:lnTo>
                      <a:pt x="72" y="143"/>
                    </a:lnTo>
                    <a:lnTo>
                      <a:pt x="50" y="102"/>
                    </a:lnTo>
                    <a:lnTo>
                      <a:pt x="60" y="57"/>
                    </a:lnTo>
                    <a:lnTo>
                      <a:pt x="46" y="95"/>
                    </a:lnTo>
                    <a:lnTo>
                      <a:pt x="27" y="62"/>
                    </a:lnTo>
                    <a:lnTo>
                      <a:pt x="44" y="97"/>
                    </a:lnTo>
                    <a:lnTo>
                      <a:pt x="19" y="156"/>
                    </a:lnTo>
                    <a:lnTo>
                      <a:pt x="19" y="186"/>
                    </a:lnTo>
                    <a:lnTo>
                      <a:pt x="34" y="191"/>
                    </a:lnTo>
                    <a:lnTo>
                      <a:pt x="54" y="199"/>
                    </a:lnTo>
                    <a:lnTo>
                      <a:pt x="62" y="210"/>
                    </a:lnTo>
                    <a:lnTo>
                      <a:pt x="62" y="218"/>
                    </a:lnTo>
                    <a:lnTo>
                      <a:pt x="54" y="236"/>
                    </a:lnTo>
                    <a:lnTo>
                      <a:pt x="38" y="228"/>
                    </a:lnTo>
                    <a:lnTo>
                      <a:pt x="23" y="220"/>
                    </a:lnTo>
                    <a:lnTo>
                      <a:pt x="0" y="220"/>
                    </a:lnTo>
                    <a:lnTo>
                      <a:pt x="0" y="264"/>
                    </a:lnTo>
                    <a:lnTo>
                      <a:pt x="30" y="264"/>
                    </a:lnTo>
                    <a:lnTo>
                      <a:pt x="50" y="251"/>
                    </a:lnTo>
                    <a:lnTo>
                      <a:pt x="65" y="236"/>
                    </a:lnTo>
                    <a:lnTo>
                      <a:pt x="76" y="214"/>
                    </a:lnTo>
                    <a:lnTo>
                      <a:pt x="73" y="208"/>
                    </a:lnTo>
                    <a:lnTo>
                      <a:pt x="218" y="203"/>
                    </a:lnTo>
                    <a:lnTo>
                      <a:pt x="209" y="199"/>
                    </a:lnTo>
                    <a:lnTo>
                      <a:pt x="209" y="182"/>
                    </a:lnTo>
                    <a:lnTo>
                      <a:pt x="214" y="17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301" name="Freeform 982"/>
              <p:cNvSpPr>
                <a:spLocks/>
              </p:cNvSpPr>
              <p:nvPr/>
            </p:nvSpPr>
            <p:spPr bwMode="auto">
              <a:xfrm>
                <a:off x="319" y="1245"/>
                <a:ext cx="8" cy="9"/>
              </a:xfrm>
              <a:custGeom>
                <a:avLst/>
                <a:gdLst>
                  <a:gd name="T0" fmla="*/ 18 w 89"/>
                  <a:gd name="T1" fmla="*/ 4 h 93"/>
                  <a:gd name="T2" fmla="*/ 36 w 89"/>
                  <a:gd name="T3" fmla="*/ 0 h 93"/>
                  <a:gd name="T4" fmla="*/ 56 w 89"/>
                  <a:gd name="T5" fmla="*/ 8 h 93"/>
                  <a:gd name="T6" fmla="*/ 63 w 89"/>
                  <a:gd name="T7" fmla="*/ 30 h 93"/>
                  <a:gd name="T8" fmla="*/ 60 w 89"/>
                  <a:gd name="T9" fmla="*/ 64 h 93"/>
                  <a:gd name="T10" fmla="*/ 59 w 89"/>
                  <a:gd name="T11" fmla="*/ 70 h 93"/>
                  <a:gd name="T12" fmla="*/ 89 w 89"/>
                  <a:gd name="T13" fmla="*/ 86 h 93"/>
                  <a:gd name="T14" fmla="*/ 0 w 89"/>
                  <a:gd name="T15" fmla="*/ 93 h 93"/>
                  <a:gd name="T16" fmla="*/ 5 w 89"/>
                  <a:gd name="T17" fmla="*/ 43 h 93"/>
                  <a:gd name="T18" fmla="*/ 18 w 89"/>
                  <a:gd name="T19" fmla="*/ 4 h 93"/>
                  <a:gd name="T20" fmla="*/ 18 w 89"/>
                  <a:gd name="T21" fmla="*/ 4 h 9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9"/>
                  <a:gd name="T34" fmla="*/ 0 h 93"/>
                  <a:gd name="T35" fmla="*/ 89 w 89"/>
                  <a:gd name="T36" fmla="*/ 93 h 9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9" h="93">
                    <a:moveTo>
                      <a:pt x="18" y="4"/>
                    </a:moveTo>
                    <a:lnTo>
                      <a:pt x="36" y="0"/>
                    </a:lnTo>
                    <a:lnTo>
                      <a:pt x="56" y="8"/>
                    </a:lnTo>
                    <a:lnTo>
                      <a:pt x="63" y="30"/>
                    </a:lnTo>
                    <a:lnTo>
                      <a:pt x="60" y="64"/>
                    </a:lnTo>
                    <a:lnTo>
                      <a:pt x="59" y="70"/>
                    </a:lnTo>
                    <a:lnTo>
                      <a:pt x="89" y="86"/>
                    </a:lnTo>
                    <a:lnTo>
                      <a:pt x="0" y="93"/>
                    </a:lnTo>
                    <a:lnTo>
                      <a:pt x="5" y="43"/>
                    </a:lnTo>
                    <a:lnTo>
                      <a:pt x="18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302" name="Freeform 983"/>
              <p:cNvSpPr>
                <a:spLocks/>
              </p:cNvSpPr>
              <p:nvPr/>
            </p:nvSpPr>
            <p:spPr bwMode="auto">
              <a:xfrm>
                <a:off x="285" y="1236"/>
                <a:ext cx="7" cy="4"/>
              </a:xfrm>
              <a:custGeom>
                <a:avLst/>
                <a:gdLst>
                  <a:gd name="T0" fmla="*/ 0 w 78"/>
                  <a:gd name="T1" fmla="*/ 45 h 45"/>
                  <a:gd name="T2" fmla="*/ 0 w 78"/>
                  <a:gd name="T3" fmla="*/ 17 h 45"/>
                  <a:gd name="T4" fmla="*/ 3 w 78"/>
                  <a:gd name="T5" fmla="*/ 13 h 45"/>
                  <a:gd name="T6" fmla="*/ 78 w 78"/>
                  <a:gd name="T7" fmla="*/ 0 h 45"/>
                  <a:gd name="T8" fmla="*/ 8 w 78"/>
                  <a:gd name="T9" fmla="*/ 15 h 45"/>
                  <a:gd name="T10" fmla="*/ 3 w 78"/>
                  <a:gd name="T11" fmla="*/ 19 h 45"/>
                  <a:gd name="T12" fmla="*/ 3 w 78"/>
                  <a:gd name="T13" fmla="*/ 45 h 45"/>
                  <a:gd name="T14" fmla="*/ 0 w 78"/>
                  <a:gd name="T15" fmla="*/ 45 h 45"/>
                  <a:gd name="T16" fmla="*/ 0 w 78"/>
                  <a:gd name="T17" fmla="*/ 45 h 4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8"/>
                  <a:gd name="T28" fmla="*/ 0 h 45"/>
                  <a:gd name="T29" fmla="*/ 78 w 78"/>
                  <a:gd name="T30" fmla="*/ 45 h 4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8" h="45">
                    <a:moveTo>
                      <a:pt x="0" y="45"/>
                    </a:moveTo>
                    <a:lnTo>
                      <a:pt x="0" y="17"/>
                    </a:lnTo>
                    <a:lnTo>
                      <a:pt x="3" y="13"/>
                    </a:lnTo>
                    <a:lnTo>
                      <a:pt x="78" y="0"/>
                    </a:lnTo>
                    <a:lnTo>
                      <a:pt x="8" y="15"/>
                    </a:lnTo>
                    <a:lnTo>
                      <a:pt x="3" y="19"/>
                    </a:lnTo>
                    <a:lnTo>
                      <a:pt x="3" y="45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303" name="Freeform 984"/>
              <p:cNvSpPr>
                <a:spLocks/>
              </p:cNvSpPr>
              <p:nvPr/>
            </p:nvSpPr>
            <p:spPr bwMode="auto">
              <a:xfrm>
                <a:off x="286" y="1237"/>
                <a:ext cx="9" cy="22"/>
              </a:xfrm>
              <a:custGeom>
                <a:avLst/>
                <a:gdLst>
                  <a:gd name="T0" fmla="*/ 16 w 100"/>
                  <a:gd name="T1" fmla="*/ 3 h 240"/>
                  <a:gd name="T2" fmla="*/ 61 w 100"/>
                  <a:gd name="T3" fmla="*/ 232 h 240"/>
                  <a:gd name="T4" fmla="*/ 5 w 100"/>
                  <a:gd name="T5" fmla="*/ 226 h 240"/>
                  <a:gd name="T6" fmla="*/ 0 w 100"/>
                  <a:gd name="T7" fmla="*/ 230 h 240"/>
                  <a:gd name="T8" fmla="*/ 100 w 100"/>
                  <a:gd name="T9" fmla="*/ 240 h 240"/>
                  <a:gd name="T10" fmla="*/ 100 w 100"/>
                  <a:gd name="T11" fmla="*/ 237 h 240"/>
                  <a:gd name="T12" fmla="*/ 65 w 100"/>
                  <a:gd name="T13" fmla="*/ 232 h 240"/>
                  <a:gd name="T14" fmla="*/ 19 w 100"/>
                  <a:gd name="T15" fmla="*/ 0 h 240"/>
                  <a:gd name="T16" fmla="*/ 16 w 100"/>
                  <a:gd name="T17" fmla="*/ 3 h 240"/>
                  <a:gd name="T18" fmla="*/ 16 w 100"/>
                  <a:gd name="T19" fmla="*/ 3 h 24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00"/>
                  <a:gd name="T31" fmla="*/ 0 h 240"/>
                  <a:gd name="T32" fmla="*/ 100 w 100"/>
                  <a:gd name="T33" fmla="*/ 240 h 24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00" h="240">
                    <a:moveTo>
                      <a:pt x="16" y="3"/>
                    </a:moveTo>
                    <a:lnTo>
                      <a:pt x="61" y="232"/>
                    </a:lnTo>
                    <a:lnTo>
                      <a:pt x="5" y="226"/>
                    </a:lnTo>
                    <a:lnTo>
                      <a:pt x="0" y="230"/>
                    </a:lnTo>
                    <a:lnTo>
                      <a:pt x="100" y="240"/>
                    </a:lnTo>
                    <a:lnTo>
                      <a:pt x="100" y="237"/>
                    </a:lnTo>
                    <a:lnTo>
                      <a:pt x="65" y="232"/>
                    </a:lnTo>
                    <a:lnTo>
                      <a:pt x="19" y="0"/>
                    </a:lnTo>
                    <a:lnTo>
                      <a:pt x="16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304" name="Freeform 985"/>
              <p:cNvSpPr>
                <a:spLocks/>
              </p:cNvSpPr>
              <p:nvPr/>
            </p:nvSpPr>
            <p:spPr bwMode="auto">
              <a:xfrm>
                <a:off x="289" y="1258"/>
                <a:ext cx="5" cy="11"/>
              </a:xfrm>
              <a:custGeom>
                <a:avLst/>
                <a:gdLst>
                  <a:gd name="T0" fmla="*/ 52 w 52"/>
                  <a:gd name="T1" fmla="*/ 118 h 118"/>
                  <a:gd name="T2" fmla="*/ 0 w 52"/>
                  <a:gd name="T3" fmla="*/ 5 h 118"/>
                  <a:gd name="T4" fmla="*/ 2 w 52"/>
                  <a:gd name="T5" fmla="*/ 0 h 118"/>
                  <a:gd name="T6" fmla="*/ 52 w 52"/>
                  <a:gd name="T7" fmla="*/ 110 h 118"/>
                  <a:gd name="T8" fmla="*/ 52 w 52"/>
                  <a:gd name="T9" fmla="*/ 118 h 118"/>
                  <a:gd name="T10" fmla="*/ 52 w 52"/>
                  <a:gd name="T11" fmla="*/ 118 h 1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2"/>
                  <a:gd name="T19" fmla="*/ 0 h 118"/>
                  <a:gd name="T20" fmla="*/ 52 w 52"/>
                  <a:gd name="T21" fmla="*/ 118 h 11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2" h="118">
                    <a:moveTo>
                      <a:pt x="52" y="118"/>
                    </a:moveTo>
                    <a:lnTo>
                      <a:pt x="0" y="5"/>
                    </a:lnTo>
                    <a:lnTo>
                      <a:pt x="2" y="0"/>
                    </a:lnTo>
                    <a:lnTo>
                      <a:pt x="52" y="110"/>
                    </a:lnTo>
                    <a:lnTo>
                      <a:pt x="52" y="1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305" name="Freeform 986"/>
              <p:cNvSpPr>
                <a:spLocks/>
              </p:cNvSpPr>
              <p:nvPr/>
            </p:nvSpPr>
            <p:spPr bwMode="auto">
              <a:xfrm>
                <a:off x="278" y="1241"/>
                <a:ext cx="3" cy="34"/>
              </a:xfrm>
              <a:custGeom>
                <a:avLst/>
                <a:gdLst>
                  <a:gd name="T0" fmla="*/ 35 w 35"/>
                  <a:gd name="T1" fmla="*/ 377 h 377"/>
                  <a:gd name="T2" fmla="*/ 35 w 35"/>
                  <a:gd name="T3" fmla="*/ 165 h 377"/>
                  <a:gd name="T4" fmla="*/ 29 w 35"/>
                  <a:gd name="T5" fmla="*/ 165 h 377"/>
                  <a:gd name="T6" fmla="*/ 29 w 35"/>
                  <a:gd name="T7" fmla="*/ 148 h 377"/>
                  <a:gd name="T8" fmla="*/ 35 w 35"/>
                  <a:gd name="T9" fmla="*/ 131 h 377"/>
                  <a:gd name="T10" fmla="*/ 35 w 35"/>
                  <a:gd name="T11" fmla="*/ 2 h 377"/>
                  <a:gd name="T12" fmla="*/ 0 w 35"/>
                  <a:gd name="T13" fmla="*/ 0 h 377"/>
                  <a:gd name="T14" fmla="*/ 26 w 35"/>
                  <a:gd name="T15" fmla="*/ 11 h 377"/>
                  <a:gd name="T16" fmla="*/ 0 w 35"/>
                  <a:gd name="T17" fmla="*/ 14 h 377"/>
                  <a:gd name="T18" fmla="*/ 26 w 35"/>
                  <a:gd name="T19" fmla="*/ 23 h 377"/>
                  <a:gd name="T20" fmla="*/ 0 w 35"/>
                  <a:gd name="T21" fmla="*/ 30 h 377"/>
                  <a:gd name="T22" fmla="*/ 26 w 35"/>
                  <a:gd name="T23" fmla="*/ 38 h 377"/>
                  <a:gd name="T24" fmla="*/ 0 w 35"/>
                  <a:gd name="T25" fmla="*/ 45 h 377"/>
                  <a:gd name="T26" fmla="*/ 26 w 35"/>
                  <a:gd name="T27" fmla="*/ 53 h 377"/>
                  <a:gd name="T28" fmla="*/ 0 w 35"/>
                  <a:gd name="T29" fmla="*/ 60 h 377"/>
                  <a:gd name="T30" fmla="*/ 26 w 35"/>
                  <a:gd name="T31" fmla="*/ 69 h 377"/>
                  <a:gd name="T32" fmla="*/ 0 w 35"/>
                  <a:gd name="T33" fmla="*/ 75 h 377"/>
                  <a:gd name="T34" fmla="*/ 26 w 35"/>
                  <a:gd name="T35" fmla="*/ 83 h 377"/>
                  <a:gd name="T36" fmla="*/ 0 w 35"/>
                  <a:gd name="T37" fmla="*/ 89 h 377"/>
                  <a:gd name="T38" fmla="*/ 26 w 35"/>
                  <a:gd name="T39" fmla="*/ 100 h 377"/>
                  <a:gd name="T40" fmla="*/ 0 w 35"/>
                  <a:gd name="T41" fmla="*/ 105 h 377"/>
                  <a:gd name="T42" fmla="*/ 26 w 35"/>
                  <a:gd name="T43" fmla="*/ 115 h 377"/>
                  <a:gd name="T44" fmla="*/ 0 w 35"/>
                  <a:gd name="T45" fmla="*/ 121 h 377"/>
                  <a:gd name="T46" fmla="*/ 26 w 35"/>
                  <a:gd name="T47" fmla="*/ 129 h 377"/>
                  <a:gd name="T48" fmla="*/ 0 w 35"/>
                  <a:gd name="T49" fmla="*/ 136 h 377"/>
                  <a:gd name="T50" fmla="*/ 26 w 35"/>
                  <a:gd name="T51" fmla="*/ 144 h 377"/>
                  <a:gd name="T52" fmla="*/ 0 w 35"/>
                  <a:gd name="T53" fmla="*/ 153 h 377"/>
                  <a:gd name="T54" fmla="*/ 26 w 35"/>
                  <a:gd name="T55" fmla="*/ 161 h 377"/>
                  <a:gd name="T56" fmla="*/ 0 w 35"/>
                  <a:gd name="T57" fmla="*/ 170 h 377"/>
                  <a:gd name="T58" fmla="*/ 26 w 35"/>
                  <a:gd name="T59" fmla="*/ 180 h 377"/>
                  <a:gd name="T60" fmla="*/ 0 w 35"/>
                  <a:gd name="T61" fmla="*/ 188 h 377"/>
                  <a:gd name="T62" fmla="*/ 26 w 35"/>
                  <a:gd name="T63" fmla="*/ 196 h 377"/>
                  <a:gd name="T64" fmla="*/ 0 w 35"/>
                  <a:gd name="T65" fmla="*/ 205 h 377"/>
                  <a:gd name="T66" fmla="*/ 26 w 35"/>
                  <a:gd name="T67" fmla="*/ 214 h 377"/>
                  <a:gd name="T68" fmla="*/ 0 w 35"/>
                  <a:gd name="T69" fmla="*/ 222 h 377"/>
                  <a:gd name="T70" fmla="*/ 26 w 35"/>
                  <a:gd name="T71" fmla="*/ 230 h 377"/>
                  <a:gd name="T72" fmla="*/ 0 w 35"/>
                  <a:gd name="T73" fmla="*/ 240 h 377"/>
                  <a:gd name="T74" fmla="*/ 26 w 35"/>
                  <a:gd name="T75" fmla="*/ 248 h 377"/>
                  <a:gd name="T76" fmla="*/ 0 w 35"/>
                  <a:gd name="T77" fmla="*/ 256 h 377"/>
                  <a:gd name="T78" fmla="*/ 26 w 35"/>
                  <a:gd name="T79" fmla="*/ 266 h 377"/>
                  <a:gd name="T80" fmla="*/ 0 w 35"/>
                  <a:gd name="T81" fmla="*/ 274 h 377"/>
                  <a:gd name="T82" fmla="*/ 26 w 35"/>
                  <a:gd name="T83" fmla="*/ 283 h 377"/>
                  <a:gd name="T84" fmla="*/ 0 w 35"/>
                  <a:gd name="T85" fmla="*/ 293 h 377"/>
                  <a:gd name="T86" fmla="*/ 26 w 35"/>
                  <a:gd name="T87" fmla="*/ 301 h 377"/>
                  <a:gd name="T88" fmla="*/ 0 w 35"/>
                  <a:gd name="T89" fmla="*/ 309 h 377"/>
                  <a:gd name="T90" fmla="*/ 26 w 35"/>
                  <a:gd name="T91" fmla="*/ 316 h 377"/>
                  <a:gd name="T92" fmla="*/ 0 w 35"/>
                  <a:gd name="T93" fmla="*/ 325 h 377"/>
                  <a:gd name="T94" fmla="*/ 26 w 35"/>
                  <a:gd name="T95" fmla="*/ 330 h 377"/>
                  <a:gd name="T96" fmla="*/ 0 w 35"/>
                  <a:gd name="T97" fmla="*/ 339 h 377"/>
                  <a:gd name="T98" fmla="*/ 26 w 35"/>
                  <a:gd name="T99" fmla="*/ 345 h 377"/>
                  <a:gd name="T100" fmla="*/ 0 w 35"/>
                  <a:gd name="T101" fmla="*/ 355 h 377"/>
                  <a:gd name="T102" fmla="*/ 26 w 35"/>
                  <a:gd name="T103" fmla="*/ 364 h 377"/>
                  <a:gd name="T104" fmla="*/ 0 w 35"/>
                  <a:gd name="T105" fmla="*/ 372 h 377"/>
                  <a:gd name="T106" fmla="*/ 35 w 35"/>
                  <a:gd name="T107" fmla="*/ 377 h 377"/>
                  <a:gd name="T108" fmla="*/ 35 w 35"/>
                  <a:gd name="T109" fmla="*/ 377 h 377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35"/>
                  <a:gd name="T166" fmla="*/ 0 h 377"/>
                  <a:gd name="T167" fmla="*/ 35 w 35"/>
                  <a:gd name="T168" fmla="*/ 377 h 377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35" h="377">
                    <a:moveTo>
                      <a:pt x="35" y="377"/>
                    </a:moveTo>
                    <a:lnTo>
                      <a:pt x="35" y="165"/>
                    </a:lnTo>
                    <a:lnTo>
                      <a:pt x="29" y="165"/>
                    </a:lnTo>
                    <a:lnTo>
                      <a:pt x="29" y="148"/>
                    </a:lnTo>
                    <a:lnTo>
                      <a:pt x="35" y="131"/>
                    </a:lnTo>
                    <a:lnTo>
                      <a:pt x="35" y="2"/>
                    </a:lnTo>
                    <a:lnTo>
                      <a:pt x="0" y="0"/>
                    </a:lnTo>
                    <a:lnTo>
                      <a:pt x="26" y="11"/>
                    </a:lnTo>
                    <a:lnTo>
                      <a:pt x="0" y="14"/>
                    </a:lnTo>
                    <a:lnTo>
                      <a:pt x="26" y="23"/>
                    </a:lnTo>
                    <a:lnTo>
                      <a:pt x="0" y="30"/>
                    </a:lnTo>
                    <a:lnTo>
                      <a:pt x="26" y="38"/>
                    </a:lnTo>
                    <a:lnTo>
                      <a:pt x="0" y="45"/>
                    </a:lnTo>
                    <a:lnTo>
                      <a:pt x="26" y="53"/>
                    </a:lnTo>
                    <a:lnTo>
                      <a:pt x="0" y="60"/>
                    </a:lnTo>
                    <a:lnTo>
                      <a:pt x="26" y="69"/>
                    </a:lnTo>
                    <a:lnTo>
                      <a:pt x="0" y="75"/>
                    </a:lnTo>
                    <a:lnTo>
                      <a:pt x="26" y="83"/>
                    </a:lnTo>
                    <a:lnTo>
                      <a:pt x="0" y="89"/>
                    </a:lnTo>
                    <a:lnTo>
                      <a:pt x="26" y="100"/>
                    </a:lnTo>
                    <a:lnTo>
                      <a:pt x="0" y="105"/>
                    </a:lnTo>
                    <a:lnTo>
                      <a:pt x="26" y="115"/>
                    </a:lnTo>
                    <a:lnTo>
                      <a:pt x="0" y="121"/>
                    </a:lnTo>
                    <a:lnTo>
                      <a:pt x="26" y="129"/>
                    </a:lnTo>
                    <a:lnTo>
                      <a:pt x="0" y="136"/>
                    </a:lnTo>
                    <a:lnTo>
                      <a:pt x="26" y="144"/>
                    </a:lnTo>
                    <a:lnTo>
                      <a:pt x="0" y="153"/>
                    </a:lnTo>
                    <a:lnTo>
                      <a:pt x="26" y="161"/>
                    </a:lnTo>
                    <a:lnTo>
                      <a:pt x="0" y="170"/>
                    </a:lnTo>
                    <a:lnTo>
                      <a:pt x="26" y="180"/>
                    </a:lnTo>
                    <a:lnTo>
                      <a:pt x="0" y="188"/>
                    </a:lnTo>
                    <a:lnTo>
                      <a:pt x="26" y="196"/>
                    </a:lnTo>
                    <a:lnTo>
                      <a:pt x="0" y="205"/>
                    </a:lnTo>
                    <a:lnTo>
                      <a:pt x="26" y="214"/>
                    </a:lnTo>
                    <a:lnTo>
                      <a:pt x="0" y="222"/>
                    </a:lnTo>
                    <a:lnTo>
                      <a:pt x="26" y="230"/>
                    </a:lnTo>
                    <a:lnTo>
                      <a:pt x="0" y="240"/>
                    </a:lnTo>
                    <a:lnTo>
                      <a:pt x="26" y="248"/>
                    </a:lnTo>
                    <a:lnTo>
                      <a:pt x="0" y="256"/>
                    </a:lnTo>
                    <a:lnTo>
                      <a:pt x="26" y="266"/>
                    </a:lnTo>
                    <a:lnTo>
                      <a:pt x="0" y="274"/>
                    </a:lnTo>
                    <a:lnTo>
                      <a:pt x="26" y="283"/>
                    </a:lnTo>
                    <a:lnTo>
                      <a:pt x="0" y="293"/>
                    </a:lnTo>
                    <a:lnTo>
                      <a:pt x="26" y="301"/>
                    </a:lnTo>
                    <a:lnTo>
                      <a:pt x="0" y="309"/>
                    </a:lnTo>
                    <a:lnTo>
                      <a:pt x="26" y="316"/>
                    </a:lnTo>
                    <a:lnTo>
                      <a:pt x="0" y="325"/>
                    </a:lnTo>
                    <a:lnTo>
                      <a:pt x="26" y="330"/>
                    </a:lnTo>
                    <a:lnTo>
                      <a:pt x="0" y="339"/>
                    </a:lnTo>
                    <a:lnTo>
                      <a:pt x="26" y="345"/>
                    </a:lnTo>
                    <a:lnTo>
                      <a:pt x="0" y="355"/>
                    </a:lnTo>
                    <a:lnTo>
                      <a:pt x="26" y="364"/>
                    </a:lnTo>
                    <a:lnTo>
                      <a:pt x="0" y="372"/>
                    </a:lnTo>
                    <a:lnTo>
                      <a:pt x="35" y="37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306" name="Freeform 987"/>
              <p:cNvSpPr>
                <a:spLocks/>
              </p:cNvSpPr>
              <p:nvPr/>
            </p:nvSpPr>
            <p:spPr bwMode="auto">
              <a:xfrm>
                <a:off x="273" y="1241"/>
                <a:ext cx="3" cy="34"/>
              </a:xfrm>
              <a:custGeom>
                <a:avLst/>
                <a:gdLst>
                  <a:gd name="T0" fmla="*/ 0 w 37"/>
                  <a:gd name="T1" fmla="*/ 377 h 377"/>
                  <a:gd name="T2" fmla="*/ 0 w 37"/>
                  <a:gd name="T3" fmla="*/ 2 h 377"/>
                  <a:gd name="T4" fmla="*/ 37 w 37"/>
                  <a:gd name="T5" fmla="*/ 0 h 377"/>
                  <a:gd name="T6" fmla="*/ 11 w 37"/>
                  <a:gd name="T7" fmla="*/ 11 h 377"/>
                  <a:gd name="T8" fmla="*/ 37 w 37"/>
                  <a:gd name="T9" fmla="*/ 14 h 377"/>
                  <a:gd name="T10" fmla="*/ 11 w 37"/>
                  <a:gd name="T11" fmla="*/ 23 h 377"/>
                  <a:gd name="T12" fmla="*/ 37 w 37"/>
                  <a:gd name="T13" fmla="*/ 30 h 377"/>
                  <a:gd name="T14" fmla="*/ 11 w 37"/>
                  <a:gd name="T15" fmla="*/ 38 h 377"/>
                  <a:gd name="T16" fmla="*/ 37 w 37"/>
                  <a:gd name="T17" fmla="*/ 45 h 377"/>
                  <a:gd name="T18" fmla="*/ 11 w 37"/>
                  <a:gd name="T19" fmla="*/ 53 h 377"/>
                  <a:gd name="T20" fmla="*/ 37 w 37"/>
                  <a:gd name="T21" fmla="*/ 60 h 377"/>
                  <a:gd name="T22" fmla="*/ 11 w 37"/>
                  <a:gd name="T23" fmla="*/ 69 h 377"/>
                  <a:gd name="T24" fmla="*/ 37 w 37"/>
                  <a:gd name="T25" fmla="*/ 75 h 377"/>
                  <a:gd name="T26" fmla="*/ 11 w 37"/>
                  <a:gd name="T27" fmla="*/ 83 h 377"/>
                  <a:gd name="T28" fmla="*/ 37 w 37"/>
                  <a:gd name="T29" fmla="*/ 89 h 377"/>
                  <a:gd name="T30" fmla="*/ 11 w 37"/>
                  <a:gd name="T31" fmla="*/ 100 h 377"/>
                  <a:gd name="T32" fmla="*/ 37 w 37"/>
                  <a:gd name="T33" fmla="*/ 105 h 377"/>
                  <a:gd name="T34" fmla="*/ 11 w 37"/>
                  <a:gd name="T35" fmla="*/ 115 h 377"/>
                  <a:gd name="T36" fmla="*/ 37 w 37"/>
                  <a:gd name="T37" fmla="*/ 121 h 377"/>
                  <a:gd name="T38" fmla="*/ 11 w 37"/>
                  <a:gd name="T39" fmla="*/ 129 h 377"/>
                  <a:gd name="T40" fmla="*/ 37 w 37"/>
                  <a:gd name="T41" fmla="*/ 136 h 377"/>
                  <a:gd name="T42" fmla="*/ 11 w 37"/>
                  <a:gd name="T43" fmla="*/ 144 h 377"/>
                  <a:gd name="T44" fmla="*/ 37 w 37"/>
                  <a:gd name="T45" fmla="*/ 153 h 377"/>
                  <a:gd name="T46" fmla="*/ 11 w 37"/>
                  <a:gd name="T47" fmla="*/ 161 h 377"/>
                  <a:gd name="T48" fmla="*/ 37 w 37"/>
                  <a:gd name="T49" fmla="*/ 170 h 377"/>
                  <a:gd name="T50" fmla="*/ 11 w 37"/>
                  <a:gd name="T51" fmla="*/ 180 h 377"/>
                  <a:gd name="T52" fmla="*/ 37 w 37"/>
                  <a:gd name="T53" fmla="*/ 188 h 377"/>
                  <a:gd name="T54" fmla="*/ 11 w 37"/>
                  <a:gd name="T55" fmla="*/ 196 h 377"/>
                  <a:gd name="T56" fmla="*/ 37 w 37"/>
                  <a:gd name="T57" fmla="*/ 205 h 377"/>
                  <a:gd name="T58" fmla="*/ 11 w 37"/>
                  <a:gd name="T59" fmla="*/ 214 h 377"/>
                  <a:gd name="T60" fmla="*/ 37 w 37"/>
                  <a:gd name="T61" fmla="*/ 222 h 377"/>
                  <a:gd name="T62" fmla="*/ 11 w 37"/>
                  <a:gd name="T63" fmla="*/ 230 h 377"/>
                  <a:gd name="T64" fmla="*/ 37 w 37"/>
                  <a:gd name="T65" fmla="*/ 240 h 377"/>
                  <a:gd name="T66" fmla="*/ 11 w 37"/>
                  <a:gd name="T67" fmla="*/ 248 h 377"/>
                  <a:gd name="T68" fmla="*/ 37 w 37"/>
                  <a:gd name="T69" fmla="*/ 256 h 377"/>
                  <a:gd name="T70" fmla="*/ 11 w 37"/>
                  <a:gd name="T71" fmla="*/ 266 h 377"/>
                  <a:gd name="T72" fmla="*/ 37 w 37"/>
                  <a:gd name="T73" fmla="*/ 274 h 377"/>
                  <a:gd name="T74" fmla="*/ 11 w 37"/>
                  <a:gd name="T75" fmla="*/ 283 h 377"/>
                  <a:gd name="T76" fmla="*/ 37 w 37"/>
                  <a:gd name="T77" fmla="*/ 293 h 377"/>
                  <a:gd name="T78" fmla="*/ 11 w 37"/>
                  <a:gd name="T79" fmla="*/ 301 h 377"/>
                  <a:gd name="T80" fmla="*/ 37 w 37"/>
                  <a:gd name="T81" fmla="*/ 309 h 377"/>
                  <a:gd name="T82" fmla="*/ 11 w 37"/>
                  <a:gd name="T83" fmla="*/ 316 h 377"/>
                  <a:gd name="T84" fmla="*/ 37 w 37"/>
                  <a:gd name="T85" fmla="*/ 325 h 377"/>
                  <a:gd name="T86" fmla="*/ 11 w 37"/>
                  <a:gd name="T87" fmla="*/ 330 h 377"/>
                  <a:gd name="T88" fmla="*/ 37 w 37"/>
                  <a:gd name="T89" fmla="*/ 339 h 377"/>
                  <a:gd name="T90" fmla="*/ 11 w 37"/>
                  <a:gd name="T91" fmla="*/ 345 h 377"/>
                  <a:gd name="T92" fmla="*/ 37 w 37"/>
                  <a:gd name="T93" fmla="*/ 355 h 377"/>
                  <a:gd name="T94" fmla="*/ 11 w 37"/>
                  <a:gd name="T95" fmla="*/ 364 h 377"/>
                  <a:gd name="T96" fmla="*/ 37 w 37"/>
                  <a:gd name="T97" fmla="*/ 372 h 377"/>
                  <a:gd name="T98" fmla="*/ 0 w 37"/>
                  <a:gd name="T99" fmla="*/ 377 h 377"/>
                  <a:gd name="T100" fmla="*/ 0 w 37"/>
                  <a:gd name="T101" fmla="*/ 377 h 377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37"/>
                  <a:gd name="T154" fmla="*/ 0 h 377"/>
                  <a:gd name="T155" fmla="*/ 37 w 37"/>
                  <a:gd name="T156" fmla="*/ 377 h 377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37" h="377">
                    <a:moveTo>
                      <a:pt x="0" y="377"/>
                    </a:moveTo>
                    <a:lnTo>
                      <a:pt x="0" y="2"/>
                    </a:lnTo>
                    <a:lnTo>
                      <a:pt x="37" y="0"/>
                    </a:lnTo>
                    <a:lnTo>
                      <a:pt x="11" y="11"/>
                    </a:lnTo>
                    <a:lnTo>
                      <a:pt x="37" y="14"/>
                    </a:lnTo>
                    <a:lnTo>
                      <a:pt x="11" y="23"/>
                    </a:lnTo>
                    <a:lnTo>
                      <a:pt x="37" y="30"/>
                    </a:lnTo>
                    <a:lnTo>
                      <a:pt x="11" y="38"/>
                    </a:lnTo>
                    <a:lnTo>
                      <a:pt x="37" y="45"/>
                    </a:lnTo>
                    <a:lnTo>
                      <a:pt x="11" y="53"/>
                    </a:lnTo>
                    <a:lnTo>
                      <a:pt x="37" y="60"/>
                    </a:lnTo>
                    <a:lnTo>
                      <a:pt x="11" y="69"/>
                    </a:lnTo>
                    <a:lnTo>
                      <a:pt x="37" y="75"/>
                    </a:lnTo>
                    <a:lnTo>
                      <a:pt x="11" y="83"/>
                    </a:lnTo>
                    <a:lnTo>
                      <a:pt x="37" y="89"/>
                    </a:lnTo>
                    <a:lnTo>
                      <a:pt x="11" y="100"/>
                    </a:lnTo>
                    <a:lnTo>
                      <a:pt x="37" y="105"/>
                    </a:lnTo>
                    <a:lnTo>
                      <a:pt x="11" y="115"/>
                    </a:lnTo>
                    <a:lnTo>
                      <a:pt x="37" y="121"/>
                    </a:lnTo>
                    <a:lnTo>
                      <a:pt x="11" y="129"/>
                    </a:lnTo>
                    <a:lnTo>
                      <a:pt x="37" y="136"/>
                    </a:lnTo>
                    <a:lnTo>
                      <a:pt x="11" y="144"/>
                    </a:lnTo>
                    <a:lnTo>
                      <a:pt x="37" y="153"/>
                    </a:lnTo>
                    <a:lnTo>
                      <a:pt x="11" y="161"/>
                    </a:lnTo>
                    <a:lnTo>
                      <a:pt x="37" y="170"/>
                    </a:lnTo>
                    <a:lnTo>
                      <a:pt x="11" y="180"/>
                    </a:lnTo>
                    <a:lnTo>
                      <a:pt x="37" y="188"/>
                    </a:lnTo>
                    <a:lnTo>
                      <a:pt x="11" y="196"/>
                    </a:lnTo>
                    <a:lnTo>
                      <a:pt x="37" y="205"/>
                    </a:lnTo>
                    <a:lnTo>
                      <a:pt x="11" y="214"/>
                    </a:lnTo>
                    <a:lnTo>
                      <a:pt x="37" y="222"/>
                    </a:lnTo>
                    <a:lnTo>
                      <a:pt x="11" y="230"/>
                    </a:lnTo>
                    <a:lnTo>
                      <a:pt x="37" y="240"/>
                    </a:lnTo>
                    <a:lnTo>
                      <a:pt x="11" y="248"/>
                    </a:lnTo>
                    <a:lnTo>
                      <a:pt x="37" y="256"/>
                    </a:lnTo>
                    <a:lnTo>
                      <a:pt x="11" y="266"/>
                    </a:lnTo>
                    <a:lnTo>
                      <a:pt x="37" y="274"/>
                    </a:lnTo>
                    <a:lnTo>
                      <a:pt x="11" y="283"/>
                    </a:lnTo>
                    <a:lnTo>
                      <a:pt x="37" y="293"/>
                    </a:lnTo>
                    <a:lnTo>
                      <a:pt x="11" y="301"/>
                    </a:lnTo>
                    <a:lnTo>
                      <a:pt x="37" y="309"/>
                    </a:lnTo>
                    <a:lnTo>
                      <a:pt x="11" y="316"/>
                    </a:lnTo>
                    <a:lnTo>
                      <a:pt x="37" y="325"/>
                    </a:lnTo>
                    <a:lnTo>
                      <a:pt x="11" y="330"/>
                    </a:lnTo>
                    <a:lnTo>
                      <a:pt x="37" y="339"/>
                    </a:lnTo>
                    <a:lnTo>
                      <a:pt x="11" y="345"/>
                    </a:lnTo>
                    <a:lnTo>
                      <a:pt x="37" y="355"/>
                    </a:lnTo>
                    <a:lnTo>
                      <a:pt x="11" y="364"/>
                    </a:lnTo>
                    <a:lnTo>
                      <a:pt x="37" y="372"/>
                    </a:lnTo>
                    <a:lnTo>
                      <a:pt x="0" y="37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307" name="Freeform 988"/>
              <p:cNvSpPr>
                <a:spLocks/>
              </p:cNvSpPr>
              <p:nvPr/>
            </p:nvSpPr>
            <p:spPr bwMode="auto">
              <a:xfrm>
                <a:off x="273" y="1238"/>
                <a:ext cx="4" cy="2"/>
              </a:xfrm>
              <a:custGeom>
                <a:avLst/>
                <a:gdLst>
                  <a:gd name="T0" fmla="*/ 0 w 37"/>
                  <a:gd name="T1" fmla="*/ 24 h 24"/>
                  <a:gd name="T2" fmla="*/ 24 w 37"/>
                  <a:gd name="T3" fmla="*/ 0 h 24"/>
                  <a:gd name="T4" fmla="*/ 37 w 37"/>
                  <a:gd name="T5" fmla="*/ 0 h 24"/>
                  <a:gd name="T6" fmla="*/ 26 w 37"/>
                  <a:gd name="T7" fmla="*/ 5 h 24"/>
                  <a:gd name="T8" fmla="*/ 35 w 37"/>
                  <a:gd name="T9" fmla="*/ 10 h 24"/>
                  <a:gd name="T10" fmla="*/ 24 w 37"/>
                  <a:gd name="T11" fmla="*/ 15 h 24"/>
                  <a:gd name="T12" fmla="*/ 35 w 37"/>
                  <a:gd name="T13" fmla="*/ 23 h 24"/>
                  <a:gd name="T14" fmla="*/ 0 w 37"/>
                  <a:gd name="T15" fmla="*/ 24 h 24"/>
                  <a:gd name="T16" fmla="*/ 0 w 37"/>
                  <a:gd name="T17" fmla="*/ 24 h 2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7"/>
                  <a:gd name="T28" fmla="*/ 0 h 24"/>
                  <a:gd name="T29" fmla="*/ 37 w 37"/>
                  <a:gd name="T30" fmla="*/ 24 h 2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7" h="24">
                    <a:moveTo>
                      <a:pt x="0" y="24"/>
                    </a:moveTo>
                    <a:lnTo>
                      <a:pt x="24" y="0"/>
                    </a:lnTo>
                    <a:lnTo>
                      <a:pt x="37" y="0"/>
                    </a:lnTo>
                    <a:lnTo>
                      <a:pt x="26" y="5"/>
                    </a:lnTo>
                    <a:lnTo>
                      <a:pt x="35" y="10"/>
                    </a:lnTo>
                    <a:lnTo>
                      <a:pt x="24" y="15"/>
                    </a:lnTo>
                    <a:lnTo>
                      <a:pt x="35" y="23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308" name="Freeform 989"/>
              <p:cNvSpPr>
                <a:spLocks/>
              </p:cNvSpPr>
              <p:nvPr/>
            </p:nvSpPr>
            <p:spPr bwMode="auto">
              <a:xfrm>
                <a:off x="277" y="1238"/>
                <a:ext cx="3" cy="2"/>
              </a:xfrm>
              <a:custGeom>
                <a:avLst/>
                <a:gdLst>
                  <a:gd name="T0" fmla="*/ 37 w 37"/>
                  <a:gd name="T1" fmla="*/ 24 h 24"/>
                  <a:gd name="T2" fmla="*/ 14 w 37"/>
                  <a:gd name="T3" fmla="*/ 0 h 24"/>
                  <a:gd name="T4" fmla="*/ 0 w 37"/>
                  <a:gd name="T5" fmla="*/ 0 h 24"/>
                  <a:gd name="T6" fmla="*/ 12 w 37"/>
                  <a:gd name="T7" fmla="*/ 5 h 24"/>
                  <a:gd name="T8" fmla="*/ 2 w 37"/>
                  <a:gd name="T9" fmla="*/ 10 h 24"/>
                  <a:gd name="T10" fmla="*/ 14 w 37"/>
                  <a:gd name="T11" fmla="*/ 15 h 24"/>
                  <a:gd name="T12" fmla="*/ 2 w 37"/>
                  <a:gd name="T13" fmla="*/ 23 h 24"/>
                  <a:gd name="T14" fmla="*/ 37 w 37"/>
                  <a:gd name="T15" fmla="*/ 24 h 24"/>
                  <a:gd name="T16" fmla="*/ 37 w 37"/>
                  <a:gd name="T17" fmla="*/ 24 h 2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7"/>
                  <a:gd name="T28" fmla="*/ 0 h 24"/>
                  <a:gd name="T29" fmla="*/ 37 w 37"/>
                  <a:gd name="T30" fmla="*/ 24 h 2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7" h="24">
                    <a:moveTo>
                      <a:pt x="37" y="24"/>
                    </a:moveTo>
                    <a:lnTo>
                      <a:pt x="14" y="0"/>
                    </a:lnTo>
                    <a:lnTo>
                      <a:pt x="0" y="0"/>
                    </a:lnTo>
                    <a:lnTo>
                      <a:pt x="12" y="5"/>
                    </a:lnTo>
                    <a:lnTo>
                      <a:pt x="2" y="10"/>
                    </a:lnTo>
                    <a:lnTo>
                      <a:pt x="14" y="15"/>
                    </a:lnTo>
                    <a:lnTo>
                      <a:pt x="2" y="23"/>
                    </a:lnTo>
                    <a:lnTo>
                      <a:pt x="37" y="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309" name="Freeform 990"/>
              <p:cNvSpPr>
                <a:spLocks/>
              </p:cNvSpPr>
              <p:nvPr/>
            </p:nvSpPr>
            <p:spPr bwMode="auto">
              <a:xfrm>
                <a:off x="276" y="1211"/>
                <a:ext cx="1" cy="27"/>
              </a:xfrm>
              <a:custGeom>
                <a:avLst/>
                <a:gdLst>
                  <a:gd name="T0" fmla="*/ 0 w 9"/>
                  <a:gd name="T1" fmla="*/ 298 h 298"/>
                  <a:gd name="T2" fmla="*/ 0 w 9"/>
                  <a:gd name="T3" fmla="*/ 7 h 298"/>
                  <a:gd name="T4" fmla="*/ 4 w 9"/>
                  <a:gd name="T5" fmla="*/ 3 h 298"/>
                  <a:gd name="T6" fmla="*/ 9 w 9"/>
                  <a:gd name="T7" fmla="*/ 0 h 298"/>
                  <a:gd name="T8" fmla="*/ 4 w 9"/>
                  <a:gd name="T9" fmla="*/ 10 h 298"/>
                  <a:gd name="T10" fmla="*/ 9 w 9"/>
                  <a:gd name="T11" fmla="*/ 15 h 298"/>
                  <a:gd name="T12" fmla="*/ 4 w 9"/>
                  <a:gd name="T13" fmla="*/ 24 h 298"/>
                  <a:gd name="T14" fmla="*/ 9 w 9"/>
                  <a:gd name="T15" fmla="*/ 29 h 298"/>
                  <a:gd name="T16" fmla="*/ 4 w 9"/>
                  <a:gd name="T17" fmla="*/ 39 h 298"/>
                  <a:gd name="T18" fmla="*/ 9 w 9"/>
                  <a:gd name="T19" fmla="*/ 45 h 298"/>
                  <a:gd name="T20" fmla="*/ 4 w 9"/>
                  <a:gd name="T21" fmla="*/ 53 h 298"/>
                  <a:gd name="T22" fmla="*/ 9 w 9"/>
                  <a:gd name="T23" fmla="*/ 60 h 298"/>
                  <a:gd name="T24" fmla="*/ 4 w 9"/>
                  <a:gd name="T25" fmla="*/ 69 h 298"/>
                  <a:gd name="T26" fmla="*/ 9 w 9"/>
                  <a:gd name="T27" fmla="*/ 77 h 298"/>
                  <a:gd name="T28" fmla="*/ 4 w 9"/>
                  <a:gd name="T29" fmla="*/ 85 h 298"/>
                  <a:gd name="T30" fmla="*/ 9 w 9"/>
                  <a:gd name="T31" fmla="*/ 94 h 298"/>
                  <a:gd name="T32" fmla="*/ 4 w 9"/>
                  <a:gd name="T33" fmla="*/ 104 h 298"/>
                  <a:gd name="T34" fmla="*/ 9 w 9"/>
                  <a:gd name="T35" fmla="*/ 112 h 298"/>
                  <a:gd name="T36" fmla="*/ 4 w 9"/>
                  <a:gd name="T37" fmla="*/ 120 h 298"/>
                  <a:gd name="T38" fmla="*/ 9 w 9"/>
                  <a:gd name="T39" fmla="*/ 130 h 298"/>
                  <a:gd name="T40" fmla="*/ 4 w 9"/>
                  <a:gd name="T41" fmla="*/ 138 h 298"/>
                  <a:gd name="T42" fmla="*/ 9 w 9"/>
                  <a:gd name="T43" fmla="*/ 146 h 298"/>
                  <a:gd name="T44" fmla="*/ 4 w 9"/>
                  <a:gd name="T45" fmla="*/ 155 h 298"/>
                  <a:gd name="T46" fmla="*/ 9 w 9"/>
                  <a:gd name="T47" fmla="*/ 164 h 298"/>
                  <a:gd name="T48" fmla="*/ 4 w 9"/>
                  <a:gd name="T49" fmla="*/ 173 h 298"/>
                  <a:gd name="T50" fmla="*/ 9 w 9"/>
                  <a:gd name="T51" fmla="*/ 183 h 298"/>
                  <a:gd name="T52" fmla="*/ 4 w 9"/>
                  <a:gd name="T53" fmla="*/ 190 h 298"/>
                  <a:gd name="T54" fmla="*/ 9 w 9"/>
                  <a:gd name="T55" fmla="*/ 198 h 298"/>
                  <a:gd name="T56" fmla="*/ 4 w 9"/>
                  <a:gd name="T57" fmla="*/ 207 h 298"/>
                  <a:gd name="T58" fmla="*/ 9 w 9"/>
                  <a:gd name="T59" fmla="*/ 217 h 298"/>
                  <a:gd name="T60" fmla="*/ 4 w 9"/>
                  <a:gd name="T61" fmla="*/ 224 h 298"/>
                  <a:gd name="T62" fmla="*/ 9 w 9"/>
                  <a:gd name="T63" fmla="*/ 233 h 298"/>
                  <a:gd name="T64" fmla="*/ 4 w 9"/>
                  <a:gd name="T65" fmla="*/ 242 h 298"/>
                  <a:gd name="T66" fmla="*/ 9 w 9"/>
                  <a:gd name="T67" fmla="*/ 251 h 298"/>
                  <a:gd name="T68" fmla="*/ 4 w 9"/>
                  <a:gd name="T69" fmla="*/ 259 h 298"/>
                  <a:gd name="T70" fmla="*/ 9 w 9"/>
                  <a:gd name="T71" fmla="*/ 268 h 298"/>
                  <a:gd name="T72" fmla="*/ 4 w 9"/>
                  <a:gd name="T73" fmla="*/ 277 h 298"/>
                  <a:gd name="T74" fmla="*/ 9 w 9"/>
                  <a:gd name="T75" fmla="*/ 286 h 298"/>
                  <a:gd name="T76" fmla="*/ 4 w 9"/>
                  <a:gd name="T77" fmla="*/ 293 h 298"/>
                  <a:gd name="T78" fmla="*/ 0 w 9"/>
                  <a:gd name="T79" fmla="*/ 298 h 298"/>
                  <a:gd name="T80" fmla="*/ 0 w 9"/>
                  <a:gd name="T81" fmla="*/ 298 h 29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9"/>
                  <a:gd name="T124" fmla="*/ 0 h 298"/>
                  <a:gd name="T125" fmla="*/ 9 w 9"/>
                  <a:gd name="T126" fmla="*/ 298 h 29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9" h="298">
                    <a:moveTo>
                      <a:pt x="0" y="298"/>
                    </a:moveTo>
                    <a:lnTo>
                      <a:pt x="0" y="7"/>
                    </a:lnTo>
                    <a:lnTo>
                      <a:pt x="4" y="3"/>
                    </a:lnTo>
                    <a:lnTo>
                      <a:pt x="9" y="0"/>
                    </a:lnTo>
                    <a:lnTo>
                      <a:pt x="4" y="10"/>
                    </a:lnTo>
                    <a:lnTo>
                      <a:pt x="9" y="15"/>
                    </a:lnTo>
                    <a:lnTo>
                      <a:pt x="4" y="24"/>
                    </a:lnTo>
                    <a:lnTo>
                      <a:pt x="9" y="29"/>
                    </a:lnTo>
                    <a:lnTo>
                      <a:pt x="4" y="39"/>
                    </a:lnTo>
                    <a:lnTo>
                      <a:pt x="9" y="45"/>
                    </a:lnTo>
                    <a:lnTo>
                      <a:pt x="4" y="53"/>
                    </a:lnTo>
                    <a:lnTo>
                      <a:pt x="9" y="60"/>
                    </a:lnTo>
                    <a:lnTo>
                      <a:pt x="4" y="69"/>
                    </a:lnTo>
                    <a:lnTo>
                      <a:pt x="9" y="77"/>
                    </a:lnTo>
                    <a:lnTo>
                      <a:pt x="4" y="85"/>
                    </a:lnTo>
                    <a:lnTo>
                      <a:pt x="9" y="94"/>
                    </a:lnTo>
                    <a:lnTo>
                      <a:pt x="4" y="104"/>
                    </a:lnTo>
                    <a:lnTo>
                      <a:pt x="9" y="112"/>
                    </a:lnTo>
                    <a:lnTo>
                      <a:pt x="4" y="120"/>
                    </a:lnTo>
                    <a:lnTo>
                      <a:pt x="9" y="130"/>
                    </a:lnTo>
                    <a:lnTo>
                      <a:pt x="4" y="138"/>
                    </a:lnTo>
                    <a:lnTo>
                      <a:pt x="9" y="146"/>
                    </a:lnTo>
                    <a:lnTo>
                      <a:pt x="4" y="155"/>
                    </a:lnTo>
                    <a:lnTo>
                      <a:pt x="9" y="164"/>
                    </a:lnTo>
                    <a:lnTo>
                      <a:pt x="4" y="173"/>
                    </a:lnTo>
                    <a:lnTo>
                      <a:pt x="9" y="183"/>
                    </a:lnTo>
                    <a:lnTo>
                      <a:pt x="4" y="190"/>
                    </a:lnTo>
                    <a:lnTo>
                      <a:pt x="9" y="198"/>
                    </a:lnTo>
                    <a:lnTo>
                      <a:pt x="4" y="207"/>
                    </a:lnTo>
                    <a:lnTo>
                      <a:pt x="9" y="217"/>
                    </a:lnTo>
                    <a:lnTo>
                      <a:pt x="4" y="224"/>
                    </a:lnTo>
                    <a:lnTo>
                      <a:pt x="9" y="233"/>
                    </a:lnTo>
                    <a:lnTo>
                      <a:pt x="4" y="242"/>
                    </a:lnTo>
                    <a:lnTo>
                      <a:pt x="9" y="251"/>
                    </a:lnTo>
                    <a:lnTo>
                      <a:pt x="4" y="259"/>
                    </a:lnTo>
                    <a:lnTo>
                      <a:pt x="9" y="268"/>
                    </a:lnTo>
                    <a:lnTo>
                      <a:pt x="4" y="277"/>
                    </a:lnTo>
                    <a:lnTo>
                      <a:pt x="9" y="286"/>
                    </a:lnTo>
                    <a:lnTo>
                      <a:pt x="4" y="293"/>
                    </a:lnTo>
                    <a:lnTo>
                      <a:pt x="0" y="29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310" name="Freeform 991"/>
              <p:cNvSpPr>
                <a:spLocks/>
              </p:cNvSpPr>
              <p:nvPr/>
            </p:nvSpPr>
            <p:spPr bwMode="auto">
              <a:xfrm>
                <a:off x="277" y="1211"/>
                <a:ext cx="1" cy="27"/>
              </a:xfrm>
              <a:custGeom>
                <a:avLst/>
                <a:gdLst>
                  <a:gd name="T0" fmla="*/ 8 w 8"/>
                  <a:gd name="T1" fmla="*/ 298 h 298"/>
                  <a:gd name="T2" fmla="*/ 8 w 8"/>
                  <a:gd name="T3" fmla="*/ 7 h 298"/>
                  <a:gd name="T4" fmla="*/ 3 w 8"/>
                  <a:gd name="T5" fmla="*/ 3 h 298"/>
                  <a:gd name="T6" fmla="*/ 0 w 8"/>
                  <a:gd name="T7" fmla="*/ 0 h 298"/>
                  <a:gd name="T8" fmla="*/ 3 w 8"/>
                  <a:gd name="T9" fmla="*/ 10 h 298"/>
                  <a:gd name="T10" fmla="*/ 0 w 8"/>
                  <a:gd name="T11" fmla="*/ 15 h 298"/>
                  <a:gd name="T12" fmla="*/ 3 w 8"/>
                  <a:gd name="T13" fmla="*/ 24 h 298"/>
                  <a:gd name="T14" fmla="*/ 0 w 8"/>
                  <a:gd name="T15" fmla="*/ 29 h 298"/>
                  <a:gd name="T16" fmla="*/ 3 w 8"/>
                  <a:gd name="T17" fmla="*/ 39 h 298"/>
                  <a:gd name="T18" fmla="*/ 0 w 8"/>
                  <a:gd name="T19" fmla="*/ 45 h 298"/>
                  <a:gd name="T20" fmla="*/ 3 w 8"/>
                  <a:gd name="T21" fmla="*/ 53 h 298"/>
                  <a:gd name="T22" fmla="*/ 0 w 8"/>
                  <a:gd name="T23" fmla="*/ 60 h 298"/>
                  <a:gd name="T24" fmla="*/ 3 w 8"/>
                  <a:gd name="T25" fmla="*/ 69 h 298"/>
                  <a:gd name="T26" fmla="*/ 0 w 8"/>
                  <a:gd name="T27" fmla="*/ 77 h 298"/>
                  <a:gd name="T28" fmla="*/ 3 w 8"/>
                  <a:gd name="T29" fmla="*/ 85 h 298"/>
                  <a:gd name="T30" fmla="*/ 0 w 8"/>
                  <a:gd name="T31" fmla="*/ 94 h 298"/>
                  <a:gd name="T32" fmla="*/ 3 w 8"/>
                  <a:gd name="T33" fmla="*/ 104 h 298"/>
                  <a:gd name="T34" fmla="*/ 0 w 8"/>
                  <a:gd name="T35" fmla="*/ 112 h 298"/>
                  <a:gd name="T36" fmla="*/ 3 w 8"/>
                  <a:gd name="T37" fmla="*/ 120 h 298"/>
                  <a:gd name="T38" fmla="*/ 0 w 8"/>
                  <a:gd name="T39" fmla="*/ 130 h 298"/>
                  <a:gd name="T40" fmla="*/ 3 w 8"/>
                  <a:gd name="T41" fmla="*/ 138 h 298"/>
                  <a:gd name="T42" fmla="*/ 0 w 8"/>
                  <a:gd name="T43" fmla="*/ 146 h 298"/>
                  <a:gd name="T44" fmla="*/ 3 w 8"/>
                  <a:gd name="T45" fmla="*/ 155 h 298"/>
                  <a:gd name="T46" fmla="*/ 0 w 8"/>
                  <a:gd name="T47" fmla="*/ 164 h 298"/>
                  <a:gd name="T48" fmla="*/ 3 w 8"/>
                  <a:gd name="T49" fmla="*/ 173 h 298"/>
                  <a:gd name="T50" fmla="*/ 0 w 8"/>
                  <a:gd name="T51" fmla="*/ 183 h 298"/>
                  <a:gd name="T52" fmla="*/ 3 w 8"/>
                  <a:gd name="T53" fmla="*/ 190 h 298"/>
                  <a:gd name="T54" fmla="*/ 0 w 8"/>
                  <a:gd name="T55" fmla="*/ 198 h 298"/>
                  <a:gd name="T56" fmla="*/ 3 w 8"/>
                  <a:gd name="T57" fmla="*/ 207 h 298"/>
                  <a:gd name="T58" fmla="*/ 0 w 8"/>
                  <a:gd name="T59" fmla="*/ 217 h 298"/>
                  <a:gd name="T60" fmla="*/ 3 w 8"/>
                  <a:gd name="T61" fmla="*/ 224 h 298"/>
                  <a:gd name="T62" fmla="*/ 0 w 8"/>
                  <a:gd name="T63" fmla="*/ 233 h 298"/>
                  <a:gd name="T64" fmla="*/ 3 w 8"/>
                  <a:gd name="T65" fmla="*/ 242 h 298"/>
                  <a:gd name="T66" fmla="*/ 0 w 8"/>
                  <a:gd name="T67" fmla="*/ 251 h 298"/>
                  <a:gd name="T68" fmla="*/ 3 w 8"/>
                  <a:gd name="T69" fmla="*/ 259 h 298"/>
                  <a:gd name="T70" fmla="*/ 0 w 8"/>
                  <a:gd name="T71" fmla="*/ 268 h 298"/>
                  <a:gd name="T72" fmla="*/ 3 w 8"/>
                  <a:gd name="T73" fmla="*/ 277 h 298"/>
                  <a:gd name="T74" fmla="*/ 0 w 8"/>
                  <a:gd name="T75" fmla="*/ 286 h 298"/>
                  <a:gd name="T76" fmla="*/ 3 w 8"/>
                  <a:gd name="T77" fmla="*/ 293 h 298"/>
                  <a:gd name="T78" fmla="*/ 8 w 8"/>
                  <a:gd name="T79" fmla="*/ 298 h 298"/>
                  <a:gd name="T80" fmla="*/ 8 w 8"/>
                  <a:gd name="T81" fmla="*/ 298 h 29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8"/>
                  <a:gd name="T124" fmla="*/ 0 h 298"/>
                  <a:gd name="T125" fmla="*/ 8 w 8"/>
                  <a:gd name="T126" fmla="*/ 298 h 29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8" h="298">
                    <a:moveTo>
                      <a:pt x="8" y="298"/>
                    </a:moveTo>
                    <a:lnTo>
                      <a:pt x="8" y="7"/>
                    </a:lnTo>
                    <a:lnTo>
                      <a:pt x="3" y="3"/>
                    </a:lnTo>
                    <a:lnTo>
                      <a:pt x="0" y="0"/>
                    </a:lnTo>
                    <a:lnTo>
                      <a:pt x="3" y="10"/>
                    </a:lnTo>
                    <a:lnTo>
                      <a:pt x="0" y="15"/>
                    </a:lnTo>
                    <a:lnTo>
                      <a:pt x="3" y="24"/>
                    </a:lnTo>
                    <a:lnTo>
                      <a:pt x="0" y="29"/>
                    </a:lnTo>
                    <a:lnTo>
                      <a:pt x="3" y="39"/>
                    </a:lnTo>
                    <a:lnTo>
                      <a:pt x="0" y="45"/>
                    </a:lnTo>
                    <a:lnTo>
                      <a:pt x="3" y="53"/>
                    </a:lnTo>
                    <a:lnTo>
                      <a:pt x="0" y="60"/>
                    </a:lnTo>
                    <a:lnTo>
                      <a:pt x="3" y="69"/>
                    </a:lnTo>
                    <a:lnTo>
                      <a:pt x="0" y="77"/>
                    </a:lnTo>
                    <a:lnTo>
                      <a:pt x="3" y="85"/>
                    </a:lnTo>
                    <a:lnTo>
                      <a:pt x="0" y="94"/>
                    </a:lnTo>
                    <a:lnTo>
                      <a:pt x="3" y="104"/>
                    </a:lnTo>
                    <a:lnTo>
                      <a:pt x="0" y="112"/>
                    </a:lnTo>
                    <a:lnTo>
                      <a:pt x="3" y="120"/>
                    </a:lnTo>
                    <a:lnTo>
                      <a:pt x="0" y="130"/>
                    </a:lnTo>
                    <a:lnTo>
                      <a:pt x="3" y="138"/>
                    </a:lnTo>
                    <a:lnTo>
                      <a:pt x="0" y="146"/>
                    </a:lnTo>
                    <a:lnTo>
                      <a:pt x="3" y="155"/>
                    </a:lnTo>
                    <a:lnTo>
                      <a:pt x="0" y="164"/>
                    </a:lnTo>
                    <a:lnTo>
                      <a:pt x="3" y="173"/>
                    </a:lnTo>
                    <a:lnTo>
                      <a:pt x="0" y="183"/>
                    </a:lnTo>
                    <a:lnTo>
                      <a:pt x="3" y="190"/>
                    </a:lnTo>
                    <a:lnTo>
                      <a:pt x="0" y="198"/>
                    </a:lnTo>
                    <a:lnTo>
                      <a:pt x="3" y="207"/>
                    </a:lnTo>
                    <a:lnTo>
                      <a:pt x="0" y="217"/>
                    </a:lnTo>
                    <a:lnTo>
                      <a:pt x="3" y="224"/>
                    </a:lnTo>
                    <a:lnTo>
                      <a:pt x="0" y="233"/>
                    </a:lnTo>
                    <a:lnTo>
                      <a:pt x="3" y="242"/>
                    </a:lnTo>
                    <a:lnTo>
                      <a:pt x="0" y="251"/>
                    </a:lnTo>
                    <a:lnTo>
                      <a:pt x="3" y="259"/>
                    </a:lnTo>
                    <a:lnTo>
                      <a:pt x="0" y="268"/>
                    </a:lnTo>
                    <a:lnTo>
                      <a:pt x="3" y="277"/>
                    </a:lnTo>
                    <a:lnTo>
                      <a:pt x="0" y="286"/>
                    </a:lnTo>
                    <a:lnTo>
                      <a:pt x="3" y="293"/>
                    </a:lnTo>
                    <a:lnTo>
                      <a:pt x="8" y="29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311" name="Freeform 992"/>
              <p:cNvSpPr>
                <a:spLocks/>
              </p:cNvSpPr>
              <p:nvPr/>
            </p:nvSpPr>
            <p:spPr bwMode="auto">
              <a:xfrm>
                <a:off x="275" y="1210"/>
                <a:ext cx="4" cy="3"/>
              </a:xfrm>
              <a:custGeom>
                <a:avLst/>
                <a:gdLst>
                  <a:gd name="T0" fmla="*/ 4 w 37"/>
                  <a:gd name="T1" fmla="*/ 27 h 27"/>
                  <a:gd name="T2" fmla="*/ 0 w 37"/>
                  <a:gd name="T3" fmla="*/ 17 h 27"/>
                  <a:gd name="T4" fmla="*/ 31 w 37"/>
                  <a:gd name="T5" fmla="*/ 0 h 27"/>
                  <a:gd name="T6" fmla="*/ 37 w 37"/>
                  <a:gd name="T7" fmla="*/ 5 h 27"/>
                  <a:gd name="T8" fmla="*/ 26 w 37"/>
                  <a:gd name="T9" fmla="*/ 27 h 27"/>
                  <a:gd name="T10" fmla="*/ 4 w 37"/>
                  <a:gd name="T11" fmla="*/ 27 h 27"/>
                  <a:gd name="T12" fmla="*/ 4 w 37"/>
                  <a:gd name="T13" fmla="*/ 27 h 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7"/>
                  <a:gd name="T22" fmla="*/ 0 h 27"/>
                  <a:gd name="T23" fmla="*/ 37 w 37"/>
                  <a:gd name="T24" fmla="*/ 27 h 2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7" h="27">
                    <a:moveTo>
                      <a:pt x="4" y="27"/>
                    </a:moveTo>
                    <a:lnTo>
                      <a:pt x="0" y="17"/>
                    </a:lnTo>
                    <a:lnTo>
                      <a:pt x="31" y="0"/>
                    </a:lnTo>
                    <a:lnTo>
                      <a:pt x="37" y="5"/>
                    </a:lnTo>
                    <a:lnTo>
                      <a:pt x="26" y="27"/>
                    </a:lnTo>
                    <a:lnTo>
                      <a:pt x="4" y="2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312" name="Freeform 993"/>
              <p:cNvSpPr>
                <a:spLocks/>
              </p:cNvSpPr>
              <p:nvPr/>
            </p:nvSpPr>
            <p:spPr bwMode="auto">
              <a:xfrm>
                <a:off x="282" y="1240"/>
                <a:ext cx="1" cy="9"/>
              </a:xfrm>
              <a:custGeom>
                <a:avLst/>
                <a:gdLst>
                  <a:gd name="T0" fmla="*/ 0 w 3"/>
                  <a:gd name="T1" fmla="*/ 3 h 95"/>
                  <a:gd name="T2" fmla="*/ 0 w 3"/>
                  <a:gd name="T3" fmla="*/ 95 h 95"/>
                  <a:gd name="T4" fmla="*/ 3 w 3"/>
                  <a:gd name="T5" fmla="*/ 76 h 95"/>
                  <a:gd name="T6" fmla="*/ 3 w 3"/>
                  <a:gd name="T7" fmla="*/ 0 h 95"/>
                  <a:gd name="T8" fmla="*/ 0 w 3"/>
                  <a:gd name="T9" fmla="*/ 3 h 95"/>
                  <a:gd name="T10" fmla="*/ 0 w 3"/>
                  <a:gd name="T11" fmla="*/ 3 h 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95"/>
                  <a:gd name="T20" fmla="*/ 3 w 3"/>
                  <a:gd name="T21" fmla="*/ 95 h 9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95">
                    <a:moveTo>
                      <a:pt x="0" y="3"/>
                    </a:moveTo>
                    <a:lnTo>
                      <a:pt x="0" y="95"/>
                    </a:lnTo>
                    <a:lnTo>
                      <a:pt x="3" y="76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313" name="Freeform 994"/>
              <p:cNvSpPr>
                <a:spLocks/>
              </p:cNvSpPr>
              <p:nvPr/>
            </p:nvSpPr>
            <p:spPr bwMode="auto">
              <a:xfrm>
                <a:off x="282" y="1260"/>
                <a:ext cx="1" cy="14"/>
              </a:xfrm>
              <a:custGeom>
                <a:avLst/>
                <a:gdLst>
                  <a:gd name="T0" fmla="*/ 0 w 3"/>
                  <a:gd name="T1" fmla="*/ 2 h 156"/>
                  <a:gd name="T2" fmla="*/ 0 w 3"/>
                  <a:gd name="T3" fmla="*/ 156 h 156"/>
                  <a:gd name="T4" fmla="*/ 3 w 3"/>
                  <a:gd name="T5" fmla="*/ 140 h 156"/>
                  <a:gd name="T6" fmla="*/ 3 w 3"/>
                  <a:gd name="T7" fmla="*/ 0 h 156"/>
                  <a:gd name="T8" fmla="*/ 0 w 3"/>
                  <a:gd name="T9" fmla="*/ 2 h 156"/>
                  <a:gd name="T10" fmla="*/ 0 w 3"/>
                  <a:gd name="T11" fmla="*/ 2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156"/>
                  <a:gd name="T20" fmla="*/ 3 w 3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156">
                    <a:moveTo>
                      <a:pt x="0" y="2"/>
                    </a:moveTo>
                    <a:lnTo>
                      <a:pt x="0" y="156"/>
                    </a:lnTo>
                    <a:lnTo>
                      <a:pt x="3" y="140"/>
                    </a:lnTo>
                    <a:lnTo>
                      <a:pt x="3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314" name="Freeform 995"/>
              <p:cNvSpPr>
                <a:spLocks/>
              </p:cNvSpPr>
              <p:nvPr/>
            </p:nvSpPr>
            <p:spPr bwMode="auto">
              <a:xfrm>
                <a:off x="282" y="1273"/>
                <a:ext cx="19" cy="6"/>
              </a:xfrm>
              <a:custGeom>
                <a:avLst/>
                <a:gdLst>
                  <a:gd name="T0" fmla="*/ 208 w 208"/>
                  <a:gd name="T1" fmla="*/ 4 h 67"/>
                  <a:gd name="T2" fmla="*/ 208 w 208"/>
                  <a:gd name="T3" fmla="*/ 51 h 67"/>
                  <a:gd name="T4" fmla="*/ 204 w 208"/>
                  <a:gd name="T5" fmla="*/ 60 h 67"/>
                  <a:gd name="T6" fmla="*/ 195 w 208"/>
                  <a:gd name="T7" fmla="*/ 67 h 67"/>
                  <a:gd name="T8" fmla="*/ 19 w 208"/>
                  <a:gd name="T9" fmla="*/ 67 h 67"/>
                  <a:gd name="T10" fmla="*/ 6 w 208"/>
                  <a:gd name="T11" fmla="*/ 60 h 67"/>
                  <a:gd name="T12" fmla="*/ 0 w 208"/>
                  <a:gd name="T13" fmla="*/ 45 h 67"/>
                  <a:gd name="T14" fmla="*/ 8 w 208"/>
                  <a:gd name="T15" fmla="*/ 59 h 67"/>
                  <a:gd name="T16" fmla="*/ 19 w 208"/>
                  <a:gd name="T17" fmla="*/ 65 h 67"/>
                  <a:gd name="T18" fmla="*/ 190 w 208"/>
                  <a:gd name="T19" fmla="*/ 65 h 67"/>
                  <a:gd name="T20" fmla="*/ 201 w 208"/>
                  <a:gd name="T21" fmla="*/ 59 h 67"/>
                  <a:gd name="T22" fmla="*/ 206 w 208"/>
                  <a:gd name="T23" fmla="*/ 49 h 67"/>
                  <a:gd name="T24" fmla="*/ 206 w 208"/>
                  <a:gd name="T25" fmla="*/ 0 h 67"/>
                  <a:gd name="T26" fmla="*/ 208 w 208"/>
                  <a:gd name="T27" fmla="*/ 4 h 67"/>
                  <a:gd name="T28" fmla="*/ 208 w 208"/>
                  <a:gd name="T29" fmla="*/ 4 h 6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08"/>
                  <a:gd name="T46" fmla="*/ 0 h 67"/>
                  <a:gd name="T47" fmla="*/ 208 w 208"/>
                  <a:gd name="T48" fmla="*/ 67 h 6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08" h="67">
                    <a:moveTo>
                      <a:pt x="208" y="4"/>
                    </a:moveTo>
                    <a:lnTo>
                      <a:pt x="208" y="51"/>
                    </a:lnTo>
                    <a:lnTo>
                      <a:pt x="204" y="60"/>
                    </a:lnTo>
                    <a:lnTo>
                      <a:pt x="195" y="67"/>
                    </a:lnTo>
                    <a:lnTo>
                      <a:pt x="19" y="67"/>
                    </a:lnTo>
                    <a:lnTo>
                      <a:pt x="6" y="60"/>
                    </a:lnTo>
                    <a:lnTo>
                      <a:pt x="0" y="45"/>
                    </a:lnTo>
                    <a:lnTo>
                      <a:pt x="8" y="59"/>
                    </a:lnTo>
                    <a:lnTo>
                      <a:pt x="19" y="65"/>
                    </a:lnTo>
                    <a:lnTo>
                      <a:pt x="190" y="65"/>
                    </a:lnTo>
                    <a:lnTo>
                      <a:pt x="201" y="59"/>
                    </a:lnTo>
                    <a:lnTo>
                      <a:pt x="206" y="49"/>
                    </a:lnTo>
                    <a:lnTo>
                      <a:pt x="206" y="0"/>
                    </a:lnTo>
                    <a:lnTo>
                      <a:pt x="208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315" name="Freeform 996"/>
              <p:cNvSpPr>
                <a:spLocks/>
              </p:cNvSpPr>
              <p:nvPr/>
            </p:nvSpPr>
            <p:spPr bwMode="auto">
              <a:xfrm>
                <a:off x="279" y="1281"/>
                <a:ext cx="23" cy="4"/>
              </a:xfrm>
              <a:custGeom>
                <a:avLst/>
                <a:gdLst>
                  <a:gd name="T0" fmla="*/ 261 w 261"/>
                  <a:gd name="T1" fmla="*/ 0 h 49"/>
                  <a:gd name="T2" fmla="*/ 0 w 261"/>
                  <a:gd name="T3" fmla="*/ 0 h 49"/>
                  <a:gd name="T4" fmla="*/ 72 w 261"/>
                  <a:gd name="T5" fmla="*/ 8 h 49"/>
                  <a:gd name="T6" fmla="*/ 47 w 261"/>
                  <a:gd name="T7" fmla="*/ 24 h 49"/>
                  <a:gd name="T8" fmla="*/ 218 w 261"/>
                  <a:gd name="T9" fmla="*/ 24 h 49"/>
                  <a:gd name="T10" fmla="*/ 218 w 261"/>
                  <a:gd name="T11" fmla="*/ 49 h 49"/>
                  <a:gd name="T12" fmla="*/ 234 w 261"/>
                  <a:gd name="T13" fmla="*/ 49 h 49"/>
                  <a:gd name="T14" fmla="*/ 234 w 261"/>
                  <a:gd name="T15" fmla="*/ 42 h 49"/>
                  <a:gd name="T16" fmla="*/ 248 w 261"/>
                  <a:gd name="T17" fmla="*/ 24 h 49"/>
                  <a:gd name="T18" fmla="*/ 261 w 261"/>
                  <a:gd name="T19" fmla="*/ 0 h 49"/>
                  <a:gd name="T20" fmla="*/ 261 w 261"/>
                  <a:gd name="T21" fmla="*/ 0 h 4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61"/>
                  <a:gd name="T34" fmla="*/ 0 h 49"/>
                  <a:gd name="T35" fmla="*/ 261 w 261"/>
                  <a:gd name="T36" fmla="*/ 49 h 4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61" h="49">
                    <a:moveTo>
                      <a:pt x="261" y="0"/>
                    </a:moveTo>
                    <a:lnTo>
                      <a:pt x="0" y="0"/>
                    </a:lnTo>
                    <a:lnTo>
                      <a:pt x="72" y="8"/>
                    </a:lnTo>
                    <a:lnTo>
                      <a:pt x="47" y="24"/>
                    </a:lnTo>
                    <a:lnTo>
                      <a:pt x="218" y="24"/>
                    </a:lnTo>
                    <a:lnTo>
                      <a:pt x="218" y="49"/>
                    </a:lnTo>
                    <a:lnTo>
                      <a:pt x="234" y="49"/>
                    </a:lnTo>
                    <a:lnTo>
                      <a:pt x="234" y="42"/>
                    </a:lnTo>
                    <a:lnTo>
                      <a:pt x="248" y="24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316" name="Freeform 997"/>
              <p:cNvSpPr>
                <a:spLocks/>
              </p:cNvSpPr>
              <p:nvPr/>
            </p:nvSpPr>
            <p:spPr bwMode="auto">
              <a:xfrm>
                <a:off x="271" y="1285"/>
                <a:ext cx="31" cy="16"/>
              </a:xfrm>
              <a:custGeom>
                <a:avLst/>
                <a:gdLst>
                  <a:gd name="T0" fmla="*/ 326 w 348"/>
                  <a:gd name="T1" fmla="*/ 33 h 176"/>
                  <a:gd name="T2" fmla="*/ 321 w 348"/>
                  <a:gd name="T3" fmla="*/ 0 h 176"/>
                  <a:gd name="T4" fmla="*/ 31 w 348"/>
                  <a:gd name="T5" fmla="*/ 7 h 176"/>
                  <a:gd name="T6" fmla="*/ 15 w 348"/>
                  <a:gd name="T7" fmla="*/ 26 h 176"/>
                  <a:gd name="T8" fmla="*/ 5 w 348"/>
                  <a:gd name="T9" fmla="*/ 45 h 176"/>
                  <a:gd name="T10" fmla="*/ 0 w 348"/>
                  <a:gd name="T11" fmla="*/ 66 h 176"/>
                  <a:gd name="T12" fmla="*/ 0 w 348"/>
                  <a:gd name="T13" fmla="*/ 90 h 176"/>
                  <a:gd name="T14" fmla="*/ 5 w 348"/>
                  <a:gd name="T15" fmla="*/ 112 h 176"/>
                  <a:gd name="T16" fmla="*/ 17 w 348"/>
                  <a:gd name="T17" fmla="*/ 134 h 176"/>
                  <a:gd name="T18" fmla="*/ 31 w 348"/>
                  <a:gd name="T19" fmla="*/ 150 h 176"/>
                  <a:gd name="T20" fmla="*/ 348 w 348"/>
                  <a:gd name="T21" fmla="*/ 176 h 176"/>
                  <a:gd name="T22" fmla="*/ 312 w 348"/>
                  <a:gd name="T23" fmla="*/ 137 h 176"/>
                  <a:gd name="T24" fmla="*/ 287 w 348"/>
                  <a:gd name="T25" fmla="*/ 137 h 176"/>
                  <a:gd name="T26" fmla="*/ 261 w 348"/>
                  <a:gd name="T27" fmla="*/ 136 h 176"/>
                  <a:gd name="T28" fmla="*/ 237 w 348"/>
                  <a:gd name="T29" fmla="*/ 136 h 176"/>
                  <a:gd name="T30" fmla="*/ 214 w 348"/>
                  <a:gd name="T31" fmla="*/ 133 h 176"/>
                  <a:gd name="T32" fmla="*/ 197 w 348"/>
                  <a:gd name="T33" fmla="*/ 133 h 176"/>
                  <a:gd name="T34" fmla="*/ 178 w 348"/>
                  <a:gd name="T35" fmla="*/ 133 h 176"/>
                  <a:gd name="T36" fmla="*/ 159 w 348"/>
                  <a:gd name="T37" fmla="*/ 129 h 176"/>
                  <a:gd name="T38" fmla="*/ 139 w 348"/>
                  <a:gd name="T39" fmla="*/ 129 h 176"/>
                  <a:gd name="T40" fmla="*/ 120 w 348"/>
                  <a:gd name="T41" fmla="*/ 129 h 176"/>
                  <a:gd name="T42" fmla="*/ 100 w 348"/>
                  <a:gd name="T43" fmla="*/ 127 h 176"/>
                  <a:gd name="T44" fmla="*/ 83 w 348"/>
                  <a:gd name="T45" fmla="*/ 127 h 176"/>
                  <a:gd name="T46" fmla="*/ 61 w 348"/>
                  <a:gd name="T47" fmla="*/ 123 h 176"/>
                  <a:gd name="T48" fmla="*/ 42 w 348"/>
                  <a:gd name="T49" fmla="*/ 123 h 176"/>
                  <a:gd name="T50" fmla="*/ 36 w 348"/>
                  <a:gd name="T51" fmla="*/ 136 h 176"/>
                  <a:gd name="T52" fmla="*/ 14 w 348"/>
                  <a:gd name="T53" fmla="*/ 89 h 176"/>
                  <a:gd name="T54" fmla="*/ 19 w 348"/>
                  <a:gd name="T55" fmla="*/ 51 h 176"/>
                  <a:gd name="T56" fmla="*/ 42 w 348"/>
                  <a:gd name="T57" fmla="*/ 11 h 176"/>
                  <a:gd name="T58" fmla="*/ 59 w 348"/>
                  <a:gd name="T59" fmla="*/ 11 h 176"/>
                  <a:gd name="T60" fmla="*/ 75 w 348"/>
                  <a:gd name="T61" fmla="*/ 11 h 176"/>
                  <a:gd name="T62" fmla="*/ 90 w 348"/>
                  <a:gd name="T63" fmla="*/ 11 h 176"/>
                  <a:gd name="T64" fmla="*/ 106 w 348"/>
                  <a:gd name="T65" fmla="*/ 11 h 176"/>
                  <a:gd name="T66" fmla="*/ 122 w 348"/>
                  <a:gd name="T67" fmla="*/ 11 h 176"/>
                  <a:gd name="T68" fmla="*/ 136 w 348"/>
                  <a:gd name="T69" fmla="*/ 11 h 176"/>
                  <a:gd name="T70" fmla="*/ 153 w 348"/>
                  <a:gd name="T71" fmla="*/ 11 h 176"/>
                  <a:gd name="T72" fmla="*/ 168 w 348"/>
                  <a:gd name="T73" fmla="*/ 11 h 176"/>
                  <a:gd name="T74" fmla="*/ 184 w 348"/>
                  <a:gd name="T75" fmla="*/ 11 h 176"/>
                  <a:gd name="T76" fmla="*/ 199 w 348"/>
                  <a:gd name="T77" fmla="*/ 11 h 176"/>
                  <a:gd name="T78" fmla="*/ 215 w 348"/>
                  <a:gd name="T79" fmla="*/ 11 h 176"/>
                  <a:gd name="T80" fmla="*/ 231 w 348"/>
                  <a:gd name="T81" fmla="*/ 11 h 176"/>
                  <a:gd name="T82" fmla="*/ 247 w 348"/>
                  <a:gd name="T83" fmla="*/ 11 h 176"/>
                  <a:gd name="T84" fmla="*/ 261 w 348"/>
                  <a:gd name="T85" fmla="*/ 11 h 176"/>
                  <a:gd name="T86" fmla="*/ 278 w 348"/>
                  <a:gd name="T87" fmla="*/ 11 h 176"/>
                  <a:gd name="T88" fmla="*/ 293 w 348"/>
                  <a:gd name="T89" fmla="*/ 11 h 176"/>
                  <a:gd name="T90" fmla="*/ 308 w 348"/>
                  <a:gd name="T91" fmla="*/ 11 h 176"/>
                  <a:gd name="T92" fmla="*/ 308 w 348"/>
                  <a:gd name="T93" fmla="*/ 33 h 17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348"/>
                  <a:gd name="T142" fmla="*/ 0 h 176"/>
                  <a:gd name="T143" fmla="*/ 348 w 348"/>
                  <a:gd name="T144" fmla="*/ 176 h 17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348" h="176">
                    <a:moveTo>
                      <a:pt x="308" y="33"/>
                    </a:moveTo>
                    <a:lnTo>
                      <a:pt x="326" y="33"/>
                    </a:lnTo>
                    <a:lnTo>
                      <a:pt x="321" y="18"/>
                    </a:lnTo>
                    <a:lnTo>
                      <a:pt x="321" y="0"/>
                    </a:lnTo>
                    <a:lnTo>
                      <a:pt x="41" y="0"/>
                    </a:lnTo>
                    <a:lnTo>
                      <a:pt x="31" y="7"/>
                    </a:lnTo>
                    <a:lnTo>
                      <a:pt x="22" y="16"/>
                    </a:lnTo>
                    <a:lnTo>
                      <a:pt x="15" y="26"/>
                    </a:lnTo>
                    <a:lnTo>
                      <a:pt x="11" y="34"/>
                    </a:lnTo>
                    <a:lnTo>
                      <a:pt x="5" y="45"/>
                    </a:lnTo>
                    <a:lnTo>
                      <a:pt x="2" y="56"/>
                    </a:lnTo>
                    <a:lnTo>
                      <a:pt x="0" y="66"/>
                    </a:lnTo>
                    <a:lnTo>
                      <a:pt x="0" y="79"/>
                    </a:lnTo>
                    <a:lnTo>
                      <a:pt x="0" y="90"/>
                    </a:lnTo>
                    <a:lnTo>
                      <a:pt x="2" y="102"/>
                    </a:lnTo>
                    <a:lnTo>
                      <a:pt x="5" y="112"/>
                    </a:lnTo>
                    <a:lnTo>
                      <a:pt x="11" y="123"/>
                    </a:lnTo>
                    <a:lnTo>
                      <a:pt x="17" y="134"/>
                    </a:lnTo>
                    <a:lnTo>
                      <a:pt x="24" y="142"/>
                    </a:lnTo>
                    <a:lnTo>
                      <a:pt x="31" y="150"/>
                    </a:lnTo>
                    <a:lnTo>
                      <a:pt x="38" y="155"/>
                    </a:lnTo>
                    <a:lnTo>
                      <a:pt x="348" y="176"/>
                    </a:lnTo>
                    <a:lnTo>
                      <a:pt x="345" y="166"/>
                    </a:lnTo>
                    <a:lnTo>
                      <a:pt x="312" y="137"/>
                    </a:lnTo>
                    <a:lnTo>
                      <a:pt x="321" y="166"/>
                    </a:lnTo>
                    <a:lnTo>
                      <a:pt x="287" y="137"/>
                    </a:lnTo>
                    <a:lnTo>
                      <a:pt x="297" y="166"/>
                    </a:lnTo>
                    <a:lnTo>
                      <a:pt x="261" y="136"/>
                    </a:lnTo>
                    <a:lnTo>
                      <a:pt x="269" y="164"/>
                    </a:lnTo>
                    <a:lnTo>
                      <a:pt x="237" y="136"/>
                    </a:lnTo>
                    <a:lnTo>
                      <a:pt x="246" y="161"/>
                    </a:lnTo>
                    <a:lnTo>
                      <a:pt x="214" y="133"/>
                    </a:lnTo>
                    <a:lnTo>
                      <a:pt x="227" y="161"/>
                    </a:lnTo>
                    <a:lnTo>
                      <a:pt x="197" y="133"/>
                    </a:lnTo>
                    <a:lnTo>
                      <a:pt x="208" y="157"/>
                    </a:lnTo>
                    <a:lnTo>
                      <a:pt x="178" y="133"/>
                    </a:lnTo>
                    <a:lnTo>
                      <a:pt x="188" y="157"/>
                    </a:lnTo>
                    <a:lnTo>
                      <a:pt x="159" y="129"/>
                    </a:lnTo>
                    <a:lnTo>
                      <a:pt x="169" y="157"/>
                    </a:lnTo>
                    <a:lnTo>
                      <a:pt x="139" y="129"/>
                    </a:lnTo>
                    <a:lnTo>
                      <a:pt x="150" y="155"/>
                    </a:lnTo>
                    <a:lnTo>
                      <a:pt x="120" y="129"/>
                    </a:lnTo>
                    <a:lnTo>
                      <a:pt x="131" y="155"/>
                    </a:lnTo>
                    <a:lnTo>
                      <a:pt x="100" y="127"/>
                    </a:lnTo>
                    <a:lnTo>
                      <a:pt x="111" y="153"/>
                    </a:lnTo>
                    <a:lnTo>
                      <a:pt x="83" y="127"/>
                    </a:lnTo>
                    <a:lnTo>
                      <a:pt x="89" y="150"/>
                    </a:lnTo>
                    <a:lnTo>
                      <a:pt x="61" y="123"/>
                    </a:lnTo>
                    <a:lnTo>
                      <a:pt x="68" y="150"/>
                    </a:lnTo>
                    <a:lnTo>
                      <a:pt x="42" y="123"/>
                    </a:lnTo>
                    <a:lnTo>
                      <a:pt x="48" y="142"/>
                    </a:lnTo>
                    <a:lnTo>
                      <a:pt x="36" y="136"/>
                    </a:lnTo>
                    <a:lnTo>
                      <a:pt x="19" y="112"/>
                    </a:lnTo>
                    <a:lnTo>
                      <a:pt x="14" y="89"/>
                    </a:lnTo>
                    <a:lnTo>
                      <a:pt x="14" y="73"/>
                    </a:lnTo>
                    <a:lnTo>
                      <a:pt x="19" y="51"/>
                    </a:lnTo>
                    <a:lnTo>
                      <a:pt x="28" y="33"/>
                    </a:lnTo>
                    <a:lnTo>
                      <a:pt x="42" y="11"/>
                    </a:lnTo>
                    <a:lnTo>
                      <a:pt x="42" y="33"/>
                    </a:lnTo>
                    <a:lnTo>
                      <a:pt x="59" y="11"/>
                    </a:lnTo>
                    <a:lnTo>
                      <a:pt x="59" y="33"/>
                    </a:lnTo>
                    <a:lnTo>
                      <a:pt x="75" y="11"/>
                    </a:lnTo>
                    <a:lnTo>
                      <a:pt x="75" y="33"/>
                    </a:lnTo>
                    <a:lnTo>
                      <a:pt x="90" y="11"/>
                    </a:lnTo>
                    <a:lnTo>
                      <a:pt x="90" y="33"/>
                    </a:lnTo>
                    <a:lnTo>
                      <a:pt x="106" y="11"/>
                    </a:lnTo>
                    <a:lnTo>
                      <a:pt x="106" y="33"/>
                    </a:lnTo>
                    <a:lnTo>
                      <a:pt x="122" y="11"/>
                    </a:lnTo>
                    <a:lnTo>
                      <a:pt x="122" y="33"/>
                    </a:lnTo>
                    <a:lnTo>
                      <a:pt x="136" y="11"/>
                    </a:lnTo>
                    <a:lnTo>
                      <a:pt x="136" y="33"/>
                    </a:lnTo>
                    <a:lnTo>
                      <a:pt x="153" y="11"/>
                    </a:lnTo>
                    <a:lnTo>
                      <a:pt x="153" y="33"/>
                    </a:lnTo>
                    <a:lnTo>
                      <a:pt x="168" y="11"/>
                    </a:lnTo>
                    <a:lnTo>
                      <a:pt x="168" y="33"/>
                    </a:lnTo>
                    <a:lnTo>
                      <a:pt x="184" y="11"/>
                    </a:lnTo>
                    <a:lnTo>
                      <a:pt x="184" y="33"/>
                    </a:lnTo>
                    <a:lnTo>
                      <a:pt x="199" y="11"/>
                    </a:lnTo>
                    <a:lnTo>
                      <a:pt x="199" y="33"/>
                    </a:lnTo>
                    <a:lnTo>
                      <a:pt x="215" y="11"/>
                    </a:lnTo>
                    <a:lnTo>
                      <a:pt x="214" y="33"/>
                    </a:lnTo>
                    <a:lnTo>
                      <a:pt x="231" y="11"/>
                    </a:lnTo>
                    <a:lnTo>
                      <a:pt x="231" y="33"/>
                    </a:lnTo>
                    <a:lnTo>
                      <a:pt x="247" y="11"/>
                    </a:lnTo>
                    <a:lnTo>
                      <a:pt x="247" y="33"/>
                    </a:lnTo>
                    <a:lnTo>
                      <a:pt x="261" y="11"/>
                    </a:lnTo>
                    <a:lnTo>
                      <a:pt x="261" y="33"/>
                    </a:lnTo>
                    <a:lnTo>
                      <a:pt x="278" y="11"/>
                    </a:lnTo>
                    <a:lnTo>
                      <a:pt x="277" y="33"/>
                    </a:lnTo>
                    <a:lnTo>
                      <a:pt x="293" y="11"/>
                    </a:lnTo>
                    <a:lnTo>
                      <a:pt x="293" y="33"/>
                    </a:lnTo>
                    <a:lnTo>
                      <a:pt x="308" y="11"/>
                    </a:lnTo>
                    <a:lnTo>
                      <a:pt x="308" y="3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317" name="Freeform 998"/>
              <p:cNvSpPr>
                <a:spLocks/>
              </p:cNvSpPr>
              <p:nvPr/>
            </p:nvSpPr>
            <p:spPr bwMode="auto">
              <a:xfrm>
                <a:off x="275" y="1285"/>
                <a:ext cx="5" cy="11"/>
              </a:xfrm>
              <a:custGeom>
                <a:avLst/>
                <a:gdLst>
                  <a:gd name="T0" fmla="*/ 23 w 46"/>
                  <a:gd name="T1" fmla="*/ 5 h 115"/>
                  <a:gd name="T2" fmla="*/ 7 w 46"/>
                  <a:gd name="T3" fmla="*/ 33 h 115"/>
                  <a:gd name="T4" fmla="*/ 0 w 46"/>
                  <a:gd name="T5" fmla="*/ 59 h 115"/>
                  <a:gd name="T6" fmla="*/ 0 w 46"/>
                  <a:gd name="T7" fmla="*/ 79 h 115"/>
                  <a:gd name="T8" fmla="*/ 9 w 46"/>
                  <a:gd name="T9" fmla="*/ 115 h 115"/>
                  <a:gd name="T10" fmla="*/ 5 w 46"/>
                  <a:gd name="T11" fmla="*/ 84 h 115"/>
                  <a:gd name="T12" fmla="*/ 7 w 46"/>
                  <a:gd name="T13" fmla="*/ 62 h 115"/>
                  <a:gd name="T14" fmla="*/ 14 w 46"/>
                  <a:gd name="T15" fmla="*/ 41 h 115"/>
                  <a:gd name="T16" fmla="*/ 46 w 46"/>
                  <a:gd name="T17" fmla="*/ 0 h 115"/>
                  <a:gd name="T18" fmla="*/ 23 w 46"/>
                  <a:gd name="T19" fmla="*/ 5 h 115"/>
                  <a:gd name="T20" fmla="*/ 23 w 46"/>
                  <a:gd name="T21" fmla="*/ 5 h 11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6"/>
                  <a:gd name="T34" fmla="*/ 0 h 115"/>
                  <a:gd name="T35" fmla="*/ 46 w 46"/>
                  <a:gd name="T36" fmla="*/ 115 h 11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6" h="115">
                    <a:moveTo>
                      <a:pt x="23" y="5"/>
                    </a:moveTo>
                    <a:lnTo>
                      <a:pt x="7" y="33"/>
                    </a:lnTo>
                    <a:lnTo>
                      <a:pt x="0" y="59"/>
                    </a:lnTo>
                    <a:lnTo>
                      <a:pt x="0" y="79"/>
                    </a:lnTo>
                    <a:lnTo>
                      <a:pt x="9" y="115"/>
                    </a:lnTo>
                    <a:lnTo>
                      <a:pt x="5" y="84"/>
                    </a:lnTo>
                    <a:lnTo>
                      <a:pt x="7" y="62"/>
                    </a:lnTo>
                    <a:lnTo>
                      <a:pt x="14" y="41"/>
                    </a:lnTo>
                    <a:lnTo>
                      <a:pt x="46" y="0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318" name="Freeform 999"/>
              <p:cNvSpPr>
                <a:spLocks/>
              </p:cNvSpPr>
              <p:nvPr/>
            </p:nvSpPr>
            <p:spPr bwMode="auto">
              <a:xfrm>
                <a:off x="286" y="1285"/>
                <a:ext cx="2" cy="9"/>
              </a:xfrm>
              <a:custGeom>
                <a:avLst/>
                <a:gdLst>
                  <a:gd name="T0" fmla="*/ 18 w 27"/>
                  <a:gd name="T1" fmla="*/ 0 h 97"/>
                  <a:gd name="T2" fmla="*/ 2 w 27"/>
                  <a:gd name="T3" fmla="*/ 38 h 97"/>
                  <a:gd name="T4" fmla="*/ 0 w 27"/>
                  <a:gd name="T5" fmla="*/ 65 h 97"/>
                  <a:gd name="T6" fmla="*/ 0 w 27"/>
                  <a:gd name="T7" fmla="*/ 78 h 97"/>
                  <a:gd name="T8" fmla="*/ 2 w 27"/>
                  <a:gd name="T9" fmla="*/ 97 h 97"/>
                  <a:gd name="T10" fmla="*/ 2 w 27"/>
                  <a:gd name="T11" fmla="*/ 78 h 97"/>
                  <a:gd name="T12" fmla="*/ 6 w 27"/>
                  <a:gd name="T13" fmla="*/ 43 h 97"/>
                  <a:gd name="T14" fmla="*/ 27 w 27"/>
                  <a:gd name="T15" fmla="*/ 0 h 97"/>
                  <a:gd name="T16" fmla="*/ 18 w 27"/>
                  <a:gd name="T17" fmla="*/ 0 h 97"/>
                  <a:gd name="T18" fmla="*/ 18 w 27"/>
                  <a:gd name="T19" fmla="*/ 0 h 9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7"/>
                  <a:gd name="T31" fmla="*/ 0 h 97"/>
                  <a:gd name="T32" fmla="*/ 27 w 27"/>
                  <a:gd name="T33" fmla="*/ 97 h 9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7" h="97">
                    <a:moveTo>
                      <a:pt x="18" y="0"/>
                    </a:moveTo>
                    <a:lnTo>
                      <a:pt x="2" y="38"/>
                    </a:lnTo>
                    <a:lnTo>
                      <a:pt x="0" y="65"/>
                    </a:lnTo>
                    <a:lnTo>
                      <a:pt x="0" y="78"/>
                    </a:lnTo>
                    <a:lnTo>
                      <a:pt x="2" y="97"/>
                    </a:lnTo>
                    <a:lnTo>
                      <a:pt x="2" y="78"/>
                    </a:lnTo>
                    <a:lnTo>
                      <a:pt x="6" y="43"/>
                    </a:lnTo>
                    <a:lnTo>
                      <a:pt x="27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319" name="Freeform 1000"/>
              <p:cNvSpPr>
                <a:spLocks/>
              </p:cNvSpPr>
              <p:nvPr/>
            </p:nvSpPr>
            <p:spPr bwMode="auto">
              <a:xfrm>
                <a:off x="295" y="1285"/>
                <a:ext cx="3" cy="6"/>
              </a:xfrm>
              <a:custGeom>
                <a:avLst/>
                <a:gdLst>
                  <a:gd name="T0" fmla="*/ 13 w 29"/>
                  <a:gd name="T1" fmla="*/ 8 h 65"/>
                  <a:gd name="T2" fmla="*/ 3 w 29"/>
                  <a:gd name="T3" fmla="*/ 32 h 65"/>
                  <a:gd name="T4" fmla="*/ 0 w 29"/>
                  <a:gd name="T5" fmla="*/ 50 h 65"/>
                  <a:gd name="T6" fmla="*/ 0 w 29"/>
                  <a:gd name="T7" fmla="*/ 65 h 65"/>
                  <a:gd name="T8" fmla="*/ 8 w 29"/>
                  <a:gd name="T9" fmla="*/ 38 h 65"/>
                  <a:gd name="T10" fmla="*/ 29 w 29"/>
                  <a:gd name="T11" fmla="*/ 0 h 65"/>
                  <a:gd name="T12" fmla="*/ 13 w 29"/>
                  <a:gd name="T13" fmla="*/ 8 h 65"/>
                  <a:gd name="T14" fmla="*/ 13 w 29"/>
                  <a:gd name="T15" fmla="*/ 8 h 6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9"/>
                  <a:gd name="T25" fmla="*/ 0 h 65"/>
                  <a:gd name="T26" fmla="*/ 29 w 29"/>
                  <a:gd name="T27" fmla="*/ 65 h 6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9" h="65">
                    <a:moveTo>
                      <a:pt x="13" y="8"/>
                    </a:moveTo>
                    <a:lnTo>
                      <a:pt x="3" y="32"/>
                    </a:lnTo>
                    <a:lnTo>
                      <a:pt x="0" y="50"/>
                    </a:lnTo>
                    <a:lnTo>
                      <a:pt x="0" y="65"/>
                    </a:lnTo>
                    <a:lnTo>
                      <a:pt x="8" y="38"/>
                    </a:lnTo>
                    <a:lnTo>
                      <a:pt x="29" y="0"/>
                    </a:lnTo>
                    <a:lnTo>
                      <a:pt x="13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320" name="Freeform 1001"/>
              <p:cNvSpPr>
                <a:spLocks/>
              </p:cNvSpPr>
              <p:nvPr/>
            </p:nvSpPr>
            <p:spPr bwMode="auto">
              <a:xfrm>
                <a:off x="266" y="1295"/>
                <a:ext cx="37" cy="12"/>
              </a:xfrm>
              <a:custGeom>
                <a:avLst/>
                <a:gdLst>
                  <a:gd name="T0" fmla="*/ 108 w 405"/>
                  <a:gd name="T1" fmla="*/ 43 h 132"/>
                  <a:gd name="T2" fmla="*/ 91 w 405"/>
                  <a:gd name="T3" fmla="*/ 54 h 132"/>
                  <a:gd name="T4" fmla="*/ 101 w 405"/>
                  <a:gd name="T5" fmla="*/ 60 h 132"/>
                  <a:gd name="T6" fmla="*/ 405 w 405"/>
                  <a:gd name="T7" fmla="*/ 86 h 132"/>
                  <a:gd name="T8" fmla="*/ 405 w 405"/>
                  <a:gd name="T9" fmla="*/ 95 h 132"/>
                  <a:gd name="T10" fmla="*/ 239 w 405"/>
                  <a:gd name="T11" fmla="*/ 83 h 132"/>
                  <a:gd name="T12" fmla="*/ 231 w 405"/>
                  <a:gd name="T13" fmla="*/ 105 h 132"/>
                  <a:gd name="T14" fmla="*/ 214 w 405"/>
                  <a:gd name="T15" fmla="*/ 124 h 132"/>
                  <a:gd name="T16" fmla="*/ 202 w 405"/>
                  <a:gd name="T17" fmla="*/ 129 h 132"/>
                  <a:gd name="T18" fmla="*/ 49 w 405"/>
                  <a:gd name="T19" fmla="*/ 132 h 132"/>
                  <a:gd name="T20" fmla="*/ 28 w 405"/>
                  <a:gd name="T21" fmla="*/ 114 h 132"/>
                  <a:gd name="T22" fmla="*/ 13 w 405"/>
                  <a:gd name="T23" fmla="*/ 89 h 132"/>
                  <a:gd name="T24" fmla="*/ 0 w 405"/>
                  <a:gd name="T25" fmla="*/ 60 h 132"/>
                  <a:gd name="T26" fmla="*/ 59 w 405"/>
                  <a:gd name="T27" fmla="*/ 0 h 132"/>
                  <a:gd name="T28" fmla="*/ 108 w 405"/>
                  <a:gd name="T29" fmla="*/ 43 h 132"/>
                  <a:gd name="T30" fmla="*/ 108 w 405"/>
                  <a:gd name="T31" fmla="*/ 43 h 13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405"/>
                  <a:gd name="T49" fmla="*/ 0 h 132"/>
                  <a:gd name="T50" fmla="*/ 405 w 405"/>
                  <a:gd name="T51" fmla="*/ 132 h 13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405" h="132">
                    <a:moveTo>
                      <a:pt x="108" y="43"/>
                    </a:moveTo>
                    <a:lnTo>
                      <a:pt x="91" y="54"/>
                    </a:lnTo>
                    <a:lnTo>
                      <a:pt x="101" y="60"/>
                    </a:lnTo>
                    <a:lnTo>
                      <a:pt x="405" y="86"/>
                    </a:lnTo>
                    <a:lnTo>
                      <a:pt x="405" y="95"/>
                    </a:lnTo>
                    <a:lnTo>
                      <a:pt x="239" y="83"/>
                    </a:lnTo>
                    <a:lnTo>
                      <a:pt x="231" y="105"/>
                    </a:lnTo>
                    <a:lnTo>
                      <a:pt x="214" y="124"/>
                    </a:lnTo>
                    <a:lnTo>
                      <a:pt x="202" y="129"/>
                    </a:lnTo>
                    <a:lnTo>
                      <a:pt x="49" y="132"/>
                    </a:lnTo>
                    <a:lnTo>
                      <a:pt x="28" y="114"/>
                    </a:lnTo>
                    <a:lnTo>
                      <a:pt x="13" y="89"/>
                    </a:lnTo>
                    <a:lnTo>
                      <a:pt x="0" y="60"/>
                    </a:lnTo>
                    <a:lnTo>
                      <a:pt x="59" y="0"/>
                    </a:lnTo>
                    <a:lnTo>
                      <a:pt x="108" y="4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321" name="Freeform 1002"/>
              <p:cNvSpPr>
                <a:spLocks/>
              </p:cNvSpPr>
              <p:nvPr/>
            </p:nvSpPr>
            <p:spPr bwMode="auto">
              <a:xfrm>
                <a:off x="237" y="1276"/>
                <a:ext cx="44" cy="31"/>
              </a:xfrm>
              <a:custGeom>
                <a:avLst/>
                <a:gdLst>
                  <a:gd name="T0" fmla="*/ 443 w 475"/>
                  <a:gd name="T1" fmla="*/ 10 h 350"/>
                  <a:gd name="T2" fmla="*/ 434 w 475"/>
                  <a:gd name="T3" fmla="*/ 47 h 350"/>
                  <a:gd name="T4" fmla="*/ 404 w 475"/>
                  <a:gd name="T5" fmla="*/ 74 h 350"/>
                  <a:gd name="T6" fmla="*/ 374 w 475"/>
                  <a:gd name="T7" fmla="*/ 163 h 350"/>
                  <a:gd name="T8" fmla="*/ 319 w 475"/>
                  <a:gd name="T9" fmla="*/ 269 h 350"/>
                  <a:gd name="T10" fmla="*/ 287 w 475"/>
                  <a:gd name="T11" fmla="*/ 295 h 350"/>
                  <a:gd name="T12" fmla="*/ 263 w 475"/>
                  <a:gd name="T13" fmla="*/ 334 h 350"/>
                  <a:gd name="T14" fmla="*/ 30 w 475"/>
                  <a:gd name="T15" fmla="*/ 342 h 350"/>
                  <a:gd name="T16" fmla="*/ 66 w 475"/>
                  <a:gd name="T17" fmla="*/ 316 h 350"/>
                  <a:gd name="T18" fmla="*/ 94 w 475"/>
                  <a:gd name="T19" fmla="*/ 269 h 350"/>
                  <a:gd name="T20" fmla="*/ 108 w 475"/>
                  <a:gd name="T21" fmla="*/ 207 h 350"/>
                  <a:gd name="T22" fmla="*/ 104 w 475"/>
                  <a:gd name="T23" fmla="*/ 154 h 350"/>
                  <a:gd name="T24" fmla="*/ 85 w 475"/>
                  <a:gd name="T25" fmla="*/ 96 h 350"/>
                  <a:gd name="T26" fmla="*/ 98 w 475"/>
                  <a:gd name="T27" fmla="*/ 100 h 350"/>
                  <a:gd name="T28" fmla="*/ 117 w 475"/>
                  <a:gd name="T29" fmla="*/ 110 h 350"/>
                  <a:gd name="T30" fmla="*/ 78 w 475"/>
                  <a:gd name="T31" fmla="*/ 51 h 350"/>
                  <a:gd name="T32" fmla="*/ 78 w 475"/>
                  <a:gd name="T33" fmla="*/ 35 h 350"/>
                  <a:gd name="T34" fmla="*/ 127 w 475"/>
                  <a:gd name="T35" fmla="*/ 99 h 350"/>
                  <a:gd name="T36" fmla="*/ 131 w 475"/>
                  <a:gd name="T37" fmla="*/ 156 h 350"/>
                  <a:gd name="T38" fmla="*/ 303 w 475"/>
                  <a:gd name="T39" fmla="*/ 145 h 350"/>
                  <a:gd name="T40" fmla="*/ 264 w 475"/>
                  <a:gd name="T41" fmla="*/ 68 h 350"/>
                  <a:gd name="T42" fmla="*/ 280 w 475"/>
                  <a:gd name="T43" fmla="*/ 75 h 350"/>
                  <a:gd name="T44" fmla="*/ 301 w 475"/>
                  <a:gd name="T45" fmla="*/ 75 h 350"/>
                  <a:gd name="T46" fmla="*/ 319 w 475"/>
                  <a:gd name="T47" fmla="*/ 75 h 350"/>
                  <a:gd name="T48" fmla="*/ 338 w 475"/>
                  <a:gd name="T49" fmla="*/ 75 h 350"/>
                  <a:gd name="T50" fmla="*/ 358 w 475"/>
                  <a:gd name="T51" fmla="*/ 75 h 350"/>
                  <a:gd name="T52" fmla="*/ 378 w 475"/>
                  <a:gd name="T53" fmla="*/ 75 h 350"/>
                  <a:gd name="T54" fmla="*/ 397 w 475"/>
                  <a:gd name="T55" fmla="*/ 72 h 350"/>
                  <a:gd name="T56" fmla="*/ 409 w 475"/>
                  <a:gd name="T57" fmla="*/ 64 h 350"/>
                  <a:gd name="T58" fmla="*/ 423 w 475"/>
                  <a:gd name="T59" fmla="*/ 50 h 350"/>
                  <a:gd name="T60" fmla="*/ 426 w 475"/>
                  <a:gd name="T61" fmla="*/ 34 h 350"/>
                  <a:gd name="T62" fmla="*/ 428 w 475"/>
                  <a:gd name="T63" fmla="*/ 20 h 350"/>
                  <a:gd name="T64" fmla="*/ 430 w 475"/>
                  <a:gd name="T65" fmla="*/ 10 h 350"/>
                  <a:gd name="T66" fmla="*/ 440 w 475"/>
                  <a:gd name="T67" fmla="*/ 0 h 350"/>
                  <a:gd name="T68" fmla="*/ 475 w 475"/>
                  <a:gd name="T69" fmla="*/ 4 h 35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75"/>
                  <a:gd name="T106" fmla="*/ 0 h 350"/>
                  <a:gd name="T107" fmla="*/ 475 w 475"/>
                  <a:gd name="T108" fmla="*/ 350 h 350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75" h="350">
                    <a:moveTo>
                      <a:pt x="475" y="4"/>
                    </a:moveTo>
                    <a:lnTo>
                      <a:pt x="443" y="10"/>
                    </a:lnTo>
                    <a:lnTo>
                      <a:pt x="442" y="27"/>
                    </a:lnTo>
                    <a:lnTo>
                      <a:pt x="434" y="47"/>
                    </a:lnTo>
                    <a:lnTo>
                      <a:pt x="421" y="64"/>
                    </a:lnTo>
                    <a:lnTo>
                      <a:pt x="404" y="74"/>
                    </a:lnTo>
                    <a:lnTo>
                      <a:pt x="404" y="105"/>
                    </a:lnTo>
                    <a:lnTo>
                      <a:pt x="374" y="163"/>
                    </a:lnTo>
                    <a:lnTo>
                      <a:pt x="383" y="239"/>
                    </a:lnTo>
                    <a:lnTo>
                      <a:pt x="319" y="269"/>
                    </a:lnTo>
                    <a:lnTo>
                      <a:pt x="295" y="270"/>
                    </a:lnTo>
                    <a:lnTo>
                      <a:pt x="287" y="295"/>
                    </a:lnTo>
                    <a:lnTo>
                      <a:pt x="277" y="314"/>
                    </a:lnTo>
                    <a:lnTo>
                      <a:pt x="263" y="334"/>
                    </a:lnTo>
                    <a:lnTo>
                      <a:pt x="0" y="350"/>
                    </a:lnTo>
                    <a:lnTo>
                      <a:pt x="30" y="342"/>
                    </a:lnTo>
                    <a:lnTo>
                      <a:pt x="50" y="329"/>
                    </a:lnTo>
                    <a:lnTo>
                      <a:pt x="66" y="316"/>
                    </a:lnTo>
                    <a:lnTo>
                      <a:pt x="83" y="296"/>
                    </a:lnTo>
                    <a:lnTo>
                      <a:pt x="94" y="269"/>
                    </a:lnTo>
                    <a:lnTo>
                      <a:pt x="104" y="239"/>
                    </a:lnTo>
                    <a:lnTo>
                      <a:pt x="108" y="207"/>
                    </a:lnTo>
                    <a:lnTo>
                      <a:pt x="108" y="184"/>
                    </a:lnTo>
                    <a:lnTo>
                      <a:pt x="104" y="154"/>
                    </a:lnTo>
                    <a:lnTo>
                      <a:pt x="96" y="126"/>
                    </a:lnTo>
                    <a:lnTo>
                      <a:pt x="85" y="96"/>
                    </a:lnTo>
                    <a:lnTo>
                      <a:pt x="68" y="72"/>
                    </a:lnTo>
                    <a:lnTo>
                      <a:pt x="98" y="100"/>
                    </a:lnTo>
                    <a:lnTo>
                      <a:pt x="130" y="146"/>
                    </a:lnTo>
                    <a:lnTo>
                      <a:pt x="117" y="110"/>
                    </a:lnTo>
                    <a:lnTo>
                      <a:pt x="104" y="83"/>
                    </a:lnTo>
                    <a:lnTo>
                      <a:pt x="78" y="51"/>
                    </a:lnTo>
                    <a:lnTo>
                      <a:pt x="49" y="40"/>
                    </a:lnTo>
                    <a:lnTo>
                      <a:pt x="78" y="35"/>
                    </a:lnTo>
                    <a:lnTo>
                      <a:pt x="104" y="63"/>
                    </a:lnTo>
                    <a:lnTo>
                      <a:pt x="127" y="99"/>
                    </a:lnTo>
                    <a:lnTo>
                      <a:pt x="141" y="145"/>
                    </a:lnTo>
                    <a:lnTo>
                      <a:pt x="131" y="156"/>
                    </a:lnTo>
                    <a:lnTo>
                      <a:pt x="293" y="156"/>
                    </a:lnTo>
                    <a:lnTo>
                      <a:pt x="303" y="145"/>
                    </a:lnTo>
                    <a:lnTo>
                      <a:pt x="289" y="107"/>
                    </a:lnTo>
                    <a:lnTo>
                      <a:pt x="264" y="68"/>
                    </a:lnTo>
                    <a:lnTo>
                      <a:pt x="235" y="32"/>
                    </a:lnTo>
                    <a:lnTo>
                      <a:pt x="280" y="75"/>
                    </a:lnTo>
                    <a:lnTo>
                      <a:pt x="289" y="61"/>
                    </a:lnTo>
                    <a:lnTo>
                      <a:pt x="301" y="75"/>
                    </a:lnTo>
                    <a:lnTo>
                      <a:pt x="310" y="61"/>
                    </a:lnTo>
                    <a:lnTo>
                      <a:pt x="319" y="75"/>
                    </a:lnTo>
                    <a:lnTo>
                      <a:pt x="328" y="61"/>
                    </a:lnTo>
                    <a:lnTo>
                      <a:pt x="338" y="75"/>
                    </a:lnTo>
                    <a:lnTo>
                      <a:pt x="349" y="61"/>
                    </a:lnTo>
                    <a:lnTo>
                      <a:pt x="358" y="75"/>
                    </a:lnTo>
                    <a:lnTo>
                      <a:pt x="368" y="61"/>
                    </a:lnTo>
                    <a:lnTo>
                      <a:pt x="378" y="75"/>
                    </a:lnTo>
                    <a:lnTo>
                      <a:pt x="383" y="61"/>
                    </a:lnTo>
                    <a:lnTo>
                      <a:pt x="397" y="72"/>
                    </a:lnTo>
                    <a:lnTo>
                      <a:pt x="397" y="57"/>
                    </a:lnTo>
                    <a:lnTo>
                      <a:pt x="409" y="64"/>
                    </a:lnTo>
                    <a:lnTo>
                      <a:pt x="406" y="47"/>
                    </a:lnTo>
                    <a:lnTo>
                      <a:pt x="423" y="50"/>
                    </a:lnTo>
                    <a:lnTo>
                      <a:pt x="413" y="35"/>
                    </a:lnTo>
                    <a:lnTo>
                      <a:pt x="426" y="34"/>
                    </a:lnTo>
                    <a:lnTo>
                      <a:pt x="416" y="25"/>
                    </a:lnTo>
                    <a:lnTo>
                      <a:pt x="428" y="20"/>
                    </a:lnTo>
                    <a:lnTo>
                      <a:pt x="418" y="15"/>
                    </a:lnTo>
                    <a:lnTo>
                      <a:pt x="430" y="10"/>
                    </a:lnTo>
                    <a:lnTo>
                      <a:pt x="394" y="4"/>
                    </a:lnTo>
                    <a:lnTo>
                      <a:pt x="440" y="0"/>
                    </a:lnTo>
                    <a:lnTo>
                      <a:pt x="466" y="1"/>
                    </a:lnTo>
                    <a:lnTo>
                      <a:pt x="475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322" name="Freeform 1003"/>
              <p:cNvSpPr>
                <a:spLocks/>
              </p:cNvSpPr>
              <p:nvPr/>
            </p:nvSpPr>
            <p:spPr bwMode="auto">
              <a:xfrm>
                <a:off x="219" y="1274"/>
                <a:ext cx="56" cy="10"/>
              </a:xfrm>
              <a:custGeom>
                <a:avLst/>
                <a:gdLst>
                  <a:gd name="T0" fmla="*/ 615 w 615"/>
                  <a:gd name="T1" fmla="*/ 20 h 109"/>
                  <a:gd name="T2" fmla="*/ 604 w 615"/>
                  <a:gd name="T3" fmla="*/ 23 h 109"/>
                  <a:gd name="T4" fmla="*/ 607 w 615"/>
                  <a:gd name="T5" fmla="*/ 31 h 109"/>
                  <a:gd name="T6" fmla="*/ 597 w 615"/>
                  <a:gd name="T7" fmla="*/ 35 h 109"/>
                  <a:gd name="T8" fmla="*/ 599 w 615"/>
                  <a:gd name="T9" fmla="*/ 45 h 109"/>
                  <a:gd name="T10" fmla="*/ 587 w 615"/>
                  <a:gd name="T11" fmla="*/ 45 h 109"/>
                  <a:gd name="T12" fmla="*/ 587 w 615"/>
                  <a:gd name="T13" fmla="*/ 59 h 109"/>
                  <a:gd name="T14" fmla="*/ 579 w 615"/>
                  <a:gd name="T15" fmla="*/ 51 h 109"/>
                  <a:gd name="T16" fmla="*/ 569 w 615"/>
                  <a:gd name="T17" fmla="*/ 60 h 109"/>
                  <a:gd name="T18" fmla="*/ 557 w 615"/>
                  <a:gd name="T19" fmla="*/ 51 h 109"/>
                  <a:gd name="T20" fmla="*/ 548 w 615"/>
                  <a:gd name="T21" fmla="*/ 60 h 109"/>
                  <a:gd name="T22" fmla="*/ 537 w 615"/>
                  <a:gd name="T23" fmla="*/ 51 h 109"/>
                  <a:gd name="T24" fmla="*/ 527 w 615"/>
                  <a:gd name="T25" fmla="*/ 60 h 109"/>
                  <a:gd name="T26" fmla="*/ 518 w 615"/>
                  <a:gd name="T27" fmla="*/ 51 h 109"/>
                  <a:gd name="T28" fmla="*/ 509 w 615"/>
                  <a:gd name="T29" fmla="*/ 60 h 109"/>
                  <a:gd name="T30" fmla="*/ 500 w 615"/>
                  <a:gd name="T31" fmla="*/ 51 h 109"/>
                  <a:gd name="T32" fmla="*/ 488 w 615"/>
                  <a:gd name="T33" fmla="*/ 60 h 109"/>
                  <a:gd name="T34" fmla="*/ 479 w 615"/>
                  <a:gd name="T35" fmla="*/ 51 h 109"/>
                  <a:gd name="T36" fmla="*/ 468 w 615"/>
                  <a:gd name="T37" fmla="*/ 60 h 109"/>
                  <a:gd name="T38" fmla="*/ 458 w 615"/>
                  <a:gd name="T39" fmla="*/ 73 h 109"/>
                  <a:gd name="T40" fmla="*/ 435 w 615"/>
                  <a:gd name="T41" fmla="*/ 47 h 109"/>
                  <a:gd name="T42" fmla="*/ 414 w 615"/>
                  <a:gd name="T43" fmla="*/ 35 h 109"/>
                  <a:gd name="T44" fmla="*/ 277 w 615"/>
                  <a:gd name="T45" fmla="*/ 35 h 109"/>
                  <a:gd name="T46" fmla="*/ 276 w 615"/>
                  <a:gd name="T47" fmla="*/ 55 h 109"/>
                  <a:gd name="T48" fmla="*/ 194 w 615"/>
                  <a:gd name="T49" fmla="*/ 55 h 109"/>
                  <a:gd name="T50" fmla="*/ 162 w 615"/>
                  <a:gd name="T51" fmla="*/ 64 h 109"/>
                  <a:gd name="T52" fmla="*/ 138 w 615"/>
                  <a:gd name="T53" fmla="*/ 84 h 109"/>
                  <a:gd name="T54" fmla="*/ 119 w 615"/>
                  <a:gd name="T55" fmla="*/ 109 h 109"/>
                  <a:gd name="T56" fmla="*/ 84 w 615"/>
                  <a:gd name="T57" fmla="*/ 85 h 109"/>
                  <a:gd name="T58" fmla="*/ 84 w 615"/>
                  <a:gd name="T59" fmla="*/ 101 h 109"/>
                  <a:gd name="T60" fmla="*/ 68 w 615"/>
                  <a:gd name="T61" fmla="*/ 77 h 109"/>
                  <a:gd name="T62" fmla="*/ 48 w 615"/>
                  <a:gd name="T63" fmla="*/ 59 h 109"/>
                  <a:gd name="T64" fmla="*/ 0 w 615"/>
                  <a:gd name="T65" fmla="*/ 45 h 109"/>
                  <a:gd name="T66" fmla="*/ 220 w 615"/>
                  <a:gd name="T67" fmla="*/ 45 h 109"/>
                  <a:gd name="T68" fmla="*/ 305 w 615"/>
                  <a:gd name="T69" fmla="*/ 20 h 109"/>
                  <a:gd name="T70" fmla="*/ 305 w 615"/>
                  <a:gd name="T71" fmla="*/ 0 h 109"/>
                  <a:gd name="T72" fmla="*/ 496 w 615"/>
                  <a:gd name="T73" fmla="*/ 0 h 109"/>
                  <a:gd name="T74" fmla="*/ 522 w 615"/>
                  <a:gd name="T75" fmla="*/ 38 h 109"/>
                  <a:gd name="T76" fmla="*/ 565 w 615"/>
                  <a:gd name="T77" fmla="*/ 38 h 109"/>
                  <a:gd name="T78" fmla="*/ 582 w 615"/>
                  <a:gd name="T79" fmla="*/ 33 h 109"/>
                  <a:gd name="T80" fmla="*/ 589 w 615"/>
                  <a:gd name="T81" fmla="*/ 28 h 109"/>
                  <a:gd name="T82" fmla="*/ 594 w 615"/>
                  <a:gd name="T83" fmla="*/ 22 h 109"/>
                  <a:gd name="T84" fmla="*/ 594 w 615"/>
                  <a:gd name="T85" fmla="*/ 19 h 109"/>
                  <a:gd name="T86" fmla="*/ 604 w 615"/>
                  <a:gd name="T87" fmla="*/ 19 h 109"/>
                  <a:gd name="T88" fmla="*/ 615 w 615"/>
                  <a:gd name="T89" fmla="*/ 20 h 109"/>
                  <a:gd name="T90" fmla="*/ 615 w 615"/>
                  <a:gd name="T91" fmla="*/ 20 h 109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615"/>
                  <a:gd name="T139" fmla="*/ 0 h 109"/>
                  <a:gd name="T140" fmla="*/ 615 w 615"/>
                  <a:gd name="T141" fmla="*/ 109 h 109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615" h="109">
                    <a:moveTo>
                      <a:pt x="615" y="20"/>
                    </a:moveTo>
                    <a:lnTo>
                      <a:pt x="604" y="23"/>
                    </a:lnTo>
                    <a:lnTo>
                      <a:pt x="607" y="31"/>
                    </a:lnTo>
                    <a:lnTo>
                      <a:pt x="597" y="35"/>
                    </a:lnTo>
                    <a:lnTo>
                      <a:pt x="599" y="45"/>
                    </a:lnTo>
                    <a:lnTo>
                      <a:pt x="587" y="45"/>
                    </a:lnTo>
                    <a:lnTo>
                      <a:pt x="587" y="59"/>
                    </a:lnTo>
                    <a:lnTo>
                      <a:pt x="579" y="51"/>
                    </a:lnTo>
                    <a:lnTo>
                      <a:pt x="569" y="60"/>
                    </a:lnTo>
                    <a:lnTo>
                      <a:pt x="557" y="51"/>
                    </a:lnTo>
                    <a:lnTo>
                      <a:pt x="548" y="60"/>
                    </a:lnTo>
                    <a:lnTo>
                      <a:pt x="537" y="51"/>
                    </a:lnTo>
                    <a:lnTo>
                      <a:pt x="527" y="60"/>
                    </a:lnTo>
                    <a:lnTo>
                      <a:pt x="518" y="51"/>
                    </a:lnTo>
                    <a:lnTo>
                      <a:pt x="509" y="60"/>
                    </a:lnTo>
                    <a:lnTo>
                      <a:pt x="500" y="51"/>
                    </a:lnTo>
                    <a:lnTo>
                      <a:pt x="488" y="60"/>
                    </a:lnTo>
                    <a:lnTo>
                      <a:pt x="479" y="51"/>
                    </a:lnTo>
                    <a:lnTo>
                      <a:pt x="468" y="60"/>
                    </a:lnTo>
                    <a:lnTo>
                      <a:pt x="458" y="73"/>
                    </a:lnTo>
                    <a:lnTo>
                      <a:pt x="435" y="47"/>
                    </a:lnTo>
                    <a:lnTo>
                      <a:pt x="414" y="35"/>
                    </a:lnTo>
                    <a:lnTo>
                      <a:pt x="277" y="35"/>
                    </a:lnTo>
                    <a:lnTo>
                      <a:pt x="276" y="55"/>
                    </a:lnTo>
                    <a:lnTo>
                      <a:pt x="194" y="55"/>
                    </a:lnTo>
                    <a:lnTo>
                      <a:pt x="162" y="64"/>
                    </a:lnTo>
                    <a:lnTo>
                      <a:pt x="138" y="84"/>
                    </a:lnTo>
                    <a:lnTo>
                      <a:pt x="119" y="109"/>
                    </a:lnTo>
                    <a:lnTo>
                      <a:pt x="84" y="85"/>
                    </a:lnTo>
                    <a:lnTo>
                      <a:pt x="84" y="101"/>
                    </a:lnTo>
                    <a:lnTo>
                      <a:pt x="68" y="77"/>
                    </a:lnTo>
                    <a:lnTo>
                      <a:pt x="48" y="59"/>
                    </a:lnTo>
                    <a:lnTo>
                      <a:pt x="0" y="45"/>
                    </a:lnTo>
                    <a:lnTo>
                      <a:pt x="220" y="45"/>
                    </a:lnTo>
                    <a:lnTo>
                      <a:pt x="305" y="20"/>
                    </a:lnTo>
                    <a:lnTo>
                      <a:pt x="305" y="0"/>
                    </a:lnTo>
                    <a:lnTo>
                      <a:pt x="496" y="0"/>
                    </a:lnTo>
                    <a:lnTo>
                      <a:pt x="522" y="38"/>
                    </a:lnTo>
                    <a:lnTo>
                      <a:pt x="565" y="38"/>
                    </a:lnTo>
                    <a:lnTo>
                      <a:pt x="582" y="33"/>
                    </a:lnTo>
                    <a:lnTo>
                      <a:pt x="589" y="28"/>
                    </a:lnTo>
                    <a:lnTo>
                      <a:pt x="594" y="22"/>
                    </a:lnTo>
                    <a:lnTo>
                      <a:pt x="594" y="19"/>
                    </a:lnTo>
                    <a:lnTo>
                      <a:pt x="604" y="19"/>
                    </a:lnTo>
                    <a:lnTo>
                      <a:pt x="615" y="2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323" name="Freeform 1004"/>
              <p:cNvSpPr>
                <a:spLocks/>
              </p:cNvSpPr>
              <p:nvPr/>
            </p:nvSpPr>
            <p:spPr bwMode="auto">
              <a:xfrm>
                <a:off x="217" y="1282"/>
                <a:ext cx="14" cy="24"/>
              </a:xfrm>
              <a:custGeom>
                <a:avLst/>
                <a:gdLst>
                  <a:gd name="T0" fmla="*/ 65 w 155"/>
                  <a:gd name="T1" fmla="*/ 1 h 258"/>
                  <a:gd name="T2" fmla="*/ 91 w 155"/>
                  <a:gd name="T3" fmla="*/ 31 h 258"/>
                  <a:gd name="T4" fmla="*/ 119 w 155"/>
                  <a:gd name="T5" fmla="*/ 81 h 258"/>
                  <a:gd name="T6" fmla="*/ 128 w 155"/>
                  <a:gd name="T7" fmla="*/ 46 h 258"/>
                  <a:gd name="T8" fmla="*/ 114 w 155"/>
                  <a:gd name="T9" fmla="*/ 0 h 258"/>
                  <a:gd name="T10" fmla="*/ 149 w 155"/>
                  <a:gd name="T11" fmla="*/ 21 h 258"/>
                  <a:gd name="T12" fmla="*/ 130 w 155"/>
                  <a:gd name="T13" fmla="*/ 56 h 258"/>
                  <a:gd name="T14" fmla="*/ 121 w 155"/>
                  <a:gd name="T15" fmla="*/ 107 h 258"/>
                  <a:gd name="T16" fmla="*/ 121 w 155"/>
                  <a:gd name="T17" fmla="*/ 142 h 258"/>
                  <a:gd name="T18" fmla="*/ 130 w 155"/>
                  <a:gd name="T19" fmla="*/ 191 h 258"/>
                  <a:gd name="T20" fmla="*/ 143 w 155"/>
                  <a:gd name="T21" fmla="*/ 218 h 258"/>
                  <a:gd name="T22" fmla="*/ 150 w 155"/>
                  <a:gd name="T23" fmla="*/ 231 h 258"/>
                  <a:gd name="T24" fmla="*/ 155 w 155"/>
                  <a:gd name="T25" fmla="*/ 240 h 258"/>
                  <a:gd name="T26" fmla="*/ 150 w 155"/>
                  <a:gd name="T27" fmla="*/ 251 h 258"/>
                  <a:gd name="T28" fmla="*/ 0 w 155"/>
                  <a:gd name="T29" fmla="*/ 258 h 258"/>
                  <a:gd name="T30" fmla="*/ 33 w 155"/>
                  <a:gd name="T31" fmla="*/ 249 h 258"/>
                  <a:gd name="T32" fmla="*/ 55 w 155"/>
                  <a:gd name="T33" fmla="*/ 227 h 258"/>
                  <a:gd name="T34" fmla="*/ 72 w 155"/>
                  <a:gd name="T35" fmla="*/ 204 h 258"/>
                  <a:gd name="T36" fmla="*/ 86 w 155"/>
                  <a:gd name="T37" fmla="*/ 170 h 258"/>
                  <a:gd name="T38" fmla="*/ 93 w 155"/>
                  <a:gd name="T39" fmla="*/ 136 h 258"/>
                  <a:gd name="T40" fmla="*/ 93 w 155"/>
                  <a:gd name="T41" fmla="*/ 96 h 258"/>
                  <a:gd name="T42" fmla="*/ 91 w 155"/>
                  <a:gd name="T43" fmla="*/ 68 h 258"/>
                  <a:gd name="T44" fmla="*/ 82 w 155"/>
                  <a:gd name="T45" fmla="*/ 39 h 258"/>
                  <a:gd name="T46" fmla="*/ 79 w 155"/>
                  <a:gd name="T47" fmla="*/ 26 h 258"/>
                  <a:gd name="T48" fmla="*/ 65 w 155"/>
                  <a:gd name="T49" fmla="*/ 1 h 258"/>
                  <a:gd name="T50" fmla="*/ 65 w 155"/>
                  <a:gd name="T51" fmla="*/ 1 h 25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55"/>
                  <a:gd name="T79" fmla="*/ 0 h 258"/>
                  <a:gd name="T80" fmla="*/ 155 w 155"/>
                  <a:gd name="T81" fmla="*/ 258 h 258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55" h="258">
                    <a:moveTo>
                      <a:pt x="65" y="1"/>
                    </a:moveTo>
                    <a:lnTo>
                      <a:pt x="91" y="31"/>
                    </a:lnTo>
                    <a:lnTo>
                      <a:pt x="119" y="81"/>
                    </a:lnTo>
                    <a:lnTo>
                      <a:pt x="128" y="46"/>
                    </a:lnTo>
                    <a:lnTo>
                      <a:pt x="114" y="0"/>
                    </a:lnTo>
                    <a:lnTo>
                      <a:pt x="149" y="21"/>
                    </a:lnTo>
                    <a:lnTo>
                      <a:pt x="130" y="56"/>
                    </a:lnTo>
                    <a:lnTo>
                      <a:pt x="121" y="107"/>
                    </a:lnTo>
                    <a:lnTo>
                      <a:pt x="121" y="142"/>
                    </a:lnTo>
                    <a:lnTo>
                      <a:pt x="130" y="191"/>
                    </a:lnTo>
                    <a:lnTo>
                      <a:pt x="143" y="218"/>
                    </a:lnTo>
                    <a:lnTo>
                      <a:pt x="150" y="231"/>
                    </a:lnTo>
                    <a:lnTo>
                      <a:pt x="155" y="240"/>
                    </a:lnTo>
                    <a:lnTo>
                      <a:pt x="150" y="251"/>
                    </a:lnTo>
                    <a:lnTo>
                      <a:pt x="0" y="258"/>
                    </a:lnTo>
                    <a:lnTo>
                      <a:pt x="33" y="249"/>
                    </a:lnTo>
                    <a:lnTo>
                      <a:pt x="55" y="227"/>
                    </a:lnTo>
                    <a:lnTo>
                      <a:pt x="72" y="204"/>
                    </a:lnTo>
                    <a:lnTo>
                      <a:pt x="86" y="170"/>
                    </a:lnTo>
                    <a:lnTo>
                      <a:pt x="93" y="136"/>
                    </a:lnTo>
                    <a:lnTo>
                      <a:pt x="93" y="96"/>
                    </a:lnTo>
                    <a:lnTo>
                      <a:pt x="91" y="68"/>
                    </a:lnTo>
                    <a:lnTo>
                      <a:pt x="82" y="39"/>
                    </a:lnTo>
                    <a:lnTo>
                      <a:pt x="79" y="26"/>
                    </a:lnTo>
                    <a:lnTo>
                      <a:pt x="65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324" name="Freeform 1005"/>
              <p:cNvSpPr>
                <a:spLocks/>
              </p:cNvSpPr>
              <p:nvPr/>
            </p:nvSpPr>
            <p:spPr bwMode="auto">
              <a:xfrm>
                <a:off x="209" y="1279"/>
                <a:ext cx="12" cy="25"/>
              </a:xfrm>
              <a:custGeom>
                <a:avLst/>
                <a:gdLst>
                  <a:gd name="T0" fmla="*/ 131 w 139"/>
                  <a:gd name="T1" fmla="*/ 12 h 280"/>
                  <a:gd name="T2" fmla="*/ 114 w 139"/>
                  <a:gd name="T3" fmla="*/ 1 h 280"/>
                  <a:gd name="T4" fmla="*/ 94 w 139"/>
                  <a:gd name="T5" fmla="*/ 0 h 280"/>
                  <a:gd name="T6" fmla="*/ 71 w 139"/>
                  <a:gd name="T7" fmla="*/ 6 h 280"/>
                  <a:gd name="T8" fmla="*/ 48 w 139"/>
                  <a:gd name="T9" fmla="*/ 19 h 280"/>
                  <a:gd name="T10" fmla="*/ 27 w 139"/>
                  <a:gd name="T11" fmla="*/ 46 h 280"/>
                  <a:gd name="T12" fmla="*/ 15 w 139"/>
                  <a:gd name="T13" fmla="*/ 74 h 280"/>
                  <a:gd name="T14" fmla="*/ 3 w 139"/>
                  <a:gd name="T15" fmla="*/ 105 h 280"/>
                  <a:gd name="T16" fmla="*/ 0 w 139"/>
                  <a:gd name="T17" fmla="*/ 139 h 280"/>
                  <a:gd name="T18" fmla="*/ 0 w 139"/>
                  <a:gd name="T19" fmla="*/ 171 h 280"/>
                  <a:gd name="T20" fmla="*/ 8 w 139"/>
                  <a:gd name="T21" fmla="*/ 212 h 280"/>
                  <a:gd name="T22" fmla="*/ 19 w 139"/>
                  <a:gd name="T23" fmla="*/ 241 h 280"/>
                  <a:gd name="T24" fmla="*/ 36 w 139"/>
                  <a:gd name="T25" fmla="*/ 266 h 280"/>
                  <a:gd name="T26" fmla="*/ 54 w 139"/>
                  <a:gd name="T27" fmla="*/ 280 h 280"/>
                  <a:gd name="T28" fmla="*/ 36 w 139"/>
                  <a:gd name="T29" fmla="*/ 262 h 280"/>
                  <a:gd name="T30" fmla="*/ 19 w 139"/>
                  <a:gd name="T31" fmla="*/ 235 h 280"/>
                  <a:gd name="T32" fmla="*/ 8 w 139"/>
                  <a:gd name="T33" fmla="*/ 193 h 280"/>
                  <a:gd name="T34" fmla="*/ 3 w 139"/>
                  <a:gd name="T35" fmla="*/ 158 h 280"/>
                  <a:gd name="T36" fmla="*/ 6 w 139"/>
                  <a:gd name="T37" fmla="*/ 120 h 280"/>
                  <a:gd name="T38" fmla="*/ 16 w 139"/>
                  <a:gd name="T39" fmla="*/ 76 h 280"/>
                  <a:gd name="T40" fmla="*/ 30 w 139"/>
                  <a:gd name="T41" fmla="*/ 46 h 280"/>
                  <a:gd name="T42" fmla="*/ 54 w 139"/>
                  <a:gd name="T43" fmla="*/ 20 h 280"/>
                  <a:gd name="T44" fmla="*/ 83 w 139"/>
                  <a:gd name="T45" fmla="*/ 6 h 280"/>
                  <a:gd name="T46" fmla="*/ 111 w 139"/>
                  <a:gd name="T47" fmla="*/ 6 h 280"/>
                  <a:gd name="T48" fmla="*/ 139 w 139"/>
                  <a:gd name="T49" fmla="*/ 17 h 280"/>
                  <a:gd name="T50" fmla="*/ 131 w 139"/>
                  <a:gd name="T51" fmla="*/ 12 h 280"/>
                  <a:gd name="T52" fmla="*/ 131 w 139"/>
                  <a:gd name="T53" fmla="*/ 12 h 28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9"/>
                  <a:gd name="T82" fmla="*/ 0 h 280"/>
                  <a:gd name="T83" fmla="*/ 139 w 139"/>
                  <a:gd name="T84" fmla="*/ 280 h 28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9" h="280">
                    <a:moveTo>
                      <a:pt x="131" y="12"/>
                    </a:moveTo>
                    <a:lnTo>
                      <a:pt x="114" y="1"/>
                    </a:lnTo>
                    <a:lnTo>
                      <a:pt x="94" y="0"/>
                    </a:lnTo>
                    <a:lnTo>
                      <a:pt x="71" y="6"/>
                    </a:lnTo>
                    <a:lnTo>
                      <a:pt x="48" y="19"/>
                    </a:lnTo>
                    <a:lnTo>
                      <a:pt x="27" y="46"/>
                    </a:lnTo>
                    <a:lnTo>
                      <a:pt x="15" y="74"/>
                    </a:lnTo>
                    <a:lnTo>
                      <a:pt x="3" y="105"/>
                    </a:lnTo>
                    <a:lnTo>
                      <a:pt x="0" y="139"/>
                    </a:lnTo>
                    <a:lnTo>
                      <a:pt x="0" y="171"/>
                    </a:lnTo>
                    <a:lnTo>
                      <a:pt x="8" y="212"/>
                    </a:lnTo>
                    <a:lnTo>
                      <a:pt x="19" y="241"/>
                    </a:lnTo>
                    <a:lnTo>
                      <a:pt x="36" y="266"/>
                    </a:lnTo>
                    <a:lnTo>
                      <a:pt x="54" y="280"/>
                    </a:lnTo>
                    <a:lnTo>
                      <a:pt x="36" y="262"/>
                    </a:lnTo>
                    <a:lnTo>
                      <a:pt x="19" y="235"/>
                    </a:lnTo>
                    <a:lnTo>
                      <a:pt x="8" y="193"/>
                    </a:lnTo>
                    <a:lnTo>
                      <a:pt x="3" y="158"/>
                    </a:lnTo>
                    <a:lnTo>
                      <a:pt x="6" y="120"/>
                    </a:lnTo>
                    <a:lnTo>
                      <a:pt x="16" y="76"/>
                    </a:lnTo>
                    <a:lnTo>
                      <a:pt x="30" y="46"/>
                    </a:lnTo>
                    <a:lnTo>
                      <a:pt x="54" y="20"/>
                    </a:lnTo>
                    <a:lnTo>
                      <a:pt x="83" y="6"/>
                    </a:lnTo>
                    <a:lnTo>
                      <a:pt x="111" y="6"/>
                    </a:lnTo>
                    <a:lnTo>
                      <a:pt x="139" y="17"/>
                    </a:lnTo>
                    <a:lnTo>
                      <a:pt x="131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325" name="Freeform 1006"/>
              <p:cNvSpPr>
                <a:spLocks/>
              </p:cNvSpPr>
              <p:nvPr/>
            </p:nvSpPr>
            <p:spPr bwMode="auto">
              <a:xfrm>
                <a:off x="213" y="1284"/>
                <a:ext cx="8" cy="16"/>
              </a:xfrm>
              <a:custGeom>
                <a:avLst/>
                <a:gdLst>
                  <a:gd name="T0" fmla="*/ 5 w 93"/>
                  <a:gd name="T1" fmla="*/ 121 h 169"/>
                  <a:gd name="T2" fmla="*/ 0 w 93"/>
                  <a:gd name="T3" fmla="*/ 101 h 169"/>
                  <a:gd name="T4" fmla="*/ 0 w 93"/>
                  <a:gd name="T5" fmla="*/ 67 h 169"/>
                  <a:gd name="T6" fmla="*/ 5 w 93"/>
                  <a:gd name="T7" fmla="*/ 38 h 169"/>
                  <a:gd name="T8" fmla="*/ 16 w 93"/>
                  <a:gd name="T9" fmla="*/ 14 h 169"/>
                  <a:gd name="T10" fmla="*/ 27 w 93"/>
                  <a:gd name="T11" fmla="*/ 3 h 169"/>
                  <a:gd name="T12" fmla="*/ 38 w 93"/>
                  <a:gd name="T13" fmla="*/ 0 h 169"/>
                  <a:gd name="T14" fmla="*/ 52 w 93"/>
                  <a:gd name="T15" fmla="*/ 0 h 169"/>
                  <a:gd name="T16" fmla="*/ 66 w 93"/>
                  <a:gd name="T17" fmla="*/ 8 h 169"/>
                  <a:gd name="T18" fmla="*/ 80 w 93"/>
                  <a:gd name="T19" fmla="*/ 25 h 169"/>
                  <a:gd name="T20" fmla="*/ 89 w 93"/>
                  <a:gd name="T21" fmla="*/ 54 h 169"/>
                  <a:gd name="T22" fmla="*/ 93 w 93"/>
                  <a:gd name="T23" fmla="*/ 79 h 169"/>
                  <a:gd name="T24" fmla="*/ 93 w 93"/>
                  <a:gd name="T25" fmla="*/ 108 h 169"/>
                  <a:gd name="T26" fmla="*/ 86 w 93"/>
                  <a:gd name="T27" fmla="*/ 139 h 169"/>
                  <a:gd name="T28" fmla="*/ 77 w 93"/>
                  <a:gd name="T29" fmla="*/ 153 h 169"/>
                  <a:gd name="T30" fmla="*/ 82 w 93"/>
                  <a:gd name="T31" fmla="*/ 139 h 169"/>
                  <a:gd name="T32" fmla="*/ 66 w 93"/>
                  <a:gd name="T33" fmla="*/ 126 h 169"/>
                  <a:gd name="T34" fmla="*/ 54 w 93"/>
                  <a:gd name="T35" fmla="*/ 110 h 169"/>
                  <a:gd name="T36" fmla="*/ 49 w 93"/>
                  <a:gd name="T37" fmla="*/ 89 h 169"/>
                  <a:gd name="T38" fmla="*/ 47 w 93"/>
                  <a:gd name="T39" fmla="*/ 66 h 169"/>
                  <a:gd name="T40" fmla="*/ 39 w 93"/>
                  <a:gd name="T41" fmla="*/ 89 h 169"/>
                  <a:gd name="T42" fmla="*/ 39 w 93"/>
                  <a:gd name="T43" fmla="*/ 113 h 169"/>
                  <a:gd name="T44" fmla="*/ 46 w 93"/>
                  <a:gd name="T45" fmla="*/ 136 h 169"/>
                  <a:gd name="T46" fmla="*/ 58 w 93"/>
                  <a:gd name="T47" fmla="*/ 159 h 169"/>
                  <a:gd name="T48" fmla="*/ 70 w 93"/>
                  <a:gd name="T49" fmla="*/ 159 h 169"/>
                  <a:gd name="T50" fmla="*/ 58 w 93"/>
                  <a:gd name="T51" fmla="*/ 169 h 169"/>
                  <a:gd name="T52" fmla="*/ 39 w 93"/>
                  <a:gd name="T53" fmla="*/ 169 h 169"/>
                  <a:gd name="T54" fmla="*/ 52 w 93"/>
                  <a:gd name="T55" fmla="*/ 164 h 169"/>
                  <a:gd name="T56" fmla="*/ 37 w 93"/>
                  <a:gd name="T57" fmla="*/ 142 h 169"/>
                  <a:gd name="T58" fmla="*/ 26 w 93"/>
                  <a:gd name="T59" fmla="*/ 116 h 169"/>
                  <a:gd name="T60" fmla="*/ 21 w 93"/>
                  <a:gd name="T61" fmla="*/ 95 h 169"/>
                  <a:gd name="T62" fmla="*/ 21 w 93"/>
                  <a:gd name="T63" fmla="*/ 67 h 169"/>
                  <a:gd name="T64" fmla="*/ 26 w 93"/>
                  <a:gd name="T65" fmla="*/ 43 h 169"/>
                  <a:gd name="T66" fmla="*/ 13 w 93"/>
                  <a:gd name="T67" fmla="*/ 64 h 169"/>
                  <a:gd name="T68" fmla="*/ 5 w 93"/>
                  <a:gd name="T69" fmla="*/ 89 h 169"/>
                  <a:gd name="T70" fmla="*/ 5 w 93"/>
                  <a:gd name="T71" fmla="*/ 108 h 169"/>
                  <a:gd name="T72" fmla="*/ 5 w 93"/>
                  <a:gd name="T73" fmla="*/ 121 h 169"/>
                  <a:gd name="T74" fmla="*/ 5 w 93"/>
                  <a:gd name="T75" fmla="*/ 121 h 169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93"/>
                  <a:gd name="T115" fmla="*/ 0 h 169"/>
                  <a:gd name="T116" fmla="*/ 93 w 93"/>
                  <a:gd name="T117" fmla="*/ 169 h 169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93" h="169">
                    <a:moveTo>
                      <a:pt x="5" y="121"/>
                    </a:moveTo>
                    <a:lnTo>
                      <a:pt x="0" y="101"/>
                    </a:lnTo>
                    <a:lnTo>
                      <a:pt x="0" y="67"/>
                    </a:lnTo>
                    <a:lnTo>
                      <a:pt x="5" y="38"/>
                    </a:lnTo>
                    <a:lnTo>
                      <a:pt x="16" y="14"/>
                    </a:lnTo>
                    <a:lnTo>
                      <a:pt x="27" y="3"/>
                    </a:lnTo>
                    <a:lnTo>
                      <a:pt x="38" y="0"/>
                    </a:lnTo>
                    <a:lnTo>
                      <a:pt x="52" y="0"/>
                    </a:lnTo>
                    <a:lnTo>
                      <a:pt x="66" y="8"/>
                    </a:lnTo>
                    <a:lnTo>
                      <a:pt x="80" y="25"/>
                    </a:lnTo>
                    <a:lnTo>
                      <a:pt x="89" y="54"/>
                    </a:lnTo>
                    <a:lnTo>
                      <a:pt x="93" y="79"/>
                    </a:lnTo>
                    <a:lnTo>
                      <a:pt x="93" y="108"/>
                    </a:lnTo>
                    <a:lnTo>
                      <a:pt x="86" y="139"/>
                    </a:lnTo>
                    <a:lnTo>
                      <a:pt x="77" y="153"/>
                    </a:lnTo>
                    <a:lnTo>
                      <a:pt x="82" y="139"/>
                    </a:lnTo>
                    <a:lnTo>
                      <a:pt x="66" y="126"/>
                    </a:lnTo>
                    <a:lnTo>
                      <a:pt x="54" y="110"/>
                    </a:lnTo>
                    <a:lnTo>
                      <a:pt x="49" y="89"/>
                    </a:lnTo>
                    <a:lnTo>
                      <a:pt x="47" y="66"/>
                    </a:lnTo>
                    <a:lnTo>
                      <a:pt x="39" y="89"/>
                    </a:lnTo>
                    <a:lnTo>
                      <a:pt x="39" y="113"/>
                    </a:lnTo>
                    <a:lnTo>
                      <a:pt x="46" y="136"/>
                    </a:lnTo>
                    <a:lnTo>
                      <a:pt x="58" y="159"/>
                    </a:lnTo>
                    <a:lnTo>
                      <a:pt x="70" y="159"/>
                    </a:lnTo>
                    <a:lnTo>
                      <a:pt x="58" y="169"/>
                    </a:lnTo>
                    <a:lnTo>
                      <a:pt x="39" y="169"/>
                    </a:lnTo>
                    <a:lnTo>
                      <a:pt x="52" y="164"/>
                    </a:lnTo>
                    <a:lnTo>
                      <a:pt x="37" y="142"/>
                    </a:lnTo>
                    <a:lnTo>
                      <a:pt x="26" y="116"/>
                    </a:lnTo>
                    <a:lnTo>
                      <a:pt x="21" y="95"/>
                    </a:lnTo>
                    <a:lnTo>
                      <a:pt x="21" y="67"/>
                    </a:lnTo>
                    <a:lnTo>
                      <a:pt x="26" y="43"/>
                    </a:lnTo>
                    <a:lnTo>
                      <a:pt x="13" y="64"/>
                    </a:lnTo>
                    <a:lnTo>
                      <a:pt x="5" y="89"/>
                    </a:lnTo>
                    <a:lnTo>
                      <a:pt x="5" y="108"/>
                    </a:lnTo>
                    <a:lnTo>
                      <a:pt x="5" y="1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326" name="Freeform 1007"/>
              <p:cNvSpPr>
                <a:spLocks/>
              </p:cNvSpPr>
              <p:nvPr/>
            </p:nvSpPr>
            <p:spPr bwMode="auto">
              <a:xfrm>
                <a:off x="232" y="1285"/>
                <a:ext cx="10" cy="15"/>
              </a:xfrm>
              <a:custGeom>
                <a:avLst/>
                <a:gdLst>
                  <a:gd name="T0" fmla="*/ 3 w 106"/>
                  <a:gd name="T1" fmla="*/ 121 h 162"/>
                  <a:gd name="T2" fmla="*/ 0 w 106"/>
                  <a:gd name="T3" fmla="*/ 102 h 162"/>
                  <a:gd name="T4" fmla="*/ 0 w 106"/>
                  <a:gd name="T5" fmla="*/ 76 h 162"/>
                  <a:gd name="T6" fmla="*/ 3 w 106"/>
                  <a:gd name="T7" fmla="*/ 50 h 162"/>
                  <a:gd name="T8" fmla="*/ 13 w 106"/>
                  <a:gd name="T9" fmla="*/ 28 h 162"/>
                  <a:gd name="T10" fmla="*/ 24 w 106"/>
                  <a:gd name="T11" fmla="*/ 12 h 162"/>
                  <a:gd name="T12" fmla="*/ 41 w 106"/>
                  <a:gd name="T13" fmla="*/ 0 h 162"/>
                  <a:gd name="T14" fmla="*/ 56 w 106"/>
                  <a:gd name="T15" fmla="*/ 0 h 162"/>
                  <a:gd name="T16" fmla="*/ 72 w 106"/>
                  <a:gd name="T17" fmla="*/ 8 h 162"/>
                  <a:gd name="T18" fmla="*/ 88 w 106"/>
                  <a:gd name="T19" fmla="*/ 21 h 162"/>
                  <a:gd name="T20" fmla="*/ 104 w 106"/>
                  <a:gd name="T21" fmla="*/ 56 h 162"/>
                  <a:gd name="T22" fmla="*/ 106 w 106"/>
                  <a:gd name="T23" fmla="*/ 90 h 162"/>
                  <a:gd name="T24" fmla="*/ 105 w 106"/>
                  <a:gd name="T25" fmla="*/ 117 h 162"/>
                  <a:gd name="T26" fmla="*/ 95 w 106"/>
                  <a:gd name="T27" fmla="*/ 146 h 162"/>
                  <a:gd name="T28" fmla="*/ 86 w 106"/>
                  <a:gd name="T29" fmla="*/ 162 h 162"/>
                  <a:gd name="T30" fmla="*/ 95 w 106"/>
                  <a:gd name="T31" fmla="*/ 134 h 162"/>
                  <a:gd name="T32" fmla="*/ 72 w 106"/>
                  <a:gd name="T33" fmla="*/ 117 h 162"/>
                  <a:gd name="T34" fmla="*/ 62 w 106"/>
                  <a:gd name="T35" fmla="*/ 104 h 162"/>
                  <a:gd name="T36" fmla="*/ 56 w 106"/>
                  <a:gd name="T37" fmla="*/ 84 h 162"/>
                  <a:gd name="T38" fmla="*/ 54 w 106"/>
                  <a:gd name="T39" fmla="*/ 66 h 162"/>
                  <a:gd name="T40" fmla="*/ 44 w 106"/>
                  <a:gd name="T41" fmla="*/ 84 h 162"/>
                  <a:gd name="T42" fmla="*/ 42 w 106"/>
                  <a:gd name="T43" fmla="*/ 104 h 162"/>
                  <a:gd name="T44" fmla="*/ 47 w 106"/>
                  <a:gd name="T45" fmla="*/ 128 h 162"/>
                  <a:gd name="T46" fmla="*/ 58 w 106"/>
                  <a:gd name="T47" fmla="*/ 158 h 162"/>
                  <a:gd name="T48" fmla="*/ 39 w 106"/>
                  <a:gd name="T49" fmla="*/ 142 h 162"/>
                  <a:gd name="T50" fmla="*/ 28 w 106"/>
                  <a:gd name="T51" fmla="*/ 119 h 162"/>
                  <a:gd name="T52" fmla="*/ 24 w 106"/>
                  <a:gd name="T53" fmla="*/ 97 h 162"/>
                  <a:gd name="T54" fmla="*/ 26 w 106"/>
                  <a:gd name="T55" fmla="*/ 71 h 162"/>
                  <a:gd name="T56" fmla="*/ 32 w 106"/>
                  <a:gd name="T57" fmla="*/ 42 h 162"/>
                  <a:gd name="T58" fmla="*/ 17 w 106"/>
                  <a:gd name="T59" fmla="*/ 62 h 162"/>
                  <a:gd name="T60" fmla="*/ 9 w 106"/>
                  <a:gd name="T61" fmla="*/ 89 h 162"/>
                  <a:gd name="T62" fmla="*/ 3 w 106"/>
                  <a:gd name="T63" fmla="*/ 121 h 162"/>
                  <a:gd name="T64" fmla="*/ 3 w 106"/>
                  <a:gd name="T65" fmla="*/ 121 h 16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06"/>
                  <a:gd name="T100" fmla="*/ 0 h 162"/>
                  <a:gd name="T101" fmla="*/ 106 w 106"/>
                  <a:gd name="T102" fmla="*/ 162 h 16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06" h="162">
                    <a:moveTo>
                      <a:pt x="3" y="121"/>
                    </a:moveTo>
                    <a:lnTo>
                      <a:pt x="0" y="102"/>
                    </a:lnTo>
                    <a:lnTo>
                      <a:pt x="0" y="76"/>
                    </a:lnTo>
                    <a:lnTo>
                      <a:pt x="3" y="50"/>
                    </a:lnTo>
                    <a:lnTo>
                      <a:pt x="13" y="28"/>
                    </a:lnTo>
                    <a:lnTo>
                      <a:pt x="24" y="12"/>
                    </a:lnTo>
                    <a:lnTo>
                      <a:pt x="41" y="0"/>
                    </a:lnTo>
                    <a:lnTo>
                      <a:pt x="56" y="0"/>
                    </a:lnTo>
                    <a:lnTo>
                      <a:pt x="72" y="8"/>
                    </a:lnTo>
                    <a:lnTo>
                      <a:pt x="88" y="21"/>
                    </a:lnTo>
                    <a:lnTo>
                      <a:pt x="104" y="56"/>
                    </a:lnTo>
                    <a:lnTo>
                      <a:pt x="106" y="90"/>
                    </a:lnTo>
                    <a:lnTo>
                      <a:pt x="105" y="117"/>
                    </a:lnTo>
                    <a:lnTo>
                      <a:pt x="95" y="146"/>
                    </a:lnTo>
                    <a:lnTo>
                      <a:pt x="86" y="162"/>
                    </a:lnTo>
                    <a:lnTo>
                      <a:pt x="95" y="134"/>
                    </a:lnTo>
                    <a:lnTo>
                      <a:pt x="72" y="117"/>
                    </a:lnTo>
                    <a:lnTo>
                      <a:pt x="62" y="104"/>
                    </a:lnTo>
                    <a:lnTo>
                      <a:pt x="56" y="84"/>
                    </a:lnTo>
                    <a:lnTo>
                      <a:pt x="54" y="66"/>
                    </a:lnTo>
                    <a:lnTo>
                      <a:pt x="44" y="84"/>
                    </a:lnTo>
                    <a:lnTo>
                      <a:pt x="42" y="104"/>
                    </a:lnTo>
                    <a:lnTo>
                      <a:pt x="47" y="128"/>
                    </a:lnTo>
                    <a:lnTo>
                      <a:pt x="58" y="158"/>
                    </a:lnTo>
                    <a:lnTo>
                      <a:pt x="39" y="142"/>
                    </a:lnTo>
                    <a:lnTo>
                      <a:pt x="28" y="119"/>
                    </a:lnTo>
                    <a:lnTo>
                      <a:pt x="24" y="97"/>
                    </a:lnTo>
                    <a:lnTo>
                      <a:pt x="26" y="71"/>
                    </a:lnTo>
                    <a:lnTo>
                      <a:pt x="32" y="42"/>
                    </a:lnTo>
                    <a:lnTo>
                      <a:pt x="17" y="62"/>
                    </a:lnTo>
                    <a:lnTo>
                      <a:pt x="9" y="89"/>
                    </a:lnTo>
                    <a:lnTo>
                      <a:pt x="3" y="1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327" name="Freeform 1008"/>
              <p:cNvSpPr>
                <a:spLocks/>
              </p:cNvSpPr>
              <p:nvPr/>
            </p:nvSpPr>
            <p:spPr bwMode="auto">
              <a:xfrm>
                <a:off x="235" y="1301"/>
                <a:ext cx="4" cy="1"/>
              </a:xfrm>
              <a:custGeom>
                <a:avLst/>
                <a:gdLst>
                  <a:gd name="T0" fmla="*/ 52 w 52"/>
                  <a:gd name="T1" fmla="*/ 0 h 14"/>
                  <a:gd name="T2" fmla="*/ 41 w 52"/>
                  <a:gd name="T3" fmla="*/ 10 h 14"/>
                  <a:gd name="T4" fmla="*/ 27 w 52"/>
                  <a:gd name="T5" fmla="*/ 14 h 14"/>
                  <a:gd name="T6" fmla="*/ 14 w 52"/>
                  <a:gd name="T7" fmla="*/ 10 h 14"/>
                  <a:gd name="T8" fmla="*/ 0 w 52"/>
                  <a:gd name="T9" fmla="*/ 0 h 14"/>
                  <a:gd name="T10" fmla="*/ 15 w 52"/>
                  <a:gd name="T11" fmla="*/ 4 h 14"/>
                  <a:gd name="T12" fmla="*/ 37 w 52"/>
                  <a:gd name="T13" fmla="*/ 4 h 14"/>
                  <a:gd name="T14" fmla="*/ 52 w 52"/>
                  <a:gd name="T15" fmla="*/ 0 h 14"/>
                  <a:gd name="T16" fmla="*/ 52 w 52"/>
                  <a:gd name="T17" fmla="*/ 0 h 1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2"/>
                  <a:gd name="T28" fmla="*/ 0 h 14"/>
                  <a:gd name="T29" fmla="*/ 52 w 52"/>
                  <a:gd name="T30" fmla="*/ 14 h 1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2" h="14">
                    <a:moveTo>
                      <a:pt x="52" y="0"/>
                    </a:moveTo>
                    <a:lnTo>
                      <a:pt x="41" y="10"/>
                    </a:lnTo>
                    <a:lnTo>
                      <a:pt x="27" y="14"/>
                    </a:lnTo>
                    <a:lnTo>
                      <a:pt x="14" y="10"/>
                    </a:lnTo>
                    <a:lnTo>
                      <a:pt x="0" y="0"/>
                    </a:lnTo>
                    <a:lnTo>
                      <a:pt x="15" y="4"/>
                    </a:lnTo>
                    <a:lnTo>
                      <a:pt x="37" y="4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328" name="Freeform 1009"/>
              <p:cNvSpPr>
                <a:spLocks/>
              </p:cNvSpPr>
              <p:nvPr/>
            </p:nvSpPr>
            <p:spPr bwMode="auto">
              <a:xfrm>
                <a:off x="349" y="1289"/>
                <a:ext cx="6" cy="3"/>
              </a:xfrm>
              <a:custGeom>
                <a:avLst/>
                <a:gdLst>
                  <a:gd name="T0" fmla="*/ 63 w 63"/>
                  <a:gd name="T1" fmla="*/ 3 h 31"/>
                  <a:gd name="T2" fmla="*/ 61 w 63"/>
                  <a:gd name="T3" fmla="*/ 28 h 31"/>
                  <a:gd name="T4" fmla="*/ 45 w 63"/>
                  <a:gd name="T5" fmla="*/ 28 h 31"/>
                  <a:gd name="T6" fmla="*/ 47 w 63"/>
                  <a:gd name="T7" fmla="*/ 24 h 31"/>
                  <a:gd name="T8" fmla="*/ 57 w 63"/>
                  <a:gd name="T9" fmla="*/ 24 h 31"/>
                  <a:gd name="T10" fmla="*/ 57 w 63"/>
                  <a:gd name="T11" fmla="*/ 2 h 31"/>
                  <a:gd name="T12" fmla="*/ 57 w 63"/>
                  <a:gd name="T13" fmla="*/ 0 h 31"/>
                  <a:gd name="T14" fmla="*/ 1 w 63"/>
                  <a:gd name="T15" fmla="*/ 1 h 31"/>
                  <a:gd name="T16" fmla="*/ 0 w 63"/>
                  <a:gd name="T17" fmla="*/ 2 h 31"/>
                  <a:gd name="T18" fmla="*/ 0 w 63"/>
                  <a:gd name="T19" fmla="*/ 28 h 31"/>
                  <a:gd name="T20" fmla="*/ 1 w 63"/>
                  <a:gd name="T21" fmla="*/ 31 h 31"/>
                  <a:gd name="T22" fmla="*/ 62 w 63"/>
                  <a:gd name="T23" fmla="*/ 30 h 31"/>
                  <a:gd name="T24" fmla="*/ 62 w 63"/>
                  <a:gd name="T25" fmla="*/ 28 h 31"/>
                  <a:gd name="T26" fmla="*/ 63 w 63"/>
                  <a:gd name="T27" fmla="*/ 3 h 31"/>
                  <a:gd name="T28" fmla="*/ 63 w 63"/>
                  <a:gd name="T29" fmla="*/ 3 h 3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63"/>
                  <a:gd name="T46" fmla="*/ 0 h 31"/>
                  <a:gd name="T47" fmla="*/ 63 w 63"/>
                  <a:gd name="T48" fmla="*/ 31 h 3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63" h="31">
                    <a:moveTo>
                      <a:pt x="63" y="3"/>
                    </a:moveTo>
                    <a:lnTo>
                      <a:pt x="61" y="28"/>
                    </a:lnTo>
                    <a:lnTo>
                      <a:pt x="45" y="28"/>
                    </a:lnTo>
                    <a:lnTo>
                      <a:pt x="47" y="24"/>
                    </a:lnTo>
                    <a:lnTo>
                      <a:pt x="57" y="24"/>
                    </a:lnTo>
                    <a:lnTo>
                      <a:pt x="57" y="2"/>
                    </a:lnTo>
                    <a:lnTo>
                      <a:pt x="57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28"/>
                    </a:lnTo>
                    <a:lnTo>
                      <a:pt x="1" y="31"/>
                    </a:lnTo>
                    <a:lnTo>
                      <a:pt x="62" y="30"/>
                    </a:lnTo>
                    <a:lnTo>
                      <a:pt x="62" y="28"/>
                    </a:lnTo>
                    <a:lnTo>
                      <a:pt x="63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329" name="Freeform 1010"/>
              <p:cNvSpPr>
                <a:spLocks/>
              </p:cNvSpPr>
              <p:nvPr/>
            </p:nvSpPr>
            <p:spPr bwMode="auto">
              <a:xfrm>
                <a:off x="361" y="1289"/>
                <a:ext cx="5" cy="3"/>
              </a:xfrm>
              <a:custGeom>
                <a:avLst/>
                <a:gdLst>
                  <a:gd name="T0" fmla="*/ 63 w 63"/>
                  <a:gd name="T1" fmla="*/ 5 h 32"/>
                  <a:gd name="T2" fmla="*/ 59 w 63"/>
                  <a:gd name="T3" fmla="*/ 29 h 32"/>
                  <a:gd name="T4" fmla="*/ 44 w 63"/>
                  <a:gd name="T5" fmla="*/ 29 h 32"/>
                  <a:gd name="T6" fmla="*/ 46 w 63"/>
                  <a:gd name="T7" fmla="*/ 25 h 32"/>
                  <a:gd name="T8" fmla="*/ 56 w 63"/>
                  <a:gd name="T9" fmla="*/ 25 h 32"/>
                  <a:gd name="T10" fmla="*/ 57 w 63"/>
                  <a:gd name="T11" fmla="*/ 2 h 32"/>
                  <a:gd name="T12" fmla="*/ 55 w 63"/>
                  <a:gd name="T13" fmla="*/ 0 h 32"/>
                  <a:gd name="T14" fmla="*/ 0 w 63"/>
                  <a:gd name="T15" fmla="*/ 2 h 32"/>
                  <a:gd name="T16" fmla="*/ 0 w 63"/>
                  <a:gd name="T17" fmla="*/ 5 h 32"/>
                  <a:gd name="T18" fmla="*/ 0 w 63"/>
                  <a:gd name="T19" fmla="*/ 31 h 32"/>
                  <a:gd name="T20" fmla="*/ 1 w 63"/>
                  <a:gd name="T21" fmla="*/ 32 h 32"/>
                  <a:gd name="T22" fmla="*/ 59 w 63"/>
                  <a:gd name="T23" fmla="*/ 32 h 32"/>
                  <a:gd name="T24" fmla="*/ 63 w 63"/>
                  <a:gd name="T25" fmla="*/ 29 h 32"/>
                  <a:gd name="T26" fmla="*/ 63 w 63"/>
                  <a:gd name="T27" fmla="*/ 5 h 32"/>
                  <a:gd name="T28" fmla="*/ 63 w 63"/>
                  <a:gd name="T29" fmla="*/ 5 h 3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63"/>
                  <a:gd name="T46" fmla="*/ 0 h 32"/>
                  <a:gd name="T47" fmla="*/ 63 w 63"/>
                  <a:gd name="T48" fmla="*/ 32 h 3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63" h="32">
                    <a:moveTo>
                      <a:pt x="63" y="5"/>
                    </a:moveTo>
                    <a:lnTo>
                      <a:pt x="59" y="29"/>
                    </a:lnTo>
                    <a:lnTo>
                      <a:pt x="44" y="29"/>
                    </a:lnTo>
                    <a:lnTo>
                      <a:pt x="46" y="25"/>
                    </a:lnTo>
                    <a:lnTo>
                      <a:pt x="56" y="25"/>
                    </a:lnTo>
                    <a:lnTo>
                      <a:pt x="57" y="2"/>
                    </a:lnTo>
                    <a:lnTo>
                      <a:pt x="55" y="0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0" y="31"/>
                    </a:lnTo>
                    <a:lnTo>
                      <a:pt x="1" y="32"/>
                    </a:lnTo>
                    <a:lnTo>
                      <a:pt x="59" y="32"/>
                    </a:lnTo>
                    <a:lnTo>
                      <a:pt x="63" y="29"/>
                    </a:lnTo>
                    <a:lnTo>
                      <a:pt x="63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330" name="Freeform 1011"/>
              <p:cNvSpPr>
                <a:spLocks/>
              </p:cNvSpPr>
              <p:nvPr/>
            </p:nvSpPr>
            <p:spPr bwMode="auto">
              <a:xfrm>
                <a:off x="300" y="1230"/>
                <a:ext cx="9" cy="5"/>
              </a:xfrm>
              <a:custGeom>
                <a:avLst/>
                <a:gdLst>
                  <a:gd name="T0" fmla="*/ 5 w 103"/>
                  <a:gd name="T1" fmla="*/ 38 h 48"/>
                  <a:gd name="T2" fmla="*/ 0 w 103"/>
                  <a:gd name="T3" fmla="*/ 32 h 48"/>
                  <a:gd name="T4" fmla="*/ 2 w 103"/>
                  <a:gd name="T5" fmla="*/ 25 h 48"/>
                  <a:gd name="T6" fmla="*/ 8 w 103"/>
                  <a:gd name="T7" fmla="*/ 21 h 48"/>
                  <a:gd name="T8" fmla="*/ 29 w 103"/>
                  <a:gd name="T9" fmla="*/ 15 h 48"/>
                  <a:gd name="T10" fmla="*/ 55 w 103"/>
                  <a:gd name="T11" fmla="*/ 10 h 48"/>
                  <a:gd name="T12" fmla="*/ 24 w 103"/>
                  <a:gd name="T13" fmla="*/ 21 h 48"/>
                  <a:gd name="T14" fmla="*/ 12 w 103"/>
                  <a:gd name="T15" fmla="*/ 25 h 48"/>
                  <a:gd name="T16" fmla="*/ 12 w 103"/>
                  <a:gd name="T17" fmla="*/ 32 h 48"/>
                  <a:gd name="T18" fmla="*/ 14 w 103"/>
                  <a:gd name="T19" fmla="*/ 32 h 48"/>
                  <a:gd name="T20" fmla="*/ 19 w 103"/>
                  <a:gd name="T21" fmla="*/ 25 h 48"/>
                  <a:gd name="T22" fmla="*/ 25 w 103"/>
                  <a:gd name="T23" fmla="*/ 33 h 48"/>
                  <a:gd name="T24" fmla="*/ 32 w 103"/>
                  <a:gd name="T25" fmla="*/ 24 h 48"/>
                  <a:gd name="T26" fmla="*/ 39 w 103"/>
                  <a:gd name="T27" fmla="*/ 33 h 48"/>
                  <a:gd name="T28" fmla="*/ 48 w 103"/>
                  <a:gd name="T29" fmla="*/ 23 h 48"/>
                  <a:gd name="T30" fmla="*/ 55 w 103"/>
                  <a:gd name="T31" fmla="*/ 33 h 48"/>
                  <a:gd name="T32" fmla="*/ 61 w 103"/>
                  <a:gd name="T33" fmla="*/ 21 h 48"/>
                  <a:gd name="T34" fmla="*/ 71 w 103"/>
                  <a:gd name="T35" fmla="*/ 32 h 48"/>
                  <a:gd name="T36" fmla="*/ 69 w 103"/>
                  <a:gd name="T37" fmla="*/ 16 h 48"/>
                  <a:gd name="T38" fmla="*/ 74 w 103"/>
                  <a:gd name="T39" fmla="*/ 5 h 48"/>
                  <a:gd name="T40" fmla="*/ 80 w 103"/>
                  <a:gd name="T41" fmla="*/ 0 h 48"/>
                  <a:gd name="T42" fmla="*/ 88 w 103"/>
                  <a:gd name="T43" fmla="*/ 0 h 48"/>
                  <a:gd name="T44" fmla="*/ 96 w 103"/>
                  <a:gd name="T45" fmla="*/ 7 h 48"/>
                  <a:gd name="T46" fmla="*/ 86 w 103"/>
                  <a:gd name="T47" fmla="*/ 5 h 48"/>
                  <a:gd name="T48" fmla="*/ 82 w 103"/>
                  <a:gd name="T49" fmla="*/ 7 h 48"/>
                  <a:gd name="T50" fmla="*/ 80 w 103"/>
                  <a:gd name="T51" fmla="*/ 12 h 48"/>
                  <a:gd name="T52" fmla="*/ 82 w 103"/>
                  <a:gd name="T53" fmla="*/ 20 h 48"/>
                  <a:gd name="T54" fmla="*/ 85 w 103"/>
                  <a:gd name="T55" fmla="*/ 24 h 48"/>
                  <a:gd name="T56" fmla="*/ 94 w 103"/>
                  <a:gd name="T57" fmla="*/ 30 h 48"/>
                  <a:gd name="T58" fmla="*/ 82 w 103"/>
                  <a:gd name="T59" fmla="*/ 39 h 48"/>
                  <a:gd name="T60" fmla="*/ 88 w 103"/>
                  <a:gd name="T61" fmla="*/ 43 h 48"/>
                  <a:gd name="T62" fmla="*/ 96 w 103"/>
                  <a:gd name="T63" fmla="*/ 39 h 48"/>
                  <a:gd name="T64" fmla="*/ 100 w 103"/>
                  <a:gd name="T65" fmla="*/ 32 h 48"/>
                  <a:gd name="T66" fmla="*/ 100 w 103"/>
                  <a:gd name="T67" fmla="*/ 19 h 48"/>
                  <a:gd name="T68" fmla="*/ 103 w 103"/>
                  <a:gd name="T69" fmla="*/ 32 h 48"/>
                  <a:gd name="T70" fmla="*/ 99 w 103"/>
                  <a:gd name="T71" fmla="*/ 39 h 48"/>
                  <a:gd name="T72" fmla="*/ 94 w 103"/>
                  <a:gd name="T73" fmla="*/ 48 h 48"/>
                  <a:gd name="T74" fmla="*/ 54 w 103"/>
                  <a:gd name="T75" fmla="*/ 45 h 48"/>
                  <a:gd name="T76" fmla="*/ 5 w 103"/>
                  <a:gd name="T77" fmla="*/ 38 h 48"/>
                  <a:gd name="T78" fmla="*/ 5 w 103"/>
                  <a:gd name="T79" fmla="*/ 38 h 48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03"/>
                  <a:gd name="T121" fmla="*/ 0 h 48"/>
                  <a:gd name="T122" fmla="*/ 103 w 103"/>
                  <a:gd name="T123" fmla="*/ 48 h 48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03" h="48">
                    <a:moveTo>
                      <a:pt x="5" y="38"/>
                    </a:moveTo>
                    <a:lnTo>
                      <a:pt x="0" y="32"/>
                    </a:lnTo>
                    <a:lnTo>
                      <a:pt x="2" y="25"/>
                    </a:lnTo>
                    <a:lnTo>
                      <a:pt x="8" y="21"/>
                    </a:lnTo>
                    <a:lnTo>
                      <a:pt x="29" y="15"/>
                    </a:lnTo>
                    <a:lnTo>
                      <a:pt x="55" y="10"/>
                    </a:lnTo>
                    <a:lnTo>
                      <a:pt x="24" y="21"/>
                    </a:lnTo>
                    <a:lnTo>
                      <a:pt x="12" y="25"/>
                    </a:lnTo>
                    <a:lnTo>
                      <a:pt x="12" y="32"/>
                    </a:lnTo>
                    <a:lnTo>
                      <a:pt x="14" y="32"/>
                    </a:lnTo>
                    <a:lnTo>
                      <a:pt x="19" y="25"/>
                    </a:lnTo>
                    <a:lnTo>
                      <a:pt x="25" y="33"/>
                    </a:lnTo>
                    <a:lnTo>
                      <a:pt x="32" y="24"/>
                    </a:lnTo>
                    <a:lnTo>
                      <a:pt x="39" y="33"/>
                    </a:lnTo>
                    <a:lnTo>
                      <a:pt x="48" y="23"/>
                    </a:lnTo>
                    <a:lnTo>
                      <a:pt x="55" y="33"/>
                    </a:lnTo>
                    <a:lnTo>
                      <a:pt x="61" y="21"/>
                    </a:lnTo>
                    <a:lnTo>
                      <a:pt x="71" y="32"/>
                    </a:lnTo>
                    <a:lnTo>
                      <a:pt x="69" y="16"/>
                    </a:lnTo>
                    <a:lnTo>
                      <a:pt x="74" y="5"/>
                    </a:lnTo>
                    <a:lnTo>
                      <a:pt x="80" y="0"/>
                    </a:lnTo>
                    <a:lnTo>
                      <a:pt x="88" y="0"/>
                    </a:lnTo>
                    <a:lnTo>
                      <a:pt x="96" y="7"/>
                    </a:lnTo>
                    <a:lnTo>
                      <a:pt x="86" y="5"/>
                    </a:lnTo>
                    <a:lnTo>
                      <a:pt x="82" y="7"/>
                    </a:lnTo>
                    <a:lnTo>
                      <a:pt x="80" y="12"/>
                    </a:lnTo>
                    <a:lnTo>
                      <a:pt x="82" y="20"/>
                    </a:lnTo>
                    <a:lnTo>
                      <a:pt x="85" y="24"/>
                    </a:lnTo>
                    <a:lnTo>
                      <a:pt x="94" y="30"/>
                    </a:lnTo>
                    <a:lnTo>
                      <a:pt x="82" y="39"/>
                    </a:lnTo>
                    <a:lnTo>
                      <a:pt x="88" y="43"/>
                    </a:lnTo>
                    <a:lnTo>
                      <a:pt x="96" y="39"/>
                    </a:lnTo>
                    <a:lnTo>
                      <a:pt x="100" y="32"/>
                    </a:lnTo>
                    <a:lnTo>
                      <a:pt x="100" y="19"/>
                    </a:lnTo>
                    <a:lnTo>
                      <a:pt x="103" y="32"/>
                    </a:lnTo>
                    <a:lnTo>
                      <a:pt x="99" y="39"/>
                    </a:lnTo>
                    <a:lnTo>
                      <a:pt x="94" y="48"/>
                    </a:lnTo>
                    <a:lnTo>
                      <a:pt x="54" y="45"/>
                    </a:lnTo>
                    <a:lnTo>
                      <a:pt x="5" y="3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331" name="Freeform 1012"/>
              <p:cNvSpPr>
                <a:spLocks/>
              </p:cNvSpPr>
              <p:nvPr/>
            </p:nvSpPr>
            <p:spPr bwMode="auto">
              <a:xfrm>
                <a:off x="310" y="1232"/>
                <a:ext cx="16" cy="4"/>
              </a:xfrm>
              <a:custGeom>
                <a:avLst/>
                <a:gdLst>
                  <a:gd name="T0" fmla="*/ 0 w 178"/>
                  <a:gd name="T1" fmla="*/ 22 h 43"/>
                  <a:gd name="T2" fmla="*/ 11 w 178"/>
                  <a:gd name="T3" fmla="*/ 14 h 43"/>
                  <a:gd name="T4" fmla="*/ 33 w 178"/>
                  <a:gd name="T5" fmla="*/ 5 h 43"/>
                  <a:gd name="T6" fmla="*/ 54 w 178"/>
                  <a:gd name="T7" fmla="*/ 0 h 43"/>
                  <a:gd name="T8" fmla="*/ 77 w 178"/>
                  <a:gd name="T9" fmla="*/ 1 h 43"/>
                  <a:gd name="T10" fmla="*/ 88 w 178"/>
                  <a:gd name="T11" fmla="*/ 3 h 43"/>
                  <a:gd name="T12" fmla="*/ 111 w 178"/>
                  <a:gd name="T13" fmla="*/ 2 h 43"/>
                  <a:gd name="T14" fmla="*/ 127 w 178"/>
                  <a:gd name="T15" fmla="*/ 5 h 43"/>
                  <a:gd name="T16" fmla="*/ 138 w 178"/>
                  <a:gd name="T17" fmla="*/ 10 h 43"/>
                  <a:gd name="T18" fmla="*/ 157 w 178"/>
                  <a:gd name="T19" fmla="*/ 11 h 43"/>
                  <a:gd name="T20" fmla="*/ 172 w 178"/>
                  <a:gd name="T21" fmla="*/ 17 h 43"/>
                  <a:gd name="T22" fmla="*/ 178 w 178"/>
                  <a:gd name="T23" fmla="*/ 28 h 43"/>
                  <a:gd name="T24" fmla="*/ 171 w 178"/>
                  <a:gd name="T25" fmla="*/ 37 h 43"/>
                  <a:gd name="T26" fmla="*/ 162 w 178"/>
                  <a:gd name="T27" fmla="*/ 43 h 43"/>
                  <a:gd name="T28" fmla="*/ 171 w 178"/>
                  <a:gd name="T29" fmla="*/ 34 h 43"/>
                  <a:gd name="T30" fmla="*/ 173 w 178"/>
                  <a:gd name="T31" fmla="*/ 26 h 43"/>
                  <a:gd name="T32" fmla="*/ 167 w 178"/>
                  <a:gd name="T33" fmla="*/ 21 h 43"/>
                  <a:gd name="T34" fmla="*/ 160 w 178"/>
                  <a:gd name="T35" fmla="*/ 17 h 43"/>
                  <a:gd name="T36" fmla="*/ 149 w 178"/>
                  <a:gd name="T37" fmla="*/ 31 h 43"/>
                  <a:gd name="T38" fmla="*/ 153 w 178"/>
                  <a:gd name="T39" fmla="*/ 16 h 43"/>
                  <a:gd name="T40" fmla="*/ 143 w 178"/>
                  <a:gd name="T41" fmla="*/ 15 h 43"/>
                  <a:gd name="T42" fmla="*/ 144 w 178"/>
                  <a:gd name="T43" fmla="*/ 17 h 43"/>
                  <a:gd name="T44" fmla="*/ 146 w 178"/>
                  <a:gd name="T45" fmla="*/ 22 h 43"/>
                  <a:gd name="T46" fmla="*/ 127 w 178"/>
                  <a:gd name="T47" fmla="*/ 34 h 43"/>
                  <a:gd name="T48" fmla="*/ 139 w 178"/>
                  <a:gd name="T49" fmla="*/ 23 h 43"/>
                  <a:gd name="T50" fmla="*/ 134 w 178"/>
                  <a:gd name="T51" fmla="*/ 14 h 43"/>
                  <a:gd name="T52" fmla="*/ 121 w 178"/>
                  <a:gd name="T53" fmla="*/ 10 h 43"/>
                  <a:gd name="T54" fmla="*/ 115 w 178"/>
                  <a:gd name="T55" fmla="*/ 15 h 43"/>
                  <a:gd name="T56" fmla="*/ 112 w 178"/>
                  <a:gd name="T57" fmla="*/ 24 h 43"/>
                  <a:gd name="T58" fmla="*/ 111 w 178"/>
                  <a:gd name="T59" fmla="*/ 14 h 43"/>
                  <a:gd name="T60" fmla="*/ 111 w 178"/>
                  <a:gd name="T61" fmla="*/ 7 h 43"/>
                  <a:gd name="T62" fmla="*/ 94 w 178"/>
                  <a:gd name="T63" fmla="*/ 10 h 43"/>
                  <a:gd name="T64" fmla="*/ 91 w 178"/>
                  <a:gd name="T65" fmla="*/ 8 h 43"/>
                  <a:gd name="T66" fmla="*/ 93 w 178"/>
                  <a:gd name="T67" fmla="*/ 14 h 43"/>
                  <a:gd name="T68" fmla="*/ 80 w 178"/>
                  <a:gd name="T69" fmla="*/ 26 h 43"/>
                  <a:gd name="T70" fmla="*/ 88 w 178"/>
                  <a:gd name="T71" fmla="*/ 13 h 43"/>
                  <a:gd name="T72" fmla="*/ 80 w 178"/>
                  <a:gd name="T73" fmla="*/ 8 h 43"/>
                  <a:gd name="T74" fmla="*/ 62 w 178"/>
                  <a:gd name="T75" fmla="*/ 3 h 43"/>
                  <a:gd name="T76" fmla="*/ 60 w 178"/>
                  <a:gd name="T77" fmla="*/ 13 h 43"/>
                  <a:gd name="T78" fmla="*/ 59 w 178"/>
                  <a:gd name="T79" fmla="*/ 19 h 43"/>
                  <a:gd name="T80" fmla="*/ 54 w 178"/>
                  <a:gd name="T81" fmla="*/ 3 h 43"/>
                  <a:gd name="T82" fmla="*/ 32 w 178"/>
                  <a:gd name="T83" fmla="*/ 11 h 43"/>
                  <a:gd name="T84" fmla="*/ 12 w 178"/>
                  <a:gd name="T85" fmla="*/ 19 h 43"/>
                  <a:gd name="T86" fmla="*/ 0 w 178"/>
                  <a:gd name="T87" fmla="*/ 22 h 43"/>
                  <a:gd name="T88" fmla="*/ 0 w 178"/>
                  <a:gd name="T89" fmla="*/ 22 h 43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78"/>
                  <a:gd name="T136" fmla="*/ 0 h 43"/>
                  <a:gd name="T137" fmla="*/ 178 w 178"/>
                  <a:gd name="T138" fmla="*/ 43 h 43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78" h="43">
                    <a:moveTo>
                      <a:pt x="0" y="22"/>
                    </a:moveTo>
                    <a:lnTo>
                      <a:pt x="11" y="14"/>
                    </a:lnTo>
                    <a:lnTo>
                      <a:pt x="33" y="5"/>
                    </a:lnTo>
                    <a:lnTo>
                      <a:pt x="54" y="0"/>
                    </a:lnTo>
                    <a:lnTo>
                      <a:pt x="77" y="1"/>
                    </a:lnTo>
                    <a:lnTo>
                      <a:pt x="88" y="3"/>
                    </a:lnTo>
                    <a:lnTo>
                      <a:pt x="111" y="2"/>
                    </a:lnTo>
                    <a:lnTo>
                      <a:pt x="127" y="5"/>
                    </a:lnTo>
                    <a:lnTo>
                      <a:pt x="138" y="10"/>
                    </a:lnTo>
                    <a:lnTo>
                      <a:pt x="157" y="11"/>
                    </a:lnTo>
                    <a:lnTo>
                      <a:pt x="172" y="17"/>
                    </a:lnTo>
                    <a:lnTo>
                      <a:pt x="178" y="28"/>
                    </a:lnTo>
                    <a:lnTo>
                      <a:pt x="171" y="37"/>
                    </a:lnTo>
                    <a:lnTo>
                      <a:pt x="162" y="43"/>
                    </a:lnTo>
                    <a:lnTo>
                      <a:pt x="171" y="34"/>
                    </a:lnTo>
                    <a:lnTo>
                      <a:pt x="173" y="26"/>
                    </a:lnTo>
                    <a:lnTo>
                      <a:pt x="167" y="21"/>
                    </a:lnTo>
                    <a:lnTo>
                      <a:pt x="160" y="17"/>
                    </a:lnTo>
                    <a:lnTo>
                      <a:pt x="149" y="31"/>
                    </a:lnTo>
                    <a:lnTo>
                      <a:pt x="153" y="16"/>
                    </a:lnTo>
                    <a:lnTo>
                      <a:pt x="143" y="15"/>
                    </a:lnTo>
                    <a:lnTo>
                      <a:pt x="144" y="17"/>
                    </a:lnTo>
                    <a:lnTo>
                      <a:pt x="146" y="22"/>
                    </a:lnTo>
                    <a:lnTo>
                      <a:pt x="127" y="34"/>
                    </a:lnTo>
                    <a:lnTo>
                      <a:pt x="139" y="23"/>
                    </a:lnTo>
                    <a:lnTo>
                      <a:pt x="134" y="14"/>
                    </a:lnTo>
                    <a:lnTo>
                      <a:pt x="121" y="10"/>
                    </a:lnTo>
                    <a:lnTo>
                      <a:pt x="115" y="15"/>
                    </a:lnTo>
                    <a:lnTo>
                      <a:pt x="112" y="24"/>
                    </a:lnTo>
                    <a:lnTo>
                      <a:pt x="111" y="14"/>
                    </a:lnTo>
                    <a:lnTo>
                      <a:pt x="111" y="7"/>
                    </a:lnTo>
                    <a:lnTo>
                      <a:pt x="94" y="10"/>
                    </a:lnTo>
                    <a:lnTo>
                      <a:pt x="91" y="8"/>
                    </a:lnTo>
                    <a:lnTo>
                      <a:pt x="93" y="14"/>
                    </a:lnTo>
                    <a:lnTo>
                      <a:pt x="80" y="26"/>
                    </a:lnTo>
                    <a:lnTo>
                      <a:pt x="88" y="13"/>
                    </a:lnTo>
                    <a:lnTo>
                      <a:pt x="80" y="8"/>
                    </a:lnTo>
                    <a:lnTo>
                      <a:pt x="62" y="3"/>
                    </a:lnTo>
                    <a:lnTo>
                      <a:pt x="60" y="13"/>
                    </a:lnTo>
                    <a:lnTo>
                      <a:pt x="59" y="19"/>
                    </a:lnTo>
                    <a:lnTo>
                      <a:pt x="54" y="3"/>
                    </a:lnTo>
                    <a:lnTo>
                      <a:pt x="32" y="11"/>
                    </a:lnTo>
                    <a:lnTo>
                      <a:pt x="12" y="19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332" name="Freeform 1013"/>
              <p:cNvSpPr>
                <a:spLocks/>
              </p:cNvSpPr>
              <p:nvPr/>
            </p:nvSpPr>
            <p:spPr bwMode="auto">
              <a:xfrm>
                <a:off x="326" y="1234"/>
                <a:ext cx="8" cy="4"/>
              </a:xfrm>
              <a:custGeom>
                <a:avLst/>
                <a:gdLst>
                  <a:gd name="T0" fmla="*/ 4 w 91"/>
                  <a:gd name="T1" fmla="*/ 25 h 44"/>
                  <a:gd name="T2" fmla="*/ 0 w 91"/>
                  <a:gd name="T3" fmla="*/ 21 h 44"/>
                  <a:gd name="T4" fmla="*/ 4 w 91"/>
                  <a:gd name="T5" fmla="*/ 15 h 44"/>
                  <a:gd name="T6" fmla="*/ 29 w 91"/>
                  <a:gd name="T7" fmla="*/ 10 h 44"/>
                  <a:gd name="T8" fmla="*/ 52 w 91"/>
                  <a:gd name="T9" fmla="*/ 4 h 44"/>
                  <a:gd name="T10" fmla="*/ 19 w 91"/>
                  <a:gd name="T11" fmla="*/ 15 h 44"/>
                  <a:gd name="T12" fmla="*/ 17 w 91"/>
                  <a:gd name="T13" fmla="*/ 22 h 44"/>
                  <a:gd name="T14" fmla="*/ 26 w 91"/>
                  <a:gd name="T15" fmla="*/ 17 h 44"/>
                  <a:gd name="T16" fmla="*/ 29 w 91"/>
                  <a:gd name="T17" fmla="*/ 24 h 44"/>
                  <a:gd name="T18" fmla="*/ 38 w 91"/>
                  <a:gd name="T19" fmla="*/ 17 h 44"/>
                  <a:gd name="T20" fmla="*/ 45 w 91"/>
                  <a:gd name="T21" fmla="*/ 25 h 44"/>
                  <a:gd name="T22" fmla="*/ 54 w 91"/>
                  <a:gd name="T23" fmla="*/ 14 h 44"/>
                  <a:gd name="T24" fmla="*/ 57 w 91"/>
                  <a:gd name="T25" fmla="*/ 25 h 44"/>
                  <a:gd name="T26" fmla="*/ 62 w 91"/>
                  <a:gd name="T27" fmla="*/ 7 h 44"/>
                  <a:gd name="T28" fmla="*/ 67 w 91"/>
                  <a:gd name="T29" fmla="*/ 0 h 44"/>
                  <a:gd name="T30" fmla="*/ 77 w 91"/>
                  <a:gd name="T31" fmla="*/ 2 h 44"/>
                  <a:gd name="T32" fmla="*/ 81 w 91"/>
                  <a:gd name="T33" fmla="*/ 6 h 44"/>
                  <a:gd name="T34" fmla="*/ 75 w 91"/>
                  <a:gd name="T35" fmla="*/ 4 h 44"/>
                  <a:gd name="T36" fmla="*/ 67 w 91"/>
                  <a:gd name="T37" fmla="*/ 13 h 44"/>
                  <a:gd name="T38" fmla="*/ 69 w 91"/>
                  <a:gd name="T39" fmla="*/ 22 h 44"/>
                  <a:gd name="T40" fmla="*/ 79 w 91"/>
                  <a:gd name="T41" fmla="*/ 27 h 44"/>
                  <a:gd name="T42" fmla="*/ 75 w 91"/>
                  <a:gd name="T43" fmla="*/ 34 h 44"/>
                  <a:gd name="T44" fmla="*/ 81 w 91"/>
                  <a:gd name="T45" fmla="*/ 39 h 44"/>
                  <a:gd name="T46" fmla="*/ 86 w 91"/>
                  <a:gd name="T47" fmla="*/ 34 h 44"/>
                  <a:gd name="T48" fmla="*/ 88 w 91"/>
                  <a:gd name="T49" fmla="*/ 27 h 44"/>
                  <a:gd name="T50" fmla="*/ 88 w 91"/>
                  <a:gd name="T51" fmla="*/ 15 h 44"/>
                  <a:gd name="T52" fmla="*/ 91 w 91"/>
                  <a:gd name="T53" fmla="*/ 27 h 44"/>
                  <a:gd name="T54" fmla="*/ 88 w 91"/>
                  <a:gd name="T55" fmla="*/ 36 h 44"/>
                  <a:gd name="T56" fmla="*/ 84 w 91"/>
                  <a:gd name="T57" fmla="*/ 41 h 44"/>
                  <a:gd name="T58" fmla="*/ 80 w 91"/>
                  <a:gd name="T59" fmla="*/ 44 h 44"/>
                  <a:gd name="T60" fmla="*/ 61 w 91"/>
                  <a:gd name="T61" fmla="*/ 37 h 44"/>
                  <a:gd name="T62" fmla="*/ 32 w 91"/>
                  <a:gd name="T63" fmla="*/ 32 h 44"/>
                  <a:gd name="T64" fmla="*/ 4 w 91"/>
                  <a:gd name="T65" fmla="*/ 25 h 44"/>
                  <a:gd name="T66" fmla="*/ 4 w 91"/>
                  <a:gd name="T67" fmla="*/ 25 h 44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91"/>
                  <a:gd name="T103" fmla="*/ 0 h 44"/>
                  <a:gd name="T104" fmla="*/ 91 w 91"/>
                  <a:gd name="T105" fmla="*/ 44 h 44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91" h="44">
                    <a:moveTo>
                      <a:pt x="4" y="25"/>
                    </a:moveTo>
                    <a:lnTo>
                      <a:pt x="0" y="21"/>
                    </a:lnTo>
                    <a:lnTo>
                      <a:pt x="4" y="15"/>
                    </a:lnTo>
                    <a:lnTo>
                      <a:pt x="29" y="10"/>
                    </a:lnTo>
                    <a:lnTo>
                      <a:pt x="52" y="4"/>
                    </a:lnTo>
                    <a:lnTo>
                      <a:pt x="19" y="15"/>
                    </a:lnTo>
                    <a:lnTo>
                      <a:pt x="17" y="22"/>
                    </a:lnTo>
                    <a:lnTo>
                      <a:pt x="26" y="17"/>
                    </a:lnTo>
                    <a:lnTo>
                      <a:pt x="29" y="24"/>
                    </a:lnTo>
                    <a:lnTo>
                      <a:pt x="38" y="17"/>
                    </a:lnTo>
                    <a:lnTo>
                      <a:pt x="45" y="25"/>
                    </a:lnTo>
                    <a:lnTo>
                      <a:pt x="54" y="14"/>
                    </a:lnTo>
                    <a:lnTo>
                      <a:pt x="57" y="25"/>
                    </a:lnTo>
                    <a:lnTo>
                      <a:pt x="62" y="7"/>
                    </a:lnTo>
                    <a:lnTo>
                      <a:pt x="67" y="0"/>
                    </a:lnTo>
                    <a:lnTo>
                      <a:pt x="77" y="2"/>
                    </a:lnTo>
                    <a:lnTo>
                      <a:pt x="81" y="6"/>
                    </a:lnTo>
                    <a:lnTo>
                      <a:pt x="75" y="4"/>
                    </a:lnTo>
                    <a:lnTo>
                      <a:pt x="67" y="13"/>
                    </a:lnTo>
                    <a:lnTo>
                      <a:pt x="69" y="22"/>
                    </a:lnTo>
                    <a:lnTo>
                      <a:pt x="79" y="27"/>
                    </a:lnTo>
                    <a:lnTo>
                      <a:pt x="75" y="34"/>
                    </a:lnTo>
                    <a:lnTo>
                      <a:pt x="81" y="39"/>
                    </a:lnTo>
                    <a:lnTo>
                      <a:pt x="86" y="34"/>
                    </a:lnTo>
                    <a:lnTo>
                      <a:pt x="88" y="27"/>
                    </a:lnTo>
                    <a:lnTo>
                      <a:pt x="88" y="15"/>
                    </a:lnTo>
                    <a:lnTo>
                      <a:pt x="91" y="27"/>
                    </a:lnTo>
                    <a:lnTo>
                      <a:pt x="88" y="36"/>
                    </a:lnTo>
                    <a:lnTo>
                      <a:pt x="84" y="41"/>
                    </a:lnTo>
                    <a:lnTo>
                      <a:pt x="80" y="44"/>
                    </a:lnTo>
                    <a:lnTo>
                      <a:pt x="61" y="37"/>
                    </a:lnTo>
                    <a:lnTo>
                      <a:pt x="32" y="32"/>
                    </a:lnTo>
                    <a:lnTo>
                      <a:pt x="4" y="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333" name="Freeform 1014"/>
              <p:cNvSpPr>
                <a:spLocks/>
              </p:cNvSpPr>
              <p:nvPr/>
            </p:nvSpPr>
            <p:spPr bwMode="auto">
              <a:xfrm>
                <a:off x="106" y="1285"/>
                <a:ext cx="2" cy="8"/>
              </a:xfrm>
              <a:custGeom>
                <a:avLst/>
                <a:gdLst>
                  <a:gd name="T0" fmla="*/ 0 w 30"/>
                  <a:gd name="T1" fmla="*/ 44 h 82"/>
                  <a:gd name="T2" fmla="*/ 0 w 30"/>
                  <a:gd name="T3" fmla="*/ 26 h 82"/>
                  <a:gd name="T4" fmla="*/ 3 w 30"/>
                  <a:gd name="T5" fmla="*/ 9 h 82"/>
                  <a:gd name="T6" fmla="*/ 12 w 30"/>
                  <a:gd name="T7" fmla="*/ 0 h 82"/>
                  <a:gd name="T8" fmla="*/ 20 w 30"/>
                  <a:gd name="T9" fmla="*/ 3 h 82"/>
                  <a:gd name="T10" fmla="*/ 27 w 30"/>
                  <a:gd name="T11" fmla="*/ 15 h 82"/>
                  <a:gd name="T12" fmla="*/ 30 w 30"/>
                  <a:gd name="T13" fmla="*/ 44 h 82"/>
                  <a:gd name="T14" fmla="*/ 20 w 30"/>
                  <a:gd name="T15" fmla="*/ 82 h 82"/>
                  <a:gd name="T16" fmla="*/ 10 w 30"/>
                  <a:gd name="T17" fmla="*/ 77 h 82"/>
                  <a:gd name="T18" fmla="*/ 17 w 30"/>
                  <a:gd name="T19" fmla="*/ 70 h 82"/>
                  <a:gd name="T20" fmla="*/ 20 w 30"/>
                  <a:gd name="T21" fmla="*/ 49 h 82"/>
                  <a:gd name="T22" fmla="*/ 14 w 30"/>
                  <a:gd name="T23" fmla="*/ 41 h 82"/>
                  <a:gd name="T24" fmla="*/ 12 w 30"/>
                  <a:gd name="T25" fmla="*/ 20 h 82"/>
                  <a:gd name="T26" fmla="*/ 12 w 30"/>
                  <a:gd name="T27" fmla="*/ 47 h 82"/>
                  <a:gd name="T28" fmla="*/ 5 w 30"/>
                  <a:gd name="T29" fmla="*/ 44 h 82"/>
                  <a:gd name="T30" fmla="*/ 3 w 30"/>
                  <a:gd name="T31" fmla="*/ 58 h 82"/>
                  <a:gd name="T32" fmla="*/ 0 w 30"/>
                  <a:gd name="T33" fmla="*/ 44 h 82"/>
                  <a:gd name="T34" fmla="*/ 0 w 30"/>
                  <a:gd name="T35" fmla="*/ 44 h 8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0"/>
                  <a:gd name="T55" fmla="*/ 0 h 82"/>
                  <a:gd name="T56" fmla="*/ 30 w 30"/>
                  <a:gd name="T57" fmla="*/ 82 h 8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0" h="82">
                    <a:moveTo>
                      <a:pt x="0" y="44"/>
                    </a:moveTo>
                    <a:lnTo>
                      <a:pt x="0" y="26"/>
                    </a:lnTo>
                    <a:lnTo>
                      <a:pt x="3" y="9"/>
                    </a:lnTo>
                    <a:lnTo>
                      <a:pt x="12" y="0"/>
                    </a:lnTo>
                    <a:lnTo>
                      <a:pt x="20" y="3"/>
                    </a:lnTo>
                    <a:lnTo>
                      <a:pt x="27" y="15"/>
                    </a:lnTo>
                    <a:lnTo>
                      <a:pt x="30" y="44"/>
                    </a:lnTo>
                    <a:lnTo>
                      <a:pt x="20" y="82"/>
                    </a:lnTo>
                    <a:lnTo>
                      <a:pt x="10" y="77"/>
                    </a:lnTo>
                    <a:lnTo>
                      <a:pt x="17" y="70"/>
                    </a:lnTo>
                    <a:lnTo>
                      <a:pt x="20" y="49"/>
                    </a:lnTo>
                    <a:lnTo>
                      <a:pt x="14" y="41"/>
                    </a:lnTo>
                    <a:lnTo>
                      <a:pt x="12" y="20"/>
                    </a:lnTo>
                    <a:lnTo>
                      <a:pt x="12" y="47"/>
                    </a:lnTo>
                    <a:lnTo>
                      <a:pt x="5" y="44"/>
                    </a:lnTo>
                    <a:lnTo>
                      <a:pt x="3" y="58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334" name="Freeform 1015"/>
              <p:cNvSpPr>
                <a:spLocks/>
              </p:cNvSpPr>
              <p:nvPr/>
            </p:nvSpPr>
            <p:spPr bwMode="auto">
              <a:xfrm>
                <a:off x="113" y="1286"/>
                <a:ext cx="3" cy="8"/>
              </a:xfrm>
              <a:custGeom>
                <a:avLst/>
                <a:gdLst>
                  <a:gd name="T0" fmla="*/ 0 w 38"/>
                  <a:gd name="T1" fmla="*/ 54 h 88"/>
                  <a:gd name="T2" fmla="*/ 0 w 38"/>
                  <a:gd name="T3" fmla="*/ 28 h 88"/>
                  <a:gd name="T4" fmla="*/ 9 w 38"/>
                  <a:gd name="T5" fmla="*/ 5 h 88"/>
                  <a:gd name="T6" fmla="*/ 21 w 38"/>
                  <a:gd name="T7" fmla="*/ 0 h 88"/>
                  <a:gd name="T8" fmla="*/ 29 w 38"/>
                  <a:gd name="T9" fmla="*/ 5 h 88"/>
                  <a:gd name="T10" fmla="*/ 36 w 38"/>
                  <a:gd name="T11" fmla="*/ 19 h 88"/>
                  <a:gd name="T12" fmla="*/ 38 w 38"/>
                  <a:gd name="T13" fmla="*/ 40 h 88"/>
                  <a:gd name="T14" fmla="*/ 36 w 38"/>
                  <a:gd name="T15" fmla="*/ 66 h 88"/>
                  <a:gd name="T16" fmla="*/ 21 w 38"/>
                  <a:gd name="T17" fmla="*/ 88 h 88"/>
                  <a:gd name="T18" fmla="*/ 9 w 38"/>
                  <a:gd name="T19" fmla="*/ 78 h 88"/>
                  <a:gd name="T20" fmla="*/ 21 w 38"/>
                  <a:gd name="T21" fmla="*/ 75 h 88"/>
                  <a:gd name="T22" fmla="*/ 29 w 38"/>
                  <a:gd name="T23" fmla="*/ 63 h 88"/>
                  <a:gd name="T24" fmla="*/ 21 w 38"/>
                  <a:gd name="T25" fmla="*/ 47 h 88"/>
                  <a:gd name="T26" fmla="*/ 21 w 38"/>
                  <a:gd name="T27" fmla="*/ 32 h 88"/>
                  <a:gd name="T28" fmla="*/ 14 w 38"/>
                  <a:gd name="T29" fmla="*/ 43 h 88"/>
                  <a:gd name="T30" fmla="*/ 14 w 38"/>
                  <a:gd name="T31" fmla="*/ 47 h 88"/>
                  <a:gd name="T32" fmla="*/ 9 w 38"/>
                  <a:gd name="T33" fmla="*/ 43 h 88"/>
                  <a:gd name="T34" fmla="*/ 0 w 38"/>
                  <a:gd name="T35" fmla="*/ 54 h 88"/>
                  <a:gd name="T36" fmla="*/ 0 w 38"/>
                  <a:gd name="T37" fmla="*/ 54 h 8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8"/>
                  <a:gd name="T58" fmla="*/ 0 h 88"/>
                  <a:gd name="T59" fmla="*/ 38 w 38"/>
                  <a:gd name="T60" fmla="*/ 88 h 8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8" h="88">
                    <a:moveTo>
                      <a:pt x="0" y="54"/>
                    </a:moveTo>
                    <a:lnTo>
                      <a:pt x="0" y="28"/>
                    </a:lnTo>
                    <a:lnTo>
                      <a:pt x="9" y="5"/>
                    </a:lnTo>
                    <a:lnTo>
                      <a:pt x="21" y="0"/>
                    </a:lnTo>
                    <a:lnTo>
                      <a:pt x="29" y="5"/>
                    </a:lnTo>
                    <a:lnTo>
                      <a:pt x="36" y="19"/>
                    </a:lnTo>
                    <a:lnTo>
                      <a:pt x="38" y="40"/>
                    </a:lnTo>
                    <a:lnTo>
                      <a:pt x="36" y="66"/>
                    </a:lnTo>
                    <a:lnTo>
                      <a:pt x="21" y="88"/>
                    </a:lnTo>
                    <a:lnTo>
                      <a:pt x="9" y="78"/>
                    </a:lnTo>
                    <a:lnTo>
                      <a:pt x="21" y="75"/>
                    </a:lnTo>
                    <a:lnTo>
                      <a:pt x="29" y="63"/>
                    </a:lnTo>
                    <a:lnTo>
                      <a:pt x="21" y="47"/>
                    </a:lnTo>
                    <a:lnTo>
                      <a:pt x="21" y="32"/>
                    </a:lnTo>
                    <a:lnTo>
                      <a:pt x="14" y="43"/>
                    </a:lnTo>
                    <a:lnTo>
                      <a:pt x="14" y="47"/>
                    </a:lnTo>
                    <a:lnTo>
                      <a:pt x="9" y="43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335" name="Freeform 1016"/>
              <p:cNvSpPr>
                <a:spLocks/>
              </p:cNvSpPr>
              <p:nvPr/>
            </p:nvSpPr>
            <p:spPr bwMode="auto">
              <a:xfrm>
                <a:off x="100" y="1282"/>
                <a:ext cx="33" cy="14"/>
              </a:xfrm>
              <a:custGeom>
                <a:avLst/>
                <a:gdLst>
                  <a:gd name="T0" fmla="*/ 0 w 366"/>
                  <a:gd name="T1" fmla="*/ 0 h 163"/>
                  <a:gd name="T2" fmla="*/ 0 w 366"/>
                  <a:gd name="T3" fmla="*/ 15 h 163"/>
                  <a:gd name="T4" fmla="*/ 33 w 366"/>
                  <a:gd name="T5" fmla="*/ 15 h 163"/>
                  <a:gd name="T6" fmla="*/ 24 w 366"/>
                  <a:gd name="T7" fmla="*/ 79 h 163"/>
                  <a:gd name="T8" fmla="*/ 34 w 366"/>
                  <a:gd name="T9" fmla="*/ 79 h 163"/>
                  <a:gd name="T10" fmla="*/ 42 w 366"/>
                  <a:gd name="T11" fmla="*/ 118 h 163"/>
                  <a:gd name="T12" fmla="*/ 54 w 366"/>
                  <a:gd name="T13" fmla="*/ 141 h 163"/>
                  <a:gd name="T14" fmla="*/ 69 w 366"/>
                  <a:gd name="T15" fmla="*/ 152 h 163"/>
                  <a:gd name="T16" fmla="*/ 57 w 366"/>
                  <a:gd name="T17" fmla="*/ 141 h 163"/>
                  <a:gd name="T18" fmla="*/ 45 w 366"/>
                  <a:gd name="T19" fmla="*/ 118 h 163"/>
                  <a:gd name="T20" fmla="*/ 38 w 366"/>
                  <a:gd name="T21" fmla="*/ 82 h 163"/>
                  <a:gd name="T22" fmla="*/ 38 w 366"/>
                  <a:gd name="T23" fmla="*/ 60 h 163"/>
                  <a:gd name="T24" fmla="*/ 48 w 366"/>
                  <a:gd name="T25" fmla="*/ 32 h 163"/>
                  <a:gd name="T26" fmla="*/ 62 w 366"/>
                  <a:gd name="T27" fmla="*/ 15 h 163"/>
                  <a:gd name="T28" fmla="*/ 80 w 366"/>
                  <a:gd name="T29" fmla="*/ 9 h 163"/>
                  <a:gd name="T30" fmla="*/ 96 w 366"/>
                  <a:gd name="T31" fmla="*/ 12 h 163"/>
                  <a:gd name="T32" fmla="*/ 107 w 366"/>
                  <a:gd name="T33" fmla="*/ 26 h 163"/>
                  <a:gd name="T34" fmla="*/ 113 w 366"/>
                  <a:gd name="T35" fmla="*/ 12 h 163"/>
                  <a:gd name="T36" fmla="*/ 127 w 366"/>
                  <a:gd name="T37" fmla="*/ 38 h 163"/>
                  <a:gd name="T38" fmla="*/ 115 w 366"/>
                  <a:gd name="T39" fmla="*/ 41 h 163"/>
                  <a:gd name="T40" fmla="*/ 123 w 366"/>
                  <a:gd name="T41" fmla="*/ 82 h 163"/>
                  <a:gd name="T42" fmla="*/ 127 w 366"/>
                  <a:gd name="T43" fmla="*/ 45 h 163"/>
                  <a:gd name="T44" fmla="*/ 141 w 366"/>
                  <a:gd name="T45" fmla="*/ 26 h 163"/>
                  <a:gd name="T46" fmla="*/ 152 w 366"/>
                  <a:gd name="T47" fmla="*/ 17 h 163"/>
                  <a:gd name="T48" fmla="*/ 163 w 366"/>
                  <a:gd name="T49" fmla="*/ 15 h 163"/>
                  <a:gd name="T50" fmla="*/ 179 w 366"/>
                  <a:gd name="T51" fmla="*/ 17 h 163"/>
                  <a:gd name="T52" fmla="*/ 194 w 366"/>
                  <a:gd name="T53" fmla="*/ 26 h 163"/>
                  <a:gd name="T54" fmla="*/ 205 w 366"/>
                  <a:gd name="T55" fmla="*/ 45 h 163"/>
                  <a:gd name="T56" fmla="*/ 208 w 366"/>
                  <a:gd name="T57" fmla="*/ 70 h 163"/>
                  <a:gd name="T58" fmla="*/ 208 w 366"/>
                  <a:gd name="T59" fmla="*/ 97 h 163"/>
                  <a:gd name="T60" fmla="*/ 205 w 366"/>
                  <a:gd name="T61" fmla="*/ 120 h 163"/>
                  <a:gd name="T62" fmla="*/ 191 w 366"/>
                  <a:gd name="T63" fmla="*/ 143 h 163"/>
                  <a:gd name="T64" fmla="*/ 182 w 366"/>
                  <a:gd name="T65" fmla="*/ 154 h 163"/>
                  <a:gd name="T66" fmla="*/ 170 w 366"/>
                  <a:gd name="T67" fmla="*/ 157 h 163"/>
                  <a:gd name="T68" fmla="*/ 155 w 366"/>
                  <a:gd name="T69" fmla="*/ 157 h 163"/>
                  <a:gd name="T70" fmla="*/ 163 w 366"/>
                  <a:gd name="T71" fmla="*/ 163 h 163"/>
                  <a:gd name="T72" fmla="*/ 218 w 366"/>
                  <a:gd name="T73" fmla="*/ 161 h 163"/>
                  <a:gd name="T74" fmla="*/ 235 w 366"/>
                  <a:gd name="T75" fmla="*/ 148 h 163"/>
                  <a:gd name="T76" fmla="*/ 244 w 366"/>
                  <a:gd name="T77" fmla="*/ 133 h 163"/>
                  <a:gd name="T78" fmla="*/ 253 w 366"/>
                  <a:gd name="T79" fmla="*/ 111 h 163"/>
                  <a:gd name="T80" fmla="*/ 328 w 366"/>
                  <a:gd name="T81" fmla="*/ 111 h 163"/>
                  <a:gd name="T82" fmla="*/ 324 w 366"/>
                  <a:gd name="T83" fmla="*/ 88 h 163"/>
                  <a:gd name="T84" fmla="*/ 328 w 366"/>
                  <a:gd name="T85" fmla="*/ 64 h 163"/>
                  <a:gd name="T86" fmla="*/ 336 w 366"/>
                  <a:gd name="T87" fmla="*/ 38 h 163"/>
                  <a:gd name="T88" fmla="*/ 344 w 366"/>
                  <a:gd name="T89" fmla="*/ 24 h 163"/>
                  <a:gd name="T90" fmla="*/ 366 w 366"/>
                  <a:gd name="T91" fmla="*/ 9 h 163"/>
                  <a:gd name="T92" fmla="*/ 0 w 366"/>
                  <a:gd name="T93" fmla="*/ 0 h 163"/>
                  <a:gd name="T94" fmla="*/ 0 w 366"/>
                  <a:gd name="T95" fmla="*/ 0 h 163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366"/>
                  <a:gd name="T145" fmla="*/ 0 h 163"/>
                  <a:gd name="T146" fmla="*/ 366 w 366"/>
                  <a:gd name="T147" fmla="*/ 163 h 163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366" h="163">
                    <a:moveTo>
                      <a:pt x="0" y="0"/>
                    </a:moveTo>
                    <a:lnTo>
                      <a:pt x="0" y="15"/>
                    </a:lnTo>
                    <a:lnTo>
                      <a:pt x="33" y="15"/>
                    </a:lnTo>
                    <a:lnTo>
                      <a:pt x="24" y="79"/>
                    </a:lnTo>
                    <a:lnTo>
                      <a:pt x="34" y="79"/>
                    </a:lnTo>
                    <a:lnTo>
                      <a:pt x="42" y="118"/>
                    </a:lnTo>
                    <a:lnTo>
                      <a:pt x="54" y="141"/>
                    </a:lnTo>
                    <a:lnTo>
                      <a:pt x="69" y="152"/>
                    </a:lnTo>
                    <a:lnTo>
                      <a:pt x="57" y="141"/>
                    </a:lnTo>
                    <a:lnTo>
                      <a:pt x="45" y="118"/>
                    </a:lnTo>
                    <a:lnTo>
                      <a:pt x="38" y="82"/>
                    </a:lnTo>
                    <a:lnTo>
                      <a:pt x="38" y="60"/>
                    </a:lnTo>
                    <a:lnTo>
                      <a:pt x="48" y="32"/>
                    </a:lnTo>
                    <a:lnTo>
                      <a:pt x="62" y="15"/>
                    </a:lnTo>
                    <a:lnTo>
                      <a:pt x="80" y="9"/>
                    </a:lnTo>
                    <a:lnTo>
                      <a:pt x="96" y="12"/>
                    </a:lnTo>
                    <a:lnTo>
                      <a:pt x="107" y="26"/>
                    </a:lnTo>
                    <a:lnTo>
                      <a:pt x="113" y="12"/>
                    </a:lnTo>
                    <a:lnTo>
                      <a:pt x="127" y="38"/>
                    </a:lnTo>
                    <a:lnTo>
                      <a:pt x="115" y="41"/>
                    </a:lnTo>
                    <a:lnTo>
                      <a:pt x="123" y="82"/>
                    </a:lnTo>
                    <a:lnTo>
                      <a:pt x="127" y="45"/>
                    </a:lnTo>
                    <a:lnTo>
                      <a:pt x="141" y="26"/>
                    </a:lnTo>
                    <a:lnTo>
                      <a:pt x="152" y="17"/>
                    </a:lnTo>
                    <a:lnTo>
                      <a:pt x="163" y="15"/>
                    </a:lnTo>
                    <a:lnTo>
                      <a:pt x="179" y="17"/>
                    </a:lnTo>
                    <a:lnTo>
                      <a:pt x="194" y="26"/>
                    </a:lnTo>
                    <a:lnTo>
                      <a:pt x="205" y="45"/>
                    </a:lnTo>
                    <a:lnTo>
                      <a:pt x="208" y="70"/>
                    </a:lnTo>
                    <a:lnTo>
                      <a:pt x="208" y="97"/>
                    </a:lnTo>
                    <a:lnTo>
                      <a:pt x="205" y="120"/>
                    </a:lnTo>
                    <a:lnTo>
                      <a:pt x="191" y="143"/>
                    </a:lnTo>
                    <a:lnTo>
                      <a:pt x="182" y="154"/>
                    </a:lnTo>
                    <a:lnTo>
                      <a:pt x="170" y="157"/>
                    </a:lnTo>
                    <a:lnTo>
                      <a:pt x="155" y="157"/>
                    </a:lnTo>
                    <a:lnTo>
                      <a:pt x="163" y="163"/>
                    </a:lnTo>
                    <a:lnTo>
                      <a:pt x="218" y="161"/>
                    </a:lnTo>
                    <a:lnTo>
                      <a:pt x="235" y="148"/>
                    </a:lnTo>
                    <a:lnTo>
                      <a:pt x="244" y="133"/>
                    </a:lnTo>
                    <a:lnTo>
                      <a:pt x="253" y="111"/>
                    </a:lnTo>
                    <a:lnTo>
                      <a:pt x="328" y="111"/>
                    </a:lnTo>
                    <a:lnTo>
                      <a:pt x="324" y="88"/>
                    </a:lnTo>
                    <a:lnTo>
                      <a:pt x="328" y="64"/>
                    </a:lnTo>
                    <a:lnTo>
                      <a:pt x="336" y="38"/>
                    </a:lnTo>
                    <a:lnTo>
                      <a:pt x="344" y="24"/>
                    </a:lnTo>
                    <a:lnTo>
                      <a:pt x="366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336" name="Freeform 1017"/>
              <p:cNvSpPr>
                <a:spLocks/>
              </p:cNvSpPr>
              <p:nvPr/>
            </p:nvSpPr>
            <p:spPr bwMode="auto">
              <a:xfrm>
                <a:off x="106" y="1290"/>
                <a:ext cx="7" cy="6"/>
              </a:xfrm>
              <a:custGeom>
                <a:avLst/>
                <a:gdLst>
                  <a:gd name="T0" fmla="*/ 0 w 77"/>
                  <a:gd name="T1" fmla="*/ 51 h 60"/>
                  <a:gd name="T2" fmla="*/ 14 w 77"/>
                  <a:gd name="T3" fmla="*/ 55 h 60"/>
                  <a:gd name="T4" fmla="*/ 30 w 77"/>
                  <a:gd name="T5" fmla="*/ 49 h 60"/>
                  <a:gd name="T6" fmla="*/ 41 w 77"/>
                  <a:gd name="T7" fmla="*/ 35 h 60"/>
                  <a:gd name="T8" fmla="*/ 54 w 77"/>
                  <a:gd name="T9" fmla="*/ 0 h 60"/>
                  <a:gd name="T10" fmla="*/ 61 w 77"/>
                  <a:gd name="T11" fmla="*/ 36 h 60"/>
                  <a:gd name="T12" fmla="*/ 72 w 77"/>
                  <a:gd name="T13" fmla="*/ 51 h 60"/>
                  <a:gd name="T14" fmla="*/ 77 w 77"/>
                  <a:gd name="T15" fmla="*/ 55 h 60"/>
                  <a:gd name="T16" fmla="*/ 72 w 77"/>
                  <a:gd name="T17" fmla="*/ 57 h 60"/>
                  <a:gd name="T18" fmla="*/ 11 w 77"/>
                  <a:gd name="T19" fmla="*/ 60 h 60"/>
                  <a:gd name="T20" fmla="*/ 0 w 77"/>
                  <a:gd name="T21" fmla="*/ 51 h 60"/>
                  <a:gd name="T22" fmla="*/ 0 w 77"/>
                  <a:gd name="T23" fmla="*/ 51 h 6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7"/>
                  <a:gd name="T37" fmla="*/ 0 h 60"/>
                  <a:gd name="T38" fmla="*/ 77 w 77"/>
                  <a:gd name="T39" fmla="*/ 60 h 6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7" h="60">
                    <a:moveTo>
                      <a:pt x="0" y="51"/>
                    </a:moveTo>
                    <a:lnTo>
                      <a:pt x="14" y="55"/>
                    </a:lnTo>
                    <a:lnTo>
                      <a:pt x="30" y="49"/>
                    </a:lnTo>
                    <a:lnTo>
                      <a:pt x="41" y="35"/>
                    </a:lnTo>
                    <a:lnTo>
                      <a:pt x="54" y="0"/>
                    </a:lnTo>
                    <a:lnTo>
                      <a:pt x="61" y="36"/>
                    </a:lnTo>
                    <a:lnTo>
                      <a:pt x="72" y="51"/>
                    </a:lnTo>
                    <a:lnTo>
                      <a:pt x="77" y="55"/>
                    </a:lnTo>
                    <a:lnTo>
                      <a:pt x="72" y="57"/>
                    </a:lnTo>
                    <a:lnTo>
                      <a:pt x="11" y="60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337" name="Freeform 1018"/>
              <p:cNvSpPr>
                <a:spLocks/>
              </p:cNvSpPr>
              <p:nvPr/>
            </p:nvSpPr>
            <p:spPr bwMode="auto">
              <a:xfrm>
                <a:off x="117" y="1282"/>
                <a:ext cx="94" cy="14"/>
              </a:xfrm>
              <a:custGeom>
                <a:avLst/>
                <a:gdLst>
                  <a:gd name="T0" fmla="*/ 149 w 1033"/>
                  <a:gd name="T1" fmla="*/ 3 h 155"/>
                  <a:gd name="T2" fmla="*/ 134 w 1033"/>
                  <a:gd name="T3" fmla="*/ 61 h 155"/>
                  <a:gd name="T4" fmla="*/ 143 w 1033"/>
                  <a:gd name="T5" fmla="*/ 119 h 155"/>
                  <a:gd name="T6" fmla="*/ 162 w 1033"/>
                  <a:gd name="T7" fmla="*/ 142 h 155"/>
                  <a:gd name="T8" fmla="*/ 176 w 1033"/>
                  <a:gd name="T9" fmla="*/ 151 h 155"/>
                  <a:gd name="T10" fmla="*/ 190 w 1033"/>
                  <a:gd name="T11" fmla="*/ 155 h 155"/>
                  <a:gd name="T12" fmla="*/ 230 w 1033"/>
                  <a:gd name="T13" fmla="*/ 151 h 155"/>
                  <a:gd name="T14" fmla="*/ 245 w 1033"/>
                  <a:gd name="T15" fmla="*/ 142 h 155"/>
                  <a:gd name="T16" fmla="*/ 269 w 1033"/>
                  <a:gd name="T17" fmla="*/ 151 h 155"/>
                  <a:gd name="T18" fmla="*/ 304 w 1033"/>
                  <a:gd name="T19" fmla="*/ 151 h 155"/>
                  <a:gd name="T20" fmla="*/ 327 w 1033"/>
                  <a:gd name="T21" fmla="*/ 137 h 155"/>
                  <a:gd name="T22" fmla="*/ 339 w 1033"/>
                  <a:gd name="T23" fmla="*/ 117 h 155"/>
                  <a:gd name="T24" fmla="*/ 343 w 1033"/>
                  <a:gd name="T25" fmla="*/ 91 h 155"/>
                  <a:gd name="T26" fmla="*/ 345 w 1033"/>
                  <a:gd name="T27" fmla="*/ 67 h 155"/>
                  <a:gd name="T28" fmla="*/ 343 w 1033"/>
                  <a:gd name="T29" fmla="*/ 38 h 155"/>
                  <a:gd name="T30" fmla="*/ 336 w 1033"/>
                  <a:gd name="T31" fmla="*/ 18 h 155"/>
                  <a:gd name="T32" fmla="*/ 1023 w 1033"/>
                  <a:gd name="T33" fmla="*/ 44 h 155"/>
                  <a:gd name="T34" fmla="*/ 1033 w 1033"/>
                  <a:gd name="T35" fmla="*/ 26 h 155"/>
                  <a:gd name="T36" fmla="*/ 0 w 1033"/>
                  <a:gd name="T37" fmla="*/ 0 h 155"/>
                  <a:gd name="T38" fmla="*/ 149 w 1033"/>
                  <a:gd name="T39" fmla="*/ 3 h 155"/>
                  <a:gd name="T40" fmla="*/ 149 w 1033"/>
                  <a:gd name="T41" fmla="*/ 3 h 15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033"/>
                  <a:gd name="T64" fmla="*/ 0 h 155"/>
                  <a:gd name="T65" fmla="*/ 1033 w 1033"/>
                  <a:gd name="T66" fmla="*/ 155 h 15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033" h="155">
                    <a:moveTo>
                      <a:pt x="149" y="3"/>
                    </a:moveTo>
                    <a:lnTo>
                      <a:pt x="134" y="61"/>
                    </a:lnTo>
                    <a:lnTo>
                      <a:pt x="143" y="119"/>
                    </a:lnTo>
                    <a:lnTo>
                      <a:pt x="162" y="142"/>
                    </a:lnTo>
                    <a:lnTo>
                      <a:pt x="176" y="151"/>
                    </a:lnTo>
                    <a:lnTo>
                      <a:pt x="190" y="155"/>
                    </a:lnTo>
                    <a:lnTo>
                      <a:pt x="230" y="151"/>
                    </a:lnTo>
                    <a:lnTo>
                      <a:pt x="245" y="142"/>
                    </a:lnTo>
                    <a:lnTo>
                      <a:pt x="269" y="151"/>
                    </a:lnTo>
                    <a:lnTo>
                      <a:pt x="304" y="151"/>
                    </a:lnTo>
                    <a:lnTo>
                      <a:pt x="327" y="137"/>
                    </a:lnTo>
                    <a:lnTo>
                      <a:pt x="339" y="117"/>
                    </a:lnTo>
                    <a:lnTo>
                      <a:pt x="343" y="91"/>
                    </a:lnTo>
                    <a:lnTo>
                      <a:pt x="345" y="67"/>
                    </a:lnTo>
                    <a:lnTo>
                      <a:pt x="343" y="38"/>
                    </a:lnTo>
                    <a:lnTo>
                      <a:pt x="336" y="18"/>
                    </a:lnTo>
                    <a:lnTo>
                      <a:pt x="1023" y="44"/>
                    </a:lnTo>
                    <a:lnTo>
                      <a:pt x="1033" y="26"/>
                    </a:lnTo>
                    <a:lnTo>
                      <a:pt x="0" y="0"/>
                    </a:lnTo>
                    <a:lnTo>
                      <a:pt x="149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338" name="Freeform 1019"/>
              <p:cNvSpPr>
                <a:spLocks/>
              </p:cNvSpPr>
              <p:nvPr/>
            </p:nvSpPr>
            <p:spPr bwMode="auto">
              <a:xfrm>
                <a:off x="198" y="1274"/>
                <a:ext cx="54" cy="11"/>
              </a:xfrm>
              <a:custGeom>
                <a:avLst/>
                <a:gdLst>
                  <a:gd name="T0" fmla="*/ 129 w 597"/>
                  <a:gd name="T1" fmla="*/ 113 h 118"/>
                  <a:gd name="T2" fmla="*/ 71 w 597"/>
                  <a:gd name="T3" fmla="*/ 70 h 118"/>
                  <a:gd name="T4" fmla="*/ 133 w 597"/>
                  <a:gd name="T5" fmla="*/ 96 h 118"/>
                  <a:gd name="T6" fmla="*/ 71 w 597"/>
                  <a:gd name="T7" fmla="*/ 35 h 118"/>
                  <a:gd name="T8" fmla="*/ 141 w 597"/>
                  <a:gd name="T9" fmla="*/ 70 h 118"/>
                  <a:gd name="T10" fmla="*/ 115 w 597"/>
                  <a:gd name="T11" fmla="*/ 27 h 118"/>
                  <a:gd name="T12" fmla="*/ 159 w 597"/>
                  <a:gd name="T13" fmla="*/ 53 h 118"/>
                  <a:gd name="T14" fmla="*/ 159 w 597"/>
                  <a:gd name="T15" fmla="*/ 22 h 118"/>
                  <a:gd name="T16" fmla="*/ 186 w 597"/>
                  <a:gd name="T17" fmla="*/ 48 h 118"/>
                  <a:gd name="T18" fmla="*/ 196 w 597"/>
                  <a:gd name="T19" fmla="*/ 27 h 118"/>
                  <a:gd name="T20" fmla="*/ 208 w 597"/>
                  <a:gd name="T21" fmla="*/ 44 h 118"/>
                  <a:gd name="T22" fmla="*/ 473 w 597"/>
                  <a:gd name="T23" fmla="*/ 44 h 118"/>
                  <a:gd name="T24" fmla="*/ 597 w 597"/>
                  <a:gd name="T25" fmla="*/ 0 h 118"/>
                  <a:gd name="T26" fmla="*/ 496 w 597"/>
                  <a:gd name="T27" fmla="*/ 0 h 118"/>
                  <a:gd name="T28" fmla="*/ 39 w 597"/>
                  <a:gd name="T29" fmla="*/ 5 h 118"/>
                  <a:gd name="T30" fmla="*/ 0 w 597"/>
                  <a:gd name="T31" fmla="*/ 118 h 118"/>
                  <a:gd name="T32" fmla="*/ 129 w 597"/>
                  <a:gd name="T33" fmla="*/ 113 h 118"/>
                  <a:gd name="T34" fmla="*/ 129 w 597"/>
                  <a:gd name="T35" fmla="*/ 113 h 11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97"/>
                  <a:gd name="T55" fmla="*/ 0 h 118"/>
                  <a:gd name="T56" fmla="*/ 597 w 597"/>
                  <a:gd name="T57" fmla="*/ 118 h 11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97" h="118">
                    <a:moveTo>
                      <a:pt x="129" y="113"/>
                    </a:moveTo>
                    <a:lnTo>
                      <a:pt x="71" y="70"/>
                    </a:lnTo>
                    <a:lnTo>
                      <a:pt x="133" y="96"/>
                    </a:lnTo>
                    <a:lnTo>
                      <a:pt x="71" y="35"/>
                    </a:lnTo>
                    <a:lnTo>
                      <a:pt x="141" y="70"/>
                    </a:lnTo>
                    <a:lnTo>
                      <a:pt x="115" y="27"/>
                    </a:lnTo>
                    <a:lnTo>
                      <a:pt x="159" y="53"/>
                    </a:lnTo>
                    <a:lnTo>
                      <a:pt x="159" y="22"/>
                    </a:lnTo>
                    <a:lnTo>
                      <a:pt x="186" y="48"/>
                    </a:lnTo>
                    <a:lnTo>
                      <a:pt x="196" y="27"/>
                    </a:lnTo>
                    <a:lnTo>
                      <a:pt x="208" y="44"/>
                    </a:lnTo>
                    <a:lnTo>
                      <a:pt x="473" y="44"/>
                    </a:lnTo>
                    <a:lnTo>
                      <a:pt x="597" y="0"/>
                    </a:lnTo>
                    <a:lnTo>
                      <a:pt x="496" y="0"/>
                    </a:lnTo>
                    <a:lnTo>
                      <a:pt x="39" y="5"/>
                    </a:lnTo>
                    <a:lnTo>
                      <a:pt x="0" y="118"/>
                    </a:lnTo>
                    <a:lnTo>
                      <a:pt x="129" y="1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339" name="Freeform 1020"/>
              <p:cNvSpPr>
                <a:spLocks/>
              </p:cNvSpPr>
              <p:nvPr/>
            </p:nvSpPr>
            <p:spPr bwMode="auto">
              <a:xfrm>
                <a:off x="96" y="1202"/>
                <a:ext cx="192" cy="80"/>
              </a:xfrm>
              <a:custGeom>
                <a:avLst/>
                <a:gdLst>
                  <a:gd name="T0" fmla="*/ 1066 w 2107"/>
                  <a:gd name="T1" fmla="*/ 182 h 877"/>
                  <a:gd name="T2" fmla="*/ 288 w 2107"/>
                  <a:gd name="T3" fmla="*/ 371 h 877"/>
                  <a:gd name="T4" fmla="*/ 1141 w 2107"/>
                  <a:gd name="T5" fmla="*/ 212 h 877"/>
                  <a:gd name="T6" fmla="*/ 314 w 2107"/>
                  <a:gd name="T7" fmla="*/ 399 h 877"/>
                  <a:gd name="T8" fmla="*/ 1211 w 2107"/>
                  <a:gd name="T9" fmla="*/ 243 h 877"/>
                  <a:gd name="T10" fmla="*/ 305 w 2107"/>
                  <a:gd name="T11" fmla="*/ 428 h 877"/>
                  <a:gd name="T12" fmla="*/ 1169 w 2107"/>
                  <a:gd name="T13" fmla="*/ 296 h 877"/>
                  <a:gd name="T14" fmla="*/ 288 w 2107"/>
                  <a:gd name="T15" fmla="*/ 473 h 877"/>
                  <a:gd name="T16" fmla="*/ 1110 w 2107"/>
                  <a:gd name="T17" fmla="*/ 356 h 877"/>
                  <a:gd name="T18" fmla="*/ 266 w 2107"/>
                  <a:gd name="T19" fmla="*/ 516 h 877"/>
                  <a:gd name="T20" fmla="*/ 1058 w 2107"/>
                  <a:gd name="T21" fmla="*/ 409 h 877"/>
                  <a:gd name="T22" fmla="*/ 251 w 2107"/>
                  <a:gd name="T23" fmla="*/ 550 h 877"/>
                  <a:gd name="T24" fmla="*/ 1009 w 2107"/>
                  <a:gd name="T25" fmla="*/ 460 h 877"/>
                  <a:gd name="T26" fmla="*/ 238 w 2107"/>
                  <a:gd name="T27" fmla="*/ 594 h 877"/>
                  <a:gd name="T28" fmla="*/ 952 w 2107"/>
                  <a:gd name="T29" fmla="*/ 516 h 877"/>
                  <a:gd name="T30" fmla="*/ 221 w 2107"/>
                  <a:gd name="T31" fmla="*/ 629 h 877"/>
                  <a:gd name="T32" fmla="*/ 902 w 2107"/>
                  <a:gd name="T33" fmla="*/ 563 h 877"/>
                  <a:gd name="T34" fmla="*/ 202 w 2107"/>
                  <a:gd name="T35" fmla="*/ 669 h 877"/>
                  <a:gd name="T36" fmla="*/ 853 w 2107"/>
                  <a:gd name="T37" fmla="*/ 616 h 877"/>
                  <a:gd name="T38" fmla="*/ 186 w 2107"/>
                  <a:gd name="T39" fmla="*/ 707 h 877"/>
                  <a:gd name="T40" fmla="*/ 799 w 2107"/>
                  <a:gd name="T41" fmla="*/ 669 h 877"/>
                  <a:gd name="T42" fmla="*/ 176 w 2107"/>
                  <a:gd name="T43" fmla="*/ 738 h 877"/>
                  <a:gd name="T44" fmla="*/ 760 w 2107"/>
                  <a:gd name="T45" fmla="*/ 713 h 877"/>
                  <a:gd name="T46" fmla="*/ 158 w 2107"/>
                  <a:gd name="T47" fmla="*/ 776 h 877"/>
                  <a:gd name="T48" fmla="*/ 711 w 2107"/>
                  <a:gd name="T49" fmla="*/ 760 h 877"/>
                  <a:gd name="T50" fmla="*/ 145 w 2107"/>
                  <a:gd name="T51" fmla="*/ 807 h 877"/>
                  <a:gd name="T52" fmla="*/ 668 w 2107"/>
                  <a:gd name="T53" fmla="*/ 803 h 877"/>
                  <a:gd name="T54" fmla="*/ 127 w 2107"/>
                  <a:gd name="T55" fmla="*/ 842 h 877"/>
                  <a:gd name="T56" fmla="*/ 628 w 2107"/>
                  <a:gd name="T57" fmla="*/ 846 h 877"/>
                  <a:gd name="T58" fmla="*/ 113 w 2107"/>
                  <a:gd name="T59" fmla="*/ 877 h 877"/>
                  <a:gd name="T60" fmla="*/ 0 w 2107"/>
                  <a:gd name="T61" fmla="*/ 873 h 877"/>
                  <a:gd name="T62" fmla="*/ 30 w 2107"/>
                  <a:gd name="T63" fmla="*/ 356 h 877"/>
                  <a:gd name="T64" fmla="*/ 1637 w 2107"/>
                  <a:gd name="T65" fmla="*/ 0 h 877"/>
                  <a:gd name="T66" fmla="*/ 1664 w 2107"/>
                  <a:gd name="T67" fmla="*/ 0 h 877"/>
                  <a:gd name="T68" fmla="*/ 2089 w 2107"/>
                  <a:gd name="T69" fmla="*/ 77 h 877"/>
                  <a:gd name="T70" fmla="*/ 2102 w 2107"/>
                  <a:gd name="T71" fmla="*/ 91 h 877"/>
                  <a:gd name="T72" fmla="*/ 2107 w 2107"/>
                  <a:gd name="T73" fmla="*/ 103 h 877"/>
                  <a:gd name="T74" fmla="*/ 2107 w 2107"/>
                  <a:gd name="T75" fmla="*/ 371 h 877"/>
                  <a:gd name="T76" fmla="*/ 2098 w 2107"/>
                  <a:gd name="T77" fmla="*/ 371 h 877"/>
                  <a:gd name="T78" fmla="*/ 2098 w 2107"/>
                  <a:gd name="T79" fmla="*/ 99 h 877"/>
                  <a:gd name="T80" fmla="*/ 2085 w 2107"/>
                  <a:gd name="T81" fmla="*/ 87 h 877"/>
                  <a:gd name="T82" fmla="*/ 1668 w 2107"/>
                  <a:gd name="T83" fmla="*/ 12 h 877"/>
                  <a:gd name="T84" fmla="*/ 1633 w 2107"/>
                  <a:gd name="T85" fmla="*/ 12 h 877"/>
                  <a:gd name="T86" fmla="*/ 1602 w 2107"/>
                  <a:gd name="T87" fmla="*/ 17 h 877"/>
                  <a:gd name="T88" fmla="*/ 251 w 2107"/>
                  <a:gd name="T89" fmla="*/ 337 h 877"/>
                  <a:gd name="T90" fmla="*/ 1066 w 2107"/>
                  <a:gd name="T91" fmla="*/ 182 h 877"/>
                  <a:gd name="T92" fmla="*/ 1066 w 2107"/>
                  <a:gd name="T93" fmla="*/ 182 h 877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2107"/>
                  <a:gd name="T142" fmla="*/ 0 h 877"/>
                  <a:gd name="T143" fmla="*/ 2107 w 2107"/>
                  <a:gd name="T144" fmla="*/ 877 h 877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2107" h="877">
                    <a:moveTo>
                      <a:pt x="1066" y="182"/>
                    </a:moveTo>
                    <a:lnTo>
                      <a:pt x="288" y="371"/>
                    </a:lnTo>
                    <a:lnTo>
                      <a:pt x="1141" y="212"/>
                    </a:lnTo>
                    <a:lnTo>
                      <a:pt x="314" y="399"/>
                    </a:lnTo>
                    <a:lnTo>
                      <a:pt x="1211" y="243"/>
                    </a:lnTo>
                    <a:lnTo>
                      <a:pt x="305" y="428"/>
                    </a:lnTo>
                    <a:lnTo>
                      <a:pt x="1169" y="296"/>
                    </a:lnTo>
                    <a:lnTo>
                      <a:pt x="288" y="473"/>
                    </a:lnTo>
                    <a:lnTo>
                      <a:pt x="1110" y="356"/>
                    </a:lnTo>
                    <a:lnTo>
                      <a:pt x="266" y="516"/>
                    </a:lnTo>
                    <a:lnTo>
                      <a:pt x="1058" y="409"/>
                    </a:lnTo>
                    <a:lnTo>
                      <a:pt x="251" y="550"/>
                    </a:lnTo>
                    <a:lnTo>
                      <a:pt x="1009" y="460"/>
                    </a:lnTo>
                    <a:lnTo>
                      <a:pt x="238" y="594"/>
                    </a:lnTo>
                    <a:lnTo>
                      <a:pt x="952" y="516"/>
                    </a:lnTo>
                    <a:lnTo>
                      <a:pt x="221" y="629"/>
                    </a:lnTo>
                    <a:lnTo>
                      <a:pt x="902" y="563"/>
                    </a:lnTo>
                    <a:lnTo>
                      <a:pt x="202" y="669"/>
                    </a:lnTo>
                    <a:lnTo>
                      <a:pt x="853" y="616"/>
                    </a:lnTo>
                    <a:lnTo>
                      <a:pt x="186" y="707"/>
                    </a:lnTo>
                    <a:lnTo>
                      <a:pt x="799" y="669"/>
                    </a:lnTo>
                    <a:lnTo>
                      <a:pt x="176" y="738"/>
                    </a:lnTo>
                    <a:lnTo>
                      <a:pt x="760" y="713"/>
                    </a:lnTo>
                    <a:lnTo>
                      <a:pt x="158" y="776"/>
                    </a:lnTo>
                    <a:lnTo>
                      <a:pt x="711" y="760"/>
                    </a:lnTo>
                    <a:lnTo>
                      <a:pt x="145" y="807"/>
                    </a:lnTo>
                    <a:lnTo>
                      <a:pt x="668" y="803"/>
                    </a:lnTo>
                    <a:lnTo>
                      <a:pt x="127" y="842"/>
                    </a:lnTo>
                    <a:lnTo>
                      <a:pt x="628" y="846"/>
                    </a:lnTo>
                    <a:lnTo>
                      <a:pt x="113" y="877"/>
                    </a:lnTo>
                    <a:lnTo>
                      <a:pt x="0" y="873"/>
                    </a:lnTo>
                    <a:lnTo>
                      <a:pt x="30" y="356"/>
                    </a:lnTo>
                    <a:lnTo>
                      <a:pt x="1637" y="0"/>
                    </a:lnTo>
                    <a:lnTo>
                      <a:pt x="1664" y="0"/>
                    </a:lnTo>
                    <a:lnTo>
                      <a:pt x="2089" y="77"/>
                    </a:lnTo>
                    <a:lnTo>
                      <a:pt x="2102" y="91"/>
                    </a:lnTo>
                    <a:lnTo>
                      <a:pt x="2107" y="103"/>
                    </a:lnTo>
                    <a:lnTo>
                      <a:pt x="2107" y="371"/>
                    </a:lnTo>
                    <a:lnTo>
                      <a:pt x="2098" y="371"/>
                    </a:lnTo>
                    <a:lnTo>
                      <a:pt x="2098" y="99"/>
                    </a:lnTo>
                    <a:lnTo>
                      <a:pt x="2085" y="87"/>
                    </a:lnTo>
                    <a:lnTo>
                      <a:pt x="1668" y="12"/>
                    </a:lnTo>
                    <a:lnTo>
                      <a:pt x="1633" y="12"/>
                    </a:lnTo>
                    <a:lnTo>
                      <a:pt x="1602" y="17"/>
                    </a:lnTo>
                    <a:lnTo>
                      <a:pt x="251" y="337"/>
                    </a:lnTo>
                    <a:lnTo>
                      <a:pt x="1066" y="18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340" name="Freeform 1021"/>
              <p:cNvSpPr>
                <a:spLocks/>
              </p:cNvSpPr>
              <p:nvPr/>
            </p:nvSpPr>
            <p:spPr bwMode="auto">
              <a:xfrm>
                <a:off x="245" y="1204"/>
                <a:ext cx="34" cy="70"/>
              </a:xfrm>
              <a:custGeom>
                <a:avLst/>
                <a:gdLst>
                  <a:gd name="T0" fmla="*/ 373 w 373"/>
                  <a:gd name="T1" fmla="*/ 62 h 768"/>
                  <a:gd name="T2" fmla="*/ 19 w 373"/>
                  <a:gd name="T3" fmla="*/ 0 h 768"/>
                  <a:gd name="T4" fmla="*/ 8 w 373"/>
                  <a:gd name="T5" fmla="*/ 5 h 768"/>
                  <a:gd name="T6" fmla="*/ 0 w 373"/>
                  <a:gd name="T7" fmla="*/ 18 h 768"/>
                  <a:gd name="T8" fmla="*/ 0 w 373"/>
                  <a:gd name="T9" fmla="*/ 739 h 768"/>
                  <a:gd name="T10" fmla="*/ 6 w 373"/>
                  <a:gd name="T11" fmla="*/ 757 h 768"/>
                  <a:gd name="T12" fmla="*/ 24 w 373"/>
                  <a:gd name="T13" fmla="*/ 768 h 768"/>
                  <a:gd name="T14" fmla="*/ 10 w 373"/>
                  <a:gd name="T15" fmla="*/ 755 h 768"/>
                  <a:gd name="T16" fmla="*/ 6 w 373"/>
                  <a:gd name="T17" fmla="*/ 734 h 768"/>
                  <a:gd name="T18" fmla="*/ 6 w 373"/>
                  <a:gd name="T19" fmla="*/ 141 h 768"/>
                  <a:gd name="T20" fmla="*/ 91 w 373"/>
                  <a:gd name="T21" fmla="*/ 138 h 768"/>
                  <a:gd name="T22" fmla="*/ 14 w 373"/>
                  <a:gd name="T23" fmla="*/ 120 h 768"/>
                  <a:gd name="T24" fmla="*/ 234 w 373"/>
                  <a:gd name="T25" fmla="*/ 127 h 768"/>
                  <a:gd name="T26" fmla="*/ 19 w 373"/>
                  <a:gd name="T27" fmla="*/ 92 h 768"/>
                  <a:gd name="T28" fmla="*/ 271 w 373"/>
                  <a:gd name="T29" fmla="*/ 109 h 768"/>
                  <a:gd name="T30" fmla="*/ 24 w 373"/>
                  <a:gd name="T31" fmla="*/ 62 h 768"/>
                  <a:gd name="T32" fmla="*/ 319 w 373"/>
                  <a:gd name="T33" fmla="*/ 87 h 768"/>
                  <a:gd name="T34" fmla="*/ 33 w 373"/>
                  <a:gd name="T35" fmla="*/ 28 h 768"/>
                  <a:gd name="T36" fmla="*/ 373 w 373"/>
                  <a:gd name="T37" fmla="*/ 62 h 768"/>
                  <a:gd name="T38" fmla="*/ 373 w 373"/>
                  <a:gd name="T39" fmla="*/ 62 h 76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373"/>
                  <a:gd name="T61" fmla="*/ 0 h 768"/>
                  <a:gd name="T62" fmla="*/ 373 w 373"/>
                  <a:gd name="T63" fmla="*/ 768 h 768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373" h="768">
                    <a:moveTo>
                      <a:pt x="373" y="62"/>
                    </a:moveTo>
                    <a:lnTo>
                      <a:pt x="19" y="0"/>
                    </a:lnTo>
                    <a:lnTo>
                      <a:pt x="8" y="5"/>
                    </a:lnTo>
                    <a:lnTo>
                      <a:pt x="0" y="18"/>
                    </a:lnTo>
                    <a:lnTo>
                      <a:pt x="0" y="739"/>
                    </a:lnTo>
                    <a:lnTo>
                      <a:pt x="6" y="757"/>
                    </a:lnTo>
                    <a:lnTo>
                      <a:pt x="24" y="768"/>
                    </a:lnTo>
                    <a:lnTo>
                      <a:pt x="10" y="755"/>
                    </a:lnTo>
                    <a:lnTo>
                      <a:pt x="6" y="734"/>
                    </a:lnTo>
                    <a:lnTo>
                      <a:pt x="6" y="141"/>
                    </a:lnTo>
                    <a:lnTo>
                      <a:pt x="91" y="138"/>
                    </a:lnTo>
                    <a:lnTo>
                      <a:pt x="14" y="120"/>
                    </a:lnTo>
                    <a:lnTo>
                      <a:pt x="234" y="127"/>
                    </a:lnTo>
                    <a:lnTo>
                      <a:pt x="19" y="92"/>
                    </a:lnTo>
                    <a:lnTo>
                      <a:pt x="271" y="109"/>
                    </a:lnTo>
                    <a:lnTo>
                      <a:pt x="24" y="62"/>
                    </a:lnTo>
                    <a:lnTo>
                      <a:pt x="319" y="87"/>
                    </a:lnTo>
                    <a:lnTo>
                      <a:pt x="33" y="28"/>
                    </a:lnTo>
                    <a:lnTo>
                      <a:pt x="373" y="6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341" name="Freeform 1022"/>
              <p:cNvSpPr>
                <a:spLocks/>
              </p:cNvSpPr>
              <p:nvPr/>
            </p:nvSpPr>
            <p:spPr bwMode="auto">
              <a:xfrm>
                <a:off x="234" y="1205"/>
                <a:ext cx="9" cy="42"/>
              </a:xfrm>
              <a:custGeom>
                <a:avLst/>
                <a:gdLst>
                  <a:gd name="T0" fmla="*/ 0 w 93"/>
                  <a:gd name="T1" fmla="*/ 15 h 459"/>
                  <a:gd name="T2" fmla="*/ 74 w 93"/>
                  <a:gd name="T3" fmla="*/ 0 h 459"/>
                  <a:gd name="T4" fmla="*/ 88 w 93"/>
                  <a:gd name="T5" fmla="*/ 3 h 459"/>
                  <a:gd name="T6" fmla="*/ 93 w 93"/>
                  <a:gd name="T7" fmla="*/ 19 h 459"/>
                  <a:gd name="T8" fmla="*/ 93 w 93"/>
                  <a:gd name="T9" fmla="*/ 459 h 459"/>
                  <a:gd name="T10" fmla="*/ 85 w 93"/>
                  <a:gd name="T11" fmla="*/ 74 h 459"/>
                  <a:gd name="T12" fmla="*/ 80 w 93"/>
                  <a:gd name="T13" fmla="*/ 43 h 459"/>
                  <a:gd name="T14" fmla="*/ 68 w 93"/>
                  <a:gd name="T15" fmla="*/ 22 h 459"/>
                  <a:gd name="T16" fmla="*/ 56 w 93"/>
                  <a:gd name="T17" fmla="*/ 15 h 459"/>
                  <a:gd name="T18" fmla="*/ 0 w 93"/>
                  <a:gd name="T19" fmla="*/ 15 h 459"/>
                  <a:gd name="T20" fmla="*/ 0 w 93"/>
                  <a:gd name="T21" fmla="*/ 15 h 45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3"/>
                  <a:gd name="T34" fmla="*/ 0 h 459"/>
                  <a:gd name="T35" fmla="*/ 93 w 93"/>
                  <a:gd name="T36" fmla="*/ 459 h 45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3" h="459">
                    <a:moveTo>
                      <a:pt x="0" y="15"/>
                    </a:moveTo>
                    <a:lnTo>
                      <a:pt x="74" y="0"/>
                    </a:lnTo>
                    <a:lnTo>
                      <a:pt x="88" y="3"/>
                    </a:lnTo>
                    <a:lnTo>
                      <a:pt x="93" y="19"/>
                    </a:lnTo>
                    <a:lnTo>
                      <a:pt x="93" y="459"/>
                    </a:lnTo>
                    <a:lnTo>
                      <a:pt x="85" y="74"/>
                    </a:lnTo>
                    <a:lnTo>
                      <a:pt x="80" y="43"/>
                    </a:lnTo>
                    <a:lnTo>
                      <a:pt x="68" y="22"/>
                    </a:lnTo>
                    <a:lnTo>
                      <a:pt x="56" y="15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342" name="Freeform 1023"/>
              <p:cNvSpPr>
                <a:spLocks/>
              </p:cNvSpPr>
              <p:nvPr/>
            </p:nvSpPr>
            <p:spPr bwMode="auto">
              <a:xfrm>
                <a:off x="265" y="1256"/>
                <a:ext cx="5" cy="13"/>
              </a:xfrm>
              <a:custGeom>
                <a:avLst/>
                <a:gdLst>
                  <a:gd name="T0" fmla="*/ 52 w 52"/>
                  <a:gd name="T1" fmla="*/ 0 h 144"/>
                  <a:gd name="T2" fmla="*/ 0 w 52"/>
                  <a:gd name="T3" fmla="*/ 0 h 144"/>
                  <a:gd name="T4" fmla="*/ 34 w 52"/>
                  <a:gd name="T5" fmla="*/ 26 h 144"/>
                  <a:gd name="T6" fmla="*/ 34 w 52"/>
                  <a:gd name="T7" fmla="*/ 144 h 144"/>
                  <a:gd name="T8" fmla="*/ 52 w 52"/>
                  <a:gd name="T9" fmla="*/ 144 h 144"/>
                  <a:gd name="T10" fmla="*/ 52 w 52"/>
                  <a:gd name="T11" fmla="*/ 0 h 144"/>
                  <a:gd name="T12" fmla="*/ 52 w 52"/>
                  <a:gd name="T13" fmla="*/ 0 h 14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2"/>
                  <a:gd name="T22" fmla="*/ 0 h 144"/>
                  <a:gd name="T23" fmla="*/ 52 w 52"/>
                  <a:gd name="T24" fmla="*/ 144 h 14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2" h="144">
                    <a:moveTo>
                      <a:pt x="52" y="0"/>
                    </a:moveTo>
                    <a:lnTo>
                      <a:pt x="0" y="0"/>
                    </a:lnTo>
                    <a:lnTo>
                      <a:pt x="34" y="26"/>
                    </a:lnTo>
                    <a:lnTo>
                      <a:pt x="34" y="144"/>
                    </a:lnTo>
                    <a:lnTo>
                      <a:pt x="52" y="144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343" name="Freeform 1024"/>
              <p:cNvSpPr>
                <a:spLocks/>
              </p:cNvSpPr>
              <p:nvPr/>
            </p:nvSpPr>
            <p:spPr bwMode="auto">
              <a:xfrm>
                <a:off x="265" y="1256"/>
                <a:ext cx="5" cy="13"/>
              </a:xfrm>
              <a:custGeom>
                <a:avLst/>
                <a:gdLst>
                  <a:gd name="T0" fmla="*/ 52 w 52"/>
                  <a:gd name="T1" fmla="*/ 144 h 144"/>
                  <a:gd name="T2" fmla="*/ 0 w 52"/>
                  <a:gd name="T3" fmla="*/ 144 h 144"/>
                  <a:gd name="T4" fmla="*/ 0 w 52"/>
                  <a:gd name="T5" fmla="*/ 0 h 144"/>
                  <a:gd name="T6" fmla="*/ 3 w 52"/>
                  <a:gd name="T7" fmla="*/ 0 h 144"/>
                  <a:gd name="T8" fmla="*/ 3 w 52"/>
                  <a:gd name="T9" fmla="*/ 139 h 144"/>
                  <a:gd name="T10" fmla="*/ 48 w 52"/>
                  <a:gd name="T11" fmla="*/ 139 h 144"/>
                  <a:gd name="T12" fmla="*/ 52 w 52"/>
                  <a:gd name="T13" fmla="*/ 144 h 144"/>
                  <a:gd name="T14" fmla="*/ 52 w 52"/>
                  <a:gd name="T15" fmla="*/ 144 h 14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2"/>
                  <a:gd name="T25" fmla="*/ 0 h 144"/>
                  <a:gd name="T26" fmla="*/ 52 w 52"/>
                  <a:gd name="T27" fmla="*/ 144 h 14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2" h="144">
                    <a:moveTo>
                      <a:pt x="52" y="144"/>
                    </a:moveTo>
                    <a:lnTo>
                      <a:pt x="0" y="144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3" y="139"/>
                    </a:lnTo>
                    <a:lnTo>
                      <a:pt x="48" y="139"/>
                    </a:lnTo>
                    <a:lnTo>
                      <a:pt x="52" y="14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344" name="Freeform 1025"/>
              <p:cNvSpPr>
                <a:spLocks/>
              </p:cNvSpPr>
              <p:nvPr/>
            </p:nvSpPr>
            <p:spPr bwMode="auto">
              <a:xfrm>
                <a:off x="266" y="1259"/>
                <a:ext cx="7" cy="4"/>
              </a:xfrm>
              <a:custGeom>
                <a:avLst/>
                <a:gdLst>
                  <a:gd name="T0" fmla="*/ 5 w 71"/>
                  <a:gd name="T1" fmla="*/ 10 h 45"/>
                  <a:gd name="T2" fmla="*/ 28 w 71"/>
                  <a:gd name="T3" fmla="*/ 0 h 45"/>
                  <a:gd name="T4" fmla="*/ 42 w 71"/>
                  <a:gd name="T5" fmla="*/ 5 h 45"/>
                  <a:gd name="T6" fmla="*/ 47 w 71"/>
                  <a:gd name="T7" fmla="*/ 19 h 45"/>
                  <a:gd name="T8" fmla="*/ 53 w 71"/>
                  <a:gd name="T9" fmla="*/ 30 h 45"/>
                  <a:gd name="T10" fmla="*/ 71 w 71"/>
                  <a:gd name="T11" fmla="*/ 38 h 45"/>
                  <a:gd name="T12" fmla="*/ 68 w 71"/>
                  <a:gd name="T13" fmla="*/ 45 h 45"/>
                  <a:gd name="T14" fmla="*/ 51 w 71"/>
                  <a:gd name="T15" fmla="*/ 38 h 45"/>
                  <a:gd name="T16" fmla="*/ 45 w 71"/>
                  <a:gd name="T17" fmla="*/ 28 h 45"/>
                  <a:gd name="T18" fmla="*/ 38 w 71"/>
                  <a:gd name="T19" fmla="*/ 14 h 45"/>
                  <a:gd name="T20" fmla="*/ 26 w 71"/>
                  <a:gd name="T21" fmla="*/ 11 h 45"/>
                  <a:gd name="T22" fmla="*/ 5 w 71"/>
                  <a:gd name="T23" fmla="*/ 17 h 45"/>
                  <a:gd name="T24" fmla="*/ 0 w 71"/>
                  <a:gd name="T25" fmla="*/ 14 h 45"/>
                  <a:gd name="T26" fmla="*/ 5 w 71"/>
                  <a:gd name="T27" fmla="*/ 10 h 45"/>
                  <a:gd name="T28" fmla="*/ 5 w 71"/>
                  <a:gd name="T29" fmla="*/ 10 h 4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71"/>
                  <a:gd name="T46" fmla="*/ 0 h 45"/>
                  <a:gd name="T47" fmla="*/ 71 w 71"/>
                  <a:gd name="T48" fmla="*/ 45 h 4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71" h="45">
                    <a:moveTo>
                      <a:pt x="5" y="10"/>
                    </a:moveTo>
                    <a:lnTo>
                      <a:pt x="28" y="0"/>
                    </a:lnTo>
                    <a:lnTo>
                      <a:pt x="42" y="5"/>
                    </a:lnTo>
                    <a:lnTo>
                      <a:pt x="47" y="19"/>
                    </a:lnTo>
                    <a:lnTo>
                      <a:pt x="53" y="30"/>
                    </a:lnTo>
                    <a:lnTo>
                      <a:pt x="71" y="38"/>
                    </a:lnTo>
                    <a:lnTo>
                      <a:pt x="68" y="45"/>
                    </a:lnTo>
                    <a:lnTo>
                      <a:pt x="51" y="38"/>
                    </a:lnTo>
                    <a:lnTo>
                      <a:pt x="45" y="28"/>
                    </a:lnTo>
                    <a:lnTo>
                      <a:pt x="38" y="14"/>
                    </a:lnTo>
                    <a:lnTo>
                      <a:pt x="26" y="11"/>
                    </a:lnTo>
                    <a:lnTo>
                      <a:pt x="5" y="17"/>
                    </a:lnTo>
                    <a:lnTo>
                      <a:pt x="0" y="14"/>
                    </a:lnTo>
                    <a:lnTo>
                      <a:pt x="5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345" name="Freeform 1026"/>
              <p:cNvSpPr>
                <a:spLocks/>
              </p:cNvSpPr>
              <p:nvPr/>
            </p:nvSpPr>
            <p:spPr bwMode="auto">
              <a:xfrm>
                <a:off x="266" y="1261"/>
                <a:ext cx="7" cy="6"/>
              </a:xfrm>
              <a:custGeom>
                <a:avLst/>
                <a:gdLst>
                  <a:gd name="T0" fmla="*/ 4 w 81"/>
                  <a:gd name="T1" fmla="*/ 0 h 64"/>
                  <a:gd name="T2" fmla="*/ 24 w 81"/>
                  <a:gd name="T3" fmla="*/ 5 h 64"/>
                  <a:gd name="T4" fmla="*/ 36 w 81"/>
                  <a:gd name="T5" fmla="*/ 17 h 64"/>
                  <a:gd name="T6" fmla="*/ 43 w 81"/>
                  <a:gd name="T7" fmla="*/ 34 h 64"/>
                  <a:gd name="T8" fmla="*/ 53 w 81"/>
                  <a:gd name="T9" fmla="*/ 46 h 64"/>
                  <a:gd name="T10" fmla="*/ 65 w 81"/>
                  <a:gd name="T11" fmla="*/ 51 h 64"/>
                  <a:gd name="T12" fmla="*/ 81 w 81"/>
                  <a:gd name="T13" fmla="*/ 54 h 64"/>
                  <a:gd name="T14" fmla="*/ 81 w 81"/>
                  <a:gd name="T15" fmla="*/ 64 h 64"/>
                  <a:gd name="T16" fmla="*/ 57 w 81"/>
                  <a:gd name="T17" fmla="*/ 57 h 64"/>
                  <a:gd name="T18" fmla="*/ 40 w 81"/>
                  <a:gd name="T19" fmla="*/ 46 h 64"/>
                  <a:gd name="T20" fmla="*/ 22 w 81"/>
                  <a:gd name="T21" fmla="*/ 24 h 64"/>
                  <a:gd name="T22" fmla="*/ 14 w 81"/>
                  <a:gd name="T23" fmla="*/ 14 h 64"/>
                  <a:gd name="T24" fmla="*/ 4 w 81"/>
                  <a:gd name="T25" fmla="*/ 10 h 64"/>
                  <a:gd name="T26" fmla="*/ 0 w 81"/>
                  <a:gd name="T27" fmla="*/ 7 h 64"/>
                  <a:gd name="T28" fmla="*/ 4 w 81"/>
                  <a:gd name="T29" fmla="*/ 0 h 64"/>
                  <a:gd name="T30" fmla="*/ 4 w 81"/>
                  <a:gd name="T31" fmla="*/ 0 h 6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81"/>
                  <a:gd name="T49" fmla="*/ 0 h 64"/>
                  <a:gd name="T50" fmla="*/ 81 w 81"/>
                  <a:gd name="T51" fmla="*/ 64 h 6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81" h="64">
                    <a:moveTo>
                      <a:pt x="4" y="0"/>
                    </a:moveTo>
                    <a:lnTo>
                      <a:pt x="24" y="5"/>
                    </a:lnTo>
                    <a:lnTo>
                      <a:pt x="36" y="17"/>
                    </a:lnTo>
                    <a:lnTo>
                      <a:pt x="43" y="34"/>
                    </a:lnTo>
                    <a:lnTo>
                      <a:pt x="53" y="46"/>
                    </a:lnTo>
                    <a:lnTo>
                      <a:pt x="65" y="51"/>
                    </a:lnTo>
                    <a:lnTo>
                      <a:pt x="81" y="54"/>
                    </a:lnTo>
                    <a:lnTo>
                      <a:pt x="81" y="64"/>
                    </a:lnTo>
                    <a:lnTo>
                      <a:pt x="57" y="57"/>
                    </a:lnTo>
                    <a:lnTo>
                      <a:pt x="40" y="46"/>
                    </a:lnTo>
                    <a:lnTo>
                      <a:pt x="22" y="24"/>
                    </a:lnTo>
                    <a:lnTo>
                      <a:pt x="14" y="14"/>
                    </a:lnTo>
                    <a:lnTo>
                      <a:pt x="4" y="10"/>
                    </a:lnTo>
                    <a:lnTo>
                      <a:pt x="0" y="7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346" name="Freeform 1027"/>
              <p:cNvSpPr>
                <a:spLocks/>
              </p:cNvSpPr>
              <p:nvPr/>
            </p:nvSpPr>
            <p:spPr bwMode="auto">
              <a:xfrm>
                <a:off x="266" y="1266"/>
                <a:ext cx="7" cy="5"/>
              </a:xfrm>
              <a:custGeom>
                <a:avLst/>
                <a:gdLst>
                  <a:gd name="T0" fmla="*/ 2 w 75"/>
                  <a:gd name="T1" fmla="*/ 6 h 60"/>
                  <a:gd name="T2" fmla="*/ 18 w 75"/>
                  <a:gd name="T3" fmla="*/ 14 h 60"/>
                  <a:gd name="T4" fmla="*/ 30 w 75"/>
                  <a:gd name="T5" fmla="*/ 30 h 60"/>
                  <a:gd name="T6" fmla="*/ 34 w 75"/>
                  <a:gd name="T7" fmla="*/ 50 h 60"/>
                  <a:gd name="T8" fmla="*/ 44 w 75"/>
                  <a:gd name="T9" fmla="*/ 58 h 60"/>
                  <a:gd name="T10" fmla="*/ 55 w 75"/>
                  <a:gd name="T11" fmla="*/ 60 h 60"/>
                  <a:gd name="T12" fmla="*/ 70 w 75"/>
                  <a:gd name="T13" fmla="*/ 58 h 60"/>
                  <a:gd name="T14" fmla="*/ 75 w 75"/>
                  <a:gd name="T15" fmla="*/ 57 h 60"/>
                  <a:gd name="T16" fmla="*/ 75 w 75"/>
                  <a:gd name="T17" fmla="*/ 50 h 60"/>
                  <a:gd name="T18" fmla="*/ 55 w 75"/>
                  <a:gd name="T19" fmla="*/ 55 h 60"/>
                  <a:gd name="T20" fmla="*/ 44 w 75"/>
                  <a:gd name="T21" fmla="*/ 50 h 60"/>
                  <a:gd name="T22" fmla="*/ 41 w 75"/>
                  <a:gd name="T23" fmla="*/ 40 h 60"/>
                  <a:gd name="T24" fmla="*/ 38 w 75"/>
                  <a:gd name="T25" fmla="*/ 28 h 60"/>
                  <a:gd name="T26" fmla="*/ 34 w 75"/>
                  <a:gd name="T27" fmla="*/ 16 h 60"/>
                  <a:gd name="T28" fmla="*/ 20 w 75"/>
                  <a:gd name="T29" fmla="*/ 6 h 60"/>
                  <a:gd name="T30" fmla="*/ 7 w 75"/>
                  <a:gd name="T31" fmla="*/ 0 h 60"/>
                  <a:gd name="T32" fmla="*/ 0 w 75"/>
                  <a:gd name="T33" fmla="*/ 2 h 60"/>
                  <a:gd name="T34" fmla="*/ 2 w 75"/>
                  <a:gd name="T35" fmla="*/ 6 h 60"/>
                  <a:gd name="T36" fmla="*/ 2 w 75"/>
                  <a:gd name="T37" fmla="*/ 6 h 6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5"/>
                  <a:gd name="T58" fmla="*/ 0 h 60"/>
                  <a:gd name="T59" fmla="*/ 75 w 75"/>
                  <a:gd name="T60" fmla="*/ 60 h 60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5" h="60">
                    <a:moveTo>
                      <a:pt x="2" y="6"/>
                    </a:moveTo>
                    <a:lnTo>
                      <a:pt x="18" y="14"/>
                    </a:lnTo>
                    <a:lnTo>
                      <a:pt x="30" y="30"/>
                    </a:lnTo>
                    <a:lnTo>
                      <a:pt x="34" y="50"/>
                    </a:lnTo>
                    <a:lnTo>
                      <a:pt x="44" y="58"/>
                    </a:lnTo>
                    <a:lnTo>
                      <a:pt x="55" y="60"/>
                    </a:lnTo>
                    <a:lnTo>
                      <a:pt x="70" y="58"/>
                    </a:lnTo>
                    <a:lnTo>
                      <a:pt x="75" y="57"/>
                    </a:lnTo>
                    <a:lnTo>
                      <a:pt x="75" y="50"/>
                    </a:lnTo>
                    <a:lnTo>
                      <a:pt x="55" y="55"/>
                    </a:lnTo>
                    <a:lnTo>
                      <a:pt x="44" y="50"/>
                    </a:lnTo>
                    <a:lnTo>
                      <a:pt x="41" y="40"/>
                    </a:lnTo>
                    <a:lnTo>
                      <a:pt x="38" y="28"/>
                    </a:lnTo>
                    <a:lnTo>
                      <a:pt x="34" y="16"/>
                    </a:lnTo>
                    <a:lnTo>
                      <a:pt x="20" y="6"/>
                    </a:lnTo>
                    <a:lnTo>
                      <a:pt x="7" y="0"/>
                    </a:lnTo>
                    <a:lnTo>
                      <a:pt x="0" y="2"/>
                    </a:lnTo>
                    <a:lnTo>
                      <a:pt x="2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347" name="Freeform 1028"/>
              <p:cNvSpPr>
                <a:spLocks/>
              </p:cNvSpPr>
              <p:nvPr/>
            </p:nvSpPr>
            <p:spPr bwMode="auto">
              <a:xfrm>
                <a:off x="261" y="1272"/>
                <a:ext cx="13" cy="7"/>
              </a:xfrm>
              <a:custGeom>
                <a:avLst/>
                <a:gdLst>
                  <a:gd name="T0" fmla="*/ 9 w 135"/>
                  <a:gd name="T1" fmla="*/ 32 h 71"/>
                  <a:gd name="T2" fmla="*/ 0 w 135"/>
                  <a:gd name="T3" fmla="*/ 14 h 71"/>
                  <a:gd name="T4" fmla="*/ 9 w 135"/>
                  <a:gd name="T5" fmla="*/ 9 h 71"/>
                  <a:gd name="T6" fmla="*/ 31 w 135"/>
                  <a:gd name="T7" fmla="*/ 25 h 71"/>
                  <a:gd name="T8" fmla="*/ 23 w 135"/>
                  <a:gd name="T9" fmla="*/ 3 h 71"/>
                  <a:gd name="T10" fmla="*/ 38 w 135"/>
                  <a:gd name="T11" fmla="*/ 0 h 71"/>
                  <a:gd name="T12" fmla="*/ 53 w 135"/>
                  <a:gd name="T13" fmla="*/ 29 h 71"/>
                  <a:gd name="T14" fmla="*/ 55 w 135"/>
                  <a:gd name="T15" fmla="*/ 3 h 71"/>
                  <a:gd name="T16" fmla="*/ 69 w 135"/>
                  <a:gd name="T17" fmla="*/ 5 h 71"/>
                  <a:gd name="T18" fmla="*/ 73 w 135"/>
                  <a:gd name="T19" fmla="*/ 41 h 71"/>
                  <a:gd name="T20" fmla="*/ 85 w 135"/>
                  <a:gd name="T21" fmla="*/ 13 h 71"/>
                  <a:gd name="T22" fmla="*/ 95 w 135"/>
                  <a:gd name="T23" fmla="*/ 23 h 71"/>
                  <a:gd name="T24" fmla="*/ 89 w 135"/>
                  <a:gd name="T25" fmla="*/ 55 h 71"/>
                  <a:gd name="T26" fmla="*/ 106 w 135"/>
                  <a:gd name="T27" fmla="*/ 34 h 71"/>
                  <a:gd name="T28" fmla="*/ 116 w 135"/>
                  <a:gd name="T29" fmla="*/ 38 h 71"/>
                  <a:gd name="T30" fmla="*/ 114 w 135"/>
                  <a:gd name="T31" fmla="*/ 61 h 71"/>
                  <a:gd name="T32" fmla="*/ 126 w 135"/>
                  <a:gd name="T33" fmla="*/ 45 h 71"/>
                  <a:gd name="T34" fmla="*/ 135 w 135"/>
                  <a:gd name="T35" fmla="*/ 45 h 71"/>
                  <a:gd name="T36" fmla="*/ 119 w 135"/>
                  <a:gd name="T37" fmla="*/ 67 h 71"/>
                  <a:gd name="T38" fmla="*/ 95 w 135"/>
                  <a:gd name="T39" fmla="*/ 71 h 71"/>
                  <a:gd name="T40" fmla="*/ 106 w 135"/>
                  <a:gd name="T41" fmla="*/ 48 h 71"/>
                  <a:gd name="T42" fmla="*/ 85 w 135"/>
                  <a:gd name="T43" fmla="*/ 67 h 71"/>
                  <a:gd name="T44" fmla="*/ 77 w 135"/>
                  <a:gd name="T45" fmla="*/ 65 h 71"/>
                  <a:gd name="T46" fmla="*/ 85 w 135"/>
                  <a:gd name="T47" fmla="*/ 34 h 71"/>
                  <a:gd name="T48" fmla="*/ 71 w 135"/>
                  <a:gd name="T49" fmla="*/ 53 h 71"/>
                  <a:gd name="T50" fmla="*/ 64 w 135"/>
                  <a:gd name="T51" fmla="*/ 53 h 71"/>
                  <a:gd name="T52" fmla="*/ 60 w 135"/>
                  <a:gd name="T53" fmla="*/ 21 h 71"/>
                  <a:gd name="T54" fmla="*/ 55 w 135"/>
                  <a:gd name="T55" fmla="*/ 53 h 71"/>
                  <a:gd name="T56" fmla="*/ 38 w 135"/>
                  <a:gd name="T57" fmla="*/ 25 h 71"/>
                  <a:gd name="T58" fmla="*/ 38 w 135"/>
                  <a:gd name="T59" fmla="*/ 38 h 71"/>
                  <a:gd name="T60" fmla="*/ 19 w 135"/>
                  <a:gd name="T61" fmla="*/ 38 h 71"/>
                  <a:gd name="T62" fmla="*/ 9 w 135"/>
                  <a:gd name="T63" fmla="*/ 32 h 71"/>
                  <a:gd name="T64" fmla="*/ 9 w 135"/>
                  <a:gd name="T65" fmla="*/ 32 h 7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35"/>
                  <a:gd name="T100" fmla="*/ 0 h 71"/>
                  <a:gd name="T101" fmla="*/ 135 w 135"/>
                  <a:gd name="T102" fmla="*/ 71 h 7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35" h="71">
                    <a:moveTo>
                      <a:pt x="9" y="32"/>
                    </a:moveTo>
                    <a:lnTo>
                      <a:pt x="0" y="14"/>
                    </a:lnTo>
                    <a:lnTo>
                      <a:pt x="9" y="9"/>
                    </a:lnTo>
                    <a:lnTo>
                      <a:pt x="31" y="25"/>
                    </a:lnTo>
                    <a:lnTo>
                      <a:pt x="23" y="3"/>
                    </a:lnTo>
                    <a:lnTo>
                      <a:pt x="38" y="0"/>
                    </a:lnTo>
                    <a:lnTo>
                      <a:pt x="53" y="29"/>
                    </a:lnTo>
                    <a:lnTo>
                      <a:pt x="55" y="3"/>
                    </a:lnTo>
                    <a:lnTo>
                      <a:pt x="69" y="5"/>
                    </a:lnTo>
                    <a:lnTo>
                      <a:pt x="73" y="41"/>
                    </a:lnTo>
                    <a:lnTo>
                      <a:pt x="85" y="13"/>
                    </a:lnTo>
                    <a:lnTo>
                      <a:pt x="95" y="23"/>
                    </a:lnTo>
                    <a:lnTo>
                      <a:pt x="89" y="55"/>
                    </a:lnTo>
                    <a:lnTo>
                      <a:pt x="106" y="34"/>
                    </a:lnTo>
                    <a:lnTo>
                      <a:pt x="116" y="38"/>
                    </a:lnTo>
                    <a:lnTo>
                      <a:pt x="114" y="61"/>
                    </a:lnTo>
                    <a:lnTo>
                      <a:pt x="126" y="45"/>
                    </a:lnTo>
                    <a:lnTo>
                      <a:pt x="135" y="45"/>
                    </a:lnTo>
                    <a:lnTo>
                      <a:pt x="119" y="67"/>
                    </a:lnTo>
                    <a:lnTo>
                      <a:pt x="95" y="71"/>
                    </a:lnTo>
                    <a:lnTo>
                      <a:pt x="106" y="48"/>
                    </a:lnTo>
                    <a:lnTo>
                      <a:pt x="85" y="67"/>
                    </a:lnTo>
                    <a:lnTo>
                      <a:pt x="77" y="65"/>
                    </a:lnTo>
                    <a:lnTo>
                      <a:pt x="85" y="34"/>
                    </a:lnTo>
                    <a:lnTo>
                      <a:pt x="71" y="53"/>
                    </a:lnTo>
                    <a:lnTo>
                      <a:pt x="64" y="53"/>
                    </a:lnTo>
                    <a:lnTo>
                      <a:pt x="60" y="21"/>
                    </a:lnTo>
                    <a:lnTo>
                      <a:pt x="55" y="53"/>
                    </a:lnTo>
                    <a:lnTo>
                      <a:pt x="38" y="25"/>
                    </a:lnTo>
                    <a:lnTo>
                      <a:pt x="38" y="38"/>
                    </a:lnTo>
                    <a:lnTo>
                      <a:pt x="19" y="38"/>
                    </a:lnTo>
                    <a:lnTo>
                      <a:pt x="9" y="3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348" name="Freeform 1029"/>
              <p:cNvSpPr>
                <a:spLocks/>
              </p:cNvSpPr>
              <p:nvPr/>
            </p:nvSpPr>
            <p:spPr bwMode="auto">
              <a:xfrm>
                <a:off x="204" y="1285"/>
                <a:ext cx="7" cy="18"/>
              </a:xfrm>
              <a:custGeom>
                <a:avLst/>
                <a:gdLst>
                  <a:gd name="T0" fmla="*/ 23 w 70"/>
                  <a:gd name="T1" fmla="*/ 8 h 191"/>
                  <a:gd name="T2" fmla="*/ 0 w 70"/>
                  <a:gd name="T3" fmla="*/ 176 h 191"/>
                  <a:gd name="T4" fmla="*/ 62 w 70"/>
                  <a:gd name="T5" fmla="*/ 191 h 191"/>
                  <a:gd name="T6" fmla="*/ 70 w 70"/>
                  <a:gd name="T7" fmla="*/ 176 h 191"/>
                  <a:gd name="T8" fmla="*/ 54 w 70"/>
                  <a:gd name="T9" fmla="*/ 137 h 191"/>
                  <a:gd name="T10" fmla="*/ 46 w 70"/>
                  <a:gd name="T11" fmla="*/ 83 h 191"/>
                  <a:gd name="T12" fmla="*/ 62 w 70"/>
                  <a:gd name="T13" fmla="*/ 0 h 191"/>
                  <a:gd name="T14" fmla="*/ 23 w 70"/>
                  <a:gd name="T15" fmla="*/ 8 h 191"/>
                  <a:gd name="T16" fmla="*/ 23 w 70"/>
                  <a:gd name="T17" fmla="*/ 8 h 19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0"/>
                  <a:gd name="T28" fmla="*/ 0 h 191"/>
                  <a:gd name="T29" fmla="*/ 70 w 70"/>
                  <a:gd name="T30" fmla="*/ 191 h 19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0" h="191">
                    <a:moveTo>
                      <a:pt x="23" y="8"/>
                    </a:moveTo>
                    <a:lnTo>
                      <a:pt x="0" y="176"/>
                    </a:lnTo>
                    <a:lnTo>
                      <a:pt x="62" y="191"/>
                    </a:lnTo>
                    <a:lnTo>
                      <a:pt x="70" y="176"/>
                    </a:lnTo>
                    <a:lnTo>
                      <a:pt x="54" y="137"/>
                    </a:lnTo>
                    <a:lnTo>
                      <a:pt x="46" y="83"/>
                    </a:lnTo>
                    <a:lnTo>
                      <a:pt x="62" y="0"/>
                    </a:lnTo>
                    <a:lnTo>
                      <a:pt x="23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</p:grpSp>
        <p:cxnSp>
          <p:nvCxnSpPr>
            <p:cNvPr id="63" name="AutoShape 1030"/>
            <p:cNvCxnSpPr>
              <a:cxnSpLocks noChangeShapeType="1"/>
              <a:stCxn id="22" idx="7"/>
              <a:endCxn id="31" idx="4"/>
            </p:cNvCxnSpPr>
            <p:nvPr/>
          </p:nvCxnSpPr>
          <p:spPr bwMode="auto">
            <a:xfrm flipV="1">
              <a:off x="2565" y="2211"/>
              <a:ext cx="374" cy="287"/>
            </a:xfrm>
            <a:prstGeom prst="straightConnector1">
              <a:avLst/>
            </a:prstGeom>
            <a:noFill/>
            <a:ln w="25400">
              <a:solidFill>
                <a:schemeClr val="hlink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64" name="AutoShape 1031"/>
            <p:cNvCxnSpPr>
              <a:cxnSpLocks noChangeShapeType="1"/>
              <a:stCxn id="23" idx="1"/>
              <a:endCxn id="31" idx="5"/>
            </p:cNvCxnSpPr>
            <p:nvPr/>
          </p:nvCxnSpPr>
          <p:spPr bwMode="auto">
            <a:xfrm flipH="1" flipV="1">
              <a:off x="2972" y="2204"/>
              <a:ext cx="25" cy="163"/>
            </a:xfrm>
            <a:prstGeom prst="straightConnector1">
              <a:avLst/>
            </a:prstGeom>
            <a:noFill/>
            <a:ln w="25400">
              <a:solidFill>
                <a:schemeClr val="hlink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65" name="AutoShape 1032"/>
            <p:cNvCxnSpPr>
              <a:cxnSpLocks noChangeShapeType="1"/>
              <a:stCxn id="22" idx="6"/>
              <a:endCxn id="23" idx="3"/>
            </p:cNvCxnSpPr>
            <p:nvPr/>
          </p:nvCxnSpPr>
          <p:spPr bwMode="auto">
            <a:xfrm flipV="1">
              <a:off x="2587" y="2417"/>
              <a:ext cx="410" cy="105"/>
            </a:xfrm>
            <a:prstGeom prst="straightConnector1">
              <a:avLst/>
            </a:prstGeom>
            <a:noFill/>
            <a:ln w="25400">
              <a:solidFill>
                <a:schemeClr val="hlink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66" name="AutoShape 1033"/>
            <p:cNvCxnSpPr>
              <a:cxnSpLocks noChangeShapeType="1"/>
              <a:stCxn id="30" idx="1"/>
              <a:endCxn id="22" idx="5"/>
            </p:cNvCxnSpPr>
            <p:nvPr/>
          </p:nvCxnSpPr>
          <p:spPr bwMode="auto">
            <a:xfrm flipH="1" flipV="1">
              <a:off x="2565" y="2547"/>
              <a:ext cx="297" cy="207"/>
            </a:xfrm>
            <a:prstGeom prst="straightConnector1">
              <a:avLst/>
            </a:prstGeom>
            <a:noFill/>
            <a:ln w="25400">
              <a:solidFill>
                <a:schemeClr val="hlink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67" name="AutoShape 1034"/>
            <p:cNvCxnSpPr>
              <a:cxnSpLocks noChangeShapeType="1"/>
              <a:stCxn id="30" idx="0"/>
              <a:endCxn id="23" idx="4"/>
            </p:cNvCxnSpPr>
            <p:nvPr/>
          </p:nvCxnSpPr>
          <p:spPr bwMode="auto">
            <a:xfrm flipV="1">
              <a:off x="2894" y="2425"/>
              <a:ext cx="135" cy="321"/>
            </a:xfrm>
            <a:prstGeom prst="straightConnector1">
              <a:avLst/>
            </a:prstGeom>
            <a:noFill/>
            <a:ln w="25400">
              <a:solidFill>
                <a:schemeClr val="hlink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68" name="AutoShape 1035"/>
            <p:cNvCxnSpPr>
              <a:cxnSpLocks noChangeShapeType="1"/>
              <a:stCxn id="30" idx="7"/>
              <a:endCxn id="26" idx="3"/>
            </p:cNvCxnSpPr>
            <p:nvPr/>
          </p:nvCxnSpPr>
          <p:spPr bwMode="auto">
            <a:xfrm flipV="1">
              <a:off x="2926" y="2633"/>
              <a:ext cx="71" cy="121"/>
            </a:xfrm>
            <a:prstGeom prst="straightConnector1">
              <a:avLst/>
            </a:prstGeom>
            <a:noFill/>
            <a:ln w="25400">
              <a:solidFill>
                <a:schemeClr val="hlink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69" name="AutoShape 1036"/>
            <p:cNvCxnSpPr>
              <a:cxnSpLocks noChangeShapeType="1"/>
              <a:stCxn id="22" idx="6"/>
              <a:endCxn id="26" idx="2"/>
            </p:cNvCxnSpPr>
            <p:nvPr/>
          </p:nvCxnSpPr>
          <p:spPr bwMode="auto">
            <a:xfrm>
              <a:off x="2587" y="2522"/>
              <a:ext cx="391" cy="86"/>
            </a:xfrm>
            <a:prstGeom prst="straightConnector1">
              <a:avLst/>
            </a:prstGeom>
            <a:noFill/>
            <a:ln w="25400">
              <a:solidFill>
                <a:schemeClr val="hlink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70" name="Oval 1037"/>
            <p:cNvSpPr>
              <a:spLocks noChangeArrowheads="1"/>
            </p:cNvSpPr>
            <p:nvPr/>
          </p:nvSpPr>
          <p:spPr bwMode="auto">
            <a:xfrm>
              <a:off x="3887" y="2292"/>
              <a:ext cx="89" cy="58"/>
            </a:xfrm>
            <a:prstGeom prst="ellipse">
              <a:avLst/>
            </a:prstGeom>
            <a:noFill/>
            <a:ln w="25400">
              <a:solidFill>
                <a:schemeClr val="hlink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id-ID" sz="2400"/>
            </a:p>
          </p:txBody>
        </p:sp>
        <p:sp>
          <p:nvSpPr>
            <p:cNvPr id="71" name="Oval 1038"/>
            <p:cNvSpPr>
              <a:spLocks noChangeArrowheads="1"/>
            </p:cNvSpPr>
            <p:nvPr/>
          </p:nvSpPr>
          <p:spPr bwMode="auto">
            <a:xfrm>
              <a:off x="3887" y="2493"/>
              <a:ext cx="89" cy="57"/>
            </a:xfrm>
            <a:prstGeom prst="ellipse">
              <a:avLst/>
            </a:prstGeom>
            <a:noFill/>
            <a:ln w="25400">
              <a:solidFill>
                <a:schemeClr val="hlink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id-ID" sz="2400"/>
            </a:p>
          </p:txBody>
        </p:sp>
        <p:sp>
          <p:nvSpPr>
            <p:cNvPr id="72" name="Oval 1039"/>
            <p:cNvSpPr>
              <a:spLocks noChangeArrowheads="1"/>
            </p:cNvSpPr>
            <p:nvPr/>
          </p:nvSpPr>
          <p:spPr bwMode="auto">
            <a:xfrm>
              <a:off x="3887" y="2693"/>
              <a:ext cx="89" cy="58"/>
            </a:xfrm>
            <a:prstGeom prst="ellipse">
              <a:avLst/>
            </a:prstGeom>
            <a:noFill/>
            <a:ln w="25400">
              <a:solidFill>
                <a:schemeClr val="hlink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id-ID" sz="2400"/>
            </a:p>
          </p:txBody>
        </p:sp>
        <p:cxnSp>
          <p:nvCxnSpPr>
            <p:cNvPr id="73" name="AutoShape 1040"/>
            <p:cNvCxnSpPr>
              <a:cxnSpLocks noChangeShapeType="1"/>
              <a:stCxn id="32" idx="5"/>
              <a:endCxn id="70" idx="1"/>
            </p:cNvCxnSpPr>
            <p:nvPr/>
          </p:nvCxnSpPr>
          <p:spPr bwMode="auto">
            <a:xfrm>
              <a:off x="3557" y="2204"/>
              <a:ext cx="342" cy="93"/>
            </a:xfrm>
            <a:prstGeom prst="straightConnector1">
              <a:avLst/>
            </a:prstGeom>
            <a:noFill/>
            <a:ln w="25400">
              <a:solidFill>
                <a:schemeClr val="hlink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74" name="AutoShape 1041"/>
            <p:cNvCxnSpPr>
              <a:cxnSpLocks noChangeShapeType="1"/>
              <a:stCxn id="27" idx="5"/>
              <a:endCxn id="72" idx="1"/>
            </p:cNvCxnSpPr>
            <p:nvPr/>
          </p:nvCxnSpPr>
          <p:spPr bwMode="auto">
            <a:xfrm>
              <a:off x="3512" y="2403"/>
              <a:ext cx="387" cy="295"/>
            </a:xfrm>
            <a:prstGeom prst="straightConnector1">
              <a:avLst/>
            </a:prstGeom>
            <a:noFill/>
            <a:ln w="25400">
              <a:solidFill>
                <a:schemeClr val="hlink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75" name="AutoShape 1042"/>
            <p:cNvCxnSpPr>
              <a:cxnSpLocks noChangeShapeType="1"/>
              <a:stCxn id="27" idx="5"/>
              <a:endCxn id="71" idx="1"/>
            </p:cNvCxnSpPr>
            <p:nvPr/>
          </p:nvCxnSpPr>
          <p:spPr bwMode="auto">
            <a:xfrm>
              <a:off x="3512" y="2403"/>
              <a:ext cx="387" cy="95"/>
            </a:xfrm>
            <a:prstGeom prst="straightConnector1">
              <a:avLst/>
            </a:prstGeom>
            <a:noFill/>
            <a:ln w="25400">
              <a:solidFill>
                <a:schemeClr val="hlink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76" name="AutoShape 1043"/>
            <p:cNvCxnSpPr>
              <a:cxnSpLocks noChangeShapeType="1"/>
              <a:stCxn id="27" idx="6"/>
              <a:endCxn id="70" idx="2"/>
            </p:cNvCxnSpPr>
            <p:nvPr/>
          </p:nvCxnSpPr>
          <p:spPr bwMode="auto">
            <a:xfrm flipV="1">
              <a:off x="3534" y="2322"/>
              <a:ext cx="344" cy="56"/>
            </a:xfrm>
            <a:prstGeom prst="straightConnector1">
              <a:avLst/>
            </a:prstGeom>
            <a:noFill/>
            <a:ln w="25400">
              <a:solidFill>
                <a:schemeClr val="hlink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77" name="AutoShape 1044"/>
            <p:cNvCxnSpPr>
              <a:cxnSpLocks noChangeShapeType="1"/>
              <a:stCxn id="27" idx="7"/>
              <a:endCxn id="32" idx="3"/>
            </p:cNvCxnSpPr>
            <p:nvPr/>
          </p:nvCxnSpPr>
          <p:spPr bwMode="auto">
            <a:xfrm flipH="1" flipV="1">
              <a:off x="3493" y="2204"/>
              <a:ext cx="19" cy="149"/>
            </a:xfrm>
            <a:prstGeom prst="straightConnector1">
              <a:avLst/>
            </a:prstGeom>
            <a:noFill/>
            <a:ln w="25400">
              <a:solidFill>
                <a:schemeClr val="hlink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78" name="AutoShape 1045"/>
            <p:cNvCxnSpPr>
              <a:cxnSpLocks noChangeShapeType="1"/>
              <a:stCxn id="32" idx="4"/>
              <a:endCxn id="71" idx="0"/>
            </p:cNvCxnSpPr>
            <p:nvPr/>
          </p:nvCxnSpPr>
          <p:spPr bwMode="auto">
            <a:xfrm>
              <a:off x="3526" y="2211"/>
              <a:ext cx="405" cy="277"/>
            </a:xfrm>
            <a:prstGeom prst="straightConnector1">
              <a:avLst/>
            </a:prstGeom>
            <a:noFill/>
            <a:ln w="25400">
              <a:solidFill>
                <a:schemeClr val="hlink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79" name="AutoShape 1046"/>
            <p:cNvCxnSpPr>
              <a:cxnSpLocks noChangeShapeType="1"/>
              <a:stCxn id="25" idx="5"/>
              <a:endCxn id="72" idx="2"/>
            </p:cNvCxnSpPr>
            <p:nvPr/>
          </p:nvCxnSpPr>
          <p:spPr bwMode="auto">
            <a:xfrm>
              <a:off x="3512" y="2633"/>
              <a:ext cx="366" cy="90"/>
            </a:xfrm>
            <a:prstGeom prst="straightConnector1">
              <a:avLst/>
            </a:prstGeom>
            <a:noFill/>
            <a:ln w="25400">
              <a:solidFill>
                <a:schemeClr val="hlink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80" name="AutoShape 1047"/>
            <p:cNvCxnSpPr>
              <a:cxnSpLocks noChangeShapeType="1"/>
              <a:stCxn id="25" idx="6"/>
              <a:endCxn id="71" idx="2"/>
            </p:cNvCxnSpPr>
            <p:nvPr/>
          </p:nvCxnSpPr>
          <p:spPr bwMode="auto">
            <a:xfrm flipV="1">
              <a:off x="3534" y="2522"/>
              <a:ext cx="344" cy="86"/>
            </a:xfrm>
            <a:prstGeom prst="straightConnector1">
              <a:avLst/>
            </a:prstGeom>
            <a:noFill/>
            <a:ln w="25400">
              <a:solidFill>
                <a:schemeClr val="hlink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81" name="AutoShape 1048"/>
            <p:cNvCxnSpPr>
              <a:cxnSpLocks noChangeShapeType="1"/>
              <a:stCxn id="25" idx="7"/>
              <a:endCxn id="70" idx="3"/>
            </p:cNvCxnSpPr>
            <p:nvPr/>
          </p:nvCxnSpPr>
          <p:spPr bwMode="auto">
            <a:xfrm flipV="1">
              <a:off x="3512" y="2346"/>
              <a:ext cx="387" cy="236"/>
            </a:xfrm>
            <a:prstGeom prst="straightConnector1">
              <a:avLst/>
            </a:prstGeom>
            <a:noFill/>
            <a:ln w="25400">
              <a:solidFill>
                <a:schemeClr val="hlink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82" name="AutoShape 1049"/>
            <p:cNvCxnSpPr>
              <a:cxnSpLocks noChangeShapeType="1"/>
              <a:stCxn id="25" idx="0"/>
              <a:endCxn id="27" idx="4"/>
            </p:cNvCxnSpPr>
            <p:nvPr/>
          </p:nvCxnSpPr>
          <p:spPr bwMode="auto">
            <a:xfrm flipV="1">
              <a:off x="3480" y="2412"/>
              <a:ext cx="0" cy="162"/>
            </a:xfrm>
            <a:prstGeom prst="straightConnector1">
              <a:avLst/>
            </a:prstGeom>
            <a:noFill/>
            <a:ln w="25400">
              <a:solidFill>
                <a:schemeClr val="hlink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83" name="AutoShape 1050"/>
            <p:cNvCxnSpPr>
              <a:cxnSpLocks noChangeShapeType="1"/>
              <a:stCxn id="70" idx="4"/>
              <a:endCxn id="71" idx="0"/>
            </p:cNvCxnSpPr>
            <p:nvPr/>
          </p:nvCxnSpPr>
          <p:spPr bwMode="auto">
            <a:xfrm>
              <a:off x="3931" y="2355"/>
              <a:ext cx="0" cy="133"/>
            </a:xfrm>
            <a:prstGeom prst="straightConnector1">
              <a:avLst/>
            </a:prstGeom>
            <a:noFill/>
            <a:ln w="25400">
              <a:solidFill>
                <a:schemeClr val="hlink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84" name="AutoShape 1051"/>
            <p:cNvCxnSpPr>
              <a:cxnSpLocks noChangeShapeType="1"/>
              <a:endCxn id="72" idx="0"/>
            </p:cNvCxnSpPr>
            <p:nvPr/>
          </p:nvCxnSpPr>
          <p:spPr bwMode="auto">
            <a:xfrm>
              <a:off x="3932" y="2547"/>
              <a:ext cx="0" cy="138"/>
            </a:xfrm>
            <a:prstGeom prst="straightConnector1">
              <a:avLst/>
            </a:prstGeom>
            <a:noFill/>
            <a:ln w="25400">
              <a:solidFill>
                <a:schemeClr val="hlink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85" name="AutoShape 1052"/>
            <p:cNvCxnSpPr>
              <a:cxnSpLocks noChangeShapeType="1"/>
              <a:stCxn id="21" idx="6"/>
              <a:endCxn id="23" idx="2"/>
            </p:cNvCxnSpPr>
            <p:nvPr/>
          </p:nvCxnSpPr>
          <p:spPr bwMode="auto">
            <a:xfrm>
              <a:off x="2587" y="2322"/>
              <a:ext cx="391" cy="70"/>
            </a:xfrm>
            <a:prstGeom prst="straightConnector1">
              <a:avLst/>
            </a:prstGeom>
            <a:noFill/>
            <a:ln w="25400">
              <a:solidFill>
                <a:schemeClr val="hlink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86" name="AutoShape 1053"/>
            <p:cNvCxnSpPr>
              <a:cxnSpLocks noChangeShapeType="1"/>
              <a:stCxn id="21" idx="5"/>
              <a:endCxn id="26" idx="1"/>
            </p:cNvCxnSpPr>
            <p:nvPr/>
          </p:nvCxnSpPr>
          <p:spPr bwMode="auto">
            <a:xfrm>
              <a:off x="2565" y="2346"/>
              <a:ext cx="432" cy="236"/>
            </a:xfrm>
            <a:prstGeom prst="straightConnector1">
              <a:avLst/>
            </a:prstGeom>
            <a:noFill/>
            <a:ln w="25400">
              <a:solidFill>
                <a:schemeClr val="hlink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87" name="Rectangle 1054"/>
            <p:cNvSpPr>
              <a:spLocks noChangeArrowheads="1"/>
            </p:cNvSpPr>
            <p:nvPr/>
          </p:nvSpPr>
          <p:spPr bwMode="auto">
            <a:xfrm>
              <a:off x="1407" y="1865"/>
              <a:ext cx="3651" cy="1172"/>
            </a:xfrm>
            <a:prstGeom prst="rect">
              <a:avLst/>
            </a:prstGeom>
            <a:noFill/>
            <a:ln w="25400">
              <a:solidFill>
                <a:schemeClr val="hlink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id-ID" sz="2400"/>
            </a:p>
          </p:txBody>
        </p:sp>
        <p:sp>
          <p:nvSpPr>
            <p:cNvPr id="88" name="Text Box 1055"/>
            <p:cNvSpPr txBox="1">
              <a:spLocks noChangeArrowheads="1"/>
            </p:cNvSpPr>
            <p:nvPr/>
          </p:nvSpPr>
          <p:spPr bwMode="auto">
            <a:xfrm>
              <a:off x="1497" y="2870"/>
              <a:ext cx="3211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</a:pPr>
              <a:r>
                <a:rPr lang="en-US" dirty="0">
                  <a:latin typeface="Arial" pitchFamily="34" charset="0"/>
                </a:rPr>
                <a:t>Supply Side			</a:t>
              </a:r>
              <a:r>
                <a:rPr lang="id-ID" dirty="0" smtClean="0">
                  <a:latin typeface="Arial" pitchFamily="34" charset="0"/>
                </a:rPr>
                <a:t>      Internal</a:t>
              </a:r>
              <a:r>
                <a:rPr lang="en-US" dirty="0">
                  <a:latin typeface="Arial" pitchFamily="34" charset="0"/>
                </a:rPr>
                <a:t>	</a:t>
              </a:r>
              <a:r>
                <a:rPr lang="en-US" dirty="0" smtClean="0">
                  <a:latin typeface="Arial" pitchFamily="34" charset="0"/>
                </a:rPr>
                <a:t>Demand </a:t>
              </a:r>
              <a:r>
                <a:rPr lang="en-US" dirty="0">
                  <a:latin typeface="Arial" pitchFamily="34" charset="0"/>
                </a:rPr>
                <a:t>Side</a:t>
              </a:r>
            </a:p>
          </p:txBody>
        </p:sp>
        <p:sp>
          <p:nvSpPr>
            <p:cNvPr id="89" name="Line 1056"/>
            <p:cNvSpPr>
              <a:spLocks noChangeShapeType="1"/>
            </p:cNvSpPr>
            <p:nvPr/>
          </p:nvSpPr>
          <p:spPr bwMode="auto">
            <a:xfrm>
              <a:off x="1407" y="2064"/>
              <a:ext cx="3651" cy="0"/>
            </a:xfrm>
            <a:prstGeom prst="line">
              <a:avLst/>
            </a:prstGeom>
            <a:noFill/>
            <a:ln w="25400">
              <a:solidFill>
                <a:srgbClr val="80808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id-ID" sz="2400"/>
            </a:p>
          </p:txBody>
        </p:sp>
        <p:sp>
          <p:nvSpPr>
            <p:cNvPr id="90" name="Text Box 1057"/>
            <p:cNvSpPr txBox="1">
              <a:spLocks noChangeArrowheads="1"/>
            </p:cNvSpPr>
            <p:nvPr/>
          </p:nvSpPr>
          <p:spPr bwMode="auto">
            <a:xfrm>
              <a:off x="1407" y="1884"/>
              <a:ext cx="3703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</a:pPr>
              <a:r>
                <a:rPr lang="id-ID" dirty="0" smtClean="0">
                  <a:latin typeface="Arial" pitchFamily="34" charset="0"/>
                </a:rPr>
                <a:t>N-</a:t>
              </a:r>
              <a:r>
                <a:rPr lang="en-US" dirty="0" smtClean="0">
                  <a:latin typeface="Arial" pitchFamily="34" charset="0"/>
                </a:rPr>
                <a:t>Tier </a:t>
              </a:r>
              <a:r>
                <a:rPr lang="en-US" dirty="0">
                  <a:latin typeface="Arial" pitchFamily="34" charset="0"/>
                </a:rPr>
                <a:t>Suppliers   </a:t>
              </a:r>
              <a:r>
                <a:rPr lang="en-US" dirty="0" err="1">
                  <a:latin typeface="Arial" pitchFamily="34" charset="0"/>
                </a:rPr>
                <a:t>Suppliers</a:t>
              </a:r>
              <a:r>
                <a:rPr lang="en-US" dirty="0">
                  <a:latin typeface="Arial" pitchFamily="34" charset="0"/>
                </a:rPr>
                <a:t>               </a:t>
              </a:r>
              <a:r>
                <a:rPr lang="id-ID" dirty="0" smtClean="0">
                  <a:latin typeface="Arial" pitchFamily="34" charset="0"/>
                </a:rPr>
                <a:t>Manufacturers</a:t>
              </a:r>
              <a:r>
                <a:rPr lang="id-ID" dirty="0">
                  <a:latin typeface="Arial" pitchFamily="34" charset="0"/>
                </a:rPr>
                <a:t> </a:t>
              </a:r>
              <a:r>
                <a:rPr lang="en-US" dirty="0" smtClean="0">
                  <a:latin typeface="Arial" pitchFamily="34" charset="0"/>
                </a:rPr>
                <a:t>         </a:t>
              </a:r>
              <a:r>
                <a:rPr lang="en-US" dirty="0">
                  <a:latin typeface="Arial" pitchFamily="34" charset="0"/>
                </a:rPr>
                <a:t>Distributors            Retailers</a:t>
              </a:r>
            </a:p>
          </p:txBody>
        </p:sp>
        <p:sp>
          <p:nvSpPr>
            <p:cNvPr id="91" name="Line 1058"/>
            <p:cNvSpPr>
              <a:spLocks noChangeShapeType="1"/>
            </p:cNvSpPr>
            <p:nvPr/>
          </p:nvSpPr>
          <p:spPr bwMode="auto">
            <a:xfrm>
              <a:off x="2624" y="2064"/>
              <a:ext cx="0" cy="973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id-ID" sz="2400"/>
            </a:p>
          </p:txBody>
        </p:sp>
        <p:sp>
          <p:nvSpPr>
            <p:cNvPr id="92" name="Line 1059"/>
            <p:cNvSpPr>
              <a:spLocks noChangeShapeType="1"/>
            </p:cNvSpPr>
            <p:nvPr/>
          </p:nvSpPr>
          <p:spPr bwMode="auto">
            <a:xfrm>
              <a:off x="3841" y="2064"/>
              <a:ext cx="0" cy="973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id-ID" sz="2400"/>
            </a:p>
          </p:txBody>
        </p:sp>
        <p:grpSp>
          <p:nvGrpSpPr>
            <p:cNvPr id="93" name="Group 1060"/>
            <p:cNvGrpSpPr>
              <a:grpSpLocks/>
            </p:cNvGrpSpPr>
            <p:nvPr/>
          </p:nvGrpSpPr>
          <p:grpSpPr bwMode="auto">
            <a:xfrm>
              <a:off x="2262" y="2408"/>
              <a:ext cx="272" cy="257"/>
              <a:chOff x="1166" y="1703"/>
              <a:chExt cx="401" cy="542"/>
            </a:xfrm>
          </p:grpSpPr>
          <p:sp>
            <p:nvSpPr>
              <p:cNvPr id="141" name="Freeform 1061"/>
              <p:cNvSpPr>
                <a:spLocks/>
              </p:cNvSpPr>
              <p:nvPr/>
            </p:nvSpPr>
            <p:spPr bwMode="auto">
              <a:xfrm>
                <a:off x="1385" y="1703"/>
                <a:ext cx="63" cy="277"/>
              </a:xfrm>
              <a:custGeom>
                <a:avLst/>
                <a:gdLst>
                  <a:gd name="T0" fmla="*/ 0 w 63"/>
                  <a:gd name="T1" fmla="*/ 262 h 277"/>
                  <a:gd name="T2" fmla="*/ 15 w 63"/>
                  <a:gd name="T3" fmla="*/ 2 h 277"/>
                  <a:gd name="T4" fmla="*/ 28 w 63"/>
                  <a:gd name="T5" fmla="*/ 0 h 277"/>
                  <a:gd name="T6" fmla="*/ 41 w 63"/>
                  <a:gd name="T7" fmla="*/ 2 h 277"/>
                  <a:gd name="T8" fmla="*/ 62 w 63"/>
                  <a:gd name="T9" fmla="*/ 262 h 277"/>
                  <a:gd name="T10" fmla="*/ 59 w 63"/>
                  <a:gd name="T11" fmla="*/ 264 h 277"/>
                  <a:gd name="T12" fmla="*/ 56 w 63"/>
                  <a:gd name="T13" fmla="*/ 267 h 277"/>
                  <a:gd name="T14" fmla="*/ 52 w 63"/>
                  <a:gd name="T15" fmla="*/ 269 h 277"/>
                  <a:gd name="T16" fmla="*/ 48 w 63"/>
                  <a:gd name="T17" fmla="*/ 271 h 277"/>
                  <a:gd name="T18" fmla="*/ 42 w 63"/>
                  <a:gd name="T19" fmla="*/ 273 h 277"/>
                  <a:gd name="T20" fmla="*/ 36 w 63"/>
                  <a:gd name="T21" fmla="*/ 275 h 277"/>
                  <a:gd name="T22" fmla="*/ 32 w 63"/>
                  <a:gd name="T23" fmla="*/ 276 h 277"/>
                  <a:gd name="T24" fmla="*/ 29 w 63"/>
                  <a:gd name="T25" fmla="*/ 276 h 277"/>
                  <a:gd name="T26" fmla="*/ 25 w 63"/>
                  <a:gd name="T27" fmla="*/ 276 h 277"/>
                  <a:gd name="T28" fmla="*/ 20 w 63"/>
                  <a:gd name="T29" fmla="*/ 275 h 277"/>
                  <a:gd name="T30" fmla="*/ 17 w 63"/>
                  <a:gd name="T31" fmla="*/ 274 h 277"/>
                  <a:gd name="T32" fmla="*/ 14 w 63"/>
                  <a:gd name="T33" fmla="*/ 273 h 277"/>
                  <a:gd name="T34" fmla="*/ 11 w 63"/>
                  <a:gd name="T35" fmla="*/ 273 h 277"/>
                  <a:gd name="T36" fmla="*/ 9 w 63"/>
                  <a:gd name="T37" fmla="*/ 271 h 277"/>
                  <a:gd name="T38" fmla="*/ 5 w 63"/>
                  <a:gd name="T39" fmla="*/ 269 h 277"/>
                  <a:gd name="T40" fmla="*/ 2 w 63"/>
                  <a:gd name="T41" fmla="*/ 267 h 277"/>
                  <a:gd name="T42" fmla="*/ 1 w 63"/>
                  <a:gd name="T43" fmla="*/ 264 h 277"/>
                  <a:gd name="T44" fmla="*/ 0 w 63"/>
                  <a:gd name="T45" fmla="*/ 263 h 277"/>
                  <a:gd name="T46" fmla="*/ 0 w 63"/>
                  <a:gd name="T47" fmla="*/ 262 h 277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63"/>
                  <a:gd name="T73" fmla="*/ 0 h 277"/>
                  <a:gd name="T74" fmla="*/ 63 w 63"/>
                  <a:gd name="T75" fmla="*/ 277 h 277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63" h="277">
                    <a:moveTo>
                      <a:pt x="0" y="262"/>
                    </a:moveTo>
                    <a:lnTo>
                      <a:pt x="15" y="2"/>
                    </a:lnTo>
                    <a:lnTo>
                      <a:pt x="28" y="0"/>
                    </a:lnTo>
                    <a:lnTo>
                      <a:pt x="41" y="2"/>
                    </a:lnTo>
                    <a:lnTo>
                      <a:pt x="62" y="262"/>
                    </a:lnTo>
                    <a:lnTo>
                      <a:pt x="59" y="264"/>
                    </a:lnTo>
                    <a:lnTo>
                      <a:pt x="56" y="267"/>
                    </a:lnTo>
                    <a:lnTo>
                      <a:pt x="52" y="269"/>
                    </a:lnTo>
                    <a:lnTo>
                      <a:pt x="48" y="271"/>
                    </a:lnTo>
                    <a:lnTo>
                      <a:pt x="42" y="273"/>
                    </a:lnTo>
                    <a:lnTo>
                      <a:pt x="36" y="275"/>
                    </a:lnTo>
                    <a:lnTo>
                      <a:pt x="32" y="276"/>
                    </a:lnTo>
                    <a:lnTo>
                      <a:pt x="29" y="276"/>
                    </a:lnTo>
                    <a:lnTo>
                      <a:pt x="25" y="276"/>
                    </a:lnTo>
                    <a:lnTo>
                      <a:pt x="20" y="275"/>
                    </a:lnTo>
                    <a:lnTo>
                      <a:pt x="17" y="274"/>
                    </a:lnTo>
                    <a:lnTo>
                      <a:pt x="14" y="273"/>
                    </a:lnTo>
                    <a:lnTo>
                      <a:pt x="11" y="273"/>
                    </a:lnTo>
                    <a:lnTo>
                      <a:pt x="9" y="271"/>
                    </a:lnTo>
                    <a:lnTo>
                      <a:pt x="5" y="269"/>
                    </a:lnTo>
                    <a:lnTo>
                      <a:pt x="2" y="267"/>
                    </a:lnTo>
                    <a:lnTo>
                      <a:pt x="1" y="264"/>
                    </a:lnTo>
                    <a:lnTo>
                      <a:pt x="0" y="263"/>
                    </a:lnTo>
                    <a:lnTo>
                      <a:pt x="0" y="262"/>
                    </a:lnTo>
                  </a:path>
                </a:pathLst>
              </a:custGeom>
              <a:solidFill>
                <a:srgbClr val="996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42" name="Freeform 1062"/>
              <p:cNvSpPr>
                <a:spLocks/>
              </p:cNvSpPr>
              <p:nvPr/>
            </p:nvSpPr>
            <p:spPr bwMode="auto">
              <a:xfrm>
                <a:off x="1444" y="1737"/>
                <a:ext cx="62" cy="276"/>
              </a:xfrm>
              <a:custGeom>
                <a:avLst/>
                <a:gdLst>
                  <a:gd name="T0" fmla="*/ 0 w 62"/>
                  <a:gd name="T1" fmla="*/ 261 h 276"/>
                  <a:gd name="T2" fmla="*/ 15 w 62"/>
                  <a:gd name="T3" fmla="*/ 2 h 276"/>
                  <a:gd name="T4" fmla="*/ 28 w 62"/>
                  <a:gd name="T5" fmla="*/ 0 h 276"/>
                  <a:gd name="T6" fmla="*/ 39 w 62"/>
                  <a:gd name="T7" fmla="*/ 2 h 276"/>
                  <a:gd name="T8" fmla="*/ 61 w 62"/>
                  <a:gd name="T9" fmla="*/ 261 h 276"/>
                  <a:gd name="T10" fmla="*/ 58 w 62"/>
                  <a:gd name="T11" fmla="*/ 264 h 276"/>
                  <a:gd name="T12" fmla="*/ 55 w 62"/>
                  <a:gd name="T13" fmla="*/ 266 h 276"/>
                  <a:gd name="T14" fmla="*/ 51 w 62"/>
                  <a:gd name="T15" fmla="*/ 268 h 276"/>
                  <a:gd name="T16" fmla="*/ 47 w 62"/>
                  <a:gd name="T17" fmla="*/ 270 h 276"/>
                  <a:gd name="T18" fmla="*/ 41 w 62"/>
                  <a:gd name="T19" fmla="*/ 272 h 276"/>
                  <a:gd name="T20" fmla="*/ 35 w 62"/>
                  <a:gd name="T21" fmla="*/ 275 h 276"/>
                  <a:gd name="T22" fmla="*/ 32 w 62"/>
                  <a:gd name="T23" fmla="*/ 275 h 276"/>
                  <a:gd name="T24" fmla="*/ 29 w 62"/>
                  <a:gd name="T25" fmla="*/ 275 h 276"/>
                  <a:gd name="T26" fmla="*/ 25 w 62"/>
                  <a:gd name="T27" fmla="*/ 275 h 276"/>
                  <a:gd name="T28" fmla="*/ 21 w 62"/>
                  <a:gd name="T29" fmla="*/ 275 h 276"/>
                  <a:gd name="T30" fmla="*/ 17 w 62"/>
                  <a:gd name="T31" fmla="*/ 274 h 276"/>
                  <a:gd name="T32" fmla="*/ 14 w 62"/>
                  <a:gd name="T33" fmla="*/ 272 h 276"/>
                  <a:gd name="T34" fmla="*/ 12 w 62"/>
                  <a:gd name="T35" fmla="*/ 271 h 276"/>
                  <a:gd name="T36" fmla="*/ 8 w 62"/>
                  <a:gd name="T37" fmla="*/ 270 h 276"/>
                  <a:gd name="T38" fmla="*/ 6 w 62"/>
                  <a:gd name="T39" fmla="*/ 268 h 276"/>
                  <a:gd name="T40" fmla="*/ 2 w 62"/>
                  <a:gd name="T41" fmla="*/ 266 h 276"/>
                  <a:gd name="T42" fmla="*/ 1 w 62"/>
                  <a:gd name="T43" fmla="*/ 264 h 276"/>
                  <a:gd name="T44" fmla="*/ 0 w 62"/>
                  <a:gd name="T45" fmla="*/ 262 h 276"/>
                  <a:gd name="T46" fmla="*/ 0 w 62"/>
                  <a:gd name="T47" fmla="*/ 261 h 27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62"/>
                  <a:gd name="T73" fmla="*/ 0 h 276"/>
                  <a:gd name="T74" fmla="*/ 62 w 62"/>
                  <a:gd name="T75" fmla="*/ 276 h 27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62" h="276">
                    <a:moveTo>
                      <a:pt x="0" y="261"/>
                    </a:moveTo>
                    <a:lnTo>
                      <a:pt x="15" y="2"/>
                    </a:lnTo>
                    <a:lnTo>
                      <a:pt x="28" y="0"/>
                    </a:lnTo>
                    <a:lnTo>
                      <a:pt x="39" y="2"/>
                    </a:lnTo>
                    <a:lnTo>
                      <a:pt x="61" y="261"/>
                    </a:lnTo>
                    <a:lnTo>
                      <a:pt x="58" y="264"/>
                    </a:lnTo>
                    <a:lnTo>
                      <a:pt x="55" y="266"/>
                    </a:lnTo>
                    <a:lnTo>
                      <a:pt x="51" y="268"/>
                    </a:lnTo>
                    <a:lnTo>
                      <a:pt x="47" y="270"/>
                    </a:lnTo>
                    <a:lnTo>
                      <a:pt x="41" y="272"/>
                    </a:lnTo>
                    <a:lnTo>
                      <a:pt x="35" y="275"/>
                    </a:lnTo>
                    <a:lnTo>
                      <a:pt x="32" y="275"/>
                    </a:lnTo>
                    <a:lnTo>
                      <a:pt x="29" y="275"/>
                    </a:lnTo>
                    <a:lnTo>
                      <a:pt x="25" y="275"/>
                    </a:lnTo>
                    <a:lnTo>
                      <a:pt x="21" y="275"/>
                    </a:lnTo>
                    <a:lnTo>
                      <a:pt x="17" y="274"/>
                    </a:lnTo>
                    <a:lnTo>
                      <a:pt x="14" y="272"/>
                    </a:lnTo>
                    <a:lnTo>
                      <a:pt x="12" y="271"/>
                    </a:lnTo>
                    <a:lnTo>
                      <a:pt x="8" y="270"/>
                    </a:lnTo>
                    <a:lnTo>
                      <a:pt x="6" y="268"/>
                    </a:lnTo>
                    <a:lnTo>
                      <a:pt x="2" y="266"/>
                    </a:lnTo>
                    <a:lnTo>
                      <a:pt x="1" y="264"/>
                    </a:lnTo>
                    <a:lnTo>
                      <a:pt x="0" y="262"/>
                    </a:lnTo>
                    <a:lnTo>
                      <a:pt x="0" y="261"/>
                    </a:lnTo>
                  </a:path>
                </a:pathLst>
              </a:custGeom>
              <a:solidFill>
                <a:srgbClr val="996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43" name="Freeform 1063"/>
              <p:cNvSpPr>
                <a:spLocks/>
              </p:cNvSpPr>
              <p:nvPr/>
            </p:nvSpPr>
            <p:spPr bwMode="auto">
              <a:xfrm>
                <a:off x="1413" y="1703"/>
                <a:ext cx="34" cy="277"/>
              </a:xfrm>
              <a:custGeom>
                <a:avLst/>
                <a:gdLst>
                  <a:gd name="T0" fmla="*/ 6 w 34"/>
                  <a:gd name="T1" fmla="*/ 276 h 277"/>
                  <a:gd name="T2" fmla="*/ 10 w 34"/>
                  <a:gd name="T3" fmla="*/ 276 h 277"/>
                  <a:gd name="T4" fmla="*/ 13 w 34"/>
                  <a:gd name="T5" fmla="*/ 275 h 277"/>
                  <a:gd name="T6" fmla="*/ 17 w 34"/>
                  <a:gd name="T7" fmla="*/ 274 h 277"/>
                  <a:gd name="T8" fmla="*/ 19 w 34"/>
                  <a:gd name="T9" fmla="*/ 273 h 277"/>
                  <a:gd name="T10" fmla="*/ 24 w 34"/>
                  <a:gd name="T11" fmla="*/ 271 h 277"/>
                  <a:gd name="T12" fmla="*/ 26 w 34"/>
                  <a:gd name="T13" fmla="*/ 270 h 277"/>
                  <a:gd name="T14" fmla="*/ 28 w 34"/>
                  <a:gd name="T15" fmla="*/ 269 h 277"/>
                  <a:gd name="T16" fmla="*/ 30 w 34"/>
                  <a:gd name="T17" fmla="*/ 267 h 277"/>
                  <a:gd name="T18" fmla="*/ 32 w 34"/>
                  <a:gd name="T19" fmla="*/ 264 h 277"/>
                  <a:gd name="T20" fmla="*/ 33 w 34"/>
                  <a:gd name="T21" fmla="*/ 262 h 277"/>
                  <a:gd name="T22" fmla="*/ 12 w 34"/>
                  <a:gd name="T23" fmla="*/ 2 h 277"/>
                  <a:gd name="T24" fmla="*/ 0 w 34"/>
                  <a:gd name="T25" fmla="*/ 0 h 277"/>
                  <a:gd name="T26" fmla="*/ 0 w 34"/>
                  <a:gd name="T27" fmla="*/ 276 h 277"/>
                  <a:gd name="T28" fmla="*/ 6 w 34"/>
                  <a:gd name="T29" fmla="*/ 276 h 27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4"/>
                  <a:gd name="T46" fmla="*/ 0 h 277"/>
                  <a:gd name="T47" fmla="*/ 34 w 34"/>
                  <a:gd name="T48" fmla="*/ 277 h 27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4" h="277">
                    <a:moveTo>
                      <a:pt x="6" y="276"/>
                    </a:moveTo>
                    <a:lnTo>
                      <a:pt x="10" y="276"/>
                    </a:lnTo>
                    <a:lnTo>
                      <a:pt x="13" y="275"/>
                    </a:lnTo>
                    <a:lnTo>
                      <a:pt x="17" y="274"/>
                    </a:lnTo>
                    <a:lnTo>
                      <a:pt x="19" y="273"/>
                    </a:lnTo>
                    <a:lnTo>
                      <a:pt x="24" y="271"/>
                    </a:lnTo>
                    <a:lnTo>
                      <a:pt x="26" y="270"/>
                    </a:lnTo>
                    <a:lnTo>
                      <a:pt x="28" y="269"/>
                    </a:lnTo>
                    <a:lnTo>
                      <a:pt x="30" y="267"/>
                    </a:lnTo>
                    <a:lnTo>
                      <a:pt x="32" y="264"/>
                    </a:lnTo>
                    <a:lnTo>
                      <a:pt x="33" y="262"/>
                    </a:lnTo>
                    <a:lnTo>
                      <a:pt x="12" y="2"/>
                    </a:lnTo>
                    <a:lnTo>
                      <a:pt x="0" y="0"/>
                    </a:lnTo>
                    <a:lnTo>
                      <a:pt x="0" y="276"/>
                    </a:lnTo>
                    <a:lnTo>
                      <a:pt x="6" y="276"/>
                    </a:lnTo>
                  </a:path>
                </a:pathLst>
              </a:custGeom>
              <a:solidFill>
                <a:srgbClr val="99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44" name="Freeform 1064"/>
              <p:cNvSpPr>
                <a:spLocks/>
              </p:cNvSpPr>
              <p:nvPr/>
            </p:nvSpPr>
            <p:spPr bwMode="auto">
              <a:xfrm>
                <a:off x="1385" y="1998"/>
                <a:ext cx="182" cy="195"/>
              </a:xfrm>
              <a:custGeom>
                <a:avLst/>
                <a:gdLst>
                  <a:gd name="T0" fmla="*/ 181 w 182"/>
                  <a:gd name="T1" fmla="*/ 0 h 195"/>
                  <a:gd name="T2" fmla="*/ 0 w 182"/>
                  <a:gd name="T3" fmla="*/ 103 h 195"/>
                  <a:gd name="T4" fmla="*/ 0 w 182"/>
                  <a:gd name="T5" fmla="*/ 194 h 195"/>
                  <a:gd name="T6" fmla="*/ 181 w 182"/>
                  <a:gd name="T7" fmla="*/ 89 h 195"/>
                  <a:gd name="T8" fmla="*/ 181 w 182"/>
                  <a:gd name="T9" fmla="*/ 0 h 1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2"/>
                  <a:gd name="T16" fmla="*/ 0 h 195"/>
                  <a:gd name="T17" fmla="*/ 182 w 182"/>
                  <a:gd name="T18" fmla="*/ 195 h 19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2" h="195">
                    <a:moveTo>
                      <a:pt x="181" y="0"/>
                    </a:moveTo>
                    <a:lnTo>
                      <a:pt x="0" y="103"/>
                    </a:lnTo>
                    <a:lnTo>
                      <a:pt x="0" y="194"/>
                    </a:lnTo>
                    <a:lnTo>
                      <a:pt x="181" y="89"/>
                    </a:lnTo>
                    <a:lnTo>
                      <a:pt x="181" y="0"/>
                    </a:lnTo>
                  </a:path>
                </a:pathLst>
              </a:custGeom>
              <a:solidFill>
                <a:srgbClr val="8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45" name="Freeform 1065"/>
              <p:cNvSpPr>
                <a:spLocks/>
              </p:cNvSpPr>
              <p:nvPr/>
            </p:nvSpPr>
            <p:spPr bwMode="auto">
              <a:xfrm>
                <a:off x="1166" y="1976"/>
                <a:ext cx="220" cy="217"/>
              </a:xfrm>
              <a:custGeom>
                <a:avLst/>
                <a:gdLst>
                  <a:gd name="T0" fmla="*/ 0 w 220"/>
                  <a:gd name="T1" fmla="*/ 0 h 217"/>
                  <a:gd name="T2" fmla="*/ 219 w 220"/>
                  <a:gd name="T3" fmla="*/ 125 h 217"/>
                  <a:gd name="T4" fmla="*/ 219 w 220"/>
                  <a:gd name="T5" fmla="*/ 216 h 217"/>
                  <a:gd name="T6" fmla="*/ 0 w 220"/>
                  <a:gd name="T7" fmla="*/ 90 h 217"/>
                  <a:gd name="T8" fmla="*/ 0 w 220"/>
                  <a:gd name="T9" fmla="*/ 0 h 2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0"/>
                  <a:gd name="T16" fmla="*/ 0 h 217"/>
                  <a:gd name="T17" fmla="*/ 220 w 220"/>
                  <a:gd name="T18" fmla="*/ 217 h 2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0" h="217">
                    <a:moveTo>
                      <a:pt x="0" y="0"/>
                    </a:moveTo>
                    <a:lnTo>
                      <a:pt x="219" y="125"/>
                    </a:lnTo>
                    <a:lnTo>
                      <a:pt x="219" y="216"/>
                    </a:lnTo>
                    <a:lnTo>
                      <a:pt x="0" y="9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9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46" name="Freeform 1066"/>
              <p:cNvSpPr>
                <a:spLocks/>
              </p:cNvSpPr>
              <p:nvPr/>
            </p:nvSpPr>
            <p:spPr bwMode="auto">
              <a:xfrm>
                <a:off x="1166" y="1871"/>
                <a:ext cx="401" cy="231"/>
              </a:xfrm>
              <a:custGeom>
                <a:avLst/>
                <a:gdLst>
                  <a:gd name="T0" fmla="*/ 400 w 401"/>
                  <a:gd name="T1" fmla="*/ 126 h 231"/>
                  <a:gd name="T2" fmla="*/ 219 w 401"/>
                  <a:gd name="T3" fmla="*/ 230 h 231"/>
                  <a:gd name="T4" fmla="*/ 0 w 401"/>
                  <a:gd name="T5" fmla="*/ 103 h 231"/>
                  <a:gd name="T6" fmla="*/ 180 w 401"/>
                  <a:gd name="T7" fmla="*/ 0 h 231"/>
                  <a:gd name="T8" fmla="*/ 400 w 401"/>
                  <a:gd name="T9" fmla="*/ 126 h 2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1"/>
                  <a:gd name="T16" fmla="*/ 0 h 231"/>
                  <a:gd name="T17" fmla="*/ 401 w 401"/>
                  <a:gd name="T18" fmla="*/ 231 h 2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1" h="231">
                    <a:moveTo>
                      <a:pt x="400" y="126"/>
                    </a:moveTo>
                    <a:lnTo>
                      <a:pt x="219" y="230"/>
                    </a:lnTo>
                    <a:lnTo>
                      <a:pt x="0" y="103"/>
                    </a:lnTo>
                    <a:lnTo>
                      <a:pt x="180" y="0"/>
                    </a:lnTo>
                    <a:lnTo>
                      <a:pt x="400" y="126"/>
                    </a:lnTo>
                  </a:path>
                </a:pathLst>
              </a:cu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47" name="Freeform 1067"/>
              <p:cNvSpPr>
                <a:spLocks/>
              </p:cNvSpPr>
              <p:nvPr/>
            </p:nvSpPr>
            <p:spPr bwMode="auto">
              <a:xfrm>
                <a:off x="1246" y="1986"/>
                <a:ext cx="59" cy="70"/>
              </a:xfrm>
              <a:custGeom>
                <a:avLst/>
                <a:gdLst>
                  <a:gd name="T0" fmla="*/ 58 w 59"/>
                  <a:gd name="T1" fmla="*/ 0 h 70"/>
                  <a:gd name="T2" fmla="*/ 58 w 59"/>
                  <a:gd name="T3" fmla="*/ 69 h 70"/>
                  <a:gd name="T4" fmla="*/ 0 w 59"/>
                  <a:gd name="T5" fmla="*/ 35 h 70"/>
                  <a:gd name="T6" fmla="*/ 58 w 59"/>
                  <a:gd name="T7" fmla="*/ 0 h 7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9"/>
                  <a:gd name="T13" fmla="*/ 0 h 70"/>
                  <a:gd name="T14" fmla="*/ 59 w 59"/>
                  <a:gd name="T15" fmla="*/ 70 h 7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9" h="70">
                    <a:moveTo>
                      <a:pt x="58" y="0"/>
                    </a:moveTo>
                    <a:lnTo>
                      <a:pt x="58" y="69"/>
                    </a:lnTo>
                    <a:lnTo>
                      <a:pt x="0" y="35"/>
                    </a:lnTo>
                    <a:lnTo>
                      <a:pt x="58" y="0"/>
                    </a:lnTo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48" name="Freeform 1068"/>
              <p:cNvSpPr>
                <a:spLocks/>
              </p:cNvSpPr>
              <p:nvPr/>
            </p:nvSpPr>
            <p:spPr bwMode="auto">
              <a:xfrm>
                <a:off x="1398" y="2103"/>
                <a:ext cx="33" cy="64"/>
              </a:xfrm>
              <a:custGeom>
                <a:avLst/>
                <a:gdLst>
                  <a:gd name="T0" fmla="*/ 32 w 33"/>
                  <a:gd name="T1" fmla="*/ 0 h 64"/>
                  <a:gd name="T2" fmla="*/ 0 w 33"/>
                  <a:gd name="T3" fmla="*/ 18 h 64"/>
                  <a:gd name="T4" fmla="*/ 0 w 33"/>
                  <a:gd name="T5" fmla="*/ 63 h 64"/>
                  <a:gd name="T6" fmla="*/ 32 w 33"/>
                  <a:gd name="T7" fmla="*/ 45 h 64"/>
                  <a:gd name="T8" fmla="*/ 32 w 33"/>
                  <a:gd name="T9" fmla="*/ 0 h 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64"/>
                  <a:gd name="T17" fmla="*/ 33 w 33"/>
                  <a:gd name="T18" fmla="*/ 64 h 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64">
                    <a:moveTo>
                      <a:pt x="32" y="0"/>
                    </a:moveTo>
                    <a:lnTo>
                      <a:pt x="0" y="18"/>
                    </a:lnTo>
                    <a:lnTo>
                      <a:pt x="0" y="63"/>
                    </a:lnTo>
                    <a:lnTo>
                      <a:pt x="32" y="45"/>
                    </a:lnTo>
                    <a:lnTo>
                      <a:pt x="32" y="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49" name="Freeform 1069"/>
              <p:cNvSpPr>
                <a:spLocks/>
              </p:cNvSpPr>
              <p:nvPr/>
            </p:nvSpPr>
            <p:spPr bwMode="auto">
              <a:xfrm>
                <a:off x="1185" y="2080"/>
                <a:ext cx="107" cy="104"/>
              </a:xfrm>
              <a:custGeom>
                <a:avLst/>
                <a:gdLst>
                  <a:gd name="T0" fmla="*/ 0 w 107"/>
                  <a:gd name="T1" fmla="*/ 0 h 104"/>
                  <a:gd name="T2" fmla="*/ 106 w 107"/>
                  <a:gd name="T3" fmla="*/ 61 h 104"/>
                  <a:gd name="T4" fmla="*/ 106 w 107"/>
                  <a:gd name="T5" fmla="*/ 103 h 104"/>
                  <a:gd name="T6" fmla="*/ 0 w 107"/>
                  <a:gd name="T7" fmla="*/ 42 h 104"/>
                  <a:gd name="T8" fmla="*/ 0 w 107"/>
                  <a:gd name="T9" fmla="*/ 0 h 1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7"/>
                  <a:gd name="T16" fmla="*/ 0 h 104"/>
                  <a:gd name="T17" fmla="*/ 107 w 107"/>
                  <a:gd name="T18" fmla="*/ 104 h 10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7" h="104">
                    <a:moveTo>
                      <a:pt x="0" y="0"/>
                    </a:moveTo>
                    <a:lnTo>
                      <a:pt x="106" y="61"/>
                    </a:lnTo>
                    <a:lnTo>
                      <a:pt x="106" y="103"/>
                    </a:lnTo>
                    <a:lnTo>
                      <a:pt x="0" y="4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6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50" name="Freeform 1070"/>
              <p:cNvSpPr>
                <a:spLocks/>
              </p:cNvSpPr>
              <p:nvPr/>
            </p:nvSpPr>
            <p:spPr bwMode="auto">
              <a:xfrm>
                <a:off x="1290" y="2117"/>
                <a:ext cx="41" cy="67"/>
              </a:xfrm>
              <a:custGeom>
                <a:avLst/>
                <a:gdLst>
                  <a:gd name="T0" fmla="*/ 40 w 41"/>
                  <a:gd name="T1" fmla="*/ 0 h 67"/>
                  <a:gd name="T2" fmla="*/ 0 w 41"/>
                  <a:gd name="T3" fmla="*/ 22 h 67"/>
                  <a:gd name="T4" fmla="*/ 0 w 41"/>
                  <a:gd name="T5" fmla="*/ 66 h 67"/>
                  <a:gd name="T6" fmla="*/ 40 w 41"/>
                  <a:gd name="T7" fmla="*/ 43 h 67"/>
                  <a:gd name="T8" fmla="*/ 40 w 41"/>
                  <a:gd name="T9" fmla="*/ 0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"/>
                  <a:gd name="T16" fmla="*/ 0 h 67"/>
                  <a:gd name="T17" fmla="*/ 41 w 41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" h="67">
                    <a:moveTo>
                      <a:pt x="40" y="0"/>
                    </a:moveTo>
                    <a:lnTo>
                      <a:pt x="0" y="22"/>
                    </a:lnTo>
                    <a:lnTo>
                      <a:pt x="0" y="66"/>
                    </a:lnTo>
                    <a:lnTo>
                      <a:pt x="40" y="43"/>
                    </a:lnTo>
                    <a:lnTo>
                      <a:pt x="40" y="0"/>
                    </a:lnTo>
                  </a:path>
                </a:pathLst>
              </a:custGeom>
              <a:solidFill>
                <a:srgbClr val="FF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51" name="Freeform 1071"/>
              <p:cNvSpPr>
                <a:spLocks/>
              </p:cNvSpPr>
              <p:nvPr/>
            </p:nvSpPr>
            <p:spPr bwMode="auto">
              <a:xfrm>
                <a:off x="1184" y="2058"/>
                <a:ext cx="146" cy="84"/>
              </a:xfrm>
              <a:custGeom>
                <a:avLst/>
                <a:gdLst>
                  <a:gd name="T0" fmla="*/ 145 w 146"/>
                  <a:gd name="T1" fmla="*/ 61 h 84"/>
                  <a:gd name="T2" fmla="*/ 105 w 146"/>
                  <a:gd name="T3" fmla="*/ 83 h 84"/>
                  <a:gd name="T4" fmla="*/ 0 w 146"/>
                  <a:gd name="T5" fmla="*/ 21 h 84"/>
                  <a:gd name="T6" fmla="*/ 37 w 146"/>
                  <a:gd name="T7" fmla="*/ 0 h 84"/>
                  <a:gd name="T8" fmla="*/ 145 w 146"/>
                  <a:gd name="T9" fmla="*/ 61 h 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6"/>
                  <a:gd name="T16" fmla="*/ 0 h 84"/>
                  <a:gd name="T17" fmla="*/ 146 w 146"/>
                  <a:gd name="T18" fmla="*/ 84 h 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6" h="84">
                    <a:moveTo>
                      <a:pt x="145" y="61"/>
                    </a:moveTo>
                    <a:lnTo>
                      <a:pt x="105" y="83"/>
                    </a:lnTo>
                    <a:lnTo>
                      <a:pt x="0" y="21"/>
                    </a:lnTo>
                    <a:lnTo>
                      <a:pt x="37" y="0"/>
                    </a:lnTo>
                    <a:lnTo>
                      <a:pt x="145" y="61"/>
                    </a:lnTo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52" name="Freeform 1072"/>
              <p:cNvSpPr>
                <a:spLocks/>
              </p:cNvSpPr>
              <p:nvPr/>
            </p:nvSpPr>
            <p:spPr bwMode="auto">
              <a:xfrm>
                <a:off x="1456" y="2070"/>
                <a:ext cx="32" cy="64"/>
              </a:xfrm>
              <a:custGeom>
                <a:avLst/>
                <a:gdLst>
                  <a:gd name="T0" fmla="*/ 31 w 32"/>
                  <a:gd name="T1" fmla="*/ 0 h 64"/>
                  <a:gd name="T2" fmla="*/ 0 w 32"/>
                  <a:gd name="T3" fmla="*/ 18 h 64"/>
                  <a:gd name="T4" fmla="*/ 0 w 32"/>
                  <a:gd name="T5" fmla="*/ 63 h 64"/>
                  <a:gd name="T6" fmla="*/ 31 w 32"/>
                  <a:gd name="T7" fmla="*/ 45 h 64"/>
                  <a:gd name="T8" fmla="*/ 31 w 32"/>
                  <a:gd name="T9" fmla="*/ 0 h 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64"/>
                  <a:gd name="T17" fmla="*/ 32 w 32"/>
                  <a:gd name="T18" fmla="*/ 64 h 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64">
                    <a:moveTo>
                      <a:pt x="31" y="0"/>
                    </a:moveTo>
                    <a:lnTo>
                      <a:pt x="0" y="18"/>
                    </a:lnTo>
                    <a:lnTo>
                      <a:pt x="0" y="63"/>
                    </a:lnTo>
                    <a:lnTo>
                      <a:pt x="31" y="45"/>
                    </a:lnTo>
                    <a:lnTo>
                      <a:pt x="31" y="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53" name="Freeform 1073"/>
              <p:cNvSpPr>
                <a:spLocks/>
              </p:cNvSpPr>
              <p:nvPr/>
            </p:nvSpPr>
            <p:spPr bwMode="auto">
              <a:xfrm>
                <a:off x="1166" y="1939"/>
                <a:ext cx="59" cy="71"/>
              </a:xfrm>
              <a:custGeom>
                <a:avLst/>
                <a:gdLst>
                  <a:gd name="T0" fmla="*/ 58 w 59"/>
                  <a:gd name="T1" fmla="*/ 0 h 71"/>
                  <a:gd name="T2" fmla="*/ 58 w 59"/>
                  <a:gd name="T3" fmla="*/ 70 h 71"/>
                  <a:gd name="T4" fmla="*/ 0 w 59"/>
                  <a:gd name="T5" fmla="*/ 36 h 71"/>
                  <a:gd name="T6" fmla="*/ 58 w 59"/>
                  <a:gd name="T7" fmla="*/ 0 h 7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9"/>
                  <a:gd name="T13" fmla="*/ 0 h 71"/>
                  <a:gd name="T14" fmla="*/ 59 w 59"/>
                  <a:gd name="T15" fmla="*/ 71 h 7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9" h="71">
                    <a:moveTo>
                      <a:pt x="58" y="0"/>
                    </a:moveTo>
                    <a:lnTo>
                      <a:pt x="58" y="70"/>
                    </a:lnTo>
                    <a:lnTo>
                      <a:pt x="0" y="36"/>
                    </a:lnTo>
                    <a:lnTo>
                      <a:pt x="58" y="0"/>
                    </a:lnTo>
                  </a:path>
                </a:pathLst>
              </a:custGeom>
              <a:solidFill>
                <a:srgbClr val="B3B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54" name="Freeform 1074"/>
              <p:cNvSpPr>
                <a:spLocks/>
              </p:cNvSpPr>
              <p:nvPr/>
            </p:nvSpPr>
            <p:spPr bwMode="auto">
              <a:xfrm>
                <a:off x="1224" y="1834"/>
                <a:ext cx="181" cy="175"/>
              </a:xfrm>
              <a:custGeom>
                <a:avLst/>
                <a:gdLst>
                  <a:gd name="T0" fmla="*/ 180 w 181"/>
                  <a:gd name="T1" fmla="*/ 69 h 175"/>
                  <a:gd name="T2" fmla="*/ 0 w 181"/>
                  <a:gd name="T3" fmla="*/ 174 h 175"/>
                  <a:gd name="T4" fmla="*/ 0 w 181"/>
                  <a:gd name="T5" fmla="*/ 104 h 175"/>
                  <a:gd name="T6" fmla="*/ 180 w 181"/>
                  <a:gd name="T7" fmla="*/ 0 h 175"/>
                  <a:gd name="T8" fmla="*/ 180 w 181"/>
                  <a:gd name="T9" fmla="*/ 69 h 1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1"/>
                  <a:gd name="T16" fmla="*/ 0 h 175"/>
                  <a:gd name="T17" fmla="*/ 181 w 181"/>
                  <a:gd name="T18" fmla="*/ 175 h 17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1" h="175">
                    <a:moveTo>
                      <a:pt x="180" y="69"/>
                    </a:moveTo>
                    <a:lnTo>
                      <a:pt x="0" y="174"/>
                    </a:lnTo>
                    <a:lnTo>
                      <a:pt x="0" y="104"/>
                    </a:lnTo>
                    <a:lnTo>
                      <a:pt x="180" y="0"/>
                    </a:lnTo>
                    <a:lnTo>
                      <a:pt x="180" y="69"/>
                    </a:lnTo>
                  </a:path>
                </a:pathLst>
              </a:custGeom>
              <a:solidFill>
                <a:srgbClr val="4C4C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55" name="Freeform 1075"/>
              <p:cNvSpPr>
                <a:spLocks/>
              </p:cNvSpPr>
              <p:nvPr/>
            </p:nvSpPr>
            <p:spPr bwMode="auto">
              <a:xfrm>
                <a:off x="1246" y="1986"/>
                <a:ext cx="59" cy="70"/>
              </a:xfrm>
              <a:custGeom>
                <a:avLst/>
                <a:gdLst>
                  <a:gd name="T0" fmla="*/ 58 w 59"/>
                  <a:gd name="T1" fmla="*/ 0 h 70"/>
                  <a:gd name="T2" fmla="*/ 58 w 59"/>
                  <a:gd name="T3" fmla="*/ 69 h 70"/>
                  <a:gd name="T4" fmla="*/ 0 w 59"/>
                  <a:gd name="T5" fmla="*/ 35 h 70"/>
                  <a:gd name="T6" fmla="*/ 58 w 59"/>
                  <a:gd name="T7" fmla="*/ 0 h 7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9"/>
                  <a:gd name="T13" fmla="*/ 0 h 70"/>
                  <a:gd name="T14" fmla="*/ 59 w 59"/>
                  <a:gd name="T15" fmla="*/ 70 h 7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9" h="70">
                    <a:moveTo>
                      <a:pt x="58" y="0"/>
                    </a:moveTo>
                    <a:lnTo>
                      <a:pt x="58" y="69"/>
                    </a:lnTo>
                    <a:lnTo>
                      <a:pt x="0" y="35"/>
                    </a:lnTo>
                    <a:lnTo>
                      <a:pt x="58" y="0"/>
                    </a:lnTo>
                  </a:path>
                </a:pathLst>
              </a:custGeom>
              <a:solidFill>
                <a:srgbClr val="B3B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56" name="Freeform 1076"/>
              <p:cNvSpPr>
                <a:spLocks/>
              </p:cNvSpPr>
              <p:nvPr/>
            </p:nvSpPr>
            <p:spPr bwMode="auto">
              <a:xfrm>
                <a:off x="1304" y="1880"/>
                <a:ext cx="182" cy="176"/>
              </a:xfrm>
              <a:custGeom>
                <a:avLst/>
                <a:gdLst>
                  <a:gd name="T0" fmla="*/ 181 w 182"/>
                  <a:gd name="T1" fmla="*/ 70 h 176"/>
                  <a:gd name="T2" fmla="*/ 0 w 182"/>
                  <a:gd name="T3" fmla="*/ 175 h 176"/>
                  <a:gd name="T4" fmla="*/ 0 w 182"/>
                  <a:gd name="T5" fmla="*/ 105 h 176"/>
                  <a:gd name="T6" fmla="*/ 181 w 182"/>
                  <a:gd name="T7" fmla="*/ 0 h 176"/>
                  <a:gd name="T8" fmla="*/ 181 w 182"/>
                  <a:gd name="T9" fmla="*/ 70 h 1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2"/>
                  <a:gd name="T16" fmla="*/ 0 h 176"/>
                  <a:gd name="T17" fmla="*/ 182 w 182"/>
                  <a:gd name="T18" fmla="*/ 176 h 1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2" h="176">
                    <a:moveTo>
                      <a:pt x="181" y="70"/>
                    </a:moveTo>
                    <a:lnTo>
                      <a:pt x="0" y="175"/>
                    </a:lnTo>
                    <a:lnTo>
                      <a:pt x="0" y="105"/>
                    </a:lnTo>
                    <a:lnTo>
                      <a:pt x="181" y="0"/>
                    </a:lnTo>
                    <a:lnTo>
                      <a:pt x="181" y="70"/>
                    </a:lnTo>
                  </a:path>
                </a:pathLst>
              </a:custGeom>
              <a:solidFill>
                <a:srgbClr val="4C4C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57" name="Freeform 1077"/>
              <p:cNvSpPr>
                <a:spLocks/>
              </p:cNvSpPr>
              <p:nvPr/>
            </p:nvSpPr>
            <p:spPr bwMode="auto">
              <a:xfrm>
                <a:off x="1327" y="2033"/>
                <a:ext cx="58" cy="69"/>
              </a:xfrm>
              <a:custGeom>
                <a:avLst/>
                <a:gdLst>
                  <a:gd name="T0" fmla="*/ 57 w 58"/>
                  <a:gd name="T1" fmla="*/ 0 h 69"/>
                  <a:gd name="T2" fmla="*/ 57 w 58"/>
                  <a:gd name="T3" fmla="*/ 68 h 69"/>
                  <a:gd name="T4" fmla="*/ 0 w 58"/>
                  <a:gd name="T5" fmla="*/ 35 h 69"/>
                  <a:gd name="T6" fmla="*/ 57 w 58"/>
                  <a:gd name="T7" fmla="*/ 0 h 6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8"/>
                  <a:gd name="T13" fmla="*/ 0 h 69"/>
                  <a:gd name="T14" fmla="*/ 58 w 58"/>
                  <a:gd name="T15" fmla="*/ 69 h 6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8" h="69">
                    <a:moveTo>
                      <a:pt x="57" y="0"/>
                    </a:moveTo>
                    <a:lnTo>
                      <a:pt x="57" y="68"/>
                    </a:lnTo>
                    <a:lnTo>
                      <a:pt x="0" y="35"/>
                    </a:lnTo>
                    <a:lnTo>
                      <a:pt x="57" y="0"/>
                    </a:lnTo>
                  </a:path>
                </a:pathLst>
              </a:custGeom>
              <a:solidFill>
                <a:srgbClr val="B3B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58" name="Freeform 1078"/>
              <p:cNvSpPr>
                <a:spLocks/>
              </p:cNvSpPr>
              <p:nvPr/>
            </p:nvSpPr>
            <p:spPr bwMode="auto">
              <a:xfrm>
                <a:off x="1385" y="1929"/>
                <a:ext cx="182" cy="173"/>
              </a:xfrm>
              <a:custGeom>
                <a:avLst/>
                <a:gdLst>
                  <a:gd name="T0" fmla="*/ 181 w 182"/>
                  <a:gd name="T1" fmla="*/ 68 h 173"/>
                  <a:gd name="T2" fmla="*/ 0 w 182"/>
                  <a:gd name="T3" fmla="*/ 172 h 173"/>
                  <a:gd name="T4" fmla="*/ 0 w 182"/>
                  <a:gd name="T5" fmla="*/ 103 h 173"/>
                  <a:gd name="T6" fmla="*/ 181 w 182"/>
                  <a:gd name="T7" fmla="*/ 0 h 173"/>
                  <a:gd name="T8" fmla="*/ 181 w 182"/>
                  <a:gd name="T9" fmla="*/ 68 h 1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2"/>
                  <a:gd name="T16" fmla="*/ 0 h 173"/>
                  <a:gd name="T17" fmla="*/ 182 w 182"/>
                  <a:gd name="T18" fmla="*/ 173 h 1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2" h="173">
                    <a:moveTo>
                      <a:pt x="181" y="68"/>
                    </a:moveTo>
                    <a:lnTo>
                      <a:pt x="0" y="172"/>
                    </a:lnTo>
                    <a:lnTo>
                      <a:pt x="0" y="103"/>
                    </a:lnTo>
                    <a:lnTo>
                      <a:pt x="181" y="0"/>
                    </a:lnTo>
                    <a:lnTo>
                      <a:pt x="181" y="68"/>
                    </a:lnTo>
                  </a:path>
                </a:pathLst>
              </a:custGeom>
              <a:solidFill>
                <a:srgbClr val="4C4C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59" name="Freeform 1079"/>
              <p:cNvSpPr>
                <a:spLocks/>
              </p:cNvSpPr>
              <p:nvPr/>
            </p:nvSpPr>
            <p:spPr bwMode="auto">
              <a:xfrm>
                <a:off x="1310" y="1893"/>
                <a:ext cx="166" cy="152"/>
              </a:xfrm>
              <a:custGeom>
                <a:avLst/>
                <a:gdLst>
                  <a:gd name="T0" fmla="*/ 165 w 166"/>
                  <a:gd name="T1" fmla="*/ 55 h 152"/>
                  <a:gd name="T2" fmla="*/ 165 w 166"/>
                  <a:gd name="T3" fmla="*/ 0 h 152"/>
                  <a:gd name="T4" fmla="*/ 0 w 166"/>
                  <a:gd name="T5" fmla="*/ 93 h 152"/>
                  <a:gd name="T6" fmla="*/ 0 w 166"/>
                  <a:gd name="T7" fmla="*/ 151 h 152"/>
                  <a:gd name="T8" fmla="*/ 165 w 166"/>
                  <a:gd name="T9" fmla="*/ 55 h 1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6"/>
                  <a:gd name="T16" fmla="*/ 0 h 152"/>
                  <a:gd name="T17" fmla="*/ 166 w 166"/>
                  <a:gd name="T18" fmla="*/ 152 h 1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6" h="152">
                    <a:moveTo>
                      <a:pt x="165" y="55"/>
                    </a:moveTo>
                    <a:lnTo>
                      <a:pt x="165" y="0"/>
                    </a:lnTo>
                    <a:lnTo>
                      <a:pt x="0" y="93"/>
                    </a:lnTo>
                    <a:lnTo>
                      <a:pt x="0" y="151"/>
                    </a:lnTo>
                    <a:lnTo>
                      <a:pt x="165" y="55"/>
                    </a:lnTo>
                  </a:path>
                </a:pathLst>
              </a:custGeom>
              <a:solidFill>
                <a:srgbClr val="CEE1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60" name="Line 1080"/>
              <p:cNvSpPr>
                <a:spLocks noChangeShapeType="1"/>
              </p:cNvSpPr>
              <p:nvPr/>
            </p:nvSpPr>
            <p:spPr bwMode="auto">
              <a:xfrm flipV="1">
                <a:off x="1479" y="2206"/>
                <a:ext cx="0" cy="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d-ID" sz="2400"/>
              </a:p>
            </p:txBody>
          </p:sp>
          <p:sp>
            <p:nvSpPr>
              <p:cNvPr id="161" name="Freeform 1081"/>
              <p:cNvSpPr>
                <a:spLocks/>
              </p:cNvSpPr>
              <p:nvPr/>
            </p:nvSpPr>
            <p:spPr bwMode="auto">
              <a:xfrm>
                <a:off x="1486" y="2209"/>
                <a:ext cx="17" cy="17"/>
              </a:xfrm>
              <a:custGeom>
                <a:avLst/>
                <a:gdLst>
                  <a:gd name="T0" fmla="*/ 10 w 17"/>
                  <a:gd name="T1" fmla="*/ 15 h 17"/>
                  <a:gd name="T2" fmla="*/ 13 w 17"/>
                  <a:gd name="T3" fmla="*/ 14 h 17"/>
                  <a:gd name="T4" fmla="*/ 14 w 17"/>
                  <a:gd name="T5" fmla="*/ 13 h 17"/>
                  <a:gd name="T6" fmla="*/ 14 w 17"/>
                  <a:gd name="T7" fmla="*/ 12 h 17"/>
                  <a:gd name="T8" fmla="*/ 16 w 17"/>
                  <a:gd name="T9" fmla="*/ 10 h 17"/>
                  <a:gd name="T10" fmla="*/ 14 w 17"/>
                  <a:gd name="T11" fmla="*/ 7 h 17"/>
                  <a:gd name="T12" fmla="*/ 13 w 17"/>
                  <a:gd name="T13" fmla="*/ 5 h 17"/>
                  <a:gd name="T14" fmla="*/ 11 w 17"/>
                  <a:gd name="T15" fmla="*/ 2 h 17"/>
                  <a:gd name="T16" fmla="*/ 9 w 17"/>
                  <a:gd name="T17" fmla="*/ 1 h 17"/>
                  <a:gd name="T18" fmla="*/ 7 w 17"/>
                  <a:gd name="T19" fmla="*/ 0 h 17"/>
                  <a:gd name="T20" fmla="*/ 6 w 17"/>
                  <a:gd name="T21" fmla="*/ 0 h 17"/>
                  <a:gd name="T22" fmla="*/ 5 w 17"/>
                  <a:gd name="T23" fmla="*/ 1 h 17"/>
                  <a:gd name="T24" fmla="*/ 1 w 17"/>
                  <a:gd name="T25" fmla="*/ 2 h 17"/>
                  <a:gd name="T26" fmla="*/ 1 w 17"/>
                  <a:gd name="T27" fmla="*/ 3 h 17"/>
                  <a:gd name="T28" fmla="*/ 1 w 17"/>
                  <a:gd name="T29" fmla="*/ 4 h 17"/>
                  <a:gd name="T30" fmla="*/ 0 w 17"/>
                  <a:gd name="T31" fmla="*/ 6 h 17"/>
                  <a:gd name="T32" fmla="*/ 1 w 17"/>
                  <a:gd name="T33" fmla="*/ 8 h 17"/>
                  <a:gd name="T34" fmla="*/ 1 w 17"/>
                  <a:gd name="T35" fmla="*/ 11 h 17"/>
                  <a:gd name="T36" fmla="*/ 4 w 17"/>
                  <a:gd name="T37" fmla="*/ 14 h 17"/>
                  <a:gd name="T38" fmla="*/ 5 w 17"/>
                  <a:gd name="T39" fmla="*/ 15 h 17"/>
                  <a:gd name="T40" fmla="*/ 8 w 17"/>
                  <a:gd name="T41" fmla="*/ 16 h 17"/>
                  <a:gd name="T42" fmla="*/ 9 w 17"/>
                  <a:gd name="T43" fmla="*/ 16 h 17"/>
                  <a:gd name="T44" fmla="*/ 10 w 17"/>
                  <a:gd name="T45" fmla="*/ 15 h 1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7"/>
                  <a:gd name="T70" fmla="*/ 0 h 17"/>
                  <a:gd name="T71" fmla="*/ 17 w 17"/>
                  <a:gd name="T72" fmla="*/ 17 h 1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7" h="17">
                    <a:moveTo>
                      <a:pt x="10" y="15"/>
                    </a:moveTo>
                    <a:lnTo>
                      <a:pt x="13" y="14"/>
                    </a:lnTo>
                    <a:lnTo>
                      <a:pt x="14" y="13"/>
                    </a:lnTo>
                    <a:lnTo>
                      <a:pt x="14" y="12"/>
                    </a:lnTo>
                    <a:lnTo>
                      <a:pt x="16" y="10"/>
                    </a:lnTo>
                    <a:lnTo>
                      <a:pt x="14" y="7"/>
                    </a:lnTo>
                    <a:lnTo>
                      <a:pt x="13" y="5"/>
                    </a:lnTo>
                    <a:lnTo>
                      <a:pt x="11" y="2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5" y="1"/>
                    </a:lnTo>
                    <a:lnTo>
                      <a:pt x="1" y="2"/>
                    </a:lnTo>
                    <a:lnTo>
                      <a:pt x="1" y="3"/>
                    </a:lnTo>
                    <a:lnTo>
                      <a:pt x="1" y="4"/>
                    </a:lnTo>
                    <a:lnTo>
                      <a:pt x="0" y="6"/>
                    </a:lnTo>
                    <a:lnTo>
                      <a:pt x="1" y="8"/>
                    </a:lnTo>
                    <a:lnTo>
                      <a:pt x="1" y="11"/>
                    </a:lnTo>
                    <a:lnTo>
                      <a:pt x="4" y="14"/>
                    </a:lnTo>
                    <a:lnTo>
                      <a:pt x="5" y="15"/>
                    </a:lnTo>
                    <a:lnTo>
                      <a:pt x="8" y="16"/>
                    </a:lnTo>
                    <a:lnTo>
                      <a:pt x="9" y="16"/>
                    </a:lnTo>
                    <a:lnTo>
                      <a:pt x="10" y="15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62" name="Freeform 1082"/>
              <p:cNvSpPr>
                <a:spLocks/>
              </p:cNvSpPr>
              <p:nvPr/>
            </p:nvSpPr>
            <p:spPr bwMode="auto">
              <a:xfrm>
                <a:off x="1486" y="2211"/>
                <a:ext cx="17" cy="17"/>
              </a:xfrm>
              <a:custGeom>
                <a:avLst/>
                <a:gdLst>
                  <a:gd name="T0" fmla="*/ 1 w 17"/>
                  <a:gd name="T1" fmla="*/ 10 h 17"/>
                  <a:gd name="T2" fmla="*/ 1 w 17"/>
                  <a:gd name="T3" fmla="*/ 6 h 17"/>
                  <a:gd name="T4" fmla="*/ 0 w 17"/>
                  <a:gd name="T5" fmla="*/ 4 h 17"/>
                  <a:gd name="T6" fmla="*/ 1 w 17"/>
                  <a:gd name="T7" fmla="*/ 2 h 17"/>
                  <a:gd name="T8" fmla="*/ 1 w 17"/>
                  <a:gd name="T9" fmla="*/ 1 h 17"/>
                  <a:gd name="T10" fmla="*/ 1 w 17"/>
                  <a:gd name="T11" fmla="*/ 0 h 17"/>
                  <a:gd name="T12" fmla="*/ 5 w 17"/>
                  <a:gd name="T13" fmla="*/ 0 h 17"/>
                  <a:gd name="T14" fmla="*/ 7 w 17"/>
                  <a:gd name="T15" fmla="*/ 1 h 17"/>
                  <a:gd name="T16" fmla="*/ 11 w 17"/>
                  <a:gd name="T17" fmla="*/ 3 h 17"/>
                  <a:gd name="T18" fmla="*/ 14 w 17"/>
                  <a:gd name="T19" fmla="*/ 4 h 17"/>
                  <a:gd name="T20" fmla="*/ 14 w 17"/>
                  <a:gd name="T21" fmla="*/ 9 h 17"/>
                  <a:gd name="T22" fmla="*/ 16 w 17"/>
                  <a:gd name="T23" fmla="*/ 11 h 17"/>
                  <a:gd name="T24" fmla="*/ 14 w 17"/>
                  <a:gd name="T25" fmla="*/ 14 h 17"/>
                  <a:gd name="T26" fmla="*/ 11 w 17"/>
                  <a:gd name="T27" fmla="*/ 16 h 17"/>
                  <a:gd name="T28" fmla="*/ 7 w 17"/>
                  <a:gd name="T29" fmla="*/ 14 h 17"/>
                  <a:gd name="T30" fmla="*/ 5 w 17"/>
                  <a:gd name="T31" fmla="*/ 13 h 17"/>
                  <a:gd name="T32" fmla="*/ 1 w 17"/>
                  <a:gd name="T33" fmla="*/ 10 h 1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7"/>
                  <a:gd name="T52" fmla="*/ 0 h 17"/>
                  <a:gd name="T53" fmla="*/ 17 w 17"/>
                  <a:gd name="T54" fmla="*/ 17 h 1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7" h="17">
                    <a:moveTo>
                      <a:pt x="1" y="10"/>
                    </a:moveTo>
                    <a:lnTo>
                      <a:pt x="1" y="6"/>
                    </a:lnTo>
                    <a:lnTo>
                      <a:pt x="0" y="4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5" y="0"/>
                    </a:lnTo>
                    <a:lnTo>
                      <a:pt x="7" y="1"/>
                    </a:lnTo>
                    <a:lnTo>
                      <a:pt x="11" y="3"/>
                    </a:lnTo>
                    <a:lnTo>
                      <a:pt x="14" y="4"/>
                    </a:lnTo>
                    <a:lnTo>
                      <a:pt x="14" y="9"/>
                    </a:lnTo>
                    <a:lnTo>
                      <a:pt x="16" y="11"/>
                    </a:lnTo>
                    <a:lnTo>
                      <a:pt x="14" y="14"/>
                    </a:lnTo>
                    <a:lnTo>
                      <a:pt x="11" y="16"/>
                    </a:lnTo>
                    <a:lnTo>
                      <a:pt x="7" y="14"/>
                    </a:lnTo>
                    <a:lnTo>
                      <a:pt x="5" y="13"/>
                    </a:lnTo>
                    <a:lnTo>
                      <a:pt x="1" y="10"/>
                    </a:ln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63" name="Freeform 1083"/>
              <p:cNvSpPr>
                <a:spLocks/>
              </p:cNvSpPr>
              <p:nvPr/>
            </p:nvSpPr>
            <p:spPr bwMode="auto">
              <a:xfrm>
                <a:off x="1486" y="2213"/>
                <a:ext cx="17" cy="17"/>
              </a:xfrm>
              <a:custGeom>
                <a:avLst/>
                <a:gdLst>
                  <a:gd name="T0" fmla="*/ 3 w 17"/>
                  <a:gd name="T1" fmla="*/ 9 h 17"/>
                  <a:gd name="T2" fmla="*/ 0 w 17"/>
                  <a:gd name="T3" fmla="*/ 6 h 17"/>
                  <a:gd name="T4" fmla="*/ 0 w 17"/>
                  <a:gd name="T5" fmla="*/ 2 h 17"/>
                  <a:gd name="T6" fmla="*/ 0 w 17"/>
                  <a:gd name="T7" fmla="*/ 0 h 17"/>
                  <a:gd name="T8" fmla="*/ 3 w 17"/>
                  <a:gd name="T9" fmla="*/ 0 h 17"/>
                  <a:gd name="T10" fmla="*/ 6 w 17"/>
                  <a:gd name="T11" fmla="*/ 0 h 17"/>
                  <a:gd name="T12" fmla="*/ 12 w 17"/>
                  <a:gd name="T13" fmla="*/ 4 h 17"/>
                  <a:gd name="T14" fmla="*/ 16 w 17"/>
                  <a:gd name="T15" fmla="*/ 9 h 17"/>
                  <a:gd name="T16" fmla="*/ 16 w 17"/>
                  <a:gd name="T17" fmla="*/ 13 h 17"/>
                  <a:gd name="T18" fmla="*/ 12 w 17"/>
                  <a:gd name="T19" fmla="*/ 13 h 17"/>
                  <a:gd name="T20" fmla="*/ 9 w 17"/>
                  <a:gd name="T21" fmla="*/ 16 h 17"/>
                  <a:gd name="T22" fmla="*/ 6 w 17"/>
                  <a:gd name="T23" fmla="*/ 13 h 17"/>
                  <a:gd name="T24" fmla="*/ 3 w 17"/>
                  <a:gd name="T25" fmla="*/ 9 h 1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7"/>
                  <a:gd name="T40" fmla="*/ 0 h 17"/>
                  <a:gd name="T41" fmla="*/ 17 w 17"/>
                  <a:gd name="T42" fmla="*/ 17 h 1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7" h="17">
                    <a:moveTo>
                      <a:pt x="3" y="9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12" y="4"/>
                    </a:lnTo>
                    <a:lnTo>
                      <a:pt x="16" y="9"/>
                    </a:lnTo>
                    <a:lnTo>
                      <a:pt x="16" y="13"/>
                    </a:lnTo>
                    <a:lnTo>
                      <a:pt x="12" y="13"/>
                    </a:lnTo>
                    <a:lnTo>
                      <a:pt x="9" y="16"/>
                    </a:lnTo>
                    <a:lnTo>
                      <a:pt x="6" y="13"/>
                    </a:lnTo>
                    <a:lnTo>
                      <a:pt x="3" y="9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64" name="Freeform 1084"/>
              <p:cNvSpPr>
                <a:spLocks/>
              </p:cNvSpPr>
              <p:nvPr/>
            </p:nvSpPr>
            <p:spPr bwMode="auto">
              <a:xfrm>
                <a:off x="1494" y="2213"/>
                <a:ext cx="17" cy="17"/>
              </a:xfrm>
              <a:custGeom>
                <a:avLst/>
                <a:gdLst>
                  <a:gd name="T0" fmla="*/ 10 w 17"/>
                  <a:gd name="T1" fmla="*/ 15 h 17"/>
                  <a:gd name="T2" fmla="*/ 13 w 17"/>
                  <a:gd name="T3" fmla="*/ 13 h 17"/>
                  <a:gd name="T4" fmla="*/ 14 w 17"/>
                  <a:gd name="T5" fmla="*/ 12 h 17"/>
                  <a:gd name="T6" fmla="*/ 16 w 17"/>
                  <a:gd name="T7" fmla="*/ 12 h 17"/>
                  <a:gd name="T8" fmla="*/ 16 w 17"/>
                  <a:gd name="T9" fmla="*/ 9 h 17"/>
                  <a:gd name="T10" fmla="*/ 16 w 17"/>
                  <a:gd name="T11" fmla="*/ 7 h 17"/>
                  <a:gd name="T12" fmla="*/ 13 w 17"/>
                  <a:gd name="T13" fmla="*/ 4 h 17"/>
                  <a:gd name="T14" fmla="*/ 12 w 17"/>
                  <a:gd name="T15" fmla="*/ 2 h 17"/>
                  <a:gd name="T16" fmla="*/ 10 w 17"/>
                  <a:gd name="T17" fmla="*/ 0 h 17"/>
                  <a:gd name="T18" fmla="*/ 8 w 17"/>
                  <a:gd name="T19" fmla="*/ 0 h 17"/>
                  <a:gd name="T20" fmla="*/ 6 w 17"/>
                  <a:gd name="T21" fmla="*/ 0 h 17"/>
                  <a:gd name="T22" fmla="*/ 5 w 17"/>
                  <a:gd name="T23" fmla="*/ 0 h 17"/>
                  <a:gd name="T24" fmla="*/ 2 w 17"/>
                  <a:gd name="T25" fmla="*/ 2 h 17"/>
                  <a:gd name="T26" fmla="*/ 1 w 17"/>
                  <a:gd name="T27" fmla="*/ 2 h 17"/>
                  <a:gd name="T28" fmla="*/ 0 w 17"/>
                  <a:gd name="T29" fmla="*/ 3 h 17"/>
                  <a:gd name="T30" fmla="*/ 0 w 17"/>
                  <a:gd name="T31" fmla="*/ 5 h 17"/>
                  <a:gd name="T32" fmla="*/ 0 w 17"/>
                  <a:gd name="T33" fmla="*/ 7 h 17"/>
                  <a:gd name="T34" fmla="*/ 2 w 17"/>
                  <a:gd name="T35" fmla="*/ 11 h 17"/>
                  <a:gd name="T36" fmla="*/ 3 w 17"/>
                  <a:gd name="T37" fmla="*/ 13 h 17"/>
                  <a:gd name="T38" fmla="*/ 6 w 17"/>
                  <a:gd name="T39" fmla="*/ 15 h 17"/>
                  <a:gd name="T40" fmla="*/ 8 w 17"/>
                  <a:gd name="T41" fmla="*/ 16 h 17"/>
                  <a:gd name="T42" fmla="*/ 9 w 17"/>
                  <a:gd name="T43" fmla="*/ 16 h 17"/>
                  <a:gd name="T44" fmla="*/ 10 w 17"/>
                  <a:gd name="T45" fmla="*/ 15 h 1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7"/>
                  <a:gd name="T70" fmla="*/ 0 h 17"/>
                  <a:gd name="T71" fmla="*/ 17 w 17"/>
                  <a:gd name="T72" fmla="*/ 17 h 1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7" h="17">
                    <a:moveTo>
                      <a:pt x="10" y="15"/>
                    </a:moveTo>
                    <a:lnTo>
                      <a:pt x="13" y="13"/>
                    </a:lnTo>
                    <a:lnTo>
                      <a:pt x="14" y="12"/>
                    </a:lnTo>
                    <a:lnTo>
                      <a:pt x="16" y="12"/>
                    </a:lnTo>
                    <a:lnTo>
                      <a:pt x="16" y="9"/>
                    </a:lnTo>
                    <a:lnTo>
                      <a:pt x="16" y="7"/>
                    </a:lnTo>
                    <a:lnTo>
                      <a:pt x="13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2" y="11"/>
                    </a:lnTo>
                    <a:lnTo>
                      <a:pt x="3" y="13"/>
                    </a:lnTo>
                    <a:lnTo>
                      <a:pt x="6" y="15"/>
                    </a:lnTo>
                    <a:lnTo>
                      <a:pt x="8" y="16"/>
                    </a:lnTo>
                    <a:lnTo>
                      <a:pt x="9" y="16"/>
                    </a:lnTo>
                    <a:lnTo>
                      <a:pt x="10" y="15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65" name="Freeform 1085"/>
              <p:cNvSpPr>
                <a:spLocks/>
              </p:cNvSpPr>
              <p:nvPr/>
            </p:nvSpPr>
            <p:spPr bwMode="auto">
              <a:xfrm>
                <a:off x="1494" y="2216"/>
                <a:ext cx="17" cy="17"/>
              </a:xfrm>
              <a:custGeom>
                <a:avLst/>
                <a:gdLst>
                  <a:gd name="T0" fmla="*/ 2 w 17"/>
                  <a:gd name="T1" fmla="*/ 10 h 17"/>
                  <a:gd name="T2" fmla="*/ 0 w 17"/>
                  <a:gd name="T3" fmla="*/ 5 h 17"/>
                  <a:gd name="T4" fmla="*/ 0 w 17"/>
                  <a:gd name="T5" fmla="*/ 3 h 17"/>
                  <a:gd name="T6" fmla="*/ 0 w 17"/>
                  <a:gd name="T7" fmla="*/ 1 h 17"/>
                  <a:gd name="T8" fmla="*/ 1 w 17"/>
                  <a:gd name="T9" fmla="*/ 0 h 17"/>
                  <a:gd name="T10" fmla="*/ 2 w 17"/>
                  <a:gd name="T11" fmla="*/ 0 h 17"/>
                  <a:gd name="T12" fmla="*/ 4 w 17"/>
                  <a:gd name="T13" fmla="*/ 0 h 17"/>
                  <a:gd name="T14" fmla="*/ 7 w 17"/>
                  <a:gd name="T15" fmla="*/ 0 h 17"/>
                  <a:gd name="T16" fmla="*/ 10 w 17"/>
                  <a:gd name="T17" fmla="*/ 1 h 17"/>
                  <a:gd name="T18" fmla="*/ 13 w 17"/>
                  <a:gd name="T19" fmla="*/ 4 h 17"/>
                  <a:gd name="T20" fmla="*/ 16 w 17"/>
                  <a:gd name="T21" fmla="*/ 8 h 17"/>
                  <a:gd name="T22" fmla="*/ 16 w 17"/>
                  <a:gd name="T23" fmla="*/ 11 h 17"/>
                  <a:gd name="T24" fmla="*/ 16 w 17"/>
                  <a:gd name="T25" fmla="*/ 12 h 17"/>
                  <a:gd name="T26" fmla="*/ 14 w 17"/>
                  <a:gd name="T27" fmla="*/ 13 h 17"/>
                  <a:gd name="T28" fmla="*/ 13 w 17"/>
                  <a:gd name="T29" fmla="*/ 14 h 17"/>
                  <a:gd name="T30" fmla="*/ 10 w 17"/>
                  <a:gd name="T31" fmla="*/ 16 h 17"/>
                  <a:gd name="T32" fmla="*/ 8 w 17"/>
                  <a:gd name="T33" fmla="*/ 14 h 17"/>
                  <a:gd name="T34" fmla="*/ 4 w 17"/>
                  <a:gd name="T35" fmla="*/ 12 h 17"/>
                  <a:gd name="T36" fmla="*/ 2 w 17"/>
                  <a:gd name="T37" fmla="*/ 10 h 1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7"/>
                  <a:gd name="T58" fmla="*/ 0 h 17"/>
                  <a:gd name="T59" fmla="*/ 17 w 17"/>
                  <a:gd name="T60" fmla="*/ 17 h 1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7" h="17">
                    <a:moveTo>
                      <a:pt x="2" y="10"/>
                    </a:moveTo>
                    <a:lnTo>
                      <a:pt x="0" y="5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10" y="1"/>
                    </a:lnTo>
                    <a:lnTo>
                      <a:pt x="13" y="4"/>
                    </a:lnTo>
                    <a:lnTo>
                      <a:pt x="16" y="8"/>
                    </a:lnTo>
                    <a:lnTo>
                      <a:pt x="16" y="11"/>
                    </a:lnTo>
                    <a:lnTo>
                      <a:pt x="16" y="12"/>
                    </a:lnTo>
                    <a:lnTo>
                      <a:pt x="14" y="13"/>
                    </a:lnTo>
                    <a:lnTo>
                      <a:pt x="13" y="14"/>
                    </a:lnTo>
                    <a:lnTo>
                      <a:pt x="10" y="16"/>
                    </a:lnTo>
                    <a:lnTo>
                      <a:pt x="8" y="14"/>
                    </a:lnTo>
                    <a:lnTo>
                      <a:pt x="4" y="12"/>
                    </a:lnTo>
                    <a:lnTo>
                      <a:pt x="2" y="10"/>
                    </a:ln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66" name="Freeform 1086"/>
              <p:cNvSpPr>
                <a:spLocks/>
              </p:cNvSpPr>
              <p:nvPr/>
            </p:nvSpPr>
            <p:spPr bwMode="auto">
              <a:xfrm>
                <a:off x="1495" y="2218"/>
                <a:ext cx="17" cy="17"/>
              </a:xfrm>
              <a:custGeom>
                <a:avLst/>
                <a:gdLst>
                  <a:gd name="T0" fmla="*/ 2 w 17"/>
                  <a:gd name="T1" fmla="*/ 11 h 17"/>
                  <a:gd name="T2" fmla="*/ 0 w 17"/>
                  <a:gd name="T3" fmla="*/ 6 h 17"/>
                  <a:gd name="T4" fmla="*/ 0 w 17"/>
                  <a:gd name="T5" fmla="*/ 4 h 17"/>
                  <a:gd name="T6" fmla="*/ 0 w 17"/>
                  <a:gd name="T7" fmla="*/ 2 h 17"/>
                  <a:gd name="T8" fmla="*/ 2 w 17"/>
                  <a:gd name="T9" fmla="*/ 0 h 17"/>
                  <a:gd name="T10" fmla="*/ 5 w 17"/>
                  <a:gd name="T11" fmla="*/ 0 h 17"/>
                  <a:gd name="T12" fmla="*/ 8 w 17"/>
                  <a:gd name="T13" fmla="*/ 0 h 17"/>
                  <a:gd name="T14" fmla="*/ 13 w 17"/>
                  <a:gd name="T15" fmla="*/ 4 h 17"/>
                  <a:gd name="T16" fmla="*/ 16 w 17"/>
                  <a:gd name="T17" fmla="*/ 9 h 17"/>
                  <a:gd name="T18" fmla="*/ 16 w 17"/>
                  <a:gd name="T19" fmla="*/ 11 h 17"/>
                  <a:gd name="T20" fmla="*/ 16 w 17"/>
                  <a:gd name="T21" fmla="*/ 13 h 17"/>
                  <a:gd name="T22" fmla="*/ 13 w 17"/>
                  <a:gd name="T23" fmla="*/ 16 h 17"/>
                  <a:gd name="T24" fmla="*/ 8 w 17"/>
                  <a:gd name="T25" fmla="*/ 16 h 17"/>
                  <a:gd name="T26" fmla="*/ 2 w 17"/>
                  <a:gd name="T27" fmla="*/ 11 h 1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7"/>
                  <a:gd name="T43" fmla="*/ 0 h 17"/>
                  <a:gd name="T44" fmla="*/ 17 w 17"/>
                  <a:gd name="T45" fmla="*/ 17 h 1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7" h="17">
                    <a:moveTo>
                      <a:pt x="2" y="11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8" y="0"/>
                    </a:lnTo>
                    <a:lnTo>
                      <a:pt x="13" y="4"/>
                    </a:lnTo>
                    <a:lnTo>
                      <a:pt x="16" y="9"/>
                    </a:lnTo>
                    <a:lnTo>
                      <a:pt x="16" y="11"/>
                    </a:lnTo>
                    <a:lnTo>
                      <a:pt x="16" y="13"/>
                    </a:lnTo>
                    <a:lnTo>
                      <a:pt x="13" y="16"/>
                    </a:lnTo>
                    <a:lnTo>
                      <a:pt x="8" y="16"/>
                    </a:lnTo>
                    <a:lnTo>
                      <a:pt x="2" y="11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67" name="Freeform 1087"/>
              <p:cNvSpPr>
                <a:spLocks/>
              </p:cNvSpPr>
              <p:nvPr/>
            </p:nvSpPr>
            <p:spPr bwMode="auto">
              <a:xfrm>
                <a:off x="1481" y="2212"/>
                <a:ext cx="17" cy="17"/>
              </a:xfrm>
              <a:custGeom>
                <a:avLst/>
                <a:gdLst>
                  <a:gd name="T0" fmla="*/ 10 w 17"/>
                  <a:gd name="T1" fmla="*/ 15 h 17"/>
                  <a:gd name="T2" fmla="*/ 13 w 17"/>
                  <a:gd name="T3" fmla="*/ 13 h 17"/>
                  <a:gd name="T4" fmla="*/ 14 w 17"/>
                  <a:gd name="T5" fmla="*/ 12 h 17"/>
                  <a:gd name="T6" fmla="*/ 14 w 17"/>
                  <a:gd name="T7" fmla="*/ 11 h 17"/>
                  <a:gd name="T8" fmla="*/ 16 w 17"/>
                  <a:gd name="T9" fmla="*/ 10 h 17"/>
                  <a:gd name="T10" fmla="*/ 14 w 17"/>
                  <a:gd name="T11" fmla="*/ 6 h 17"/>
                  <a:gd name="T12" fmla="*/ 13 w 17"/>
                  <a:gd name="T13" fmla="*/ 4 h 17"/>
                  <a:gd name="T14" fmla="*/ 11 w 17"/>
                  <a:gd name="T15" fmla="*/ 2 h 17"/>
                  <a:gd name="T16" fmla="*/ 9 w 17"/>
                  <a:gd name="T17" fmla="*/ 0 h 17"/>
                  <a:gd name="T18" fmla="*/ 7 w 17"/>
                  <a:gd name="T19" fmla="*/ 0 h 17"/>
                  <a:gd name="T20" fmla="*/ 6 w 17"/>
                  <a:gd name="T21" fmla="*/ 0 h 17"/>
                  <a:gd name="T22" fmla="*/ 2 w 17"/>
                  <a:gd name="T23" fmla="*/ 2 h 17"/>
                  <a:gd name="T24" fmla="*/ 1 w 17"/>
                  <a:gd name="T25" fmla="*/ 3 h 17"/>
                  <a:gd name="T26" fmla="*/ 0 w 17"/>
                  <a:gd name="T27" fmla="*/ 5 h 17"/>
                  <a:gd name="T28" fmla="*/ 1 w 17"/>
                  <a:gd name="T29" fmla="*/ 8 h 17"/>
                  <a:gd name="T30" fmla="*/ 2 w 17"/>
                  <a:gd name="T31" fmla="*/ 11 h 17"/>
                  <a:gd name="T32" fmla="*/ 4 w 17"/>
                  <a:gd name="T33" fmla="*/ 13 h 17"/>
                  <a:gd name="T34" fmla="*/ 6 w 17"/>
                  <a:gd name="T35" fmla="*/ 15 h 17"/>
                  <a:gd name="T36" fmla="*/ 7 w 17"/>
                  <a:gd name="T37" fmla="*/ 16 h 17"/>
                  <a:gd name="T38" fmla="*/ 9 w 17"/>
                  <a:gd name="T39" fmla="*/ 16 h 17"/>
                  <a:gd name="T40" fmla="*/ 10 w 17"/>
                  <a:gd name="T41" fmla="*/ 15 h 1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7"/>
                  <a:gd name="T64" fmla="*/ 0 h 17"/>
                  <a:gd name="T65" fmla="*/ 17 w 17"/>
                  <a:gd name="T66" fmla="*/ 17 h 1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7" h="17">
                    <a:moveTo>
                      <a:pt x="10" y="15"/>
                    </a:moveTo>
                    <a:lnTo>
                      <a:pt x="13" y="13"/>
                    </a:lnTo>
                    <a:lnTo>
                      <a:pt x="14" y="12"/>
                    </a:lnTo>
                    <a:lnTo>
                      <a:pt x="14" y="11"/>
                    </a:lnTo>
                    <a:lnTo>
                      <a:pt x="16" y="10"/>
                    </a:lnTo>
                    <a:lnTo>
                      <a:pt x="14" y="6"/>
                    </a:lnTo>
                    <a:lnTo>
                      <a:pt x="13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1" y="8"/>
                    </a:lnTo>
                    <a:lnTo>
                      <a:pt x="2" y="11"/>
                    </a:lnTo>
                    <a:lnTo>
                      <a:pt x="4" y="13"/>
                    </a:lnTo>
                    <a:lnTo>
                      <a:pt x="6" y="15"/>
                    </a:lnTo>
                    <a:lnTo>
                      <a:pt x="7" y="16"/>
                    </a:lnTo>
                    <a:lnTo>
                      <a:pt x="9" y="16"/>
                    </a:lnTo>
                    <a:lnTo>
                      <a:pt x="10" y="15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68" name="Freeform 1088"/>
              <p:cNvSpPr>
                <a:spLocks/>
              </p:cNvSpPr>
              <p:nvPr/>
            </p:nvSpPr>
            <p:spPr bwMode="auto">
              <a:xfrm>
                <a:off x="1491" y="2216"/>
                <a:ext cx="17" cy="17"/>
              </a:xfrm>
              <a:custGeom>
                <a:avLst/>
                <a:gdLst>
                  <a:gd name="T0" fmla="*/ 10 w 17"/>
                  <a:gd name="T1" fmla="*/ 15 h 17"/>
                  <a:gd name="T2" fmla="*/ 14 w 17"/>
                  <a:gd name="T3" fmla="*/ 14 h 17"/>
                  <a:gd name="T4" fmla="*/ 14 w 17"/>
                  <a:gd name="T5" fmla="*/ 13 h 17"/>
                  <a:gd name="T6" fmla="*/ 16 w 17"/>
                  <a:gd name="T7" fmla="*/ 12 h 17"/>
                  <a:gd name="T8" fmla="*/ 16 w 17"/>
                  <a:gd name="T9" fmla="*/ 10 h 17"/>
                  <a:gd name="T10" fmla="*/ 16 w 17"/>
                  <a:gd name="T11" fmla="*/ 7 h 17"/>
                  <a:gd name="T12" fmla="*/ 14 w 17"/>
                  <a:gd name="T13" fmla="*/ 4 h 17"/>
                  <a:gd name="T14" fmla="*/ 12 w 17"/>
                  <a:gd name="T15" fmla="*/ 2 h 17"/>
                  <a:gd name="T16" fmla="*/ 10 w 17"/>
                  <a:gd name="T17" fmla="*/ 0 h 17"/>
                  <a:gd name="T18" fmla="*/ 8 w 17"/>
                  <a:gd name="T19" fmla="*/ 0 h 17"/>
                  <a:gd name="T20" fmla="*/ 6 w 17"/>
                  <a:gd name="T21" fmla="*/ 0 h 17"/>
                  <a:gd name="T22" fmla="*/ 5 w 17"/>
                  <a:gd name="T23" fmla="*/ 0 h 17"/>
                  <a:gd name="T24" fmla="*/ 2 w 17"/>
                  <a:gd name="T25" fmla="*/ 2 h 17"/>
                  <a:gd name="T26" fmla="*/ 1 w 17"/>
                  <a:gd name="T27" fmla="*/ 3 h 17"/>
                  <a:gd name="T28" fmla="*/ 0 w 17"/>
                  <a:gd name="T29" fmla="*/ 4 h 17"/>
                  <a:gd name="T30" fmla="*/ 0 w 17"/>
                  <a:gd name="T31" fmla="*/ 5 h 17"/>
                  <a:gd name="T32" fmla="*/ 0 w 17"/>
                  <a:gd name="T33" fmla="*/ 8 h 17"/>
                  <a:gd name="T34" fmla="*/ 2 w 17"/>
                  <a:gd name="T35" fmla="*/ 11 h 17"/>
                  <a:gd name="T36" fmla="*/ 3 w 17"/>
                  <a:gd name="T37" fmla="*/ 14 h 17"/>
                  <a:gd name="T38" fmla="*/ 5 w 17"/>
                  <a:gd name="T39" fmla="*/ 15 h 17"/>
                  <a:gd name="T40" fmla="*/ 9 w 17"/>
                  <a:gd name="T41" fmla="*/ 16 h 17"/>
                  <a:gd name="T42" fmla="*/ 10 w 17"/>
                  <a:gd name="T43" fmla="*/ 15 h 1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7"/>
                  <a:gd name="T67" fmla="*/ 0 h 17"/>
                  <a:gd name="T68" fmla="*/ 17 w 17"/>
                  <a:gd name="T69" fmla="*/ 17 h 17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7" h="17">
                    <a:moveTo>
                      <a:pt x="10" y="15"/>
                    </a:moveTo>
                    <a:lnTo>
                      <a:pt x="14" y="14"/>
                    </a:lnTo>
                    <a:lnTo>
                      <a:pt x="14" y="13"/>
                    </a:lnTo>
                    <a:lnTo>
                      <a:pt x="16" y="12"/>
                    </a:lnTo>
                    <a:lnTo>
                      <a:pt x="16" y="10"/>
                    </a:lnTo>
                    <a:lnTo>
                      <a:pt x="16" y="7"/>
                    </a:lnTo>
                    <a:lnTo>
                      <a:pt x="14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2" y="11"/>
                    </a:lnTo>
                    <a:lnTo>
                      <a:pt x="3" y="14"/>
                    </a:lnTo>
                    <a:lnTo>
                      <a:pt x="5" y="15"/>
                    </a:lnTo>
                    <a:lnTo>
                      <a:pt x="9" y="16"/>
                    </a:lnTo>
                    <a:lnTo>
                      <a:pt x="10" y="15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69" name="Freeform 1089"/>
              <p:cNvSpPr>
                <a:spLocks/>
              </p:cNvSpPr>
              <p:nvPr/>
            </p:nvSpPr>
            <p:spPr bwMode="auto">
              <a:xfrm>
                <a:off x="1492" y="2177"/>
                <a:ext cx="23" cy="39"/>
              </a:xfrm>
              <a:custGeom>
                <a:avLst/>
                <a:gdLst>
                  <a:gd name="T0" fmla="*/ 0 w 23"/>
                  <a:gd name="T1" fmla="*/ 12 h 39"/>
                  <a:gd name="T2" fmla="*/ 22 w 23"/>
                  <a:gd name="T3" fmla="*/ 0 h 39"/>
                  <a:gd name="T4" fmla="*/ 22 w 23"/>
                  <a:gd name="T5" fmla="*/ 25 h 39"/>
                  <a:gd name="T6" fmla="*/ 0 w 23"/>
                  <a:gd name="T7" fmla="*/ 38 h 39"/>
                  <a:gd name="T8" fmla="*/ 0 w 23"/>
                  <a:gd name="T9" fmla="*/ 12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"/>
                  <a:gd name="T16" fmla="*/ 0 h 39"/>
                  <a:gd name="T17" fmla="*/ 23 w 23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" h="39">
                    <a:moveTo>
                      <a:pt x="0" y="12"/>
                    </a:moveTo>
                    <a:lnTo>
                      <a:pt x="22" y="0"/>
                    </a:lnTo>
                    <a:lnTo>
                      <a:pt x="22" y="25"/>
                    </a:lnTo>
                    <a:lnTo>
                      <a:pt x="0" y="38"/>
                    </a:lnTo>
                    <a:lnTo>
                      <a:pt x="0" y="12"/>
                    </a:lnTo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70" name="Freeform 1090"/>
              <p:cNvSpPr>
                <a:spLocks/>
              </p:cNvSpPr>
              <p:nvPr/>
            </p:nvSpPr>
            <p:spPr bwMode="auto">
              <a:xfrm>
                <a:off x="1404" y="2126"/>
                <a:ext cx="111" cy="64"/>
              </a:xfrm>
              <a:custGeom>
                <a:avLst/>
                <a:gdLst>
                  <a:gd name="T0" fmla="*/ 0 w 111"/>
                  <a:gd name="T1" fmla="*/ 13 h 64"/>
                  <a:gd name="T2" fmla="*/ 22 w 111"/>
                  <a:gd name="T3" fmla="*/ 0 h 64"/>
                  <a:gd name="T4" fmla="*/ 110 w 111"/>
                  <a:gd name="T5" fmla="*/ 49 h 64"/>
                  <a:gd name="T6" fmla="*/ 87 w 111"/>
                  <a:gd name="T7" fmla="*/ 63 h 64"/>
                  <a:gd name="T8" fmla="*/ 0 w 111"/>
                  <a:gd name="T9" fmla="*/ 13 h 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1"/>
                  <a:gd name="T16" fmla="*/ 0 h 64"/>
                  <a:gd name="T17" fmla="*/ 111 w 111"/>
                  <a:gd name="T18" fmla="*/ 64 h 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1" h="64">
                    <a:moveTo>
                      <a:pt x="0" y="13"/>
                    </a:moveTo>
                    <a:lnTo>
                      <a:pt x="22" y="0"/>
                    </a:lnTo>
                    <a:lnTo>
                      <a:pt x="110" y="49"/>
                    </a:lnTo>
                    <a:lnTo>
                      <a:pt x="87" y="63"/>
                    </a:lnTo>
                    <a:lnTo>
                      <a:pt x="0" y="13"/>
                    </a:lnTo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71" name="Freeform 1091"/>
              <p:cNvSpPr>
                <a:spLocks/>
              </p:cNvSpPr>
              <p:nvPr/>
            </p:nvSpPr>
            <p:spPr bwMode="auto">
              <a:xfrm>
                <a:off x="1404" y="2139"/>
                <a:ext cx="89" cy="77"/>
              </a:xfrm>
              <a:custGeom>
                <a:avLst/>
                <a:gdLst>
                  <a:gd name="T0" fmla="*/ 0 w 89"/>
                  <a:gd name="T1" fmla="*/ 0 h 77"/>
                  <a:gd name="T2" fmla="*/ 88 w 89"/>
                  <a:gd name="T3" fmla="*/ 49 h 77"/>
                  <a:gd name="T4" fmla="*/ 88 w 89"/>
                  <a:gd name="T5" fmla="*/ 76 h 77"/>
                  <a:gd name="T6" fmla="*/ 0 w 89"/>
                  <a:gd name="T7" fmla="*/ 25 h 77"/>
                  <a:gd name="T8" fmla="*/ 0 w 89"/>
                  <a:gd name="T9" fmla="*/ 0 h 7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9"/>
                  <a:gd name="T16" fmla="*/ 0 h 77"/>
                  <a:gd name="T17" fmla="*/ 89 w 89"/>
                  <a:gd name="T18" fmla="*/ 77 h 7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9" h="77">
                    <a:moveTo>
                      <a:pt x="0" y="0"/>
                    </a:moveTo>
                    <a:lnTo>
                      <a:pt x="88" y="49"/>
                    </a:lnTo>
                    <a:lnTo>
                      <a:pt x="88" y="76"/>
                    </a:lnTo>
                    <a:lnTo>
                      <a:pt x="0" y="2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B3B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72" name="Freeform 1092"/>
              <p:cNvSpPr>
                <a:spLocks/>
              </p:cNvSpPr>
              <p:nvPr/>
            </p:nvSpPr>
            <p:spPr bwMode="auto">
              <a:xfrm>
                <a:off x="1499" y="2190"/>
                <a:ext cx="32" cy="20"/>
              </a:xfrm>
              <a:custGeom>
                <a:avLst/>
                <a:gdLst>
                  <a:gd name="T0" fmla="*/ 20 w 32"/>
                  <a:gd name="T1" fmla="*/ 0 h 20"/>
                  <a:gd name="T2" fmla="*/ 31 w 32"/>
                  <a:gd name="T3" fmla="*/ 6 h 20"/>
                  <a:gd name="T4" fmla="*/ 10 w 32"/>
                  <a:gd name="T5" fmla="*/ 19 h 20"/>
                  <a:gd name="T6" fmla="*/ 0 w 32"/>
                  <a:gd name="T7" fmla="*/ 12 h 20"/>
                  <a:gd name="T8" fmla="*/ 20 w 32"/>
                  <a:gd name="T9" fmla="*/ 0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20"/>
                  <a:gd name="T17" fmla="*/ 32 w 32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20">
                    <a:moveTo>
                      <a:pt x="20" y="0"/>
                    </a:moveTo>
                    <a:lnTo>
                      <a:pt x="31" y="6"/>
                    </a:lnTo>
                    <a:lnTo>
                      <a:pt x="10" y="19"/>
                    </a:lnTo>
                    <a:lnTo>
                      <a:pt x="0" y="12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FC67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73" name="Freeform 1093"/>
              <p:cNvSpPr>
                <a:spLocks/>
              </p:cNvSpPr>
              <p:nvPr/>
            </p:nvSpPr>
            <p:spPr bwMode="auto">
              <a:xfrm>
                <a:off x="1500" y="2202"/>
                <a:ext cx="17" cy="31"/>
              </a:xfrm>
              <a:custGeom>
                <a:avLst/>
                <a:gdLst>
                  <a:gd name="T0" fmla="*/ 0 w 17"/>
                  <a:gd name="T1" fmla="*/ 23 h 31"/>
                  <a:gd name="T2" fmla="*/ 16 w 17"/>
                  <a:gd name="T3" fmla="*/ 30 h 31"/>
                  <a:gd name="T4" fmla="*/ 16 w 17"/>
                  <a:gd name="T5" fmla="*/ 6 h 31"/>
                  <a:gd name="T6" fmla="*/ 0 w 17"/>
                  <a:gd name="T7" fmla="*/ 0 h 31"/>
                  <a:gd name="T8" fmla="*/ 0 w 17"/>
                  <a:gd name="T9" fmla="*/ 23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31"/>
                  <a:gd name="T17" fmla="*/ 17 w 17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31">
                    <a:moveTo>
                      <a:pt x="0" y="23"/>
                    </a:moveTo>
                    <a:lnTo>
                      <a:pt x="16" y="30"/>
                    </a:lnTo>
                    <a:lnTo>
                      <a:pt x="16" y="6"/>
                    </a:lnTo>
                    <a:lnTo>
                      <a:pt x="0" y="0"/>
                    </a:lnTo>
                    <a:lnTo>
                      <a:pt x="0" y="23"/>
                    </a:lnTo>
                  </a:path>
                </a:pathLst>
              </a:custGeom>
              <a:solidFill>
                <a:srgbClr val="F901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74" name="Freeform 1094"/>
              <p:cNvSpPr>
                <a:spLocks/>
              </p:cNvSpPr>
              <p:nvPr/>
            </p:nvSpPr>
            <p:spPr bwMode="auto">
              <a:xfrm>
                <a:off x="1510" y="2197"/>
                <a:ext cx="22" cy="36"/>
              </a:xfrm>
              <a:custGeom>
                <a:avLst/>
                <a:gdLst>
                  <a:gd name="T0" fmla="*/ 21 w 22"/>
                  <a:gd name="T1" fmla="*/ 24 h 36"/>
                  <a:gd name="T2" fmla="*/ 0 w 22"/>
                  <a:gd name="T3" fmla="*/ 35 h 36"/>
                  <a:gd name="T4" fmla="*/ 0 w 22"/>
                  <a:gd name="T5" fmla="*/ 11 h 36"/>
                  <a:gd name="T6" fmla="*/ 20 w 22"/>
                  <a:gd name="T7" fmla="*/ 0 h 36"/>
                  <a:gd name="T8" fmla="*/ 21 w 22"/>
                  <a:gd name="T9" fmla="*/ 24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"/>
                  <a:gd name="T16" fmla="*/ 0 h 36"/>
                  <a:gd name="T17" fmla="*/ 22 w 22"/>
                  <a:gd name="T18" fmla="*/ 36 h 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" h="36">
                    <a:moveTo>
                      <a:pt x="21" y="24"/>
                    </a:moveTo>
                    <a:lnTo>
                      <a:pt x="0" y="35"/>
                    </a:lnTo>
                    <a:lnTo>
                      <a:pt x="0" y="11"/>
                    </a:lnTo>
                    <a:lnTo>
                      <a:pt x="20" y="0"/>
                    </a:lnTo>
                    <a:lnTo>
                      <a:pt x="21" y="24"/>
                    </a:lnTo>
                  </a:path>
                </a:pathLst>
              </a:cu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75" name="Freeform 1095"/>
              <p:cNvSpPr>
                <a:spLocks/>
              </p:cNvSpPr>
              <p:nvPr/>
            </p:nvSpPr>
            <p:spPr bwMode="auto">
              <a:xfrm>
                <a:off x="1512" y="2203"/>
                <a:ext cx="25" cy="17"/>
              </a:xfrm>
              <a:custGeom>
                <a:avLst/>
                <a:gdLst>
                  <a:gd name="T0" fmla="*/ 16 w 25"/>
                  <a:gd name="T1" fmla="*/ 0 h 17"/>
                  <a:gd name="T2" fmla="*/ 24 w 25"/>
                  <a:gd name="T3" fmla="*/ 4 h 17"/>
                  <a:gd name="T4" fmla="*/ 19 w 25"/>
                  <a:gd name="T5" fmla="*/ 12 h 17"/>
                  <a:gd name="T6" fmla="*/ 8 w 25"/>
                  <a:gd name="T7" fmla="*/ 16 h 17"/>
                  <a:gd name="T8" fmla="*/ 0 w 25"/>
                  <a:gd name="T9" fmla="*/ 11 h 17"/>
                  <a:gd name="T10" fmla="*/ 16 w 25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"/>
                  <a:gd name="T19" fmla="*/ 0 h 17"/>
                  <a:gd name="T20" fmla="*/ 25 w 25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" h="17">
                    <a:moveTo>
                      <a:pt x="16" y="0"/>
                    </a:moveTo>
                    <a:lnTo>
                      <a:pt x="24" y="4"/>
                    </a:lnTo>
                    <a:lnTo>
                      <a:pt x="19" y="12"/>
                    </a:lnTo>
                    <a:lnTo>
                      <a:pt x="8" y="16"/>
                    </a:lnTo>
                    <a:lnTo>
                      <a:pt x="0" y="11"/>
                    </a:lnTo>
                    <a:lnTo>
                      <a:pt x="16" y="0"/>
                    </a:lnTo>
                  </a:path>
                </a:pathLst>
              </a:custGeom>
              <a:solidFill>
                <a:srgbClr val="F934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76" name="Freeform 1096"/>
              <p:cNvSpPr>
                <a:spLocks/>
              </p:cNvSpPr>
              <p:nvPr/>
            </p:nvSpPr>
            <p:spPr bwMode="auto">
              <a:xfrm>
                <a:off x="1512" y="2213"/>
                <a:ext cx="17" cy="26"/>
              </a:xfrm>
              <a:custGeom>
                <a:avLst/>
                <a:gdLst>
                  <a:gd name="T0" fmla="*/ 0 w 17"/>
                  <a:gd name="T1" fmla="*/ 18 h 26"/>
                  <a:gd name="T2" fmla="*/ 16 w 17"/>
                  <a:gd name="T3" fmla="*/ 25 h 26"/>
                  <a:gd name="T4" fmla="*/ 16 w 17"/>
                  <a:gd name="T5" fmla="*/ 11 h 26"/>
                  <a:gd name="T6" fmla="*/ 12 w 17"/>
                  <a:gd name="T7" fmla="*/ 4 h 26"/>
                  <a:gd name="T8" fmla="*/ 0 w 17"/>
                  <a:gd name="T9" fmla="*/ 0 h 26"/>
                  <a:gd name="T10" fmla="*/ 0 w 17"/>
                  <a:gd name="T11" fmla="*/ 18 h 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"/>
                  <a:gd name="T19" fmla="*/ 0 h 26"/>
                  <a:gd name="T20" fmla="*/ 17 w 17"/>
                  <a:gd name="T21" fmla="*/ 26 h 2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" h="26">
                    <a:moveTo>
                      <a:pt x="0" y="18"/>
                    </a:moveTo>
                    <a:lnTo>
                      <a:pt x="16" y="25"/>
                    </a:lnTo>
                    <a:lnTo>
                      <a:pt x="16" y="11"/>
                    </a:lnTo>
                    <a:lnTo>
                      <a:pt x="12" y="4"/>
                    </a:lnTo>
                    <a:lnTo>
                      <a:pt x="0" y="0"/>
                    </a:lnTo>
                    <a:lnTo>
                      <a:pt x="0" y="18"/>
                    </a:lnTo>
                  </a:path>
                </a:pathLst>
              </a:custGeom>
              <a:solidFill>
                <a:srgbClr val="F901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77" name="Freeform 1097"/>
              <p:cNvSpPr>
                <a:spLocks/>
              </p:cNvSpPr>
              <p:nvPr/>
            </p:nvSpPr>
            <p:spPr bwMode="auto">
              <a:xfrm>
                <a:off x="1523" y="2224"/>
                <a:ext cx="17" cy="21"/>
              </a:xfrm>
              <a:custGeom>
                <a:avLst/>
                <a:gdLst>
                  <a:gd name="T0" fmla="*/ 0 w 17"/>
                  <a:gd name="T1" fmla="*/ 14 h 21"/>
                  <a:gd name="T2" fmla="*/ 1 w 17"/>
                  <a:gd name="T3" fmla="*/ 10 h 21"/>
                  <a:gd name="T4" fmla="*/ 9 w 17"/>
                  <a:gd name="T5" fmla="*/ 12 h 21"/>
                  <a:gd name="T6" fmla="*/ 14 w 17"/>
                  <a:gd name="T7" fmla="*/ 20 h 21"/>
                  <a:gd name="T8" fmla="*/ 16 w 17"/>
                  <a:gd name="T9" fmla="*/ 18 h 21"/>
                  <a:gd name="T10" fmla="*/ 13 w 17"/>
                  <a:gd name="T11" fmla="*/ 8 h 21"/>
                  <a:gd name="T12" fmla="*/ 0 w 17"/>
                  <a:gd name="T13" fmla="*/ 0 h 21"/>
                  <a:gd name="T14" fmla="*/ 0 w 17"/>
                  <a:gd name="T15" fmla="*/ 14 h 2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7"/>
                  <a:gd name="T25" fmla="*/ 0 h 21"/>
                  <a:gd name="T26" fmla="*/ 17 w 17"/>
                  <a:gd name="T27" fmla="*/ 21 h 2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7" h="21">
                    <a:moveTo>
                      <a:pt x="0" y="14"/>
                    </a:moveTo>
                    <a:lnTo>
                      <a:pt x="1" y="10"/>
                    </a:lnTo>
                    <a:lnTo>
                      <a:pt x="9" y="12"/>
                    </a:lnTo>
                    <a:lnTo>
                      <a:pt x="14" y="20"/>
                    </a:lnTo>
                    <a:lnTo>
                      <a:pt x="16" y="18"/>
                    </a:lnTo>
                    <a:lnTo>
                      <a:pt x="13" y="8"/>
                    </a:lnTo>
                    <a:lnTo>
                      <a:pt x="0" y="0"/>
                    </a:lnTo>
                    <a:lnTo>
                      <a:pt x="0" y="14"/>
                    </a:lnTo>
                  </a:path>
                </a:pathLst>
              </a:custGeom>
              <a:solidFill>
                <a:srgbClr val="F901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78" name="Freeform 1098"/>
              <p:cNvSpPr>
                <a:spLocks/>
              </p:cNvSpPr>
              <p:nvPr/>
            </p:nvSpPr>
            <p:spPr bwMode="auto">
              <a:xfrm>
                <a:off x="1536" y="2226"/>
                <a:ext cx="17" cy="18"/>
              </a:xfrm>
              <a:custGeom>
                <a:avLst/>
                <a:gdLst>
                  <a:gd name="T0" fmla="*/ 16 w 17"/>
                  <a:gd name="T1" fmla="*/ 12 h 18"/>
                  <a:gd name="T2" fmla="*/ 3 w 17"/>
                  <a:gd name="T3" fmla="*/ 17 h 18"/>
                  <a:gd name="T4" fmla="*/ 0 w 17"/>
                  <a:gd name="T5" fmla="*/ 6 h 18"/>
                  <a:gd name="T6" fmla="*/ 10 w 17"/>
                  <a:gd name="T7" fmla="*/ 3 h 18"/>
                  <a:gd name="T8" fmla="*/ 14 w 17"/>
                  <a:gd name="T9" fmla="*/ 0 h 18"/>
                  <a:gd name="T10" fmla="*/ 16 w 17"/>
                  <a:gd name="T11" fmla="*/ 12 h 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"/>
                  <a:gd name="T19" fmla="*/ 0 h 18"/>
                  <a:gd name="T20" fmla="*/ 17 w 17"/>
                  <a:gd name="T21" fmla="*/ 18 h 1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" h="18">
                    <a:moveTo>
                      <a:pt x="16" y="12"/>
                    </a:moveTo>
                    <a:lnTo>
                      <a:pt x="3" y="17"/>
                    </a:lnTo>
                    <a:lnTo>
                      <a:pt x="0" y="6"/>
                    </a:lnTo>
                    <a:lnTo>
                      <a:pt x="10" y="3"/>
                    </a:lnTo>
                    <a:lnTo>
                      <a:pt x="14" y="0"/>
                    </a:lnTo>
                    <a:lnTo>
                      <a:pt x="16" y="12"/>
                    </a:lnTo>
                  </a:path>
                </a:pathLst>
              </a:custGeom>
              <a:solidFill>
                <a:srgbClr val="8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79" name="Freeform 1099"/>
              <p:cNvSpPr>
                <a:spLocks/>
              </p:cNvSpPr>
              <p:nvPr/>
            </p:nvSpPr>
            <p:spPr bwMode="auto">
              <a:xfrm>
                <a:off x="1514" y="2215"/>
                <a:ext cx="17" cy="17"/>
              </a:xfrm>
              <a:custGeom>
                <a:avLst/>
                <a:gdLst>
                  <a:gd name="T0" fmla="*/ 0 w 17"/>
                  <a:gd name="T1" fmla="*/ 9 h 17"/>
                  <a:gd name="T2" fmla="*/ 16 w 17"/>
                  <a:gd name="T3" fmla="*/ 16 h 17"/>
                  <a:gd name="T4" fmla="*/ 10 w 17"/>
                  <a:gd name="T5" fmla="*/ 4 h 17"/>
                  <a:gd name="T6" fmla="*/ 0 w 17"/>
                  <a:gd name="T7" fmla="*/ 0 h 17"/>
                  <a:gd name="T8" fmla="*/ 0 w 17"/>
                  <a:gd name="T9" fmla="*/ 9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7"/>
                  <a:gd name="T17" fmla="*/ 17 w 1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7">
                    <a:moveTo>
                      <a:pt x="0" y="9"/>
                    </a:moveTo>
                    <a:lnTo>
                      <a:pt x="16" y="16"/>
                    </a:lnTo>
                    <a:lnTo>
                      <a:pt x="10" y="4"/>
                    </a:lnTo>
                    <a:lnTo>
                      <a:pt x="0" y="0"/>
                    </a:lnTo>
                    <a:lnTo>
                      <a:pt x="0" y="9"/>
                    </a:lnTo>
                  </a:path>
                </a:pathLst>
              </a:custGeom>
              <a:solidFill>
                <a:srgbClr val="9DB9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80" name="Freeform 1100"/>
              <p:cNvSpPr>
                <a:spLocks/>
              </p:cNvSpPr>
              <p:nvPr/>
            </p:nvSpPr>
            <p:spPr bwMode="auto">
              <a:xfrm>
                <a:off x="1518" y="2213"/>
                <a:ext cx="31" cy="23"/>
              </a:xfrm>
              <a:custGeom>
                <a:avLst/>
                <a:gdLst>
                  <a:gd name="T0" fmla="*/ 30 w 31"/>
                  <a:gd name="T1" fmla="*/ 16 h 23"/>
                  <a:gd name="T2" fmla="*/ 18 w 31"/>
                  <a:gd name="T3" fmla="*/ 22 h 23"/>
                  <a:gd name="T4" fmla="*/ 0 w 31"/>
                  <a:gd name="T5" fmla="*/ 4 h 23"/>
                  <a:gd name="T6" fmla="*/ 16 w 31"/>
                  <a:gd name="T7" fmla="*/ 0 h 23"/>
                  <a:gd name="T8" fmla="*/ 30 w 31"/>
                  <a:gd name="T9" fmla="*/ 16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1"/>
                  <a:gd name="T16" fmla="*/ 0 h 23"/>
                  <a:gd name="T17" fmla="*/ 31 w 31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1" h="23">
                    <a:moveTo>
                      <a:pt x="30" y="16"/>
                    </a:moveTo>
                    <a:lnTo>
                      <a:pt x="18" y="22"/>
                    </a:lnTo>
                    <a:lnTo>
                      <a:pt x="0" y="4"/>
                    </a:lnTo>
                    <a:lnTo>
                      <a:pt x="16" y="0"/>
                    </a:lnTo>
                    <a:lnTo>
                      <a:pt x="30" y="16"/>
                    </a:lnTo>
                  </a:path>
                </a:pathLst>
              </a:custGeom>
              <a:solidFill>
                <a:srgbClr val="F934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81" name="Freeform 1101"/>
              <p:cNvSpPr>
                <a:spLocks/>
              </p:cNvSpPr>
              <p:nvPr/>
            </p:nvSpPr>
            <p:spPr bwMode="auto">
              <a:xfrm>
                <a:off x="1521" y="2208"/>
                <a:ext cx="19" cy="19"/>
              </a:xfrm>
              <a:custGeom>
                <a:avLst/>
                <a:gdLst>
                  <a:gd name="T0" fmla="*/ 18 w 19"/>
                  <a:gd name="T1" fmla="*/ 14 h 19"/>
                  <a:gd name="T2" fmla="*/ 3 w 19"/>
                  <a:gd name="T3" fmla="*/ 18 h 19"/>
                  <a:gd name="T4" fmla="*/ 0 w 19"/>
                  <a:gd name="T5" fmla="*/ 5 h 19"/>
                  <a:gd name="T6" fmla="*/ 13 w 19"/>
                  <a:gd name="T7" fmla="*/ 0 h 19"/>
                  <a:gd name="T8" fmla="*/ 18 w 19"/>
                  <a:gd name="T9" fmla="*/ 14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19"/>
                  <a:gd name="T17" fmla="*/ 19 w 19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19">
                    <a:moveTo>
                      <a:pt x="18" y="14"/>
                    </a:moveTo>
                    <a:lnTo>
                      <a:pt x="3" y="18"/>
                    </a:lnTo>
                    <a:lnTo>
                      <a:pt x="0" y="5"/>
                    </a:lnTo>
                    <a:lnTo>
                      <a:pt x="13" y="0"/>
                    </a:lnTo>
                    <a:lnTo>
                      <a:pt x="18" y="14"/>
                    </a:lnTo>
                  </a:path>
                </a:pathLst>
              </a:custGeom>
              <a:solidFill>
                <a:srgbClr val="9DB9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82" name="Freeform 1102"/>
              <p:cNvSpPr>
                <a:spLocks/>
              </p:cNvSpPr>
              <p:nvPr/>
            </p:nvSpPr>
            <p:spPr bwMode="auto">
              <a:xfrm>
                <a:off x="1515" y="2035"/>
                <a:ext cx="33" cy="64"/>
              </a:xfrm>
              <a:custGeom>
                <a:avLst/>
                <a:gdLst>
                  <a:gd name="T0" fmla="*/ 32 w 33"/>
                  <a:gd name="T1" fmla="*/ 0 h 64"/>
                  <a:gd name="T2" fmla="*/ 0 w 33"/>
                  <a:gd name="T3" fmla="*/ 18 h 64"/>
                  <a:gd name="T4" fmla="*/ 0 w 33"/>
                  <a:gd name="T5" fmla="*/ 63 h 64"/>
                  <a:gd name="T6" fmla="*/ 32 w 33"/>
                  <a:gd name="T7" fmla="*/ 45 h 64"/>
                  <a:gd name="T8" fmla="*/ 32 w 33"/>
                  <a:gd name="T9" fmla="*/ 0 h 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64"/>
                  <a:gd name="T17" fmla="*/ 33 w 33"/>
                  <a:gd name="T18" fmla="*/ 64 h 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64">
                    <a:moveTo>
                      <a:pt x="32" y="0"/>
                    </a:moveTo>
                    <a:lnTo>
                      <a:pt x="0" y="18"/>
                    </a:lnTo>
                    <a:lnTo>
                      <a:pt x="0" y="63"/>
                    </a:lnTo>
                    <a:lnTo>
                      <a:pt x="32" y="45"/>
                    </a:lnTo>
                    <a:lnTo>
                      <a:pt x="32" y="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83" name="Freeform 1103"/>
              <p:cNvSpPr>
                <a:spLocks/>
              </p:cNvSpPr>
              <p:nvPr/>
            </p:nvSpPr>
            <p:spPr bwMode="auto">
              <a:xfrm>
                <a:off x="1390" y="1941"/>
                <a:ext cx="166" cy="152"/>
              </a:xfrm>
              <a:custGeom>
                <a:avLst/>
                <a:gdLst>
                  <a:gd name="T0" fmla="*/ 165 w 166"/>
                  <a:gd name="T1" fmla="*/ 55 h 152"/>
                  <a:gd name="T2" fmla="*/ 165 w 166"/>
                  <a:gd name="T3" fmla="*/ 0 h 152"/>
                  <a:gd name="T4" fmla="*/ 0 w 166"/>
                  <a:gd name="T5" fmla="*/ 93 h 152"/>
                  <a:gd name="T6" fmla="*/ 0 w 166"/>
                  <a:gd name="T7" fmla="*/ 151 h 152"/>
                  <a:gd name="T8" fmla="*/ 165 w 166"/>
                  <a:gd name="T9" fmla="*/ 55 h 1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6"/>
                  <a:gd name="T16" fmla="*/ 0 h 152"/>
                  <a:gd name="T17" fmla="*/ 166 w 166"/>
                  <a:gd name="T18" fmla="*/ 152 h 1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6" h="152">
                    <a:moveTo>
                      <a:pt x="165" y="55"/>
                    </a:moveTo>
                    <a:lnTo>
                      <a:pt x="165" y="0"/>
                    </a:lnTo>
                    <a:lnTo>
                      <a:pt x="0" y="93"/>
                    </a:lnTo>
                    <a:lnTo>
                      <a:pt x="0" y="151"/>
                    </a:lnTo>
                    <a:lnTo>
                      <a:pt x="165" y="55"/>
                    </a:lnTo>
                  </a:path>
                </a:pathLst>
              </a:custGeom>
              <a:solidFill>
                <a:srgbClr val="CEE1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84" name="Freeform 1104"/>
              <p:cNvSpPr>
                <a:spLocks/>
              </p:cNvSpPr>
              <p:nvPr/>
            </p:nvSpPr>
            <p:spPr bwMode="auto">
              <a:xfrm>
                <a:off x="1226" y="1847"/>
                <a:ext cx="166" cy="153"/>
              </a:xfrm>
              <a:custGeom>
                <a:avLst/>
                <a:gdLst>
                  <a:gd name="T0" fmla="*/ 165 w 166"/>
                  <a:gd name="T1" fmla="*/ 55 h 153"/>
                  <a:gd name="T2" fmla="*/ 165 w 166"/>
                  <a:gd name="T3" fmla="*/ 0 h 153"/>
                  <a:gd name="T4" fmla="*/ 0 w 166"/>
                  <a:gd name="T5" fmla="*/ 93 h 153"/>
                  <a:gd name="T6" fmla="*/ 0 w 166"/>
                  <a:gd name="T7" fmla="*/ 152 h 153"/>
                  <a:gd name="T8" fmla="*/ 165 w 166"/>
                  <a:gd name="T9" fmla="*/ 55 h 1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6"/>
                  <a:gd name="T16" fmla="*/ 0 h 153"/>
                  <a:gd name="T17" fmla="*/ 166 w 166"/>
                  <a:gd name="T18" fmla="*/ 153 h 1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6" h="153">
                    <a:moveTo>
                      <a:pt x="165" y="55"/>
                    </a:moveTo>
                    <a:lnTo>
                      <a:pt x="165" y="0"/>
                    </a:lnTo>
                    <a:lnTo>
                      <a:pt x="0" y="93"/>
                    </a:lnTo>
                    <a:lnTo>
                      <a:pt x="0" y="152"/>
                    </a:lnTo>
                    <a:lnTo>
                      <a:pt x="165" y="55"/>
                    </a:lnTo>
                  </a:path>
                </a:pathLst>
              </a:custGeom>
              <a:solidFill>
                <a:srgbClr val="CEE1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</p:grpSp>
        <p:grpSp>
          <p:nvGrpSpPr>
            <p:cNvPr id="94" name="Group 1105"/>
            <p:cNvGrpSpPr>
              <a:grpSpLocks/>
            </p:cNvGrpSpPr>
            <p:nvPr/>
          </p:nvGrpSpPr>
          <p:grpSpPr bwMode="auto">
            <a:xfrm>
              <a:off x="2262" y="2149"/>
              <a:ext cx="272" cy="259"/>
              <a:chOff x="1166" y="1703"/>
              <a:chExt cx="401" cy="542"/>
            </a:xfrm>
          </p:grpSpPr>
          <p:sp>
            <p:nvSpPr>
              <p:cNvPr id="97" name="Freeform 1106"/>
              <p:cNvSpPr>
                <a:spLocks/>
              </p:cNvSpPr>
              <p:nvPr/>
            </p:nvSpPr>
            <p:spPr bwMode="auto">
              <a:xfrm>
                <a:off x="1385" y="1703"/>
                <a:ext cx="63" cy="277"/>
              </a:xfrm>
              <a:custGeom>
                <a:avLst/>
                <a:gdLst>
                  <a:gd name="T0" fmla="*/ 0 w 63"/>
                  <a:gd name="T1" fmla="*/ 262 h 277"/>
                  <a:gd name="T2" fmla="*/ 15 w 63"/>
                  <a:gd name="T3" fmla="*/ 2 h 277"/>
                  <a:gd name="T4" fmla="*/ 28 w 63"/>
                  <a:gd name="T5" fmla="*/ 0 h 277"/>
                  <a:gd name="T6" fmla="*/ 41 w 63"/>
                  <a:gd name="T7" fmla="*/ 2 h 277"/>
                  <a:gd name="T8" fmla="*/ 62 w 63"/>
                  <a:gd name="T9" fmla="*/ 262 h 277"/>
                  <a:gd name="T10" fmla="*/ 59 w 63"/>
                  <a:gd name="T11" fmla="*/ 264 h 277"/>
                  <a:gd name="T12" fmla="*/ 56 w 63"/>
                  <a:gd name="T13" fmla="*/ 267 h 277"/>
                  <a:gd name="T14" fmla="*/ 52 w 63"/>
                  <a:gd name="T15" fmla="*/ 269 h 277"/>
                  <a:gd name="T16" fmla="*/ 48 w 63"/>
                  <a:gd name="T17" fmla="*/ 271 h 277"/>
                  <a:gd name="T18" fmla="*/ 42 w 63"/>
                  <a:gd name="T19" fmla="*/ 273 h 277"/>
                  <a:gd name="T20" fmla="*/ 36 w 63"/>
                  <a:gd name="T21" fmla="*/ 275 h 277"/>
                  <a:gd name="T22" fmla="*/ 32 w 63"/>
                  <a:gd name="T23" fmla="*/ 276 h 277"/>
                  <a:gd name="T24" fmla="*/ 29 w 63"/>
                  <a:gd name="T25" fmla="*/ 276 h 277"/>
                  <a:gd name="T26" fmla="*/ 25 w 63"/>
                  <a:gd name="T27" fmla="*/ 276 h 277"/>
                  <a:gd name="T28" fmla="*/ 20 w 63"/>
                  <a:gd name="T29" fmla="*/ 275 h 277"/>
                  <a:gd name="T30" fmla="*/ 17 w 63"/>
                  <a:gd name="T31" fmla="*/ 274 h 277"/>
                  <a:gd name="T32" fmla="*/ 14 w 63"/>
                  <a:gd name="T33" fmla="*/ 273 h 277"/>
                  <a:gd name="T34" fmla="*/ 11 w 63"/>
                  <a:gd name="T35" fmla="*/ 273 h 277"/>
                  <a:gd name="T36" fmla="*/ 9 w 63"/>
                  <a:gd name="T37" fmla="*/ 271 h 277"/>
                  <a:gd name="T38" fmla="*/ 5 w 63"/>
                  <a:gd name="T39" fmla="*/ 269 h 277"/>
                  <a:gd name="T40" fmla="*/ 2 w 63"/>
                  <a:gd name="T41" fmla="*/ 267 h 277"/>
                  <a:gd name="T42" fmla="*/ 1 w 63"/>
                  <a:gd name="T43" fmla="*/ 264 h 277"/>
                  <a:gd name="T44" fmla="*/ 0 w 63"/>
                  <a:gd name="T45" fmla="*/ 263 h 277"/>
                  <a:gd name="T46" fmla="*/ 0 w 63"/>
                  <a:gd name="T47" fmla="*/ 262 h 277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63"/>
                  <a:gd name="T73" fmla="*/ 0 h 277"/>
                  <a:gd name="T74" fmla="*/ 63 w 63"/>
                  <a:gd name="T75" fmla="*/ 277 h 277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63" h="277">
                    <a:moveTo>
                      <a:pt x="0" y="262"/>
                    </a:moveTo>
                    <a:lnTo>
                      <a:pt x="15" y="2"/>
                    </a:lnTo>
                    <a:lnTo>
                      <a:pt x="28" y="0"/>
                    </a:lnTo>
                    <a:lnTo>
                      <a:pt x="41" y="2"/>
                    </a:lnTo>
                    <a:lnTo>
                      <a:pt x="62" y="262"/>
                    </a:lnTo>
                    <a:lnTo>
                      <a:pt x="59" y="264"/>
                    </a:lnTo>
                    <a:lnTo>
                      <a:pt x="56" y="267"/>
                    </a:lnTo>
                    <a:lnTo>
                      <a:pt x="52" y="269"/>
                    </a:lnTo>
                    <a:lnTo>
                      <a:pt x="48" y="271"/>
                    </a:lnTo>
                    <a:lnTo>
                      <a:pt x="42" y="273"/>
                    </a:lnTo>
                    <a:lnTo>
                      <a:pt x="36" y="275"/>
                    </a:lnTo>
                    <a:lnTo>
                      <a:pt x="32" y="276"/>
                    </a:lnTo>
                    <a:lnTo>
                      <a:pt x="29" y="276"/>
                    </a:lnTo>
                    <a:lnTo>
                      <a:pt x="25" y="276"/>
                    </a:lnTo>
                    <a:lnTo>
                      <a:pt x="20" y="275"/>
                    </a:lnTo>
                    <a:lnTo>
                      <a:pt x="17" y="274"/>
                    </a:lnTo>
                    <a:lnTo>
                      <a:pt x="14" y="273"/>
                    </a:lnTo>
                    <a:lnTo>
                      <a:pt x="11" y="273"/>
                    </a:lnTo>
                    <a:lnTo>
                      <a:pt x="9" y="271"/>
                    </a:lnTo>
                    <a:lnTo>
                      <a:pt x="5" y="269"/>
                    </a:lnTo>
                    <a:lnTo>
                      <a:pt x="2" y="267"/>
                    </a:lnTo>
                    <a:lnTo>
                      <a:pt x="1" y="264"/>
                    </a:lnTo>
                    <a:lnTo>
                      <a:pt x="0" y="263"/>
                    </a:lnTo>
                    <a:lnTo>
                      <a:pt x="0" y="262"/>
                    </a:lnTo>
                  </a:path>
                </a:pathLst>
              </a:custGeom>
              <a:solidFill>
                <a:srgbClr val="996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98" name="Freeform 1107"/>
              <p:cNvSpPr>
                <a:spLocks/>
              </p:cNvSpPr>
              <p:nvPr/>
            </p:nvSpPr>
            <p:spPr bwMode="auto">
              <a:xfrm>
                <a:off x="1444" y="1737"/>
                <a:ext cx="62" cy="276"/>
              </a:xfrm>
              <a:custGeom>
                <a:avLst/>
                <a:gdLst>
                  <a:gd name="T0" fmla="*/ 0 w 62"/>
                  <a:gd name="T1" fmla="*/ 261 h 276"/>
                  <a:gd name="T2" fmla="*/ 15 w 62"/>
                  <a:gd name="T3" fmla="*/ 2 h 276"/>
                  <a:gd name="T4" fmla="*/ 28 w 62"/>
                  <a:gd name="T5" fmla="*/ 0 h 276"/>
                  <a:gd name="T6" fmla="*/ 39 w 62"/>
                  <a:gd name="T7" fmla="*/ 2 h 276"/>
                  <a:gd name="T8" fmla="*/ 61 w 62"/>
                  <a:gd name="T9" fmla="*/ 261 h 276"/>
                  <a:gd name="T10" fmla="*/ 58 w 62"/>
                  <a:gd name="T11" fmla="*/ 264 h 276"/>
                  <a:gd name="T12" fmla="*/ 55 w 62"/>
                  <a:gd name="T13" fmla="*/ 266 h 276"/>
                  <a:gd name="T14" fmla="*/ 51 w 62"/>
                  <a:gd name="T15" fmla="*/ 268 h 276"/>
                  <a:gd name="T16" fmla="*/ 47 w 62"/>
                  <a:gd name="T17" fmla="*/ 270 h 276"/>
                  <a:gd name="T18" fmla="*/ 41 w 62"/>
                  <a:gd name="T19" fmla="*/ 272 h 276"/>
                  <a:gd name="T20" fmla="*/ 35 w 62"/>
                  <a:gd name="T21" fmla="*/ 275 h 276"/>
                  <a:gd name="T22" fmla="*/ 32 w 62"/>
                  <a:gd name="T23" fmla="*/ 275 h 276"/>
                  <a:gd name="T24" fmla="*/ 29 w 62"/>
                  <a:gd name="T25" fmla="*/ 275 h 276"/>
                  <a:gd name="T26" fmla="*/ 25 w 62"/>
                  <a:gd name="T27" fmla="*/ 275 h 276"/>
                  <a:gd name="T28" fmla="*/ 21 w 62"/>
                  <a:gd name="T29" fmla="*/ 275 h 276"/>
                  <a:gd name="T30" fmla="*/ 17 w 62"/>
                  <a:gd name="T31" fmla="*/ 274 h 276"/>
                  <a:gd name="T32" fmla="*/ 14 w 62"/>
                  <a:gd name="T33" fmla="*/ 272 h 276"/>
                  <a:gd name="T34" fmla="*/ 12 w 62"/>
                  <a:gd name="T35" fmla="*/ 271 h 276"/>
                  <a:gd name="T36" fmla="*/ 8 w 62"/>
                  <a:gd name="T37" fmla="*/ 270 h 276"/>
                  <a:gd name="T38" fmla="*/ 6 w 62"/>
                  <a:gd name="T39" fmla="*/ 268 h 276"/>
                  <a:gd name="T40" fmla="*/ 2 w 62"/>
                  <a:gd name="T41" fmla="*/ 266 h 276"/>
                  <a:gd name="T42" fmla="*/ 1 w 62"/>
                  <a:gd name="T43" fmla="*/ 264 h 276"/>
                  <a:gd name="T44" fmla="*/ 0 w 62"/>
                  <a:gd name="T45" fmla="*/ 262 h 276"/>
                  <a:gd name="T46" fmla="*/ 0 w 62"/>
                  <a:gd name="T47" fmla="*/ 261 h 27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62"/>
                  <a:gd name="T73" fmla="*/ 0 h 276"/>
                  <a:gd name="T74" fmla="*/ 62 w 62"/>
                  <a:gd name="T75" fmla="*/ 276 h 27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62" h="276">
                    <a:moveTo>
                      <a:pt x="0" y="261"/>
                    </a:moveTo>
                    <a:lnTo>
                      <a:pt x="15" y="2"/>
                    </a:lnTo>
                    <a:lnTo>
                      <a:pt x="28" y="0"/>
                    </a:lnTo>
                    <a:lnTo>
                      <a:pt x="39" y="2"/>
                    </a:lnTo>
                    <a:lnTo>
                      <a:pt x="61" y="261"/>
                    </a:lnTo>
                    <a:lnTo>
                      <a:pt x="58" y="264"/>
                    </a:lnTo>
                    <a:lnTo>
                      <a:pt x="55" y="266"/>
                    </a:lnTo>
                    <a:lnTo>
                      <a:pt x="51" y="268"/>
                    </a:lnTo>
                    <a:lnTo>
                      <a:pt x="47" y="270"/>
                    </a:lnTo>
                    <a:lnTo>
                      <a:pt x="41" y="272"/>
                    </a:lnTo>
                    <a:lnTo>
                      <a:pt x="35" y="275"/>
                    </a:lnTo>
                    <a:lnTo>
                      <a:pt x="32" y="275"/>
                    </a:lnTo>
                    <a:lnTo>
                      <a:pt x="29" y="275"/>
                    </a:lnTo>
                    <a:lnTo>
                      <a:pt x="25" y="275"/>
                    </a:lnTo>
                    <a:lnTo>
                      <a:pt x="21" y="275"/>
                    </a:lnTo>
                    <a:lnTo>
                      <a:pt x="17" y="274"/>
                    </a:lnTo>
                    <a:lnTo>
                      <a:pt x="14" y="272"/>
                    </a:lnTo>
                    <a:lnTo>
                      <a:pt x="12" y="271"/>
                    </a:lnTo>
                    <a:lnTo>
                      <a:pt x="8" y="270"/>
                    </a:lnTo>
                    <a:lnTo>
                      <a:pt x="6" y="268"/>
                    </a:lnTo>
                    <a:lnTo>
                      <a:pt x="2" y="266"/>
                    </a:lnTo>
                    <a:lnTo>
                      <a:pt x="1" y="264"/>
                    </a:lnTo>
                    <a:lnTo>
                      <a:pt x="0" y="262"/>
                    </a:lnTo>
                    <a:lnTo>
                      <a:pt x="0" y="261"/>
                    </a:lnTo>
                  </a:path>
                </a:pathLst>
              </a:custGeom>
              <a:solidFill>
                <a:srgbClr val="996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99" name="Freeform 1108"/>
              <p:cNvSpPr>
                <a:spLocks/>
              </p:cNvSpPr>
              <p:nvPr/>
            </p:nvSpPr>
            <p:spPr bwMode="auto">
              <a:xfrm>
                <a:off x="1413" y="1703"/>
                <a:ext cx="34" cy="277"/>
              </a:xfrm>
              <a:custGeom>
                <a:avLst/>
                <a:gdLst>
                  <a:gd name="T0" fmla="*/ 6 w 34"/>
                  <a:gd name="T1" fmla="*/ 276 h 277"/>
                  <a:gd name="T2" fmla="*/ 10 w 34"/>
                  <a:gd name="T3" fmla="*/ 276 h 277"/>
                  <a:gd name="T4" fmla="*/ 13 w 34"/>
                  <a:gd name="T5" fmla="*/ 275 h 277"/>
                  <a:gd name="T6" fmla="*/ 17 w 34"/>
                  <a:gd name="T7" fmla="*/ 274 h 277"/>
                  <a:gd name="T8" fmla="*/ 19 w 34"/>
                  <a:gd name="T9" fmla="*/ 273 h 277"/>
                  <a:gd name="T10" fmla="*/ 24 w 34"/>
                  <a:gd name="T11" fmla="*/ 271 h 277"/>
                  <a:gd name="T12" fmla="*/ 26 w 34"/>
                  <a:gd name="T13" fmla="*/ 270 h 277"/>
                  <a:gd name="T14" fmla="*/ 28 w 34"/>
                  <a:gd name="T15" fmla="*/ 269 h 277"/>
                  <a:gd name="T16" fmla="*/ 30 w 34"/>
                  <a:gd name="T17" fmla="*/ 267 h 277"/>
                  <a:gd name="T18" fmla="*/ 32 w 34"/>
                  <a:gd name="T19" fmla="*/ 264 h 277"/>
                  <a:gd name="T20" fmla="*/ 33 w 34"/>
                  <a:gd name="T21" fmla="*/ 262 h 277"/>
                  <a:gd name="T22" fmla="*/ 12 w 34"/>
                  <a:gd name="T23" fmla="*/ 2 h 277"/>
                  <a:gd name="T24" fmla="*/ 0 w 34"/>
                  <a:gd name="T25" fmla="*/ 0 h 277"/>
                  <a:gd name="T26" fmla="*/ 0 w 34"/>
                  <a:gd name="T27" fmla="*/ 276 h 277"/>
                  <a:gd name="T28" fmla="*/ 6 w 34"/>
                  <a:gd name="T29" fmla="*/ 276 h 27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4"/>
                  <a:gd name="T46" fmla="*/ 0 h 277"/>
                  <a:gd name="T47" fmla="*/ 34 w 34"/>
                  <a:gd name="T48" fmla="*/ 277 h 27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4" h="277">
                    <a:moveTo>
                      <a:pt x="6" y="276"/>
                    </a:moveTo>
                    <a:lnTo>
                      <a:pt x="10" y="276"/>
                    </a:lnTo>
                    <a:lnTo>
                      <a:pt x="13" y="275"/>
                    </a:lnTo>
                    <a:lnTo>
                      <a:pt x="17" y="274"/>
                    </a:lnTo>
                    <a:lnTo>
                      <a:pt x="19" y="273"/>
                    </a:lnTo>
                    <a:lnTo>
                      <a:pt x="24" y="271"/>
                    </a:lnTo>
                    <a:lnTo>
                      <a:pt x="26" y="270"/>
                    </a:lnTo>
                    <a:lnTo>
                      <a:pt x="28" y="269"/>
                    </a:lnTo>
                    <a:lnTo>
                      <a:pt x="30" y="267"/>
                    </a:lnTo>
                    <a:lnTo>
                      <a:pt x="32" y="264"/>
                    </a:lnTo>
                    <a:lnTo>
                      <a:pt x="33" y="262"/>
                    </a:lnTo>
                    <a:lnTo>
                      <a:pt x="12" y="2"/>
                    </a:lnTo>
                    <a:lnTo>
                      <a:pt x="0" y="0"/>
                    </a:lnTo>
                    <a:lnTo>
                      <a:pt x="0" y="276"/>
                    </a:lnTo>
                    <a:lnTo>
                      <a:pt x="6" y="276"/>
                    </a:lnTo>
                  </a:path>
                </a:pathLst>
              </a:custGeom>
              <a:solidFill>
                <a:srgbClr val="99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00" name="Freeform 1109"/>
              <p:cNvSpPr>
                <a:spLocks/>
              </p:cNvSpPr>
              <p:nvPr/>
            </p:nvSpPr>
            <p:spPr bwMode="auto">
              <a:xfrm>
                <a:off x="1385" y="1998"/>
                <a:ext cx="182" cy="195"/>
              </a:xfrm>
              <a:custGeom>
                <a:avLst/>
                <a:gdLst>
                  <a:gd name="T0" fmla="*/ 181 w 182"/>
                  <a:gd name="T1" fmla="*/ 0 h 195"/>
                  <a:gd name="T2" fmla="*/ 0 w 182"/>
                  <a:gd name="T3" fmla="*/ 103 h 195"/>
                  <a:gd name="T4" fmla="*/ 0 w 182"/>
                  <a:gd name="T5" fmla="*/ 194 h 195"/>
                  <a:gd name="T6" fmla="*/ 181 w 182"/>
                  <a:gd name="T7" fmla="*/ 89 h 195"/>
                  <a:gd name="T8" fmla="*/ 181 w 182"/>
                  <a:gd name="T9" fmla="*/ 0 h 1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2"/>
                  <a:gd name="T16" fmla="*/ 0 h 195"/>
                  <a:gd name="T17" fmla="*/ 182 w 182"/>
                  <a:gd name="T18" fmla="*/ 195 h 19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2" h="195">
                    <a:moveTo>
                      <a:pt x="181" y="0"/>
                    </a:moveTo>
                    <a:lnTo>
                      <a:pt x="0" y="103"/>
                    </a:lnTo>
                    <a:lnTo>
                      <a:pt x="0" y="194"/>
                    </a:lnTo>
                    <a:lnTo>
                      <a:pt x="181" y="89"/>
                    </a:lnTo>
                    <a:lnTo>
                      <a:pt x="181" y="0"/>
                    </a:lnTo>
                  </a:path>
                </a:pathLst>
              </a:custGeom>
              <a:solidFill>
                <a:srgbClr val="8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01" name="Freeform 1110"/>
              <p:cNvSpPr>
                <a:spLocks/>
              </p:cNvSpPr>
              <p:nvPr/>
            </p:nvSpPr>
            <p:spPr bwMode="auto">
              <a:xfrm>
                <a:off x="1166" y="1976"/>
                <a:ext cx="220" cy="217"/>
              </a:xfrm>
              <a:custGeom>
                <a:avLst/>
                <a:gdLst>
                  <a:gd name="T0" fmla="*/ 0 w 220"/>
                  <a:gd name="T1" fmla="*/ 0 h 217"/>
                  <a:gd name="T2" fmla="*/ 219 w 220"/>
                  <a:gd name="T3" fmla="*/ 125 h 217"/>
                  <a:gd name="T4" fmla="*/ 219 w 220"/>
                  <a:gd name="T5" fmla="*/ 216 h 217"/>
                  <a:gd name="T6" fmla="*/ 0 w 220"/>
                  <a:gd name="T7" fmla="*/ 90 h 217"/>
                  <a:gd name="T8" fmla="*/ 0 w 220"/>
                  <a:gd name="T9" fmla="*/ 0 h 2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0"/>
                  <a:gd name="T16" fmla="*/ 0 h 217"/>
                  <a:gd name="T17" fmla="*/ 220 w 220"/>
                  <a:gd name="T18" fmla="*/ 217 h 2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0" h="217">
                    <a:moveTo>
                      <a:pt x="0" y="0"/>
                    </a:moveTo>
                    <a:lnTo>
                      <a:pt x="219" y="125"/>
                    </a:lnTo>
                    <a:lnTo>
                      <a:pt x="219" y="216"/>
                    </a:lnTo>
                    <a:lnTo>
                      <a:pt x="0" y="9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9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02" name="Freeform 1111"/>
              <p:cNvSpPr>
                <a:spLocks/>
              </p:cNvSpPr>
              <p:nvPr/>
            </p:nvSpPr>
            <p:spPr bwMode="auto">
              <a:xfrm>
                <a:off x="1166" y="1871"/>
                <a:ext cx="401" cy="231"/>
              </a:xfrm>
              <a:custGeom>
                <a:avLst/>
                <a:gdLst>
                  <a:gd name="T0" fmla="*/ 400 w 401"/>
                  <a:gd name="T1" fmla="*/ 126 h 231"/>
                  <a:gd name="T2" fmla="*/ 219 w 401"/>
                  <a:gd name="T3" fmla="*/ 230 h 231"/>
                  <a:gd name="T4" fmla="*/ 0 w 401"/>
                  <a:gd name="T5" fmla="*/ 103 h 231"/>
                  <a:gd name="T6" fmla="*/ 180 w 401"/>
                  <a:gd name="T7" fmla="*/ 0 h 231"/>
                  <a:gd name="T8" fmla="*/ 400 w 401"/>
                  <a:gd name="T9" fmla="*/ 126 h 2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1"/>
                  <a:gd name="T16" fmla="*/ 0 h 231"/>
                  <a:gd name="T17" fmla="*/ 401 w 401"/>
                  <a:gd name="T18" fmla="*/ 231 h 2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1" h="231">
                    <a:moveTo>
                      <a:pt x="400" y="126"/>
                    </a:moveTo>
                    <a:lnTo>
                      <a:pt x="219" y="230"/>
                    </a:lnTo>
                    <a:lnTo>
                      <a:pt x="0" y="103"/>
                    </a:lnTo>
                    <a:lnTo>
                      <a:pt x="180" y="0"/>
                    </a:lnTo>
                    <a:lnTo>
                      <a:pt x="400" y="126"/>
                    </a:lnTo>
                  </a:path>
                </a:pathLst>
              </a:cu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03" name="Freeform 1112"/>
              <p:cNvSpPr>
                <a:spLocks/>
              </p:cNvSpPr>
              <p:nvPr/>
            </p:nvSpPr>
            <p:spPr bwMode="auto">
              <a:xfrm>
                <a:off x="1246" y="1986"/>
                <a:ext cx="59" cy="70"/>
              </a:xfrm>
              <a:custGeom>
                <a:avLst/>
                <a:gdLst>
                  <a:gd name="T0" fmla="*/ 58 w 59"/>
                  <a:gd name="T1" fmla="*/ 0 h 70"/>
                  <a:gd name="T2" fmla="*/ 58 w 59"/>
                  <a:gd name="T3" fmla="*/ 69 h 70"/>
                  <a:gd name="T4" fmla="*/ 0 w 59"/>
                  <a:gd name="T5" fmla="*/ 35 h 70"/>
                  <a:gd name="T6" fmla="*/ 58 w 59"/>
                  <a:gd name="T7" fmla="*/ 0 h 7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9"/>
                  <a:gd name="T13" fmla="*/ 0 h 70"/>
                  <a:gd name="T14" fmla="*/ 59 w 59"/>
                  <a:gd name="T15" fmla="*/ 70 h 7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9" h="70">
                    <a:moveTo>
                      <a:pt x="58" y="0"/>
                    </a:moveTo>
                    <a:lnTo>
                      <a:pt x="58" y="69"/>
                    </a:lnTo>
                    <a:lnTo>
                      <a:pt x="0" y="35"/>
                    </a:lnTo>
                    <a:lnTo>
                      <a:pt x="58" y="0"/>
                    </a:lnTo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04" name="Freeform 1113"/>
              <p:cNvSpPr>
                <a:spLocks/>
              </p:cNvSpPr>
              <p:nvPr/>
            </p:nvSpPr>
            <p:spPr bwMode="auto">
              <a:xfrm>
                <a:off x="1398" y="2103"/>
                <a:ext cx="33" cy="64"/>
              </a:xfrm>
              <a:custGeom>
                <a:avLst/>
                <a:gdLst>
                  <a:gd name="T0" fmla="*/ 32 w 33"/>
                  <a:gd name="T1" fmla="*/ 0 h 64"/>
                  <a:gd name="T2" fmla="*/ 0 w 33"/>
                  <a:gd name="T3" fmla="*/ 18 h 64"/>
                  <a:gd name="T4" fmla="*/ 0 w 33"/>
                  <a:gd name="T5" fmla="*/ 63 h 64"/>
                  <a:gd name="T6" fmla="*/ 32 w 33"/>
                  <a:gd name="T7" fmla="*/ 45 h 64"/>
                  <a:gd name="T8" fmla="*/ 32 w 33"/>
                  <a:gd name="T9" fmla="*/ 0 h 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64"/>
                  <a:gd name="T17" fmla="*/ 33 w 33"/>
                  <a:gd name="T18" fmla="*/ 64 h 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64">
                    <a:moveTo>
                      <a:pt x="32" y="0"/>
                    </a:moveTo>
                    <a:lnTo>
                      <a:pt x="0" y="18"/>
                    </a:lnTo>
                    <a:lnTo>
                      <a:pt x="0" y="63"/>
                    </a:lnTo>
                    <a:lnTo>
                      <a:pt x="32" y="45"/>
                    </a:lnTo>
                    <a:lnTo>
                      <a:pt x="32" y="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05" name="Freeform 1114"/>
              <p:cNvSpPr>
                <a:spLocks/>
              </p:cNvSpPr>
              <p:nvPr/>
            </p:nvSpPr>
            <p:spPr bwMode="auto">
              <a:xfrm>
                <a:off x="1185" y="2080"/>
                <a:ext cx="107" cy="104"/>
              </a:xfrm>
              <a:custGeom>
                <a:avLst/>
                <a:gdLst>
                  <a:gd name="T0" fmla="*/ 0 w 107"/>
                  <a:gd name="T1" fmla="*/ 0 h 104"/>
                  <a:gd name="T2" fmla="*/ 106 w 107"/>
                  <a:gd name="T3" fmla="*/ 61 h 104"/>
                  <a:gd name="T4" fmla="*/ 106 w 107"/>
                  <a:gd name="T5" fmla="*/ 103 h 104"/>
                  <a:gd name="T6" fmla="*/ 0 w 107"/>
                  <a:gd name="T7" fmla="*/ 42 h 104"/>
                  <a:gd name="T8" fmla="*/ 0 w 107"/>
                  <a:gd name="T9" fmla="*/ 0 h 1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7"/>
                  <a:gd name="T16" fmla="*/ 0 h 104"/>
                  <a:gd name="T17" fmla="*/ 107 w 107"/>
                  <a:gd name="T18" fmla="*/ 104 h 10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7" h="104">
                    <a:moveTo>
                      <a:pt x="0" y="0"/>
                    </a:moveTo>
                    <a:lnTo>
                      <a:pt x="106" y="61"/>
                    </a:lnTo>
                    <a:lnTo>
                      <a:pt x="106" y="103"/>
                    </a:lnTo>
                    <a:lnTo>
                      <a:pt x="0" y="4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6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06" name="Freeform 1115"/>
              <p:cNvSpPr>
                <a:spLocks/>
              </p:cNvSpPr>
              <p:nvPr/>
            </p:nvSpPr>
            <p:spPr bwMode="auto">
              <a:xfrm>
                <a:off x="1290" y="2117"/>
                <a:ext cx="41" cy="67"/>
              </a:xfrm>
              <a:custGeom>
                <a:avLst/>
                <a:gdLst>
                  <a:gd name="T0" fmla="*/ 40 w 41"/>
                  <a:gd name="T1" fmla="*/ 0 h 67"/>
                  <a:gd name="T2" fmla="*/ 0 w 41"/>
                  <a:gd name="T3" fmla="*/ 22 h 67"/>
                  <a:gd name="T4" fmla="*/ 0 w 41"/>
                  <a:gd name="T5" fmla="*/ 66 h 67"/>
                  <a:gd name="T6" fmla="*/ 40 w 41"/>
                  <a:gd name="T7" fmla="*/ 43 h 67"/>
                  <a:gd name="T8" fmla="*/ 40 w 41"/>
                  <a:gd name="T9" fmla="*/ 0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"/>
                  <a:gd name="T16" fmla="*/ 0 h 67"/>
                  <a:gd name="T17" fmla="*/ 41 w 41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" h="67">
                    <a:moveTo>
                      <a:pt x="40" y="0"/>
                    </a:moveTo>
                    <a:lnTo>
                      <a:pt x="0" y="22"/>
                    </a:lnTo>
                    <a:lnTo>
                      <a:pt x="0" y="66"/>
                    </a:lnTo>
                    <a:lnTo>
                      <a:pt x="40" y="43"/>
                    </a:lnTo>
                    <a:lnTo>
                      <a:pt x="40" y="0"/>
                    </a:lnTo>
                  </a:path>
                </a:pathLst>
              </a:custGeom>
              <a:solidFill>
                <a:srgbClr val="FF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07" name="Freeform 1116"/>
              <p:cNvSpPr>
                <a:spLocks/>
              </p:cNvSpPr>
              <p:nvPr/>
            </p:nvSpPr>
            <p:spPr bwMode="auto">
              <a:xfrm>
                <a:off x="1184" y="2058"/>
                <a:ext cx="146" cy="84"/>
              </a:xfrm>
              <a:custGeom>
                <a:avLst/>
                <a:gdLst>
                  <a:gd name="T0" fmla="*/ 145 w 146"/>
                  <a:gd name="T1" fmla="*/ 61 h 84"/>
                  <a:gd name="T2" fmla="*/ 105 w 146"/>
                  <a:gd name="T3" fmla="*/ 83 h 84"/>
                  <a:gd name="T4" fmla="*/ 0 w 146"/>
                  <a:gd name="T5" fmla="*/ 21 h 84"/>
                  <a:gd name="T6" fmla="*/ 37 w 146"/>
                  <a:gd name="T7" fmla="*/ 0 h 84"/>
                  <a:gd name="T8" fmla="*/ 145 w 146"/>
                  <a:gd name="T9" fmla="*/ 61 h 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6"/>
                  <a:gd name="T16" fmla="*/ 0 h 84"/>
                  <a:gd name="T17" fmla="*/ 146 w 146"/>
                  <a:gd name="T18" fmla="*/ 84 h 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6" h="84">
                    <a:moveTo>
                      <a:pt x="145" y="61"/>
                    </a:moveTo>
                    <a:lnTo>
                      <a:pt x="105" y="83"/>
                    </a:lnTo>
                    <a:lnTo>
                      <a:pt x="0" y="21"/>
                    </a:lnTo>
                    <a:lnTo>
                      <a:pt x="37" y="0"/>
                    </a:lnTo>
                    <a:lnTo>
                      <a:pt x="145" y="61"/>
                    </a:lnTo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08" name="Freeform 1117"/>
              <p:cNvSpPr>
                <a:spLocks/>
              </p:cNvSpPr>
              <p:nvPr/>
            </p:nvSpPr>
            <p:spPr bwMode="auto">
              <a:xfrm>
                <a:off x="1456" y="2070"/>
                <a:ext cx="32" cy="64"/>
              </a:xfrm>
              <a:custGeom>
                <a:avLst/>
                <a:gdLst>
                  <a:gd name="T0" fmla="*/ 31 w 32"/>
                  <a:gd name="T1" fmla="*/ 0 h 64"/>
                  <a:gd name="T2" fmla="*/ 0 w 32"/>
                  <a:gd name="T3" fmla="*/ 18 h 64"/>
                  <a:gd name="T4" fmla="*/ 0 w 32"/>
                  <a:gd name="T5" fmla="*/ 63 h 64"/>
                  <a:gd name="T6" fmla="*/ 31 w 32"/>
                  <a:gd name="T7" fmla="*/ 45 h 64"/>
                  <a:gd name="T8" fmla="*/ 31 w 32"/>
                  <a:gd name="T9" fmla="*/ 0 h 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64"/>
                  <a:gd name="T17" fmla="*/ 32 w 32"/>
                  <a:gd name="T18" fmla="*/ 64 h 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64">
                    <a:moveTo>
                      <a:pt x="31" y="0"/>
                    </a:moveTo>
                    <a:lnTo>
                      <a:pt x="0" y="18"/>
                    </a:lnTo>
                    <a:lnTo>
                      <a:pt x="0" y="63"/>
                    </a:lnTo>
                    <a:lnTo>
                      <a:pt x="31" y="45"/>
                    </a:lnTo>
                    <a:lnTo>
                      <a:pt x="31" y="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09" name="Freeform 1118"/>
              <p:cNvSpPr>
                <a:spLocks/>
              </p:cNvSpPr>
              <p:nvPr/>
            </p:nvSpPr>
            <p:spPr bwMode="auto">
              <a:xfrm>
                <a:off x="1166" y="1939"/>
                <a:ext cx="59" cy="71"/>
              </a:xfrm>
              <a:custGeom>
                <a:avLst/>
                <a:gdLst>
                  <a:gd name="T0" fmla="*/ 58 w 59"/>
                  <a:gd name="T1" fmla="*/ 0 h 71"/>
                  <a:gd name="T2" fmla="*/ 58 w 59"/>
                  <a:gd name="T3" fmla="*/ 70 h 71"/>
                  <a:gd name="T4" fmla="*/ 0 w 59"/>
                  <a:gd name="T5" fmla="*/ 36 h 71"/>
                  <a:gd name="T6" fmla="*/ 58 w 59"/>
                  <a:gd name="T7" fmla="*/ 0 h 7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9"/>
                  <a:gd name="T13" fmla="*/ 0 h 71"/>
                  <a:gd name="T14" fmla="*/ 59 w 59"/>
                  <a:gd name="T15" fmla="*/ 71 h 7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9" h="71">
                    <a:moveTo>
                      <a:pt x="58" y="0"/>
                    </a:moveTo>
                    <a:lnTo>
                      <a:pt x="58" y="70"/>
                    </a:lnTo>
                    <a:lnTo>
                      <a:pt x="0" y="36"/>
                    </a:lnTo>
                    <a:lnTo>
                      <a:pt x="58" y="0"/>
                    </a:lnTo>
                  </a:path>
                </a:pathLst>
              </a:custGeom>
              <a:solidFill>
                <a:srgbClr val="B3B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10" name="Freeform 1119"/>
              <p:cNvSpPr>
                <a:spLocks/>
              </p:cNvSpPr>
              <p:nvPr/>
            </p:nvSpPr>
            <p:spPr bwMode="auto">
              <a:xfrm>
                <a:off x="1224" y="1834"/>
                <a:ext cx="181" cy="175"/>
              </a:xfrm>
              <a:custGeom>
                <a:avLst/>
                <a:gdLst>
                  <a:gd name="T0" fmla="*/ 180 w 181"/>
                  <a:gd name="T1" fmla="*/ 69 h 175"/>
                  <a:gd name="T2" fmla="*/ 0 w 181"/>
                  <a:gd name="T3" fmla="*/ 174 h 175"/>
                  <a:gd name="T4" fmla="*/ 0 w 181"/>
                  <a:gd name="T5" fmla="*/ 104 h 175"/>
                  <a:gd name="T6" fmla="*/ 180 w 181"/>
                  <a:gd name="T7" fmla="*/ 0 h 175"/>
                  <a:gd name="T8" fmla="*/ 180 w 181"/>
                  <a:gd name="T9" fmla="*/ 69 h 1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1"/>
                  <a:gd name="T16" fmla="*/ 0 h 175"/>
                  <a:gd name="T17" fmla="*/ 181 w 181"/>
                  <a:gd name="T18" fmla="*/ 175 h 17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1" h="175">
                    <a:moveTo>
                      <a:pt x="180" y="69"/>
                    </a:moveTo>
                    <a:lnTo>
                      <a:pt x="0" y="174"/>
                    </a:lnTo>
                    <a:lnTo>
                      <a:pt x="0" y="104"/>
                    </a:lnTo>
                    <a:lnTo>
                      <a:pt x="180" y="0"/>
                    </a:lnTo>
                    <a:lnTo>
                      <a:pt x="180" y="69"/>
                    </a:lnTo>
                  </a:path>
                </a:pathLst>
              </a:custGeom>
              <a:solidFill>
                <a:srgbClr val="4C4C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11" name="Freeform 1120"/>
              <p:cNvSpPr>
                <a:spLocks/>
              </p:cNvSpPr>
              <p:nvPr/>
            </p:nvSpPr>
            <p:spPr bwMode="auto">
              <a:xfrm>
                <a:off x="1246" y="1986"/>
                <a:ext cx="59" cy="70"/>
              </a:xfrm>
              <a:custGeom>
                <a:avLst/>
                <a:gdLst>
                  <a:gd name="T0" fmla="*/ 58 w 59"/>
                  <a:gd name="T1" fmla="*/ 0 h 70"/>
                  <a:gd name="T2" fmla="*/ 58 w 59"/>
                  <a:gd name="T3" fmla="*/ 69 h 70"/>
                  <a:gd name="T4" fmla="*/ 0 w 59"/>
                  <a:gd name="T5" fmla="*/ 35 h 70"/>
                  <a:gd name="T6" fmla="*/ 58 w 59"/>
                  <a:gd name="T7" fmla="*/ 0 h 7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9"/>
                  <a:gd name="T13" fmla="*/ 0 h 70"/>
                  <a:gd name="T14" fmla="*/ 59 w 59"/>
                  <a:gd name="T15" fmla="*/ 70 h 7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9" h="70">
                    <a:moveTo>
                      <a:pt x="58" y="0"/>
                    </a:moveTo>
                    <a:lnTo>
                      <a:pt x="58" y="69"/>
                    </a:lnTo>
                    <a:lnTo>
                      <a:pt x="0" y="35"/>
                    </a:lnTo>
                    <a:lnTo>
                      <a:pt x="58" y="0"/>
                    </a:lnTo>
                  </a:path>
                </a:pathLst>
              </a:custGeom>
              <a:solidFill>
                <a:srgbClr val="B3B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12" name="Freeform 1121"/>
              <p:cNvSpPr>
                <a:spLocks/>
              </p:cNvSpPr>
              <p:nvPr/>
            </p:nvSpPr>
            <p:spPr bwMode="auto">
              <a:xfrm>
                <a:off x="1304" y="1880"/>
                <a:ext cx="182" cy="176"/>
              </a:xfrm>
              <a:custGeom>
                <a:avLst/>
                <a:gdLst>
                  <a:gd name="T0" fmla="*/ 181 w 182"/>
                  <a:gd name="T1" fmla="*/ 70 h 176"/>
                  <a:gd name="T2" fmla="*/ 0 w 182"/>
                  <a:gd name="T3" fmla="*/ 175 h 176"/>
                  <a:gd name="T4" fmla="*/ 0 w 182"/>
                  <a:gd name="T5" fmla="*/ 105 h 176"/>
                  <a:gd name="T6" fmla="*/ 181 w 182"/>
                  <a:gd name="T7" fmla="*/ 0 h 176"/>
                  <a:gd name="T8" fmla="*/ 181 w 182"/>
                  <a:gd name="T9" fmla="*/ 70 h 1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2"/>
                  <a:gd name="T16" fmla="*/ 0 h 176"/>
                  <a:gd name="T17" fmla="*/ 182 w 182"/>
                  <a:gd name="T18" fmla="*/ 176 h 1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2" h="176">
                    <a:moveTo>
                      <a:pt x="181" y="70"/>
                    </a:moveTo>
                    <a:lnTo>
                      <a:pt x="0" y="175"/>
                    </a:lnTo>
                    <a:lnTo>
                      <a:pt x="0" y="105"/>
                    </a:lnTo>
                    <a:lnTo>
                      <a:pt x="181" y="0"/>
                    </a:lnTo>
                    <a:lnTo>
                      <a:pt x="181" y="70"/>
                    </a:lnTo>
                  </a:path>
                </a:pathLst>
              </a:custGeom>
              <a:solidFill>
                <a:srgbClr val="4C4C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13" name="Freeform 1122"/>
              <p:cNvSpPr>
                <a:spLocks/>
              </p:cNvSpPr>
              <p:nvPr/>
            </p:nvSpPr>
            <p:spPr bwMode="auto">
              <a:xfrm>
                <a:off x="1327" y="2033"/>
                <a:ext cx="58" cy="69"/>
              </a:xfrm>
              <a:custGeom>
                <a:avLst/>
                <a:gdLst>
                  <a:gd name="T0" fmla="*/ 57 w 58"/>
                  <a:gd name="T1" fmla="*/ 0 h 69"/>
                  <a:gd name="T2" fmla="*/ 57 w 58"/>
                  <a:gd name="T3" fmla="*/ 68 h 69"/>
                  <a:gd name="T4" fmla="*/ 0 w 58"/>
                  <a:gd name="T5" fmla="*/ 35 h 69"/>
                  <a:gd name="T6" fmla="*/ 57 w 58"/>
                  <a:gd name="T7" fmla="*/ 0 h 6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8"/>
                  <a:gd name="T13" fmla="*/ 0 h 69"/>
                  <a:gd name="T14" fmla="*/ 58 w 58"/>
                  <a:gd name="T15" fmla="*/ 69 h 6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8" h="69">
                    <a:moveTo>
                      <a:pt x="57" y="0"/>
                    </a:moveTo>
                    <a:lnTo>
                      <a:pt x="57" y="68"/>
                    </a:lnTo>
                    <a:lnTo>
                      <a:pt x="0" y="35"/>
                    </a:lnTo>
                    <a:lnTo>
                      <a:pt x="57" y="0"/>
                    </a:lnTo>
                  </a:path>
                </a:pathLst>
              </a:custGeom>
              <a:solidFill>
                <a:srgbClr val="B3B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14" name="Freeform 1123"/>
              <p:cNvSpPr>
                <a:spLocks/>
              </p:cNvSpPr>
              <p:nvPr/>
            </p:nvSpPr>
            <p:spPr bwMode="auto">
              <a:xfrm>
                <a:off x="1385" y="1929"/>
                <a:ext cx="182" cy="173"/>
              </a:xfrm>
              <a:custGeom>
                <a:avLst/>
                <a:gdLst>
                  <a:gd name="T0" fmla="*/ 181 w 182"/>
                  <a:gd name="T1" fmla="*/ 68 h 173"/>
                  <a:gd name="T2" fmla="*/ 0 w 182"/>
                  <a:gd name="T3" fmla="*/ 172 h 173"/>
                  <a:gd name="T4" fmla="*/ 0 w 182"/>
                  <a:gd name="T5" fmla="*/ 103 h 173"/>
                  <a:gd name="T6" fmla="*/ 181 w 182"/>
                  <a:gd name="T7" fmla="*/ 0 h 173"/>
                  <a:gd name="T8" fmla="*/ 181 w 182"/>
                  <a:gd name="T9" fmla="*/ 68 h 1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2"/>
                  <a:gd name="T16" fmla="*/ 0 h 173"/>
                  <a:gd name="T17" fmla="*/ 182 w 182"/>
                  <a:gd name="T18" fmla="*/ 173 h 1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2" h="173">
                    <a:moveTo>
                      <a:pt x="181" y="68"/>
                    </a:moveTo>
                    <a:lnTo>
                      <a:pt x="0" y="172"/>
                    </a:lnTo>
                    <a:lnTo>
                      <a:pt x="0" y="103"/>
                    </a:lnTo>
                    <a:lnTo>
                      <a:pt x="181" y="0"/>
                    </a:lnTo>
                    <a:lnTo>
                      <a:pt x="181" y="68"/>
                    </a:lnTo>
                  </a:path>
                </a:pathLst>
              </a:custGeom>
              <a:solidFill>
                <a:srgbClr val="4C4C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15" name="Freeform 1124"/>
              <p:cNvSpPr>
                <a:spLocks/>
              </p:cNvSpPr>
              <p:nvPr/>
            </p:nvSpPr>
            <p:spPr bwMode="auto">
              <a:xfrm>
                <a:off x="1310" y="1893"/>
                <a:ext cx="166" cy="152"/>
              </a:xfrm>
              <a:custGeom>
                <a:avLst/>
                <a:gdLst>
                  <a:gd name="T0" fmla="*/ 165 w 166"/>
                  <a:gd name="T1" fmla="*/ 55 h 152"/>
                  <a:gd name="T2" fmla="*/ 165 w 166"/>
                  <a:gd name="T3" fmla="*/ 0 h 152"/>
                  <a:gd name="T4" fmla="*/ 0 w 166"/>
                  <a:gd name="T5" fmla="*/ 93 h 152"/>
                  <a:gd name="T6" fmla="*/ 0 w 166"/>
                  <a:gd name="T7" fmla="*/ 151 h 152"/>
                  <a:gd name="T8" fmla="*/ 165 w 166"/>
                  <a:gd name="T9" fmla="*/ 55 h 1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6"/>
                  <a:gd name="T16" fmla="*/ 0 h 152"/>
                  <a:gd name="T17" fmla="*/ 166 w 166"/>
                  <a:gd name="T18" fmla="*/ 152 h 1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6" h="152">
                    <a:moveTo>
                      <a:pt x="165" y="55"/>
                    </a:moveTo>
                    <a:lnTo>
                      <a:pt x="165" y="0"/>
                    </a:lnTo>
                    <a:lnTo>
                      <a:pt x="0" y="93"/>
                    </a:lnTo>
                    <a:lnTo>
                      <a:pt x="0" y="151"/>
                    </a:lnTo>
                    <a:lnTo>
                      <a:pt x="165" y="55"/>
                    </a:lnTo>
                  </a:path>
                </a:pathLst>
              </a:custGeom>
              <a:solidFill>
                <a:srgbClr val="CEE1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16" name="Line 1125"/>
              <p:cNvSpPr>
                <a:spLocks noChangeShapeType="1"/>
              </p:cNvSpPr>
              <p:nvPr/>
            </p:nvSpPr>
            <p:spPr bwMode="auto">
              <a:xfrm flipV="1">
                <a:off x="1479" y="2206"/>
                <a:ext cx="0" cy="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d-ID" sz="2400"/>
              </a:p>
            </p:txBody>
          </p:sp>
          <p:sp>
            <p:nvSpPr>
              <p:cNvPr id="117" name="Freeform 1126"/>
              <p:cNvSpPr>
                <a:spLocks/>
              </p:cNvSpPr>
              <p:nvPr/>
            </p:nvSpPr>
            <p:spPr bwMode="auto">
              <a:xfrm>
                <a:off x="1486" y="2209"/>
                <a:ext cx="17" cy="17"/>
              </a:xfrm>
              <a:custGeom>
                <a:avLst/>
                <a:gdLst>
                  <a:gd name="T0" fmla="*/ 10 w 17"/>
                  <a:gd name="T1" fmla="*/ 15 h 17"/>
                  <a:gd name="T2" fmla="*/ 13 w 17"/>
                  <a:gd name="T3" fmla="*/ 14 h 17"/>
                  <a:gd name="T4" fmla="*/ 14 w 17"/>
                  <a:gd name="T5" fmla="*/ 13 h 17"/>
                  <a:gd name="T6" fmla="*/ 14 w 17"/>
                  <a:gd name="T7" fmla="*/ 12 h 17"/>
                  <a:gd name="T8" fmla="*/ 16 w 17"/>
                  <a:gd name="T9" fmla="*/ 10 h 17"/>
                  <a:gd name="T10" fmla="*/ 14 w 17"/>
                  <a:gd name="T11" fmla="*/ 7 h 17"/>
                  <a:gd name="T12" fmla="*/ 13 w 17"/>
                  <a:gd name="T13" fmla="*/ 5 h 17"/>
                  <a:gd name="T14" fmla="*/ 11 w 17"/>
                  <a:gd name="T15" fmla="*/ 2 h 17"/>
                  <a:gd name="T16" fmla="*/ 9 w 17"/>
                  <a:gd name="T17" fmla="*/ 1 h 17"/>
                  <a:gd name="T18" fmla="*/ 7 w 17"/>
                  <a:gd name="T19" fmla="*/ 0 h 17"/>
                  <a:gd name="T20" fmla="*/ 6 w 17"/>
                  <a:gd name="T21" fmla="*/ 0 h 17"/>
                  <a:gd name="T22" fmla="*/ 5 w 17"/>
                  <a:gd name="T23" fmla="*/ 1 h 17"/>
                  <a:gd name="T24" fmla="*/ 1 w 17"/>
                  <a:gd name="T25" fmla="*/ 2 h 17"/>
                  <a:gd name="T26" fmla="*/ 1 w 17"/>
                  <a:gd name="T27" fmla="*/ 3 h 17"/>
                  <a:gd name="T28" fmla="*/ 1 w 17"/>
                  <a:gd name="T29" fmla="*/ 4 h 17"/>
                  <a:gd name="T30" fmla="*/ 0 w 17"/>
                  <a:gd name="T31" fmla="*/ 6 h 17"/>
                  <a:gd name="T32" fmla="*/ 1 w 17"/>
                  <a:gd name="T33" fmla="*/ 8 h 17"/>
                  <a:gd name="T34" fmla="*/ 1 w 17"/>
                  <a:gd name="T35" fmla="*/ 11 h 17"/>
                  <a:gd name="T36" fmla="*/ 4 w 17"/>
                  <a:gd name="T37" fmla="*/ 14 h 17"/>
                  <a:gd name="T38" fmla="*/ 5 w 17"/>
                  <a:gd name="T39" fmla="*/ 15 h 17"/>
                  <a:gd name="T40" fmla="*/ 8 w 17"/>
                  <a:gd name="T41" fmla="*/ 16 h 17"/>
                  <a:gd name="T42" fmla="*/ 9 w 17"/>
                  <a:gd name="T43" fmla="*/ 16 h 17"/>
                  <a:gd name="T44" fmla="*/ 10 w 17"/>
                  <a:gd name="T45" fmla="*/ 15 h 1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7"/>
                  <a:gd name="T70" fmla="*/ 0 h 17"/>
                  <a:gd name="T71" fmla="*/ 17 w 17"/>
                  <a:gd name="T72" fmla="*/ 17 h 1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7" h="17">
                    <a:moveTo>
                      <a:pt x="10" y="15"/>
                    </a:moveTo>
                    <a:lnTo>
                      <a:pt x="13" y="14"/>
                    </a:lnTo>
                    <a:lnTo>
                      <a:pt x="14" y="13"/>
                    </a:lnTo>
                    <a:lnTo>
                      <a:pt x="14" y="12"/>
                    </a:lnTo>
                    <a:lnTo>
                      <a:pt x="16" y="10"/>
                    </a:lnTo>
                    <a:lnTo>
                      <a:pt x="14" y="7"/>
                    </a:lnTo>
                    <a:lnTo>
                      <a:pt x="13" y="5"/>
                    </a:lnTo>
                    <a:lnTo>
                      <a:pt x="11" y="2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5" y="1"/>
                    </a:lnTo>
                    <a:lnTo>
                      <a:pt x="1" y="2"/>
                    </a:lnTo>
                    <a:lnTo>
                      <a:pt x="1" y="3"/>
                    </a:lnTo>
                    <a:lnTo>
                      <a:pt x="1" y="4"/>
                    </a:lnTo>
                    <a:lnTo>
                      <a:pt x="0" y="6"/>
                    </a:lnTo>
                    <a:lnTo>
                      <a:pt x="1" y="8"/>
                    </a:lnTo>
                    <a:lnTo>
                      <a:pt x="1" y="11"/>
                    </a:lnTo>
                    <a:lnTo>
                      <a:pt x="4" y="14"/>
                    </a:lnTo>
                    <a:lnTo>
                      <a:pt x="5" y="15"/>
                    </a:lnTo>
                    <a:lnTo>
                      <a:pt x="8" y="16"/>
                    </a:lnTo>
                    <a:lnTo>
                      <a:pt x="9" y="16"/>
                    </a:lnTo>
                    <a:lnTo>
                      <a:pt x="10" y="15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18" name="Freeform 1127"/>
              <p:cNvSpPr>
                <a:spLocks/>
              </p:cNvSpPr>
              <p:nvPr/>
            </p:nvSpPr>
            <p:spPr bwMode="auto">
              <a:xfrm>
                <a:off x="1486" y="2211"/>
                <a:ext cx="17" cy="17"/>
              </a:xfrm>
              <a:custGeom>
                <a:avLst/>
                <a:gdLst>
                  <a:gd name="T0" fmla="*/ 1 w 17"/>
                  <a:gd name="T1" fmla="*/ 10 h 17"/>
                  <a:gd name="T2" fmla="*/ 1 w 17"/>
                  <a:gd name="T3" fmla="*/ 6 h 17"/>
                  <a:gd name="T4" fmla="*/ 0 w 17"/>
                  <a:gd name="T5" fmla="*/ 4 h 17"/>
                  <a:gd name="T6" fmla="*/ 1 w 17"/>
                  <a:gd name="T7" fmla="*/ 2 h 17"/>
                  <a:gd name="T8" fmla="*/ 1 w 17"/>
                  <a:gd name="T9" fmla="*/ 1 h 17"/>
                  <a:gd name="T10" fmla="*/ 1 w 17"/>
                  <a:gd name="T11" fmla="*/ 0 h 17"/>
                  <a:gd name="T12" fmla="*/ 5 w 17"/>
                  <a:gd name="T13" fmla="*/ 0 h 17"/>
                  <a:gd name="T14" fmla="*/ 7 w 17"/>
                  <a:gd name="T15" fmla="*/ 1 h 17"/>
                  <a:gd name="T16" fmla="*/ 11 w 17"/>
                  <a:gd name="T17" fmla="*/ 3 h 17"/>
                  <a:gd name="T18" fmla="*/ 14 w 17"/>
                  <a:gd name="T19" fmla="*/ 4 h 17"/>
                  <a:gd name="T20" fmla="*/ 14 w 17"/>
                  <a:gd name="T21" fmla="*/ 9 h 17"/>
                  <a:gd name="T22" fmla="*/ 16 w 17"/>
                  <a:gd name="T23" fmla="*/ 11 h 17"/>
                  <a:gd name="T24" fmla="*/ 14 w 17"/>
                  <a:gd name="T25" fmla="*/ 14 h 17"/>
                  <a:gd name="T26" fmla="*/ 11 w 17"/>
                  <a:gd name="T27" fmla="*/ 16 h 17"/>
                  <a:gd name="T28" fmla="*/ 7 w 17"/>
                  <a:gd name="T29" fmla="*/ 14 h 17"/>
                  <a:gd name="T30" fmla="*/ 5 w 17"/>
                  <a:gd name="T31" fmla="*/ 13 h 17"/>
                  <a:gd name="T32" fmla="*/ 1 w 17"/>
                  <a:gd name="T33" fmla="*/ 10 h 1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7"/>
                  <a:gd name="T52" fmla="*/ 0 h 17"/>
                  <a:gd name="T53" fmla="*/ 17 w 17"/>
                  <a:gd name="T54" fmla="*/ 17 h 1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7" h="17">
                    <a:moveTo>
                      <a:pt x="1" y="10"/>
                    </a:moveTo>
                    <a:lnTo>
                      <a:pt x="1" y="6"/>
                    </a:lnTo>
                    <a:lnTo>
                      <a:pt x="0" y="4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5" y="0"/>
                    </a:lnTo>
                    <a:lnTo>
                      <a:pt x="7" y="1"/>
                    </a:lnTo>
                    <a:lnTo>
                      <a:pt x="11" y="3"/>
                    </a:lnTo>
                    <a:lnTo>
                      <a:pt x="14" y="4"/>
                    </a:lnTo>
                    <a:lnTo>
                      <a:pt x="14" y="9"/>
                    </a:lnTo>
                    <a:lnTo>
                      <a:pt x="16" y="11"/>
                    </a:lnTo>
                    <a:lnTo>
                      <a:pt x="14" y="14"/>
                    </a:lnTo>
                    <a:lnTo>
                      <a:pt x="11" y="16"/>
                    </a:lnTo>
                    <a:lnTo>
                      <a:pt x="7" y="14"/>
                    </a:lnTo>
                    <a:lnTo>
                      <a:pt x="5" y="13"/>
                    </a:lnTo>
                    <a:lnTo>
                      <a:pt x="1" y="10"/>
                    </a:ln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19" name="Freeform 1128"/>
              <p:cNvSpPr>
                <a:spLocks/>
              </p:cNvSpPr>
              <p:nvPr/>
            </p:nvSpPr>
            <p:spPr bwMode="auto">
              <a:xfrm>
                <a:off x="1486" y="2213"/>
                <a:ext cx="17" cy="17"/>
              </a:xfrm>
              <a:custGeom>
                <a:avLst/>
                <a:gdLst>
                  <a:gd name="T0" fmla="*/ 3 w 17"/>
                  <a:gd name="T1" fmla="*/ 9 h 17"/>
                  <a:gd name="T2" fmla="*/ 0 w 17"/>
                  <a:gd name="T3" fmla="*/ 6 h 17"/>
                  <a:gd name="T4" fmla="*/ 0 w 17"/>
                  <a:gd name="T5" fmla="*/ 2 h 17"/>
                  <a:gd name="T6" fmla="*/ 0 w 17"/>
                  <a:gd name="T7" fmla="*/ 0 h 17"/>
                  <a:gd name="T8" fmla="*/ 3 w 17"/>
                  <a:gd name="T9" fmla="*/ 0 h 17"/>
                  <a:gd name="T10" fmla="*/ 6 w 17"/>
                  <a:gd name="T11" fmla="*/ 0 h 17"/>
                  <a:gd name="T12" fmla="*/ 12 w 17"/>
                  <a:gd name="T13" fmla="*/ 4 h 17"/>
                  <a:gd name="T14" fmla="*/ 16 w 17"/>
                  <a:gd name="T15" fmla="*/ 9 h 17"/>
                  <a:gd name="T16" fmla="*/ 16 w 17"/>
                  <a:gd name="T17" fmla="*/ 13 h 17"/>
                  <a:gd name="T18" fmla="*/ 12 w 17"/>
                  <a:gd name="T19" fmla="*/ 13 h 17"/>
                  <a:gd name="T20" fmla="*/ 9 w 17"/>
                  <a:gd name="T21" fmla="*/ 16 h 17"/>
                  <a:gd name="T22" fmla="*/ 6 w 17"/>
                  <a:gd name="T23" fmla="*/ 13 h 17"/>
                  <a:gd name="T24" fmla="*/ 3 w 17"/>
                  <a:gd name="T25" fmla="*/ 9 h 1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7"/>
                  <a:gd name="T40" fmla="*/ 0 h 17"/>
                  <a:gd name="T41" fmla="*/ 17 w 17"/>
                  <a:gd name="T42" fmla="*/ 17 h 1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7" h="17">
                    <a:moveTo>
                      <a:pt x="3" y="9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12" y="4"/>
                    </a:lnTo>
                    <a:lnTo>
                      <a:pt x="16" y="9"/>
                    </a:lnTo>
                    <a:lnTo>
                      <a:pt x="16" y="13"/>
                    </a:lnTo>
                    <a:lnTo>
                      <a:pt x="12" y="13"/>
                    </a:lnTo>
                    <a:lnTo>
                      <a:pt x="9" y="16"/>
                    </a:lnTo>
                    <a:lnTo>
                      <a:pt x="6" y="13"/>
                    </a:lnTo>
                    <a:lnTo>
                      <a:pt x="3" y="9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20" name="Freeform 1129"/>
              <p:cNvSpPr>
                <a:spLocks/>
              </p:cNvSpPr>
              <p:nvPr/>
            </p:nvSpPr>
            <p:spPr bwMode="auto">
              <a:xfrm>
                <a:off x="1494" y="2213"/>
                <a:ext cx="17" cy="17"/>
              </a:xfrm>
              <a:custGeom>
                <a:avLst/>
                <a:gdLst>
                  <a:gd name="T0" fmla="*/ 10 w 17"/>
                  <a:gd name="T1" fmla="*/ 15 h 17"/>
                  <a:gd name="T2" fmla="*/ 13 w 17"/>
                  <a:gd name="T3" fmla="*/ 13 h 17"/>
                  <a:gd name="T4" fmla="*/ 14 w 17"/>
                  <a:gd name="T5" fmla="*/ 12 h 17"/>
                  <a:gd name="T6" fmla="*/ 16 w 17"/>
                  <a:gd name="T7" fmla="*/ 12 h 17"/>
                  <a:gd name="T8" fmla="*/ 16 w 17"/>
                  <a:gd name="T9" fmla="*/ 9 h 17"/>
                  <a:gd name="T10" fmla="*/ 16 w 17"/>
                  <a:gd name="T11" fmla="*/ 7 h 17"/>
                  <a:gd name="T12" fmla="*/ 13 w 17"/>
                  <a:gd name="T13" fmla="*/ 4 h 17"/>
                  <a:gd name="T14" fmla="*/ 12 w 17"/>
                  <a:gd name="T15" fmla="*/ 2 h 17"/>
                  <a:gd name="T16" fmla="*/ 10 w 17"/>
                  <a:gd name="T17" fmla="*/ 0 h 17"/>
                  <a:gd name="T18" fmla="*/ 8 w 17"/>
                  <a:gd name="T19" fmla="*/ 0 h 17"/>
                  <a:gd name="T20" fmla="*/ 6 w 17"/>
                  <a:gd name="T21" fmla="*/ 0 h 17"/>
                  <a:gd name="T22" fmla="*/ 5 w 17"/>
                  <a:gd name="T23" fmla="*/ 0 h 17"/>
                  <a:gd name="T24" fmla="*/ 2 w 17"/>
                  <a:gd name="T25" fmla="*/ 2 h 17"/>
                  <a:gd name="T26" fmla="*/ 1 w 17"/>
                  <a:gd name="T27" fmla="*/ 2 h 17"/>
                  <a:gd name="T28" fmla="*/ 0 w 17"/>
                  <a:gd name="T29" fmla="*/ 3 h 17"/>
                  <a:gd name="T30" fmla="*/ 0 w 17"/>
                  <a:gd name="T31" fmla="*/ 5 h 17"/>
                  <a:gd name="T32" fmla="*/ 0 w 17"/>
                  <a:gd name="T33" fmla="*/ 7 h 17"/>
                  <a:gd name="T34" fmla="*/ 2 w 17"/>
                  <a:gd name="T35" fmla="*/ 11 h 17"/>
                  <a:gd name="T36" fmla="*/ 3 w 17"/>
                  <a:gd name="T37" fmla="*/ 13 h 17"/>
                  <a:gd name="T38" fmla="*/ 6 w 17"/>
                  <a:gd name="T39" fmla="*/ 15 h 17"/>
                  <a:gd name="T40" fmla="*/ 8 w 17"/>
                  <a:gd name="T41" fmla="*/ 16 h 17"/>
                  <a:gd name="T42" fmla="*/ 9 w 17"/>
                  <a:gd name="T43" fmla="*/ 16 h 17"/>
                  <a:gd name="T44" fmla="*/ 10 w 17"/>
                  <a:gd name="T45" fmla="*/ 15 h 1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7"/>
                  <a:gd name="T70" fmla="*/ 0 h 17"/>
                  <a:gd name="T71" fmla="*/ 17 w 17"/>
                  <a:gd name="T72" fmla="*/ 17 h 1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7" h="17">
                    <a:moveTo>
                      <a:pt x="10" y="15"/>
                    </a:moveTo>
                    <a:lnTo>
                      <a:pt x="13" y="13"/>
                    </a:lnTo>
                    <a:lnTo>
                      <a:pt x="14" y="12"/>
                    </a:lnTo>
                    <a:lnTo>
                      <a:pt x="16" y="12"/>
                    </a:lnTo>
                    <a:lnTo>
                      <a:pt x="16" y="9"/>
                    </a:lnTo>
                    <a:lnTo>
                      <a:pt x="16" y="7"/>
                    </a:lnTo>
                    <a:lnTo>
                      <a:pt x="13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2" y="11"/>
                    </a:lnTo>
                    <a:lnTo>
                      <a:pt x="3" y="13"/>
                    </a:lnTo>
                    <a:lnTo>
                      <a:pt x="6" y="15"/>
                    </a:lnTo>
                    <a:lnTo>
                      <a:pt x="8" y="16"/>
                    </a:lnTo>
                    <a:lnTo>
                      <a:pt x="9" y="16"/>
                    </a:lnTo>
                    <a:lnTo>
                      <a:pt x="10" y="15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21" name="Freeform 1130"/>
              <p:cNvSpPr>
                <a:spLocks/>
              </p:cNvSpPr>
              <p:nvPr/>
            </p:nvSpPr>
            <p:spPr bwMode="auto">
              <a:xfrm>
                <a:off x="1494" y="2216"/>
                <a:ext cx="17" cy="17"/>
              </a:xfrm>
              <a:custGeom>
                <a:avLst/>
                <a:gdLst>
                  <a:gd name="T0" fmla="*/ 2 w 17"/>
                  <a:gd name="T1" fmla="*/ 10 h 17"/>
                  <a:gd name="T2" fmla="*/ 0 w 17"/>
                  <a:gd name="T3" fmla="*/ 5 h 17"/>
                  <a:gd name="T4" fmla="*/ 0 w 17"/>
                  <a:gd name="T5" fmla="*/ 3 h 17"/>
                  <a:gd name="T6" fmla="*/ 0 w 17"/>
                  <a:gd name="T7" fmla="*/ 1 h 17"/>
                  <a:gd name="T8" fmla="*/ 1 w 17"/>
                  <a:gd name="T9" fmla="*/ 0 h 17"/>
                  <a:gd name="T10" fmla="*/ 2 w 17"/>
                  <a:gd name="T11" fmla="*/ 0 h 17"/>
                  <a:gd name="T12" fmla="*/ 4 w 17"/>
                  <a:gd name="T13" fmla="*/ 0 h 17"/>
                  <a:gd name="T14" fmla="*/ 7 w 17"/>
                  <a:gd name="T15" fmla="*/ 0 h 17"/>
                  <a:gd name="T16" fmla="*/ 10 w 17"/>
                  <a:gd name="T17" fmla="*/ 1 h 17"/>
                  <a:gd name="T18" fmla="*/ 13 w 17"/>
                  <a:gd name="T19" fmla="*/ 4 h 17"/>
                  <a:gd name="T20" fmla="*/ 16 w 17"/>
                  <a:gd name="T21" fmla="*/ 8 h 17"/>
                  <a:gd name="T22" fmla="*/ 16 w 17"/>
                  <a:gd name="T23" fmla="*/ 11 h 17"/>
                  <a:gd name="T24" fmla="*/ 16 w 17"/>
                  <a:gd name="T25" fmla="*/ 12 h 17"/>
                  <a:gd name="T26" fmla="*/ 14 w 17"/>
                  <a:gd name="T27" fmla="*/ 13 h 17"/>
                  <a:gd name="T28" fmla="*/ 13 w 17"/>
                  <a:gd name="T29" fmla="*/ 14 h 17"/>
                  <a:gd name="T30" fmla="*/ 10 w 17"/>
                  <a:gd name="T31" fmla="*/ 16 h 17"/>
                  <a:gd name="T32" fmla="*/ 8 w 17"/>
                  <a:gd name="T33" fmla="*/ 14 h 17"/>
                  <a:gd name="T34" fmla="*/ 4 w 17"/>
                  <a:gd name="T35" fmla="*/ 12 h 17"/>
                  <a:gd name="T36" fmla="*/ 2 w 17"/>
                  <a:gd name="T37" fmla="*/ 10 h 1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7"/>
                  <a:gd name="T58" fmla="*/ 0 h 17"/>
                  <a:gd name="T59" fmla="*/ 17 w 17"/>
                  <a:gd name="T60" fmla="*/ 17 h 1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7" h="17">
                    <a:moveTo>
                      <a:pt x="2" y="10"/>
                    </a:moveTo>
                    <a:lnTo>
                      <a:pt x="0" y="5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10" y="1"/>
                    </a:lnTo>
                    <a:lnTo>
                      <a:pt x="13" y="4"/>
                    </a:lnTo>
                    <a:lnTo>
                      <a:pt x="16" y="8"/>
                    </a:lnTo>
                    <a:lnTo>
                      <a:pt x="16" y="11"/>
                    </a:lnTo>
                    <a:lnTo>
                      <a:pt x="16" y="12"/>
                    </a:lnTo>
                    <a:lnTo>
                      <a:pt x="14" y="13"/>
                    </a:lnTo>
                    <a:lnTo>
                      <a:pt x="13" y="14"/>
                    </a:lnTo>
                    <a:lnTo>
                      <a:pt x="10" y="16"/>
                    </a:lnTo>
                    <a:lnTo>
                      <a:pt x="8" y="14"/>
                    </a:lnTo>
                    <a:lnTo>
                      <a:pt x="4" y="12"/>
                    </a:lnTo>
                    <a:lnTo>
                      <a:pt x="2" y="10"/>
                    </a:ln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22" name="Freeform 1131"/>
              <p:cNvSpPr>
                <a:spLocks/>
              </p:cNvSpPr>
              <p:nvPr/>
            </p:nvSpPr>
            <p:spPr bwMode="auto">
              <a:xfrm>
                <a:off x="1495" y="2218"/>
                <a:ext cx="17" cy="17"/>
              </a:xfrm>
              <a:custGeom>
                <a:avLst/>
                <a:gdLst>
                  <a:gd name="T0" fmla="*/ 2 w 17"/>
                  <a:gd name="T1" fmla="*/ 11 h 17"/>
                  <a:gd name="T2" fmla="*/ 0 w 17"/>
                  <a:gd name="T3" fmla="*/ 6 h 17"/>
                  <a:gd name="T4" fmla="*/ 0 w 17"/>
                  <a:gd name="T5" fmla="*/ 4 h 17"/>
                  <a:gd name="T6" fmla="*/ 0 w 17"/>
                  <a:gd name="T7" fmla="*/ 2 h 17"/>
                  <a:gd name="T8" fmla="*/ 2 w 17"/>
                  <a:gd name="T9" fmla="*/ 0 h 17"/>
                  <a:gd name="T10" fmla="*/ 5 w 17"/>
                  <a:gd name="T11" fmla="*/ 0 h 17"/>
                  <a:gd name="T12" fmla="*/ 8 w 17"/>
                  <a:gd name="T13" fmla="*/ 0 h 17"/>
                  <a:gd name="T14" fmla="*/ 13 w 17"/>
                  <a:gd name="T15" fmla="*/ 4 h 17"/>
                  <a:gd name="T16" fmla="*/ 16 w 17"/>
                  <a:gd name="T17" fmla="*/ 9 h 17"/>
                  <a:gd name="T18" fmla="*/ 16 w 17"/>
                  <a:gd name="T19" fmla="*/ 11 h 17"/>
                  <a:gd name="T20" fmla="*/ 16 w 17"/>
                  <a:gd name="T21" fmla="*/ 13 h 17"/>
                  <a:gd name="T22" fmla="*/ 13 w 17"/>
                  <a:gd name="T23" fmla="*/ 16 h 17"/>
                  <a:gd name="T24" fmla="*/ 8 w 17"/>
                  <a:gd name="T25" fmla="*/ 16 h 17"/>
                  <a:gd name="T26" fmla="*/ 2 w 17"/>
                  <a:gd name="T27" fmla="*/ 11 h 1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7"/>
                  <a:gd name="T43" fmla="*/ 0 h 17"/>
                  <a:gd name="T44" fmla="*/ 17 w 17"/>
                  <a:gd name="T45" fmla="*/ 17 h 1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7" h="17">
                    <a:moveTo>
                      <a:pt x="2" y="11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8" y="0"/>
                    </a:lnTo>
                    <a:lnTo>
                      <a:pt x="13" y="4"/>
                    </a:lnTo>
                    <a:lnTo>
                      <a:pt x="16" y="9"/>
                    </a:lnTo>
                    <a:lnTo>
                      <a:pt x="16" y="11"/>
                    </a:lnTo>
                    <a:lnTo>
                      <a:pt x="16" y="13"/>
                    </a:lnTo>
                    <a:lnTo>
                      <a:pt x="13" y="16"/>
                    </a:lnTo>
                    <a:lnTo>
                      <a:pt x="8" y="16"/>
                    </a:lnTo>
                    <a:lnTo>
                      <a:pt x="2" y="11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23" name="Freeform 1132"/>
              <p:cNvSpPr>
                <a:spLocks/>
              </p:cNvSpPr>
              <p:nvPr/>
            </p:nvSpPr>
            <p:spPr bwMode="auto">
              <a:xfrm>
                <a:off x="1481" y="2212"/>
                <a:ext cx="17" cy="17"/>
              </a:xfrm>
              <a:custGeom>
                <a:avLst/>
                <a:gdLst>
                  <a:gd name="T0" fmla="*/ 10 w 17"/>
                  <a:gd name="T1" fmla="*/ 15 h 17"/>
                  <a:gd name="T2" fmla="*/ 13 w 17"/>
                  <a:gd name="T3" fmla="*/ 13 h 17"/>
                  <a:gd name="T4" fmla="*/ 14 w 17"/>
                  <a:gd name="T5" fmla="*/ 12 h 17"/>
                  <a:gd name="T6" fmla="*/ 14 w 17"/>
                  <a:gd name="T7" fmla="*/ 11 h 17"/>
                  <a:gd name="T8" fmla="*/ 16 w 17"/>
                  <a:gd name="T9" fmla="*/ 10 h 17"/>
                  <a:gd name="T10" fmla="*/ 14 w 17"/>
                  <a:gd name="T11" fmla="*/ 6 h 17"/>
                  <a:gd name="T12" fmla="*/ 13 w 17"/>
                  <a:gd name="T13" fmla="*/ 4 h 17"/>
                  <a:gd name="T14" fmla="*/ 11 w 17"/>
                  <a:gd name="T15" fmla="*/ 2 h 17"/>
                  <a:gd name="T16" fmla="*/ 9 w 17"/>
                  <a:gd name="T17" fmla="*/ 0 h 17"/>
                  <a:gd name="T18" fmla="*/ 7 w 17"/>
                  <a:gd name="T19" fmla="*/ 0 h 17"/>
                  <a:gd name="T20" fmla="*/ 6 w 17"/>
                  <a:gd name="T21" fmla="*/ 0 h 17"/>
                  <a:gd name="T22" fmla="*/ 2 w 17"/>
                  <a:gd name="T23" fmla="*/ 2 h 17"/>
                  <a:gd name="T24" fmla="*/ 1 w 17"/>
                  <a:gd name="T25" fmla="*/ 3 h 17"/>
                  <a:gd name="T26" fmla="*/ 0 w 17"/>
                  <a:gd name="T27" fmla="*/ 5 h 17"/>
                  <a:gd name="T28" fmla="*/ 1 w 17"/>
                  <a:gd name="T29" fmla="*/ 8 h 17"/>
                  <a:gd name="T30" fmla="*/ 2 w 17"/>
                  <a:gd name="T31" fmla="*/ 11 h 17"/>
                  <a:gd name="T32" fmla="*/ 4 w 17"/>
                  <a:gd name="T33" fmla="*/ 13 h 17"/>
                  <a:gd name="T34" fmla="*/ 6 w 17"/>
                  <a:gd name="T35" fmla="*/ 15 h 17"/>
                  <a:gd name="T36" fmla="*/ 7 w 17"/>
                  <a:gd name="T37" fmla="*/ 16 h 17"/>
                  <a:gd name="T38" fmla="*/ 9 w 17"/>
                  <a:gd name="T39" fmla="*/ 16 h 17"/>
                  <a:gd name="T40" fmla="*/ 10 w 17"/>
                  <a:gd name="T41" fmla="*/ 15 h 1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7"/>
                  <a:gd name="T64" fmla="*/ 0 h 17"/>
                  <a:gd name="T65" fmla="*/ 17 w 17"/>
                  <a:gd name="T66" fmla="*/ 17 h 1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7" h="17">
                    <a:moveTo>
                      <a:pt x="10" y="15"/>
                    </a:moveTo>
                    <a:lnTo>
                      <a:pt x="13" y="13"/>
                    </a:lnTo>
                    <a:lnTo>
                      <a:pt x="14" y="12"/>
                    </a:lnTo>
                    <a:lnTo>
                      <a:pt x="14" y="11"/>
                    </a:lnTo>
                    <a:lnTo>
                      <a:pt x="16" y="10"/>
                    </a:lnTo>
                    <a:lnTo>
                      <a:pt x="14" y="6"/>
                    </a:lnTo>
                    <a:lnTo>
                      <a:pt x="13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1" y="8"/>
                    </a:lnTo>
                    <a:lnTo>
                      <a:pt x="2" y="11"/>
                    </a:lnTo>
                    <a:lnTo>
                      <a:pt x="4" y="13"/>
                    </a:lnTo>
                    <a:lnTo>
                      <a:pt x="6" y="15"/>
                    </a:lnTo>
                    <a:lnTo>
                      <a:pt x="7" y="16"/>
                    </a:lnTo>
                    <a:lnTo>
                      <a:pt x="9" y="16"/>
                    </a:lnTo>
                    <a:lnTo>
                      <a:pt x="10" y="15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24" name="Freeform 1133"/>
              <p:cNvSpPr>
                <a:spLocks/>
              </p:cNvSpPr>
              <p:nvPr/>
            </p:nvSpPr>
            <p:spPr bwMode="auto">
              <a:xfrm>
                <a:off x="1491" y="2216"/>
                <a:ext cx="17" cy="17"/>
              </a:xfrm>
              <a:custGeom>
                <a:avLst/>
                <a:gdLst>
                  <a:gd name="T0" fmla="*/ 10 w 17"/>
                  <a:gd name="T1" fmla="*/ 15 h 17"/>
                  <a:gd name="T2" fmla="*/ 14 w 17"/>
                  <a:gd name="T3" fmla="*/ 14 h 17"/>
                  <a:gd name="T4" fmla="*/ 14 w 17"/>
                  <a:gd name="T5" fmla="*/ 13 h 17"/>
                  <a:gd name="T6" fmla="*/ 16 w 17"/>
                  <a:gd name="T7" fmla="*/ 12 h 17"/>
                  <a:gd name="T8" fmla="*/ 16 w 17"/>
                  <a:gd name="T9" fmla="*/ 10 h 17"/>
                  <a:gd name="T10" fmla="*/ 16 w 17"/>
                  <a:gd name="T11" fmla="*/ 7 h 17"/>
                  <a:gd name="T12" fmla="*/ 14 w 17"/>
                  <a:gd name="T13" fmla="*/ 4 h 17"/>
                  <a:gd name="T14" fmla="*/ 12 w 17"/>
                  <a:gd name="T15" fmla="*/ 2 h 17"/>
                  <a:gd name="T16" fmla="*/ 10 w 17"/>
                  <a:gd name="T17" fmla="*/ 0 h 17"/>
                  <a:gd name="T18" fmla="*/ 8 w 17"/>
                  <a:gd name="T19" fmla="*/ 0 h 17"/>
                  <a:gd name="T20" fmla="*/ 6 w 17"/>
                  <a:gd name="T21" fmla="*/ 0 h 17"/>
                  <a:gd name="T22" fmla="*/ 5 w 17"/>
                  <a:gd name="T23" fmla="*/ 0 h 17"/>
                  <a:gd name="T24" fmla="*/ 2 w 17"/>
                  <a:gd name="T25" fmla="*/ 2 h 17"/>
                  <a:gd name="T26" fmla="*/ 1 w 17"/>
                  <a:gd name="T27" fmla="*/ 3 h 17"/>
                  <a:gd name="T28" fmla="*/ 0 w 17"/>
                  <a:gd name="T29" fmla="*/ 4 h 17"/>
                  <a:gd name="T30" fmla="*/ 0 w 17"/>
                  <a:gd name="T31" fmla="*/ 5 h 17"/>
                  <a:gd name="T32" fmla="*/ 0 w 17"/>
                  <a:gd name="T33" fmla="*/ 8 h 17"/>
                  <a:gd name="T34" fmla="*/ 2 w 17"/>
                  <a:gd name="T35" fmla="*/ 11 h 17"/>
                  <a:gd name="T36" fmla="*/ 3 w 17"/>
                  <a:gd name="T37" fmla="*/ 14 h 17"/>
                  <a:gd name="T38" fmla="*/ 5 w 17"/>
                  <a:gd name="T39" fmla="*/ 15 h 17"/>
                  <a:gd name="T40" fmla="*/ 9 w 17"/>
                  <a:gd name="T41" fmla="*/ 16 h 17"/>
                  <a:gd name="T42" fmla="*/ 10 w 17"/>
                  <a:gd name="T43" fmla="*/ 15 h 1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7"/>
                  <a:gd name="T67" fmla="*/ 0 h 17"/>
                  <a:gd name="T68" fmla="*/ 17 w 17"/>
                  <a:gd name="T69" fmla="*/ 17 h 17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7" h="17">
                    <a:moveTo>
                      <a:pt x="10" y="15"/>
                    </a:moveTo>
                    <a:lnTo>
                      <a:pt x="14" y="14"/>
                    </a:lnTo>
                    <a:lnTo>
                      <a:pt x="14" y="13"/>
                    </a:lnTo>
                    <a:lnTo>
                      <a:pt x="16" y="12"/>
                    </a:lnTo>
                    <a:lnTo>
                      <a:pt x="16" y="10"/>
                    </a:lnTo>
                    <a:lnTo>
                      <a:pt x="16" y="7"/>
                    </a:lnTo>
                    <a:lnTo>
                      <a:pt x="14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2" y="11"/>
                    </a:lnTo>
                    <a:lnTo>
                      <a:pt x="3" y="14"/>
                    </a:lnTo>
                    <a:lnTo>
                      <a:pt x="5" y="15"/>
                    </a:lnTo>
                    <a:lnTo>
                      <a:pt x="9" y="16"/>
                    </a:lnTo>
                    <a:lnTo>
                      <a:pt x="10" y="15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25" name="Freeform 1134"/>
              <p:cNvSpPr>
                <a:spLocks/>
              </p:cNvSpPr>
              <p:nvPr/>
            </p:nvSpPr>
            <p:spPr bwMode="auto">
              <a:xfrm>
                <a:off x="1492" y="2177"/>
                <a:ext cx="23" cy="39"/>
              </a:xfrm>
              <a:custGeom>
                <a:avLst/>
                <a:gdLst>
                  <a:gd name="T0" fmla="*/ 0 w 23"/>
                  <a:gd name="T1" fmla="*/ 12 h 39"/>
                  <a:gd name="T2" fmla="*/ 22 w 23"/>
                  <a:gd name="T3" fmla="*/ 0 h 39"/>
                  <a:gd name="T4" fmla="*/ 22 w 23"/>
                  <a:gd name="T5" fmla="*/ 25 h 39"/>
                  <a:gd name="T6" fmla="*/ 0 w 23"/>
                  <a:gd name="T7" fmla="*/ 38 h 39"/>
                  <a:gd name="T8" fmla="*/ 0 w 23"/>
                  <a:gd name="T9" fmla="*/ 12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"/>
                  <a:gd name="T16" fmla="*/ 0 h 39"/>
                  <a:gd name="T17" fmla="*/ 23 w 23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" h="39">
                    <a:moveTo>
                      <a:pt x="0" y="12"/>
                    </a:moveTo>
                    <a:lnTo>
                      <a:pt x="22" y="0"/>
                    </a:lnTo>
                    <a:lnTo>
                      <a:pt x="22" y="25"/>
                    </a:lnTo>
                    <a:lnTo>
                      <a:pt x="0" y="38"/>
                    </a:lnTo>
                    <a:lnTo>
                      <a:pt x="0" y="12"/>
                    </a:lnTo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26" name="Freeform 1135"/>
              <p:cNvSpPr>
                <a:spLocks/>
              </p:cNvSpPr>
              <p:nvPr/>
            </p:nvSpPr>
            <p:spPr bwMode="auto">
              <a:xfrm>
                <a:off x="1404" y="2126"/>
                <a:ext cx="111" cy="64"/>
              </a:xfrm>
              <a:custGeom>
                <a:avLst/>
                <a:gdLst>
                  <a:gd name="T0" fmla="*/ 0 w 111"/>
                  <a:gd name="T1" fmla="*/ 13 h 64"/>
                  <a:gd name="T2" fmla="*/ 22 w 111"/>
                  <a:gd name="T3" fmla="*/ 0 h 64"/>
                  <a:gd name="T4" fmla="*/ 110 w 111"/>
                  <a:gd name="T5" fmla="*/ 49 h 64"/>
                  <a:gd name="T6" fmla="*/ 87 w 111"/>
                  <a:gd name="T7" fmla="*/ 63 h 64"/>
                  <a:gd name="T8" fmla="*/ 0 w 111"/>
                  <a:gd name="T9" fmla="*/ 13 h 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1"/>
                  <a:gd name="T16" fmla="*/ 0 h 64"/>
                  <a:gd name="T17" fmla="*/ 111 w 111"/>
                  <a:gd name="T18" fmla="*/ 64 h 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1" h="64">
                    <a:moveTo>
                      <a:pt x="0" y="13"/>
                    </a:moveTo>
                    <a:lnTo>
                      <a:pt x="22" y="0"/>
                    </a:lnTo>
                    <a:lnTo>
                      <a:pt x="110" y="49"/>
                    </a:lnTo>
                    <a:lnTo>
                      <a:pt x="87" y="63"/>
                    </a:lnTo>
                    <a:lnTo>
                      <a:pt x="0" y="13"/>
                    </a:lnTo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27" name="Freeform 1136"/>
              <p:cNvSpPr>
                <a:spLocks/>
              </p:cNvSpPr>
              <p:nvPr/>
            </p:nvSpPr>
            <p:spPr bwMode="auto">
              <a:xfrm>
                <a:off x="1404" y="2139"/>
                <a:ext cx="89" cy="77"/>
              </a:xfrm>
              <a:custGeom>
                <a:avLst/>
                <a:gdLst>
                  <a:gd name="T0" fmla="*/ 0 w 89"/>
                  <a:gd name="T1" fmla="*/ 0 h 77"/>
                  <a:gd name="T2" fmla="*/ 88 w 89"/>
                  <a:gd name="T3" fmla="*/ 49 h 77"/>
                  <a:gd name="T4" fmla="*/ 88 w 89"/>
                  <a:gd name="T5" fmla="*/ 76 h 77"/>
                  <a:gd name="T6" fmla="*/ 0 w 89"/>
                  <a:gd name="T7" fmla="*/ 25 h 77"/>
                  <a:gd name="T8" fmla="*/ 0 w 89"/>
                  <a:gd name="T9" fmla="*/ 0 h 7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9"/>
                  <a:gd name="T16" fmla="*/ 0 h 77"/>
                  <a:gd name="T17" fmla="*/ 89 w 89"/>
                  <a:gd name="T18" fmla="*/ 77 h 7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9" h="77">
                    <a:moveTo>
                      <a:pt x="0" y="0"/>
                    </a:moveTo>
                    <a:lnTo>
                      <a:pt x="88" y="49"/>
                    </a:lnTo>
                    <a:lnTo>
                      <a:pt x="88" y="76"/>
                    </a:lnTo>
                    <a:lnTo>
                      <a:pt x="0" y="2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B3B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28" name="Freeform 1137"/>
              <p:cNvSpPr>
                <a:spLocks/>
              </p:cNvSpPr>
              <p:nvPr/>
            </p:nvSpPr>
            <p:spPr bwMode="auto">
              <a:xfrm>
                <a:off x="1499" y="2190"/>
                <a:ext cx="32" cy="20"/>
              </a:xfrm>
              <a:custGeom>
                <a:avLst/>
                <a:gdLst>
                  <a:gd name="T0" fmla="*/ 20 w 32"/>
                  <a:gd name="T1" fmla="*/ 0 h 20"/>
                  <a:gd name="T2" fmla="*/ 31 w 32"/>
                  <a:gd name="T3" fmla="*/ 6 h 20"/>
                  <a:gd name="T4" fmla="*/ 10 w 32"/>
                  <a:gd name="T5" fmla="*/ 19 h 20"/>
                  <a:gd name="T6" fmla="*/ 0 w 32"/>
                  <a:gd name="T7" fmla="*/ 12 h 20"/>
                  <a:gd name="T8" fmla="*/ 20 w 32"/>
                  <a:gd name="T9" fmla="*/ 0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20"/>
                  <a:gd name="T17" fmla="*/ 32 w 32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20">
                    <a:moveTo>
                      <a:pt x="20" y="0"/>
                    </a:moveTo>
                    <a:lnTo>
                      <a:pt x="31" y="6"/>
                    </a:lnTo>
                    <a:lnTo>
                      <a:pt x="10" y="19"/>
                    </a:lnTo>
                    <a:lnTo>
                      <a:pt x="0" y="12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FC67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29" name="Freeform 1138"/>
              <p:cNvSpPr>
                <a:spLocks/>
              </p:cNvSpPr>
              <p:nvPr/>
            </p:nvSpPr>
            <p:spPr bwMode="auto">
              <a:xfrm>
                <a:off x="1500" y="2202"/>
                <a:ext cx="17" cy="31"/>
              </a:xfrm>
              <a:custGeom>
                <a:avLst/>
                <a:gdLst>
                  <a:gd name="T0" fmla="*/ 0 w 17"/>
                  <a:gd name="T1" fmla="*/ 23 h 31"/>
                  <a:gd name="T2" fmla="*/ 16 w 17"/>
                  <a:gd name="T3" fmla="*/ 30 h 31"/>
                  <a:gd name="T4" fmla="*/ 16 w 17"/>
                  <a:gd name="T5" fmla="*/ 6 h 31"/>
                  <a:gd name="T6" fmla="*/ 0 w 17"/>
                  <a:gd name="T7" fmla="*/ 0 h 31"/>
                  <a:gd name="T8" fmla="*/ 0 w 17"/>
                  <a:gd name="T9" fmla="*/ 23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31"/>
                  <a:gd name="T17" fmla="*/ 17 w 17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31">
                    <a:moveTo>
                      <a:pt x="0" y="23"/>
                    </a:moveTo>
                    <a:lnTo>
                      <a:pt x="16" y="30"/>
                    </a:lnTo>
                    <a:lnTo>
                      <a:pt x="16" y="6"/>
                    </a:lnTo>
                    <a:lnTo>
                      <a:pt x="0" y="0"/>
                    </a:lnTo>
                    <a:lnTo>
                      <a:pt x="0" y="23"/>
                    </a:lnTo>
                  </a:path>
                </a:pathLst>
              </a:custGeom>
              <a:solidFill>
                <a:srgbClr val="F901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30" name="Freeform 1139"/>
              <p:cNvSpPr>
                <a:spLocks/>
              </p:cNvSpPr>
              <p:nvPr/>
            </p:nvSpPr>
            <p:spPr bwMode="auto">
              <a:xfrm>
                <a:off x="1510" y="2197"/>
                <a:ext cx="22" cy="36"/>
              </a:xfrm>
              <a:custGeom>
                <a:avLst/>
                <a:gdLst>
                  <a:gd name="T0" fmla="*/ 21 w 22"/>
                  <a:gd name="T1" fmla="*/ 24 h 36"/>
                  <a:gd name="T2" fmla="*/ 0 w 22"/>
                  <a:gd name="T3" fmla="*/ 35 h 36"/>
                  <a:gd name="T4" fmla="*/ 0 w 22"/>
                  <a:gd name="T5" fmla="*/ 11 h 36"/>
                  <a:gd name="T6" fmla="*/ 20 w 22"/>
                  <a:gd name="T7" fmla="*/ 0 h 36"/>
                  <a:gd name="T8" fmla="*/ 21 w 22"/>
                  <a:gd name="T9" fmla="*/ 24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"/>
                  <a:gd name="T16" fmla="*/ 0 h 36"/>
                  <a:gd name="T17" fmla="*/ 22 w 22"/>
                  <a:gd name="T18" fmla="*/ 36 h 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" h="36">
                    <a:moveTo>
                      <a:pt x="21" y="24"/>
                    </a:moveTo>
                    <a:lnTo>
                      <a:pt x="0" y="35"/>
                    </a:lnTo>
                    <a:lnTo>
                      <a:pt x="0" y="11"/>
                    </a:lnTo>
                    <a:lnTo>
                      <a:pt x="20" y="0"/>
                    </a:lnTo>
                    <a:lnTo>
                      <a:pt x="21" y="24"/>
                    </a:lnTo>
                  </a:path>
                </a:pathLst>
              </a:cu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31" name="Freeform 1140"/>
              <p:cNvSpPr>
                <a:spLocks/>
              </p:cNvSpPr>
              <p:nvPr/>
            </p:nvSpPr>
            <p:spPr bwMode="auto">
              <a:xfrm>
                <a:off x="1512" y="2203"/>
                <a:ext cx="25" cy="17"/>
              </a:xfrm>
              <a:custGeom>
                <a:avLst/>
                <a:gdLst>
                  <a:gd name="T0" fmla="*/ 16 w 25"/>
                  <a:gd name="T1" fmla="*/ 0 h 17"/>
                  <a:gd name="T2" fmla="*/ 24 w 25"/>
                  <a:gd name="T3" fmla="*/ 4 h 17"/>
                  <a:gd name="T4" fmla="*/ 19 w 25"/>
                  <a:gd name="T5" fmla="*/ 12 h 17"/>
                  <a:gd name="T6" fmla="*/ 8 w 25"/>
                  <a:gd name="T7" fmla="*/ 16 h 17"/>
                  <a:gd name="T8" fmla="*/ 0 w 25"/>
                  <a:gd name="T9" fmla="*/ 11 h 17"/>
                  <a:gd name="T10" fmla="*/ 16 w 25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"/>
                  <a:gd name="T19" fmla="*/ 0 h 17"/>
                  <a:gd name="T20" fmla="*/ 25 w 25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" h="17">
                    <a:moveTo>
                      <a:pt x="16" y="0"/>
                    </a:moveTo>
                    <a:lnTo>
                      <a:pt x="24" y="4"/>
                    </a:lnTo>
                    <a:lnTo>
                      <a:pt x="19" y="12"/>
                    </a:lnTo>
                    <a:lnTo>
                      <a:pt x="8" y="16"/>
                    </a:lnTo>
                    <a:lnTo>
                      <a:pt x="0" y="11"/>
                    </a:lnTo>
                    <a:lnTo>
                      <a:pt x="16" y="0"/>
                    </a:lnTo>
                  </a:path>
                </a:pathLst>
              </a:custGeom>
              <a:solidFill>
                <a:srgbClr val="F934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32" name="Freeform 1141"/>
              <p:cNvSpPr>
                <a:spLocks/>
              </p:cNvSpPr>
              <p:nvPr/>
            </p:nvSpPr>
            <p:spPr bwMode="auto">
              <a:xfrm>
                <a:off x="1512" y="2213"/>
                <a:ext cx="17" cy="26"/>
              </a:xfrm>
              <a:custGeom>
                <a:avLst/>
                <a:gdLst>
                  <a:gd name="T0" fmla="*/ 0 w 17"/>
                  <a:gd name="T1" fmla="*/ 18 h 26"/>
                  <a:gd name="T2" fmla="*/ 16 w 17"/>
                  <a:gd name="T3" fmla="*/ 25 h 26"/>
                  <a:gd name="T4" fmla="*/ 16 w 17"/>
                  <a:gd name="T5" fmla="*/ 11 h 26"/>
                  <a:gd name="T6" fmla="*/ 12 w 17"/>
                  <a:gd name="T7" fmla="*/ 4 h 26"/>
                  <a:gd name="T8" fmla="*/ 0 w 17"/>
                  <a:gd name="T9" fmla="*/ 0 h 26"/>
                  <a:gd name="T10" fmla="*/ 0 w 17"/>
                  <a:gd name="T11" fmla="*/ 18 h 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"/>
                  <a:gd name="T19" fmla="*/ 0 h 26"/>
                  <a:gd name="T20" fmla="*/ 17 w 17"/>
                  <a:gd name="T21" fmla="*/ 26 h 2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" h="26">
                    <a:moveTo>
                      <a:pt x="0" y="18"/>
                    </a:moveTo>
                    <a:lnTo>
                      <a:pt x="16" y="25"/>
                    </a:lnTo>
                    <a:lnTo>
                      <a:pt x="16" y="11"/>
                    </a:lnTo>
                    <a:lnTo>
                      <a:pt x="12" y="4"/>
                    </a:lnTo>
                    <a:lnTo>
                      <a:pt x="0" y="0"/>
                    </a:lnTo>
                    <a:lnTo>
                      <a:pt x="0" y="18"/>
                    </a:lnTo>
                  </a:path>
                </a:pathLst>
              </a:custGeom>
              <a:solidFill>
                <a:srgbClr val="F901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33" name="Freeform 1142"/>
              <p:cNvSpPr>
                <a:spLocks/>
              </p:cNvSpPr>
              <p:nvPr/>
            </p:nvSpPr>
            <p:spPr bwMode="auto">
              <a:xfrm>
                <a:off x="1523" y="2224"/>
                <a:ext cx="17" cy="21"/>
              </a:xfrm>
              <a:custGeom>
                <a:avLst/>
                <a:gdLst>
                  <a:gd name="T0" fmla="*/ 0 w 17"/>
                  <a:gd name="T1" fmla="*/ 14 h 21"/>
                  <a:gd name="T2" fmla="*/ 1 w 17"/>
                  <a:gd name="T3" fmla="*/ 10 h 21"/>
                  <a:gd name="T4" fmla="*/ 9 w 17"/>
                  <a:gd name="T5" fmla="*/ 12 h 21"/>
                  <a:gd name="T6" fmla="*/ 14 w 17"/>
                  <a:gd name="T7" fmla="*/ 20 h 21"/>
                  <a:gd name="T8" fmla="*/ 16 w 17"/>
                  <a:gd name="T9" fmla="*/ 18 h 21"/>
                  <a:gd name="T10" fmla="*/ 13 w 17"/>
                  <a:gd name="T11" fmla="*/ 8 h 21"/>
                  <a:gd name="T12" fmla="*/ 0 w 17"/>
                  <a:gd name="T13" fmla="*/ 0 h 21"/>
                  <a:gd name="T14" fmla="*/ 0 w 17"/>
                  <a:gd name="T15" fmla="*/ 14 h 2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7"/>
                  <a:gd name="T25" fmla="*/ 0 h 21"/>
                  <a:gd name="T26" fmla="*/ 17 w 17"/>
                  <a:gd name="T27" fmla="*/ 21 h 2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7" h="21">
                    <a:moveTo>
                      <a:pt x="0" y="14"/>
                    </a:moveTo>
                    <a:lnTo>
                      <a:pt x="1" y="10"/>
                    </a:lnTo>
                    <a:lnTo>
                      <a:pt x="9" y="12"/>
                    </a:lnTo>
                    <a:lnTo>
                      <a:pt x="14" y="20"/>
                    </a:lnTo>
                    <a:lnTo>
                      <a:pt x="16" y="18"/>
                    </a:lnTo>
                    <a:lnTo>
                      <a:pt x="13" y="8"/>
                    </a:lnTo>
                    <a:lnTo>
                      <a:pt x="0" y="0"/>
                    </a:lnTo>
                    <a:lnTo>
                      <a:pt x="0" y="14"/>
                    </a:lnTo>
                  </a:path>
                </a:pathLst>
              </a:custGeom>
              <a:solidFill>
                <a:srgbClr val="F901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34" name="Freeform 1143"/>
              <p:cNvSpPr>
                <a:spLocks/>
              </p:cNvSpPr>
              <p:nvPr/>
            </p:nvSpPr>
            <p:spPr bwMode="auto">
              <a:xfrm>
                <a:off x="1536" y="2226"/>
                <a:ext cx="17" cy="18"/>
              </a:xfrm>
              <a:custGeom>
                <a:avLst/>
                <a:gdLst>
                  <a:gd name="T0" fmla="*/ 16 w 17"/>
                  <a:gd name="T1" fmla="*/ 12 h 18"/>
                  <a:gd name="T2" fmla="*/ 3 w 17"/>
                  <a:gd name="T3" fmla="*/ 17 h 18"/>
                  <a:gd name="T4" fmla="*/ 0 w 17"/>
                  <a:gd name="T5" fmla="*/ 6 h 18"/>
                  <a:gd name="T6" fmla="*/ 10 w 17"/>
                  <a:gd name="T7" fmla="*/ 3 h 18"/>
                  <a:gd name="T8" fmla="*/ 14 w 17"/>
                  <a:gd name="T9" fmla="*/ 0 h 18"/>
                  <a:gd name="T10" fmla="*/ 16 w 17"/>
                  <a:gd name="T11" fmla="*/ 12 h 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"/>
                  <a:gd name="T19" fmla="*/ 0 h 18"/>
                  <a:gd name="T20" fmla="*/ 17 w 17"/>
                  <a:gd name="T21" fmla="*/ 18 h 1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" h="18">
                    <a:moveTo>
                      <a:pt x="16" y="12"/>
                    </a:moveTo>
                    <a:lnTo>
                      <a:pt x="3" y="17"/>
                    </a:lnTo>
                    <a:lnTo>
                      <a:pt x="0" y="6"/>
                    </a:lnTo>
                    <a:lnTo>
                      <a:pt x="10" y="3"/>
                    </a:lnTo>
                    <a:lnTo>
                      <a:pt x="14" y="0"/>
                    </a:lnTo>
                    <a:lnTo>
                      <a:pt x="16" y="12"/>
                    </a:lnTo>
                  </a:path>
                </a:pathLst>
              </a:custGeom>
              <a:solidFill>
                <a:srgbClr val="8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35" name="Freeform 1144"/>
              <p:cNvSpPr>
                <a:spLocks/>
              </p:cNvSpPr>
              <p:nvPr/>
            </p:nvSpPr>
            <p:spPr bwMode="auto">
              <a:xfrm>
                <a:off x="1514" y="2215"/>
                <a:ext cx="17" cy="17"/>
              </a:xfrm>
              <a:custGeom>
                <a:avLst/>
                <a:gdLst>
                  <a:gd name="T0" fmla="*/ 0 w 17"/>
                  <a:gd name="T1" fmla="*/ 9 h 17"/>
                  <a:gd name="T2" fmla="*/ 16 w 17"/>
                  <a:gd name="T3" fmla="*/ 16 h 17"/>
                  <a:gd name="T4" fmla="*/ 10 w 17"/>
                  <a:gd name="T5" fmla="*/ 4 h 17"/>
                  <a:gd name="T6" fmla="*/ 0 w 17"/>
                  <a:gd name="T7" fmla="*/ 0 h 17"/>
                  <a:gd name="T8" fmla="*/ 0 w 17"/>
                  <a:gd name="T9" fmla="*/ 9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7"/>
                  <a:gd name="T17" fmla="*/ 17 w 1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7">
                    <a:moveTo>
                      <a:pt x="0" y="9"/>
                    </a:moveTo>
                    <a:lnTo>
                      <a:pt x="16" y="16"/>
                    </a:lnTo>
                    <a:lnTo>
                      <a:pt x="10" y="4"/>
                    </a:lnTo>
                    <a:lnTo>
                      <a:pt x="0" y="0"/>
                    </a:lnTo>
                    <a:lnTo>
                      <a:pt x="0" y="9"/>
                    </a:lnTo>
                  </a:path>
                </a:pathLst>
              </a:custGeom>
              <a:solidFill>
                <a:srgbClr val="9DB9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36" name="Freeform 1145"/>
              <p:cNvSpPr>
                <a:spLocks/>
              </p:cNvSpPr>
              <p:nvPr/>
            </p:nvSpPr>
            <p:spPr bwMode="auto">
              <a:xfrm>
                <a:off x="1518" y="2213"/>
                <a:ext cx="31" cy="23"/>
              </a:xfrm>
              <a:custGeom>
                <a:avLst/>
                <a:gdLst>
                  <a:gd name="T0" fmla="*/ 30 w 31"/>
                  <a:gd name="T1" fmla="*/ 16 h 23"/>
                  <a:gd name="T2" fmla="*/ 18 w 31"/>
                  <a:gd name="T3" fmla="*/ 22 h 23"/>
                  <a:gd name="T4" fmla="*/ 0 w 31"/>
                  <a:gd name="T5" fmla="*/ 4 h 23"/>
                  <a:gd name="T6" fmla="*/ 16 w 31"/>
                  <a:gd name="T7" fmla="*/ 0 h 23"/>
                  <a:gd name="T8" fmla="*/ 30 w 31"/>
                  <a:gd name="T9" fmla="*/ 16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1"/>
                  <a:gd name="T16" fmla="*/ 0 h 23"/>
                  <a:gd name="T17" fmla="*/ 31 w 31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1" h="23">
                    <a:moveTo>
                      <a:pt x="30" y="16"/>
                    </a:moveTo>
                    <a:lnTo>
                      <a:pt x="18" y="22"/>
                    </a:lnTo>
                    <a:lnTo>
                      <a:pt x="0" y="4"/>
                    </a:lnTo>
                    <a:lnTo>
                      <a:pt x="16" y="0"/>
                    </a:lnTo>
                    <a:lnTo>
                      <a:pt x="30" y="16"/>
                    </a:lnTo>
                  </a:path>
                </a:pathLst>
              </a:custGeom>
              <a:solidFill>
                <a:srgbClr val="F934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37" name="Freeform 1146"/>
              <p:cNvSpPr>
                <a:spLocks/>
              </p:cNvSpPr>
              <p:nvPr/>
            </p:nvSpPr>
            <p:spPr bwMode="auto">
              <a:xfrm>
                <a:off x="1521" y="2208"/>
                <a:ext cx="19" cy="19"/>
              </a:xfrm>
              <a:custGeom>
                <a:avLst/>
                <a:gdLst>
                  <a:gd name="T0" fmla="*/ 18 w 19"/>
                  <a:gd name="T1" fmla="*/ 14 h 19"/>
                  <a:gd name="T2" fmla="*/ 3 w 19"/>
                  <a:gd name="T3" fmla="*/ 18 h 19"/>
                  <a:gd name="T4" fmla="*/ 0 w 19"/>
                  <a:gd name="T5" fmla="*/ 5 h 19"/>
                  <a:gd name="T6" fmla="*/ 13 w 19"/>
                  <a:gd name="T7" fmla="*/ 0 h 19"/>
                  <a:gd name="T8" fmla="*/ 18 w 19"/>
                  <a:gd name="T9" fmla="*/ 14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19"/>
                  <a:gd name="T17" fmla="*/ 19 w 19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19">
                    <a:moveTo>
                      <a:pt x="18" y="14"/>
                    </a:moveTo>
                    <a:lnTo>
                      <a:pt x="3" y="18"/>
                    </a:lnTo>
                    <a:lnTo>
                      <a:pt x="0" y="5"/>
                    </a:lnTo>
                    <a:lnTo>
                      <a:pt x="13" y="0"/>
                    </a:lnTo>
                    <a:lnTo>
                      <a:pt x="18" y="14"/>
                    </a:lnTo>
                  </a:path>
                </a:pathLst>
              </a:custGeom>
              <a:solidFill>
                <a:srgbClr val="9DB9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38" name="Freeform 1147"/>
              <p:cNvSpPr>
                <a:spLocks/>
              </p:cNvSpPr>
              <p:nvPr/>
            </p:nvSpPr>
            <p:spPr bwMode="auto">
              <a:xfrm>
                <a:off x="1515" y="2035"/>
                <a:ext cx="33" cy="64"/>
              </a:xfrm>
              <a:custGeom>
                <a:avLst/>
                <a:gdLst>
                  <a:gd name="T0" fmla="*/ 32 w 33"/>
                  <a:gd name="T1" fmla="*/ 0 h 64"/>
                  <a:gd name="T2" fmla="*/ 0 w 33"/>
                  <a:gd name="T3" fmla="*/ 18 h 64"/>
                  <a:gd name="T4" fmla="*/ 0 w 33"/>
                  <a:gd name="T5" fmla="*/ 63 h 64"/>
                  <a:gd name="T6" fmla="*/ 32 w 33"/>
                  <a:gd name="T7" fmla="*/ 45 h 64"/>
                  <a:gd name="T8" fmla="*/ 32 w 33"/>
                  <a:gd name="T9" fmla="*/ 0 h 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64"/>
                  <a:gd name="T17" fmla="*/ 33 w 33"/>
                  <a:gd name="T18" fmla="*/ 64 h 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64">
                    <a:moveTo>
                      <a:pt x="32" y="0"/>
                    </a:moveTo>
                    <a:lnTo>
                      <a:pt x="0" y="18"/>
                    </a:lnTo>
                    <a:lnTo>
                      <a:pt x="0" y="63"/>
                    </a:lnTo>
                    <a:lnTo>
                      <a:pt x="32" y="45"/>
                    </a:lnTo>
                    <a:lnTo>
                      <a:pt x="32" y="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39" name="Freeform 1148"/>
              <p:cNvSpPr>
                <a:spLocks/>
              </p:cNvSpPr>
              <p:nvPr/>
            </p:nvSpPr>
            <p:spPr bwMode="auto">
              <a:xfrm>
                <a:off x="1390" y="1941"/>
                <a:ext cx="166" cy="152"/>
              </a:xfrm>
              <a:custGeom>
                <a:avLst/>
                <a:gdLst>
                  <a:gd name="T0" fmla="*/ 165 w 166"/>
                  <a:gd name="T1" fmla="*/ 55 h 152"/>
                  <a:gd name="T2" fmla="*/ 165 w 166"/>
                  <a:gd name="T3" fmla="*/ 0 h 152"/>
                  <a:gd name="T4" fmla="*/ 0 w 166"/>
                  <a:gd name="T5" fmla="*/ 93 h 152"/>
                  <a:gd name="T6" fmla="*/ 0 w 166"/>
                  <a:gd name="T7" fmla="*/ 151 h 152"/>
                  <a:gd name="T8" fmla="*/ 165 w 166"/>
                  <a:gd name="T9" fmla="*/ 55 h 1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6"/>
                  <a:gd name="T16" fmla="*/ 0 h 152"/>
                  <a:gd name="T17" fmla="*/ 166 w 166"/>
                  <a:gd name="T18" fmla="*/ 152 h 1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6" h="152">
                    <a:moveTo>
                      <a:pt x="165" y="55"/>
                    </a:moveTo>
                    <a:lnTo>
                      <a:pt x="165" y="0"/>
                    </a:lnTo>
                    <a:lnTo>
                      <a:pt x="0" y="93"/>
                    </a:lnTo>
                    <a:lnTo>
                      <a:pt x="0" y="151"/>
                    </a:lnTo>
                    <a:lnTo>
                      <a:pt x="165" y="55"/>
                    </a:lnTo>
                  </a:path>
                </a:pathLst>
              </a:custGeom>
              <a:solidFill>
                <a:srgbClr val="CEE1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40" name="Freeform 1149"/>
              <p:cNvSpPr>
                <a:spLocks/>
              </p:cNvSpPr>
              <p:nvPr/>
            </p:nvSpPr>
            <p:spPr bwMode="auto">
              <a:xfrm>
                <a:off x="1226" y="1847"/>
                <a:ext cx="166" cy="153"/>
              </a:xfrm>
              <a:custGeom>
                <a:avLst/>
                <a:gdLst>
                  <a:gd name="T0" fmla="*/ 165 w 166"/>
                  <a:gd name="T1" fmla="*/ 55 h 153"/>
                  <a:gd name="T2" fmla="*/ 165 w 166"/>
                  <a:gd name="T3" fmla="*/ 0 h 153"/>
                  <a:gd name="T4" fmla="*/ 0 w 166"/>
                  <a:gd name="T5" fmla="*/ 93 h 153"/>
                  <a:gd name="T6" fmla="*/ 0 w 166"/>
                  <a:gd name="T7" fmla="*/ 152 h 153"/>
                  <a:gd name="T8" fmla="*/ 165 w 166"/>
                  <a:gd name="T9" fmla="*/ 55 h 1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6"/>
                  <a:gd name="T16" fmla="*/ 0 h 153"/>
                  <a:gd name="T17" fmla="*/ 166 w 166"/>
                  <a:gd name="T18" fmla="*/ 153 h 1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6" h="153">
                    <a:moveTo>
                      <a:pt x="165" y="55"/>
                    </a:moveTo>
                    <a:lnTo>
                      <a:pt x="165" y="0"/>
                    </a:lnTo>
                    <a:lnTo>
                      <a:pt x="0" y="93"/>
                    </a:lnTo>
                    <a:lnTo>
                      <a:pt x="0" y="152"/>
                    </a:lnTo>
                    <a:lnTo>
                      <a:pt x="165" y="55"/>
                    </a:lnTo>
                  </a:path>
                </a:pathLst>
              </a:custGeom>
              <a:solidFill>
                <a:srgbClr val="CEE1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</p:grpSp>
        <p:sp>
          <p:nvSpPr>
            <p:cNvPr id="95" name="Line 1150"/>
            <p:cNvSpPr>
              <a:spLocks noChangeShapeType="1"/>
            </p:cNvSpPr>
            <p:nvPr/>
          </p:nvSpPr>
          <p:spPr bwMode="auto">
            <a:xfrm flipV="1">
              <a:off x="1570" y="1690"/>
              <a:ext cx="3295" cy="6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 type="triangle" w="med" len="med"/>
              <a:tailEnd type="triangle" w="med" len="med"/>
            </a:ln>
            <a:effectLst>
              <a:prstShdw prst="shdw17" dist="17961" dir="2700000">
                <a:schemeClr val="tx2">
                  <a:gamma/>
                  <a:shade val="60000"/>
                  <a:invGamma/>
                </a:schemeClr>
              </a:prstShdw>
            </a:effectLst>
          </p:spPr>
          <p:txBody>
            <a:bodyPr>
              <a:spAutoFit/>
            </a:bodyPr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96" name="Text Box 1151"/>
            <p:cNvSpPr txBox="1">
              <a:spLocks noChangeArrowheads="1"/>
            </p:cNvSpPr>
            <p:nvPr/>
          </p:nvSpPr>
          <p:spPr bwMode="auto">
            <a:xfrm>
              <a:off x="2414" y="1721"/>
              <a:ext cx="1606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50000"/>
                </a:spcBef>
                <a:buClrTx/>
                <a:buSzTx/>
              </a:pPr>
              <a:r>
                <a:rPr lang="en-US" b="1">
                  <a:latin typeface="Arial" pitchFamily="34" charset="0"/>
                  <a:ea typeface="MS PGothic" pitchFamily="34" charset="-128"/>
                </a:rPr>
                <a:t>Information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30635000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Rectangle 8"/>
          <p:cNvSpPr>
            <a:spLocks noGrp="1" noChangeArrowheads="1"/>
          </p:cNvSpPr>
          <p:nvPr>
            <p:ph type="title"/>
          </p:nvPr>
        </p:nvSpPr>
        <p:spPr>
          <a:xfrm>
            <a:off x="473075" y="116632"/>
            <a:ext cx="8229600" cy="1143000"/>
          </a:xfrm>
        </p:spPr>
        <p:txBody>
          <a:bodyPr/>
          <a:lstStyle/>
          <a:p>
            <a:r>
              <a:rPr lang="id-ID" sz="3600" dirty="0" smtClean="0"/>
              <a:t> A</a:t>
            </a:r>
            <a:r>
              <a:rPr lang="en-GB" sz="3600" dirty="0" err="1" smtClean="0"/>
              <a:t>pproaches</a:t>
            </a:r>
            <a:r>
              <a:rPr lang="en-GB" sz="3600" dirty="0" smtClean="0"/>
              <a:t> </a:t>
            </a:r>
            <a:r>
              <a:rPr lang="en-GB" sz="3600" dirty="0"/>
              <a:t>to </a:t>
            </a:r>
            <a:r>
              <a:rPr lang="id-ID" sz="3600" dirty="0" smtClean="0"/>
              <a:t>SCM</a:t>
            </a:r>
            <a:endParaRPr lang="id-ID" sz="3600" dirty="0"/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3850656" y="6308725"/>
            <a:ext cx="12254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d-ID" altLang="zh-CN" sz="1600" dirty="0" smtClean="0"/>
              <a:t>RNL - 2014</a:t>
            </a:r>
            <a:endParaRPr lang="en-US" altLang="zh-CN" dirty="0"/>
          </a:p>
        </p:txBody>
      </p:sp>
      <p:pic>
        <p:nvPicPr>
          <p:cNvPr id="4" name="Picture 5" descr="Chapter_08_illus8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83568" y="1196753"/>
            <a:ext cx="7863892" cy="2391304"/>
          </a:xfrm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04800" y="3645024"/>
            <a:ext cx="8443664" cy="2759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just">
              <a:lnSpc>
                <a:spcPct val="90000"/>
              </a:lnSpc>
            </a:pPr>
            <a:r>
              <a:rPr lang="en-US" sz="2400" dirty="0" smtClean="0"/>
              <a:t>In </a:t>
            </a:r>
            <a:r>
              <a:rPr lang="en-US" sz="2400" b="1" dirty="0" smtClean="0"/>
              <a:t>Push systems</a:t>
            </a:r>
            <a:r>
              <a:rPr lang="en-US" sz="2400" dirty="0" smtClean="0"/>
              <a:t>, work release is based on downstream demand forecasts</a:t>
            </a:r>
          </a:p>
          <a:p>
            <a:pPr lvl="1" algn="just">
              <a:lnSpc>
                <a:spcPct val="90000"/>
              </a:lnSpc>
            </a:pPr>
            <a:r>
              <a:rPr lang="en-US" sz="2000" dirty="0" smtClean="0"/>
              <a:t>Keeps inventory to meet actual demand </a:t>
            </a:r>
          </a:p>
          <a:p>
            <a:pPr lvl="1" algn="just">
              <a:lnSpc>
                <a:spcPct val="90000"/>
              </a:lnSpc>
            </a:pPr>
            <a:r>
              <a:rPr lang="en-US" sz="2000" dirty="0" smtClean="0"/>
              <a:t>Acts proactively</a:t>
            </a:r>
          </a:p>
          <a:p>
            <a:pPr algn="just">
              <a:lnSpc>
                <a:spcPct val="90000"/>
              </a:lnSpc>
            </a:pPr>
            <a:r>
              <a:rPr lang="en-US" sz="2400" dirty="0" smtClean="0"/>
              <a:t>In </a:t>
            </a:r>
            <a:r>
              <a:rPr lang="en-US" sz="2400" b="1" dirty="0" smtClean="0"/>
              <a:t>Pull systems</a:t>
            </a:r>
            <a:r>
              <a:rPr lang="en-US" sz="2400" dirty="0" smtClean="0"/>
              <a:t>, work release is based on actual demand or the actual status of the downstream customers</a:t>
            </a:r>
          </a:p>
          <a:p>
            <a:pPr lvl="1" algn="just">
              <a:lnSpc>
                <a:spcPct val="90000"/>
              </a:lnSpc>
            </a:pPr>
            <a:r>
              <a:rPr lang="en-US" sz="2000" dirty="0" smtClean="0"/>
              <a:t>May cause long delivery lead times</a:t>
            </a:r>
          </a:p>
          <a:p>
            <a:pPr lvl="1" algn="just">
              <a:lnSpc>
                <a:spcPct val="90000"/>
              </a:lnSpc>
            </a:pPr>
            <a:r>
              <a:rPr lang="en-US" sz="2000" dirty="0" smtClean="0"/>
              <a:t>Acts reactively</a:t>
            </a:r>
          </a:p>
        </p:txBody>
      </p:sp>
    </p:spTree>
    <p:extLst>
      <p:ext uri="{BB962C8B-B14F-4D97-AF65-F5344CB8AC3E}">
        <p14:creationId xmlns:p14="http://schemas.microsoft.com/office/powerpoint/2010/main" xmlns="" val="9725132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0407_2">
  <a:themeElements>
    <a:clrScheme name="0407_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0407_2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0407_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407_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407_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407_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407_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407_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407_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407_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407_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407_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407_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407_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0407_2</Template>
  <TotalTime>725</TotalTime>
  <Words>453</Words>
  <Application>Microsoft Office PowerPoint</Application>
  <PresentationFormat>On-screen Show (4:3)</PresentationFormat>
  <Paragraphs>66</Paragraphs>
  <Slides>12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0407_2</vt:lpstr>
      <vt:lpstr>Slide 1</vt:lpstr>
      <vt:lpstr>What is a Supply Chain?</vt:lpstr>
      <vt:lpstr>Defining SCM</vt:lpstr>
      <vt:lpstr>SCM</vt:lpstr>
      <vt:lpstr> The Goal of SCM</vt:lpstr>
      <vt:lpstr>Supply Chain</vt:lpstr>
      <vt:lpstr> Ex : Dairy Products Supply Chain</vt:lpstr>
      <vt:lpstr> Flows in a Supply Chain</vt:lpstr>
      <vt:lpstr> Approaches to SCM</vt:lpstr>
      <vt:lpstr> Push Approach to SCM</vt:lpstr>
      <vt:lpstr> Pull Approach to SCM</vt:lpstr>
      <vt:lpstr> Supply Chain Processes</vt:lpstr>
    </vt:vector>
  </TitlesOfParts>
  <Company>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riani</dc:creator>
  <cp:lastModifiedBy>dedeng</cp:lastModifiedBy>
  <cp:revision>196</cp:revision>
  <cp:lastPrinted>2014-04-10T00:18:26Z</cp:lastPrinted>
  <dcterms:created xsi:type="dcterms:W3CDTF">2014-03-09T12:38:37Z</dcterms:created>
  <dcterms:modified xsi:type="dcterms:W3CDTF">2016-03-22T08:28:07Z</dcterms:modified>
</cp:coreProperties>
</file>