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352" r:id="rId4"/>
    <p:sldId id="359" r:id="rId5"/>
    <p:sldId id="360" r:id="rId6"/>
    <p:sldId id="353" r:id="rId7"/>
    <p:sldId id="361" r:id="rId8"/>
    <p:sldId id="354" r:id="rId9"/>
    <p:sldId id="355" r:id="rId10"/>
    <p:sldId id="356" r:id="rId11"/>
    <p:sldId id="358" r:id="rId12"/>
    <p:sldId id="357" r:id="rId13"/>
    <p:sldId id="362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2579"/>
    <a:srgbClr val="70319F"/>
    <a:srgbClr val="8B40C4"/>
    <a:srgbClr val="A366D0"/>
    <a:srgbClr val="B889DB"/>
    <a:srgbClr val="CDACE6"/>
    <a:srgbClr val="E1CCF0"/>
    <a:srgbClr val="FF33CC"/>
    <a:srgbClr val="5F5F5F"/>
    <a:srgbClr val="EEFFD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6543" autoAdjust="0"/>
  </p:normalViewPr>
  <p:slideViewPr>
    <p:cSldViewPr>
      <p:cViewPr>
        <p:scale>
          <a:sx n="50" d="100"/>
          <a:sy n="50" d="100"/>
        </p:scale>
        <p:origin x="-1872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09DAB-2872-4880-B38C-637D97E72659}" type="datetimeFigureOut">
              <a:rPr lang="id-ID" smtClean="0"/>
              <a:pPr/>
              <a:t>13/06/2016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77A6E-2EA7-4C31-B5B0-AFAB25C6AF33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987124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77A6E-2EA7-4C31-B5B0-AFAB25C6AF33}" type="slidenum">
              <a:rPr lang="id-ID" smtClean="0"/>
              <a:pPr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272885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E7BE8-BD19-4454-9C00-97FE69FE459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32046387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6D215-3BBE-40C3-90DC-5E1C401CB6E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20227445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45D21-FF2A-48CC-93F8-02D9CC3B879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538387758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A85BB-657F-4728-980C-ABC74281CB9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958355141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18112-786B-4FA2-82BF-FE58DF9F37D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20660632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05F9E-298E-403F-9215-F83E13D395D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428453967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9ECD9-D4EF-49E5-8DCA-E9E8E6C8484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16167775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74B5C-9F10-4745-AA58-3769A057941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58080876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422DF-4719-44EA-A247-2D9D2F247A0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72154243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32B7F-5747-4129-B3F7-2D0D207F28E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4303948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96191-2AA6-4BDD-A948-DF890CDD62A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11678736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3B380C2-66C8-41D1-9CE1-007C44AAA0C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43608" y="3568700"/>
            <a:ext cx="704943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3600" dirty="0" smtClean="0">
                <a:solidFill>
                  <a:srgbClr val="5F5F5F"/>
                </a:solidFill>
                <a:latin typeface="Tahoma" pitchFamily="34" charset="0"/>
                <a:ea typeface="Dotum" pitchFamily="34" charset="-127"/>
              </a:rPr>
              <a:t>SISTEM INFORMASI ENTERPRISE</a:t>
            </a:r>
            <a:endParaRPr lang="en-US" altLang="zh-CN" sz="3600" dirty="0">
              <a:solidFill>
                <a:srgbClr val="FF6600"/>
              </a:solidFill>
              <a:latin typeface="Tahoma" pitchFamily="34" charset="0"/>
              <a:ea typeface="Dotum" pitchFamily="34" charset="-127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973276" y="2780928"/>
            <a:ext cx="506125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d-ID" altLang="zh-CN" sz="2400" dirty="0" smtClean="0">
                <a:solidFill>
                  <a:schemeClr val="bg1"/>
                </a:solidFill>
                <a:latin typeface="Tahoma" pitchFamily="34" charset="0"/>
              </a:rPr>
              <a:t>ENTERPRISE RESOURCE PLANNING</a:t>
            </a:r>
          </a:p>
          <a:p>
            <a:pPr algn="ctr"/>
            <a:r>
              <a:rPr lang="id-ID" altLang="zh-CN" sz="2000" smtClean="0">
                <a:solidFill>
                  <a:schemeClr val="bg1"/>
                </a:solidFill>
                <a:latin typeface="Tahoma" pitchFamily="34" charset="0"/>
              </a:rPr>
              <a:t>Pertemuan ke-9</a:t>
            </a:r>
            <a:endParaRPr lang="en-US" altLang="zh-CN" sz="2000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3995738" y="60928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ObliqueTopRight"/>
            <a:lightRig rig="legacyFlat2" dir="t"/>
          </a:scene3d>
          <a:sp3d extrusionH="100000" prstMaterial="legacyMatte">
            <a:bevelT w="13500" h="13500" prst="angle"/>
            <a:bevelB w="13500" h="13500" prst="angle"/>
            <a:extrusionClr>
              <a:srgbClr val="FF6600"/>
            </a:extrusionClr>
          </a:sp3d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id-ID"/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1403648" y="5085184"/>
            <a:ext cx="64013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d-ID" altLang="zh-CN" sz="2000" dirty="0" smtClean="0">
                <a:latin typeface="Tahoma" pitchFamily="34" charset="0"/>
              </a:rPr>
              <a:t>Program </a:t>
            </a:r>
            <a:r>
              <a:rPr lang="id-ID" altLang="zh-CN" sz="2000" dirty="0" smtClean="0">
                <a:latin typeface="Tahoma" pitchFamily="34" charset="0"/>
              </a:rPr>
              <a:t>Studi Teknik Informatika</a:t>
            </a:r>
          </a:p>
          <a:p>
            <a:pPr algn="ctr"/>
            <a:r>
              <a:rPr lang="id-ID" altLang="zh-CN" sz="2000" dirty="0" smtClean="0">
                <a:latin typeface="Tahoma" pitchFamily="34" charset="0"/>
              </a:rPr>
              <a:t>Universitas Komputer Indonesia</a:t>
            </a:r>
            <a:endParaRPr lang="en-US" altLang="zh-CN" sz="2000" dirty="0">
              <a:latin typeface="Tahoma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b="1" dirty="0"/>
              <a:t>Extended ERP Components</a:t>
            </a:r>
            <a:endParaRPr lang="id-ID" sz="3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 smtClean="0"/>
              <a:t>RNL - 2014</a:t>
            </a:r>
            <a:endParaRPr lang="en-US" altLang="zh-CN" dirty="0"/>
          </a:p>
        </p:txBody>
      </p:sp>
      <p:sp>
        <p:nvSpPr>
          <p:cNvPr id="4" name="Rectangle 12"/>
          <p:cNvSpPr txBox="1">
            <a:spLocks noChangeArrowheads="1"/>
          </p:cNvSpPr>
          <p:nvPr/>
        </p:nvSpPr>
        <p:spPr bwMode="auto">
          <a:xfrm>
            <a:off x="457200" y="1340768"/>
            <a:ext cx="8229600" cy="4785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indent="-457200" algn="just">
              <a:lnSpc>
                <a:spcPct val="90000"/>
              </a:lnSpc>
              <a:spcBef>
                <a:spcPct val="30000"/>
              </a:spcBef>
            </a:pPr>
            <a:r>
              <a:rPr lang="en-US" sz="2400" b="1" dirty="0" smtClean="0"/>
              <a:t>Business intelligence</a:t>
            </a:r>
            <a:r>
              <a:rPr lang="en-US" sz="2400" dirty="0" smtClean="0"/>
              <a:t> - information that people use to support their decision-making efforts</a:t>
            </a:r>
          </a:p>
          <a:p>
            <a:pPr marL="457200" indent="-457200" algn="just">
              <a:lnSpc>
                <a:spcPct val="90000"/>
              </a:lnSpc>
              <a:spcBef>
                <a:spcPct val="30000"/>
              </a:spcBef>
            </a:pPr>
            <a:r>
              <a:rPr lang="en-US" sz="2400" b="1" dirty="0" smtClean="0"/>
              <a:t>CRM</a:t>
            </a:r>
            <a:r>
              <a:rPr lang="en-US" sz="2400" dirty="0" smtClean="0"/>
              <a:t> - involves managing all aspects of a customer’s relationship with an organization to increase customer loyalty and retention and an organization’s profitability</a:t>
            </a:r>
          </a:p>
          <a:p>
            <a:pPr marL="457200" indent="-457200" algn="just">
              <a:lnSpc>
                <a:spcPct val="90000"/>
              </a:lnSpc>
              <a:spcBef>
                <a:spcPct val="30000"/>
              </a:spcBef>
            </a:pPr>
            <a:r>
              <a:rPr lang="en-US" sz="2400" b="1" dirty="0" smtClean="0"/>
              <a:t>SCM</a:t>
            </a:r>
            <a:r>
              <a:rPr lang="en-US" sz="2400" dirty="0" smtClean="0"/>
              <a:t> - involves the management of information flows between and among stages in a supply chain to maximize total supply chain effectiveness and profitability</a:t>
            </a:r>
          </a:p>
          <a:p>
            <a:pPr marL="457200" indent="-457200" algn="just">
              <a:lnSpc>
                <a:spcPct val="90000"/>
              </a:lnSpc>
              <a:spcBef>
                <a:spcPct val="30000"/>
              </a:spcBef>
            </a:pPr>
            <a:r>
              <a:rPr lang="en-US" sz="2400" b="1" dirty="0" smtClean="0"/>
              <a:t>E-business</a:t>
            </a:r>
            <a:r>
              <a:rPr lang="en-US" sz="2400" dirty="0" smtClean="0"/>
              <a:t> - means conducting business on the Internet, not only buying and selling, but also serving customers and collaborating with business partners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3269346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b="1" dirty="0"/>
              <a:t>E-Business Components</a:t>
            </a:r>
            <a:endParaRPr lang="id-ID" sz="3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 smtClean="0"/>
              <a:t>RNL - 2014</a:t>
            </a:r>
            <a:endParaRPr lang="en-US" altLang="zh-CN" dirty="0"/>
          </a:p>
        </p:txBody>
      </p:sp>
      <p:sp>
        <p:nvSpPr>
          <p:cNvPr id="4" name="Rectangle 12"/>
          <p:cNvSpPr txBox="1">
            <a:spLocks noChangeArrowheads="1"/>
          </p:cNvSpPr>
          <p:nvPr/>
        </p:nvSpPr>
        <p:spPr bwMode="auto">
          <a:xfrm>
            <a:off x="457200" y="1412776"/>
            <a:ext cx="8229600" cy="471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just">
              <a:spcBef>
                <a:spcPct val="30000"/>
              </a:spcBef>
            </a:pPr>
            <a:r>
              <a:rPr lang="en-US" sz="2400" b="1" dirty="0" smtClean="0"/>
              <a:t>E-logistics</a:t>
            </a:r>
            <a:r>
              <a:rPr lang="en-US" sz="2400" b="1" i="1" dirty="0" smtClean="0"/>
              <a:t> </a:t>
            </a:r>
            <a:r>
              <a:rPr lang="en-US" sz="2400" dirty="0" smtClean="0"/>
              <a:t>– manages the transportation and storage of goods</a:t>
            </a:r>
            <a:r>
              <a:rPr lang="id-ID" sz="2400" dirty="0" smtClean="0"/>
              <a:t>.</a:t>
            </a:r>
            <a:endParaRPr lang="en-US" sz="2400" dirty="0" smtClean="0"/>
          </a:p>
          <a:p>
            <a:pPr algn="just">
              <a:spcBef>
                <a:spcPct val="30000"/>
              </a:spcBef>
            </a:pPr>
            <a:r>
              <a:rPr lang="en-US" sz="2400" b="1" dirty="0" smtClean="0"/>
              <a:t>E-procurement</a:t>
            </a:r>
            <a:r>
              <a:rPr lang="en-US" sz="2400" b="1" i="1" dirty="0" smtClean="0"/>
              <a:t> </a:t>
            </a:r>
            <a:r>
              <a:rPr lang="en-US" sz="2400" dirty="0" smtClean="0"/>
              <a:t>– the business-to-business (B2B) purchase and sale of supplies and services over the Internet</a:t>
            </a:r>
            <a:r>
              <a:rPr lang="id-ID" sz="2400" dirty="0" smtClean="0"/>
              <a:t>.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9951206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id-ID" dirty="0" smtClean="0"/>
              <a:t>ERP – CRM – SCM - MRP</a:t>
            </a:r>
            <a:endParaRPr lang="id-ID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 smtClean="0"/>
              <a:t>RNL - 2014</a:t>
            </a:r>
            <a:endParaRPr lang="en-US" altLang="zh-C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292225"/>
            <a:ext cx="5391150" cy="531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5909641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chemeClr val="tx1"/>
                </a:solidFill>
                <a:latin typeface="Arial" charset="0"/>
              </a:rPr>
              <a:t>SAP’s ERP Modules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 smtClean="0"/>
              <a:t>RNL - 2014</a:t>
            </a:r>
            <a:endParaRPr lang="en-US" altLang="zh-CN" dirty="0"/>
          </a:p>
        </p:txBody>
      </p:sp>
      <p:grpSp>
        <p:nvGrpSpPr>
          <p:cNvPr id="5" name="Group 4"/>
          <p:cNvGrpSpPr/>
          <p:nvPr/>
        </p:nvGrpSpPr>
        <p:grpSpPr>
          <a:xfrm>
            <a:off x="292100" y="1536701"/>
            <a:ext cx="8547100" cy="5021265"/>
            <a:chOff x="292100" y="1536701"/>
            <a:chExt cx="8547100" cy="5021265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292100" y="1536701"/>
              <a:ext cx="8547100" cy="969963"/>
              <a:chOff x="184" y="968"/>
              <a:chExt cx="5384" cy="611"/>
            </a:xfrm>
          </p:grpSpPr>
          <p:sp>
            <p:nvSpPr>
              <p:cNvPr id="23" name="Rectangle 5"/>
              <p:cNvSpPr>
                <a:spLocks noChangeArrowheads="1"/>
              </p:cNvSpPr>
              <p:nvPr/>
            </p:nvSpPr>
            <p:spPr bwMode="auto">
              <a:xfrm>
                <a:off x="184" y="968"/>
                <a:ext cx="5384" cy="560"/>
              </a:xfrm>
              <a:prstGeom prst="rect">
                <a:avLst/>
              </a:prstGeom>
              <a:solidFill>
                <a:schemeClr val="folHlink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220" y="993"/>
                <a:ext cx="5311" cy="5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85000"/>
                  </a:lnSpc>
                  <a:tabLst>
                    <a:tab pos="190500" algn="l"/>
                    <a:tab pos="3238500" algn="l"/>
                    <a:tab pos="6197600" algn="l"/>
                  </a:tabLst>
                </a:pPr>
                <a:r>
                  <a:rPr lang="en-US" sz="1400" dirty="0">
                    <a:latin typeface="Arial" charset="0"/>
                  </a:rPr>
                  <a:t>Cash to Cash</a:t>
                </a:r>
                <a:endParaRPr lang="en-US" sz="1600" dirty="0">
                  <a:latin typeface="Arial" charset="0"/>
                </a:endParaRP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238500" algn="l"/>
                    <a:tab pos="6197600" algn="l"/>
                  </a:tabLst>
                </a:pPr>
                <a:r>
                  <a:rPr lang="en-US" sz="1600" i="1" dirty="0">
                    <a:latin typeface="Arial" charset="0"/>
                  </a:rPr>
                  <a:t>	Covers all financial related activity: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238500" algn="l"/>
                    <a:tab pos="6197600" algn="l"/>
                  </a:tabLst>
                </a:pPr>
                <a:r>
                  <a:rPr lang="en-US" sz="1600" i="1" dirty="0">
                    <a:latin typeface="Arial" charset="0"/>
                  </a:rPr>
                  <a:t>	Accounts receivable	GL	Cash management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238500" algn="l"/>
                    <a:tab pos="6197600" algn="l"/>
                  </a:tabLst>
                </a:pPr>
                <a:r>
                  <a:rPr lang="en-US" sz="1600" i="1" dirty="0">
                    <a:latin typeface="Arial" charset="0"/>
                  </a:rPr>
                  <a:t>	Accounts payable	Treasury	Asset management</a:t>
                </a:r>
              </a:p>
            </p:txBody>
          </p:sp>
        </p:grp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292100" y="5600703"/>
              <a:ext cx="8547100" cy="957263"/>
              <a:chOff x="184" y="3528"/>
              <a:chExt cx="5384" cy="603"/>
            </a:xfrm>
          </p:grpSpPr>
          <p:sp>
            <p:nvSpPr>
              <p:cNvPr id="21" name="Rectangle 8"/>
              <p:cNvSpPr>
                <a:spLocks noChangeArrowheads="1"/>
              </p:cNvSpPr>
              <p:nvPr/>
            </p:nvSpPr>
            <p:spPr bwMode="auto">
              <a:xfrm>
                <a:off x="184" y="3528"/>
                <a:ext cx="5384" cy="560"/>
              </a:xfrm>
              <a:prstGeom prst="rect">
                <a:avLst/>
              </a:prstGeom>
              <a:solidFill>
                <a:srgbClr val="2FFF74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 sz="1600"/>
              </a:p>
            </p:txBody>
          </p:sp>
          <p:sp>
            <p:nvSpPr>
              <p:cNvPr id="22" name="Rectangle 9"/>
              <p:cNvSpPr>
                <a:spLocks noChangeArrowheads="1"/>
              </p:cNvSpPr>
              <p:nvPr/>
            </p:nvSpPr>
            <p:spPr bwMode="auto">
              <a:xfrm>
                <a:off x="220" y="3545"/>
                <a:ext cx="5165" cy="5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85000"/>
                  </a:lnSpc>
                  <a:tabLst>
                    <a:tab pos="190500" algn="l"/>
                    <a:tab pos="3238500" algn="l"/>
                    <a:tab pos="6197600" algn="l"/>
                  </a:tabLst>
                </a:pPr>
                <a:r>
                  <a:rPr lang="en-US" sz="1400">
                    <a:latin typeface="Arial" charset="0"/>
                  </a:rPr>
                  <a:t>Dock to Dispatch</a:t>
                </a:r>
                <a:endParaRPr lang="en-US" sz="1600">
                  <a:latin typeface="Arial" charset="0"/>
                </a:endParaRP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238500" algn="l"/>
                    <a:tab pos="6197600" algn="l"/>
                  </a:tabLst>
                </a:pPr>
                <a:r>
                  <a:rPr lang="en-US" sz="1600" i="1">
                    <a:latin typeface="Arial" charset="0"/>
                  </a:rPr>
                  <a:t>	Covers internal inventory management: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238500" algn="l"/>
                    <a:tab pos="6197600" algn="l"/>
                  </a:tabLst>
                </a:pPr>
                <a:r>
                  <a:rPr lang="en-US" sz="1600" i="1">
                    <a:latin typeface="Arial" charset="0"/>
                  </a:rPr>
                  <a:t>	Warehousing	Forecasting	Physical inventory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238500" algn="l"/>
                    <a:tab pos="6197600" algn="l"/>
                  </a:tabLst>
                </a:pPr>
                <a:r>
                  <a:rPr lang="en-US" sz="1600" i="1">
                    <a:latin typeface="Arial" charset="0"/>
                  </a:rPr>
                  <a:t>	Distribution planning	Replenishment planning	Material handling</a:t>
                </a:r>
              </a:p>
            </p:txBody>
          </p:sp>
        </p:grpSp>
        <p:grpSp>
          <p:nvGrpSpPr>
            <p:cNvPr id="8" name="Group 10"/>
            <p:cNvGrpSpPr>
              <a:grpSpLocks/>
            </p:cNvGrpSpPr>
            <p:nvPr/>
          </p:nvGrpSpPr>
          <p:grpSpPr bwMode="auto">
            <a:xfrm>
              <a:off x="292100" y="2527300"/>
              <a:ext cx="2268538" cy="2971800"/>
              <a:chOff x="184" y="1592"/>
              <a:chExt cx="1429" cy="1872"/>
            </a:xfrm>
          </p:grpSpPr>
          <p:sp>
            <p:nvSpPr>
              <p:cNvPr id="19" name="Rectangle 11"/>
              <p:cNvSpPr>
                <a:spLocks noChangeArrowheads="1"/>
              </p:cNvSpPr>
              <p:nvPr/>
            </p:nvSpPr>
            <p:spPr bwMode="auto">
              <a:xfrm>
                <a:off x="184" y="1592"/>
                <a:ext cx="1336" cy="1872"/>
              </a:xfrm>
              <a:prstGeom prst="rect">
                <a:avLst/>
              </a:prstGeom>
              <a:solidFill>
                <a:srgbClr val="D1EBEB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20" name="Rectangle 12"/>
              <p:cNvSpPr>
                <a:spLocks noChangeArrowheads="1"/>
              </p:cNvSpPr>
              <p:nvPr/>
            </p:nvSpPr>
            <p:spPr bwMode="auto">
              <a:xfrm>
                <a:off x="188" y="1640"/>
                <a:ext cx="1425" cy="18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400" dirty="0">
                    <a:latin typeface="Arial" charset="0"/>
                  </a:rPr>
                  <a:t>Promote to Deliver</a:t>
                </a:r>
                <a:endParaRPr lang="en-US" sz="1600" dirty="0">
                  <a:latin typeface="Arial" charset="0"/>
                </a:endParaRP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600" i="1" dirty="0">
                    <a:latin typeface="Arial" charset="0"/>
                  </a:rPr>
                  <a:t>	Covers front-end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600" i="1" dirty="0">
                    <a:latin typeface="Arial" charset="0"/>
                  </a:rPr>
                  <a:t>	customer-oriented 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600" i="1" dirty="0">
                    <a:latin typeface="Arial" charset="0"/>
                  </a:rPr>
                  <a:t>	activities: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600" i="1" dirty="0">
                    <a:latin typeface="Arial" charset="0"/>
                  </a:rPr>
                  <a:t>	Marketing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600" i="1" dirty="0">
                    <a:latin typeface="Arial" charset="0"/>
                  </a:rPr>
                  <a:t>	Quote and order 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600" i="1" dirty="0">
                    <a:latin typeface="Arial" charset="0"/>
                  </a:rPr>
                  <a:t>	    processing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600" i="1" dirty="0">
                    <a:latin typeface="Arial" charset="0"/>
                  </a:rPr>
                  <a:t>	Transportation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600" i="1" dirty="0">
                    <a:latin typeface="Arial" charset="0"/>
                  </a:rPr>
                  <a:t>	Documentation and 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600" i="1" dirty="0">
                    <a:latin typeface="Arial" charset="0"/>
                  </a:rPr>
                  <a:t>	    labeling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600" i="1" dirty="0">
                    <a:latin typeface="Arial" charset="0"/>
                  </a:rPr>
                  <a:t>	After sales service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600" i="1" dirty="0">
                    <a:latin typeface="Arial" charset="0"/>
                  </a:rPr>
                  <a:t>	Warranty &amp; 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600" i="1" dirty="0">
                    <a:latin typeface="Arial" charset="0"/>
                  </a:rPr>
                  <a:t>	    guarantees</a:t>
                </a:r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6705600" y="2527300"/>
              <a:ext cx="2120900" cy="2971800"/>
              <a:chOff x="4224" y="1592"/>
              <a:chExt cx="1336" cy="1872"/>
            </a:xfrm>
          </p:grpSpPr>
          <p:sp>
            <p:nvSpPr>
              <p:cNvPr id="17" name="Rectangle 14"/>
              <p:cNvSpPr>
                <a:spLocks noChangeArrowheads="1"/>
              </p:cNvSpPr>
              <p:nvPr/>
            </p:nvSpPr>
            <p:spPr bwMode="auto">
              <a:xfrm>
                <a:off x="4224" y="1592"/>
                <a:ext cx="1336" cy="1872"/>
              </a:xfrm>
              <a:prstGeom prst="rect">
                <a:avLst/>
              </a:prstGeom>
              <a:solidFill>
                <a:srgbClr val="CCCC8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8" name="Rectangle 15"/>
              <p:cNvSpPr>
                <a:spLocks noChangeArrowheads="1"/>
              </p:cNvSpPr>
              <p:nvPr/>
            </p:nvSpPr>
            <p:spPr bwMode="auto">
              <a:xfrm>
                <a:off x="4228" y="1640"/>
                <a:ext cx="1203" cy="17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200" dirty="0">
                    <a:latin typeface="Arial" charset="0"/>
                  </a:rPr>
                  <a:t>Procure to Pay</a:t>
                </a:r>
                <a:endParaRPr lang="en-US" sz="1400" dirty="0">
                  <a:latin typeface="Arial" charset="0"/>
                </a:endParaRP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Covers sourcing 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activities: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Vendor sourcing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Purchase 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    requisitioning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Purchase ordering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Purchase contracts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Inbound logistics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Supplier invoicing/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    matching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Supplier payment/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    settlement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Supplier 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3429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    performance</a:t>
                </a:r>
              </a:p>
            </p:txBody>
          </p:sp>
        </p:grpSp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2501900" y="2527300"/>
              <a:ext cx="4102100" cy="1676400"/>
              <a:chOff x="1576" y="1592"/>
              <a:chExt cx="2584" cy="1056"/>
            </a:xfrm>
          </p:grpSpPr>
          <p:sp>
            <p:nvSpPr>
              <p:cNvPr id="15" name="Rectangle 17"/>
              <p:cNvSpPr>
                <a:spLocks noChangeArrowheads="1"/>
              </p:cNvSpPr>
              <p:nvPr/>
            </p:nvSpPr>
            <p:spPr bwMode="auto">
              <a:xfrm>
                <a:off x="1576" y="1592"/>
                <a:ext cx="2584" cy="1056"/>
              </a:xfrm>
              <a:prstGeom prst="rect">
                <a:avLst/>
              </a:prstGeom>
              <a:solidFill>
                <a:srgbClr val="FFD980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6" name="Rectangle 18"/>
              <p:cNvSpPr>
                <a:spLocks noChangeArrowheads="1"/>
              </p:cNvSpPr>
              <p:nvPr/>
            </p:nvSpPr>
            <p:spPr bwMode="auto">
              <a:xfrm>
                <a:off x="1612" y="1640"/>
                <a:ext cx="2423" cy="9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85000"/>
                  </a:lnSpc>
                  <a:tabLst>
                    <a:tab pos="190500" algn="l"/>
                    <a:tab pos="2286000" algn="l"/>
                    <a:tab pos="5334000" algn="l"/>
                  </a:tabLst>
                </a:pPr>
                <a:r>
                  <a:rPr lang="en-US" sz="1200" dirty="0">
                    <a:latin typeface="Arial" charset="0"/>
                  </a:rPr>
                  <a:t>Design to Manufacture</a:t>
                </a:r>
                <a:endParaRPr lang="en-US" sz="1400" dirty="0">
                  <a:latin typeface="Arial" charset="0"/>
                </a:endParaRP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2286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Covers internal production activities: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2286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Design 	Shop floor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2286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    engineering 	    reporting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2286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Production 	Contract/project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2286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    engineering 	    management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2286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Plant 	Subcontractor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2286000" algn="l"/>
                    <a:tab pos="5334000" algn="l"/>
                  </a:tabLst>
                </a:pPr>
                <a:r>
                  <a:rPr lang="en-US" sz="1400" i="1" dirty="0">
                    <a:latin typeface="Arial" charset="0"/>
                  </a:rPr>
                  <a:t>	    maintenance 	    management</a:t>
                </a:r>
              </a:p>
            </p:txBody>
          </p:sp>
        </p:grpSp>
        <p:grpSp>
          <p:nvGrpSpPr>
            <p:cNvPr id="12" name="Group 19"/>
            <p:cNvGrpSpPr>
              <a:grpSpLocks/>
            </p:cNvGrpSpPr>
            <p:nvPr/>
          </p:nvGrpSpPr>
          <p:grpSpPr bwMode="auto">
            <a:xfrm>
              <a:off x="2501900" y="4318001"/>
              <a:ext cx="4102100" cy="1201738"/>
              <a:chOff x="1576" y="2720"/>
              <a:chExt cx="2584" cy="757"/>
            </a:xfrm>
          </p:grpSpPr>
          <p:sp>
            <p:nvSpPr>
              <p:cNvPr id="13" name="Rectangle 20"/>
              <p:cNvSpPr>
                <a:spLocks noChangeArrowheads="1"/>
              </p:cNvSpPr>
              <p:nvPr/>
            </p:nvSpPr>
            <p:spPr bwMode="auto">
              <a:xfrm>
                <a:off x="1576" y="2720"/>
                <a:ext cx="2584" cy="736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d-ID"/>
              </a:p>
            </p:txBody>
          </p:sp>
          <p:sp>
            <p:nvSpPr>
              <p:cNvPr id="14" name="Rectangle 21"/>
              <p:cNvSpPr>
                <a:spLocks noChangeArrowheads="1"/>
              </p:cNvSpPr>
              <p:nvPr/>
            </p:nvSpPr>
            <p:spPr bwMode="auto">
              <a:xfrm>
                <a:off x="1612" y="2760"/>
                <a:ext cx="2224" cy="7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lnSpc>
                    <a:spcPct val="85000"/>
                  </a:lnSpc>
                  <a:tabLst>
                    <a:tab pos="190500" algn="l"/>
                    <a:tab pos="2286000" algn="l"/>
                    <a:tab pos="5334000" algn="l"/>
                  </a:tabLst>
                </a:pPr>
                <a:r>
                  <a:rPr lang="en-US" sz="1400" dirty="0">
                    <a:latin typeface="Arial" charset="0"/>
                  </a:rPr>
                  <a:t>Recruit to Hire</a:t>
                </a:r>
                <a:endParaRPr lang="en-US" sz="1600" dirty="0">
                  <a:latin typeface="Arial" charset="0"/>
                </a:endParaRP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2286000" algn="l"/>
                    <a:tab pos="5334000" algn="l"/>
                  </a:tabLst>
                </a:pPr>
                <a:r>
                  <a:rPr lang="en-US" sz="1600" i="1" dirty="0">
                    <a:latin typeface="Arial" charset="0"/>
                  </a:rPr>
                  <a:t>	Covers all HR &amp; Payroll oriented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2286000" algn="l"/>
                    <a:tab pos="5334000" algn="l"/>
                  </a:tabLst>
                </a:pPr>
                <a:r>
                  <a:rPr lang="en-US" sz="1600" i="1" dirty="0">
                    <a:latin typeface="Arial" charset="0"/>
                  </a:rPr>
                  <a:t>	    activity: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2286000" algn="l"/>
                    <a:tab pos="5334000" algn="l"/>
                  </a:tabLst>
                </a:pPr>
                <a:r>
                  <a:rPr lang="en-US" sz="1600" i="1" dirty="0">
                    <a:latin typeface="Arial" charset="0"/>
                  </a:rPr>
                  <a:t>	Time and attendance	Payroll</a:t>
                </a:r>
              </a:p>
              <a:p>
                <a:pPr>
                  <a:lnSpc>
                    <a:spcPct val="85000"/>
                  </a:lnSpc>
                  <a:tabLst>
                    <a:tab pos="190500" algn="l"/>
                    <a:tab pos="2286000" algn="l"/>
                    <a:tab pos="5334000" algn="l"/>
                  </a:tabLst>
                </a:pPr>
                <a:r>
                  <a:rPr lang="en-US" sz="1600" i="1" dirty="0">
                    <a:latin typeface="Arial" charset="0"/>
                  </a:rPr>
                  <a:t>	Travel and expenses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7658498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b="1" dirty="0"/>
              <a:t>Introduction</a:t>
            </a:r>
            <a:endParaRPr lang="id-ID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 smtClean="0"/>
              <a:t>RNL - 2014</a:t>
            </a:r>
            <a:endParaRPr lang="en-US" altLang="zh-CN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268760"/>
            <a:ext cx="8229600" cy="4857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just">
              <a:spcBef>
                <a:spcPct val="45000"/>
              </a:spcBef>
            </a:pPr>
            <a:r>
              <a:rPr lang="en-US" sz="2400" b="1" dirty="0" smtClean="0"/>
              <a:t>ERP</a:t>
            </a:r>
            <a:r>
              <a:rPr lang="en-US" sz="2400" b="1" i="1" dirty="0" smtClean="0"/>
              <a:t> </a:t>
            </a:r>
            <a:r>
              <a:rPr lang="en-US" sz="2400" dirty="0" smtClean="0"/>
              <a:t>– integrates all departments and functions </a:t>
            </a:r>
            <a:r>
              <a:rPr lang="en-US" sz="2400" dirty="0" smtClean="0"/>
              <a:t>throughout an </a:t>
            </a:r>
            <a:r>
              <a:rPr lang="en-US" sz="2400" dirty="0" smtClean="0"/>
              <a:t>organization into a single IT system so that employees can make </a:t>
            </a:r>
            <a:r>
              <a:rPr lang="en-US" sz="2400" dirty="0" err="1" smtClean="0"/>
              <a:t>enterprisewide</a:t>
            </a:r>
            <a:r>
              <a:rPr lang="en-US" sz="2400" dirty="0" smtClean="0"/>
              <a:t> decisions </a:t>
            </a:r>
            <a:r>
              <a:rPr lang="en-US" sz="2400" dirty="0" smtClean="0"/>
              <a:t>by viewing </a:t>
            </a:r>
            <a:r>
              <a:rPr lang="en-US" sz="2400" dirty="0" err="1" smtClean="0"/>
              <a:t>enterprisewide</a:t>
            </a:r>
            <a:r>
              <a:rPr lang="en-US" sz="2400" dirty="0" smtClean="0"/>
              <a:t> information </a:t>
            </a:r>
            <a:r>
              <a:rPr lang="en-US" sz="2400" dirty="0" smtClean="0"/>
              <a:t>on all business operations</a:t>
            </a:r>
            <a:r>
              <a:rPr lang="id-ID" sz="2400" dirty="0" smtClean="0"/>
              <a:t>.</a:t>
            </a:r>
          </a:p>
          <a:p>
            <a:pPr algn="just"/>
            <a:r>
              <a:rPr lang="id-ID" sz="2400" b="1" dirty="0" smtClean="0">
                <a:cs typeface="Times New Roman" pitchFamily="18" charset="0"/>
              </a:rPr>
              <a:t>ERP</a:t>
            </a:r>
            <a:r>
              <a:rPr lang="id-ID" sz="2400" dirty="0" smtClean="0">
                <a:cs typeface="Times New Roman" pitchFamily="18" charset="0"/>
              </a:rPr>
              <a:t> – </a:t>
            </a:r>
            <a:r>
              <a:rPr lang="en-US" sz="2400" dirty="0" smtClean="0">
                <a:cs typeface="Times New Roman" pitchFamily="18" charset="0"/>
              </a:rPr>
              <a:t>Integration </a:t>
            </a:r>
            <a:r>
              <a:rPr lang="en-US" sz="2400" dirty="0">
                <a:cs typeface="Times New Roman" pitchFamily="18" charset="0"/>
              </a:rPr>
              <a:t>of financial, manufacturing and human resources on a single computer system</a:t>
            </a:r>
            <a:r>
              <a:rPr lang="en-US" sz="2400" dirty="0" smtClean="0">
                <a:cs typeface="Times New Roman" pitchFamily="18" charset="0"/>
              </a:rPr>
              <a:t>.</a:t>
            </a:r>
            <a:endParaRPr lang="id-ID" sz="2400" dirty="0" smtClean="0">
              <a:cs typeface="Times New Roman" pitchFamily="18" charset="0"/>
            </a:endParaRPr>
          </a:p>
          <a:p>
            <a:pPr algn="just"/>
            <a:r>
              <a:rPr lang="en-US" sz="2400" dirty="0">
                <a:cs typeface="Times New Roman" pitchFamily="18" charset="0"/>
              </a:rPr>
              <a:t>Enterprise resource planning (ERP) is a term used to refer to a system that links individual applications (for example, accounting and manufacturing applications) into a single application that integrates the data and business processes of the entire </a:t>
            </a:r>
            <a:r>
              <a:rPr lang="en-US" sz="2400" dirty="0" smtClean="0">
                <a:cs typeface="Times New Roman" pitchFamily="18" charset="0"/>
              </a:rPr>
              <a:t>business</a:t>
            </a:r>
            <a:r>
              <a:rPr lang="id-ID" sz="2400" dirty="0" smtClean="0">
                <a:cs typeface="Times New Roman" pitchFamily="18" charset="0"/>
              </a:rPr>
              <a:t>.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8800160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88640"/>
            <a:ext cx="8229600" cy="1143000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Traditional Information System with Closed Database Architecture</a:t>
            </a:r>
            <a:r>
              <a:rPr lang="en-US" sz="2000" b="1" dirty="0">
                <a:solidFill>
                  <a:schemeClr val="tx1"/>
                </a:solidFill>
              </a:rPr>
              <a:t/>
            </a:r>
            <a:br>
              <a:rPr lang="en-US" sz="2000" b="1" dirty="0">
                <a:solidFill>
                  <a:schemeClr val="tx1"/>
                </a:solidFill>
              </a:rPr>
            </a:br>
            <a:endParaRPr lang="id-ID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1356320"/>
            <a:ext cx="9144000" cy="4953000"/>
            <a:chOff x="0" y="381000"/>
            <a:chExt cx="9144000" cy="49530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1752600" y="838200"/>
              <a:ext cx="5562600" cy="4495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1905000" y="1752600"/>
              <a:ext cx="1524000" cy="1371600"/>
            </a:xfrm>
            <a:prstGeom prst="rect">
              <a:avLst/>
            </a:prstGeom>
            <a:solidFill>
              <a:srgbClr val="618F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Order Entry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System</a:t>
              </a: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810000" y="1752600"/>
              <a:ext cx="1524000" cy="13716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Manufacturing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and 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Distribution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System</a:t>
              </a: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5715000" y="1752600"/>
              <a:ext cx="1447800" cy="1371600"/>
            </a:xfrm>
            <a:prstGeom prst="rect">
              <a:avLst/>
            </a:prstGeom>
            <a:solidFill>
              <a:srgbClr val="FCD1C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Procurement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System</a:t>
              </a:r>
            </a:p>
          </p:txBody>
        </p:sp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1981200" y="3581400"/>
              <a:ext cx="1143000" cy="1143000"/>
            </a:xfrm>
            <a:prstGeom prst="flowChartMagneticDisk">
              <a:avLst/>
            </a:prstGeom>
            <a:solidFill>
              <a:srgbClr val="618FF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Customer</a:t>
              </a:r>
            </a:p>
            <a:p>
              <a:pPr algn="ctr"/>
              <a:r>
                <a:rPr lang="en-US" sz="1400">
                  <a:solidFill>
                    <a:schemeClr val="tx1"/>
                  </a:solidFill>
                </a:rPr>
                <a:t>Sales</a:t>
              </a:r>
            </a:p>
            <a:p>
              <a:pPr algn="ctr"/>
              <a:r>
                <a:rPr lang="en-US" sz="1400">
                  <a:solidFill>
                    <a:schemeClr val="tx1"/>
                  </a:solidFill>
                </a:rPr>
                <a:t>Account Rec</a:t>
              </a:r>
            </a:p>
          </p:txBody>
        </p:sp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4114800" y="3581400"/>
              <a:ext cx="1143000" cy="1143000"/>
            </a:xfrm>
            <a:prstGeom prst="flowChartMagneticDisk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Production</a:t>
              </a:r>
            </a:p>
            <a:p>
              <a:pPr algn="ctr"/>
              <a:r>
                <a:rPr lang="en-US" sz="1400">
                  <a:solidFill>
                    <a:schemeClr val="tx1"/>
                  </a:solidFill>
                </a:rPr>
                <a:t>Scheduling</a:t>
              </a:r>
            </a:p>
            <a:p>
              <a:pPr algn="ctr"/>
              <a:r>
                <a:rPr lang="en-US" sz="1400">
                  <a:solidFill>
                    <a:schemeClr val="tx1"/>
                  </a:solidFill>
                </a:rPr>
                <a:t>Shipping</a:t>
              </a:r>
            </a:p>
          </p:txBody>
        </p:sp>
        <p:sp>
          <p:nvSpPr>
            <p:cNvPr id="12" name="AutoShape 8"/>
            <p:cNvSpPr>
              <a:spLocks noChangeArrowheads="1"/>
            </p:cNvSpPr>
            <p:nvPr/>
          </p:nvSpPr>
          <p:spPr bwMode="auto">
            <a:xfrm>
              <a:off x="6019800" y="3581400"/>
              <a:ext cx="1143000" cy="1143000"/>
            </a:xfrm>
            <a:prstGeom prst="flowChartMagneticDisk">
              <a:avLst/>
            </a:prstGeom>
            <a:solidFill>
              <a:srgbClr val="FCD1C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Vendor</a:t>
              </a:r>
            </a:p>
            <a:p>
              <a:pPr algn="ctr"/>
              <a:r>
                <a:rPr lang="en-US" sz="1400">
                  <a:solidFill>
                    <a:schemeClr val="tx1"/>
                  </a:solidFill>
                </a:rPr>
                <a:t>Accts Pay</a:t>
              </a:r>
            </a:p>
            <a:p>
              <a:pPr algn="ctr"/>
              <a:r>
                <a:rPr lang="en-US" sz="1400">
                  <a:solidFill>
                    <a:schemeClr val="tx1"/>
                  </a:solidFill>
                </a:rPr>
                <a:t>Inventory</a:t>
              </a:r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1752600" y="4724400"/>
              <a:ext cx="1981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chemeClr val="tx1"/>
                  </a:solidFill>
                </a:rPr>
                <a:t>Customer Database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4114800" y="4724400"/>
              <a:ext cx="1905000" cy="581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chemeClr val="tx1"/>
                  </a:solidFill>
                </a:rPr>
                <a:t>Manufacturing Database</a:t>
              </a:r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6019800" y="4724400"/>
              <a:ext cx="1524000" cy="5810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chemeClr val="tx1"/>
                  </a:solidFill>
                </a:rPr>
                <a:t>Procurement Database</a:t>
              </a: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3352800" y="381000"/>
              <a:ext cx="23622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chemeClr val="tx1"/>
                  </a:solidFill>
                </a:rPr>
                <a:t>Business Enterprise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0" y="2133600"/>
              <a:ext cx="990600" cy="838200"/>
            </a:xfrm>
            <a:prstGeom prst="rect">
              <a:avLst/>
            </a:prstGeom>
            <a:solidFill>
              <a:srgbClr val="A3F25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Customer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8153400" y="2057400"/>
              <a:ext cx="990600" cy="838200"/>
            </a:xfrm>
            <a:prstGeom prst="rect">
              <a:avLst/>
            </a:prstGeom>
            <a:solidFill>
              <a:srgbClr val="A3F25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chemeClr val="tx1"/>
                  </a:solidFill>
                </a:rPr>
                <a:t>Supplier</a:t>
              </a:r>
            </a:p>
          </p:txBody>
        </p:sp>
        <p:cxnSp>
          <p:nvCxnSpPr>
            <p:cNvPr id="19" name="AutoShape 15"/>
            <p:cNvCxnSpPr>
              <a:cxnSpLocks noChangeShapeType="1"/>
            </p:cNvCxnSpPr>
            <p:nvPr/>
          </p:nvCxnSpPr>
          <p:spPr bwMode="auto">
            <a:xfrm rot="16200000" flipH="1" flipV="1">
              <a:off x="2152650" y="-95250"/>
              <a:ext cx="381000" cy="4076700"/>
            </a:xfrm>
            <a:prstGeom prst="bentConnector3">
              <a:avLst>
                <a:gd name="adj1" fmla="val -6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685800" y="1219200"/>
              <a:ext cx="9144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tx1"/>
                  </a:solidFill>
                </a:rPr>
                <a:t>Products</a:t>
              </a:r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990600" y="25146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1143000" y="2286000"/>
              <a:ext cx="9906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tx1"/>
                  </a:solidFill>
                </a:rPr>
                <a:t>Orders</a:t>
              </a:r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3352800" y="2438400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5257800" y="2438400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2514600" y="31242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4648200" y="31242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>
              <a:off x="6553200" y="31242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8" name="Text Box 24"/>
            <p:cNvSpPr txBox="1">
              <a:spLocks noChangeArrowheads="1"/>
            </p:cNvSpPr>
            <p:nvPr/>
          </p:nvSpPr>
          <p:spPr bwMode="auto">
            <a:xfrm>
              <a:off x="7315200" y="2209800"/>
              <a:ext cx="9144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tx1"/>
                  </a:solidFill>
                </a:rPr>
                <a:t>Purchases</a:t>
              </a:r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7162800" y="25146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cxnSp>
          <p:nvCxnSpPr>
            <p:cNvPr id="30" name="AutoShape 26"/>
            <p:cNvCxnSpPr>
              <a:cxnSpLocks noChangeShapeType="1"/>
            </p:cNvCxnSpPr>
            <p:nvPr/>
          </p:nvCxnSpPr>
          <p:spPr bwMode="auto">
            <a:xfrm rot="5400000" flipH="1">
              <a:off x="6610350" y="-133350"/>
              <a:ext cx="304800" cy="4076700"/>
            </a:xfrm>
            <a:prstGeom prst="bentConnector3">
              <a:avLst>
                <a:gd name="adj1" fmla="val 175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7620000" y="1219200"/>
              <a:ext cx="9144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tx1"/>
                  </a:solidFill>
                </a:rPr>
                <a:t>Materials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6181936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0" y="272752"/>
            <a:ext cx="9144000" cy="6324600"/>
            <a:chOff x="0" y="152400"/>
            <a:chExt cx="9144000" cy="6324600"/>
          </a:xfrm>
        </p:grpSpPr>
        <p:sp>
          <p:nvSpPr>
            <p:cNvPr id="33" name="AutoShape 2"/>
            <p:cNvSpPr>
              <a:spLocks noChangeArrowheads="1"/>
            </p:cNvSpPr>
            <p:nvPr/>
          </p:nvSpPr>
          <p:spPr bwMode="auto">
            <a:xfrm>
              <a:off x="1905000" y="838200"/>
              <a:ext cx="1752600" cy="838200"/>
            </a:xfrm>
            <a:prstGeom prst="flowChartMagneticDisk">
              <a:avLst/>
            </a:prstGeom>
            <a:solidFill>
              <a:srgbClr val="618FF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Data Warehouse</a:t>
              </a:r>
            </a:p>
          </p:txBody>
        </p:sp>
        <p:sp>
          <p:nvSpPr>
            <p:cNvPr id="34" name="Rectangle 3"/>
            <p:cNvSpPr>
              <a:spLocks noChangeArrowheads="1"/>
            </p:cNvSpPr>
            <p:nvPr/>
          </p:nvSpPr>
          <p:spPr bwMode="auto">
            <a:xfrm>
              <a:off x="1905000" y="2514600"/>
              <a:ext cx="5257800" cy="2438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5" name="Rectangle 4"/>
            <p:cNvSpPr>
              <a:spLocks noChangeArrowheads="1"/>
            </p:cNvSpPr>
            <p:nvPr/>
          </p:nvSpPr>
          <p:spPr bwMode="auto">
            <a:xfrm>
              <a:off x="1905000" y="2514600"/>
              <a:ext cx="2590800" cy="914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On-Line Analytical Processing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(OLAP)</a:t>
              </a:r>
            </a:p>
          </p:txBody>
        </p:sp>
        <p:sp>
          <p:nvSpPr>
            <p:cNvPr id="36" name="Rectangle 5"/>
            <p:cNvSpPr>
              <a:spLocks noChangeArrowheads="1"/>
            </p:cNvSpPr>
            <p:nvPr/>
          </p:nvSpPr>
          <p:spPr bwMode="auto">
            <a:xfrm>
              <a:off x="4495800" y="2514600"/>
              <a:ext cx="2667000" cy="914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Bolt-On Applications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(Industry Specific Functions)</a:t>
              </a:r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2133600" y="3886200"/>
              <a:ext cx="1143000" cy="838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Sales</a:t>
              </a:r>
            </a:p>
            <a:p>
              <a:pPr algn="ctr"/>
              <a:r>
                <a:rPr lang="en-US" sz="1400">
                  <a:solidFill>
                    <a:schemeClr val="tx1"/>
                  </a:solidFill>
                </a:rPr>
                <a:t>&amp;</a:t>
              </a:r>
            </a:p>
            <a:p>
              <a:pPr algn="ctr"/>
              <a:r>
                <a:rPr lang="en-US" sz="1400">
                  <a:solidFill>
                    <a:schemeClr val="tx1"/>
                  </a:solidFill>
                </a:rPr>
                <a:t>Distribution</a:t>
              </a:r>
            </a:p>
          </p:txBody>
        </p:sp>
        <p:sp>
          <p:nvSpPr>
            <p:cNvPr id="38" name="Rectangle 7"/>
            <p:cNvSpPr>
              <a:spLocks noChangeArrowheads="1"/>
            </p:cNvSpPr>
            <p:nvPr/>
          </p:nvSpPr>
          <p:spPr bwMode="auto">
            <a:xfrm>
              <a:off x="3276600" y="3886200"/>
              <a:ext cx="1143000" cy="838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Business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Planning</a:t>
              </a:r>
            </a:p>
          </p:txBody>
        </p:sp>
        <p:sp>
          <p:nvSpPr>
            <p:cNvPr id="39" name="Rectangle 8"/>
            <p:cNvSpPr>
              <a:spLocks noChangeArrowheads="1"/>
            </p:cNvSpPr>
            <p:nvPr/>
          </p:nvSpPr>
          <p:spPr bwMode="auto">
            <a:xfrm>
              <a:off x="4419600" y="3886200"/>
              <a:ext cx="1143000" cy="838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Shop Floor</a:t>
              </a: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Control</a:t>
              </a:r>
            </a:p>
          </p:txBody>
        </p:sp>
        <p:sp>
          <p:nvSpPr>
            <p:cNvPr id="40" name="Rectangle 9"/>
            <p:cNvSpPr>
              <a:spLocks noChangeArrowheads="1"/>
            </p:cNvSpPr>
            <p:nvPr/>
          </p:nvSpPr>
          <p:spPr bwMode="auto">
            <a:xfrm>
              <a:off x="5562600" y="3886200"/>
              <a:ext cx="1143000" cy="838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Logistics</a:t>
              </a:r>
            </a:p>
          </p:txBody>
        </p:sp>
        <p:sp>
          <p:nvSpPr>
            <p:cNvPr id="41" name="Rectangle 10"/>
            <p:cNvSpPr>
              <a:spLocks noChangeArrowheads="1"/>
            </p:cNvSpPr>
            <p:nvPr/>
          </p:nvSpPr>
          <p:spPr bwMode="auto">
            <a:xfrm>
              <a:off x="0" y="3048000"/>
              <a:ext cx="1143000" cy="83820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Customers</a:t>
              </a:r>
            </a:p>
          </p:txBody>
        </p:sp>
        <p:sp>
          <p:nvSpPr>
            <p:cNvPr id="42" name="Rectangle 11"/>
            <p:cNvSpPr>
              <a:spLocks noChangeArrowheads="1"/>
            </p:cNvSpPr>
            <p:nvPr/>
          </p:nvSpPr>
          <p:spPr bwMode="auto">
            <a:xfrm>
              <a:off x="8001000" y="2971800"/>
              <a:ext cx="1143000" cy="83820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Suppliers</a:t>
              </a:r>
            </a:p>
          </p:txBody>
        </p:sp>
        <p:sp>
          <p:nvSpPr>
            <p:cNvPr id="43" name="AutoShape 12"/>
            <p:cNvSpPr>
              <a:spLocks noChangeArrowheads="1"/>
            </p:cNvSpPr>
            <p:nvPr/>
          </p:nvSpPr>
          <p:spPr bwMode="auto">
            <a:xfrm>
              <a:off x="3581400" y="5334000"/>
              <a:ext cx="1828800" cy="1066800"/>
            </a:xfrm>
            <a:prstGeom prst="flowChartMagneticDisk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Operational Database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Customers, Production,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Vendor, Inventory, etc.</a:t>
              </a:r>
            </a:p>
            <a:p>
              <a:pPr algn="ctr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13"/>
            <p:cNvSpPr>
              <a:spLocks noChangeArrowheads="1"/>
            </p:cNvSpPr>
            <p:nvPr/>
          </p:nvSpPr>
          <p:spPr bwMode="auto">
            <a:xfrm>
              <a:off x="5562600" y="838200"/>
              <a:ext cx="1143000" cy="838200"/>
            </a:xfrm>
            <a:prstGeom prst="rect">
              <a:avLst/>
            </a:prstGeom>
            <a:solidFill>
              <a:srgbClr val="FF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Legacy</a:t>
              </a:r>
            </a:p>
            <a:p>
              <a:pPr algn="ctr"/>
              <a:r>
                <a:rPr lang="en-US" sz="1400">
                  <a:solidFill>
                    <a:schemeClr val="tx1"/>
                  </a:solidFill>
                </a:rPr>
                <a:t>Systems</a:t>
              </a:r>
            </a:p>
          </p:txBody>
        </p: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2209800" y="3581400"/>
              <a:ext cx="50292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solidFill>
                    <a:schemeClr val="tx1"/>
                  </a:solidFill>
                </a:rPr>
                <a:t>Core Functions [On-Line Transaction Processing (OLTP)]</a:t>
              </a:r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1676400" y="685800"/>
              <a:ext cx="5791200" cy="5791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47" name="Text Box 16"/>
            <p:cNvSpPr txBox="1">
              <a:spLocks noChangeArrowheads="1"/>
            </p:cNvSpPr>
            <p:nvPr/>
          </p:nvSpPr>
          <p:spPr bwMode="auto">
            <a:xfrm>
              <a:off x="3886200" y="2209800"/>
              <a:ext cx="152400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tx1"/>
                  </a:solidFill>
                </a:rPr>
                <a:t>ERP  System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48" name="Line 17"/>
            <p:cNvSpPr>
              <a:spLocks noChangeShapeType="1"/>
            </p:cNvSpPr>
            <p:nvPr/>
          </p:nvSpPr>
          <p:spPr bwMode="auto">
            <a:xfrm>
              <a:off x="4419600" y="49530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49" name="Line 18"/>
            <p:cNvSpPr>
              <a:spLocks noChangeShapeType="1"/>
            </p:cNvSpPr>
            <p:nvPr/>
          </p:nvSpPr>
          <p:spPr bwMode="auto">
            <a:xfrm>
              <a:off x="2743200" y="1676400"/>
              <a:ext cx="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flipH="1">
              <a:off x="3657600" y="1295400"/>
              <a:ext cx="1905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>
              <a:off x="6096000" y="1676400"/>
              <a:ext cx="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>
              <a:off x="7467600" y="3429000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>
              <a:off x="3124200" y="42672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>
              <a:off x="4267200" y="42672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>
              <a:off x="5410200" y="42672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6" name="Text Box 25"/>
            <p:cNvSpPr txBox="1">
              <a:spLocks noChangeArrowheads="1"/>
            </p:cNvSpPr>
            <p:nvPr/>
          </p:nvSpPr>
          <p:spPr bwMode="auto">
            <a:xfrm>
              <a:off x="3657600" y="304800"/>
              <a:ext cx="1905000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>
                  <a:solidFill>
                    <a:schemeClr val="tx1"/>
                  </a:solidFill>
                </a:rPr>
                <a:t>Business Enterprise</a:t>
              </a:r>
            </a:p>
          </p:txBody>
        </p:sp>
        <p:sp>
          <p:nvSpPr>
            <p:cNvPr id="57" name="Text Box 26"/>
            <p:cNvSpPr txBox="1">
              <a:spLocks noChangeArrowheads="1"/>
            </p:cNvSpPr>
            <p:nvPr/>
          </p:nvSpPr>
          <p:spPr bwMode="auto">
            <a:xfrm>
              <a:off x="228600" y="152400"/>
              <a:ext cx="2667000" cy="457200"/>
            </a:xfrm>
            <a:prstGeom prst="rect">
              <a:avLst/>
            </a:prstGeom>
            <a:solidFill>
              <a:srgbClr val="FC01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>
                  <a:solidFill>
                    <a:schemeClr val="tx1"/>
                  </a:solidFill>
                </a:rPr>
                <a:t>ERP System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8" name="Line 27"/>
            <p:cNvSpPr>
              <a:spLocks noChangeShapeType="1"/>
            </p:cNvSpPr>
            <p:nvPr/>
          </p:nvSpPr>
          <p:spPr bwMode="auto">
            <a:xfrm>
              <a:off x="1143000" y="3429000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9" name="Line 28"/>
            <p:cNvSpPr>
              <a:spLocks noChangeShapeType="1"/>
            </p:cNvSpPr>
            <p:nvPr/>
          </p:nvSpPr>
          <p:spPr bwMode="auto">
            <a:xfrm>
              <a:off x="3124200" y="32004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60" name="Line 29"/>
            <p:cNvSpPr>
              <a:spLocks noChangeShapeType="1"/>
            </p:cNvSpPr>
            <p:nvPr/>
          </p:nvSpPr>
          <p:spPr bwMode="auto">
            <a:xfrm>
              <a:off x="5867400" y="32004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8306312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8" descr="haa83019_b05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1188"/>
            <a:ext cx="8305800" cy="5561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3603792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dirty="0"/>
              <a:t>Modules of </a:t>
            </a:r>
            <a:r>
              <a:rPr lang="en-US" sz="3600" dirty="0" smtClean="0"/>
              <a:t>ERP</a:t>
            </a:r>
            <a:endParaRPr lang="id-ID" sz="3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 smtClean="0"/>
              <a:t>RNL - 2014</a:t>
            </a:r>
            <a:endParaRPr lang="en-US" altLang="zh-CN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sz="2400" b="1" dirty="0" smtClean="0"/>
              <a:t>Financial modules</a:t>
            </a:r>
            <a:r>
              <a:rPr lang="en-US" sz="2400" dirty="0" smtClean="0"/>
              <a:t>: These modules support the accounting and finance functions.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1" dirty="0" smtClean="0"/>
              <a:t>Manufacturing and logistics modules</a:t>
            </a:r>
            <a:r>
              <a:rPr lang="en-US" sz="2400" dirty="0" smtClean="0"/>
              <a:t>: These modules consist of a group of applications for planning production, taking orders and delivering products to the customer.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1" dirty="0" smtClean="0"/>
              <a:t>Human resource modules</a:t>
            </a:r>
            <a:r>
              <a:rPr lang="en-US" sz="2400" dirty="0" smtClean="0"/>
              <a:t>: These modules handle personnel related tasks for corporate managers and individual employees.</a:t>
            </a:r>
          </a:p>
          <a:p>
            <a:pPr marL="514350" indent="-514350" algn="just">
              <a:buFont typeface="+mj-lt"/>
              <a:buAutoNum type="arabicPeriod"/>
            </a:pPr>
            <a:endParaRPr lang="en-US" sz="2400" dirty="0" smtClean="0"/>
          </a:p>
          <a:p>
            <a:pPr marL="514350" indent="-514350" algn="just">
              <a:buFont typeface="+mj-lt"/>
              <a:buAutoNum type="arabicPeriod"/>
            </a:pPr>
            <a:endParaRPr lang="en-US" sz="24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2533651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b="1" dirty="0"/>
              <a:t>Accounting and Finance Components</a:t>
            </a:r>
            <a:endParaRPr lang="id-ID" sz="3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 smtClean="0"/>
              <a:t>RNL - 2014</a:t>
            </a:r>
            <a:endParaRPr lang="en-US" altLang="zh-CN" dirty="0"/>
          </a:p>
        </p:txBody>
      </p:sp>
      <p:sp>
        <p:nvSpPr>
          <p:cNvPr id="2" name="Rectangle 1"/>
          <p:cNvSpPr/>
          <p:nvPr/>
        </p:nvSpPr>
        <p:spPr>
          <a:xfrm>
            <a:off x="395536" y="1844824"/>
            <a:ext cx="84969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800" dirty="0" smtClean="0"/>
              <a:t>M</a:t>
            </a:r>
            <a:r>
              <a:rPr lang="en-US" sz="2800" dirty="0" err="1" smtClean="0"/>
              <a:t>anage</a:t>
            </a:r>
            <a:r>
              <a:rPr lang="en-US" sz="2800" dirty="0" smtClean="0"/>
              <a:t> </a:t>
            </a:r>
            <a:r>
              <a:rPr lang="en-US" sz="2800" dirty="0"/>
              <a:t>accounting data and financial processes within the enterprise with functions such as general ledger, accounts payable, accounts receivable, budgeting, and asset </a:t>
            </a:r>
            <a:r>
              <a:rPr lang="en-US" sz="2800" dirty="0" smtClean="0"/>
              <a:t>management</a:t>
            </a:r>
            <a:r>
              <a:rPr lang="id-ID" sz="2800" dirty="0" smtClean="0"/>
              <a:t>.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3836042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b="1" dirty="0"/>
              <a:t>Production and Materials Management Components</a:t>
            </a:r>
            <a:endParaRPr lang="id-ID" sz="3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 smtClean="0"/>
              <a:t>RNL - 2014</a:t>
            </a:r>
            <a:endParaRPr lang="en-US" altLang="zh-CN" dirty="0"/>
          </a:p>
        </p:txBody>
      </p:sp>
      <p:sp>
        <p:nvSpPr>
          <p:cNvPr id="4" name="Rectangle 9"/>
          <p:cNvSpPr txBox="1">
            <a:spLocks noChangeArrowheads="1"/>
          </p:cNvSpPr>
          <p:nvPr/>
        </p:nvSpPr>
        <p:spPr bwMode="auto">
          <a:xfrm>
            <a:off x="914400" y="1600200"/>
            <a:ext cx="30480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en-US" sz="2400" dirty="0" smtClean="0"/>
              <a:t>h</a:t>
            </a:r>
            <a:r>
              <a:rPr lang="en-US" sz="2400" dirty="0" smtClean="0"/>
              <a:t>andle </a:t>
            </a:r>
            <a:r>
              <a:rPr lang="en-US" sz="2400" dirty="0" smtClean="0"/>
              <a:t>the various aspects of production planning and execution such as demand forecasting, production scheduling, job cost accounting, and quality control</a:t>
            </a:r>
            <a:endParaRPr lang="en-US" sz="2400" dirty="0"/>
          </a:p>
        </p:txBody>
      </p:sp>
      <p:pic>
        <p:nvPicPr>
          <p:cNvPr id="5" name="Picture 10" descr="haa83019_b050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4572000" y="1754188"/>
            <a:ext cx="4114800" cy="39306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5415428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Grp="1" noChangeArrowheads="1"/>
          </p:cNvSpPr>
          <p:nvPr>
            <p:ph type="title"/>
          </p:nvPr>
        </p:nvSpPr>
        <p:spPr>
          <a:xfrm>
            <a:off x="473075" y="116632"/>
            <a:ext cx="8229600" cy="1143000"/>
          </a:xfrm>
        </p:spPr>
        <p:txBody>
          <a:bodyPr/>
          <a:lstStyle/>
          <a:p>
            <a:r>
              <a:rPr lang="en-US" sz="3600" b="1" dirty="0"/>
              <a:t>Human Resource Components</a:t>
            </a:r>
            <a:endParaRPr lang="id-ID" sz="36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850656" y="6308725"/>
            <a:ext cx="122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d-ID" altLang="zh-CN" sz="1600" dirty="0" smtClean="0"/>
              <a:t>RNL - 2014</a:t>
            </a:r>
            <a:endParaRPr lang="en-US" altLang="zh-CN" dirty="0"/>
          </a:p>
        </p:txBody>
      </p:sp>
      <p:sp>
        <p:nvSpPr>
          <p:cNvPr id="4" name="Rectangle 10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</a:pPr>
            <a:r>
              <a:rPr lang="id-ID" sz="2800" dirty="0"/>
              <a:t>T</a:t>
            </a:r>
            <a:r>
              <a:rPr lang="en-US" sz="2800" dirty="0" smtClean="0"/>
              <a:t>rack employee information including payroll, benefits, compensation, performance assessment, and assumes compliance with the legal requirements of multiple jurisdictions and tax authorities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A85BB-657F-4728-980C-ABC74281CB90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5550138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407_2">
  <a:themeElements>
    <a:clrScheme name="0407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407_2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407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07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07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07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07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07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07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0407_2</Template>
  <TotalTime>374</TotalTime>
  <Words>536</Words>
  <Application>Microsoft Office PowerPoint</Application>
  <PresentationFormat>On-screen Show (4:3)</PresentationFormat>
  <Paragraphs>152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0407_2</vt:lpstr>
      <vt:lpstr>Slide 1</vt:lpstr>
      <vt:lpstr>Introduction</vt:lpstr>
      <vt:lpstr>Traditional Information System with Closed Database Architecture </vt:lpstr>
      <vt:lpstr>Slide 4</vt:lpstr>
      <vt:lpstr>Slide 5</vt:lpstr>
      <vt:lpstr>Modules of ERP</vt:lpstr>
      <vt:lpstr>Accounting and Finance Components</vt:lpstr>
      <vt:lpstr>Production and Materials Management Components</vt:lpstr>
      <vt:lpstr>Human Resource Components</vt:lpstr>
      <vt:lpstr>Extended ERP Components</vt:lpstr>
      <vt:lpstr>E-Business Components</vt:lpstr>
      <vt:lpstr>ERP – CRM – SCM - MRP</vt:lpstr>
      <vt:lpstr>SAP’s ERP Modules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riani</dc:creator>
  <cp:lastModifiedBy>dedeng</cp:lastModifiedBy>
  <cp:revision>98</cp:revision>
  <dcterms:created xsi:type="dcterms:W3CDTF">2014-03-09T12:38:37Z</dcterms:created>
  <dcterms:modified xsi:type="dcterms:W3CDTF">2016-06-13T01:52:44Z</dcterms:modified>
</cp:coreProperties>
</file>