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9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838200"/>
            <a:ext cx="7772400" cy="704850"/>
          </a:xfrm>
          <a:effectLst>
            <a:outerShdw dist="17961" dir="2700000" algn="ctr" rotWithShape="0">
              <a:schemeClr val="tx1"/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1400175"/>
            <a:ext cx="7772400" cy="685800"/>
          </a:xfrm>
          <a:effectLst>
            <a:outerShdw dist="17961" dir="2700000" algn="ctr" rotWithShape="0">
              <a:schemeClr val="tx1"/>
            </a:outerShdw>
          </a:effectLst>
        </p:spPr>
        <p:txBody>
          <a:bodyPr/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1676400"/>
            <a:ext cx="18288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676400"/>
            <a:ext cx="53340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4384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4384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676400"/>
            <a:ext cx="73152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438400"/>
            <a:ext cx="7315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838200" y="838200"/>
            <a:ext cx="7772400" cy="876288"/>
          </a:xfrm>
        </p:spPr>
        <p:txBody>
          <a:bodyPr/>
          <a:lstStyle/>
          <a:p>
            <a:r>
              <a:rPr lang="id-ID" sz="4000" dirty="0" smtClean="0"/>
              <a:t>Mengamankan Sistem Informasi</a:t>
            </a:r>
            <a:endParaRPr lang="id-ID" sz="40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7672390" cy="715963"/>
          </a:xfrm>
        </p:spPr>
        <p:txBody>
          <a:bodyPr/>
          <a:lstStyle/>
          <a:p>
            <a:r>
              <a:rPr lang="id-ID" dirty="0" smtClean="0"/>
              <a:t>Pihak yang diaudit TI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71472" y="1714488"/>
            <a:ext cx="8001056" cy="4991112"/>
          </a:xfrm>
        </p:spPr>
        <p:txBody>
          <a:bodyPr/>
          <a:lstStyle/>
          <a:p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</a:rPr>
              <a:t>Manajemen</a:t>
            </a:r>
          </a:p>
          <a:p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</a:rPr>
              <a:t>Divisi IT (manajer, network, DBA, system analyst, proggrammer, dll)</a:t>
            </a:r>
          </a:p>
          <a:p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</a:rPr>
              <a:t>User </a:t>
            </a:r>
            <a:endParaRPr lang="id-ID" sz="24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7672390" cy="715963"/>
          </a:xfrm>
        </p:spPr>
        <p:txBody>
          <a:bodyPr/>
          <a:lstStyle/>
          <a:p>
            <a:r>
              <a:rPr lang="id-ID" dirty="0" smtClean="0"/>
              <a:t>Pelaku Audit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71472" y="1714488"/>
            <a:ext cx="8001056" cy="4991112"/>
          </a:xfrm>
        </p:spPr>
        <p:txBody>
          <a:bodyPr/>
          <a:lstStyle/>
          <a:p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</a:rPr>
              <a:t>Internal Audit</a:t>
            </a:r>
            <a:br>
              <a:rPr lang="id-ID" sz="2400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</a:rPr>
              <a:t>dilakukan oleh atau atas nama perusahaan sendiri</a:t>
            </a:r>
            <a:br>
              <a:rPr lang="id-ID" sz="2400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</a:rPr>
              <a:t>biasanya untuk management review atau tujuan internal perusahaan</a:t>
            </a:r>
          </a:p>
          <a:p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</a:rPr>
              <a:t>Lembaga independen di luar perusahaan</a:t>
            </a:r>
          </a:p>
          <a:p>
            <a:pPr lvl="1"/>
            <a:r>
              <a:rPr lang="id-ID" sz="2000" dirty="0" smtClean="0">
                <a:solidFill>
                  <a:schemeClr val="tx1">
                    <a:lumMod val="50000"/>
                  </a:schemeClr>
                </a:solidFill>
              </a:rPr>
              <a:t>Second party audit</a:t>
            </a:r>
            <a:br>
              <a:rPr lang="id-ID" sz="2000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id-ID" sz="2000" dirty="0" smtClean="0">
                <a:solidFill>
                  <a:schemeClr val="tx1">
                    <a:lumMod val="50000"/>
                  </a:schemeClr>
                </a:solidFill>
              </a:rPr>
              <a:t>dilakukan oleh pihak yang memiliki kepentingan terhadap perusahaan</a:t>
            </a:r>
          </a:p>
          <a:p>
            <a:pPr lvl="1"/>
            <a:r>
              <a:rPr lang="id-ID" sz="2000" dirty="0" smtClean="0">
                <a:solidFill>
                  <a:schemeClr val="tx1">
                    <a:lumMod val="50000"/>
                  </a:schemeClr>
                </a:solidFill>
              </a:rPr>
              <a:t>Third party audit</a:t>
            </a:r>
            <a:br>
              <a:rPr lang="id-ID" sz="2000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id-ID" sz="2000" dirty="0" smtClean="0">
                <a:solidFill>
                  <a:schemeClr val="tx1">
                    <a:lumMod val="50000"/>
                  </a:schemeClr>
                </a:solidFill>
              </a:rPr>
              <a:t>dilakukan oleh pihak independen dari luar perusahaan,misalnya untuk sertifikasi </a:t>
            </a:r>
            <a:endParaRPr lang="id-ID" sz="20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7672390" cy="715963"/>
          </a:xfrm>
        </p:spPr>
        <p:txBody>
          <a:bodyPr/>
          <a:lstStyle/>
          <a:p>
            <a:r>
              <a:rPr lang="id-ID" dirty="0" smtClean="0"/>
              <a:t>Electronic Data Processing Audit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71472" y="1714488"/>
            <a:ext cx="8001056" cy="4991112"/>
          </a:xfrm>
        </p:spPr>
        <p:txBody>
          <a:bodyPr/>
          <a:lstStyle/>
          <a:p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</a:rPr>
              <a:t>Audit Pengolahan Data Electronik (PDE)</a:t>
            </a:r>
            <a:br>
              <a:rPr lang="id-ID" sz="2400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</a:rPr>
              <a:t>merupakan bentuk pengawasan dan pengendalian dari infrastruktur teknologi secara menyeluruh</a:t>
            </a:r>
          </a:p>
          <a:p>
            <a:endParaRPr lang="id-ID" sz="2400" dirty="0" smtClean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</a:rPr>
              <a:t>Pada awalnya hanya mengacu pada audit pemrosesan data saja, kemudian meluas ke seluruh SI</a:t>
            </a:r>
          </a:p>
          <a:p>
            <a:endParaRPr lang="id-ID" sz="2400" dirty="0" smtClean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</a:rPr>
              <a:t>Dipakai untuk menentukan apakah aset sistem informasi perusahaan telah digunakan secara efektif dan integratif dalam mencapai tujuan organisasi</a:t>
            </a:r>
            <a:endParaRPr lang="id-ID" sz="20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7672390" cy="715963"/>
          </a:xfrm>
        </p:spPr>
        <p:txBody>
          <a:bodyPr/>
          <a:lstStyle/>
          <a:p>
            <a:r>
              <a:rPr lang="id-ID" dirty="0" smtClean="0"/>
              <a:t>Jenis Audit PDE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71472" y="1714488"/>
            <a:ext cx="8001056" cy="4991112"/>
          </a:xfrm>
        </p:spPr>
        <p:txBody>
          <a:bodyPr/>
          <a:lstStyle/>
          <a:p>
            <a:r>
              <a:rPr lang="id-ID" sz="2400" b="1" dirty="0" smtClean="0">
                <a:solidFill>
                  <a:schemeClr val="tx1">
                    <a:lumMod val="50000"/>
                  </a:schemeClr>
                </a:solidFill>
              </a:rPr>
              <a:t>Application System</a:t>
            </a:r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id-ID" sz="2400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</a:rPr>
              <a:t>verivikasi untuk memastikan kebenaran, kehandalan, kecepatan, maupun keamanan data pada saat pengiriman, pemrosesan serta pengeluaran informasi</a:t>
            </a:r>
          </a:p>
          <a:p>
            <a:endParaRPr lang="id-ID" sz="2400" dirty="0" smtClean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id-ID" sz="2400" b="1" dirty="0" smtClean="0">
                <a:solidFill>
                  <a:schemeClr val="tx1">
                    <a:lumMod val="50000"/>
                  </a:schemeClr>
                </a:solidFill>
              </a:rPr>
              <a:t>Information Processing Facilities</a:t>
            </a:r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id-ID" sz="2400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</a:rPr>
              <a:t>terkait dengan fasilitas yang digunakan untuk mengolah informasi</a:t>
            </a:r>
          </a:p>
          <a:p>
            <a:endParaRPr lang="id-ID" sz="2400" dirty="0" smtClean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id-ID" sz="2400" b="1" dirty="0" smtClean="0">
                <a:solidFill>
                  <a:schemeClr val="tx1">
                    <a:lumMod val="50000"/>
                  </a:schemeClr>
                </a:solidFill>
              </a:rPr>
              <a:t>System development</a:t>
            </a:r>
            <a:r>
              <a:rPr lang="id-ID" sz="2400" dirty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id-ID" sz="2400" dirty="0">
                <a:solidFill>
                  <a:schemeClr val="tx1">
                    <a:lumMod val="50000"/>
                  </a:schemeClr>
                </a:solidFill>
              </a:rPr>
            </a:br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</a:rPr>
              <a:t>kontrol pengembangan sistem dalam suatu organisasi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7672390" cy="715963"/>
          </a:xfrm>
        </p:spPr>
        <p:txBody>
          <a:bodyPr/>
          <a:lstStyle/>
          <a:p>
            <a:r>
              <a:rPr lang="id-ID" dirty="0" smtClean="0"/>
              <a:t>Jenis Audit PDE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71472" y="1714488"/>
            <a:ext cx="8001056" cy="4991112"/>
          </a:xfrm>
        </p:spPr>
        <p:txBody>
          <a:bodyPr/>
          <a:lstStyle/>
          <a:p>
            <a:r>
              <a:rPr lang="id-ID" sz="2400" b="1" dirty="0" smtClean="0">
                <a:solidFill>
                  <a:schemeClr val="tx1">
                    <a:lumMod val="50000"/>
                  </a:schemeClr>
                </a:solidFill>
              </a:rPr>
              <a:t>IT Management</a:t>
            </a:r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id-ID" sz="2400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</a:rPr>
              <a:t>audit yang dilaksanakan untuk memastikan apakah lingkungan/ komponen organisasi dalam pemrosesan informasi dilakukan secara terkendali dan efisien</a:t>
            </a:r>
          </a:p>
          <a:p>
            <a:endParaRPr lang="id-ID" sz="24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id-ID" sz="2400" b="1" dirty="0" smtClean="0">
                <a:solidFill>
                  <a:schemeClr val="tx1">
                    <a:lumMod val="50000"/>
                  </a:schemeClr>
                </a:solidFill>
              </a:rPr>
              <a:t>Network</a:t>
            </a:r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id-ID" sz="2400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</a:rPr>
              <a:t>memastikan kehandalan jaringan komnikasi yang digunakan sesuai dengan kebutuhan dan proses bisnis yang berjalan.</a:t>
            </a:r>
            <a:endParaRPr lang="id-ID" sz="24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7672390" cy="715963"/>
          </a:xfrm>
        </p:spPr>
        <p:txBody>
          <a:bodyPr/>
          <a:lstStyle/>
          <a:p>
            <a:r>
              <a:rPr lang="id-ID" dirty="0" smtClean="0"/>
              <a:t>Audit: mengamati berkas log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71472" y="1714488"/>
            <a:ext cx="8001056" cy="4991112"/>
          </a:xfrm>
        </p:spPr>
        <p:txBody>
          <a:bodyPr/>
          <a:lstStyle/>
          <a:p>
            <a:r>
              <a:rPr lang="id-ID" sz="24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Segala (sebagian besar) kegiatan penggunaan sistem dapat </a:t>
            </a:r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dicatat dalam </a:t>
            </a:r>
            <a:r>
              <a:rPr lang="id-ID" sz="24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berkas yang biasanya disebut “</a:t>
            </a:r>
            <a:r>
              <a:rPr lang="id-ID" sz="2400" i="1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logfile” </a:t>
            </a:r>
            <a:r>
              <a:rPr lang="id-ID" sz="24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atau</a:t>
            </a:r>
            <a:r>
              <a:rPr lang="id-ID" sz="2400" i="1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“log</a:t>
            </a:r>
            <a:r>
              <a:rPr lang="id-ID" sz="2400" i="1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”.</a:t>
            </a:r>
          </a:p>
          <a:p>
            <a:endParaRPr lang="id-ID" sz="2400" i="1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Berkas log </a:t>
            </a:r>
            <a:r>
              <a:rPr lang="id-ID" sz="24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ini sangat berguna untuk mengamati penyimpangan </a:t>
            </a:r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yang terjadi</a:t>
            </a:r>
            <a:r>
              <a:rPr lang="id-ID" sz="24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. </a:t>
            </a:r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Misalnya kegagalan </a:t>
            </a:r>
            <a:r>
              <a:rPr lang="id-ID" sz="24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untuk masuk ke sistem (login</a:t>
            </a:r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), tersimpan </a:t>
            </a:r>
            <a:r>
              <a:rPr lang="id-ID" sz="24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di dalam berkas log. </a:t>
            </a:r>
            <a:endParaRPr lang="id-ID" sz="2400" dirty="0" smtClean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endParaRPr lang="id-ID" sz="2400" dirty="0" smtClean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Para administrator diwajibkan </a:t>
            </a:r>
            <a:r>
              <a:rPr lang="id-ID" sz="24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untuk rajin memelihara dan menganalisa berkas </a:t>
            </a:r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log yang </a:t>
            </a:r>
            <a:r>
              <a:rPr lang="id-ID" sz="24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dimilikinya</a:t>
            </a:r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id-ID" sz="2400" dirty="0">
              <a:solidFill>
                <a:schemeClr val="tx1">
                  <a:lumMod val="50000"/>
                </a:schemeClr>
              </a:solidFill>
            </a:endParaRPr>
          </a:p>
          <a:p>
            <a:pPr>
              <a:buNone/>
            </a:pPr>
            <a:endParaRPr lang="id-ID" sz="24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7672390" cy="715963"/>
          </a:xfrm>
        </p:spPr>
        <p:txBody>
          <a:bodyPr/>
          <a:lstStyle/>
          <a:p>
            <a:r>
              <a:rPr lang="id-ID" dirty="0" smtClean="0"/>
              <a:t>Audit: mengamati berkas log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71472" y="1714488"/>
            <a:ext cx="8001056" cy="4991112"/>
          </a:xfrm>
        </p:spPr>
        <p:txBody>
          <a:bodyPr/>
          <a:lstStyle/>
          <a:p>
            <a:pPr>
              <a:buNone/>
            </a:pPr>
            <a:endParaRPr lang="id-ID" sz="24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id-ID" sz="24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Letak dan isi dari berkas log bergantung kepada operating </a:t>
            </a:r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system yang </a:t>
            </a:r>
            <a:r>
              <a:rPr lang="id-ID" sz="24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digunakan. Di sistem berbasis UNIX, biasanya berkas </a:t>
            </a:r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ini berada </a:t>
            </a:r>
            <a:r>
              <a:rPr lang="id-ID" sz="24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di direktori </a:t>
            </a:r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id-ID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id-ID" sz="2400" b="1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/</a:t>
            </a:r>
            <a:r>
              <a:rPr lang="id-ID" sz="2400" b="1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var/adm atau /var/log</a:t>
            </a:r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id-ID" sz="2400" i="1" dirty="0" smtClean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en-US" sz="2400" i="1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Registry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2400" dirty="0" err="1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dalam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Windows NT, Windows 2000, Windows XP </a:t>
            </a:r>
            <a:r>
              <a:rPr lang="en-US" sz="2400" dirty="0" err="1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4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Windows Server 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2003</a:t>
            </a:r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id-ID" sz="24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disimpan di </a:t>
            </a:r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dalam direktori</a:t>
            </a:r>
            <a:r>
              <a:rPr lang="id-ID" sz="24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 </a:t>
            </a:r>
            <a:r>
              <a:rPr lang="id-ID" sz="2400" b="1" dirty="0" smtClean="0">
                <a:solidFill>
                  <a:schemeClr val="tx1">
                    <a:lumMod val="50000"/>
                  </a:schemeClr>
                </a:solidFill>
              </a:rPr>
              <a:t>%systemroot%\system32\config</a:t>
            </a:r>
            <a:r>
              <a:rPr lang="id-ID" sz="24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.</a:t>
            </a:r>
            <a:endParaRPr lang="id-ID" sz="24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7672390" cy="715963"/>
          </a:xfrm>
        </p:spPr>
        <p:txBody>
          <a:bodyPr/>
          <a:lstStyle/>
          <a:p>
            <a:r>
              <a:rPr lang="id-ID" dirty="0" smtClean="0"/>
              <a:t>Audit: mengamati berkas log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71472" y="1714488"/>
            <a:ext cx="8572528" cy="4991112"/>
          </a:xfrm>
        </p:spPr>
        <p:txBody>
          <a:bodyPr/>
          <a:lstStyle/>
          <a:p>
            <a:pPr marL="0" indent="0">
              <a:buNone/>
            </a:pPr>
            <a:r>
              <a:rPr lang="id-ID" sz="20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Berkas-berkas </a:t>
            </a:r>
            <a:r>
              <a:rPr lang="id-ID" sz="20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berikut merupakan berkas </a:t>
            </a:r>
            <a:r>
              <a:rPr lang="id-ID" sz="2000" i="1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registry</a:t>
            </a:r>
            <a:r>
              <a:rPr lang="id-ID" sz="20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 </a:t>
            </a:r>
            <a:r>
              <a:rPr lang="id-ID" sz="20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untuk </a:t>
            </a:r>
            <a:r>
              <a:rPr lang="id-ID" sz="20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sistem operasi Windows NT, Windows 2000, Windows XP dan Windows Server </a:t>
            </a:r>
            <a:r>
              <a:rPr lang="id-ID" sz="20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2003:</a:t>
            </a:r>
            <a:endParaRPr lang="id-ID" sz="2000" dirty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id-ID" sz="18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%systemroot%\system32\config\Sam – HKEY_LOCAL_MACHINE\SAM</a:t>
            </a:r>
          </a:p>
          <a:p>
            <a:r>
              <a:rPr lang="id-ID" sz="18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%systemroot%\system32\config\Security – HKEY_LOCAL_MACHINE\SECURITY</a:t>
            </a:r>
          </a:p>
          <a:p>
            <a:r>
              <a:rPr lang="id-ID" sz="18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%systemroot%\system32\config\Software – HKEY_LOCAL_MACHINE\SOFTWARE</a:t>
            </a:r>
          </a:p>
          <a:p>
            <a:r>
              <a:rPr lang="id-ID" sz="18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%systemroot%\system32\config\System – HKEY_LOCAL_MACHINE\SYSTEM</a:t>
            </a:r>
          </a:p>
          <a:p>
            <a:r>
              <a:rPr lang="id-ID" sz="18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%systemroot%\system32\config\Default – HKEY_USERS\.DEFAULT</a:t>
            </a:r>
          </a:p>
          <a:p>
            <a:r>
              <a:rPr lang="id-ID" sz="18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%systemroot%\system32\config\Userdiff</a:t>
            </a:r>
          </a:p>
          <a:p>
            <a:r>
              <a:rPr lang="id-ID" sz="18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%UserProfile%\Ntuser.dat – HKEY_USERS\&lt;SID&gt; (HKEY_CURRENT_USER)</a:t>
            </a:r>
          </a:p>
          <a:p>
            <a:r>
              <a:rPr lang="id-ID" sz="18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%UserProfile%\Local Settings\Application Data\Microsoft\Windows\Usrclass.dat – HKEY_USERS\&lt;SID&gt;_Classes (HKEY_CURRENT_USER\Software\Classes)</a:t>
            </a:r>
            <a:endParaRPr lang="id-ID" sz="2000" dirty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id-ID" sz="24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7672390" cy="715963"/>
          </a:xfrm>
        </p:spPr>
        <p:txBody>
          <a:bodyPr/>
          <a:lstStyle/>
          <a:p>
            <a:r>
              <a:rPr lang="id-ID" dirty="0" smtClean="0"/>
              <a:t>Audit: mengamati berkas log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71472" y="1714488"/>
            <a:ext cx="8001056" cy="4991112"/>
          </a:xfrm>
        </p:spPr>
        <p:txBody>
          <a:bodyPr/>
          <a:lstStyle/>
          <a:p>
            <a:r>
              <a:rPr lang="id-ID" sz="20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Contoh berkas log pada sistem Linux Debian</a:t>
            </a:r>
          </a:p>
          <a:p>
            <a:pPr>
              <a:buNone/>
            </a:pPr>
            <a:endParaRPr lang="id-ID" sz="2000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285992"/>
            <a:ext cx="8355388" cy="364333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7672390" cy="715963"/>
          </a:xfrm>
        </p:spPr>
        <p:txBody>
          <a:bodyPr/>
          <a:lstStyle/>
          <a:p>
            <a:r>
              <a:rPr lang="id-ID" dirty="0" smtClean="0"/>
              <a:t>Audit: mengamati berkas log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71472" y="1714488"/>
            <a:ext cx="8001056" cy="4991112"/>
          </a:xfrm>
        </p:spPr>
        <p:txBody>
          <a:bodyPr/>
          <a:lstStyle/>
          <a:p>
            <a:pPr>
              <a:buNone/>
            </a:pPr>
            <a:endParaRPr lang="id-ID" sz="20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id-ID" sz="20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Contoh isi dari berkas </a:t>
            </a:r>
            <a:r>
              <a:rPr lang="id-ID" sz="20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var/adm/auth.log</a:t>
            </a:r>
            <a:r>
              <a:rPr lang="id-ID" sz="20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:</a:t>
            </a:r>
          </a:p>
          <a:p>
            <a:endParaRPr lang="id-ID" sz="2000" dirty="0">
              <a:solidFill>
                <a:schemeClr val="tx1">
                  <a:lumMod val="50000"/>
                </a:schemeClr>
              </a:solidFill>
            </a:endParaRPr>
          </a:p>
          <a:p>
            <a:endParaRPr lang="id-ID" sz="2000" dirty="0" smtClean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endParaRPr lang="id-ID" sz="2000" dirty="0">
              <a:solidFill>
                <a:schemeClr val="tx1">
                  <a:lumMod val="50000"/>
                </a:schemeClr>
              </a:solidFill>
            </a:endParaRPr>
          </a:p>
          <a:p>
            <a:endParaRPr lang="id-ID" sz="2000" dirty="0" smtClean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id-ID" sz="2000" dirty="0" smtClean="0">
                <a:solidFill>
                  <a:schemeClr val="tx1">
                    <a:lumMod val="50000"/>
                  </a:schemeClr>
                </a:solidFill>
              </a:rPr>
              <a:t>Contoh isi yang agak mencurigakan:</a:t>
            </a:r>
            <a:endParaRPr lang="id-ID" sz="2000" dirty="0" smtClean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id-ID" sz="2000" dirty="0">
                <a:solidFill>
                  <a:schemeClr val="tx1">
                    <a:lumMod val="50000"/>
                  </a:schemeClr>
                </a:solidFill>
              </a:rPr>
              <a:t>	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5" y="2643182"/>
            <a:ext cx="8526734" cy="906067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4572008"/>
            <a:ext cx="8143932" cy="118866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7672390" cy="715963"/>
          </a:xfrm>
        </p:spPr>
        <p:txBody>
          <a:bodyPr/>
          <a:lstStyle/>
          <a:p>
            <a:r>
              <a:rPr lang="id-ID" dirty="0" smtClean="0"/>
              <a:t>Cara Pengamanan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71472" y="1714488"/>
            <a:ext cx="8001056" cy="4991112"/>
          </a:xfrm>
        </p:spPr>
        <p:txBody>
          <a:bodyPr/>
          <a:lstStyle/>
          <a:p>
            <a:pPr lvl="3"/>
            <a:r>
              <a:rPr lang="id-ID" dirty="0" smtClean="0">
                <a:solidFill>
                  <a:schemeClr val="tx1">
                    <a:lumMod val="50000"/>
                  </a:schemeClr>
                </a:solidFill>
              </a:rPr>
              <a:t>Pemantau integritas sistem</a:t>
            </a:r>
          </a:p>
          <a:p>
            <a:r>
              <a:rPr lang="id-ID" dirty="0" smtClean="0">
                <a:solidFill>
                  <a:schemeClr val="tx1">
                    <a:lumMod val="50000"/>
                  </a:schemeClr>
                </a:solidFill>
              </a:rPr>
              <a:t>Audit</a:t>
            </a:r>
          </a:p>
          <a:p>
            <a:r>
              <a:rPr lang="id-ID" dirty="0" smtClean="0">
                <a:solidFill>
                  <a:schemeClr val="tx1">
                    <a:lumMod val="50000"/>
                  </a:schemeClr>
                </a:solidFill>
              </a:rPr>
              <a:t>Backup secara rutin</a:t>
            </a:r>
          </a:p>
          <a:p>
            <a:r>
              <a:rPr lang="id-ID" dirty="0" smtClean="0">
                <a:solidFill>
                  <a:schemeClr val="tx1">
                    <a:lumMod val="50000"/>
                  </a:schemeClr>
                </a:solidFill>
              </a:rPr>
              <a:t>Penggunaan enkripsi</a:t>
            </a:r>
            <a:endParaRPr lang="id-ID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7672390" cy="715963"/>
          </a:xfrm>
        </p:spPr>
        <p:txBody>
          <a:bodyPr/>
          <a:lstStyle/>
          <a:p>
            <a:r>
              <a:rPr lang="id-ID" dirty="0" smtClean="0"/>
              <a:t>Backup secara rutin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71472" y="1714488"/>
            <a:ext cx="8001056" cy="4991112"/>
          </a:xfrm>
        </p:spPr>
        <p:txBody>
          <a:bodyPr/>
          <a:lstStyle/>
          <a:p>
            <a:r>
              <a:rPr lang="id-ID" sz="24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Hal ini </a:t>
            </a:r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dilakukan untuk </a:t>
            </a:r>
            <a:r>
              <a:rPr lang="id-ID" sz="24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menghindari hilangnya data akibat bencana </a:t>
            </a:r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seperti kebakaran</a:t>
            </a:r>
            <a:r>
              <a:rPr lang="id-ID" sz="24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, banjir, dan lain sebagainya. </a:t>
            </a:r>
            <a:endParaRPr lang="id-ID" sz="2400" dirty="0" smtClean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endParaRPr lang="id-ID" sz="24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Apabila </a:t>
            </a:r>
            <a:r>
              <a:rPr lang="id-ID" sz="24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data-data </a:t>
            </a:r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dibackup </a:t>
            </a:r>
            <a:r>
              <a:rPr lang="fi-FI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akan </a:t>
            </a:r>
            <a:r>
              <a:rPr lang="fi-FI" sz="24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tetapi diletakkan pada lokasi yang sama, kemungkinan </a:t>
            </a:r>
            <a:r>
              <a:rPr lang="fi-FI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data</a:t>
            </a:r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akan </a:t>
            </a:r>
            <a:r>
              <a:rPr lang="id-ID" sz="24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hilang jika tempat yang bersangkutan mengalami </a:t>
            </a:r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bencana seperti </a:t>
            </a:r>
            <a:r>
              <a:rPr lang="id-ID" sz="24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kebakaran.</a:t>
            </a:r>
            <a:endParaRPr lang="id-ID" sz="24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7672390" cy="715963"/>
          </a:xfrm>
        </p:spPr>
        <p:txBody>
          <a:bodyPr/>
          <a:lstStyle/>
          <a:p>
            <a:r>
              <a:rPr lang="id-ID" dirty="0" smtClean="0"/>
              <a:t>Penggunaan enkripsi</a:t>
            </a:r>
            <a:endParaRPr lang="id-ID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71472" y="1714488"/>
            <a:ext cx="8001056" cy="4991112"/>
          </a:xfrm>
        </p:spPr>
        <p:txBody>
          <a:bodyPr/>
          <a:lstStyle/>
          <a:p>
            <a:r>
              <a:rPr lang="id-ID" sz="24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Data-data yang </a:t>
            </a:r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anda kirimkan </a:t>
            </a:r>
            <a:r>
              <a:rPr lang="id-ID" sz="24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diubah sedemikian rupa sehingga tidak mudah </a:t>
            </a:r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disadap mudah oleh program penyadap (</a:t>
            </a:r>
            <a:r>
              <a:rPr lang="id-ID" sz="2400" i="1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sniffer).</a:t>
            </a:r>
            <a:endParaRPr lang="id-ID" sz="2400" dirty="0" smtClean="0">
              <a:solidFill>
                <a:schemeClr val="tx1">
                  <a:lumMod val="50000"/>
                </a:schemeClr>
              </a:solidFill>
            </a:endParaRPr>
          </a:p>
          <a:p>
            <a:endParaRPr lang="id-ID" sz="2400" dirty="0" smtClean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Banyak </a:t>
            </a:r>
            <a:r>
              <a:rPr lang="id-ID" sz="24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servis di Internet yang masih menggunakan “</a:t>
            </a:r>
            <a:r>
              <a:rPr lang="id-ID" sz="2400" i="1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plain </a:t>
            </a:r>
            <a:r>
              <a:rPr lang="id-ID" sz="2400" i="1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text” </a:t>
            </a:r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untuk </a:t>
            </a:r>
            <a:r>
              <a:rPr lang="id-ID" sz="2400" i="1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authentication, </a:t>
            </a:r>
            <a:r>
              <a:rPr lang="id-ID" sz="24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seperti penggunaan pasangan userid </a:t>
            </a:r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dan password</a:t>
            </a:r>
            <a:r>
              <a:rPr lang="id-ID" sz="24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. </a:t>
            </a:r>
            <a:endParaRPr lang="id-ID" sz="24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7672390" cy="715963"/>
          </a:xfrm>
        </p:spPr>
        <p:txBody>
          <a:bodyPr/>
          <a:lstStyle/>
          <a:p>
            <a:r>
              <a:rPr lang="id-ID" dirty="0" smtClean="0"/>
              <a:t>Penggunaan enkripsi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71472" y="1714488"/>
            <a:ext cx="8001056" cy="4991112"/>
          </a:xfrm>
        </p:spPr>
        <p:txBody>
          <a:bodyPr/>
          <a:lstStyle/>
          <a:p>
            <a:r>
              <a:rPr lang="id-ID" sz="24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Contoh servis yang menggunakan plain text antara lain:</a:t>
            </a:r>
          </a:p>
          <a:p>
            <a:pPr lvl="1"/>
            <a:r>
              <a:rPr lang="id-ID" sz="20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akses </a:t>
            </a:r>
            <a:r>
              <a:rPr lang="id-ID" sz="20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jarak jauh dengan menggunakan telnet dan rlogin</a:t>
            </a:r>
          </a:p>
          <a:p>
            <a:pPr lvl="1"/>
            <a:r>
              <a:rPr lang="id-ID" sz="20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transfer </a:t>
            </a:r>
            <a:r>
              <a:rPr lang="id-ID" sz="20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file dengan menggunakan FTP</a:t>
            </a:r>
          </a:p>
          <a:p>
            <a:pPr lvl="1"/>
            <a:r>
              <a:rPr lang="fr-FR" sz="2000" dirty="0" err="1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akses</a:t>
            </a:r>
            <a:r>
              <a:rPr lang="fr-FR" sz="20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20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email </a:t>
            </a:r>
            <a:r>
              <a:rPr lang="fr-FR" sz="2000" dirty="0" err="1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melalui</a:t>
            </a:r>
            <a:r>
              <a:rPr lang="fr-FR" sz="20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POP3 dan IMAP4</a:t>
            </a:r>
          </a:p>
          <a:p>
            <a:pPr lvl="1"/>
            <a:r>
              <a:rPr lang="id-ID" sz="20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pengiriman </a:t>
            </a:r>
            <a:r>
              <a:rPr lang="id-ID" sz="20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email melalui SMTP</a:t>
            </a:r>
          </a:p>
          <a:p>
            <a:pPr lvl="1"/>
            <a:r>
              <a:rPr lang="id-ID" sz="20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akses </a:t>
            </a:r>
            <a:r>
              <a:rPr lang="id-ID" sz="20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web melalui HTTP</a:t>
            </a:r>
            <a:endParaRPr lang="id-ID" sz="20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7672390" cy="715963"/>
          </a:xfrm>
        </p:spPr>
        <p:txBody>
          <a:bodyPr/>
          <a:lstStyle/>
          <a:p>
            <a:r>
              <a:rPr lang="id-ID" dirty="0" smtClean="0"/>
              <a:t>TUGAS KELOMPOK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71472" y="1714488"/>
            <a:ext cx="8001056" cy="4991112"/>
          </a:xfrm>
        </p:spPr>
        <p:txBody>
          <a:bodyPr/>
          <a:lstStyle/>
          <a:p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Buat sistem informasi yang aman:</a:t>
            </a:r>
          </a:p>
          <a:p>
            <a:pPr lvl="1"/>
            <a:r>
              <a:rPr lang="id-ID" sz="20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menerapkan prinsip/ aspek keamanan sistem informasi</a:t>
            </a:r>
          </a:p>
          <a:p>
            <a:pPr lvl="1"/>
            <a:r>
              <a:rPr lang="id-ID" sz="2000" dirty="0">
                <a:solidFill>
                  <a:schemeClr val="tx1">
                    <a:lumMod val="50000"/>
                  </a:schemeClr>
                </a:solidFill>
                <a:ea typeface="+mn-ea"/>
                <a:cs typeface="+mn-cs"/>
              </a:rPr>
              <a:t>m</a:t>
            </a:r>
            <a:r>
              <a:rPr lang="id-ID" sz="20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enerapkan cara mengamankan sistem</a:t>
            </a:r>
          </a:p>
          <a:p>
            <a:pPr lvl="1"/>
            <a:r>
              <a:rPr lang="id-ID" sz="2000" dirty="0">
                <a:solidFill>
                  <a:schemeClr val="tx1">
                    <a:lumMod val="50000"/>
                  </a:schemeClr>
                </a:solidFill>
                <a:ea typeface="+mn-ea"/>
                <a:cs typeface="+mn-cs"/>
              </a:rPr>
              <a:t>d</a:t>
            </a:r>
            <a:r>
              <a:rPr lang="id-ID" sz="20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apat digunakan sesuai kebutuhan sistem informasi</a:t>
            </a:r>
          </a:p>
          <a:p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</a:rPr>
              <a:t>Menguji keamanan sistem informasi yang dibuat tersebut:</a:t>
            </a:r>
          </a:p>
          <a:p>
            <a:pPr lvl="1"/>
            <a:r>
              <a:rPr lang="id-ID" sz="2000" dirty="0" smtClean="0">
                <a:solidFill>
                  <a:schemeClr val="tx1">
                    <a:lumMod val="50000"/>
                  </a:schemeClr>
                </a:solidFill>
              </a:rPr>
              <a:t>Menggunakan program penyerang, program sniffer, atau</a:t>
            </a:r>
          </a:p>
          <a:p>
            <a:pPr lvl="1"/>
            <a:r>
              <a:rPr lang="id-ID" sz="2000" dirty="0" smtClean="0">
                <a:solidFill>
                  <a:schemeClr val="tx1">
                    <a:lumMod val="50000"/>
                  </a:schemeClr>
                </a:solidFill>
              </a:rPr>
              <a:t>Membuat program penyerang, </a:t>
            </a:r>
          </a:p>
          <a:p>
            <a:pPr lvl="1"/>
            <a:r>
              <a:rPr lang="id-ID" sz="2000" dirty="0" smtClean="0">
                <a:solidFill>
                  <a:schemeClr val="tx1">
                    <a:lumMod val="50000"/>
                  </a:schemeClr>
                </a:solidFill>
              </a:rPr>
              <a:t>Menguji aspek keamanan sistem informasi</a:t>
            </a:r>
          </a:p>
          <a:p>
            <a:pPr marL="93663" lvl="1" indent="0">
              <a:buNone/>
            </a:pPr>
            <a:endParaRPr lang="id-ID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93663" lvl="1" indent="0">
              <a:buNone/>
            </a:pPr>
            <a:r>
              <a:rPr lang="id-ID" dirty="0" smtClean="0">
                <a:solidFill>
                  <a:schemeClr val="tx1">
                    <a:lumMod val="50000"/>
                  </a:schemeClr>
                </a:solidFill>
              </a:rPr>
              <a:t>Dikumpulkan laporan, program, dan presentasi. Waktu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2</a:t>
            </a:r>
            <a:r>
              <a:rPr lang="id-ID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id-ID" dirty="0" smtClean="0">
                <a:solidFill>
                  <a:schemeClr val="tx1">
                    <a:lumMod val="50000"/>
                  </a:schemeClr>
                </a:solidFill>
              </a:rPr>
              <a:t>minggu.</a:t>
            </a:r>
          </a:p>
          <a:p>
            <a:pPr lvl="1"/>
            <a:endParaRPr lang="id-ID" sz="16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7672390" cy="715963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71472" y="1714488"/>
            <a:ext cx="8001056" cy="4991112"/>
          </a:xfrm>
        </p:spPr>
        <p:txBody>
          <a:bodyPr/>
          <a:lstStyle/>
          <a:p>
            <a:endParaRPr lang="id-ID" sz="2000" dirty="0" smtClean="0"/>
          </a:p>
          <a:p>
            <a:endParaRPr lang="id-ID" sz="2000" dirty="0"/>
          </a:p>
          <a:p>
            <a:endParaRPr lang="id-ID" sz="2000" dirty="0" smtClean="0"/>
          </a:p>
          <a:p>
            <a:endParaRPr lang="id-ID" sz="2000" dirty="0"/>
          </a:p>
          <a:p>
            <a:endParaRPr lang="id-ID" sz="2000" dirty="0" smtClean="0"/>
          </a:p>
          <a:p>
            <a:endParaRPr lang="id-ID" sz="2000" dirty="0"/>
          </a:p>
          <a:p>
            <a:endParaRPr lang="id-ID" sz="2000" dirty="0" smtClean="0"/>
          </a:p>
          <a:p>
            <a:endParaRPr lang="id-ID" sz="2000" dirty="0"/>
          </a:p>
          <a:p>
            <a:endParaRPr lang="id-ID" sz="2000" dirty="0" smtClean="0"/>
          </a:p>
          <a:p>
            <a:pPr algn="ctr">
              <a:buNone/>
            </a:pPr>
            <a:endParaRPr lang="id-ID" sz="2800" dirty="0" smtClean="0">
              <a:latin typeface="Monotype Corsiva" pitchFamily="66" charset="0"/>
            </a:endParaRPr>
          </a:p>
          <a:p>
            <a:pPr algn="ctr">
              <a:buNone/>
            </a:pPr>
            <a:r>
              <a:rPr lang="id-ID" sz="2800" dirty="0" smtClean="0">
                <a:latin typeface="Monotype Corsiva" pitchFamily="66" charset="0"/>
              </a:rPr>
              <a:t>Thank you</a:t>
            </a:r>
            <a:endParaRPr lang="id-ID" sz="2800" dirty="0">
              <a:latin typeface="Monotype Corsiva" pitchFamily="66" charset="0"/>
            </a:endParaRPr>
          </a:p>
        </p:txBody>
      </p:sp>
      <p:pic>
        <p:nvPicPr>
          <p:cNvPr id="4099" name="Picture 3" descr="C:\Users\7 Ultimate\Downloads\Audui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143116"/>
            <a:ext cx="3286148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7672390" cy="715963"/>
          </a:xfrm>
        </p:spPr>
        <p:txBody>
          <a:bodyPr/>
          <a:lstStyle/>
          <a:p>
            <a:r>
              <a:rPr lang="id-ID" dirty="0" smtClean="0"/>
              <a:t>Pemantau Integritas Sistem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71472" y="1714488"/>
            <a:ext cx="8001056" cy="4991112"/>
          </a:xfrm>
        </p:spPr>
        <p:txBody>
          <a:bodyPr/>
          <a:lstStyle/>
          <a:p>
            <a:r>
              <a:rPr lang="id-ID" sz="28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Pemantau integritas sistem dijalankan secara berkala untuk </a:t>
            </a:r>
            <a:r>
              <a:rPr lang="id-ID" sz="28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menguji </a:t>
            </a:r>
            <a:r>
              <a:rPr lang="pt-BR" sz="28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integratitas </a:t>
            </a:r>
            <a:r>
              <a:rPr lang="pt-BR" sz="28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sistem. </a:t>
            </a:r>
            <a:endParaRPr lang="id-ID" sz="2800" dirty="0" smtClean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endParaRPr lang="id-ID" sz="2800" dirty="0" smtClean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pt-BR" sz="28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Salah </a:t>
            </a:r>
            <a:r>
              <a:rPr lang="pt-BR" sz="28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satu contoh program yang </a:t>
            </a:r>
            <a:r>
              <a:rPr lang="pt-BR" sz="28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umum</a:t>
            </a:r>
            <a:r>
              <a:rPr lang="id-ID" sz="28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digunakan </a:t>
            </a:r>
            <a:r>
              <a:rPr lang="id-ID" sz="28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di sistem UNIX adalah program </a:t>
            </a:r>
            <a:r>
              <a:rPr lang="id-ID" sz="2800" i="1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Tripwire.</a:t>
            </a:r>
          </a:p>
          <a:p>
            <a:r>
              <a:rPr lang="id-ID" sz="28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Program paket </a:t>
            </a:r>
            <a:r>
              <a:rPr lang="id-ID" sz="2800" i="1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Tripwire</a:t>
            </a:r>
            <a:r>
              <a:rPr lang="id-ID" sz="28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id-ID" sz="28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dapat digunakan untuk memantau adanya perubahan </a:t>
            </a:r>
            <a:r>
              <a:rPr lang="id-ID" sz="28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pada berkas</a:t>
            </a:r>
            <a:r>
              <a:rPr lang="id-ID" sz="2800" dirty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.</a:t>
            </a:r>
            <a:endParaRPr lang="id-ID" sz="28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7672390" cy="715963"/>
          </a:xfrm>
        </p:spPr>
        <p:txBody>
          <a:bodyPr/>
          <a:lstStyle/>
          <a:p>
            <a:r>
              <a:rPr lang="id-ID" dirty="0" smtClean="0"/>
              <a:t>Audit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71472" y="1714488"/>
            <a:ext cx="8001056" cy="4991112"/>
          </a:xfrm>
        </p:spPr>
        <p:txBody>
          <a:bodyPr/>
          <a:lstStyle/>
          <a:p>
            <a:r>
              <a:rPr lang="id-ID" sz="28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Audit adalah proses yang sistematis, independen, dan terdokumentasi untuk mendapatkan bukti, kemudian dilakukan evaluasi untuk menentukan sejauh mana kriteria audit terpenuhi. </a:t>
            </a:r>
            <a:endParaRPr lang="id-ID" sz="28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7672390" cy="715963"/>
          </a:xfrm>
        </p:spPr>
        <p:txBody>
          <a:bodyPr/>
          <a:lstStyle/>
          <a:p>
            <a:r>
              <a:rPr lang="id-ID" dirty="0" smtClean="0"/>
              <a:t>Audit Teknologi Informasi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71472" y="1714488"/>
            <a:ext cx="8001056" cy="4991112"/>
          </a:xfrm>
        </p:spPr>
        <p:txBody>
          <a:bodyPr/>
          <a:lstStyle/>
          <a:p>
            <a:r>
              <a:rPr lang="id-ID" sz="280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Secara garis besar, audit TI dilakukan untuk menilai:</a:t>
            </a:r>
          </a:p>
          <a:p>
            <a:pPr lvl="1"/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  <a:ea typeface="+mn-ea"/>
                <a:cs typeface="+mn-cs"/>
              </a:rPr>
              <a:t>Apakah sistem informasi terkomputerisasi dapat mendukung pencapaian tujuan organisasi/ perusahaan</a:t>
            </a:r>
          </a:p>
          <a:p>
            <a:pPr lvl="1"/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  <a:ea typeface="+mn-ea"/>
                <a:cs typeface="+mn-cs"/>
              </a:rPr>
              <a:t>Apakah sistem informasi suatu organisasi/ perusahaan dapat mendukung pengamanan aset</a:t>
            </a:r>
          </a:p>
          <a:p>
            <a:pPr lvl="1"/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  <a:ea typeface="+mn-ea"/>
                <a:cs typeface="+mn-cs"/>
              </a:rPr>
              <a:t>Apakah penggunaan sistem terkomputerisasi pada organisasi/ perusahaan telah dikelola secara efisien</a:t>
            </a:r>
            <a:endParaRPr lang="id-ID" sz="24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7672390" cy="715963"/>
          </a:xfrm>
        </p:spPr>
        <p:txBody>
          <a:bodyPr/>
          <a:lstStyle/>
          <a:p>
            <a:r>
              <a:rPr lang="id-ID" dirty="0" smtClean="0"/>
              <a:t>Audit TI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71472" y="1714488"/>
            <a:ext cx="8001056" cy="4991112"/>
          </a:xfrm>
        </p:spPr>
        <p:txBody>
          <a:bodyPr/>
          <a:lstStyle/>
          <a:p>
            <a:endParaRPr lang="id-ID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8564" t="37946" r="26758" b="15178"/>
          <a:stretch>
            <a:fillRect/>
          </a:stretch>
        </p:blipFill>
        <p:spPr bwMode="auto">
          <a:xfrm>
            <a:off x="928662" y="2143116"/>
            <a:ext cx="7345868" cy="450059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7672390" cy="715963"/>
          </a:xfrm>
        </p:spPr>
        <p:txBody>
          <a:bodyPr/>
          <a:lstStyle/>
          <a:p>
            <a:r>
              <a:rPr lang="id-ID" dirty="0" smtClean="0"/>
              <a:t>Tujuan Audit TI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71472" y="1714488"/>
            <a:ext cx="8001056" cy="4991112"/>
          </a:xfrm>
        </p:spPr>
        <p:txBody>
          <a:bodyPr/>
          <a:lstStyle/>
          <a:p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</a:rPr>
              <a:t>Pengamanan Aset</a:t>
            </a:r>
            <a:br>
              <a:rPr lang="id-ID" sz="2400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</a:rPr>
              <a:t>seluruh aset berupa hardware, software, SDM harus dijaga oleh suatu sistem pengendalian intern yang baik agar tidak terjadi penyalahgunaan aset</a:t>
            </a:r>
          </a:p>
          <a:p>
            <a:endParaRPr lang="id-ID" sz="24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</a:rPr>
              <a:t>Menjaga integritas data</a:t>
            </a:r>
          </a:p>
          <a:p>
            <a:endParaRPr lang="id-ID" sz="2400" dirty="0" smtClean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</a:rPr>
              <a:t>Efektifitas</a:t>
            </a:r>
            <a:br>
              <a:rPr lang="id-ID" sz="2400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</a:rPr>
              <a:t>suatu sistem informasi dikatakan efektif jika sistem tersebut telah sesuai dengan kebutuhan user</a:t>
            </a:r>
          </a:p>
          <a:p>
            <a:endParaRPr lang="id-ID" sz="24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7672390" cy="715963"/>
          </a:xfrm>
        </p:spPr>
        <p:txBody>
          <a:bodyPr/>
          <a:lstStyle/>
          <a:p>
            <a:r>
              <a:rPr lang="id-ID" dirty="0" smtClean="0"/>
              <a:t>Tujuan Audit TI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71472" y="1714488"/>
            <a:ext cx="8001056" cy="4991112"/>
          </a:xfrm>
        </p:spPr>
        <p:txBody>
          <a:bodyPr/>
          <a:lstStyle/>
          <a:p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</a:rPr>
              <a:t>Efisiensi </a:t>
            </a:r>
            <a:br>
              <a:rPr lang="id-ID" sz="2400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</a:rPr>
              <a:t>efisiensi dalam desai dan penggunaan sistem informasi, berkaitan dengan efektifitas dan sisi ekonomis penggunaan sumber daya</a:t>
            </a:r>
          </a:p>
          <a:p>
            <a:endParaRPr lang="id-ID" sz="24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</a:rPr>
              <a:t>Ekonomis </a:t>
            </a:r>
            <a:br>
              <a:rPr lang="id-ID" sz="2400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</a:rPr>
              <a:t>perhitungan dan pertimbangan </a:t>
            </a:r>
            <a:r>
              <a:rPr lang="id-ID" sz="2400" i="1" dirty="0" smtClean="0">
                <a:solidFill>
                  <a:schemeClr val="tx1">
                    <a:lumMod val="50000"/>
                  </a:schemeClr>
                </a:solidFill>
              </a:rPr>
              <a:t>benefit-cost ratio</a:t>
            </a:r>
          </a:p>
          <a:p>
            <a:endParaRPr lang="id-ID" sz="24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7672390" cy="715963"/>
          </a:xfrm>
        </p:spPr>
        <p:txBody>
          <a:bodyPr/>
          <a:lstStyle/>
          <a:p>
            <a:r>
              <a:rPr lang="id-ID" dirty="0" smtClean="0"/>
              <a:t>Area Audit TI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71472" y="1714488"/>
            <a:ext cx="8001056" cy="4991112"/>
          </a:xfrm>
        </p:spPr>
        <p:txBody>
          <a:bodyPr/>
          <a:lstStyle/>
          <a:p>
            <a:r>
              <a:rPr lang="id-ID" sz="2400" b="1" dirty="0" smtClean="0">
                <a:solidFill>
                  <a:schemeClr val="tx1">
                    <a:lumMod val="50000"/>
                  </a:schemeClr>
                </a:solidFill>
              </a:rPr>
              <a:t>Perencanaan</a:t>
            </a:r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id-ID" sz="2400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</a:rPr>
              <a:t>bagaimana rencana harus dikelola sesuai tujuan.</a:t>
            </a:r>
          </a:p>
          <a:p>
            <a:r>
              <a:rPr lang="id-ID" sz="2400" b="1" dirty="0" smtClean="0">
                <a:solidFill>
                  <a:schemeClr val="tx1">
                    <a:lumMod val="50000"/>
                  </a:schemeClr>
                </a:solidFill>
              </a:rPr>
              <a:t>Organisasi dan manajemen</a:t>
            </a:r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id-ID" sz="2400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</a:rPr>
              <a:t>fungsi manajerial dan pengelolaan institusi yang baik</a:t>
            </a:r>
          </a:p>
          <a:p>
            <a:r>
              <a:rPr lang="id-ID" sz="2400" b="1" dirty="0" smtClean="0">
                <a:solidFill>
                  <a:schemeClr val="tx1">
                    <a:lumMod val="50000"/>
                  </a:schemeClr>
                </a:solidFill>
              </a:rPr>
              <a:t>Kebijakan dan prosedur</a:t>
            </a:r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id-ID" sz="2400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</a:rPr>
              <a:t>pembentukan kebijakan dan prosedur yang baku</a:t>
            </a:r>
          </a:p>
          <a:p>
            <a:r>
              <a:rPr lang="id-ID" sz="2400" b="1" dirty="0" smtClean="0">
                <a:solidFill>
                  <a:schemeClr val="tx1">
                    <a:lumMod val="50000"/>
                  </a:schemeClr>
                </a:solidFill>
              </a:rPr>
              <a:t>Keamanan</a:t>
            </a:r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id-ID" sz="2400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</a:rPr>
              <a:t>pengamanan terhadap aset penting perusahaan</a:t>
            </a:r>
          </a:p>
          <a:p>
            <a:r>
              <a:rPr lang="id-ID" sz="2400" b="1" dirty="0" smtClean="0">
                <a:solidFill>
                  <a:schemeClr val="tx1">
                    <a:lumMod val="50000"/>
                  </a:schemeClr>
                </a:solidFill>
              </a:rPr>
              <a:t>Regulasi dan standar</a:t>
            </a:r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</a:rPr>
              <a:t/>
            </a:r>
            <a:br>
              <a:rPr lang="id-ID" sz="2400" dirty="0" smtClean="0">
                <a:solidFill>
                  <a:schemeClr val="tx1">
                    <a:lumMod val="50000"/>
                  </a:schemeClr>
                </a:solidFill>
              </a:rPr>
            </a:br>
            <a:r>
              <a:rPr lang="id-ID" sz="2400" dirty="0" smtClean="0">
                <a:solidFill>
                  <a:schemeClr val="tx1">
                    <a:lumMod val="50000"/>
                  </a:schemeClr>
                </a:solidFill>
              </a:rPr>
              <a:t>kesesuaian dan keselarasan regulasi, hukum dan aturan yang mendukung standar berjalannya kinerja perusahaan</a:t>
            </a:r>
            <a:endParaRPr lang="id-ID" sz="24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-24">
  <a:themeElements>
    <a:clrScheme name="powerpoint-template-24 8">
      <a:dk1>
        <a:srgbClr val="4D4D4D"/>
      </a:dk1>
      <a:lt1>
        <a:srgbClr val="FFFFFF"/>
      </a:lt1>
      <a:dk2>
        <a:srgbClr val="4D4D4D"/>
      </a:dk2>
      <a:lt2>
        <a:srgbClr val="D05104"/>
      </a:lt2>
      <a:accent1>
        <a:srgbClr val="E26D04"/>
      </a:accent1>
      <a:accent2>
        <a:srgbClr val="F29D02"/>
      </a:accent2>
      <a:accent3>
        <a:srgbClr val="FFFFFF"/>
      </a:accent3>
      <a:accent4>
        <a:srgbClr val="404040"/>
      </a:accent4>
      <a:accent5>
        <a:srgbClr val="EEBAAA"/>
      </a:accent5>
      <a:accent6>
        <a:srgbClr val="DB8E02"/>
      </a:accent6>
      <a:hlink>
        <a:srgbClr val="F7A803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D05104"/>
        </a:lt2>
        <a:accent1>
          <a:srgbClr val="E26D04"/>
        </a:accent1>
        <a:accent2>
          <a:srgbClr val="F29D02"/>
        </a:accent2>
        <a:accent3>
          <a:srgbClr val="FFFFFF"/>
        </a:accent3>
        <a:accent4>
          <a:srgbClr val="404040"/>
        </a:accent4>
        <a:accent5>
          <a:srgbClr val="EEBAAA"/>
        </a:accent5>
        <a:accent6>
          <a:srgbClr val="DB8E02"/>
        </a:accent6>
        <a:hlink>
          <a:srgbClr val="F7A80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powerpoint-template(2)</Template>
  <TotalTime>817</TotalTime>
  <Words>510</Words>
  <Application>Microsoft Office PowerPoint</Application>
  <PresentationFormat>On-screen Show (4:3)</PresentationFormat>
  <Paragraphs>129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powerpoint-template-24</vt:lpstr>
      <vt:lpstr>Mengamankan Sistem Informasi</vt:lpstr>
      <vt:lpstr>Cara Pengamanan</vt:lpstr>
      <vt:lpstr>Pemantau Integritas Sistem</vt:lpstr>
      <vt:lpstr>Audit</vt:lpstr>
      <vt:lpstr>Audit Teknologi Informasi</vt:lpstr>
      <vt:lpstr>Audit TI</vt:lpstr>
      <vt:lpstr>Tujuan Audit TI</vt:lpstr>
      <vt:lpstr>Tujuan Audit TI</vt:lpstr>
      <vt:lpstr>Area Audit TI</vt:lpstr>
      <vt:lpstr>Pihak yang diaudit TI</vt:lpstr>
      <vt:lpstr>Pelaku Audit</vt:lpstr>
      <vt:lpstr>Electronic Data Processing Audit</vt:lpstr>
      <vt:lpstr>Jenis Audit PDE</vt:lpstr>
      <vt:lpstr>Jenis Audit PDE</vt:lpstr>
      <vt:lpstr>Audit: mengamati berkas log</vt:lpstr>
      <vt:lpstr>Audit: mengamati berkas log</vt:lpstr>
      <vt:lpstr>Audit: mengamati berkas log</vt:lpstr>
      <vt:lpstr>Audit: mengamati berkas log</vt:lpstr>
      <vt:lpstr>Audit: mengamati berkas log</vt:lpstr>
      <vt:lpstr>Backup secara rutin</vt:lpstr>
      <vt:lpstr>Penggunaan enkripsi</vt:lpstr>
      <vt:lpstr>Penggunaan enkripsi</vt:lpstr>
      <vt:lpstr>TUGAS KELOMPOK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Mengamankan Sistem Informasi</dc:title>
  <dc:creator>7 Ultimate</dc:creator>
  <cp:lastModifiedBy>Admin</cp:lastModifiedBy>
  <cp:revision>7</cp:revision>
  <dcterms:created xsi:type="dcterms:W3CDTF">2013-05-12T13:21:06Z</dcterms:created>
  <dcterms:modified xsi:type="dcterms:W3CDTF">2016-06-06T01:42:37Z</dcterms:modified>
</cp:coreProperties>
</file>