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9BF4AA-1EFC-4E1C-A08F-FF3495E54D66}" type="datetimeFigureOut">
              <a:rPr lang="en-US" smtClean="0"/>
              <a:pPr/>
              <a:t>6/12/2010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1AB7F2-8DA8-48CB-A33D-35406A63E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PENUGASAN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baris</a:t>
            </a:r>
            <a:r>
              <a:rPr lang="en-US" dirty="0" smtClean="0"/>
              <a:t> D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berpotongan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Q.</a:t>
            </a:r>
          </a:p>
          <a:p>
            <a:pPr algn="just"/>
            <a:endParaRPr lang="en-US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D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Q.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lain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Q </a:t>
            </a:r>
            <a:r>
              <a:rPr lang="en-US" dirty="0" err="1" smtClean="0"/>
              <a:t>disilang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Q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P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C,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C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P.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Silang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yang lain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C.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B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sisanya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A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R.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total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optimal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Visualisasi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total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optimal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990600"/>
          <a:ext cx="8534400" cy="2901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600200"/>
                <a:gridCol w="838200"/>
              </a:tblGrid>
              <a:tr h="6096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pekerjaan</a:t>
                      </a:r>
                      <a:endParaRPr lang="en-US" sz="16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Mesin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Penugasan</a:t>
                      </a:r>
                      <a:endParaRPr lang="en-US" sz="16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Biaya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38202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Q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3820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</a:t>
                      </a:r>
                      <a:r>
                        <a:rPr lang="en-US" sz="1600" dirty="0" err="1" smtClean="0"/>
                        <a:t>ke</a:t>
                      </a:r>
                      <a:r>
                        <a:rPr lang="en-US" sz="1600" dirty="0" smtClean="0"/>
                        <a:t> 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$ 6</a:t>
                      </a:r>
                    </a:p>
                  </a:txBody>
                  <a:tcPr anchor="ctr"/>
                </a:tc>
              </a:tr>
              <a:tr h="3820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 </a:t>
                      </a:r>
                      <a:r>
                        <a:rPr lang="en-US" sz="1600" dirty="0" err="1" smtClean="0"/>
                        <a:t>ke</a:t>
                      </a:r>
                      <a:r>
                        <a:rPr lang="en-US" sz="1600" dirty="0" smtClean="0"/>
                        <a:t> 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$ 14</a:t>
                      </a:r>
                      <a:endParaRPr lang="en-US" sz="1600" dirty="0"/>
                    </a:p>
                  </a:txBody>
                  <a:tcPr anchor="ctr"/>
                </a:tc>
              </a:tr>
              <a:tr h="3820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 </a:t>
                      </a:r>
                      <a:r>
                        <a:rPr lang="en-US" sz="1600" dirty="0" err="1" smtClean="0"/>
                        <a:t>ke</a:t>
                      </a:r>
                      <a:r>
                        <a:rPr lang="en-US" sz="1600" dirty="0" smtClean="0"/>
                        <a:t> P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$ 14</a:t>
                      </a:r>
                      <a:endParaRPr lang="en-US" sz="1600" dirty="0"/>
                    </a:p>
                  </a:txBody>
                  <a:tcPr anchor="ctr"/>
                </a:tc>
              </a:tr>
              <a:tr h="3820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 </a:t>
                      </a:r>
                      <a:r>
                        <a:rPr lang="en-US" sz="1600" dirty="0" err="1" smtClean="0"/>
                        <a:t>ke</a:t>
                      </a:r>
                      <a:r>
                        <a:rPr lang="en-US" sz="1600" dirty="0" smtClean="0"/>
                        <a:t> Q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$ 11</a:t>
                      </a:r>
                      <a:endParaRPr lang="en-US" sz="1600" dirty="0"/>
                    </a:p>
                  </a:txBody>
                  <a:tcPr anchor="ctr"/>
                </a:tc>
              </a:tr>
              <a:tr h="382021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 </a:t>
                      </a:r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=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$ 45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3124200" y="20574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4200" y="24384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4419600" y="2819400"/>
            <a:ext cx="2286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638800" y="20574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638800" y="28194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LATIHAN 1 :</a:t>
            </a:r>
          </a:p>
          <a:p>
            <a:endParaRPr lang="en-US" sz="2400" dirty="0" smtClean="0"/>
          </a:p>
          <a:p>
            <a:pPr algn="just"/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personalia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IBM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mengadakan</a:t>
            </a:r>
            <a:r>
              <a:rPr lang="en-US" sz="2400" dirty="0" smtClean="0"/>
              <a:t> 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ditugaskan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, </a:t>
            </a:r>
            <a:r>
              <a:rPr lang="en-US" sz="2400" dirty="0" err="1" smtClean="0"/>
              <a:t>teknisi</a:t>
            </a:r>
            <a:r>
              <a:rPr lang="en-US" sz="2400" dirty="0" smtClean="0"/>
              <a:t>, marketing, </a:t>
            </a:r>
            <a:r>
              <a:rPr lang="en-US" sz="2400" dirty="0" err="1" smtClean="0"/>
              <a:t>sekretaris</a:t>
            </a:r>
            <a:r>
              <a:rPr lang="en-US" sz="2400" dirty="0" smtClean="0"/>
              <a:t>, customer service. Dari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</a:t>
            </a:r>
            <a:r>
              <a:rPr lang="en-US" sz="2400" dirty="0" err="1" smtClean="0"/>
              <a:t>terpilih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morang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. </a:t>
            </a:r>
            <a:r>
              <a:rPr lang="en-US" sz="2400" dirty="0" err="1" smtClean="0"/>
              <a:t>Keempat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 </a:t>
            </a:r>
            <a:r>
              <a:rPr lang="en-US" sz="2400" dirty="0" err="1" smtClean="0"/>
              <a:t>yayan</a:t>
            </a:r>
            <a:r>
              <a:rPr lang="en-US" sz="2400" dirty="0" smtClean="0"/>
              <a:t>, </a:t>
            </a:r>
            <a:r>
              <a:rPr lang="en-US" sz="2400" dirty="0" err="1" smtClean="0"/>
              <a:t>Janter</a:t>
            </a:r>
            <a:r>
              <a:rPr lang="en-US" sz="2400" dirty="0" smtClean="0"/>
              <a:t>, </a:t>
            </a:r>
            <a:r>
              <a:rPr lang="en-US" sz="2400" dirty="0" err="1" smtClean="0"/>
              <a:t>Wilman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syaid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diujicobakan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bergilir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.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coba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: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IBM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685800"/>
          <a:ext cx="86868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4191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Karyawan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Jabatan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Teknisi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Marketing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Sekretaris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Cust</a:t>
                      </a:r>
                      <a:r>
                        <a:rPr lang="en-US" dirty="0" smtClean="0"/>
                        <a:t>. Service</a:t>
                      </a:r>
                      <a:endParaRPr lang="en-US" dirty="0"/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Yayan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Janter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Wilman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Syaid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40386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menugaskan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 </a:t>
            </a:r>
            <a:r>
              <a:rPr lang="en-US" dirty="0" err="1" smtClean="0"/>
              <a:t>Bantulah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optimal.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LATIHAN 2 :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Medistra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perawatannya</a:t>
            </a:r>
            <a:r>
              <a:rPr lang="en-US" dirty="0" smtClean="0"/>
              <a:t>.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menugaskan</a:t>
            </a:r>
            <a:r>
              <a:rPr lang="en-US" dirty="0" smtClean="0"/>
              <a:t> 4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(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)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29718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pasien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perawat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Cica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Lani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Shifa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Fikri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Dhika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Dicky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Erlan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05200" y="56388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optimal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total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minimum).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LATIHAN 3 :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fiberglass </a:t>
            </a:r>
            <a:r>
              <a:rPr lang="en-US" dirty="0" err="1" smtClean="0"/>
              <a:t>mempunyai</a:t>
            </a:r>
            <a:r>
              <a:rPr lang="en-US" dirty="0" smtClean="0"/>
              <a:t> lima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lima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optimalnya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) per unit </a:t>
            </a:r>
            <a:r>
              <a:rPr lang="en-US" dirty="0" err="1" smtClean="0"/>
              <a:t>produk</a:t>
            </a:r>
            <a:r>
              <a:rPr lang="en-US" dirty="0" smtClean="0"/>
              <a:t> 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29718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</a:t>
                      </a:r>
                      <a:endParaRPr lang="en-US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Mesin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LATIHAN 4 :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Sebuah</a:t>
            </a:r>
            <a:r>
              <a:rPr lang="en-US" dirty="0" smtClean="0"/>
              <a:t> salon </a:t>
            </a:r>
            <a:r>
              <a:rPr lang="en-US" dirty="0" err="1" smtClean="0"/>
              <a:t>memiliki</a:t>
            </a:r>
            <a:r>
              <a:rPr lang="en-US" dirty="0" smtClean="0"/>
              <a:t> 4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ditugaskan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4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agar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optimal. Data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2743200"/>
          <a:ext cx="7315200" cy="2743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63017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Karyawan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pekerjaan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64309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Creambath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Hair</a:t>
                      </a:r>
                      <a:r>
                        <a:rPr lang="en-US" baseline="0" dirty="0" smtClean="0"/>
                        <a:t> Cut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 </a:t>
                      </a:r>
                      <a:endParaRPr lang="en-US" dirty="0"/>
                    </a:p>
                  </a:txBody>
                  <a:tcPr anchor="ctr"/>
                </a:tc>
              </a:tr>
              <a:tr h="36748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</a:tr>
              <a:tr h="36748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Fikri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</a:tr>
              <a:tr h="36748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Eko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</a:tr>
              <a:tr h="3674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Dennis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LATIHAN 5 :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bank </a:t>
            </a:r>
            <a:r>
              <a:rPr lang="en-US" dirty="0" err="1" smtClean="0"/>
              <a:t>memiliki</a:t>
            </a:r>
            <a:r>
              <a:rPr lang="en-US" dirty="0" smtClean="0"/>
              <a:t> 4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diserahi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4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1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meminimumkan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2667000"/>
          <a:ext cx="8077200" cy="245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62721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Karyawan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Pekerjaan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6338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Teller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Cust</a:t>
                      </a:r>
                      <a:r>
                        <a:rPr lang="en-US" dirty="0" smtClean="0"/>
                        <a:t>. Service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Kredit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Acc. Officer</a:t>
                      </a:r>
                      <a:endParaRPr lang="en-US" dirty="0"/>
                    </a:p>
                  </a:txBody>
                  <a:tcPr anchor="ctr"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Maria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Netty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kalo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alokasinya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pengorbanan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pula.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pula </a:t>
            </a:r>
            <a:r>
              <a:rPr lang="en-US" dirty="0" err="1" smtClean="0"/>
              <a:t>alokasikan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optimal,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/</a:t>
            </a:r>
            <a:r>
              <a:rPr lang="en-US" dirty="0" err="1" smtClean="0"/>
              <a:t>pengorbanan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sekecil-kecilnya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sebesar-besarnya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yang </a:t>
            </a:r>
            <a:r>
              <a:rPr lang="en-US" dirty="0" err="1" smtClean="0"/>
              <a:t>sebaik-baiknya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Bengkel</a:t>
            </a:r>
            <a:r>
              <a:rPr lang="en-US" dirty="0" smtClean="0"/>
              <a:t> </a:t>
            </a:r>
            <a:r>
              <a:rPr lang="en-US" dirty="0" err="1" smtClean="0"/>
              <a:t>surya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.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surya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digarapnya</a:t>
            </a:r>
            <a:r>
              <a:rPr lang="en-US" dirty="0" smtClean="0"/>
              <a:t>. (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A, B, C </a:t>
            </a:r>
            <a:r>
              <a:rPr lang="en-US" dirty="0" err="1" smtClean="0"/>
              <a:t>dan</a:t>
            </a:r>
            <a:r>
              <a:rPr lang="en-US" dirty="0" smtClean="0"/>
              <a:t> D). Surya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yang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 P, Q, R </a:t>
            </a:r>
            <a:r>
              <a:rPr lang="en-US" dirty="0" err="1" smtClean="0"/>
              <a:t>dan</a:t>
            </a:r>
            <a:r>
              <a:rPr lang="en-US" dirty="0" smtClean="0"/>
              <a:t> S).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.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basis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ditugaskan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pPr algn="ctr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bengkel</a:t>
            </a:r>
            <a:r>
              <a:rPr lang="en-US" dirty="0" smtClean="0"/>
              <a:t> </a:t>
            </a:r>
            <a:r>
              <a:rPr lang="en-US" dirty="0" err="1" smtClean="0"/>
              <a:t>surya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3657600"/>
          <a:ext cx="6934200" cy="245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</a:tblGrid>
              <a:tr h="6257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Pekerjaan</a:t>
                      </a:r>
                      <a:endParaRPr 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Mesin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62532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0" y="6248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optimalnya</a:t>
            </a:r>
            <a:r>
              <a:rPr lang="en-US" dirty="0" smtClean="0"/>
              <a:t> 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(opportunity cost)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optimal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total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PENJELASANNYA :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LANGKAH 1 : </a:t>
            </a:r>
            <a:r>
              <a:rPr lang="en-US" b="1" dirty="0" smtClean="0">
                <a:solidFill>
                  <a:srgbClr val="FF0000"/>
                </a:solidFill>
              </a:rPr>
              <a:t>TENTUKAN TABEL BIAYA KESEMPATAN </a:t>
            </a:r>
            <a:r>
              <a:rPr lang="en-US" b="1" dirty="0" smtClean="0">
                <a:solidFill>
                  <a:srgbClr val="FF0000"/>
                </a:solidFill>
              </a:rPr>
              <a:t>(Opportunity cost)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marL="1951038" indent="-411163" algn="just"/>
            <a:r>
              <a:rPr lang="en-US" dirty="0" smtClean="0"/>
              <a:t>a. </a:t>
            </a:r>
            <a:r>
              <a:rPr lang="en-US" dirty="0" err="1" smtClean="0"/>
              <a:t>Kurangkan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191000"/>
          <a:ext cx="6934200" cy="245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</a:tblGrid>
              <a:tr h="6257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Pekerjaan</a:t>
                      </a:r>
                      <a:endParaRPr 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Mesin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62532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Perhitungan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838200"/>
          <a:ext cx="8610600" cy="190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38100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PERHITUNGAN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Baris</a:t>
                      </a:r>
                      <a:r>
                        <a:rPr lang="en-US" dirty="0" smtClean="0"/>
                        <a:t> A 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– 4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– 4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4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– 4 = 6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Baris</a:t>
                      </a:r>
                      <a:r>
                        <a:rPr lang="en-US" dirty="0" smtClean="0"/>
                        <a:t> B 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– 8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– 8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– 8 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– 8 = 6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Baris</a:t>
                      </a:r>
                      <a:r>
                        <a:rPr lang="en-US" dirty="0" smtClean="0"/>
                        <a:t> C 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– 13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– 13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– 13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– 13 = 4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Baris</a:t>
                      </a:r>
                      <a:r>
                        <a:rPr lang="en-US" dirty="0" smtClean="0"/>
                        <a:t> D 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– 11 =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– 11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– 11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– 11 = 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1242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 algn="just"/>
            <a:r>
              <a:rPr lang="en-US" dirty="0" smtClean="0"/>
              <a:t>b. </a:t>
            </a:r>
            <a:r>
              <a:rPr lang="en-US" dirty="0" err="1" smtClean="0"/>
              <a:t>Kurangkan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962400"/>
          <a:ext cx="6934200" cy="245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</a:tblGrid>
              <a:tr h="6257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Pekerjaan</a:t>
                      </a:r>
                      <a:endParaRPr 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Mesin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62532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Perhitungannya</a:t>
            </a:r>
            <a:r>
              <a:rPr lang="en-US" dirty="0" smtClean="0"/>
              <a:t> :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685800"/>
          <a:ext cx="688848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120"/>
                <a:gridCol w="1722120"/>
                <a:gridCol w="1722120"/>
                <a:gridCol w="1722120"/>
              </a:tblGrid>
              <a:tr h="38100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PERHITUNGAN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Kolom</a:t>
                      </a:r>
                      <a:r>
                        <a:rPr lang="en-US" baseline="0" dirty="0" smtClean="0"/>
                        <a:t> 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Kolom</a:t>
                      </a:r>
                      <a:r>
                        <a:rPr lang="en-US" dirty="0" smtClean="0"/>
                        <a:t> 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Kolom</a:t>
                      </a:r>
                      <a:r>
                        <a:rPr lang="en-US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Kolom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– 1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– 0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– 0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4 = 2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5 – 1 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– 0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– 0 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4 = 2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1 – 1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– 0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– 0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– 4 = 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en-US" baseline="0" dirty="0" smtClean="0"/>
                        <a:t> – 1 =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– 0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0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– 4 = 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276600"/>
            <a:ext cx="8153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LANGKAH 2 : TENTUKAN APAKAH PENUGASAS OPTIMAL DAPAT </a:t>
            </a:r>
            <a:r>
              <a:rPr lang="en-US" b="1" dirty="0" smtClean="0">
                <a:solidFill>
                  <a:srgbClr val="FF0000"/>
                </a:solidFill>
              </a:rPr>
              <a:t>DIBUAT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Prosedurnya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(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hirozontal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total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meminimumkan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nol.</a:t>
            </a:r>
          </a:p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optimal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optimal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609600"/>
          <a:ext cx="6934200" cy="245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</a:tblGrid>
              <a:tr h="6257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Pekerjaan</a:t>
                      </a:r>
                      <a:endParaRPr 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Mesin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62532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3924300" y="2324100"/>
            <a:ext cx="129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71800" y="2514600"/>
            <a:ext cx="4876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4600" y="3886200"/>
            <a:ext cx="579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Dari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nol.</a:t>
            </a:r>
          </a:p>
          <a:p>
            <a:pPr algn="just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optimal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LANGKAH 3 : REVISI TABEL BIAYA KESEMPATAN</a:t>
            </a:r>
          </a:p>
          <a:p>
            <a:endParaRPr lang="en-US" dirty="0" smtClean="0"/>
          </a:p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diliputi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horizontal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Kurangkan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terliputi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horizontal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diliputi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(horizontal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819400"/>
          <a:ext cx="6934200" cy="245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</a:tblGrid>
              <a:tr h="6257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Pekerjaan</a:t>
                      </a:r>
                      <a:endParaRPr 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Mesin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62532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1295400"/>
          <a:ext cx="6934200" cy="245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</a:tblGrid>
              <a:tr h="6257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Pekerjaan</a:t>
                      </a:r>
                      <a:endParaRPr 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Mesin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62532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04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horizontal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86200" y="2971800"/>
            <a:ext cx="1371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7200" y="2438400"/>
            <a:ext cx="3505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2819400"/>
            <a:ext cx="3505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19400" y="3200400"/>
            <a:ext cx="4953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326380" y="2933700"/>
            <a:ext cx="129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713220" y="2933700"/>
            <a:ext cx="129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95600" y="4419600"/>
            <a:ext cx="586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optimal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Penugasan</a:t>
            </a:r>
            <a:r>
              <a:rPr lang="en-US" dirty="0" smtClean="0"/>
              <a:t> optimal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(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) nol.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1507</Words>
  <Application>Microsoft Office PowerPoint</Application>
  <PresentationFormat>On-screen Show (4:3)</PresentationFormat>
  <Paragraphs>454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PENUGASAN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PENUGASAN</dc:title>
  <dc:creator>Aurell</dc:creator>
  <cp:lastModifiedBy>Aurell</cp:lastModifiedBy>
  <cp:revision>28</cp:revision>
  <dcterms:created xsi:type="dcterms:W3CDTF">2010-06-11T14:26:42Z</dcterms:created>
  <dcterms:modified xsi:type="dcterms:W3CDTF">2010-06-12T05:59:08Z</dcterms:modified>
</cp:coreProperties>
</file>