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67" r:id="rId5"/>
    <p:sldId id="268" r:id="rId6"/>
    <p:sldId id="269" r:id="rId7"/>
    <p:sldId id="260" r:id="rId8"/>
    <p:sldId id="261" r:id="rId9"/>
    <p:sldId id="262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3012" y="3429000"/>
            <a:ext cx="7262181" cy="990600"/>
          </a:xfrm>
        </p:spPr>
        <p:txBody>
          <a:bodyPr/>
          <a:lstStyle/>
          <a:p>
            <a:pPr algn="ctr"/>
            <a:r>
              <a:rPr lang="en-US" dirty="0" err="1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Etika</a:t>
            </a:r>
            <a:r>
              <a:rPr lang="en-US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dirty="0" err="1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Dalam</a:t>
            </a:r>
            <a:r>
              <a:rPr lang="en-US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r>
              <a:rPr lang="en-US" dirty="0" err="1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Pelayanan</a:t>
            </a:r>
            <a:r>
              <a:rPr lang="en-US" dirty="0">
                <a:effectLst>
                  <a:reflection blurRad="6350" stA="55000" endA="300" endPos="45500" dir="5400000" sy="-100000" algn="bl" rotWithShape="0"/>
                </a:effectLst>
                <a:latin typeface="Trebuchet MS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012" y="4953000"/>
            <a:ext cx="3747193" cy="1066800"/>
          </a:xfrm>
        </p:spPr>
        <p:txBody>
          <a:bodyPr>
            <a:noAutofit/>
          </a:bodyPr>
          <a:lstStyle/>
          <a:p>
            <a:endParaRPr lang="en-US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MELLY MAULIN P</a:t>
            </a:r>
          </a:p>
          <a:p>
            <a:endParaRPr lang="en-US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2" y="1066800"/>
            <a:ext cx="8686800" cy="501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62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2" y="11430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1143000"/>
            <a:ext cx="762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3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1219200"/>
            <a:ext cx="7848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8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2" y="1066800"/>
            <a:ext cx="6629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20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11430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2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2" y="12192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3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2" y="1219200"/>
            <a:ext cx="7696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7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6412" y="2209800"/>
            <a:ext cx="60928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296" indent="0" algn="ctr">
              <a:buNone/>
            </a:pPr>
            <a:endParaRPr lang="en-US" sz="4000" b="1" dirty="0">
              <a:latin typeface="Calibri" panose="020F0502020204030204" pitchFamily="34" charset="0"/>
            </a:endParaRPr>
          </a:p>
          <a:p>
            <a:pPr marL="82296" indent="0" algn="ctr">
              <a:buNone/>
            </a:pPr>
            <a:r>
              <a:rPr lang="en-US" sz="4000" b="1" dirty="0" err="1">
                <a:latin typeface="Calibri" panose="020F0502020204030204" pitchFamily="34" charset="0"/>
              </a:rPr>
              <a:t>Hatur</a:t>
            </a:r>
            <a:r>
              <a:rPr lang="en-US" sz="4000" b="1" dirty="0">
                <a:latin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</a:rPr>
              <a:t>Nuhun</a:t>
            </a:r>
            <a:endParaRPr lang="en-US" sz="4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960813" y="762000"/>
            <a:ext cx="4114798" cy="639762"/>
          </a:xfrm>
        </p:spPr>
        <p:txBody>
          <a:bodyPr/>
          <a:lstStyle/>
          <a:p>
            <a:pPr algn="ctr"/>
            <a:r>
              <a:rPr lang="en-US" b="1" dirty="0" err="1">
                <a:latin typeface="Trebuchet MS"/>
              </a:rPr>
              <a:t>Pengertian</a:t>
            </a:r>
            <a:r>
              <a:rPr lang="en-US" b="1" dirty="0">
                <a:latin typeface="Trebuchet MS"/>
              </a:rPr>
              <a:t> </a:t>
            </a:r>
            <a:r>
              <a:rPr lang="en-US" b="1" dirty="0" err="1">
                <a:latin typeface="Trebuchet MS"/>
              </a:rPr>
              <a:t>Profesi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600200"/>
            <a:ext cx="9296400" cy="5029200"/>
          </a:xfrm>
        </p:spPr>
        <p:txBody>
          <a:bodyPr>
            <a:noAutofit/>
          </a:bodyPr>
          <a:lstStyle/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>
                <a:latin typeface="Calibri" panose="020F0502020204030204" pitchFamily="34" charset="0"/>
              </a:rPr>
              <a:t>Kata </a:t>
            </a:r>
            <a:r>
              <a:rPr lang="en-US" sz="2300" dirty="0" err="1">
                <a:latin typeface="Calibri" panose="020F0502020204030204" pitchFamily="34" charset="0"/>
              </a:rPr>
              <a:t>profesi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berasal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dari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bahasa</a:t>
            </a:r>
            <a:r>
              <a:rPr lang="en-US" sz="2300" dirty="0">
                <a:latin typeface="Calibri" panose="020F0502020204030204" pitchFamily="34" charset="0"/>
              </a:rPr>
              <a:t> Latin </a:t>
            </a:r>
            <a:r>
              <a:rPr lang="en-US" sz="2300" dirty="0" err="1">
                <a:latin typeface="Calibri" panose="020F0502020204030204" pitchFamily="34" charset="0"/>
              </a:rPr>
              <a:t>yaitu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Professues</a:t>
            </a:r>
            <a:r>
              <a:rPr lang="en-US" sz="2300" dirty="0">
                <a:latin typeface="Calibri" panose="020F0502020204030204" pitchFamily="34" charset="0"/>
              </a:rPr>
              <a:t>, yang </a:t>
            </a:r>
            <a:r>
              <a:rPr lang="en-US" sz="2300" dirty="0" err="1">
                <a:latin typeface="Calibri" panose="020F0502020204030204" pitchFamily="34" charset="0"/>
              </a:rPr>
              <a:t>berarti</a:t>
            </a:r>
            <a:r>
              <a:rPr lang="en-US" sz="2300" dirty="0">
                <a:latin typeface="Calibri" panose="020F0502020204030204" pitchFamily="34" charset="0"/>
              </a:rPr>
              <a:t> “</a:t>
            </a:r>
            <a:r>
              <a:rPr lang="en-US" sz="2300" dirty="0" err="1">
                <a:latin typeface="Calibri" panose="020F0502020204030204" pitchFamily="34" charset="0"/>
              </a:rPr>
              <a:t>Suatu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kegiatan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atau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pekerjaan</a:t>
            </a:r>
            <a:r>
              <a:rPr lang="en-US" sz="2300" dirty="0">
                <a:latin typeface="Calibri" panose="020F0502020204030204" pitchFamily="34" charset="0"/>
              </a:rPr>
              <a:t> yang </a:t>
            </a:r>
            <a:r>
              <a:rPr lang="en-US" sz="2300" dirty="0" err="1">
                <a:latin typeface="Calibri" panose="020F0502020204030204" pitchFamily="34" charset="0"/>
              </a:rPr>
              <a:t>semula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dihubungkan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dengan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sumpah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dan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janji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bersifat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religius</a:t>
            </a:r>
            <a:r>
              <a:rPr lang="en-US" sz="2300" dirty="0">
                <a:latin typeface="Calibri" panose="020F0502020204030204" pitchFamily="34" charset="0"/>
              </a:rPr>
              <a:t>”.</a:t>
            </a:r>
          </a:p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 err="1">
                <a:latin typeface="Calibri" panose="020F0502020204030204" pitchFamily="34" charset="0"/>
              </a:rPr>
              <a:t>Jenis-jenis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Bidang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Profesi</a:t>
            </a:r>
            <a:r>
              <a:rPr lang="en-US" sz="2300" dirty="0">
                <a:latin typeface="Calibri" panose="020F0502020204030204" pitchFamily="34" charset="0"/>
              </a:rPr>
              <a:t> :</a:t>
            </a:r>
          </a:p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>
                <a:latin typeface="Calibri" panose="020F0502020204030204" pitchFamily="34" charset="0"/>
              </a:rPr>
              <a:t>1. </a:t>
            </a:r>
            <a:r>
              <a:rPr lang="en-US" sz="2300" dirty="0" err="1">
                <a:latin typeface="Calibri" panose="020F0502020204030204" pitchFamily="34" charset="0"/>
              </a:rPr>
              <a:t>Profesi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Khusus</a:t>
            </a:r>
            <a:endParaRPr lang="en-US" sz="2300" dirty="0">
              <a:latin typeface="Calibri" panose="020F0502020204030204" pitchFamily="34" charset="0"/>
            </a:endParaRPr>
          </a:p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>
                <a:latin typeface="Calibri" panose="020F0502020204030204" pitchFamily="34" charset="0"/>
              </a:rPr>
              <a:t>Para </a:t>
            </a:r>
            <a:r>
              <a:rPr lang="en-US" sz="2300" dirty="0" err="1">
                <a:latin typeface="Calibri" panose="020F0502020204030204" pitchFamily="34" charset="0"/>
              </a:rPr>
              <a:t>profesional</a:t>
            </a:r>
            <a:r>
              <a:rPr lang="en-US" sz="2300" dirty="0">
                <a:latin typeface="Calibri" panose="020F0502020204030204" pitchFamily="34" charset="0"/>
              </a:rPr>
              <a:t> yang </a:t>
            </a:r>
            <a:r>
              <a:rPr lang="en-US" sz="2300" dirty="0" err="1">
                <a:latin typeface="Calibri" panose="020F0502020204030204" pitchFamily="34" charset="0"/>
              </a:rPr>
              <a:t>melaksanakan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profesi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secara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khusus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untuk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mendapatkan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nafkah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atau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penghasilan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tertentu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sebagai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tujuan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pokoknya</a:t>
            </a:r>
            <a:endParaRPr lang="en-US" sz="2300" dirty="0">
              <a:latin typeface="Calibri" panose="020F0502020204030204" pitchFamily="34" charset="0"/>
            </a:endParaRPr>
          </a:p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>
                <a:latin typeface="Calibri" panose="020F0502020204030204" pitchFamily="34" charset="0"/>
              </a:rPr>
              <a:t>2. </a:t>
            </a:r>
            <a:r>
              <a:rPr lang="en-US" sz="2300" dirty="0" err="1">
                <a:latin typeface="Calibri" panose="020F0502020204030204" pitchFamily="34" charset="0"/>
              </a:rPr>
              <a:t>Profesi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Luhur</a:t>
            </a:r>
            <a:endParaRPr lang="en-US" sz="2300" dirty="0">
              <a:latin typeface="Calibri" panose="020F0502020204030204" pitchFamily="34" charset="0"/>
            </a:endParaRPr>
          </a:p>
          <a:p>
            <a:pPr marL="82296" lvl="0" indent="0" algn="just">
              <a:lnSpc>
                <a:spcPct val="100000"/>
              </a:lnSpc>
              <a:buNone/>
            </a:pPr>
            <a:r>
              <a:rPr lang="en-US" sz="2300" dirty="0">
                <a:latin typeface="Calibri" panose="020F0502020204030204" pitchFamily="34" charset="0"/>
              </a:rPr>
              <a:t>Para </a:t>
            </a:r>
            <a:r>
              <a:rPr lang="en-US" sz="2300" dirty="0" err="1">
                <a:latin typeface="Calibri" panose="020F0502020204030204" pitchFamily="34" charset="0"/>
              </a:rPr>
              <a:t>profesional</a:t>
            </a:r>
            <a:r>
              <a:rPr lang="en-US" sz="2300" dirty="0">
                <a:latin typeface="Calibri" panose="020F0502020204030204" pitchFamily="34" charset="0"/>
              </a:rPr>
              <a:t> yang </a:t>
            </a:r>
            <a:r>
              <a:rPr lang="en-US" sz="2300" dirty="0" err="1">
                <a:latin typeface="Calibri" panose="020F0502020204030204" pitchFamily="34" charset="0"/>
              </a:rPr>
              <a:t>melaksanakan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profesinya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tidak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lagi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untuk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mendapatkan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nafkah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sebagai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tujuan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utamanya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tetapi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sudah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merupakan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dedikasi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atau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sebagai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jiwa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err="1">
                <a:latin typeface="Calibri" panose="020F0502020204030204" pitchFamily="34" charset="0"/>
              </a:rPr>
              <a:t>pengabdian</a:t>
            </a:r>
            <a:r>
              <a:rPr lang="en-US" sz="23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8914" y="457200"/>
            <a:ext cx="4191000" cy="1143000"/>
          </a:xfrm>
        </p:spPr>
        <p:txBody>
          <a:bodyPr/>
          <a:lstStyle/>
          <a:p>
            <a:pPr algn="ctr"/>
            <a:r>
              <a:rPr lang="en-US" b="1" dirty="0" err="1">
                <a:latin typeface="Trebuchet MS"/>
              </a:rPr>
              <a:t>Ciri-ciri</a:t>
            </a:r>
            <a:r>
              <a:rPr lang="en-US" b="1" dirty="0">
                <a:latin typeface="Trebuchet MS"/>
              </a:rPr>
              <a:t> </a:t>
            </a:r>
            <a:r>
              <a:rPr lang="en-US" b="1" dirty="0" err="1">
                <a:latin typeface="Trebuchet MS"/>
              </a:rPr>
              <a:t>Profesional</a:t>
            </a:r>
            <a:r>
              <a:rPr lang="en-US" b="1" dirty="0">
                <a:latin typeface="Trebuchet MS"/>
              </a:rPr>
              <a:t/>
            </a:r>
            <a:br>
              <a:rPr lang="en-US" b="1" dirty="0">
                <a:latin typeface="Trebuchet MS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800600"/>
          </a:xfrm>
        </p:spPr>
        <p:txBody>
          <a:bodyPr>
            <a:normAutofit/>
          </a:bodyPr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skill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endParaRPr lang="en-US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pengabdian</a:t>
            </a:r>
            <a:endParaRPr lang="en-US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13" y="685800"/>
            <a:ext cx="4114798" cy="685800"/>
          </a:xfrm>
        </p:spPr>
        <p:txBody>
          <a:bodyPr/>
          <a:lstStyle/>
          <a:p>
            <a:pPr algn="ctr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Etika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370012" y="1752600"/>
            <a:ext cx="1013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n-US" sz="2800" dirty="0">
                <a:latin typeface="Calibri" panose="020F0502020204030204" pitchFamily="34" charset="0"/>
              </a:rPr>
              <a:t>Kata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sering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disebut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istilah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Etik</a:t>
            </a:r>
            <a:r>
              <a:rPr lang="en-US" sz="2800" dirty="0">
                <a:latin typeface="Calibri" panose="020F0502020204030204" pitchFamily="34" charset="0"/>
              </a:rPr>
              <a:t>. Dari </a:t>
            </a:r>
            <a:r>
              <a:rPr lang="en-US" sz="2800" dirty="0" err="1">
                <a:latin typeface="Calibri" panose="020F0502020204030204" pitchFamily="34" charset="0"/>
              </a:rPr>
              <a:t>segi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Etimologi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istilah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berasal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</a:rPr>
              <a:t> kata Latin “</a:t>
            </a:r>
            <a:r>
              <a:rPr lang="en-US" sz="2800" dirty="0" err="1">
                <a:latin typeface="Calibri" panose="020F0502020204030204" pitchFamily="34" charset="0"/>
              </a:rPr>
              <a:t>Ethicus</a:t>
            </a:r>
            <a:r>
              <a:rPr lang="en-US" sz="2800" dirty="0">
                <a:latin typeface="Calibri" panose="020F0502020204030204" pitchFamily="34" charset="0"/>
              </a:rPr>
              <a:t>” yang </a:t>
            </a:r>
            <a:r>
              <a:rPr lang="en-US" sz="2800" dirty="0" err="1">
                <a:latin typeface="Calibri" panose="020F0502020204030204" pitchFamily="34" charset="0"/>
              </a:rPr>
              <a:t>berarti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kebiasaan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adalah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suatu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ilmu</a:t>
            </a:r>
            <a:r>
              <a:rPr lang="en-US" sz="2800" dirty="0">
                <a:latin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</a:rPr>
              <a:t>membicarakan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masalah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perbuatan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atau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tingkah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laku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manusia</a:t>
            </a:r>
            <a:r>
              <a:rPr lang="en-US" sz="2800" dirty="0">
                <a:latin typeface="Calibri" panose="020F0502020204030204" pitchFamily="34" charset="0"/>
              </a:rPr>
              <a:t>.</a:t>
            </a:r>
          </a:p>
          <a:p>
            <a:pPr marL="82296" indent="0" algn="just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82296" indent="0" algn="just">
              <a:buNone/>
            </a:pPr>
            <a:r>
              <a:rPr lang="en-US" sz="2800" dirty="0" err="1">
                <a:latin typeface="Calibri" panose="020F0502020204030204" pitchFamily="34" charset="0"/>
              </a:rPr>
              <a:t>Secara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khusus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dibagi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dua</a:t>
            </a:r>
            <a:r>
              <a:rPr lang="en-US" sz="2800" dirty="0">
                <a:latin typeface="Calibri" panose="020F0502020204030204" pitchFamily="34" charset="0"/>
              </a:rPr>
              <a:t> :</a:t>
            </a:r>
          </a:p>
          <a:p>
            <a:pPr marL="596646" indent="-514350" algn="just"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Individual (</a:t>
            </a:r>
            <a:r>
              <a:rPr lang="en-US" sz="2800" dirty="0" err="1">
                <a:latin typeface="Calibri" panose="020F0502020204030204" pitchFamily="34" charset="0"/>
              </a:rPr>
              <a:t>Subyeknya</a:t>
            </a:r>
            <a:r>
              <a:rPr lang="en-US" sz="2800" dirty="0">
                <a:latin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</a:rPr>
              <a:t>perorangan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marL="596646" indent="-514350" algn="just"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Sosial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</a:rPr>
              <a:t>sikap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terhadap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sesama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keluarga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politik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bisnis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kehumasan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etika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profesi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7913" y="381000"/>
            <a:ext cx="55625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rebuchet MS"/>
              </a:rPr>
              <a:t>Prinsip-Prinsip</a:t>
            </a:r>
            <a:r>
              <a:rPr lang="en-US" b="1" dirty="0">
                <a:latin typeface="Trebuchet MS"/>
              </a:rPr>
              <a:t> </a:t>
            </a:r>
            <a:r>
              <a:rPr lang="en-US" b="1" dirty="0" err="1">
                <a:latin typeface="Trebuchet MS"/>
              </a:rPr>
              <a:t>Etika</a:t>
            </a:r>
            <a:r>
              <a:rPr lang="en-US" b="1" dirty="0">
                <a:latin typeface="Trebuchet MS"/>
              </a:rPr>
              <a:t> </a:t>
            </a:r>
            <a:r>
              <a:rPr lang="en-US" b="1" dirty="0" err="1">
                <a:latin typeface="Trebuchet MS"/>
              </a:rPr>
              <a:t>Profesi</a:t>
            </a:r>
            <a:r>
              <a:rPr lang="en-US" b="1" dirty="0">
                <a:latin typeface="Trebuchet MS"/>
              </a:rPr>
              <a:t/>
            </a:r>
            <a:br>
              <a:rPr lang="en-US" b="1" dirty="0">
                <a:latin typeface="Trebuchet MS"/>
              </a:rPr>
            </a:b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446212" y="1676400"/>
            <a:ext cx="99060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Tanggung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jawab</a:t>
            </a:r>
            <a:endParaRPr lang="en-US" sz="2800" dirty="0">
              <a:latin typeface="Calibri" panose="020F0502020204030204" pitchFamily="34" charset="0"/>
            </a:endParaRP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Kebebasan</a:t>
            </a:r>
            <a:endParaRPr lang="en-US" sz="2800" dirty="0">
              <a:latin typeface="Calibri" panose="020F0502020204030204" pitchFamily="34" charset="0"/>
            </a:endParaRP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Kejujuran</a:t>
            </a:r>
            <a:endParaRPr lang="en-US" sz="2800" dirty="0">
              <a:latin typeface="Calibri" panose="020F0502020204030204" pitchFamily="34" charset="0"/>
            </a:endParaRP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Keadilan</a:t>
            </a:r>
            <a:endParaRPr lang="en-US" sz="2800" dirty="0">
              <a:latin typeface="Calibri" panose="020F0502020204030204" pitchFamily="34" charset="0"/>
            </a:endParaRP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</a:rPr>
              <a:t>Otonomi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2" y="533400"/>
            <a:ext cx="9143998" cy="9144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latin typeface="Trebuchet MS"/>
              </a:rPr>
              <a:t>Etiket</a:t>
            </a:r>
            <a:r>
              <a:rPr lang="en-US" sz="3600" dirty="0">
                <a:latin typeface="Trebuchet MS"/>
              </a:rPr>
              <a:t> </a:t>
            </a:r>
            <a:r>
              <a:rPr lang="en-US" sz="3600" dirty="0" err="1">
                <a:latin typeface="Trebuchet MS"/>
              </a:rPr>
              <a:t>Pergaulan</a:t>
            </a:r>
            <a:r>
              <a:rPr lang="en-US" sz="3600" dirty="0">
                <a:latin typeface="Trebuchet MS"/>
              </a:rPr>
              <a:t> </a:t>
            </a:r>
            <a:r>
              <a:rPr lang="en-US" sz="3600" dirty="0" err="1">
                <a:latin typeface="Trebuchet MS"/>
              </a:rPr>
              <a:t>Dalam</a:t>
            </a:r>
            <a:r>
              <a:rPr lang="en-US" sz="3600" dirty="0">
                <a:latin typeface="Trebuchet MS"/>
              </a:rPr>
              <a:t> </a:t>
            </a:r>
            <a:r>
              <a:rPr lang="en-US" sz="3600" dirty="0" err="1">
                <a:latin typeface="Trebuchet MS"/>
              </a:rPr>
              <a:t>Dunia</a:t>
            </a:r>
            <a:r>
              <a:rPr lang="en-US" sz="3600" dirty="0">
                <a:latin typeface="Trebuchet MS"/>
              </a:rPr>
              <a:t> </a:t>
            </a:r>
            <a:r>
              <a:rPr lang="en-US" sz="3600" dirty="0" smtClean="0">
                <a:latin typeface="Trebuchet MS"/>
              </a:rPr>
              <a:t>Usaha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527264" y="1600200"/>
            <a:ext cx="10358347" cy="462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 indent="0" algn="just">
              <a:lnSpc>
                <a:spcPct val="170000"/>
              </a:lnSpc>
              <a:buNone/>
            </a:pPr>
            <a:r>
              <a:rPr lang="en-US" sz="2200" dirty="0" err="1">
                <a:latin typeface="Calibri" panose="020F0502020204030204" pitchFamily="34" charset="0"/>
              </a:rPr>
              <a:t>Etiket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adalah</a:t>
            </a:r>
            <a:r>
              <a:rPr lang="en-US" sz="2200" dirty="0">
                <a:latin typeface="Calibri" panose="020F0502020204030204" pitchFamily="34" charset="0"/>
              </a:rPr>
              <a:t> Tata </a:t>
            </a:r>
            <a:r>
              <a:rPr lang="en-US" sz="2200" dirty="0" err="1">
                <a:latin typeface="Calibri" panose="020F0502020204030204" pitchFamily="34" charset="0"/>
              </a:rPr>
              <a:t>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pergaulan</a:t>
            </a:r>
            <a:r>
              <a:rPr lang="en-US" sz="2200" dirty="0">
                <a:latin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</a:rPr>
              <a:t>baik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antara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sesama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manusia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Dewasa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ini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etiket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lebih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menitik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beratkan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kepada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berbicara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sopan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berpakaian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duduk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cara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menerima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tamu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dll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Jadi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etiket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atauran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sopan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santun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dalam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pergaulan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  <a:endParaRPr lang="en-US" sz="2200" dirty="0">
              <a:latin typeface="Calibri" panose="020F0502020204030204" pitchFamily="34" charset="0"/>
            </a:endParaRPr>
          </a:p>
          <a:p>
            <a:pPr marL="82296" lvl="0" indent="0" algn="just">
              <a:lnSpc>
                <a:spcPct val="170000"/>
              </a:lnSpc>
              <a:buNone/>
            </a:pPr>
            <a:r>
              <a:rPr lang="en-US" sz="2200" dirty="0" err="1">
                <a:latin typeface="Calibri" panose="020F0502020204030204" pitchFamily="34" charset="0"/>
              </a:rPr>
              <a:t>Etiket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merupakan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dasar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prestasi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diri</a:t>
            </a:r>
            <a:r>
              <a:rPr lang="en-US" sz="2200" dirty="0">
                <a:latin typeface="Calibri" panose="020F0502020204030204" pitchFamily="34" charset="0"/>
              </a:rPr>
              <a:t>. Yang </a:t>
            </a:r>
            <a:r>
              <a:rPr lang="en-US" sz="2200" dirty="0" err="1">
                <a:latin typeface="Calibri" panose="020F0502020204030204" pitchFamily="34" charset="0"/>
              </a:rPr>
              <a:t>harus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diperhatikan</a:t>
            </a:r>
            <a:r>
              <a:rPr lang="en-US" sz="2200" dirty="0">
                <a:latin typeface="Calibri" panose="020F0502020204030204" pitchFamily="34" charset="0"/>
              </a:rPr>
              <a:t> :</a:t>
            </a:r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</a:rPr>
              <a:t>Penampilan</a:t>
            </a:r>
            <a:endParaRPr lang="en-US" sz="2200" dirty="0">
              <a:latin typeface="Calibri" panose="020F0502020204030204" pitchFamily="34" charset="0"/>
            </a:endParaRPr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</a:rPr>
              <a:t>Bahasa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tubuh</a:t>
            </a:r>
            <a:endParaRPr lang="en-US" sz="2200" dirty="0">
              <a:latin typeface="Calibri" panose="020F0502020204030204" pitchFamily="34" charset="0"/>
            </a:endParaRPr>
          </a:p>
          <a:p>
            <a:pPr marL="596646" lvl="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US" sz="2200" dirty="0" err="1">
                <a:latin typeface="Calibri" panose="020F0502020204030204" pitchFamily="34" charset="0"/>
              </a:rPr>
              <a:t>Suara</a:t>
            </a:r>
            <a:endParaRPr lang="en-US" sz="2200" dirty="0">
              <a:latin typeface="Calibri" panose="020F0502020204030204" pitchFamily="34" charset="0"/>
            </a:endParaRPr>
          </a:p>
          <a:p>
            <a:pPr marL="82296" lvl="0" indent="0" algn="just">
              <a:lnSpc>
                <a:spcPct val="170000"/>
              </a:lnSpc>
              <a:buNone/>
            </a:pPr>
            <a:endParaRPr 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5334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rebuchet MS"/>
              </a:rPr>
              <a:t/>
            </a:r>
            <a:br>
              <a:rPr lang="en-US" sz="3600" dirty="0">
                <a:latin typeface="Trebuchet MS"/>
              </a:rPr>
            </a:br>
            <a:r>
              <a:rPr lang="en-US" sz="3600" dirty="0">
                <a:latin typeface="Trebuchet MS"/>
              </a:rPr>
              <a:t/>
            </a:r>
            <a:br>
              <a:rPr lang="en-US" sz="3600" dirty="0">
                <a:latin typeface="Trebuchet MS"/>
              </a:rPr>
            </a:br>
            <a:r>
              <a:rPr lang="en-US" sz="3600" dirty="0" err="1">
                <a:latin typeface="Trebuchet MS"/>
              </a:rPr>
              <a:t>Penerapan</a:t>
            </a:r>
            <a:r>
              <a:rPr lang="en-US" sz="3600" dirty="0">
                <a:latin typeface="Trebuchet MS"/>
              </a:rPr>
              <a:t> </a:t>
            </a:r>
            <a:r>
              <a:rPr lang="en-US" sz="3600" dirty="0" err="1" smtClean="0">
                <a:latin typeface="Trebuchet MS"/>
              </a:rPr>
              <a:t>Etiket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827212" y="172084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 indent="0">
              <a:lnSpc>
                <a:spcPct val="150000"/>
              </a:lnSpc>
              <a:buNone/>
            </a:pP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etiket</a:t>
            </a:r>
            <a:r>
              <a:rPr lang="en-US" sz="2400" dirty="0"/>
              <a:t> para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pelaku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:</a:t>
            </a:r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, </a:t>
            </a:r>
            <a:r>
              <a:rPr lang="en-US" sz="2400" dirty="0" err="1"/>
              <a:t>berperasaan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yang </a:t>
            </a:r>
            <a:r>
              <a:rPr lang="en-US" sz="2400" dirty="0" err="1"/>
              <a:t>profesional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egosentris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rahasia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pertimbangan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menepati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en-US" sz="2400" dirty="0"/>
          </a:p>
          <a:p>
            <a:pPr marL="596646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sopan</a:t>
            </a:r>
            <a:r>
              <a:rPr lang="en-US" sz="2400" dirty="0"/>
              <a:t> </a:t>
            </a:r>
            <a:r>
              <a:rPr lang="en-US" sz="2400" dirty="0" err="1"/>
              <a:t>santun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2" y="1143000"/>
            <a:ext cx="649410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2" y="1066800"/>
            <a:ext cx="6400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7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285</Words>
  <Application>Microsoft Office PowerPoint</Application>
  <PresentationFormat>Custom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Consolas</vt:lpstr>
      <vt:lpstr>Corbel</vt:lpstr>
      <vt:lpstr>Trebuchet MS</vt:lpstr>
      <vt:lpstr>Chalkboard 16x9</vt:lpstr>
      <vt:lpstr>Etika Dalam Pelayanan </vt:lpstr>
      <vt:lpstr>Pengertian Profesi</vt:lpstr>
      <vt:lpstr>Ciri-ciri Profesional </vt:lpstr>
      <vt:lpstr>Pengertian Etika</vt:lpstr>
      <vt:lpstr>Prinsip-Prinsip Etika Profesi </vt:lpstr>
      <vt:lpstr>Etiket Pergaulan Dalam Dunia Usaha</vt:lpstr>
      <vt:lpstr>  Penerapan Etiket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2016-02-04T03:42:14Z</dcterms:created>
  <dcterms:modified xsi:type="dcterms:W3CDTF">2016-02-05T02:02:16Z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