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9"/>
  </p:notesMasterIdLst>
  <p:sldIdLst>
    <p:sldId id="369" r:id="rId2"/>
    <p:sldId id="660" r:id="rId3"/>
    <p:sldId id="661" r:id="rId4"/>
    <p:sldId id="662" r:id="rId5"/>
    <p:sldId id="663" r:id="rId6"/>
    <p:sldId id="664" r:id="rId7"/>
    <p:sldId id="665" r:id="rId8"/>
    <p:sldId id="666" r:id="rId9"/>
    <p:sldId id="667" r:id="rId10"/>
    <p:sldId id="668" r:id="rId11"/>
    <p:sldId id="669" r:id="rId12"/>
    <p:sldId id="670" r:id="rId13"/>
    <p:sldId id="671" r:id="rId14"/>
    <p:sldId id="672" r:id="rId15"/>
    <p:sldId id="685" r:id="rId16"/>
    <p:sldId id="673" r:id="rId17"/>
    <p:sldId id="677" r:id="rId18"/>
    <p:sldId id="678" r:id="rId19"/>
    <p:sldId id="684" r:id="rId20"/>
    <p:sldId id="686" r:id="rId21"/>
    <p:sldId id="687" r:id="rId22"/>
    <p:sldId id="688" r:id="rId23"/>
    <p:sldId id="689" r:id="rId24"/>
    <p:sldId id="679" r:id="rId25"/>
    <p:sldId id="680" r:id="rId26"/>
    <p:sldId id="681" r:id="rId27"/>
    <p:sldId id="691" r:id="rId28"/>
    <p:sldId id="692" r:id="rId29"/>
    <p:sldId id="682" r:id="rId30"/>
    <p:sldId id="683" r:id="rId31"/>
    <p:sldId id="693" r:id="rId32"/>
    <p:sldId id="694" r:id="rId33"/>
    <p:sldId id="695" r:id="rId34"/>
    <p:sldId id="696" r:id="rId35"/>
    <p:sldId id="697" r:id="rId36"/>
    <p:sldId id="729" r:id="rId37"/>
    <p:sldId id="698" r:id="rId38"/>
    <p:sldId id="730" r:id="rId39"/>
    <p:sldId id="700" r:id="rId40"/>
    <p:sldId id="701" r:id="rId41"/>
    <p:sldId id="702" r:id="rId42"/>
    <p:sldId id="703" r:id="rId43"/>
    <p:sldId id="704" r:id="rId44"/>
    <p:sldId id="705" r:id="rId45"/>
    <p:sldId id="706" r:id="rId46"/>
    <p:sldId id="707" r:id="rId47"/>
    <p:sldId id="708" r:id="rId48"/>
    <p:sldId id="709" r:id="rId49"/>
    <p:sldId id="710" r:id="rId50"/>
    <p:sldId id="711" r:id="rId51"/>
    <p:sldId id="712" r:id="rId52"/>
    <p:sldId id="713" r:id="rId53"/>
    <p:sldId id="714" r:id="rId54"/>
    <p:sldId id="715" r:id="rId55"/>
    <p:sldId id="716" r:id="rId56"/>
    <p:sldId id="717" r:id="rId57"/>
    <p:sldId id="718" r:id="rId58"/>
    <p:sldId id="719" r:id="rId59"/>
    <p:sldId id="720" r:id="rId60"/>
    <p:sldId id="721" r:id="rId61"/>
    <p:sldId id="722" r:id="rId62"/>
    <p:sldId id="723" r:id="rId63"/>
    <p:sldId id="724" r:id="rId64"/>
    <p:sldId id="725" r:id="rId65"/>
    <p:sldId id="726" r:id="rId66"/>
    <p:sldId id="727" r:id="rId67"/>
    <p:sldId id="728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DDEE3"/>
    <a:srgbClr val="FFCC00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71BDE7F-5F49-4B48-A845-F05FFE638C30}" type="slidenum">
              <a:rPr lang="en-US" sz="1200"/>
              <a:pPr eaLnBrk="1" hangingPunct="1"/>
              <a:t>51</a:t>
            </a:fld>
            <a:endParaRPr lang="en-US" sz="1200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19CD97C-82D1-467F-BFDE-C391DA15232A}" type="slidenum">
              <a:rPr lang="en-US" sz="1200"/>
              <a:pPr eaLnBrk="1" hangingPunct="1"/>
              <a:t>62</a:t>
            </a:fld>
            <a:endParaRPr lang="en-US" sz="1200"/>
          </a:p>
        </p:txBody>
      </p:sp>
      <p:sp>
        <p:nvSpPr>
          <p:cNvPr id="117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5D8F91C-D605-4E8B-A154-8CC1E36B3650}" type="slidenum">
              <a:rPr lang="en-US" sz="1200"/>
              <a:pPr eaLnBrk="1" hangingPunct="1"/>
              <a:t>63</a:t>
            </a:fld>
            <a:endParaRPr lang="en-US" sz="1200"/>
          </a:p>
        </p:txBody>
      </p:sp>
      <p:sp>
        <p:nvSpPr>
          <p:cNvPr id="117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D7B03B6-8236-48B7-8D2B-D91CD3D450AB}" type="slidenum">
              <a:rPr lang="en-US" sz="1200"/>
              <a:pPr eaLnBrk="1" hangingPunct="1"/>
              <a:t>64</a:t>
            </a:fld>
            <a:endParaRPr lang="en-US" sz="1200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552AD989-85F3-46B0-8157-D59DAEAFAEC8}" type="slidenum">
              <a:rPr lang="en-US" sz="1200"/>
              <a:pPr eaLnBrk="1" hangingPunct="1"/>
              <a:t>65</a:t>
            </a:fld>
            <a:endParaRPr lang="en-US" sz="1200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3AB31B7-A994-4052-AC95-96FC94AA492C}" type="slidenum">
              <a:rPr lang="en-US" sz="1200"/>
              <a:pPr eaLnBrk="1" hangingPunct="1"/>
              <a:t>66</a:t>
            </a:fld>
            <a:endParaRPr lang="en-US" sz="1200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2DCF5B8-6F7D-42C5-ADCC-32FABA505CED}" type="slidenum">
              <a:rPr lang="en-US" sz="1200"/>
              <a:pPr eaLnBrk="1" hangingPunct="1"/>
              <a:t>67</a:t>
            </a:fld>
            <a:endParaRPr lang="en-US" sz="1200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6A1867D4-8B0E-4F18-9639-EFAFC8968415}" type="slidenum">
              <a:rPr lang="en-US" sz="1200"/>
              <a:pPr eaLnBrk="1" hangingPunct="1"/>
              <a:t>52</a:t>
            </a:fld>
            <a:endParaRPr lang="en-US" sz="1200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D8C23867-2044-438C-9B94-AAC845D22922}" type="slidenum">
              <a:rPr lang="en-US" sz="1200"/>
              <a:pPr eaLnBrk="1" hangingPunct="1"/>
              <a:t>53</a:t>
            </a:fld>
            <a:endParaRPr lang="en-US" sz="1200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0E6AA88-9675-4C02-80DB-F17AE48B5985}" type="slidenum">
              <a:rPr lang="en-US" sz="1200"/>
              <a:pPr eaLnBrk="1" hangingPunct="1"/>
              <a:t>54</a:t>
            </a:fld>
            <a:endParaRPr lang="en-US" sz="1200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D4420D0-0AF4-400C-9AF8-286B14B31A8A}" type="slidenum">
              <a:rPr lang="en-US" sz="1200"/>
              <a:pPr eaLnBrk="1" hangingPunct="1"/>
              <a:t>55</a:t>
            </a:fld>
            <a:endParaRPr lang="en-US" sz="1200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15BA0BE-4F06-46C8-8B19-D83F0514BBA0}" type="slidenum">
              <a:rPr lang="en-US" sz="1200"/>
              <a:pPr eaLnBrk="1" hangingPunct="1"/>
              <a:t>56</a:t>
            </a:fld>
            <a:endParaRPr lang="en-US" sz="1200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436E4462-368E-402F-8C6D-0DBF485A5B30}" type="slidenum">
              <a:rPr lang="en-US" sz="1200"/>
              <a:pPr eaLnBrk="1" hangingPunct="1"/>
              <a:t>57</a:t>
            </a:fld>
            <a:endParaRPr lang="en-US" sz="1200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3A83503-E85F-4F18-9DD2-695C77CCDAD4}" type="slidenum">
              <a:rPr lang="en-US" sz="1200"/>
              <a:pPr eaLnBrk="1" hangingPunct="1"/>
              <a:t>60</a:t>
            </a:fld>
            <a:endParaRPr lang="en-US" sz="1200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00C1A8B1-5F28-4BE3-97C7-D7BE15CC7C39}" type="slidenum">
              <a:rPr lang="en-US" sz="1200"/>
              <a:pPr eaLnBrk="1" hangingPunct="1"/>
              <a:t>61</a:t>
            </a:fld>
            <a:endParaRPr lang="en-US" sz="1200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458200" cy="5029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8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7441291" TargetMode="External"/><Relationship Id="rId2" Type="http://schemas.openxmlformats.org/officeDocument/2006/relationships/hyperlink" Target="http://www.idsia.ch/~juergen/creativity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tags" Target="../tags/tag4.xml"/><Relationship Id="rId7" Type="http://schemas.openxmlformats.org/officeDocument/2006/relationships/image" Target="../media/image3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8.png"/><Relationship Id="rId4" Type="http://schemas.openxmlformats.org/officeDocument/2006/relationships/tags" Target="../tags/tag5.xml"/><Relationship Id="rId9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3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3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34.jpeg"/><Relationship Id="rId5" Type="http://schemas.openxmlformats.org/officeDocument/2006/relationships/image" Target="../media/image35.jpeg"/><Relationship Id="rId4" Type="http://schemas.openxmlformats.org/officeDocument/2006/relationships/image" Target="../media/image3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tags" Target="../tags/tag13.xml"/><Relationship Id="rId7" Type="http://schemas.openxmlformats.org/officeDocument/2006/relationships/image" Target="../media/image4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5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1.jpeg"/><Relationship Id="rId12" Type="http://schemas.openxmlformats.org/officeDocument/2006/relationships/image" Target="../media/image4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8.jpeg"/><Relationship Id="rId10" Type="http://schemas.openxmlformats.org/officeDocument/2006/relationships/image" Target="../media/image54.jpeg"/><Relationship Id="rId4" Type="http://schemas.openxmlformats.org/officeDocument/2006/relationships/image" Target="../media/image49.jpeg"/><Relationship Id="rId9" Type="http://schemas.openxmlformats.org/officeDocument/2006/relationships/image" Target="../media/image53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11" Type="http://schemas.openxmlformats.org/officeDocument/2006/relationships/image" Target="../media/image47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8.jpeg"/><Relationship Id="rId9" Type="http://schemas.openxmlformats.org/officeDocument/2006/relationships/image" Target="../media/image54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57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8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0866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Clustering Validation</a:t>
            </a:r>
          </a:p>
          <a:p>
            <a:r>
              <a:rPr lang="en-US" dirty="0" smtClean="0"/>
              <a:t>Minimum Description Length</a:t>
            </a:r>
          </a:p>
          <a:p>
            <a:r>
              <a:rPr lang="en-US" dirty="0" smtClean="0"/>
              <a:t>Information Theory</a:t>
            </a:r>
          </a:p>
          <a:p>
            <a:r>
              <a:rPr lang="en-US" dirty="0" smtClean="0"/>
              <a:t>Co-Clustering</a:t>
            </a:r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534400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r>
              <a:rPr lang="en-US" dirty="0"/>
              <a:t>Clusters in random data are not so crisp</a:t>
            </a:r>
          </a:p>
          <a:p>
            <a:endParaRPr lang="en-US" dirty="0"/>
          </a:p>
        </p:txBody>
      </p:sp>
      <p:pic>
        <p:nvPicPr>
          <p:cNvPr id="1664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44763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4005" name="Text Box 5"/>
          <p:cNvSpPr txBox="1">
            <a:spLocks noChangeArrowheads="1"/>
          </p:cNvSpPr>
          <p:nvPr/>
        </p:nvSpPr>
        <p:spPr bwMode="auto">
          <a:xfrm>
            <a:off x="3124200" y="5638800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DBSCAN</a:t>
            </a:r>
          </a:p>
        </p:txBody>
      </p:sp>
      <p:pic>
        <p:nvPicPr>
          <p:cNvPr id="16640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93" y="2544763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1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5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620963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502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10600" cy="12192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50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8788" y="1752600"/>
            <a:ext cx="8229600" cy="4876800"/>
          </a:xfrm>
        </p:spPr>
        <p:txBody>
          <a:bodyPr/>
          <a:lstStyle/>
          <a:p>
            <a:r>
              <a:rPr lang="en-US" dirty="0"/>
              <a:t>Clusters in random data are not so crisp</a:t>
            </a:r>
          </a:p>
          <a:p>
            <a:endParaRPr lang="en-US" dirty="0"/>
          </a:p>
        </p:txBody>
      </p:sp>
      <p:sp>
        <p:nvSpPr>
          <p:cNvPr id="1665029" name="Text Box 5"/>
          <p:cNvSpPr txBox="1">
            <a:spLocks noChangeArrowheads="1"/>
          </p:cNvSpPr>
          <p:nvPr/>
        </p:nvSpPr>
        <p:spPr bwMode="auto">
          <a:xfrm>
            <a:off x="3505200" y="5821363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K-means</a:t>
            </a:r>
          </a:p>
        </p:txBody>
      </p:sp>
      <p:pic>
        <p:nvPicPr>
          <p:cNvPr id="1665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6162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13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Clusters in random data are not so crisp</a:t>
            </a:r>
          </a:p>
          <a:p>
            <a:endParaRPr lang="en-US"/>
          </a:p>
        </p:txBody>
      </p:sp>
      <p:pic>
        <p:nvPicPr>
          <p:cNvPr id="1666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3876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6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3876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6054" name="Text Box 6"/>
          <p:cNvSpPr txBox="1">
            <a:spLocks noChangeArrowheads="1"/>
          </p:cNvSpPr>
          <p:nvPr/>
        </p:nvSpPr>
        <p:spPr bwMode="auto">
          <a:xfrm>
            <a:off x="3505200" y="5592763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Complete Link</a:t>
            </a:r>
          </a:p>
        </p:txBody>
      </p:sp>
    </p:spTree>
    <p:extLst>
      <p:ext uri="{BB962C8B-B14F-4D97-AF65-F5344CB8AC3E}">
        <p14:creationId xmlns:p14="http://schemas.microsoft.com/office/powerpoint/2010/main" val="17780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533400"/>
            <a:ext cx="8526463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  <a:endParaRPr lang="en-US" sz="4400" dirty="0"/>
          </a:p>
        </p:txBody>
      </p:sp>
      <p:pic>
        <p:nvPicPr>
          <p:cNvPr id="1667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228600" y="1981200"/>
            <a:ext cx="4800600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7076" name="Text Box 4"/>
          <p:cNvSpPr txBox="1">
            <a:spLocks noChangeArrowheads="1"/>
          </p:cNvSpPr>
          <p:nvPr/>
        </p:nvSpPr>
        <p:spPr bwMode="auto">
          <a:xfrm>
            <a:off x="3429000" y="4953000"/>
            <a:ext cx="289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DBSCAN</a:t>
            </a:r>
          </a:p>
        </p:txBody>
      </p:sp>
      <p:pic>
        <p:nvPicPr>
          <p:cNvPr id="1667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259263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172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01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" y="5699918"/>
            <a:ext cx="85105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4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334000"/>
          </a:xfrm>
        </p:spPr>
        <p:txBody>
          <a:bodyPr/>
          <a:lstStyle/>
          <a:p>
            <a:pPr marL="342900" indent="-342900"/>
            <a:r>
              <a:rPr lang="en-US" sz="2400" dirty="0" smtClean="0"/>
              <a:t>Internal </a:t>
            </a:r>
            <a:r>
              <a:rPr lang="en-US" sz="2400" dirty="0"/>
              <a:t>Index:  Used to measure the goodness of a clustering structure without </a:t>
            </a:r>
            <a:r>
              <a:rPr lang="en-US" sz="2400" dirty="0" smtClean="0"/>
              <a:t>reference to </a:t>
            </a:r>
            <a:r>
              <a:rPr lang="en-US" sz="2400" dirty="0"/>
              <a:t>external information</a:t>
            </a:r>
          </a:p>
          <a:p>
            <a:pPr marL="742950" lvl="1" indent="-285750"/>
            <a:r>
              <a:rPr lang="en-US" sz="2000" dirty="0" smtClean="0"/>
              <a:t>Example: SSE</a:t>
            </a:r>
            <a:endParaRPr lang="en-US" sz="2000" dirty="0"/>
          </a:p>
          <a:p>
            <a:pPr marL="342900" indent="-342900"/>
            <a:r>
              <a:rPr lang="en-US" sz="2400" dirty="0"/>
              <a:t>SSE is good for comparing two </a:t>
            </a:r>
            <a:r>
              <a:rPr lang="en-US" sz="2400" dirty="0" err="1"/>
              <a:t>clusterings</a:t>
            </a:r>
            <a:r>
              <a:rPr lang="en-US" sz="2400" dirty="0"/>
              <a:t> or two clusters (average SSE).</a:t>
            </a:r>
          </a:p>
          <a:p>
            <a:pPr marL="342900" indent="-342900"/>
            <a:r>
              <a:rPr lang="en-US" sz="2400" dirty="0"/>
              <a:t>Can also be used to estimate the number of clusters</a:t>
            </a:r>
          </a:p>
          <a:p>
            <a:pPr marL="342900" indent="-342900">
              <a:buFont typeface="Monotype Sorts" pitchFamily="2" charset="2"/>
              <a:buNone/>
            </a:pPr>
            <a:endParaRPr lang="en-US" sz="2400" dirty="0"/>
          </a:p>
          <a:p>
            <a:pPr marL="342900" indent="-342900"/>
            <a:endParaRPr lang="en-US" sz="2400" dirty="0"/>
          </a:p>
        </p:txBody>
      </p:sp>
      <p:sp>
        <p:nvSpPr>
          <p:cNvPr id="1668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Internal Measures: SSE</a:t>
            </a:r>
          </a:p>
        </p:txBody>
      </p:sp>
      <p:pic>
        <p:nvPicPr>
          <p:cNvPr id="1668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4800600" y="4191000"/>
            <a:ext cx="36560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8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 bwMode="auto">
          <a:xfrm>
            <a:off x="839787" y="4267200"/>
            <a:ext cx="36560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0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the “right” number of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Typical approach: find a “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knee</a:t>
            </a:r>
            <a:r>
              <a:rPr lang="en-US" dirty="0" smtClean="0"/>
              <a:t>” in an internal measure curve.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Question: why not the k that </a:t>
            </a:r>
            <a:r>
              <a:rPr lang="en-US" dirty="0" smtClean="0">
                <a:solidFill>
                  <a:srgbClr val="FF0000"/>
                </a:solidFill>
              </a:rPr>
              <a:t>minimizes</a:t>
            </a:r>
            <a:r>
              <a:rPr lang="en-US" dirty="0" smtClean="0"/>
              <a:t> the SSE?</a:t>
            </a:r>
          </a:p>
          <a:p>
            <a:pPr lvl="1"/>
            <a:r>
              <a:rPr lang="en-US" dirty="0" smtClean="0"/>
              <a:t>Forward reference: minimize a measure, but with a “</a:t>
            </a:r>
            <a:r>
              <a:rPr lang="en-US" dirty="0" smtClean="0">
                <a:solidFill>
                  <a:srgbClr val="00B0F0"/>
                </a:solidFill>
              </a:rPr>
              <a:t>simple</a:t>
            </a:r>
            <a:r>
              <a:rPr lang="en-US" dirty="0" smtClean="0"/>
              <a:t>” clustering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Desirable property</a:t>
            </a:r>
            <a:r>
              <a:rPr lang="en-US" dirty="0" smtClean="0"/>
              <a:t>: the clustering algorithm does not require the number of clusters to be specified (e.g., DBSCAN)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2514600" y="2057400"/>
            <a:ext cx="36560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8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Measures: SSE</a:t>
            </a:r>
          </a:p>
        </p:txBody>
      </p:sp>
      <p:sp>
        <p:nvSpPr>
          <p:cNvPr id="166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SSE curve for a more complicated data set</a:t>
            </a:r>
          </a:p>
          <a:p>
            <a:endParaRPr lang="en-US" dirty="0"/>
          </a:p>
        </p:txBody>
      </p:sp>
      <p:pic>
        <p:nvPicPr>
          <p:cNvPr id="1669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533400" y="2909888"/>
            <a:ext cx="4343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125" name="Text Box 5"/>
          <p:cNvSpPr txBox="1">
            <a:spLocks noChangeArrowheads="1"/>
          </p:cNvSpPr>
          <p:nvPr/>
        </p:nvSpPr>
        <p:spPr bwMode="auto">
          <a:xfrm>
            <a:off x="4495800" y="5805488"/>
            <a:ext cx="426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SSE of clusters found using K-means</a:t>
            </a:r>
          </a:p>
        </p:txBody>
      </p:sp>
      <p:pic>
        <p:nvPicPr>
          <p:cNvPr id="1669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28888"/>
            <a:ext cx="4259263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9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69741"/>
            <a:ext cx="8458200" cy="54864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Cluster Cohesion</a:t>
            </a:r>
            <a:r>
              <a:rPr lang="en-US" dirty="0">
                <a:solidFill>
                  <a:srgbClr val="FF9900"/>
                </a:solidFill>
              </a:rPr>
              <a:t>:</a:t>
            </a:r>
            <a:r>
              <a:rPr lang="en-US" dirty="0"/>
              <a:t> Measures how closely related are objects in a cluster</a:t>
            </a:r>
          </a:p>
          <a:p>
            <a:pPr marL="342900" indent="-342900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Cluster </a:t>
            </a:r>
            <a:r>
              <a:rPr lang="en-US" dirty="0">
                <a:solidFill>
                  <a:srgbClr val="FF0000"/>
                </a:solidFill>
              </a:rPr>
              <a:t>Separation</a:t>
            </a:r>
            <a:r>
              <a:rPr lang="en-US" dirty="0"/>
              <a:t>: Measure how distinct or well-separated a cluster is from other clusters</a:t>
            </a:r>
          </a:p>
          <a:p>
            <a:pPr marL="342900" indent="-342900"/>
            <a:r>
              <a:rPr lang="en-US" sz="2400" dirty="0"/>
              <a:t>Example: Squared Error</a:t>
            </a:r>
          </a:p>
          <a:p>
            <a:pPr marL="742950" lvl="1" indent="-285750"/>
            <a:r>
              <a:rPr lang="en-US" sz="2000" dirty="0"/>
              <a:t>Cohesion is measured by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within cluster sum of squares </a:t>
            </a:r>
            <a:r>
              <a:rPr lang="en-US" sz="2000" dirty="0"/>
              <a:t>(SSE)</a:t>
            </a:r>
          </a:p>
          <a:p>
            <a:pPr marL="742950" lvl="1" indent="-285750"/>
            <a:endParaRPr lang="en-US" sz="2000" dirty="0"/>
          </a:p>
          <a:p>
            <a:pPr marL="742950" lvl="1" indent="-285750"/>
            <a:endParaRPr lang="en-US" sz="2000" dirty="0"/>
          </a:p>
          <a:p>
            <a:pPr marL="742950" lvl="1" indent="-285750"/>
            <a:r>
              <a:rPr lang="en-US" sz="2000" dirty="0"/>
              <a:t>Separation is measured by the </a:t>
            </a:r>
            <a:r>
              <a:rPr lang="en-US" sz="2000" dirty="0">
                <a:solidFill>
                  <a:srgbClr val="0070C0"/>
                </a:solidFill>
              </a:rPr>
              <a:t>between cluster sum of squares</a:t>
            </a:r>
          </a:p>
          <a:p>
            <a:pPr marL="742950" lvl="1" indent="-285750"/>
            <a:endParaRPr lang="en-US" sz="2000" dirty="0"/>
          </a:p>
          <a:p>
            <a:pPr marL="1143000" lvl="2" indent="-228600"/>
            <a:endParaRPr lang="en-US" sz="1800" dirty="0"/>
          </a:p>
          <a:p>
            <a:pPr lvl="3"/>
            <a:r>
              <a:rPr lang="en-US" sz="1800" dirty="0"/>
              <a:t>Where </a:t>
            </a:r>
            <a:r>
              <a:rPr lang="en-US" dirty="0" smtClean="0"/>
              <a:t>m</a:t>
            </a:r>
            <a:r>
              <a:rPr lang="en-US" baseline="-25000" dirty="0" smtClean="0"/>
              <a:t>i</a:t>
            </a:r>
            <a:r>
              <a:rPr lang="en-US" sz="1800" dirty="0" smtClean="0"/>
              <a:t> </a:t>
            </a:r>
            <a:r>
              <a:rPr lang="en-US" sz="1800" dirty="0"/>
              <a:t>is the size of cluster i </a:t>
            </a:r>
          </a:p>
          <a:p>
            <a:pPr marL="742950" lvl="1" indent="-285750">
              <a:buFont typeface="Arial" charset="0"/>
              <a:buNone/>
            </a:pPr>
            <a:endParaRPr lang="en-US" sz="2000" dirty="0"/>
          </a:p>
        </p:txBody>
      </p:sp>
      <p:sp>
        <p:nvSpPr>
          <p:cNvPr id="1673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915400" cy="990600"/>
          </a:xfrm>
        </p:spPr>
        <p:txBody>
          <a:bodyPr>
            <a:noAutofit/>
          </a:bodyPr>
          <a:lstStyle/>
          <a:p>
            <a:r>
              <a:rPr lang="en-US" sz="3600" dirty="0"/>
              <a:t>Internal Measures: Cohesion and Separation</a:t>
            </a:r>
          </a:p>
        </p:txBody>
      </p:sp>
      <p:graphicFrame>
        <p:nvGraphicFramePr>
          <p:cNvPr id="1673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440934"/>
              </p:ext>
            </p:extLst>
          </p:nvPr>
        </p:nvGraphicFramePr>
        <p:xfrm>
          <a:off x="1752600" y="4038600"/>
          <a:ext cx="32035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Εξίσωση" r:id="rId3" imgW="1346040" imgH="368280" progId="Equation.3">
                  <p:embed/>
                </p:oleObj>
              </mc:Choice>
              <mc:Fallback>
                <p:oleObj name="Εξίσωση" r:id="rId3" imgW="13460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038600"/>
                        <a:ext cx="3203575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3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912342"/>
              </p:ext>
            </p:extLst>
          </p:nvPr>
        </p:nvGraphicFramePr>
        <p:xfrm>
          <a:off x="1752600" y="5105400"/>
          <a:ext cx="304958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9" name="Εξίσωση" r:id="rId5" imgW="1282680" imgH="342720" progId="Equation.3">
                  <p:embed/>
                </p:oleObj>
              </mc:Choice>
              <mc:Fallback>
                <p:oleObj name="Εξίσωση" r:id="rId5" imgW="12826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105400"/>
                        <a:ext cx="3049588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54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8457" y="1408113"/>
            <a:ext cx="8458200" cy="53340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sz="2200" dirty="0"/>
              <a:t>A proximity graph based approach can also be used for cohesion and separation.</a:t>
            </a:r>
          </a:p>
          <a:p>
            <a:pPr marL="742950" lvl="1" indent="-285750"/>
            <a:r>
              <a:rPr lang="en-US" sz="1800" dirty="0"/>
              <a:t>Cluster cohesion is the sum of the weight of all links within a cluster.</a:t>
            </a:r>
          </a:p>
          <a:p>
            <a:pPr marL="742950" lvl="1" indent="-285750"/>
            <a:r>
              <a:rPr lang="en-US" sz="1800" dirty="0"/>
              <a:t>Cluster separation is the sum of the weights between nodes in the cluster and nodes outside the cluster.</a:t>
            </a:r>
          </a:p>
        </p:txBody>
      </p:sp>
      <p:sp>
        <p:nvSpPr>
          <p:cNvPr id="1675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756" y="457200"/>
            <a:ext cx="8452644" cy="990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Internal Measures: Cohesion and Separation</a:t>
            </a:r>
          </a:p>
        </p:txBody>
      </p:sp>
      <p:sp>
        <p:nvSpPr>
          <p:cNvPr id="1675268" name="Freeform 4" descr="5%"/>
          <p:cNvSpPr>
            <a:spLocks/>
          </p:cNvSpPr>
          <p:nvPr/>
        </p:nvSpPr>
        <p:spPr bwMode="auto">
          <a:xfrm rot="-5400000">
            <a:off x="3815557" y="3788568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69" name="Oval 5"/>
          <p:cNvSpPr>
            <a:spLocks noChangeArrowheads="1"/>
          </p:cNvSpPr>
          <p:nvPr/>
        </p:nvSpPr>
        <p:spPr bwMode="auto">
          <a:xfrm rot="-5400000">
            <a:off x="5105400" y="4708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0" name="Oval 6"/>
          <p:cNvSpPr>
            <a:spLocks noChangeArrowheads="1"/>
          </p:cNvSpPr>
          <p:nvPr/>
        </p:nvSpPr>
        <p:spPr bwMode="auto">
          <a:xfrm rot="-5400000">
            <a:off x="5029200" y="3946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1" name="Oval 7"/>
          <p:cNvSpPr>
            <a:spLocks noChangeArrowheads="1"/>
          </p:cNvSpPr>
          <p:nvPr/>
        </p:nvSpPr>
        <p:spPr bwMode="auto">
          <a:xfrm rot="-5400000">
            <a:off x="4191000" y="44037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2" name="Oval 8"/>
          <p:cNvSpPr>
            <a:spLocks noChangeArrowheads="1"/>
          </p:cNvSpPr>
          <p:nvPr/>
        </p:nvSpPr>
        <p:spPr bwMode="auto">
          <a:xfrm rot="-5400000">
            <a:off x="5256213" y="42497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3" name="Freeform 9" descr="5%"/>
          <p:cNvSpPr>
            <a:spLocks/>
          </p:cNvSpPr>
          <p:nvPr/>
        </p:nvSpPr>
        <p:spPr bwMode="auto">
          <a:xfrm rot="5400000" flipV="1">
            <a:off x="6705600" y="3641725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74" name="Oval 10"/>
          <p:cNvSpPr>
            <a:spLocks noChangeArrowheads="1"/>
          </p:cNvSpPr>
          <p:nvPr/>
        </p:nvSpPr>
        <p:spPr bwMode="auto">
          <a:xfrm rot="5400000" flipV="1">
            <a:off x="8229600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5" name="Oval 11"/>
          <p:cNvSpPr>
            <a:spLocks noChangeArrowheads="1"/>
          </p:cNvSpPr>
          <p:nvPr/>
        </p:nvSpPr>
        <p:spPr bwMode="auto">
          <a:xfrm rot="5400000" flipV="1">
            <a:off x="6869113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6" name="Oval 12"/>
          <p:cNvSpPr>
            <a:spLocks noChangeArrowheads="1"/>
          </p:cNvSpPr>
          <p:nvPr/>
        </p:nvSpPr>
        <p:spPr bwMode="auto">
          <a:xfrm rot="5400000" flipV="1">
            <a:off x="7391400" y="4708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7" name="Oval 13"/>
          <p:cNvSpPr>
            <a:spLocks noChangeArrowheads="1"/>
          </p:cNvSpPr>
          <p:nvPr/>
        </p:nvSpPr>
        <p:spPr bwMode="auto">
          <a:xfrm rot="5400000" flipV="1">
            <a:off x="7391400" y="3717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8" name="Line 14"/>
          <p:cNvSpPr>
            <a:spLocks noChangeShapeType="1"/>
          </p:cNvSpPr>
          <p:nvPr/>
        </p:nvSpPr>
        <p:spPr bwMode="auto">
          <a:xfrm>
            <a:off x="5181600" y="4708525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79" name="Line 15"/>
          <p:cNvSpPr>
            <a:spLocks noChangeShapeType="1"/>
          </p:cNvSpPr>
          <p:nvPr/>
        </p:nvSpPr>
        <p:spPr bwMode="auto">
          <a:xfrm flipV="1">
            <a:off x="5181600" y="4175125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0" name="Line 16"/>
          <p:cNvSpPr>
            <a:spLocks noChangeShapeType="1"/>
          </p:cNvSpPr>
          <p:nvPr/>
        </p:nvSpPr>
        <p:spPr bwMode="auto">
          <a:xfrm flipV="1">
            <a:off x="5181600" y="3794125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1" name="Line 17"/>
          <p:cNvSpPr>
            <a:spLocks noChangeShapeType="1"/>
          </p:cNvSpPr>
          <p:nvPr/>
        </p:nvSpPr>
        <p:spPr bwMode="auto">
          <a:xfrm flipV="1">
            <a:off x="5181600" y="4175125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2" name="Line 18"/>
          <p:cNvSpPr>
            <a:spLocks noChangeShapeType="1"/>
          </p:cNvSpPr>
          <p:nvPr/>
        </p:nvSpPr>
        <p:spPr bwMode="auto">
          <a:xfrm>
            <a:off x="5334000" y="4327525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3" name="Line 19"/>
          <p:cNvSpPr>
            <a:spLocks noChangeShapeType="1"/>
          </p:cNvSpPr>
          <p:nvPr/>
        </p:nvSpPr>
        <p:spPr bwMode="auto">
          <a:xfrm flipV="1">
            <a:off x="5334000" y="4175125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4" name="Line 20"/>
          <p:cNvSpPr>
            <a:spLocks noChangeShapeType="1"/>
          </p:cNvSpPr>
          <p:nvPr/>
        </p:nvSpPr>
        <p:spPr bwMode="auto">
          <a:xfrm flipV="1">
            <a:off x="5334000" y="3794125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5" name="Line 21"/>
          <p:cNvSpPr>
            <a:spLocks noChangeShapeType="1"/>
          </p:cNvSpPr>
          <p:nvPr/>
        </p:nvSpPr>
        <p:spPr bwMode="auto">
          <a:xfrm flipV="1">
            <a:off x="5334000" y="4175125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6" name="Line 22"/>
          <p:cNvSpPr>
            <a:spLocks noChangeShapeType="1"/>
          </p:cNvSpPr>
          <p:nvPr/>
        </p:nvSpPr>
        <p:spPr bwMode="auto">
          <a:xfrm>
            <a:off x="4267200" y="4403725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7" name="Line 23"/>
          <p:cNvSpPr>
            <a:spLocks noChangeShapeType="1"/>
          </p:cNvSpPr>
          <p:nvPr/>
        </p:nvSpPr>
        <p:spPr bwMode="auto">
          <a:xfrm flipV="1">
            <a:off x="4267200" y="4175125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8" name="Line 24"/>
          <p:cNvSpPr>
            <a:spLocks noChangeShapeType="1"/>
          </p:cNvSpPr>
          <p:nvPr/>
        </p:nvSpPr>
        <p:spPr bwMode="auto">
          <a:xfrm flipV="1">
            <a:off x="4267200" y="3794125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9" name="Line 25"/>
          <p:cNvSpPr>
            <a:spLocks noChangeShapeType="1"/>
          </p:cNvSpPr>
          <p:nvPr/>
        </p:nvSpPr>
        <p:spPr bwMode="auto">
          <a:xfrm flipV="1">
            <a:off x="4267200" y="4175125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0" name="Line 26"/>
          <p:cNvSpPr>
            <a:spLocks noChangeShapeType="1"/>
          </p:cNvSpPr>
          <p:nvPr/>
        </p:nvSpPr>
        <p:spPr bwMode="auto">
          <a:xfrm>
            <a:off x="5105400" y="3946525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1" name="Line 27"/>
          <p:cNvSpPr>
            <a:spLocks noChangeShapeType="1"/>
          </p:cNvSpPr>
          <p:nvPr/>
        </p:nvSpPr>
        <p:spPr bwMode="auto">
          <a:xfrm>
            <a:off x="5105400" y="3946525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2" name="Line 28"/>
          <p:cNvSpPr>
            <a:spLocks noChangeShapeType="1"/>
          </p:cNvSpPr>
          <p:nvPr/>
        </p:nvSpPr>
        <p:spPr bwMode="auto">
          <a:xfrm flipV="1">
            <a:off x="5105400" y="3794125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3" name="Line 29"/>
          <p:cNvSpPr>
            <a:spLocks noChangeShapeType="1"/>
          </p:cNvSpPr>
          <p:nvPr/>
        </p:nvSpPr>
        <p:spPr bwMode="auto">
          <a:xfrm>
            <a:off x="5105400" y="3946525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4" name="Freeform 30" descr="5%"/>
          <p:cNvSpPr>
            <a:spLocks/>
          </p:cNvSpPr>
          <p:nvPr/>
        </p:nvSpPr>
        <p:spPr bwMode="auto">
          <a:xfrm rot="-5400000">
            <a:off x="843757" y="3940968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5" name="Oval 31"/>
          <p:cNvSpPr>
            <a:spLocks noChangeArrowheads="1"/>
          </p:cNvSpPr>
          <p:nvPr/>
        </p:nvSpPr>
        <p:spPr bwMode="auto">
          <a:xfrm rot="-5400000">
            <a:off x="2133600" y="4860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6" name="Oval 32"/>
          <p:cNvSpPr>
            <a:spLocks noChangeArrowheads="1"/>
          </p:cNvSpPr>
          <p:nvPr/>
        </p:nvSpPr>
        <p:spPr bwMode="auto">
          <a:xfrm rot="-5400000">
            <a:off x="2057400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7" name="Oval 33"/>
          <p:cNvSpPr>
            <a:spLocks noChangeArrowheads="1"/>
          </p:cNvSpPr>
          <p:nvPr/>
        </p:nvSpPr>
        <p:spPr bwMode="auto">
          <a:xfrm rot="-5400000">
            <a:off x="1219200" y="45561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8" name="Oval 34"/>
          <p:cNvSpPr>
            <a:spLocks noChangeArrowheads="1"/>
          </p:cNvSpPr>
          <p:nvPr/>
        </p:nvSpPr>
        <p:spPr bwMode="auto">
          <a:xfrm rot="-5400000">
            <a:off x="2284413" y="44021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9" name="Line 35"/>
          <p:cNvSpPr>
            <a:spLocks noChangeShapeType="1"/>
          </p:cNvSpPr>
          <p:nvPr/>
        </p:nvSpPr>
        <p:spPr bwMode="auto">
          <a:xfrm flipV="1">
            <a:off x="1295400" y="4175125"/>
            <a:ext cx="7620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0" name="Line 36"/>
          <p:cNvSpPr>
            <a:spLocks noChangeShapeType="1"/>
          </p:cNvSpPr>
          <p:nvPr/>
        </p:nvSpPr>
        <p:spPr bwMode="auto">
          <a:xfrm flipH="1" flipV="1">
            <a:off x="2057400" y="4175125"/>
            <a:ext cx="76200" cy="685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1" name="Line 37"/>
          <p:cNvSpPr>
            <a:spLocks noChangeShapeType="1"/>
          </p:cNvSpPr>
          <p:nvPr/>
        </p:nvSpPr>
        <p:spPr bwMode="auto">
          <a:xfrm>
            <a:off x="1295400" y="4556125"/>
            <a:ext cx="8382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2" name="Line 38"/>
          <p:cNvSpPr>
            <a:spLocks noChangeShapeType="1"/>
          </p:cNvSpPr>
          <p:nvPr/>
        </p:nvSpPr>
        <p:spPr bwMode="auto">
          <a:xfrm flipH="1" flipV="1">
            <a:off x="2057400" y="4175125"/>
            <a:ext cx="2286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3" name="Line 39"/>
          <p:cNvSpPr>
            <a:spLocks noChangeShapeType="1"/>
          </p:cNvSpPr>
          <p:nvPr/>
        </p:nvSpPr>
        <p:spPr bwMode="auto">
          <a:xfrm flipH="1">
            <a:off x="1295400" y="4479925"/>
            <a:ext cx="9906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4" name="Line 40"/>
          <p:cNvSpPr>
            <a:spLocks noChangeShapeType="1"/>
          </p:cNvSpPr>
          <p:nvPr/>
        </p:nvSpPr>
        <p:spPr bwMode="auto">
          <a:xfrm flipH="1">
            <a:off x="2133600" y="4479925"/>
            <a:ext cx="1524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5" name="Rectangle 41"/>
          <p:cNvSpPr>
            <a:spLocks noChangeArrowheads="1"/>
          </p:cNvSpPr>
          <p:nvPr/>
        </p:nvSpPr>
        <p:spPr bwMode="auto">
          <a:xfrm>
            <a:off x="1143000" y="5699125"/>
            <a:ext cx="1201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cohesion</a:t>
            </a:r>
          </a:p>
        </p:txBody>
      </p:sp>
      <p:sp>
        <p:nvSpPr>
          <p:cNvPr id="1675306" name="Rectangle 42"/>
          <p:cNvSpPr>
            <a:spLocks noChangeArrowheads="1"/>
          </p:cNvSpPr>
          <p:nvPr/>
        </p:nvSpPr>
        <p:spPr bwMode="auto">
          <a:xfrm>
            <a:off x="5181600" y="5699125"/>
            <a:ext cx="137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separation</a:t>
            </a:r>
          </a:p>
        </p:txBody>
      </p:sp>
    </p:spTree>
    <p:extLst>
      <p:ext uri="{BB962C8B-B14F-4D97-AF65-F5344CB8AC3E}">
        <p14:creationId xmlns:p14="http://schemas.microsoft.com/office/powerpoint/2010/main" val="303338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measures – caveats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measures have the problem that the clustering algorithm did not set out to optimize this measure, so it is will not necessarily do well with respect to the measure.</a:t>
            </a:r>
          </a:p>
          <a:p>
            <a:endParaRPr lang="en-US" dirty="0" smtClean="0"/>
          </a:p>
          <a:p>
            <a:r>
              <a:rPr lang="en-US" dirty="0" smtClean="0"/>
              <a:t>An internal measure can also be used as an objective function for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16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VALIDITY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6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35151"/>
            <a:ext cx="8458200" cy="5094249"/>
          </a:xfrm>
        </p:spPr>
        <p:txBody>
          <a:bodyPr/>
          <a:lstStyle/>
          <a:p>
            <a:pPr marL="533400" indent="-533400"/>
            <a:r>
              <a:rPr lang="en-US" sz="2400" dirty="0"/>
              <a:t>Need 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framework</a:t>
            </a:r>
            <a:r>
              <a:rPr lang="en-US" sz="2400" dirty="0"/>
              <a:t> to interpret any measure. </a:t>
            </a:r>
          </a:p>
          <a:p>
            <a:pPr marL="990600" lvl="1" indent="-533400"/>
            <a:r>
              <a:rPr lang="en-US" sz="1800" dirty="0"/>
              <a:t>For example, if our measure of evaluation has the value, 10, is that good, fair, or poor?</a:t>
            </a:r>
          </a:p>
          <a:p>
            <a:pPr marL="533400" indent="-533400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Statistics</a:t>
            </a:r>
            <a:r>
              <a:rPr lang="en-US" sz="2400" dirty="0"/>
              <a:t> provide a framework for cluster validity</a:t>
            </a:r>
          </a:p>
          <a:p>
            <a:pPr marL="990600" lvl="1" indent="-533400"/>
            <a:r>
              <a:rPr lang="en-US" sz="1800" dirty="0"/>
              <a:t>The more </a:t>
            </a:r>
            <a:r>
              <a:rPr lang="en-US" sz="1800" dirty="0" smtClean="0"/>
              <a:t>“</a:t>
            </a:r>
            <a:r>
              <a:rPr lang="en-US" sz="1800" dirty="0" smtClean="0">
                <a:solidFill>
                  <a:srgbClr val="0070C0"/>
                </a:solidFill>
              </a:rPr>
              <a:t>non-random</a:t>
            </a:r>
            <a:r>
              <a:rPr lang="en-US" sz="1800" dirty="0" smtClean="0"/>
              <a:t>” </a:t>
            </a:r>
            <a:r>
              <a:rPr lang="en-US" sz="1800" dirty="0"/>
              <a:t>a clustering result is, the more likely it represents valid structure in the data</a:t>
            </a:r>
          </a:p>
          <a:p>
            <a:pPr marL="990600" lvl="1" indent="-533400"/>
            <a:r>
              <a:rPr lang="en-US" sz="1800" dirty="0"/>
              <a:t>Can compare the values of an index that result from random data or </a:t>
            </a:r>
            <a:r>
              <a:rPr lang="en-US" sz="1800" dirty="0" err="1"/>
              <a:t>clusterings</a:t>
            </a:r>
            <a:r>
              <a:rPr lang="en-US" sz="1800" dirty="0"/>
              <a:t> to those of a clustering result.</a:t>
            </a:r>
          </a:p>
          <a:p>
            <a:pPr marL="1371600" lvl="2" indent="-457200"/>
            <a:r>
              <a:rPr lang="en-US" sz="1600" dirty="0"/>
              <a:t>If the value of the index is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unlikely</a:t>
            </a:r>
            <a:r>
              <a:rPr lang="en-US" sz="1600" dirty="0"/>
              <a:t>, then the cluster results are valid</a:t>
            </a:r>
          </a:p>
          <a:p>
            <a:pPr marL="533400" indent="-533400"/>
            <a:r>
              <a:rPr lang="en-US" sz="2400" dirty="0" smtClean="0"/>
              <a:t>For </a:t>
            </a:r>
            <a:r>
              <a:rPr lang="en-US" sz="2400" dirty="0"/>
              <a:t>comparing the results of two different sets of cluster analyses, a framework is less necessary.</a:t>
            </a:r>
          </a:p>
          <a:p>
            <a:pPr marL="990600" lvl="1" indent="-533400"/>
            <a:r>
              <a:rPr lang="en-US" sz="1800" dirty="0"/>
              <a:t>However, there is the question of whether the difference between two index values is </a:t>
            </a:r>
            <a:r>
              <a:rPr lang="en-US" sz="1800" dirty="0">
                <a:solidFill>
                  <a:srgbClr val="0070C0"/>
                </a:solidFill>
              </a:rPr>
              <a:t>significant</a:t>
            </a:r>
          </a:p>
          <a:p>
            <a:pPr marL="533400" indent="-533400"/>
            <a:endParaRPr lang="en-US" sz="2000" dirty="0"/>
          </a:p>
        </p:txBody>
      </p:sp>
      <p:sp>
        <p:nvSpPr>
          <p:cNvPr id="167014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Framework for Cluster Validity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9860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146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1624" y="1447800"/>
            <a:ext cx="8458200" cy="5334000"/>
          </a:xfrm>
        </p:spPr>
        <p:txBody>
          <a:bodyPr/>
          <a:lstStyle/>
          <a:p>
            <a:pPr marL="342900" indent="-342900"/>
            <a:r>
              <a:rPr lang="en-US" sz="3200" dirty="0"/>
              <a:t>Example</a:t>
            </a:r>
          </a:p>
          <a:p>
            <a:pPr marL="742950" lvl="1" indent="-285750"/>
            <a:r>
              <a:rPr lang="en-US" sz="2000" dirty="0"/>
              <a:t>Compare SSE of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0.005</a:t>
            </a:r>
            <a:r>
              <a:rPr lang="en-US" sz="2000" dirty="0"/>
              <a:t> against three clusters in random data</a:t>
            </a:r>
          </a:p>
          <a:p>
            <a:pPr marL="742950" lvl="1" indent="-285750"/>
            <a:r>
              <a:rPr lang="en-US" sz="2000" dirty="0"/>
              <a:t>Histogram </a:t>
            </a:r>
            <a:r>
              <a:rPr lang="en-US" sz="2000" dirty="0" smtClean="0"/>
              <a:t>of SSE for </a:t>
            </a:r>
            <a:r>
              <a:rPr lang="en-US" sz="2000" dirty="0"/>
              <a:t>three clusters </a:t>
            </a:r>
            <a:r>
              <a:rPr lang="en-US" sz="2000" dirty="0" smtClean="0"/>
              <a:t>in 500 </a:t>
            </a:r>
            <a:r>
              <a:rPr lang="en-US" sz="2000" dirty="0"/>
              <a:t>random data sets </a:t>
            </a:r>
            <a:r>
              <a:rPr lang="en-US" sz="2000" dirty="0" smtClean="0"/>
              <a:t>of 100 random </a:t>
            </a:r>
            <a:r>
              <a:rPr lang="en-US" sz="2000" dirty="0"/>
              <a:t>points distributed in the range 0.2 – 0.8 for x and </a:t>
            </a:r>
            <a:r>
              <a:rPr lang="en-US" sz="2000" dirty="0" smtClean="0"/>
              <a:t>y</a:t>
            </a:r>
          </a:p>
          <a:p>
            <a:pPr marL="1017270" lvl="2" indent="-285750"/>
            <a:r>
              <a:rPr lang="en-US" sz="1600" dirty="0" smtClean="0"/>
              <a:t>Value 0.005 is very </a:t>
            </a:r>
            <a:r>
              <a:rPr lang="en-US" sz="1600" dirty="0" smtClean="0">
                <a:solidFill>
                  <a:srgbClr val="0070C0"/>
                </a:solidFill>
              </a:rPr>
              <a:t>unlikely</a:t>
            </a:r>
          </a:p>
          <a:p>
            <a:pPr marL="742950" lvl="1" indent="-285750">
              <a:buFont typeface="Arial" charset="0"/>
              <a:buNone/>
            </a:pPr>
            <a:endParaRPr lang="en-US" sz="2000" dirty="0"/>
          </a:p>
        </p:txBody>
      </p:sp>
      <p:sp>
        <p:nvSpPr>
          <p:cNvPr id="167117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Framework for SSE</a:t>
            </a:r>
            <a:endParaRPr lang="en-US" sz="5400" dirty="0"/>
          </a:p>
        </p:txBody>
      </p:sp>
      <p:grpSp>
        <p:nvGrpSpPr>
          <p:cNvPr id="1671172" name="Group 4"/>
          <p:cNvGrpSpPr>
            <a:grpSpLocks/>
          </p:cNvGrpSpPr>
          <p:nvPr/>
        </p:nvGrpSpPr>
        <p:grpSpPr bwMode="auto">
          <a:xfrm>
            <a:off x="762000" y="3429000"/>
            <a:ext cx="7848600" cy="3124200"/>
            <a:chOff x="288" y="1488"/>
            <a:chExt cx="4944" cy="1968"/>
          </a:xfrm>
        </p:grpSpPr>
        <p:pic>
          <p:nvPicPr>
            <p:cNvPr id="16711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0"/>
            <a:stretch>
              <a:fillRect/>
            </a:stretch>
          </p:blipFill>
          <p:spPr bwMode="auto">
            <a:xfrm>
              <a:off x="2543" y="1536"/>
              <a:ext cx="2689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11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0" t="4759"/>
            <a:stretch>
              <a:fillRect/>
            </a:stretch>
          </p:blipFill>
          <p:spPr bwMode="auto">
            <a:xfrm>
              <a:off x="288" y="1488"/>
              <a:ext cx="2401" cy="1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71175" name="Rectangle 7"/>
            <p:cNvSpPr>
              <a:spLocks noChangeArrowheads="1"/>
            </p:cNvSpPr>
            <p:nvPr/>
          </p:nvSpPr>
          <p:spPr bwMode="auto">
            <a:xfrm>
              <a:off x="912" y="1872"/>
              <a:ext cx="960" cy="9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90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8198" y="1522412"/>
            <a:ext cx="8458200" cy="4954588"/>
          </a:xfrm>
        </p:spPr>
        <p:txBody>
          <a:bodyPr/>
          <a:lstStyle/>
          <a:p>
            <a:pPr marL="342900" indent="-342900"/>
            <a:r>
              <a:rPr lang="en-US" sz="2600" dirty="0"/>
              <a:t>Correlation of incidence and proximity matrices for the K-means </a:t>
            </a:r>
            <a:r>
              <a:rPr lang="en-US" sz="2600" dirty="0" err="1"/>
              <a:t>clusterings</a:t>
            </a:r>
            <a:r>
              <a:rPr lang="en-US" sz="2600" dirty="0"/>
              <a:t> of the following two data sets. </a:t>
            </a:r>
          </a:p>
          <a:p>
            <a:pPr marL="342900" indent="-342900"/>
            <a:endParaRPr lang="en-US" sz="2600" dirty="0"/>
          </a:p>
        </p:txBody>
      </p:sp>
      <p:sp>
        <p:nvSpPr>
          <p:cNvPr id="1672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686800" cy="1066800"/>
          </a:xfrm>
        </p:spPr>
        <p:txBody>
          <a:bodyPr>
            <a:noAutofit/>
          </a:bodyPr>
          <a:lstStyle/>
          <a:p>
            <a:r>
              <a:rPr lang="en-US" dirty="0"/>
              <a:t>Statistical Framework for Correlation</a:t>
            </a:r>
          </a:p>
        </p:txBody>
      </p:sp>
      <p:pic>
        <p:nvPicPr>
          <p:cNvPr id="1672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2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9588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685800" y="57150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 = -0.9235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3429000" y="57150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 = -0.5810</a:t>
            </a:r>
          </a:p>
        </p:txBody>
      </p:sp>
      <p:pic>
        <p:nvPicPr>
          <p:cNvPr id="1672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3656013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7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p-value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we have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measurement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v</a:t>
            </a:r>
            <a:r>
              <a:rPr lang="en-US" dirty="0" smtClean="0"/>
              <a:t> (e.g., the SSE value)</a:t>
            </a:r>
          </a:p>
          <a:p>
            <a:r>
              <a:rPr lang="en-US" dirty="0" smtClean="0"/>
              <a:t>..and we have </a:t>
            </a:r>
            <a:r>
              <a:rPr lang="en-US" dirty="0" smtClean="0">
                <a:solidFill>
                  <a:srgbClr val="00B050"/>
                </a:solidFill>
              </a:rPr>
              <a:t>N</a:t>
            </a:r>
            <a:r>
              <a:rPr lang="en-US" dirty="0" smtClean="0"/>
              <a:t> measurements on </a:t>
            </a:r>
            <a:r>
              <a:rPr lang="en-US" dirty="0" smtClean="0">
                <a:solidFill>
                  <a:srgbClr val="0070C0"/>
                </a:solidFill>
              </a:rPr>
              <a:t>random datasets</a:t>
            </a:r>
          </a:p>
          <a:p>
            <a:r>
              <a:rPr lang="en-US" dirty="0" smtClean="0"/>
              <a:t>…the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empirical p-value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rgbClr val="0070C0"/>
                </a:solidFill>
              </a:rPr>
              <a:t>fraction</a:t>
            </a:r>
            <a:r>
              <a:rPr lang="en-US" dirty="0" smtClean="0"/>
              <a:t> of measurements in the random data that have value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less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or equal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than value </a:t>
            </a:r>
            <a:r>
              <a:rPr lang="en-US" dirty="0" smtClean="0">
                <a:solidFill>
                  <a:srgbClr val="00B050"/>
                </a:solidFill>
              </a:rPr>
              <a:t>v </a:t>
            </a:r>
            <a:r>
              <a:rPr lang="en-US" dirty="0" smtClean="0"/>
              <a:t>(or greater or equal if we want to maximize) </a:t>
            </a:r>
          </a:p>
          <a:p>
            <a:pPr lvl="1"/>
            <a:r>
              <a:rPr lang="en-US" dirty="0" smtClean="0"/>
              <a:t>i.e., the value in the random dataset is </a:t>
            </a:r>
            <a:r>
              <a:rPr lang="en-US" dirty="0" smtClean="0">
                <a:solidFill>
                  <a:srgbClr val="00B0F0"/>
                </a:solidFill>
              </a:rPr>
              <a:t>at least as good </a:t>
            </a:r>
            <a:r>
              <a:rPr lang="en-US" dirty="0" smtClean="0"/>
              <a:t>as that in the real data</a:t>
            </a:r>
          </a:p>
          <a:p>
            <a:pPr lvl="1"/>
            <a:endParaRPr lang="en-US" dirty="0"/>
          </a:p>
          <a:p>
            <a:r>
              <a:rPr lang="en-US" dirty="0" smtClean="0"/>
              <a:t>We usually require that </a:t>
            </a:r>
            <a:r>
              <a:rPr lang="en-US" dirty="0" smtClean="0">
                <a:solidFill>
                  <a:srgbClr val="FF0000"/>
                </a:solidFill>
              </a:rPr>
              <a:t>p-value ≤ 0.05</a:t>
            </a:r>
          </a:p>
          <a:p>
            <a:endParaRPr lang="en-US" dirty="0"/>
          </a:p>
          <a:p>
            <a:r>
              <a:rPr lang="en-US" dirty="0" smtClean="0"/>
              <a:t>Hard question: what is the right notion of a random dataset?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 Measures for Clustering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Assume that the data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labeled</a:t>
            </a:r>
            <a:r>
              <a:rPr lang="en-US" dirty="0" smtClean="0"/>
              <a:t> with some class labels</a:t>
            </a:r>
          </a:p>
          <a:p>
            <a:pPr lvl="1"/>
            <a:r>
              <a:rPr lang="en-US" dirty="0" smtClean="0"/>
              <a:t>E.g., documents are classified into topics, people classified according to their income, senators classified as republican or democrat.</a:t>
            </a:r>
          </a:p>
          <a:p>
            <a:r>
              <a:rPr lang="en-US" dirty="0" smtClean="0"/>
              <a:t>In this case we want the clusters to be </a:t>
            </a:r>
            <a:r>
              <a:rPr lang="en-US" dirty="0" smtClean="0">
                <a:solidFill>
                  <a:srgbClr val="00B0F0"/>
                </a:solidFill>
              </a:rPr>
              <a:t>homogeneous </a:t>
            </a:r>
            <a:r>
              <a:rPr lang="en-US" dirty="0" smtClean="0"/>
              <a:t>with respect to classes</a:t>
            </a:r>
          </a:p>
          <a:p>
            <a:pPr lvl="1"/>
            <a:r>
              <a:rPr lang="en-US" dirty="0" smtClean="0"/>
              <a:t>Each cluster should contain elements of mostly one class</a:t>
            </a:r>
          </a:p>
          <a:p>
            <a:pPr lvl="1"/>
            <a:r>
              <a:rPr lang="en-US" dirty="0" smtClean="0"/>
              <a:t>Also each class should ideally be assigned to a single cluster</a:t>
            </a:r>
          </a:p>
          <a:p>
            <a:r>
              <a:rPr lang="en-US" dirty="0" smtClean="0"/>
              <a:t>This does not always make sense</a:t>
            </a:r>
          </a:p>
          <a:p>
            <a:pPr lvl="1"/>
            <a:r>
              <a:rPr lang="en-US" dirty="0" smtClean="0"/>
              <a:t>Clustering is not the same as classification</a:t>
            </a:r>
          </a:p>
          <a:p>
            <a:r>
              <a:rPr lang="en-US" dirty="0" smtClean="0"/>
              <a:t>But this is what people use most of the time</a:t>
            </a:r>
          </a:p>
        </p:txBody>
      </p:sp>
    </p:spTree>
    <p:extLst>
      <p:ext uri="{BB962C8B-B14F-4D97-AF65-F5344CB8AC3E}">
        <p14:creationId xmlns:p14="http://schemas.microsoft.com/office/powerpoint/2010/main" val="2936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4495800" cy="5029200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= number of points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= points in cluster i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= points in class 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 </a:t>
                </a:r>
                <a:r>
                  <a:rPr lang="en-US" dirty="0" smtClean="0"/>
                  <a:t>points in cluster i coming from class 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= </a:t>
                </a:r>
                <a:r>
                  <a:rPr lang="en-US" dirty="0" err="1" smtClean="0"/>
                  <a:t>prob</a:t>
                </a:r>
                <a:r>
                  <a:rPr lang="en-US" dirty="0" smtClean="0"/>
                  <a:t> of element from class j in cluster </a:t>
                </a:r>
                <a:r>
                  <a:rPr lang="en-US" dirty="0" err="1" smtClean="0"/>
                  <a:t>i</a:t>
                </a:r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Entropy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a cluster 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r>
                  <a:rPr lang="en-US" dirty="0" smtClean="0"/>
                  <a:t>  </a:t>
                </a:r>
              </a:p>
              <a:p>
                <a:pPr lvl="2"/>
                <a:r>
                  <a:rPr lang="en-US" dirty="0" smtClean="0"/>
                  <a:t>Highest when uniform, zero when single class</a:t>
                </a:r>
              </a:p>
              <a:p>
                <a:pPr lvl="1"/>
                <a:r>
                  <a:rPr lang="en-US" dirty="0" smtClean="0"/>
                  <a:t>Of a clustering: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Purity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a cluster 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Of a clustering: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𝑝𝑢𝑟𝑖𝑡𝑦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4495800" cy="5029200"/>
              </a:xfrm>
              <a:blipFill rotWithShape="1">
                <a:blip r:embed="rId2"/>
                <a:stretch>
                  <a:fillRect l="-813" t="-1939" b="-1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9180137"/>
                  </p:ext>
                </p:extLst>
              </p:nvPr>
            </p:nvGraphicFramePr>
            <p:xfrm>
              <a:off x="5105400" y="22098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9180137"/>
                  </p:ext>
                </p:extLst>
              </p:nvPr>
            </p:nvGraphicFramePr>
            <p:xfrm>
              <a:off x="5105400" y="22098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725" t="-100000" r="-243478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281" t="-100000" r="-141727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100000" r="-42754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8983" t="-100000" b="-271765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725" t="-202381" r="-243478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281" t="-202381" r="-141727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202381" r="-42754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8983" t="-202381" b="-175000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725" t="-298824" r="-243478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281" t="-298824" r="-141727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298824" r="-42754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8983" t="-298824" b="-72941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725" t="-546774" r="-24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281" t="-546774" r="-141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546774" r="-42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8983" t="-5467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483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Precision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cluster i with respect to class j: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𝑃𝑟𝑒𝑐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For the precision of a clustering you can take the maximum</a:t>
                </a:r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Recall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cluster i with respect to class j: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For </a:t>
                </a:r>
                <a:r>
                  <a:rPr lang="en-US" dirty="0" smtClean="0"/>
                  <a:t>the precision of a clustering you </a:t>
                </a:r>
                <a:r>
                  <a:rPr lang="en-US" dirty="0"/>
                  <a:t>can take the </a:t>
                </a:r>
                <a:r>
                  <a:rPr lang="en-US" dirty="0" smtClean="0"/>
                  <a:t>maximum</a:t>
                </a:r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F-measure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Harmonic Mean </a:t>
                </a:r>
                <a:r>
                  <a:rPr lang="en-US" dirty="0" smtClean="0"/>
                  <a:t>of Precision and Recall: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𝑃𝑟𝑒𝑐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𝑅𝑒𝑐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𝑃𝑟𝑒𝑐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𝑅𝑒𝑐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67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and bad clustering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6340560"/>
                  </p:ext>
                </p:extLst>
              </p:nvPr>
            </p:nvGraphicFramePr>
            <p:xfrm>
              <a:off x="5029200" y="1981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6340560"/>
                  </p:ext>
                </p:extLst>
              </p:nvPr>
            </p:nvGraphicFramePr>
            <p:xfrm>
              <a:off x="5029200" y="1981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99281" t="-98824" r="-268345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0725" t="-98824" r="-170290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00725" t="-98824" r="-70290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70103" t="-98824" b="-289412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99281" t="-201190" r="-268345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0725" t="-201190" r="-170290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00725" t="-201190" r="-70290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70103" t="-201190" b="-192857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99281" t="-297647" r="-268345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0725" t="-297647" r="-170290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00725" t="-297647" r="-70290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70103" t="-297647" b="-90588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99281" t="-545161" r="-268345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0725" t="-545161" r="-17029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6775135"/>
                  </p:ext>
                </p:extLst>
              </p:nvPr>
            </p:nvGraphicFramePr>
            <p:xfrm>
              <a:off x="381000" y="1981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6775135"/>
                  </p:ext>
                </p:extLst>
              </p:nvPr>
            </p:nvGraphicFramePr>
            <p:xfrm>
              <a:off x="381000" y="1981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000" t="-98824" r="-268345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01449" t="-98824" r="-170290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98824" r="-70290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571134" t="-98824" b="-289412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000" t="-201190" r="-268345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01449" t="-201190" r="-170290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201190" r="-70290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571134" t="-201190" b="-192857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000" t="-297647" r="-268345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01449" t="-297647" r="-170290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297647" r="-70290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571134" t="-297647" b="-90588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000" t="-545161" r="-268345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01449" t="-545161" r="-17029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533400" y="4953000"/>
            <a:ext cx="4108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Purity: (0.94, 0.81, 0.85) – overall 0.86</a:t>
            </a:r>
          </a:p>
          <a:p>
            <a:r>
              <a:rPr lang="en-US" dirty="0" smtClean="0"/>
              <a:t>Precision: </a:t>
            </a:r>
            <a:r>
              <a:rPr lang="en-US" dirty="0"/>
              <a:t>(0.94, 0.81, 0.85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Recall: (0.85, 0.9, 0.85)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8982" y="4953000"/>
            <a:ext cx="4108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Purity: (0.38, 0.38, 0.38) – overall 0.38</a:t>
            </a:r>
          </a:p>
          <a:p>
            <a:r>
              <a:rPr lang="en-US" dirty="0" smtClean="0"/>
              <a:t>Precision: </a:t>
            </a:r>
            <a:r>
              <a:rPr lang="en-US" dirty="0"/>
              <a:t>(0.38, 0.38, 0.38) </a:t>
            </a:r>
            <a:endParaRPr lang="en-US" dirty="0" smtClean="0"/>
          </a:p>
          <a:p>
            <a:r>
              <a:rPr lang="en-US" dirty="0" smtClean="0"/>
              <a:t>Recall: (0.35, 0.42, 0.38)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9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bad clustering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0217214"/>
                  </p:ext>
                </p:extLst>
              </p:nvPr>
            </p:nvGraphicFramePr>
            <p:xfrm>
              <a:off x="1524000" y="2590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165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0217214"/>
                  </p:ext>
                </p:extLst>
              </p:nvPr>
            </p:nvGraphicFramePr>
            <p:xfrm>
              <a:off x="1524000" y="2590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99281" t="-98824" r="-268345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0725" t="-98824" r="-170290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00725" t="-98824" r="-70290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70103" t="-98824" b="-289412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99281" t="-201190" r="-268345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0725" t="-201190" r="-170290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00725" t="-201190" r="-70290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70103" t="-201190" b="-192857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99281" t="-297647" r="-268345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0725" t="-297647" r="-170290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00725" t="-297647" r="-70290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70103" t="-297647" b="-90588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99281" t="-545161" r="-268345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0725" t="-545161" r="-17029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6019800" y="3581400"/>
            <a:ext cx="1992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Cluster 1: </a:t>
            </a:r>
          </a:p>
          <a:p>
            <a:pPr lvl="1"/>
            <a:r>
              <a:rPr lang="en-US" dirty="0" smtClean="0"/>
              <a:t>Purity: 1</a:t>
            </a:r>
          </a:p>
          <a:p>
            <a:pPr lvl="1"/>
            <a:r>
              <a:rPr lang="en-US" dirty="0" smtClean="0"/>
              <a:t>Precision: 1</a:t>
            </a:r>
          </a:p>
          <a:p>
            <a:pPr lvl="1"/>
            <a:r>
              <a:rPr lang="en-US" dirty="0" smtClean="0"/>
              <a:t>Recall: 0.35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External Measures of Cluster Validity: Entropy and Purity</a:t>
            </a:r>
          </a:p>
        </p:txBody>
      </p:sp>
      <p:graphicFrame>
        <p:nvGraphicFramePr>
          <p:cNvPr id="16773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599381"/>
              </p:ext>
            </p:extLst>
          </p:nvPr>
        </p:nvGraphicFramePr>
        <p:xfrm>
          <a:off x="533400" y="1600200"/>
          <a:ext cx="775335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Bitmap Image" r:id="rId3" imgW="9304826" imgH="6119390" progId="Paint.Picture">
                  <p:embed/>
                </p:oleObj>
              </mc:Choice>
              <mc:Fallback>
                <p:oleObj name="Bitmap Image" r:id="rId3" imgW="9304826" imgH="61193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864"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775335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566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Validity </a:t>
            </a:r>
          </a:p>
        </p:txBody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How do we </a:t>
            </a:r>
            <a:r>
              <a:rPr lang="en-US" sz="2400" dirty="0"/>
              <a:t>evaluate the “goodness” of the resulting clusters?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But “</a:t>
            </a:r>
            <a:r>
              <a:rPr lang="en-US" sz="2400" dirty="0" smtClean="0"/>
              <a:t>clustering lies in </a:t>
            </a:r>
            <a:r>
              <a:rPr lang="en-US" sz="2400" dirty="0"/>
              <a:t>the eye of the beholder”! 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Then why do we want to evaluate them?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To avoid finding patterns in noise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To compare clustering algorithms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To compare two </a:t>
            </a:r>
            <a:r>
              <a:rPr lang="en-US" sz="2000" dirty="0" err="1" smtClean="0"/>
              <a:t>clusterings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To compare two clusters</a:t>
            </a:r>
          </a:p>
        </p:txBody>
      </p:sp>
    </p:spTree>
    <p:extLst>
      <p:ext uri="{BB962C8B-B14F-4D97-AF65-F5344CB8AC3E}">
        <p14:creationId xmlns:p14="http://schemas.microsoft.com/office/powerpoint/2010/main" val="24918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5105400"/>
          </a:xfrm>
        </p:spPr>
        <p:txBody>
          <a:bodyPr/>
          <a:lstStyle/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SzPct val="85000"/>
              <a:buFont typeface="Monotype Sorts" pitchFamily="2" charset="2"/>
              <a:buNone/>
            </a:pPr>
            <a:r>
              <a:rPr lang="en-US" dirty="0"/>
              <a:t>   “The validation of clustering structures is the most difficult and frustrating part of cluster analysis. </a:t>
            </a:r>
          </a:p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SzPct val="85000"/>
              <a:buFont typeface="Monotype Sorts" pitchFamily="2" charset="2"/>
              <a:buNone/>
            </a:pPr>
            <a:r>
              <a:rPr lang="en-US" dirty="0"/>
              <a:t>   Without a strong effort in this direction, cluster analysis will remain a black art accessible only to those true believers who have experience and great courage.”</a:t>
            </a:r>
          </a:p>
          <a:p>
            <a:pPr marL="342900" indent="-342900">
              <a:spcBef>
                <a:spcPct val="0"/>
              </a:spcBef>
              <a:buSzPct val="85000"/>
            </a:pPr>
            <a:endParaRPr lang="en-US" dirty="0"/>
          </a:p>
          <a:p>
            <a:pPr marL="342900" indent="-342900">
              <a:spcBef>
                <a:spcPct val="0"/>
              </a:spcBef>
              <a:buSzPct val="85000"/>
              <a:buFont typeface="Monotype Sorts" pitchFamily="2" charset="2"/>
              <a:buNone/>
            </a:pPr>
            <a:r>
              <a:rPr lang="en-US" i="1" dirty="0"/>
              <a:t>Algorithms for Clustering Data</a:t>
            </a:r>
            <a:r>
              <a:rPr lang="en-US" dirty="0"/>
              <a:t>, Jain and </a:t>
            </a:r>
            <a:r>
              <a:rPr lang="en-US" dirty="0" err="1"/>
              <a:t>Dubes</a:t>
            </a:r>
            <a:endParaRPr lang="en-US" dirty="0"/>
          </a:p>
        </p:txBody>
      </p:sp>
      <p:sp>
        <p:nvSpPr>
          <p:cNvPr id="167833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Comment on Cluster Validity</a:t>
            </a:r>
          </a:p>
        </p:txBody>
      </p:sp>
    </p:spTree>
    <p:extLst>
      <p:ext uri="{BB962C8B-B14F-4D97-AF65-F5344CB8AC3E}">
        <p14:creationId xmlns:p14="http://schemas.microsoft.com/office/powerpoint/2010/main" val="22834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DESCRIPTION LENGTH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Occam’s razor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data mining tasks can be described as creating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model</a:t>
            </a:r>
            <a:r>
              <a:rPr lang="en-US" dirty="0" smtClean="0"/>
              <a:t> for the data</a:t>
            </a:r>
          </a:p>
          <a:p>
            <a:pPr lvl="1"/>
            <a:r>
              <a:rPr lang="en-US" dirty="0" smtClean="0"/>
              <a:t>E.g., the EM algorithm models the data as a mixture of Gaussians, the K-means models the data as a set of centroids.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What is the right model?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Occam’s razor</a:t>
            </a:r>
            <a:r>
              <a:rPr lang="en-US" dirty="0" smtClean="0"/>
              <a:t>: All other things being equal, the simplest model is the best.</a:t>
            </a:r>
          </a:p>
          <a:p>
            <a:pPr lvl="1"/>
            <a:r>
              <a:rPr lang="en-US" dirty="0" smtClean="0"/>
              <a:t>A good principle for life as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32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Occam's Razor and MDL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simple</a:t>
            </a:r>
            <a:r>
              <a:rPr lang="en-US" dirty="0" smtClean="0"/>
              <a:t> model?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Minimum Description Length Principle</a:t>
            </a:r>
            <a:r>
              <a:rPr lang="en-US" dirty="0" smtClean="0"/>
              <a:t>: Every model provides a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lossless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0070C0"/>
                </a:solidFill>
              </a:rPr>
              <a:t>encoding</a:t>
            </a:r>
            <a:r>
              <a:rPr lang="en-US" dirty="0" smtClean="0"/>
              <a:t> of our data. The model that gives the </a:t>
            </a:r>
            <a:r>
              <a:rPr lang="en-US" dirty="0" smtClean="0">
                <a:solidFill>
                  <a:srgbClr val="0070C0"/>
                </a:solidFill>
              </a:rPr>
              <a:t>shortest encoding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best compression</a:t>
            </a:r>
            <a:r>
              <a:rPr lang="en-US" dirty="0" smtClean="0"/>
              <a:t>) of the data is the best.</a:t>
            </a:r>
          </a:p>
          <a:p>
            <a:pPr lvl="1"/>
            <a:r>
              <a:rPr lang="en-US" dirty="0" smtClean="0"/>
              <a:t>Related: </a:t>
            </a:r>
            <a:r>
              <a:rPr lang="en-US" dirty="0" smtClean="0">
                <a:solidFill>
                  <a:srgbClr val="FF0000"/>
                </a:solidFill>
              </a:rPr>
              <a:t>Kolmogorov complexity</a:t>
            </a:r>
            <a:r>
              <a:rPr lang="en-US" dirty="0" smtClean="0"/>
              <a:t>. Find the shortest program that produces the data (</a:t>
            </a:r>
            <a:r>
              <a:rPr lang="en-US" dirty="0" err="1" smtClean="0"/>
              <a:t>uncomputable</a:t>
            </a:r>
            <a:r>
              <a:rPr lang="en-US" dirty="0" smtClean="0"/>
              <a:t>). </a:t>
            </a:r>
          </a:p>
          <a:p>
            <a:pPr lvl="1"/>
            <a:r>
              <a:rPr lang="en-US" dirty="0" smtClean="0"/>
              <a:t>MDL restricts the family of models considered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Encoding cost: cost of party A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transmit</a:t>
            </a:r>
            <a:r>
              <a:rPr lang="en-US" dirty="0" smtClean="0"/>
              <a:t> to party B the data.</a:t>
            </a:r>
          </a:p>
        </p:txBody>
      </p:sp>
    </p:spTree>
    <p:extLst>
      <p:ext uri="{BB962C8B-B14F-4D97-AF65-F5344CB8AC3E}">
        <p14:creationId xmlns:p14="http://schemas.microsoft.com/office/powerpoint/2010/main" val="32221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Description Length (MDL)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description length consists of two terms</a:t>
            </a:r>
          </a:p>
          <a:p>
            <a:pPr lvl="1"/>
            <a:r>
              <a:rPr lang="en-US" dirty="0" smtClean="0"/>
              <a:t>The cost of </a:t>
            </a:r>
            <a:r>
              <a:rPr lang="en-US" dirty="0" smtClean="0">
                <a:solidFill>
                  <a:srgbClr val="0070C0"/>
                </a:solidFill>
              </a:rPr>
              <a:t>describing the model (model cost)</a:t>
            </a:r>
          </a:p>
          <a:p>
            <a:pPr lvl="1"/>
            <a:r>
              <a:rPr lang="en-US" dirty="0" smtClean="0"/>
              <a:t>The cost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describing the data given the model (data cost)</a:t>
            </a:r>
            <a:r>
              <a:rPr lang="en-US" dirty="0" smtClean="0"/>
              <a:t>.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L</a:t>
            </a:r>
            <a:r>
              <a:rPr lang="en-US" dirty="0" smtClean="0">
                <a:solidFill>
                  <a:srgbClr val="92D050"/>
                </a:solidFill>
              </a:rPr>
              <a:t>(D) = L(M) + L(D|M)</a:t>
            </a:r>
          </a:p>
          <a:p>
            <a:pPr lvl="1"/>
            <a:endParaRPr lang="en-US" dirty="0"/>
          </a:p>
          <a:p>
            <a:r>
              <a:rPr lang="en-US" dirty="0" smtClean="0"/>
              <a:t>There is a </a:t>
            </a:r>
            <a:r>
              <a:rPr lang="en-US" dirty="0" smtClean="0">
                <a:solidFill>
                  <a:srgbClr val="0070C0"/>
                </a:solidFill>
              </a:rPr>
              <a:t>tradeoff</a:t>
            </a:r>
            <a:r>
              <a:rPr lang="en-US" dirty="0" smtClean="0"/>
              <a:t> between the two costs</a:t>
            </a:r>
          </a:p>
          <a:p>
            <a:pPr lvl="1"/>
            <a:r>
              <a:rPr lang="en-US" dirty="0" smtClean="0"/>
              <a:t>Very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complex models </a:t>
            </a:r>
            <a:r>
              <a:rPr lang="en-US" dirty="0" smtClean="0"/>
              <a:t>describe the data in a lot of detail but are </a:t>
            </a:r>
            <a:r>
              <a:rPr lang="en-US" dirty="0" smtClean="0">
                <a:solidFill>
                  <a:srgbClr val="0070C0"/>
                </a:solidFill>
              </a:rPr>
              <a:t>expensive to describe the model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Very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simple models </a:t>
            </a:r>
            <a:r>
              <a:rPr lang="en-US" dirty="0" smtClean="0"/>
              <a:t>are cheap to describe but it is </a:t>
            </a:r>
            <a:r>
              <a:rPr lang="en-US" dirty="0" smtClean="0">
                <a:solidFill>
                  <a:srgbClr val="0070C0"/>
                </a:solidFill>
              </a:rPr>
              <a:t>expensive to describe the data</a:t>
            </a:r>
            <a:r>
              <a:rPr lang="en-US" dirty="0" smtClean="0"/>
              <a:t> given the model</a:t>
            </a:r>
          </a:p>
          <a:p>
            <a:pPr lvl="1"/>
            <a:endParaRPr lang="en-US" dirty="0"/>
          </a:p>
          <a:p>
            <a:r>
              <a:rPr lang="en-US" dirty="0" smtClean="0"/>
              <a:t>This is generic idea for finding the right model</a:t>
            </a:r>
          </a:p>
          <a:p>
            <a:pPr lvl="1"/>
            <a:r>
              <a:rPr lang="en-US" dirty="0" smtClean="0"/>
              <a:t>We use MDL as a blanket name.</a:t>
            </a:r>
          </a:p>
        </p:txBody>
      </p:sp>
    </p:spTree>
    <p:extLst>
      <p:ext uri="{BB962C8B-B14F-4D97-AF65-F5344CB8AC3E}">
        <p14:creationId xmlns:p14="http://schemas.microsoft.com/office/powerpoint/2010/main" val="23178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C1801-07D2-4A22-823D-D59C128E862B}" type="slidenum">
              <a:rPr lang="en-US" altLang="zh-CN"/>
              <a:pPr>
                <a:defRPr/>
              </a:pPr>
              <a:t>35</a:t>
            </a:fld>
            <a:endParaRPr lang="en-US" altLang="zh-CN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Example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571" y="1611086"/>
            <a:ext cx="8305800" cy="1208314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</a:rPr>
              <a:t>Regression</a:t>
            </a:r>
            <a:r>
              <a:rPr lang="en-US" altLang="zh-CN" sz="2800" dirty="0" smtClean="0"/>
              <a:t>: find a </a:t>
            </a:r>
            <a:r>
              <a:rPr lang="en-US" altLang="zh-CN" sz="2800" dirty="0" smtClean="0">
                <a:solidFill>
                  <a:srgbClr val="0070C0"/>
                </a:solidFill>
              </a:rPr>
              <a:t>polynomial</a:t>
            </a:r>
            <a:r>
              <a:rPr lang="en-US" altLang="zh-CN" sz="2800" dirty="0" smtClean="0"/>
              <a:t> for describing a set of values</a:t>
            </a:r>
          </a:p>
          <a:p>
            <a:pPr lvl="1" eaLnBrk="1" hangingPunct="1"/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Model complexity </a:t>
            </a:r>
            <a:r>
              <a:rPr lang="en-US" altLang="zh-CN" sz="2400" dirty="0" smtClean="0"/>
              <a:t>(model cost): </a:t>
            </a:r>
            <a:r>
              <a:rPr lang="en-US" altLang="zh-CN" dirty="0" smtClean="0"/>
              <a:t>polynomial coefficients</a:t>
            </a:r>
            <a:endParaRPr lang="en-US" altLang="zh-CN" sz="2400" dirty="0" smtClean="0"/>
          </a:p>
          <a:p>
            <a:pPr lvl="1"/>
            <a:r>
              <a:rPr lang="en-US" altLang="zh-CN" sz="2400" dirty="0" smtClean="0">
                <a:solidFill>
                  <a:srgbClr val="0070C0"/>
                </a:solidFill>
              </a:rPr>
              <a:t>Goodness of fit </a:t>
            </a:r>
            <a:r>
              <a:rPr lang="en-US" altLang="zh-CN" sz="2400" dirty="0" smtClean="0"/>
              <a:t>(data cost): difference between real value and the polynomial value</a:t>
            </a:r>
          </a:p>
        </p:txBody>
      </p:sp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8532813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0" y="6491288"/>
            <a:ext cx="4463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Garamond" pitchFamily="18" charset="0"/>
              </a:rPr>
              <a:t>Source: </a:t>
            </a:r>
            <a:r>
              <a:rPr lang="en-US" altLang="zh-CN" dirty="0" err="1" smtClean="0">
                <a:latin typeface="Garamond" pitchFamily="18" charset="0"/>
              </a:rPr>
              <a:t>Grunwald</a:t>
            </a:r>
            <a:r>
              <a:rPr lang="en-US" altLang="zh-CN" dirty="0" smtClean="0">
                <a:latin typeface="Garamond" pitchFamily="18" charset="0"/>
              </a:rPr>
              <a:t> </a:t>
            </a:r>
            <a:r>
              <a:rPr lang="en-US" altLang="zh-CN" dirty="0">
                <a:latin typeface="Garamond" pitchFamily="18" charset="0"/>
              </a:rPr>
              <a:t>et al. (2005) </a:t>
            </a:r>
            <a:r>
              <a:rPr lang="en-US" altLang="zh-CN" i="1" dirty="0" smtClean="0">
                <a:latin typeface="Garamond" pitchFamily="18" charset="0"/>
              </a:rPr>
              <a:t>Tutorial on MDL.</a:t>
            </a:r>
            <a:endParaRPr lang="en-US" altLang="zh-CN" i="1" dirty="0">
              <a:latin typeface="Garamon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329456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Minimum model cost</a:t>
            </a:r>
          </a:p>
          <a:p>
            <a:r>
              <a:rPr lang="en-US" dirty="0" smtClean="0"/>
              <a:t>High data cost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77371" y="5292255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model cost</a:t>
            </a:r>
          </a:p>
          <a:p>
            <a:r>
              <a:rPr lang="en-US" dirty="0" smtClean="0"/>
              <a:t>Minimum data cost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5292725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model cost</a:t>
            </a:r>
          </a:p>
          <a:p>
            <a:r>
              <a:rPr lang="en-US" dirty="0" smtClean="0"/>
              <a:t>Low data cost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95018" y="6121956"/>
            <a:ext cx="393351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MDL avoids </a:t>
            </a:r>
            <a:r>
              <a:rPr lang="en-US" dirty="0" err="1" smtClean="0">
                <a:solidFill>
                  <a:srgbClr val="FF0000"/>
                </a:solidFill>
              </a:rPr>
              <a:t>overfitting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automatically!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Suppose you want to describe a set of integer numbers</a:t>
            </a:r>
          </a:p>
          <a:p>
            <a:pPr lvl="1"/>
            <a:r>
              <a:rPr lang="en-US" dirty="0" smtClean="0"/>
              <a:t>Cost of describing a single number is proportional to the value of the number x (e.g., </a:t>
            </a:r>
            <a:r>
              <a:rPr lang="en-US" dirty="0" err="1" smtClean="0"/>
              <a:t>logx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How can we get an efficient description?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Cluster integers into two clusters and describe the cluster by the centroid and the points by their distance from the centroid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Model cost</a:t>
            </a:r>
            <a:r>
              <a:rPr lang="en-US" dirty="0" smtClean="0"/>
              <a:t>: cost of the centroids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Data cost</a:t>
            </a:r>
            <a:r>
              <a:rPr lang="en-US" dirty="0" smtClean="0"/>
              <a:t>: cost of cluster membership and distance from centroid</a:t>
            </a:r>
          </a:p>
          <a:p>
            <a:pPr lvl="1"/>
            <a:endParaRPr lang="en-US" dirty="0"/>
          </a:p>
          <a:p>
            <a:r>
              <a:rPr lang="en-US" dirty="0" smtClean="0"/>
              <a:t>What are the two extreme cases?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447800" y="3048000"/>
            <a:ext cx="6248400" cy="990600"/>
            <a:chOff x="1447800" y="2595154"/>
            <a:chExt cx="6248400" cy="990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447800" y="3124200"/>
              <a:ext cx="62484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56760" y="2595154"/>
              <a:ext cx="0" cy="9906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2045426" y="3090454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74966" y="3090454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381795" y="3090454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616926" y="3090454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845526" y="3092631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997926" y="3092631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105695" y="3090454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253741" y="3092631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Oval 31"/>
          <p:cNvSpPr/>
          <p:nvPr/>
        </p:nvSpPr>
        <p:spPr>
          <a:xfrm rot="10800000">
            <a:off x="6952705" y="3540034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10800000">
            <a:off x="6793774" y="3545477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rot="10800000">
            <a:off x="6633753" y="3537857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0800000">
            <a:off x="6530338" y="3540034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10800000">
            <a:off x="6338751" y="3545477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10800000">
            <a:off x="6172200" y="3537857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10800000">
            <a:off x="5962105" y="3540034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10800000">
            <a:off x="5737859" y="3537857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55026" y="3476894"/>
            <a:ext cx="190500" cy="1959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376851" y="3476895"/>
            <a:ext cx="190500" cy="1959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5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MDL and Data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 the shorter encoding make sense?</a:t>
            </a:r>
          </a:p>
          <a:p>
            <a:pPr lvl="1"/>
            <a:r>
              <a:rPr lang="en-US" dirty="0" smtClean="0"/>
              <a:t>Shorter encoding implies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regularities</a:t>
            </a:r>
            <a:r>
              <a:rPr lang="en-US" dirty="0" smtClean="0"/>
              <a:t> in the data</a:t>
            </a:r>
          </a:p>
          <a:p>
            <a:pPr lvl="1"/>
            <a:r>
              <a:rPr lang="en-US" dirty="0" smtClean="0"/>
              <a:t>Regularities in the data imply </a:t>
            </a:r>
            <a:r>
              <a:rPr lang="en-US" dirty="0" smtClean="0">
                <a:solidFill>
                  <a:srgbClr val="0070C0"/>
                </a:solidFill>
              </a:rPr>
              <a:t>patterns</a:t>
            </a:r>
          </a:p>
          <a:p>
            <a:pPr lvl="1"/>
            <a:r>
              <a:rPr lang="en-US" dirty="0" smtClean="0"/>
              <a:t>Patterns are interesting</a:t>
            </a:r>
          </a:p>
          <a:p>
            <a:pPr lvl="1"/>
            <a:endParaRPr lang="en-US" dirty="0"/>
          </a:p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4692134"/>
            <a:ext cx="7750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00001000010000100001000010000100001000010001000010000100001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Short description length, just repeat </a:t>
            </a:r>
            <a:r>
              <a:rPr lang="en-US" dirty="0"/>
              <a:t>12 times </a:t>
            </a:r>
            <a:r>
              <a:rPr lang="en-US" dirty="0" smtClean="0"/>
              <a:t>00001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757369"/>
            <a:ext cx="77505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0100111001010011011010100001110101111011011010101110010011100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Random sequence, no patterns, no compression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5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everything about compression?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Jürgen </a:t>
            </a:r>
            <a:r>
              <a:rPr lang="en-US" dirty="0" err="1" smtClean="0"/>
              <a:t>Schmidhuber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A theory about creativity, art and fun</a:t>
            </a:r>
            <a:endParaRPr lang="en-US" dirty="0" smtClean="0"/>
          </a:p>
          <a:p>
            <a:pPr lvl="1"/>
            <a:r>
              <a:rPr lang="en-US" dirty="0" smtClean="0"/>
              <a:t>Interesting Art corresponds to a novel pattern that we cannot compress well, yet it is not too random so we can learn it</a:t>
            </a:r>
          </a:p>
          <a:p>
            <a:pPr lvl="1"/>
            <a:r>
              <a:rPr lang="en-US" dirty="0" smtClean="0"/>
              <a:t>Good Humor corresponds to an input that does not compress well because it is out of place and surprising</a:t>
            </a:r>
          </a:p>
          <a:p>
            <a:pPr lvl="1"/>
            <a:r>
              <a:rPr lang="en-US" dirty="0" smtClean="0"/>
              <a:t>Scientific discovery corresponds to a significant compression event</a:t>
            </a:r>
          </a:p>
          <a:p>
            <a:pPr lvl="2"/>
            <a:r>
              <a:rPr lang="en-US" dirty="0" smtClean="0"/>
              <a:t>E.g., a law that can explain all falling apples.</a:t>
            </a:r>
          </a:p>
          <a:p>
            <a:pPr lvl="2"/>
            <a:endParaRPr lang="en-US" dirty="0"/>
          </a:p>
          <a:p>
            <a:r>
              <a:rPr lang="en-US" dirty="0" smtClean="0"/>
              <a:t>Fun lecture:</a:t>
            </a:r>
          </a:p>
          <a:p>
            <a:pPr lvl="1"/>
            <a:r>
              <a:rPr lang="en-US" dirty="0">
                <a:hlinkClick r:id="rId3"/>
              </a:rPr>
              <a:t>Compression Progress: The Algorithmic Principle Behind Curiosity and </a:t>
            </a:r>
            <a:r>
              <a:rPr lang="en-US" dirty="0" smtClean="0">
                <a:hlinkClick r:id="rId3"/>
              </a:rPr>
              <a:t>Creativity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MDL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right model family?</a:t>
            </a:r>
          </a:p>
          <a:p>
            <a:pPr lvl="1"/>
            <a:r>
              <a:rPr lang="en-US" dirty="0" smtClean="0"/>
              <a:t>This determines the kind of solutions that we can have</a:t>
            </a:r>
          </a:p>
          <a:p>
            <a:pPr lvl="2"/>
            <a:r>
              <a:rPr lang="en-US" dirty="0" smtClean="0"/>
              <a:t>E.g., polynomials </a:t>
            </a:r>
          </a:p>
          <a:p>
            <a:pPr lvl="2"/>
            <a:r>
              <a:rPr lang="en-US" dirty="0" err="1" smtClean="0"/>
              <a:t>Clusterings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What is the encoding cost?</a:t>
            </a:r>
          </a:p>
          <a:p>
            <a:pPr lvl="1"/>
            <a:r>
              <a:rPr lang="en-US" dirty="0" smtClean="0"/>
              <a:t>Determines the function that we optimize</a:t>
            </a:r>
          </a:p>
          <a:p>
            <a:pPr lvl="1"/>
            <a:r>
              <a:rPr lang="en-US" dirty="0" smtClean="0"/>
              <a:t>Information theory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Clusters found in Random Data</a:t>
            </a:r>
          </a:p>
        </p:txBody>
      </p:sp>
      <p:pic>
        <p:nvPicPr>
          <p:cNvPr id="16578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64807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7860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114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Random Points</a:t>
            </a:r>
          </a:p>
        </p:txBody>
      </p:sp>
      <p:grpSp>
        <p:nvGrpSpPr>
          <p:cNvPr id="1657861" name="Group 5"/>
          <p:cNvGrpSpPr>
            <a:grpSpLocks/>
          </p:cNvGrpSpPr>
          <p:nvPr/>
        </p:nvGrpSpPr>
        <p:grpSpPr bwMode="auto">
          <a:xfrm>
            <a:off x="152400" y="4038600"/>
            <a:ext cx="4113213" cy="2743200"/>
            <a:chOff x="96" y="2304"/>
            <a:chExt cx="2591" cy="1728"/>
          </a:xfrm>
        </p:grpSpPr>
        <p:pic>
          <p:nvPicPr>
            <p:cNvPr id="165786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30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7863" name="Text Box 7"/>
            <p:cNvSpPr txBox="1">
              <a:spLocks noChangeArrowheads="1"/>
            </p:cNvSpPr>
            <p:nvPr/>
          </p:nvSpPr>
          <p:spPr bwMode="auto">
            <a:xfrm>
              <a:off x="96" y="2640"/>
              <a:ext cx="7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K-means</a:t>
              </a:r>
            </a:p>
          </p:txBody>
        </p:sp>
      </p:grpSp>
      <p:grpSp>
        <p:nvGrpSpPr>
          <p:cNvPr id="1657864" name="Group 8"/>
          <p:cNvGrpSpPr>
            <a:grpSpLocks/>
          </p:cNvGrpSpPr>
          <p:nvPr/>
        </p:nvGrpSpPr>
        <p:grpSpPr bwMode="auto">
          <a:xfrm>
            <a:off x="4116388" y="1371600"/>
            <a:ext cx="4494212" cy="2743200"/>
            <a:chOff x="2593" y="624"/>
            <a:chExt cx="2831" cy="1728"/>
          </a:xfrm>
        </p:grpSpPr>
        <p:pic>
          <p:nvPicPr>
            <p:cNvPr id="165786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62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7866" name="Text Box 10"/>
            <p:cNvSpPr txBox="1">
              <a:spLocks noChangeArrowheads="1"/>
            </p:cNvSpPr>
            <p:nvPr/>
          </p:nvSpPr>
          <p:spPr bwMode="auto">
            <a:xfrm>
              <a:off x="4704" y="1200"/>
              <a:ext cx="7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DBSCAN</a:t>
              </a:r>
            </a:p>
          </p:txBody>
        </p:sp>
      </p:grpSp>
      <p:grpSp>
        <p:nvGrpSpPr>
          <p:cNvPr id="1657867" name="Group 11"/>
          <p:cNvGrpSpPr>
            <a:grpSpLocks/>
          </p:cNvGrpSpPr>
          <p:nvPr/>
        </p:nvGrpSpPr>
        <p:grpSpPr bwMode="auto">
          <a:xfrm>
            <a:off x="4116388" y="4038600"/>
            <a:ext cx="4799012" cy="2743200"/>
            <a:chOff x="2593" y="2304"/>
            <a:chExt cx="3023" cy="1728"/>
          </a:xfrm>
        </p:grpSpPr>
        <p:pic>
          <p:nvPicPr>
            <p:cNvPr id="1657868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230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7869" name="Text Box 13"/>
            <p:cNvSpPr txBox="1">
              <a:spLocks noChangeArrowheads="1"/>
            </p:cNvSpPr>
            <p:nvPr/>
          </p:nvSpPr>
          <p:spPr bwMode="auto">
            <a:xfrm>
              <a:off x="4800" y="2640"/>
              <a:ext cx="81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Complete 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245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THEORY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short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following sequence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AAA</a:t>
            </a:r>
            <a:r>
              <a:rPr lang="en-US" dirty="0" smtClean="0">
                <a:solidFill>
                  <a:srgbClr val="00B050"/>
                </a:solidFill>
              </a:rPr>
              <a:t>BBB</a:t>
            </a:r>
            <a:r>
              <a:rPr lang="en-US" dirty="0" smtClean="0">
                <a:solidFill>
                  <a:srgbClr val="FF0000"/>
                </a:solidFill>
              </a:rPr>
              <a:t>AAA</a:t>
            </a:r>
            <a:r>
              <a:rPr lang="en-US" dirty="0" smtClean="0">
                <a:solidFill>
                  <a:srgbClr val="0070C0"/>
                </a:solidFill>
              </a:rPr>
              <a:t>CCC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B05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AA</a:t>
            </a:r>
            <a:r>
              <a:rPr lang="en-US" dirty="0" smtClean="0">
                <a:solidFill>
                  <a:srgbClr val="00B050"/>
                </a:solidFill>
              </a:rPr>
              <a:t>BB</a:t>
            </a:r>
            <a:r>
              <a:rPr lang="en-US" dirty="0" smtClean="0">
                <a:solidFill>
                  <a:srgbClr val="FF0000"/>
                </a:solidFill>
              </a:rPr>
              <a:t>AA</a:t>
            </a:r>
            <a:r>
              <a:rPr lang="en-US" dirty="0" smtClean="0">
                <a:solidFill>
                  <a:srgbClr val="0070C0"/>
                </a:solidFill>
              </a:rPr>
              <a:t>CC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B05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Suppose you wanted to encode it in binary form, how would you do it?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4713511"/>
            <a:ext cx="13773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3B3B"/>
                </a:solidFill>
              </a:rPr>
              <a:t>A </a:t>
            </a:r>
            <a:r>
              <a:rPr lang="en-US" sz="2800" dirty="0">
                <a:solidFill>
                  <a:srgbClr val="FF3B3B"/>
                </a:solidFill>
                <a:sym typeface="Symbol"/>
              </a:rPr>
              <a:t></a:t>
            </a:r>
            <a:r>
              <a:rPr lang="en-US" sz="2800" dirty="0">
                <a:solidFill>
                  <a:srgbClr val="FF3B3B"/>
                </a:solidFill>
              </a:rPr>
              <a:t> 0</a:t>
            </a:r>
          </a:p>
          <a:p>
            <a:r>
              <a:rPr lang="en-US" sz="2800" dirty="0">
                <a:solidFill>
                  <a:srgbClr val="00B050"/>
                </a:solidFill>
              </a:rPr>
              <a:t>B </a:t>
            </a:r>
            <a:r>
              <a:rPr lang="en-US" sz="2800" dirty="0">
                <a:solidFill>
                  <a:srgbClr val="00B050"/>
                </a:solidFill>
                <a:sym typeface="Symbol"/>
              </a:rPr>
              <a:t></a:t>
            </a:r>
            <a:r>
              <a:rPr lang="en-US" sz="2800" dirty="0">
                <a:solidFill>
                  <a:srgbClr val="00B050"/>
                </a:solidFill>
              </a:rPr>
              <a:t> 10</a:t>
            </a:r>
          </a:p>
          <a:p>
            <a:r>
              <a:rPr lang="en-US" sz="2800" dirty="0">
                <a:solidFill>
                  <a:srgbClr val="0070C0"/>
                </a:solidFill>
              </a:rPr>
              <a:t>C </a:t>
            </a:r>
            <a:r>
              <a:rPr lang="en-US" sz="2800" dirty="0">
                <a:solidFill>
                  <a:srgbClr val="0070C0"/>
                </a:solidFill>
                <a:sym typeface="Symbol"/>
              </a:rPr>
              <a:t>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11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5714" y="4944343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is 50% of the sequence</a:t>
            </a:r>
          </a:p>
          <a:p>
            <a:r>
              <a:rPr lang="en-US" dirty="0" smtClean="0"/>
              <a:t>We should give it a shorter representation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4717701"/>
            <a:ext cx="13628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3B3B"/>
                </a:solidFill>
              </a:rPr>
              <a:t>50% A </a:t>
            </a:r>
            <a:endParaRPr lang="en-US" sz="2800" dirty="0">
              <a:solidFill>
                <a:srgbClr val="FF3B3B"/>
              </a:solidFill>
            </a:endParaRPr>
          </a:p>
          <a:p>
            <a:r>
              <a:rPr lang="en-US" sz="2800" dirty="0" smtClean="0">
                <a:solidFill>
                  <a:srgbClr val="00B050"/>
                </a:solidFill>
              </a:rPr>
              <a:t>25% B 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25% C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6216134"/>
            <a:ext cx="458330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This is actually provably the best encoding!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9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Prefix Codes</a:t>
                </a:r>
                <a:r>
                  <a:rPr lang="en-US" dirty="0" smtClean="0"/>
                  <a:t>: no </a:t>
                </a:r>
                <a:r>
                  <a:rPr lang="en-US" dirty="0" err="1" smtClean="0"/>
                  <a:t>codeword</a:t>
                </a:r>
                <a:r>
                  <a:rPr lang="en-US" dirty="0" smtClean="0"/>
                  <a:t> is a prefix of another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Codes and Distributions</a:t>
                </a:r>
                <a:r>
                  <a:rPr lang="en-US" dirty="0" smtClean="0"/>
                  <a:t>: There is one to one mapping between codes and distributions</a:t>
                </a:r>
              </a:p>
              <a:p>
                <a:pPr lvl="1"/>
                <a:r>
                  <a:rPr lang="en-US" dirty="0" smtClean="0"/>
                  <a:t>If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/>
                  <a:t> is a distribution over a set of elements (e.g.,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{A,B,C}</a:t>
                </a:r>
                <a:r>
                  <a:rPr lang="en-US" dirty="0" smtClean="0"/>
                  <a:t>) then there exists a (prefix) code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 </a:t>
                </a: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∈{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𝐵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For </a:t>
                </a:r>
                <a:r>
                  <a:rPr lang="en-US" dirty="0" smtClean="0"/>
                  <a:t>every (prefix) code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 of elements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{A,B,C}, </a:t>
                </a:r>
                <a:r>
                  <a:rPr lang="en-US" dirty="0" smtClean="0"/>
                  <a:t>we can define a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code defined has the smallest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average 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codelength</a:t>
                </a:r>
                <a:r>
                  <a:rPr lang="en-US" dirty="0" smtClean="0"/>
                  <a:t>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625" r="-1037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447800" y="21336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3B3B"/>
                </a:solidFill>
              </a:rPr>
              <a:t>A </a:t>
            </a:r>
            <a:r>
              <a:rPr lang="en-US" sz="2400" dirty="0">
                <a:solidFill>
                  <a:srgbClr val="FF3B3B"/>
                </a:solidFill>
                <a:sym typeface="Symbol"/>
              </a:rPr>
              <a:t></a:t>
            </a:r>
            <a:r>
              <a:rPr lang="en-US" sz="2400" dirty="0">
                <a:solidFill>
                  <a:srgbClr val="FF3B3B"/>
                </a:solidFill>
              </a:rPr>
              <a:t> 0</a:t>
            </a:r>
          </a:p>
          <a:p>
            <a:r>
              <a:rPr lang="en-US" sz="2400" dirty="0">
                <a:solidFill>
                  <a:srgbClr val="00B050"/>
                </a:solidFill>
              </a:rPr>
              <a:t>B </a:t>
            </a:r>
            <a:r>
              <a:rPr lang="en-US" sz="2400" dirty="0">
                <a:solidFill>
                  <a:srgbClr val="00B050"/>
                </a:solidFill>
                <a:sym typeface="Symbol"/>
              </a:rPr>
              <a:t></a:t>
            </a:r>
            <a:r>
              <a:rPr lang="en-US" sz="2400" dirty="0">
                <a:solidFill>
                  <a:srgbClr val="00B050"/>
                </a:solidFill>
              </a:rPr>
              <a:t> 10</a:t>
            </a:r>
          </a:p>
          <a:p>
            <a:r>
              <a:rPr lang="en-US" sz="2400" dirty="0">
                <a:solidFill>
                  <a:srgbClr val="0070C0"/>
                </a:solidFill>
              </a:rPr>
              <a:t>C </a:t>
            </a:r>
            <a:r>
              <a:rPr lang="en-US" sz="2400" dirty="0">
                <a:solidFill>
                  <a:srgbClr val="0070C0"/>
                </a:solidFill>
                <a:sym typeface="Symbol"/>
              </a:rPr>
              <a:t>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11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886" y="2183249"/>
            <a:ext cx="3323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Uniquely directly decodable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26449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every code we can find a prefix code of equal length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22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51054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Suppose we have a random variable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dirty="0" smtClean="0"/>
                  <a:t> that takes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</a:t>
                </a:r>
                <a:r>
                  <a:rPr lang="en-US" dirty="0" smtClean="0"/>
                  <a:t> distinct values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that have probabilities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r>
                  <a:rPr lang="en-US" dirty="0" smtClean="0"/>
                  <a:t>This defines a code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. The average </a:t>
                </a:r>
                <a:r>
                  <a:rPr lang="en-US" dirty="0" err="1" smtClean="0"/>
                  <a:t>codelength</a:t>
                </a:r>
                <a:r>
                  <a:rPr lang="en-US" dirty="0" smtClean="0"/>
                  <a:t>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⌈"/>
                              <m:endChr m:val="⌉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This (more or less) 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entropy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𝐻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of the random variable X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Shannon’s theorem</a:t>
                </a:r>
                <a:r>
                  <a:rPr lang="en-US" dirty="0" smtClean="0"/>
                  <a:t>: The entropy is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lower bound </a:t>
                </a:r>
                <a:r>
                  <a:rPr lang="en-US" dirty="0" smtClean="0"/>
                  <a:t>on the average </a:t>
                </a:r>
                <a:r>
                  <a:rPr lang="en-US" dirty="0" err="1" smtClean="0"/>
                  <a:t>codelength</a:t>
                </a:r>
                <a:r>
                  <a:rPr lang="en-US" dirty="0" smtClean="0"/>
                  <a:t> of any code that encodes the distribution P(X)</a:t>
                </a:r>
              </a:p>
              <a:p>
                <a:pPr lvl="1"/>
                <a:r>
                  <a:rPr lang="en-US" dirty="0" smtClean="0"/>
                  <a:t>When encoding N numbers drawn from P(X), the best encoding length we can hope for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∗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𝐻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Reminder: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Lossless</a:t>
                </a:r>
                <a:r>
                  <a:rPr lang="en-US" dirty="0" smtClean="0"/>
                  <a:t> encoding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5105400"/>
              </a:xfrm>
              <a:blipFill rotWithShape="1">
                <a:blip r:embed="rId2"/>
                <a:stretch>
                  <a:fillRect l="-291" t="-1673" b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0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What does it mean?</a:t>
                </a:r>
              </a:p>
              <a:p>
                <a:r>
                  <a:rPr lang="en-US" dirty="0" smtClean="0"/>
                  <a:t>Entropy captures different aspects of a distribution: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compressibility</a:t>
                </a:r>
                <a:r>
                  <a:rPr lang="en-US" dirty="0"/>
                  <a:t> of the data represented by random variable </a:t>
                </a:r>
                <a:r>
                  <a:rPr lang="en-US" dirty="0" smtClean="0"/>
                  <a:t>X</a:t>
                </a:r>
              </a:p>
              <a:p>
                <a:pPr lvl="2"/>
                <a:r>
                  <a:rPr lang="en-US" dirty="0" smtClean="0"/>
                  <a:t>Follows from Shannon’s theorem</a:t>
                </a:r>
                <a:endParaRPr lang="en-US" dirty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uncertainty</a:t>
                </a:r>
                <a:r>
                  <a:rPr lang="en-US" dirty="0" smtClean="0"/>
                  <a:t> of the distribution (highest entropy for uniform distribution)</a:t>
                </a:r>
              </a:p>
              <a:p>
                <a:pPr lvl="2"/>
                <a:r>
                  <a:rPr lang="en-US" dirty="0" smtClean="0"/>
                  <a:t>How well can I predict a value of the random variable?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information content </a:t>
                </a:r>
                <a:r>
                  <a:rPr lang="en-US" dirty="0" smtClean="0"/>
                  <a:t>of the random variable X</a:t>
                </a:r>
              </a:p>
              <a:p>
                <a:pPr lvl="2"/>
                <a:r>
                  <a:rPr lang="en-US" dirty="0" smtClean="0"/>
                  <a:t>The number of bits used for representing a value is the information content of this value.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57" y="914400"/>
            <a:ext cx="2362200" cy="227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Claude Shannon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00200"/>
            <a:ext cx="1905000" cy="2152650"/>
          </a:xfrm>
        </p:spPr>
      </p:pic>
      <p:sp>
        <p:nvSpPr>
          <p:cNvPr id="5" name="TextBox 4"/>
          <p:cNvSpPr txBox="1"/>
          <p:nvPr/>
        </p:nvSpPr>
        <p:spPr>
          <a:xfrm>
            <a:off x="762000" y="1752600"/>
            <a:ext cx="533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Father of Information Theory</a:t>
            </a:r>
          </a:p>
          <a:p>
            <a:endParaRPr lang="en-US" sz="2400" dirty="0" smtClean="0"/>
          </a:p>
          <a:p>
            <a:r>
              <a:rPr lang="en-US" sz="2400" dirty="0" smtClean="0"/>
              <a:t>Envisioned the idea of communication of information with 0/1 bits</a:t>
            </a:r>
          </a:p>
          <a:p>
            <a:endParaRPr lang="en-US" sz="2400" dirty="0"/>
          </a:p>
          <a:p>
            <a:r>
              <a:rPr lang="en-US" sz="2400" dirty="0" smtClean="0"/>
              <a:t>Introduced the word “</a:t>
            </a:r>
            <a:r>
              <a:rPr lang="en-US" sz="2400" dirty="0" smtClean="0">
                <a:solidFill>
                  <a:srgbClr val="0070C0"/>
                </a:solidFill>
              </a:rPr>
              <a:t>bit</a:t>
            </a:r>
            <a:r>
              <a:rPr lang="en-US" sz="2400" dirty="0" smtClean="0"/>
              <a:t>” </a:t>
            </a:r>
            <a:r>
              <a:rPr lang="en-US" sz="2400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334707"/>
            <a:ext cx="8610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word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sz="2400" dirty="0"/>
              <a:t> was suggested by </a:t>
            </a:r>
            <a:r>
              <a:rPr lang="en-US" sz="2400" dirty="0">
                <a:solidFill>
                  <a:srgbClr val="0070C0"/>
                </a:solidFill>
              </a:rPr>
              <a:t>Von </a:t>
            </a:r>
            <a:r>
              <a:rPr lang="en-US" sz="2400" dirty="0" smtClean="0">
                <a:solidFill>
                  <a:srgbClr val="0070C0"/>
                </a:solidFill>
              </a:rPr>
              <a:t>Neumann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Similarity to physics, but also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“nobody really knows what entropy really is, so in any conversation you will have an advantage”</a:t>
            </a:r>
            <a:endParaRPr lang="en-US" sz="24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983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information theoretic 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Conditional entropy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H(Y|X)</a:t>
                </a:r>
                <a:r>
                  <a:rPr lang="en-US" dirty="0" smtClean="0"/>
                  <a:t>: the uncertainty for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Y</a:t>
                </a:r>
                <a:r>
                  <a:rPr lang="en-US" dirty="0" smtClean="0"/>
                  <a:t> given that we know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 smtClean="0">
                              <a:latin typeface="Cambria Math"/>
                            </a:rPr>
                            <m:t> 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Mutual Information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I(X,Y)</a:t>
                </a:r>
                <a:r>
                  <a:rPr lang="en-US" dirty="0" smtClean="0"/>
                  <a:t>: The reduction in the uncertainty for </a:t>
                </a:r>
                <a:r>
                  <a:rPr lang="en-US" dirty="0">
                    <a:solidFill>
                      <a:srgbClr val="0070C0"/>
                    </a:solidFill>
                  </a:rPr>
                  <a:t>Y</a:t>
                </a:r>
                <a:r>
                  <a:rPr lang="en-US" dirty="0" smtClean="0"/>
                  <a:t> (or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dirty="0" smtClean="0"/>
                  <a:t>) given that we know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dirty="0" smtClean="0"/>
                  <a:t> (or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Y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𝐻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𝑌</m:t>
                      </m:r>
                      <m:r>
                        <a:rPr lang="en-US" i="1">
                          <a:latin typeface="Cambria Math"/>
                        </a:rPr>
                        <m:t>|</m:t>
                      </m:r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)=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12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information theoretic 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Cross Entropy</a:t>
                </a:r>
                <a:r>
                  <a:rPr lang="en-US" dirty="0" smtClean="0"/>
                  <a:t>: The cost of encoding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/>
                  <a:t>, using the code of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Q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KL Divergence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KL(P||Q): </a:t>
                </a:r>
                <a:r>
                  <a:rPr lang="en-US" dirty="0" smtClean="0"/>
                  <a:t>The increase in encoding cost for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/>
                  <a:t> when using the code of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Q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𝐾𝐿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Not symmetric</a:t>
                </a:r>
              </a:p>
              <a:p>
                <a:pPr lvl="1"/>
                <a:r>
                  <a:rPr lang="en-US" dirty="0" smtClean="0"/>
                  <a:t>Problematic if Q not defined for all x of P.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7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information theoretic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Jensen-Shannon Divergence </a:t>
                </a:r>
                <a:r>
                  <a:rPr lang="en-US" dirty="0" smtClean="0"/>
                  <a:t>JS(P,Q): distance between two distributions P and Q</a:t>
                </a:r>
              </a:p>
              <a:p>
                <a:pPr lvl="1"/>
                <a:r>
                  <a:rPr lang="en-US" dirty="0" smtClean="0"/>
                  <a:t>Deals with the shortcomings of KL-divergence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If M = ½ (P+Q) is the mean distribution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𝐽𝑆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𝐾𝐿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𝐾𝐿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r>
                        <a:rPr lang="en-US" b="0" i="1" smtClean="0">
                          <a:latin typeface="Cambria Math"/>
                        </a:rPr>
                        <m:t>||</m:t>
                      </m:r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Jensen-Shannon is a metric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55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</a:t>
            </a:r>
            <a:r>
              <a:rPr lang="en-US" dirty="0"/>
              <a:t>MDL </a:t>
            </a: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Co-CLUSTERING</a:t>
            </a:r>
            <a:br>
              <a:rPr lang="en-US" dirty="0" smtClean="0"/>
            </a:br>
            <a:r>
              <a:rPr lang="en-US" dirty="0" smtClean="0"/>
              <a:t>(CROSS-ASSOCIATIONS)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Thanks to </a:t>
            </a:r>
            <a:r>
              <a:rPr lang="en-US" dirty="0" err="1" smtClean="0"/>
              <a:t>Spiros</a:t>
            </a:r>
            <a:r>
              <a:rPr lang="en-US" dirty="0" smtClean="0"/>
              <a:t> Papadimitriou.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7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257800"/>
          </a:xfrm>
        </p:spPr>
        <p:txBody>
          <a:bodyPr/>
          <a:lstStyle/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Determining the</a:t>
            </a:r>
            <a:r>
              <a:rPr lang="en-US" sz="2000" dirty="0">
                <a:solidFill>
                  <a:srgbClr val="FF99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clustering tendency</a:t>
            </a:r>
            <a:r>
              <a:rPr lang="en-US" sz="2000" dirty="0"/>
              <a:t> of a set of data, i.e., distinguishing whether non-random structure actually exists in the data. 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Comparing the results of a cluster analysis to externally known results, e.g., to externally given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class labels</a:t>
            </a:r>
            <a:r>
              <a:rPr lang="en-US" sz="2000" dirty="0"/>
              <a:t>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Evaluating how well the results of a cluster analysis fit the data </a:t>
            </a:r>
            <a:r>
              <a:rPr lang="en-US" sz="2000" i="1" dirty="0"/>
              <a:t>without</a:t>
            </a:r>
            <a:r>
              <a:rPr lang="en-US" sz="2000" dirty="0"/>
              <a:t> reference to external information. </a:t>
            </a:r>
          </a:p>
          <a:p>
            <a:pPr marL="990600" lvl="1" indent="-533400">
              <a:buSzTx/>
              <a:buFont typeface="Arial" charset="0"/>
              <a:buNone/>
            </a:pPr>
            <a:r>
              <a:rPr lang="en-US" sz="1800" dirty="0"/>
              <a:t>	- Use only the data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Comparing the results of two different sets of cluster analyses to determine which is better.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Determining the ‘correct’ number of clusters.</a:t>
            </a:r>
          </a:p>
          <a:p>
            <a:pPr marL="533400" indent="-533400"/>
            <a:endParaRPr lang="en-US" sz="2000" dirty="0"/>
          </a:p>
          <a:p>
            <a:pPr marL="533400" indent="-533400">
              <a:buFont typeface="Monotype Sorts" pitchFamily="2" charset="2"/>
              <a:buNone/>
            </a:pPr>
            <a:r>
              <a:rPr lang="en-US" sz="2400" dirty="0"/>
              <a:t>	</a:t>
            </a:r>
            <a:r>
              <a:rPr lang="en-US" sz="2000" dirty="0"/>
              <a:t>For 2, 3, and 4, we can further distinguish whether we want to evaluate the entire clustering or just individual clusters. </a:t>
            </a:r>
          </a:p>
          <a:p>
            <a:pPr marL="533400" indent="-533400"/>
            <a:endParaRPr lang="en-US" sz="2000" dirty="0"/>
          </a:p>
        </p:txBody>
      </p:sp>
      <p:sp>
        <p:nvSpPr>
          <p:cNvPr id="16588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Different Aspects of Cluster Validation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716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882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Co-clustering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Simultaneous grouping of rows and columns of a matrix into homogeneous groups</a:t>
            </a:r>
          </a:p>
          <a:p>
            <a:endParaRPr lang="en-US" dirty="0"/>
          </a:p>
        </p:txBody>
      </p:sp>
      <p:sp>
        <p:nvSpPr>
          <p:cNvPr id="6" name="AutoShape 88"/>
          <p:cNvSpPr>
            <a:spLocks noChangeArrowheads="1"/>
          </p:cNvSpPr>
          <p:nvPr/>
        </p:nvSpPr>
        <p:spPr bwMode="auto">
          <a:xfrm rot="16200000">
            <a:off x="3654184" y="4230371"/>
            <a:ext cx="794864" cy="583573"/>
          </a:xfrm>
          <a:prstGeom prst="downArrow">
            <a:avLst>
              <a:gd name="adj1" fmla="val 51139"/>
              <a:gd name="adj2" fmla="val 51736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7" name="Group 103"/>
          <p:cNvGrpSpPr>
            <a:grpSpLocks/>
          </p:cNvGrpSpPr>
          <p:nvPr/>
        </p:nvGrpSpPr>
        <p:grpSpPr bwMode="auto">
          <a:xfrm>
            <a:off x="4484913" y="3505200"/>
            <a:ext cx="2897087" cy="2295795"/>
            <a:chOff x="4144" y="3208"/>
            <a:chExt cx="1182" cy="1060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4236" y="3210"/>
              <a:ext cx="1029" cy="1014"/>
              <a:chOff x="48" y="1021"/>
              <a:chExt cx="1586" cy="1564"/>
            </a:xfrm>
          </p:grpSpPr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48" y="1021"/>
                <a:ext cx="1434" cy="14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148" y="1021"/>
                <a:ext cx="1434" cy="1434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" y="1025"/>
                <a:ext cx="1430" cy="1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148" y="2455"/>
                <a:ext cx="14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148" y="1021"/>
                <a:ext cx="1434" cy="1434"/>
              </a:xfrm>
              <a:custGeom>
                <a:avLst/>
                <a:gdLst>
                  <a:gd name="T0" fmla="*/ 0 w 343"/>
                  <a:gd name="T1" fmla="*/ 0 h 343"/>
                  <a:gd name="T2" fmla="*/ 1434 w 343"/>
                  <a:gd name="T3" fmla="*/ 0 h 343"/>
                  <a:gd name="T4" fmla="*/ 1434 w 343"/>
                  <a:gd name="T5" fmla="*/ 1434 h 3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343">
                    <a:moveTo>
                      <a:pt x="0" y="0"/>
                    </a:moveTo>
                    <a:lnTo>
                      <a:pt x="343" y="0"/>
                    </a:lnTo>
                    <a:lnTo>
                      <a:pt x="343" y="3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148" y="1021"/>
                <a:ext cx="1434" cy="1434"/>
              </a:xfrm>
              <a:custGeom>
                <a:avLst/>
                <a:gdLst>
                  <a:gd name="T0" fmla="*/ 0 w 343"/>
                  <a:gd name="T1" fmla="*/ 0 h 343"/>
                  <a:gd name="T2" fmla="*/ 0 w 343"/>
                  <a:gd name="T3" fmla="*/ 1434 h 343"/>
                  <a:gd name="T4" fmla="*/ 1434 w 343"/>
                  <a:gd name="T5" fmla="*/ 1434 h 3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343">
                    <a:moveTo>
                      <a:pt x="0" y="0"/>
                    </a:moveTo>
                    <a:lnTo>
                      <a:pt x="0" y="343"/>
                    </a:lnTo>
                    <a:lnTo>
                      <a:pt x="343" y="3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1"/>
              <p:cNvSpPr>
                <a:spLocks noChangeShapeType="1"/>
              </p:cNvSpPr>
              <p:nvPr/>
            </p:nvSpPr>
            <p:spPr bwMode="auto">
              <a:xfrm>
                <a:off x="148" y="1056"/>
                <a:ext cx="1" cy="13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2"/>
              <p:cNvSpPr>
                <a:spLocks noChangeShapeType="1"/>
              </p:cNvSpPr>
              <p:nvPr/>
            </p:nvSpPr>
            <p:spPr bwMode="auto">
              <a:xfrm flipV="1">
                <a:off x="407" y="243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3"/>
              <p:cNvSpPr>
                <a:spLocks noChangeShapeType="1"/>
              </p:cNvSpPr>
              <p:nvPr/>
            </p:nvSpPr>
            <p:spPr bwMode="auto">
              <a:xfrm>
                <a:off x="407" y="102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 14"/>
              <p:cNvSpPr>
                <a:spLocks noChangeArrowheads="1"/>
              </p:cNvSpPr>
              <p:nvPr/>
            </p:nvSpPr>
            <p:spPr bwMode="auto">
              <a:xfrm>
                <a:off x="396" y="2466"/>
                <a:ext cx="56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29" name="Line 15"/>
              <p:cNvSpPr>
                <a:spLocks noChangeShapeType="1"/>
              </p:cNvSpPr>
              <p:nvPr/>
            </p:nvSpPr>
            <p:spPr bwMode="auto">
              <a:xfrm flipV="1">
                <a:off x="692" y="2438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6"/>
              <p:cNvSpPr>
                <a:spLocks noChangeShapeType="1"/>
              </p:cNvSpPr>
              <p:nvPr/>
            </p:nvSpPr>
            <p:spPr bwMode="auto">
              <a:xfrm>
                <a:off x="692" y="1021"/>
                <a:ext cx="0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Rectangle 17"/>
              <p:cNvSpPr>
                <a:spLocks noChangeArrowheads="1"/>
              </p:cNvSpPr>
              <p:nvPr/>
            </p:nvSpPr>
            <p:spPr bwMode="auto">
              <a:xfrm>
                <a:off x="661" y="2466"/>
                <a:ext cx="11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32" name="Line 18"/>
              <p:cNvSpPr>
                <a:spLocks noChangeShapeType="1"/>
              </p:cNvSpPr>
              <p:nvPr/>
            </p:nvSpPr>
            <p:spPr bwMode="auto">
              <a:xfrm flipV="1">
                <a:off x="980" y="2438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9"/>
              <p:cNvSpPr>
                <a:spLocks noChangeShapeType="1"/>
              </p:cNvSpPr>
              <p:nvPr/>
            </p:nvSpPr>
            <p:spPr bwMode="auto">
              <a:xfrm>
                <a:off x="980" y="1021"/>
                <a:ext cx="0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Rectangle 20"/>
              <p:cNvSpPr>
                <a:spLocks noChangeArrowheads="1"/>
              </p:cNvSpPr>
              <p:nvPr/>
            </p:nvSpPr>
            <p:spPr bwMode="auto">
              <a:xfrm>
                <a:off x="951" y="2466"/>
                <a:ext cx="11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35" name="Line 21"/>
              <p:cNvSpPr>
                <a:spLocks noChangeShapeType="1"/>
              </p:cNvSpPr>
              <p:nvPr/>
            </p:nvSpPr>
            <p:spPr bwMode="auto">
              <a:xfrm flipV="1">
                <a:off x="1264" y="243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2"/>
              <p:cNvSpPr>
                <a:spLocks noChangeShapeType="1"/>
              </p:cNvSpPr>
              <p:nvPr/>
            </p:nvSpPr>
            <p:spPr bwMode="auto">
              <a:xfrm>
                <a:off x="1264" y="102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23"/>
              <p:cNvSpPr>
                <a:spLocks noChangeArrowheads="1"/>
              </p:cNvSpPr>
              <p:nvPr/>
            </p:nvSpPr>
            <p:spPr bwMode="auto">
              <a:xfrm>
                <a:off x="1235" y="2466"/>
                <a:ext cx="11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38" name="Line 24"/>
              <p:cNvSpPr>
                <a:spLocks noChangeShapeType="1"/>
              </p:cNvSpPr>
              <p:nvPr/>
            </p:nvSpPr>
            <p:spPr bwMode="auto">
              <a:xfrm flipV="1">
                <a:off x="1553" y="243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5"/>
              <p:cNvSpPr>
                <a:spLocks noChangeShapeType="1"/>
              </p:cNvSpPr>
              <p:nvPr/>
            </p:nvSpPr>
            <p:spPr bwMode="auto">
              <a:xfrm>
                <a:off x="1553" y="102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26"/>
              <p:cNvSpPr>
                <a:spLocks noChangeArrowheads="1"/>
              </p:cNvSpPr>
              <p:nvPr/>
            </p:nvSpPr>
            <p:spPr bwMode="auto">
              <a:xfrm>
                <a:off x="1523" y="2467"/>
                <a:ext cx="11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1" name="Line 27"/>
              <p:cNvSpPr>
                <a:spLocks noChangeShapeType="1"/>
              </p:cNvSpPr>
              <p:nvPr/>
            </p:nvSpPr>
            <p:spPr bwMode="auto">
              <a:xfrm>
                <a:off x="148" y="1280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8"/>
              <p:cNvSpPr>
                <a:spLocks noChangeShapeType="1"/>
              </p:cNvSpPr>
              <p:nvPr/>
            </p:nvSpPr>
            <p:spPr bwMode="auto">
              <a:xfrm flipH="1">
                <a:off x="1565" y="1280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Rectangle 29"/>
              <p:cNvSpPr>
                <a:spLocks noChangeArrowheads="1"/>
              </p:cNvSpPr>
              <p:nvPr/>
            </p:nvSpPr>
            <p:spPr bwMode="auto">
              <a:xfrm>
                <a:off x="77" y="1246"/>
                <a:ext cx="56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4" name="Line 30"/>
              <p:cNvSpPr>
                <a:spLocks noChangeShapeType="1"/>
              </p:cNvSpPr>
              <p:nvPr/>
            </p:nvSpPr>
            <p:spPr bwMode="auto">
              <a:xfrm>
                <a:off x="148" y="1564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31"/>
              <p:cNvSpPr>
                <a:spLocks noChangeShapeType="1"/>
              </p:cNvSpPr>
              <p:nvPr/>
            </p:nvSpPr>
            <p:spPr bwMode="auto">
              <a:xfrm flipH="1">
                <a:off x="1565" y="1564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Rectangle 32"/>
              <p:cNvSpPr>
                <a:spLocks noChangeArrowheads="1"/>
              </p:cNvSpPr>
              <p:nvPr/>
            </p:nvSpPr>
            <p:spPr bwMode="auto">
              <a:xfrm>
                <a:off x="48" y="1532"/>
                <a:ext cx="11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7" name="Line 33"/>
              <p:cNvSpPr>
                <a:spLocks noChangeShapeType="1"/>
              </p:cNvSpPr>
              <p:nvPr/>
            </p:nvSpPr>
            <p:spPr bwMode="auto">
              <a:xfrm>
                <a:off x="148" y="1852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34"/>
              <p:cNvSpPr>
                <a:spLocks noChangeShapeType="1"/>
              </p:cNvSpPr>
              <p:nvPr/>
            </p:nvSpPr>
            <p:spPr bwMode="auto">
              <a:xfrm flipH="1">
                <a:off x="1565" y="1852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Rectangle 35"/>
              <p:cNvSpPr>
                <a:spLocks noChangeArrowheads="1"/>
              </p:cNvSpPr>
              <p:nvPr/>
            </p:nvSpPr>
            <p:spPr bwMode="auto">
              <a:xfrm>
                <a:off x="48" y="1819"/>
                <a:ext cx="11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0" name="Line 36"/>
              <p:cNvSpPr>
                <a:spLocks noChangeShapeType="1"/>
              </p:cNvSpPr>
              <p:nvPr/>
            </p:nvSpPr>
            <p:spPr bwMode="auto">
              <a:xfrm>
                <a:off x="148" y="2137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37"/>
              <p:cNvSpPr>
                <a:spLocks noChangeShapeType="1"/>
              </p:cNvSpPr>
              <p:nvPr/>
            </p:nvSpPr>
            <p:spPr bwMode="auto">
              <a:xfrm flipH="1">
                <a:off x="1565" y="2137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Rectangle 38"/>
              <p:cNvSpPr>
                <a:spLocks noChangeArrowheads="1"/>
              </p:cNvSpPr>
              <p:nvPr/>
            </p:nvSpPr>
            <p:spPr bwMode="auto">
              <a:xfrm>
                <a:off x="48" y="2103"/>
                <a:ext cx="11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3" name="Line 39"/>
              <p:cNvSpPr>
                <a:spLocks noChangeShapeType="1"/>
              </p:cNvSpPr>
              <p:nvPr/>
            </p:nvSpPr>
            <p:spPr bwMode="auto">
              <a:xfrm>
                <a:off x="148" y="2425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40"/>
              <p:cNvSpPr>
                <a:spLocks noChangeShapeType="1"/>
              </p:cNvSpPr>
              <p:nvPr/>
            </p:nvSpPr>
            <p:spPr bwMode="auto">
              <a:xfrm flipH="1">
                <a:off x="1565" y="2425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Rectangle 41"/>
              <p:cNvSpPr>
                <a:spLocks noChangeArrowheads="1"/>
              </p:cNvSpPr>
              <p:nvPr/>
            </p:nvSpPr>
            <p:spPr bwMode="auto">
              <a:xfrm>
                <a:off x="48" y="2393"/>
                <a:ext cx="11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6" name="Line 42"/>
              <p:cNvSpPr>
                <a:spLocks noChangeShapeType="1"/>
              </p:cNvSpPr>
              <p:nvPr/>
            </p:nvSpPr>
            <p:spPr bwMode="auto">
              <a:xfrm>
                <a:off x="148" y="2455"/>
                <a:ext cx="14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43"/>
              <p:cNvSpPr>
                <a:spLocks/>
              </p:cNvSpPr>
              <p:nvPr/>
            </p:nvSpPr>
            <p:spPr bwMode="auto">
              <a:xfrm>
                <a:off x="148" y="1021"/>
                <a:ext cx="1434" cy="1434"/>
              </a:xfrm>
              <a:custGeom>
                <a:avLst/>
                <a:gdLst>
                  <a:gd name="T0" fmla="*/ 0 w 343"/>
                  <a:gd name="T1" fmla="*/ 0 h 343"/>
                  <a:gd name="T2" fmla="*/ 1434 w 343"/>
                  <a:gd name="T3" fmla="*/ 0 h 343"/>
                  <a:gd name="T4" fmla="*/ 1434 w 343"/>
                  <a:gd name="T5" fmla="*/ 1434 h 3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343">
                    <a:moveTo>
                      <a:pt x="0" y="0"/>
                    </a:moveTo>
                    <a:lnTo>
                      <a:pt x="343" y="0"/>
                    </a:lnTo>
                    <a:lnTo>
                      <a:pt x="343" y="3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44"/>
              <p:cNvSpPr>
                <a:spLocks noChangeShapeType="1"/>
              </p:cNvSpPr>
              <p:nvPr/>
            </p:nvSpPr>
            <p:spPr bwMode="auto">
              <a:xfrm>
                <a:off x="148" y="1056"/>
                <a:ext cx="1" cy="13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89"/>
            <p:cNvGrpSpPr>
              <a:grpSpLocks/>
            </p:cNvGrpSpPr>
            <p:nvPr/>
          </p:nvGrpSpPr>
          <p:grpSpPr bwMode="auto">
            <a:xfrm>
              <a:off x="4299" y="3208"/>
              <a:ext cx="935" cy="937"/>
              <a:chOff x="4116" y="2877"/>
              <a:chExt cx="1344" cy="1347"/>
            </a:xfrm>
          </p:grpSpPr>
          <p:sp>
            <p:nvSpPr>
              <p:cNvPr id="16" name="Line 90"/>
              <p:cNvSpPr>
                <a:spLocks noChangeShapeType="1"/>
              </p:cNvSpPr>
              <p:nvPr/>
            </p:nvSpPr>
            <p:spPr bwMode="auto">
              <a:xfrm>
                <a:off x="4116" y="3686"/>
                <a:ext cx="1344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7" name="Line 91"/>
              <p:cNvSpPr>
                <a:spLocks noChangeShapeType="1"/>
              </p:cNvSpPr>
              <p:nvPr/>
            </p:nvSpPr>
            <p:spPr bwMode="auto">
              <a:xfrm>
                <a:off x="5184" y="2880"/>
                <a:ext cx="0" cy="1344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8" name="Rectangle 92"/>
              <p:cNvSpPr>
                <a:spLocks noChangeArrowheads="1"/>
              </p:cNvSpPr>
              <p:nvPr/>
            </p:nvSpPr>
            <p:spPr bwMode="auto">
              <a:xfrm>
                <a:off x="4116" y="2877"/>
                <a:ext cx="1344" cy="1344"/>
              </a:xfrm>
              <a:prstGeom prst="rect">
                <a:avLst/>
              </a:prstGeom>
              <a:noFill/>
              <a:ln w="34925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10" name="Text Box 93"/>
            <p:cNvSpPr txBox="1">
              <a:spLocks noChangeArrowheads="1"/>
            </p:cNvSpPr>
            <p:nvPr/>
          </p:nvSpPr>
          <p:spPr bwMode="auto">
            <a:xfrm>
              <a:off x="4495" y="3441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97%</a:t>
              </a:r>
            </a:p>
          </p:txBody>
        </p:sp>
        <p:sp>
          <p:nvSpPr>
            <p:cNvPr id="11" name="Text Box 94"/>
            <p:cNvSpPr txBox="1">
              <a:spLocks noChangeArrowheads="1"/>
            </p:cNvSpPr>
            <p:nvPr/>
          </p:nvSpPr>
          <p:spPr bwMode="auto">
            <a:xfrm>
              <a:off x="5018" y="3897"/>
              <a:ext cx="3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96%</a:t>
              </a:r>
            </a:p>
          </p:txBody>
        </p:sp>
        <p:sp>
          <p:nvSpPr>
            <p:cNvPr id="12" name="Text Box 95"/>
            <p:cNvSpPr txBox="1">
              <a:spLocks noChangeArrowheads="1"/>
            </p:cNvSpPr>
            <p:nvPr/>
          </p:nvSpPr>
          <p:spPr bwMode="auto">
            <a:xfrm>
              <a:off x="5004" y="3443"/>
              <a:ext cx="2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FF9900"/>
                  </a:solidFill>
                  <a:latin typeface="Arial" charset="0"/>
                  <a:ea typeface="ＭＳ Ｐゴシック" charset="0"/>
                </a:rPr>
                <a:t>3%</a:t>
              </a:r>
            </a:p>
          </p:txBody>
        </p:sp>
        <p:sp>
          <p:nvSpPr>
            <p:cNvPr id="13" name="Text Box 96"/>
            <p:cNvSpPr txBox="1">
              <a:spLocks noChangeArrowheads="1"/>
            </p:cNvSpPr>
            <p:nvPr/>
          </p:nvSpPr>
          <p:spPr bwMode="auto">
            <a:xfrm>
              <a:off x="4535" y="3891"/>
              <a:ext cx="2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FF9900"/>
                  </a:solidFill>
                  <a:latin typeface="Arial" charset="0"/>
                  <a:ea typeface="ＭＳ Ｐゴシック" charset="0"/>
                </a:rPr>
                <a:t>3%</a:t>
              </a:r>
            </a:p>
          </p:txBody>
        </p:sp>
        <p:sp>
          <p:nvSpPr>
            <p:cNvPr id="14" name="Text Box 99"/>
            <p:cNvSpPr txBox="1">
              <a:spLocks noChangeArrowheads="1"/>
            </p:cNvSpPr>
            <p:nvPr/>
          </p:nvSpPr>
          <p:spPr bwMode="auto">
            <a:xfrm>
              <a:off x="4265" y="4157"/>
              <a:ext cx="1015" cy="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 dirty="0">
                  <a:latin typeface="Arial" charset="0"/>
                  <a:ea typeface="ＭＳ Ｐゴシック" charset="0"/>
                </a:rPr>
                <a:t>Product </a:t>
              </a:r>
              <a:r>
                <a:rPr lang="en-US" sz="1400" dirty="0">
                  <a:solidFill>
                    <a:srgbClr val="0033CC"/>
                  </a:solidFill>
                  <a:latin typeface="Arial" charset="0"/>
                  <a:ea typeface="ＭＳ Ｐゴシック" charset="0"/>
                </a:rPr>
                <a:t>groups</a:t>
              </a:r>
            </a:p>
          </p:txBody>
        </p:sp>
        <p:sp>
          <p:nvSpPr>
            <p:cNvPr id="15" name="Text Box 100"/>
            <p:cNvSpPr txBox="1">
              <a:spLocks noChangeArrowheads="1"/>
            </p:cNvSpPr>
            <p:nvPr/>
          </p:nvSpPr>
          <p:spPr bwMode="auto">
            <a:xfrm rot="16200000">
              <a:off x="3735" y="3625"/>
              <a:ext cx="96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latin typeface="Arial" charset="0"/>
                  <a:ea typeface="ＭＳ Ｐゴシック" charset="0"/>
                </a:rPr>
                <a:t>Customer </a:t>
              </a:r>
              <a:r>
                <a:rPr lang="en-US" sz="1400">
                  <a:solidFill>
                    <a:srgbClr val="0033CC"/>
                  </a:solidFill>
                  <a:latin typeface="Arial" charset="0"/>
                  <a:ea typeface="ＭＳ Ｐゴシック" charset="0"/>
                </a:rPr>
                <a:t>groups</a:t>
              </a:r>
            </a:p>
          </p:txBody>
        </p:sp>
      </p:grpSp>
      <p:grpSp>
        <p:nvGrpSpPr>
          <p:cNvPr id="59" name="Group 102"/>
          <p:cNvGrpSpPr>
            <a:grpSpLocks/>
          </p:cNvGrpSpPr>
          <p:nvPr/>
        </p:nvGrpSpPr>
        <p:grpSpPr bwMode="auto">
          <a:xfrm>
            <a:off x="761196" y="3542949"/>
            <a:ext cx="2752478" cy="2367269"/>
            <a:chOff x="2845" y="3199"/>
            <a:chExt cx="1123" cy="1093"/>
          </a:xfrm>
        </p:grpSpPr>
        <p:grpSp>
          <p:nvGrpSpPr>
            <p:cNvPr id="60" name="Group 45"/>
            <p:cNvGrpSpPr>
              <a:grpSpLocks/>
            </p:cNvGrpSpPr>
            <p:nvPr/>
          </p:nvGrpSpPr>
          <p:grpSpPr bwMode="auto">
            <a:xfrm>
              <a:off x="2908" y="3213"/>
              <a:ext cx="1028" cy="1011"/>
              <a:chOff x="4050" y="2688"/>
              <a:chExt cx="1606" cy="1579"/>
            </a:xfrm>
          </p:grpSpPr>
          <p:sp>
            <p:nvSpPr>
              <p:cNvPr id="64" name="Rectangle 46"/>
              <p:cNvSpPr>
                <a:spLocks noChangeArrowheads="1"/>
              </p:cNvSpPr>
              <p:nvPr/>
            </p:nvSpPr>
            <p:spPr bwMode="auto">
              <a:xfrm>
                <a:off x="4157" y="2688"/>
                <a:ext cx="1447" cy="14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Rectangle 47"/>
              <p:cNvSpPr>
                <a:spLocks noChangeArrowheads="1"/>
              </p:cNvSpPr>
              <p:nvPr/>
            </p:nvSpPr>
            <p:spPr bwMode="auto">
              <a:xfrm>
                <a:off x="4157" y="2688"/>
                <a:ext cx="1447" cy="1447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6" name="Picture 4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1" y="2692"/>
                <a:ext cx="1443" cy="1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Line 49"/>
              <p:cNvSpPr>
                <a:spLocks noChangeShapeType="1"/>
              </p:cNvSpPr>
              <p:nvPr/>
            </p:nvSpPr>
            <p:spPr bwMode="auto">
              <a:xfrm>
                <a:off x="4157" y="4135"/>
                <a:ext cx="144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50"/>
              <p:cNvSpPr>
                <a:spLocks/>
              </p:cNvSpPr>
              <p:nvPr/>
            </p:nvSpPr>
            <p:spPr bwMode="auto">
              <a:xfrm>
                <a:off x="4157" y="2688"/>
                <a:ext cx="1447" cy="1447"/>
              </a:xfrm>
              <a:custGeom>
                <a:avLst/>
                <a:gdLst>
                  <a:gd name="T0" fmla="*/ 0 w 343"/>
                  <a:gd name="T1" fmla="*/ 0 h 343"/>
                  <a:gd name="T2" fmla="*/ 1447 w 343"/>
                  <a:gd name="T3" fmla="*/ 0 h 343"/>
                  <a:gd name="T4" fmla="*/ 1447 w 343"/>
                  <a:gd name="T5" fmla="*/ 1447 h 3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343">
                    <a:moveTo>
                      <a:pt x="0" y="0"/>
                    </a:moveTo>
                    <a:lnTo>
                      <a:pt x="343" y="0"/>
                    </a:lnTo>
                    <a:lnTo>
                      <a:pt x="343" y="3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51"/>
              <p:cNvSpPr>
                <a:spLocks/>
              </p:cNvSpPr>
              <p:nvPr/>
            </p:nvSpPr>
            <p:spPr bwMode="auto">
              <a:xfrm>
                <a:off x="4157" y="2688"/>
                <a:ext cx="1447" cy="1447"/>
              </a:xfrm>
              <a:custGeom>
                <a:avLst/>
                <a:gdLst>
                  <a:gd name="T0" fmla="*/ 0 w 343"/>
                  <a:gd name="T1" fmla="*/ 0 h 343"/>
                  <a:gd name="T2" fmla="*/ 0 w 343"/>
                  <a:gd name="T3" fmla="*/ 1447 h 343"/>
                  <a:gd name="T4" fmla="*/ 1447 w 343"/>
                  <a:gd name="T5" fmla="*/ 1447 h 3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343">
                    <a:moveTo>
                      <a:pt x="0" y="0"/>
                    </a:moveTo>
                    <a:lnTo>
                      <a:pt x="0" y="343"/>
                    </a:lnTo>
                    <a:lnTo>
                      <a:pt x="343" y="3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52"/>
              <p:cNvSpPr>
                <a:spLocks noChangeShapeType="1"/>
              </p:cNvSpPr>
              <p:nvPr/>
            </p:nvSpPr>
            <p:spPr bwMode="auto">
              <a:xfrm>
                <a:off x="4157" y="2688"/>
                <a:ext cx="0" cy="14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53"/>
              <p:cNvSpPr>
                <a:spLocks noChangeShapeType="1"/>
              </p:cNvSpPr>
              <p:nvPr/>
            </p:nvSpPr>
            <p:spPr bwMode="auto">
              <a:xfrm flipV="1">
                <a:off x="4418" y="411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54"/>
              <p:cNvSpPr>
                <a:spLocks noChangeShapeType="1"/>
              </p:cNvSpPr>
              <p:nvPr/>
            </p:nvSpPr>
            <p:spPr bwMode="auto">
              <a:xfrm>
                <a:off x="4418" y="2688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Rectangle 55"/>
              <p:cNvSpPr>
                <a:spLocks noChangeArrowheads="1"/>
              </p:cNvSpPr>
              <p:nvPr/>
            </p:nvSpPr>
            <p:spPr bwMode="auto">
              <a:xfrm>
                <a:off x="4405" y="4147"/>
                <a:ext cx="5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74" name="Line 56"/>
              <p:cNvSpPr>
                <a:spLocks noChangeShapeType="1"/>
              </p:cNvSpPr>
              <p:nvPr/>
            </p:nvSpPr>
            <p:spPr bwMode="auto">
              <a:xfrm flipV="1">
                <a:off x="4705" y="411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57"/>
              <p:cNvSpPr>
                <a:spLocks noChangeShapeType="1"/>
              </p:cNvSpPr>
              <p:nvPr/>
            </p:nvSpPr>
            <p:spPr bwMode="auto">
              <a:xfrm>
                <a:off x="4705" y="2688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Rectangle 58"/>
              <p:cNvSpPr>
                <a:spLocks noChangeArrowheads="1"/>
              </p:cNvSpPr>
              <p:nvPr/>
            </p:nvSpPr>
            <p:spPr bwMode="auto">
              <a:xfrm>
                <a:off x="4673" y="4147"/>
                <a:ext cx="113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77" name="Line 59"/>
              <p:cNvSpPr>
                <a:spLocks noChangeShapeType="1"/>
              </p:cNvSpPr>
              <p:nvPr/>
            </p:nvSpPr>
            <p:spPr bwMode="auto">
              <a:xfrm flipV="1">
                <a:off x="4996" y="411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60"/>
              <p:cNvSpPr>
                <a:spLocks noChangeShapeType="1"/>
              </p:cNvSpPr>
              <p:nvPr/>
            </p:nvSpPr>
            <p:spPr bwMode="auto">
              <a:xfrm>
                <a:off x="4996" y="2688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Rectangle 61"/>
              <p:cNvSpPr>
                <a:spLocks noChangeArrowheads="1"/>
              </p:cNvSpPr>
              <p:nvPr/>
            </p:nvSpPr>
            <p:spPr bwMode="auto">
              <a:xfrm>
                <a:off x="4969" y="4147"/>
                <a:ext cx="1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80" name="Line 62"/>
              <p:cNvSpPr>
                <a:spLocks noChangeShapeType="1"/>
              </p:cNvSpPr>
              <p:nvPr/>
            </p:nvSpPr>
            <p:spPr bwMode="auto">
              <a:xfrm flipV="1">
                <a:off x="5283" y="411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63"/>
              <p:cNvSpPr>
                <a:spLocks noChangeShapeType="1"/>
              </p:cNvSpPr>
              <p:nvPr/>
            </p:nvSpPr>
            <p:spPr bwMode="auto">
              <a:xfrm>
                <a:off x="5283" y="2688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Rectangle 64"/>
              <p:cNvSpPr>
                <a:spLocks noChangeArrowheads="1"/>
              </p:cNvSpPr>
              <p:nvPr/>
            </p:nvSpPr>
            <p:spPr bwMode="auto">
              <a:xfrm>
                <a:off x="5253" y="4147"/>
                <a:ext cx="1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83" name="Line 65"/>
              <p:cNvSpPr>
                <a:spLocks noChangeShapeType="1"/>
              </p:cNvSpPr>
              <p:nvPr/>
            </p:nvSpPr>
            <p:spPr bwMode="auto">
              <a:xfrm flipV="1">
                <a:off x="5574" y="411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66"/>
              <p:cNvSpPr>
                <a:spLocks noChangeShapeType="1"/>
              </p:cNvSpPr>
              <p:nvPr/>
            </p:nvSpPr>
            <p:spPr bwMode="auto">
              <a:xfrm>
                <a:off x="5574" y="2688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Rectangle 67"/>
              <p:cNvSpPr>
                <a:spLocks noChangeArrowheads="1"/>
              </p:cNvSpPr>
              <p:nvPr/>
            </p:nvSpPr>
            <p:spPr bwMode="auto">
              <a:xfrm>
                <a:off x="5544" y="4147"/>
                <a:ext cx="1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86" name="Line 68"/>
              <p:cNvSpPr>
                <a:spLocks noChangeShapeType="1"/>
              </p:cNvSpPr>
              <p:nvPr/>
            </p:nvSpPr>
            <p:spPr bwMode="auto">
              <a:xfrm>
                <a:off x="4157" y="2949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69"/>
              <p:cNvSpPr>
                <a:spLocks noChangeShapeType="1"/>
              </p:cNvSpPr>
              <p:nvPr/>
            </p:nvSpPr>
            <p:spPr bwMode="auto">
              <a:xfrm flipH="1">
                <a:off x="5587" y="2949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Rectangle 70"/>
              <p:cNvSpPr>
                <a:spLocks noChangeArrowheads="1"/>
              </p:cNvSpPr>
              <p:nvPr/>
            </p:nvSpPr>
            <p:spPr bwMode="auto">
              <a:xfrm>
                <a:off x="4081" y="2916"/>
                <a:ext cx="5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89" name="Line 71"/>
              <p:cNvSpPr>
                <a:spLocks noChangeShapeType="1"/>
              </p:cNvSpPr>
              <p:nvPr/>
            </p:nvSpPr>
            <p:spPr bwMode="auto">
              <a:xfrm>
                <a:off x="4157" y="3237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72"/>
              <p:cNvSpPr>
                <a:spLocks noChangeShapeType="1"/>
              </p:cNvSpPr>
              <p:nvPr/>
            </p:nvSpPr>
            <p:spPr bwMode="auto">
              <a:xfrm flipH="1">
                <a:off x="5587" y="3237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Rectangle 73"/>
              <p:cNvSpPr>
                <a:spLocks noChangeArrowheads="1"/>
              </p:cNvSpPr>
              <p:nvPr/>
            </p:nvSpPr>
            <p:spPr bwMode="auto">
              <a:xfrm>
                <a:off x="4050" y="3202"/>
                <a:ext cx="1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92" name="Line 74"/>
              <p:cNvSpPr>
                <a:spLocks noChangeShapeType="1"/>
              </p:cNvSpPr>
              <p:nvPr/>
            </p:nvSpPr>
            <p:spPr bwMode="auto">
              <a:xfrm>
                <a:off x="4157" y="3527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75"/>
              <p:cNvSpPr>
                <a:spLocks noChangeShapeType="1"/>
              </p:cNvSpPr>
              <p:nvPr/>
            </p:nvSpPr>
            <p:spPr bwMode="auto">
              <a:xfrm flipH="1">
                <a:off x="5587" y="3527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Rectangle 76"/>
              <p:cNvSpPr>
                <a:spLocks noChangeArrowheads="1"/>
              </p:cNvSpPr>
              <p:nvPr/>
            </p:nvSpPr>
            <p:spPr bwMode="auto">
              <a:xfrm>
                <a:off x="4050" y="3494"/>
                <a:ext cx="1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95" name="Line 77"/>
              <p:cNvSpPr>
                <a:spLocks noChangeShapeType="1"/>
              </p:cNvSpPr>
              <p:nvPr/>
            </p:nvSpPr>
            <p:spPr bwMode="auto">
              <a:xfrm>
                <a:off x="4157" y="3815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78"/>
              <p:cNvSpPr>
                <a:spLocks noChangeShapeType="1"/>
              </p:cNvSpPr>
              <p:nvPr/>
            </p:nvSpPr>
            <p:spPr bwMode="auto">
              <a:xfrm flipH="1">
                <a:off x="5587" y="3815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Rectangle 79"/>
              <p:cNvSpPr>
                <a:spLocks noChangeArrowheads="1"/>
              </p:cNvSpPr>
              <p:nvPr/>
            </p:nvSpPr>
            <p:spPr bwMode="auto">
              <a:xfrm>
                <a:off x="4050" y="3780"/>
                <a:ext cx="1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98" name="Line 80"/>
              <p:cNvSpPr>
                <a:spLocks noChangeShapeType="1"/>
              </p:cNvSpPr>
              <p:nvPr/>
            </p:nvSpPr>
            <p:spPr bwMode="auto">
              <a:xfrm>
                <a:off x="4157" y="4105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81"/>
              <p:cNvSpPr>
                <a:spLocks noChangeShapeType="1"/>
              </p:cNvSpPr>
              <p:nvPr/>
            </p:nvSpPr>
            <p:spPr bwMode="auto">
              <a:xfrm flipH="1">
                <a:off x="5587" y="4105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Rectangle 82"/>
              <p:cNvSpPr>
                <a:spLocks noChangeArrowheads="1"/>
              </p:cNvSpPr>
              <p:nvPr/>
            </p:nvSpPr>
            <p:spPr bwMode="auto">
              <a:xfrm>
                <a:off x="4050" y="4073"/>
                <a:ext cx="112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101" name="Line 83"/>
              <p:cNvSpPr>
                <a:spLocks noChangeShapeType="1"/>
              </p:cNvSpPr>
              <p:nvPr/>
            </p:nvSpPr>
            <p:spPr bwMode="auto">
              <a:xfrm>
                <a:off x="4157" y="4135"/>
                <a:ext cx="144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84"/>
              <p:cNvSpPr>
                <a:spLocks/>
              </p:cNvSpPr>
              <p:nvPr/>
            </p:nvSpPr>
            <p:spPr bwMode="auto">
              <a:xfrm>
                <a:off x="4157" y="2688"/>
                <a:ext cx="1447" cy="1447"/>
              </a:xfrm>
              <a:custGeom>
                <a:avLst/>
                <a:gdLst>
                  <a:gd name="T0" fmla="*/ 0 w 343"/>
                  <a:gd name="T1" fmla="*/ 0 h 343"/>
                  <a:gd name="T2" fmla="*/ 1447 w 343"/>
                  <a:gd name="T3" fmla="*/ 0 h 343"/>
                  <a:gd name="T4" fmla="*/ 1447 w 343"/>
                  <a:gd name="T5" fmla="*/ 1447 h 3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343">
                    <a:moveTo>
                      <a:pt x="0" y="0"/>
                    </a:moveTo>
                    <a:lnTo>
                      <a:pt x="343" y="0"/>
                    </a:lnTo>
                    <a:lnTo>
                      <a:pt x="343" y="3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85"/>
              <p:cNvSpPr>
                <a:spLocks noChangeShapeType="1"/>
              </p:cNvSpPr>
              <p:nvPr/>
            </p:nvSpPr>
            <p:spPr bwMode="auto">
              <a:xfrm>
                <a:off x="4157" y="2688"/>
                <a:ext cx="0" cy="14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" name="Text Box 86"/>
            <p:cNvSpPr txBox="1">
              <a:spLocks noChangeArrowheads="1"/>
            </p:cNvSpPr>
            <p:nvPr/>
          </p:nvSpPr>
          <p:spPr bwMode="auto">
            <a:xfrm>
              <a:off x="2960" y="4148"/>
              <a:ext cx="1008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latin typeface="Arial" charset="0"/>
                  <a:ea typeface="ＭＳ Ｐゴシック" charset="0"/>
                </a:rPr>
                <a:t>Products</a:t>
              </a:r>
            </a:p>
          </p:txBody>
        </p:sp>
        <p:sp>
          <p:nvSpPr>
            <p:cNvPr id="62" name="Text Box 97"/>
            <p:cNvSpPr txBox="1">
              <a:spLocks noChangeArrowheads="1"/>
            </p:cNvSpPr>
            <p:nvPr/>
          </p:nvSpPr>
          <p:spPr bwMode="auto">
            <a:xfrm>
              <a:off x="3295" y="3588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54%</a:t>
              </a:r>
            </a:p>
          </p:txBody>
        </p:sp>
        <p:sp>
          <p:nvSpPr>
            <p:cNvPr id="63" name="Text Box 98"/>
            <p:cNvSpPr txBox="1">
              <a:spLocks noChangeArrowheads="1"/>
            </p:cNvSpPr>
            <p:nvPr/>
          </p:nvSpPr>
          <p:spPr bwMode="auto">
            <a:xfrm rot="16200000">
              <a:off x="2427" y="3617"/>
              <a:ext cx="968" cy="1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latin typeface="Arial" charset="0"/>
                  <a:ea typeface="ＭＳ Ｐゴシック" charset="0"/>
                </a:rPr>
                <a:t>Customers</a:t>
              </a:r>
            </a:p>
          </p:txBody>
        </p:sp>
      </p:grpSp>
      <p:sp>
        <p:nvSpPr>
          <p:cNvPr id="106" name="Rectangular Callout 105"/>
          <p:cNvSpPr/>
          <p:nvPr/>
        </p:nvSpPr>
        <p:spPr>
          <a:xfrm>
            <a:off x="5443256" y="2590800"/>
            <a:ext cx="2786344" cy="533400"/>
          </a:xfrm>
          <a:prstGeom prst="wedgeRectCallout">
            <a:avLst>
              <a:gd name="adj1" fmla="val -21224"/>
              <a:gd name="adj2" fmla="val 1155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Students buying books</a:t>
            </a:r>
          </a:p>
        </p:txBody>
      </p:sp>
      <p:sp>
        <p:nvSpPr>
          <p:cNvPr id="109" name="Rectangular Callout 108"/>
          <p:cNvSpPr/>
          <p:nvPr/>
        </p:nvSpPr>
        <p:spPr>
          <a:xfrm>
            <a:off x="6477000" y="5910218"/>
            <a:ext cx="2362200" cy="566782"/>
          </a:xfrm>
          <a:prstGeom prst="wedgeRectCallout">
            <a:avLst>
              <a:gd name="adj1" fmla="val -25935"/>
              <a:gd name="adj2" fmla="val -1045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CEOs buying BMWs</a:t>
            </a:r>
          </a:p>
        </p:txBody>
      </p:sp>
    </p:spTree>
    <p:extLst>
      <p:ext uri="{BB962C8B-B14F-4D97-AF65-F5344CB8AC3E}">
        <p14:creationId xmlns:p14="http://schemas.microsoft.com/office/powerpoint/2010/main" val="330222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6" grpId="0" animBg="1"/>
      <p:bldP spid="10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 smtClean="0">
                <a:ea typeface="Gulim" charset="0"/>
                <a:cs typeface="Gulim" charset="0"/>
              </a:rPr>
              <a:t>Co-</a:t>
            </a:r>
            <a:r>
              <a:rPr lang="en-US" dirty="0" smtClean="0">
                <a:ea typeface="+mj-ea"/>
              </a:rPr>
              <a:t>clustering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458200" cy="4343400"/>
          </a:xfrm>
        </p:spPr>
        <p:txBody>
          <a:bodyPr/>
          <a:lstStyle/>
          <a:p>
            <a:pPr eaLnBrk="1" hangingPunct="1"/>
            <a:r>
              <a:rPr lang="en-US" b="1" smtClean="0"/>
              <a:t>Step 1</a:t>
            </a:r>
            <a:r>
              <a:rPr lang="en-US" smtClean="0"/>
              <a:t>: How to define a </a:t>
            </a:r>
            <a:r>
              <a:rPr lang="ja-JP" altLang="en-US" smtClean="0"/>
              <a:t>“</a:t>
            </a:r>
            <a:r>
              <a:rPr lang="en-US" altLang="ja-JP" smtClean="0"/>
              <a:t>good</a:t>
            </a:r>
            <a:r>
              <a:rPr lang="ja-JP" altLang="en-US" smtClean="0"/>
              <a:t>”</a:t>
            </a:r>
            <a:r>
              <a:rPr lang="en-US" altLang="ja-JP" smtClean="0"/>
              <a:t> partitioning?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	Intuition and formalization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>
                <a:solidFill>
                  <a:srgbClr val="C0C0C0"/>
                </a:solidFill>
              </a:rPr>
              <a:t>Step 2</a:t>
            </a:r>
            <a:r>
              <a:rPr lang="en-US" smtClean="0">
                <a:solidFill>
                  <a:srgbClr val="C0C0C0"/>
                </a:solidFill>
              </a:rPr>
              <a:t>: How to find it?</a:t>
            </a:r>
          </a:p>
        </p:txBody>
      </p:sp>
    </p:spTree>
    <p:extLst>
      <p:ext uri="{BB962C8B-B14F-4D97-AF65-F5344CB8AC3E}">
        <p14:creationId xmlns:p14="http://schemas.microsoft.com/office/powerpoint/2010/main" val="2543450341"/>
      </p:ext>
    </p:extLst>
  </p:cSld>
  <p:clrMapOvr>
    <a:masterClrMapping/>
  </p:clrMapOvr>
  <p:transition advTm="16384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AutoShape 2"/>
          <p:cNvSpPr>
            <a:spLocks noChangeArrowheads="1"/>
          </p:cNvSpPr>
          <p:nvPr/>
        </p:nvSpPr>
        <p:spPr bwMode="auto">
          <a:xfrm>
            <a:off x="4114800" y="1611313"/>
            <a:ext cx="2667000" cy="2514600"/>
          </a:xfrm>
          <a:prstGeom prst="roundRect">
            <a:avLst>
              <a:gd name="adj" fmla="val 8856"/>
            </a:avLst>
          </a:prstGeom>
          <a:gradFill rotWithShape="1">
            <a:gsLst>
              <a:gs pos="0">
                <a:srgbClr val="99FF99"/>
              </a:gs>
              <a:gs pos="100000">
                <a:srgbClr val="CCFF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27" name="AutoShape 3"/>
          <p:cNvSpPr>
            <a:spLocks noChangeArrowheads="1"/>
          </p:cNvSpPr>
          <p:nvPr/>
        </p:nvSpPr>
        <p:spPr bwMode="auto">
          <a:xfrm>
            <a:off x="457200" y="1611313"/>
            <a:ext cx="2667000" cy="2514600"/>
          </a:xfrm>
          <a:prstGeom prst="roundRect">
            <a:avLst>
              <a:gd name="adj" fmla="val 8856"/>
            </a:avLst>
          </a:prstGeom>
          <a:gradFill rotWithShape="1">
            <a:gsLst>
              <a:gs pos="0">
                <a:srgbClr val="FF9999"/>
              </a:gs>
              <a:gs pos="100000">
                <a:srgbClr val="FFCC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dirty="0" smtClean="0">
                <a:ea typeface="Gulim" charset="0"/>
                <a:cs typeface="Gulim" charset="0"/>
              </a:rPr>
              <a:t>Co-</a:t>
            </a:r>
            <a:r>
              <a:rPr lang="en-US" dirty="0" smtClean="0"/>
              <a:t>clustering</a:t>
            </a:r>
            <a:r>
              <a:rPr lang="en-US" sz="3600" dirty="0" smtClean="0">
                <a:ea typeface="+mj-ea"/>
              </a:rPr>
              <a:t/>
            </a:r>
            <a:br>
              <a:rPr lang="en-US" sz="3600" dirty="0" smtClean="0">
                <a:ea typeface="+mj-ea"/>
              </a:rPr>
            </a:br>
            <a:r>
              <a:rPr lang="en-US" sz="2400" dirty="0" smtClean="0">
                <a:ea typeface="+mj-ea"/>
              </a:rPr>
              <a:t>Intuition</a:t>
            </a:r>
          </a:p>
        </p:txBody>
      </p:sp>
      <p:sp>
        <p:nvSpPr>
          <p:cNvPr id="410629" name="Text Box 5"/>
          <p:cNvSpPr txBox="1">
            <a:spLocks noChangeArrowheads="1"/>
          </p:cNvSpPr>
          <p:nvPr/>
        </p:nvSpPr>
        <p:spPr bwMode="auto">
          <a:xfrm>
            <a:off x="3124200" y="2662238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versus</a:t>
            </a:r>
          </a:p>
        </p:txBody>
      </p:sp>
      <p:sp>
        <p:nvSpPr>
          <p:cNvPr id="410630" name="Text Box 6"/>
          <p:cNvSpPr txBox="1">
            <a:spLocks noChangeArrowheads="1"/>
          </p:cNvSpPr>
          <p:nvPr/>
        </p:nvSpPr>
        <p:spPr bwMode="auto">
          <a:xfrm>
            <a:off x="914400" y="3752850"/>
            <a:ext cx="19050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Column groups</a:t>
            </a:r>
          </a:p>
        </p:txBody>
      </p:sp>
      <p:sp>
        <p:nvSpPr>
          <p:cNvPr id="410631" name="Text Box 7"/>
          <p:cNvSpPr txBox="1">
            <a:spLocks noChangeArrowheads="1"/>
          </p:cNvSpPr>
          <p:nvPr/>
        </p:nvSpPr>
        <p:spPr bwMode="auto">
          <a:xfrm>
            <a:off x="4572000" y="3744913"/>
            <a:ext cx="198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Column groups</a:t>
            </a:r>
          </a:p>
        </p:txBody>
      </p:sp>
      <p:sp>
        <p:nvSpPr>
          <p:cNvPr id="410632" name="Text Box 8"/>
          <p:cNvSpPr txBox="1">
            <a:spLocks noChangeArrowheads="1"/>
          </p:cNvSpPr>
          <p:nvPr/>
        </p:nvSpPr>
        <p:spPr bwMode="auto">
          <a:xfrm rot="16200000">
            <a:off x="-285750" y="2582863"/>
            <a:ext cx="1943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Row groups</a:t>
            </a:r>
          </a:p>
        </p:txBody>
      </p:sp>
      <p:sp>
        <p:nvSpPr>
          <p:cNvPr id="410633" name="Text Box 9"/>
          <p:cNvSpPr txBox="1">
            <a:spLocks noChangeArrowheads="1"/>
          </p:cNvSpPr>
          <p:nvPr/>
        </p:nvSpPr>
        <p:spPr bwMode="auto">
          <a:xfrm rot="16200000">
            <a:off x="3469481" y="2561432"/>
            <a:ext cx="1900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Row groups</a:t>
            </a:r>
          </a:p>
        </p:txBody>
      </p:sp>
      <p:sp>
        <p:nvSpPr>
          <p:cNvPr id="410634" name="Text Box 10"/>
          <p:cNvSpPr txBox="1">
            <a:spLocks noChangeArrowheads="1"/>
          </p:cNvSpPr>
          <p:nvPr/>
        </p:nvSpPr>
        <p:spPr bwMode="auto">
          <a:xfrm>
            <a:off x="228600" y="4572000"/>
            <a:ext cx="1447800" cy="1524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189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Good Clustering</a:t>
            </a:r>
          </a:p>
        </p:txBody>
      </p:sp>
      <p:sp>
        <p:nvSpPr>
          <p:cNvPr id="410635" name="Text Box 11"/>
          <p:cNvSpPr txBox="1">
            <a:spLocks noChangeArrowheads="1"/>
          </p:cNvSpPr>
          <p:nvPr/>
        </p:nvSpPr>
        <p:spPr bwMode="auto">
          <a:xfrm>
            <a:off x="2057400" y="4572000"/>
            <a:ext cx="2514600" cy="1524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189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800100" indent="-342900" algn="l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257300" indent="-342900" algn="l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714500" indent="-342900" algn="l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171700" indent="-342900" algn="l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sz="2000" smtClean="0">
                <a:solidFill>
                  <a:srgbClr val="3366FF"/>
                </a:solidFill>
                <a:latin typeface="Arial" charset="0"/>
              </a:rPr>
              <a:t>Similar</a:t>
            </a:r>
            <a:r>
              <a:rPr lang="en-US" sz="2000" smtClean="0">
                <a:latin typeface="Arial" charset="0"/>
              </a:rPr>
              <a:t> </a:t>
            </a:r>
            <a:r>
              <a:rPr lang="en-US" altLang="ko-KR" sz="2000" smtClean="0">
                <a:latin typeface="Arial" charset="0"/>
                <a:ea typeface="Gulim" charset="0"/>
                <a:cs typeface="Gulim" charset="0"/>
              </a:rPr>
              <a:t>nodes</a:t>
            </a:r>
            <a:r>
              <a:rPr lang="en-US" sz="2000" smtClean="0">
                <a:latin typeface="Arial" charset="0"/>
              </a:rPr>
              <a:t> are grouped together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sz="2000" smtClean="0">
                <a:latin typeface="Arial" charset="0"/>
              </a:rPr>
              <a:t>As </a:t>
            </a:r>
            <a:r>
              <a:rPr lang="en-US" sz="2000" smtClean="0">
                <a:solidFill>
                  <a:srgbClr val="009900"/>
                </a:solidFill>
                <a:latin typeface="Arial" charset="0"/>
              </a:rPr>
              <a:t>few</a:t>
            </a:r>
            <a:r>
              <a:rPr lang="en-US" sz="2000" smtClean="0">
                <a:latin typeface="Arial" charset="0"/>
              </a:rPr>
              <a:t> groups as necessary</a:t>
            </a:r>
          </a:p>
        </p:txBody>
      </p:sp>
      <p:sp>
        <p:nvSpPr>
          <p:cNvPr id="410636" name="Text Box 12"/>
          <p:cNvSpPr txBox="1">
            <a:spLocks noChangeArrowheads="1"/>
          </p:cNvSpPr>
          <p:nvPr/>
        </p:nvSpPr>
        <p:spPr bwMode="auto">
          <a:xfrm>
            <a:off x="4953000" y="4572000"/>
            <a:ext cx="1828800" cy="1524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189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A </a:t>
            </a:r>
            <a:r>
              <a:rPr lang="en-US" sz="2000" i="1">
                <a:solidFill>
                  <a:srgbClr val="009900"/>
                </a:solidFill>
                <a:latin typeface="Arial" charset="0"/>
                <a:ea typeface="ＭＳ Ｐゴシック" charset="0"/>
              </a:rPr>
              <a:t>few</a:t>
            </a:r>
            <a:r>
              <a:rPr lang="en-US" sz="2000" i="1">
                <a:latin typeface="Arial" charset="0"/>
                <a:ea typeface="ＭＳ Ｐゴシック" charset="0"/>
              </a:rPr>
              <a:t>,</a:t>
            </a:r>
            <a:r>
              <a:rPr lang="en-US" sz="2000" i="1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000" i="1">
                <a:solidFill>
                  <a:srgbClr val="3366FF"/>
                </a:solidFill>
                <a:latin typeface="Arial" charset="0"/>
                <a:ea typeface="ＭＳ Ｐゴシック" charset="0"/>
              </a:rPr>
              <a:t>homogeneous</a:t>
            </a:r>
            <a:r>
              <a:rPr lang="en-US" sz="2000">
                <a:latin typeface="Arial" charset="0"/>
                <a:ea typeface="ＭＳ Ｐゴシック" charset="0"/>
              </a:rPr>
              <a:t> blocks</a:t>
            </a:r>
          </a:p>
        </p:txBody>
      </p:sp>
      <p:sp>
        <p:nvSpPr>
          <p:cNvPr id="410637" name="Text Box 13"/>
          <p:cNvSpPr txBox="1">
            <a:spLocks noChangeArrowheads="1"/>
          </p:cNvSpPr>
          <p:nvPr/>
        </p:nvSpPr>
        <p:spPr bwMode="auto">
          <a:xfrm>
            <a:off x="7162800" y="4572000"/>
            <a:ext cx="1752600" cy="1524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189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Good Compression</a:t>
            </a:r>
          </a:p>
        </p:txBody>
      </p:sp>
      <p:sp>
        <p:nvSpPr>
          <p:cNvPr id="410638" name="AutoShape 14"/>
          <p:cNvSpPr>
            <a:spLocks noChangeArrowheads="1"/>
          </p:cNvSpPr>
          <p:nvPr/>
        </p:nvSpPr>
        <p:spPr bwMode="auto">
          <a:xfrm>
            <a:off x="1676400" y="5105400"/>
            <a:ext cx="381000" cy="457200"/>
          </a:xfrm>
          <a:prstGeom prst="leftRightArrow">
            <a:avLst>
              <a:gd name="adj1" fmla="val 50000"/>
              <a:gd name="adj2" fmla="val 22500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39" name="Line 15"/>
          <p:cNvSpPr>
            <a:spLocks noChangeShapeType="1"/>
          </p:cNvSpPr>
          <p:nvPr/>
        </p:nvSpPr>
        <p:spPr bwMode="auto">
          <a:xfrm>
            <a:off x="8001000" y="60960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40" name="Line 16"/>
          <p:cNvSpPr>
            <a:spLocks noChangeShapeType="1"/>
          </p:cNvSpPr>
          <p:nvPr/>
        </p:nvSpPr>
        <p:spPr bwMode="auto">
          <a:xfrm flipH="1">
            <a:off x="990600" y="6629400"/>
            <a:ext cx="7010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41" name="Line 17"/>
          <p:cNvSpPr>
            <a:spLocks noChangeShapeType="1"/>
          </p:cNvSpPr>
          <p:nvPr/>
        </p:nvSpPr>
        <p:spPr bwMode="auto">
          <a:xfrm flipV="1">
            <a:off x="990600" y="60960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24593" name="Group 18"/>
          <p:cNvGrpSpPr>
            <a:grpSpLocks/>
          </p:cNvGrpSpPr>
          <p:nvPr/>
        </p:nvGrpSpPr>
        <p:grpSpPr bwMode="auto">
          <a:xfrm>
            <a:off x="4591050" y="1763713"/>
            <a:ext cx="1949450" cy="1952625"/>
            <a:chOff x="3083" y="959"/>
            <a:chExt cx="1277" cy="1279"/>
          </a:xfrm>
        </p:grpSpPr>
        <p:pic>
          <p:nvPicPr>
            <p:cNvPr id="24606" name="Picture 19" descr="ccanim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441" b="10249"/>
            <a:stretch>
              <a:fillRect/>
            </a:stretch>
          </p:blipFill>
          <p:spPr bwMode="auto">
            <a:xfrm>
              <a:off x="3083" y="959"/>
              <a:ext cx="1277" cy="1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07" name="Group 20"/>
            <p:cNvGrpSpPr>
              <a:grpSpLocks/>
            </p:cNvGrpSpPr>
            <p:nvPr/>
          </p:nvGrpSpPr>
          <p:grpSpPr bwMode="auto">
            <a:xfrm>
              <a:off x="3091" y="966"/>
              <a:ext cx="1261" cy="1264"/>
              <a:chOff x="3091" y="966"/>
              <a:chExt cx="1261" cy="1264"/>
            </a:xfrm>
          </p:grpSpPr>
          <p:sp>
            <p:nvSpPr>
              <p:cNvPr id="410645" name="Line 21"/>
              <p:cNvSpPr>
                <a:spLocks noChangeShapeType="1"/>
              </p:cNvSpPr>
              <p:nvPr/>
            </p:nvSpPr>
            <p:spPr bwMode="auto">
              <a:xfrm>
                <a:off x="3091" y="1744"/>
                <a:ext cx="1260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46" name="Line 22"/>
              <p:cNvSpPr>
                <a:spLocks noChangeShapeType="1"/>
              </p:cNvSpPr>
              <p:nvPr/>
            </p:nvSpPr>
            <p:spPr bwMode="auto">
              <a:xfrm>
                <a:off x="3931" y="969"/>
                <a:ext cx="0" cy="126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47" name="Rectangle 23"/>
              <p:cNvSpPr>
                <a:spLocks noChangeArrowheads="1"/>
              </p:cNvSpPr>
              <p:nvPr/>
            </p:nvSpPr>
            <p:spPr bwMode="auto">
              <a:xfrm>
                <a:off x="3091" y="966"/>
                <a:ext cx="1260" cy="1260"/>
              </a:xfrm>
              <a:prstGeom prst="rect">
                <a:avLst/>
              </a:prstGeom>
              <a:noFill/>
              <a:ln w="34925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48" name="Line 24"/>
              <p:cNvSpPr>
                <a:spLocks noChangeShapeType="1"/>
              </p:cNvSpPr>
              <p:nvPr/>
            </p:nvSpPr>
            <p:spPr bwMode="auto">
              <a:xfrm>
                <a:off x="3091" y="1452"/>
                <a:ext cx="1260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49" name="Line 25"/>
              <p:cNvSpPr>
                <a:spLocks noChangeShapeType="1"/>
              </p:cNvSpPr>
              <p:nvPr/>
            </p:nvSpPr>
            <p:spPr bwMode="auto">
              <a:xfrm>
                <a:off x="3512" y="966"/>
                <a:ext cx="0" cy="126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4594" name="Group 26"/>
          <p:cNvGrpSpPr>
            <a:grpSpLocks/>
          </p:cNvGrpSpPr>
          <p:nvPr/>
        </p:nvGrpSpPr>
        <p:grpSpPr bwMode="auto">
          <a:xfrm>
            <a:off x="844550" y="1754188"/>
            <a:ext cx="1974850" cy="1968500"/>
            <a:chOff x="676" y="1002"/>
            <a:chExt cx="1244" cy="1240"/>
          </a:xfrm>
        </p:grpSpPr>
        <p:pic>
          <p:nvPicPr>
            <p:cNvPr id="24599" name="Picture 27" descr="ccanim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177" b="10249"/>
            <a:stretch>
              <a:fillRect/>
            </a:stretch>
          </p:blipFill>
          <p:spPr bwMode="auto">
            <a:xfrm>
              <a:off x="676" y="1002"/>
              <a:ext cx="1244" cy="1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00" name="Group 28"/>
            <p:cNvGrpSpPr>
              <a:grpSpLocks/>
            </p:cNvGrpSpPr>
            <p:nvPr/>
          </p:nvGrpSpPr>
          <p:grpSpPr bwMode="auto">
            <a:xfrm>
              <a:off x="682" y="1011"/>
              <a:ext cx="1225" cy="1225"/>
              <a:chOff x="682" y="1011"/>
              <a:chExt cx="1225" cy="1225"/>
            </a:xfrm>
          </p:grpSpPr>
          <p:sp>
            <p:nvSpPr>
              <p:cNvPr id="410653" name="Line 29"/>
              <p:cNvSpPr>
                <a:spLocks noChangeShapeType="1"/>
              </p:cNvSpPr>
              <p:nvPr/>
            </p:nvSpPr>
            <p:spPr bwMode="auto">
              <a:xfrm>
                <a:off x="682" y="1823"/>
                <a:ext cx="1225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54" name="Line 30"/>
              <p:cNvSpPr>
                <a:spLocks noChangeShapeType="1"/>
              </p:cNvSpPr>
              <p:nvPr/>
            </p:nvSpPr>
            <p:spPr bwMode="auto">
              <a:xfrm>
                <a:off x="1553" y="1014"/>
                <a:ext cx="0" cy="1222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55" name="Rectangle 31"/>
              <p:cNvSpPr>
                <a:spLocks noChangeArrowheads="1"/>
              </p:cNvSpPr>
              <p:nvPr/>
            </p:nvSpPr>
            <p:spPr bwMode="auto">
              <a:xfrm>
                <a:off x="682" y="1011"/>
                <a:ext cx="1225" cy="1222"/>
              </a:xfrm>
              <a:prstGeom prst="rect">
                <a:avLst/>
              </a:prstGeom>
              <a:noFill/>
              <a:ln w="34925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56" name="Line 32"/>
              <p:cNvSpPr>
                <a:spLocks noChangeShapeType="1"/>
              </p:cNvSpPr>
              <p:nvPr/>
            </p:nvSpPr>
            <p:spPr bwMode="auto">
              <a:xfrm>
                <a:off x="682" y="1418"/>
                <a:ext cx="1225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57" name="Line 33"/>
              <p:cNvSpPr>
                <a:spLocks noChangeShapeType="1"/>
              </p:cNvSpPr>
              <p:nvPr/>
            </p:nvSpPr>
            <p:spPr bwMode="auto">
              <a:xfrm>
                <a:off x="1199" y="1011"/>
                <a:ext cx="0" cy="1222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sp>
        <p:nvSpPr>
          <p:cNvPr id="410658" name="AutoShape 34"/>
          <p:cNvSpPr>
            <a:spLocks noChangeArrowheads="1"/>
          </p:cNvSpPr>
          <p:nvPr/>
        </p:nvSpPr>
        <p:spPr bwMode="auto">
          <a:xfrm>
            <a:off x="6934200" y="1676400"/>
            <a:ext cx="2057400" cy="1066800"/>
          </a:xfrm>
          <a:prstGeom prst="cloudCallout">
            <a:avLst>
              <a:gd name="adj1" fmla="val -61653"/>
              <a:gd name="adj2" fmla="val 69495"/>
            </a:avLst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18900000" scaled="1"/>
          </a:gra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1800">
                <a:solidFill>
                  <a:srgbClr val="993300"/>
                </a:solidFill>
                <a:latin typeface="Arial" charset="0"/>
                <a:ea typeface="ＭＳ Ｐゴシック" charset="0"/>
              </a:rPr>
              <a:t>Why is this better?</a:t>
            </a:r>
          </a:p>
        </p:txBody>
      </p:sp>
      <p:sp>
        <p:nvSpPr>
          <p:cNvPr id="410659" name="AutoShape 35"/>
          <p:cNvSpPr>
            <a:spLocks noChangeArrowheads="1"/>
          </p:cNvSpPr>
          <p:nvPr/>
        </p:nvSpPr>
        <p:spPr bwMode="auto">
          <a:xfrm>
            <a:off x="4572000" y="5105400"/>
            <a:ext cx="381000" cy="457200"/>
          </a:xfrm>
          <a:prstGeom prst="leftRightArrow">
            <a:avLst>
              <a:gd name="adj1" fmla="val 50000"/>
              <a:gd name="adj2" fmla="val 22500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60" name="AutoShape 36"/>
          <p:cNvSpPr>
            <a:spLocks noChangeArrowheads="1"/>
          </p:cNvSpPr>
          <p:nvPr/>
        </p:nvSpPr>
        <p:spPr bwMode="auto">
          <a:xfrm>
            <a:off x="6781800" y="5105400"/>
            <a:ext cx="381000" cy="457200"/>
          </a:xfrm>
          <a:prstGeom prst="leftRightArrow">
            <a:avLst>
              <a:gd name="adj1" fmla="val 50000"/>
              <a:gd name="adj2" fmla="val 22500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61" name="Text Box 37"/>
          <p:cNvSpPr txBox="1">
            <a:spLocks noChangeArrowheads="1"/>
          </p:cNvSpPr>
          <p:nvPr/>
        </p:nvSpPr>
        <p:spPr bwMode="auto">
          <a:xfrm>
            <a:off x="3998913" y="6223000"/>
            <a:ext cx="976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</a:rPr>
              <a:t>implies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3296673"/>
      </p:ext>
    </p:extLst>
  </p:cSld>
  <p:clrMapOvr>
    <a:masterClrMapping/>
  </p:clrMapOvr>
  <p:transition advTm="559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"/>
                                        <p:tgtEl>
                                          <p:spTgt spid="410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400"/>
                                        <p:tgtEl>
                                          <p:spTgt spid="410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41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"/>
                                        <p:tgtEl>
                                          <p:spTgt spid="410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4" grpId="0" animBg="1"/>
      <p:bldP spid="410635" grpId="0" animBg="1"/>
      <p:bldP spid="410636" grpId="0" animBg="1"/>
      <p:bldP spid="410637" grpId="0" animBg="1"/>
      <p:bldP spid="410638" grpId="0" animBg="1"/>
      <p:bldP spid="410658" grpId="0" animBg="1"/>
      <p:bldP spid="410659" grpId="0" animBg="1"/>
      <p:bldP spid="41066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Text Box 2"/>
          <p:cNvSpPr txBox="1">
            <a:spLocks noChangeArrowheads="1"/>
          </p:cNvSpPr>
          <p:nvPr/>
        </p:nvSpPr>
        <p:spPr bwMode="auto">
          <a:xfrm>
            <a:off x="5465763" y="5943600"/>
            <a:ext cx="1468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2000" dirty="0">
                <a:sym typeface="Symbol" pitchFamily="18" charset="2"/>
              </a:rPr>
              <a:t>log</a:t>
            </a:r>
            <a:r>
              <a:rPr lang="en-US" sz="2000" baseline="30000" dirty="0">
                <a:sym typeface="Symbol" pitchFamily="18" charset="2"/>
              </a:rPr>
              <a:t>*</a:t>
            </a:r>
            <a:r>
              <a:rPr lang="en-US" sz="2000" i="1" dirty="0">
                <a:sym typeface="Symbol" pitchFamily="18" charset="2"/>
              </a:rPr>
              <a:t>k</a:t>
            </a:r>
            <a:r>
              <a:rPr lang="en-US" sz="2000" dirty="0">
                <a:sym typeface="Symbol" pitchFamily="18" charset="2"/>
              </a:rPr>
              <a:t> + log</a:t>
            </a:r>
            <a:r>
              <a:rPr lang="en-US" sz="1800" dirty="0">
                <a:latin typeface="Arial" pitchFamily="34" charset="0"/>
                <a:sym typeface="Symbol" pitchFamily="18" charset="2"/>
              </a:rPr>
              <a:t>*</a:t>
            </a:r>
            <a:r>
              <a:rPr lang="en-US" sz="2000" i="1" dirty="0">
                <a:sym typeface="Symbol" pitchFamily="18" charset="2"/>
              </a:rPr>
              <a:t>ℓ</a:t>
            </a:r>
          </a:p>
        </p:txBody>
      </p:sp>
      <p:sp>
        <p:nvSpPr>
          <p:cNvPr id="414723" name="Text Box 3"/>
          <p:cNvSpPr txBox="1">
            <a:spLocks noChangeArrowheads="1"/>
          </p:cNvSpPr>
          <p:nvPr/>
        </p:nvSpPr>
        <p:spPr bwMode="auto">
          <a:xfrm>
            <a:off x="7689850" y="5943600"/>
            <a:ext cx="1149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1800" dirty="0">
                <a:latin typeface="Arial" pitchFamily="34" charset="0"/>
                <a:sym typeface="Symbol" pitchFamily="18" charset="2"/>
              </a:rPr>
              <a:t></a:t>
            </a:r>
            <a:r>
              <a:rPr lang="en-US" sz="2000" dirty="0">
                <a:sym typeface="Symbol" pitchFamily="18" charset="2"/>
              </a:rPr>
              <a:t>log </a:t>
            </a:r>
            <a:r>
              <a:rPr lang="en-US" sz="2000" i="1" dirty="0" err="1">
                <a:sym typeface="Symbol" pitchFamily="18" charset="2"/>
              </a:rPr>
              <a:t>n</a:t>
            </a:r>
            <a:r>
              <a:rPr lang="en-US" sz="2000" i="1" baseline="-25000" dirty="0" err="1">
                <a:sym typeface="Symbol" pitchFamily="18" charset="2"/>
              </a:rPr>
              <a:t>i</a:t>
            </a:r>
            <a:r>
              <a:rPr lang="en-US" sz="2000" i="1" dirty="0" err="1">
                <a:sym typeface="Symbol" pitchFamily="18" charset="2"/>
              </a:rPr>
              <a:t>m</a:t>
            </a:r>
            <a:r>
              <a:rPr lang="en-US" sz="2000" i="1" baseline="-25000" dirty="0" err="1">
                <a:sym typeface="Symbol" pitchFamily="18" charset="2"/>
              </a:rPr>
              <a:t>j</a:t>
            </a:r>
            <a:r>
              <a:rPr lang="en-US" sz="1800" dirty="0">
                <a:latin typeface="Arial" pitchFamily="34" charset="0"/>
                <a:sym typeface="Symbol" pitchFamily="18" charset="2"/>
              </a:rPr>
              <a:t></a:t>
            </a:r>
          </a:p>
        </p:txBody>
      </p:sp>
      <p:pic>
        <p:nvPicPr>
          <p:cNvPr id="41472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13325"/>
            <a:ext cx="19939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4726" name="Text Box 6"/>
          <p:cNvSpPr txBox="1">
            <a:spLocks noChangeArrowheads="1"/>
          </p:cNvSpPr>
          <p:nvPr/>
        </p:nvSpPr>
        <p:spPr bwMode="auto">
          <a:xfrm>
            <a:off x="5219700" y="3224213"/>
            <a:ext cx="2316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 dirty="0">
                <a:latin typeface="Symbol" charset="0"/>
                <a:ea typeface="ＭＳ Ｐゴシック" charset="0"/>
                <a:sym typeface="Symbol" charset="0"/>
              </a:rPr>
              <a:t></a:t>
            </a:r>
            <a:r>
              <a:rPr lang="en-US" i="1" baseline="-25000" dirty="0" err="1">
                <a:latin typeface="Times New Roman" charset="0"/>
                <a:ea typeface="ＭＳ Ｐゴシック" charset="0"/>
                <a:sym typeface="Symbol" charset="0"/>
              </a:rPr>
              <a:t>i,j</a:t>
            </a:r>
            <a:r>
              <a:rPr lang="en-US" i="1" dirty="0">
                <a:latin typeface="Times New Roman" charset="0"/>
                <a:ea typeface="ＭＳ Ｐゴシック" charset="0"/>
              </a:rPr>
              <a:t> </a:t>
            </a:r>
            <a:r>
              <a:rPr lang="en-US" i="1" dirty="0" err="1">
                <a:latin typeface="Times New Roman" charset="0"/>
                <a:ea typeface="ＭＳ Ｐゴシック" charset="0"/>
              </a:rPr>
              <a:t>n</a:t>
            </a:r>
            <a:r>
              <a:rPr lang="en-US" i="1" baseline="-25000" dirty="0" err="1">
                <a:latin typeface="Times New Roman" charset="0"/>
                <a:ea typeface="ＭＳ Ｐゴシック" charset="0"/>
              </a:rPr>
              <a:t>i</a:t>
            </a:r>
            <a:r>
              <a:rPr lang="en-US" i="1" dirty="0" err="1">
                <a:latin typeface="Times New Roman" charset="0"/>
                <a:ea typeface="ＭＳ Ｐゴシック" charset="0"/>
              </a:rPr>
              <a:t>m</a:t>
            </a:r>
            <a:r>
              <a:rPr lang="en-US" i="1" baseline="-25000" dirty="0" err="1">
                <a:latin typeface="Times New Roman" charset="0"/>
                <a:ea typeface="ＭＳ Ｐゴシック" charset="0"/>
              </a:rPr>
              <a:t>j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i="1" dirty="0">
                <a:latin typeface="Times New Roman" charset="0"/>
                <a:ea typeface="ＭＳ Ｐゴシック" charset="0"/>
              </a:rPr>
              <a:t>H</a:t>
            </a:r>
            <a:r>
              <a:rPr lang="en-US" dirty="0">
                <a:latin typeface="Times New Roman" charset="0"/>
                <a:ea typeface="ＭＳ Ｐゴシック" charset="0"/>
              </a:rPr>
              <a:t>(</a:t>
            </a:r>
            <a:r>
              <a:rPr lang="en-US" i="1" dirty="0" err="1">
                <a:latin typeface="Times New Roman" charset="0"/>
                <a:ea typeface="ＭＳ Ｐゴシック" charset="0"/>
              </a:rPr>
              <a:t>p</a:t>
            </a:r>
            <a:r>
              <a:rPr lang="en-US" i="1" baseline="-25000" dirty="0" err="1">
                <a:latin typeface="Times New Roman" charset="0"/>
                <a:ea typeface="ＭＳ Ｐゴシック" charset="0"/>
              </a:rPr>
              <a:t>i,j</a:t>
            </a:r>
            <a:r>
              <a:rPr lang="en-US" dirty="0">
                <a:latin typeface="Times New Roman" charset="0"/>
                <a:ea typeface="ＭＳ Ｐゴシック" charset="0"/>
              </a:rPr>
              <a:t>)</a:t>
            </a:r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41472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dirty="0" smtClean="0">
                <a:ea typeface="Gulim" pitchFamily="34" charset="-127"/>
              </a:rPr>
              <a:t>Co-</a:t>
            </a:r>
            <a:r>
              <a:rPr lang="en-US" dirty="0" smtClean="0"/>
              <a:t>clustering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MDL formalization—Cost objective</a:t>
            </a:r>
          </a:p>
        </p:txBody>
      </p:sp>
      <p:pic>
        <p:nvPicPr>
          <p:cNvPr id="26631" name="Picture 8" descr="ccanim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8968" r="3177" b="10249"/>
          <a:stretch>
            <a:fillRect/>
          </a:stretch>
        </p:blipFill>
        <p:spPr bwMode="auto">
          <a:xfrm>
            <a:off x="838200" y="2281238"/>
            <a:ext cx="3657600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729" name="Rectangle 9"/>
          <p:cNvSpPr>
            <a:spLocks noChangeArrowheads="1"/>
          </p:cNvSpPr>
          <p:nvPr/>
        </p:nvSpPr>
        <p:spPr bwMode="auto">
          <a:xfrm>
            <a:off x="857250" y="2312988"/>
            <a:ext cx="1511300" cy="11842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0" name="Rectangle 10"/>
          <p:cNvSpPr>
            <a:spLocks noChangeArrowheads="1"/>
          </p:cNvSpPr>
          <p:nvPr/>
        </p:nvSpPr>
        <p:spPr bwMode="auto">
          <a:xfrm>
            <a:off x="2386013" y="2312988"/>
            <a:ext cx="1022350" cy="11842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1" name="Rectangle 11"/>
          <p:cNvSpPr>
            <a:spLocks noChangeArrowheads="1"/>
          </p:cNvSpPr>
          <p:nvPr/>
        </p:nvSpPr>
        <p:spPr bwMode="auto">
          <a:xfrm>
            <a:off x="3429000" y="2312988"/>
            <a:ext cx="1023938" cy="11842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2" name="Rectangle 12"/>
          <p:cNvSpPr>
            <a:spLocks noChangeArrowheads="1"/>
          </p:cNvSpPr>
          <p:nvPr/>
        </p:nvSpPr>
        <p:spPr bwMode="auto">
          <a:xfrm>
            <a:off x="858838" y="3517900"/>
            <a:ext cx="1511300" cy="11842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3" name="Rectangle 13"/>
          <p:cNvSpPr>
            <a:spLocks noChangeArrowheads="1"/>
          </p:cNvSpPr>
          <p:nvPr/>
        </p:nvSpPr>
        <p:spPr bwMode="auto">
          <a:xfrm>
            <a:off x="2387600" y="3517900"/>
            <a:ext cx="1022350" cy="11842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4" name="Rectangle 14"/>
          <p:cNvSpPr>
            <a:spLocks noChangeArrowheads="1"/>
          </p:cNvSpPr>
          <p:nvPr/>
        </p:nvSpPr>
        <p:spPr bwMode="auto">
          <a:xfrm>
            <a:off x="3430588" y="3517900"/>
            <a:ext cx="1023937" cy="11842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5" name="Rectangle 15"/>
          <p:cNvSpPr>
            <a:spLocks noChangeArrowheads="1"/>
          </p:cNvSpPr>
          <p:nvPr/>
        </p:nvSpPr>
        <p:spPr bwMode="auto">
          <a:xfrm>
            <a:off x="858838" y="4718050"/>
            <a:ext cx="1511300" cy="11842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6" name="Rectangle 16"/>
          <p:cNvSpPr>
            <a:spLocks noChangeArrowheads="1"/>
          </p:cNvSpPr>
          <p:nvPr/>
        </p:nvSpPr>
        <p:spPr bwMode="auto">
          <a:xfrm>
            <a:off x="2387600" y="4718050"/>
            <a:ext cx="1022350" cy="11842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7" name="Rectangle 17"/>
          <p:cNvSpPr>
            <a:spLocks noChangeArrowheads="1"/>
          </p:cNvSpPr>
          <p:nvPr/>
        </p:nvSpPr>
        <p:spPr bwMode="auto">
          <a:xfrm>
            <a:off x="3430588" y="4718050"/>
            <a:ext cx="1023937" cy="11842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26641" name="Group 18"/>
          <p:cNvGrpSpPr>
            <a:grpSpLocks/>
          </p:cNvGrpSpPr>
          <p:nvPr/>
        </p:nvGrpSpPr>
        <p:grpSpPr bwMode="auto">
          <a:xfrm>
            <a:off x="855663" y="2308225"/>
            <a:ext cx="3602037" cy="3602038"/>
            <a:chOff x="682" y="1011"/>
            <a:chExt cx="1225" cy="1225"/>
          </a:xfrm>
        </p:grpSpPr>
        <p:sp>
          <p:nvSpPr>
            <p:cNvPr id="414739" name="Line 19"/>
            <p:cNvSpPr>
              <a:spLocks noChangeShapeType="1"/>
            </p:cNvSpPr>
            <p:nvPr/>
          </p:nvSpPr>
          <p:spPr bwMode="auto">
            <a:xfrm>
              <a:off x="682" y="1823"/>
              <a:ext cx="1225" cy="0"/>
            </a:xfrm>
            <a:prstGeom prst="line">
              <a:avLst/>
            </a:prstGeom>
            <a:noFill/>
            <a:ln w="444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0" name="Line 20"/>
            <p:cNvSpPr>
              <a:spLocks noChangeShapeType="1"/>
            </p:cNvSpPr>
            <p:nvPr/>
          </p:nvSpPr>
          <p:spPr bwMode="auto">
            <a:xfrm>
              <a:off x="1553" y="1014"/>
              <a:ext cx="0" cy="1222"/>
            </a:xfrm>
            <a:prstGeom prst="line">
              <a:avLst/>
            </a:prstGeom>
            <a:noFill/>
            <a:ln w="444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1" name="Rectangle 21"/>
            <p:cNvSpPr>
              <a:spLocks noChangeArrowheads="1"/>
            </p:cNvSpPr>
            <p:nvPr/>
          </p:nvSpPr>
          <p:spPr bwMode="auto">
            <a:xfrm>
              <a:off x="682" y="1011"/>
              <a:ext cx="1225" cy="1222"/>
            </a:xfrm>
            <a:prstGeom prst="rect">
              <a:avLst/>
            </a:prstGeom>
            <a:noFill/>
            <a:ln w="4445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2" name="Line 22"/>
            <p:cNvSpPr>
              <a:spLocks noChangeShapeType="1"/>
            </p:cNvSpPr>
            <p:nvPr/>
          </p:nvSpPr>
          <p:spPr bwMode="auto">
            <a:xfrm>
              <a:off x="682" y="1418"/>
              <a:ext cx="1225" cy="0"/>
            </a:xfrm>
            <a:prstGeom prst="line">
              <a:avLst/>
            </a:prstGeom>
            <a:noFill/>
            <a:ln w="444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3" name="Line 23"/>
            <p:cNvSpPr>
              <a:spLocks noChangeShapeType="1"/>
            </p:cNvSpPr>
            <p:nvPr/>
          </p:nvSpPr>
          <p:spPr bwMode="auto">
            <a:xfrm>
              <a:off x="1199" y="1011"/>
              <a:ext cx="0" cy="1222"/>
            </a:xfrm>
            <a:prstGeom prst="line">
              <a:avLst/>
            </a:prstGeom>
            <a:noFill/>
            <a:ln w="444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14744" name="Group 24"/>
          <p:cNvGrpSpPr>
            <a:grpSpLocks/>
          </p:cNvGrpSpPr>
          <p:nvPr/>
        </p:nvGrpSpPr>
        <p:grpSpPr bwMode="auto">
          <a:xfrm>
            <a:off x="381000" y="2346325"/>
            <a:ext cx="381000" cy="3505200"/>
            <a:chOff x="192" y="1440"/>
            <a:chExt cx="240" cy="2208"/>
          </a:xfrm>
        </p:grpSpPr>
        <p:sp>
          <p:nvSpPr>
            <p:cNvPr id="414745" name="AutoShape 25"/>
            <p:cNvSpPr>
              <a:spLocks/>
            </p:cNvSpPr>
            <p:nvPr/>
          </p:nvSpPr>
          <p:spPr bwMode="auto">
            <a:xfrm>
              <a:off x="384" y="1440"/>
              <a:ext cx="48" cy="720"/>
            </a:xfrm>
            <a:prstGeom prst="leftBrace">
              <a:avLst>
                <a:gd name="adj1" fmla="val 1250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6" name="AutoShape 26"/>
            <p:cNvSpPr>
              <a:spLocks/>
            </p:cNvSpPr>
            <p:nvPr/>
          </p:nvSpPr>
          <p:spPr bwMode="auto">
            <a:xfrm>
              <a:off x="384" y="2182"/>
              <a:ext cx="48" cy="720"/>
            </a:xfrm>
            <a:prstGeom prst="leftBrace">
              <a:avLst>
                <a:gd name="adj1" fmla="val 1250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7" name="AutoShape 27"/>
            <p:cNvSpPr>
              <a:spLocks/>
            </p:cNvSpPr>
            <p:nvPr/>
          </p:nvSpPr>
          <p:spPr bwMode="auto">
            <a:xfrm>
              <a:off x="384" y="2928"/>
              <a:ext cx="48" cy="720"/>
            </a:xfrm>
            <a:prstGeom prst="leftBrace">
              <a:avLst>
                <a:gd name="adj1" fmla="val 1250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8" name="Text Box 28"/>
            <p:cNvSpPr txBox="1">
              <a:spLocks noChangeArrowheads="1"/>
            </p:cNvSpPr>
            <p:nvPr/>
          </p:nvSpPr>
          <p:spPr bwMode="auto">
            <a:xfrm>
              <a:off x="196" y="1632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n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414749" name="Text Box 29"/>
            <p:cNvSpPr txBox="1">
              <a:spLocks noChangeArrowheads="1"/>
            </p:cNvSpPr>
            <p:nvPr/>
          </p:nvSpPr>
          <p:spPr bwMode="auto">
            <a:xfrm>
              <a:off x="192" y="2352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n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414750" name="Text Box 30"/>
            <p:cNvSpPr txBox="1">
              <a:spLocks noChangeArrowheads="1"/>
            </p:cNvSpPr>
            <p:nvPr/>
          </p:nvSpPr>
          <p:spPr bwMode="auto">
            <a:xfrm>
              <a:off x="192" y="3120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n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3</a:t>
              </a:r>
            </a:p>
          </p:txBody>
        </p:sp>
      </p:grpSp>
      <p:grpSp>
        <p:nvGrpSpPr>
          <p:cNvPr id="414751" name="Group 31"/>
          <p:cNvGrpSpPr>
            <a:grpSpLocks/>
          </p:cNvGrpSpPr>
          <p:nvPr/>
        </p:nvGrpSpPr>
        <p:grpSpPr bwMode="auto">
          <a:xfrm>
            <a:off x="882650" y="1736725"/>
            <a:ext cx="3536950" cy="457200"/>
            <a:chOff x="508" y="1056"/>
            <a:chExt cx="2228" cy="288"/>
          </a:xfrm>
        </p:grpSpPr>
        <p:sp>
          <p:nvSpPr>
            <p:cNvPr id="414752" name="AutoShape 32"/>
            <p:cNvSpPr>
              <a:spLocks/>
            </p:cNvSpPr>
            <p:nvPr/>
          </p:nvSpPr>
          <p:spPr bwMode="auto">
            <a:xfrm rot="5400000">
              <a:off x="938" y="853"/>
              <a:ext cx="61" cy="921"/>
            </a:xfrm>
            <a:prstGeom prst="leftBrace">
              <a:avLst>
                <a:gd name="adj1" fmla="val 12582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53" name="AutoShape 33"/>
            <p:cNvSpPr>
              <a:spLocks/>
            </p:cNvSpPr>
            <p:nvPr/>
          </p:nvSpPr>
          <p:spPr bwMode="auto">
            <a:xfrm rot="5400000">
              <a:off x="1745" y="1002"/>
              <a:ext cx="61" cy="624"/>
            </a:xfrm>
            <a:prstGeom prst="leftBrace">
              <a:avLst>
                <a:gd name="adj1" fmla="val 85246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54" name="AutoShape 34"/>
            <p:cNvSpPr>
              <a:spLocks/>
            </p:cNvSpPr>
            <p:nvPr/>
          </p:nvSpPr>
          <p:spPr bwMode="auto">
            <a:xfrm rot="5400000">
              <a:off x="2393" y="1002"/>
              <a:ext cx="61" cy="624"/>
            </a:xfrm>
            <a:prstGeom prst="leftBrace">
              <a:avLst>
                <a:gd name="adj1" fmla="val 85246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55" name="Text Box 35"/>
            <p:cNvSpPr txBox="1">
              <a:spLocks noChangeArrowheads="1"/>
            </p:cNvSpPr>
            <p:nvPr/>
          </p:nvSpPr>
          <p:spPr bwMode="auto">
            <a:xfrm>
              <a:off x="836" y="1056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m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414756" name="Text Box 36"/>
            <p:cNvSpPr txBox="1">
              <a:spLocks noChangeArrowheads="1"/>
            </p:cNvSpPr>
            <p:nvPr/>
          </p:nvSpPr>
          <p:spPr bwMode="auto">
            <a:xfrm>
              <a:off x="1652" y="1056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m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414757" name="Text Box 37"/>
            <p:cNvSpPr txBox="1">
              <a:spLocks noChangeArrowheads="1"/>
            </p:cNvSpPr>
            <p:nvPr/>
          </p:nvSpPr>
          <p:spPr bwMode="auto">
            <a:xfrm>
              <a:off x="2304" y="1056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m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3</a:t>
              </a:r>
            </a:p>
          </p:txBody>
        </p:sp>
      </p:grpSp>
      <p:sp>
        <p:nvSpPr>
          <p:cNvPr id="414758" name="Text Box 38"/>
          <p:cNvSpPr txBox="1">
            <a:spLocks noChangeArrowheads="1"/>
          </p:cNvSpPr>
          <p:nvPr/>
        </p:nvSpPr>
        <p:spPr bwMode="auto">
          <a:xfrm>
            <a:off x="1339850" y="272732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latin typeface="Times New Roman" charset="0"/>
                <a:ea typeface="ＭＳ Ｐゴシック" charset="0"/>
              </a:rPr>
              <a:t>1,1</a:t>
            </a:r>
          </a:p>
        </p:txBody>
      </p:sp>
      <p:sp>
        <p:nvSpPr>
          <p:cNvPr id="414759" name="Text Box 39"/>
          <p:cNvSpPr txBox="1">
            <a:spLocks noChangeArrowheads="1"/>
          </p:cNvSpPr>
          <p:nvPr/>
        </p:nvSpPr>
        <p:spPr bwMode="auto">
          <a:xfrm>
            <a:off x="2635250" y="272732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 dirty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 dirty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1,2</a:t>
            </a:r>
          </a:p>
        </p:txBody>
      </p:sp>
      <p:sp>
        <p:nvSpPr>
          <p:cNvPr id="414760" name="Text Box 40"/>
          <p:cNvSpPr txBox="1">
            <a:spLocks noChangeArrowheads="1"/>
          </p:cNvSpPr>
          <p:nvPr/>
        </p:nvSpPr>
        <p:spPr bwMode="auto">
          <a:xfrm>
            <a:off x="3657600" y="272732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latin typeface="Times New Roman" charset="0"/>
                <a:ea typeface="ＭＳ Ｐゴシック" charset="0"/>
              </a:rPr>
              <a:t>1,3</a:t>
            </a:r>
          </a:p>
        </p:txBody>
      </p:sp>
      <p:sp>
        <p:nvSpPr>
          <p:cNvPr id="414761" name="Text Box 41"/>
          <p:cNvSpPr txBox="1">
            <a:spLocks noChangeArrowheads="1"/>
          </p:cNvSpPr>
          <p:nvPr/>
        </p:nvSpPr>
        <p:spPr bwMode="auto">
          <a:xfrm>
            <a:off x="1339850" y="38846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2,1</a:t>
            </a:r>
          </a:p>
        </p:txBody>
      </p:sp>
      <p:sp>
        <p:nvSpPr>
          <p:cNvPr id="414762" name="Text Box 42"/>
          <p:cNvSpPr txBox="1">
            <a:spLocks noChangeArrowheads="1"/>
          </p:cNvSpPr>
          <p:nvPr/>
        </p:nvSpPr>
        <p:spPr bwMode="auto">
          <a:xfrm>
            <a:off x="2635250" y="38846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latin typeface="Times New Roman" charset="0"/>
                <a:ea typeface="ＭＳ Ｐゴシック" charset="0"/>
              </a:rPr>
              <a:t>2,2</a:t>
            </a:r>
          </a:p>
        </p:txBody>
      </p:sp>
      <p:sp>
        <p:nvSpPr>
          <p:cNvPr id="414763" name="Text Box 43"/>
          <p:cNvSpPr txBox="1">
            <a:spLocks noChangeArrowheads="1"/>
          </p:cNvSpPr>
          <p:nvPr/>
        </p:nvSpPr>
        <p:spPr bwMode="auto">
          <a:xfrm>
            <a:off x="3657600" y="387032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latin typeface="Times New Roman" charset="0"/>
                <a:ea typeface="ＭＳ Ｐゴシック" charset="0"/>
              </a:rPr>
              <a:t>2,3</a:t>
            </a:r>
          </a:p>
        </p:txBody>
      </p:sp>
      <p:sp>
        <p:nvSpPr>
          <p:cNvPr id="414764" name="Text Box 44"/>
          <p:cNvSpPr txBox="1">
            <a:spLocks noChangeArrowheads="1"/>
          </p:cNvSpPr>
          <p:nvPr/>
        </p:nvSpPr>
        <p:spPr bwMode="auto">
          <a:xfrm>
            <a:off x="3657600" y="51038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3,3</a:t>
            </a:r>
          </a:p>
        </p:txBody>
      </p:sp>
      <p:sp>
        <p:nvSpPr>
          <p:cNvPr id="414765" name="Text Box 45"/>
          <p:cNvSpPr txBox="1">
            <a:spLocks noChangeArrowheads="1"/>
          </p:cNvSpPr>
          <p:nvPr/>
        </p:nvSpPr>
        <p:spPr bwMode="auto">
          <a:xfrm>
            <a:off x="2635250" y="51038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latin typeface="Times New Roman" charset="0"/>
                <a:ea typeface="ＭＳ Ｐゴシック" charset="0"/>
              </a:rPr>
              <a:t>3,2</a:t>
            </a:r>
          </a:p>
        </p:txBody>
      </p:sp>
      <p:sp>
        <p:nvSpPr>
          <p:cNvPr id="414766" name="Text Box 46"/>
          <p:cNvSpPr txBox="1">
            <a:spLocks noChangeArrowheads="1"/>
          </p:cNvSpPr>
          <p:nvPr/>
        </p:nvSpPr>
        <p:spPr bwMode="auto">
          <a:xfrm>
            <a:off x="1339850" y="508952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latin typeface="Times New Roman" charset="0"/>
                <a:ea typeface="ＭＳ Ｐゴシック" charset="0"/>
              </a:rPr>
              <a:t>3,1</a:t>
            </a:r>
          </a:p>
        </p:txBody>
      </p:sp>
      <p:sp>
        <p:nvSpPr>
          <p:cNvPr id="414767" name="Text Box 47"/>
          <p:cNvSpPr txBox="1">
            <a:spLocks noChangeArrowheads="1"/>
          </p:cNvSpPr>
          <p:nvPr/>
        </p:nvSpPr>
        <p:spPr bwMode="auto">
          <a:xfrm>
            <a:off x="838200" y="6156325"/>
            <a:ext cx="14542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2000" i="1" dirty="0"/>
              <a:t>n</a:t>
            </a:r>
            <a:r>
              <a:rPr lang="en-US" sz="2000" dirty="0"/>
              <a:t> </a:t>
            </a: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×</a:t>
            </a:r>
            <a:r>
              <a:rPr lang="en-US" sz="1800" i="1" dirty="0">
                <a:latin typeface="Arial Unicode MS" pitchFamily="34" charset="-128"/>
              </a:rPr>
              <a:t> </a:t>
            </a:r>
            <a:r>
              <a:rPr lang="en-US" sz="2000" i="1" dirty="0" smtClean="0"/>
              <a:t>m</a:t>
            </a:r>
            <a:r>
              <a:rPr lang="en-US" sz="1800" dirty="0" smtClean="0">
                <a:latin typeface="Arial" pitchFamily="34" charset="0"/>
              </a:rPr>
              <a:t> </a:t>
            </a:r>
            <a:r>
              <a:rPr lang="en-US" sz="1800" dirty="0">
                <a:latin typeface="Arial" pitchFamily="34" charset="0"/>
              </a:rPr>
              <a:t>matrix</a:t>
            </a:r>
          </a:p>
        </p:txBody>
      </p:sp>
      <p:sp>
        <p:nvSpPr>
          <p:cNvPr id="414768" name="Text Box 48"/>
          <p:cNvSpPr txBox="1">
            <a:spLocks noChangeArrowheads="1"/>
          </p:cNvSpPr>
          <p:nvPr/>
        </p:nvSpPr>
        <p:spPr bwMode="auto">
          <a:xfrm rot="-5400000">
            <a:off x="-745331" y="3793331"/>
            <a:ext cx="1887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i="1">
                <a:solidFill>
                  <a:srgbClr val="3366FF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sz="2000">
                <a:solidFill>
                  <a:srgbClr val="3366FF"/>
                </a:solidFill>
                <a:latin typeface="Times New Roman" charset="0"/>
                <a:ea typeface="ＭＳ Ｐゴシック" charset="0"/>
              </a:rPr>
              <a:t> = 3</a:t>
            </a:r>
            <a:r>
              <a:rPr lang="en-US" sz="1800">
                <a:solidFill>
                  <a:srgbClr val="3366FF"/>
                </a:solidFill>
                <a:latin typeface="Arial" charset="0"/>
                <a:ea typeface="ＭＳ Ｐゴシック" charset="0"/>
              </a:rPr>
              <a:t> row groups</a:t>
            </a:r>
          </a:p>
        </p:txBody>
      </p:sp>
      <p:sp>
        <p:nvSpPr>
          <p:cNvPr id="414769" name="Text Box 49"/>
          <p:cNvSpPr txBox="1">
            <a:spLocks noChangeArrowheads="1"/>
          </p:cNvSpPr>
          <p:nvPr/>
        </p:nvSpPr>
        <p:spPr bwMode="auto">
          <a:xfrm>
            <a:off x="1752600" y="1430338"/>
            <a:ext cx="1844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2000" i="1">
                <a:solidFill>
                  <a:srgbClr val="3366FF"/>
                </a:solidFill>
              </a:rPr>
              <a:t>ℓ</a:t>
            </a:r>
            <a:r>
              <a:rPr lang="en-US" sz="2000">
                <a:solidFill>
                  <a:srgbClr val="3366FF"/>
                </a:solidFill>
              </a:rPr>
              <a:t> = 3</a:t>
            </a:r>
            <a:r>
              <a:rPr lang="en-US" sz="1800">
                <a:solidFill>
                  <a:srgbClr val="3366FF"/>
                </a:solidFill>
                <a:latin typeface="Arial" pitchFamily="34" charset="0"/>
              </a:rPr>
              <a:t> col. groups</a:t>
            </a:r>
          </a:p>
        </p:txBody>
      </p:sp>
      <p:sp>
        <p:nvSpPr>
          <p:cNvPr id="414770" name="Text Box 50"/>
          <p:cNvSpPr txBox="1">
            <a:spLocks noChangeArrowheads="1"/>
          </p:cNvSpPr>
          <p:nvPr/>
        </p:nvSpPr>
        <p:spPr bwMode="auto">
          <a:xfrm>
            <a:off x="5933848" y="1979613"/>
            <a:ext cx="18004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density of </a:t>
            </a:r>
            <a:r>
              <a:rPr lang="en-US" sz="1800" dirty="0" smtClean="0">
                <a:solidFill>
                  <a:srgbClr val="008000"/>
                </a:solidFill>
                <a:latin typeface="Arial" charset="0"/>
                <a:ea typeface="ＭＳ Ｐゴシック" charset="0"/>
              </a:rPr>
              <a:t>ones</a:t>
            </a:r>
            <a:endParaRPr lang="en-US" sz="1800" dirty="0">
              <a:solidFill>
                <a:srgbClr val="008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414771" name="Picture 5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611" y="1289050"/>
            <a:ext cx="1979612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4772" name="Freeform 52"/>
          <p:cNvSpPr>
            <a:spLocks/>
          </p:cNvSpPr>
          <p:nvPr/>
        </p:nvSpPr>
        <p:spPr bwMode="auto">
          <a:xfrm>
            <a:off x="5705248" y="1889125"/>
            <a:ext cx="228600" cy="304800"/>
          </a:xfrm>
          <a:custGeom>
            <a:avLst/>
            <a:gdLst>
              <a:gd name="T0" fmla="*/ 0 w 144"/>
              <a:gd name="T1" fmla="*/ 0 h 144"/>
              <a:gd name="T2" fmla="*/ 0 w 144"/>
              <a:gd name="T3" fmla="*/ 304800 h 144"/>
              <a:gd name="T4" fmla="*/ 228600 w 144"/>
              <a:gd name="T5" fmla="*/ 3048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144">
                <a:moveTo>
                  <a:pt x="0" y="0"/>
                </a:moveTo>
                <a:lnTo>
                  <a:pt x="0" y="144"/>
                </a:lnTo>
                <a:lnTo>
                  <a:pt x="144" y="144"/>
                </a:lnTo>
              </a:path>
            </a:pathLst>
          </a:custGeom>
          <a:noFill/>
          <a:ln w="12700">
            <a:solidFill>
              <a:srgbClr val="008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73" name="Line 53"/>
          <p:cNvSpPr>
            <a:spLocks noChangeShapeType="1"/>
          </p:cNvSpPr>
          <p:nvPr/>
        </p:nvSpPr>
        <p:spPr bwMode="auto">
          <a:xfrm flipV="1">
            <a:off x="3200399" y="2834481"/>
            <a:ext cx="2213769" cy="137319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74" name="Text Box 54"/>
          <p:cNvSpPr txBox="1">
            <a:spLocks noChangeArrowheads="1"/>
          </p:cNvSpPr>
          <p:nvPr/>
        </p:nvSpPr>
        <p:spPr bwMode="auto">
          <a:xfrm>
            <a:off x="6010275" y="2559844"/>
            <a:ext cx="27029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i="1" dirty="0" err="1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n</a:t>
            </a:r>
            <a:r>
              <a:rPr lang="en-US" sz="2000" baseline="-25000" dirty="0" err="1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1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m</a:t>
            </a:r>
            <a:r>
              <a:rPr lang="en-US" sz="2000" baseline="-25000" dirty="0" err="1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2</a:t>
            </a:r>
            <a:r>
              <a:rPr lang="en-US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i="1" dirty="0" smtClean="0">
                <a:solidFill>
                  <a:srgbClr val="CC3300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dirty="0" smtClean="0">
                <a:solidFill>
                  <a:srgbClr val="CC3300"/>
                </a:solidFill>
                <a:latin typeface="Times New Roman" charset="0"/>
                <a:ea typeface="ＭＳ Ｐゴシック" charset="0"/>
              </a:rPr>
              <a:t>(</a:t>
            </a:r>
            <a:r>
              <a:rPr lang="en-US" i="1" dirty="0" err="1" smtClean="0">
                <a:solidFill>
                  <a:srgbClr val="CC3300"/>
                </a:solidFill>
                <a:latin typeface="Times New Roman" charset="0"/>
                <a:ea typeface="ＭＳ Ｐゴシック" charset="0"/>
              </a:rPr>
              <a:t>p</a:t>
            </a:r>
            <a:r>
              <a:rPr lang="en-US" sz="2000" baseline="-25000" dirty="0" err="1" smtClean="0">
                <a:solidFill>
                  <a:srgbClr val="CC3300"/>
                </a:solidFill>
                <a:latin typeface="Times New Roman" charset="0"/>
                <a:ea typeface="ＭＳ Ｐゴシック" charset="0"/>
              </a:rPr>
              <a:t>1,2</a:t>
            </a:r>
            <a:r>
              <a:rPr lang="en-US" dirty="0">
                <a:solidFill>
                  <a:srgbClr val="CC3300"/>
                </a:solidFill>
                <a:latin typeface="Times New Roman" charset="0"/>
                <a:ea typeface="ＭＳ Ｐゴシック" charset="0"/>
              </a:rPr>
              <a:t>)</a:t>
            </a:r>
            <a:r>
              <a:rPr lang="en-US" sz="1800" dirty="0">
                <a:latin typeface="Arial" charset="0"/>
                <a:ea typeface="ＭＳ Ｐゴシック" charset="0"/>
              </a:rPr>
              <a:t>  bits for (1,2)</a:t>
            </a:r>
          </a:p>
        </p:txBody>
      </p:sp>
      <p:sp>
        <p:nvSpPr>
          <p:cNvPr id="414775" name="Text Box 55"/>
          <p:cNvSpPr txBox="1">
            <a:spLocks noChangeArrowheads="1"/>
          </p:cNvSpPr>
          <p:nvPr/>
        </p:nvSpPr>
        <p:spPr bwMode="auto">
          <a:xfrm>
            <a:off x="5791200" y="3886200"/>
            <a:ext cx="12666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66CC"/>
                </a:solidFill>
                <a:latin typeface="Arial" charset="0"/>
                <a:ea typeface="ＭＳ Ｐゴシック" charset="0"/>
              </a:rPr>
              <a:t>data cost</a:t>
            </a:r>
            <a:endParaRPr lang="en-US" sz="2000" dirty="0">
              <a:solidFill>
                <a:srgbClr val="0066C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4776" name="AutoShape 56"/>
          <p:cNvSpPr>
            <a:spLocks/>
          </p:cNvSpPr>
          <p:nvPr/>
        </p:nvSpPr>
        <p:spPr bwMode="auto">
          <a:xfrm rot="-5400000">
            <a:off x="6362700" y="2857500"/>
            <a:ext cx="76200" cy="2133600"/>
          </a:xfrm>
          <a:prstGeom prst="leftBrace">
            <a:avLst>
              <a:gd name="adj1" fmla="val 233333"/>
              <a:gd name="adj2" fmla="val 50000"/>
            </a:avLst>
          </a:prstGeom>
          <a:noFill/>
          <a:ln w="12700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77" name="Text Box 57"/>
          <p:cNvSpPr txBox="1">
            <a:spLocks noChangeArrowheads="1"/>
          </p:cNvSpPr>
          <p:nvPr/>
        </p:nvSpPr>
        <p:spPr bwMode="auto">
          <a:xfrm>
            <a:off x="7499350" y="3443288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bits total</a:t>
            </a:r>
          </a:p>
        </p:txBody>
      </p:sp>
      <p:sp>
        <p:nvSpPr>
          <p:cNvPr id="414780" name="Text Box 60"/>
          <p:cNvSpPr txBox="1">
            <a:spLocks noChangeArrowheads="1"/>
          </p:cNvSpPr>
          <p:nvPr/>
        </p:nvSpPr>
        <p:spPr bwMode="auto">
          <a:xfrm>
            <a:off x="5304062" y="5438775"/>
            <a:ext cx="116891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00" dirty="0" smtClean="0">
                <a:latin typeface="Arial" charset="0"/>
                <a:ea typeface="ＭＳ Ｐゴシック" charset="0"/>
              </a:rPr>
              <a:t>row-partition</a:t>
            </a:r>
            <a:endParaRPr lang="en-US" sz="1600" i="1" dirty="0">
              <a:latin typeface="Times New Roman" charset="0"/>
              <a:ea typeface="ＭＳ Ｐゴシック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description</a:t>
            </a:r>
          </a:p>
        </p:txBody>
      </p:sp>
      <p:sp>
        <p:nvSpPr>
          <p:cNvPr id="414783" name="Text Box 63"/>
          <p:cNvSpPr txBox="1">
            <a:spLocks noChangeArrowheads="1"/>
          </p:cNvSpPr>
          <p:nvPr/>
        </p:nvSpPr>
        <p:spPr bwMode="auto">
          <a:xfrm>
            <a:off x="7724095" y="5398634"/>
            <a:ext cx="1109599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00" dirty="0" smtClean="0">
                <a:latin typeface="Arial" charset="0"/>
                <a:ea typeface="ＭＳ Ｐゴシック" charset="0"/>
              </a:rPr>
              <a:t>col-partition</a:t>
            </a:r>
            <a:endParaRPr lang="en-US" sz="1600" i="1" dirty="0">
              <a:latin typeface="Times New Roman" charset="0"/>
              <a:ea typeface="ＭＳ Ｐゴシック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description</a:t>
            </a:r>
          </a:p>
        </p:txBody>
      </p:sp>
      <p:sp>
        <p:nvSpPr>
          <p:cNvPr id="414784" name="Text Box 64"/>
          <p:cNvSpPr txBox="1">
            <a:spLocks noChangeArrowheads="1"/>
          </p:cNvSpPr>
          <p:nvPr/>
        </p:nvSpPr>
        <p:spPr bwMode="auto">
          <a:xfrm>
            <a:off x="7221538" y="5867400"/>
            <a:ext cx="703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 dirty="0">
                <a:latin typeface="Symbol" charset="0"/>
                <a:ea typeface="ＭＳ Ｐゴシック" charset="0"/>
                <a:sym typeface="Symbol" charset="0"/>
              </a:rPr>
              <a:t></a:t>
            </a:r>
            <a:r>
              <a:rPr lang="en-US" i="1" baseline="-25000" dirty="0" err="1">
                <a:latin typeface="Times New Roman" charset="0"/>
                <a:ea typeface="ＭＳ Ｐゴシック" charset="0"/>
                <a:sym typeface="Symbol" charset="0"/>
              </a:rPr>
              <a:t>i,j</a:t>
            </a:r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414785" name="Text Box 65"/>
          <p:cNvSpPr txBox="1">
            <a:spLocks noChangeArrowheads="1"/>
          </p:cNvSpPr>
          <p:nvPr/>
        </p:nvSpPr>
        <p:spPr bwMode="auto">
          <a:xfrm>
            <a:off x="7817068" y="6328659"/>
            <a:ext cx="923651" cy="49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transmit</a:t>
            </a:r>
            <a:endParaRPr lang="en-US" sz="1600" i="1" dirty="0">
              <a:latin typeface="Times New Roman" charset="0"/>
              <a:ea typeface="ＭＳ Ｐゴシック" charset="0"/>
            </a:endParaRPr>
          </a:p>
          <a:p>
            <a:pPr algn="l">
              <a:lnSpc>
                <a:spcPct val="85000"/>
              </a:lnSpc>
              <a:defRPr/>
            </a:pPr>
            <a:r>
              <a:rPr lang="en-US" sz="1400" dirty="0" smtClean="0">
                <a:latin typeface="Arial" charset="0"/>
                <a:ea typeface="ＭＳ Ｐゴシック" charset="0"/>
              </a:rPr>
              <a:t>#ones </a:t>
            </a:r>
            <a:r>
              <a:rPr lang="en-US" sz="1600" i="1" dirty="0" err="1" smtClean="0">
                <a:latin typeface="Times New Roman" charset="0"/>
                <a:ea typeface="ＭＳ Ｐゴシック" charset="0"/>
              </a:rPr>
              <a:t>e</a:t>
            </a:r>
            <a:r>
              <a:rPr lang="en-US" sz="1600" i="1" baseline="-25000" dirty="0" err="1" smtClean="0">
                <a:latin typeface="Times New Roman" charset="0"/>
                <a:ea typeface="ＭＳ Ｐゴシック" charset="0"/>
              </a:rPr>
              <a:t>i,j</a:t>
            </a:r>
            <a:endParaRPr lang="en-US" sz="1600" i="1" baseline="-25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14786" name="Text Box 66"/>
          <p:cNvSpPr txBox="1">
            <a:spLocks noChangeArrowheads="1"/>
          </p:cNvSpPr>
          <p:nvPr/>
        </p:nvSpPr>
        <p:spPr bwMode="auto">
          <a:xfrm>
            <a:off x="6553200" y="5013325"/>
            <a:ext cx="312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Times New Roman" charset="0"/>
                <a:ea typeface="ＭＳ Ｐゴシック" charset="0"/>
              </a:rPr>
              <a:t>+</a:t>
            </a:r>
          </a:p>
        </p:txBody>
      </p:sp>
      <p:sp>
        <p:nvSpPr>
          <p:cNvPr id="414787" name="Text Box 67"/>
          <p:cNvSpPr txBox="1">
            <a:spLocks noChangeArrowheads="1"/>
          </p:cNvSpPr>
          <p:nvPr/>
        </p:nvSpPr>
        <p:spPr bwMode="auto">
          <a:xfrm>
            <a:off x="6913563" y="5943600"/>
            <a:ext cx="312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Times New Roman" charset="0"/>
                <a:ea typeface="ＭＳ Ｐゴシック" charset="0"/>
              </a:rPr>
              <a:t>+</a:t>
            </a:r>
          </a:p>
        </p:txBody>
      </p:sp>
      <p:sp>
        <p:nvSpPr>
          <p:cNvPr id="414788" name="Text Box 68"/>
          <p:cNvSpPr txBox="1">
            <a:spLocks noChangeArrowheads="1"/>
          </p:cNvSpPr>
          <p:nvPr/>
        </p:nvSpPr>
        <p:spPr bwMode="auto">
          <a:xfrm>
            <a:off x="5711825" y="4495800"/>
            <a:ext cx="14237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FF6600"/>
                </a:solidFill>
                <a:latin typeface="Arial" charset="0"/>
                <a:ea typeface="ＭＳ Ｐゴシック" charset="0"/>
              </a:rPr>
              <a:t>model </a:t>
            </a:r>
            <a:r>
              <a:rPr lang="en-US" sz="20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cost</a:t>
            </a:r>
          </a:p>
        </p:txBody>
      </p:sp>
      <p:sp>
        <p:nvSpPr>
          <p:cNvPr id="414789" name="AutoShape 69"/>
          <p:cNvSpPr>
            <a:spLocks/>
          </p:cNvSpPr>
          <p:nvPr/>
        </p:nvSpPr>
        <p:spPr bwMode="auto">
          <a:xfrm rot="5400000" flipV="1">
            <a:off x="6629400" y="3336925"/>
            <a:ext cx="76200" cy="3124200"/>
          </a:xfrm>
          <a:prstGeom prst="leftBrace">
            <a:avLst>
              <a:gd name="adj1" fmla="val 341667"/>
              <a:gd name="adj2" fmla="val 50000"/>
            </a:avLst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90" name="Text Box 70"/>
          <p:cNvSpPr txBox="1">
            <a:spLocks noChangeArrowheads="1"/>
          </p:cNvSpPr>
          <p:nvPr/>
        </p:nvSpPr>
        <p:spPr bwMode="auto">
          <a:xfrm>
            <a:off x="6315689" y="4114800"/>
            <a:ext cx="415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200" b="1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+</a:t>
            </a:r>
          </a:p>
        </p:txBody>
      </p:sp>
      <p:pic>
        <p:nvPicPr>
          <p:cNvPr id="414791" name="Picture 7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4986338"/>
            <a:ext cx="21780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4792" name="Text Box 72"/>
          <p:cNvSpPr txBox="1">
            <a:spLocks noChangeArrowheads="1"/>
          </p:cNvSpPr>
          <p:nvPr/>
        </p:nvSpPr>
        <p:spPr bwMode="auto">
          <a:xfrm>
            <a:off x="4800600" y="28956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block size</a:t>
            </a:r>
          </a:p>
        </p:txBody>
      </p:sp>
      <p:sp>
        <p:nvSpPr>
          <p:cNvPr id="414793" name="Freeform 73"/>
          <p:cNvSpPr>
            <a:spLocks/>
          </p:cNvSpPr>
          <p:nvPr/>
        </p:nvSpPr>
        <p:spPr bwMode="auto">
          <a:xfrm flipH="1">
            <a:off x="5943599" y="2971800"/>
            <a:ext cx="434181" cy="138113"/>
          </a:xfrm>
          <a:custGeom>
            <a:avLst/>
            <a:gdLst>
              <a:gd name="T0" fmla="*/ 0 w 144"/>
              <a:gd name="T1" fmla="*/ 0 h 144"/>
              <a:gd name="T2" fmla="*/ 0 w 144"/>
              <a:gd name="T3" fmla="*/ 304800 h 144"/>
              <a:gd name="T4" fmla="*/ 228600 w 144"/>
              <a:gd name="T5" fmla="*/ 3048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144">
                <a:moveTo>
                  <a:pt x="0" y="0"/>
                </a:moveTo>
                <a:lnTo>
                  <a:pt x="0" y="144"/>
                </a:lnTo>
                <a:lnTo>
                  <a:pt x="144" y="144"/>
                </a:lnTo>
              </a:path>
            </a:pathLst>
          </a:custGeom>
          <a:noFill/>
          <a:ln w="12700">
            <a:solidFill>
              <a:schemeClr val="accent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94" name="Text Box 74"/>
          <p:cNvSpPr txBox="1">
            <a:spLocks noChangeArrowheads="1"/>
          </p:cNvSpPr>
          <p:nvPr/>
        </p:nvSpPr>
        <p:spPr bwMode="auto">
          <a:xfrm>
            <a:off x="7140576" y="2927362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CC3300"/>
                </a:solidFill>
                <a:latin typeface="Arial" charset="0"/>
                <a:ea typeface="ＭＳ Ｐゴシック" charset="0"/>
              </a:rPr>
              <a:t>entropy</a:t>
            </a:r>
          </a:p>
        </p:txBody>
      </p:sp>
      <p:sp>
        <p:nvSpPr>
          <p:cNvPr id="414795" name="Freeform 75"/>
          <p:cNvSpPr>
            <a:spLocks/>
          </p:cNvSpPr>
          <p:nvPr/>
        </p:nvSpPr>
        <p:spPr bwMode="auto">
          <a:xfrm>
            <a:off x="6786317" y="2952535"/>
            <a:ext cx="354259" cy="164862"/>
          </a:xfrm>
          <a:custGeom>
            <a:avLst/>
            <a:gdLst>
              <a:gd name="T0" fmla="*/ 0 w 144"/>
              <a:gd name="T1" fmla="*/ 0 h 144"/>
              <a:gd name="T2" fmla="*/ 0 w 144"/>
              <a:gd name="T3" fmla="*/ 304800 h 144"/>
              <a:gd name="T4" fmla="*/ 228600 w 144"/>
              <a:gd name="T5" fmla="*/ 3048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144">
                <a:moveTo>
                  <a:pt x="0" y="0"/>
                </a:moveTo>
                <a:lnTo>
                  <a:pt x="0" y="144"/>
                </a:lnTo>
                <a:lnTo>
                  <a:pt x="144" y="144"/>
                </a:lnTo>
              </a:path>
            </a:pathLst>
          </a:custGeom>
          <a:noFill/>
          <a:ln w="12700">
            <a:solidFill>
              <a:srgbClr val="CC33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96" name="Text Box 76"/>
          <p:cNvSpPr txBox="1">
            <a:spLocks noChangeArrowheads="1"/>
          </p:cNvSpPr>
          <p:nvPr/>
        </p:nvSpPr>
        <p:spPr bwMode="auto">
          <a:xfrm>
            <a:off x="5257800" y="5943600"/>
            <a:ext cx="312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Times New Roman" charset="0"/>
                <a:ea typeface="ＭＳ Ｐゴシック" charset="0"/>
              </a:rPr>
              <a:t>+</a:t>
            </a:r>
          </a:p>
        </p:txBody>
      </p:sp>
      <p:sp>
        <p:nvSpPr>
          <p:cNvPr id="414797" name="Text Box 77"/>
          <p:cNvSpPr txBox="1">
            <a:spLocks noChangeArrowheads="1"/>
          </p:cNvSpPr>
          <p:nvPr/>
        </p:nvSpPr>
        <p:spPr bwMode="auto">
          <a:xfrm>
            <a:off x="5765628" y="6308725"/>
            <a:ext cx="10017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transmit</a:t>
            </a:r>
            <a:endParaRPr lang="en-US" sz="1600" i="1" dirty="0">
              <a:latin typeface="Times New Roman" charset="0"/>
              <a:ea typeface="ＭＳ Ｐゴシック" charset="0"/>
            </a:endParaRPr>
          </a:p>
          <a:p>
            <a:pPr algn="l">
              <a:lnSpc>
                <a:spcPct val="85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#partitions</a:t>
            </a:r>
            <a:endParaRPr lang="en-US" sz="1600" i="1" baseline="-25000" dirty="0">
              <a:latin typeface="Times New Roman" charset="0"/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1040889"/>
      </p:ext>
    </p:extLst>
  </p:cSld>
  <p:clrMapOvr>
    <a:masterClrMapping/>
  </p:clrMapOvr>
  <p:transition advTm="96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4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4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"/>
                                        <p:tgtEl>
                                          <p:spTgt spid="41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41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4147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1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300"/>
                                        <p:tgtEl>
                                          <p:spTgt spid="41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300"/>
                                        <p:tgtEl>
                                          <p:spTgt spid="41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41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41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4147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14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1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4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4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1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1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1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14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1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1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1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14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2" grpId="0"/>
      <p:bldP spid="414723" grpId="0"/>
      <p:bldP spid="414726" grpId="0"/>
      <p:bldP spid="414729" grpId="0" animBg="1"/>
      <p:bldP spid="414730" grpId="0" animBg="1"/>
      <p:bldP spid="414730" grpId="1" animBg="1"/>
      <p:bldP spid="414730" grpId="2" animBg="1"/>
      <p:bldP spid="414731" grpId="0" animBg="1"/>
      <p:bldP spid="414732" grpId="0" animBg="1"/>
      <p:bldP spid="414733" grpId="0" animBg="1"/>
      <p:bldP spid="414734" grpId="0" animBg="1"/>
      <p:bldP spid="414735" grpId="0" animBg="1"/>
      <p:bldP spid="414736" grpId="0" animBg="1"/>
      <p:bldP spid="414737" grpId="0" animBg="1"/>
      <p:bldP spid="414758" grpId="0"/>
      <p:bldP spid="414759" grpId="0"/>
      <p:bldP spid="414759" grpId="1"/>
      <p:bldP spid="414759" grpId="2"/>
      <p:bldP spid="414760" grpId="0"/>
      <p:bldP spid="414761" grpId="0"/>
      <p:bldP spid="414762" grpId="0"/>
      <p:bldP spid="414763" grpId="0"/>
      <p:bldP spid="414764" grpId="0"/>
      <p:bldP spid="414765" grpId="0"/>
      <p:bldP spid="414766" grpId="0"/>
      <p:bldP spid="414768" grpId="0"/>
      <p:bldP spid="414769" grpId="0"/>
      <p:bldP spid="414770" grpId="0"/>
      <p:bldP spid="414772" grpId="0" animBg="1"/>
      <p:bldP spid="414774" grpId="0"/>
      <p:bldP spid="414775" grpId="0"/>
      <p:bldP spid="414776" grpId="0" animBg="1"/>
      <p:bldP spid="414777" grpId="0"/>
      <p:bldP spid="414780" grpId="0"/>
      <p:bldP spid="414783" grpId="0"/>
      <p:bldP spid="414784" grpId="0"/>
      <p:bldP spid="414785" grpId="0"/>
      <p:bldP spid="414786" grpId="0"/>
      <p:bldP spid="414787" grpId="0"/>
      <p:bldP spid="414788" grpId="0"/>
      <p:bldP spid="414789" grpId="0" animBg="1"/>
      <p:bldP spid="414790" grpId="0"/>
      <p:bldP spid="414792" grpId="0"/>
      <p:bldP spid="414793" grpId="0" animBg="1"/>
      <p:bldP spid="414794" grpId="0"/>
      <p:bldP spid="414795" grpId="0" animBg="1"/>
      <p:bldP spid="414796" grpId="0"/>
      <p:bldP spid="41479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C</a:t>
            </a:r>
            <a:r>
              <a:rPr lang="en-US" altLang="ko-KR" sz="3600" dirty="0" smtClean="0">
                <a:ea typeface="Gulim" pitchFamily="34" charset="-127"/>
              </a:rPr>
              <a:t>o-</a:t>
            </a:r>
            <a:r>
              <a:rPr lang="en-US" sz="3600" dirty="0" smtClean="0"/>
              <a:t>clustering</a:t>
            </a:r>
            <a:br>
              <a:rPr lang="en-US" sz="3600" dirty="0" smtClean="0"/>
            </a:br>
            <a:r>
              <a:rPr lang="en-US" sz="2400" dirty="0" smtClean="0"/>
              <a:t>MDL formalization—Cost objective</a:t>
            </a:r>
          </a:p>
        </p:txBody>
      </p:sp>
      <p:grpSp>
        <p:nvGrpSpPr>
          <p:cNvPr id="28674" name="Group 3"/>
          <p:cNvGrpSpPr>
            <a:grpSpLocks/>
          </p:cNvGrpSpPr>
          <p:nvPr/>
        </p:nvGrpSpPr>
        <p:grpSpPr bwMode="auto">
          <a:xfrm>
            <a:off x="3436938" y="2895601"/>
            <a:ext cx="2430462" cy="1828801"/>
            <a:chOff x="2160" y="2544"/>
            <a:chExt cx="1531" cy="1152"/>
          </a:xfrm>
        </p:grpSpPr>
        <p:sp>
          <p:nvSpPr>
            <p:cNvPr id="416772" name="Text Box 4"/>
            <p:cNvSpPr txBox="1">
              <a:spLocks noChangeArrowheads="1"/>
            </p:cNvSpPr>
            <p:nvPr/>
          </p:nvSpPr>
          <p:spPr bwMode="auto">
            <a:xfrm>
              <a:off x="2374" y="2544"/>
              <a:ext cx="1029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dirty="0">
                  <a:solidFill>
                    <a:srgbClr val="0066CC"/>
                  </a:solidFill>
                  <a:latin typeface="Arial" charset="0"/>
                  <a:ea typeface="ＭＳ Ｐゴシック" charset="0"/>
                </a:rPr>
                <a:t>code cost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0066CC"/>
                  </a:solidFill>
                  <a:latin typeface="Arial" charset="0"/>
                  <a:ea typeface="ＭＳ Ｐゴシック" charset="0"/>
                </a:rPr>
                <a:t>(</a:t>
              </a:r>
              <a:r>
                <a:rPr lang="en-US" altLang="ko-KR" sz="1600" dirty="0">
                  <a:solidFill>
                    <a:srgbClr val="0066CC"/>
                  </a:solidFill>
                  <a:latin typeface="Arial" charset="0"/>
                  <a:ea typeface="Gulim" charset="0"/>
                  <a:cs typeface="Gulim" charset="0"/>
                </a:rPr>
                <a:t>block contents</a:t>
              </a:r>
              <a:r>
                <a:rPr lang="en-US" sz="1600" dirty="0">
                  <a:solidFill>
                    <a:srgbClr val="0066CC"/>
                  </a:solidFill>
                  <a:latin typeface="Arial" charset="0"/>
                  <a:ea typeface="ＭＳ Ｐゴシック" charset="0"/>
                </a:rPr>
                <a:t>)</a:t>
              </a:r>
            </a:p>
          </p:txBody>
        </p:sp>
        <p:sp>
          <p:nvSpPr>
            <p:cNvPr id="416773" name="Text Box 5"/>
            <p:cNvSpPr txBox="1">
              <a:spLocks noChangeArrowheads="1"/>
            </p:cNvSpPr>
            <p:nvPr/>
          </p:nvSpPr>
          <p:spPr bwMode="auto">
            <a:xfrm>
              <a:off x="2160" y="3341"/>
              <a:ext cx="1531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dirty="0">
                  <a:solidFill>
                    <a:srgbClr val="FF6600"/>
                  </a:solidFill>
                  <a:latin typeface="Arial" charset="0"/>
                  <a:ea typeface="ＭＳ Ｐゴシック" charset="0"/>
                </a:rPr>
                <a:t>description cost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FF6600"/>
                  </a:solidFill>
                  <a:latin typeface="Arial" charset="0"/>
                  <a:ea typeface="ＭＳ Ｐゴシック" charset="0"/>
                </a:rPr>
                <a:t>(block</a:t>
              </a:r>
              <a:r>
                <a:rPr lang="en-US" altLang="ko-KR" sz="1600" dirty="0">
                  <a:solidFill>
                    <a:srgbClr val="FF6600"/>
                  </a:solidFill>
                  <a:latin typeface="Arial" charset="0"/>
                  <a:ea typeface="Gulim" charset="0"/>
                  <a:cs typeface="Gulim" charset="0"/>
                </a:rPr>
                <a:t> structure</a:t>
              </a:r>
              <a:r>
                <a:rPr lang="en-US" sz="1600" dirty="0">
                  <a:solidFill>
                    <a:srgbClr val="FF6600"/>
                  </a:solidFill>
                  <a:latin typeface="Arial" charset="0"/>
                  <a:ea typeface="ＭＳ Ｐゴシック" charset="0"/>
                </a:rPr>
                <a:t>)</a:t>
              </a:r>
            </a:p>
          </p:txBody>
        </p:sp>
        <p:sp>
          <p:nvSpPr>
            <p:cNvPr id="416774" name="Text Box 6"/>
            <p:cNvSpPr txBox="1">
              <a:spLocks noChangeArrowheads="1"/>
            </p:cNvSpPr>
            <p:nvPr/>
          </p:nvSpPr>
          <p:spPr bwMode="auto">
            <a:xfrm>
              <a:off x="2795" y="2913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3200" dirty="0">
                  <a:solidFill>
                    <a:srgbClr val="008000"/>
                  </a:solidFill>
                  <a:latin typeface="Times New Roman" charset="0"/>
                  <a:ea typeface="ＭＳ Ｐゴシック" charset="0"/>
                </a:rPr>
                <a:t>+</a:t>
              </a:r>
            </a:p>
          </p:txBody>
        </p:sp>
      </p:grpSp>
      <p:pic>
        <p:nvPicPr>
          <p:cNvPr id="416775" name="Picture 7" descr="ccanim0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8968" r="3177" b="10249"/>
          <a:stretch>
            <a:fillRect/>
          </a:stretch>
        </p:blipFill>
        <p:spPr bwMode="auto">
          <a:xfrm>
            <a:off x="304800" y="2743200"/>
            <a:ext cx="22860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6776" name="Rectangle 8"/>
          <p:cNvSpPr>
            <a:spLocks noChangeArrowheads="1"/>
          </p:cNvSpPr>
          <p:nvPr/>
        </p:nvSpPr>
        <p:spPr bwMode="auto">
          <a:xfrm>
            <a:off x="304800" y="2743200"/>
            <a:ext cx="2286000" cy="22860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6777" name="Rectangle 9"/>
          <p:cNvSpPr>
            <a:spLocks noChangeArrowheads="1"/>
          </p:cNvSpPr>
          <p:nvPr/>
        </p:nvSpPr>
        <p:spPr bwMode="auto">
          <a:xfrm>
            <a:off x="315913" y="2759075"/>
            <a:ext cx="2251075" cy="2246313"/>
          </a:xfrm>
          <a:prstGeom prst="rect">
            <a:avLst/>
          </a:prstGeom>
          <a:noFill/>
          <a:ln w="4445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416778" name="Picture 10" descr="ccanim0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8968" r="3177" b="10249"/>
          <a:stretch>
            <a:fillRect/>
          </a:stretch>
        </p:blipFill>
        <p:spPr bwMode="auto">
          <a:xfrm>
            <a:off x="6477000" y="2730500"/>
            <a:ext cx="22860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6779" name="Group 11"/>
          <p:cNvGrpSpPr>
            <a:grpSpLocks/>
          </p:cNvGrpSpPr>
          <p:nvPr/>
        </p:nvGrpSpPr>
        <p:grpSpPr bwMode="auto">
          <a:xfrm>
            <a:off x="6483350" y="2740025"/>
            <a:ext cx="2259013" cy="2249488"/>
            <a:chOff x="4084" y="1726"/>
            <a:chExt cx="1423" cy="1417"/>
          </a:xfrm>
        </p:grpSpPr>
        <p:sp>
          <p:nvSpPr>
            <p:cNvPr id="416780" name="Rectangle 12"/>
            <p:cNvSpPr>
              <a:spLocks noChangeArrowheads="1"/>
            </p:cNvSpPr>
            <p:nvPr/>
          </p:nvSpPr>
          <p:spPr bwMode="auto">
            <a:xfrm>
              <a:off x="4087" y="1728"/>
              <a:ext cx="1418" cy="1415"/>
            </a:xfrm>
            <a:prstGeom prst="rect">
              <a:avLst/>
            </a:prstGeom>
            <a:noFill/>
            <a:ln w="127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1" name="Line 13"/>
            <p:cNvSpPr>
              <a:spLocks noChangeShapeType="1"/>
            </p:cNvSpPr>
            <p:nvPr/>
          </p:nvSpPr>
          <p:spPr bwMode="auto">
            <a:xfrm>
              <a:off x="4087" y="177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2" name="Line 14"/>
            <p:cNvSpPr>
              <a:spLocks noChangeShapeType="1"/>
            </p:cNvSpPr>
            <p:nvPr/>
          </p:nvSpPr>
          <p:spPr bwMode="auto">
            <a:xfrm>
              <a:off x="4130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3" name="Line 15"/>
            <p:cNvSpPr>
              <a:spLocks noChangeShapeType="1"/>
            </p:cNvSpPr>
            <p:nvPr/>
          </p:nvSpPr>
          <p:spPr bwMode="auto">
            <a:xfrm>
              <a:off x="4176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4" name="Line 16"/>
            <p:cNvSpPr>
              <a:spLocks noChangeShapeType="1"/>
            </p:cNvSpPr>
            <p:nvPr/>
          </p:nvSpPr>
          <p:spPr bwMode="auto">
            <a:xfrm>
              <a:off x="4224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5" name="Line 17"/>
            <p:cNvSpPr>
              <a:spLocks noChangeShapeType="1"/>
            </p:cNvSpPr>
            <p:nvPr/>
          </p:nvSpPr>
          <p:spPr bwMode="auto">
            <a:xfrm>
              <a:off x="4272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6" name="Line 18"/>
            <p:cNvSpPr>
              <a:spLocks noChangeShapeType="1"/>
            </p:cNvSpPr>
            <p:nvPr/>
          </p:nvSpPr>
          <p:spPr bwMode="auto">
            <a:xfrm>
              <a:off x="4320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7" name="Line 19"/>
            <p:cNvSpPr>
              <a:spLocks noChangeShapeType="1"/>
            </p:cNvSpPr>
            <p:nvPr/>
          </p:nvSpPr>
          <p:spPr bwMode="auto">
            <a:xfrm>
              <a:off x="4368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8" name="Line 20"/>
            <p:cNvSpPr>
              <a:spLocks noChangeShapeType="1"/>
            </p:cNvSpPr>
            <p:nvPr/>
          </p:nvSpPr>
          <p:spPr bwMode="auto">
            <a:xfrm>
              <a:off x="4416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9" name="Line 21"/>
            <p:cNvSpPr>
              <a:spLocks noChangeShapeType="1"/>
            </p:cNvSpPr>
            <p:nvPr/>
          </p:nvSpPr>
          <p:spPr bwMode="auto">
            <a:xfrm>
              <a:off x="4464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0" name="Line 22"/>
            <p:cNvSpPr>
              <a:spLocks noChangeShapeType="1"/>
            </p:cNvSpPr>
            <p:nvPr/>
          </p:nvSpPr>
          <p:spPr bwMode="auto">
            <a:xfrm>
              <a:off x="4512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1" name="Line 23"/>
            <p:cNvSpPr>
              <a:spLocks noChangeShapeType="1"/>
            </p:cNvSpPr>
            <p:nvPr/>
          </p:nvSpPr>
          <p:spPr bwMode="auto">
            <a:xfrm>
              <a:off x="4560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2" name="Line 24"/>
            <p:cNvSpPr>
              <a:spLocks noChangeShapeType="1"/>
            </p:cNvSpPr>
            <p:nvPr/>
          </p:nvSpPr>
          <p:spPr bwMode="auto">
            <a:xfrm>
              <a:off x="4608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3" name="Line 25"/>
            <p:cNvSpPr>
              <a:spLocks noChangeShapeType="1"/>
            </p:cNvSpPr>
            <p:nvPr/>
          </p:nvSpPr>
          <p:spPr bwMode="auto">
            <a:xfrm>
              <a:off x="4656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4" name="Line 26"/>
            <p:cNvSpPr>
              <a:spLocks noChangeShapeType="1"/>
            </p:cNvSpPr>
            <p:nvPr/>
          </p:nvSpPr>
          <p:spPr bwMode="auto">
            <a:xfrm>
              <a:off x="4704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5" name="Line 27"/>
            <p:cNvSpPr>
              <a:spLocks noChangeShapeType="1"/>
            </p:cNvSpPr>
            <p:nvPr/>
          </p:nvSpPr>
          <p:spPr bwMode="auto">
            <a:xfrm>
              <a:off x="4752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6" name="Line 28"/>
            <p:cNvSpPr>
              <a:spLocks noChangeShapeType="1"/>
            </p:cNvSpPr>
            <p:nvPr/>
          </p:nvSpPr>
          <p:spPr bwMode="auto">
            <a:xfrm>
              <a:off x="4800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7" name="Line 29"/>
            <p:cNvSpPr>
              <a:spLocks noChangeShapeType="1"/>
            </p:cNvSpPr>
            <p:nvPr/>
          </p:nvSpPr>
          <p:spPr bwMode="auto">
            <a:xfrm>
              <a:off x="4848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8" name="Line 30"/>
            <p:cNvSpPr>
              <a:spLocks noChangeShapeType="1"/>
            </p:cNvSpPr>
            <p:nvPr/>
          </p:nvSpPr>
          <p:spPr bwMode="auto">
            <a:xfrm>
              <a:off x="4896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9" name="Line 31"/>
            <p:cNvSpPr>
              <a:spLocks noChangeShapeType="1"/>
            </p:cNvSpPr>
            <p:nvPr/>
          </p:nvSpPr>
          <p:spPr bwMode="auto">
            <a:xfrm>
              <a:off x="4944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0" name="Line 32"/>
            <p:cNvSpPr>
              <a:spLocks noChangeShapeType="1"/>
            </p:cNvSpPr>
            <p:nvPr/>
          </p:nvSpPr>
          <p:spPr bwMode="auto">
            <a:xfrm>
              <a:off x="4992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1" name="Line 33"/>
            <p:cNvSpPr>
              <a:spLocks noChangeShapeType="1"/>
            </p:cNvSpPr>
            <p:nvPr/>
          </p:nvSpPr>
          <p:spPr bwMode="auto">
            <a:xfrm>
              <a:off x="5040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2" name="Line 34"/>
            <p:cNvSpPr>
              <a:spLocks noChangeShapeType="1"/>
            </p:cNvSpPr>
            <p:nvPr/>
          </p:nvSpPr>
          <p:spPr bwMode="auto">
            <a:xfrm>
              <a:off x="5088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3" name="Line 35"/>
            <p:cNvSpPr>
              <a:spLocks noChangeShapeType="1"/>
            </p:cNvSpPr>
            <p:nvPr/>
          </p:nvSpPr>
          <p:spPr bwMode="auto">
            <a:xfrm>
              <a:off x="5136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4" name="Line 36"/>
            <p:cNvSpPr>
              <a:spLocks noChangeShapeType="1"/>
            </p:cNvSpPr>
            <p:nvPr/>
          </p:nvSpPr>
          <p:spPr bwMode="auto">
            <a:xfrm>
              <a:off x="5184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5" name="Line 37"/>
            <p:cNvSpPr>
              <a:spLocks noChangeShapeType="1"/>
            </p:cNvSpPr>
            <p:nvPr/>
          </p:nvSpPr>
          <p:spPr bwMode="auto">
            <a:xfrm>
              <a:off x="5232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6" name="Line 38"/>
            <p:cNvSpPr>
              <a:spLocks noChangeShapeType="1"/>
            </p:cNvSpPr>
            <p:nvPr/>
          </p:nvSpPr>
          <p:spPr bwMode="auto">
            <a:xfrm>
              <a:off x="5280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7" name="Line 39"/>
            <p:cNvSpPr>
              <a:spLocks noChangeShapeType="1"/>
            </p:cNvSpPr>
            <p:nvPr/>
          </p:nvSpPr>
          <p:spPr bwMode="auto">
            <a:xfrm>
              <a:off x="5328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8" name="Line 40"/>
            <p:cNvSpPr>
              <a:spLocks noChangeShapeType="1"/>
            </p:cNvSpPr>
            <p:nvPr/>
          </p:nvSpPr>
          <p:spPr bwMode="auto">
            <a:xfrm>
              <a:off x="5376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9" name="Line 41"/>
            <p:cNvSpPr>
              <a:spLocks noChangeShapeType="1"/>
            </p:cNvSpPr>
            <p:nvPr/>
          </p:nvSpPr>
          <p:spPr bwMode="auto">
            <a:xfrm>
              <a:off x="5422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0" name="Line 42"/>
            <p:cNvSpPr>
              <a:spLocks noChangeShapeType="1"/>
            </p:cNvSpPr>
            <p:nvPr/>
          </p:nvSpPr>
          <p:spPr bwMode="auto">
            <a:xfrm>
              <a:off x="5468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1" name="Line 43"/>
            <p:cNvSpPr>
              <a:spLocks noChangeShapeType="1"/>
            </p:cNvSpPr>
            <p:nvPr/>
          </p:nvSpPr>
          <p:spPr bwMode="auto">
            <a:xfrm>
              <a:off x="4084" y="182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2" name="Line 44"/>
            <p:cNvSpPr>
              <a:spLocks noChangeShapeType="1"/>
            </p:cNvSpPr>
            <p:nvPr/>
          </p:nvSpPr>
          <p:spPr bwMode="auto">
            <a:xfrm>
              <a:off x="4086" y="186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3" name="Line 45"/>
            <p:cNvSpPr>
              <a:spLocks noChangeShapeType="1"/>
            </p:cNvSpPr>
            <p:nvPr/>
          </p:nvSpPr>
          <p:spPr bwMode="auto">
            <a:xfrm>
              <a:off x="4086" y="191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4" name="Line 46"/>
            <p:cNvSpPr>
              <a:spLocks noChangeShapeType="1"/>
            </p:cNvSpPr>
            <p:nvPr/>
          </p:nvSpPr>
          <p:spPr bwMode="auto">
            <a:xfrm>
              <a:off x="4086" y="196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5" name="Line 47"/>
            <p:cNvSpPr>
              <a:spLocks noChangeShapeType="1"/>
            </p:cNvSpPr>
            <p:nvPr/>
          </p:nvSpPr>
          <p:spPr bwMode="auto">
            <a:xfrm>
              <a:off x="4085" y="201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6" name="Line 48"/>
            <p:cNvSpPr>
              <a:spLocks noChangeShapeType="1"/>
            </p:cNvSpPr>
            <p:nvPr/>
          </p:nvSpPr>
          <p:spPr bwMode="auto">
            <a:xfrm>
              <a:off x="4086" y="206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7" name="Line 49"/>
            <p:cNvSpPr>
              <a:spLocks noChangeShapeType="1"/>
            </p:cNvSpPr>
            <p:nvPr/>
          </p:nvSpPr>
          <p:spPr bwMode="auto">
            <a:xfrm>
              <a:off x="4086" y="211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8" name="Line 50"/>
            <p:cNvSpPr>
              <a:spLocks noChangeShapeType="1"/>
            </p:cNvSpPr>
            <p:nvPr/>
          </p:nvSpPr>
          <p:spPr bwMode="auto">
            <a:xfrm>
              <a:off x="4086" y="216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9" name="Line 51"/>
            <p:cNvSpPr>
              <a:spLocks noChangeShapeType="1"/>
            </p:cNvSpPr>
            <p:nvPr/>
          </p:nvSpPr>
          <p:spPr bwMode="auto">
            <a:xfrm>
              <a:off x="4086" y="220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0" name="Line 52"/>
            <p:cNvSpPr>
              <a:spLocks noChangeShapeType="1"/>
            </p:cNvSpPr>
            <p:nvPr/>
          </p:nvSpPr>
          <p:spPr bwMode="auto">
            <a:xfrm>
              <a:off x="4087" y="225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1" name="Line 53"/>
            <p:cNvSpPr>
              <a:spLocks noChangeShapeType="1"/>
            </p:cNvSpPr>
            <p:nvPr/>
          </p:nvSpPr>
          <p:spPr bwMode="auto">
            <a:xfrm>
              <a:off x="4086" y="230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2" name="Line 54"/>
            <p:cNvSpPr>
              <a:spLocks noChangeShapeType="1"/>
            </p:cNvSpPr>
            <p:nvPr/>
          </p:nvSpPr>
          <p:spPr bwMode="auto">
            <a:xfrm>
              <a:off x="4086" y="235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3" name="Line 55"/>
            <p:cNvSpPr>
              <a:spLocks noChangeShapeType="1"/>
            </p:cNvSpPr>
            <p:nvPr/>
          </p:nvSpPr>
          <p:spPr bwMode="auto">
            <a:xfrm>
              <a:off x="4086" y="240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4" name="Line 56"/>
            <p:cNvSpPr>
              <a:spLocks noChangeShapeType="1"/>
            </p:cNvSpPr>
            <p:nvPr/>
          </p:nvSpPr>
          <p:spPr bwMode="auto">
            <a:xfrm>
              <a:off x="4086" y="244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5" name="Line 57"/>
            <p:cNvSpPr>
              <a:spLocks noChangeShapeType="1"/>
            </p:cNvSpPr>
            <p:nvPr/>
          </p:nvSpPr>
          <p:spPr bwMode="auto">
            <a:xfrm>
              <a:off x="4085" y="249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6" name="Line 58"/>
            <p:cNvSpPr>
              <a:spLocks noChangeShapeType="1"/>
            </p:cNvSpPr>
            <p:nvPr/>
          </p:nvSpPr>
          <p:spPr bwMode="auto">
            <a:xfrm>
              <a:off x="4086" y="254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7" name="Line 59"/>
            <p:cNvSpPr>
              <a:spLocks noChangeShapeType="1"/>
            </p:cNvSpPr>
            <p:nvPr/>
          </p:nvSpPr>
          <p:spPr bwMode="auto">
            <a:xfrm>
              <a:off x="4086" y="259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8" name="Line 60"/>
            <p:cNvSpPr>
              <a:spLocks noChangeShapeType="1"/>
            </p:cNvSpPr>
            <p:nvPr/>
          </p:nvSpPr>
          <p:spPr bwMode="auto">
            <a:xfrm>
              <a:off x="4086" y="264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9" name="Line 61"/>
            <p:cNvSpPr>
              <a:spLocks noChangeShapeType="1"/>
            </p:cNvSpPr>
            <p:nvPr/>
          </p:nvSpPr>
          <p:spPr bwMode="auto">
            <a:xfrm>
              <a:off x="4086" y="268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0" name="Line 62"/>
            <p:cNvSpPr>
              <a:spLocks noChangeShapeType="1"/>
            </p:cNvSpPr>
            <p:nvPr/>
          </p:nvSpPr>
          <p:spPr bwMode="auto">
            <a:xfrm>
              <a:off x="4087" y="273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1" name="Line 63"/>
            <p:cNvSpPr>
              <a:spLocks noChangeShapeType="1"/>
            </p:cNvSpPr>
            <p:nvPr/>
          </p:nvSpPr>
          <p:spPr bwMode="auto">
            <a:xfrm>
              <a:off x="4086" y="278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2" name="Line 64"/>
            <p:cNvSpPr>
              <a:spLocks noChangeShapeType="1"/>
            </p:cNvSpPr>
            <p:nvPr/>
          </p:nvSpPr>
          <p:spPr bwMode="auto">
            <a:xfrm>
              <a:off x="4086" y="283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3" name="Line 65"/>
            <p:cNvSpPr>
              <a:spLocks noChangeShapeType="1"/>
            </p:cNvSpPr>
            <p:nvPr/>
          </p:nvSpPr>
          <p:spPr bwMode="auto">
            <a:xfrm>
              <a:off x="4086" y="288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4" name="Line 66"/>
            <p:cNvSpPr>
              <a:spLocks noChangeShapeType="1"/>
            </p:cNvSpPr>
            <p:nvPr/>
          </p:nvSpPr>
          <p:spPr bwMode="auto">
            <a:xfrm>
              <a:off x="4086" y="292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5" name="Line 67"/>
            <p:cNvSpPr>
              <a:spLocks noChangeShapeType="1"/>
            </p:cNvSpPr>
            <p:nvPr/>
          </p:nvSpPr>
          <p:spPr bwMode="auto">
            <a:xfrm>
              <a:off x="4085" y="297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6" name="Line 68"/>
            <p:cNvSpPr>
              <a:spLocks noChangeShapeType="1"/>
            </p:cNvSpPr>
            <p:nvPr/>
          </p:nvSpPr>
          <p:spPr bwMode="auto">
            <a:xfrm>
              <a:off x="4086" y="302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7" name="Line 69"/>
            <p:cNvSpPr>
              <a:spLocks noChangeShapeType="1"/>
            </p:cNvSpPr>
            <p:nvPr/>
          </p:nvSpPr>
          <p:spPr bwMode="auto">
            <a:xfrm>
              <a:off x="4086" y="306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8" name="Line 70"/>
            <p:cNvSpPr>
              <a:spLocks noChangeShapeType="1"/>
            </p:cNvSpPr>
            <p:nvPr/>
          </p:nvSpPr>
          <p:spPr bwMode="auto">
            <a:xfrm>
              <a:off x="4086" y="311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9" name="Line 71"/>
            <p:cNvSpPr>
              <a:spLocks noChangeShapeType="1"/>
            </p:cNvSpPr>
            <p:nvPr/>
          </p:nvSpPr>
          <p:spPr bwMode="auto">
            <a:xfrm>
              <a:off x="4089" y="179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0" name="Line 72"/>
            <p:cNvSpPr>
              <a:spLocks noChangeShapeType="1"/>
            </p:cNvSpPr>
            <p:nvPr/>
          </p:nvSpPr>
          <p:spPr bwMode="auto">
            <a:xfrm>
              <a:off x="4086" y="184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1" name="Line 73"/>
            <p:cNvSpPr>
              <a:spLocks noChangeShapeType="1"/>
            </p:cNvSpPr>
            <p:nvPr/>
          </p:nvSpPr>
          <p:spPr bwMode="auto">
            <a:xfrm>
              <a:off x="4088" y="189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2" name="Line 74"/>
            <p:cNvSpPr>
              <a:spLocks noChangeShapeType="1"/>
            </p:cNvSpPr>
            <p:nvPr/>
          </p:nvSpPr>
          <p:spPr bwMode="auto">
            <a:xfrm>
              <a:off x="4088" y="194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3" name="Line 75"/>
            <p:cNvSpPr>
              <a:spLocks noChangeShapeType="1"/>
            </p:cNvSpPr>
            <p:nvPr/>
          </p:nvSpPr>
          <p:spPr bwMode="auto">
            <a:xfrm>
              <a:off x="4088" y="199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4" name="Line 76"/>
            <p:cNvSpPr>
              <a:spLocks noChangeShapeType="1"/>
            </p:cNvSpPr>
            <p:nvPr/>
          </p:nvSpPr>
          <p:spPr bwMode="auto">
            <a:xfrm>
              <a:off x="4087" y="204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5" name="Line 77"/>
            <p:cNvSpPr>
              <a:spLocks noChangeShapeType="1"/>
            </p:cNvSpPr>
            <p:nvPr/>
          </p:nvSpPr>
          <p:spPr bwMode="auto">
            <a:xfrm>
              <a:off x="4088" y="208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6" name="Line 78"/>
            <p:cNvSpPr>
              <a:spLocks noChangeShapeType="1"/>
            </p:cNvSpPr>
            <p:nvPr/>
          </p:nvSpPr>
          <p:spPr bwMode="auto">
            <a:xfrm>
              <a:off x="4088" y="213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7" name="Line 79"/>
            <p:cNvSpPr>
              <a:spLocks noChangeShapeType="1"/>
            </p:cNvSpPr>
            <p:nvPr/>
          </p:nvSpPr>
          <p:spPr bwMode="auto">
            <a:xfrm>
              <a:off x="4088" y="218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8" name="Line 80"/>
            <p:cNvSpPr>
              <a:spLocks noChangeShapeType="1"/>
            </p:cNvSpPr>
            <p:nvPr/>
          </p:nvSpPr>
          <p:spPr bwMode="auto">
            <a:xfrm>
              <a:off x="4088" y="223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9" name="Line 81"/>
            <p:cNvSpPr>
              <a:spLocks noChangeShapeType="1"/>
            </p:cNvSpPr>
            <p:nvPr/>
          </p:nvSpPr>
          <p:spPr bwMode="auto">
            <a:xfrm>
              <a:off x="4089" y="228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0" name="Line 82"/>
            <p:cNvSpPr>
              <a:spLocks noChangeShapeType="1"/>
            </p:cNvSpPr>
            <p:nvPr/>
          </p:nvSpPr>
          <p:spPr bwMode="auto">
            <a:xfrm>
              <a:off x="4088" y="232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1" name="Line 83"/>
            <p:cNvSpPr>
              <a:spLocks noChangeShapeType="1"/>
            </p:cNvSpPr>
            <p:nvPr/>
          </p:nvSpPr>
          <p:spPr bwMode="auto">
            <a:xfrm>
              <a:off x="4088" y="237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2" name="Line 84"/>
            <p:cNvSpPr>
              <a:spLocks noChangeShapeType="1"/>
            </p:cNvSpPr>
            <p:nvPr/>
          </p:nvSpPr>
          <p:spPr bwMode="auto">
            <a:xfrm>
              <a:off x="4088" y="242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3" name="Line 85"/>
            <p:cNvSpPr>
              <a:spLocks noChangeShapeType="1"/>
            </p:cNvSpPr>
            <p:nvPr/>
          </p:nvSpPr>
          <p:spPr bwMode="auto">
            <a:xfrm>
              <a:off x="4088" y="246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4" name="Line 86"/>
            <p:cNvSpPr>
              <a:spLocks noChangeShapeType="1"/>
            </p:cNvSpPr>
            <p:nvPr/>
          </p:nvSpPr>
          <p:spPr bwMode="auto">
            <a:xfrm>
              <a:off x="4087" y="252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5" name="Line 87"/>
            <p:cNvSpPr>
              <a:spLocks noChangeShapeType="1"/>
            </p:cNvSpPr>
            <p:nvPr/>
          </p:nvSpPr>
          <p:spPr bwMode="auto">
            <a:xfrm>
              <a:off x="4088" y="257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6" name="Line 88"/>
            <p:cNvSpPr>
              <a:spLocks noChangeShapeType="1"/>
            </p:cNvSpPr>
            <p:nvPr/>
          </p:nvSpPr>
          <p:spPr bwMode="auto">
            <a:xfrm>
              <a:off x="4088" y="261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7" name="Line 89"/>
            <p:cNvSpPr>
              <a:spLocks noChangeShapeType="1"/>
            </p:cNvSpPr>
            <p:nvPr/>
          </p:nvSpPr>
          <p:spPr bwMode="auto">
            <a:xfrm>
              <a:off x="4088" y="266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8" name="Line 90"/>
            <p:cNvSpPr>
              <a:spLocks noChangeShapeType="1"/>
            </p:cNvSpPr>
            <p:nvPr/>
          </p:nvSpPr>
          <p:spPr bwMode="auto">
            <a:xfrm>
              <a:off x="4088" y="271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9" name="Line 91"/>
            <p:cNvSpPr>
              <a:spLocks noChangeShapeType="1"/>
            </p:cNvSpPr>
            <p:nvPr/>
          </p:nvSpPr>
          <p:spPr bwMode="auto">
            <a:xfrm>
              <a:off x="4087" y="276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0" name="Line 92"/>
            <p:cNvSpPr>
              <a:spLocks noChangeShapeType="1"/>
            </p:cNvSpPr>
            <p:nvPr/>
          </p:nvSpPr>
          <p:spPr bwMode="auto">
            <a:xfrm>
              <a:off x="4088" y="280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1" name="Line 93"/>
            <p:cNvSpPr>
              <a:spLocks noChangeShapeType="1"/>
            </p:cNvSpPr>
            <p:nvPr/>
          </p:nvSpPr>
          <p:spPr bwMode="auto">
            <a:xfrm>
              <a:off x="4088" y="285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2" name="Line 94"/>
            <p:cNvSpPr>
              <a:spLocks noChangeShapeType="1"/>
            </p:cNvSpPr>
            <p:nvPr/>
          </p:nvSpPr>
          <p:spPr bwMode="auto">
            <a:xfrm>
              <a:off x="4088" y="290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3" name="Line 95"/>
            <p:cNvSpPr>
              <a:spLocks noChangeShapeType="1"/>
            </p:cNvSpPr>
            <p:nvPr/>
          </p:nvSpPr>
          <p:spPr bwMode="auto">
            <a:xfrm>
              <a:off x="4088" y="295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4" name="Line 96"/>
            <p:cNvSpPr>
              <a:spLocks noChangeShapeType="1"/>
            </p:cNvSpPr>
            <p:nvPr/>
          </p:nvSpPr>
          <p:spPr bwMode="auto">
            <a:xfrm>
              <a:off x="4087" y="299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5" name="Line 97"/>
            <p:cNvSpPr>
              <a:spLocks noChangeShapeType="1"/>
            </p:cNvSpPr>
            <p:nvPr/>
          </p:nvSpPr>
          <p:spPr bwMode="auto">
            <a:xfrm>
              <a:off x="4088" y="304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6" name="Line 98"/>
            <p:cNvSpPr>
              <a:spLocks noChangeShapeType="1"/>
            </p:cNvSpPr>
            <p:nvPr/>
          </p:nvSpPr>
          <p:spPr bwMode="auto">
            <a:xfrm>
              <a:off x="4088" y="308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7" name="Line 99"/>
            <p:cNvSpPr>
              <a:spLocks noChangeShapeType="1"/>
            </p:cNvSpPr>
            <p:nvPr/>
          </p:nvSpPr>
          <p:spPr bwMode="auto">
            <a:xfrm>
              <a:off x="4085" y="175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8" name="Line 100"/>
            <p:cNvSpPr>
              <a:spLocks noChangeShapeType="1"/>
            </p:cNvSpPr>
            <p:nvPr/>
          </p:nvSpPr>
          <p:spPr bwMode="auto">
            <a:xfrm>
              <a:off x="411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9" name="Line 101"/>
            <p:cNvSpPr>
              <a:spLocks noChangeShapeType="1"/>
            </p:cNvSpPr>
            <p:nvPr/>
          </p:nvSpPr>
          <p:spPr bwMode="auto">
            <a:xfrm>
              <a:off x="4154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0" name="Line 102"/>
            <p:cNvSpPr>
              <a:spLocks noChangeShapeType="1"/>
            </p:cNvSpPr>
            <p:nvPr/>
          </p:nvSpPr>
          <p:spPr bwMode="auto">
            <a:xfrm>
              <a:off x="4202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1" name="Line 103"/>
            <p:cNvSpPr>
              <a:spLocks noChangeShapeType="1"/>
            </p:cNvSpPr>
            <p:nvPr/>
          </p:nvSpPr>
          <p:spPr bwMode="auto">
            <a:xfrm>
              <a:off x="425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2" name="Line 104"/>
            <p:cNvSpPr>
              <a:spLocks noChangeShapeType="1"/>
            </p:cNvSpPr>
            <p:nvPr/>
          </p:nvSpPr>
          <p:spPr bwMode="auto">
            <a:xfrm>
              <a:off x="4298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3" name="Line 105"/>
            <p:cNvSpPr>
              <a:spLocks noChangeShapeType="1"/>
            </p:cNvSpPr>
            <p:nvPr/>
          </p:nvSpPr>
          <p:spPr bwMode="auto">
            <a:xfrm>
              <a:off x="434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4" name="Line 106"/>
            <p:cNvSpPr>
              <a:spLocks noChangeShapeType="1"/>
            </p:cNvSpPr>
            <p:nvPr/>
          </p:nvSpPr>
          <p:spPr bwMode="auto">
            <a:xfrm>
              <a:off x="4394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5" name="Line 107"/>
            <p:cNvSpPr>
              <a:spLocks noChangeShapeType="1"/>
            </p:cNvSpPr>
            <p:nvPr/>
          </p:nvSpPr>
          <p:spPr bwMode="auto">
            <a:xfrm>
              <a:off x="4442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6" name="Line 108"/>
            <p:cNvSpPr>
              <a:spLocks noChangeShapeType="1"/>
            </p:cNvSpPr>
            <p:nvPr/>
          </p:nvSpPr>
          <p:spPr bwMode="auto">
            <a:xfrm>
              <a:off x="449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7" name="Line 109"/>
            <p:cNvSpPr>
              <a:spLocks noChangeShapeType="1"/>
            </p:cNvSpPr>
            <p:nvPr/>
          </p:nvSpPr>
          <p:spPr bwMode="auto">
            <a:xfrm>
              <a:off x="4538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8" name="Line 110"/>
            <p:cNvSpPr>
              <a:spLocks noChangeShapeType="1"/>
            </p:cNvSpPr>
            <p:nvPr/>
          </p:nvSpPr>
          <p:spPr bwMode="auto">
            <a:xfrm>
              <a:off x="458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9" name="Line 111"/>
            <p:cNvSpPr>
              <a:spLocks noChangeShapeType="1"/>
            </p:cNvSpPr>
            <p:nvPr/>
          </p:nvSpPr>
          <p:spPr bwMode="auto">
            <a:xfrm>
              <a:off x="4634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0" name="Line 112"/>
            <p:cNvSpPr>
              <a:spLocks noChangeShapeType="1"/>
            </p:cNvSpPr>
            <p:nvPr/>
          </p:nvSpPr>
          <p:spPr bwMode="auto">
            <a:xfrm>
              <a:off x="4682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1" name="Line 113"/>
            <p:cNvSpPr>
              <a:spLocks noChangeShapeType="1"/>
            </p:cNvSpPr>
            <p:nvPr/>
          </p:nvSpPr>
          <p:spPr bwMode="auto">
            <a:xfrm>
              <a:off x="473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2" name="Line 114"/>
            <p:cNvSpPr>
              <a:spLocks noChangeShapeType="1"/>
            </p:cNvSpPr>
            <p:nvPr/>
          </p:nvSpPr>
          <p:spPr bwMode="auto">
            <a:xfrm>
              <a:off x="4778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3" name="Line 115"/>
            <p:cNvSpPr>
              <a:spLocks noChangeShapeType="1"/>
            </p:cNvSpPr>
            <p:nvPr/>
          </p:nvSpPr>
          <p:spPr bwMode="auto">
            <a:xfrm>
              <a:off x="482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4" name="Line 116"/>
            <p:cNvSpPr>
              <a:spLocks noChangeShapeType="1"/>
            </p:cNvSpPr>
            <p:nvPr/>
          </p:nvSpPr>
          <p:spPr bwMode="auto">
            <a:xfrm>
              <a:off x="4874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5" name="Line 117"/>
            <p:cNvSpPr>
              <a:spLocks noChangeShapeType="1"/>
            </p:cNvSpPr>
            <p:nvPr/>
          </p:nvSpPr>
          <p:spPr bwMode="auto">
            <a:xfrm>
              <a:off x="4922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6" name="Line 118"/>
            <p:cNvSpPr>
              <a:spLocks noChangeShapeType="1"/>
            </p:cNvSpPr>
            <p:nvPr/>
          </p:nvSpPr>
          <p:spPr bwMode="auto">
            <a:xfrm>
              <a:off x="497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7" name="Line 119"/>
            <p:cNvSpPr>
              <a:spLocks noChangeShapeType="1"/>
            </p:cNvSpPr>
            <p:nvPr/>
          </p:nvSpPr>
          <p:spPr bwMode="auto">
            <a:xfrm>
              <a:off x="5018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8" name="Line 120"/>
            <p:cNvSpPr>
              <a:spLocks noChangeShapeType="1"/>
            </p:cNvSpPr>
            <p:nvPr/>
          </p:nvSpPr>
          <p:spPr bwMode="auto">
            <a:xfrm>
              <a:off x="506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9" name="Line 121"/>
            <p:cNvSpPr>
              <a:spLocks noChangeShapeType="1"/>
            </p:cNvSpPr>
            <p:nvPr/>
          </p:nvSpPr>
          <p:spPr bwMode="auto">
            <a:xfrm>
              <a:off x="5114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0" name="Line 122"/>
            <p:cNvSpPr>
              <a:spLocks noChangeShapeType="1"/>
            </p:cNvSpPr>
            <p:nvPr/>
          </p:nvSpPr>
          <p:spPr bwMode="auto">
            <a:xfrm>
              <a:off x="5162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1" name="Line 123"/>
            <p:cNvSpPr>
              <a:spLocks noChangeShapeType="1"/>
            </p:cNvSpPr>
            <p:nvPr/>
          </p:nvSpPr>
          <p:spPr bwMode="auto">
            <a:xfrm>
              <a:off x="521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2" name="Line 124"/>
            <p:cNvSpPr>
              <a:spLocks noChangeShapeType="1"/>
            </p:cNvSpPr>
            <p:nvPr/>
          </p:nvSpPr>
          <p:spPr bwMode="auto">
            <a:xfrm>
              <a:off x="5258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3" name="Line 125"/>
            <p:cNvSpPr>
              <a:spLocks noChangeShapeType="1"/>
            </p:cNvSpPr>
            <p:nvPr/>
          </p:nvSpPr>
          <p:spPr bwMode="auto">
            <a:xfrm>
              <a:off x="530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4" name="Line 126"/>
            <p:cNvSpPr>
              <a:spLocks noChangeShapeType="1"/>
            </p:cNvSpPr>
            <p:nvPr/>
          </p:nvSpPr>
          <p:spPr bwMode="auto">
            <a:xfrm>
              <a:off x="5354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5" name="Line 127"/>
            <p:cNvSpPr>
              <a:spLocks noChangeShapeType="1"/>
            </p:cNvSpPr>
            <p:nvPr/>
          </p:nvSpPr>
          <p:spPr bwMode="auto">
            <a:xfrm>
              <a:off x="540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6" name="Line 128"/>
            <p:cNvSpPr>
              <a:spLocks noChangeShapeType="1"/>
            </p:cNvSpPr>
            <p:nvPr/>
          </p:nvSpPr>
          <p:spPr bwMode="auto">
            <a:xfrm>
              <a:off x="544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7" name="Line 129"/>
            <p:cNvSpPr>
              <a:spLocks noChangeShapeType="1"/>
            </p:cNvSpPr>
            <p:nvPr/>
          </p:nvSpPr>
          <p:spPr bwMode="auto">
            <a:xfrm>
              <a:off x="548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416898" name="Line 130"/>
          <p:cNvSpPr>
            <a:spLocks noChangeShapeType="1"/>
          </p:cNvSpPr>
          <p:nvPr/>
        </p:nvSpPr>
        <p:spPr bwMode="auto">
          <a:xfrm>
            <a:off x="2590800" y="4343400"/>
            <a:ext cx="60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6899" name="Text Box 131"/>
          <p:cNvSpPr txBox="1">
            <a:spLocks noChangeArrowheads="1"/>
          </p:cNvSpPr>
          <p:nvPr/>
        </p:nvSpPr>
        <p:spPr bwMode="auto">
          <a:xfrm>
            <a:off x="641350" y="1905000"/>
            <a:ext cx="164465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800">
                <a:solidFill>
                  <a:srgbClr val="0066CC"/>
                </a:solidFill>
                <a:latin typeface="Arial" charset="0"/>
                <a:ea typeface="ＭＳ Ｐゴシック" charset="0"/>
              </a:rPr>
              <a:t>one row group</a:t>
            </a:r>
          </a:p>
          <a:p>
            <a:pPr>
              <a:lnSpc>
                <a:spcPct val="90000"/>
              </a:lnSpc>
              <a:defRPr/>
            </a:pPr>
            <a:r>
              <a:rPr lang="en-US" sz="1800">
                <a:solidFill>
                  <a:srgbClr val="0066CC"/>
                </a:solidFill>
                <a:latin typeface="Arial" charset="0"/>
                <a:ea typeface="ＭＳ Ｐゴシック" charset="0"/>
              </a:rPr>
              <a:t>one col group</a:t>
            </a:r>
          </a:p>
        </p:txBody>
      </p:sp>
      <p:sp>
        <p:nvSpPr>
          <p:cNvPr id="416900" name="Text Box 132"/>
          <p:cNvSpPr txBox="1">
            <a:spLocks noChangeArrowheads="1"/>
          </p:cNvSpPr>
          <p:nvPr/>
        </p:nvSpPr>
        <p:spPr bwMode="auto">
          <a:xfrm>
            <a:off x="6851650" y="1897063"/>
            <a:ext cx="15049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2000" i="1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n</a:t>
            </a:r>
            <a:r>
              <a:rPr lang="en-US" sz="1800">
                <a:solidFill>
                  <a:srgbClr val="FF6600"/>
                </a:solidFill>
                <a:latin typeface="Arial" charset="0"/>
                <a:ea typeface="ＭＳ Ｐゴシック" charset="0"/>
              </a:rPr>
              <a:t> row groups</a:t>
            </a:r>
          </a:p>
          <a:p>
            <a:pPr>
              <a:lnSpc>
                <a:spcPct val="85000"/>
              </a:lnSpc>
              <a:defRPr/>
            </a:pPr>
            <a:r>
              <a:rPr lang="en-US" sz="2000" i="1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m</a:t>
            </a:r>
            <a:r>
              <a:rPr lang="en-US" sz="1800">
                <a:solidFill>
                  <a:srgbClr val="FF6600"/>
                </a:solidFill>
                <a:latin typeface="Arial" charset="0"/>
                <a:ea typeface="ＭＳ Ｐゴシック" charset="0"/>
              </a:rPr>
              <a:t> col groups</a:t>
            </a:r>
          </a:p>
        </p:txBody>
      </p:sp>
      <p:sp>
        <p:nvSpPr>
          <p:cNvPr id="416901" name="Text Box 133"/>
          <p:cNvSpPr txBox="1">
            <a:spLocks noChangeArrowheads="1"/>
          </p:cNvSpPr>
          <p:nvPr/>
        </p:nvSpPr>
        <p:spPr bwMode="auto">
          <a:xfrm>
            <a:off x="2590800" y="3976688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low</a:t>
            </a:r>
          </a:p>
        </p:txBody>
      </p:sp>
      <p:sp>
        <p:nvSpPr>
          <p:cNvPr id="416902" name="Line 134"/>
          <p:cNvSpPr>
            <a:spLocks noChangeShapeType="1"/>
          </p:cNvSpPr>
          <p:nvPr/>
        </p:nvSpPr>
        <p:spPr bwMode="auto">
          <a:xfrm>
            <a:off x="2590800" y="31242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6903" name="Text Box 135"/>
          <p:cNvSpPr txBox="1">
            <a:spLocks noChangeArrowheads="1"/>
          </p:cNvSpPr>
          <p:nvPr/>
        </p:nvSpPr>
        <p:spPr bwMode="auto">
          <a:xfrm>
            <a:off x="2590800" y="2757488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ea typeface="ＭＳ Ｐゴシック" charset="0"/>
              </a:rPr>
              <a:t>high</a:t>
            </a:r>
          </a:p>
        </p:txBody>
      </p:sp>
      <p:sp>
        <p:nvSpPr>
          <p:cNvPr id="416904" name="Line 136"/>
          <p:cNvSpPr>
            <a:spLocks noChangeShapeType="1"/>
          </p:cNvSpPr>
          <p:nvPr/>
        </p:nvSpPr>
        <p:spPr bwMode="auto">
          <a:xfrm flipH="1">
            <a:off x="5410200" y="3124200"/>
            <a:ext cx="1066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6905" name="Line 137"/>
          <p:cNvSpPr>
            <a:spLocks noChangeShapeType="1"/>
          </p:cNvSpPr>
          <p:nvPr/>
        </p:nvSpPr>
        <p:spPr bwMode="auto">
          <a:xfrm flipH="1">
            <a:off x="5867400" y="43434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6906" name="Text Box 138"/>
          <p:cNvSpPr txBox="1">
            <a:spLocks noChangeArrowheads="1"/>
          </p:cNvSpPr>
          <p:nvPr/>
        </p:nvSpPr>
        <p:spPr bwMode="auto">
          <a:xfrm>
            <a:off x="6026150" y="2757488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low</a:t>
            </a:r>
          </a:p>
        </p:txBody>
      </p:sp>
      <p:sp>
        <p:nvSpPr>
          <p:cNvPr id="416907" name="Text Box 139"/>
          <p:cNvSpPr txBox="1">
            <a:spLocks noChangeArrowheads="1"/>
          </p:cNvSpPr>
          <p:nvPr/>
        </p:nvSpPr>
        <p:spPr bwMode="auto">
          <a:xfrm>
            <a:off x="5937250" y="3976688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ea typeface="ＭＳ Ｐゴシック" charset="0"/>
              </a:rPr>
              <a:t>high</a:t>
            </a:r>
          </a:p>
        </p:txBody>
      </p:sp>
      <p:sp>
        <p:nvSpPr>
          <p:cNvPr id="416908" name="Text Box 140"/>
          <p:cNvSpPr txBox="1">
            <a:spLocks noChangeArrowheads="1"/>
          </p:cNvSpPr>
          <p:nvPr/>
        </p:nvSpPr>
        <p:spPr bwMode="auto">
          <a:xfrm>
            <a:off x="2057400" y="1524000"/>
            <a:ext cx="506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400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</a:t>
            </a:r>
          </a:p>
        </p:txBody>
      </p:sp>
      <p:sp>
        <p:nvSpPr>
          <p:cNvPr id="416909" name="Text Box 141"/>
          <p:cNvSpPr txBox="1">
            <a:spLocks noChangeArrowheads="1"/>
          </p:cNvSpPr>
          <p:nvPr/>
        </p:nvSpPr>
        <p:spPr bwMode="auto">
          <a:xfrm>
            <a:off x="8180388" y="1508125"/>
            <a:ext cx="5064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400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9246733"/>
      </p:ext>
    </p:extLst>
  </p:cSld>
  <p:clrMapOvr>
    <a:masterClrMapping/>
  </p:clrMapOvr>
  <p:transition advTm="592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6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6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6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6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1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1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6" grpId="0" animBg="1"/>
      <p:bldP spid="416777" grpId="0" animBg="1"/>
      <p:bldP spid="416899" grpId="0"/>
      <p:bldP spid="416900" grpId="0"/>
      <p:bldP spid="416901" grpId="0"/>
      <p:bldP spid="416903" grpId="0"/>
      <p:bldP spid="416906" grpId="0"/>
      <p:bldP spid="416907" grpId="0"/>
      <p:bldP spid="416908" grpId="0"/>
      <p:bldP spid="41690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2"/>
          <p:cNvGrpSpPr>
            <a:grpSpLocks/>
          </p:cNvGrpSpPr>
          <p:nvPr/>
        </p:nvGrpSpPr>
        <p:grpSpPr bwMode="auto">
          <a:xfrm>
            <a:off x="288925" y="2724150"/>
            <a:ext cx="2282825" cy="2286000"/>
            <a:chOff x="3648" y="1248"/>
            <a:chExt cx="1228" cy="1230"/>
          </a:xfrm>
        </p:grpSpPr>
        <p:pic>
          <p:nvPicPr>
            <p:cNvPr id="30733" name="Picture 3" descr="ccanim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441" b="10249"/>
            <a:stretch>
              <a:fillRect/>
            </a:stretch>
          </p:blipFill>
          <p:spPr bwMode="auto">
            <a:xfrm>
              <a:off x="3648" y="1248"/>
              <a:ext cx="1228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34" name="Group 4"/>
            <p:cNvGrpSpPr>
              <a:grpSpLocks/>
            </p:cNvGrpSpPr>
            <p:nvPr/>
          </p:nvGrpSpPr>
          <p:grpSpPr bwMode="auto">
            <a:xfrm>
              <a:off x="3656" y="1255"/>
              <a:ext cx="1212" cy="1215"/>
              <a:chOff x="3091" y="966"/>
              <a:chExt cx="1261" cy="1264"/>
            </a:xfrm>
          </p:grpSpPr>
          <p:sp>
            <p:nvSpPr>
              <p:cNvPr id="418821" name="Line 5"/>
              <p:cNvSpPr>
                <a:spLocks noChangeShapeType="1"/>
              </p:cNvSpPr>
              <p:nvPr/>
            </p:nvSpPr>
            <p:spPr bwMode="auto">
              <a:xfrm>
                <a:off x="3091" y="1744"/>
                <a:ext cx="1262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8822" name="Line 6"/>
              <p:cNvSpPr>
                <a:spLocks noChangeShapeType="1"/>
              </p:cNvSpPr>
              <p:nvPr/>
            </p:nvSpPr>
            <p:spPr bwMode="auto">
              <a:xfrm>
                <a:off x="3931" y="968"/>
                <a:ext cx="0" cy="1262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8823" name="Rectangle 7"/>
              <p:cNvSpPr>
                <a:spLocks noChangeArrowheads="1"/>
              </p:cNvSpPr>
              <p:nvPr/>
            </p:nvSpPr>
            <p:spPr bwMode="auto">
              <a:xfrm>
                <a:off x="3091" y="966"/>
                <a:ext cx="1262" cy="1262"/>
              </a:xfrm>
              <a:prstGeom prst="rect">
                <a:avLst/>
              </a:prstGeom>
              <a:noFill/>
              <a:ln w="34925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8824" name="Line 8"/>
              <p:cNvSpPr>
                <a:spLocks noChangeShapeType="1"/>
              </p:cNvSpPr>
              <p:nvPr/>
            </p:nvSpPr>
            <p:spPr bwMode="auto">
              <a:xfrm>
                <a:off x="3091" y="1452"/>
                <a:ext cx="1262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8825" name="Line 9"/>
              <p:cNvSpPr>
                <a:spLocks noChangeShapeType="1"/>
              </p:cNvSpPr>
              <p:nvPr/>
            </p:nvSpPr>
            <p:spPr bwMode="auto">
              <a:xfrm>
                <a:off x="3512" y="966"/>
                <a:ext cx="0" cy="1262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sp>
        <p:nvSpPr>
          <p:cNvPr id="418826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C</a:t>
            </a:r>
            <a:r>
              <a:rPr lang="en-US" altLang="ko-KR" sz="3600" dirty="0" smtClean="0">
                <a:ea typeface="Gulim" pitchFamily="34" charset="-127"/>
              </a:rPr>
              <a:t>o-</a:t>
            </a:r>
            <a:r>
              <a:rPr lang="en-US" sz="3600" dirty="0" smtClean="0"/>
              <a:t>clustering</a:t>
            </a:r>
            <a:br>
              <a:rPr lang="en-US" sz="3600" dirty="0" smtClean="0"/>
            </a:br>
            <a:r>
              <a:rPr lang="en-US" sz="2400" dirty="0" smtClean="0"/>
              <a:t>MDL formalization—Cost objective</a:t>
            </a:r>
          </a:p>
        </p:txBody>
      </p:sp>
      <p:grpSp>
        <p:nvGrpSpPr>
          <p:cNvPr id="30723" name="Group 11"/>
          <p:cNvGrpSpPr>
            <a:grpSpLocks/>
          </p:cNvGrpSpPr>
          <p:nvPr/>
        </p:nvGrpSpPr>
        <p:grpSpPr bwMode="auto">
          <a:xfrm>
            <a:off x="3208338" y="2895600"/>
            <a:ext cx="2659062" cy="1916113"/>
            <a:chOff x="2016" y="2544"/>
            <a:chExt cx="1675" cy="1207"/>
          </a:xfrm>
        </p:grpSpPr>
        <p:sp>
          <p:nvSpPr>
            <p:cNvPr id="418828" name="Text Box 12"/>
            <p:cNvSpPr txBox="1">
              <a:spLocks noChangeArrowheads="1"/>
            </p:cNvSpPr>
            <p:nvPr/>
          </p:nvSpPr>
          <p:spPr bwMode="auto">
            <a:xfrm>
              <a:off x="2304" y="2544"/>
              <a:ext cx="1076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>
                  <a:solidFill>
                    <a:srgbClr val="0066CC"/>
                  </a:solidFill>
                  <a:latin typeface="Arial" charset="0"/>
                  <a:ea typeface="ＭＳ Ｐゴシック" charset="0"/>
                </a:rPr>
                <a:t>code cost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600">
                  <a:solidFill>
                    <a:srgbClr val="0066CC"/>
                  </a:solidFill>
                  <a:latin typeface="Arial" charset="0"/>
                  <a:ea typeface="ＭＳ Ｐゴシック" charset="0"/>
                </a:rPr>
                <a:t>(block</a:t>
              </a:r>
              <a:r>
                <a:rPr lang="en-US" altLang="ko-KR" sz="1600">
                  <a:solidFill>
                    <a:srgbClr val="0066CC"/>
                  </a:solidFill>
                  <a:latin typeface="Arial" charset="0"/>
                  <a:ea typeface="Gulim" charset="0"/>
                  <a:cs typeface="Gulim" charset="0"/>
                </a:rPr>
                <a:t> contents</a:t>
              </a:r>
              <a:r>
                <a:rPr lang="en-US" sz="1600">
                  <a:solidFill>
                    <a:srgbClr val="0066CC"/>
                  </a:solidFill>
                  <a:latin typeface="Arial" charset="0"/>
                  <a:ea typeface="ＭＳ Ｐゴシック" charset="0"/>
                </a:rPr>
                <a:t>)</a:t>
              </a:r>
            </a:p>
          </p:txBody>
        </p:sp>
        <p:sp>
          <p:nvSpPr>
            <p:cNvPr id="418829" name="Text Box 13"/>
            <p:cNvSpPr txBox="1">
              <a:spLocks noChangeArrowheads="1"/>
            </p:cNvSpPr>
            <p:nvPr/>
          </p:nvSpPr>
          <p:spPr bwMode="auto">
            <a:xfrm>
              <a:off x="2016" y="3312"/>
              <a:ext cx="1675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>
                  <a:solidFill>
                    <a:srgbClr val="FF6600"/>
                  </a:solidFill>
                  <a:latin typeface="Arial" charset="0"/>
                  <a:ea typeface="ＭＳ Ｐゴシック" charset="0"/>
                </a:rPr>
                <a:t>description cost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600">
                  <a:solidFill>
                    <a:srgbClr val="FF6600"/>
                  </a:solidFill>
                  <a:latin typeface="Arial" charset="0"/>
                  <a:ea typeface="ＭＳ Ｐゴシック" charset="0"/>
                </a:rPr>
                <a:t>(</a:t>
              </a:r>
              <a:r>
                <a:rPr lang="en-US" altLang="ko-KR" sz="1600">
                  <a:solidFill>
                    <a:srgbClr val="FF6600"/>
                  </a:solidFill>
                  <a:latin typeface="Arial" charset="0"/>
                  <a:ea typeface="Gulim" charset="0"/>
                  <a:cs typeface="Gulim" charset="0"/>
                </a:rPr>
                <a:t>block structure</a:t>
              </a:r>
              <a:r>
                <a:rPr lang="en-US" sz="1600">
                  <a:solidFill>
                    <a:srgbClr val="FF6600"/>
                  </a:solidFill>
                  <a:latin typeface="Arial" charset="0"/>
                  <a:ea typeface="ＭＳ Ｐゴシック" charset="0"/>
                </a:rPr>
                <a:t>)</a:t>
              </a:r>
            </a:p>
          </p:txBody>
        </p:sp>
        <p:sp>
          <p:nvSpPr>
            <p:cNvPr id="418830" name="Text Box 14"/>
            <p:cNvSpPr txBox="1">
              <a:spLocks noChangeArrowheads="1"/>
            </p:cNvSpPr>
            <p:nvPr/>
          </p:nvSpPr>
          <p:spPr bwMode="auto">
            <a:xfrm>
              <a:off x="2716" y="2976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3200">
                  <a:solidFill>
                    <a:srgbClr val="008000"/>
                  </a:solidFill>
                  <a:latin typeface="Times New Roman" charset="0"/>
                  <a:ea typeface="ＭＳ Ｐゴシック" charset="0"/>
                </a:rPr>
                <a:t>+</a:t>
              </a:r>
            </a:p>
          </p:txBody>
        </p:sp>
      </p:grpSp>
      <p:sp>
        <p:nvSpPr>
          <p:cNvPr id="418831" name="Line 15"/>
          <p:cNvSpPr>
            <a:spLocks noChangeShapeType="1"/>
          </p:cNvSpPr>
          <p:nvPr/>
        </p:nvSpPr>
        <p:spPr bwMode="auto">
          <a:xfrm>
            <a:off x="2590800" y="4343400"/>
            <a:ext cx="60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8832" name="Text Box 16"/>
          <p:cNvSpPr txBox="1">
            <a:spLocks noChangeArrowheads="1"/>
          </p:cNvSpPr>
          <p:nvPr/>
        </p:nvSpPr>
        <p:spPr bwMode="auto">
          <a:xfrm>
            <a:off x="519113" y="1897063"/>
            <a:ext cx="18875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sz="2000" i="1">
                <a:solidFill>
                  <a:srgbClr val="008000"/>
                </a:solidFill>
              </a:rPr>
              <a:t>k</a:t>
            </a:r>
            <a:r>
              <a:rPr lang="en-US" sz="2000">
                <a:solidFill>
                  <a:srgbClr val="008000"/>
                </a:solidFill>
              </a:rPr>
              <a:t> = 3</a:t>
            </a:r>
            <a:r>
              <a:rPr lang="en-US" sz="1800">
                <a:solidFill>
                  <a:srgbClr val="008000"/>
                </a:solidFill>
                <a:latin typeface="Arial" pitchFamily="34" charset="0"/>
              </a:rPr>
              <a:t> row groups</a:t>
            </a:r>
          </a:p>
          <a:p>
            <a:pPr eaLnBrk="1" hangingPunct="1">
              <a:lnSpc>
                <a:spcPct val="85000"/>
              </a:lnSpc>
            </a:pPr>
            <a:r>
              <a:rPr lang="en-US" sz="2000" i="1">
                <a:solidFill>
                  <a:srgbClr val="008000"/>
                </a:solidFill>
              </a:rPr>
              <a:t>ℓ</a:t>
            </a:r>
            <a:r>
              <a:rPr lang="en-US" sz="2000">
                <a:solidFill>
                  <a:srgbClr val="008000"/>
                </a:solidFill>
              </a:rPr>
              <a:t> = 3</a:t>
            </a:r>
            <a:r>
              <a:rPr lang="en-US" sz="1800">
                <a:solidFill>
                  <a:srgbClr val="008000"/>
                </a:solidFill>
                <a:latin typeface="Arial" pitchFamily="34" charset="0"/>
              </a:rPr>
              <a:t> col groups</a:t>
            </a:r>
          </a:p>
        </p:txBody>
      </p:sp>
      <p:sp>
        <p:nvSpPr>
          <p:cNvPr id="418833" name="Text Box 17"/>
          <p:cNvSpPr txBox="1">
            <a:spLocks noChangeArrowheads="1"/>
          </p:cNvSpPr>
          <p:nvPr/>
        </p:nvSpPr>
        <p:spPr bwMode="auto">
          <a:xfrm>
            <a:off x="2590800" y="3962400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low</a:t>
            </a:r>
          </a:p>
        </p:txBody>
      </p:sp>
      <p:sp>
        <p:nvSpPr>
          <p:cNvPr id="418834" name="Line 18"/>
          <p:cNvSpPr>
            <a:spLocks noChangeShapeType="1"/>
          </p:cNvSpPr>
          <p:nvPr/>
        </p:nvSpPr>
        <p:spPr bwMode="auto">
          <a:xfrm>
            <a:off x="2590800" y="3124200"/>
            <a:ext cx="1066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8835" name="Text Box 19"/>
          <p:cNvSpPr txBox="1">
            <a:spLocks noChangeArrowheads="1"/>
          </p:cNvSpPr>
          <p:nvPr/>
        </p:nvSpPr>
        <p:spPr bwMode="auto">
          <a:xfrm>
            <a:off x="2590800" y="2757488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low</a:t>
            </a:r>
          </a:p>
        </p:txBody>
      </p:sp>
      <p:sp>
        <p:nvSpPr>
          <p:cNvPr id="418838" name="Text Box 22"/>
          <p:cNvSpPr txBox="1">
            <a:spLocks noChangeArrowheads="1"/>
          </p:cNvSpPr>
          <p:nvPr/>
        </p:nvSpPr>
        <p:spPr bwMode="auto">
          <a:xfrm>
            <a:off x="2209800" y="1524000"/>
            <a:ext cx="582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4000">
                <a:solidFill>
                  <a:srgbClr val="00CC00"/>
                </a:solidFill>
                <a:latin typeface="Arial" pitchFamily="34" charset="0"/>
                <a:sym typeface="Wingdings" pitchFamily="2" charset="2"/>
              </a:rPr>
              <a:t>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755742"/>
      </p:ext>
    </p:extLst>
  </p:cSld>
  <p:clrMapOvr>
    <a:masterClrMapping/>
  </p:clrMapOvr>
  <p:transition advTm="18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33" grpId="0"/>
      <p:bldP spid="418835" grpId="0"/>
      <p:bldP spid="41883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C</a:t>
            </a:r>
            <a:r>
              <a:rPr lang="en-US" altLang="ko-KR" sz="3600" dirty="0" smtClean="0">
                <a:ea typeface="Gulim" pitchFamily="34" charset="-127"/>
              </a:rPr>
              <a:t>o-</a:t>
            </a:r>
            <a:r>
              <a:rPr lang="en-US" sz="3600" dirty="0" smtClean="0"/>
              <a:t>clustering</a:t>
            </a:r>
            <a:br>
              <a:rPr lang="en-US" sz="3600" dirty="0" smtClean="0"/>
            </a:br>
            <a:r>
              <a:rPr lang="en-US" sz="2400" dirty="0" smtClean="0"/>
              <a:t>MDL formalization—Cost objective</a:t>
            </a:r>
          </a:p>
        </p:txBody>
      </p:sp>
      <p:grpSp>
        <p:nvGrpSpPr>
          <p:cNvPr id="32770" name="Group 3"/>
          <p:cNvGrpSpPr>
            <a:grpSpLocks/>
          </p:cNvGrpSpPr>
          <p:nvPr/>
        </p:nvGrpSpPr>
        <p:grpSpPr bwMode="auto">
          <a:xfrm>
            <a:off x="614363" y="1797050"/>
            <a:ext cx="5786437" cy="4451350"/>
            <a:chOff x="339" y="1084"/>
            <a:chExt cx="3645" cy="2804"/>
          </a:xfrm>
        </p:grpSpPr>
        <p:pic>
          <p:nvPicPr>
            <p:cNvPr id="42086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3"/>
            <a:stretch>
              <a:fillRect/>
            </a:stretch>
          </p:blipFill>
          <p:spPr bwMode="auto">
            <a:xfrm>
              <a:off x="339" y="1084"/>
              <a:ext cx="3645" cy="2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20869" name="Rectangle 5"/>
            <p:cNvSpPr>
              <a:spLocks noChangeArrowheads="1"/>
            </p:cNvSpPr>
            <p:nvPr/>
          </p:nvSpPr>
          <p:spPr bwMode="auto">
            <a:xfrm>
              <a:off x="2352" y="3696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20870" name="Rectangle 6"/>
            <p:cNvSpPr>
              <a:spLocks noChangeArrowheads="1"/>
            </p:cNvSpPr>
            <p:nvPr/>
          </p:nvSpPr>
          <p:spPr bwMode="auto">
            <a:xfrm>
              <a:off x="1008" y="3648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420871" name="Text Box 7"/>
          <p:cNvSpPr txBox="1">
            <a:spLocks noChangeArrowheads="1"/>
          </p:cNvSpPr>
          <p:nvPr/>
        </p:nvSpPr>
        <p:spPr bwMode="auto">
          <a:xfrm>
            <a:off x="1238250" y="5029200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k</a:t>
            </a:r>
          </a:p>
        </p:txBody>
      </p:sp>
      <p:sp>
        <p:nvSpPr>
          <p:cNvPr id="420872" name="Text Box 8"/>
          <p:cNvSpPr txBox="1">
            <a:spLocks noChangeArrowheads="1"/>
          </p:cNvSpPr>
          <p:nvPr/>
        </p:nvSpPr>
        <p:spPr bwMode="auto">
          <a:xfrm>
            <a:off x="4541838" y="5638800"/>
            <a:ext cx="258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1800" i="1">
                <a:latin typeface="Arial" pitchFamily="34" charset="0"/>
              </a:rPr>
              <a:t>ℓ</a:t>
            </a:r>
          </a:p>
        </p:txBody>
      </p:sp>
      <p:sp>
        <p:nvSpPr>
          <p:cNvPr id="420873" name="Text Box 9"/>
          <p:cNvSpPr txBox="1">
            <a:spLocks noChangeArrowheads="1"/>
          </p:cNvSpPr>
          <p:nvPr/>
        </p:nvSpPr>
        <p:spPr bwMode="auto">
          <a:xfrm rot="16200000">
            <a:off x="-33337" y="3051175"/>
            <a:ext cx="1130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total bit cost</a:t>
            </a:r>
          </a:p>
        </p:txBody>
      </p:sp>
      <p:sp>
        <p:nvSpPr>
          <p:cNvPr id="420874" name="Text Box 10"/>
          <p:cNvSpPr txBox="1">
            <a:spLocks noChangeArrowheads="1"/>
          </p:cNvSpPr>
          <p:nvPr/>
        </p:nvSpPr>
        <p:spPr bwMode="auto">
          <a:xfrm>
            <a:off x="1752600" y="1614488"/>
            <a:ext cx="286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Cost vs. number of groups</a:t>
            </a:r>
          </a:p>
        </p:txBody>
      </p:sp>
      <p:sp>
        <p:nvSpPr>
          <p:cNvPr id="420875" name="Line 11"/>
          <p:cNvSpPr>
            <a:spLocks noChangeShapeType="1"/>
          </p:cNvSpPr>
          <p:nvPr/>
        </p:nvSpPr>
        <p:spPr bwMode="auto">
          <a:xfrm flipH="1">
            <a:off x="1219200" y="2286000"/>
            <a:ext cx="5562600" cy="685800"/>
          </a:xfrm>
          <a:prstGeom prst="line">
            <a:avLst/>
          </a:prstGeom>
          <a:noFill/>
          <a:ln w="31750">
            <a:solidFill>
              <a:srgbClr val="FFCC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420876" name="Group 12"/>
          <p:cNvGrpSpPr>
            <a:grpSpLocks noChangeAspect="1"/>
          </p:cNvGrpSpPr>
          <p:nvPr/>
        </p:nvGrpSpPr>
        <p:grpSpPr bwMode="auto">
          <a:xfrm>
            <a:off x="6883400" y="1524000"/>
            <a:ext cx="1371600" cy="1371600"/>
            <a:chOff x="4080" y="1152"/>
            <a:chExt cx="1440" cy="1435"/>
          </a:xfrm>
        </p:grpSpPr>
        <p:pic>
          <p:nvPicPr>
            <p:cNvPr id="32912" name="Picture 13" descr="ccanim0"/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177" b="10249"/>
            <a:stretch>
              <a:fillRect/>
            </a:stretch>
          </p:blipFill>
          <p:spPr bwMode="auto">
            <a:xfrm>
              <a:off x="4080" y="1152"/>
              <a:ext cx="1440" cy="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878" name="Rectangle 14"/>
            <p:cNvSpPr>
              <a:spLocks noChangeAspect="1" noChangeArrowheads="1"/>
            </p:cNvSpPr>
            <p:nvPr/>
          </p:nvSpPr>
          <p:spPr bwMode="auto">
            <a:xfrm>
              <a:off x="4087" y="1162"/>
              <a:ext cx="1418" cy="1415"/>
            </a:xfrm>
            <a:prstGeom prst="rect">
              <a:avLst/>
            </a:prstGeom>
            <a:noFill/>
            <a:ln w="4445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420879" name="Text Box 15"/>
          <p:cNvSpPr txBox="1">
            <a:spLocks noChangeArrowheads="1"/>
          </p:cNvSpPr>
          <p:nvPr/>
        </p:nvSpPr>
        <p:spPr bwMode="auto">
          <a:xfrm rot="5400000">
            <a:off x="7812881" y="1966119"/>
            <a:ext cx="13160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400">
                <a:solidFill>
                  <a:srgbClr val="0066CC"/>
                </a:solidFill>
                <a:latin typeface="Arial" charset="0"/>
                <a:ea typeface="ＭＳ Ｐゴシック" charset="0"/>
              </a:rPr>
              <a:t>one row group</a:t>
            </a:r>
          </a:p>
          <a:p>
            <a:pPr>
              <a:lnSpc>
                <a:spcPct val="80000"/>
              </a:lnSpc>
              <a:defRPr/>
            </a:pPr>
            <a:r>
              <a:rPr lang="en-US" sz="1400">
                <a:solidFill>
                  <a:srgbClr val="0066CC"/>
                </a:solidFill>
                <a:latin typeface="Arial" charset="0"/>
                <a:ea typeface="ＭＳ Ｐゴシック" charset="0"/>
              </a:rPr>
              <a:t>one col group</a:t>
            </a:r>
          </a:p>
        </p:txBody>
      </p:sp>
      <p:sp>
        <p:nvSpPr>
          <p:cNvPr id="420880" name="Line 16"/>
          <p:cNvSpPr>
            <a:spLocks noChangeShapeType="1"/>
          </p:cNvSpPr>
          <p:nvPr/>
        </p:nvSpPr>
        <p:spPr bwMode="auto">
          <a:xfrm flipH="1" flipV="1">
            <a:off x="5638800" y="3810000"/>
            <a:ext cx="1143000" cy="152400"/>
          </a:xfrm>
          <a:prstGeom prst="line">
            <a:avLst/>
          </a:prstGeom>
          <a:noFill/>
          <a:ln w="31750">
            <a:solidFill>
              <a:srgbClr val="FFCC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420881" name="Group 17"/>
          <p:cNvGrpSpPr>
            <a:grpSpLocks noChangeAspect="1"/>
          </p:cNvGrpSpPr>
          <p:nvPr/>
        </p:nvGrpSpPr>
        <p:grpSpPr bwMode="auto">
          <a:xfrm>
            <a:off x="6908800" y="3276600"/>
            <a:ext cx="1371600" cy="1366838"/>
            <a:chOff x="4080" y="1720"/>
            <a:chExt cx="1440" cy="1435"/>
          </a:xfrm>
        </p:grpSpPr>
        <p:pic>
          <p:nvPicPr>
            <p:cNvPr id="32792" name="Picture 18" descr="ccanim0"/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177" b="10249"/>
            <a:stretch>
              <a:fillRect/>
            </a:stretch>
          </p:blipFill>
          <p:spPr bwMode="auto">
            <a:xfrm>
              <a:off x="4080" y="1720"/>
              <a:ext cx="1440" cy="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793" name="Group 19"/>
            <p:cNvGrpSpPr>
              <a:grpSpLocks noChangeAspect="1"/>
            </p:cNvGrpSpPr>
            <p:nvPr/>
          </p:nvGrpSpPr>
          <p:grpSpPr bwMode="auto">
            <a:xfrm>
              <a:off x="4084" y="1726"/>
              <a:ext cx="1423" cy="1417"/>
              <a:chOff x="4084" y="1726"/>
              <a:chExt cx="1423" cy="1417"/>
            </a:xfrm>
          </p:grpSpPr>
          <p:sp>
            <p:nvSpPr>
              <p:cNvPr id="420884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4087" y="1728"/>
                <a:ext cx="1418" cy="1415"/>
              </a:xfrm>
              <a:prstGeom prst="rect">
                <a:avLst/>
              </a:prstGeom>
              <a:noFill/>
              <a:ln w="1270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85" name="Line 21"/>
              <p:cNvSpPr>
                <a:spLocks noChangeAspect="1" noChangeShapeType="1"/>
              </p:cNvSpPr>
              <p:nvPr/>
            </p:nvSpPr>
            <p:spPr bwMode="auto">
              <a:xfrm>
                <a:off x="4087" y="177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86" name="Line 22"/>
              <p:cNvSpPr>
                <a:spLocks noChangeAspect="1" noChangeShapeType="1"/>
              </p:cNvSpPr>
              <p:nvPr/>
            </p:nvSpPr>
            <p:spPr bwMode="auto">
              <a:xfrm>
                <a:off x="4130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87" name="Line 23"/>
              <p:cNvSpPr>
                <a:spLocks noChangeAspect="1" noChangeShapeType="1"/>
              </p:cNvSpPr>
              <p:nvPr/>
            </p:nvSpPr>
            <p:spPr bwMode="auto">
              <a:xfrm>
                <a:off x="4175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88" name="Line 24"/>
              <p:cNvSpPr>
                <a:spLocks noChangeAspect="1" noChangeShapeType="1"/>
              </p:cNvSpPr>
              <p:nvPr/>
            </p:nvSpPr>
            <p:spPr bwMode="auto">
              <a:xfrm>
                <a:off x="4223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89" name="Line 25"/>
              <p:cNvSpPr>
                <a:spLocks noChangeAspect="1" noChangeShapeType="1"/>
              </p:cNvSpPr>
              <p:nvPr/>
            </p:nvSpPr>
            <p:spPr bwMode="auto">
              <a:xfrm>
                <a:off x="4272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0" name="Line 26"/>
              <p:cNvSpPr>
                <a:spLocks noChangeAspect="1" noChangeShapeType="1"/>
              </p:cNvSpPr>
              <p:nvPr/>
            </p:nvSpPr>
            <p:spPr bwMode="auto">
              <a:xfrm>
                <a:off x="4320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1" name="Line 27"/>
              <p:cNvSpPr>
                <a:spLocks noChangeAspect="1" noChangeShapeType="1"/>
              </p:cNvSpPr>
              <p:nvPr/>
            </p:nvSpPr>
            <p:spPr bwMode="auto">
              <a:xfrm>
                <a:off x="4367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2" name="Line 28"/>
              <p:cNvSpPr>
                <a:spLocks noChangeAspect="1" noChangeShapeType="1"/>
              </p:cNvSpPr>
              <p:nvPr/>
            </p:nvSpPr>
            <p:spPr bwMode="auto">
              <a:xfrm>
                <a:off x="4415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3" name="Line 29"/>
              <p:cNvSpPr>
                <a:spLocks noChangeAspect="1" noChangeShapeType="1"/>
              </p:cNvSpPr>
              <p:nvPr/>
            </p:nvSpPr>
            <p:spPr bwMode="auto">
              <a:xfrm>
                <a:off x="4463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4" name="Line 30"/>
              <p:cNvSpPr>
                <a:spLocks noChangeAspect="1" noChangeShapeType="1"/>
              </p:cNvSpPr>
              <p:nvPr/>
            </p:nvSpPr>
            <p:spPr bwMode="auto">
              <a:xfrm>
                <a:off x="4512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5" name="Line 31"/>
              <p:cNvSpPr>
                <a:spLocks noChangeAspect="1" noChangeShapeType="1"/>
              </p:cNvSpPr>
              <p:nvPr/>
            </p:nvSpPr>
            <p:spPr bwMode="auto">
              <a:xfrm>
                <a:off x="4560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6" name="Line 32"/>
              <p:cNvSpPr>
                <a:spLocks noChangeAspect="1" noChangeShapeType="1"/>
              </p:cNvSpPr>
              <p:nvPr/>
            </p:nvSpPr>
            <p:spPr bwMode="auto">
              <a:xfrm>
                <a:off x="4607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7" name="Line 33"/>
              <p:cNvSpPr>
                <a:spLocks noChangeAspect="1" noChangeShapeType="1"/>
              </p:cNvSpPr>
              <p:nvPr/>
            </p:nvSpPr>
            <p:spPr bwMode="auto">
              <a:xfrm>
                <a:off x="4655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8" name="Line 34"/>
              <p:cNvSpPr>
                <a:spLocks noChangeAspect="1" noChangeShapeType="1"/>
              </p:cNvSpPr>
              <p:nvPr/>
            </p:nvSpPr>
            <p:spPr bwMode="auto">
              <a:xfrm>
                <a:off x="4703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9" name="Line 35"/>
              <p:cNvSpPr>
                <a:spLocks noChangeAspect="1" noChangeShapeType="1"/>
              </p:cNvSpPr>
              <p:nvPr/>
            </p:nvSpPr>
            <p:spPr bwMode="auto">
              <a:xfrm>
                <a:off x="4752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0" name="Line 36"/>
              <p:cNvSpPr>
                <a:spLocks noChangeAspect="1" noChangeShapeType="1"/>
              </p:cNvSpPr>
              <p:nvPr/>
            </p:nvSpPr>
            <p:spPr bwMode="auto">
              <a:xfrm>
                <a:off x="4800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1" name="Line 37"/>
              <p:cNvSpPr>
                <a:spLocks noChangeAspect="1" noChangeShapeType="1"/>
              </p:cNvSpPr>
              <p:nvPr/>
            </p:nvSpPr>
            <p:spPr bwMode="auto">
              <a:xfrm>
                <a:off x="4848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2" name="Line 38"/>
              <p:cNvSpPr>
                <a:spLocks noChangeAspect="1" noChangeShapeType="1"/>
              </p:cNvSpPr>
              <p:nvPr/>
            </p:nvSpPr>
            <p:spPr bwMode="auto">
              <a:xfrm>
                <a:off x="4895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3" name="Line 39"/>
              <p:cNvSpPr>
                <a:spLocks noChangeAspect="1" noChangeShapeType="1"/>
              </p:cNvSpPr>
              <p:nvPr/>
            </p:nvSpPr>
            <p:spPr bwMode="auto">
              <a:xfrm>
                <a:off x="4943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4" name="Line 40"/>
              <p:cNvSpPr>
                <a:spLocks noChangeAspect="1" noChangeShapeType="1"/>
              </p:cNvSpPr>
              <p:nvPr/>
            </p:nvSpPr>
            <p:spPr bwMode="auto">
              <a:xfrm>
                <a:off x="4992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5" name="Line 41"/>
              <p:cNvSpPr>
                <a:spLocks noChangeAspect="1" noChangeShapeType="1"/>
              </p:cNvSpPr>
              <p:nvPr/>
            </p:nvSpPr>
            <p:spPr bwMode="auto">
              <a:xfrm>
                <a:off x="5040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6" name="Line 42"/>
              <p:cNvSpPr>
                <a:spLocks noChangeAspect="1" noChangeShapeType="1"/>
              </p:cNvSpPr>
              <p:nvPr/>
            </p:nvSpPr>
            <p:spPr bwMode="auto">
              <a:xfrm>
                <a:off x="5088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7" name="Line 43"/>
              <p:cNvSpPr>
                <a:spLocks noChangeAspect="1" noChangeShapeType="1"/>
              </p:cNvSpPr>
              <p:nvPr/>
            </p:nvSpPr>
            <p:spPr bwMode="auto">
              <a:xfrm>
                <a:off x="5135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8" name="Line 44"/>
              <p:cNvSpPr>
                <a:spLocks noChangeAspect="1" noChangeShapeType="1"/>
              </p:cNvSpPr>
              <p:nvPr/>
            </p:nvSpPr>
            <p:spPr bwMode="auto">
              <a:xfrm>
                <a:off x="5183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9" name="Line 45"/>
              <p:cNvSpPr>
                <a:spLocks noChangeAspect="1" noChangeShapeType="1"/>
              </p:cNvSpPr>
              <p:nvPr/>
            </p:nvSpPr>
            <p:spPr bwMode="auto">
              <a:xfrm>
                <a:off x="5232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0" name="Line 46"/>
              <p:cNvSpPr>
                <a:spLocks noChangeAspect="1" noChangeShapeType="1"/>
              </p:cNvSpPr>
              <p:nvPr/>
            </p:nvSpPr>
            <p:spPr bwMode="auto">
              <a:xfrm>
                <a:off x="5280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1" name="Line 47"/>
              <p:cNvSpPr>
                <a:spLocks noChangeAspect="1" noChangeShapeType="1"/>
              </p:cNvSpPr>
              <p:nvPr/>
            </p:nvSpPr>
            <p:spPr bwMode="auto">
              <a:xfrm>
                <a:off x="5328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2" name="Line 48"/>
              <p:cNvSpPr>
                <a:spLocks noChangeAspect="1" noChangeShapeType="1"/>
              </p:cNvSpPr>
              <p:nvPr/>
            </p:nvSpPr>
            <p:spPr bwMode="auto">
              <a:xfrm>
                <a:off x="5375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3" name="Line 49"/>
              <p:cNvSpPr>
                <a:spLocks noChangeAspect="1" noChangeShapeType="1"/>
              </p:cNvSpPr>
              <p:nvPr/>
            </p:nvSpPr>
            <p:spPr bwMode="auto">
              <a:xfrm>
                <a:off x="5422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4" name="Line 50"/>
              <p:cNvSpPr>
                <a:spLocks noChangeAspect="1" noChangeShapeType="1"/>
              </p:cNvSpPr>
              <p:nvPr/>
            </p:nvSpPr>
            <p:spPr bwMode="auto">
              <a:xfrm>
                <a:off x="5468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5" name="Line 51"/>
              <p:cNvSpPr>
                <a:spLocks noChangeAspect="1" noChangeShapeType="1"/>
              </p:cNvSpPr>
              <p:nvPr/>
            </p:nvSpPr>
            <p:spPr bwMode="auto">
              <a:xfrm>
                <a:off x="4083" y="182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6" name="Line 52"/>
              <p:cNvSpPr>
                <a:spLocks noChangeAspect="1" noChangeShapeType="1"/>
              </p:cNvSpPr>
              <p:nvPr/>
            </p:nvSpPr>
            <p:spPr bwMode="auto">
              <a:xfrm>
                <a:off x="4085" y="186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7" name="Line 53"/>
              <p:cNvSpPr>
                <a:spLocks noChangeAspect="1" noChangeShapeType="1"/>
              </p:cNvSpPr>
              <p:nvPr/>
            </p:nvSpPr>
            <p:spPr bwMode="auto">
              <a:xfrm>
                <a:off x="4085" y="191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8" name="Line 54"/>
              <p:cNvSpPr>
                <a:spLocks noChangeAspect="1" noChangeShapeType="1"/>
              </p:cNvSpPr>
              <p:nvPr/>
            </p:nvSpPr>
            <p:spPr bwMode="auto">
              <a:xfrm>
                <a:off x="4085" y="196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9" name="Line 55"/>
              <p:cNvSpPr>
                <a:spLocks noChangeAspect="1" noChangeShapeType="1"/>
              </p:cNvSpPr>
              <p:nvPr/>
            </p:nvSpPr>
            <p:spPr bwMode="auto">
              <a:xfrm>
                <a:off x="4085" y="201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0" name="Line 56"/>
              <p:cNvSpPr>
                <a:spLocks noChangeAspect="1" noChangeShapeType="1"/>
              </p:cNvSpPr>
              <p:nvPr/>
            </p:nvSpPr>
            <p:spPr bwMode="auto">
              <a:xfrm>
                <a:off x="4085" y="206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1" name="Line 57"/>
              <p:cNvSpPr>
                <a:spLocks noChangeAspect="1" noChangeShapeType="1"/>
              </p:cNvSpPr>
              <p:nvPr/>
            </p:nvSpPr>
            <p:spPr bwMode="auto">
              <a:xfrm>
                <a:off x="4085" y="2113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2" name="Line 58"/>
              <p:cNvSpPr>
                <a:spLocks noChangeAspect="1" noChangeShapeType="1"/>
              </p:cNvSpPr>
              <p:nvPr/>
            </p:nvSpPr>
            <p:spPr bwMode="auto">
              <a:xfrm>
                <a:off x="4085" y="216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3" name="Line 59"/>
              <p:cNvSpPr>
                <a:spLocks noChangeAspect="1" noChangeShapeType="1"/>
              </p:cNvSpPr>
              <p:nvPr/>
            </p:nvSpPr>
            <p:spPr bwMode="auto">
              <a:xfrm>
                <a:off x="4085" y="220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4" name="Line 60"/>
              <p:cNvSpPr>
                <a:spLocks noChangeAspect="1" noChangeShapeType="1"/>
              </p:cNvSpPr>
              <p:nvPr/>
            </p:nvSpPr>
            <p:spPr bwMode="auto">
              <a:xfrm>
                <a:off x="4087" y="225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5" name="Line 61"/>
              <p:cNvSpPr>
                <a:spLocks noChangeAspect="1" noChangeShapeType="1"/>
              </p:cNvSpPr>
              <p:nvPr/>
            </p:nvSpPr>
            <p:spPr bwMode="auto">
              <a:xfrm>
                <a:off x="4085" y="230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6" name="Line 62"/>
              <p:cNvSpPr>
                <a:spLocks noChangeAspect="1" noChangeShapeType="1"/>
              </p:cNvSpPr>
              <p:nvPr/>
            </p:nvSpPr>
            <p:spPr bwMode="auto">
              <a:xfrm>
                <a:off x="4085" y="2353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7" name="Line 63"/>
              <p:cNvSpPr>
                <a:spLocks noChangeAspect="1" noChangeShapeType="1"/>
              </p:cNvSpPr>
              <p:nvPr/>
            </p:nvSpPr>
            <p:spPr bwMode="auto">
              <a:xfrm>
                <a:off x="4085" y="240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8" name="Line 64"/>
              <p:cNvSpPr>
                <a:spLocks noChangeAspect="1" noChangeShapeType="1"/>
              </p:cNvSpPr>
              <p:nvPr/>
            </p:nvSpPr>
            <p:spPr bwMode="auto">
              <a:xfrm>
                <a:off x="4085" y="244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9" name="Line 65"/>
              <p:cNvSpPr>
                <a:spLocks noChangeAspect="1" noChangeShapeType="1"/>
              </p:cNvSpPr>
              <p:nvPr/>
            </p:nvSpPr>
            <p:spPr bwMode="auto">
              <a:xfrm>
                <a:off x="4085" y="249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0" name="Line 66"/>
              <p:cNvSpPr>
                <a:spLocks noChangeAspect="1" noChangeShapeType="1"/>
              </p:cNvSpPr>
              <p:nvPr/>
            </p:nvSpPr>
            <p:spPr bwMode="auto">
              <a:xfrm>
                <a:off x="4085" y="254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1" name="Line 67"/>
              <p:cNvSpPr>
                <a:spLocks noChangeAspect="1" noChangeShapeType="1"/>
              </p:cNvSpPr>
              <p:nvPr/>
            </p:nvSpPr>
            <p:spPr bwMode="auto">
              <a:xfrm>
                <a:off x="4085" y="259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2" name="Line 68"/>
              <p:cNvSpPr>
                <a:spLocks noChangeAspect="1" noChangeShapeType="1"/>
              </p:cNvSpPr>
              <p:nvPr/>
            </p:nvSpPr>
            <p:spPr bwMode="auto">
              <a:xfrm>
                <a:off x="4085" y="264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3" name="Line 69"/>
              <p:cNvSpPr>
                <a:spLocks noChangeAspect="1" noChangeShapeType="1"/>
              </p:cNvSpPr>
              <p:nvPr/>
            </p:nvSpPr>
            <p:spPr bwMode="auto">
              <a:xfrm>
                <a:off x="4085" y="268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4" name="Line 70"/>
              <p:cNvSpPr>
                <a:spLocks noChangeAspect="1" noChangeShapeType="1"/>
              </p:cNvSpPr>
              <p:nvPr/>
            </p:nvSpPr>
            <p:spPr bwMode="auto">
              <a:xfrm>
                <a:off x="4087" y="273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5" name="Line 71"/>
              <p:cNvSpPr>
                <a:spLocks noChangeAspect="1" noChangeShapeType="1"/>
              </p:cNvSpPr>
              <p:nvPr/>
            </p:nvSpPr>
            <p:spPr bwMode="auto">
              <a:xfrm>
                <a:off x="4085" y="278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6" name="Line 72"/>
              <p:cNvSpPr>
                <a:spLocks noChangeAspect="1" noChangeShapeType="1"/>
              </p:cNvSpPr>
              <p:nvPr/>
            </p:nvSpPr>
            <p:spPr bwMode="auto">
              <a:xfrm>
                <a:off x="4085" y="283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7" name="Line 73"/>
              <p:cNvSpPr>
                <a:spLocks noChangeAspect="1" noChangeShapeType="1"/>
              </p:cNvSpPr>
              <p:nvPr/>
            </p:nvSpPr>
            <p:spPr bwMode="auto">
              <a:xfrm>
                <a:off x="4085" y="288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8" name="Line 74"/>
              <p:cNvSpPr>
                <a:spLocks noChangeAspect="1" noChangeShapeType="1"/>
              </p:cNvSpPr>
              <p:nvPr/>
            </p:nvSpPr>
            <p:spPr bwMode="auto">
              <a:xfrm>
                <a:off x="4085" y="292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9" name="Line 75"/>
              <p:cNvSpPr>
                <a:spLocks noChangeAspect="1" noChangeShapeType="1"/>
              </p:cNvSpPr>
              <p:nvPr/>
            </p:nvSpPr>
            <p:spPr bwMode="auto">
              <a:xfrm>
                <a:off x="4085" y="297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0" name="Line 76"/>
              <p:cNvSpPr>
                <a:spLocks noChangeAspect="1" noChangeShapeType="1"/>
              </p:cNvSpPr>
              <p:nvPr/>
            </p:nvSpPr>
            <p:spPr bwMode="auto">
              <a:xfrm>
                <a:off x="4085" y="302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1" name="Line 77"/>
              <p:cNvSpPr>
                <a:spLocks noChangeAspect="1" noChangeShapeType="1"/>
              </p:cNvSpPr>
              <p:nvPr/>
            </p:nvSpPr>
            <p:spPr bwMode="auto">
              <a:xfrm>
                <a:off x="4085" y="306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2" name="Line 78"/>
              <p:cNvSpPr>
                <a:spLocks noChangeAspect="1" noChangeShapeType="1"/>
              </p:cNvSpPr>
              <p:nvPr/>
            </p:nvSpPr>
            <p:spPr bwMode="auto">
              <a:xfrm>
                <a:off x="4085" y="311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3" name="Line 79"/>
              <p:cNvSpPr>
                <a:spLocks noChangeAspect="1" noChangeShapeType="1"/>
              </p:cNvSpPr>
              <p:nvPr/>
            </p:nvSpPr>
            <p:spPr bwMode="auto">
              <a:xfrm>
                <a:off x="4088" y="179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4" name="Line 80"/>
              <p:cNvSpPr>
                <a:spLocks noChangeAspect="1" noChangeShapeType="1"/>
              </p:cNvSpPr>
              <p:nvPr/>
            </p:nvSpPr>
            <p:spPr bwMode="auto">
              <a:xfrm>
                <a:off x="4085" y="184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5" name="Line 81"/>
              <p:cNvSpPr>
                <a:spLocks noChangeAspect="1" noChangeShapeType="1"/>
              </p:cNvSpPr>
              <p:nvPr/>
            </p:nvSpPr>
            <p:spPr bwMode="auto">
              <a:xfrm>
                <a:off x="4087" y="1893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6" name="Line 82"/>
              <p:cNvSpPr>
                <a:spLocks noChangeAspect="1" noChangeShapeType="1"/>
              </p:cNvSpPr>
              <p:nvPr/>
            </p:nvSpPr>
            <p:spPr bwMode="auto">
              <a:xfrm>
                <a:off x="4087" y="194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7" name="Line 83"/>
              <p:cNvSpPr>
                <a:spLocks noChangeAspect="1" noChangeShapeType="1"/>
              </p:cNvSpPr>
              <p:nvPr/>
            </p:nvSpPr>
            <p:spPr bwMode="auto">
              <a:xfrm>
                <a:off x="4087" y="1993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8" name="Line 84"/>
              <p:cNvSpPr>
                <a:spLocks noChangeAspect="1" noChangeShapeType="1"/>
              </p:cNvSpPr>
              <p:nvPr/>
            </p:nvSpPr>
            <p:spPr bwMode="auto">
              <a:xfrm>
                <a:off x="4087" y="204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9" name="Line 85"/>
              <p:cNvSpPr>
                <a:spLocks noChangeAspect="1" noChangeShapeType="1"/>
              </p:cNvSpPr>
              <p:nvPr/>
            </p:nvSpPr>
            <p:spPr bwMode="auto">
              <a:xfrm>
                <a:off x="4087" y="208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0" name="Line 86"/>
              <p:cNvSpPr>
                <a:spLocks noChangeAspect="1" noChangeShapeType="1"/>
              </p:cNvSpPr>
              <p:nvPr/>
            </p:nvSpPr>
            <p:spPr bwMode="auto">
              <a:xfrm>
                <a:off x="4087" y="213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1" name="Line 87"/>
              <p:cNvSpPr>
                <a:spLocks noChangeAspect="1" noChangeShapeType="1"/>
              </p:cNvSpPr>
              <p:nvPr/>
            </p:nvSpPr>
            <p:spPr bwMode="auto">
              <a:xfrm>
                <a:off x="4087" y="218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2" name="Line 88"/>
              <p:cNvSpPr>
                <a:spLocks noChangeAspect="1" noChangeShapeType="1"/>
              </p:cNvSpPr>
              <p:nvPr/>
            </p:nvSpPr>
            <p:spPr bwMode="auto">
              <a:xfrm>
                <a:off x="4087" y="2233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3" name="Line 89"/>
              <p:cNvSpPr>
                <a:spLocks noChangeAspect="1" noChangeShapeType="1"/>
              </p:cNvSpPr>
              <p:nvPr/>
            </p:nvSpPr>
            <p:spPr bwMode="auto">
              <a:xfrm>
                <a:off x="4088" y="228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4" name="Line 90"/>
              <p:cNvSpPr>
                <a:spLocks noChangeAspect="1" noChangeShapeType="1"/>
              </p:cNvSpPr>
              <p:nvPr/>
            </p:nvSpPr>
            <p:spPr bwMode="auto">
              <a:xfrm>
                <a:off x="4087" y="232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5" name="Line 91"/>
              <p:cNvSpPr>
                <a:spLocks noChangeAspect="1" noChangeShapeType="1"/>
              </p:cNvSpPr>
              <p:nvPr/>
            </p:nvSpPr>
            <p:spPr bwMode="auto">
              <a:xfrm>
                <a:off x="4087" y="237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6" name="Line 92"/>
              <p:cNvSpPr>
                <a:spLocks noChangeAspect="1" noChangeShapeType="1"/>
              </p:cNvSpPr>
              <p:nvPr/>
            </p:nvSpPr>
            <p:spPr bwMode="auto">
              <a:xfrm>
                <a:off x="4087" y="242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7" name="Line 93"/>
              <p:cNvSpPr>
                <a:spLocks noChangeAspect="1" noChangeShapeType="1"/>
              </p:cNvSpPr>
              <p:nvPr/>
            </p:nvSpPr>
            <p:spPr bwMode="auto">
              <a:xfrm>
                <a:off x="4087" y="246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8" name="Line 94"/>
              <p:cNvSpPr>
                <a:spLocks noChangeAspect="1" noChangeShapeType="1"/>
              </p:cNvSpPr>
              <p:nvPr/>
            </p:nvSpPr>
            <p:spPr bwMode="auto">
              <a:xfrm>
                <a:off x="4087" y="252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9" name="Line 95"/>
              <p:cNvSpPr>
                <a:spLocks noChangeAspect="1" noChangeShapeType="1"/>
              </p:cNvSpPr>
              <p:nvPr/>
            </p:nvSpPr>
            <p:spPr bwMode="auto">
              <a:xfrm>
                <a:off x="4087" y="257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0" name="Line 96"/>
              <p:cNvSpPr>
                <a:spLocks noChangeAspect="1" noChangeShapeType="1"/>
              </p:cNvSpPr>
              <p:nvPr/>
            </p:nvSpPr>
            <p:spPr bwMode="auto">
              <a:xfrm>
                <a:off x="4087" y="261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1" name="Line 97"/>
              <p:cNvSpPr>
                <a:spLocks noChangeAspect="1" noChangeShapeType="1"/>
              </p:cNvSpPr>
              <p:nvPr/>
            </p:nvSpPr>
            <p:spPr bwMode="auto">
              <a:xfrm>
                <a:off x="4087" y="266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2" name="Line 98"/>
              <p:cNvSpPr>
                <a:spLocks noChangeAspect="1" noChangeShapeType="1"/>
              </p:cNvSpPr>
              <p:nvPr/>
            </p:nvSpPr>
            <p:spPr bwMode="auto">
              <a:xfrm>
                <a:off x="4087" y="271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3" name="Line 99"/>
              <p:cNvSpPr>
                <a:spLocks noChangeAspect="1" noChangeShapeType="1"/>
              </p:cNvSpPr>
              <p:nvPr/>
            </p:nvSpPr>
            <p:spPr bwMode="auto">
              <a:xfrm>
                <a:off x="4087" y="276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4" name="Line 100"/>
              <p:cNvSpPr>
                <a:spLocks noChangeAspect="1" noChangeShapeType="1"/>
              </p:cNvSpPr>
              <p:nvPr/>
            </p:nvSpPr>
            <p:spPr bwMode="auto">
              <a:xfrm>
                <a:off x="4087" y="280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5" name="Line 101"/>
              <p:cNvSpPr>
                <a:spLocks noChangeAspect="1" noChangeShapeType="1"/>
              </p:cNvSpPr>
              <p:nvPr/>
            </p:nvSpPr>
            <p:spPr bwMode="auto">
              <a:xfrm>
                <a:off x="4087" y="285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6" name="Line 102"/>
              <p:cNvSpPr>
                <a:spLocks noChangeAspect="1" noChangeShapeType="1"/>
              </p:cNvSpPr>
              <p:nvPr/>
            </p:nvSpPr>
            <p:spPr bwMode="auto">
              <a:xfrm>
                <a:off x="4087" y="290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7" name="Line 103"/>
              <p:cNvSpPr>
                <a:spLocks noChangeAspect="1" noChangeShapeType="1"/>
              </p:cNvSpPr>
              <p:nvPr/>
            </p:nvSpPr>
            <p:spPr bwMode="auto">
              <a:xfrm>
                <a:off x="4087" y="295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8" name="Line 104"/>
              <p:cNvSpPr>
                <a:spLocks noChangeAspect="1" noChangeShapeType="1"/>
              </p:cNvSpPr>
              <p:nvPr/>
            </p:nvSpPr>
            <p:spPr bwMode="auto">
              <a:xfrm>
                <a:off x="4087" y="299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9" name="Line 105"/>
              <p:cNvSpPr>
                <a:spLocks noChangeAspect="1" noChangeShapeType="1"/>
              </p:cNvSpPr>
              <p:nvPr/>
            </p:nvSpPr>
            <p:spPr bwMode="auto">
              <a:xfrm>
                <a:off x="4087" y="304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0" name="Line 106"/>
              <p:cNvSpPr>
                <a:spLocks noChangeAspect="1" noChangeShapeType="1"/>
              </p:cNvSpPr>
              <p:nvPr/>
            </p:nvSpPr>
            <p:spPr bwMode="auto">
              <a:xfrm>
                <a:off x="4087" y="308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1" name="Line 107"/>
              <p:cNvSpPr>
                <a:spLocks noChangeAspect="1" noChangeShapeType="1"/>
              </p:cNvSpPr>
              <p:nvPr/>
            </p:nvSpPr>
            <p:spPr bwMode="auto">
              <a:xfrm>
                <a:off x="4085" y="1753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2" name="Line 108"/>
              <p:cNvSpPr>
                <a:spLocks noChangeAspect="1" noChangeShapeType="1"/>
              </p:cNvSpPr>
              <p:nvPr/>
            </p:nvSpPr>
            <p:spPr bwMode="auto">
              <a:xfrm>
                <a:off x="411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3" name="Line 109"/>
              <p:cNvSpPr>
                <a:spLocks noChangeAspect="1" noChangeShapeType="1"/>
              </p:cNvSpPr>
              <p:nvPr/>
            </p:nvSpPr>
            <p:spPr bwMode="auto">
              <a:xfrm>
                <a:off x="4153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4" name="Line 110"/>
              <p:cNvSpPr>
                <a:spLocks noChangeAspect="1" noChangeShapeType="1"/>
              </p:cNvSpPr>
              <p:nvPr/>
            </p:nvSpPr>
            <p:spPr bwMode="auto">
              <a:xfrm>
                <a:off x="4202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5" name="Line 111"/>
              <p:cNvSpPr>
                <a:spLocks noChangeAspect="1" noChangeShapeType="1"/>
              </p:cNvSpPr>
              <p:nvPr/>
            </p:nvSpPr>
            <p:spPr bwMode="auto">
              <a:xfrm>
                <a:off x="425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6" name="Line 112"/>
              <p:cNvSpPr>
                <a:spLocks noChangeAspect="1" noChangeShapeType="1"/>
              </p:cNvSpPr>
              <p:nvPr/>
            </p:nvSpPr>
            <p:spPr bwMode="auto">
              <a:xfrm>
                <a:off x="4297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7" name="Line 113"/>
              <p:cNvSpPr>
                <a:spLocks noChangeAspect="1" noChangeShapeType="1"/>
              </p:cNvSpPr>
              <p:nvPr/>
            </p:nvSpPr>
            <p:spPr bwMode="auto">
              <a:xfrm>
                <a:off x="434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8" name="Line 114"/>
              <p:cNvSpPr>
                <a:spLocks noChangeAspect="1" noChangeShapeType="1"/>
              </p:cNvSpPr>
              <p:nvPr/>
            </p:nvSpPr>
            <p:spPr bwMode="auto">
              <a:xfrm>
                <a:off x="4393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9" name="Line 115"/>
              <p:cNvSpPr>
                <a:spLocks noChangeAspect="1" noChangeShapeType="1"/>
              </p:cNvSpPr>
              <p:nvPr/>
            </p:nvSpPr>
            <p:spPr bwMode="auto">
              <a:xfrm>
                <a:off x="4442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0" name="Line 116"/>
              <p:cNvSpPr>
                <a:spLocks noChangeAspect="1" noChangeShapeType="1"/>
              </p:cNvSpPr>
              <p:nvPr/>
            </p:nvSpPr>
            <p:spPr bwMode="auto">
              <a:xfrm>
                <a:off x="449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1" name="Line 117"/>
              <p:cNvSpPr>
                <a:spLocks noChangeAspect="1" noChangeShapeType="1"/>
              </p:cNvSpPr>
              <p:nvPr/>
            </p:nvSpPr>
            <p:spPr bwMode="auto">
              <a:xfrm>
                <a:off x="4537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2" name="Line 118"/>
              <p:cNvSpPr>
                <a:spLocks noChangeAspect="1" noChangeShapeType="1"/>
              </p:cNvSpPr>
              <p:nvPr/>
            </p:nvSpPr>
            <p:spPr bwMode="auto">
              <a:xfrm>
                <a:off x="458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3" name="Line 119"/>
              <p:cNvSpPr>
                <a:spLocks noChangeAspect="1" noChangeShapeType="1"/>
              </p:cNvSpPr>
              <p:nvPr/>
            </p:nvSpPr>
            <p:spPr bwMode="auto">
              <a:xfrm>
                <a:off x="4633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4" name="Line 120"/>
              <p:cNvSpPr>
                <a:spLocks noChangeAspect="1" noChangeShapeType="1"/>
              </p:cNvSpPr>
              <p:nvPr/>
            </p:nvSpPr>
            <p:spPr bwMode="auto">
              <a:xfrm>
                <a:off x="4682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5" name="Line 121"/>
              <p:cNvSpPr>
                <a:spLocks noChangeAspect="1" noChangeShapeType="1"/>
              </p:cNvSpPr>
              <p:nvPr/>
            </p:nvSpPr>
            <p:spPr bwMode="auto">
              <a:xfrm>
                <a:off x="473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6" name="Line 122"/>
              <p:cNvSpPr>
                <a:spLocks noChangeAspect="1" noChangeShapeType="1"/>
              </p:cNvSpPr>
              <p:nvPr/>
            </p:nvSpPr>
            <p:spPr bwMode="auto">
              <a:xfrm>
                <a:off x="4777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7" name="Line 123"/>
              <p:cNvSpPr>
                <a:spLocks noChangeAspect="1" noChangeShapeType="1"/>
              </p:cNvSpPr>
              <p:nvPr/>
            </p:nvSpPr>
            <p:spPr bwMode="auto">
              <a:xfrm>
                <a:off x="482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8" name="Line 124"/>
              <p:cNvSpPr>
                <a:spLocks noChangeAspect="1" noChangeShapeType="1"/>
              </p:cNvSpPr>
              <p:nvPr/>
            </p:nvSpPr>
            <p:spPr bwMode="auto">
              <a:xfrm>
                <a:off x="4873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9" name="Line 125"/>
              <p:cNvSpPr>
                <a:spLocks noChangeAspect="1" noChangeShapeType="1"/>
              </p:cNvSpPr>
              <p:nvPr/>
            </p:nvSpPr>
            <p:spPr bwMode="auto">
              <a:xfrm>
                <a:off x="4922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0" name="Line 126"/>
              <p:cNvSpPr>
                <a:spLocks noChangeAspect="1" noChangeShapeType="1"/>
              </p:cNvSpPr>
              <p:nvPr/>
            </p:nvSpPr>
            <p:spPr bwMode="auto">
              <a:xfrm>
                <a:off x="497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1" name="Line 127"/>
              <p:cNvSpPr>
                <a:spLocks noChangeAspect="1" noChangeShapeType="1"/>
              </p:cNvSpPr>
              <p:nvPr/>
            </p:nvSpPr>
            <p:spPr bwMode="auto">
              <a:xfrm>
                <a:off x="5018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2" name="Line 128"/>
              <p:cNvSpPr>
                <a:spLocks noChangeAspect="1" noChangeShapeType="1"/>
              </p:cNvSpPr>
              <p:nvPr/>
            </p:nvSpPr>
            <p:spPr bwMode="auto">
              <a:xfrm>
                <a:off x="506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3" name="Line 129"/>
              <p:cNvSpPr>
                <a:spLocks noChangeAspect="1" noChangeShapeType="1"/>
              </p:cNvSpPr>
              <p:nvPr/>
            </p:nvSpPr>
            <p:spPr bwMode="auto">
              <a:xfrm>
                <a:off x="5113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4" name="Line 130"/>
              <p:cNvSpPr>
                <a:spLocks noChangeAspect="1" noChangeShapeType="1"/>
              </p:cNvSpPr>
              <p:nvPr/>
            </p:nvSpPr>
            <p:spPr bwMode="auto">
              <a:xfrm>
                <a:off x="5162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5" name="Line 131"/>
              <p:cNvSpPr>
                <a:spLocks noChangeAspect="1" noChangeShapeType="1"/>
              </p:cNvSpPr>
              <p:nvPr/>
            </p:nvSpPr>
            <p:spPr bwMode="auto">
              <a:xfrm>
                <a:off x="521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6" name="Line 132"/>
              <p:cNvSpPr>
                <a:spLocks noChangeAspect="1" noChangeShapeType="1"/>
              </p:cNvSpPr>
              <p:nvPr/>
            </p:nvSpPr>
            <p:spPr bwMode="auto">
              <a:xfrm>
                <a:off x="5258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7" name="Line 133"/>
              <p:cNvSpPr>
                <a:spLocks noChangeAspect="1" noChangeShapeType="1"/>
              </p:cNvSpPr>
              <p:nvPr/>
            </p:nvSpPr>
            <p:spPr bwMode="auto">
              <a:xfrm>
                <a:off x="530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8" name="Line 134"/>
              <p:cNvSpPr>
                <a:spLocks noChangeAspect="1" noChangeShapeType="1"/>
              </p:cNvSpPr>
              <p:nvPr/>
            </p:nvSpPr>
            <p:spPr bwMode="auto">
              <a:xfrm>
                <a:off x="5353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9" name="Line 135"/>
              <p:cNvSpPr>
                <a:spLocks noChangeAspect="1" noChangeShapeType="1"/>
              </p:cNvSpPr>
              <p:nvPr/>
            </p:nvSpPr>
            <p:spPr bwMode="auto">
              <a:xfrm>
                <a:off x="540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1000" name="Line 136"/>
              <p:cNvSpPr>
                <a:spLocks noChangeAspect="1" noChangeShapeType="1"/>
              </p:cNvSpPr>
              <p:nvPr/>
            </p:nvSpPr>
            <p:spPr bwMode="auto">
              <a:xfrm>
                <a:off x="544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1001" name="Line 137"/>
              <p:cNvSpPr>
                <a:spLocks noChangeAspect="1" noChangeShapeType="1"/>
              </p:cNvSpPr>
              <p:nvPr/>
            </p:nvSpPr>
            <p:spPr bwMode="auto">
              <a:xfrm>
                <a:off x="548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sp>
        <p:nvSpPr>
          <p:cNvPr id="421002" name="Text Box 138"/>
          <p:cNvSpPr txBox="1">
            <a:spLocks noChangeArrowheads="1"/>
          </p:cNvSpPr>
          <p:nvPr/>
        </p:nvSpPr>
        <p:spPr bwMode="auto">
          <a:xfrm rot="5400000">
            <a:off x="7916068" y="3717132"/>
            <a:ext cx="121126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600" i="1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n</a:t>
            </a:r>
            <a:r>
              <a:rPr lang="en-US" sz="1400">
                <a:solidFill>
                  <a:srgbClr val="FF6600"/>
                </a:solidFill>
                <a:latin typeface="Arial" charset="0"/>
                <a:ea typeface="ＭＳ Ｐゴシック" charset="0"/>
              </a:rPr>
              <a:t> row groups</a:t>
            </a:r>
          </a:p>
          <a:p>
            <a:pPr>
              <a:lnSpc>
                <a:spcPct val="80000"/>
              </a:lnSpc>
              <a:defRPr/>
            </a:pPr>
            <a:r>
              <a:rPr lang="en-US" sz="1600" i="1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m</a:t>
            </a:r>
            <a:r>
              <a:rPr lang="en-US" sz="1400">
                <a:solidFill>
                  <a:srgbClr val="FF6600"/>
                </a:solidFill>
                <a:latin typeface="Arial" charset="0"/>
                <a:ea typeface="ＭＳ Ｐゴシック" charset="0"/>
              </a:rPr>
              <a:t> col groups</a:t>
            </a:r>
          </a:p>
        </p:txBody>
      </p:sp>
      <p:grpSp>
        <p:nvGrpSpPr>
          <p:cNvPr id="421003" name="Group 139"/>
          <p:cNvGrpSpPr>
            <a:grpSpLocks noChangeAspect="1"/>
          </p:cNvGrpSpPr>
          <p:nvPr/>
        </p:nvGrpSpPr>
        <p:grpSpPr bwMode="auto">
          <a:xfrm>
            <a:off x="6934200" y="5105400"/>
            <a:ext cx="1371600" cy="1373188"/>
            <a:chOff x="3648" y="1248"/>
            <a:chExt cx="1228" cy="1230"/>
          </a:xfrm>
        </p:grpSpPr>
        <p:pic>
          <p:nvPicPr>
            <p:cNvPr id="32785" name="Picture 140" descr="ccanim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441" b="10249"/>
            <a:stretch>
              <a:fillRect/>
            </a:stretch>
          </p:blipFill>
          <p:spPr bwMode="auto">
            <a:xfrm>
              <a:off x="3648" y="1248"/>
              <a:ext cx="1228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786" name="Group 141"/>
            <p:cNvGrpSpPr>
              <a:grpSpLocks noChangeAspect="1"/>
            </p:cNvGrpSpPr>
            <p:nvPr/>
          </p:nvGrpSpPr>
          <p:grpSpPr bwMode="auto">
            <a:xfrm>
              <a:off x="3656" y="1255"/>
              <a:ext cx="1212" cy="1215"/>
              <a:chOff x="3091" y="966"/>
              <a:chExt cx="1261" cy="1264"/>
            </a:xfrm>
          </p:grpSpPr>
          <p:sp>
            <p:nvSpPr>
              <p:cNvPr id="421006" name="Line 142"/>
              <p:cNvSpPr>
                <a:spLocks noChangeAspect="1" noChangeShapeType="1"/>
              </p:cNvSpPr>
              <p:nvPr/>
            </p:nvSpPr>
            <p:spPr bwMode="auto">
              <a:xfrm>
                <a:off x="3092" y="1744"/>
                <a:ext cx="1260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1007" name="Line 143"/>
              <p:cNvSpPr>
                <a:spLocks noChangeAspect="1" noChangeShapeType="1"/>
              </p:cNvSpPr>
              <p:nvPr/>
            </p:nvSpPr>
            <p:spPr bwMode="auto">
              <a:xfrm>
                <a:off x="3931" y="969"/>
                <a:ext cx="0" cy="126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1008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3092" y="966"/>
                <a:ext cx="1260" cy="1260"/>
              </a:xfrm>
              <a:prstGeom prst="rect">
                <a:avLst/>
              </a:prstGeom>
              <a:noFill/>
              <a:ln w="34925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1009" name="Line 145"/>
              <p:cNvSpPr>
                <a:spLocks noChangeAspect="1" noChangeShapeType="1"/>
              </p:cNvSpPr>
              <p:nvPr/>
            </p:nvSpPr>
            <p:spPr bwMode="auto">
              <a:xfrm>
                <a:off x="3092" y="1451"/>
                <a:ext cx="1260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1010" name="Line 146"/>
              <p:cNvSpPr>
                <a:spLocks noChangeAspect="1" noChangeShapeType="1"/>
              </p:cNvSpPr>
              <p:nvPr/>
            </p:nvSpPr>
            <p:spPr bwMode="auto">
              <a:xfrm>
                <a:off x="3512" y="966"/>
                <a:ext cx="0" cy="126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sp>
        <p:nvSpPr>
          <p:cNvPr id="421011" name="Line 147"/>
          <p:cNvSpPr>
            <a:spLocks noChangeShapeType="1"/>
          </p:cNvSpPr>
          <p:nvPr/>
        </p:nvSpPr>
        <p:spPr bwMode="auto">
          <a:xfrm flipH="1" flipV="1">
            <a:off x="2133600" y="3886200"/>
            <a:ext cx="4648200" cy="1905000"/>
          </a:xfrm>
          <a:prstGeom prst="line">
            <a:avLst/>
          </a:prstGeom>
          <a:noFill/>
          <a:ln w="31750">
            <a:solidFill>
              <a:srgbClr val="FFCC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21012" name="Text Box 148"/>
          <p:cNvSpPr txBox="1">
            <a:spLocks noChangeArrowheads="1"/>
          </p:cNvSpPr>
          <p:nvPr/>
        </p:nvSpPr>
        <p:spPr bwMode="auto">
          <a:xfrm rot="5400000">
            <a:off x="7788275" y="5553075"/>
            <a:ext cx="15176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600" i="1">
                <a:solidFill>
                  <a:srgbClr val="008000"/>
                </a:solidFill>
              </a:rPr>
              <a:t>k</a:t>
            </a:r>
            <a:r>
              <a:rPr lang="en-US" sz="1600">
                <a:solidFill>
                  <a:srgbClr val="008000"/>
                </a:solidFill>
              </a:rPr>
              <a:t> = 3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 row groups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i="1">
                <a:solidFill>
                  <a:srgbClr val="008000"/>
                </a:solidFill>
              </a:rPr>
              <a:t>ℓ</a:t>
            </a:r>
            <a:r>
              <a:rPr lang="en-US" sz="1600">
                <a:solidFill>
                  <a:srgbClr val="008000"/>
                </a:solidFill>
              </a:rPr>
              <a:t> = 3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 col groups</a:t>
            </a:r>
          </a:p>
        </p:txBody>
      </p:sp>
      <p:sp>
        <p:nvSpPr>
          <p:cNvPr id="421013" name="Oval 149"/>
          <p:cNvSpPr>
            <a:spLocks noChangeArrowheads="1"/>
          </p:cNvSpPr>
          <p:nvPr/>
        </p:nvSpPr>
        <p:spPr bwMode="auto">
          <a:xfrm>
            <a:off x="6400800" y="4724400"/>
            <a:ext cx="2667000" cy="20574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62541"/>
      </p:ext>
    </p:extLst>
  </p:cSld>
  <p:clrMapOvr>
    <a:masterClrMapping/>
  </p:clrMapOvr>
  <p:transition advTm="29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2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42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42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2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42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42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2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42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1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1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1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1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79" grpId="0"/>
      <p:bldP spid="421002" grpId="0"/>
      <p:bldP spid="421012" grpId="0" autoUpdateAnimBg="0"/>
      <p:bldP spid="4210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/>
              <a:t>C</a:t>
            </a:r>
            <a:r>
              <a:rPr lang="en-US" altLang="ko-KR" dirty="0" smtClean="0">
                <a:ea typeface="Gulim" charset="0"/>
                <a:cs typeface="Gulim" charset="0"/>
              </a:rPr>
              <a:t>o-</a:t>
            </a:r>
            <a:r>
              <a:rPr lang="en-US" dirty="0" smtClean="0">
                <a:ea typeface="+mj-ea"/>
              </a:rPr>
              <a:t>clustering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458200" cy="43434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0C0C0"/>
                </a:solidFill>
              </a:rPr>
              <a:t>Step 1</a:t>
            </a:r>
            <a:r>
              <a:rPr lang="en-US" smtClean="0">
                <a:solidFill>
                  <a:srgbClr val="C0C0C0"/>
                </a:solidFill>
              </a:rPr>
              <a:t>: How to define a </a:t>
            </a:r>
            <a:r>
              <a:rPr lang="ja-JP" altLang="en-US" smtClean="0">
                <a:solidFill>
                  <a:srgbClr val="C0C0C0"/>
                </a:solidFill>
              </a:rPr>
              <a:t>“</a:t>
            </a:r>
            <a:r>
              <a:rPr lang="en-US" altLang="ja-JP" smtClean="0">
                <a:solidFill>
                  <a:srgbClr val="C0C0C0"/>
                </a:solidFill>
              </a:rPr>
              <a:t>good</a:t>
            </a:r>
            <a:r>
              <a:rPr lang="ja-JP" altLang="en-US" smtClean="0">
                <a:solidFill>
                  <a:srgbClr val="C0C0C0"/>
                </a:solidFill>
              </a:rPr>
              <a:t>”</a:t>
            </a:r>
            <a:r>
              <a:rPr lang="en-US" altLang="ja-JP" smtClean="0">
                <a:solidFill>
                  <a:srgbClr val="C0C0C0"/>
                </a:solidFill>
              </a:rPr>
              <a:t> partitioning?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C0C0C0"/>
                </a:solidFill>
              </a:rPr>
              <a:t>			Intuition and formalization</a:t>
            </a:r>
          </a:p>
          <a:p>
            <a:pPr eaLnBrk="1" hangingPunct="1"/>
            <a:endParaRPr lang="en-US" smtClean="0">
              <a:solidFill>
                <a:srgbClr val="C0C0C0"/>
              </a:solidFill>
            </a:endParaRPr>
          </a:p>
          <a:p>
            <a:pPr eaLnBrk="1" hangingPunct="1"/>
            <a:r>
              <a:rPr lang="en-US" b="1" smtClean="0"/>
              <a:t>Step 2</a:t>
            </a:r>
            <a:r>
              <a:rPr lang="en-US" smtClean="0"/>
              <a:t>: How to find it?</a:t>
            </a:r>
          </a:p>
        </p:txBody>
      </p:sp>
    </p:spTree>
    <p:extLst>
      <p:ext uri="{BB962C8B-B14F-4D97-AF65-F5344CB8AC3E}">
        <p14:creationId xmlns:p14="http://schemas.microsoft.com/office/powerpoint/2010/main" val="2754675482"/>
      </p:ext>
    </p:extLst>
  </p:cSld>
  <p:clrMapOvr>
    <a:masterClrMapping/>
  </p:clrMapOvr>
  <p:transition advTm="6816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sz="3600" dirty="0" smtClean="0">
                <a:ea typeface="Gulim" charset="0"/>
                <a:cs typeface="Gulim" charset="0"/>
              </a:rPr>
              <a:t>Search for solution</a:t>
            </a:r>
            <a:br>
              <a:rPr lang="en-US" altLang="ko-KR" sz="3600" dirty="0" smtClean="0">
                <a:ea typeface="Gulim" charset="0"/>
                <a:cs typeface="Gulim" charset="0"/>
              </a:rPr>
            </a:br>
            <a:r>
              <a:rPr lang="en-US" altLang="ko-KR" sz="2400" dirty="0" smtClean="0">
                <a:ea typeface="Gulim" charset="0"/>
                <a:cs typeface="Gulim" charset="0"/>
              </a:rPr>
              <a:t>Overview: assignments </a:t>
            </a:r>
            <a:r>
              <a:rPr lang="en-US" altLang="ko-KR" sz="2400" dirty="0" smtClean="0">
                <a:solidFill>
                  <a:srgbClr val="FF0000"/>
                </a:solidFill>
                <a:ea typeface="Gulim" charset="0"/>
                <a:cs typeface="Gulim" charset="0"/>
              </a:rPr>
              <a:t>w/ fixed number of groups </a:t>
            </a:r>
            <a:r>
              <a:rPr lang="en-US" altLang="ko-KR" sz="2400" dirty="0" smtClean="0">
                <a:ea typeface="Gulim" charset="0"/>
                <a:cs typeface="Gulim" charset="0"/>
              </a:rPr>
              <a:t>(</a:t>
            </a:r>
            <a:r>
              <a:rPr lang="en-US" altLang="ko-KR" sz="2400" dirty="0" smtClean="0">
                <a:solidFill>
                  <a:srgbClr val="0066FF"/>
                </a:solidFill>
                <a:ea typeface="Gulim" charset="0"/>
                <a:cs typeface="Gulim" charset="0"/>
              </a:rPr>
              <a:t>shuffles</a:t>
            </a:r>
            <a:r>
              <a:rPr lang="en-US" altLang="ko-KR" sz="2400" dirty="0" smtClean="0">
                <a:ea typeface="Gulim" charset="0"/>
                <a:cs typeface="Gulim" charset="0"/>
              </a:rPr>
              <a:t>)</a:t>
            </a:r>
            <a:endParaRPr lang="en-US" sz="2400" dirty="0" smtClean="0">
              <a:ea typeface="+mj-ea"/>
            </a:endParaRPr>
          </a:p>
        </p:txBody>
      </p:sp>
      <p:pic>
        <p:nvPicPr>
          <p:cNvPr id="1157124" name="Picture 4" descr="cc-iter-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438400"/>
            <a:ext cx="17526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157126" name="Picture 6" descr="cc-iter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438400"/>
            <a:ext cx="17526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157128" name="Picture 8" descr="cc-iter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2438400"/>
            <a:ext cx="17446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9" name="Group 22"/>
          <p:cNvGrpSpPr>
            <a:grpSpLocks/>
          </p:cNvGrpSpPr>
          <p:nvPr/>
        </p:nvGrpSpPr>
        <p:grpSpPr bwMode="auto">
          <a:xfrm>
            <a:off x="381000" y="2438400"/>
            <a:ext cx="1752600" cy="1736725"/>
            <a:chOff x="240" y="1536"/>
            <a:chExt cx="1104" cy="1094"/>
          </a:xfrm>
        </p:grpSpPr>
        <p:sp>
          <p:nvSpPr>
            <p:cNvPr id="1157137" name="Rectangle 17"/>
            <p:cNvSpPr>
              <a:spLocks noChangeArrowheads="1"/>
            </p:cNvSpPr>
            <p:nvPr/>
          </p:nvSpPr>
          <p:spPr bwMode="auto">
            <a:xfrm>
              <a:off x="240" y="1536"/>
              <a:ext cx="1104" cy="109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38" name="Line 18"/>
            <p:cNvSpPr>
              <a:spLocks noChangeShapeType="1"/>
            </p:cNvSpPr>
            <p:nvPr/>
          </p:nvSpPr>
          <p:spPr bwMode="auto">
            <a:xfrm>
              <a:off x="712" y="1536"/>
              <a:ext cx="0" cy="108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39" name="Line 19"/>
            <p:cNvSpPr>
              <a:spLocks noChangeShapeType="1"/>
            </p:cNvSpPr>
            <p:nvPr/>
          </p:nvSpPr>
          <p:spPr bwMode="auto">
            <a:xfrm rot="-5400000">
              <a:off x="793" y="1729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40" name="Line 20"/>
            <p:cNvSpPr>
              <a:spLocks noChangeShapeType="1"/>
            </p:cNvSpPr>
            <p:nvPr/>
          </p:nvSpPr>
          <p:spPr bwMode="auto">
            <a:xfrm>
              <a:off x="1024" y="1536"/>
              <a:ext cx="0" cy="108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41" name="Line 21"/>
            <p:cNvSpPr>
              <a:spLocks noChangeShapeType="1"/>
            </p:cNvSpPr>
            <p:nvPr/>
          </p:nvSpPr>
          <p:spPr bwMode="auto">
            <a:xfrm rot="-5400000">
              <a:off x="793" y="1370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57149" name="Group 29"/>
          <p:cNvGrpSpPr>
            <a:grpSpLocks/>
          </p:cNvGrpSpPr>
          <p:nvPr/>
        </p:nvGrpSpPr>
        <p:grpSpPr bwMode="auto">
          <a:xfrm>
            <a:off x="4800600" y="2433638"/>
            <a:ext cx="1752600" cy="1752600"/>
            <a:chOff x="1629" y="1533"/>
            <a:chExt cx="1104" cy="1104"/>
          </a:xfrm>
        </p:grpSpPr>
        <p:sp>
          <p:nvSpPr>
            <p:cNvPr id="1157144" name="Rectangle 24"/>
            <p:cNvSpPr>
              <a:spLocks noChangeArrowheads="1"/>
            </p:cNvSpPr>
            <p:nvPr/>
          </p:nvSpPr>
          <p:spPr bwMode="auto">
            <a:xfrm>
              <a:off x="1629" y="1533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45" name="Line 25"/>
            <p:cNvSpPr>
              <a:spLocks noChangeShapeType="1"/>
            </p:cNvSpPr>
            <p:nvPr/>
          </p:nvSpPr>
          <p:spPr bwMode="auto">
            <a:xfrm>
              <a:off x="2002" y="1536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46" name="Line 26"/>
            <p:cNvSpPr>
              <a:spLocks noChangeShapeType="1"/>
            </p:cNvSpPr>
            <p:nvPr/>
          </p:nvSpPr>
          <p:spPr bwMode="auto">
            <a:xfrm rot="-5400000">
              <a:off x="2185" y="1661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47" name="Line 27"/>
            <p:cNvSpPr>
              <a:spLocks noChangeShapeType="1"/>
            </p:cNvSpPr>
            <p:nvPr/>
          </p:nvSpPr>
          <p:spPr bwMode="auto">
            <a:xfrm>
              <a:off x="2347" y="1536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48" name="Line 28"/>
            <p:cNvSpPr>
              <a:spLocks noChangeShapeType="1"/>
            </p:cNvSpPr>
            <p:nvPr/>
          </p:nvSpPr>
          <p:spPr bwMode="auto">
            <a:xfrm rot="-5400000">
              <a:off x="2176" y="1418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57156" name="Group 36"/>
          <p:cNvGrpSpPr>
            <a:grpSpLocks/>
          </p:cNvGrpSpPr>
          <p:nvPr/>
        </p:nvGrpSpPr>
        <p:grpSpPr bwMode="auto">
          <a:xfrm>
            <a:off x="2590800" y="2438400"/>
            <a:ext cx="1752600" cy="1752600"/>
            <a:chOff x="3024" y="1536"/>
            <a:chExt cx="1104" cy="1104"/>
          </a:xfrm>
        </p:grpSpPr>
        <p:sp>
          <p:nvSpPr>
            <p:cNvPr id="1157151" name="Rectangle 31"/>
            <p:cNvSpPr>
              <a:spLocks noChangeArrowheads="1"/>
            </p:cNvSpPr>
            <p:nvPr/>
          </p:nvSpPr>
          <p:spPr bwMode="auto">
            <a:xfrm>
              <a:off x="3024" y="1536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52" name="Line 32"/>
            <p:cNvSpPr>
              <a:spLocks noChangeShapeType="1"/>
            </p:cNvSpPr>
            <p:nvPr/>
          </p:nvSpPr>
          <p:spPr bwMode="auto">
            <a:xfrm>
              <a:off x="3493" y="1542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53" name="Line 33"/>
            <p:cNvSpPr>
              <a:spLocks noChangeShapeType="1"/>
            </p:cNvSpPr>
            <p:nvPr/>
          </p:nvSpPr>
          <p:spPr bwMode="auto">
            <a:xfrm rot="-5400000">
              <a:off x="3580" y="1667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54" name="Line 34"/>
            <p:cNvSpPr>
              <a:spLocks noChangeShapeType="1"/>
            </p:cNvSpPr>
            <p:nvPr/>
          </p:nvSpPr>
          <p:spPr bwMode="auto">
            <a:xfrm>
              <a:off x="3808" y="1542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55" name="Line 35"/>
            <p:cNvSpPr>
              <a:spLocks noChangeShapeType="1"/>
            </p:cNvSpPr>
            <p:nvPr/>
          </p:nvSpPr>
          <p:spPr bwMode="auto">
            <a:xfrm rot="-5400000">
              <a:off x="3571" y="1424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57164" name="Text Box 44"/>
          <p:cNvSpPr txBox="1">
            <a:spLocks noChangeArrowheads="1"/>
          </p:cNvSpPr>
          <p:nvPr/>
        </p:nvSpPr>
        <p:spPr bwMode="auto">
          <a:xfrm>
            <a:off x="2520950" y="2057400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57165" name="Text Box 45"/>
          <p:cNvSpPr txBox="1">
            <a:spLocks noChangeArrowheads="1"/>
          </p:cNvSpPr>
          <p:nvPr/>
        </p:nvSpPr>
        <p:spPr bwMode="auto">
          <a:xfrm>
            <a:off x="4730750" y="205740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column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57166" name="Text Box 46"/>
          <p:cNvSpPr txBox="1">
            <a:spLocks noChangeArrowheads="1"/>
          </p:cNvSpPr>
          <p:nvPr/>
        </p:nvSpPr>
        <p:spPr bwMode="auto">
          <a:xfrm>
            <a:off x="6953250" y="2057400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57167" name="AutoShape 47"/>
          <p:cNvSpPr>
            <a:spLocks noChangeArrowheads="1"/>
          </p:cNvSpPr>
          <p:nvPr/>
        </p:nvSpPr>
        <p:spPr bwMode="auto">
          <a:xfrm>
            <a:off x="2209800" y="30480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57168" name="AutoShape 48"/>
          <p:cNvSpPr>
            <a:spLocks noChangeArrowheads="1"/>
          </p:cNvSpPr>
          <p:nvPr/>
        </p:nvSpPr>
        <p:spPr bwMode="auto">
          <a:xfrm>
            <a:off x="4419600" y="30480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57169" name="AutoShape 49"/>
          <p:cNvSpPr>
            <a:spLocks noChangeArrowheads="1"/>
          </p:cNvSpPr>
          <p:nvPr/>
        </p:nvSpPr>
        <p:spPr bwMode="auto">
          <a:xfrm>
            <a:off x="6629400" y="30480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1157170" name="Picture 50" descr="cc-iter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2443163"/>
            <a:ext cx="17446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171" name="Group 51"/>
          <p:cNvGrpSpPr>
            <a:grpSpLocks/>
          </p:cNvGrpSpPr>
          <p:nvPr/>
        </p:nvGrpSpPr>
        <p:grpSpPr bwMode="auto">
          <a:xfrm>
            <a:off x="7010400" y="2438400"/>
            <a:ext cx="1752600" cy="1752600"/>
            <a:chOff x="1629" y="1533"/>
            <a:chExt cx="1104" cy="1104"/>
          </a:xfrm>
        </p:grpSpPr>
        <p:sp>
          <p:nvSpPr>
            <p:cNvPr id="1157172" name="Rectangle 52"/>
            <p:cNvSpPr>
              <a:spLocks noChangeArrowheads="1"/>
            </p:cNvSpPr>
            <p:nvPr/>
          </p:nvSpPr>
          <p:spPr bwMode="auto">
            <a:xfrm>
              <a:off x="1629" y="1533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73" name="Line 53"/>
            <p:cNvSpPr>
              <a:spLocks noChangeShapeType="1"/>
            </p:cNvSpPr>
            <p:nvPr/>
          </p:nvSpPr>
          <p:spPr bwMode="auto">
            <a:xfrm>
              <a:off x="2002" y="1536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74" name="Line 54"/>
            <p:cNvSpPr>
              <a:spLocks noChangeShapeType="1"/>
            </p:cNvSpPr>
            <p:nvPr/>
          </p:nvSpPr>
          <p:spPr bwMode="auto">
            <a:xfrm rot="-5400000">
              <a:off x="2185" y="1661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75" name="Line 55"/>
            <p:cNvSpPr>
              <a:spLocks noChangeShapeType="1"/>
            </p:cNvSpPr>
            <p:nvPr/>
          </p:nvSpPr>
          <p:spPr bwMode="auto">
            <a:xfrm>
              <a:off x="2347" y="1536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76" name="Line 56"/>
            <p:cNvSpPr>
              <a:spLocks noChangeShapeType="1"/>
            </p:cNvSpPr>
            <p:nvPr/>
          </p:nvSpPr>
          <p:spPr bwMode="auto">
            <a:xfrm rot="-5400000">
              <a:off x="2176" y="1418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57177" name="Text Box 57"/>
          <p:cNvSpPr txBox="1">
            <a:spLocks noChangeArrowheads="1"/>
          </p:cNvSpPr>
          <p:nvPr/>
        </p:nvSpPr>
        <p:spPr bwMode="auto">
          <a:xfrm>
            <a:off x="304800" y="2057400"/>
            <a:ext cx="168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5F5F5F"/>
                </a:solidFill>
                <a:latin typeface="Arial" charset="0"/>
                <a:ea typeface="Gulim" charset="0"/>
                <a:cs typeface="Gulim" charset="0"/>
              </a:rPr>
              <a:t>original groups</a:t>
            </a:r>
            <a:endParaRPr lang="en-US" sz="1800">
              <a:solidFill>
                <a:srgbClr val="5F5F5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7178" name="Text Box 58"/>
          <p:cNvSpPr txBox="1">
            <a:spLocks noChangeArrowheads="1"/>
          </p:cNvSpPr>
          <p:nvPr/>
        </p:nvSpPr>
        <p:spPr bwMode="auto">
          <a:xfrm>
            <a:off x="6248400" y="4191000"/>
            <a:ext cx="265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ko-KR" sz="2000">
                <a:solidFill>
                  <a:srgbClr val="FF0000"/>
                </a:solidFill>
                <a:latin typeface="Arial" charset="0"/>
                <a:ea typeface="Gulim" charset="0"/>
                <a:cs typeface="Gulim" charset="0"/>
              </a:rPr>
              <a:t>No cost improvement:</a:t>
            </a:r>
          </a:p>
          <a:p>
            <a:pPr algn="r">
              <a:defRPr/>
            </a:pPr>
            <a:r>
              <a:rPr lang="en-US" altLang="ko-KR" sz="2000">
                <a:solidFill>
                  <a:srgbClr val="FF0000"/>
                </a:solidFill>
                <a:latin typeface="Arial" charset="0"/>
                <a:ea typeface="Gulim" charset="0"/>
                <a:cs typeface="Gulim" charset="0"/>
              </a:rPr>
              <a:t>Discard</a:t>
            </a:r>
            <a:endParaRPr lang="en-US" sz="200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7179" name="Text Box 59"/>
          <p:cNvSpPr txBox="1">
            <a:spLocks noChangeArrowheads="1"/>
          </p:cNvSpPr>
          <p:nvPr/>
        </p:nvSpPr>
        <p:spPr bwMode="auto">
          <a:xfrm>
            <a:off x="2514600" y="4205288"/>
            <a:ext cx="2012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808080"/>
                </a:solidFill>
                <a:latin typeface="Arial" charset="0"/>
                <a:ea typeface="Gulim" charset="0"/>
                <a:cs typeface="Gulim" charset="0"/>
              </a:rPr>
              <a:t>reassign all rows,</a:t>
            </a:r>
          </a:p>
          <a:p>
            <a:pPr algn="l">
              <a:defRPr/>
            </a:pPr>
            <a:r>
              <a:rPr lang="en-US" altLang="ko-KR" sz="1800">
                <a:solidFill>
                  <a:srgbClr val="808080"/>
                </a:solidFill>
                <a:latin typeface="Arial" charset="0"/>
                <a:ea typeface="Gulim" charset="0"/>
                <a:cs typeface="Gulim" charset="0"/>
              </a:rPr>
              <a:t>holding column</a:t>
            </a:r>
          </a:p>
          <a:p>
            <a:pPr algn="l">
              <a:defRPr/>
            </a:pPr>
            <a:r>
              <a:rPr lang="en-US" altLang="ko-KR" sz="1800">
                <a:solidFill>
                  <a:srgbClr val="808080"/>
                </a:solidFill>
                <a:latin typeface="Arial" charset="0"/>
                <a:ea typeface="Gulim" charset="0"/>
                <a:cs typeface="Gulim" charset="0"/>
              </a:rPr>
              <a:t>assignments fixed</a:t>
            </a:r>
            <a:endParaRPr lang="en-US" sz="1800">
              <a:solidFill>
                <a:srgbClr val="80808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7180" name="Text Box 60"/>
          <p:cNvSpPr txBox="1">
            <a:spLocks noChangeArrowheads="1"/>
          </p:cNvSpPr>
          <p:nvPr/>
        </p:nvSpPr>
        <p:spPr bwMode="auto">
          <a:xfrm>
            <a:off x="4724400" y="4191000"/>
            <a:ext cx="2317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808080"/>
                </a:solidFill>
                <a:latin typeface="Arial" charset="0"/>
                <a:ea typeface="Gulim" charset="0"/>
                <a:cs typeface="Gulim" charset="0"/>
              </a:rPr>
              <a:t>reassign all columns,</a:t>
            </a:r>
          </a:p>
          <a:p>
            <a:pPr algn="l">
              <a:defRPr/>
            </a:pPr>
            <a:r>
              <a:rPr lang="en-US" altLang="ko-KR" sz="1800">
                <a:solidFill>
                  <a:srgbClr val="808080"/>
                </a:solidFill>
                <a:latin typeface="Arial" charset="0"/>
                <a:ea typeface="Gulim" charset="0"/>
                <a:cs typeface="Gulim" charset="0"/>
              </a:rPr>
              <a:t>holding row</a:t>
            </a:r>
          </a:p>
          <a:p>
            <a:pPr algn="l">
              <a:defRPr/>
            </a:pPr>
            <a:r>
              <a:rPr lang="en-US" altLang="ko-KR" sz="1800">
                <a:solidFill>
                  <a:srgbClr val="808080"/>
                </a:solidFill>
                <a:latin typeface="Arial" charset="0"/>
                <a:ea typeface="Gulim" charset="0"/>
                <a:cs typeface="Gulim" charset="0"/>
              </a:rPr>
              <a:t>assignments fixed</a:t>
            </a:r>
            <a:endParaRPr lang="en-US" sz="1800">
              <a:solidFill>
                <a:srgbClr val="808080"/>
              </a:solidFill>
              <a:latin typeface="Arial" charset="0"/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1729052"/>
      </p:ext>
    </p:extLst>
  </p:cSld>
  <p:clrMapOvr>
    <a:masterClrMapping/>
  </p:clrMapOvr>
  <p:transition advTm="90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5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5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5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5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5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5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5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5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1000"/>
                                        <p:tgtEl>
                                          <p:spTgt spid="115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1000"/>
                                        <p:tgtEl>
                                          <p:spTgt spid="115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800"/>
                                        <p:tgtEl>
                                          <p:spTgt spid="1157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15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500"/>
                                        <p:tgtEl>
                                          <p:spTgt spid="115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4" grpId="0"/>
      <p:bldP spid="1157165" grpId="0"/>
      <p:bldP spid="1157166" grpId="0"/>
      <p:bldP spid="1157166" grpId="1"/>
      <p:bldP spid="1157167" grpId="0" animBg="1"/>
      <p:bldP spid="1157168" grpId="0" animBg="1"/>
      <p:bldP spid="1157169" grpId="0" animBg="1"/>
      <p:bldP spid="1157169" grpId="1" animBg="1"/>
      <p:bldP spid="1157178" grpId="0"/>
      <p:bldP spid="1157179" grpId="0"/>
      <p:bldP spid="1157179" grpId="1"/>
      <p:bldP spid="1157180" grpId="0"/>
      <p:bldP spid="1157180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60" name="Rectangle 48"/>
          <p:cNvSpPr>
            <a:spLocks noChangeArrowheads="1"/>
          </p:cNvSpPr>
          <p:nvPr/>
        </p:nvSpPr>
        <p:spPr bwMode="auto">
          <a:xfrm>
            <a:off x="6858000" y="1981200"/>
            <a:ext cx="2057400" cy="2362200"/>
          </a:xfrm>
          <a:prstGeom prst="rect">
            <a:avLst/>
          </a:prstGeom>
          <a:noFill/>
          <a:ln w="3175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sz="3600" smtClean="0">
                <a:ea typeface="Gulim" charset="0"/>
                <a:cs typeface="Gulim" charset="0"/>
              </a:rPr>
              <a:t>Search for solution</a:t>
            </a:r>
            <a:br>
              <a:rPr lang="en-US" altLang="ko-KR" sz="3600" smtClean="0">
                <a:ea typeface="Gulim" charset="0"/>
                <a:cs typeface="Gulim" charset="0"/>
              </a:rPr>
            </a:br>
            <a:r>
              <a:rPr lang="en-US" altLang="ko-KR" sz="2400" smtClean="0">
                <a:ea typeface="Gulim" charset="0"/>
                <a:cs typeface="Gulim" charset="0"/>
              </a:rPr>
              <a:t>Overview: assignments w/ fixed number of groups (</a:t>
            </a:r>
            <a:r>
              <a:rPr lang="en-US" altLang="ko-KR" sz="2400" smtClean="0">
                <a:solidFill>
                  <a:srgbClr val="0066FF"/>
                </a:solidFill>
                <a:ea typeface="Gulim" charset="0"/>
                <a:cs typeface="Gulim" charset="0"/>
              </a:rPr>
              <a:t>shuffles</a:t>
            </a:r>
            <a:r>
              <a:rPr lang="en-US" altLang="ko-KR" sz="2400" smtClean="0">
                <a:ea typeface="Gulim" charset="0"/>
                <a:cs typeface="Gulim" charset="0"/>
              </a:rPr>
              <a:t>)</a:t>
            </a:r>
            <a:endParaRPr lang="en-US" sz="2400" smtClean="0">
              <a:ea typeface="+mj-ea"/>
            </a:endParaRPr>
          </a:p>
        </p:txBody>
      </p:sp>
      <p:pic>
        <p:nvPicPr>
          <p:cNvPr id="1165315" name="Picture 3" descr="cc-iter-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438400"/>
            <a:ext cx="17526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165316" name="Picture 4" descr="cc-iter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438400"/>
            <a:ext cx="17526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37893" name="Picture 5" descr="cc-iter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2438400"/>
            <a:ext cx="17446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5318" name="Picture 6" descr="cc-iter-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2451100"/>
            <a:ext cx="17446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5" name="Group 7"/>
          <p:cNvGrpSpPr>
            <a:grpSpLocks/>
          </p:cNvGrpSpPr>
          <p:nvPr/>
        </p:nvGrpSpPr>
        <p:grpSpPr bwMode="auto">
          <a:xfrm>
            <a:off x="381000" y="2438400"/>
            <a:ext cx="1752600" cy="1736725"/>
            <a:chOff x="240" y="1536"/>
            <a:chExt cx="1104" cy="1094"/>
          </a:xfrm>
        </p:grpSpPr>
        <p:sp>
          <p:nvSpPr>
            <p:cNvPr id="1165320" name="Rectangle 8"/>
            <p:cNvSpPr>
              <a:spLocks noChangeArrowheads="1"/>
            </p:cNvSpPr>
            <p:nvPr/>
          </p:nvSpPr>
          <p:spPr bwMode="auto">
            <a:xfrm>
              <a:off x="240" y="1536"/>
              <a:ext cx="1104" cy="109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1" name="Line 9"/>
            <p:cNvSpPr>
              <a:spLocks noChangeShapeType="1"/>
            </p:cNvSpPr>
            <p:nvPr/>
          </p:nvSpPr>
          <p:spPr bwMode="auto">
            <a:xfrm>
              <a:off x="712" y="1536"/>
              <a:ext cx="0" cy="108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2" name="Line 10"/>
            <p:cNvSpPr>
              <a:spLocks noChangeShapeType="1"/>
            </p:cNvSpPr>
            <p:nvPr/>
          </p:nvSpPr>
          <p:spPr bwMode="auto">
            <a:xfrm rot="-5400000">
              <a:off x="793" y="1729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3" name="Line 11"/>
            <p:cNvSpPr>
              <a:spLocks noChangeShapeType="1"/>
            </p:cNvSpPr>
            <p:nvPr/>
          </p:nvSpPr>
          <p:spPr bwMode="auto">
            <a:xfrm>
              <a:off x="1024" y="1536"/>
              <a:ext cx="0" cy="108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4" name="Line 12"/>
            <p:cNvSpPr>
              <a:spLocks noChangeShapeType="1"/>
            </p:cNvSpPr>
            <p:nvPr/>
          </p:nvSpPr>
          <p:spPr bwMode="auto">
            <a:xfrm rot="-5400000">
              <a:off x="793" y="1370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37896" name="Group 13"/>
          <p:cNvGrpSpPr>
            <a:grpSpLocks/>
          </p:cNvGrpSpPr>
          <p:nvPr/>
        </p:nvGrpSpPr>
        <p:grpSpPr bwMode="auto">
          <a:xfrm>
            <a:off x="4800600" y="2433638"/>
            <a:ext cx="1752600" cy="1752600"/>
            <a:chOff x="1629" y="1533"/>
            <a:chExt cx="1104" cy="1104"/>
          </a:xfrm>
        </p:grpSpPr>
        <p:sp>
          <p:nvSpPr>
            <p:cNvPr id="1165326" name="Rectangle 14"/>
            <p:cNvSpPr>
              <a:spLocks noChangeArrowheads="1"/>
            </p:cNvSpPr>
            <p:nvPr/>
          </p:nvSpPr>
          <p:spPr bwMode="auto">
            <a:xfrm>
              <a:off x="1629" y="1533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7" name="Line 15"/>
            <p:cNvSpPr>
              <a:spLocks noChangeShapeType="1"/>
            </p:cNvSpPr>
            <p:nvPr/>
          </p:nvSpPr>
          <p:spPr bwMode="auto">
            <a:xfrm>
              <a:off x="2002" y="1536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8" name="Line 16"/>
            <p:cNvSpPr>
              <a:spLocks noChangeShapeType="1"/>
            </p:cNvSpPr>
            <p:nvPr/>
          </p:nvSpPr>
          <p:spPr bwMode="auto">
            <a:xfrm rot="-5400000">
              <a:off x="2185" y="1661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9" name="Line 17"/>
            <p:cNvSpPr>
              <a:spLocks noChangeShapeType="1"/>
            </p:cNvSpPr>
            <p:nvPr/>
          </p:nvSpPr>
          <p:spPr bwMode="auto">
            <a:xfrm>
              <a:off x="2347" y="1536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30" name="Line 18"/>
            <p:cNvSpPr>
              <a:spLocks noChangeShapeType="1"/>
            </p:cNvSpPr>
            <p:nvPr/>
          </p:nvSpPr>
          <p:spPr bwMode="auto">
            <a:xfrm rot="-5400000">
              <a:off x="2176" y="1418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37897" name="Group 19"/>
          <p:cNvGrpSpPr>
            <a:grpSpLocks/>
          </p:cNvGrpSpPr>
          <p:nvPr/>
        </p:nvGrpSpPr>
        <p:grpSpPr bwMode="auto">
          <a:xfrm>
            <a:off x="2590800" y="2438400"/>
            <a:ext cx="1752600" cy="1752600"/>
            <a:chOff x="3024" y="1536"/>
            <a:chExt cx="1104" cy="1104"/>
          </a:xfrm>
        </p:grpSpPr>
        <p:sp>
          <p:nvSpPr>
            <p:cNvPr id="1165332" name="Rectangle 20"/>
            <p:cNvSpPr>
              <a:spLocks noChangeArrowheads="1"/>
            </p:cNvSpPr>
            <p:nvPr/>
          </p:nvSpPr>
          <p:spPr bwMode="auto">
            <a:xfrm>
              <a:off x="3024" y="1536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33" name="Line 21"/>
            <p:cNvSpPr>
              <a:spLocks noChangeShapeType="1"/>
            </p:cNvSpPr>
            <p:nvPr/>
          </p:nvSpPr>
          <p:spPr bwMode="auto">
            <a:xfrm>
              <a:off x="3493" y="1542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34" name="Line 22"/>
            <p:cNvSpPr>
              <a:spLocks noChangeShapeType="1"/>
            </p:cNvSpPr>
            <p:nvPr/>
          </p:nvSpPr>
          <p:spPr bwMode="auto">
            <a:xfrm rot="-5400000">
              <a:off x="3580" y="1667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35" name="Line 23"/>
            <p:cNvSpPr>
              <a:spLocks noChangeShapeType="1"/>
            </p:cNvSpPr>
            <p:nvPr/>
          </p:nvSpPr>
          <p:spPr bwMode="auto">
            <a:xfrm>
              <a:off x="3808" y="1542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36" name="Line 24"/>
            <p:cNvSpPr>
              <a:spLocks noChangeShapeType="1"/>
            </p:cNvSpPr>
            <p:nvPr/>
          </p:nvSpPr>
          <p:spPr bwMode="auto">
            <a:xfrm rot="-5400000">
              <a:off x="3571" y="1424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65337" name="Group 25"/>
          <p:cNvGrpSpPr>
            <a:grpSpLocks/>
          </p:cNvGrpSpPr>
          <p:nvPr/>
        </p:nvGrpSpPr>
        <p:grpSpPr bwMode="auto">
          <a:xfrm>
            <a:off x="7015163" y="2438400"/>
            <a:ext cx="1752600" cy="1755775"/>
            <a:chOff x="4419" y="1536"/>
            <a:chExt cx="1104" cy="1106"/>
          </a:xfrm>
        </p:grpSpPr>
        <p:sp>
          <p:nvSpPr>
            <p:cNvPr id="1165338" name="Rectangle 26"/>
            <p:cNvSpPr>
              <a:spLocks noChangeArrowheads="1"/>
            </p:cNvSpPr>
            <p:nvPr/>
          </p:nvSpPr>
          <p:spPr bwMode="auto">
            <a:xfrm>
              <a:off x="4419" y="1536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39" name="Line 27"/>
            <p:cNvSpPr>
              <a:spLocks noChangeShapeType="1"/>
            </p:cNvSpPr>
            <p:nvPr/>
          </p:nvSpPr>
          <p:spPr bwMode="auto">
            <a:xfrm>
              <a:off x="4795" y="1545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40" name="Line 28"/>
            <p:cNvSpPr>
              <a:spLocks noChangeShapeType="1"/>
            </p:cNvSpPr>
            <p:nvPr/>
          </p:nvSpPr>
          <p:spPr bwMode="auto">
            <a:xfrm rot="-5400000">
              <a:off x="4972" y="1670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41" name="Line 29"/>
            <p:cNvSpPr>
              <a:spLocks noChangeShapeType="1"/>
            </p:cNvSpPr>
            <p:nvPr/>
          </p:nvSpPr>
          <p:spPr bwMode="auto">
            <a:xfrm>
              <a:off x="5149" y="1545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42" name="Line 30"/>
            <p:cNvSpPr>
              <a:spLocks noChangeShapeType="1"/>
            </p:cNvSpPr>
            <p:nvPr/>
          </p:nvSpPr>
          <p:spPr bwMode="auto">
            <a:xfrm rot="-5400000">
              <a:off x="4963" y="1427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65343" name="Text Box 31"/>
          <p:cNvSpPr txBox="1">
            <a:spLocks noChangeArrowheads="1"/>
          </p:cNvSpPr>
          <p:nvPr/>
        </p:nvSpPr>
        <p:spPr bwMode="auto">
          <a:xfrm>
            <a:off x="2520950" y="2057400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65344" name="Text Box 32"/>
          <p:cNvSpPr txBox="1">
            <a:spLocks noChangeArrowheads="1"/>
          </p:cNvSpPr>
          <p:nvPr/>
        </p:nvSpPr>
        <p:spPr bwMode="auto">
          <a:xfrm>
            <a:off x="4730750" y="205740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column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65345" name="Text Box 33"/>
          <p:cNvSpPr txBox="1">
            <a:spLocks noChangeArrowheads="1"/>
          </p:cNvSpPr>
          <p:nvPr/>
        </p:nvSpPr>
        <p:spPr bwMode="auto">
          <a:xfrm>
            <a:off x="6953250" y="205740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column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65346" name="AutoShape 34"/>
          <p:cNvSpPr>
            <a:spLocks noChangeArrowheads="1"/>
          </p:cNvSpPr>
          <p:nvPr/>
        </p:nvSpPr>
        <p:spPr bwMode="auto">
          <a:xfrm>
            <a:off x="2209800" y="30480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65347" name="AutoShape 35"/>
          <p:cNvSpPr>
            <a:spLocks noChangeArrowheads="1"/>
          </p:cNvSpPr>
          <p:nvPr/>
        </p:nvSpPr>
        <p:spPr bwMode="auto">
          <a:xfrm>
            <a:off x="4419600" y="30480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65348" name="AutoShape 36"/>
          <p:cNvSpPr>
            <a:spLocks noChangeArrowheads="1"/>
          </p:cNvSpPr>
          <p:nvPr/>
        </p:nvSpPr>
        <p:spPr bwMode="auto">
          <a:xfrm>
            <a:off x="6629400" y="30480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65349" name="AutoShape 37"/>
          <p:cNvSpPr>
            <a:spLocks noChangeArrowheads="1"/>
          </p:cNvSpPr>
          <p:nvPr/>
        </p:nvSpPr>
        <p:spPr bwMode="auto">
          <a:xfrm rot="5400000">
            <a:off x="7734300" y="41529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1165350" name="Picture 38" descr="cc-iter-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4965700"/>
            <a:ext cx="17446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65351" name="Group 39"/>
          <p:cNvGrpSpPr>
            <a:grpSpLocks/>
          </p:cNvGrpSpPr>
          <p:nvPr/>
        </p:nvGrpSpPr>
        <p:grpSpPr bwMode="auto">
          <a:xfrm>
            <a:off x="7010400" y="4953000"/>
            <a:ext cx="1752600" cy="1755775"/>
            <a:chOff x="4419" y="1536"/>
            <a:chExt cx="1104" cy="1106"/>
          </a:xfrm>
        </p:grpSpPr>
        <p:sp>
          <p:nvSpPr>
            <p:cNvPr id="1165352" name="Rectangle 40"/>
            <p:cNvSpPr>
              <a:spLocks noChangeArrowheads="1"/>
            </p:cNvSpPr>
            <p:nvPr/>
          </p:nvSpPr>
          <p:spPr bwMode="auto">
            <a:xfrm>
              <a:off x="4419" y="1536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53" name="Line 41"/>
            <p:cNvSpPr>
              <a:spLocks noChangeShapeType="1"/>
            </p:cNvSpPr>
            <p:nvPr/>
          </p:nvSpPr>
          <p:spPr bwMode="auto">
            <a:xfrm>
              <a:off x="4795" y="1545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54" name="Line 42"/>
            <p:cNvSpPr>
              <a:spLocks noChangeShapeType="1"/>
            </p:cNvSpPr>
            <p:nvPr/>
          </p:nvSpPr>
          <p:spPr bwMode="auto">
            <a:xfrm rot="-5400000">
              <a:off x="4972" y="1670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55" name="Line 43"/>
            <p:cNvSpPr>
              <a:spLocks noChangeShapeType="1"/>
            </p:cNvSpPr>
            <p:nvPr/>
          </p:nvSpPr>
          <p:spPr bwMode="auto">
            <a:xfrm>
              <a:off x="5149" y="1545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56" name="Line 44"/>
            <p:cNvSpPr>
              <a:spLocks noChangeShapeType="1"/>
            </p:cNvSpPr>
            <p:nvPr/>
          </p:nvSpPr>
          <p:spPr bwMode="auto">
            <a:xfrm rot="-5400000">
              <a:off x="4963" y="1427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65357" name="Text Box 45"/>
          <p:cNvSpPr txBox="1">
            <a:spLocks noChangeArrowheads="1"/>
          </p:cNvSpPr>
          <p:nvPr/>
        </p:nvSpPr>
        <p:spPr bwMode="auto">
          <a:xfrm>
            <a:off x="6953250" y="4586288"/>
            <a:ext cx="128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65358" name="Text Box 46"/>
          <p:cNvSpPr txBox="1">
            <a:spLocks noChangeArrowheads="1"/>
          </p:cNvSpPr>
          <p:nvPr/>
        </p:nvSpPr>
        <p:spPr bwMode="auto">
          <a:xfrm>
            <a:off x="6934200" y="4586288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column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65359" name="Text Box 47"/>
          <p:cNvSpPr txBox="1">
            <a:spLocks noChangeArrowheads="1"/>
          </p:cNvSpPr>
          <p:nvPr/>
        </p:nvSpPr>
        <p:spPr bwMode="auto">
          <a:xfrm>
            <a:off x="4267200" y="5943600"/>
            <a:ext cx="265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ko-KR" sz="2000">
                <a:solidFill>
                  <a:srgbClr val="FF0000"/>
                </a:solidFill>
                <a:latin typeface="Arial" charset="0"/>
                <a:ea typeface="Gulim" charset="0"/>
                <a:cs typeface="Gulim" charset="0"/>
              </a:rPr>
              <a:t>No cost improvement:</a:t>
            </a:r>
          </a:p>
          <a:p>
            <a:pPr algn="r">
              <a:defRPr/>
            </a:pPr>
            <a:r>
              <a:rPr lang="en-US" altLang="ko-KR" sz="2000">
                <a:solidFill>
                  <a:srgbClr val="FF0000"/>
                </a:solidFill>
                <a:latin typeface="Arial" charset="0"/>
                <a:ea typeface="Gulim" charset="0"/>
                <a:cs typeface="Gulim" charset="0"/>
              </a:rPr>
              <a:t>Discard</a:t>
            </a:r>
            <a:endParaRPr lang="en-US" sz="200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61" name="Text Box 49"/>
          <p:cNvSpPr txBox="1">
            <a:spLocks noChangeArrowheads="1"/>
          </p:cNvSpPr>
          <p:nvPr/>
        </p:nvSpPr>
        <p:spPr bwMode="auto">
          <a:xfrm>
            <a:off x="6823075" y="1584325"/>
            <a:ext cx="224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2000">
                <a:solidFill>
                  <a:srgbClr val="33CC33"/>
                </a:solidFill>
                <a:latin typeface="Arial" charset="0"/>
                <a:ea typeface="Gulim" charset="0"/>
                <a:cs typeface="Gulim" charset="0"/>
              </a:rPr>
              <a:t>Final shuffle result</a:t>
            </a:r>
            <a:endParaRPr lang="en-US" sz="2000">
              <a:solidFill>
                <a:srgbClr val="33CC33"/>
              </a:solidFill>
              <a:latin typeface="Arial" charset="0"/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8468161"/>
      </p:ext>
    </p:extLst>
  </p:cSld>
  <p:clrMapOvr>
    <a:masterClrMapping/>
  </p:clrMapOvr>
  <p:transition advTm="27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65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6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6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6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165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165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300"/>
                                        <p:tgtEl>
                                          <p:spTgt spid="1165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6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300"/>
                                        <p:tgtEl>
                                          <p:spTgt spid="1165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6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6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6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6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6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1165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165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300"/>
                                        <p:tgtEl>
                                          <p:spTgt spid="1165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6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85" presetID="2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300"/>
                                        <p:tgtEl>
                                          <p:spTgt spid="1165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6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8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6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6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5360" grpId="0" animBg="1"/>
      <p:bldP spid="1165345" grpId="0"/>
      <p:bldP spid="1165348" grpId="0" animBg="1"/>
      <p:bldP spid="1165349" grpId="0" animBg="1"/>
      <p:bldP spid="1165349" grpId="1" animBg="1"/>
      <p:bldP spid="1165349" grpId="2" animBg="1"/>
      <p:bldP spid="1165349" grpId="3" animBg="1"/>
      <p:bldP spid="1165357" grpId="0"/>
      <p:bldP spid="1165357" grpId="1"/>
      <p:bldP spid="1165358" grpId="0"/>
      <p:bldP spid="1165358" grpId="1"/>
      <p:bldP spid="1165359" grpId="0"/>
      <p:bldP spid="1165359" grpId="1"/>
      <p:bldP spid="1165359" grpId="2"/>
      <p:bldP spid="1165359" grpId="3"/>
      <p:bldP spid="11653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marL="342900" indent="-342900"/>
            <a:r>
              <a:rPr lang="en-US" sz="2200" dirty="0"/>
              <a:t>Numerical measures that are applied to judge various aspects of cluster validity, are classified into the following three types.</a:t>
            </a:r>
          </a:p>
          <a:p>
            <a:pPr marL="742950" lvl="1" indent="-285750"/>
            <a:r>
              <a:rPr lang="en-US" sz="2000" dirty="0">
                <a:solidFill>
                  <a:srgbClr val="FF0000"/>
                </a:solidFill>
              </a:rPr>
              <a:t>External Index:</a:t>
            </a:r>
            <a:r>
              <a:rPr lang="en-US" sz="2000" dirty="0"/>
              <a:t> Used to measure the extent to which cluster labels match </a:t>
            </a:r>
            <a:r>
              <a:rPr lang="en-US" sz="2000" dirty="0">
                <a:solidFill>
                  <a:srgbClr val="00B0F0"/>
                </a:solidFill>
              </a:rPr>
              <a:t>externally supplied class labels</a:t>
            </a:r>
            <a:r>
              <a:rPr lang="en-US" sz="2000" dirty="0"/>
              <a:t>.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600" dirty="0" smtClean="0"/>
              <a:t>E.g., entropy, precision, recall</a:t>
            </a:r>
            <a:endParaRPr lang="en-US" sz="1600" dirty="0"/>
          </a:p>
          <a:p>
            <a:pPr marL="742950" lvl="1" indent="-285750"/>
            <a:r>
              <a:rPr lang="en-US" sz="2000" dirty="0">
                <a:solidFill>
                  <a:srgbClr val="FF0000"/>
                </a:solidFill>
              </a:rPr>
              <a:t>Internal Index:</a:t>
            </a:r>
            <a:r>
              <a:rPr lang="en-US" sz="2000" dirty="0"/>
              <a:t>  Used to measure the goodness of a clustering structure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without</a:t>
            </a:r>
            <a:r>
              <a:rPr lang="en-US" sz="2000" dirty="0"/>
              <a:t> </a:t>
            </a:r>
            <a:r>
              <a:rPr lang="en-US" sz="2000" dirty="0" smtClean="0"/>
              <a:t>reference to </a:t>
            </a:r>
            <a:r>
              <a:rPr lang="en-US" sz="2000" dirty="0"/>
              <a:t>external information.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600" dirty="0" smtClean="0"/>
              <a:t>E.g., Sum </a:t>
            </a:r>
            <a:r>
              <a:rPr lang="en-US" sz="1600" dirty="0"/>
              <a:t>of Squared Error (SSE)</a:t>
            </a:r>
          </a:p>
          <a:p>
            <a:pPr marL="742950" lvl="1" indent="-285750"/>
            <a:r>
              <a:rPr lang="en-US" sz="2000" dirty="0">
                <a:solidFill>
                  <a:srgbClr val="FF0000"/>
                </a:solidFill>
              </a:rPr>
              <a:t>Relative Index:</a:t>
            </a:r>
            <a:r>
              <a:rPr lang="en-US" sz="2000" dirty="0"/>
              <a:t> Used to compare two different </a:t>
            </a:r>
            <a:r>
              <a:rPr lang="en-US" sz="2000" dirty="0" err="1"/>
              <a:t>clusterings</a:t>
            </a:r>
            <a:r>
              <a:rPr lang="en-US" sz="2000" dirty="0"/>
              <a:t> or clusters.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600" dirty="0"/>
              <a:t>Often an external or internal index is used for this function, e.g., SSE or entropy</a:t>
            </a:r>
          </a:p>
          <a:p>
            <a:pPr marL="342900" indent="-342900"/>
            <a:r>
              <a:rPr lang="en-US" sz="2200" dirty="0"/>
              <a:t>Sometimes these are referred to as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criteria </a:t>
            </a:r>
            <a:r>
              <a:rPr lang="en-US" sz="2200" dirty="0"/>
              <a:t>instead of </a:t>
            </a:r>
            <a:r>
              <a:rPr lang="en-US" sz="2200" dirty="0">
                <a:solidFill>
                  <a:srgbClr val="00B0F0"/>
                </a:solidFill>
              </a:rPr>
              <a:t>indices</a:t>
            </a:r>
          </a:p>
          <a:p>
            <a:pPr marL="742950" lvl="1" indent="-285750"/>
            <a:r>
              <a:rPr lang="en-US" sz="1800" dirty="0"/>
              <a:t>However, sometimes criterion is the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general strategy </a:t>
            </a:r>
            <a:r>
              <a:rPr lang="en-US" sz="1800" dirty="0"/>
              <a:t>and index is the </a:t>
            </a:r>
            <a:r>
              <a:rPr lang="en-US" sz="1800" dirty="0">
                <a:solidFill>
                  <a:srgbClr val="00B0F0"/>
                </a:solidFill>
              </a:rPr>
              <a:t>numerical measure </a:t>
            </a:r>
            <a:r>
              <a:rPr lang="en-US" sz="1800" dirty="0"/>
              <a:t>that implements the criterion.</a:t>
            </a:r>
          </a:p>
        </p:txBody>
      </p:sp>
      <p:sp>
        <p:nvSpPr>
          <p:cNvPr id="165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Measures of Cluster Validity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2559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>
                <a:ea typeface="+mj-ea"/>
              </a:rPr>
              <a:t>Search for solution</a:t>
            </a:r>
            <a:br>
              <a:rPr lang="en-US" sz="3600" smtClean="0">
                <a:ea typeface="+mj-ea"/>
              </a:rPr>
            </a:br>
            <a:r>
              <a:rPr lang="en-US" sz="2400" smtClean="0">
                <a:ea typeface="+mj-ea"/>
              </a:rPr>
              <a:t>Shuffles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52578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sz="2800" smtClean="0"/>
              <a:t>Let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sz="2800" smtClean="0"/>
              <a:t>	denote row and col. partitions at the </a:t>
            </a:r>
            <a:r>
              <a:rPr lang="en-US" sz="2800" i="1" smtClean="0">
                <a:latin typeface="Times New Roman" pitchFamily="18" charset="0"/>
              </a:rPr>
              <a:t>I</a:t>
            </a:r>
            <a:r>
              <a:rPr lang="en-US" sz="2800" smtClean="0"/>
              <a:t>-th iteration</a:t>
            </a:r>
          </a:p>
          <a:p>
            <a:pPr eaLnBrk="1" hangingPunct="1">
              <a:spcBef>
                <a:spcPct val="10000"/>
              </a:spcBef>
            </a:pPr>
            <a:r>
              <a:rPr lang="en-US" sz="2800" smtClean="0"/>
              <a:t>Fix </a:t>
            </a:r>
            <a:r>
              <a:rPr lang="en-US" sz="2800" smtClean="0">
                <a:latin typeface="Symbol" pitchFamily="18" charset="2"/>
                <a:sym typeface="Symbol" pitchFamily="18" charset="2"/>
              </a:rPr>
              <a:t></a:t>
            </a:r>
            <a:r>
              <a:rPr lang="en-US" sz="2800" i="1" baseline="30000" smtClean="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sz="2800" smtClean="0"/>
              <a:t> and for every row </a:t>
            </a:r>
            <a:r>
              <a:rPr lang="en-US" sz="2800" i="1" smtClean="0">
                <a:latin typeface="Times New Roman" pitchFamily="18" charset="0"/>
              </a:rPr>
              <a:t>x</a:t>
            </a:r>
            <a:r>
              <a:rPr lang="en-US" sz="2800" smtClean="0"/>
              <a:t>: 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400" smtClean="0">
                <a:ea typeface="Arial" pitchFamily="34" charset="0"/>
              </a:rPr>
              <a:t>Splice into 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ℓ</a:t>
            </a:r>
            <a:r>
              <a:rPr lang="en-US" sz="2400" smtClean="0">
                <a:ea typeface="Arial" pitchFamily="34" charset="0"/>
              </a:rPr>
              <a:t> parts, one for each column group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400" smtClean="0">
                <a:ea typeface="Arial" pitchFamily="34" charset="0"/>
              </a:rPr>
              <a:t>Let </a:t>
            </a:r>
            <a:r>
              <a:rPr lang="en-US" sz="2400" i="1" smtClean="0">
                <a:latin typeface="Symbol" pitchFamily="18" charset="2"/>
                <a:ea typeface="Arial" pitchFamily="34" charset="0"/>
                <a:sym typeface="Symbol" pitchFamily="18" charset="2"/>
              </a:rPr>
              <a:t></a:t>
            </a:r>
            <a:r>
              <a:rPr lang="en-US" sz="2400" i="1" baseline="-25000" smtClean="0">
                <a:ea typeface="Arial" pitchFamily="34" charset="0"/>
                <a:sym typeface="Symbol" pitchFamily="18" charset="2"/>
              </a:rPr>
              <a:t>j</a:t>
            </a:r>
            <a:r>
              <a:rPr lang="en-US" sz="2400" smtClean="0">
                <a:ea typeface="Arial" pitchFamily="34" charset="0"/>
              </a:rPr>
              <a:t>, for 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j = 1,…,ℓ</a:t>
            </a:r>
            <a:r>
              <a:rPr lang="en-US" sz="2400" smtClean="0">
                <a:ea typeface="Arial" pitchFamily="34" charset="0"/>
              </a:rPr>
              <a:t>, be the number of ones in each part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400" smtClean="0">
                <a:ea typeface="Arial" pitchFamily="34" charset="0"/>
              </a:rPr>
              <a:t>Assign row 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x</a:t>
            </a:r>
            <a:r>
              <a:rPr lang="en-US" sz="2400" smtClean="0">
                <a:ea typeface="Arial" pitchFamily="34" charset="0"/>
              </a:rPr>
              <a:t> to the row group 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i</a:t>
            </a:r>
            <a:r>
              <a:rPr lang="en-US" sz="2400" baseline="30000" smtClean="0">
                <a:latin typeface="cmsy10" pitchFamily="34" charset="0"/>
                <a:ea typeface="Arial" pitchFamily="34" charset="0"/>
              </a:rPr>
              <a:t>¤</a:t>
            </a:r>
            <a:r>
              <a:rPr lang="en-US" sz="2400" smtClean="0">
                <a:ea typeface="Arial" pitchFamily="34" charset="0"/>
              </a:rPr>
              <a:t> </a:t>
            </a:r>
            <a:r>
              <a:rPr lang="en-US" sz="2400" smtClean="0">
                <a:latin typeface="Arial Unicode MS" pitchFamily="34" charset="-128"/>
                <a:ea typeface="Arial" pitchFamily="34" charset="0"/>
                <a:sym typeface="Symbol" pitchFamily="18" charset="2"/>
              </a:rPr>
              <a:t></a:t>
            </a:r>
            <a:r>
              <a:rPr lang="en-US" sz="2400" smtClean="0">
                <a:ea typeface="Arial" pitchFamily="34" charset="0"/>
              </a:rPr>
              <a:t> </a:t>
            </a:r>
            <a:r>
              <a:rPr lang="en-US" sz="2400" smtClean="0">
                <a:latin typeface="Symbol" pitchFamily="18" charset="2"/>
                <a:ea typeface="Arial" pitchFamily="34" charset="0"/>
                <a:sym typeface="Symbol" pitchFamily="18" charset="2"/>
              </a:rPr>
              <a:t></a:t>
            </a:r>
            <a:r>
              <a:rPr lang="en-US" sz="2400" i="1" baseline="30000" smtClean="0">
                <a:latin typeface="Times New Roman" pitchFamily="18" charset="0"/>
                <a:ea typeface="Arial" pitchFamily="34" charset="0"/>
                <a:sym typeface="Symbol" pitchFamily="18" charset="2"/>
              </a:rPr>
              <a:t>I</a:t>
            </a:r>
            <a:r>
              <a:rPr lang="en-US" sz="2400" baseline="30000" smtClean="0">
                <a:latin typeface="Times New Roman" pitchFamily="18" charset="0"/>
                <a:ea typeface="Arial" pitchFamily="34" charset="0"/>
                <a:sym typeface="Symbol" pitchFamily="18" charset="2"/>
              </a:rPr>
              <a:t>+1</a:t>
            </a:r>
            <a:r>
              <a:rPr lang="en-US" sz="2400" smtClean="0">
                <a:latin typeface="Times New Roman" pitchFamily="18" charset="0"/>
                <a:ea typeface="Arial" pitchFamily="34" charset="0"/>
              </a:rPr>
              <a:t>(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x</a:t>
            </a:r>
            <a:r>
              <a:rPr lang="en-US" sz="2400" smtClean="0">
                <a:latin typeface="Times New Roman" pitchFamily="18" charset="0"/>
                <a:ea typeface="Arial" pitchFamily="34" charset="0"/>
              </a:rPr>
              <a:t>)</a:t>
            </a:r>
            <a:r>
              <a:rPr lang="en-US" sz="2400" smtClean="0">
                <a:ea typeface="Arial" pitchFamily="34" charset="0"/>
              </a:rPr>
              <a:t> such that, for all 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i </a:t>
            </a:r>
            <a:r>
              <a:rPr lang="en-US" sz="2400" smtClean="0">
                <a:latin typeface="Times New Roman" pitchFamily="18" charset="0"/>
                <a:ea typeface="Arial" pitchFamily="34" charset="0"/>
              </a:rPr>
              <a:t>= 1,…,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k</a:t>
            </a:r>
            <a:r>
              <a:rPr lang="en-US" sz="2400" smtClean="0">
                <a:ea typeface="Arial" pitchFamily="34" charset="0"/>
              </a:rPr>
              <a:t>,</a:t>
            </a:r>
          </a:p>
          <a:p>
            <a:pPr eaLnBrk="1" hangingPunct="1">
              <a:spcBef>
                <a:spcPct val="10000"/>
              </a:spcBef>
            </a:pPr>
            <a:endParaRPr lang="en-US" sz="2800" smtClean="0"/>
          </a:p>
        </p:txBody>
      </p:sp>
      <p:pic>
        <p:nvPicPr>
          <p:cNvPr id="43110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968875"/>
            <a:ext cx="6172200" cy="18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3110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60513"/>
            <a:ext cx="48164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31110" name="Rectangle 6"/>
          <p:cNvSpPr>
            <a:spLocks noChangeArrowheads="1"/>
          </p:cNvSpPr>
          <p:nvPr/>
        </p:nvSpPr>
        <p:spPr bwMode="auto">
          <a:xfrm>
            <a:off x="533400" y="1524000"/>
            <a:ext cx="6705600" cy="35814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FF99"/>
              </a:gs>
            </a:gsLst>
            <a:lin ang="189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370263" algn="l">
              <a:defRPr/>
            </a:pPr>
            <a:endParaRPr lang="en-US" sz="1800">
              <a:latin typeface="Arial" charset="0"/>
              <a:ea typeface="ＭＳ Ｐゴシック" charset="0"/>
            </a:endParaRPr>
          </a:p>
        </p:txBody>
      </p:sp>
      <p:grpSp>
        <p:nvGrpSpPr>
          <p:cNvPr id="431111" name="Group 7"/>
          <p:cNvGrpSpPr>
            <a:grpSpLocks/>
          </p:cNvGrpSpPr>
          <p:nvPr/>
        </p:nvGrpSpPr>
        <p:grpSpPr bwMode="auto">
          <a:xfrm>
            <a:off x="838200" y="1838325"/>
            <a:ext cx="2895600" cy="2886075"/>
            <a:chOff x="528" y="1437"/>
            <a:chExt cx="2304" cy="2297"/>
          </a:xfrm>
        </p:grpSpPr>
        <p:pic>
          <p:nvPicPr>
            <p:cNvPr id="38932" name="Picture 8" descr="ccanim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177" b="10249"/>
            <a:stretch>
              <a:fillRect/>
            </a:stretch>
          </p:blipFill>
          <p:spPr bwMode="auto">
            <a:xfrm>
              <a:off x="528" y="1437"/>
              <a:ext cx="2304" cy="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1113" name="Rectangle 9"/>
            <p:cNvSpPr>
              <a:spLocks noChangeArrowheads="1"/>
            </p:cNvSpPr>
            <p:nvPr/>
          </p:nvSpPr>
          <p:spPr bwMode="auto">
            <a:xfrm>
              <a:off x="541" y="1457"/>
              <a:ext cx="951" cy="745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14" name="Rectangle 10"/>
            <p:cNvSpPr>
              <a:spLocks noChangeArrowheads="1"/>
            </p:cNvSpPr>
            <p:nvPr/>
          </p:nvSpPr>
          <p:spPr bwMode="auto">
            <a:xfrm>
              <a:off x="1503" y="1457"/>
              <a:ext cx="644" cy="74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15" name="Rectangle 11"/>
            <p:cNvSpPr>
              <a:spLocks noChangeArrowheads="1"/>
            </p:cNvSpPr>
            <p:nvPr/>
          </p:nvSpPr>
          <p:spPr bwMode="auto">
            <a:xfrm>
              <a:off x="2160" y="1457"/>
              <a:ext cx="645" cy="74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16" name="Rectangle 12"/>
            <p:cNvSpPr>
              <a:spLocks noChangeArrowheads="1"/>
            </p:cNvSpPr>
            <p:nvPr/>
          </p:nvSpPr>
          <p:spPr bwMode="auto">
            <a:xfrm>
              <a:off x="541" y="2217"/>
              <a:ext cx="952" cy="745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17" name="Rectangle 13"/>
            <p:cNvSpPr>
              <a:spLocks noChangeArrowheads="1"/>
            </p:cNvSpPr>
            <p:nvPr/>
          </p:nvSpPr>
          <p:spPr bwMode="auto">
            <a:xfrm>
              <a:off x="1504" y="2217"/>
              <a:ext cx="644" cy="74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18" name="Rectangle 14"/>
            <p:cNvSpPr>
              <a:spLocks noChangeArrowheads="1"/>
            </p:cNvSpPr>
            <p:nvPr/>
          </p:nvSpPr>
          <p:spPr bwMode="auto">
            <a:xfrm>
              <a:off x="2161" y="2217"/>
              <a:ext cx="644" cy="74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19" name="Rectangle 15"/>
            <p:cNvSpPr>
              <a:spLocks noChangeArrowheads="1"/>
            </p:cNvSpPr>
            <p:nvPr/>
          </p:nvSpPr>
          <p:spPr bwMode="auto">
            <a:xfrm>
              <a:off x="541" y="2972"/>
              <a:ext cx="952" cy="745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20" name="Rectangle 16"/>
            <p:cNvSpPr>
              <a:spLocks noChangeArrowheads="1"/>
            </p:cNvSpPr>
            <p:nvPr/>
          </p:nvSpPr>
          <p:spPr bwMode="auto">
            <a:xfrm>
              <a:off x="1504" y="2972"/>
              <a:ext cx="644" cy="74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21" name="Rectangle 17"/>
            <p:cNvSpPr>
              <a:spLocks noChangeArrowheads="1"/>
            </p:cNvSpPr>
            <p:nvPr/>
          </p:nvSpPr>
          <p:spPr bwMode="auto">
            <a:xfrm>
              <a:off x="2161" y="2972"/>
              <a:ext cx="644" cy="74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38942" name="Group 18"/>
            <p:cNvGrpSpPr>
              <a:grpSpLocks/>
            </p:cNvGrpSpPr>
            <p:nvPr/>
          </p:nvGrpSpPr>
          <p:grpSpPr bwMode="auto">
            <a:xfrm>
              <a:off x="539" y="1454"/>
              <a:ext cx="2269" cy="2269"/>
              <a:chOff x="682" y="1011"/>
              <a:chExt cx="1225" cy="1225"/>
            </a:xfrm>
          </p:grpSpPr>
          <p:sp>
            <p:nvSpPr>
              <p:cNvPr id="431123" name="Line 19"/>
              <p:cNvSpPr>
                <a:spLocks noChangeShapeType="1"/>
              </p:cNvSpPr>
              <p:nvPr/>
            </p:nvSpPr>
            <p:spPr bwMode="auto">
              <a:xfrm>
                <a:off x="682" y="1822"/>
                <a:ext cx="1225" cy="0"/>
              </a:xfrm>
              <a:prstGeom prst="line">
                <a:avLst/>
              </a:prstGeom>
              <a:noFill/>
              <a:ln w="444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31124" name="Line 20"/>
              <p:cNvSpPr>
                <a:spLocks noChangeShapeType="1"/>
              </p:cNvSpPr>
              <p:nvPr/>
            </p:nvSpPr>
            <p:spPr bwMode="auto">
              <a:xfrm>
                <a:off x="1553" y="1013"/>
                <a:ext cx="0" cy="1222"/>
              </a:xfrm>
              <a:prstGeom prst="line">
                <a:avLst/>
              </a:prstGeom>
              <a:noFill/>
              <a:ln w="444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31125" name="Rectangle 21"/>
              <p:cNvSpPr>
                <a:spLocks noChangeArrowheads="1"/>
              </p:cNvSpPr>
              <p:nvPr/>
            </p:nvSpPr>
            <p:spPr bwMode="auto">
              <a:xfrm>
                <a:off x="682" y="1011"/>
                <a:ext cx="1225" cy="1222"/>
              </a:xfrm>
              <a:prstGeom prst="rect">
                <a:avLst/>
              </a:prstGeom>
              <a:noFill/>
              <a:ln w="444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31126" name="Line 22"/>
              <p:cNvSpPr>
                <a:spLocks noChangeShapeType="1"/>
              </p:cNvSpPr>
              <p:nvPr/>
            </p:nvSpPr>
            <p:spPr bwMode="auto">
              <a:xfrm>
                <a:off x="682" y="1418"/>
                <a:ext cx="1225" cy="0"/>
              </a:xfrm>
              <a:prstGeom prst="line">
                <a:avLst/>
              </a:prstGeom>
              <a:noFill/>
              <a:ln w="444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31127" name="Line 23"/>
              <p:cNvSpPr>
                <a:spLocks noChangeShapeType="1"/>
              </p:cNvSpPr>
              <p:nvPr/>
            </p:nvSpPr>
            <p:spPr bwMode="auto">
              <a:xfrm>
                <a:off x="1199" y="1011"/>
                <a:ext cx="0" cy="1222"/>
              </a:xfrm>
              <a:prstGeom prst="line">
                <a:avLst/>
              </a:prstGeom>
              <a:noFill/>
              <a:ln w="444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431128" name="Text Box 24"/>
            <p:cNvSpPr txBox="1">
              <a:spLocks noChangeArrowheads="1"/>
            </p:cNvSpPr>
            <p:nvPr/>
          </p:nvSpPr>
          <p:spPr bwMode="auto">
            <a:xfrm>
              <a:off x="803" y="1717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1,1</a:t>
              </a:r>
            </a:p>
          </p:txBody>
        </p:sp>
        <p:sp>
          <p:nvSpPr>
            <p:cNvPr id="431129" name="Text Box 25"/>
            <p:cNvSpPr txBox="1">
              <a:spLocks noChangeArrowheads="1"/>
            </p:cNvSpPr>
            <p:nvPr/>
          </p:nvSpPr>
          <p:spPr bwMode="auto">
            <a:xfrm>
              <a:off x="1619" y="1717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1,2</a:t>
              </a:r>
            </a:p>
          </p:txBody>
        </p:sp>
        <p:sp>
          <p:nvSpPr>
            <p:cNvPr id="431130" name="Text Box 26"/>
            <p:cNvSpPr txBox="1">
              <a:spLocks noChangeArrowheads="1"/>
            </p:cNvSpPr>
            <p:nvPr/>
          </p:nvSpPr>
          <p:spPr bwMode="auto">
            <a:xfrm>
              <a:off x="2264" y="1717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1,3</a:t>
              </a:r>
            </a:p>
          </p:txBody>
        </p:sp>
        <p:sp>
          <p:nvSpPr>
            <p:cNvPr id="431131" name="Text Box 27"/>
            <p:cNvSpPr txBox="1">
              <a:spLocks noChangeArrowheads="1"/>
            </p:cNvSpPr>
            <p:nvPr/>
          </p:nvSpPr>
          <p:spPr bwMode="auto">
            <a:xfrm>
              <a:off x="803" y="2447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2,1</a:t>
              </a:r>
            </a:p>
          </p:txBody>
        </p:sp>
        <p:sp>
          <p:nvSpPr>
            <p:cNvPr id="431132" name="Text Box 28"/>
            <p:cNvSpPr txBox="1">
              <a:spLocks noChangeArrowheads="1"/>
            </p:cNvSpPr>
            <p:nvPr/>
          </p:nvSpPr>
          <p:spPr bwMode="auto">
            <a:xfrm>
              <a:off x="1619" y="2447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2,2</a:t>
              </a:r>
            </a:p>
          </p:txBody>
        </p:sp>
        <p:sp>
          <p:nvSpPr>
            <p:cNvPr id="431133" name="Text Box 29"/>
            <p:cNvSpPr txBox="1">
              <a:spLocks noChangeArrowheads="1"/>
            </p:cNvSpPr>
            <p:nvPr/>
          </p:nvSpPr>
          <p:spPr bwMode="auto">
            <a:xfrm>
              <a:off x="2264" y="2438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2,3</a:t>
              </a:r>
            </a:p>
          </p:txBody>
        </p:sp>
        <p:sp>
          <p:nvSpPr>
            <p:cNvPr id="431134" name="Text Box 30"/>
            <p:cNvSpPr txBox="1">
              <a:spLocks noChangeArrowheads="1"/>
            </p:cNvSpPr>
            <p:nvPr/>
          </p:nvSpPr>
          <p:spPr bwMode="auto">
            <a:xfrm>
              <a:off x="2264" y="3215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3,3</a:t>
              </a:r>
            </a:p>
          </p:txBody>
        </p:sp>
        <p:sp>
          <p:nvSpPr>
            <p:cNvPr id="431135" name="Text Box 31"/>
            <p:cNvSpPr txBox="1">
              <a:spLocks noChangeArrowheads="1"/>
            </p:cNvSpPr>
            <p:nvPr/>
          </p:nvSpPr>
          <p:spPr bwMode="auto">
            <a:xfrm>
              <a:off x="1619" y="3215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3,2</a:t>
              </a:r>
            </a:p>
          </p:txBody>
        </p:sp>
        <p:sp>
          <p:nvSpPr>
            <p:cNvPr id="431136" name="Text Box 32"/>
            <p:cNvSpPr txBox="1">
              <a:spLocks noChangeArrowheads="1"/>
            </p:cNvSpPr>
            <p:nvPr/>
          </p:nvSpPr>
          <p:spPr bwMode="auto">
            <a:xfrm>
              <a:off x="803" y="3206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3,1</a:t>
              </a:r>
            </a:p>
          </p:txBody>
        </p:sp>
      </p:grpSp>
      <p:sp>
        <p:nvSpPr>
          <p:cNvPr id="431137" name="Rectangle 33"/>
          <p:cNvSpPr>
            <a:spLocks noChangeArrowheads="1"/>
          </p:cNvSpPr>
          <p:nvPr/>
        </p:nvSpPr>
        <p:spPr bwMode="auto">
          <a:xfrm>
            <a:off x="831850" y="1816100"/>
            <a:ext cx="2901950" cy="99536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1138" name="Rectangle 34"/>
          <p:cNvSpPr>
            <a:spLocks noChangeArrowheads="1"/>
          </p:cNvSpPr>
          <p:nvPr/>
        </p:nvSpPr>
        <p:spPr bwMode="auto">
          <a:xfrm>
            <a:off x="825500" y="2813050"/>
            <a:ext cx="2901950" cy="93821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1139" name="Rectangle 35"/>
          <p:cNvSpPr>
            <a:spLocks noChangeArrowheads="1"/>
          </p:cNvSpPr>
          <p:nvPr/>
        </p:nvSpPr>
        <p:spPr bwMode="auto">
          <a:xfrm>
            <a:off x="825500" y="3752850"/>
            <a:ext cx="2901950" cy="97631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431140" name="Group 36"/>
          <p:cNvGrpSpPr>
            <a:grpSpLocks/>
          </p:cNvGrpSpPr>
          <p:nvPr/>
        </p:nvGrpSpPr>
        <p:grpSpPr bwMode="auto">
          <a:xfrm>
            <a:off x="847725" y="2046288"/>
            <a:ext cx="2863850" cy="163512"/>
            <a:chOff x="480" y="3120"/>
            <a:chExt cx="1824" cy="96"/>
          </a:xfrm>
        </p:grpSpPr>
        <p:sp>
          <p:nvSpPr>
            <p:cNvPr id="431141" name="Rectangle 37"/>
            <p:cNvSpPr>
              <a:spLocks noChangeArrowheads="1"/>
            </p:cNvSpPr>
            <p:nvPr/>
          </p:nvSpPr>
          <p:spPr bwMode="auto">
            <a:xfrm>
              <a:off x="480" y="3120"/>
              <a:ext cx="768" cy="96"/>
            </a:xfrm>
            <a:prstGeom prst="rect">
              <a:avLst/>
            </a:prstGeom>
            <a:solidFill>
              <a:srgbClr val="808080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42" name="Rectangle 38"/>
            <p:cNvSpPr>
              <a:spLocks noChangeArrowheads="1"/>
            </p:cNvSpPr>
            <p:nvPr/>
          </p:nvSpPr>
          <p:spPr bwMode="auto">
            <a:xfrm>
              <a:off x="1248" y="3120"/>
              <a:ext cx="528" cy="96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43" name="Rectangle 39"/>
            <p:cNvSpPr>
              <a:spLocks noChangeArrowheads="1"/>
            </p:cNvSpPr>
            <p:nvPr/>
          </p:nvSpPr>
          <p:spPr bwMode="auto">
            <a:xfrm>
              <a:off x="1776" y="3120"/>
              <a:ext cx="528" cy="9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431144" name="Text Box 40"/>
          <p:cNvSpPr txBox="1">
            <a:spLocks noChangeArrowheads="1"/>
          </p:cNvSpPr>
          <p:nvPr/>
        </p:nvSpPr>
        <p:spPr bwMode="auto">
          <a:xfrm>
            <a:off x="3886200" y="1865313"/>
            <a:ext cx="34290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2000">
                <a:latin typeface="Arial" pitchFamily="34" charset="0"/>
              </a:rPr>
              <a:t>Similarity (</a:t>
            </a:r>
            <a:r>
              <a:rPr lang="en-US" altLang="ko-KR" sz="2000">
                <a:latin typeface="Arial" pitchFamily="34" charset="0"/>
              </a:rPr>
              <a:t>“</a:t>
            </a:r>
            <a:r>
              <a:rPr lang="en-US" altLang="ja-JP" sz="2000">
                <a:latin typeface="Arial" pitchFamily="34" charset="0"/>
              </a:rPr>
              <a:t>KL-divergence</a:t>
            </a:r>
            <a:r>
              <a:rPr lang="en-US" altLang="ko-KR" sz="2000">
                <a:latin typeface="Arial" pitchFamily="34" charset="0"/>
                <a:ea typeface="Gulim" pitchFamily="34" charset="-127"/>
              </a:rPr>
              <a:t>s”</a:t>
            </a:r>
            <a:r>
              <a:rPr lang="en-US" altLang="ja-JP" sz="2000">
                <a:latin typeface="Arial" pitchFamily="34" charset="0"/>
              </a:rPr>
              <a:t>)</a:t>
            </a:r>
          </a:p>
          <a:p>
            <a:pPr algn="l" eaLnBrk="1" hangingPunct="1"/>
            <a:r>
              <a:rPr lang="en-US" sz="2000">
                <a:latin typeface="Arial" pitchFamily="34" charset="0"/>
              </a:rPr>
              <a:t>of row fragments</a:t>
            </a:r>
          </a:p>
          <a:p>
            <a:pPr algn="l" eaLnBrk="1" hangingPunct="1"/>
            <a:r>
              <a:rPr lang="en-US" sz="2000">
                <a:latin typeface="Arial" pitchFamily="34" charset="0"/>
              </a:rPr>
              <a:t>to blocks of a row group</a:t>
            </a:r>
          </a:p>
        </p:txBody>
      </p:sp>
      <p:grpSp>
        <p:nvGrpSpPr>
          <p:cNvPr id="431145" name="Group 41"/>
          <p:cNvGrpSpPr>
            <a:grpSpLocks/>
          </p:cNvGrpSpPr>
          <p:nvPr/>
        </p:nvGrpSpPr>
        <p:grpSpPr bwMode="auto">
          <a:xfrm>
            <a:off x="838200" y="3048000"/>
            <a:ext cx="2863850" cy="163513"/>
            <a:chOff x="480" y="3120"/>
            <a:chExt cx="1824" cy="96"/>
          </a:xfrm>
        </p:grpSpPr>
        <p:sp>
          <p:nvSpPr>
            <p:cNvPr id="431146" name="Rectangle 42"/>
            <p:cNvSpPr>
              <a:spLocks noChangeArrowheads="1"/>
            </p:cNvSpPr>
            <p:nvPr/>
          </p:nvSpPr>
          <p:spPr bwMode="auto">
            <a:xfrm>
              <a:off x="480" y="3120"/>
              <a:ext cx="768" cy="96"/>
            </a:xfrm>
            <a:prstGeom prst="rect">
              <a:avLst/>
            </a:prstGeom>
            <a:solidFill>
              <a:srgbClr val="808080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47" name="Rectangle 43"/>
            <p:cNvSpPr>
              <a:spLocks noChangeArrowheads="1"/>
            </p:cNvSpPr>
            <p:nvPr/>
          </p:nvSpPr>
          <p:spPr bwMode="auto">
            <a:xfrm>
              <a:off x="1248" y="3120"/>
              <a:ext cx="528" cy="96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48" name="Rectangle 44"/>
            <p:cNvSpPr>
              <a:spLocks noChangeArrowheads="1"/>
            </p:cNvSpPr>
            <p:nvPr/>
          </p:nvSpPr>
          <p:spPr bwMode="auto">
            <a:xfrm>
              <a:off x="1776" y="3120"/>
              <a:ext cx="528" cy="9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431149" name="Text Box 45"/>
          <p:cNvSpPr txBox="1">
            <a:spLocks noChangeArrowheads="1"/>
          </p:cNvSpPr>
          <p:nvPr/>
        </p:nvSpPr>
        <p:spPr bwMode="auto">
          <a:xfrm>
            <a:off x="3733800" y="2971800"/>
            <a:ext cx="3429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defRPr/>
            </a:pPr>
            <a:r>
              <a:rPr lang="en-US" sz="2000">
                <a:solidFill>
                  <a:srgbClr val="0066FF"/>
                </a:solidFill>
                <a:latin typeface="Arial" charset="0"/>
                <a:ea typeface="ＭＳ Ｐゴシック" charset="0"/>
              </a:rPr>
              <a:t>Assign to second row-group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0959354"/>
      </p:ext>
    </p:extLst>
  </p:cSld>
  <p:clrMapOvr>
    <a:masterClrMapping/>
  </p:clrMapOvr>
  <p:transition advTm="765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3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31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-2.22222E-6 0.1453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1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14537 L -2.22222E-6 0.28148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31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3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10" grpId="0" animBg="1"/>
      <p:bldP spid="431137" grpId="0" animBg="1"/>
      <p:bldP spid="431138" grpId="0" animBg="1"/>
      <p:bldP spid="431138" grpId="1" animBg="1"/>
      <p:bldP spid="431138" grpId="2" animBg="1"/>
      <p:bldP spid="431138" grpId="3" animBg="1"/>
      <p:bldP spid="431139" grpId="0" animBg="1"/>
      <p:bldP spid="431139" grpId="1" animBg="1"/>
      <p:bldP spid="431139" grpId="2" animBg="1"/>
      <p:bldP spid="431144" grpId="0"/>
      <p:bldP spid="431149" grpId="0"/>
      <p:bldP spid="431149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7" name="Text Box 7"/>
          <p:cNvSpPr txBox="1">
            <a:spLocks noChangeArrowheads="1"/>
          </p:cNvSpPr>
          <p:nvPr/>
        </p:nvSpPr>
        <p:spPr bwMode="auto">
          <a:xfrm>
            <a:off x="5715000" y="1371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 </a:t>
            </a:r>
            <a:r>
              <a:rPr lang="en-US" sz="1800"/>
              <a:t>= 5, 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5</a:t>
            </a:r>
          </a:p>
        </p:txBody>
      </p:sp>
      <p:sp>
        <p:nvSpPr>
          <p:cNvPr id="1172489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Search for solution</a:t>
            </a:r>
            <a:r>
              <a:rPr lang="en-US" smtClean="0"/>
              <a:t/>
            </a:r>
            <a:br>
              <a:rPr lang="en-US" smtClean="0"/>
            </a:br>
            <a:r>
              <a:rPr lang="en-US" altLang="ko-KR" sz="2400" smtClean="0">
                <a:ea typeface="Gulim" pitchFamily="34" charset="-127"/>
              </a:rPr>
              <a:t>Overview: number of groups </a:t>
            </a:r>
            <a:r>
              <a:rPr lang="en-US" altLang="ko-KR" sz="2400" i="1" smtClean="0">
                <a:latin typeface="Times New Roman" pitchFamily="18" charset="0"/>
                <a:ea typeface="Gulim" pitchFamily="34" charset="-127"/>
              </a:rPr>
              <a:t>k</a:t>
            </a:r>
            <a:r>
              <a:rPr lang="en-US" altLang="ko-KR" sz="2400" smtClean="0">
                <a:ea typeface="Gulim" pitchFamily="34" charset="-127"/>
              </a:rPr>
              <a:t> and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altLang="ko-KR" sz="2400" smtClean="0">
                <a:ea typeface="Gulim" pitchFamily="34" charset="-127"/>
              </a:rPr>
              <a:t> (</a:t>
            </a:r>
            <a:r>
              <a:rPr lang="en-US" altLang="ko-KR" sz="2400" smtClean="0">
                <a:solidFill>
                  <a:srgbClr val="009900"/>
                </a:solidFill>
                <a:ea typeface="Gulim" pitchFamily="34" charset="-127"/>
              </a:rPr>
              <a:t>splits</a:t>
            </a:r>
            <a:r>
              <a:rPr lang="en-US" altLang="ko-KR" sz="2400" smtClean="0">
                <a:ea typeface="Gulim" pitchFamily="34" charset="-127"/>
              </a:rPr>
              <a:t> &amp; </a:t>
            </a:r>
            <a:r>
              <a:rPr lang="en-US" altLang="ko-KR" sz="2400" smtClean="0">
                <a:solidFill>
                  <a:srgbClr val="0066FF"/>
                </a:solidFill>
                <a:ea typeface="Gulim" pitchFamily="34" charset="-127"/>
              </a:rPr>
              <a:t>shuffles</a:t>
            </a:r>
            <a:r>
              <a:rPr lang="en-US" altLang="ko-KR" sz="2400" smtClean="0">
                <a:ea typeface="Gulim" pitchFamily="34" charset="-127"/>
              </a:rPr>
              <a:t>)</a:t>
            </a:r>
            <a:endParaRPr lang="en-US" sz="2400" smtClean="0">
              <a:ea typeface="Gulim" pitchFamily="34" charset="-127"/>
            </a:endParaRPr>
          </a:p>
        </p:txBody>
      </p:sp>
      <p:pic>
        <p:nvPicPr>
          <p:cNvPr id="1172490" name="Picture 10" descr="searchanim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480" r="1091" b="10762"/>
          <a:stretch>
            <a:fillRect/>
          </a:stretch>
        </p:blipFill>
        <p:spPr bwMode="auto">
          <a:xfrm>
            <a:off x="5227638" y="1800225"/>
            <a:ext cx="2316162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11" descr="searchanim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480" r="1091" b="10762"/>
          <a:stretch>
            <a:fillRect/>
          </a:stretch>
        </p:blipFill>
        <p:spPr bwMode="auto">
          <a:xfrm>
            <a:off x="1676400" y="1803400"/>
            <a:ext cx="232251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2492" name="AutoShape 12"/>
          <p:cNvSpPr>
            <a:spLocks noChangeArrowheads="1"/>
          </p:cNvSpPr>
          <p:nvPr/>
        </p:nvSpPr>
        <p:spPr bwMode="auto">
          <a:xfrm>
            <a:off x="4114800" y="3390900"/>
            <a:ext cx="990600" cy="442913"/>
          </a:xfrm>
          <a:prstGeom prst="rightArrow">
            <a:avLst>
              <a:gd name="adj1" fmla="val 45519"/>
              <a:gd name="adj2" fmla="val 26290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1172501" name="Group 21"/>
          <p:cNvGrpSpPr>
            <a:grpSpLocks/>
          </p:cNvGrpSpPr>
          <p:nvPr/>
        </p:nvGrpSpPr>
        <p:grpSpPr bwMode="auto">
          <a:xfrm>
            <a:off x="5227638" y="1803400"/>
            <a:ext cx="2316162" cy="2311400"/>
            <a:chOff x="988" y="1058"/>
            <a:chExt cx="980" cy="978"/>
          </a:xfrm>
        </p:grpSpPr>
        <p:sp>
          <p:nvSpPr>
            <p:cNvPr id="1172502" name="Rectangle 22"/>
            <p:cNvSpPr>
              <a:spLocks noChangeArrowheads="1"/>
            </p:cNvSpPr>
            <p:nvPr/>
          </p:nvSpPr>
          <p:spPr bwMode="auto">
            <a:xfrm>
              <a:off x="992" y="1059"/>
              <a:ext cx="972" cy="975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3" name="Line 23"/>
            <p:cNvSpPr>
              <a:spLocks noChangeShapeType="1"/>
            </p:cNvSpPr>
            <p:nvPr/>
          </p:nvSpPr>
          <p:spPr bwMode="auto">
            <a:xfrm>
              <a:off x="1153" y="1058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4" name="Line 24"/>
            <p:cNvSpPr>
              <a:spLocks noChangeShapeType="1"/>
            </p:cNvSpPr>
            <p:nvPr/>
          </p:nvSpPr>
          <p:spPr bwMode="auto">
            <a:xfrm>
              <a:off x="1423" y="1060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5" name="Line 25"/>
            <p:cNvSpPr>
              <a:spLocks noChangeShapeType="1"/>
            </p:cNvSpPr>
            <p:nvPr/>
          </p:nvSpPr>
          <p:spPr bwMode="auto">
            <a:xfrm>
              <a:off x="1641" y="1060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6" name="Line 26"/>
            <p:cNvSpPr>
              <a:spLocks noChangeShapeType="1"/>
            </p:cNvSpPr>
            <p:nvPr/>
          </p:nvSpPr>
          <p:spPr bwMode="auto">
            <a:xfrm>
              <a:off x="1827" y="1060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7" name="Line 27"/>
            <p:cNvSpPr>
              <a:spLocks noChangeShapeType="1"/>
            </p:cNvSpPr>
            <p:nvPr/>
          </p:nvSpPr>
          <p:spPr bwMode="auto">
            <a:xfrm rot="-5400000">
              <a:off x="1479" y="930"/>
              <a:ext cx="0" cy="97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8" name="Line 28"/>
            <p:cNvSpPr>
              <a:spLocks noChangeShapeType="1"/>
            </p:cNvSpPr>
            <p:nvPr/>
          </p:nvSpPr>
          <p:spPr bwMode="auto">
            <a:xfrm rot="-5400000">
              <a:off x="1480" y="1101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9" name="Line 29"/>
            <p:cNvSpPr>
              <a:spLocks noChangeShapeType="1"/>
            </p:cNvSpPr>
            <p:nvPr/>
          </p:nvSpPr>
          <p:spPr bwMode="auto">
            <a:xfrm rot="-5400000">
              <a:off x="1476" y="1343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10" name="Line 30"/>
            <p:cNvSpPr>
              <a:spLocks noChangeShapeType="1"/>
            </p:cNvSpPr>
            <p:nvPr/>
          </p:nvSpPr>
          <p:spPr bwMode="auto">
            <a:xfrm rot="-5400000">
              <a:off x="1477" y="1460"/>
              <a:ext cx="0" cy="97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13618100"/>
      </p:ext>
    </p:extLst>
  </p:cSld>
  <p:clrMapOvr>
    <a:masterClrMapping/>
  </p:clrMapOvr>
  <p:transition advTm="19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17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17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17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17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7" grpId="0"/>
      <p:bldP spid="117249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0" name="Rectangle 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1174531" name="Picture 3" descr="searchani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1498600" y="4648200"/>
            <a:ext cx="1016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4532" name="Text Box 4"/>
          <p:cNvSpPr txBox="1">
            <a:spLocks noChangeArrowheads="1"/>
          </p:cNvSpPr>
          <p:nvPr/>
        </p:nvSpPr>
        <p:spPr bwMode="auto">
          <a:xfrm>
            <a:off x="895350" y="4357688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col.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533" name="Text Box 5"/>
          <p:cNvSpPr txBox="1">
            <a:spLocks noChangeArrowheads="1"/>
          </p:cNvSpPr>
          <p:nvPr/>
        </p:nvSpPr>
        <p:spPr bwMode="auto">
          <a:xfrm>
            <a:off x="89535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pic>
        <p:nvPicPr>
          <p:cNvPr id="1174534" name="Picture 6" descr="searchanim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480" r="1091" b="10762"/>
          <a:stretch>
            <a:fillRect/>
          </a:stretch>
        </p:blipFill>
        <p:spPr bwMode="auto">
          <a:xfrm>
            <a:off x="228600" y="4652963"/>
            <a:ext cx="9906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4537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Search for solution</a:t>
            </a:r>
            <a:r>
              <a:rPr lang="en-US" sz="4400" smtClean="0"/>
              <a:t/>
            </a:r>
            <a:br>
              <a:rPr lang="en-US" sz="4400" smtClean="0"/>
            </a:br>
            <a:r>
              <a:rPr lang="en-US" altLang="ko-KR" sz="2400" smtClean="0">
                <a:ea typeface="Gulim" pitchFamily="34" charset="-127"/>
              </a:rPr>
              <a:t>Overview: number of groups </a:t>
            </a:r>
            <a:r>
              <a:rPr lang="en-US" altLang="ko-KR" sz="2400" i="1" smtClean="0">
                <a:latin typeface="Times New Roman" pitchFamily="18" charset="0"/>
                <a:ea typeface="Gulim" pitchFamily="34" charset="-127"/>
              </a:rPr>
              <a:t>k</a:t>
            </a:r>
            <a:r>
              <a:rPr lang="en-US" altLang="ko-KR" sz="2400" smtClean="0">
                <a:ea typeface="Gulim" pitchFamily="34" charset="-127"/>
              </a:rPr>
              <a:t> and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altLang="ko-KR" sz="2400" smtClean="0">
                <a:ea typeface="Gulim" pitchFamily="34" charset="-127"/>
              </a:rPr>
              <a:t> (</a:t>
            </a:r>
            <a:r>
              <a:rPr lang="en-US" altLang="ko-KR" sz="2400" smtClean="0">
                <a:solidFill>
                  <a:srgbClr val="009900"/>
                </a:solidFill>
                <a:ea typeface="Gulim" pitchFamily="34" charset="-127"/>
              </a:rPr>
              <a:t>splits</a:t>
            </a:r>
            <a:r>
              <a:rPr lang="en-US" altLang="ko-KR" sz="2400" smtClean="0">
                <a:ea typeface="Gulim" pitchFamily="34" charset="-127"/>
              </a:rPr>
              <a:t> &amp; </a:t>
            </a:r>
            <a:r>
              <a:rPr lang="en-US" altLang="ko-KR" sz="2400" smtClean="0">
                <a:solidFill>
                  <a:srgbClr val="0066FF"/>
                </a:solidFill>
                <a:ea typeface="Gulim" pitchFamily="34" charset="-127"/>
              </a:rPr>
              <a:t>shuffles</a:t>
            </a:r>
            <a:r>
              <a:rPr lang="en-US" altLang="ko-KR" sz="2400" smtClean="0">
                <a:ea typeface="Gulim" pitchFamily="34" charset="-127"/>
              </a:rPr>
              <a:t>)</a:t>
            </a:r>
            <a:endParaRPr lang="en-US" sz="2400" smtClean="0">
              <a:ea typeface="Gulim" pitchFamily="34" charset="-127"/>
            </a:endParaRPr>
          </a:p>
        </p:txBody>
      </p:sp>
      <p:pic>
        <p:nvPicPr>
          <p:cNvPr id="45063" name="Picture 11" descr="searchanim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480" r="1091" b="10762"/>
          <a:stretch>
            <a:fillRect/>
          </a:stretch>
        </p:blipFill>
        <p:spPr bwMode="auto">
          <a:xfrm>
            <a:off x="1676400" y="1803400"/>
            <a:ext cx="232251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541" name="Picture 13" descr="searchani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203200" y="4645025"/>
            <a:ext cx="1016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4542" name="Text Box 14"/>
          <p:cNvSpPr txBox="1">
            <a:spLocks noChangeArrowheads="1"/>
          </p:cNvSpPr>
          <p:nvPr/>
        </p:nvSpPr>
        <p:spPr bwMode="auto">
          <a:xfrm>
            <a:off x="1524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=1,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=2</a:t>
            </a:r>
          </a:p>
        </p:txBody>
      </p:sp>
      <p:pic>
        <p:nvPicPr>
          <p:cNvPr id="1174543" name="Picture 15" descr="searchanim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14986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544" name="Picture 16" descr="searchanim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27940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545" name="Picture 17" descr="searchanim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58" r="1091" b="10542"/>
          <a:stretch>
            <a:fillRect/>
          </a:stretch>
        </p:blipFill>
        <p:spPr bwMode="auto">
          <a:xfrm>
            <a:off x="4089400" y="4646613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546" name="Picture 18" descr="searchanim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53848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547" name="Picture 19" descr="searchanim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66802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548" name="Picture 20" descr="searchanim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58" r="1091" b="10542"/>
          <a:stretch>
            <a:fillRect/>
          </a:stretch>
        </p:blipFill>
        <p:spPr bwMode="auto">
          <a:xfrm>
            <a:off x="7975600" y="4646613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4559" name="Group 31"/>
          <p:cNvGrpSpPr>
            <a:grpSpLocks/>
          </p:cNvGrpSpPr>
          <p:nvPr/>
        </p:nvGrpSpPr>
        <p:grpSpPr bwMode="auto">
          <a:xfrm>
            <a:off x="203200" y="4649788"/>
            <a:ext cx="1012825" cy="1003300"/>
            <a:chOff x="384" y="2595"/>
            <a:chExt cx="489" cy="485"/>
          </a:xfrm>
        </p:grpSpPr>
        <p:sp>
          <p:nvSpPr>
            <p:cNvPr id="1174560" name="Rectangle 32"/>
            <p:cNvSpPr>
              <a:spLocks noChangeArrowheads="1"/>
            </p:cNvSpPr>
            <p:nvPr/>
          </p:nvSpPr>
          <p:spPr bwMode="auto">
            <a:xfrm>
              <a:off x="384" y="2595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61" name="Line 33"/>
            <p:cNvSpPr>
              <a:spLocks noChangeShapeType="1"/>
            </p:cNvSpPr>
            <p:nvPr/>
          </p:nvSpPr>
          <p:spPr bwMode="auto">
            <a:xfrm>
              <a:off x="629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562" name="Group 34"/>
          <p:cNvGrpSpPr>
            <a:grpSpLocks/>
          </p:cNvGrpSpPr>
          <p:nvPr/>
        </p:nvGrpSpPr>
        <p:grpSpPr bwMode="auto">
          <a:xfrm>
            <a:off x="1498600" y="4646613"/>
            <a:ext cx="1012825" cy="1003300"/>
            <a:chOff x="1136" y="2593"/>
            <a:chExt cx="489" cy="485"/>
          </a:xfrm>
        </p:grpSpPr>
        <p:sp>
          <p:nvSpPr>
            <p:cNvPr id="1174563" name="Rectangle 35"/>
            <p:cNvSpPr>
              <a:spLocks noChangeArrowheads="1"/>
            </p:cNvSpPr>
            <p:nvPr/>
          </p:nvSpPr>
          <p:spPr bwMode="auto">
            <a:xfrm>
              <a:off x="1136" y="2593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64" name="Line 36"/>
            <p:cNvSpPr>
              <a:spLocks noChangeShapeType="1"/>
            </p:cNvSpPr>
            <p:nvPr/>
          </p:nvSpPr>
          <p:spPr bwMode="auto">
            <a:xfrm>
              <a:off x="1381" y="259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65" name="Line 37"/>
            <p:cNvSpPr>
              <a:spLocks noChangeShapeType="1"/>
            </p:cNvSpPr>
            <p:nvPr/>
          </p:nvSpPr>
          <p:spPr bwMode="auto">
            <a:xfrm rot="-5400000">
              <a:off x="1381" y="265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566" name="Group 38"/>
          <p:cNvGrpSpPr>
            <a:grpSpLocks/>
          </p:cNvGrpSpPr>
          <p:nvPr/>
        </p:nvGrpSpPr>
        <p:grpSpPr bwMode="auto">
          <a:xfrm>
            <a:off x="2797175" y="4648200"/>
            <a:ext cx="1012825" cy="1003300"/>
            <a:chOff x="1810" y="2595"/>
            <a:chExt cx="489" cy="485"/>
          </a:xfrm>
        </p:grpSpPr>
        <p:sp>
          <p:nvSpPr>
            <p:cNvPr id="1174567" name="Rectangle 39"/>
            <p:cNvSpPr>
              <a:spLocks noChangeArrowheads="1"/>
            </p:cNvSpPr>
            <p:nvPr/>
          </p:nvSpPr>
          <p:spPr bwMode="auto">
            <a:xfrm>
              <a:off x="1810" y="2595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68" name="Line 40"/>
            <p:cNvSpPr>
              <a:spLocks noChangeShapeType="1"/>
            </p:cNvSpPr>
            <p:nvPr/>
          </p:nvSpPr>
          <p:spPr bwMode="auto">
            <a:xfrm>
              <a:off x="2055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69" name="Line 41"/>
            <p:cNvSpPr>
              <a:spLocks noChangeShapeType="1"/>
            </p:cNvSpPr>
            <p:nvPr/>
          </p:nvSpPr>
          <p:spPr bwMode="auto">
            <a:xfrm rot="-5400000">
              <a:off x="2055" y="265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70" name="Line 42"/>
            <p:cNvSpPr>
              <a:spLocks noChangeShapeType="1"/>
            </p:cNvSpPr>
            <p:nvPr/>
          </p:nvSpPr>
          <p:spPr bwMode="auto">
            <a:xfrm>
              <a:off x="2189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571" name="Group 43"/>
          <p:cNvGrpSpPr>
            <a:grpSpLocks/>
          </p:cNvGrpSpPr>
          <p:nvPr/>
        </p:nvGrpSpPr>
        <p:grpSpPr bwMode="auto">
          <a:xfrm>
            <a:off x="4089400" y="4651375"/>
            <a:ext cx="1012825" cy="1003300"/>
            <a:chOff x="2528" y="2594"/>
            <a:chExt cx="489" cy="485"/>
          </a:xfrm>
        </p:grpSpPr>
        <p:sp>
          <p:nvSpPr>
            <p:cNvPr id="1174572" name="Rectangle 44"/>
            <p:cNvSpPr>
              <a:spLocks noChangeArrowheads="1"/>
            </p:cNvSpPr>
            <p:nvPr/>
          </p:nvSpPr>
          <p:spPr bwMode="auto">
            <a:xfrm>
              <a:off x="2528" y="2594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73" name="Line 45"/>
            <p:cNvSpPr>
              <a:spLocks noChangeShapeType="1"/>
            </p:cNvSpPr>
            <p:nvPr/>
          </p:nvSpPr>
          <p:spPr bwMode="auto">
            <a:xfrm>
              <a:off x="2773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74" name="Line 46"/>
            <p:cNvSpPr>
              <a:spLocks noChangeShapeType="1"/>
            </p:cNvSpPr>
            <p:nvPr/>
          </p:nvSpPr>
          <p:spPr bwMode="auto">
            <a:xfrm rot="-5400000">
              <a:off x="2773" y="271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75" name="Line 47"/>
            <p:cNvSpPr>
              <a:spLocks noChangeShapeType="1"/>
            </p:cNvSpPr>
            <p:nvPr/>
          </p:nvSpPr>
          <p:spPr bwMode="auto">
            <a:xfrm>
              <a:off x="2907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76" name="Line 48"/>
            <p:cNvSpPr>
              <a:spLocks noChangeShapeType="1"/>
            </p:cNvSpPr>
            <p:nvPr/>
          </p:nvSpPr>
          <p:spPr bwMode="auto">
            <a:xfrm rot="-5400000">
              <a:off x="2776" y="2531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577" name="Group 49"/>
          <p:cNvGrpSpPr>
            <a:grpSpLocks/>
          </p:cNvGrpSpPr>
          <p:nvPr/>
        </p:nvGrpSpPr>
        <p:grpSpPr bwMode="auto">
          <a:xfrm>
            <a:off x="5384800" y="4648200"/>
            <a:ext cx="1012825" cy="1003300"/>
            <a:chOff x="3248" y="2594"/>
            <a:chExt cx="489" cy="485"/>
          </a:xfrm>
        </p:grpSpPr>
        <p:sp>
          <p:nvSpPr>
            <p:cNvPr id="1174578" name="Rectangle 50"/>
            <p:cNvSpPr>
              <a:spLocks noChangeArrowheads="1"/>
            </p:cNvSpPr>
            <p:nvPr/>
          </p:nvSpPr>
          <p:spPr bwMode="auto">
            <a:xfrm>
              <a:off x="3248" y="2594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79" name="Line 51"/>
            <p:cNvSpPr>
              <a:spLocks noChangeShapeType="1"/>
            </p:cNvSpPr>
            <p:nvPr/>
          </p:nvSpPr>
          <p:spPr bwMode="auto">
            <a:xfrm>
              <a:off x="3401" y="259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0" name="Line 52"/>
            <p:cNvSpPr>
              <a:spLocks noChangeShapeType="1"/>
            </p:cNvSpPr>
            <p:nvPr/>
          </p:nvSpPr>
          <p:spPr bwMode="auto">
            <a:xfrm rot="-5400000">
              <a:off x="3493" y="271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1" name="Line 53"/>
            <p:cNvSpPr>
              <a:spLocks noChangeShapeType="1"/>
            </p:cNvSpPr>
            <p:nvPr/>
          </p:nvSpPr>
          <p:spPr bwMode="auto">
            <a:xfrm>
              <a:off x="3645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2" name="Line 54"/>
            <p:cNvSpPr>
              <a:spLocks noChangeShapeType="1"/>
            </p:cNvSpPr>
            <p:nvPr/>
          </p:nvSpPr>
          <p:spPr bwMode="auto">
            <a:xfrm rot="-5400000">
              <a:off x="3496" y="2531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3" name="Line 55"/>
            <p:cNvSpPr>
              <a:spLocks noChangeShapeType="1"/>
            </p:cNvSpPr>
            <p:nvPr/>
          </p:nvSpPr>
          <p:spPr bwMode="auto">
            <a:xfrm>
              <a:off x="3537" y="259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584" name="Group 56"/>
          <p:cNvGrpSpPr>
            <a:grpSpLocks/>
          </p:cNvGrpSpPr>
          <p:nvPr/>
        </p:nvGrpSpPr>
        <p:grpSpPr bwMode="auto">
          <a:xfrm>
            <a:off x="6680200" y="4649788"/>
            <a:ext cx="1012825" cy="1003300"/>
            <a:chOff x="3968" y="2595"/>
            <a:chExt cx="489" cy="485"/>
          </a:xfrm>
        </p:grpSpPr>
        <p:sp>
          <p:nvSpPr>
            <p:cNvPr id="1174585" name="Rectangle 57"/>
            <p:cNvSpPr>
              <a:spLocks noChangeArrowheads="1"/>
            </p:cNvSpPr>
            <p:nvPr/>
          </p:nvSpPr>
          <p:spPr bwMode="auto">
            <a:xfrm>
              <a:off x="3968" y="2595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6" name="Line 58"/>
            <p:cNvSpPr>
              <a:spLocks noChangeShapeType="1"/>
            </p:cNvSpPr>
            <p:nvPr/>
          </p:nvSpPr>
          <p:spPr bwMode="auto">
            <a:xfrm>
              <a:off x="4121" y="2598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7" name="Line 59"/>
            <p:cNvSpPr>
              <a:spLocks noChangeShapeType="1"/>
            </p:cNvSpPr>
            <p:nvPr/>
          </p:nvSpPr>
          <p:spPr bwMode="auto">
            <a:xfrm rot="-5400000">
              <a:off x="4213" y="273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8" name="Line 60"/>
            <p:cNvSpPr>
              <a:spLocks noChangeShapeType="1"/>
            </p:cNvSpPr>
            <p:nvPr/>
          </p:nvSpPr>
          <p:spPr bwMode="auto">
            <a:xfrm>
              <a:off x="4365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9" name="Line 61"/>
            <p:cNvSpPr>
              <a:spLocks noChangeShapeType="1"/>
            </p:cNvSpPr>
            <p:nvPr/>
          </p:nvSpPr>
          <p:spPr bwMode="auto">
            <a:xfrm rot="-5400000">
              <a:off x="4216" y="2532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0" name="Line 62"/>
            <p:cNvSpPr>
              <a:spLocks noChangeShapeType="1"/>
            </p:cNvSpPr>
            <p:nvPr/>
          </p:nvSpPr>
          <p:spPr bwMode="auto">
            <a:xfrm>
              <a:off x="4257" y="2598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1" name="Line 63"/>
            <p:cNvSpPr>
              <a:spLocks noChangeShapeType="1"/>
            </p:cNvSpPr>
            <p:nvPr/>
          </p:nvSpPr>
          <p:spPr bwMode="auto">
            <a:xfrm rot="-5400000">
              <a:off x="4213" y="261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592" name="Group 64"/>
          <p:cNvGrpSpPr>
            <a:grpSpLocks/>
          </p:cNvGrpSpPr>
          <p:nvPr/>
        </p:nvGrpSpPr>
        <p:grpSpPr bwMode="auto">
          <a:xfrm>
            <a:off x="7975600" y="4646613"/>
            <a:ext cx="1012825" cy="1008062"/>
            <a:chOff x="4688" y="2591"/>
            <a:chExt cx="489" cy="487"/>
          </a:xfrm>
        </p:grpSpPr>
        <p:sp>
          <p:nvSpPr>
            <p:cNvPr id="1174593" name="Rectangle 65"/>
            <p:cNvSpPr>
              <a:spLocks noChangeArrowheads="1"/>
            </p:cNvSpPr>
            <p:nvPr/>
          </p:nvSpPr>
          <p:spPr bwMode="auto">
            <a:xfrm>
              <a:off x="4688" y="2591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4" name="Line 66"/>
            <p:cNvSpPr>
              <a:spLocks noChangeShapeType="1"/>
            </p:cNvSpPr>
            <p:nvPr/>
          </p:nvSpPr>
          <p:spPr bwMode="auto">
            <a:xfrm>
              <a:off x="4771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5" name="Line 67"/>
            <p:cNvSpPr>
              <a:spLocks noChangeShapeType="1"/>
            </p:cNvSpPr>
            <p:nvPr/>
          </p:nvSpPr>
          <p:spPr bwMode="auto">
            <a:xfrm rot="-5400000">
              <a:off x="4933" y="273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6" name="Line 68"/>
            <p:cNvSpPr>
              <a:spLocks noChangeShapeType="1"/>
            </p:cNvSpPr>
            <p:nvPr/>
          </p:nvSpPr>
          <p:spPr bwMode="auto">
            <a:xfrm>
              <a:off x="5106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7" name="Line 69"/>
            <p:cNvSpPr>
              <a:spLocks noChangeShapeType="1"/>
            </p:cNvSpPr>
            <p:nvPr/>
          </p:nvSpPr>
          <p:spPr bwMode="auto">
            <a:xfrm rot="-5400000">
              <a:off x="4936" y="2528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8" name="Line 70"/>
            <p:cNvSpPr>
              <a:spLocks noChangeShapeType="1"/>
            </p:cNvSpPr>
            <p:nvPr/>
          </p:nvSpPr>
          <p:spPr bwMode="auto">
            <a:xfrm>
              <a:off x="4905" y="2596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9" name="Line 71"/>
            <p:cNvSpPr>
              <a:spLocks noChangeShapeType="1"/>
            </p:cNvSpPr>
            <p:nvPr/>
          </p:nvSpPr>
          <p:spPr bwMode="auto">
            <a:xfrm rot="-5400000">
              <a:off x="4933" y="261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00" name="Line 72"/>
            <p:cNvSpPr>
              <a:spLocks noChangeShapeType="1"/>
            </p:cNvSpPr>
            <p:nvPr/>
          </p:nvSpPr>
          <p:spPr bwMode="auto">
            <a:xfrm>
              <a:off x="5014" y="259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74601" name="Text Box 73"/>
          <p:cNvSpPr txBox="1">
            <a:spLocks noChangeArrowheads="1"/>
          </p:cNvSpPr>
          <p:nvPr/>
        </p:nvSpPr>
        <p:spPr bwMode="auto">
          <a:xfrm>
            <a:off x="14478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CC00"/>
                </a:solidFill>
              </a:rPr>
              <a:t>k</a:t>
            </a:r>
            <a:r>
              <a:rPr lang="en-US" sz="1800">
                <a:solidFill>
                  <a:srgbClr val="00CC00"/>
                </a:solidFill>
              </a:rPr>
              <a:t>=2</a:t>
            </a:r>
            <a:r>
              <a:rPr lang="en-US" sz="1800"/>
              <a:t>, </a:t>
            </a:r>
            <a:r>
              <a:rPr lang="en-US" sz="1800" i="1">
                <a:cs typeface="Times New Roman" pitchFamily="18" charset="0"/>
              </a:rPr>
              <a:t>ℓ</a:t>
            </a:r>
            <a:r>
              <a:rPr lang="en-US" sz="1800"/>
              <a:t>=2</a:t>
            </a:r>
          </a:p>
        </p:txBody>
      </p:sp>
      <p:sp>
        <p:nvSpPr>
          <p:cNvPr id="1174602" name="Text Box 74"/>
          <p:cNvSpPr txBox="1">
            <a:spLocks noChangeArrowheads="1"/>
          </p:cNvSpPr>
          <p:nvPr/>
        </p:nvSpPr>
        <p:spPr bwMode="auto">
          <a:xfrm>
            <a:off x="27432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=2,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=3</a:t>
            </a:r>
          </a:p>
        </p:txBody>
      </p:sp>
      <p:sp>
        <p:nvSpPr>
          <p:cNvPr id="1174603" name="Text Box 75"/>
          <p:cNvSpPr txBox="1">
            <a:spLocks noChangeArrowheads="1"/>
          </p:cNvSpPr>
          <p:nvPr/>
        </p:nvSpPr>
        <p:spPr bwMode="auto">
          <a:xfrm>
            <a:off x="40386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CC00"/>
                </a:solidFill>
              </a:rPr>
              <a:t>k</a:t>
            </a:r>
            <a:r>
              <a:rPr lang="en-US" sz="1800">
                <a:solidFill>
                  <a:srgbClr val="00CC00"/>
                </a:solidFill>
              </a:rPr>
              <a:t>=3</a:t>
            </a:r>
            <a:r>
              <a:rPr lang="en-US" sz="1800"/>
              <a:t>, </a:t>
            </a:r>
            <a:r>
              <a:rPr lang="en-US" sz="1800" i="1">
                <a:cs typeface="Times New Roman" pitchFamily="18" charset="0"/>
              </a:rPr>
              <a:t>ℓ</a:t>
            </a:r>
            <a:r>
              <a:rPr lang="en-US" sz="1800"/>
              <a:t>=3</a:t>
            </a:r>
          </a:p>
        </p:txBody>
      </p:sp>
      <p:sp>
        <p:nvSpPr>
          <p:cNvPr id="1174604" name="Text Box 76"/>
          <p:cNvSpPr txBox="1">
            <a:spLocks noChangeArrowheads="1"/>
          </p:cNvSpPr>
          <p:nvPr/>
        </p:nvSpPr>
        <p:spPr bwMode="auto">
          <a:xfrm>
            <a:off x="53340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=3,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=4</a:t>
            </a:r>
          </a:p>
        </p:txBody>
      </p:sp>
      <p:sp>
        <p:nvSpPr>
          <p:cNvPr id="1174605" name="Text Box 77"/>
          <p:cNvSpPr txBox="1">
            <a:spLocks noChangeArrowheads="1"/>
          </p:cNvSpPr>
          <p:nvPr/>
        </p:nvSpPr>
        <p:spPr bwMode="auto">
          <a:xfrm>
            <a:off x="66294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CC00"/>
                </a:solidFill>
              </a:rPr>
              <a:t>k</a:t>
            </a:r>
            <a:r>
              <a:rPr lang="en-US" sz="1800">
                <a:solidFill>
                  <a:srgbClr val="00CC00"/>
                </a:solidFill>
              </a:rPr>
              <a:t>=4</a:t>
            </a:r>
            <a:r>
              <a:rPr lang="en-US" sz="1800"/>
              <a:t>, </a:t>
            </a:r>
            <a:r>
              <a:rPr lang="en-US" sz="1800" i="1">
                <a:cs typeface="Times New Roman" pitchFamily="18" charset="0"/>
              </a:rPr>
              <a:t>ℓ</a:t>
            </a:r>
            <a:r>
              <a:rPr lang="en-US" sz="1800"/>
              <a:t>=4</a:t>
            </a:r>
          </a:p>
        </p:txBody>
      </p:sp>
      <p:sp>
        <p:nvSpPr>
          <p:cNvPr id="1174606" name="Text Box 78"/>
          <p:cNvSpPr txBox="1">
            <a:spLocks noChangeArrowheads="1"/>
          </p:cNvSpPr>
          <p:nvPr/>
        </p:nvSpPr>
        <p:spPr bwMode="auto">
          <a:xfrm>
            <a:off x="79248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=4,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=5</a:t>
            </a:r>
          </a:p>
        </p:txBody>
      </p:sp>
      <p:sp>
        <p:nvSpPr>
          <p:cNvPr id="1174607" name="AutoShape 79"/>
          <p:cNvSpPr>
            <a:spLocks noChangeArrowheads="1"/>
          </p:cNvSpPr>
          <p:nvPr/>
        </p:nvSpPr>
        <p:spPr bwMode="auto">
          <a:xfrm flipH="1" flipV="1">
            <a:off x="457200" y="3505200"/>
            <a:ext cx="1143000" cy="1066800"/>
          </a:xfrm>
          <a:custGeom>
            <a:avLst/>
            <a:gdLst>
              <a:gd name="T0" fmla="*/ 889000 w 21600"/>
              <a:gd name="T1" fmla="*/ 0 h 21600"/>
              <a:gd name="T2" fmla="*/ 635000 w 21600"/>
              <a:gd name="T3" fmla="*/ 156810 h 21600"/>
              <a:gd name="T4" fmla="*/ 0 w 21600"/>
              <a:gd name="T5" fmla="*/ 958935 h 21600"/>
              <a:gd name="T6" fmla="*/ 494506 w 21600"/>
              <a:gd name="T7" fmla="*/ 1066800 h 21600"/>
              <a:gd name="T8" fmla="*/ 989013 w 21600"/>
              <a:gd name="T9" fmla="*/ 624029 h 21600"/>
              <a:gd name="T10" fmla="*/ 1143000 w 21600"/>
              <a:gd name="T11" fmla="*/ 15681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231 h 21600"/>
              <a:gd name="T20" fmla="*/ 186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00" y="0"/>
                </a:moveTo>
                <a:lnTo>
                  <a:pt x="12000" y="3175"/>
                </a:lnTo>
                <a:lnTo>
                  <a:pt x="14910" y="3175"/>
                </a:lnTo>
                <a:lnTo>
                  <a:pt x="14910" y="17231"/>
                </a:lnTo>
                <a:lnTo>
                  <a:pt x="0" y="17231"/>
                </a:lnTo>
                <a:lnTo>
                  <a:pt x="0" y="21600"/>
                </a:lnTo>
                <a:lnTo>
                  <a:pt x="18690" y="21600"/>
                </a:lnTo>
                <a:lnTo>
                  <a:pt x="18690" y="3175"/>
                </a:lnTo>
                <a:lnTo>
                  <a:pt x="21600" y="3175"/>
                </a:lnTo>
                <a:lnTo>
                  <a:pt x="16800" y="0"/>
                </a:ln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4608" name="AutoShape 80"/>
          <p:cNvSpPr>
            <a:spLocks noChangeArrowheads="1"/>
          </p:cNvSpPr>
          <p:nvPr/>
        </p:nvSpPr>
        <p:spPr bwMode="auto">
          <a:xfrm>
            <a:off x="12477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09" name="AutoShape 81"/>
          <p:cNvSpPr>
            <a:spLocks noChangeArrowheads="1"/>
          </p:cNvSpPr>
          <p:nvPr/>
        </p:nvSpPr>
        <p:spPr bwMode="auto">
          <a:xfrm>
            <a:off x="25431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10" name="AutoShape 82"/>
          <p:cNvSpPr>
            <a:spLocks noChangeArrowheads="1"/>
          </p:cNvSpPr>
          <p:nvPr/>
        </p:nvSpPr>
        <p:spPr bwMode="auto">
          <a:xfrm>
            <a:off x="38385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11" name="AutoShape 83"/>
          <p:cNvSpPr>
            <a:spLocks noChangeArrowheads="1"/>
          </p:cNvSpPr>
          <p:nvPr/>
        </p:nvSpPr>
        <p:spPr bwMode="auto">
          <a:xfrm>
            <a:off x="51339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12" name="AutoShape 84"/>
          <p:cNvSpPr>
            <a:spLocks noChangeArrowheads="1"/>
          </p:cNvSpPr>
          <p:nvPr/>
        </p:nvSpPr>
        <p:spPr bwMode="auto">
          <a:xfrm>
            <a:off x="64293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13" name="AutoShape 85"/>
          <p:cNvSpPr>
            <a:spLocks noChangeArrowheads="1"/>
          </p:cNvSpPr>
          <p:nvPr/>
        </p:nvSpPr>
        <p:spPr bwMode="auto">
          <a:xfrm>
            <a:off x="77247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15" name="Text Box 87"/>
          <p:cNvSpPr txBox="1">
            <a:spLocks noChangeArrowheads="1"/>
          </p:cNvSpPr>
          <p:nvPr/>
        </p:nvSpPr>
        <p:spPr bwMode="auto">
          <a:xfrm>
            <a:off x="2209800" y="1371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 </a:t>
            </a:r>
            <a:r>
              <a:rPr lang="en-US" sz="1800"/>
              <a:t>= 1, 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1</a:t>
            </a:r>
          </a:p>
        </p:txBody>
      </p:sp>
      <p:sp>
        <p:nvSpPr>
          <p:cNvPr id="1174616" name="Rectangle 88"/>
          <p:cNvSpPr>
            <a:spLocks noChangeArrowheads="1"/>
          </p:cNvSpPr>
          <p:nvPr/>
        </p:nvSpPr>
        <p:spPr bwMode="auto">
          <a:xfrm>
            <a:off x="1685925" y="1804988"/>
            <a:ext cx="2297113" cy="2303462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17" name="Text Box 89"/>
          <p:cNvSpPr txBox="1">
            <a:spLocks noChangeArrowheads="1"/>
          </p:cNvSpPr>
          <p:nvPr/>
        </p:nvSpPr>
        <p:spPr bwMode="auto">
          <a:xfrm>
            <a:off x="1676400" y="43434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18" name="Text Box 90"/>
          <p:cNvSpPr txBox="1">
            <a:spLocks noChangeArrowheads="1"/>
          </p:cNvSpPr>
          <p:nvPr/>
        </p:nvSpPr>
        <p:spPr bwMode="auto">
          <a:xfrm>
            <a:off x="169545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19" name="Text Box 91"/>
          <p:cNvSpPr txBox="1">
            <a:spLocks noChangeArrowheads="1"/>
          </p:cNvSpPr>
          <p:nvPr/>
        </p:nvSpPr>
        <p:spPr bwMode="auto">
          <a:xfrm>
            <a:off x="381000" y="6216650"/>
            <a:ext cx="1787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sz="2000" b="1">
                <a:solidFill>
                  <a:srgbClr val="009900"/>
                </a:solidFill>
                <a:latin typeface="Arial" pitchFamily="34" charset="0"/>
              </a:rPr>
              <a:t>Split: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000">
                <a:solidFill>
                  <a:srgbClr val="009900"/>
                </a:solidFill>
                <a:latin typeface="Arial" pitchFamily="34" charset="0"/>
              </a:rPr>
              <a:t>Increase </a:t>
            </a:r>
            <a:r>
              <a:rPr lang="en-US" sz="2000" i="1">
                <a:solidFill>
                  <a:srgbClr val="009900"/>
                </a:solidFill>
              </a:rPr>
              <a:t>k</a:t>
            </a:r>
            <a:r>
              <a:rPr lang="en-US" sz="2000">
                <a:solidFill>
                  <a:srgbClr val="009900"/>
                </a:solidFill>
                <a:latin typeface="Arial" pitchFamily="34" charset="0"/>
              </a:rPr>
              <a:t> or </a:t>
            </a:r>
            <a:r>
              <a:rPr lang="en-US" sz="2000" i="1">
                <a:solidFill>
                  <a:srgbClr val="009900"/>
                </a:solidFill>
                <a:latin typeface="Arial" pitchFamily="34" charset="0"/>
              </a:rPr>
              <a:t>ℓ</a:t>
            </a:r>
          </a:p>
        </p:txBody>
      </p:sp>
      <p:sp>
        <p:nvSpPr>
          <p:cNvPr id="1174620" name="Text Box 92"/>
          <p:cNvSpPr txBox="1">
            <a:spLocks noChangeArrowheads="1"/>
          </p:cNvSpPr>
          <p:nvPr/>
        </p:nvSpPr>
        <p:spPr bwMode="auto">
          <a:xfrm>
            <a:off x="2479675" y="6216650"/>
            <a:ext cx="2808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000" b="1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Shuffle: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000">
                <a:solidFill>
                  <a:srgbClr val="0066FF"/>
                </a:solidFill>
                <a:latin typeface="Arial" charset="0"/>
                <a:ea typeface="ＭＳ Ｐゴシック" charset="0"/>
              </a:rPr>
              <a:t>Rearrange rows </a:t>
            </a:r>
            <a:r>
              <a:rPr lang="en-US" altLang="ko-KR" sz="20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or</a:t>
            </a:r>
            <a:r>
              <a:rPr lang="en-US" sz="2000">
                <a:solidFill>
                  <a:srgbClr val="0066FF"/>
                </a:solidFill>
                <a:latin typeface="Arial" charset="0"/>
                <a:ea typeface="ＭＳ Ｐゴシック" charset="0"/>
              </a:rPr>
              <a:t> cols</a:t>
            </a:r>
          </a:p>
        </p:txBody>
      </p:sp>
      <p:sp>
        <p:nvSpPr>
          <p:cNvPr id="1174621" name="Text Box 93"/>
          <p:cNvSpPr txBox="1">
            <a:spLocks noChangeArrowheads="1"/>
          </p:cNvSpPr>
          <p:nvPr/>
        </p:nvSpPr>
        <p:spPr bwMode="auto">
          <a:xfrm>
            <a:off x="2895600" y="43434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col.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22" name="Text Box 94"/>
          <p:cNvSpPr txBox="1">
            <a:spLocks noChangeArrowheads="1"/>
          </p:cNvSpPr>
          <p:nvPr/>
        </p:nvSpPr>
        <p:spPr bwMode="auto">
          <a:xfrm>
            <a:off x="291465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23" name="Text Box 95"/>
          <p:cNvSpPr txBox="1">
            <a:spLocks noChangeArrowheads="1"/>
          </p:cNvSpPr>
          <p:nvPr/>
        </p:nvSpPr>
        <p:spPr bwMode="auto">
          <a:xfrm>
            <a:off x="4191000" y="43434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24" name="Text Box 96"/>
          <p:cNvSpPr txBox="1">
            <a:spLocks noChangeArrowheads="1"/>
          </p:cNvSpPr>
          <p:nvPr/>
        </p:nvSpPr>
        <p:spPr bwMode="auto">
          <a:xfrm>
            <a:off x="421005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25" name="Text Box 97"/>
          <p:cNvSpPr txBox="1">
            <a:spLocks noChangeArrowheads="1"/>
          </p:cNvSpPr>
          <p:nvPr/>
        </p:nvSpPr>
        <p:spPr bwMode="auto">
          <a:xfrm>
            <a:off x="5486400" y="43434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col.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26" name="Text Box 98"/>
          <p:cNvSpPr txBox="1">
            <a:spLocks noChangeArrowheads="1"/>
          </p:cNvSpPr>
          <p:nvPr/>
        </p:nvSpPr>
        <p:spPr bwMode="auto">
          <a:xfrm>
            <a:off x="550545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27" name="Text Box 99"/>
          <p:cNvSpPr txBox="1">
            <a:spLocks noChangeArrowheads="1"/>
          </p:cNvSpPr>
          <p:nvPr/>
        </p:nvSpPr>
        <p:spPr bwMode="auto">
          <a:xfrm>
            <a:off x="6781800" y="43434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28" name="Text Box 100"/>
          <p:cNvSpPr txBox="1">
            <a:spLocks noChangeArrowheads="1"/>
          </p:cNvSpPr>
          <p:nvPr/>
        </p:nvSpPr>
        <p:spPr bwMode="auto">
          <a:xfrm>
            <a:off x="680085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29" name="Text Box 101"/>
          <p:cNvSpPr txBox="1">
            <a:spLocks noChangeArrowheads="1"/>
          </p:cNvSpPr>
          <p:nvPr/>
        </p:nvSpPr>
        <p:spPr bwMode="auto">
          <a:xfrm>
            <a:off x="8058150" y="43434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col.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30" name="Text Box 102"/>
          <p:cNvSpPr txBox="1">
            <a:spLocks noChangeArrowheads="1"/>
          </p:cNvSpPr>
          <p:nvPr/>
        </p:nvSpPr>
        <p:spPr bwMode="auto">
          <a:xfrm>
            <a:off x="807720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31" name="AutoShape 103"/>
          <p:cNvSpPr>
            <a:spLocks noChangeArrowheads="1"/>
          </p:cNvSpPr>
          <p:nvPr/>
        </p:nvSpPr>
        <p:spPr bwMode="auto">
          <a:xfrm rot="-5400000">
            <a:off x="8286750" y="4057650"/>
            <a:ext cx="495300" cy="457200"/>
          </a:xfrm>
          <a:prstGeom prst="rightArrow">
            <a:avLst>
              <a:gd name="adj1" fmla="val 43056"/>
              <a:gd name="adj2" fmla="val 33408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33" name="Text Box 105"/>
          <p:cNvSpPr txBox="1">
            <a:spLocks noChangeArrowheads="1"/>
          </p:cNvSpPr>
          <p:nvPr/>
        </p:nvSpPr>
        <p:spPr bwMode="auto">
          <a:xfrm>
            <a:off x="7848600" y="36718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9900"/>
                </a:solidFill>
              </a:rPr>
              <a:t>k </a:t>
            </a:r>
            <a:r>
              <a:rPr lang="en-US" sz="1800">
                <a:solidFill>
                  <a:srgbClr val="009900"/>
                </a:solidFill>
              </a:rPr>
              <a:t>= 5</a:t>
            </a:r>
            <a:r>
              <a:rPr lang="en-US" sz="1800"/>
              <a:t>, 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5</a:t>
            </a:r>
          </a:p>
        </p:txBody>
      </p:sp>
      <p:pic>
        <p:nvPicPr>
          <p:cNvPr id="1174634" name="Picture 106" descr="searchanim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480" r="1091" b="10762"/>
          <a:stretch>
            <a:fillRect/>
          </a:stretch>
        </p:blipFill>
        <p:spPr bwMode="auto">
          <a:xfrm>
            <a:off x="7977188" y="2643188"/>
            <a:ext cx="10144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4635" name="Group 107"/>
          <p:cNvGrpSpPr>
            <a:grpSpLocks/>
          </p:cNvGrpSpPr>
          <p:nvPr/>
        </p:nvGrpSpPr>
        <p:grpSpPr bwMode="auto">
          <a:xfrm>
            <a:off x="7977188" y="2643188"/>
            <a:ext cx="1004887" cy="1014412"/>
            <a:chOff x="988" y="1058"/>
            <a:chExt cx="980" cy="978"/>
          </a:xfrm>
        </p:grpSpPr>
        <p:sp>
          <p:nvSpPr>
            <p:cNvPr id="1174636" name="Rectangle 108"/>
            <p:cNvSpPr>
              <a:spLocks noChangeArrowheads="1"/>
            </p:cNvSpPr>
            <p:nvPr/>
          </p:nvSpPr>
          <p:spPr bwMode="auto">
            <a:xfrm>
              <a:off x="993" y="1060"/>
              <a:ext cx="971" cy="973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37" name="Line 109"/>
            <p:cNvSpPr>
              <a:spLocks noChangeShapeType="1"/>
            </p:cNvSpPr>
            <p:nvPr/>
          </p:nvSpPr>
          <p:spPr bwMode="auto">
            <a:xfrm>
              <a:off x="1154" y="1058"/>
              <a:ext cx="0" cy="97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38" name="Line 110"/>
            <p:cNvSpPr>
              <a:spLocks noChangeShapeType="1"/>
            </p:cNvSpPr>
            <p:nvPr/>
          </p:nvSpPr>
          <p:spPr bwMode="auto">
            <a:xfrm>
              <a:off x="1423" y="1060"/>
              <a:ext cx="0" cy="97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39" name="Line 111"/>
            <p:cNvSpPr>
              <a:spLocks noChangeShapeType="1"/>
            </p:cNvSpPr>
            <p:nvPr/>
          </p:nvSpPr>
          <p:spPr bwMode="auto">
            <a:xfrm>
              <a:off x="1641" y="1060"/>
              <a:ext cx="0" cy="97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40" name="Line 112"/>
            <p:cNvSpPr>
              <a:spLocks noChangeShapeType="1"/>
            </p:cNvSpPr>
            <p:nvPr/>
          </p:nvSpPr>
          <p:spPr bwMode="auto">
            <a:xfrm>
              <a:off x="1827" y="1060"/>
              <a:ext cx="0" cy="97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41" name="Line 113"/>
            <p:cNvSpPr>
              <a:spLocks noChangeShapeType="1"/>
            </p:cNvSpPr>
            <p:nvPr/>
          </p:nvSpPr>
          <p:spPr bwMode="auto">
            <a:xfrm rot="-5400000">
              <a:off x="1479" y="932"/>
              <a:ext cx="0" cy="975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42" name="Line 114"/>
            <p:cNvSpPr>
              <a:spLocks noChangeShapeType="1"/>
            </p:cNvSpPr>
            <p:nvPr/>
          </p:nvSpPr>
          <p:spPr bwMode="auto">
            <a:xfrm rot="-5400000">
              <a:off x="1480" y="1101"/>
              <a:ext cx="0" cy="975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43" name="Line 115"/>
            <p:cNvSpPr>
              <a:spLocks noChangeShapeType="1"/>
            </p:cNvSpPr>
            <p:nvPr/>
          </p:nvSpPr>
          <p:spPr bwMode="auto">
            <a:xfrm rot="-5400000">
              <a:off x="1476" y="1343"/>
              <a:ext cx="0" cy="975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44" name="Line 116"/>
            <p:cNvSpPr>
              <a:spLocks noChangeShapeType="1"/>
            </p:cNvSpPr>
            <p:nvPr/>
          </p:nvSpPr>
          <p:spPr bwMode="auto">
            <a:xfrm rot="-5400000">
              <a:off x="1477" y="1461"/>
              <a:ext cx="0" cy="975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74645" name="Text Box 117"/>
          <p:cNvSpPr txBox="1">
            <a:spLocks noChangeArrowheads="1"/>
          </p:cNvSpPr>
          <p:nvPr/>
        </p:nvSpPr>
        <p:spPr bwMode="auto">
          <a:xfrm>
            <a:off x="7924800" y="230028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46" name="Text Box 118"/>
          <p:cNvSpPr txBox="1">
            <a:spLocks noChangeArrowheads="1"/>
          </p:cNvSpPr>
          <p:nvPr/>
        </p:nvSpPr>
        <p:spPr bwMode="auto">
          <a:xfrm>
            <a:off x="7943850" y="207168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47" name="AutoShape 119"/>
          <p:cNvSpPr>
            <a:spLocks noChangeArrowheads="1"/>
          </p:cNvSpPr>
          <p:nvPr/>
        </p:nvSpPr>
        <p:spPr bwMode="auto">
          <a:xfrm flipH="1">
            <a:off x="7696200" y="28956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48" name="Text Box 120"/>
          <p:cNvSpPr txBox="1">
            <a:spLocks noChangeArrowheads="1"/>
          </p:cNvSpPr>
          <p:nvPr/>
        </p:nvSpPr>
        <p:spPr bwMode="auto">
          <a:xfrm>
            <a:off x="6477000" y="3657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 </a:t>
            </a:r>
            <a:r>
              <a:rPr lang="en-US" sz="1800"/>
              <a:t>= 5, </a:t>
            </a:r>
            <a:r>
              <a:rPr lang="en-US" sz="1800">
                <a:solidFill>
                  <a:srgbClr val="009900"/>
                </a:solidFill>
              </a:rPr>
              <a:t> </a:t>
            </a:r>
            <a:r>
              <a:rPr lang="en-US" sz="1800" i="1">
                <a:solidFill>
                  <a:srgbClr val="009900"/>
                </a:solidFill>
                <a:cs typeface="Times New Roman" pitchFamily="18" charset="0"/>
              </a:rPr>
              <a:t>ℓ </a:t>
            </a:r>
            <a:r>
              <a:rPr lang="en-US" sz="1800">
                <a:solidFill>
                  <a:srgbClr val="009900"/>
                </a:solidFill>
              </a:rPr>
              <a:t>= </a:t>
            </a:r>
            <a:r>
              <a:rPr lang="en-US" altLang="ko-KR" sz="1800">
                <a:solidFill>
                  <a:srgbClr val="009900"/>
                </a:solidFill>
                <a:ea typeface="Gulim" pitchFamily="34" charset="-127"/>
              </a:rPr>
              <a:t>6</a:t>
            </a:r>
            <a:endParaRPr lang="en-US" sz="1800">
              <a:solidFill>
                <a:srgbClr val="009900"/>
              </a:solidFill>
            </a:endParaRPr>
          </a:p>
        </p:txBody>
      </p:sp>
      <p:pic>
        <p:nvPicPr>
          <p:cNvPr id="1174649" name="Picture 121" descr="searchanim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480" r="1091" b="10762"/>
          <a:stretch>
            <a:fillRect/>
          </a:stretch>
        </p:blipFill>
        <p:spPr bwMode="auto">
          <a:xfrm>
            <a:off x="6605588" y="2628900"/>
            <a:ext cx="101441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4660" name="Text Box 132"/>
          <p:cNvSpPr txBox="1">
            <a:spLocks noChangeArrowheads="1"/>
          </p:cNvSpPr>
          <p:nvPr/>
        </p:nvSpPr>
        <p:spPr bwMode="auto">
          <a:xfrm>
            <a:off x="6553200" y="22860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col.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61" name="Text Box 133"/>
          <p:cNvSpPr txBox="1">
            <a:spLocks noChangeArrowheads="1"/>
          </p:cNvSpPr>
          <p:nvPr/>
        </p:nvSpPr>
        <p:spPr bwMode="auto">
          <a:xfrm>
            <a:off x="6572250" y="20574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63" name="Text Box 135"/>
          <p:cNvSpPr txBox="1">
            <a:spLocks noChangeArrowheads="1"/>
          </p:cNvSpPr>
          <p:nvPr/>
        </p:nvSpPr>
        <p:spPr bwMode="auto">
          <a:xfrm>
            <a:off x="3962400" y="2895600"/>
            <a:ext cx="265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ko-KR" sz="2000">
                <a:solidFill>
                  <a:srgbClr val="FF0000"/>
                </a:solidFill>
                <a:latin typeface="Arial" charset="0"/>
                <a:ea typeface="Gulim" charset="0"/>
                <a:cs typeface="Gulim" charset="0"/>
              </a:rPr>
              <a:t>No cost improvement:</a:t>
            </a:r>
          </a:p>
          <a:p>
            <a:pPr algn="r">
              <a:defRPr/>
            </a:pPr>
            <a:r>
              <a:rPr lang="en-US" altLang="ko-KR" sz="2000">
                <a:solidFill>
                  <a:srgbClr val="FF0000"/>
                </a:solidFill>
                <a:latin typeface="Arial" charset="0"/>
                <a:ea typeface="Gulim" charset="0"/>
                <a:cs typeface="Gulim" charset="0"/>
              </a:rPr>
              <a:t>Discard</a:t>
            </a:r>
            <a:endParaRPr lang="en-US" sz="200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74664" name="Group 136"/>
          <p:cNvGrpSpPr>
            <a:grpSpLocks/>
          </p:cNvGrpSpPr>
          <p:nvPr/>
        </p:nvGrpSpPr>
        <p:grpSpPr bwMode="auto">
          <a:xfrm>
            <a:off x="6610350" y="2638425"/>
            <a:ext cx="1004888" cy="1014413"/>
            <a:chOff x="4176" y="1680"/>
            <a:chExt cx="633" cy="639"/>
          </a:xfrm>
        </p:grpSpPr>
        <p:sp>
          <p:nvSpPr>
            <p:cNvPr id="1174665" name="Rectangle 137"/>
            <p:cNvSpPr>
              <a:spLocks noChangeArrowheads="1"/>
            </p:cNvSpPr>
            <p:nvPr/>
          </p:nvSpPr>
          <p:spPr bwMode="auto">
            <a:xfrm>
              <a:off x="4179" y="1681"/>
              <a:ext cx="627" cy="636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66" name="Line 138"/>
            <p:cNvSpPr>
              <a:spLocks noChangeShapeType="1"/>
            </p:cNvSpPr>
            <p:nvPr/>
          </p:nvSpPr>
          <p:spPr bwMode="auto">
            <a:xfrm>
              <a:off x="4283" y="1680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67" name="Line 139"/>
            <p:cNvSpPr>
              <a:spLocks noChangeShapeType="1"/>
            </p:cNvSpPr>
            <p:nvPr/>
          </p:nvSpPr>
          <p:spPr bwMode="auto">
            <a:xfrm>
              <a:off x="4457" y="1681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68" name="Line 140"/>
            <p:cNvSpPr>
              <a:spLocks noChangeShapeType="1"/>
            </p:cNvSpPr>
            <p:nvPr/>
          </p:nvSpPr>
          <p:spPr bwMode="auto">
            <a:xfrm>
              <a:off x="4598" y="1681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69" name="Line 141"/>
            <p:cNvSpPr>
              <a:spLocks noChangeShapeType="1"/>
            </p:cNvSpPr>
            <p:nvPr/>
          </p:nvSpPr>
          <p:spPr bwMode="auto">
            <a:xfrm>
              <a:off x="4718" y="1681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0" name="Line 142"/>
            <p:cNvSpPr>
              <a:spLocks noChangeShapeType="1"/>
            </p:cNvSpPr>
            <p:nvPr/>
          </p:nvSpPr>
          <p:spPr bwMode="auto">
            <a:xfrm rot="-5400000">
              <a:off x="4493" y="1601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1" name="Line 143"/>
            <p:cNvSpPr>
              <a:spLocks noChangeShapeType="1"/>
            </p:cNvSpPr>
            <p:nvPr/>
          </p:nvSpPr>
          <p:spPr bwMode="auto">
            <a:xfrm rot="-5400000">
              <a:off x="4494" y="1712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2" name="Line 144"/>
            <p:cNvSpPr>
              <a:spLocks noChangeShapeType="1"/>
            </p:cNvSpPr>
            <p:nvPr/>
          </p:nvSpPr>
          <p:spPr bwMode="auto">
            <a:xfrm rot="-5400000">
              <a:off x="4491" y="1870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3" name="Line 145"/>
            <p:cNvSpPr>
              <a:spLocks noChangeShapeType="1"/>
            </p:cNvSpPr>
            <p:nvPr/>
          </p:nvSpPr>
          <p:spPr bwMode="auto">
            <a:xfrm rot="-5400000">
              <a:off x="4492" y="1947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4" name="Line 146"/>
            <p:cNvSpPr>
              <a:spLocks noChangeShapeType="1"/>
            </p:cNvSpPr>
            <p:nvPr/>
          </p:nvSpPr>
          <p:spPr bwMode="auto">
            <a:xfrm>
              <a:off x="4368" y="1680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675" name="Group 147"/>
          <p:cNvGrpSpPr>
            <a:grpSpLocks/>
          </p:cNvGrpSpPr>
          <p:nvPr/>
        </p:nvGrpSpPr>
        <p:grpSpPr bwMode="auto">
          <a:xfrm>
            <a:off x="6610350" y="2638425"/>
            <a:ext cx="1004888" cy="1014413"/>
            <a:chOff x="2832" y="2688"/>
            <a:chExt cx="633" cy="639"/>
          </a:xfrm>
        </p:grpSpPr>
        <p:sp>
          <p:nvSpPr>
            <p:cNvPr id="1174676" name="Rectangle 148"/>
            <p:cNvSpPr>
              <a:spLocks noChangeArrowheads="1"/>
            </p:cNvSpPr>
            <p:nvPr/>
          </p:nvSpPr>
          <p:spPr bwMode="auto">
            <a:xfrm>
              <a:off x="2835" y="2689"/>
              <a:ext cx="627" cy="636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7" name="Line 149"/>
            <p:cNvSpPr>
              <a:spLocks noChangeShapeType="1"/>
            </p:cNvSpPr>
            <p:nvPr/>
          </p:nvSpPr>
          <p:spPr bwMode="auto">
            <a:xfrm>
              <a:off x="2939" y="2688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8" name="Line 150"/>
            <p:cNvSpPr>
              <a:spLocks noChangeShapeType="1"/>
            </p:cNvSpPr>
            <p:nvPr/>
          </p:nvSpPr>
          <p:spPr bwMode="auto">
            <a:xfrm>
              <a:off x="3113" y="2689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9" name="Line 151"/>
            <p:cNvSpPr>
              <a:spLocks noChangeShapeType="1"/>
            </p:cNvSpPr>
            <p:nvPr/>
          </p:nvSpPr>
          <p:spPr bwMode="auto">
            <a:xfrm>
              <a:off x="3254" y="2689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80" name="Line 152"/>
            <p:cNvSpPr>
              <a:spLocks noChangeShapeType="1"/>
            </p:cNvSpPr>
            <p:nvPr/>
          </p:nvSpPr>
          <p:spPr bwMode="auto">
            <a:xfrm>
              <a:off x="3374" y="2689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81" name="Line 153"/>
            <p:cNvSpPr>
              <a:spLocks noChangeShapeType="1"/>
            </p:cNvSpPr>
            <p:nvPr/>
          </p:nvSpPr>
          <p:spPr bwMode="auto">
            <a:xfrm rot="-5400000">
              <a:off x="3149" y="2609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82" name="Line 154"/>
            <p:cNvSpPr>
              <a:spLocks noChangeShapeType="1"/>
            </p:cNvSpPr>
            <p:nvPr/>
          </p:nvSpPr>
          <p:spPr bwMode="auto">
            <a:xfrm rot="-5400000">
              <a:off x="3150" y="2720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83" name="Line 155"/>
            <p:cNvSpPr>
              <a:spLocks noChangeShapeType="1"/>
            </p:cNvSpPr>
            <p:nvPr/>
          </p:nvSpPr>
          <p:spPr bwMode="auto">
            <a:xfrm rot="-5400000">
              <a:off x="3147" y="2878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84" name="Line 156"/>
            <p:cNvSpPr>
              <a:spLocks noChangeShapeType="1"/>
            </p:cNvSpPr>
            <p:nvPr/>
          </p:nvSpPr>
          <p:spPr bwMode="auto">
            <a:xfrm rot="-5400000">
              <a:off x="3148" y="2955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85" name="Line 157"/>
            <p:cNvSpPr>
              <a:spLocks noChangeShapeType="1"/>
            </p:cNvSpPr>
            <p:nvPr/>
          </p:nvSpPr>
          <p:spPr bwMode="auto">
            <a:xfrm rot="-5400000">
              <a:off x="3147" y="2469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74686" name="Text Box 158"/>
          <p:cNvSpPr txBox="1">
            <a:spLocks noChangeArrowheads="1"/>
          </p:cNvSpPr>
          <p:nvPr/>
        </p:nvSpPr>
        <p:spPr bwMode="auto">
          <a:xfrm>
            <a:off x="6553200" y="22860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87" name="Text Box 159"/>
          <p:cNvSpPr txBox="1">
            <a:spLocks noChangeArrowheads="1"/>
          </p:cNvSpPr>
          <p:nvPr/>
        </p:nvSpPr>
        <p:spPr bwMode="auto">
          <a:xfrm>
            <a:off x="6477000" y="3657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9900"/>
                </a:solidFill>
              </a:rPr>
              <a:t>k </a:t>
            </a:r>
            <a:r>
              <a:rPr lang="en-US" sz="1800">
                <a:solidFill>
                  <a:srgbClr val="009900"/>
                </a:solidFill>
              </a:rPr>
              <a:t>= </a:t>
            </a:r>
            <a:r>
              <a:rPr lang="en-US" altLang="ko-KR" sz="1800">
                <a:solidFill>
                  <a:srgbClr val="009900"/>
                </a:solidFill>
                <a:ea typeface="Gulim" pitchFamily="34" charset="-127"/>
              </a:rPr>
              <a:t>6</a:t>
            </a:r>
            <a:r>
              <a:rPr lang="en-US" sz="1800"/>
              <a:t>, </a:t>
            </a:r>
            <a:r>
              <a:rPr lang="en-US" sz="1800">
                <a:solidFill>
                  <a:srgbClr val="009900"/>
                </a:solidFill>
              </a:rPr>
              <a:t>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</a:t>
            </a:r>
            <a:r>
              <a:rPr lang="en-US" altLang="ko-KR" sz="1800">
                <a:ea typeface="Gulim" pitchFamily="34" charset="-127"/>
              </a:rPr>
              <a:t>5</a:t>
            </a:r>
            <a:endParaRPr 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273480"/>
      </p:ext>
    </p:extLst>
  </p:cSld>
  <p:clrMapOvr>
    <a:masterClrMapping/>
  </p:clrMapOvr>
  <p:transition advTm="981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7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17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7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17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17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17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7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7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7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17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17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117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1174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300"/>
                                        <p:tgtEl>
                                          <p:spTgt spid="1174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7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7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7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7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17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17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117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00"/>
                                        <p:tgtEl>
                                          <p:spTgt spid="1174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300"/>
                                        <p:tgtEl>
                                          <p:spTgt spid="1174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7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7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7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117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117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117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300"/>
                                        <p:tgtEl>
                                          <p:spTgt spid="1174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300"/>
                                        <p:tgtEl>
                                          <p:spTgt spid="1174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7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7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17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17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117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300"/>
                                        <p:tgtEl>
                                          <p:spTgt spid="117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300"/>
                                        <p:tgtEl>
                                          <p:spTgt spid="1174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300"/>
                                        <p:tgtEl>
                                          <p:spTgt spid="1174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7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7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17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300"/>
                                        <p:tgtEl>
                                          <p:spTgt spid="117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300"/>
                                        <p:tgtEl>
                                          <p:spTgt spid="117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300"/>
                                        <p:tgtEl>
                                          <p:spTgt spid="117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300"/>
                                        <p:tgtEl>
                                          <p:spTgt spid="1174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300"/>
                                        <p:tgtEl>
                                          <p:spTgt spid="1174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7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7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17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300"/>
                                        <p:tgtEl>
                                          <p:spTgt spid="117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300"/>
                                        <p:tgtEl>
                                          <p:spTgt spid="117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300"/>
                                        <p:tgtEl>
                                          <p:spTgt spid="117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300"/>
                                        <p:tgtEl>
                                          <p:spTgt spid="1174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300"/>
                                        <p:tgtEl>
                                          <p:spTgt spid="1174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7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17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17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300"/>
                                        <p:tgtEl>
                                          <p:spTgt spid="1174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300"/>
                                        <p:tgtEl>
                                          <p:spTgt spid="1174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117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300"/>
                                        <p:tgtEl>
                                          <p:spTgt spid="117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300"/>
                                        <p:tgtEl>
                                          <p:spTgt spid="117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17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17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6" dur="500"/>
                                        <p:tgtEl>
                                          <p:spTgt spid="117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300"/>
                                        <p:tgtEl>
                                          <p:spTgt spid="1174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300"/>
                                        <p:tgtEl>
                                          <p:spTgt spid="1174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300"/>
                                        <p:tgtEl>
                                          <p:spTgt spid="117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117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300"/>
                                        <p:tgtEl>
                                          <p:spTgt spid="117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7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7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5" dur="500"/>
                                        <p:tgtEl>
                                          <p:spTgt spid="1174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8" dur="500"/>
                                        <p:tgtEl>
                                          <p:spTgt spid="1174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174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4" dur="500"/>
                                        <p:tgtEl>
                                          <p:spTgt spid="1174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7" dur="500"/>
                                        <p:tgtEl>
                                          <p:spTgt spid="1174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1" dur="300"/>
                                        <p:tgtEl>
                                          <p:spTgt spid="1174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0" dur="500"/>
                                        <p:tgtEl>
                                          <p:spTgt spid="117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300"/>
                                        <p:tgtEl>
                                          <p:spTgt spid="117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300"/>
                                        <p:tgtEl>
                                          <p:spTgt spid="117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300"/>
                                        <p:tgtEl>
                                          <p:spTgt spid="117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17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17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 nodeType="clickPar">
                      <p:stCondLst>
                        <p:cond delay="indefinite"/>
                      </p:stCondLst>
                      <p:childTnLst>
                        <p:par>
                          <p:cTn id="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 nodeType="clickPar">
                      <p:stCondLst>
                        <p:cond delay="indefinite"/>
                      </p:stCondLst>
                      <p:childTnLst>
                        <p:par>
                          <p:cTn id="3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3" dur="500"/>
                                        <p:tgtEl>
                                          <p:spTgt spid="1174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2" presetClass="exit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6" dur="500"/>
                                        <p:tgtEl>
                                          <p:spTgt spid="1174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9" dur="500"/>
                                        <p:tgtEl>
                                          <p:spTgt spid="1174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2" dur="500"/>
                                        <p:tgtEl>
                                          <p:spTgt spid="1174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5" dur="500"/>
                                        <p:tgtEl>
                                          <p:spTgt spid="1174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8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9" dur="300"/>
                                        <p:tgtEl>
                                          <p:spTgt spid="1174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3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4530" grpId="0" animBg="1"/>
      <p:bldP spid="1174532" grpId="0"/>
      <p:bldP spid="1174532" grpId="1"/>
      <p:bldP spid="1174533" grpId="0"/>
      <p:bldP spid="1174533" grpId="1"/>
      <p:bldP spid="1174542" grpId="0"/>
      <p:bldP spid="1174601" grpId="0"/>
      <p:bldP spid="1174602" grpId="0"/>
      <p:bldP spid="1174603" grpId="0"/>
      <p:bldP spid="1174604" grpId="0"/>
      <p:bldP spid="1174605" grpId="0"/>
      <p:bldP spid="1174606" grpId="0"/>
      <p:bldP spid="1174607" grpId="0" animBg="1"/>
      <p:bldP spid="1174608" grpId="0" animBg="1"/>
      <p:bldP spid="1174609" grpId="0" animBg="1"/>
      <p:bldP spid="1174610" grpId="0" animBg="1"/>
      <p:bldP spid="1174611" grpId="0" animBg="1"/>
      <p:bldP spid="1174612" grpId="0" animBg="1"/>
      <p:bldP spid="1174613" grpId="0" animBg="1"/>
      <p:bldP spid="1174615" grpId="0"/>
      <p:bldP spid="1174616" grpId="0" animBg="1"/>
      <p:bldP spid="1174617" grpId="0"/>
      <p:bldP spid="1174617" grpId="1"/>
      <p:bldP spid="1174618" grpId="0"/>
      <p:bldP spid="1174618" grpId="1"/>
      <p:bldP spid="1174619" grpId="0"/>
      <p:bldP spid="1174620" grpId="0"/>
      <p:bldP spid="1174621" grpId="0"/>
      <p:bldP spid="1174621" grpId="1"/>
      <p:bldP spid="1174622" grpId="0"/>
      <p:bldP spid="1174622" grpId="1"/>
      <p:bldP spid="1174623" grpId="0"/>
      <p:bldP spid="1174623" grpId="1"/>
      <p:bldP spid="1174624" grpId="0"/>
      <p:bldP spid="1174624" grpId="1"/>
      <p:bldP spid="1174625" grpId="0"/>
      <p:bldP spid="1174625" grpId="1"/>
      <p:bldP spid="1174626" grpId="0"/>
      <p:bldP spid="1174626" grpId="1"/>
      <p:bldP spid="1174627" grpId="0"/>
      <p:bldP spid="1174627" grpId="1"/>
      <p:bldP spid="1174628" grpId="0"/>
      <p:bldP spid="1174628" grpId="1"/>
      <p:bldP spid="1174629" grpId="0"/>
      <p:bldP spid="1174629" grpId="1"/>
      <p:bldP spid="1174630" grpId="0"/>
      <p:bldP spid="1174630" grpId="1"/>
      <p:bldP spid="1174631" grpId="0" animBg="1"/>
      <p:bldP spid="1174633" grpId="0"/>
      <p:bldP spid="1174645" grpId="0"/>
      <p:bldP spid="1174645" grpId="1"/>
      <p:bldP spid="1174646" grpId="0"/>
      <p:bldP spid="1174646" grpId="1"/>
      <p:bldP spid="1174647" grpId="0" animBg="1"/>
      <p:bldP spid="1174647" grpId="1" animBg="1"/>
      <p:bldP spid="1174647" grpId="2" animBg="1"/>
      <p:bldP spid="1174647" grpId="3" animBg="1"/>
      <p:bldP spid="1174648" grpId="0"/>
      <p:bldP spid="1174648" grpId="1"/>
      <p:bldP spid="1174660" grpId="0"/>
      <p:bldP spid="1174660" grpId="1"/>
      <p:bldP spid="1174661" grpId="0"/>
      <p:bldP spid="1174661" grpId="1"/>
      <p:bldP spid="1174661" grpId="2"/>
      <p:bldP spid="1174661" grpId="3"/>
      <p:bldP spid="1174663" grpId="0"/>
      <p:bldP spid="1174663" grpId="1"/>
      <p:bldP spid="1174663" grpId="2"/>
      <p:bldP spid="1174663" grpId="3"/>
      <p:bldP spid="1174686" grpId="0"/>
      <p:bldP spid="1174686" grpId="1"/>
      <p:bldP spid="1174687" grpId="0"/>
      <p:bldP spid="1174687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694" name="Rectangle 118"/>
          <p:cNvSpPr>
            <a:spLocks noChangeArrowheads="1"/>
          </p:cNvSpPr>
          <p:nvPr/>
        </p:nvSpPr>
        <p:spPr bwMode="auto">
          <a:xfrm>
            <a:off x="5064125" y="1387475"/>
            <a:ext cx="2632075" cy="2879725"/>
          </a:xfrm>
          <a:prstGeom prst="rect">
            <a:avLst/>
          </a:prstGeom>
          <a:noFill/>
          <a:ln w="3175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578" name="Rectangle 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47107" name="Picture 3" descr="searchani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1498600" y="4648200"/>
            <a:ext cx="1016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 descr="searchanim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480" r="1091" b="10762"/>
          <a:stretch>
            <a:fillRect/>
          </a:stretch>
        </p:blipFill>
        <p:spPr bwMode="auto">
          <a:xfrm>
            <a:off x="228600" y="4652963"/>
            <a:ext cx="9906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6583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Search for solution</a:t>
            </a:r>
            <a:r>
              <a:rPr lang="en-US" sz="4400" smtClean="0"/>
              <a:t/>
            </a:r>
            <a:br>
              <a:rPr lang="en-US" sz="4400" smtClean="0"/>
            </a:br>
            <a:r>
              <a:rPr lang="en-US" altLang="ko-KR" sz="2400" smtClean="0">
                <a:ea typeface="Gulim" pitchFamily="34" charset="-127"/>
              </a:rPr>
              <a:t>Overview: number of groups </a:t>
            </a:r>
            <a:r>
              <a:rPr lang="en-US" altLang="ko-KR" sz="2400" i="1" smtClean="0">
                <a:latin typeface="Times New Roman" pitchFamily="18" charset="0"/>
                <a:ea typeface="Gulim" pitchFamily="34" charset="-127"/>
              </a:rPr>
              <a:t>k</a:t>
            </a:r>
            <a:r>
              <a:rPr lang="en-US" altLang="ko-KR" sz="2400" smtClean="0">
                <a:ea typeface="Gulim" pitchFamily="34" charset="-127"/>
              </a:rPr>
              <a:t> and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altLang="ko-KR" sz="2400" smtClean="0">
                <a:ea typeface="Gulim" pitchFamily="34" charset="-127"/>
              </a:rPr>
              <a:t> (</a:t>
            </a:r>
            <a:r>
              <a:rPr lang="en-US" altLang="ko-KR" sz="2400" smtClean="0">
                <a:solidFill>
                  <a:srgbClr val="009900"/>
                </a:solidFill>
                <a:ea typeface="Gulim" pitchFamily="34" charset="-127"/>
              </a:rPr>
              <a:t>splits</a:t>
            </a:r>
            <a:r>
              <a:rPr lang="en-US" altLang="ko-KR" sz="2400" smtClean="0">
                <a:ea typeface="Gulim" pitchFamily="34" charset="-127"/>
              </a:rPr>
              <a:t> &amp; </a:t>
            </a:r>
            <a:r>
              <a:rPr lang="en-US" altLang="ko-KR" sz="2400" smtClean="0">
                <a:solidFill>
                  <a:srgbClr val="0066FF"/>
                </a:solidFill>
                <a:ea typeface="Gulim" pitchFamily="34" charset="-127"/>
              </a:rPr>
              <a:t>shuffles</a:t>
            </a:r>
            <a:r>
              <a:rPr lang="en-US" altLang="ko-KR" sz="2400" smtClean="0">
                <a:ea typeface="Gulim" pitchFamily="34" charset="-127"/>
              </a:rPr>
              <a:t>)</a:t>
            </a:r>
            <a:endParaRPr lang="en-US" sz="2400" smtClean="0">
              <a:ea typeface="Gulim" pitchFamily="34" charset="-127"/>
            </a:endParaRPr>
          </a:p>
        </p:txBody>
      </p:sp>
      <p:pic>
        <p:nvPicPr>
          <p:cNvPr id="47110" name="Picture 8" descr="searchanim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480" r="1091" b="10762"/>
          <a:stretch>
            <a:fillRect/>
          </a:stretch>
        </p:blipFill>
        <p:spPr bwMode="auto">
          <a:xfrm>
            <a:off x="1676400" y="1803400"/>
            <a:ext cx="232251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9" descr="searchani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203200" y="4645025"/>
            <a:ext cx="1016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6586" name="Text Box 10"/>
          <p:cNvSpPr txBox="1">
            <a:spLocks noChangeArrowheads="1"/>
          </p:cNvSpPr>
          <p:nvPr/>
        </p:nvSpPr>
        <p:spPr bwMode="auto">
          <a:xfrm>
            <a:off x="1524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=1,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=2</a:t>
            </a:r>
          </a:p>
        </p:txBody>
      </p:sp>
      <p:pic>
        <p:nvPicPr>
          <p:cNvPr id="47113" name="Picture 11" descr="searchanim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14986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12" descr="searchanim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27940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13" descr="searchanim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58" r="1091" b="10542"/>
          <a:stretch>
            <a:fillRect/>
          </a:stretch>
        </p:blipFill>
        <p:spPr bwMode="auto">
          <a:xfrm>
            <a:off x="4089400" y="4646613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14" descr="searchanim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53848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15" descr="searchanim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66802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16" descr="searchanim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58" r="1091" b="10542"/>
          <a:stretch>
            <a:fillRect/>
          </a:stretch>
        </p:blipFill>
        <p:spPr bwMode="auto">
          <a:xfrm>
            <a:off x="7975600" y="4646613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9" name="Group 17"/>
          <p:cNvGrpSpPr>
            <a:grpSpLocks/>
          </p:cNvGrpSpPr>
          <p:nvPr/>
        </p:nvGrpSpPr>
        <p:grpSpPr bwMode="auto">
          <a:xfrm>
            <a:off x="203200" y="4649788"/>
            <a:ext cx="1012825" cy="1003300"/>
            <a:chOff x="384" y="2595"/>
            <a:chExt cx="489" cy="485"/>
          </a:xfrm>
        </p:grpSpPr>
        <p:sp>
          <p:nvSpPr>
            <p:cNvPr id="1176594" name="Rectangle 18"/>
            <p:cNvSpPr>
              <a:spLocks noChangeArrowheads="1"/>
            </p:cNvSpPr>
            <p:nvPr/>
          </p:nvSpPr>
          <p:spPr bwMode="auto">
            <a:xfrm>
              <a:off x="384" y="2595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595" name="Line 19"/>
            <p:cNvSpPr>
              <a:spLocks noChangeShapeType="1"/>
            </p:cNvSpPr>
            <p:nvPr/>
          </p:nvSpPr>
          <p:spPr bwMode="auto">
            <a:xfrm>
              <a:off x="629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7120" name="Group 20"/>
          <p:cNvGrpSpPr>
            <a:grpSpLocks/>
          </p:cNvGrpSpPr>
          <p:nvPr/>
        </p:nvGrpSpPr>
        <p:grpSpPr bwMode="auto">
          <a:xfrm>
            <a:off x="1498600" y="4646613"/>
            <a:ext cx="1012825" cy="1003300"/>
            <a:chOff x="1136" y="2593"/>
            <a:chExt cx="489" cy="485"/>
          </a:xfrm>
        </p:grpSpPr>
        <p:sp>
          <p:nvSpPr>
            <p:cNvPr id="1176597" name="Rectangle 21"/>
            <p:cNvSpPr>
              <a:spLocks noChangeArrowheads="1"/>
            </p:cNvSpPr>
            <p:nvPr/>
          </p:nvSpPr>
          <p:spPr bwMode="auto">
            <a:xfrm>
              <a:off x="1136" y="2593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598" name="Line 22"/>
            <p:cNvSpPr>
              <a:spLocks noChangeShapeType="1"/>
            </p:cNvSpPr>
            <p:nvPr/>
          </p:nvSpPr>
          <p:spPr bwMode="auto">
            <a:xfrm>
              <a:off x="1381" y="259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599" name="Line 23"/>
            <p:cNvSpPr>
              <a:spLocks noChangeShapeType="1"/>
            </p:cNvSpPr>
            <p:nvPr/>
          </p:nvSpPr>
          <p:spPr bwMode="auto">
            <a:xfrm rot="-5400000">
              <a:off x="1381" y="265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7121" name="Group 24"/>
          <p:cNvGrpSpPr>
            <a:grpSpLocks/>
          </p:cNvGrpSpPr>
          <p:nvPr/>
        </p:nvGrpSpPr>
        <p:grpSpPr bwMode="auto">
          <a:xfrm>
            <a:off x="2797175" y="4648200"/>
            <a:ext cx="1012825" cy="1003300"/>
            <a:chOff x="1810" y="2595"/>
            <a:chExt cx="489" cy="485"/>
          </a:xfrm>
        </p:grpSpPr>
        <p:sp>
          <p:nvSpPr>
            <p:cNvPr id="1176601" name="Rectangle 25"/>
            <p:cNvSpPr>
              <a:spLocks noChangeArrowheads="1"/>
            </p:cNvSpPr>
            <p:nvPr/>
          </p:nvSpPr>
          <p:spPr bwMode="auto">
            <a:xfrm>
              <a:off x="1810" y="2595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02" name="Line 26"/>
            <p:cNvSpPr>
              <a:spLocks noChangeShapeType="1"/>
            </p:cNvSpPr>
            <p:nvPr/>
          </p:nvSpPr>
          <p:spPr bwMode="auto">
            <a:xfrm>
              <a:off x="2055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03" name="Line 27"/>
            <p:cNvSpPr>
              <a:spLocks noChangeShapeType="1"/>
            </p:cNvSpPr>
            <p:nvPr/>
          </p:nvSpPr>
          <p:spPr bwMode="auto">
            <a:xfrm rot="-5400000">
              <a:off x="2055" y="265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04" name="Line 28"/>
            <p:cNvSpPr>
              <a:spLocks noChangeShapeType="1"/>
            </p:cNvSpPr>
            <p:nvPr/>
          </p:nvSpPr>
          <p:spPr bwMode="auto">
            <a:xfrm>
              <a:off x="2189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7122" name="Group 29"/>
          <p:cNvGrpSpPr>
            <a:grpSpLocks/>
          </p:cNvGrpSpPr>
          <p:nvPr/>
        </p:nvGrpSpPr>
        <p:grpSpPr bwMode="auto">
          <a:xfrm>
            <a:off x="4089400" y="4651375"/>
            <a:ext cx="1012825" cy="1003300"/>
            <a:chOff x="2528" y="2594"/>
            <a:chExt cx="489" cy="485"/>
          </a:xfrm>
        </p:grpSpPr>
        <p:sp>
          <p:nvSpPr>
            <p:cNvPr id="1176606" name="Rectangle 30"/>
            <p:cNvSpPr>
              <a:spLocks noChangeArrowheads="1"/>
            </p:cNvSpPr>
            <p:nvPr/>
          </p:nvSpPr>
          <p:spPr bwMode="auto">
            <a:xfrm>
              <a:off x="2528" y="2594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07" name="Line 31"/>
            <p:cNvSpPr>
              <a:spLocks noChangeShapeType="1"/>
            </p:cNvSpPr>
            <p:nvPr/>
          </p:nvSpPr>
          <p:spPr bwMode="auto">
            <a:xfrm>
              <a:off x="2773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08" name="Line 32"/>
            <p:cNvSpPr>
              <a:spLocks noChangeShapeType="1"/>
            </p:cNvSpPr>
            <p:nvPr/>
          </p:nvSpPr>
          <p:spPr bwMode="auto">
            <a:xfrm rot="-5400000">
              <a:off x="2773" y="271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09" name="Line 33"/>
            <p:cNvSpPr>
              <a:spLocks noChangeShapeType="1"/>
            </p:cNvSpPr>
            <p:nvPr/>
          </p:nvSpPr>
          <p:spPr bwMode="auto">
            <a:xfrm>
              <a:off x="2907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10" name="Line 34"/>
            <p:cNvSpPr>
              <a:spLocks noChangeShapeType="1"/>
            </p:cNvSpPr>
            <p:nvPr/>
          </p:nvSpPr>
          <p:spPr bwMode="auto">
            <a:xfrm rot="-5400000">
              <a:off x="2776" y="2531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7123" name="Group 35"/>
          <p:cNvGrpSpPr>
            <a:grpSpLocks/>
          </p:cNvGrpSpPr>
          <p:nvPr/>
        </p:nvGrpSpPr>
        <p:grpSpPr bwMode="auto">
          <a:xfrm>
            <a:off x="5384800" y="4648200"/>
            <a:ext cx="1012825" cy="1003300"/>
            <a:chOff x="3248" y="2594"/>
            <a:chExt cx="489" cy="485"/>
          </a:xfrm>
        </p:grpSpPr>
        <p:sp>
          <p:nvSpPr>
            <p:cNvPr id="1176612" name="Rectangle 36"/>
            <p:cNvSpPr>
              <a:spLocks noChangeArrowheads="1"/>
            </p:cNvSpPr>
            <p:nvPr/>
          </p:nvSpPr>
          <p:spPr bwMode="auto">
            <a:xfrm>
              <a:off x="3248" y="2594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13" name="Line 37"/>
            <p:cNvSpPr>
              <a:spLocks noChangeShapeType="1"/>
            </p:cNvSpPr>
            <p:nvPr/>
          </p:nvSpPr>
          <p:spPr bwMode="auto">
            <a:xfrm>
              <a:off x="3401" y="259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14" name="Line 38"/>
            <p:cNvSpPr>
              <a:spLocks noChangeShapeType="1"/>
            </p:cNvSpPr>
            <p:nvPr/>
          </p:nvSpPr>
          <p:spPr bwMode="auto">
            <a:xfrm rot="-5400000">
              <a:off x="3493" y="271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15" name="Line 39"/>
            <p:cNvSpPr>
              <a:spLocks noChangeShapeType="1"/>
            </p:cNvSpPr>
            <p:nvPr/>
          </p:nvSpPr>
          <p:spPr bwMode="auto">
            <a:xfrm>
              <a:off x="3645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16" name="Line 40"/>
            <p:cNvSpPr>
              <a:spLocks noChangeShapeType="1"/>
            </p:cNvSpPr>
            <p:nvPr/>
          </p:nvSpPr>
          <p:spPr bwMode="auto">
            <a:xfrm rot="-5400000">
              <a:off x="3496" y="2531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17" name="Line 41"/>
            <p:cNvSpPr>
              <a:spLocks noChangeShapeType="1"/>
            </p:cNvSpPr>
            <p:nvPr/>
          </p:nvSpPr>
          <p:spPr bwMode="auto">
            <a:xfrm>
              <a:off x="3537" y="259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7124" name="Group 42"/>
          <p:cNvGrpSpPr>
            <a:grpSpLocks/>
          </p:cNvGrpSpPr>
          <p:nvPr/>
        </p:nvGrpSpPr>
        <p:grpSpPr bwMode="auto">
          <a:xfrm>
            <a:off x="6680200" y="4649788"/>
            <a:ext cx="1012825" cy="1003300"/>
            <a:chOff x="3968" y="2595"/>
            <a:chExt cx="489" cy="485"/>
          </a:xfrm>
        </p:grpSpPr>
        <p:sp>
          <p:nvSpPr>
            <p:cNvPr id="1176619" name="Rectangle 43"/>
            <p:cNvSpPr>
              <a:spLocks noChangeArrowheads="1"/>
            </p:cNvSpPr>
            <p:nvPr/>
          </p:nvSpPr>
          <p:spPr bwMode="auto">
            <a:xfrm>
              <a:off x="3968" y="2595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0" name="Line 44"/>
            <p:cNvSpPr>
              <a:spLocks noChangeShapeType="1"/>
            </p:cNvSpPr>
            <p:nvPr/>
          </p:nvSpPr>
          <p:spPr bwMode="auto">
            <a:xfrm>
              <a:off x="4121" y="2598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1" name="Line 45"/>
            <p:cNvSpPr>
              <a:spLocks noChangeShapeType="1"/>
            </p:cNvSpPr>
            <p:nvPr/>
          </p:nvSpPr>
          <p:spPr bwMode="auto">
            <a:xfrm rot="-5400000">
              <a:off x="4213" y="273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2" name="Line 46"/>
            <p:cNvSpPr>
              <a:spLocks noChangeShapeType="1"/>
            </p:cNvSpPr>
            <p:nvPr/>
          </p:nvSpPr>
          <p:spPr bwMode="auto">
            <a:xfrm>
              <a:off x="4365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3" name="Line 47"/>
            <p:cNvSpPr>
              <a:spLocks noChangeShapeType="1"/>
            </p:cNvSpPr>
            <p:nvPr/>
          </p:nvSpPr>
          <p:spPr bwMode="auto">
            <a:xfrm rot="-5400000">
              <a:off x="4216" y="2532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4" name="Line 48"/>
            <p:cNvSpPr>
              <a:spLocks noChangeShapeType="1"/>
            </p:cNvSpPr>
            <p:nvPr/>
          </p:nvSpPr>
          <p:spPr bwMode="auto">
            <a:xfrm>
              <a:off x="4257" y="2598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5" name="Line 49"/>
            <p:cNvSpPr>
              <a:spLocks noChangeShapeType="1"/>
            </p:cNvSpPr>
            <p:nvPr/>
          </p:nvSpPr>
          <p:spPr bwMode="auto">
            <a:xfrm rot="-5400000">
              <a:off x="4213" y="261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7125" name="Group 50"/>
          <p:cNvGrpSpPr>
            <a:grpSpLocks/>
          </p:cNvGrpSpPr>
          <p:nvPr/>
        </p:nvGrpSpPr>
        <p:grpSpPr bwMode="auto">
          <a:xfrm>
            <a:off x="7975600" y="4646613"/>
            <a:ext cx="1012825" cy="1008062"/>
            <a:chOff x="4688" y="2591"/>
            <a:chExt cx="489" cy="487"/>
          </a:xfrm>
        </p:grpSpPr>
        <p:sp>
          <p:nvSpPr>
            <p:cNvPr id="1176627" name="Rectangle 51"/>
            <p:cNvSpPr>
              <a:spLocks noChangeArrowheads="1"/>
            </p:cNvSpPr>
            <p:nvPr/>
          </p:nvSpPr>
          <p:spPr bwMode="auto">
            <a:xfrm>
              <a:off x="4688" y="2591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8" name="Line 52"/>
            <p:cNvSpPr>
              <a:spLocks noChangeShapeType="1"/>
            </p:cNvSpPr>
            <p:nvPr/>
          </p:nvSpPr>
          <p:spPr bwMode="auto">
            <a:xfrm>
              <a:off x="4771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9" name="Line 53"/>
            <p:cNvSpPr>
              <a:spLocks noChangeShapeType="1"/>
            </p:cNvSpPr>
            <p:nvPr/>
          </p:nvSpPr>
          <p:spPr bwMode="auto">
            <a:xfrm rot="-5400000">
              <a:off x="4933" y="273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30" name="Line 54"/>
            <p:cNvSpPr>
              <a:spLocks noChangeShapeType="1"/>
            </p:cNvSpPr>
            <p:nvPr/>
          </p:nvSpPr>
          <p:spPr bwMode="auto">
            <a:xfrm>
              <a:off x="5106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31" name="Line 55"/>
            <p:cNvSpPr>
              <a:spLocks noChangeShapeType="1"/>
            </p:cNvSpPr>
            <p:nvPr/>
          </p:nvSpPr>
          <p:spPr bwMode="auto">
            <a:xfrm rot="-5400000">
              <a:off x="4936" y="2528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32" name="Line 56"/>
            <p:cNvSpPr>
              <a:spLocks noChangeShapeType="1"/>
            </p:cNvSpPr>
            <p:nvPr/>
          </p:nvSpPr>
          <p:spPr bwMode="auto">
            <a:xfrm>
              <a:off x="4905" y="2596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33" name="Line 57"/>
            <p:cNvSpPr>
              <a:spLocks noChangeShapeType="1"/>
            </p:cNvSpPr>
            <p:nvPr/>
          </p:nvSpPr>
          <p:spPr bwMode="auto">
            <a:xfrm rot="-5400000">
              <a:off x="4933" y="261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34" name="Line 58"/>
            <p:cNvSpPr>
              <a:spLocks noChangeShapeType="1"/>
            </p:cNvSpPr>
            <p:nvPr/>
          </p:nvSpPr>
          <p:spPr bwMode="auto">
            <a:xfrm>
              <a:off x="5014" y="259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76635" name="Text Box 59"/>
          <p:cNvSpPr txBox="1">
            <a:spLocks noChangeArrowheads="1"/>
          </p:cNvSpPr>
          <p:nvPr/>
        </p:nvSpPr>
        <p:spPr bwMode="auto">
          <a:xfrm>
            <a:off x="14478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CC00"/>
                </a:solidFill>
              </a:rPr>
              <a:t>k</a:t>
            </a:r>
            <a:r>
              <a:rPr lang="en-US" sz="1800">
                <a:solidFill>
                  <a:srgbClr val="00CC00"/>
                </a:solidFill>
              </a:rPr>
              <a:t>=2</a:t>
            </a:r>
            <a:r>
              <a:rPr lang="en-US" sz="1800"/>
              <a:t>, </a:t>
            </a:r>
            <a:r>
              <a:rPr lang="en-US" sz="1800" i="1">
                <a:cs typeface="Times New Roman" pitchFamily="18" charset="0"/>
              </a:rPr>
              <a:t>ℓ</a:t>
            </a:r>
            <a:r>
              <a:rPr lang="en-US" sz="1800"/>
              <a:t>=2</a:t>
            </a:r>
          </a:p>
        </p:txBody>
      </p:sp>
      <p:sp>
        <p:nvSpPr>
          <p:cNvPr id="1176636" name="Text Box 60"/>
          <p:cNvSpPr txBox="1">
            <a:spLocks noChangeArrowheads="1"/>
          </p:cNvSpPr>
          <p:nvPr/>
        </p:nvSpPr>
        <p:spPr bwMode="auto">
          <a:xfrm>
            <a:off x="27432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=2,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=3</a:t>
            </a:r>
          </a:p>
        </p:txBody>
      </p:sp>
      <p:sp>
        <p:nvSpPr>
          <p:cNvPr id="1176637" name="Text Box 61"/>
          <p:cNvSpPr txBox="1">
            <a:spLocks noChangeArrowheads="1"/>
          </p:cNvSpPr>
          <p:nvPr/>
        </p:nvSpPr>
        <p:spPr bwMode="auto">
          <a:xfrm>
            <a:off x="40386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CC00"/>
                </a:solidFill>
              </a:rPr>
              <a:t>k</a:t>
            </a:r>
            <a:r>
              <a:rPr lang="en-US" sz="1800">
                <a:solidFill>
                  <a:srgbClr val="00CC00"/>
                </a:solidFill>
              </a:rPr>
              <a:t>=3</a:t>
            </a:r>
            <a:r>
              <a:rPr lang="en-US" sz="1800"/>
              <a:t>, </a:t>
            </a:r>
            <a:r>
              <a:rPr lang="en-US" sz="1800" i="1">
                <a:cs typeface="Times New Roman" pitchFamily="18" charset="0"/>
              </a:rPr>
              <a:t>ℓ</a:t>
            </a:r>
            <a:r>
              <a:rPr lang="en-US" sz="1800"/>
              <a:t>=3</a:t>
            </a:r>
          </a:p>
        </p:txBody>
      </p:sp>
      <p:sp>
        <p:nvSpPr>
          <p:cNvPr id="1176638" name="Text Box 62"/>
          <p:cNvSpPr txBox="1">
            <a:spLocks noChangeArrowheads="1"/>
          </p:cNvSpPr>
          <p:nvPr/>
        </p:nvSpPr>
        <p:spPr bwMode="auto">
          <a:xfrm>
            <a:off x="53340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=3,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=4</a:t>
            </a:r>
          </a:p>
        </p:txBody>
      </p:sp>
      <p:sp>
        <p:nvSpPr>
          <p:cNvPr id="1176639" name="Text Box 63"/>
          <p:cNvSpPr txBox="1">
            <a:spLocks noChangeArrowheads="1"/>
          </p:cNvSpPr>
          <p:nvPr/>
        </p:nvSpPr>
        <p:spPr bwMode="auto">
          <a:xfrm>
            <a:off x="66294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CC00"/>
                </a:solidFill>
              </a:rPr>
              <a:t>k</a:t>
            </a:r>
            <a:r>
              <a:rPr lang="en-US" sz="1800">
                <a:solidFill>
                  <a:srgbClr val="00CC00"/>
                </a:solidFill>
              </a:rPr>
              <a:t>=4</a:t>
            </a:r>
            <a:r>
              <a:rPr lang="en-US" sz="1800"/>
              <a:t>, </a:t>
            </a:r>
            <a:r>
              <a:rPr lang="en-US" sz="1800" i="1">
                <a:cs typeface="Times New Roman" pitchFamily="18" charset="0"/>
              </a:rPr>
              <a:t>ℓ</a:t>
            </a:r>
            <a:r>
              <a:rPr lang="en-US" sz="1800"/>
              <a:t>=4</a:t>
            </a:r>
          </a:p>
        </p:txBody>
      </p:sp>
      <p:sp>
        <p:nvSpPr>
          <p:cNvPr id="1176640" name="Text Box 64"/>
          <p:cNvSpPr txBox="1">
            <a:spLocks noChangeArrowheads="1"/>
          </p:cNvSpPr>
          <p:nvPr/>
        </p:nvSpPr>
        <p:spPr bwMode="auto">
          <a:xfrm>
            <a:off x="79248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=4,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=5</a:t>
            </a:r>
          </a:p>
        </p:txBody>
      </p:sp>
      <p:sp>
        <p:nvSpPr>
          <p:cNvPr id="1176641" name="AutoShape 65"/>
          <p:cNvSpPr>
            <a:spLocks noChangeArrowheads="1"/>
          </p:cNvSpPr>
          <p:nvPr/>
        </p:nvSpPr>
        <p:spPr bwMode="auto">
          <a:xfrm flipH="1" flipV="1">
            <a:off x="457200" y="3505200"/>
            <a:ext cx="1143000" cy="1066800"/>
          </a:xfrm>
          <a:custGeom>
            <a:avLst/>
            <a:gdLst>
              <a:gd name="T0" fmla="*/ 889000 w 21600"/>
              <a:gd name="T1" fmla="*/ 0 h 21600"/>
              <a:gd name="T2" fmla="*/ 635000 w 21600"/>
              <a:gd name="T3" fmla="*/ 156810 h 21600"/>
              <a:gd name="T4" fmla="*/ 0 w 21600"/>
              <a:gd name="T5" fmla="*/ 958935 h 21600"/>
              <a:gd name="T6" fmla="*/ 494506 w 21600"/>
              <a:gd name="T7" fmla="*/ 1066800 h 21600"/>
              <a:gd name="T8" fmla="*/ 989013 w 21600"/>
              <a:gd name="T9" fmla="*/ 624029 h 21600"/>
              <a:gd name="T10" fmla="*/ 1143000 w 21600"/>
              <a:gd name="T11" fmla="*/ 15681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231 h 21600"/>
              <a:gd name="T20" fmla="*/ 186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00" y="0"/>
                </a:moveTo>
                <a:lnTo>
                  <a:pt x="12000" y="3175"/>
                </a:lnTo>
                <a:lnTo>
                  <a:pt x="14910" y="3175"/>
                </a:lnTo>
                <a:lnTo>
                  <a:pt x="14910" y="17231"/>
                </a:lnTo>
                <a:lnTo>
                  <a:pt x="0" y="17231"/>
                </a:lnTo>
                <a:lnTo>
                  <a:pt x="0" y="21600"/>
                </a:lnTo>
                <a:lnTo>
                  <a:pt x="18690" y="21600"/>
                </a:lnTo>
                <a:lnTo>
                  <a:pt x="18690" y="3175"/>
                </a:lnTo>
                <a:lnTo>
                  <a:pt x="21600" y="3175"/>
                </a:lnTo>
                <a:lnTo>
                  <a:pt x="16800" y="0"/>
                </a:ln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6642" name="AutoShape 66"/>
          <p:cNvSpPr>
            <a:spLocks noChangeArrowheads="1"/>
          </p:cNvSpPr>
          <p:nvPr/>
        </p:nvSpPr>
        <p:spPr bwMode="auto">
          <a:xfrm>
            <a:off x="12477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43" name="AutoShape 67"/>
          <p:cNvSpPr>
            <a:spLocks noChangeArrowheads="1"/>
          </p:cNvSpPr>
          <p:nvPr/>
        </p:nvSpPr>
        <p:spPr bwMode="auto">
          <a:xfrm>
            <a:off x="25431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44" name="AutoShape 68"/>
          <p:cNvSpPr>
            <a:spLocks noChangeArrowheads="1"/>
          </p:cNvSpPr>
          <p:nvPr/>
        </p:nvSpPr>
        <p:spPr bwMode="auto">
          <a:xfrm>
            <a:off x="38385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45" name="AutoShape 69"/>
          <p:cNvSpPr>
            <a:spLocks noChangeArrowheads="1"/>
          </p:cNvSpPr>
          <p:nvPr/>
        </p:nvSpPr>
        <p:spPr bwMode="auto">
          <a:xfrm>
            <a:off x="51339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46" name="AutoShape 70"/>
          <p:cNvSpPr>
            <a:spLocks noChangeArrowheads="1"/>
          </p:cNvSpPr>
          <p:nvPr/>
        </p:nvSpPr>
        <p:spPr bwMode="auto">
          <a:xfrm>
            <a:off x="64293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47" name="AutoShape 71"/>
          <p:cNvSpPr>
            <a:spLocks noChangeArrowheads="1"/>
          </p:cNvSpPr>
          <p:nvPr/>
        </p:nvSpPr>
        <p:spPr bwMode="auto">
          <a:xfrm>
            <a:off x="77247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48" name="Text Box 72"/>
          <p:cNvSpPr txBox="1">
            <a:spLocks noChangeArrowheads="1"/>
          </p:cNvSpPr>
          <p:nvPr/>
        </p:nvSpPr>
        <p:spPr bwMode="auto">
          <a:xfrm>
            <a:off x="2209800" y="1371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 </a:t>
            </a:r>
            <a:r>
              <a:rPr lang="en-US" sz="1800"/>
              <a:t>= 1, 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1</a:t>
            </a:r>
          </a:p>
        </p:txBody>
      </p:sp>
      <p:sp>
        <p:nvSpPr>
          <p:cNvPr id="1176649" name="Rectangle 73"/>
          <p:cNvSpPr>
            <a:spLocks noChangeArrowheads="1"/>
          </p:cNvSpPr>
          <p:nvPr/>
        </p:nvSpPr>
        <p:spPr bwMode="auto">
          <a:xfrm>
            <a:off x="1685925" y="1804988"/>
            <a:ext cx="2297113" cy="2303462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52" name="Text Box 76"/>
          <p:cNvSpPr txBox="1">
            <a:spLocks noChangeArrowheads="1"/>
          </p:cNvSpPr>
          <p:nvPr/>
        </p:nvSpPr>
        <p:spPr bwMode="auto">
          <a:xfrm>
            <a:off x="381000" y="6216650"/>
            <a:ext cx="1787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sz="2000" b="1">
                <a:solidFill>
                  <a:srgbClr val="009900"/>
                </a:solidFill>
                <a:latin typeface="Arial" pitchFamily="34" charset="0"/>
              </a:rPr>
              <a:t>Split: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000">
                <a:solidFill>
                  <a:srgbClr val="009900"/>
                </a:solidFill>
                <a:latin typeface="Arial" pitchFamily="34" charset="0"/>
              </a:rPr>
              <a:t>Increase </a:t>
            </a:r>
            <a:r>
              <a:rPr lang="en-US" sz="2000" i="1">
                <a:solidFill>
                  <a:srgbClr val="009900"/>
                </a:solidFill>
              </a:rPr>
              <a:t>k</a:t>
            </a:r>
            <a:r>
              <a:rPr lang="en-US" sz="2000">
                <a:solidFill>
                  <a:srgbClr val="009900"/>
                </a:solidFill>
                <a:latin typeface="Arial" pitchFamily="34" charset="0"/>
              </a:rPr>
              <a:t> or </a:t>
            </a:r>
            <a:r>
              <a:rPr lang="en-US" sz="2000" i="1">
                <a:solidFill>
                  <a:srgbClr val="009900"/>
                </a:solidFill>
                <a:latin typeface="Arial" pitchFamily="34" charset="0"/>
              </a:rPr>
              <a:t>ℓ</a:t>
            </a:r>
          </a:p>
        </p:txBody>
      </p:sp>
      <p:sp>
        <p:nvSpPr>
          <p:cNvPr id="1176653" name="Text Box 77"/>
          <p:cNvSpPr txBox="1">
            <a:spLocks noChangeArrowheads="1"/>
          </p:cNvSpPr>
          <p:nvPr/>
        </p:nvSpPr>
        <p:spPr bwMode="auto">
          <a:xfrm>
            <a:off x="2479675" y="6216650"/>
            <a:ext cx="2808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000" b="1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Shuffle: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000">
                <a:solidFill>
                  <a:srgbClr val="0066FF"/>
                </a:solidFill>
                <a:latin typeface="Arial" charset="0"/>
                <a:ea typeface="ＭＳ Ｐゴシック" charset="0"/>
              </a:rPr>
              <a:t>Rearrange rows </a:t>
            </a:r>
            <a:r>
              <a:rPr lang="en-US" altLang="ko-KR" sz="20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or</a:t>
            </a:r>
            <a:r>
              <a:rPr lang="en-US" sz="2000">
                <a:solidFill>
                  <a:srgbClr val="0066FF"/>
                </a:solidFill>
                <a:latin typeface="Arial" charset="0"/>
                <a:ea typeface="ＭＳ Ｐゴシック" charset="0"/>
              </a:rPr>
              <a:t> cols</a:t>
            </a:r>
          </a:p>
        </p:txBody>
      </p:sp>
      <p:sp>
        <p:nvSpPr>
          <p:cNvPr id="1176664" name="AutoShape 88"/>
          <p:cNvSpPr>
            <a:spLocks noChangeArrowheads="1"/>
          </p:cNvSpPr>
          <p:nvPr/>
        </p:nvSpPr>
        <p:spPr bwMode="auto">
          <a:xfrm rot="-5400000">
            <a:off x="8286750" y="4057650"/>
            <a:ext cx="495300" cy="457200"/>
          </a:xfrm>
          <a:prstGeom prst="rightArrow">
            <a:avLst>
              <a:gd name="adj1" fmla="val 43056"/>
              <a:gd name="adj2" fmla="val 33408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65" name="Text Box 89"/>
          <p:cNvSpPr txBox="1">
            <a:spLocks noChangeArrowheads="1"/>
          </p:cNvSpPr>
          <p:nvPr/>
        </p:nvSpPr>
        <p:spPr bwMode="auto">
          <a:xfrm>
            <a:off x="7848600" y="36718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9900"/>
                </a:solidFill>
              </a:rPr>
              <a:t>k </a:t>
            </a:r>
            <a:r>
              <a:rPr lang="en-US" sz="1800">
                <a:solidFill>
                  <a:srgbClr val="009900"/>
                </a:solidFill>
              </a:rPr>
              <a:t>= 5</a:t>
            </a:r>
            <a:r>
              <a:rPr lang="en-US" sz="1800"/>
              <a:t>, 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5</a:t>
            </a:r>
          </a:p>
        </p:txBody>
      </p:sp>
      <p:sp>
        <p:nvSpPr>
          <p:cNvPr id="1176680" name="Text Box 104"/>
          <p:cNvSpPr txBox="1">
            <a:spLocks noChangeArrowheads="1"/>
          </p:cNvSpPr>
          <p:nvPr/>
        </p:nvSpPr>
        <p:spPr bwMode="auto">
          <a:xfrm>
            <a:off x="5715000" y="1371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 </a:t>
            </a:r>
            <a:r>
              <a:rPr lang="en-US" sz="1800"/>
              <a:t>= 5, 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5</a:t>
            </a:r>
          </a:p>
        </p:txBody>
      </p:sp>
      <p:pic>
        <p:nvPicPr>
          <p:cNvPr id="1176681" name="Picture 105" descr="searchanim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480" r="1091" b="10762"/>
          <a:stretch>
            <a:fillRect/>
          </a:stretch>
        </p:blipFill>
        <p:spPr bwMode="auto">
          <a:xfrm>
            <a:off x="5227638" y="1800225"/>
            <a:ext cx="2316162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6682" name="Group 106"/>
          <p:cNvGrpSpPr>
            <a:grpSpLocks/>
          </p:cNvGrpSpPr>
          <p:nvPr/>
        </p:nvGrpSpPr>
        <p:grpSpPr bwMode="auto">
          <a:xfrm>
            <a:off x="5227638" y="1803400"/>
            <a:ext cx="2316162" cy="2311400"/>
            <a:chOff x="988" y="1058"/>
            <a:chExt cx="980" cy="978"/>
          </a:xfrm>
        </p:grpSpPr>
        <p:sp>
          <p:nvSpPr>
            <p:cNvPr id="1176683" name="Rectangle 107"/>
            <p:cNvSpPr>
              <a:spLocks noChangeArrowheads="1"/>
            </p:cNvSpPr>
            <p:nvPr/>
          </p:nvSpPr>
          <p:spPr bwMode="auto">
            <a:xfrm>
              <a:off x="992" y="1059"/>
              <a:ext cx="972" cy="975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84" name="Line 108"/>
            <p:cNvSpPr>
              <a:spLocks noChangeShapeType="1"/>
            </p:cNvSpPr>
            <p:nvPr/>
          </p:nvSpPr>
          <p:spPr bwMode="auto">
            <a:xfrm>
              <a:off x="1153" y="1058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85" name="Line 109"/>
            <p:cNvSpPr>
              <a:spLocks noChangeShapeType="1"/>
            </p:cNvSpPr>
            <p:nvPr/>
          </p:nvSpPr>
          <p:spPr bwMode="auto">
            <a:xfrm>
              <a:off x="1423" y="1060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86" name="Line 110"/>
            <p:cNvSpPr>
              <a:spLocks noChangeShapeType="1"/>
            </p:cNvSpPr>
            <p:nvPr/>
          </p:nvSpPr>
          <p:spPr bwMode="auto">
            <a:xfrm>
              <a:off x="1641" y="1060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87" name="Line 111"/>
            <p:cNvSpPr>
              <a:spLocks noChangeShapeType="1"/>
            </p:cNvSpPr>
            <p:nvPr/>
          </p:nvSpPr>
          <p:spPr bwMode="auto">
            <a:xfrm>
              <a:off x="1827" y="1060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88" name="Line 112"/>
            <p:cNvSpPr>
              <a:spLocks noChangeShapeType="1"/>
            </p:cNvSpPr>
            <p:nvPr/>
          </p:nvSpPr>
          <p:spPr bwMode="auto">
            <a:xfrm rot="-5400000">
              <a:off x="1479" y="930"/>
              <a:ext cx="0" cy="97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89" name="Line 113"/>
            <p:cNvSpPr>
              <a:spLocks noChangeShapeType="1"/>
            </p:cNvSpPr>
            <p:nvPr/>
          </p:nvSpPr>
          <p:spPr bwMode="auto">
            <a:xfrm rot="-5400000">
              <a:off x="1480" y="1101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90" name="Line 114"/>
            <p:cNvSpPr>
              <a:spLocks noChangeShapeType="1"/>
            </p:cNvSpPr>
            <p:nvPr/>
          </p:nvSpPr>
          <p:spPr bwMode="auto">
            <a:xfrm rot="-5400000">
              <a:off x="1476" y="1343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91" name="Line 115"/>
            <p:cNvSpPr>
              <a:spLocks noChangeShapeType="1"/>
            </p:cNvSpPr>
            <p:nvPr/>
          </p:nvSpPr>
          <p:spPr bwMode="auto">
            <a:xfrm rot="-5400000">
              <a:off x="1477" y="1460"/>
              <a:ext cx="0" cy="97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76693" name="AutoShape 117"/>
          <p:cNvSpPr>
            <a:spLocks noChangeArrowheads="1"/>
          </p:cNvSpPr>
          <p:nvPr/>
        </p:nvSpPr>
        <p:spPr bwMode="auto">
          <a:xfrm rot="5400000" flipH="1" flipV="1">
            <a:off x="7547769" y="3509169"/>
            <a:ext cx="1143000" cy="982662"/>
          </a:xfrm>
          <a:custGeom>
            <a:avLst/>
            <a:gdLst>
              <a:gd name="T0" fmla="*/ 889000 w 21600"/>
              <a:gd name="T1" fmla="*/ 0 h 21600"/>
              <a:gd name="T2" fmla="*/ 635000 w 21600"/>
              <a:gd name="T3" fmla="*/ 144442 h 21600"/>
              <a:gd name="T4" fmla="*/ 0 w 21600"/>
              <a:gd name="T5" fmla="*/ 883304 h 21600"/>
              <a:gd name="T6" fmla="*/ 494506 w 21600"/>
              <a:gd name="T7" fmla="*/ 982662 h 21600"/>
              <a:gd name="T8" fmla="*/ 989013 w 21600"/>
              <a:gd name="T9" fmla="*/ 574812 h 21600"/>
              <a:gd name="T10" fmla="*/ 1143000 w 21600"/>
              <a:gd name="T11" fmla="*/ 144442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231 h 21600"/>
              <a:gd name="T20" fmla="*/ 186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00" y="0"/>
                </a:moveTo>
                <a:lnTo>
                  <a:pt x="12000" y="3175"/>
                </a:lnTo>
                <a:lnTo>
                  <a:pt x="14910" y="3175"/>
                </a:lnTo>
                <a:lnTo>
                  <a:pt x="14910" y="17231"/>
                </a:lnTo>
                <a:lnTo>
                  <a:pt x="0" y="17231"/>
                </a:lnTo>
                <a:lnTo>
                  <a:pt x="0" y="21600"/>
                </a:lnTo>
                <a:lnTo>
                  <a:pt x="18690" y="21600"/>
                </a:lnTo>
                <a:lnTo>
                  <a:pt x="18690" y="3175"/>
                </a:lnTo>
                <a:lnTo>
                  <a:pt x="21600" y="3175"/>
                </a:lnTo>
                <a:lnTo>
                  <a:pt x="16800" y="0"/>
                </a:ln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6692" name="Group 116"/>
          <p:cNvGrpSpPr>
            <a:grpSpLocks/>
          </p:cNvGrpSpPr>
          <p:nvPr/>
        </p:nvGrpSpPr>
        <p:grpSpPr bwMode="auto">
          <a:xfrm>
            <a:off x="7977188" y="2643188"/>
            <a:ext cx="1014412" cy="1014412"/>
            <a:chOff x="5025" y="1665"/>
            <a:chExt cx="639" cy="639"/>
          </a:xfrm>
        </p:grpSpPr>
        <p:pic>
          <p:nvPicPr>
            <p:cNvPr id="47151" name="Picture 90" descr="searchanim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08" t="9480" r="1091" b="10762"/>
            <a:stretch>
              <a:fillRect/>
            </a:stretch>
          </p:blipFill>
          <p:spPr bwMode="auto">
            <a:xfrm>
              <a:off x="5025" y="1665"/>
              <a:ext cx="639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152" name="Group 91"/>
            <p:cNvGrpSpPr>
              <a:grpSpLocks/>
            </p:cNvGrpSpPr>
            <p:nvPr/>
          </p:nvGrpSpPr>
          <p:grpSpPr bwMode="auto">
            <a:xfrm>
              <a:off x="5025" y="1665"/>
              <a:ext cx="633" cy="639"/>
              <a:chOff x="988" y="1058"/>
              <a:chExt cx="980" cy="978"/>
            </a:xfrm>
          </p:grpSpPr>
          <p:sp>
            <p:nvSpPr>
              <p:cNvPr id="1176668" name="Rectangle 92"/>
              <p:cNvSpPr>
                <a:spLocks noChangeArrowheads="1"/>
              </p:cNvSpPr>
              <p:nvPr/>
            </p:nvSpPr>
            <p:spPr bwMode="auto">
              <a:xfrm>
                <a:off x="993" y="1060"/>
                <a:ext cx="971" cy="973"/>
              </a:xfrm>
              <a:prstGeom prst="rect">
                <a:avLst/>
              </a:prstGeom>
              <a:noFill/>
              <a:ln w="2540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69" name="Line 93"/>
              <p:cNvSpPr>
                <a:spLocks noChangeShapeType="1"/>
              </p:cNvSpPr>
              <p:nvPr/>
            </p:nvSpPr>
            <p:spPr bwMode="auto">
              <a:xfrm>
                <a:off x="1154" y="1058"/>
                <a:ext cx="0" cy="976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0" name="Line 94"/>
              <p:cNvSpPr>
                <a:spLocks noChangeShapeType="1"/>
              </p:cNvSpPr>
              <p:nvPr/>
            </p:nvSpPr>
            <p:spPr bwMode="auto">
              <a:xfrm>
                <a:off x="1423" y="1060"/>
                <a:ext cx="0" cy="976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1" name="Line 95"/>
              <p:cNvSpPr>
                <a:spLocks noChangeShapeType="1"/>
              </p:cNvSpPr>
              <p:nvPr/>
            </p:nvSpPr>
            <p:spPr bwMode="auto">
              <a:xfrm>
                <a:off x="1641" y="1060"/>
                <a:ext cx="0" cy="976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2" name="Line 96"/>
              <p:cNvSpPr>
                <a:spLocks noChangeShapeType="1"/>
              </p:cNvSpPr>
              <p:nvPr/>
            </p:nvSpPr>
            <p:spPr bwMode="auto">
              <a:xfrm>
                <a:off x="1827" y="1060"/>
                <a:ext cx="0" cy="976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3" name="Line 97"/>
              <p:cNvSpPr>
                <a:spLocks noChangeShapeType="1"/>
              </p:cNvSpPr>
              <p:nvPr/>
            </p:nvSpPr>
            <p:spPr bwMode="auto">
              <a:xfrm rot="-5400000">
                <a:off x="1479" y="932"/>
                <a:ext cx="0" cy="975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4" name="Line 98"/>
              <p:cNvSpPr>
                <a:spLocks noChangeShapeType="1"/>
              </p:cNvSpPr>
              <p:nvPr/>
            </p:nvSpPr>
            <p:spPr bwMode="auto">
              <a:xfrm rot="-5400000">
                <a:off x="1480" y="1101"/>
                <a:ext cx="0" cy="975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5" name="Line 99"/>
              <p:cNvSpPr>
                <a:spLocks noChangeShapeType="1"/>
              </p:cNvSpPr>
              <p:nvPr/>
            </p:nvSpPr>
            <p:spPr bwMode="auto">
              <a:xfrm rot="-5400000">
                <a:off x="1476" y="1343"/>
                <a:ext cx="0" cy="975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6" name="Line 100"/>
              <p:cNvSpPr>
                <a:spLocks noChangeShapeType="1"/>
              </p:cNvSpPr>
              <p:nvPr/>
            </p:nvSpPr>
            <p:spPr bwMode="auto">
              <a:xfrm rot="-5400000">
                <a:off x="1477" y="1461"/>
                <a:ext cx="0" cy="975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sp>
        <p:nvSpPr>
          <p:cNvPr id="1176695" name="Text Box 119"/>
          <p:cNvSpPr txBox="1">
            <a:spLocks noChangeArrowheads="1"/>
          </p:cNvSpPr>
          <p:nvPr/>
        </p:nvSpPr>
        <p:spPr bwMode="auto">
          <a:xfrm>
            <a:off x="5029200" y="4251325"/>
            <a:ext cx="1427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2000">
                <a:solidFill>
                  <a:srgbClr val="33CC33"/>
                </a:solidFill>
                <a:latin typeface="Arial" charset="0"/>
                <a:ea typeface="Gulim" charset="0"/>
                <a:cs typeface="Gulim" charset="0"/>
              </a:rPr>
              <a:t>Final result</a:t>
            </a:r>
            <a:endParaRPr lang="en-US" sz="2000">
              <a:solidFill>
                <a:srgbClr val="33CC33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045608"/>
      </p:ext>
    </p:extLst>
  </p:cSld>
  <p:clrMapOvr>
    <a:masterClrMapping/>
  </p:clrMapOvr>
  <p:transition advTm="9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-0.22778 -0.025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76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9" y="-1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6692"/>
                                        </p:tgtEl>
                                      </p:cBhvr>
                                      <p:by x="227000" y="227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"/>
                                        <p:tgtEl>
                                          <p:spTgt spid="1176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17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17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76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76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17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7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6694" grpId="0" animBg="1"/>
      <p:bldP spid="1176664" grpId="0" animBg="1"/>
      <p:bldP spid="1176665" grpId="0"/>
      <p:bldP spid="1176680" grpId="0"/>
      <p:bldP spid="1176693" grpId="0" animBg="1"/>
      <p:bldP spid="117669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sz="3600" dirty="0"/>
              <a:t>C</a:t>
            </a:r>
            <a:r>
              <a:rPr lang="en-US" altLang="ko-KR" sz="3600" dirty="0" smtClean="0">
                <a:ea typeface="Gulim" charset="0"/>
                <a:cs typeface="Gulim" charset="0"/>
              </a:rPr>
              <a:t>o-</a:t>
            </a:r>
            <a:r>
              <a:rPr lang="en-US" sz="3600" dirty="0" smtClean="0">
                <a:ea typeface="+mj-ea"/>
              </a:rPr>
              <a:t>clustering</a:t>
            </a:r>
            <a:br>
              <a:rPr lang="en-US" sz="3600" dirty="0" smtClean="0">
                <a:ea typeface="+mj-ea"/>
              </a:rPr>
            </a:br>
            <a:r>
              <a:rPr lang="en-US" sz="2400" dirty="0" smtClean="0">
                <a:ea typeface="+mj-ea"/>
              </a:rPr>
              <a:t>CLASSIC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1524000"/>
            <a:ext cx="5181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CLASSIC corpus</a:t>
            </a:r>
          </a:p>
          <a:p>
            <a:pPr eaLnBrk="1" hangingPunct="1"/>
            <a:r>
              <a:rPr lang="en-US" sz="2800" smtClean="0"/>
              <a:t>3,893 documents</a:t>
            </a:r>
          </a:p>
          <a:p>
            <a:pPr eaLnBrk="1" hangingPunct="1"/>
            <a:r>
              <a:rPr lang="en-US" sz="2800" smtClean="0"/>
              <a:t>4,303 words</a:t>
            </a:r>
          </a:p>
          <a:p>
            <a:pPr eaLnBrk="1" hangingPunct="1"/>
            <a:r>
              <a:rPr lang="en-US" sz="2800" smtClean="0"/>
              <a:t>176,347 </a:t>
            </a:r>
            <a:r>
              <a:rPr lang="ja-JP" altLang="en-US" sz="2800" smtClean="0"/>
              <a:t>“</a:t>
            </a:r>
            <a:r>
              <a:rPr lang="en-US" altLang="ja-JP" sz="2800" smtClean="0"/>
              <a:t>dots</a:t>
            </a:r>
            <a:r>
              <a:rPr lang="ja-JP" altLang="en-US" sz="2800" smtClean="0"/>
              <a:t>”</a:t>
            </a:r>
            <a:r>
              <a:rPr lang="en-US" altLang="ja-JP" sz="2800" smtClean="0"/>
              <a:t> (edges)</a:t>
            </a:r>
          </a:p>
          <a:p>
            <a:pPr eaLnBrk="1" hangingPunct="1"/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Combination of 3 sources:</a:t>
            </a:r>
          </a:p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MEDLINE (medical)</a:t>
            </a:r>
          </a:p>
          <a:p>
            <a:pPr eaLnBrk="1" hangingPunct="1"/>
            <a:r>
              <a:rPr lang="en-US" sz="2800" smtClean="0">
                <a:solidFill>
                  <a:srgbClr val="0000FF"/>
                </a:solidFill>
              </a:rPr>
              <a:t>CISI (info. retrieval)</a:t>
            </a:r>
          </a:p>
          <a:p>
            <a:pPr eaLnBrk="1" hangingPunct="1"/>
            <a:r>
              <a:rPr lang="en-US" sz="2800" smtClean="0">
                <a:solidFill>
                  <a:srgbClr val="800000"/>
                </a:solidFill>
              </a:rPr>
              <a:t>CRANFIELD (aerodynamics)</a:t>
            </a:r>
            <a:endParaRPr lang="en-US" sz="2800" smtClean="0"/>
          </a:p>
        </p:txBody>
      </p:sp>
      <p:pic>
        <p:nvPicPr>
          <p:cNvPr id="51203" name="Picture 4" descr="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762125"/>
            <a:ext cx="2962275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5205" name="Text Box 5"/>
          <p:cNvSpPr txBox="1">
            <a:spLocks noChangeArrowheads="1"/>
          </p:cNvSpPr>
          <p:nvPr/>
        </p:nvSpPr>
        <p:spPr bwMode="auto">
          <a:xfrm rot="16200000">
            <a:off x="-621506" y="2878932"/>
            <a:ext cx="2286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Documents</a:t>
            </a:r>
          </a:p>
        </p:txBody>
      </p:sp>
      <p:sp>
        <p:nvSpPr>
          <p:cNvPr id="435206" name="Text Box 6"/>
          <p:cNvSpPr txBox="1">
            <a:spLocks noChangeArrowheads="1"/>
          </p:cNvSpPr>
          <p:nvPr/>
        </p:nvSpPr>
        <p:spPr bwMode="auto">
          <a:xfrm>
            <a:off x="685800" y="4433888"/>
            <a:ext cx="2590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Words</a:t>
            </a:r>
          </a:p>
        </p:txBody>
      </p:sp>
    </p:spTree>
    <p:extLst>
      <p:ext uri="{BB962C8B-B14F-4D97-AF65-F5344CB8AC3E}">
        <p14:creationId xmlns:p14="http://schemas.microsoft.com/office/powerpoint/2010/main" val="1341012781"/>
      </p:ext>
    </p:extLst>
  </p:cSld>
  <p:clrMapOvr>
    <a:masterClrMapping/>
  </p:clrMapOvr>
  <p:transition advTm="16704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C3ordered_with_wo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5" t="12424" r="1985" b="16942"/>
          <a:stretch>
            <a:fillRect/>
          </a:stretch>
        </p:blipFill>
        <p:spPr bwMode="auto">
          <a:xfrm>
            <a:off x="4664075" y="2106613"/>
            <a:ext cx="3870325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5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>
                <a:ea typeface="+mj-ea"/>
              </a:rPr>
              <a:t>Graph </a:t>
            </a:r>
            <a:r>
              <a:rPr lang="en-US" altLang="ko-KR" sz="3600" smtClean="0">
                <a:ea typeface="Gulim" charset="0"/>
                <a:cs typeface="Gulim" charset="0"/>
              </a:rPr>
              <a:t>co-</a:t>
            </a:r>
            <a:r>
              <a:rPr lang="en-US" sz="3600" smtClean="0">
                <a:ea typeface="+mj-ea"/>
              </a:rPr>
              <a:t>clustering</a:t>
            </a:r>
            <a:br>
              <a:rPr lang="en-US" sz="3600" smtClean="0">
                <a:ea typeface="+mj-ea"/>
              </a:rPr>
            </a:br>
            <a:r>
              <a:rPr lang="en-US" sz="2400" smtClean="0">
                <a:ea typeface="+mj-ea"/>
              </a:rPr>
              <a:t>CLASSIC</a:t>
            </a:r>
          </a:p>
        </p:txBody>
      </p:sp>
      <p:pic>
        <p:nvPicPr>
          <p:cNvPr id="53251" name="Picture 4" descr="C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2962275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53" name="Text Box 5"/>
          <p:cNvSpPr txBox="1">
            <a:spLocks noChangeArrowheads="1"/>
          </p:cNvSpPr>
          <p:nvPr/>
        </p:nvSpPr>
        <p:spPr bwMode="auto">
          <a:xfrm rot="16200000">
            <a:off x="-621506" y="3336132"/>
            <a:ext cx="2286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Documents</a:t>
            </a: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685800" y="4891088"/>
            <a:ext cx="2590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Words</a:t>
            </a:r>
          </a:p>
        </p:txBody>
      </p:sp>
      <p:sp>
        <p:nvSpPr>
          <p:cNvPr id="437255" name="AutoShape 7"/>
          <p:cNvSpPr>
            <a:spLocks noChangeArrowheads="1"/>
          </p:cNvSpPr>
          <p:nvPr/>
        </p:nvSpPr>
        <p:spPr bwMode="auto">
          <a:xfrm>
            <a:off x="3657600" y="3038475"/>
            <a:ext cx="838200" cy="771525"/>
          </a:xfrm>
          <a:prstGeom prst="rightArrow">
            <a:avLst>
              <a:gd name="adj1" fmla="val 50000"/>
              <a:gd name="adj2" fmla="val 27160"/>
            </a:avLst>
          </a:prstGeom>
          <a:gradFill rotWithShape="1">
            <a:gsLst>
              <a:gs pos="0">
                <a:srgbClr val="0066CC"/>
              </a:gs>
              <a:gs pos="100000">
                <a:srgbClr val="3399FF"/>
              </a:gs>
            </a:gsLst>
            <a:lin ang="189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ja-JP" altLang="en-US" sz="2400">
                <a:latin typeface="Arial" pitchFamily="34" charset="0"/>
              </a:rPr>
              <a:t>“</a:t>
            </a:r>
            <a:r>
              <a:rPr lang="en-US" altLang="ja-JP" sz="2400">
                <a:latin typeface="Arial" pitchFamily="34" charset="0"/>
              </a:rPr>
              <a:t>CLASSIC</a:t>
            </a:r>
            <a:r>
              <a:rPr lang="ja-JP" altLang="en-US" sz="2400">
                <a:latin typeface="Arial" pitchFamily="34" charset="0"/>
              </a:rPr>
              <a:t>”</a:t>
            </a:r>
            <a:r>
              <a:rPr lang="en-US" altLang="ja-JP" sz="2400">
                <a:latin typeface="Arial" pitchFamily="34" charset="0"/>
              </a:rPr>
              <a:t> graph of documents &amp; words:</a:t>
            </a:r>
          </a:p>
          <a:p>
            <a:pPr eaLnBrk="1" hangingPunct="1"/>
            <a:r>
              <a:rPr lang="en-US" sz="2400">
                <a:latin typeface="Arial" pitchFamily="34" charset="0"/>
              </a:rPr>
              <a:t> </a:t>
            </a:r>
            <a:r>
              <a:rPr lang="en-US" sz="2400" i="1"/>
              <a:t>k </a:t>
            </a:r>
            <a:r>
              <a:rPr lang="en-US" sz="2400"/>
              <a:t>= </a:t>
            </a:r>
            <a:r>
              <a:rPr lang="en-US" sz="2400">
                <a:latin typeface="Arial" pitchFamily="34" charset="0"/>
              </a:rPr>
              <a:t>15, </a:t>
            </a:r>
            <a:r>
              <a:rPr lang="en-US" sz="2400" i="1">
                <a:cs typeface="Times New Roman" pitchFamily="18" charset="0"/>
              </a:rPr>
              <a:t>ℓ</a:t>
            </a:r>
            <a:r>
              <a:rPr lang="en-US" sz="2400"/>
              <a:t> = </a:t>
            </a:r>
            <a:r>
              <a:rPr lang="en-US" sz="2400">
                <a:latin typeface="Arial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112668434"/>
      </p:ext>
    </p:extLst>
  </p:cSld>
  <p:clrMapOvr>
    <a:masterClrMapping/>
  </p:clrMapOvr>
  <p:transition advTm="10544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sz="3600" dirty="0"/>
              <a:t>C</a:t>
            </a:r>
            <a:r>
              <a:rPr lang="en-US" altLang="ko-KR" sz="3600" dirty="0" smtClean="0">
                <a:ea typeface="Gulim" charset="0"/>
                <a:cs typeface="Gulim" charset="0"/>
              </a:rPr>
              <a:t>o-</a:t>
            </a:r>
            <a:r>
              <a:rPr lang="en-US" sz="3600" dirty="0" smtClean="0">
                <a:ea typeface="+mj-ea"/>
              </a:rPr>
              <a:t>clustering</a:t>
            </a:r>
            <a:br>
              <a:rPr lang="en-US" sz="3600" dirty="0" smtClean="0">
                <a:ea typeface="+mj-ea"/>
              </a:rPr>
            </a:br>
            <a:r>
              <a:rPr lang="en-US" sz="2400" dirty="0" smtClean="0">
                <a:ea typeface="+mj-ea"/>
              </a:rPr>
              <a:t>CLASSIC</a:t>
            </a:r>
          </a:p>
        </p:txBody>
      </p:sp>
      <p:sp>
        <p:nvSpPr>
          <p:cNvPr id="439300" name="Text Box 4"/>
          <p:cNvSpPr txBox="1">
            <a:spLocks noChangeArrowheads="1"/>
          </p:cNvSpPr>
          <p:nvPr/>
        </p:nvSpPr>
        <p:spPr bwMode="auto">
          <a:xfrm>
            <a:off x="2328863" y="2338388"/>
            <a:ext cx="106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solidFill>
                  <a:srgbClr val="FF0000"/>
                </a:solidFill>
                <a:latin typeface="Arial" charset="0"/>
                <a:ea typeface="ＭＳ Ｐゴシック" charset="0"/>
              </a:rPr>
              <a:t>MEDLINE</a:t>
            </a:r>
            <a:br>
              <a:rPr lang="en-US" sz="1400">
                <a:solidFill>
                  <a:srgbClr val="FF0000"/>
                </a:solidFill>
                <a:latin typeface="Arial" charset="0"/>
                <a:ea typeface="ＭＳ Ｐゴシック" charset="0"/>
              </a:rPr>
            </a:br>
            <a:r>
              <a:rPr lang="en-US" sz="1400">
                <a:solidFill>
                  <a:srgbClr val="FF0000"/>
                </a:solidFill>
                <a:latin typeface="Arial" charset="0"/>
                <a:ea typeface="ＭＳ Ｐゴシック" charset="0"/>
              </a:rPr>
              <a:t>(medical)</a:t>
            </a:r>
          </a:p>
        </p:txBody>
      </p:sp>
      <p:sp>
        <p:nvSpPr>
          <p:cNvPr id="439301" name="AutoShape 5"/>
          <p:cNvSpPr>
            <a:spLocks/>
          </p:cNvSpPr>
          <p:nvPr/>
        </p:nvSpPr>
        <p:spPr bwMode="auto">
          <a:xfrm>
            <a:off x="3357563" y="2225675"/>
            <a:ext cx="152400" cy="747713"/>
          </a:xfrm>
          <a:prstGeom prst="leftBrace">
            <a:avLst>
              <a:gd name="adj1" fmla="val 40885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02" name="Text Box 6"/>
          <p:cNvSpPr txBox="1">
            <a:spLocks noChangeArrowheads="1"/>
          </p:cNvSpPr>
          <p:nvPr/>
        </p:nvSpPr>
        <p:spPr bwMode="auto">
          <a:xfrm>
            <a:off x="898525" y="1447800"/>
            <a:ext cx="3124200" cy="590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FF0000"/>
                </a:solidFill>
                <a:latin typeface="Arial" charset="0"/>
                <a:ea typeface="ＭＳ Ｐゴシック" charset="0"/>
              </a:rPr>
              <a:t>insipidus, alveolar, aortic, death, prognosis, intravenous</a:t>
            </a:r>
          </a:p>
        </p:txBody>
      </p:sp>
      <p:sp>
        <p:nvSpPr>
          <p:cNvPr id="439303" name="Text Box 7"/>
          <p:cNvSpPr txBox="1">
            <a:spLocks noChangeArrowheads="1"/>
          </p:cNvSpPr>
          <p:nvPr/>
        </p:nvSpPr>
        <p:spPr bwMode="auto">
          <a:xfrm>
            <a:off x="4098925" y="1447800"/>
            <a:ext cx="2438400" cy="590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FF0000"/>
                </a:solidFill>
                <a:latin typeface="Arial" charset="0"/>
                <a:ea typeface="ＭＳ Ｐゴシック" charset="0"/>
              </a:rPr>
              <a:t>blood, disease, clinical, cell, tissue, patient</a:t>
            </a:r>
          </a:p>
        </p:txBody>
      </p:sp>
      <p:sp>
        <p:nvSpPr>
          <p:cNvPr id="439308" name="Text Box 12"/>
          <p:cNvSpPr txBox="1"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ja-JP" altLang="en-US" sz="2400">
                <a:latin typeface="Arial" pitchFamily="34" charset="0"/>
              </a:rPr>
              <a:t>“</a:t>
            </a:r>
            <a:r>
              <a:rPr lang="en-US" altLang="ja-JP" sz="2400">
                <a:latin typeface="Arial" pitchFamily="34" charset="0"/>
              </a:rPr>
              <a:t>CLASSIC</a:t>
            </a:r>
            <a:r>
              <a:rPr lang="ja-JP" altLang="en-US" sz="2400">
                <a:latin typeface="Arial" pitchFamily="34" charset="0"/>
              </a:rPr>
              <a:t>”</a:t>
            </a:r>
            <a:r>
              <a:rPr lang="en-US" altLang="ja-JP" sz="2400">
                <a:latin typeface="Arial" pitchFamily="34" charset="0"/>
              </a:rPr>
              <a:t> graph of documents &amp; words:</a:t>
            </a:r>
          </a:p>
          <a:p>
            <a:pPr eaLnBrk="1" hangingPunct="1"/>
            <a:r>
              <a:rPr lang="en-US" sz="2400">
                <a:latin typeface="Arial" pitchFamily="34" charset="0"/>
              </a:rPr>
              <a:t> </a:t>
            </a:r>
            <a:r>
              <a:rPr lang="en-US" sz="2400" i="1"/>
              <a:t>k </a:t>
            </a:r>
            <a:r>
              <a:rPr lang="en-US" sz="2400"/>
              <a:t>= </a:t>
            </a:r>
            <a:r>
              <a:rPr lang="en-US" sz="2400">
                <a:latin typeface="Arial" pitchFamily="34" charset="0"/>
              </a:rPr>
              <a:t>15, </a:t>
            </a:r>
            <a:r>
              <a:rPr lang="en-US" sz="2400" i="1">
                <a:cs typeface="Times New Roman" pitchFamily="18" charset="0"/>
              </a:rPr>
              <a:t>ℓ</a:t>
            </a:r>
            <a:r>
              <a:rPr lang="en-US" sz="2400"/>
              <a:t> = </a:t>
            </a:r>
            <a:r>
              <a:rPr lang="en-US" sz="2400">
                <a:latin typeface="Arial" pitchFamily="34" charset="0"/>
              </a:rPr>
              <a:t>19</a:t>
            </a:r>
          </a:p>
        </p:txBody>
      </p:sp>
      <p:sp>
        <p:nvSpPr>
          <p:cNvPr id="439309" name="Text Box 13"/>
          <p:cNvSpPr txBox="1">
            <a:spLocks noChangeArrowheads="1"/>
          </p:cNvSpPr>
          <p:nvPr/>
        </p:nvSpPr>
        <p:spPr bwMode="auto">
          <a:xfrm>
            <a:off x="2098675" y="3149600"/>
            <a:ext cx="1447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solidFill>
                  <a:srgbClr val="3333FF"/>
                </a:solidFill>
                <a:latin typeface="Arial" charset="0"/>
                <a:ea typeface="ＭＳ Ｐゴシック" charset="0"/>
              </a:rPr>
              <a:t>CISI</a:t>
            </a:r>
            <a:br>
              <a:rPr lang="en-US" sz="1400">
                <a:solidFill>
                  <a:srgbClr val="3333FF"/>
                </a:solidFill>
                <a:latin typeface="Arial" charset="0"/>
                <a:ea typeface="ＭＳ Ｐゴシック" charset="0"/>
              </a:rPr>
            </a:br>
            <a:r>
              <a:rPr lang="en-US" sz="1400">
                <a:solidFill>
                  <a:srgbClr val="3333FF"/>
                </a:solidFill>
                <a:latin typeface="Arial" charset="0"/>
                <a:ea typeface="ＭＳ Ｐゴシック" charset="0"/>
              </a:rPr>
              <a:t>(Information Retrieval)</a:t>
            </a:r>
          </a:p>
        </p:txBody>
      </p:sp>
      <p:sp>
        <p:nvSpPr>
          <p:cNvPr id="439310" name="AutoShape 14"/>
          <p:cNvSpPr>
            <a:spLocks/>
          </p:cNvSpPr>
          <p:nvPr/>
        </p:nvSpPr>
        <p:spPr bwMode="auto">
          <a:xfrm>
            <a:off x="3346450" y="2973388"/>
            <a:ext cx="152400" cy="1109662"/>
          </a:xfrm>
          <a:prstGeom prst="leftBrace">
            <a:avLst>
              <a:gd name="adj1" fmla="val 60677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12" name="Text Box 16"/>
          <p:cNvSpPr txBox="1">
            <a:spLocks noChangeArrowheads="1"/>
          </p:cNvSpPr>
          <p:nvPr/>
        </p:nvSpPr>
        <p:spPr bwMode="auto">
          <a:xfrm>
            <a:off x="1143000" y="5410200"/>
            <a:ext cx="2819400" cy="5905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3333FF"/>
                </a:solidFill>
                <a:latin typeface="Arial" charset="0"/>
                <a:ea typeface="ＭＳ Ｐゴシック" charset="0"/>
              </a:rPr>
              <a:t>providing, studying, records, development, students, rules</a:t>
            </a:r>
          </a:p>
        </p:txBody>
      </p:sp>
      <p:sp>
        <p:nvSpPr>
          <p:cNvPr id="439313" name="Line 17"/>
          <p:cNvSpPr>
            <a:spLocks noChangeShapeType="1"/>
          </p:cNvSpPr>
          <p:nvPr/>
        </p:nvSpPr>
        <p:spPr bwMode="auto">
          <a:xfrm flipV="1">
            <a:off x="3563938" y="5172075"/>
            <a:ext cx="874712" cy="2381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14" name="Text Box 18"/>
          <p:cNvSpPr txBox="1">
            <a:spLocks noChangeArrowheads="1"/>
          </p:cNvSpPr>
          <p:nvPr/>
        </p:nvSpPr>
        <p:spPr bwMode="auto">
          <a:xfrm>
            <a:off x="4114800" y="5410200"/>
            <a:ext cx="2514600" cy="5905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3333FF"/>
                </a:solidFill>
                <a:latin typeface="Arial" charset="0"/>
                <a:ea typeface="ＭＳ Ｐゴシック" charset="0"/>
              </a:rPr>
              <a:t>abstract, notation, works, construct, bibliographies</a:t>
            </a:r>
          </a:p>
        </p:txBody>
      </p:sp>
      <p:sp>
        <p:nvSpPr>
          <p:cNvPr id="439315" name="Line 19"/>
          <p:cNvSpPr>
            <a:spLocks noChangeShapeType="1"/>
          </p:cNvSpPr>
          <p:nvPr/>
        </p:nvSpPr>
        <p:spPr bwMode="auto">
          <a:xfrm flipH="1" flipV="1">
            <a:off x="4876800" y="5162550"/>
            <a:ext cx="381000" cy="2476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17" name="Text Box 21"/>
          <p:cNvSpPr txBox="1">
            <a:spLocks noChangeArrowheads="1"/>
          </p:cNvSpPr>
          <p:nvPr/>
        </p:nvSpPr>
        <p:spPr bwMode="auto">
          <a:xfrm>
            <a:off x="6705600" y="5410200"/>
            <a:ext cx="2209800" cy="5905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800000"/>
                </a:solidFill>
                <a:latin typeface="Arial" charset="0"/>
                <a:ea typeface="ＭＳ Ｐゴシック" charset="0"/>
              </a:rPr>
              <a:t>shape, nasa, leading, assumed, thin</a:t>
            </a:r>
          </a:p>
        </p:txBody>
      </p:sp>
      <p:sp>
        <p:nvSpPr>
          <p:cNvPr id="439318" name="Line 22"/>
          <p:cNvSpPr>
            <a:spLocks noChangeShapeType="1"/>
          </p:cNvSpPr>
          <p:nvPr/>
        </p:nvSpPr>
        <p:spPr bwMode="auto">
          <a:xfrm flipH="1" flipV="1">
            <a:off x="5462588" y="5175250"/>
            <a:ext cx="1404937" cy="23653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19" name="Text Box 23"/>
          <p:cNvSpPr txBox="1">
            <a:spLocks noChangeArrowheads="1"/>
          </p:cNvSpPr>
          <p:nvPr/>
        </p:nvSpPr>
        <p:spPr bwMode="auto">
          <a:xfrm>
            <a:off x="6629400" y="1447800"/>
            <a:ext cx="22860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latin typeface="Arial" charset="0"/>
                <a:ea typeface="ＭＳ Ｐゴシック" charset="0"/>
              </a:rPr>
              <a:t>paint, examination, fall, raise, leave, based</a:t>
            </a:r>
          </a:p>
        </p:txBody>
      </p:sp>
      <p:pic>
        <p:nvPicPr>
          <p:cNvPr id="55312" name="Picture 2" descr="C3ordered_with_wo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5" t="12424" r="1985" b="16942"/>
          <a:stretch>
            <a:fillRect/>
          </a:stretch>
        </p:blipFill>
        <p:spPr bwMode="auto">
          <a:xfrm>
            <a:off x="3505200" y="2209800"/>
            <a:ext cx="3717925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9306" name="Rectangle 10"/>
          <p:cNvSpPr>
            <a:spLocks noChangeArrowheads="1"/>
          </p:cNvSpPr>
          <p:nvPr/>
        </p:nvSpPr>
        <p:spPr bwMode="auto">
          <a:xfrm>
            <a:off x="3541713" y="2232025"/>
            <a:ext cx="531812" cy="292893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07" name="Rectangle 11"/>
          <p:cNvSpPr>
            <a:spLocks noChangeArrowheads="1"/>
          </p:cNvSpPr>
          <p:nvPr/>
        </p:nvSpPr>
        <p:spPr bwMode="auto">
          <a:xfrm>
            <a:off x="4073525" y="2232025"/>
            <a:ext cx="163513" cy="292893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11" name="Rectangle 15"/>
          <p:cNvSpPr>
            <a:spLocks noChangeArrowheads="1"/>
          </p:cNvSpPr>
          <p:nvPr/>
        </p:nvSpPr>
        <p:spPr bwMode="auto">
          <a:xfrm>
            <a:off x="4240213" y="2230438"/>
            <a:ext cx="879475" cy="2928937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16" name="Rectangle 20"/>
          <p:cNvSpPr>
            <a:spLocks noChangeArrowheads="1"/>
          </p:cNvSpPr>
          <p:nvPr/>
        </p:nvSpPr>
        <p:spPr bwMode="auto">
          <a:xfrm>
            <a:off x="5121275" y="2230438"/>
            <a:ext cx="619125" cy="2928937"/>
          </a:xfrm>
          <a:prstGeom prst="rect">
            <a:avLst/>
          </a:prstGeom>
          <a:noFill/>
          <a:ln w="3175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21" name="Rectangle 25"/>
          <p:cNvSpPr>
            <a:spLocks noChangeArrowheads="1"/>
          </p:cNvSpPr>
          <p:nvPr/>
        </p:nvSpPr>
        <p:spPr bwMode="auto">
          <a:xfrm>
            <a:off x="5741988" y="2228850"/>
            <a:ext cx="1497012" cy="2927350"/>
          </a:xfrm>
          <a:prstGeom prst="rect">
            <a:avLst/>
          </a:prstGeom>
          <a:noFill/>
          <a:ln w="3175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22" name="Text Box 26"/>
          <p:cNvSpPr txBox="1">
            <a:spLocks noChangeArrowheads="1"/>
          </p:cNvSpPr>
          <p:nvPr/>
        </p:nvSpPr>
        <p:spPr bwMode="auto">
          <a:xfrm>
            <a:off x="1939925" y="4359275"/>
            <a:ext cx="1447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solidFill>
                  <a:srgbClr val="800000"/>
                </a:solidFill>
                <a:latin typeface="Arial" charset="0"/>
                <a:ea typeface="ＭＳ Ｐゴシック" charset="0"/>
              </a:rPr>
              <a:t>CRANFIELD (aerodynamics)</a:t>
            </a:r>
          </a:p>
        </p:txBody>
      </p:sp>
      <p:sp>
        <p:nvSpPr>
          <p:cNvPr id="439323" name="AutoShape 27"/>
          <p:cNvSpPr>
            <a:spLocks/>
          </p:cNvSpPr>
          <p:nvPr/>
        </p:nvSpPr>
        <p:spPr bwMode="auto">
          <a:xfrm>
            <a:off x="3340100" y="4086225"/>
            <a:ext cx="152400" cy="1066800"/>
          </a:xfrm>
          <a:prstGeom prst="leftBrace">
            <a:avLst>
              <a:gd name="adj1" fmla="val 58333"/>
              <a:gd name="adj2" fmla="val 50000"/>
            </a:avLst>
          </a:prstGeom>
          <a:noFill/>
          <a:ln w="127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04" name="Line 8"/>
          <p:cNvSpPr>
            <a:spLocks noChangeShapeType="1"/>
          </p:cNvSpPr>
          <p:nvPr/>
        </p:nvSpPr>
        <p:spPr bwMode="auto">
          <a:xfrm>
            <a:off x="3290888" y="2038350"/>
            <a:ext cx="447675" cy="190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05" name="Line 9"/>
          <p:cNvSpPr>
            <a:spLocks noChangeShapeType="1"/>
          </p:cNvSpPr>
          <p:nvPr/>
        </p:nvSpPr>
        <p:spPr bwMode="auto">
          <a:xfrm flipH="1">
            <a:off x="4148138" y="2043113"/>
            <a:ext cx="404812" cy="1809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20" name="Line 24"/>
          <p:cNvSpPr>
            <a:spLocks noChangeShapeType="1"/>
          </p:cNvSpPr>
          <p:nvPr/>
        </p:nvSpPr>
        <p:spPr bwMode="auto">
          <a:xfrm flipH="1">
            <a:off x="6534150" y="2043113"/>
            <a:ext cx="471488" cy="180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4221918"/>
      </p:ext>
    </p:extLst>
  </p:cSld>
  <p:clrMapOvr>
    <a:masterClrMapping/>
  </p:clrMapOvr>
  <p:transition advTm="44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3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3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3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0" grpId="0"/>
      <p:bldP spid="439301" grpId="0" animBg="1"/>
      <p:bldP spid="439302" grpId="0" animBg="1"/>
      <p:bldP spid="439309" grpId="0"/>
      <p:bldP spid="439310" grpId="0" animBg="1"/>
      <p:bldP spid="439312" grpId="0" animBg="1"/>
      <p:bldP spid="439314" grpId="0" animBg="1"/>
      <p:bldP spid="439317" grpId="0" animBg="1"/>
      <p:bldP spid="439319" grpId="0" animBg="1"/>
      <p:bldP spid="439306" grpId="0" animBg="1"/>
      <p:bldP spid="439307" grpId="0" animBg="1"/>
      <p:bldP spid="439311" grpId="0" animBg="1"/>
      <p:bldP spid="439316" grpId="0" animBg="1"/>
      <p:bldP spid="439321" grpId="0" animBg="1"/>
      <p:bldP spid="439322" grpId="0"/>
      <p:bldP spid="43932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sz="3600" dirty="0"/>
              <a:t>C</a:t>
            </a:r>
            <a:r>
              <a:rPr lang="en-US" altLang="ko-KR" sz="3600" dirty="0" smtClean="0">
                <a:ea typeface="Gulim" charset="0"/>
                <a:cs typeface="Gulim" charset="0"/>
              </a:rPr>
              <a:t>o-clustering</a:t>
            </a:r>
            <a:r>
              <a:rPr lang="en-US" sz="3600" dirty="0" smtClean="0">
                <a:ea typeface="+mj-ea"/>
              </a:rPr>
              <a:t/>
            </a:r>
            <a:br>
              <a:rPr lang="en-US" sz="3600" dirty="0" smtClean="0">
                <a:ea typeface="+mj-ea"/>
              </a:rPr>
            </a:br>
            <a:r>
              <a:rPr lang="en-US" sz="2400" dirty="0" smtClean="0">
                <a:ea typeface="+mj-ea"/>
              </a:rPr>
              <a:t>CLASSIC</a:t>
            </a:r>
          </a:p>
        </p:txBody>
      </p:sp>
      <p:graphicFrame>
        <p:nvGraphicFramePr>
          <p:cNvPr id="447491" name="Group 3"/>
          <p:cNvGraphicFramePr>
            <a:graphicFrameLocks noGrp="1"/>
          </p:cNvGraphicFramePr>
          <p:nvPr>
            <p:ph idx="1"/>
          </p:nvPr>
        </p:nvGraphicFramePr>
        <p:xfrm>
          <a:off x="609600" y="1447800"/>
          <a:ext cx="5791200" cy="5123444"/>
        </p:xfrm>
        <a:graphic>
          <a:graphicData uri="http://schemas.openxmlformats.org/drawingml/2006/table">
            <a:tbl>
              <a:tblPr/>
              <a:tblGrid>
                <a:gridCol w="1157288"/>
                <a:gridCol w="1357312"/>
                <a:gridCol w="990600"/>
                <a:gridCol w="1128713"/>
                <a:gridCol w="1157287"/>
              </a:tblGrid>
              <a:tr h="301584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Document cluster #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Document class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Precision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CRANFIELD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CISI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MEDLINE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390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0.997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610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676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0.984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317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0.978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452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0.960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207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188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131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209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107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0.982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152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0.968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74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139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0.939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14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163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24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33523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Recall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0.996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0.990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0.968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447603" name="Text Box 115"/>
          <p:cNvSpPr txBox="1">
            <a:spLocks noChangeArrowheads="1"/>
          </p:cNvSpPr>
          <p:nvPr/>
        </p:nvSpPr>
        <p:spPr bwMode="auto">
          <a:xfrm rot="-5400000">
            <a:off x="6861969" y="3744119"/>
            <a:ext cx="114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800">
                <a:solidFill>
                  <a:srgbClr val="777777"/>
                </a:solidFill>
                <a:latin typeface="Arial" charset="0"/>
                <a:ea typeface="ＭＳ Ｐゴシック" charset="0"/>
              </a:rPr>
              <a:t>0.94-1.00</a:t>
            </a:r>
          </a:p>
        </p:txBody>
      </p:sp>
      <p:sp>
        <p:nvSpPr>
          <p:cNvPr id="447604" name="Text Box 116"/>
          <p:cNvSpPr txBox="1">
            <a:spLocks noChangeArrowheads="1"/>
          </p:cNvSpPr>
          <p:nvPr/>
        </p:nvSpPr>
        <p:spPr bwMode="auto">
          <a:xfrm rot="-21600000">
            <a:off x="2514600" y="6553200"/>
            <a:ext cx="114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800">
                <a:solidFill>
                  <a:srgbClr val="777777"/>
                </a:solidFill>
                <a:latin typeface="Arial" charset="0"/>
                <a:ea typeface="ＭＳ Ｐゴシック" charset="0"/>
              </a:rPr>
              <a:t>0.97-0.99</a:t>
            </a:r>
          </a:p>
        </p:txBody>
      </p:sp>
      <p:sp>
        <p:nvSpPr>
          <p:cNvPr id="447605" name="Rectangle 117"/>
          <p:cNvSpPr>
            <a:spLocks noChangeArrowheads="1"/>
          </p:cNvSpPr>
          <p:nvPr/>
        </p:nvSpPr>
        <p:spPr bwMode="auto">
          <a:xfrm>
            <a:off x="1752600" y="3429000"/>
            <a:ext cx="1371600" cy="28194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7606" name="Rectangle 118"/>
          <p:cNvSpPr>
            <a:spLocks noChangeArrowheads="1"/>
          </p:cNvSpPr>
          <p:nvPr/>
        </p:nvSpPr>
        <p:spPr bwMode="auto">
          <a:xfrm>
            <a:off x="3124200" y="2590800"/>
            <a:ext cx="990600" cy="8382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7607" name="Rectangle 119"/>
          <p:cNvSpPr>
            <a:spLocks noChangeArrowheads="1"/>
          </p:cNvSpPr>
          <p:nvPr/>
        </p:nvSpPr>
        <p:spPr bwMode="auto">
          <a:xfrm>
            <a:off x="4114800" y="2057400"/>
            <a:ext cx="1143000" cy="5334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7608" name="AutoShape 120"/>
          <p:cNvSpPr>
            <a:spLocks/>
          </p:cNvSpPr>
          <p:nvPr/>
        </p:nvSpPr>
        <p:spPr bwMode="auto">
          <a:xfrm>
            <a:off x="6400800" y="2057400"/>
            <a:ext cx="228600" cy="533400"/>
          </a:xfrm>
          <a:prstGeom prst="rightBrace">
            <a:avLst>
              <a:gd name="adj1" fmla="val 340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7609" name="AutoShape 121"/>
          <p:cNvSpPr>
            <a:spLocks/>
          </p:cNvSpPr>
          <p:nvPr/>
        </p:nvSpPr>
        <p:spPr bwMode="auto">
          <a:xfrm>
            <a:off x="6400800" y="2590800"/>
            <a:ext cx="228600" cy="838200"/>
          </a:xfrm>
          <a:prstGeom prst="righ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7610" name="AutoShape 122"/>
          <p:cNvSpPr>
            <a:spLocks/>
          </p:cNvSpPr>
          <p:nvPr/>
        </p:nvSpPr>
        <p:spPr bwMode="auto">
          <a:xfrm>
            <a:off x="6400800" y="3429000"/>
            <a:ext cx="228600" cy="2819400"/>
          </a:xfrm>
          <a:prstGeom prst="rightBrace">
            <a:avLst>
              <a:gd name="adj1" fmla="val 3819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7611" name="Text Box 123"/>
          <p:cNvSpPr txBox="1">
            <a:spLocks noChangeArrowheads="1"/>
          </p:cNvSpPr>
          <p:nvPr/>
        </p:nvSpPr>
        <p:spPr bwMode="auto">
          <a:xfrm>
            <a:off x="6553200" y="2159000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600">
                <a:latin typeface="Arial" charset="0"/>
                <a:ea typeface="Gulim" charset="0"/>
                <a:cs typeface="Gulim" charset="0"/>
              </a:rPr>
              <a:t>0.999</a:t>
            </a:r>
            <a:endParaRPr lang="en-US" sz="1600">
              <a:latin typeface="Arial" charset="0"/>
              <a:ea typeface="ＭＳ Ｐゴシック" charset="0"/>
            </a:endParaRPr>
          </a:p>
        </p:txBody>
      </p:sp>
      <p:sp>
        <p:nvSpPr>
          <p:cNvPr id="447612" name="Text Box 124"/>
          <p:cNvSpPr txBox="1">
            <a:spLocks noChangeArrowheads="1"/>
          </p:cNvSpPr>
          <p:nvPr/>
        </p:nvSpPr>
        <p:spPr bwMode="auto">
          <a:xfrm>
            <a:off x="6546850" y="2836863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600">
                <a:latin typeface="Arial" charset="0"/>
                <a:ea typeface="Gulim" charset="0"/>
                <a:cs typeface="Gulim" charset="0"/>
              </a:rPr>
              <a:t>0.975</a:t>
            </a:r>
            <a:endParaRPr lang="en-US" sz="1600">
              <a:latin typeface="Arial" charset="0"/>
              <a:ea typeface="ＭＳ Ｐゴシック" charset="0"/>
            </a:endParaRPr>
          </a:p>
        </p:txBody>
      </p:sp>
      <p:sp>
        <p:nvSpPr>
          <p:cNvPr id="447613" name="Text Box 125"/>
          <p:cNvSpPr txBox="1">
            <a:spLocks noChangeArrowheads="1"/>
          </p:cNvSpPr>
          <p:nvPr/>
        </p:nvSpPr>
        <p:spPr bwMode="auto">
          <a:xfrm>
            <a:off x="6546850" y="4667250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600">
                <a:latin typeface="Arial" charset="0"/>
                <a:ea typeface="Gulim" charset="0"/>
                <a:cs typeface="Gulim" charset="0"/>
              </a:rPr>
              <a:t>0.987</a:t>
            </a:r>
            <a:endParaRPr lang="en-US" sz="160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81970"/>
      </p:ext>
    </p:extLst>
  </p:cSld>
  <p:clrMapOvr>
    <a:masterClrMapping/>
  </p:clrMapOvr>
  <p:transition advTm="1905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5334000"/>
          </a:xfrm>
        </p:spPr>
        <p:txBody>
          <a:bodyPr>
            <a:normAutofit lnSpcReduction="10000"/>
          </a:bodyPr>
          <a:lstStyle/>
          <a:p>
            <a:pPr marL="533400" indent="-533400"/>
            <a:r>
              <a:rPr lang="en-US" sz="2400" dirty="0"/>
              <a:t>Two matrices </a:t>
            </a:r>
          </a:p>
          <a:p>
            <a:pPr marL="990600" lvl="1" indent="-533400"/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sz="1800" dirty="0" smtClean="0"/>
              <a:t> or </a:t>
            </a:r>
            <a:r>
              <a:rPr lang="en-US" sz="1800" dirty="0" smtClean="0">
                <a:solidFill>
                  <a:srgbClr val="00B0F0"/>
                </a:solidFill>
              </a:rPr>
              <a:t>Distance</a:t>
            </a:r>
            <a:r>
              <a:rPr lang="en-US" sz="1800" dirty="0" smtClean="0"/>
              <a:t> Matrix</a:t>
            </a:r>
          </a:p>
          <a:p>
            <a:pPr marL="1371600" lvl="2" indent="-457200"/>
            <a:r>
              <a:rPr lang="en-US" sz="1600" dirty="0"/>
              <a:t>One row and one column for each data point</a:t>
            </a:r>
          </a:p>
          <a:p>
            <a:pPr marL="1371600" lvl="2" indent="-457200"/>
            <a:r>
              <a:rPr lang="en-US" sz="1600" dirty="0"/>
              <a:t>An entry is </a:t>
            </a:r>
            <a:r>
              <a:rPr lang="en-US" sz="1600" dirty="0" smtClean="0"/>
              <a:t>the similarity or distance of the associated </a:t>
            </a:r>
            <a:r>
              <a:rPr lang="en-US" sz="1600" dirty="0"/>
              <a:t>pair of </a:t>
            </a:r>
            <a:r>
              <a:rPr lang="en-US" sz="1600" dirty="0" smtClean="0"/>
              <a:t>points</a:t>
            </a:r>
            <a:endParaRPr lang="en-US" sz="1800" dirty="0"/>
          </a:p>
          <a:p>
            <a:pPr marL="990600" lvl="1" indent="-533400"/>
            <a:r>
              <a:rPr lang="en-US" sz="1800" dirty="0" smtClean="0"/>
              <a:t>“</a:t>
            </a:r>
            <a:r>
              <a:rPr lang="en-US" sz="1800" dirty="0"/>
              <a:t>Incidence” Matrix</a:t>
            </a:r>
          </a:p>
          <a:p>
            <a:pPr marL="1371600" lvl="2" indent="-457200"/>
            <a:r>
              <a:rPr lang="en-US" sz="1600" dirty="0"/>
              <a:t>One row and one column for each data point</a:t>
            </a:r>
          </a:p>
          <a:p>
            <a:pPr marL="1371600" lvl="2" indent="-457200"/>
            <a:r>
              <a:rPr lang="en-US" sz="1600" dirty="0"/>
              <a:t>An entry is 1 if the associated pair of points belong to the same cluster</a:t>
            </a:r>
          </a:p>
          <a:p>
            <a:pPr marL="1371600" lvl="2" indent="-457200"/>
            <a:r>
              <a:rPr lang="en-US" sz="1600" dirty="0"/>
              <a:t>An entry is 0 if the associated pair of points belongs to different clusters</a:t>
            </a:r>
          </a:p>
          <a:p>
            <a:pPr marL="533400" indent="-533400"/>
            <a:r>
              <a:rPr lang="en-US" sz="2400" dirty="0"/>
              <a:t>Compute the </a:t>
            </a:r>
            <a:r>
              <a:rPr lang="en-US" sz="2400" dirty="0">
                <a:solidFill>
                  <a:srgbClr val="FF0000"/>
                </a:solidFill>
              </a:rPr>
              <a:t>correlation </a:t>
            </a:r>
            <a:r>
              <a:rPr lang="en-US" sz="2400" dirty="0"/>
              <a:t>between the two matrices</a:t>
            </a:r>
          </a:p>
          <a:p>
            <a:pPr marL="990600" lvl="1" indent="-533400"/>
            <a:r>
              <a:rPr lang="en-US" sz="1800" dirty="0"/>
              <a:t>Since the matrices are symmetric, only the correlation between </a:t>
            </a:r>
            <a:br>
              <a:rPr lang="en-US" sz="1800" dirty="0"/>
            </a:br>
            <a:r>
              <a:rPr lang="en-US" sz="1800" dirty="0"/>
              <a:t>n(n-1) / 2 entries needs to be calculated.</a:t>
            </a:r>
          </a:p>
          <a:p>
            <a:pPr marL="533400" indent="-533400"/>
            <a:r>
              <a:rPr lang="en-US" sz="2400" dirty="0">
                <a:solidFill>
                  <a:srgbClr val="FF0000"/>
                </a:solidFill>
              </a:rPr>
              <a:t>High </a:t>
            </a:r>
            <a:r>
              <a:rPr lang="en-US" sz="2400" dirty="0" smtClean="0"/>
              <a:t>correlation (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en-US" sz="2400" dirty="0" smtClean="0"/>
              <a:t> for similarity, </a:t>
            </a:r>
            <a:r>
              <a:rPr lang="en-US" sz="2400" dirty="0" smtClean="0">
                <a:solidFill>
                  <a:srgbClr val="00B0F0"/>
                </a:solidFill>
              </a:rPr>
              <a:t>negative</a:t>
            </a:r>
            <a:r>
              <a:rPr lang="en-US" sz="2400" dirty="0" smtClean="0"/>
              <a:t> for distance) indicates </a:t>
            </a:r>
            <a:r>
              <a:rPr lang="en-US" sz="2400" dirty="0"/>
              <a:t>that points that belong to the same cluster are close to each other. </a:t>
            </a:r>
          </a:p>
          <a:p>
            <a:pPr marL="533400" indent="-533400"/>
            <a:r>
              <a:rPr lang="en-US" sz="2400" dirty="0"/>
              <a:t>Not a good measure for some density or contiguity based clusters.</a:t>
            </a:r>
            <a:endParaRPr lang="en-US" sz="2000" dirty="0"/>
          </a:p>
        </p:txBody>
      </p:sp>
      <p:sp>
        <p:nvSpPr>
          <p:cNvPr id="166093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/>
              <a:t>Measuring Cluster Validity Via Correlation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6848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0930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Cluster Validity Via Correlation</a:t>
            </a:r>
          </a:p>
        </p:txBody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Correlation of incidence and proximity matrices for the K-means clusterings of the following two data sets. </a:t>
            </a:r>
          </a:p>
          <a:p>
            <a:endParaRPr lang="en-US"/>
          </a:p>
        </p:txBody>
      </p:sp>
      <p:pic>
        <p:nvPicPr>
          <p:cNvPr id="1661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3156857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19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31242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1958" name="Text Box 6"/>
          <p:cNvSpPr txBox="1">
            <a:spLocks noChangeArrowheads="1"/>
          </p:cNvSpPr>
          <p:nvPr/>
        </p:nvSpPr>
        <p:spPr bwMode="auto">
          <a:xfrm>
            <a:off x="1295400" y="5998029"/>
            <a:ext cx="236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</a:rPr>
              <a:t>Corr</a:t>
            </a:r>
            <a:r>
              <a:rPr lang="en-US" sz="2000" b="1" dirty="0">
                <a:solidFill>
                  <a:srgbClr val="FF0000"/>
                </a:solidFill>
              </a:rPr>
              <a:t> = -0.9235</a:t>
            </a:r>
          </a:p>
        </p:txBody>
      </p:sp>
      <p:sp>
        <p:nvSpPr>
          <p:cNvPr id="1661959" name="Text Box 7"/>
          <p:cNvSpPr txBox="1">
            <a:spLocks noChangeArrowheads="1"/>
          </p:cNvSpPr>
          <p:nvPr/>
        </p:nvSpPr>
        <p:spPr bwMode="auto">
          <a:xfrm>
            <a:off x="5030788" y="5943600"/>
            <a:ext cx="236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</a:rPr>
              <a:t>Corr</a:t>
            </a:r>
            <a:r>
              <a:rPr lang="en-US" sz="2000" b="1" dirty="0">
                <a:solidFill>
                  <a:srgbClr val="FF0000"/>
                </a:solidFill>
              </a:rPr>
              <a:t> = -0.5810</a:t>
            </a:r>
          </a:p>
        </p:txBody>
      </p:sp>
    </p:spTree>
    <p:extLst>
      <p:ext uri="{BB962C8B-B14F-4D97-AF65-F5344CB8AC3E}">
        <p14:creationId xmlns:p14="http://schemas.microsoft.com/office/powerpoint/2010/main" val="1859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6922" y="1550020"/>
            <a:ext cx="8458200" cy="5079380"/>
          </a:xfrm>
        </p:spPr>
        <p:txBody>
          <a:bodyPr/>
          <a:lstStyle/>
          <a:p>
            <a:pPr marL="342900" indent="-342900"/>
            <a:r>
              <a:rPr lang="en-US" sz="2600" dirty="0"/>
              <a:t>Order the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sz="2600" dirty="0"/>
              <a:t> matrix with respect to cluster labels and inspect visually. </a:t>
            </a:r>
          </a:p>
          <a:p>
            <a:pPr marL="342900" indent="-342900"/>
            <a:endParaRPr lang="en-US" sz="2600" dirty="0"/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title"/>
          </p:nvPr>
        </p:nvSpPr>
        <p:spPr>
          <a:xfrm>
            <a:off x="202310" y="4572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Similarity Matrix for Cluster Validation</a:t>
            </a:r>
          </a:p>
        </p:txBody>
      </p:sp>
      <p:pic>
        <p:nvPicPr>
          <p:cNvPr id="1662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2" y="2743200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29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556" y="2514600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29000" y="5943010"/>
                <a:ext cx="3190361" cy="67306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𝑖𝑚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 = 1−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943010"/>
                <a:ext cx="3190361" cy="6730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55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2.1|1.9|11.9|6.8|1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6.|1.|4.3|3.8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3.|5.8|9.5|9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\usepackage{color}&#10;\definecolor{darkblue}{rgb}{0,0,0.5}&#10;\definecolor{darkgreen}{rgb}{0,0.5,0}&#10;\begin{document}&#10;\begin{multline*}&#10;-\sum_{j=1}^\ell\bigl(\nu_j\log p_{i^\ast,j} + (n-\nu_j)\log(1-p_{i^\ast,j})\bigr) \\ \le&#10;-\sum_{j=1}^\ell\bigl(\nu_j\log p_{i,j} + (n-\nu_j)\log(1-p_{i,j})\bigr)&#10;\end{multline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14"/>
  <p:tag name="BOXHEIGHT" val="342"/>
  <p:tag name="BOXFONT" val="10"/>
  <p:tag name="BOXWRAP" val="False"/>
  <p:tag name="WORKAROUNDTRANSPARENCYBUG" val="False"/>
  <p:tag name="ALLOWFONTSUBSTITUTION" val="False"/>
  <p:tag name="BITMAPFORMAT" val="png256"/>
  <p:tag name="ORIGWIDTH" val="439"/>
  <p:tag name="PICTUREFILESIZE" val="3459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\usepackage{color}&#10;\definecolor{darkblue}{rgb}{0,0,0.5}&#10;\definecolor{darkgreen}{rgb}{0,0.5,0}&#10;\begin{document}&#10;\begin{align*}&#10;\Psi^I: \{1,2,\ldots, m\} &amp; \rightarrow \{1,2,\ldots,k\} \\&#10;\Phi^I: \{1,2,\ldots, n\} &amp; \rightarrow \{1,2,\ldots,\ell\} &#10;\end{align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14"/>
  <p:tag name="BOXHEIGHT" val="342"/>
  <p:tag name="BOXFONT" val="10"/>
  <p:tag name="BOXWRAP" val="False"/>
  <p:tag name="WORKAROUNDTRANSPARENCYBUG" val="False"/>
  <p:tag name="ALLOWFONTSUBSTITUTION" val="False"/>
  <p:tag name="BITMAPFORMAT" val="png256"/>
  <p:tag name="ORIGWIDTH" val="312"/>
  <p:tag name="PICTUREFILESIZE" val="1523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8.|12.2|14.8|12.8|7.5|5.6|1.2|0.7|1.1|2.6|5.3|16.5|2.7|3.1|4.8|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1.9|4.6|25.5|9.2|1.5|22.8|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\usepackage{color}&#10;\definecolor{darkblue}{rgb}{0,0,0.5}&#10;\definecolor{darkgreen}{rgb}{0,0.5,0}&#10;\begin{document}&#10;$nH\bigl(\frac{n_1}{n},\ldots,\frac{n_k}{n}\bigr)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14"/>
  <p:tag name="BOXHEIGHT" val="342"/>
  <p:tag name="BOXFONT" val="10"/>
  <p:tag name="BOXWRAP" val="False"/>
  <p:tag name="WORKAROUNDTRANSPARENCYBUG" val="False"/>
  <p:tag name="ALLOWFONTSUBSTITUTION" val="False"/>
  <p:tag name="BITMAPFORMAT" val="png256"/>
  <p:tag name="ORIGWIDTH" val="141"/>
  <p:tag name="PICTUREFILESIZE" val="59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\usepackage{color}&#10;\definecolor{darkblue}{rgb}{0,0,0.5}&#10;\definecolor{darkgreen}{rgb}{0,0.5,0}&#10;\begin{document}&#10;\color{darkgreen}$p_{i,j} := \frac{e_{i,j}}{n_i m_j} 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14"/>
  <p:tag name="BOXHEIGHT" val="342"/>
  <p:tag name="BOXFONT" val="10"/>
  <p:tag name="BOXWRAP" val="False"/>
  <p:tag name="WORKAROUNDTRANSPARENCYBUG" val="False"/>
  <p:tag name="ALLOWFONTSUBSTITUTION" val="False"/>
  <p:tag name="BITMAPFORMAT" val="png256"/>
  <p:tag name="ORIGWIDTH" val="109.875"/>
  <p:tag name="PICTUREFILESIZE" val="65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\usepackage{color}&#10;\definecolor{darkblue}{rgb}{0,0,0.5}&#10;\definecolor{darkgreen}{rgb}{0,0.5,0}&#10;\begin{document}&#10;$mH\bigl(\frac{m_1}{m},\ldots,\frac{m_\ell}{m}\bigr)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14"/>
  <p:tag name="BOXHEIGHT" val="342"/>
  <p:tag name="BOXFONT" val="10"/>
  <p:tag name="BOXWRAP" val="False"/>
  <p:tag name="WORKAROUNDTRANSPARENCYBUG" val="False"/>
  <p:tag name="ALLOWFONTSUBSTITUTION" val="False"/>
  <p:tag name="BITMAPFORMAT" val="png256"/>
  <p:tag name="ORIGWIDTH" val="154"/>
  <p:tag name="PICTUREFILESIZE" val="644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7.|7.1|11.|9.1|2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3.8|6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35.|15.9|0.1|17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10022</TotalTime>
  <Words>4020</Words>
  <Application>Microsoft Office PowerPoint</Application>
  <PresentationFormat>On-screen Show (4:3)</PresentationFormat>
  <Paragraphs>825</Paragraphs>
  <Slides>67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Clarity</vt:lpstr>
      <vt:lpstr>Εξίσωση</vt:lpstr>
      <vt:lpstr>Bitmap Image</vt:lpstr>
      <vt:lpstr>DATA MINING LECTURE 8</vt:lpstr>
      <vt:lpstr>CLUSTERING VALIDITY</vt:lpstr>
      <vt:lpstr>Cluster Validity </vt:lpstr>
      <vt:lpstr>Clusters found in Random Data</vt:lpstr>
      <vt:lpstr>Different Aspects of Cluster Validation</vt:lpstr>
      <vt:lpstr>Measures of Cluster Validity</vt:lpstr>
      <vt:lpstr>Measuring Cluster Validity Via Correlation</vt:lpstr>
      <vt:lpstr>Measuring Cluster Validity Via Correlation</vt:lpstr>
      <vt:lpstr>Using Similarity Matrix for Cluster Validation</vt:lpstr>
      <vt:lpstr>Using Similarity Matrix for Cluster Validation</vt:lpstr>
      <vt:lpstr>Using Similarity Matrix for Cluster Validation</vt:lpstr>
      <vt:lpstr>Using Similarity Matrix for Cluster Validation</vt:lpstr>
      <vt:lpstr>Using Similarity Matrix for Cluster Validation</vt:lpstr>
      <vt:lpstr>Internal Measures: SSE</vt:lpstr>
      <vt:lpstr>Estimating the “right” number of clusters</vt:lpstr>
      <vt:lpstr>Internal Measures: SSE</vt:lpstr>
      <vt:lpstr>Internal Measures: Cohesion and Separation</vt:lpstr>
      <vt:lpstr>Internal Measures: Cohesion and Separation</vt:lpstr>
      <vt:lpstr>Internal measures – caveats </vt:lpstr>
      <vt:lpstr>Framework for Cluster Validity</vt:lpstr>
      <vt:lpstr>Statistical Framework for SSE</vt:lpstr>
      <vt:lpstr>Statistical Framework for Correlation</vt:lpstr>
      <vt:lpstr>Empirical p-value</vt:lpstr>
      <vt:lpstr>External Measures for Clustering Validity</vt:lpstr>
      <vt:lpstr>Measures</vt:lpstr>
      <vt:lpstr>Measures</vt:lpstr>
      <vt:lpstr>Good and bad clustering</vt:lpstr>
      <vt:lpstr>Another bad clustering</vt:lpstr>
      <vt:lpstr>External Measures of Cluster Validity: Entropy and Purity</vt:lpstr>
      <vt:lpstr>Final Comment on Cluster Validity</vt:lpstr>
      <vt:lpstr>MINIMUM DESCRIPTION LENGTH</vt:lpstr>
      <vt:lpstr>Occam’s razor</vt:lpstr>
      <vt:lpstr>Occam's Razor and MDL</vt:lpstr>
      <vt:lpstr>Minimum Description Length (MDL)</vt:lpstr>
      <vt:lpstr>Example</vt:lpstr>
      <vt:lpstr>Example </vt:lpstr>
      <vt:lpstr>MDL and Data Mining</vt:lpstr>
      <vt:lpstr>Is everything about compression?</vt:lpstr>
      <vt:lpstr>Issues with MDL</vt:lpstr>
      <vt:lpstr>INFORMATION THEORY</vt:lpstr>
      <vt:lpstr>Encoding</vt:lpstr>
      <vt:lpstr>Encoding</vt:lpstr>
      <vt:lpstr>Entropy</vt:lpstr>
      <vt:lpstr>Entropy</vt:lpstr>
      <vt:lpstr>Claude Shannon</vt:lpstr>
      <vt:lpstr>Some information theoretic measures</vt:lpstr>
      <vt:lpstr>Some information theoretic measures</vt:lpstr>
      <vt:lpstr>Some information theoretic measures</vt:lpstr>
      <vt:lpstr>Using MDL for  Co-CLUSTERING (CROSS-ASSOCIATIONS)</vt:lpstr>
      <vt:lpstr>Co-clustering</vt:lpstr>
      <vt:lpstr>Co-clustering</vt:lpstr>
      <vt:lpstr>Co-clustering Intuition</vt:lpstr>
      <vt:lpstr>Co-clustering MDL formalization—Cost objective</vt:lpstr>
      <vt:lpstr>Co-clustering MDL formalization—Cost objective</vt:lpstr>
      <vt:lpstr>Co-clustering MDL formalization—Cost objective</vt:lpstr>
      <vt:lpstr>Co-clustering MDL formalization—Cost objective</vt:lpstr>
      <vt:lpstr>Co-clustering</vt:lpstr>
      <vt:lpstr>Search for solution Overview: assignments w/ fixed number of groups (shuffles)</vt:lpstr>
      <vt:lpstr>Search for solution Overview: assignments w/ fixed number of groups (shuffles)</vt:lpstr>
      <vt:lpstr>Search for solution Shuffles</vt:lpstr>
      <vt:lpstr>Search for solution Overview: number of groups k and ℓ (splits &amp; shuffles)</vt:lpstr>
      <vt:lpstr>Search for solution Overview: number of groups k and ℓ (splits &amp; shuffles)</vt:lpstr>
      <vt:lpstr>Search for solution Overview: number of groups k and ℓ (splits &amp; shuffles)</vt:lpstr>
      <vt:lpstr>Co-clustering CLASSIC</vt:lpstr>
      <vt:lpstr>Graph co-clustering CLASSIC</vt:lpstr>
      <vt:lpstr>Co-clustering CLASSIC</vt:lpstr>
      <vt:lpstr>Co-clustering CLASSIC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Agus Nur</cp:lastModifiedBy>
  <cp:revision>372</cp:revision>
  <dcterms:created xsi:type="dcterms:W3CDTF">2011-10-17T19:46:53Z</dcterms:created>
  <dcterms:modified xsi:type="dcterms:W3CDTF">2014-07-10T08:38:28Z</dcterms:modified>
</cp:coreProperties>
</file>