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594"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D169FD-BB16-4C66-9948-A6D1B4339E72}" type="datetimeFigureOut">
              <a:rPr lang="en-US" smtClean="0"/>
              <a:pPr/>
              <a:t>9/25/2017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D53CA3-1F89-4DCA-B43C-D2FF0499EE23}" type="slidenum">
              <a:rPr lang="en-US" smtClean="0"/>
              <a:pPr/>
              <a:t>‹#›</a:t>
            </a:fld>
            <a:endParaRPr lang="en-US"/>
          </a:p>
        </p:txBody>
      </p:sp>
    </p:spTree>
    <p:extLst>
      <p:ext uri="{BB962C8B-B14F-4D97-AF65-F5344CB8AC3E}">
        <p14:creationId xmlns:p14="http://schemas.microsoft.com/office/powerpoint/2010/main" val="2788245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6EB565-0FE2-46A4-A635-30FCA6C7DF18}"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93467-22F0-46CE-A00F-F29A7CB30D7B}"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D0748-D29E-4D12-8F71-459D119EAF5B}"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36EB565-0FE2-46A4-A635-30FCA6C7DF18}" type="datetime1">
              <a:rPr lang="en-US" smtClean="0"/>
              <a:pPr/>
              <a:t>9/25/2017</a:t>
            </a:fld>
            <a:endParaRPr lang="en-US"/>
          </a:p>
        </p:txBody>
      </p:sp>
      <p:sp>
        <p:nvSpPr>
          <p:cNvPr id="8" name="Slide Number Placeholder 7"/>
          <p:cNvSpPr>
            <a:spLocks noGrp="1"/>
          </p:cNvSpPr>
          <p:nvPr>
            <p:ph type="sldNum" sz="quarter" idx="11"/>
          </p:nvPr>
        </p:nvSpPr>
        <p:spPr/>
        <p:txBody>
          <a:bodyPr/>
          <a:lstStyle/>
          <a:p>
            <a:fld id="{69DA22CB-321F-42D0-97CC-C75C9F798E00}" type="slidenum">
              <a:rPr lang="en-US" smtClean="0"/>
              <a:pPr/>
              <a:t>‹#›</a:t>
            </a:fld>
            <a:endParaRPr lang="en-US"/>
          </a:p>
        </p:txBody>
      </p:sp>
      <p:sp>
        <p:nvSpPr>
          <p:cNvPr id="9" name="Footer Placeholder 8"/>
          <p:cNvSpPr>
            <a:spLocks noGrp="1"/>
          </p:cNvSpPr>
          <p:nvPr>
            <p:ph type="ftr" sz="quarter" idx="12"/>
          </p:nvPr>
        </p:nvSpPr>
        <p:spPr/>
        <p:txBody>
          <a:bodyPr/>
          <a:lstStyle/>
          <a:p>
            <a:r>
              <a:rPr lang="en-US" smtClean="0"/>
              <a:t>HandOut Konstitusi Kelembagaan, By Tatik Rohmawati, S.IP.,M.Si</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824A787-C6F3-4267-B956-88996D2578A3}"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C8CE0B-085A-46B3-B853-5BF6DB51C1E6}"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896E510-44A4-4373-A52F-306BA4749EEB}"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85AF13F-BD10-4E54-9A19-980300101AB0}" type="datetime1">
              <a:rPr lang="en-US" smtClean="0"/>
              <a:pPr/>
              <a:t>9/25/2017</a:t>
            </a:fld>
            <a:endParaRPr lang="en-US"/>
          </a:p>
        </p:txBody>
      </p:sp>
      <p:sp>
        <p:nvSpPr>
          <p:cNvPr id="8" name="Footer Placeholder 7"/>
          <p:cNvSpPr>
            <a:spLocks noGrp="1"/>
          </p:cNvSpPr>
          <p:nvPr>
            <p:ph type="ftr" sz="quarter" idx="11"/>
          </p:nvPr>
        </p:nvSpPr>
        <p:spPr/>
        <p:txBody>
          <a:bodyPr/>
          <a:lstStyle/>
          <a:p>
            <a:r>
              <a:rPr lang="en-US" smtClean="0"/>
              <a:t>HandOut Konstitusi Kelembagaan, By Tatik Rohmawati, S.IP.,M.Si</a:t>
            </a:r>
            <a:endParaRPr lang="en-US"/>
          </a:p>
        </p:txBody>
      </p:sp>
      <p:sp>
        <p:nvSpPr>
          <p:cNvPr id="9" name="Slide Number Placeholder 8"/>
          <p:cNvSpPr>
            <a:spLocks noGrp="1"/>
          </p:cNvSpPr>
          <p:nvPr>
            <p:ph type="sldNum" sz="quarter" idx="12"/>
          </p:nvPr>
        </p:nvSpPr>
        <p:spPr/>
        <p:txBody>
          <a:bodyPr/>
          <a:lstStyle/>
          <a:p>
            <a:fld id="{69DA22CB-321F-42D0-97CC-C75C9F798E00}"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DAEABF-F0EE-4384-B5F5-21B9281BD732}" type="datetime1">
              <a:rPr lang="en-US" smtClean="0"/>
              <a:pPr/>
              <a:t>9/25/2017</a:t>
            </a:fld>
            <a:endParaRPr lang="en-US"/>
          </a:p>
        </p:txBody>
      </p:sp>
      <p:sp>
        <p:nvSpPr>
          <p:cNvPr id="4" name="Footer Placeholder 3"/>
          <p:cNvSpPr>
            <a:spLocks noGrp="1"/>
          </p:cNvSpPr>
          <p:nvPr>
            <p:ph type="ftr" sz="quarter" idx="11"/>
          </p:nvPr>
        </p:nvSpPr>
        <p:spPr/>
        <p:txBody>
          <a:bodyPr/>
          <a:lstStyle/>
          <a:p>
            <a:r>
              <a:rPr lang="en-US" smtClean="0"/>
              <a:t>HandOut Konstitusi Kelembagaan, By Tatik Rohmawati, S.IP.,M.Si</a:t>
            </a:r>
            <a:endParaRPr lang="en-US"/>
          </a:p>
        </p:txBody>
      </p:sp>
      <p:sp>
        <p:nvSpPr>
          <p:cNvPr id="5" name="Slide Number Placeholder 4"/>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E90F7-F8C4-4157-B6AE-A0499F546C69}" type="datetime1">
              <a:rPr lang="en-US" smtClean="0"/>
              <a:pPr/>
              <a:t>9/25/2017</a:t>
            </a:fld>
            <a:endParaRPr lang="en-US"/>
          </a:p>
        </p:txBody>
      </p:sp>
      <p:sp>
        <p:nvSpPr>
          <p:cNvPr id="3" name="Footer Placeholder 2"/>
          <p:cNvSpPr>
            <a:spLocks noGrp="1"/>
          </p:cNvSpPr>
          <p:nvPr>
            <p:ph type="ftr" sz="quarter" idx="11"/>
          </p:nvPr>
        </p:nvSpPr>
        <p:spPr/>
        <p:txBody>
          <a:bodyPr/>
          <a:lstStyle/>
          <a:p>
            <a:r>
              <a:rPr lang="en-US" smtClean="0"/>
              <a:t>HandOut Konstitusi Kelembagaan, By Tatik Rohmawati, S.IP.,M.Si</a:t>
            </a:r>
            <a:endParaRPr lang="en-US"/>
          </a:p>
        </p:txBody>
      </p:sp>
      <p:sp>
        <p:nvSpPr>
          <p:cNvPr id="4" name="Slide Number Placeholder 3"/>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9073B7-7C3C-4383-BF5A-31CE5548C46C}"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4A787-C6F3-4267-B956-88996D2578A3}"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894F-0705-4DE1-85F4-FD2E733C8CC8}"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793467-22F0-46CE-A00F-F29A7CB30D7B}"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DD0748-D29E-4D12-8F71-459D119EAF5B}"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C8CE0B-085A-46B3-B853-5BF6DB51C1E6}"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96E510-44A4-4373-A52F-306BA4749EEB}"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5AF13F-BD10-4E54-9A19-980300101AB0}" type="datetime1">
              <a:rPr lang="en-US" smtClean="0"/>
              <a:pPr/>
              <a:t>9/25/2017</a:t>
            </a:fld>
            <a:endParaRPr lang="en-US"/>
          </a:p>
        </p:txBody>
      </p:sp>
      <p:sp>
        <p:nvSpPr>
          <p:cNvPr id="8" name="Footer Placeholder 7"/>
          <p:cNvSpPr>
            <a:spLocks noGrp="1"/>
          </p:cNvSpPr>
          <p:nvPr>
            <p:ph type="ftr" sz="quarter" idx="11"/>
          </p:nvPr>
        </p:nvSpPr>
        <p:spPr/>
        <p:txBody>
          <a:bodyPr/>
          <a:lstStyle/>
          <a:p>
            <a:r>
              <a:rPr lang="en-US" smtClean="0"/>
              <a:t>HandOut Konstitusi Kelembagaan, By Tatik Rohmawati, S.IP.,M.Si</a:t>
            </a:r>
            <a:endParaRPr lang="en-US"/>
          </a:p>
        </p:txBody>
      </p:sp>
      <p:sp>
        <p:nvSpPr>
          <p:cNvPr id="9" name="Slide Number Placeholder 8"/>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DAEABF-F0EE-4384-B5F5-21B9281BD732}" type="datetime1">
              <a:rPr lang="en-US" smtClean="0"/>
              <a:pPr/>
              <a:t>9/25/2017</a:t>
            </a:fld>
            <a:endParaRPr lang="en-US"/>
          </a:p>
        </p:txBody>
      </p:sp>
      <p:sp>
        <p:nvSpPr>
          <p:cNvPr id="4" name="Footer Placeholder 3"/>
          <p:cNvSpPr>
            <a:spLocks noGrp="1"/>
          </p:cNvSpPr>
          <p:nvPr>
            <p:ph type="ftr" sz="quarter" idx="11"/>
          </p:nvPr>
        </p:nvSpPr>
        <p:spPr/>
        <p:txBody>
          <a:bodyPr/>
          <a:lstStyle/>
          <a:p>
            <a:r>
              <a:rPr lang="en-US" smtClean="0"/>
              <a:t>HandOut Konstitusi Kelembagaan, By Tatik Rohmawati, S.IP.,M.Si</a:t>
            </a:r>
            <a:endParaRPr lang="en-US"/>
          </a:p>
        </p:txBody>
      </p:sp>
      <p:sp>
        <p:nvSpPr>
          <p:cNvPr id="5" name="Slide Number Placeholder 4"/>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E90F7-F8C4-4157-B6AE-A0499F546C69}" type="datetime1">
              <a:rPr lang="en-US" smtClean="0"/>
              <a:pPr/>
              <a:t>9/25/2017</a:t>
            </a:fld>
            <a:endParaRPr lang="en-US"/>
          </a:p>
        </p:txBody>
      </p:sp>
      <p:sp>
        <p:nvSpPr>
          <p:cNvPr id="3" name="Footer Placeholder 2"/>
          <p:cNvSpPr>
            <a:spLocks noGrp="1"/>
          </p:cNvSpPr>
          <p:nvPr>
            <p:ph type="ftr" sz="quarter" idx="11"/>
          </p:nvPr>
        </p:nvSpPr>
        <p:spPr/>
        <p:txBody>
          <a:bodyPr/>
          <a:lstStyle/>
          <a:p>
            <a:r>
              <a:rPr lang="en-US" smtClean="0"/>
              <a:t>HandOut Konstitusi Kelembagaan, By Tatik Rohmawati, S.IP.,M.Si</a:t>
            </a:r>
            <a:endParaRPr lang="en-US"/>
          </a:p>
        </p:txBody>
      </p:sp>
      <p:sp>
        <p:nvSpPr>
          <p:cNvPr id="4" name="Slide Number Placeholder 3"/>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9073B7-7C3C-4383-BF5A-31CE5548C46C}"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10894F-0705-4DE1-85F4-FD2E733C8CC8}" type="datetime1">
              <a:rPr lang="en-US" smtClean="0"/>
              <a:pPr/>
              <a:t>9/25/2017</a:t>
            </a:fld>
            <a:endParaRPr lang="en-US"/>
          </a:p>
        </p:txBody>
      </p:sp>
      <p:sp>
        <p:nvSpPr>
          <p:cNvPr id="6" name="Footer Placeholder 5"/>
          <p:cNvSpPr>
            <a:spLocks noGrp="1"/>
          </p:cNvSpPr>
          <p:nvPr>
            <p:ph type="ftr" sz="quarter" idx="11"/>
          </p:nvPr>
        </p:nvSpPr>
        <p:spPr/>
        <p:txBody>
          <a:bodyPr/>
          <a:lstStyle/>
          <a:p>
            <a:r>
              <a:rPr lang="en-US" smtClean="0"/>
              <a:t>HandOut Konstitusi Kelembagaan, By Tatik Rohmawati, S.IP.,M.Si</a:t>
            </a:r>
            <a:endParaRPr lang="en-US"/>
          </a:p>
        </p:txBody>
      </p:sp>
      <p:sp>
        <p:nvSpPr>
          <p:cNvPr id="7" name="Slide Number Placeholder 6"/>
          <p:cNvSpPr>
            <a:spLocks noGrp="1"/>
          </p:cNvSpPr>
          <p:nvPr>
            <p:ph type="sldNum" sz="quarter" idx="12"/>
          </p:nvPr>
        </p:nvSpPr>
        <p:spPr/>
        <p:txBody>
          <a:bodyPr/>
          <a:lstStyle/>
          <a:p>
            <a:fld id="{69DA22CB-321F-42D0-97CC-C75C9F798E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26F85F-C65A-448F-83E9-2CEC3BAD8D48}" type="datetime1">
              <a:rPr lang="en-US" smtClean="0"/>
              <a:pPr/>
              <a:t>9/25/2017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HandOut Konstitusi Kelembagaan, By Tatik Rohmawati, S.IP.,M.Si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DA22CB-321F-42D0-97CC-C75C9F798E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B26F85F-C65A-448F-83E9-2CEC3BAD8D48}" type="datetime1">
              <a:rPr lang="en-US" smtClean="0"/>
              <a:pPr/>
              <a:t>9/25/2017</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HandOut Konstitusi Kelembagaan, By Tatik Rohmawati, S.IP.,M.Si</a:t>
            </a: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69DA22CB-321F-42D0-97CC-C75C9F798E00}"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371599"/>
          </a:xfrm>
        </p:spPr>
        <p:txBody>
          <a:bodyPr/>
          <a:lstStyle/>
          <a:p>
            <a:r>
              <a:rPr lang="id-ID" b="1" dirty="0"/>
              <a:t>PENDAHULUAN</a:t>
            </a:r>
            <a:endParaRPr lang="en-US" dirty="0"/>
          </a:p>
        </p:txBody>
      </p:sp>
      <p:sp>
        <p:nvSpPr>
          <p:cNvPr id="3" name="Subtitle 2"/>
          <p:cNvSpPr>
            <a:spLocks noGrp="1"/>
          </p:cNvSpPr>
          <p:nvPr>
            <p:ph type="subTitle" idx="1"/>
          </p:nvPr>
        </p:nvSpPr>
        <p:spPr>
          <a:xfrm>
            <a:off x="1371600" y="2133600"/>
            <a:ext cx="6400800" cy="3505200"/>
          </a:xfrm>
        </p:spPr>
        <p:txBody>
          <a:bodyPr/>
          <a:lstStyle/>
          <a:p>
            <a:r>
              <a:rPr lang="en-US" b="1" dirty="0" err="1" smtClean="0">
                <a:solidFill>
                  <a:schemeClr val="tx1"/>
                </a:solidFill>
              </a:rPr>
              <a:t>Disampaikan</a:t>
            </a:r>
            <a:r>
              <a:rPr lang="en-US" b="1" dirty="0" smtClean="0">
                <a:solidFill>
                  <a:schemeClr val="tx1"/>
                </a:solidFill>
              </a:rPr>
              <a:t> </a:t>
            </a:r>
            <a:r>
              <a:rPr lang="en-US" b="1" dirty="0" err="1" smtClean="0">
                <a:solidFill>
                  <a:schemeClr val="tx1"/>
                </a:solidFill>
              </a:rPr>
              <a:t>Pada</a:t>
            </a:r>
            <a:r>
              <a:rPr lang="en-US" b="1" dirty="0" smtClean="0">
                <a:solidFill>
                  <a:schemeClr val="tx1"/>
                </a:solidFill>
              </a:rPr>
              <a:t> Mata </a:t>
            </a:r>
            <a:r>
              <a:rPr lang="en-US" b="1" dirty="0" err="1" smtClean="0">
                <a:solidFill>
                  <a:schemeClr val="tx1"/>
                </a:solidFill>
              </a:rPr>
              <a:t>Kuliah</a:t>
            </a:r>
            <a:r>
              <a:rPr lang="en-US" b="1" dirty="0" smtClean="0">
                <a:solidFill>
                  <a:schemeClr val="tx1"/>
                </a:solidFill>
              </a:rPr>
              <a:t> </a:t>
            </a:r>
          </a:p>
          <a:p>
            <a:r>
              <a:rPr lang="en-US" b="1" dirty="0" err="1" smtClean="0">
                <a:solidFill>
                  <a:schemeClr val="tx1"/>
                </a:solidFill>
              </a:rPr>
              <a:t>Konstitusi</a:t>
            </a:r>
            <a:r>
              <a:rPr lang="en-US" b="1" dirty="0" smtClean="0">
                <a:solidFill>
                  <a:schemeClr val="tx1"/>
                </a:solidFill>
              </a:rPr>
              <a:t> &amp; </a:t>
            </a:r>
            <a:r>
              <a:rPr lang="en-US" b="1" dirty="0" err="1" smtClean="0">
                <a:solidFill>
                  <a:schemeClr val="tx1"/>
                </a:solidFill>
              </a:rPr>
              <a:t>Kelembagaan</a:t>
            </a:r>
            <a:r>
              <a:rPr lang="en-US" b="1" dirty="0" smtClean="0">
                <a:solidFill>
                  <a:schemeClr val="tx1"/>
                </a:solidFill>
              </a:rPr>
              <a:t> </a:t>
            </a:r>
            <a:r>
              <a:rPr lang="en-US" b="1" dirty="0" err="1" smtClean="0">
                <a:solidFill>
                  <a:schemeClr val="tx1"/>
                </a:solidFill>
              </a:rPr>
              <a:t>Pemerintah</a:t>
            </a:r>
            <a:endParaRPr lang="en-US" b="1" dirty="0" smtClean="0">
              <a:solidFill>
                <a:schemeClr val="tx1"/>
              </a:solidFill>
            </a:endParaRPr>
          </a:p>
          <a:p>
            <a:r>
              <a:rPr lang="en-US" b="1" dirty="0" err="1" smtClean="0">
                <a:solidFill>
                  <a:schemeClr val="tx1"/>
                </a:solidFill>
              </a:rPr>
              <a:t>Dosen</a:t>
            </a:r>
            <a:r>
              <a:rPr lang="en-US" b="1" dirty="0" smtClean="0">
                <a:solidFill>
                  <a:schemeClr val="tx1"/>
                </a:solidFill>
              </a:rPr>
              <a:t> :</a:t>
            </a:r>
          </a:p>
          <a:p>
            <a:r>
              <a:rPr lang="en-US" b="1" dirty="0" smtClean="0">
                <a:solidFill>
                  <a:schemeClr val="tx1"/>
                </a:solidFill>
              </a:rPr>
              <a:t>TATIK ROHMAWATI, S.IP.</a:t>
            </a:r>
            <a:r>
              <a:rPr lang="id-ID" b="1" dirty="0" smtClean="0">
                <a:solidFill>
                  <a:schemeClr val="tx1"/>
                </a:solidFill>
              </a:rPr>
              <a:t>,M.Si.</a:t>
            </a:r>
            <a:r>
              <a:rPr lang="en-US" b="1" dirty="0" smtClean="0">
                <a:solidFill>
                  <a:schemeClr val="tx1"/>
                </a:solidFill>
              </a:rPr>
              <a:t> </a:t>
            </a:r>
            <a:endParaRPr lang="en-US" b="1" dirty="0">
              <a:solidFill>
                <a:schemeClr val="tx1"/>
              </a:solidFill>
            </a:endParaRPr>
          </a:p>
        </p:txBody>
      </p:sp>
      <p:sp>
        <p:nvSpPr>
          <p:cNvPr id="4" name="Date Placeholder 3"/>
          <p:cNvSpPr>
            <a:spLocks noGrp="1"/>
          </p:cNvSpPr>
          <p:nvPr>
            <p:ph type="dt" sz="half" idx="10"/>
          </p:nvPr>
        </p:nvSpPr>
        <p:spPr/>
        <p:txBody>
          <a:bodyPr/>
          <a:lstStyle/>
          <a:p>
            <a:fld id="{ABED74E9-B466-46FA-9984-8FAB70287546}" type="datetime1">
              <a:rPr lang="en-US" smtClean="0">
                <a:solidFill>
                  <a:schemeClr val="tx1"/>
                </a:solidFill>
              </a:rPr>
              <a:pPr/>
              <a:t>9/25/2017</a:t>
            </a:fld>
            <a:endParaRPr lang="en-US" dirty="0">
              <a:solidFill>
                <a:schemeClr val="tx1"/>
              </a:solidFill>
            </a:endParaRPr>
          </a:p>
        </p:txBody>
      </p:sp>
      <p:sp>
        <p:nvSpPr>
          <p:cNvPr id="5" name="Slide Number Placeholder 4"/>
          <p:cNvSpPr>
            <a:spLocks noGrp="1"/>
          </p:cNvSpPr>
          <p:nvPr>
            <p:ph type="sldNum" sz="quarter" idx="12"/>
          </p:nvPr>
        </p:nvSpPr>
        <p:spPr/>
        <p:txBody>
          <a:bodyPr/>
          <a:lstStyle/>
          <a:p>
            <a:fld id="{69DA22CB-321F-42D0-97CC-C75C9F798E00}" type="slidenum">
              <a:rPr lang="en-US" smtClean="0">
                <a:solidFill>
                  <a:schemeClr val="tx1"/>
                </a:solidFill>
              </a:rPr>
              <a:pPr/>
              <a:t>1</a:t>
            </a:fld>
            <a:endParaRPr lang="en-US" dirty="0">
              <a:solidFill>
                <a:schemeClr val="tx1"/>
              </a:solidFill>
            </a:endParaRPr>
          </a:p>
        </p:txBody>
      </p:sp>
      <p:sp>
        <p:nvSpPr>
          <p:cNvPr id="6" name="Footer Placeholder 5"/>
          <p:cNvSpPr>
            <a:spLocks noGrp="1"/>
          </p:cNvSpPr>
          <p:nvPr>
            <p:ph type="ftr" sz="quarter" idx="11"/>
          </p:nvPr>
        </p:nvSpPr>
        <p:spPr>
          <a:xfrm>
            <a:off x="2514600" y="6356350"/>
            <a:ext cx="4343400" cy="365125"/>
          </a:xfrm>
        </p:spPr>
        <p:txBody>
          <a:bodyPr/>
          <a:lstStyle/>
          <a:p>
            <a:r>
              <a:rPr lang="en-US" dirty="0" err="1" smtClean="0">
                <a:solidFill>
                  <a:schemeClr val="tx1"/>
                </a:solidFill>
              </a:rPr>
              <a:t>HandOut</a:t>
            </a:r>
            <a:r>
              <a:rPr lang="en-US" dirty="0" smtClean="0">
                <a:solidFill>
                  <a:schemeClr val="tx1"/>
                </a:solidFill>
              </a:rPr>
              <a:t> </a:t>
            </a:r>
            <a:r>
              <a:rPr lang="en-US" dirty="0" err="1" smtClean="0">
                <a:solidFill>
                  <a:schemeClr val="tx1"/>
                </a:solidFill>
              </a:rPr>
              <a:t>Konstitusi</a:t>
            </a:r>
            <a:r>
              <a:rPr lang="en-US" dirty="0" smtClean="0">
                <a:solidFill>
                  <a:schemeClr val="tx1"/>
                </a:solidFill>
              </a:rPr>
              <a:t> </a:t>
            </a:r>
            <a:r>
              <a:rPr lang="en-US" dirty="0" err="1" smtClean="0">
                <a:solidFill>
                  <a:schemeClr val="tx1"/>
                </a:solidFill>
              </a:rPr>
              <a:t>Kelembagaan</a:t>
            </a:r>
            <a:r>
              <a:rPr lang="en-US" dirty="0" smtClean="0">
                <a:solidFill>
                  <a:schemeClr val="tx1"/>
                </a:solidFill>
              </a:rPr>
              <a:t>, By </a:t>
            </a:r>
            <a:r>
              <a:rPr lang="en-US" dirty="0" err="1" smtClean="0">
                <a:solidFill>
                  <a:schemeClr val="tx1"/>
                </a:solidFill>
              </a:rPr>
              <a:t>Tatik</a:t>
            </a:r>
            <a:r>
              <a:rPr lang="en-US" dirty="0" smtClean="0">
                <a:solidFill>
                  <a:schemeClr val="tx1"/>
                </a:solidFill>
              </a:rPr>
              <a:t> </a:t>
            </a:r>
            <a:r>
              <a:rPr lang="en-US" dirty="0" err="1" smtClean="0">
                <a:solidFill>
                  <a:schemeClr val="tx1"/>
                </a:solidFill>
              </a:rPr>
              <a:t>Rohmawati</a:t>
            </a:r>
            <a:r>
              <a:rPr lang="en-US" dirty="0" smtClean="0">
                <a:solidFill>
                  <a:schemeClr val="tx1"/>
                </a:solidFill>
              </a:rPr>
              <a:t>, </a:t>
            </a:r>
            <a:r>
              <a:rPr lang="en-US" dirty="0" err="1" smtClean="0">
                <a:solidFill>
                  <a:schemeClr val="tx1"/>
                </a:solidFill>
              </a:rPr>
              <a:t>S.IP.,M.Si</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762000"/>
          </a:xfrm>
        </p:spPr>
        <p:txBody>
          <a:bodyPr>
            <a:normAutofit/>
          </a:bodyPr>
          <a:lstStyle/>
          <a:p>
            <a:r>
              <a:rPr lang="en-US" sz="2800" b="1" dirty="0" smtClean="0">
                <a:solidFill>
                  <a:srgbClr val="00B0F0"/>
                </a:solidFill>
              </a:rPr>
              <a:t>MATERI MUATAN (LANJUTAN)</a:t>
            </a:r>
            <a:endParaRPr lang="en-US" sz="2800" b="1" dirty="0">
              <a:solidFill>
                <a:srgbClr val="00B0F0"/>
              </a:solidFill>
            </a:endParaRPr>
          </a:p>
        </p:txBody>
      </p:sp>
      <p:sp>
        <p:nvSpPr>
          <p:cNvPr id="3" name="Subtitle 2"/>
          <p:cNvSpPr>
            <a:spLocks noGrp="1"/>
          </p:cNvSpPr>
          <p:nvPr>
            <p:ph type="subTitle" idx="1"/>
          </p:nvPr>
        </p:nvSpPr>
        <p:spPr>
          <a:xfrm>
            <a:off x="533400" y="1447800"/>
            <a:ext cx="8229600" cy="4648200"/>
          </a:xfrm>
        </p:spPr>
        <p:txBody>
          <a:bodyPr>
            <a:normAutofit/>
          </a:bodyPr>
          <a:lstStyle/>
          <a:p>
            <a:pPr algn="just"/>
            <a:r>
              <a:rPr lang="id-ID" sz="2000" b="1" dirty="0" smtClean="0">
                <a:solidFill>
                  <a:schemeClr val="bg1"/>
                </a:solidFill>
              </a:rPr>
              <a:t>Menurut Mr. J.G. Steenbeek, konstitusi berisi tiga hal pokok, yaitu :</a:t>
            </a:r>
            <a:endParaRPr lang="en-US" sz="2000" b="1" dirty="0" smtClean="0">
              <a:solidFill>
                <a:schemeClr val="bg1"/>
              </a:solidFill>
            </a:endParaRPr>
          </a:p>
          <a:p>
            <a:pPr lvl="0" algn="just"/>
            <a:r>
              <a:rPr lang="id-ID" sz="2000" b="1" dirty="0" smtClean="0">
                <a:solidFill>
                  <a:schemeClr val="bg1"/>
                </a:solidFill>
              </a:rPr>
              <a:t>Adanya jaminan terhadap hak-hak asasi manusia dan warga negaranya.</a:t>
            </a:r>
            <a:endParaRPr lang="en-US" sz="2000" b="1" dirty="0" smtClean="0">
              <a:solidFill>
                <a:schemeClr val="bg1"/>
              </a:solidFill>
            </a:endParaRPr>
          </a:p>
          <a:p>
            <a:pPr lvl="0" algn="just"/>
            <a:r>
              <a:rPr lang="id-ID" sz="2000" b="1" dirty="0" smtClean="0">
                <a:solidFill>
                  <a:schemeClr val="bg1"/>
                </a:solidFill>
              </a:rPr>
              <a:t>Ditetapkannya susunan ketatanegaraan suatu negara yang bersifat fundamental.</a:t>
            </a:r>
            <a:endParaRPr lang="en-US" sz="2000" b="1" dirty="0" smtClean="0">
              <a:solidFill>
                <a:schemeClr val="bg1"/>
              </a:solidFill>
            </a:endParaRPr>
          </a:p>
          <a:p>
            <a:pPr lvl="0" algn="just"/>
            <a:r>
              <a:rPr lang="id-ID" sz="2000" b="1" dirty="0" smtClean="0">
                <a:solidFill>
                  <a:schemeClr val="bg1"/>
                </a:solidFill>
              </a:rPr>
              <a:t>Adanya pembagian dan pembatasan tugas ketatanegaraan yang juga bersifat fundamental</a:t>
            </a:r>
            <a:endParaRPr lang="en-US" sz="2000" b="1" dirty="0" smtClean="0">
              <a:solidFill>
                <a:schemeClr val="bg1"/>
              </a:solidFill>
            </a:endParaRPr>
          </a:p>
          <a:p>
            <a:pPr algn="just"/>
            <a:r>
              <a:rPr lang="id-ID" sz="2000" b="1" dirty="0" smtClean="0">
                <a:solidFill>
                  <a:schemeClr val="bg1"/>
                </a:solidFill>
              </a:rPr>
              <a:t>Menurut Miriam Budiardjo, setiap Undang-undang Dasar memuat ketentuan-ketentuan sebagai berikut :</a:t>
            </a:r>
            <a:endParaRPr lang="en-US" sz="2000" b="1" dirty="0" smtClean="0">
              <a:solidFill>
                <a:schemeClr val="bg1"/>
              </a:solidFill>
            </a:endParaRPr>
          </a:p>
          <a:p>
            <a:pPr lvl="0" algn="just"/>
            <a:r>
              <a:rPr lang="id-ID" sz="2000" b="1" dirty="0" smtClean="0">
                <a:solidFill>
                  <a:schemeClr val="bg1"/>
                </a:solidFill>
              </a:rPr>
              <a:t>Organisasi negara, misalnya pembagian kekuasaan antara badan legislatif, eksekutif dan yudikatif</a:t>
            </a:r>
            <a:endParaRPr lang="en-US" sz="2000" b="1" dirty="0" smtClean="0">
              <a:solidFill>
                <a:schemeClr val="bg1"/>
              </a:solidFill>
            </a:endParaRPr>
          </a:p>
          <a:p>
            <a:pPr lvl="0" algn="just"/>
            <a:r>
              <a:rPr lang="id-ID" sz="2000" b="1" dirty="0" smtClean="0">
                <a:solidFill>
                  <a:schemeClr val="bg1"/>
                </a:solidFill>
              </a:rPr>
              <a:t>Hak-hak asasi manusia</a:t>
            </a:r>
            <a:endParaRPr lang="en-US" sz="2000" b="1" dirty="0" smtClean="0">
              <a:solidFill>
                <a:schemeClr val="bg1"/>
              </a:solidFill>
            </a:endParaRPr>
          </a:p>
          <a:p>
            <a:pPr lvl="0" algn="just"/>
            <a:r>
              <a:rPr lang="id-ID" sz="2000" b="1" dirty="0" smtClean="0">
                <a:solidFill>
                  <a:schemeClr val="bg1"/>
                </a:solidFill>
              </a:rPr>
              <a:t>Prosedur mengubah UUD</a:t>
            </a:r>
            <a:endParaRPr lang="en-US" sz="2000" b="1" dirty="0" smtClean="0">
              <a:solidFill>
                <a:schemeClr val="bg1"/>
              </a:solidFill>
            </a:endParaRPr>
          </a:p>
          <a:p>
            <a:pPr algn="just"/>
            <a:r>
              <a:rPr lang="id-ID" sz="2000" b="1" dirty="0" smtClean="0">
                <a:solidFill>
                  <a:schemeClr val="bg1"/>
                </a:solidFill>
              </a:rPr>
              <a:t>Ada kalanya memuat larangan untuk mengubah sifat tertentu dari UUD.</a:t>
            </a:r>
            <a:endParaRPr lang="en-US" sz="2000" b="1" dirty="0">
              <a:solidFill>
                <a:schemeClr val="bg1"/>
              </a:solidFill>
            </a:endParaRPr>
          </a:p>
        </p:txBody>
      </p:sp>
      <p:sp>
        <p:nvSpPr>
          <p:cNvPr id="4" name="Date Placeholder 3"/>
          <p:cNvSpPr>
            <a:spLocks noGrp="1"/>
          </p:cNvSpPr>
          <p:nvPr>
            <p:ph type="dt" sz="half" idx="10"/>
          </p:nvPr>
        </p:nvSpPr>
        <p:spPr/>
        <p:txBody>
          <a:bodyPr/>
          <a:lstStyle/>
          <a:p>
            <a:fld id="{D5702CB5-1E1F-42A0-A562-939BEB3F19C5}" type="datetime1">
              <a:rPr lang="en-US" smtClean="0">
                <a:solidFill>
                  <a:srgbClr val="00B0F0"/>
                </a:solidFill>
              </a:rPr>
              <a:pPr/>
              <a:t>9/25/2017</a:t>
            </a:fld>
            <a:endParaRPr lang="en-US" dirty="0">
              <a:solidFill>
                <a:srgbClr val="00B0F0"/>
              </a:solidFill>
            </a:endParaRPr>
          </a:p>
        </p:txBody>
      </p:sp>
      <p:sp>
        <p:nvSpPr>
          <p:cNvPr id="5" name="Footer Placeholder 4"/>
          <p:cNvSpPr>
            <a:spLocks noGrp="1"/>
          </p:cNvSpPr>
          <p:nvPr>
            <p:ph type="ftr" sz="quarter" idx="11"/>
          </p:nvPr>
        </p:nvSpPr>
        <p:spPr/>
        <p:txBody>
          <a:bodyPr/>
          <a:lstStyle/>
          <a:p>
            <a:r>
              <a:rPr lang="en-US" smtClean="0">
                <a:solidFill>
                  <a:srgbClr val="00B0F0"/>
                </a:solidFill>
              </a:rPr>
              <a:t>HandOut Konstitusi Kelembagaan, By Tatik Rohmawati, S.IP.,M.Si</a:t>
            </a:r>
            <a:endParaRPr lang="en-US" dirty="0">
              <a:solidFill>
                <a:srgbClr val="00B0F0"/>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rgbClr val="00B0F0"/>
                </a:solidFill>
              </a:rPr>
              <a:pPr/>
              <a:t>10</a:t>
            </a:fld>
            <a:endParaRPr lang="en-US" dirty="0">
              <a:solidFill>
                <a:srgbClr val="00B0F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990601"/>
            <a:ext cx="7772400" cy="762000"/>
          </a:xfrm>
        </p:spPr>
        <p:txBody>
          <a:bodyPr>
            <a:noAutofit/>
          </a:bodyPr>
          <a:lstStyle/>
          <a:p>
            <a:pPr lvl="0"/>
            <a:r>
              <a:rPr lang="id-ID" sz="2800" b="1" dirty="0" smtClean="0"/>
              <a:t>KEDUDUKAN, FUNGSI DAN TUJUAN KONSTITUSI</a:t>
            </a:r>
            <a:r>
              <a:rPr lang="en-US" sz="2800" dirty="0" smtClean="0"/>
              <a:t/>
            </a:r>
            <a:br>
              <a:rPr lang="en-US" sz="2800" dirty="0" smtClean="0"/>
            </a:br>
            <a:endParaRPr lang="en-US" sz="2800" dirty="0"/>
          </a:p>
        </p:txBody>
      </p:sp>
      <p:sp>
        <p:nvSpPr>
          <p:cNvPr id="8" name="Subtitle 7"/>
          <p:cNvSpPr>
            <a:spLocks noGrp="1"/>
          </p:cNvSpPr>
          <p:nvPr>
            <p:ph type="subTitle" idx="1"/>
          </p:nvPr>
        </p:nvSpPr>
        <p:spPr>
          <a:xfrm>
            <a:off x="304800" y="1371600"/>
            <a:ext cx="8458200" cy="4876800"/>
          </a:xfrm>
        </p:spPr>
        <p:txBody>
          <a:bodyPr>
            <a:noAutofit/>
          </a:bodyPr>
          <a:lstStyle/>
          <a:p>
            <a:pPr algn="just"/>
            <a:r>
              <a:rPr lang="id-ID" sz="1700" b="1" dirty="0" smtClean="0">
                <a:solidFill>
                  <a:schemeClr val="tx1"/>
                </a:solidFill>
              </a:rPr>
              <a:t>Pada dasarnya kedudukan, fungsi dan tujuan konstitusi dalam suatu negara selalu berubah dari masa ke masa. Pada masa peralihan dari negara feodal monarkhi atau oligarkhi dengan kekuasaan mutlak penguasa ke negara nasional demokrasi, konstitusi berkedudukan sebagai benteng pemisah antara rakyat dan penguasa.</a:t>
            </a:r>
            <a:endParaRPr lang="en-US" sz="1700" b="1" dirty="0" smtClean="0">
              <a:solidFill>
                <a:schemeClr val="tx1"/>
              </a:solidFill>
            </a:endParaRPr>
          </a:p>
          <a:p>
            <a:pPr algn="just"/>
            <a:r>
              <a:rPr lang="id-ID" sz="1700" b="1" dirty="0" smtClean="0">
                <a:solidFill>
                  <a:schemeClr val="tx1"/>
                </a:solidFill>
              </a:rPr>
              <a:t>Dalam sejarah dunia Barat, konstitusi untuk menentukan batas wewenang penguasa, menjamin hak rakyat dan mengatur jalannya pemerintahan. Konstitusi di zaman modern tidak hanya memuat aturan-aturan hukum, tetapi juga merumuskan atau menyimpulkan prinsip-prinsip hukum, haluan negara dan patokan kebijaksanaan yang semuanya mengikat penguasa.</a:t>
            </a:r>
            <a:endParaRPr lang="en-US" sz="1700" b="1" dirty="0" smtClean="0">
              <a:solidFill>
                <a:schemeClr val="tx1"/>
              </a:solidFill>
            </a:endParaRPr>
          </a:p>
          <a:p>
            <a:pPr algn="just"/>
            <a:r>
              <a:rPr lang="id-ID" sz="1700" b="1" dirty="0" smtClean="0">
                <a:solidFill>
                  <a:schemeClr val="tx1"/>
                </a:solidFill>
              </a:rPr>
              <a:t>Dalam sebuah negara harus terdapat pembatasan kekuasaan terhadap setiap lembaga politik. Pembatasan terhadap lembaga-lembaga yang meliputi dua hal, antara lain :</a:t>
            </a:r>
            <a:endParaRPr lang="en-US" sz="1700" b="1" dirty="0" smtClean="0">
              <a:solidFill>
                <a:schemeClr val="tx1"/>
              </a:solidFill>
            </a:endParaRPr>
          </a:p>
          <a:p>
            <a:pPr lvl="1" algn="just"/>
            <a:r>
              <a:rPr lang="id-ID" sz="1700" b="1" dirty="0" smtClean="0">
                <a:solidFill>
                  <a:schemeClr val="tx1"/>
                </a:solidFill>
              </a:rPr>
              <a:t>Pembatasan kekuasaan yang meliputi isi kekuasaannya, artinya bahwa konstitusi ditentukan oleh tugas dan wewenang lembaga-lembaga negara.</a:t>
            </a:r>
            <a:endParaRPr lang="en-US" sz="1700" b="1" dirty="0" smtClean="0">
              <a:solidFill>
                <a:schemeClr val="tx1"/>
              </a:solidFill>
            </a:endParaRPr>
          </a:p>
          <a:p>
            <a:pPr algn="just"/>
            <a:r>
              <a:rPr lang="id-ID" sz="1700" b="1" dirty="0" smtClean="0">
                <a:solidFill>
                  <a:schemeClr val="tx1"/>
                </a:solidFill>
              </a:rPr>
              <a:t>Pembatasan kekuasaan yang berkaitan dengan waktu dijalankannya kekuasaan tersebut, artinya pembatasan kekuasaan mengenai waktu kekuasaan itu dapat dijalankan.</a:t>
            </a:r>
            <a:endParaRPr lang="en-US" sz="1700" b="1" dirty="0">
              <a:solidFill>
                <a:schemeClr val="tx1"/>
              </a:solidFill>
            </a:endParaRPr>
          </a:p>
        </p:txBody>
      </p:sp>
      <p:sp>
        <p:nvSpPr>
          <p:cNvPr id="4" name="Date Placeholder 3"/>
          <p:cNvSpPr>
            <a:spLocks noGrp="1"/>
          </p:cNvSpPr>
          <p:nvPr>
            <p:ph type="dt" sz="half" idx="10"/>
          </p:nvPr>
        </p:nvSpPr>
        <p:spPr/>
        <p:txBody>
          <a:bodyPr/>
          <a:lstStyle/>
          <a:p>
            <a:fld id="{4472BFC8-7B71-4D55-9375-1900C4356327}" type="datetime1">
              <a:rPr lang="en-US" smtClean="0">
                <a:solidFill>
                  <a:srgbClr val="FFFF00"/>
                </a:solidFill>
              </a:rPr>
              <a:pPr/>
              <a:t>9/25/2017</a:t>
            </a:fld>
            <a:endParaRPr lang="en-US" dirty="0">
              <a:solidFill>
                <a:srgbClr val="FFFF00"/>
              </a:solidFill>
            </a:endParaRPr>
          </a:p>
        </p:txBody>
      </p:sp>
      <p:sp>
        <p:nvSpPr>
          <p:cNvPr id="6" name="Slide Number Placeholder 5"/>
          <p:cNvSpPr>
            <a:spLocks noGrp="1"/>
          </p:cNvSpPr>
          <p:nvPr>
            <p:ph type="sldNum" sz="quarter" idx="11"/>
          </p:nvPr>
        </p:nvSpPr>
        <p:spPr/>
        <p:txBody>
          <a:bodyPr/>
          <a:lstStyle/>
          <a:p>
            <a:fld id="{69DA22CB-321F-42D0-97CC-C75C9F798E00}" type="slidenum">
              <a:rPr lang="en-US" smtClean="0">
                <a:solidFill>
                  <a:srgbClr val="FFFF00"/>
                </a:solidFill>
              </a:rPr>
              <a:pPr/>
              <a:t>11</a:t>
            </a:fld>
            <a:endParaRPr lang="en-US" dirty="0">
              <a:solidFill>
                <a:srgbClr val="FFFF00"/>
              </a:solidFill>
            </a:endParaRPr>
          </a:p>
        </p:txBody>
      </p:sp>
      <p:sp>
        <p:nvSpPr>
          <p:cNvPr id="5" name="Footer Placeholder 4"/>
          <p:cNvSpPr>
            <a:spLocks noGrp="1"/>
          </p:cNvSpPr>
          <p:nvPr>
            <p:ph type="ftr" sz="quarter" idx="12"/>
          </p:nvPr>
        </p:nvSpPr>
        <p:spPr/>
        <p:txBody>
          <a:bodyPr/>
          <a:lstStyle/>
          <a:p>
            <a:r>
              <a:rPr lang="en-US" smtClean="0">
                <a:solidFill>
                  <a:srgbClr val="FFFF00"/>
                </a:solidFill>
              </a:rPr>
              <a:t>HandOut Konstitusi Kelembagaan, By Tatik Rohmawati, S.IP.,M.Si</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43001"/>
            <a:ext cx="7772400" cy="838200"/>
          </a:xfrm>
        </p:spPr>
        <p:txBody>
          <a:bodyPr>
            <a:normAutofit/>
          </a:bodyPr>
          <a:lstStyle/>
          <a:p>
            <a:r>
              <a:rPr lang="en-US" sz="3600" b="1" dirty="0" smtClean="0"/>
              <a:t>TUJUAN KONSTITUSI</a:t>
            </a:r>
            <a:endParaRPr lang="en-US" sz="3600" b="1" dirty="0"/>
          </a:p>
        </p:txBody>
      </p:sp>
      <p:sp>
        <p:nvSpPr>
          <p:cNvPr id="8" name="Subtitle 7"/>
          <p:cNvSpPr>
            <a:spLocks noGrp="1"/>
          </p:cNvSpPr>
          <p:nvPr>
            <p:ph type="subTitle" idx="1"/>
          </p:nvPr>
        </p:nvSpPr>
        <p:spPr>
          <a:xfrm>
            <a:off x="685800" y="2209800"/>
            <a:ext cx="7848600" cy="3810000"/>
          </a:xfrm>
        </p:spPr>
        <p:txBody>
          <a:bodyPr>
            <a:normAutofit lnSpcReduction="10000"/>
          </a:bodyPr>
          <a:lstStyle/>
          <a:p>
            <a:pPr algn="just"/>
            <a:r>
              <a:rPr lang="id-ID" sz="2400" dirty="0" smtClean="0">
                <a:solidFill>
                  <a:schemeClr val="tx1"/>
                </a:solidFill>
              </a:rPr>
              <a:t>Secara umum, tujuan konstitusi adalah untuk membatasi kesewanangan tindakan pemerintah, untuk menjamin hak-hak yang diperintah, dan merumuskan pelaksanaan kekuasaan yang berdaulat.</a:t>
            </a:r>
            <a:endParaRPr lang="en-US" sz="2400" dirty="0" smtClean="0">
              <a:solidFill>
                <a:schemeClr val="tx1"/>
              </a:solidFill>
            </a:endParaRPr>
          </a:p>
          <a:p>
            <a:pPr algn="just"/>
            <a:r>
              <a:rPr lang="id-ID" sz="2400" dirty="0" smtClean="0">
                <a:solidFill>
                  <a:schemeClr val="tx1"/>
                </a:solidFill>
              </a:rPr>
              <a:t>Menurut </a:t>
            </a:r>
            <a:r>
              <a:rPr lang="id-ID" sz="2400" b="1" dirty="0" smtClean="0">
                <a:solidFill>
                  <a:schemeClr val="tx1"/>
                </a:solidFill>
              </a:rPr>
              <a:t>Loewenstein</a:t>
            </a:r>
            <a:r>
              <a:rPr lang="id-ID" sz="2400" dirty="0" smtClean="0">
                <a:solidFill>
                  <a:schemeClr val="tx1"/>
                </a:solidFill>
              </a:rPr>
              <a:t>, tujuan konstitusi adalah :</a:t>
            </a:r>
            <a:endParaRPr lang="en-US" sz="2400" dirty="0" smtClean="0">
              <a:solidFill>
                <a:schemeClr val="tx1"/>
              </a:solidFill>
            </a:endParaRPr>
          </a:p>
          <a:p>
            <a:pPr lvl="0" algn="just"/>
            <a:r>
              <a:rPr lang="id-ID" sz="2400" dirty="0" smtClean="0">
                <a:solidFill>
                  <a:schemeClr val="tx1"/>
                </a:solidFill>
              </a:rPr>
              <a:t>Untuk memberikan pembatasan dan pengawasan terhadap kekuasaan politik.</a:t>
            </a:r>
            <a:endParaRPr lang="en-US" sz="2400" dirty="0" smtClean="0">
              <a:solidFill>
                <a:schemeClr val="tx1"/>
              </a:solidFill>
            </a:endParaRPr>
          </a:p>
          <a:p>
            <a:pPr algn="just"/>
            <a:r>
              <a:rPr lang="id-ID" sz="2400" dirty="0" smtClean="0">
                <a:solidFill>
                  <a:schemeClr val="tx1"/>
                </a:solidFill>
              </a:rPr>
              <a:t>Untuk membebaskan kekuasaan dari kontrol mutlak para penguasa, serta menetapkan bagi para penguasa tersebut batas-batas kekuasaan mereka. </a:t>
            </a:r>
            <a:endParaRPr lang="en-US" sz="2400" dirty="0">
              <a:solidFill>
                <a:schemeClr val="tx1"/>
              </a:solidFill>
            </a:endParaRPr>
          </a:p>
        </p:txBody>
      </p:sp>
      <p:sp>
        <p:nvSpPr>
          <p:cNvPr id="4" name="Date Placeholder 3"/>
          <p:cNvSpPr>
            <a:spLocks noGrp="1"/>
          </p:cNvSpPr>
          <p:nvPr>
            <p:ph type="dt" sz="half" idx="10"/>
          </p:nvPr>
        </p:nvSpPr>
        <p:spPr/>
        <p:txBody>
          <a:bodyPr/>
          <a:lstStyle/>
          <a:p>
            <a:fld id="{74CE6BCC-7AC1-4DB4-8D7A-EE8EF2BAC4ED}"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12</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762000"/>
          </a:xfrm>
        </p:spPr>
        <p:txBody>
          <a:bodyPr/>
          <a:lstStyle/>
          <a:p>
            <a:r>
              <a:rPr lang="en-US" b="1" dirty="0" smtClean="0"/>
              <a:t>KLASIFIKASI KONSTITUSI</a:t>
            </a:r>
            <a:endParaRPr lang="en-US" b="1" dirty="0"/>
          </a:p>
        </p:txBody>
      </p:sp>
      <p:sp>
        <p:nvSpPr>
          <p:cNvPr id="3" name="Subtitle 2"/>
          <p:cNvSpPr>
            <a:spLocks noGrp="1"/>
          </p:cNvSpPr>
          <p:nvPr>
            <p:ph type="subTitle" idx="1"/>
          </p:nvPr>
        </p:nvSpPr>
        <p:spPr>
          <a:xfrm>
            <a:off x="457200" y="1676400"/>
            <a:ext cx="8229600" cy="4419600"/>
          </a:xfrm>
        </p:spPr>
        <p:txBody>
          <a:bodyPr>
            <a:noAutofit/>
          </a:bodyPr>
          <a:lstStyle/>
          <a:p>
            <a:pPr algn="just"/>
            <a:r>
              <a:rPr lang="id-ID" sz="1500" b="1" dirty="0" smtClean="0">
                <a:solidFill>
                  <a:schemeClr val="tx1"/>
                </a:solidFill>
              </a:rPr>
              <a:t>K.C. Wheare</a:t>
            </a:r>
            <a:r>
              <a:rPr lang="id-ID" sz="1500" dirty="0" smtClean="0">
                <a:solidFill>
                  <a:schemeClr val="tx1"/>
                </a:solidFill>
              </a:rPr>
              <a:t>, yaitu :</a:t>
            </a:r>
            <a:endParaRPr lang="en-US" sz="1500" dirty="0" smtClean="0">
              <a:solidFill>
                <a:schemeClr val="tx1"/>
              </a:solidFill>
            </a:endParaRPr>
          </a:p>
          <a:p>
            <a:pPr lvl="0" algn="just"/>
            <a:r>
              <a:rPr lang="en-US" sz="1500" dirty="0" smtClean="0">
                <a:solidFill>
                  <a:schemeClr val="tx1"/>
                </a:solidFill>
              </a:rPr>
              <a:t>1. </a:t>
            </a:r>
            <a:r>
              <a:rPr lang="id-ID" sz="1500" dirty="0" smtClean="0">
                <a:solidFill>
                  <a:schemeClr val="tx1"/>
                </a:solidFill>
              </a:rPr>
              <a:t>Konstitusi tertulis dan konstitusi bukan tertulis (</a:t>
            </a:r>
            <a:r>
              <a:rPr lang="id-ID" sz="1500" i="1" dirty="0" smtClean="0">
                <a:solidFill>
                  <a:schemeClr val="tx1"/>
                </a:solidFill>
              </a:rPr>
              <a:t>written constitution and no written constitution</a:t>
            </a:r>
            <a:r>
              <a:rPr lang="id-ID" sz="1500" dirty="0" smtClean="0">
                <a:solidFill>
                  <a:schemeClr val="tx1"/>
                </a:solidFill>
              </a:rPr>
              <a:t>)</a:t>
            </a:r>
            <a:endParaRPr lang="en-US" sz="1500" dirty="0" smtClean="0">
              <a:solidFill>
                <a:schemeClr val="tx1"/>
              </a:solidFill>
            </a:endParaRPr>
          </a:p>
          <a:p>
            <a:pPr algn="just"/>
            <a:r>
              <a:rPr lang="id-ID" sz="1500" u="sng" dirty="0" smtClean="0">
                <a:solidFill>
                  <a:schemeClr val="tx1"/>
                </a:solidFill>
              </a:rPr>
              <a:t>Konstitusi tertulis</a:t>
            </a:r>
            <a:r>
              <a:rPr lang="id-ID" sz="1500" dirty="0" smtClean="0">
                <a:solidFill>
                  <a:schemeClr val="tx1"/>
                </a:solidFill>
              </a:rPr>
              <a:t> adalah suatu konstitusi (UUD) yang dituangkan dalam sebuah dokumen atau beberapa dokumen formal. Sedangkan </a:t>
            </a:r>
            <a:r>
              <a:rPr lang="id-ID" sz="1500" u="sng" dirty="0" smtClean="0">
                <a:solidFill>
                  <a:schemeClr val="tx1"/>
                </a:solidFill>
              </a:rPr>
              <a:t>konstitusi bukan tertulis</a:t>
            </a:r>
            <a:r>
              <a:rPr lang="id-ID" sz="1500" dirty="0" smtClean="0">
                <a:solidFill>
                  <a:schemeClr val="tx1"/>
                </a:solidFill>
              </a:rPr>
              <a:t> ialah konstitusi yang tidak dituangkan dalam suatu dokumenformal. Seperti kostitusi yang berlaku di Inggris, Israel dan New Zaeland.</a:t>
            </a:r>
            <a:endParaRPr lang="en-US" sz="1500" dirty="0" smtClean="0">
              <a:solidFill>
                <a:schemeClr val="tx1"/>
              </a:solidFill>
            </a:endParaRPr>
          </a:p>
          <a:p>
            <a:pPr lvl="0" algn="just"/>
            <a:r>
              <a:rPr lang="en-US" sz="1500" dirty="0" smtClean="0">
                <a:solidFill>
                  <a:schemeClr val="tx1"/>
                </a:solidFill>
              </a:rPr>
              <a:t>2. </a:t>
            </a:r>
            <a:r>
              <a:rPr lang="id-ID" sz="1500" dirty="0" smtClean="0">
                <a:solidFill>
                  <a:schemeClr val="tx1"/>
                </a:solidFill>
              </a:rPr>
              <a:t>Konstitusi fleksibel dan konstitusi rijid (</a:t>
            </a:r>
            <a:r>
              <a:rPr lang="id-ID" sz="1500" i="1" dirty="0" smtClean="0">
                <a:solidFill>
                  <a:schemeClr val="tx1"/>
                </a:solidFill>
              </a:rPr>
              <a:t>flexible constitution and rigid constitution</a:t>
            </a:r>
            <a:r>
              <a:rPr lang="id-ID" sz="1500" dirty="0" smtClean="0">
                <a:solidFill>
                  <a:schemeClr val="tx1"/>
                </a:solidFill>
              </a:rPr>
              <a:t>), yaitu berkaitan dengan cara dan prosedur perubahannya.</a:t>
            </a:r>
            <a:endParaRPr lang="en-US" sz="1500" dirty="0" smtClean="0">
              <a:solidFill>
                <a:schemeClr val="tx1"/>
              </a:solidFill>
            </a:endParaRPr>
          </a:p>
          <a:p>
            <a:pPr algn="just"/>
            <a:r>
              <a:rPr lang="id-ID" sz="1500" dirty="0" smtClean="0">
                <a:solidFill>
                  <a:schemeClr val="tx1"/>
                </a:solidFill>
              </a:rPr>
              <a:t>Konstitusi fleksibel adalah  konstitusi yang mudah dalam mengubahnya. Sedangkan konstitusi rijid adalah konstitusi yang sulit cara dan prosedur perubahannya. UUD 1945 termasuk konstitusi yang rijid.</a:t>
            </a:r>
            <a:endParaRPr lang="en-US" sz="1500" dirty="0" smtClean="0">
              <a:solidFill>
                <a:schemeClr val="tx1"/>
              </a:solidFill>
            </a:endParaRPr>
          </a:p>
          <a:p>
            <a:pPr algn="just"/>
            <a:r>
              <a:rPr lang="id-ID" sz="1500" u="sng" dirty="0" smtClean="0">
                <a:solidFill>
                  <a:schemeClr val="tx1"/>
                </a:solidFill>
              </a:rPr>
              <a:t>Ciri-ciri konstitusi fleksibel</a:t>
            </a:r>
            <a:r>
              <a:rPr lang="id-ID" sz="1500" dirty="0" smtClean="0">
                <a:solidFill>
                  <a:schemeClr val="tx1"/>
                </a:solidFill>
              </a:rPr>
              <a:t> (menurut </a:t>
            </a:r>
            <a:r>
              <a:rPr lang="id-ID" sz="1500" b="1" dirty="0" smtClean="0">
                <a:solidFill>
                  <a:schemeClr val="tx1"/>
                </a:solidFill>
              </a:rPr>
              <a:t>Bryce</a:t>
            </a:r>
            <a:r>
              <a:rPr lang="id-ID" sz="1500" dirty="0" smtClean="0">
                <a:solidFill>
                  <a:schemeClr val="tx1"/>
                </a:solidFill>
              </a:rPr>
              <a:t>), yaitu :</a:t>
            </a:r>
            <a:endParaRPr lang="en-US" sz="1500" dirty="0" smtClean="0">
              <a:solidFill>
                <a:schemeClr val="tx1"/>
              </a:solidFill>
            </a:endParaRPr>
          </a:p>
          <a:p>
            <a:pPr lvl="1" algn="just"/>
            <a:r>
              <a:rPr lang="en-US" sz="1500" dirty="0" smtClean="0">
                <a:solidFill>
                  <a:schemeClr val="tx1"/>
                </a:solidFill>
              </a:rPr>
              <a:t>a. </a:t>
            </a:r>
            <a:r>
              <a:rPr lang="id-ID" sz="1500" dirty="0" smtClean="0">
                <a:solidFill>
                  <a:schemeClr val="tx1"/>
                </a:solidFill>
              </a:rPr>
              <a:t>Elastis.</a:t>
            </a:r>
            <a:endParaRPr lang="en-US" sz="1500" dirty="0" smtClean="0">
              <a:solidFill>
                <a:schemeClr val="tx1"/>
              </a:solidFill>
            </a:endParaRPr>
          </a:p>
          <a:p>
            <a:pPr lvl="1" algn="just"/>
            <a:r>
              <a:rPr lang="en-US" sz="1500" dirty="0" smtClean="0">
                <a:solidFill>
                  <a:schemeClr val="tx1"/>
                </a:solidFill>
              </a:rPr>
              <a:t>b. </a:t>
            </a:r>
            <a:r>
              <a:rPr lang="id-ID" sz="1500" dirty="0" smtClean="0">
                <a:solidFill>
                  <a:schemeClr val="tx1"/>
                </a:solidFill>
              </a:rPr>
              <a:t>Diumumkan dan diubah dengan cara yang sama seperti undang-undang .</a:t>
            </a:r>
            <a:endParaRPr lang="en-US" sz="1500" dirty="0" smtClean="0">
              <a:solidFill>
                <a:schemeClr val="tx1"/>
              </a:solidFill>
            </a:endParaRPr>
          </a:p>
          <a:p>
            <a:pPr algn="just"/>
            <a:r>
              <a:rPr lang="id-ID" sz="1500" u="sng" dirty="0" smtClean="0">
                <a:solidFill>
                  <a:schemeClr val="tx1"/>
                </a:solidFill>
              </a:rPr>
              <a:t>Ciri-ciri pokok konstitusi rijid</a:t>
            </a:r>
            <a:r>
              <a:rPr lang="id-ID" sz="1500" dirty="0" smtClean="0">
                <a:solidFill>
                  <a:schemeClr val="tx1"/>
                </a:solidFill>
              </a:rPr>
              <a:t>, yaitu :</a:t>
            </a:r>
            <a:endParaRPr lang="en-US" sz="1500" dirty="0" smtClean="0">
              <a:solidFill>
                <a:schemeClr val="tx1"/>
              </a:solidFill>
            </a:endParaRPr>
          </a:p>
          <a:p>
            <a:pPr lvl="0" algn="just"/>
            <a:r>
              <a:rPr lang="en-US" sz="1500" dirty="0" smtClean="0">
                <a:solidFill>
                  <a:schemeClr val="tx1"/>
                </a:solidFill>
              </a:rPr>
              <a:t>a. </a:t>
            </a:r>
            <a:r>
              <a:rPr lang="id-ID" sz="1500" dirty="0" smtClean="0">
                <a:solidFill>
                  <a:schemeClr val="tx1"/>
                </a:solidFill>
              </a:rPr>
              <a:t>Mempunyai kedudukan dan derajat yang lebih tinggi dari peraturan perundang-undangan yang lain.</a:t>
            </a:r>
            <a:endParaRPr lang="en-US" sz="1500" dirty="0" smtClean="0">
              <a:solidFill>
                <a:schemeClr val="tx1"/>
              </a:solidFill>
            </a:endParaRPr>
          </a:p>
          <a:p>
            <a:pPr lvl="0" algn="just"/>
            <a:r>
              <a:rPr lang="en-US" sz="1500" dirty="0" smtClean="0">
                <a:solidFill>
                  <a:schemeClr val="tx1"/>
                </a:solidFill>
              </a:rPr>
              <a:t>b. </a:t>
            </a:r>
            <a:r>
              <a:rPr lang="id-ID" sz="1500" dirty="0" smtClean="0">
                <a:solidFill>
                  <a:schemeClr val="tx1"/>
                </a:solidFill>
              </a:rPr>
              <a:t>Hanya dapat diubah dengan cara yang khusus atau istimewa atau dengan persyaratan yang berat.</a:t>
            </a:r>
            <a:endParaRPr lang="en-US" sz="1500" dirty="0" smtClean="0">
              <a:solidFill>
                <a:schemeClr val="tx1"/>
              </a:solidFill>
            </a:endParaRPr>
          </a:p>
          <a:p>
            <a:pPr algn="just"/>
            <a:endParaRPr lang="en-US" sz="1500" dirty="0">
              <a:solidFill>
                <a:schemeClr val="tx1"/>
              </a:solidFill>
            </a:endParaRPr>
          </a:p>
        </p:txBody>
      </p:sp>
      <p:sp>
        <p:nvSpPr>
          <p:cNvPr id="4" name="Date Placeholder 3"/>
          <p:cNvSpPr>
            <a:spLocks noGrp="1"/>
          </p:cNvSpPr>
          <p:nvPr>
            <p:ph type="dt" sz="half" idx="10"/>
          </p:nvPr>
        </p:nvSpPr>
        <p:spPr/>
        <p:txBody>
          <a:bodyPr/>
          <a:lstStyle/>
          <a:p>
            <a:fld id="{96FA80A3-F606-4895-8D33-EA5681BA5AF3}" type="datetime1">
              <a:rPr lang="en-US" smtClean="0">
                <a:solidFill>
                  <a:schemeClr val="tx1"/>
                </a:solidFill>
              </a:rPr>
              <a:pPr/>
              <a:t>9/25/2017</a:t>
            </a:fld>
            <a:endParaRPr lang="en-US">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13</a:t>
            </a:fld>
            <a:endParaRPr lang="en-US">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762001"/>
          </a:xfrm>
        </p:spPr>
        <p:txBody>
          <a:bodyPr>
            <a:normAutofit/>
          </a:bodyPr>
          <a:lstStyle/>
          <a:p>
            <a:r>
              <a:rPr lang="en-US" sz="3600" b="1" dirty="0" smtClean="0">
                <a:solidFill>
                  <a:schemeClr val="bg1"/>
                </a:solidFill>
              </a:rPr>
              <a:t>KLASIFIKASI (LANJUTAN)</a:t>
            </a:r>
            <a:endParaRPr lang="en-US" sz="3600" b="1" dirty="0">
              <a:solidFill>
                <a:schemeClr val="bg1"/>
              </a:solidFill>
            </a:endParaRPr>
          </a:p>
        </p:txBody>
      </p:sp>
      <p:sp>
        <p:nvSpPr>
          <p:cNvPr id="3" name="Subtitle 2"/>
          <p:cNvSpPr>
            <a:spLocks noGrp="1"/>
          </p:cNvSpPr>
          <p:nvPr>
            <p:ph type="subTitle" idx="1"/>
          </p:nvPr>
        </p:nvSpPr>
        <p:spPr>
          <a:xfrm>
            <a:off x="457200" y="1371600"/>
            <a:ext cx="8229600" cy="4724400"/>
          </a:xfrm>
        </p:spPr>
        <p:txBody>
          <a:bodyPr>
            <a:noAutofit/>
          </a:bodyPr>
          <a:lstStyle/>
          <a:p>
            <a:pPr lvl="0" algn="just"/>
            <a:r>
              <a:rPr lang="id-ID" sz="2000" u="sng" dirty="0" smtClean="0">
                <a:solidFill>
                  <a:schemeClr val="bg1"/>
                </a:solidFill>
              </a:rPr>
              <a:t>Konstitusi derajat-tinggi dan konstitusi tidak derajat-tinggi</a:t>
            </a:r>
            <a:r>
              <a:rPr lang="id-ID" sz="2000" dirty="0" smtClean="0">
                <a:solidFill>
                  <a:schemeClr val="bg1"/>
                </a:solidFill>
              </a:rPr>
              <a:t> (</a:t>
            </a:r>
            <a:r>
              <a:rPr lang="id-ID" sz="2000" i="1" dirty="0" smtClean="0">
                <a:solidFill>
                  <a:schemeClr val="bg1"/>
                </a:solidFill>
              </a:rPr>
              <a:t>supreme constitution and not supreme constitution</a:t>
            </a:r>
            <a:r>
              <a:rPr lang="id-ID" sz="2000" dirty="0" smtClean="0">
                <a:solidFill>
                  <a:schemeClr val="bg1"/>
                </a:solidFill>
              </a:rPr>
              <a:t> )</a:t>
            </a:r>
            <a:endParaRPr lang="en-US" sz="2000" dirty="0" smtClean="0">
              <a:solidFill>
                <a:schemeClr val="bg1"/>
              </a:solidFill>
            </a:endParaRPr>
          </a:p>
          <a:p>
            <a:pPr algn="just"/>
            <a:r>
              <a:rPr lang="id-ID" sz="2000" dirty="0" smtClean="0">
                <a:solidFill>
                  <a:schemeClr val="bg1"/>
                </a:solidFill>
              </a:rPr>
              <a:t>Konstitusi derajat tinggi adalah konstitusi yang mempunyai kedudukan tertinggi dalam negara. Sedangkan konstitusi tidak derajat tinggi adalah kostitusi yang tidak mempunyai kedudukan serta derajat seperti konstitusi derajat tinggi.</a:t>
            </a:r>
            <a:endParaRPr lang="en-US" sz="2000" dirty="0" smtClean="0">
              <a:solidFill>
                <a:schemeClr val="bg1"/>
              </a:solidFill>
            </a:endParaRPr>
          </a:p>
          <a:p>
            <a:pPr lvl="0" algn="just"/>
            <a:r>
              <a:rPr lang="id-ID" sz="2000" u="sng" dirty="0" smtClean="0">
                <a:solidFill>
                  <a:schemeClr val="bg1"/>
                </a:solidFill>
              </a:rPr>
              <a:t>Konstitusi serikat dan konstitusi kesatuan</a:t>
            </a:r>
            <a:r>
              <a:rPr lang="id-ID" sz="2000" dirty="0" smtClean="0">
                <a:solidFill>
                  <a:schemeClr val="bg1"/>
                </a:solidFill>
              </a:rPr>
              <a:t> (</a:t>
            </a:r>
            <a:r>
              <a:rPr lang="id-ID" sz="2000" i="1" dirty="0" smtClean="0">
                <a:solidFill>
                  <a:schemeClr val="bg1"/>
                </a:solidFill>
              </a:rPr>
              <a:t>federal constitution and unitary constitution</a:t>
            </a:r>
            <a:r>
              <a:rPr lang="id-ID" sz="2000" dirty="0" smtClean="0">
                <a:solidFill>
                  <a:schemeClr val="bg1"/>
                </a:solidFill>
              </a:rPr>
              <a:t>), yaitu berkaitan dengan bentuk suatu negara</a:t>
            </a:r>
            <a:endParaRPr lang="en-US" sz="2000" dirty="0" smtClean="0">
              <a:solidFill>
                <a:schemeClr val="bg1"/>
              </a:solidFill>
            </a:endParaRPr>
          </a:p>
          <a:p>
            <a:pPr algn="just"/>
            <a:r>
              <a:rPr lang="id-ID" sz="2000" dirty="0" smtClean="0">
                <a:solidFill>
                  <a:schemeClr val="bg1"/>
                </a:solidFill>
              </a:rPr>
              <a:t>Jika bentuk negara itu serikat, maka terdapat sistem pembagian kekuasaan antara pemerintah negara serikat dengan pemerintah negara bagian. Pembagian kekuasaan tersebut diatur dalam konstitusi atau undang-undang dasarnya. Dalam negara kesatuan pembagian kekuasaan tersebut tidak dijumpai, karena seluruh kekuasaannya tersentralkan di pemerintah pusat, walaupun dikenal juga sistem desentralisasi.</a:t>
            </a:r>
            <a:endParaRPr lang="en-US" sz="2000" dirty="0" smtClean="0">
              <a:solidFill>
                <a:schemeClr val="bg1"/>
              </a:solidFill>
            </a:endParaRPr>
          </a:p>
          <a:p>
            <a:r>
              <a:rPr lang="en-US" sz="2000" dirty="0" smtClean="0">
                <a:solidFill>
                  <a:schemeClr val="bg1"/>
                </a:solidFill>
              </a:rPr>
              <a:t>                                                                                                                                                                                </a:t>
            </a:r>
            <a:endParaRPr lang="en-US" sz="2000" dirty="0">
              <a:solidFill>
                <a:schemeClr val="bg1"/>
              </a:solidFill>
            </a:endParaRPr>
          </a:p>
        </p:txBody>
      </p:sp>
      <p:sp>
        <p:nvSpPr>
          <p:cNvPr id="4" name="Date Placeholder 3"/>
          <p:cNvSpPr>
            <a:spLocks noGrp="1"/>
          </p:cNvSpPr>
          <p:nvPr>
            <p:ph type="dt" sz="half" idx="10"/>
          </p:nvPr>
        </p:nvSpPr>
        <p:spPr/>
        <p:txBody>
          <a:bodyPr/>
          <a:lstStyle/>
          <a:p>
            <a:fld id="{8202448A-B998-4522-BC38-3C57FE18A780}" type="datetime1">
              <a:rPr lang="en-US" smtClean="0">
                <a:solidFill>
                  <a:srgbClr val="FF0000"/>
                </a:solidFill>
              </a:rPr>
              <a:pPr/>
              <a:t>9/25/2017</a:t>
            </a:fld>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solidFill>
                  <a:srgbClr val="FF0000"/>
                </a:solidFill>
              </a:rPr>
              <a:t>HandOut Konstitusi Kelembagaan, By Tatik Rohmawati, S.IP.,M.Si</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rgbClr val="FF0000"/>
                </a:solidFill>
              </a:rPr>
              <a:pPr/>
              <a:t>14</a:t>
            </a:fld>
            <a:endParaRPr lang="en-US"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762000"/>
          </a:xfrm>
        </p:spPr>
        <p:txBody>
          <a:bodyPr>
            <a:noAutofit/>
          </a:bodyPr>
          <a:lstStyle/>
          <a:p>
            <a:r>
              <a:rPr lang="en-US" sz="3600" b="1" dirty="0" smtClean="0">
                <a:solidFill>
                  <a:schemeClr val="bg1"/>
                </a:solidFill>
              </a:rPr>
              <a:t>KLASIFIKASI KONSTITUSI (LANJUTAN</a:t>
            </a:r>
            <a:r>
              <a:rPr lang="en-US" sz="3600" b="1" dirty="0" smtClean="0"/>
              <a:t>)</a:t>
            </a:r>
            <a:endParaRPr lang="en-US" sz="3600" b="1" dirty="0"/>
          </a:p>
        </p:txBody>
      </p:sp>
      <p:sp>
        <p:nvSpPr>
          <p:cNvPr id="3" name="Subtitle 2"/>
          <p:cNvSpPr>
            <a:spLocks noGrp="1"/>
          </p:cNvSpPr>
          <p:nvPr>
            <p:ph type="subTitle" idx="1"/>
          </p:nvPr>
        </p:nvSpPr>
        <p:spPr>
          <a:xfrm>
            <a:off x="381000" y="1524000"/>
            <a:ext cx="8382000" cy="4724400"/>
          </a:xfrm>
        </p:spPr>
        <p:txBody>
          <a:bodyPr>
            <a:normAutofit/>
          </a:bodyPr>
          <a:lstStyle/>
          <a:p>
            <a:pPr lvl="0" algn="just"/>
            <a:r>
              <a:rPr lang="id-ID" sz="2000" b="1" u="sng" dirty="0" smtClean="0"/>
              <a:t>Konstitusi sistem pemerintahan presidensial dan konstitusi sistem pemerintahan parlementer</a:t>
            </a:r>
            <a:r>
              <a:rPr lang="id-ID" sz="2000" b="1" dirty="0" smtClean="0"/>
              <a:t> (</a:t>
            </a:r>
            <a:r>
              <a:rPr lang="id-ID" sz="2000" b="1" i="1" dirty="0" smtClean="0"/>
              <a:t>presidental executive and parlementary executive constitution</a:t>
            </a:r>
            <a:r>
              <a:rPr lang="id-ID" sz="2000" b="1" dirty="0" smtClean="0"/>
              <a:t>)</a:t>
            </a:r>
            <a:endParaRPr lang="en-US" sz="2000" b="1" dirty="0" smtClean="0"/>
          </a:p>
          <a:p>
            <a:pPr algn="just"/>
            <a:r>
              <a:rPr lang="id-ID" sz="2000" b="1" dirty="0" smtClean="0"/>
              <a:t>Menurut C.F. Strong, ciri-ciri pokok sistem pemerintahan presidential yaitu :</a:t>
            </a:r>
            <a:endParaRPr lang="en-US" sz="2000" b="1" dirty="0" smtClean="0"/>
          </a:p>
          <a:p>
            <a:pPr marL="457200" lvl="0" indent="-457200" algn="just">
              <a:buAutoNum type="alphaLcPeriod"/>
            </a:pPr>
            <a:r>
              <a:rPr lang="id-ID" sz="2000" b="1" dirty="0" smtClean="0"/>
              <a:t>Disamping mempunyai kekuasaan nominal sebagai Kepala Negara, presiden juga berkedudukan sebagai Kepala Pemerintahan (yang sekarang lebih dominan).</a:t>
            </a:r>
            <a:endParaRPr lang="en-US" sz="2000" b="1" dirty="0" smtClean="0"/>
          </a:p>
          <a:p>
            <a:pPr marL="457200" lvl="0" indent="-457200" algn="just">
              <a:buAutoNum type="alphaLcPeriod"/>
            </a:pPr>
            <a:r>
              <a:rPr lang="id-ID" sz="2000" b="1" dirty="0" smtClean="0"/>
              <a:t>Presiden tidak dipilih oleh pemegang kekuasaan legislatif, tetapi dipilih langsung oleh rakyat atau dewan pemilih seperti Amerika Serikat.</a:t>
            </a:r>
            <a:endParaRPr lang="en-US" sz="2000" b="1" dirty="0" smtClean="0"/>
          </a:p>
          <a:p>
            <a:pPr marL="457200" lvl="0" indent="-457200" algn="just">
              <a:buAutoNum type="alphaLcPeriod"/>
            </a:pPr>
            <a:r>
              <a:rPr lang="id-ID" sz="2000" b="1" dirty="0" smtClean="0"/>
              <a:t>Presiden tidak termasuk pemegang kekuasaan legislatif.</a:t>
            </a:r>
            <a:endParaRPr lang="en-US" sz="2000" b="1" dirty="0" smtClean="0"/>
          </a:p>
          <a:p>
            <a:pPr marL="457200" lvl="0" indent="-457200" algn="just">
              <a:buAutoNum type="alphaLcPeriod"/>
            </a:pPr>
            <a:r>
              <a:rPr lang="id-ID" sz="2000" b="1" dirty="0" smtClean="0"/>
              <a:t>Presiden tidak dapat membubarkan pemegang kekuasaan legislatif dan tidak dapat memerintahkan diadakan pemilihan.</a:t>
            </a:r>
            <a:endParaRPr lang="en-US" sz="2000" b="1" dirty="0" smtClean="0"/>
          </a:p>
          <a:p>
            <a:pPr algn="just"/>
            <a:r>
              <a:rPr lang="id-ID" sz="2000" b="1" dirty="0" smtClean="0"/>
              <a:t>Konstitusi yang mengatur ciri-ciri di atas disebut konstitusi sistem pemerintahan presidential.</a:t>
            </a:r>
            <a:endParaRPr lang="en-US" sz="2000" b="1" dirty="0" smtClean="0"/>
          </a:p>
          <a:p>
            <a:pPr algn="just"/>
            <a:endParaRPr lang="en-US" sz="2000" b="1" dirty="0"/>
          </a:p>
        </p:txBody>
      </p:sp>
      <p:sp>
        <p:nvSpPr>
          <p:cNvPr id="4" name="Date Placeholder 3"/>
          <p:cNvSpPr>
            <a:spLocks noGrp="1"/>
          </p:cNvSpPr>
          <p:nvPr>
            <p:ph type="dt" sz="half" idx="10"/>
          </p:nvPr>
        </p:nvSpPr>
        <p:spPr/>
        <p:txBody>
          <a:bodyPr/>
          <a:lstStyle/>
          <a:p>
            <a:fld id="{960B5F7A-F3EA-43CA-9803-BB4780487615}"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52400"/>
          </a:xfrm>
        </p:spPr>
        <p:txBody>
          <a:bodyPr>
            <a:normAutofit fontScale="90000"/>
          </a:bodyPr>
          <a:lstStyle/>
          <a:p>
            <a:r>
              <a:rPr lang="en-US" b="1" dirty="0" smtClean="0"/>
              <a:t>KLASIFIKASI KONSTITUSI (LANJUTAN)</a:t>
            </a:r>
            <a:endParaRPr lang="en-US" b="1" dirty="0"/>
          </a:p>
        </p:txBody>
      </p:sp>
      <p:sp>
        <p:nvSpPr>
          <p:cNvPr id="3" name="Subtitle 2"/>
          <p:cNvSpPr>
            <a:spLocks noGrp="1"/>
          </p:cNvSpPr>
          <p:nvPr>
            <p:ph type="subTitle" idx="1"/>
          </p:nvPr>
        </p:nvSpPr>
        <p:spPr>
          <a:xfrm>
            <a:off x="685800" y="2057400"/>
            <a:ext cx="7772400" cy="3581400"/>
          </a:xfrm>
        </p:spPr>
        <p:txBody>
          <a:bodyPr>
            <a:noAutofit/>
          </a:bodyPr>
          <a:lstStyle/>
          <a:p>
            <a:pPr algn="just"/>
            <a:r>
              <a:rPr lang="id-ID" sz="2100" dirty="0" smtClean="0">
                <a:solidFill>
                  <a:schemeClr val="tx1"/>
                </a:solidFill>
              </a:rPr>
              <a:t>Ciri-ciri sistem pemerintahan parlementer, antara lain :</a:t>
            </a:r>
            <a:endParaRPr lang="en-US" sz="2100" dirty="0" smtClean="0">
              <a:solidFill>
                <a:schemeClr val="tx1"/>
              </a:solidFill>
            </a:endParaRPr>
          </a:p>
          <a:p>
            <a:pPr marL="457200" lvl="0" indent="-457200" algn="just">
              <a:buAutoNum type="alphaUcPeriod"/>
            </a:pPr>
            <a:r>
              <a:rPr lang="id-ID" sz="2100" dirty="0" smtClean="0">
                <a:solidFill>
                  <a:schemeClr val="tx1"/>
                </a:solidFill>
              </a:rPr>
              <a:t>Kabinet yang dipilih oleh Perdana Menteri dibentuk atau berdasarkan kekuatan-kekuatan yang menguasai parlemen.</a:t>
            </a:r>
            <a:endParaRPr lang="en-US" sz="2100" dirty="0" smtClean="0">
              <a:solidFill>
                <a:schemeClr val="tx1"/>
              </a:solidFill>
            </a:endParaRPr>
          </a:p>
          <a:p>
            <a:pPr marL="457200" lvl="0" indent="-457200" algn="just">
              <a:buAutoNum type="alphaUcPeriod"/>
            </a:pPr>
            <a:r>
              <a:rPr lang="id-ID" sz="2100" dirty="0" smtClean="0">
                <a:solidFill>
                  <a:schemeClr val="tx1"/>
                </a:solidFill>
              </a:rPr>
              <a:t>Para anggota kabinet mungkin seluruhnya, mungkin sebagian adalah anggota parlemen.</a:t>
            </a:r>
            <a:endParaRPr lang="en-US" sz="2100" dirty="0" smtClean="0">
              <a:solidFill>
                <a:schemeClr val="tx1"/>
              </a:solidFill>
            </a:endParaRPr>
          </a:p>
          <a:p>
            <a:pPr marL="457200" lvl="0" indent="-457200" algn="just">
              <a:buAutoNum type="alphaUcPeriod"/>
            </a:pPr>
            <a:r>
              <a:rPr lang="id-ID" sz="2100" dirty="0" smtClean="0">
                <a:solidFill>
                  <a:schemeClr val="tx1"/>
                </a:solidFill>
              </a:rPr>
              <a:t>Perdana Menteri bersama kabinet bertanggungjawab kepada parlemen.</a:t>
            </a:r>
            <a:endParaRPr lang="en-US" sz="2100" dirty="0" smtClean="0">
              <a:solidFill>
                <a:schemeClr val="tx1"/>
              </a:solidFill>
            </a:endParaRPr>
          </a:p>
          <a:p>
            <a:pPr marL="457200" lvl="0" indent="-457200" algn="just">
              <a:buAutoNum type="alphaUcPeriod"/>
            </a:pPr>
            <a:r>
              <a:rPr lang="id-ID" sz="2100" dirty="0" smtClean="0">
                <a:solidFill>
                  <a:schemeClr val="tx1"/>
                </a:solidFill>
              </a:rPr>
              <a:t>Kepala negara dengan saran atau nasihat perdana menteri dapat membubarkan parlemen dan memerintahkan diadakannya pemilu.</a:t>
            </a:r>
            <a:endParaRPr lang="en-US" sz="2100" dirty="0" smtClean="0">
              <a:solidFill>
                <a:schemeClr val="tx1"/>
              </a:solidFill>
            </a:endParaRPr>
          </a:p>
          <a:p>
            <a:pPr algn="just"/>
            <a:r>
              <a:rPr lang="id-ID" sz="2100" dirty="0" smtClean="0">
                <a:solidFill>
                  <a:schemeClr val="tx1"/>
                </a:solidFill>
              </a:rPr>
              <a:t>Konstitusi yang mengatur beberapa ciri di atas disebut konstitusi sistem pemerintahan parlementer.</a:t>
            </a:r>
            <a:endParaRPr lang="en-US" sz="2100" dirty="0" smtClean="0">
              <a:solidFill>
                <a:schemeClr val="tx1"/>
              </a:solidFill>
            </a:endParaRPr>
          </a:p>
          <a:p>
            <a:pPr algn="just"/>
            <a:r>
              <a:rPr lang="en-US" sz="2100" dirty="0" smtClean="0">
                <a:solidFill>
                  <a:schemeClr val="tx1"/>
                </a:solidFill>
              </a:rPr>
              <a:t> </a:t>
            </a:r>
          </a:p>
          <a:p>
            <a:pPr algn="just"/>
            <a:endParaRPr lang="en-US" sz="2100" dirty="0">
              <a:solidFill>
                <a:schemeClr val="tx1"/>
              </a:solidFill>
            </a:endParaRPr>
          </a:p>
        </p:txBody>
      </p:sp>
      <p:sp>
        <p:nvSpPr>
          <p:cNvPr id="4" name="Date Placeholder 3"/>
          <p:cNvSpPr>
            <a:spLocks noGrp="1"/>
          </p:cNvSpPr>
          <p:nvPr>
            <p:ph type="dt" sz="half" idx="10"/>
          </p:nvPr>
        </p:nvSpPr>
        <p:spPr/>
        <p:txBody>
          <a:bodyPr/>
          <a:lstStyle/>
          <a:p>
            <a:fld id="{DF42783B-387B-42EB-ABB3-0343621933EE}"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16</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ALHAMDULILLAH</a:t>
            </a:r>
            <a:br>
              <a:rPr lang="en-US" b="1" dirty="0" smtClean="0"/>
            </a:br>
            <a:r>
              <a:rPr lang="en-US" b="1" dirty="0" smtClean="0"/>
              <a:t>TERIMA KASIH</a:t>
            </a:r>
            <a:endParaRPr lang="en-US" b="1" dirty="0"/>
          </a:p>
        </p:txBody>
      </p:sp>
      <p:sp>
        <p:nvSpPr>
          <p:cNvPr id="3" name="Subtitle 2"/>
          <p:cNvSpPr>
            <a:spLocks noGrp="1"/>
          </p:cNvSpPr>
          <p:nvPr>
            <p:ph type="subTitle" idx="1"/>
          </p:nvPr>
        </p:nvSpPr>
        <p:spPr/>
        <p:txBody>
          <a:bodyPr/>
          <a:lstStyle/>
          <a:p>
            <a:r>
              <a:rPr lang="en-US" b="1" dirty="0" smtClean="0">
                <a:solidFill>
                  <a:schemeClr val="tx1"/>
                </a:solidFill>
              </a:rPr>
              <a:t>SEMOGA BERMANFAAT</a:t>
            </a:r>
          </a:p>
          <a:p>
            <a:r>
              <a:rPr lang="en-US" b="1" dirty="0" smtClean="0">
                <a:solidFill>
                  <a:schemeClr val="tx1"/>
                </a:solidFill>
              </a:rPr>
              <a:t>AMIN……</a:t>
            </a:r>
            <a:endParaRPr lang="en-US" b="1" dirty="0">
              <a:solidFill>
                <a:schemeClr val="tx1"/>
              </a:solidFill>
            </a:endParaRPr>
          </a:p>
        </p:txBody>
      </p:sp>
      <p:sp>
        <p:nvSpPr>
          <p:cNvPr id="4" name="Date Placeholder 3"/>
          <p:cNvSpPr>
            <a:spLocks noGrp="1"/>
          </p:cNvSpPr>
          <p:nvPr>
            <p:ph type="dt" sz="half" idx="10"/>
          </p:nvPr>
        </p:nvSpPr>
        <p:spPr/>
        <p:txBody>
          <a:bodyPr/>
          <a:lstStyle/>
          <a:p>
            <a:fld id="{9D873615-7DF7-46F4-8C23-F926BB67A8F6}" type="datetime1">
              <a:rPr lang="en-US" smtClean="0"/>
              <a:pPr/>
              <a:t>9/25/2017</a:t>
            </a:fld>
            <a:endParaRPr lang="en-US"/>
          </a:p>
        </p:txBody>
      </p:sp>
      <p:sp>
        <p:nvSpPr>
          <p:cNvPr id="5" name="Footer Placeholder 4"/>
          <p:cNvSpPr>
            <a:spLocks noGrp="1"/>
          </p:cNvSpPr>
          <p:nvPr>
            <p:ph type="ftr" sz="quarter" idx="11"/>
          </p:nvPr>
        </p:nvSpPr>
        <p:spPr/>
        <p:txBody>
          <a:bodyPr/>
          <a:lstStyle/>
          <a:p>
            <a:r>
              <a:rPr lang="en-US" smtClean="0"/>
              <a:t>HandOut Konstitusi Kelembagaan, By Tatik Rohmawati, S.IP.,M.Si</a:t>
            </a:r>
            <a:endParaRPr lang="en-US"/>
          </a:p>
        </p:txBody>
      </p:sp>
      <p:sp>
        <p:nvSpPr>
          <p:cNvPr id="6" name="Slide Number Placeholder 5"/>
          <p:cNvSpPr>
            <a:spLocks noGrp="1"/>
          </p:cNvSpPr>
          <p:nvPr>
            <p:ph type="sldNum" sz="quarter" idx="12"/>
          </p:nvPr>
        </p:nvSpPr>
        <p:spPr/>
        <p:txBody>
          <a:bodyPr/>
          <a:lstStyle/>
          <a:p>
            <a:fld id="{69DA22CB-321F-42D0-97CC-C75C9F798E00}"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762000"/>
          </a:xfrm>
        </p:spPr>
        <p:txBody>
          <a:bodyPr>
            <a:normAutofit/>
          </a:bodyPr>
          <a:lstStyle/>
          <a:p>
            <a:r>
              <a:rPr lang="id-ID" sz="3200" b="1" dirty="0" smtClean="0"/>
              <a:t>SEJARAH PERTUMBUHAN KONSTITUSI</a:t>
            </a:r>
            <a:endParaRPr lang="en-US" sz="3200" dirty="0"/>
          </a:p>
        </p:txBody>
      </p:sp>
      <p:sp>
        <p:nvSpPr>
          <p:cNvPr id="3" name="Subtitle 2"/>
          <p:cNvSpPr>
            <a:spLocks noGrp="1"/>
          </p:cNvSpPr>
          <p:nvPr>
            <p:ph type="subTitle" idx="1"/>
          </p:nvPr>
        </p:nvSpPr>
        <p:spPr>
          <a:xfrm>
            <a:off x="685800" y="1524000"/>
            <a:ext cx="7696200" cy="4495800"/>
          </a:xfrm>
        </p:spPr>
        <p:txBody>
          <a:bodyPr>
            <a:normAutofit fontScale="85000" lnSpcReduction="10000"/>
          </a:bodyPr>
          <a:lstStyle/>
          <a:p>
            <a:pPr algn="just"/>
            <a:r>
              <a:rPr lang="id-ID" sz="2000" b="1" dirty="0">
                <a:solidFill>
                  <a:schemeClr val="tx1"/>
                </a:solidFill>
              </a:rPr>
              <a:t>Secara etimologis antara kata “konstitusi”, “konstitusional”, dan konstitusionalisme” yang artinya sama, tetapi penggunaan atau penerapan katanya berbeda. Konstitusi adalah segala ketentuan dan aturan mengenai ketatanegaraan (Undang-undang Dasar, dan sebagainya), atau Undang-undang dasar suatu negara. Sedangkan konstitusionalisme adalah suatu paham mengenai pembatasan kekuasaan dan jaminan hak-hak rakyat melalui konstitusi.</a:t>
            </a:r>
            <a:endParaRPr lang="en-US" sz="2000" b="1" dirty="0">
              <a:solidFill>
                <a:schemeClr val="tx1"/>
              </a:solidFill>
            </a:endParaRPr>
          </a:p>
          <a:p>
            <a:pPr algn="just"/>
            <a:r>
              <a:rPr lang="id-ID" sz="2000" b="1" dirty="0">
                <a:solidFill>
                  <a:schemeClr val="tx1"/>
                </a:solidFill>
              </a:rPr>
              <a:t>Dalam berbagai disiplin ilmu, baik hukum tata negara maupun ilmu politik kajian tentang ruang lingkup paham konstitusi (konstitusionalisme) terdiri dari :</a:t>
            </a:r>
            <a:endParaRPr lang="en-US" sz="2000" b="1" dirty="0">
              <a:solidFill>
                <a:schemeClr val="tx1"/>
              </a:solidFill>
            </a:endParaRPr>
          </a:p>
          <a:p>
            <a:pPr marL="457200" lvl="0" indent="-457200" algn="just">
              <a:buAutoNum type="arabicParenR"/>
            </a:pPr>
            <a:r>
              <a:rPr lang="id-ID" sz="2000" b="1" dirty="0" smtClean="0">
                <a:solidFill>
                  <a:schemeClr val="tx1"/>
                </a:solidFill>
              </a:rPr>
              <a:t>Anatomi </a:t>
            </a:r>
            <a:r>
              <a:rPr lang="id-ID" sz="2000" b="1" dirty="0">
                <a:solidFill>
                  <a:schemeClr val="tx1"/>
                </a:solidFill>
              </a:rPr>
              <a:t>kekuasaan (kekuasaan politik) tunduk pada </a:t>
            </a:r>
            <a:r>
              <a:rPr lang="id-ID" sz="2000" b="1" dirty="0" smtClean="0">
                <a:solidFill>
                  <a:schemeClr val="tx1"/>
                </a:solidFill>
              </a:rPr>
              <a:t>hukum.</a:t>
            </a:r>
            <a:endParaRPr lang="en-US" sz="2000" b="1" dirty="0">
              <a:solidFill>
                <a:schemeClr val="tx1"/>
              </a:solidFill>
            </a:endParaRPr>
          </a:p>
          <a:p>
            <a:pPr marL="457200" lvl="0" indent="-457200" algn="just">
              <a:buAutoNum type="arabicParenR"/>
            </a:pPr>
            <a:r>
              <a:rPr lang="id-ID" sz="2000" b="1" dirty="0" smtClean="0">
                <a:solidFill>
                  <a:schemeClr val="tx1"/>
                </a:solidFill>
              </a:rPr>
              <a:t>Jaminan </a:t>
            </a:r>
            <a:r>
              <a:rPr lang="id-ID" sz="2000" b="1" dirty="0">
                <a:solidFill>
                  <a:schemeClr val="tx1"/>
                </a:solidFill>
              </a:rPr>
              <a:t>dan perlindungan hak-hak asasi </a:t>
            </a:r>
            <a:r>
              <a:rPr lang="id-ID" sz="2000" b="1" dirty="0" smtClean="0">
                <a:solidFill>
                  <a:schemeClr val="tx1"/>
                </a:solidFill>
              </a:rPr>
              <a:t>manusia.</a:t>
            </a:r>
            <a:endParaRPr lang="en-US" sz="2000" b="1" dirty="0" smtClean="0">
              <a:solidFill>
                <a:schemeClr val="tx1"/>
              </a:solidFill>
            </a:endParaRPr>
          </a:p>
          <a:p>
            <a:pPr marL="457200" lvl="0" indent="-457200" algn="just">
              <a:buAutoNum type="arabicParenR"/>
            </a:pPr>
            <a:r>
              <a:rPr lang="id-ID" sz="2000" b="1" dirty="0" smtClean="0">
                <a:solidFill>
                  <a:schemeClr val="tx1"/>
                </a:solidFill>
              </a:rPr>
              <a:t>Peradilan </a:t>
            </a:r>
            <a:r>
              <a:rPr lang="id-ID" sz="2000" b="1" dirty="0">
                <a:solidFill>
                  <a:schemeClr val="tx1"/>
                </a:solidFill>
              </a:rPr>
              <a:t>yang bebas dan </a:t>
            </a:r>
            <a:r>
              <a:rPr lang="id-ID" sz="2000" b="1" dirty="0" smtClean="0">
                <a:solidFill>
                  <a:schemeClr val="tx1"/>
                </a:solidFill>
              </a:rPr>
              <a:t>mandiri.</a:t>
            </a:r>
            <a:endParaRPr lang="en-US" sz="2000" b="1" dirty="0" smtClean="0">
              <a:solidFill>
                <a:schemeClr val="tx1"/>
              </a:solidFill>
            </a:endParaRPr>
          </a:p>
          <a:p>
            <a:pPr marL="457200" lvl="0" indent="-457200" algn="just">
              <a:buAutoNum type="arabicParenR"/>
            </a:pPr>
            <a:r>
              <a:rPr lang="id-ID" sz="2000" b="1" dirty="0" smtClean="0">
                <a:solidFill>
                  <a:schemeClr val="tx1"/>
                </a:solidFill>
              </a:rPr>
              <a:t>Pertanggungjawaban </a:t>
            </a:r>
            <a:r>
              <a:rPr lang="id-ID" sz="2000" b="1" dirty="0">
                <a:solidFill>
                  <a:schemeClr val="tx1"/>
                </a:solidFill>
              </a:rPr>
              <a:t>kepada rakyat (akuntabilitas publik) sebagai sendi utama dari asas kedaulatan rakyat.</a:t>
            </a:r>
            <a:endParaRPr lang="en-US" sz="2000" b="1" dirty="0">
              <a:solidFill>
                <a:schemeClr val="tx1"/>
              </a:solidFill>
            </a:endParaRPr>
          </a:p>
          <a:p>
            <a:pPr algn="just"/>
            <a:r>
              <a:rPr lang="id-ID" sz="2000" b="1" dirty="0">
                <a:solidFill>
                  <a:schemeClr val="tx1"/>
                </a:solidFill>
              </a:rPr>
              <a:t>Keempat prinsip di atas merupakan syarat bagi suatu pemerintahan yang konstitusonal. Adapun ciri-ciri pemerintahan yang konstitusional, yaitu memperluas partisipasi politik, memberi kekuasaan legislatif pada rakyat, menolak pemerintahan yang otoriter ..... dan sebagainya (lihat Buyung, 1995: 16)</a:t>
            </a:r>
            <a:endParaRPr lang="en-US" sz="2000" b="1" dirty="0">
              <a:solidFill>
                <a:schemeClr val="tx1"/>
              </a:solidFill>
            </a:endParaRPr>
          </a:p>
        </p:txBody>
      </p:sp>
      <p:sp>
        <p:nvSpPr>
          <p:cNvPr id="4" name="Date Placeholder 3"/>
          <p:cNvSpPr>
            <a:spLocks noGrp="1"/>
          </p:cNvSpPr>
          <p:nvPr>
            <p:ph type="dt" sz="half" idx="10"/>
          </p:nvPr>
        </p:nvSpPr>
        <p:spPr/>
        <p:txBody>
          <a:bodyPr/>
          <a:lstStyle/>
          <a:p>
            <a:fld id="{D3F7268D-97E4-4D95-AAC5-3154C2AD34CC}"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2</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685800" y="685801"/>
            <a:ext cx="7772400" cy="838199"/>
          </a:xfrm>
        </p:spPr>
        <p:txBody>
          <a:bodyPr>
            <a:normAutofit/>
          </a:bodyPr>
          <a:lstStyle/>
          <a:p>
            <a:r>
              <a:rPr lang="en-US" sz="2800" b="1" dirty="0" smtClean="0"/>
              <a:t>SEJARAH TIMBULNYA NEGARA KONSTITUSIONAL</a:t>
            </a:r>
            <a:endParaRPr lang="en-US" sz="2800" b="1" dirty="0"/>
          </a:p>
        </p:txBody>
      </p:sp>
      <p:sp>
        <p:nvSpPr>
          <p:cNvPr id="4" name="Date Placeholder 3"/>
          <p:cNvSpPr>
            <a:spLocks noGrp="1"/>
          </p:cNvSpPr>
          <p:nvPr>
            <p:ph type="dt" sz="half" idx="10"/>
          </p:nvPr>
        </p:nvSpPr>
        <p:spPr/>
        <p:txBody>
          <a:bodyPr/>
          <a:lstStyle/>
          <a:p>
            <a:fld id="{BAC2310D-368A-444A-A2F2-F77E5FA2A907}" type="datetime1">
              <a:rPr lang="en-US" smtClean="0">
                <a:solidFill>
                  <a:srgbClr val="FF0000"/>
                </a:solidFill>
              </a:rPr>
              <a:pPr/>
              <a:t>9/25/2017</a:t>
            </a:fld>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solidFill>
                  <a:srgbClr val="FF0000"/>
                </a:solidFill>
              </a:rPr>
              <a:t>HandOut Konstitusi Kelembagaan, By Tatik Rohmawati, S.IP.,M.Si</a:t>
            </a:r>
            <a:endParaRPr lang="en-US" dirty="0">
              <a:solidFill>
                <a:srgbClr val="FF0000"/>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rgbClr val="FF0000"/>
                </a:solidFill>
              </a:rPr>
              <a:pPr/>
              <a:t>3</a:t>
            </a:fld>
            <a:endParaRPr lang="en-US" dirty="0">
              <a:solidFill>
                <a:srgbClr val="FF0000"/>
              </a:solidFill>
            </a:endParaRPr>
          </a:p>
        </p:txBody>
      </p:sp>
      <p:sp>
        <p:nvSpPr>
          <p:cNvPr id="11" name="Subtitle 10"/>
          <p:cNvSpPr>
            <a:spLocks noGrp="1"/>
          </p:cNvSpPr>
          <p:nvPr>
            <p:ph type="subTitle" idx="1"/>
          </p:nvPr>
        </p:nvSpPr>
        <p:spPr>
          <a:xfrm>
            <a:off x="762000" y="1676400"/>
            <a:ext cx="7696200" cy="4419600"/>
          </a:xfrm>
        </p:spPr>
        <p:txBody>
          <a:bodyPr>
            <a:normAutofit/>
          </a:bodyPr>
          <a:lstStyle/>
          <a:p>
            <a:endParaRPr lang="en-US" sz="2000" dirty="0" smtClean="0"/>
          </a:p>
          <a:p>
            <a:r>
              <a:rPr lang="en-US" sz="2000" dirty="0" smtClean="0"/>
              <a:t>                                      </a:t>
            </a:r>
            <a:endParaRPr lang="en-US" sz="2000" dirty="0"/>
          </a:p>
          <a:p>
            <a:endParaRPr lang="en-US" sz="2000" dirty="0"/>
          </a:p>
        </p:txBody>
      </p:sp>
      <p:sp>
        <p:nvSpPr>
          <p:cNvPr id="12" name="Oval 11"/>
          <p:cNvSpPr/>
          <p:nvPr/>
        </p:nvSpPr>
        <p:spPr>
          <a:xfrm>
            <a:off x="3505200" y="1524000"/>
            <a:ext cx="16764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Kekaisaran</a:t>
            </a:r>
            <a:r>
              <a:rPr lang="en-US" dirty="0" smtClean="0"/>
              <a:t> Roma</a:t>
            </a:r>
            <a:endParaRPr lang="en-US" dirty="0"/>
          </a:p>
        </p:txBody>
      </p:sp>
      <p:sp>
        <p:nvSpPr>
          <p:cNvPr id="14" name="Oval 13"/>
          <p:cNvSpPr/>
          <p:nvPr/>
        </p:nvSpPr>
        <p:spPr>
          <a:xfrm>
            <a:off x="6629400" y="1524000"/>
            <a:ext cx="1981200"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Abad </a:t>
            </a:r>
            <a:r>
              <a:rPr lang="en-US" dirty="0" err="1" smtClean="0"/>
              <a:t>Pertengahan</a:t>
            </a:r>
            <a:endParaRPr lang="en-US" dirty="0"/>
          </a:p>
        </p:txBody>
      </p:sp>
      <p:sp>
        <p:nvSpPr>
          <p:cNvPr id="15" name="Oval 14"/>
          <p:cNvSpPr/>
          <p:nvPr/>
        </p:nvSpPr>
        <p:spPr>
          <a:xfrm>
            <a:off x="685800" y="1524000"/>
            <a:ext cx="1524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Yunani</a:t>
            </a:r>
            <a:endParaRPr lang="en-US" dirty="0"/>
          </a:p>
        </p:txBody>
      </p:sp>
      <p:sp>
        <p:nvSpPr>
          <p:cNvPr id="16" name="Rounded Rectangle 15"/>
          <p:cNvSpPr/>
          <p:nvPr/>
        </p:nvSpPr>
        <p:spPr>
          <a:xfrm>
            <a:off x="457200" y="2667000"/>
            <a:ext cx="18288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Kumpulan </a:t>
            </a:r>
            <a:r>
              <a:rPr lang="en-US" dirty="0" err="1" smtClean="0"/>
              <a:t>dari</a:t>
            </a:r>
            <a:r>
              <a:rPr lang="en-US" dirty="0" smtClean="0"/>
              <a:t> </a:t>
            </a:r>
            <a:r>
              <a:rPr lang="en-US" dirty="0" err="1" smtClean="0"/>
              <a:t>peraturan</a:t>
            </a:r>
            <a:r>
              <a:rPr lang="en-US" dirty="0" smtClean="0"/>
              <a:t> </a:t>
            </a:r>
            <a:r>
              <a:rPr lang="en-US" dirty="0" err="1" smtClean="0"/>
              <a:t>serta</a:t>
            </a:r>
            <a:r>
              <a:rPr lang="en-US" dirty="0" smtClean="0"/>
              <a:t> </a:t>
            </a:r>
            <a:r>
              <a:rPr lang="en-US" dirty="0" err="1" smtClean="0"/>
              <a:t>adat</a:t>
            </a:r>
            <a:r>
              <a:rPr lang="en-US" dirty="0" smtClean="0"/>
              <a:t> </a:t>
            </a:r>
            <a:r>
              <a:rPr lang="en-US" dirty="0" err="1" smtClean="0"/>
              <a:t>kebiasaan</a:t>
            </a:r>
            <a:endParaRPr lang="en-US" dirty="0"/>
          </a:p>
        </p:txBody>
      </p:sp>
      <p:sp>
        <p:nvSpPr>
          <p:cNvPr id="13" name="Rounded Rectangle 12"/>
          <p:cNvSpPr/>
          <p:nvPr/>
        </p:nvSpPr>
        <p:spPr>
          <a:xfrm>
            <a:off x="3352800" y="2667000"/>
            <a:ext cx="20574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Dibuat</a:t>
            </a:r>
            <a:r>
              <a:rPr lang="en-US" dirty="0" smtClean="0"/>
              <a:t> </a:t>
            </a:r>
            <a:r>
              <a:rPr lang="en-US" dirty="0" err="1" smtClean="0"/>
              <a:t>Kaisar</a:t>
            </a:r>
            <a:r>
              <a:rPr lang="en-US" dirty="0" smtClean="0"/>
              <a:t> </a:t>
            </a:r>
            <a:r>
              <a:rPr lang="en-US" dirty="0" err="1" smtClean="0"/>
              <a:t>dan</a:t>
            </a:r>
            <a:r>
              <a:rPr lang="en-US" dirty="0" smtClean="0"/>
              <a:t> </a:t>
            </a:r>
            <a:r>
              <a:rPr lang="en-US" dirty="0" err="1" smtClean="0"/>
              <a:t>Negarawan</a:t>
            </a:r>
            <a:endParaRPr lang="en-US" dirty="0"/>
          </a:p>
        </p:txBody>
      </p:sp>
      <p:sp>
        <p:nvSpPr>
          <p:cNvPr id="17" name="Rounded Rectangle 16"/>
          <p:cNvSpPr/>
          <p:nvPr/>
        </p:nvSpPr>
        <p:spPr>
          <a:xfrm>
            <a:off x="6781800" y="2667000"/>
            <a:ext cx="17526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Tanah </a:t>
            </a:r>
            <a:r>
              <a:rPr lang="en-US" dirty="0" err="1" smtClean="0"/>
              <a:t>dikuasai</a:t>
            </a:r>
            <a:r>
              <a:rPr lang="en-US" dirty="0" smtClean="0"/>
              <a:t> Tuan Tanah</a:t>
            </a:r>
            <a:endParaRPr lang="en-US" dirty="0"/>
          </a:p>
        </p:txBody>
      </p:sp>
      <p:sp>
        <p:nvSpPr>
          <p:cNvPr id="18" name="Oval 17"/>
          <p:cNvSpPr/>
          <p:nvPr/>
        </p:nvSpPr>
        <p:spPr>
          <a:xfrm>
            <a:off x="3505200" y="4191000"/>
            <a:ext cx="16764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Konstitusi</a:t>
            </a:r>
            <a:r>
              <a:rPr lang="en-US" dirty="0" smtClean="0"/>
              <a:t> Modern</a:t>
            </a:r>
            <a:endParaRPr lang="en-US" dirty="0"/>
          </a:p>
        </p:txBody>
      </p:sp>
      <p:sp>
        <p:nvSpPr>
          <p:cNvPr id="19" name="Rounded Rectangle 18"/>
          <p:cNvSpPr/>
          <p:nvPr/>
        </p:nvSpPr>
        <p:spPr>
          <a:xfrm>
            <a:off x="3200400" y="5410200"/>
            <a:ext cx="22860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Sistem</a:t>
            </a:r>
            <a:r>
              <a:rPr lang="en-US" dirty="0" smtClean="0"/>
              <a:t> </a:t>
            </a:r>
            <a:r>
              <a:rPr lang="en-US" dirty="0" err="1" smtClean="0"/>
              <a:t>Demokrasi</a:t>
            </a:r>
            <a:r>
              <a:rPr lang="en-US" dirty="0" smtClean="0"/>
              <a:t> </a:t>
            </a:r>
            <a:r>
              <a:rPr lang="en-US" dirty="0" err="1" smtClean="0"/>
              <a:t>Perwakilan</a:t>
            </a:r>
            <a:r>
              <a:rPr lang="en-US" dirty="0" smtClean="0"/>
              <a:t> &amp; </a:t>
            </a:r>
            <a:r>
              <a:rPr lang="en-US" dirty="0" err="1" smtClean="0"/>
              <a:t>Konsep</a:t>
            </a:r>
            <a:r>
              <a:rPr lang="en-US" dirty="0" smtClean="0"/>
              <a:t> </a:t>
            </a:r>
            <a:r>
              <a:rPr lang="en-US" dirty="0" err="1" smtClean="0"/>
              <a:t>Nasionalisme</a:t>
            </a:r>
            <a:endParaRPr lang="en-US" dirty="0"/>
          </a:p>
        </p:txBody>
      </p:sp>
      <p:cxnSp>
        <p:nvCxnSpPr>
          <p:cNvPr id="27" name="Straight Connector 26"/>
          <p:cNvCxnSpPr>
            <a:stCxn id="18" idx="4"/>
            <a:endCxn id="19" idx="0"/>
          </p:cNvCxnSpPr>
          <p:nvPr/>
        </p:nvCxnSpPr>
        <p:spPr>
          <a:xfrm rot="5400000">
            <a:off x="4114800" y="5181600"/>
            <a:ext cx="457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1" name="Right Arrow 30"/>
          <p:cNvSpPr/>
          <p:nvPr/>
        </p:nvSpPr>
        <p:spPr>
          <a:xfrm>
            <a:off x="5257800" y="1905000"/>
            <a:ext cx="1371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2209800" y="1828800"/>
            <a:ext cx="12954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p:cNvCxnSpPr>
            <a:stCxn id="15" idx="4"/>
          </p:cNvCxnSpPr>
          <p:nvPr/>
        </p:nvCxnSpPr>
        <p:spPr>
          <a:xfrm rot="5400000">
            <a:off x="1295400" y="24384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2" idx="4"/>
          </p:cNvCxnSpPr>
          <p:nvPr/>
        </p:nvCxnSpPr>
        <p:spPr>
          <a:xfrm rot="5400000">
            <a:off x="4229100" y="2476500"/>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4" idx="4"/>
            <a:endCxn id="17" idx="0"/>
          </p:cNvCxnSpPr>
          <p:nvPr/>
        </p:nvCxnSpPr>
        <p:spPr>
          <a:xfrm rot="16200000" flipH="1">
            <a:off x="7486650" y="2495550"/>
            <a:ext cx="304800" cy="38100"/>
          </a:xfrm>
          <a:prstGeom prst="line">
            <a:avLst/>
          </a:prstGeom>
        </p:spPr>
        <p:style>
          <a:lnRef idx="1">
            <a:schemeClr val="accent1"/>
          </a:lnRef>
          <a:fillRef idx="0">
            <a:schemeClr val="accent1"/>
          </a:fillRef>
          <a:effectRef idx="0">
            <a:schemeClr val="accent1"/>
          </a:effectRef>
          <a:fontRef idx="minor">
            <a:schemeClr val="tx1"/>
          </a:fontRef>
        </p:style>
      </p:cxnSp>
      <p:sp>
        <p:nvSpPr>
          <p:cNvPr id="44" name="Curved Right Arrow 43"/>
          <p:cNvSpPr/>
          <p:nvPr/>
        </p:nvSpPr>
        <p:spPr>
          <a:xfrm rot="20419014">
            <a:off x="1198129" y="3682011"/>
            <a:ext cx="1403746" cy="1475820"/>
          </a:xfrm>
          <a:prstGeom prst="curvedRightArrow">
            <a:avLst>
              <a:gd name="adj1" fmla="val 2500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Curved Left Arrow 44"/>
          <p:cNvSpPr/>
          <p:nvPr/>
        </p:nvSpPr>
        <p:spPr>
          <a:xfrm rot="1763607">
            <a:off x="6194461" y="3553630"/>
            <a:ext cx="1456830" cy="17148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a:xfrm>
            <a:off x="609600" y="381001"/>
            <a:ext cx="7772400" cy="685799"/>
          </a:xfrm>
        </p:spPr>
        <p:txBody>
          <a:bodyPr>
            <a:normAutofit/>
          </a:bodyPr>
          <a:lstStyle/>
          <a:p>
            <a:r>
              <a:rPr lang="en-US" sz="3600" b="1" dirty="0" smtClean="0"/>
              <a:t>PENGERTIAN KONSTITUSI</a:t>
            </a:r>
            <a:endParaRPr lang="en-US" sz="3600" b="1" dirty="0"/>
          </a:p>
        </p:txBody>
      </p:sp>
      <p:sp>
        <p:nvSpPr>
          <p:cNvPr id="6" name="Subtitle 5"/>
          <p:cNvSpPr>
            <a:spLocks noGrp="1"/>
          </p:cNvSpPr>
          <p:nvPr>
            <p:ph type="subTitle" idx="1"/>
          </p:nvPr>
        </p:nvSpPr>
        <p:spPr>
          <a:xfrm>
            <a:off x="381000" y="1066800"/>
            <a:ext cx="8458200" cy="5181600"/>
          </a:xfrm>
        </p:spPr>
        <p:txBody>
          <a:bodyPr>
            <a:noAutofit/>
          </a:bodyPr>
          <a:lstStyle/>
          <a:p>
            <a:pPr algn="just"/>
            <a:r>
              <a:rPr lang="id-ID" sz="2200" b="1" dirty="0" smtClean="0">
                <a:solidFill>
                  <a:schemeClr val="tx1"/>
                </a:solidFill>
              </a:rPr>
              <a:t>Konstitusi berasal dari bahasa Perancis yaitu </a:t>
            </a:r>
            <a:r>
              <a:rPr lang="id-ID" sz="2200" b="1" i="1" dirty="0" smtClean="0">
                <a:solidFill>
                  <a:schemeClr val="tx1"/>
                </a:solidFill>
              </a:rPr>
              <a:t>constituer</a:t>
            </a:r>
            <a:r>
              <a:rPr lang="id-ID" sz="2200" b="1" dirty="0" smtClean="0">
                <a:solidFill>
                  <a:schemeClr val="tx1"/>
                </a:solidFill>
              </a:rPr>
              <a:t> yang artinya membentuk. Dilihat dari peristilahan konstitusi diartikan pembentukan suatu negara atau menyusun dan menyatakan suatu negara.</a:t>
            </a:r>
            <a:endParaRPr lang="en-US" sz="2200" b="1" dirty="0" smtClean="0">
              <a:solidFill>
                <a:schemeClr val="tx1"/>
              </a:solidFill>
            </a:endParaRPr>
          </a:p>
          <a:p>
            <a:pPr algn="just"/>
            <a:r>
              <a:rPr lang="id-ID" sz="2200" b="1" dirty="0" smtClean="0">
                <a:solidFill>
                  <a:schemeClr val="tx1"/>
                </a:solidFill>
              </a:rPr>
              <a:t>Undang-undang Dasar berasal dari terjemahan bahasa Belanda “</a:t>
            </a:r>
            <a:r>
              <a:rPr lang="id-ID" sz="2200" b="1" i="1" dirty="0" smtClean="0">
                <a:solidFill>
                  <a:schemeClr val="tx1"/>
                </a:solidFill>
              </a:rPr>
              <a:t>Gronwet</a:t>
            </a:r>
            <a:r>
              <a:rPr lang="id-ID" sz="2200" b="1" dirty="0" smtClean="0">
                <a:solidFill>
                  <a:schemeClr val="tx1"/>
                </a:solidFill>
              </a:rPr>
              <a:t>”. </a:t>
            </a:r>
            <a:r>
              <a:rPr lang="id-ID" sz="2200" b="1" i="1" dirty="0" smtClean="0">
                <a:solidFill>
                  <a:schemeClr val="tx1"/>
                </a:solidFill>
              </a:rPr>
              <a:t>Wet</a:t>
            </a:r>
            <a:r>
              <a:rPr lang="id-ID" sz="2200" b="1" dirty="0" smtClean="0">
                <a:solidFill>
                  <a:schemeClr val="tx1"/>
                </a:solidFill>
              </a:rPr>
              <a:t> artinya undang-undang dan </a:t>
            </a:r>
            <a:r>
              <a:rPr lang="id-ID" sz="2200" b="1" i="1" dirty="0" smtClean="0">
                <a:solidFill>
                  <a:schemeClr val="tx1"/>
                </a:solidFill>
              </a:rPr>
              <a:t>grond</a:t>
            </a:r>
            <a:r>
              <a:rPr lang="id-ID" sz="2200" b="1" dirty="0" smtClean="0">
                <a:solidFill>
                  <a:schemeClr val="tx1"/>
                </a:solidFill>
              </a:rPr>
              <a:t> artinya tanah/dasar. Constitution, dalam bahasa Indonesia disebut konstitusi yang diartikan oleh para sarjana Politik adalah sesuatu yang lebih luas, yaitu keseluruhan dari peraturan-peraturan baik yang tertulis maupun yang tidak tertulis yang mengatur secara mengikat cara-cara bagaimana sesuatu pemerintahan diselenggarakan dalam suatu masyarakat.</a:t>
            </a:r>
            <a:endParaRPr lang="en-US" sz="2200" b="1" dirty="0" smtClean="0">
              <a:solidFill>
                <a:schemeClr val="tx1"/>
              </a:solidFill>
            </a:endParaRPr>
          </a:p>
          <a:p>
            <a:pPr algn="just"/>
            <a:r>
              <a:rPr lang="id-ID" sz="2200" b="1" dirty="0" smtClean="0">
                <a:solidFill>
                  <a:schemeClr val="tx1"/>
                </a:solidFill>
              </a:rPr>
              <a:t>Konstitusi dalam bahasa Latin berasal dari dua kata yaitu </a:t>
            </a:r>
            <a:r>
              <a:rPr lang="id-ID" sz="2200" b="1" i="1" dirty="0" smtClean="0">
                <a:solidFill>
                  <a:schemeClr val="tx1"/>
                </a:solidFill>
              </a:rPr>
              <a:t>cume </a:t>
            </a:r>
            <a:r>
              <a:rPr lang="id-ID" sz="2200" b="1" dirty="0" smtClean="0">
                <a:solidFill>
                  <a:schemeClr val="tx1"/>
                </a:solidFill>
              </a:rPr>
              <a:t>dan </a:t>
            </a:r>
            <a:r>
              <a:rPr lang="id-ID" sz="2200" b="1" i="1" dirty="0" smtClean="0">
                <a:solidFill>
                  <a:schemeClr val="tx1"/>
                </a:solidFill>
              </a:rPr>
              <a:t>statuere</a:t>
            </a:r>
            <a:r>
              <a:rPr lang="id-ID" sz="2200" b="1" dirty="0" smtClean="0">
                <a:solidFill>
                  <a:schemeClr val="tx1"/>
                </a:solidFill>
              </a:rPr>
              <a:t>. </a:t>
            </a:r>
            <a:r>
              <a:rPr lang="id-ID" sz="2200" b="1" i="1" dirty="0" smtClean="0">
                <a:solidFill>
                  <a:schemeClr val="tx1"/>
                </a:solidFill>
              </a:rPr>
              <a:t>Cume</a:t>
            </a:r>
            <a:r>
              <a:rPr lang="id-ID" sz="2200" b="1" dirty="0" smtClean="0">
                <a:solidFill>
                  <a:schemeClr val="tx1"/>
                </a:solidFill>
              </a:rPr>
              <a:t> artinya bersama dengan ...., sedangkan </a:t>
            </a:r>
            <a:r>
              <a:rPr lang="id-ID" sz="2200" b="1" i="1" dirty="0" smtClean="0">
                <a:solidFill>
                  <a:schemeClr val="tx1"/>
                </a:solidFill>
              </a:rPr>
              <a:t>statuere</a:t>
            </a:r>
            <a:r>
              <a:rPr lang="id-ID" sz="2200" b="1" dirty="0" smtClean="0">
                <a:solidFill>
                  <a:schemeClr val="tx1"/>
                </a:solidFill>
              </a:rPr>
              <a:t> artinya membuat sesuatu agar berdiri atau mendirikan/menetapkan. Jadi konstitusi berarti menetapkan sesuatu secara bersama-sama.</a:t>
            </a:r>
            <a:endParaRPr lang="en-US" sz="2200" b="1" dirty="0" smtClean="0">
              <a:solidFill>
                <a:schemeClr val="tx1"/>
              </a:solidFill>
            </a:endParaRPr>
          </a:p>
          <a:p>
            <a:pPr algn="just"/>
            <a:endParaRPr lang="en-US" sz="2200" b="1" dirty="0">
              <a:solidFill>
                <a:schemeClr val="tx1"/>
              </a:solidFill>
            </a:endParaRPr>
          </a:p>
        </p:txBody>
      </p:sp>
      <p:sp>
        <p:nvSpPr>
          <p:cNvPr id="2" name="Date Placeholder 1"/>
          <p:cNvSpPr>
            <a:spLocks noGrp="1"/>
          </p:cNvSpPr>
          <p:nvPr>
            <p:ph type="dt" sz="half" idx="10"/>
          </p:nvPr>
        </p:nvSpPr>
        <p:spPr/>
        <p:txBody>
          <a:bodyPr/>
          <a:lstStyle/>
          <a:p>
            <a:fld id="{164D47DF-35F7-4125-83A2-823E8B44F057}" type="datetime1">
              <a:rPr lang="en-US" smtClean="0">
                <a:solidFill>
                  <a:schemeClr val="tx1"/>
                </a:solidFill>
              </a:rPr>
              <a:pPr/>
              <a:t>9/25/2017</a:t>
            </a:fld>
            <a:endParaRPr lang="en-US" dirty="0">
              <a:solidFill>
                <a:schemeClr val="tx1"/>
              </a:solidFill>
            </a:endParaRPr>
          </a:p>
        </p:txBody>
      </p:sp>
      <p:sp>
        <p:nvSpPr>
          <p:cNvPr id="3" name="Footer Placeholder 2"/>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69DA22CB-321F-42D0-97CC-C75C9F798E00}" type="slidenum">
              <a:rPr lang="en-US" smtClean="0">
                <a:solidFill>
                  <a:schemeClr val="tx1"/>
                </a:solidFill>
              </a:rPr>
              <a:pPr/>
              <a:t>4</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Title 4"/>
          <p:cNvSpPr>
            <a:spLocks noGrp="1"/>
          </p:cNvSpPr>
          <p:nvPr>
            <p:ph type="ctrTitle"/>
          </p:nvPr>
        </p:nvSpPr>
        <p:spPr>
          <a:xfrm>
            <a:off x="685800" y="914401"/>
            <a:ext cx="7772400" cy="838200"/>
          </a:xfrm>
        </p:spPr>
        <p:txBody>
          <a:bodyPr>
            <a:normAutofit/>
          </a:bodyPr>
          <a:lstStyle/>
          <a:p>
            <a:r>
              <a:rPr lang="en-US" sz="2800" b="1" dirty="0" smtClean="0"/>
              <a:t>PENGERTIAN (LANJUTAN)</a:t>
            </a:r>
            <a:endParaRPr lang="en-US" sz="2800" b="1" dirty="0"/>
          </a:p>
        </p:txBody>
      </p:sp>
      <p:sp>
        <p:nvSpPr>
          <p:cNvPr id="6" name="Subtitle 5"/>
          <p:cNvSpPr>
            <a:spLocks noGrp="1"/>
          </p:cNvSpPr>
          <p:nvPr>
            <p:ph type="subTitle" idx="1"/>
          </p:nvPr>
        </p:nvSpPr>
        <p:spPr>
          <a:xfrm>
            <a:off x="762000" y="1600200"/>
            <a:ext cx="7543800" cy="4495800"/>
          </a:xfrm>
        </p:spPr>
        <p:txBody>
          <a:bodyPr>
            <a:noAutofit/>
          </a:bodyPr>
          <a:lstStyle/>
          <a:p>
            <a:pPr marL="342900" lvl="0" indent="-342900" algn="just">
              <a:buAutoNum type="arabicPeriod"/>
            </a:pPr>
            <a:r>
              <a:rPr lang="id-ID" sz="1700" b="1" dirty="0" smtClean="0">
                <a:solidFill>
                  <a:schemeClr val="tx1"/>
                </a:solidFill>
              </a:rPr>
              <a:t>Van Apeldoorn, UUD adalah bagian tertulis dari suatu konstitusi, sedangkan konstitusi adalah memuat baik peraturan tertulis maupun yang tidak tertulis.</a:t>
            </a:r>
            <a:endParaRPr lang="en-US" sz="1700" b="1" dirty="0" smtClean="0">
              <a:solidFill>
                <a:schemeClr val="tx1"/>
              </a:solidFill>
            </a:endParaRPr>
          </a:p>
          <a:p>
            <a:pPr marL="342900" lvl="0" indent="-342900" algn="just">
              <a:buAutoNum type="arabicPeriod"/>
            </a:pPr>
            <a:r>
              <a:rPr lang="id-ID" sz="1700" b="1" dirty="0" smtClean="0">
                <a:solidFill>
                  <a:schemeClr val="tx1"/>
                </a:solidFill>
              </a:rPr>
              <a:t>Sri Soemantri, mengartikan konstitusi sama dengan UUD, hal ini sesuai dengan praktek ketatanegaraan di sebagian besar negara-negara di dunia termasuk di Indonesia.</a:t>
            </a:r>
            <a:endParaRPr lang="en-US" sz="1700" b="1" dirty="0" smtClean="0">
              <a:solidFill>
                <a:schemeClr val="tx1"/>
              </a:solidFill>
            </a:endParaRPr>
          </a:p>
          <a:p>
            <a:pPr marL="342900" lvl="0" indent="-342900" algn="just">
              <a:buAutoNum type="arabicPeriod"/>
            </a:pPr>
            <a:r>
              <a:rPr lang="id-ID" sz="1700" b="1" dirty="0" smtClean="0">
                <a:solidFill>
                  <a:schemeClr val="tx1"/>
                </a:solidFill>
              </a:rPr>
              <a:t>E.C.S. Wade dalam bukunya </a:t>
            </a:r>
            <a:r>
              <a:rPr lang="id-ID" sz="1700" b="1" i="1" dirty="0" smtClean="0">
                <a:solidFill>
                  <a:schemeClr val="tx1"/>
                </a:solidFill>
              </a:rPr>
              <a:t>Constitutional Law</a:t>
            </a:r>
            <a:r>
              <a:rPr lang="id-ID" sz="1700" b="1" dirty="0" smtClean="0">
                <a:solidFill>
                  <a:schemeClr val="tx1"/>
                </a:solidFill>
              </a:rPr>
              <a:t>, UUD adalah naskah yang memaparkan rangka dan tugas-tugas pokok dari badan-badan pemerintahan suatu negara dan menentukan pokok-pokoknya cara kerja badan-badan tersebut.</a:t>
            </a:r>
            <a:endParaRPr lang="en-US" sz="1700" b="1" dirty="0" smtClean="0">
              <a:solidFill>
                <a:schemeClr val="tx1"/>
              </a:solidFill>
            </a:endParaRPr>
          </a:p>
          <a:p>
            <a:pPr marL="342900" lvl="0" indent="-342900" algn="just">
              <a:buAutoNum type="arabicPeriod"/>
            </a:pPr>
            <a:r>
              <a:rPr lang="id-ID" sz="1700" b="1" dirty="0" smtClean="0">
                <a:solidFill>
                  <a:schemeClr val="tx1"/>
                </a:solidFill>
              </a:rPr>
              <a:t>Herman Heller membagi pengertian konstitusi menjadi tiga yaitu :</a:t>
            </a:r>
            <a:endParaRPr lang="en-US" sz="1700" b="1" dirty="0" smtClean="0">
              <a:solidFill>
                <a:schemeClr val="tx1"/>
              </a:solidFill>
            </a:endParaRPr>
          </a:p>
          <a:p>
            <a:pPr lvl="0" algn="just"/>
            <a:r>
              <a:rPr lang="en-US" sz="1700" b="1" dirty="0" smtClean="0">
                <a:solidFill>
                  <a:schemeClr val="tx1"/>
                </a:solidFill>
              </a:rPr>
              <a:t>       a. </a:t>
            </a:r>
            <a:r>
              <a:rPr lang="id-ID" sz="1700" b="1" dirty="0" smtClean="0">
                <a:solidFill>
                  <a:schemeClr val="tx1"/>
                </a:solidFill>
              </a:rPr>
              <a:t>Konstitusi adalah mencerminkan kehidupan politik di dalam </a:t>
            </a:r>
            <a:endParaRPr lang="en-US" sz="1700" b="1" dirty="0" smtClean="0">
              <a:solidFill>
                <a:schemeClr val="tx1"/>
              </a:solidFill>
            </a:endParaRPr>
          </a:p>
          <a:p>
            <a:pPr lvl="0" algn="just"/>
            <a:r>
              <a:rPr lang="en-US" sz="1700" b="1" dirty="0" smtClean="0">
                <a:solidFill>
                  <a:schemeClr val="tx1"/>
                </a:solidFill>
              </a:rPr>
              <a:t>           m</a:t>
            </a:r>
            <a:r>
              <a:rPr lang="id-ID" sz="1700" b="1" dirty="0" smtClean="0">
                <a:solidFill>
                  <a:schemeClr val="tx1"/>
                </a:solidFill>
              </a:rPr>
              <a:t>asyarakat sebagai suatu kenyataan. Jadi mengandung pengertian</a:t>
            </a:r>
            <a:endParaRPr lang="en-US" sz="1700" b="1" dirty="0" smtClean="0">
              <a:solidFill>
                <a:schemeClr val="tx1"/>
              </a:solidFill>
            </a:endParaRPr>
          </a:p>
          <a:p>
            <a:pPr lvl="0" algn="just"/>
            <a:r>
              <a:rPr lang="en-US" sz="1700" b="1" dirty="0" smtClean="0">
                <a:solidFill>
                  <a:schemeClr val="tx1"/>
                </a:solidFill>
              </a:rPr>
              <a:t>           </a:t>
            </a:r>
            <a:r>
              <a:rPr lang="id-ID" sz="1700" b="1" dirty="0" smtClean="0">
                <a:solidFill>
                  <a:schemeClr val="tx1"/>
                </a:solidFill>
              </a:rPr>
              <a:t>politis dan sosiologis.</a:t>
            </a:r>
            <a:endParaRPr lang="en-US" sz="1700" b="1" dirty="0" smtClean="0">
              <a:solidFill>
                <a:schemeClr val="tx1"/>
              </a:solidFill>
            </a:endParaRPr>
          </a:p>
          <a:p>
            <a:pPr lvl="0" algn="just"/>
            <a:r>
              <a:rPr lang="en-US" sz="1700" b="1" dirty="0" smtClean="0">
                <a:solidFill>
                  <a:schemeClr val="tx1"/>
                </a:solidFill>
              </a:rPr>
              <a:t>      b.</a:t>
            </a:r>
            <a:r>
              <a:rPr lang="id-ID" sz="1700" b="1" dirty="0" smtClean="0">
                <a:solidFill>
                  <a:schemeClr val="tx1"/>
                </a:solidFill>
              </a:rPr>
              <a:t>Konstitusi merupakan suatu kesatuan kaidah yang hidup dalam</a:t>
            </a:r>
            <a:endParaRPr lang="en-US" sz="1700" b="1" dirty="0" smtClean="0">
              <a:solidFill>
                <a:schemeClr val="tx1"/>
              </a:solidFill>
            </a:endParaRPr>
          </a:p>
          <a:p>
            <a:pPr lvl="0" algn="just"/>
            <a:r>
              <a:rPr lang="en-US" sz="1700" b="1" dirty="0" smtClean="0">
                <a:solidFill>
                  <a:schemeClr val="tx1"/>
                </a:solidFill>
              </a:rPr>
              <a:t>          </a:t>
            </a:r>
            <a:r>
              <a:rPr lang="id-ID" sz="1700" b="1" dirty="0" smtClean="0">
                <a:solidFill>
                  <a:schemeClr val="tx1"/>
                </a:solidFill>
              </a:rPr>
              <a:t>masyarakat. Jadi mengandung pengertian yuridis.</a:t>
            </a:r>
            <a:endParaRPr lang="en-US" sz="1700" b="1" dirty="0" smtClean="0">
              <a:solidFill>
                <a:schemeClr val="tx1"/>
              </a:solidFill>
            </a:endParaRPr>
          </a:p>
          <a:p>
            <a:pPr algn="just"/>
            <a:endParaRPr lang="en-US" sz="1700" b="1" dirty="0">
              <a:solidFill>
                <a:schemeClr val="tx1"/>
              </a:solidFill>
            </a:endParaRPr>
          </a:p>
        </p:txBody>
      </p:sp>
      <p:sp>
        <p:nvSpPr>
          <p:cNvPr id="2" name="Date Placeholder 1"/>
          <p:cNvSpPr>
            <a:spLocks noGrp="1"/>
          </p:cNvSpPr>
          <p:nvPr>
            <p:ph type="dt" sz="half" idx="10"/>
          </p:nvPr>
        </p:nvSpPr>
        <p:spPr/>
        <p:txBody>
          <a:bodyPr/>
          <a:lstStyle/>
          <a:p>
            <a:fld id="{B749BB98-535D-4D90-98CE-CBED7C538D7C}" type="datetime1">
              <a:rPr lang="en-US" smtClean="0">
                <a:solidFill>
                  <a:schemeClr val="tx1"/>
                </a:solidFill>
              </a:rPr>
              <a:pPr/>
              <a:t>9/25/2017</a:t>
            </a:fld>
            <a:endParaRPr lang="en-US">
              <a:solidFill>
                <a:schemeClr val="tx1"/>
              </a:solidFill>
            </a:endParaRPr>
          </a:p>
        </p:txBody>
      </p:sp>
      <p:sp>
        <p:nvSpPr>
          <p:cNvPr id="3" name="Footer Placeholder 2"/>
          <p:cNvSpPr>
            <a:spLocks noGrp="1"/>
          </p:cNvSpPr>
          <p:nvPr>
            <p:ph type="ftr" sz="quarter" idx="11"/>
          </p:nvPr>
        </p:nvSpPr>
        <p:spPr/>
        <p:txBody>
          <a:bodyPr/>
          <a:lstStyle/>
          <a:p>
            <a:r>
              <a:rPr lang="en-US" smtClean="0">
                <a:solidFill>
                  <a:schemeClr val="tx1"/>
                </a:solidFill>
              </a:rPr>
              <a:t>HandOut Konstitusi Kelembagaan, By Tatik Rohmawati, S.IP.,M.Si</a:t>
            </a:r>
            <a:endParaRPr lang="en-US">
              <a:solidFill>
                <a:schemeClr val="tx1"/>
              </a:solidFill>
            </a:endParaRPr>
          </a:p>
        </p:txBody>
      </p:sp>
      <p:sp>
        <p:nvSpPr>
          <p:cNvPr id="4" name="Slide Number Placeholder 3"/>
          <p:cNvSpPr>
            <a:spLocks noGrp="1"/>
          </p:cNvSpPr>
          <p:nvPr>
            <p:ph type="sldNum" sz="quarter" idx="12"/>
          </p:nvPr>
        </p:nvSpPr>
        <p:spPr/>
        <p:txBody>
          <a:bodyPr/>
          <a:lstStyle/>
          <a:p>
            <a:fld id="{69DA22CB-321F-42D0-97CC-C75C9F798E00}" type="slidenum">
              <a:rPr lang="en-US" smtClean="0">
                <a:solidFill>
                  <a:schemeClr val="tx1"/>
                </a:solidFill>
              </a:rPr>
              <a:pPr/>
              <a:t>5</a:t>
            </a:fld>
            <a:endParaRPr 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762000"/>
          </a:xfrm>
        </p:spPr>
        <p:txBody>
          <a:bodyPr/>
          <a:lstStyle/>
          <a:p>
            <a:r>
              <a:rPr lang="en-US" dirty="0" smtClean="0"/>
              <a:t>PENGERTIAN (LANJUTAN)</a:t>
            </a:r>
            <a:endParaRPr lang="en-US" dirty="0"/>
          </a:p>
        </p:txBody>
      </p:sp>
      <p:sp>
        <p:nvSpPr>
          <p:cNvPr id="3" name="Subtitle 2"/>
          <p:cNvSpPr>
            <a:spLocks noGrp="1"/>
          </p:cNvSpPr>
          <p:nvPr>
            <p:ph type="subTitle" idx="1"/>
          </p:nvPr>
        </p:nvSpPr>
        <p:spPr>
          <a:xfrm>
            <a:off x="914400" y="2133600"/>
            <a:ext cx="7239000" cy="4114800"/>
          </a:xfrm>
        </p:spPr>
        <p:txBody>
          <a:bodyPr>
            <a:noAutofit/>
          </a:bodyPr>
          <a:lstStyle/>
          <a:p>
            <a:pPr lvl="0" algn="just"/>
            <a:r>
              <a:rPr lang="en-US" sz="1600" b="1" dirty="0" smtClean="0">
                <a:solidFill>
                  <a:schemeClr val="tx1"/>
                </a:solidFill>
              </a:rPr>
              <a:t>C. </a:t>
            </a:r>
            <a:r>
              <a:rPr lang="id-ID" sz="1600" b="1" dirty="0" smtClean="0">
                <a:solidFill>
                  <a:schemeClr val="tx1"/>
                </a:solidFill>
              </a:rPr>
              <a:t>Konstitusi yang ditulis dalam suatu naskah sebagai undang</a:t>
            </a:r>
            <a:endParaRPr lang="en-US" sz="1600" b="1" dirty="0" smtClean="0">
              <a:solidFill>
                <a:schemeClr val="tx1"/>
              </a:solidFill>
            </a:endParaRPr>
          </a:p>
          <a:p>
            <a:pPr lvl="0" algn="just"/>
            <a:r>
              <a:rPr lang="en-US" sz="1600" b="1" dirty="0" smtClean="0">
                <a:solidFill>
                  <a:schemeClr val="tx1"/>
                </a:solidFill>
              </a:rPr>
              <a:t>     </a:t>
            </a:r>
            <a:r>
              <a:rPr lang="id-ID" sz="1600" b="1" dirty="0" smtClean="0">
                <a:solidFill>
                  <a:schemeClr val="tx1"/>
                </a:solidFill>
              </a:rPr>
              <a:t>undang yang tertinggi yang berlaku dalam suatu negara.</a:t>
            </a:r>
            <a:endParaRPr lang="en-US" sz="1600" b="1" dirty="0" smtClean="0">
              <a:solidFill>
                <a:schemeClr val="tx1"/>
              </a:solidFill>
            </a:endParaRPr>
          </a:p>
          <a:p>
            <a:pPr algn="just"/>
            <a:r>
              <a:rPr lang="en-US" sz="1600" b="1" dirty="0" smtClean="0">
                <a:solidFill>
                  <a:schemeClr val="tx1"/>
                </a:solidFill>
              </a:rPr>
              <a:t>     </a:t>
            </a:r>
            <a:r>
              <a:rPr lang="id-ID" sz="1600" b="1" dirty="0" smtClean="0">
                <a:solidFill>
                  <a:schemeClr val="tx1"/>
                </a:solidFill>
              </a:rPr>
              <a:t>Jadi, dapat disimpulkan bahwa pengertian undang-undang itu harus</a:t>
            </a:r>
            <a:endParaRPr lang="en-US" sz="1600" b="1" dirty="0" smtClean="0">
              <a:solidFill>
                <a:schemeClr val="tx1"/>
              </a:solidFill>
            </a:endParaRPr>
          </a:p>
          <a:p>
            <a:pPr algn="just"/>
            <a:r>
              <a:rPr lang="en-US" sz="1600" b="1" dirty="0" smtClean="0">
                <a:solidFill>
                  <a:schemeClr val="tx1"/>
                </a:solidFill>
              </a:rPr>
              <a:t>    </a:t>
            </a:r>
            <a:r>
              <a:rPr lang="id-ID" sz="1600" b="1" dirty="0" smtClean="0">
                <a:solidFill>
                  <a:schemeClr val="tx1"/>
                </a:solidFill>
              </a:rPr>
              <a:t>dihubungkan dengan pengertian konstitusi, sehingga UUD itu merupakan</a:t>
            </a:r>
            <a:endParaRPr lang="en-US" sz="1600" b="1" dirty="0" smtClean="0">
              <a:solidFill>
                <a:schemeClr val="tx1"/>
              </a:solidFill>
            </a:endParaRPr>
          </a:p>
          <a:p>
            <a:pPr algn="just"/>
            <a:r>
              <a:rPr lang="en-US" sz="1600" b="1" dirty="0" smtClean="0">
                <a:solidFill>
                  <a:schemeClr val="tx1"/>
                </a:solidFill>
              </a:rPr>
              <a:t>    </a:t>
            </a:r>
            <a:r>
              <a:rPr lang="id-ID" sz="1600" b="1" dirty="0" smtClean="0">
                <a:solidFill>
                  <a:schemeClr val="tx1"/>
                </a:solidFill>
              </a:rPr>
              <a:t>sebagian dari pengertian konstitusi yaitu konstitusi yang tertulis saja dan</a:t>
            </a:r>
            <a:endParaRPr lang="en-US" sz="1600" b="1" dirty="0" smtClean="0">
              <a:solidFill>
                <a:schemeClr val="tx1"/>
              </a:solidFill>
            </a:endParaRPr>
          </a:p>
          <a:p>
            <a:pPr algn="just"/>
            <a:r>
              <a:rPr lang="en-US" sz="1600" b="1" dirty="0" smtClean="0">
                <a:solidFill>
                  <a:schemeClr val="tx1"/>
                </a:solidFill>
              </a:rPr>
              <a:t>    </a:t>
            </a:r>
            <a:r>
              <a:rPr lang="id-ID" sz="1600" b="1" dirty="0" smtClean="0">
                <a:solidFill>
                  <a:schemeClr val="tx1"/>
                </a:solidFill>
              </a:rPr>
              <a:t>tidak hanya bersifat yuridis saja melainkan mengandung pengertian logis dan </a:t>
            </a:r>
            <a:endParaRPr lang="en-US" sz="1600" b="1" dirty="0" smtClean="0">
              <a:solidFill>
                <a:schemeClr val="tx1"/>
              </a:solidFill>
            </a:endParaRPr>
          </a:p>
          <a:p>
            <a:pPr algn="just"/>
            <a:r>
              <a:rPr lang="en-US" sz="1600" b="1" dirty="0" smtClean="0">
                <a:solidFill>
                  <a:schemeClr val="tx1"/>
                </a:solidFill>
              </a:rPr>
              <a:t>    </a:t>
            </a:r>
            <a:r>
              <a:rPr lang="id-ID" sz="1600" b="1" dirty="0" smtClean="0">
                <a:solidFill>
                  <a:schemeClr val="tx1"/>
                </a:solidFill>
              </a:rPr>
              <a:t>politis.</a:t>
            </a:r>
            <a:endParaRPr lang="en-US" sz="1600" b="1" dirty="0" smtClean="0">
              <a:solidFill>
                <a:schemeClr val="tx1"/>
              </a:solidFill>
            </a:endParaRPr>
          </a:p>
          <a:p>
            <a:pPr lvl="0" algn="just"/>
            <a:r>
              <a:rPr lang="en-US" sz="1600" b="1" dirty="0" smtClean="0">
                <a:solidFill>
                  <a:schemeClr val="tx1"/>
                </a:solidFill>
              </a:rPr>
              <a:t>5. </a:t>
            </a:r>
            <a:r>
              <a:rPr lang="id-ID" sz="1600" b="1" dirty="0" smtClean="0">
                <a:solidFill>
                  <a:schemeClr val="tx1"/>
                </a:solidFill>
              </a:rPr>
              <a:t>F. Lassalle, dalam bukunya </a:t>
            </a:r>
            <a:r>
              <a:rPr lang="id-ID" sz="1600" b="1" i="1" dirty="0" smtClean="0">
                <a:solidFill>
                  <a:schemeClr val="tx1"/>
                </a:solidFill>
              </a:rPr>
              <a:t>Uber Verfassungswesen</a:t>
            </a:r>
            <a:r>
              <a:rPr lang="id-ID" sz="1600" b="1" dirty="0" smtClean="0">
                <a:solidFill>
                  <a:schemeClr val="tx1"/>
                </a:solidFill>
              </a:rPr>
              <a:t>, membagi konstitusi dalam</a:t>
            </a:r>
            <a:endParaRPr lang="en-US" sz="1600" b="1" dirty="0" smtClean="0">
              <a:solidFill>
                <a:schemeClr val="tx1"/>
              </a:solidFill>
            </a:endParaRPr>
          </a:p>
          <a:p>
            <a:pPr lvl="0" algn="just"/>
            <a:r>
              <a:rPr lang="en-US" sz="1600" b="1" dirty="0" smtClean="0">
                <a:solidFill>
                  <a:schemeClr val="tx1"/>
                </a:solidFill>
              </a:rPr>
              <a:t>    </a:t>
            </a:r>
            <a:r>
              <a:rPr lang="id-ID" sz="1600" b="1" dirty="0" smtClean="0">
                <a:solidFill>
                  <a:schemeClr val="tx1"/>
                </a:solidFill>
              </a:rPr>
              <a:t>dua pengertian yaitu :</a:t>
            </a:r>
            <a:endParaRPr lang="en-US" sz="1600" b="1" dirty="0" smtClean="0">
              <a:solidFill>
                <a:schemeClr val="tx1"/>
              </a:solidFill>
            </a:endParaRPr>
          </a:p>
          <a:p>
            <a:pPr lvl="0" algn="just"/>
            <a:r>
              <a:rPr lang="en-US" sz="1600" b="1" dirty="0" smtClean="0">
                <a:solidFill>
                  <a:schemeClr val="tx1"/>
                </a:solidFill>
              </a:rPr>
              <a:t>6. </a:t>
            </a:r>
            <a:r>
              <a:rPr lang="id-ID" sz="1600" b="1" dirty="0" smtClean="0">
                <a:solidFill>
                  <a:schemeClr val="tx1"/>
                </a:solidFill>
              </a:rPr>
              <a:t>James Bryce, menyatakan konstitusi adalah kerangka negara yang diorganisir</a:t>
            </a:r>
            <a:endParaRPr lang="en-US" sz="1600" b="1" dirty="0" smtClean="0">
              <a:solidFill>
                <a:schemeClr val="tx1"/>
              </a:solidFill>
            </a:endParaRPr>
          </a:p>
          <a:p>
            <a:pPr lvl="0" algn="just"/>
            <a:r>
              <a:rPr lang="en-US" sz="1600" b="1" dirty="0" smtClean="0">
                <a:solidFill>
                  <a:schemeClr val="tx1"/>
                </a:solidFill>
              </a:rPr>
              <a:t>    </a:t>
            </a:r>
            <a:r>
              <a:rPr lang="id-ID" sz="1600" b="1" dirty="0" smtClean="0">
                <a:solidFill>
                  <a:schemeClr val="tx1"/>
                </a:solidFill>
              </a:rPr>
              <a:t>dengan dan melalui hukum, dalam hal mana hukum menetapkan :</a:t>
            </a:r>
            <a:endParaRPr lang="en-US" sz="1600" b="1" dirty="0" smtClean="0">
              <a:solidFill>
                <a:schemeClr val="tx1"/>
              </a:solidFill>
            </a:endParaRPr>
          </a:p>
          <a:p>
            <a:pPr lvl="0" algn="just"/>
            <a:r>
              <a:rPr lang="en-US" sz="1600" b="1" dirty="0" smtClean="0">
                <a:solidFill>
                  <a:schemeClr val="tx1"/>
                </a:solidFill>
              </a:rPr>
              <a:t>    a. </a:t>
            </a:r>
            <a:r>
              <a:rPr lang="id-ID" sz="1600" b="1" dirty="0" smtClean="0">
                <a:solidFill>
                  <a:schemeClr val="tx1"/>
                </a:solidFill>
              </a:rPr>
              <a:t>Pengaturan mengenai pendirian lembaga-lembaga yang permanen.</a:t>
            </a:r>
            <a:endParaRPr lang="en-US" sz="1600" b="1" dirty="0" smtClean="0">
              <a:solidFill>
                <a:schemeClr val="tx1"/>
              </a:solidFill>
            </a:endParaRPr>
          </a:p>
          <a:p>
            <a:pPr lvl="0" algn="just"/>
            <a:r>
              <a:rPr lang="en-US" sz="1600" b="1" dirty="0" smtClean="0">
                <a:solidFill>
                  <a:schemeClr val="tx1"/>
                </a:solidFill>
              </a:rPr>
              <a:t>    b. </a:t>
            </a:r>
            <a:r>
              <a:rPr lang="id-ID" sz="1600" b="1" dirty="0" smtClean="0">
                <a:solidFill>
                  <a:schemeClr val="tx1"/>
                </a:solidFill>
              </a:rPr>
              <a:t>Fungsi dari alat-alat kelengkapan.</a:t>
            </a:r>
            <a:endParaRPr lang="en-US" sz="1600" b="1" dirty="0" smtClean="0">
              <a:solidFill>
                <a:schemeClr val="tx1"/>
              </a:solidFill>
            </a:endParaRPr>
          </a:p>
          <a:p>
            <a:pPr lvl="0" algn="just"/>
            <a:r>
              <a:rPr lang="en-US" sz="1600" b="1" dirty="0" smtClean="0">
                <a:solidFill>
                  <a:schemeClr val="tx1"/>
                </a:solidFill>
              </a:rPr>
              <a:t>    c. </a:t>
            </a:r>
            <a:r>
              <a:rPr lang="id-ID" sz="1600" b="1" dirty="0" smtClean="0">
                <a:solidFill>
                  <a:schemeClr val="tx1"/>
                </a:solidFill>
              </a:rPr>
              <a:t>Hak-hak tertentu yang telah ditetapkan.</a:t>
            </a:r>
            <a:endParaRPr lang="en-US" sz="1600" b="1" dirty="0" smtClean="0">
              <a:solidFill>
                <a:schemeClr val="tx1"/>
              </a:solidFill>
            </a:endParaRPr>
          </a:p>
          <a:p>
            <a:pPr lvl="0" algn="just"/>
            <a:endParaRPr lang="en-US" sz="1600" b="1" dirty="0" smtClean="0">
              <a:solidFill>
                <a:schemeClr val="tx1"/>
              </a:solidFill>
            </a:endParaRPr>
          </a:p>
          <a:p>
            <a:pPr algn="just"/>
            <a:endParaRPr lang="en-US" sz="1600" b="1" dirty="0">
              <a:solidFill>
                <a:schemeClr val="tx1"/>
              </a:solidFill>
            </a:endParaRPr>
          </a:p>
        </p:txBody>
      </p:sp>
      <p:sp>
        <p:nvSpPr>
          <p:cNvPr id="4" name="Date Placeholder 3"/>
          <p:cNvSpPr>
            <a:spLocks noGrp="1"/>
          </p:cNvSpPr>
          <p:nvPr>
            <p:ph type="dt" sz="half" idx="10"/>
          </p:nvPr>
        </p:nvSpPr>
        <p:spPr/>
        <p:txBody>
          <a:bodyPr/>
          <a:lstStyle/>
          <a:p>
            <a:fld id="{A4447A90-3543-4984-A715-C3EC351A9F3C}"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6</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609600"/>
          </a:xfrm>
        </p:spPr>
        <p:txBody>
          <a:bodyPr>
            <a:normAutofit/>
          </a:bodyPr>
          <a:lstStyle/>
          <a:p>
            <a:r>
              <a:rPr lang="en-US" sz="3200" b="1" dirty="0" smtClean="0"/>
              <a:t>PENGERTIAN (LANJUTAN)</a:t>
            </a:r>
            <a:endParaRPr lang="en-US" sz="3200" b="1" dirty="0"/>
          </a:p>
        </p:txBody>
      </p:sp>
      <p:sp>
        <p:nvSpPr>
          <p:cNvPr id="3" name="Subtitle 2"/>
          <p:cNvSpPr>
            <a:spLocks noGrp="1"/>
          </p:cNvSpPr>
          <p:nvPr>
            <p:ph type="subTitle" idx="1"/>
          </p:nvPr>
        </p:nvSpPr>
        <p:spPr>
          <a:xfrm>
            <a:off x="685800" y="1828800"/>
            <a:ext cx="7696200" cy="4191000"/>
          </a:xfrm>
        </p:spPr>
        <p:txBody>
          <a:bodyPr>
            <a:normAutofit fontScale="85000" lnSpcReduction="10000"/>
          </a:bodyPr>
          <a:lstStyle/>
          <a:p>
            <a:pPr lvl="0" algn="just"/>
            <a:r>
              <a:rPr lang="id-ID" sz="2000" b="1" dirty="0" smtClean="0">
                <a:solidFill>
                  <a:schemeClr val="tx1"/>
                </a:solidFill>
              </a:rPr>
              <a:t>C.F. Strong</a:t>
            </a:r>
            <a:r>
              <a:rPr lang="id-ID" sz="2000" dirty="0" smtClean="0">
                <a:solidFill>
                  <a:schemeClr val="tx1"/>
                </a:solidFill>
              </a:rPr>
              <a:t>, mengartikan konstitusi sebagai suatu kumpulan asas-asas yang menyelenggarakan :</a:t>
            </a:r>
            <a:endParaRPr lang="en-US" sz="2000" dirty="0" smtClean="0">
              <a:solidFill>
                <a:schemeClr val="tx1"/>
              </a:solidFill>
            </a:endParaRPr>
          </a:p>
          <a:p>
            <a:pPr lvl="0" algn="just"/>
            <a:r>
              <a:rPr lang="id-ID" sz="2000" dirty="0" smtClean="0">
                <a:solidFill>
                  <a:schemeClr val="tx1"/>
                </a:solidFill>
              </a:rPr>
              <a:t>Kekuasaan pemerintahan (dalam arti luas)</a:t>
            </a:r>
            <a:endParaRPr lang="en-US" sz="2000" dirty="0" smtClean="0">
              <a:solidFill>
                <a:schemeClr val="tx1"/>
              </a:solidFill>
            </a:endParaRPr>
          </a:p>
          <a:p>
            <a:pPr lvl="0" algn="just"/>
            <a:r>
              <a:rPr lang="id-ID" sz="2000" dirty="0" smtClean="0">
                <a:solidFill>
                  <a:schemeClr val="tx1"/>
                </a:solidFill>
              </a:rPr>
              <a:t>Hak-hak dari yang diperintah.</a:t>
            </a:r>
            <a:endParaRPr lang="en-US" sz="2000" dirty="0" smtClean="0">
              <a:solidFill>
                <a:schemeClr val="tx1"/>
              </a:solidFill>
            </a:endParaRPr>
          </a:p>
          <a:p>
            <a:pPr lvl="0" algn="just"/>
            <a:r>
              <a:rPr lang="id-ID" sz="2000" dirty="0" smtClean="0">
                <a:solidFill>
                  <a:schemeClr val="tx1"/>
                </a:solidFill>
              </a:rPr>
              <a:t>Hubungan antara pemerintah dengan yang diperintah (menyangkut di dalamnya masalah hak asasi manusia)</a:t>
            </a:r>
            <a:endParaRPr lang="en-US" sz="2000" dirty="0" smtClean="0">
              <a:solidFill>
                <a:schemeClr val="tx1"/>
              </a:solidFill>
            </a:endParaRPr>
          </a:p>
          <a:p>
            <a:pPr lvl="0" algn="just"/>
            <a:r>
              <a:rPr lang="id-ID" sz="2000" b="1" dirty="0" smtClean="0">
                <a:solidFill>
                  <a:schemeClr val="tx1"/>
                </a:solidFill>
              </a:rPr>
              <a:t>K.C. Wheare</a:t>
            </a:r>
            <a:r>
              <a:rPr lang="id-ID" sz="2000" dirty="0" smtClean="0">
                <a:solidFill>
                  <a:schemeClr val="tx1"/>
                </a:solidFill>
              </a:rPr>
              <a:t>, mengartikan konstitusi sebagai keseluruhan sistem ketatanegaraan dari suatu negara berupa kumpulan peraturan-peraturan yang membentuk, mengatur atau memerintah dalam pemerintahan suatu negara.</a:t>
            </a:r>
            <a:endParaRPr lang="en-US" sz="2000" dirty="0" smtClean="0">
              <a:solidFill>
                <a:schemeClr val="tx1"/>
              </a:solidFill>
            </a:endParaRPr>
          </a:p>
          <a:p>
            <a:pPr lvl="0" algn="just"/>
            <a:r>
              <a:rPr lang="id-ID" sz="2000" dirty="0" smtClean="0">
                <a:solidFill>
                  <a:schemeClr val="tx1"/>
                </a:solidFill>
              </a:rPr>
              <a:t>Konstitusi dalam dunia politik mempunyai dua pengertian, yaitu :</a:t>
            </a:r>
            <a:endParaRPr lang="en-US" sz="2000" dirty="0" smtClean="0">
              <a:solidFill>
                <a:schemeClr val="tx1"/>
              </a:solidFill>
            </a:endParaRPr>
          </a:p>
          <a:p>
            <a:pPr lvl="0" algn="just"/>
            <a:r>
              <a:rPr lang="id-ID" sz="2000" dirty="0" smtClean="0">
                <a:solidFill>
                  <a:schemeClr val="tx1"/>
                </a:solidFill>
              </a:rPr>
              <a:t>Dipergunakan dalam arti luas yaitu sistem pemerintahan dari suatu negara dan merupakan himpunan peraturan yang mendasari serta mengatur pemerintahan dalam menyelenggarakan tugas-tugasnya.</a:t>
            </a:r>
            <a:endParaRPr lang="en-US" sz="2000" dirty="0" smtClean="0">
              <a:solidFill>
                <a:schemeClr val="tx1"/>
              </a:solidFill>
            </a:endParaRPr>
          </a:p>
          <a:p>
            <a:pPr lvl="0" algn="just"/>
            <a:r>
              <a:rPr lang="id-ID" sz="2000" dirty="0" smtClean="0">
                <a:solidFill>
                  <a:schemeClr val="tx1"/>
                </a:solidFill>
              </a:rPr>
              <a:t>Pengertian dalam arti sempit yakni sekumpulan peraturan yang legal dalam ketatanegaraan suatu negara yang dimuat dalam suatu dokumen atau beberapa dokumen yang terkait satu sama lain. </a:t>
            </a:r>
            <a:endParaRPr lang="en-US" sz="2000" dirty="0" smtClean="0">
              <a:solidFill>
                <a:schemeClr val="tx1"/>
              </a:solidFill>
            </a:endParaRPr>
          </a:p>
          <a:p>
            <a:pPr algn="just"/>
            <a:endParaRPr lang="en-US" sz="2000" dirty="0">
              <a:solidFill>
                <a:schemeClr val="tx1"/>
              </a:solidFill>
            </a:endParaRPr>
          </a:p>
        </p:txBody>
      </p:sp>
      <p:sp>
        <p:nvSpPr>
          <p:cNvPr id="4" name="Date Placeholder 3"/>
          <p:cNvSpPr>
            <a:spLocks noGrp="1"/>
          </p:cNvSpPr>
          <p:nvPr>
            <p:ph type="dt" sz="half" idx="10"/>
          </p:nvPr>
        </p:nvSpPr>
        <p:spPr/>
        <p:txBody>
          <a:bodyPr/>
          <a:lstStyle/>
          <a:p>
            <a:fld id="{DE593EE5-51F7-47CA-A728-09E6CAA2C3BD}"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7</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761999"/>
          </a:xfrm>
        </p:spPr>
        <p:txBody>
          <a:bodyPr>
            <a:normAutofit fontScale="90000"/>
          </a:bodyPr>
          <a:lstStyle/>
          <a:p>
            <a:r>
              <a:rPr lang="en-US" b="1" dirty="0" smtClean="0"/>
              <a:t>PENGERTIAN (LANJUTAN)</a:t>
            </a:r>
            <a:endParaRPr lang="en-US" b="1" dirty="0"/>
          </a:p>
        </p:txBody>
      </p:sp>
      <p:sp>
        <p:nvSpPr>
          <p:cNvPr id="3" name="Subtitle 2"/>
          <p:cNvSpPr>
            <a:spLocks noGrp="1"/>
          </p:cNvSpPr>
          <p:nvPr>
            <p:ph type="subTitle" idx="1"/>
          </p:nvPr>
        </p:nvSpPr>
        <p:spPr>
          <a:xfrm>
            <a:off x="685800" y="1066800"/>
            <a:ext cx="7696200" cy="4648200"/>
          </a:xfrm>
        </p:spPr>
        <p:txBody>
          <a:bodyPr>
            <a:noAutofit/>
          </a:bodyPr>
          <a:lstStyle/>
          <a:p>
            <a:pPr algn="just"/>
            <a:r>
              <a:rPr lang="id-ID" sz="2800" b="1" dirty="0" smtClean="0">
                <a:solidFill>
                  <a:schemeClr val="tx1"/>
                </a:solidFill>
              </a:rPr>
              <a:t>Berdasarkan pengertian-pengertian konstitusi dari para ahli, maka dapat disimpulkan bahwa konstitusi adalah :</a:t>
            </a:r>
            <a:endParaRPr lang="en-US" sz="2800" b="1" dirty="0" smtClean="0">
              <a:solidFill>
                <a:schemeClr val="tx1"/>
              </a:solidFill>
            </a:endParaRPr>
          </a:p>
          <a:p>
            <a:pPr marL="457200" lvl="0" indent="-457200" algn="just">
              <a:buAutoNum type="arabicPeriod"/>
            </a:pPr>
            <a:r>
              <a:rPr lang="id-ID" sz="2800" b="1" dirty="0" smtClean="0">
                <a:solidFill>
                  <a:schemeClr val="tx1"/>
                </a:solidFill>
              </a:rPr>
              <a:t>Suatu kumpulan kaidah yang memberikan pembatasan-pembatasan kekuasaan kepada para penguasa.</a:t>
            </a:r>
            <a:endParaRPr lang="en-US" sz="2800" b="1" dirty="0" smtClean="0">
              <a:solidFill>
                <a:schemeClr val="tx1"/>
              </a:solidFill>
            </a:endParaRPr>
          </a:p>
          <a:p>
            <a:pPr marL="457200" lvl="0" indent="-457200" algn="just">
              <a:buAutoNum type="arabicPeriod"/>
            </a:pPr>
            <a:r>
              <a:rPr lang="id-ID" sz="2800" b="1" dirty="0" smtClean="0">
                <a:solidFill>
                  <a:schemeClr val="tx1"/>
                </a:solidFill>
              </a:rPr>
              <a:t>Suatu dokumen tentang pembagian tugas dan sekaligus petugasnya dari suatu sistem politik.</a:t>
            </a:r>
            <a:endParaRPr lang="en-US" sz="2800" b="1" dirty="0" smtClean="0">
              <a:solidFill>
                <a:schemeClr val="tx1"/>
              </a:solidFill>
            </a:endParaRPr>
          </a:p>
          <a:p>
            <a:pPr marL="457200" lvl="0" indent="-457200" algn="just">
              <a:buAutoNum type="arabicPeriod"/>
            </a:pPr>
            <a:r>
              <a:rPr lang="id-ID" sz="2800" b="1" dirty="0" smtClean="0">
                <a:solidFill>
                  <a:schemeClr val="tx1"/>
                </a:solidFill>
              </a:rPr>
              <a:t>Suatu deskripsi dari lembaga-lembaga negara.</a:t>
            </a:r>
            <a:endParaRPr lang="en-US" sz="2800" b="1" dirty="0" smtClean="0">
              <a:solidFill>
                <a:schemeClr val="tx1"/>
              </a:solidFill>
            </a:endParaRPr>
          </a:p>
          <a:p>
            <a:pPr marL="457200" lvl="0" indent="-457200" algn="just">
              <a:buAutoNum type="arabicPeriod"/>
            </a:pPr>
            <a:r>
              <a:rPr lang="id-ID" sz="2800" b="1" dirty="0" smtClean="0">
                <a:solidFill>
                  <a:schemeClr val="tx1"/>
                </a:solidFill>
              </a:rPr>
              <a:t>Suatu deskripsi yang menyangkut masalah hak-hak asasi manusia.</a:t>
            </a:r>
            <a:endParaRPr lang="en-US" sz="2800" b="1" dirty="0">
              <a:solidFill>
                <a:schemeClr val="tx1"/>
              </a:solidFill>
            </a:endParaRPr>
          </a:p>
        </p:txBody>
      </p:sp>
      <p:sp>
        <p:nvSpPr>
          <p:cNvPr id="4" name="Date Placeholder 3"/>
          <p:cNvSpPr>
            <a:spLocks noGrp="1"/>
          </p:cNvSpPr>
          <p:nvPr>
            <p:ph type="dt" sz="half" idx="10"/>
          </p:nvPr>
        </p:nvSpPr>
        <p:spPr/>
        <p:txBody>
          <a:bodyPr/>
          <a:lstStyle/>
          <a:p>
            <a:fld id="{829D66E3-26EF-4474-869C-8B62B0A91F7E}"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8</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09599"/>
          </a:xfrm>
        </p:spPr>
        <p:txBody>
          <a:bodyPr>
            <a:normAutofit fontScale="90000"/>
          </a:bodyPr>
          <a:lstStyle/>
          <a:p>
            <a:r>
              <a:rPr lang="en-US" b="1" dirty="0" smtClean="0"/>
              <a:t>MATERI MUATAN</a:t>
            </a:r>
            <a:endParaRPr lang="en-US" b="1" dirty="0"/>
          </a:p>
        </p:txBody>
      </p:sp>
      <p:sp>
        <p:nvSpPr>
          <p:cNvPr id="3" name="Subtitle 2"/>
          <p:cNvSpPr>
            <a:spLocks noGrp="1"/>
          </p:cNvSpPr>
          <p:nvPr>
            <p:ph type="subTitle" idx="1"/>
          </p:nvPr>
        </p:nvSpPr>
        <p:spPr>
          <a:xfrm>
            <a:off x="457200" y="1219200"/>
            <a:ext cx="8305800" cy="5029200"/>
          </a:xfrm>
        </p:spPr>
        <p:txBody>
          <a:bodyPr>
            <a:noAutofit/>
          </a:bodyPr>
          <a:lstStyle/>
          <a:p>
            <a:pPr algn="just"/>
            <a:r>
              <a:rPr lang="id-ID" sz="2400" b="1" dirty="0" smtClean="0">
                <a:solidFill>
                  <a:schemeClr val="bg1"/>
                </a:solidFill>
              </a:rPr>
              <a:t>Menurut Henc van Maarseveen dan Gervander Tang, mengatakan bahwa konstitusi selain sebagai dokumen nasional juga sebagai alat untuk membentuk sistem politik dan sistem hukum negaranya sendiri. Sedangkan menurut A.A.H. Struycken Undang-Undang Dasar (</a:t>
            </a:r>
            <a:r>
              <a:rPr lang="id-ID" sz="2400" b="1" i="1" dirty="0" smtClean="0">
                <a:solidFill>
                  <a:schemeClr val="bg1"/>
                </a:solidFill>
              </a:rPr>
              <a:t>grondwet</a:t>
            </a:r>
            <a:r>
              <a:rPr lang="id-ID" sz="2400" b="1" dirty="0" smtClean="0">
                <a:solidFill>
                  <a:schemeClr val="bg1"/>
                </a:solidFill>
              </a:rPr>
              <a:t>) sebagai konstitusi tertulis merupakan sebuah dokumen formal yang berisi :</a:t>
            </a:r>
            <a:endParaRPr lang="en-US" sz="2400" b="1" dirty="0" smtClean="0">
              <a:solidFill>
                <a:schemeClr val="bg1"/>
              </a:solidFill>
            </a:endParaRPr>
          </a:p>
          <a:p>
            <a:pPr lvl="0" algn="just"/>
            <a:r>
              <a:rPr lang="id-ID" sz="2400" b="1" dirty="0" smtClean="0">
                <a:solidFill>
                  <a:schemeClr val="bg1"/>
                </a:solidFill>
              </a:rPr>
              <a:t>Hasil perjuangan politik bangsa di masa lampau.</a:t>
            </a:r>
            <a:endParaRPr lang="en-US" sz="2400" b="1" dirty="0" smtClean="0">
              <a:solidFill>
                <a:schemeClr val="bg1"/>
              </a:solidFill>
            </a:endParaRPr>
          </a:p>
          <a:p>
            <a:pPr lvl="0" algn="just"/>
            <a:r>
              <a:rPr lang="id-ID" sz="2400" b="1" dirty="0" smtClean="0">
                <a:solidFill>
                  <a:schemeClr val="bg1"/>
                </a:solidFill>
              </a:rPr>
              <a:t>Tingkat-tingkat tertinggi perkembangan ketatanegaraan bangsa.</a:t>
            </a:r>
            <a:endParaRPr lang="en-US" sz="2400" b="1" dirty="0" smtClean="0">
              <a:solidFill>
                <a:schemeClr val="bg1"/>
              </a:solidFill>
            </a:endParaRPr>
          </a:p>
          <a:p>
            <a:pPr lvl="0" algn="just"/>
            <a:r>
              <a:rPr lang="id-ID" sz="2400" b="1" dirty="0" smtClean="0">
                <a:solidFill>
                  <a:schemeClr val="bg1"/>
                </a:solidFill>
              </a:rPr>
              <a:t>Pandangan tokoh-tokoh bangsa yang hendak diwujudkan, baik waktu sekarang maupun untuk masa yang akan datang.</a:t>
            </a:r>
            <a:endParaRPr lang="en-US" sz="2400" b="1" dirty="0" smtClean="0">
              <a:solidFill>
                <a:schemeClr val="bg1"/>
              </a:solidFill>
            </a:endParaRPr>
          </a:p>
          <a:p>
            <a:pPr lvl="0" algn="just"/>
            <a:r>
              <a:rPr lang="id-ID" sz="2400" b="1" dirty="0" smtClean="0">
                <a:solidFill>
                  <a:schemeClr val="bg1"/>
                </a:solidFill>
              </a:rPr>
              <a:t>Suatu keinginan, dengan mana perkembangan kehidupan ketatanegaraan bangsa hendak dipimpin. </a:t>
            </a:r>
            <a:endParaRPr lang="en-US" sz="2400" b="1" dirty="0" smtClean="0">
              <a:solidFill>
                <a:schemeClr val="bg1"/>
              </a:solidFill>
            </a:endParaRPr>
          </a:p>
          <a:p>
            <a:pPr algn="just"/>
            <a:endParaRPr lang="en-US" sz="2400" b="1" dirty="0">
              <a:solidFill>
                <a:schemeClr val="bg1"/>
              </a:solidFill>
            </a:endParaRPr>
          </a:p>
        </p:txBody>
      </p:sp>
      <p:sp>
        <p:nvSpPr>
          <p:cNvPr id="4" name="Date Placeholder 3"/>
          <p:cNvSpPr>
            <a:spLocks noGrp="1"/>
          </p:cNvSpPr>
          <p:nvPr>
            <p:ph type="dt" sz="half" idx="10"/>
          </p:nvPr>
        </p:nvSpPr>
        <p:spPr/>
        <p:txBody>
          <a:bodyPr/>
          <a:lstStyle/>
          <a:p>
            <a:fld id="{E08E4498-4708-4C10-92A1-89EAB5D229E0}" type="datetime1">
              <a:rPr lang="en-US" smtClean="0">
                <a:solidFill>
                  <a:schemeClr val="tx1"/>
                </a:solidFill>
              </a:rPr>
              <a:pPr/>
              <a:t>9/25/2017</a:t>
            </a:fld>
            <a:endParaRPr lang="en-US" dirty="0">
              <a:solidFill>
                <a:schemeClr val="tx1"/>
              </a:solidFill>
            </a:endParaRPr>
          </a:p>
        </p:txBody>
      </p:sp>
      <p:sp>
        <p:nvSpPr>
          <p:cNvPr id="5" name="Footer Placeholder 4"/>
          <p:cNvSpPr>
            <a:spLocks noGrp="1"/>
          </p:cNvSpPr>
          <p:nvPr>
            <p:ph type="ftr" sz="quarter" idx="11"/>
          </p:nvPr>
        </p:nvSpPr>
        <p:spPr/>
        <p:txBody>
          <a:bodyPr/>
          <a:lstStyle/>
          <a:p>
            <a:r>
              <a:rPr lang="en-US" smtClean="0">
                <a:solidFill>
                  <a:schemeClr val="tx1"/>
                </a:solidFill>
              </a:rPr>
              <a:t>HandOut Konstitusi Kelembagaan, By Tatik Rohmawati, S.IP.,M.Si</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69DA22CB-321F-42D0-97CC-C75C9F798E00}" type="slidenum">
              <a:rPr lang="en-US" smtClean="0">
                <a:solidFill>
                  <a:schemeClr val="tx1"/>
                </a:solidFill>
              </a:rPr>
              <a:pPr/>
              <a:t>9</a:t>
            </a:fld>
            <a:endParaRPr lang="en-US" dirty="0">
              <a:solidFill>
                <a:schemeClr val="tx1"/>
              </a:solidFill>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1923</Words>
  <Application>Microsoft Office PowerPoint</Application>
  <PresentationFormat>On-screen Show (4:3)</PresentationFormat>
  <Paragraphs>183</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Office Theme</vt:lpstr>
      <vt:lpstr>Executive</vt:lpstr>
      <vt:lpstr>PENDAHULUAN</vt:lpstr>
      <vt:lpstr>SEJARAH PERTUMBUHAN KONSTITUSI</vt:lpstr>
      <vt:lpstr>SEJARAH TIMBULNYA NEGARA KONSTITUSIONAL</vt:lpstr>
      <vt:lpstr>PENGERTIAN KONSTITUSI</vt:lpstr>
      <vt:lpstr>PENGERTIAN (LANJUTAN)</vt:lpstr>
      <vt:lpstr>PENGERTIAN (LANJUTAN)</vt:lpstr>
      <vt:lpstr>PENGERTIAN (LANJUTAN)</vt:lpstr>
      <vt:lpstr>PENGERTIAN (LANJUTAN)</vt:lpstr>
      <vt:lpstr>MATERI MUATAN</vt:lpstr>
      <vt:lpstr>MATERI MUATAN (LANJUTAN)</vt:lpstr>
      <vt:lpstr>KEDUDUKAN, FUNGSI DAN TUJUAN KONSTITUSI </vt:lpstr>
      <vt:lpstr>TUJUAN KONSTITUSI</vt:lpstr>
      <vt:lpstr>KLASIFIKASI KONSTITUSI</vt:lpstr>
      <vt:lpstr>KLASIFIKASI (LANJUTAN)</vt:lpstr>
      <vt:lpstr>KLASIFIKASI KONSTITUSI (LANJUTAN)</vt:lpstr>
      <vt:lpstr>KLASIFIKASI KONSTITUSI (LANJUTAN)</vt:lpstr>
      <vt:lpstr>ALHAMDULILLAH TERIMA KASIH</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PENDAHULUAN</dc:title>
  <dc:creator>Lenovo User</dc:creator>
  <cp:lastModifiedBy>user</cp:lastModifiedBy>
  <cp:revision>34</cp:revision>
  <dcterms:created xsi:type="dcterms:W3CDTF">2010-03-16T14:44:09Z</dcterms:created>
  <dcterms:modified xsi:type="dcterms:W3CDTF">2017-09-25T03:10:12Z</dcterms:modified>
</cp:coreProperties>
</file>