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10/3/2017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extLst>
      <p:ext uri="{BB962C8B-B14F-4D97-AF65-F5344CB8AC3E}">
        <p14:creationId xmlns:p14="http://schemas.microsoft.com/office/powerpoint/2010/main" val="310708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B3B8476-A96B-44BB-AEA7-F05E2F538BAB}" type="datetime1">
              <a:rPr lang="en-US" smtClean="0"/>
              <a:pPr/>
              <a:t>10/3/2017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Bahan Ajar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10/3/2017</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10/3/2017</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5C20C78-2FF6-45DC-A7E1-7CACF967D90B}" type="datetime1">
              <a:rPr lang="en-US" smtClean="0"/>
              <a:pPr/>
              <a:t>10/3/2017</a:t>
            </a:fld>
            <a:endParaRPr lang="en-US"/>
          </a:p>
        </p:txBody>
      </p:sp>
      <p:sp>
        <p:nvSpPr>
          <p:cNvPr id="9" name="Slide Number Placeholder 8"/>
          <p:cNvSpPr>
            <a:spLocks noGrp="1"/>
          </p:cNvSpPr>
          <p:nvPr>
            <p:ph type="sldNum" sz="quarter" idx="15"/>
          </p:nvPr>
        </p:nvSpPr>
        <p:spPr/>
        <p:txBody>
          <a:bodyPr rtlCol="0"/>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Bahan Ajar Pancasila, By Tatik Rohmawati, S.IP</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BC3288D-18EC-44E7-AD8F-291650FE61E3}" type="datetime1">
              <a:rPr lang="en-US" smtClean="0"/>
              <a:pPr/>
              <a:t>10/3/2017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Bahan Ajar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EA3FB-5845-4A37-807E-ACD00002A91A}" type="datetime1">
              <a:rPr lang="en-US" smtClean="0"/>
              <a:pPr/>
              <a:t>10/3/2017</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06FD07-A82E-4034-9B39-DC95A7D12EAE}" type="datetime1">
              <a:rPr lang="en-US" smtClean="0"/>
              <a:pPr/>
              <a:t>10/3/2017</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E1C207-1763-45EB-AA67-FB84AA9A1424}" type="datetime1">
              <a:rPr lang="en-US" smtClean="0"/>
              <a:pPr/>
              <a:t>10/3/2017</a:t>
            </a:fld>
            <a:endParaRPr lang="en-US"/>
          </a:p>
        </p:txBody>
      </p:sp>
      <p:sp>
        <p:nvSpPr>
          <p:cNvPr id="7" name="Slide Number Placeholder 6"/>
          <p:cNvSpPr>
            <a:spLocks noGrp="1"/>
          </p:cNvSpPr>
          <p:nvPr>
            <p:ph type="sldNum" sz="quarter" idx="11"/>
          </p:nvPr>
        </p:nvSpPr>
        <p:spPr/>
        <p:txBody>
          <a:bodyPr rtlCol="0"/>
          <a:lstStyle/>
          <a:p>
            <a:fld id="{EF1FDCC6-95B1-4057-82D2-EC052AC49C2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10/3/2017</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CC24BC5-2DDE-4209-9DD8-A462DD785156}" type="datetime1">
              <a:rPr lang="en-US" smtClean="0"/>
              <a:pPr/>
              <a:t>10/3/2017</a:t>
            </a:fld>
            <a:endParaRPr lang="en-US"/>
          </a:p>
        </p:txBody>
      </p:sp>
      <p:sp>
        <p:nvSpPr>
          <p:cNvPr id="22" name="Slide Number Placeholder 21"/>
          <p:cNvSpPr>
            <a:spLocks noGrp="1"/>
          </p:cNvSpPr>
          <p:nvPr>
            <p:ph type="sldNum" sz="quarter" idx="15"/>
          </p:nvPr>
        </p:nvSpPr>
        <p:spPr/>
        <p:txBody>
          <a:bodyPr rtlCol="0"/>
          <a:lstStyle/>
          <a:p>
            <a:fld id="{EF1FDCC6-95B1-4057-82D2-EC052AC49C2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Bahan Ajar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6327F7-A4D6-4E41-88A6-CEB2B251A669}" type="datetime1">
              <a:rPr lang="en-US" smtClean="0"/>
              <a:pPr/>
              <a:t>10/3/2017</a:t>
            </a:fld>
            <a:endParaRPr lang="en-US"/>
          </a:p>
        </p:txBody>
      </p:sp>
      <p:sp>
        <p:nvSpPr>
          <p:cNvPr id="18" name="Slide Number Placeholder 17"/>
          <p:cNvSpPr>
            <a:spLocks noGrp="1"/>
          </p:cNvSpPr>
          <p:nvPr>
            <p:ph type="sldNum" sz="quarter" idx="11"/>
          </p:nvPr>
        </p:nvSpPr>
        <p:spPr/>
        <p:txBody>
          <a:bodyPr rtlCol="0"/>
          <a:lstStyle/>
          <a:p>
            <a:fld id="{EF1FDCC6-95B1-4057-82D2-EC052AC49C2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4CEB7-FF76-4CC4-828E-AC879C29B8D6}" type="datetime1">
              <a:rPr lang="en-US" smtClean="0"/>
              <a:pPr/>
              <a:t>10/3/2017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Bahan Ajar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305800" cy="1447800"/>
          </a:xfrm>
        </p:spPr>
        <p:txBody>
          <a:bodyPr/>
          <a:lstStyle/>
          <a:p>
            <a:r>
              <a:rPr sz="4000" smtClean="0"/>
              <a:t>SEJARAH PERJUANGAN BANGSA INDONESIA</a:t>
            </a:r>
            <a:endParaRPr lang="en-US" sz="4000" dirty="0"/>
          </a:p>
        </p:txBody>
      </p:sp>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err="1" smtClean="0"/>
              <a:t>Pertemuan</a:t>
            </a:r>
            <a:r>
              <a:rPr lang="en-US" smtClean="0"/>
              <a:t> </a:t>
            </a:r>
            <a:r>
              <a:rPr lang="id-ID" smtClean="0"/>
              <a:t>Kedua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6B8418DD-51BD-4075-9718-9DF58A279706}" type="datetime1">
              <a:rPr lang="en-US" smtClean="0"/>
              <a:pPr/>
              <a:t>10/3/2017</a:t>
            </a:fld>
            <a:endParaRPr lang="en-US"/>
          </a:p>
        </p:txBody>
      </p:sp>
      <p:sp>
        <p:nvSpPr>
          <p:cNvPr id="6" name="Footer Placeholder 5"/>
          <p:cNvSpPr>
            <a:spLocks noGrp="1"/>
          </p:cNvSpPr>
          <p:nvPr>
            <p:ph type="ftr" sz="quarter" idx="11"/>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smtClean="0"/>
              <a:t>, </a:t>
            </a:r>
            <a:endParaRPr lang="id-ID" smtClean="0"/>
          </a:p>
          <a:p>
            <a:pPr algn="ctr"/>
            <a:r>
              <a:rPr lang="en-US"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457200"/>
            <a:ext cx="8062912" cy="595311"/>
          </a:xfrm>
        </p:spPr>
        <p:txBody>
          <a:bodyPr>
            <a:normAutofit/>
          </a:bodyPr>
          <a:lstStyle/>
          <a:p>
            <a:pPr algn="ctr"/>
            <a:r>
              <a:rPr lang="en-US" dirty="0" smtClean="0"/>
              <a:t>INTRODUCTION</a:t>
            </a:r>
            <a:endParaRPr lang="en-US" dirty="0"/>
          </a:p>
        </p:txBody>
      </p:sp>
      <p:sp>
        <p:nvSpPr>
          <p:cNvPr id="2" name="Subtitle 1"/>
          <p:cNvSpPr>
            <a:spLocks noGrp="1"/>
          </p:cNvSpPr>
          <p:nvPr>
            <p:ph type="subTitle" idx="1"/>
          </p:nvPr>
        </p:nvSpPr>
        <p:spPr>
          <a:xfrm>
            <a:off x="540544" y="1066800"/>
            <a:ext cx="8062912" cy="5181600"/>
          </a:xfrm>
        </p:spPr>
        <p:txBody>
          <a:bodyPr>
            <a:noAutofit/>
          </a:bodyPr>
          <a:lstStyle/>
          <a:p>
            <a:pPr marL="365760" indent="-256032" algn="just">
              <a:lnSpc>
                <a:spcPct val="80000"/>
              </a:lnSpc>
              <a:buFont typeface="Wingdings 3"/>
              <a:buChar char=""/>
              <a:defRPr/>
            </a:pP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Pancasila</a:t>
            </a:r>
            <a:r>
              <a:rPr lang="en-GB" b="1" dirty="0" smtClean="0">
                <a:solidFill>
                  <a:schemeClr val="tx1"/>
                </a:solidFill>
              </a:rPr>
              <a:t> </a:t>
            </a:r>
            <a:r>
              <a:rPr lang="en-GB" b="1" dirty="0" err="1" smtClean="0">
                <a:solidFill>
                  <a:schemeClr val="tx1"/>
                </a:solidFill>
              </a:rPr>
              <a:t>telah</a:t>
            </a:r>
            <a:r>
              <a:rPr lang="en-GB" b="1" dirty="0" smtClean="0">
                <a:solidFill>
                  <a:schemeClr val="tx1"/>
                </a:solidFill>
              </a:rPr>
              <a:t> </a:t>
            </a:r>
            <a:r>
              <a:rPr lang="en-GB" b="1" dirty="0" err="1" smtClean="0">
                <a:solidFill>
                  <a:schemeClr val="tx1"/>
                </a:solidFill>
              </a:rPr>
              <a:t>ada</a:t>
            </a:r>
            <a:r>
              <a:rPr lang="en-GB" b="1" dirty="0" smtClean="0">
                <a:solidFill>
                  <a:schemeClr val="tx1"/>
                </a:solidFill>
              </a:rPr>
              <a:t> </a:t>
            </a:r>
            <a:r>
              <a:rPr lang="en-GB" b="1" dirty="0" err="1" smtClean="0">
                <a:solidFill>
                  <a:schemeClr val="tx1"/>
                </a:solidFill>
              </a:rPr>
              <a:t>pada</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sebelum</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mendirikan</a:t>
            </a:r>
            <a:r>
              <a:rPr lang="en-GB" b="1" dirty="0" smtClean="0">
                <a:solidFill>
                  <a:schemeClr val="tx1"/>
                </a:solidFill>
              </a:rPr>
              <a:t> </a:t>
            </a:r>
            <a:r>
              <a:rPr lang="en-GB" b="1" dirty="0" err="1" smtClean="0">
                <a:solidFill>
                  <a:schemeClr val="tx1"/>
                </a:solidFill>
              </a:rPr>
              <a:t>negara</a:t>
            </a:r>
            <a:r>
              <a:rPr lang="en-GB" b="1" dirty="0" smtClean="0">
                <a:solidFill>
                  <a:schemeClr val="tx1"/>
                </a:solidFill>
              </a:rPr>
              <a:t> </a:t>
            </a:r>
            <a:r>
              <a:rPr lang="en-GB" b="1" dirty="0" err="1" smtClean="0">
                <a:solidFill>
                  <a:schemeClr val="tx1"/>
                </a:solidFill>
              </a:rPr>
              <a:t>berupa</a:t>
            </a:r>
            <a:r>
              <a:rPr lang="en-GB" b="1" dirty="0" smtClean="0">
                <a:solidFill>
                  <a:schemeClr val="tx1"/>
                </a:solidFill>
              </a:rPr>
              <a:t> </a:t>
            </a:r>
            <a:r>
              <a:rPr lang="en-GB" b="1" dirty="0" err="1" smtClean="0">
                <a:solidFill>
                  <a:schemeClr val="tx1"/>
                </a:solidFill>
              </a:rPr>
              <a:t>nilai</a:t>
            </a:r>
            <a:r>
              <a:rPr lang="en-GB" b="1" dirty="0" smtClean="0">
                <a:solidFill>
                  <a:schemeClr val="tx1"/>
                </a:solidFill>
              </a:rPr>
              <a:t> </a:t>
            </a:r>
            <a:r>
              <a:rPr lang="en-GB" b="1" dirty="0" err="1" smtClean="0">
                <a:solidFill>
                  <a:schemeClr val="tx1"/>
                </a:solidFill>
              </a:rPr>
              <a:t>adat</a:t>
            </a:r>
            <a:r>
              <a:rPr lang="en-GB" b="1" dirty="0" smtClean="0">
                <a:solidFill>
                  <a:schemeClr val="tx1"/>
                </a:solidFill>
              </a:rPr>
              <a:t> </a:t>
            </a:r>
            <a:r>
              <a:rPr lang="en-GB" b="1" dirty="0" err="1" smtClean="0">
                <a:solidFill>
                  <a:schemeClr val="tx1"/>
                </a:solidFill>
              </a:rPr>
              <a:t>istiadat</a:t>
            </a:r>
            <a:r>
              <a:rPr lang="en-GB" b="1" dirty="0" smtClean="0">
                <a:solidFill>
                  <a:schemeClr val="tx1"/>
                </a:solidFill>
              </a:rPr>
              <a:t>, </a:t>
            </a:r>
            <a:r>
              <a:rPr lang="en-GB" b="1" dirty="0" err="1" smtClean="0">
                <a:solidFill>
                  <a:schemeClr val="tx1"/>
                </a:solidFill>
              </a:rPr>
              <a:t>kebudayaan</a:t>
            </a:r>
            <a:r>
              <a:rPr lang="en-GB" b="1" dirty="0" smtClean="0">
                <a:solidFill>
                  <a:schemeClr val="tx1"/>
                </a:solidFill>
              </a:rPr>
              <a:t> </a:t>
            </a:r>
            <a:r>
              <a:rPr lang="en-GB" b="1" dirty="0" err="1" smtClean="0">
                <a:solidFill>
                  <a:schemeClr val="tx1"/>
                </a:solidFill>
              </a:rPr>
              <a:t>serta</a:t>
            </a:r>
            <a:r>
              <a:rPr lang="en-GB" b="1" dirty="0" smtClean="0">
                <a:solidFill>
                  <a:schemeClr val="tx1"/>
                </a:solidFill>
              </a:rPr>
              <a:t> </a:t>
            </a: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religius</a:t>
            </a:r>
            <a:r>
              <a:rPr lang="en-GB" b="1" dirty="0" smtClean="0">
                <a:solidFill>
                  <a:schemeClr val="tx1"/>
                </a:solidFill>
              </a:rPr>
              <a:t>.</a:t>
            </a:r>
            <a:endParaRPr lang="sv-SE" b="1"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Nilai-nilai Pancasila berasal dari bangsa Indonesia (</a:t>
            </a:r>
            <a:r>
              <a:rPr lang="sv-SE" b="1" i="1" dirty="0" smtClean="0">
                <a:solidFill>
                  <a:schemeClr val="tx1"/>
                </a:solidFill>
              </a:rPr>
              <a:t>kausa materialis</a:t>
            </a:r>
            <a:r>
              <a:rPr lang="sv-SE" b="1" dirty="0" smtClean="0">
                <a:solidFill>
                  <a:schemeClr val="tx1"/>
                </a:solidFill>
              </a:rPr>
              <a:t> Pancasila)</a:t>
            </a:r>
          </a:p>
          <a:p>
            <a:pPr marL="365760" indent="-256032" algn="just">
              <a:lnSpc>
                <a:spcPct val="80000"/>
              </a:lnSpc>
              <a:buFont typeface="Wingdings 3"/>
              <a:buChar char=""/>
              <a:defRPr/>
            </a:pPr>
            <a:r>
              <a:rPr lang="sv-SE"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b="1" dirty="0" smtClean="0">
                <a:solidFill>
                  <a:schemeClr val="tx1"/>
                </a:solidFill>
              </a:rPr>
              <a:t>Oleh karena itu pemahaman sejarah diperlukan untuk memahami Pancasila.</a:t>
            </a:r>
          </a:p>
          <a:p>
            <a:pPr marL="365760" indent="-256032" algn="just">
              <a:lnSpc>
                <a:spcPct val="80000"/>
              </a:lnSpc>
              <a:defRPr/>
            </a:pPr>
            <a:endParaRPr lang="en-US" b="1" dirty="0" smtClean="0">
              <a:solidFill>
                <a:schemeClr val="tx1"/>
              </a:solidFill>
            </a:endParaRPr>
          </a:p>
          <a:p>
            <a:pPr marL="365760" indent="-256032" algn="just">
              <a:lnSpc>
                <a:spcPct val="80000"/>
              </a:lnSpc>
              <a:defRPr/>
            </a:pPr>
            <a:r>
              <a:rPr lang="en-GB" u="sng" dirty="0" err="1" smtClean="0">
                <a:solidFill>
                  <a:schemeClr val="tx1"/>
                </a:solidFill>
              </a:rPr>
              <a:t>Zaman</a:t>
            </a:r>
            <a:r>
              <a:rPr lang="en-GB" u="sng" dirty="0" smtClean="0">
                <a:solidFill>
                  <a:schemeClr val="tx1"/>
                </a:solidFill>
              </a:rPr>
              <a:t> </a:t>
            </a:r>
            <a:r>
              <a:rPr lang="en-GB" u="sng" dirty="0" err="1" smtClean="0">
                <a:solidFill>
                  <a:schemeClr val="tx1"/>
                </a:solidFill>
              </a:rPr>
              <a:t>Kutai</a:t>
            </a:r>
            <a:endParaRPr lang="sv-SE" u="sng"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Ditemukannya prasasti tahun 400M berupa 7 </a:t>
            </a:r>
            <a:r>
              <a:rPr lang="sv-SE" b="1" i="1" dirty="0" smtClean="0">
                <a:solidFill>
                  <a:schemeClr val="tx1"/>
                </a:solidFill>
              </a:rPr>
              <a:t>yupa </a:t>
            </a:r>
            <a:r>
              <a:rPr lang="sv-SE" b="1" dirty="0" smtClean="0">
                <a:solidFill>
                  <a:schemeClr val="tx1"/>
                </a:solidFill>
              </a:rPr>
              <a:t>(tiang batu)</a:t>
            </a:r>
          </a:p>
          <a:p>
            <a:pPr marL="365760" indent="-256032" algn="just">
              <a:lnSpc>
                <a:spcPct val="80000"/>
              </a:lnSpc>
              <a:buFont typeface="Wingdings 3"/>
              <a:buChar char=""/>
              <a:defRPr/>
            </a:pPr>
            <a:r>
              <a:rPr lang="sv-SE" b="1" dirty="0" smtClean="0">
                <a:solidFill>
                  <a:schemeClr val="tx1"/>
                </a:solidFill>
              </a:rPr>
              <a:t>Menurut prasasti tersebut, Raja Mulawarman mengadakan kenduri dan memberi sedekah kepada para Brahmana, dan para Brahmana membangun </a:t>
            </a:r>
            <a:r>
              <a:rPr lang="sv-SE" b="1" i="1" dirty="0" smtClean="0">
                <a:solidFill>
                  <a:schemeClr val="tx1"/>
                </a:solidFill>
              </a:rPr>
              <a:t>yupa</a:t>
            </a:r>
            <a:r>
              <a:rPr lang="sv-SE" b="1" dirty="0" smtClean="0">
                <a:solidFill>
                  <a:schemeClr val="tx1"/>
                </a:solidFill>
              </a:rPr>
              <a:t> itu sebagai tanda terima kasih</a:t>
            </a:r>
          </a:p>
          <a:p>
            <a:pPr marL="365760" indent="-256032" algn="just">
              <a:lnSpc>
                <a:spcPct val="80000"/>
              </a:lnSpc>
              <a:buFont typeface="Wingdings 3"/>
              <a:buChar char=""/>
              <a:defRPr/>
            </a:pPr>
            <a:r>
              <a:rPr lang="sv-SE" b="1" dirty="0" smtClean="0">
                <a:solidFill>
                  <a:schemeClr val="tx1"/>
                </a:solidFill>
              </a:rPr>
              <a:t>Nilai-nilai sosial politk dan ketuhanan ditampilkan dalam bentuk kerajaan, kenduri serta sedekah kepada para Brahmana</a:t>
            </a:r>
            <a:endParaRPr lang="en-US" b="1" dirty="0" smtClean="0">
              <a:solidFill>
                <a:schemeClr val="tx1"/>
              </a:solidFill>
            </a:endParaRPr>
          </a:p>
          <a:p>
            <a:endParaRPr lang="en-US"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10/3/2017</a:t>
            </a:fld>
            <a:endParaRPr lang="en-US"/>
          </a:p>
        </p:txBody>
      </p:sp>
      <p:sp>
        <p:nvSpPr>
          <p:cNvPr id="6" name="Footer Placeholder 5"/>
          <p:cNvSpPr>
            <a:spLocks noGrp="1"/>
          </p:cNvSpPr>
          <p:nvPr>
            <p:ph type="ftr" sz="quarter" idx="11"/>
          </p:nvPr>
        </p:nvSpPr>
        <p:spPr>
          <a:xfrm>
            <a:off x="1295400" y="62484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304800"/>
            <a:ext cx="8458200" cy="457199"/>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2" name="Subtitle 1"/>
          <p:cNvSpPr>
            <a:spLocks noGrp="1"/>
          </p:cNvSpPr>
          <p:nvPr>
            <p:ph type="subTitle" idx="1"/>
          </p:nvPr>
        </p:nvSpPr>
        <p:spPr>
          <a:xfrm>
            <a:off x="1066800" y="990600"/>
            <a:ext cx="7239000" cy="4953000"/>
          </a:xfrm>
        </p:spPr>
        <p:txBody>
          <a:bodyPr>
            <a:noAutofit/>
          </a:bodyPr>
          <a:lstStyle/>
          <a:p>
            <a:pPr marL="365760" indent="-256032" algn="just">
              <a:lnSpc>
                <a:spcPct val="80000"/>
              </a:lnSpc>
              <a:defRPr/>
            </a:pPr>
            <a:r>
              <a:rPr lang="sv-SE" sz="1700" dirty="0" smtClean="0">
                <a:solidFill>
                  <a:srgbClr val="FF0000"/>
                </a:solidFill>
              </a:rPr>
              <a:t>Menurut Moh Yamin, negara kebangsaan Indonesia terbentuk melalui tiga tahap yaitu:</a:t>
            </a:r>
            <a:endParaRPr lang="en-US" sz="1700" dirty="0" smtClean="0">
              <a:solidFill>
                <a:srgbClr val="FF0000"/>
              </a:solidFill>
            </a:endParaRPr>
          </a:p>
          <a:p>
            <a:pPr marL="365760" indent="-256032" algn="just">
              <a:lnSpc>
                <a:spcPct val="80000"/>
              </a:lnSpc>
              <a:buFont typeface="Wingdings 3"/>
              <a:buChar char=""/>
              <a:defRPr/>
            </a:pPr>
            <a:r>
              <a:rPr lang="sv-SE" sz="1700" dirty="0" smtClean="0">
                <a:solidFill>
                  <a:srgbClr val="FF0000"/>
                </a:solidFill>
              </a:rPr>
              <a:t>Zaman Sriwijaya (dibawah wangsa sailendra 600-1400) </a:t>
            </a:r>
            <a:endParaRPr lang="en-US" sz="1700" dirty="0" smtClean="0">
              <a:solidFill>
                <a:srgbClr val="FF0000"/>
              </a:solidFill>
            </a:endParaRPr>
          </a:p>
          <a:p>
            <a:pPr marL="365760" indent="-256032" algn="just">
              <a:lnSpc>
                <a:spcPct val="80000"/>
              </a:lnSpc>
              <a:buFont typeface="Wingdings 3"/>
              <a:buChar char=""/>
              <a:defRPr/>
            </a:pPr>
            <a:r>
              <a:rPr lang="en-GB" sz="1700" dirty="0" err="1" smtClean="0">
                <a:solidFill>
                  <a:srgbClr val="FF0000"/>
                </a:solidFill>
              </a:rPr>
              <a:t>Zaman</a:t>
            </a:r>
            <a:r>
              <a:rPr lang="en-GB" sz="1700" dirty="0" smtClean="0">
                <a:solidFill>
                  <a:srgbClr val="FF0000"/>
                </a:solidFill>
              </a:rPr>
              <a:t> </a:t>
            </a:r>
            <a:r>
              <a:rPr lang="en-GB" sz="1700" dirty="0" err="1" smtClean="0">
                <a:solidFill>
                  <a:srgbClr val="FF0000"/>
                </a:solidFill>
              </a:rPr>
              <a:t>Majapahit</a:t>
            </a:r>
            <a:r>
              <a:rPr lang="en-GB" sz="1700" dirty="0" smtClean="0">
                <a:solidFill>
                  <a:srgbClr val="FF0000"/>
                </a:solidFill>
              </a:rPr>
              <a:t> (1293-1525)</a:t>
            </a:r>
            <a:endParaRPr lang="en-US" sz="1700" dirty="0" smtClean="0">
              <a:solidFill>
                <a:srgbClr val="FF0000"/>
              </a:solidFill>
            </a:endParaRPr>
          </a:p>
          <a:p>
            <a:pPr marL="365760" indent="-256032" algn="just">
              <a:lnSpc>
                <a:spcPct val="80000"/>
              </a:lnSpc>
              <a:buFont typeface="Wingdings 3"/>
              <a:buChar char=""/>
              <a:defRPr/>
            </a:pPr>
            <a:r>
              <a:rPr lang="en-GB" sz="1700" dirty="0" smtClean="0">
                <a:solidFill>
                  <a:srgbClr val="FF0000"/>
                </a:solidFill>
              </a:rPr>
              <a:t>Negara </a:t>
            </a:r>
            <a:r>
              <a:rPr lang="en-GB" sz="1700" dirty="0" err="1" smtClean="0">
                <a:solidFill>
                  <a:srgbClr val="FF0000"/>
                </a:solidFill>
              </a:rPr>
              <a:t>kebangsaan</a:t>
            </a:r>
            <a:r>
              <a:rPr lang="en-GB" sz="1700" dirty="0" smtClean="0">
                <a:solidFill>
                  <a:srgbClr val="FF0000"/>
                </a:solidFill>
              </a:rPr>
              <a:t> modern </a:t>
            </a:r>
          </a:p>
          <a:p>
            <a:pPr marL="365760" indent="-256032" algn="just">
              <a:lnSpc>
                <a:spcPct val="80000"/>
              </a:lnSpc>
              <a:defRPr/>
            </a:pPr>
            <a:endParaRPr lang="en-US" sz="1700" dirty="0" smtClean="0">
              <a:solidFill>
                <a:srgbClr val="FF0000"/>
              </a:solidFill>
            </a:endParaRPr>
          </a:p>
          <a:p>
            <a:pPr marL="365760" indent="-256032" algn="just">
              <a:lnSpc>
                <a:spcPct val="80000"/>
              </a:lnSpc>
              <a:defRPr/>
            </a:pPr>
            <a:r>
              <a:rPr lang="en-GB" sz="1700" b="1" u="sng" dirty="0" err="1" smtClean="0">
                <a:solidFill>
                  <a:srgbClr val="FF0000"/>
                </a:solidFill>
              </a:rPr>
              <a:t>Zaman</a:t>
            </a:r>
            <a:r>
              <a:rPr lang="en-GB" sz="1700" b="1" u="sng" dirty="0" smtClean="0">
                <a:solidFill>
                  <a:srgbClr val="FF0000"/>
                </a:solidFill>
              </a:rPr>
              <a:t> </a:t>
            </a:r>
            <a:r>
              <a:rPr lang="en-GB" sz="1700" b="1" u="sng" dirty="0" err="1" smtClean="0">
                <a:solidFill>
                  <a:srgbClr val="FF0000"/>
                </a:solidFill>
              </a:rPr>
              <a:t>Sriwijaya</a:t>
            </a:r>
            <a:endParaRPr lang="sv-SE" sz="1700" u="sng" dirty="0" smtClean="0">
              <a:solidFill>
                <a:srgbClr val="FF0000"/>
              </a:solidFill>
            </a:endParaRPr>
          </a:p>
          <a:p>
            <a:pPr marL="365760" indent="-256032" algn="just">
              <a:lnSpc>
                <a:spcPct val="80000"/>
              </a:lnSpc>
              <a:buFont typeface="Wingdings 3"/>
              <a:buChar char=""/>
              <a:defRPr/>
            </a:pPr>
            <a:r>
              <a:rPr lang="sv-SE" sz="1700" dirty="0" smtClean="0">
                <a:solidFill>
                  <a:srgbClr val="FF0000"/>
                </a:solidFill>
              </a:rPr>
              <a:t>Dalam prasasti Kedukan Bukit (Palembang)</a:t>
            </a:r>
          </a:p>
          <a:p>
            <a:pPr marL="365760" indent="-256032" algn="just">
              <a:lnSpc>
                <a:spcPct val="80000"/>
              </a:lnSpc>
              <a:buFont typeface="Wingdings 3"/>
              <a:buChar char=""/>
              <a:defRPr/>
            </a:pPr>
            <a:r>
              <a:rPr lang="sv-SE" sz="1700" dirty="0" smtClean="0">
                <a:solidFill>
                  <a:srgbClr val="FF0000"/>
                </a:solidFill>
              </a:rPr>
              <a:t>Perdagangan di Sriwijaya dilakukan dengan mempersatukan dengan pedagang pengrajin dan pegawai raja yang disebut </a:t>
            </a:r>
            <a:r>
              <a:rPr lang="sv-SE" sz="1700" i="1" dirty="0" smtClean="0">
                <a:solidFill>
                  <a:srgbClr val="FF0000"/>
                </a:solidFill>
              </a:rPr>
              <a:t>Tuha An Vatakvuraha</a:t>
            </a:r>
            <a:r>
              <a:rPr lang="sv-SE" sz="1700" b="1" dirty="0" smtClean="0">
                <a:solidFill>
                  <a:srgbClr val="FF0000"/>
                </a:solidFill>
              </a:rPr>
              <a:t> </a:t>
            </a:r>
            <a:r>
              <a:rPr lang="sv-SE" sz="1700" dirty="0" smtClean="0">
                <a:solidFill>
                  <a:srgbClr val="FF0000"/>
                </a:solidFill>
              </a:rPr>
              <a:t>sebagai pengawas dan pengumpul semacam koperasi sehingga rakyat</a:t>
            </a:r>
            <a:r>
              <a:rPr lang="sv-SE" sz="1700" b="1" dirty="0" smtClean="0">
                <a:solidFill>
                  <a:srgbClr val="FF0000"/>
                </a:solidFill>
              </a:rPr>
              <a:t> </a:t>
            </a:r>
            <a:r>
              <a:rPr lang="sv-SE" sz="1700" dirty="0" smtClean="0">
                <a:solidFill>
                  <a:srgbClr val="FF0000"/>
                </a:solidFill>
              </a:rPr>
              <a:t>mudah memesarkan barang dagangannya. </a:t>
            </a:r>
          </a:p>
          <a:p>
            <a:pPr marL="365760" indent="-256032" algn="just">
              <a:lnSpc>
                <a:spcPct val="80000"/>
              </a:lnSpc>
              <a:buFont typeface="Wingdings 3"/>
              <a:buChar char=""/>
              <a:defRPr/>
            </a:pPr>
            <a:r>
              <a:rPr lang="sv-SE" sz="1700" dirty="0" smtClean="0">
                <a:solidFill>
                  <a:srgbClr val="FF0000"/>
                </a:solidFill>
              </a:rPr>
              <a:t>Dalam sistem pemerintahan Sriwijaya, terdapat pegawai pengurus pajak, harta benda kerajaan, rokhaniawan yang menjadi pengawas teknis pembangunan gedung-gedung dan patung-patung suci.</a:t>
            </a:r>
          </a:p>
          <a:p>
            <a:pPr marL="365760" indent="-256032" algn="just">
              <a:lnSpc>
                <a:spcPct val="80000"/>
              </a:lnSpc>
              <a:buFont typeface="Wingdings 3"/>
              <a:buChar char=""/>
              <a:defRPr/>
            </a:pPr>
            <a:r>
              <a:rPr lang="sv-SE" sz="1700" dirty="0" smtClean="0">
                <a:solidFill>
                  <a:srgbClr val="FF0000"/>
                </a:solidFill>
              </a:rPr>
              <a:t>Dalam menjalankan kerajaan tidak terlepas dari nilai Ketuhanan.</a:t>
            </a:r>
          </a:p>
          <a:p>
            <a:pPr marL="365760" indent="-256032" algn="just">
              <a:lnSpc>
                <a:spcPct val="80000"/>
              </a:lnSpc>
              <a:buFont typeface="Wingdings 3"/>
              <a:buChar char=""/>
              <a:defRPr/>
            </a:pPr>
            <a:r>
              <a:rPr lang="sv-SE" sz="1700" dirty="0" smtClean="0">
                <a:solidFill>
                  <a:srgbClr val="FF0000"/>
                </a:solidFill>
              </a:rPr>
              <a:t>Agama dan kebudayaan dikembangkan dengan mendirikan Universitas Agama Budha</a:t>
            </a:r>
            <a:endParaRPr lang="en-US" sz="1700" dirty="0">
              <a:solidFill>
                <a:srgbClr val="FF0000"/>
              </a:solidFill>
            </a:endParaRPr>
          </a:p>
        </p:txBody>
      </p:sp>
      <p:sp>
        <p:nvSpPr>
          <p:cNvPr id="4" name="Date Placeholder 3"/>
          <p:cNvSpPr>
            <a:spLocks noGrp="1"/>
          </p:cNvSpPr>
          <p:nvPr>
            <p:ph type="dt" sz="half" idx="10"/>
          </p:nvPr>
        </p:nvSpPr>
        <p:spPr>
          <a:xfrm>
            <a:off x="7924800" y="6096000"/>
            <a:ext cx="883920" cy="472440"/>
          </a:xfrm>
        </p:spPr>
        <p:txBody>
          <a:bodyPr/>
          <a:lstStyle/>
          <a:p>
            <a:fld id="{0B3B8476-A96B-44BB-AEA7-F05E2F538BAB}" type="datetime1">
              <a:rPr lang="en-US" smtClean="0"/>
              <a:pPr/>
              <a:t>10/3/2017</a:t>
            </a:fld>
            <a:endParaRPr lang="en-US" dirty="0"/>
          </a:p>
        </p:txBody>
      </p:sp>
      <p:sp>
        <p:nvSpPr>
          <p:cNvPr id="6" name="Footer Placeholder 5"/>
          <p:cNvSpPr>
            <a:spLocks noGrp="1"/>
          </p:cNvSpPr>
          <p:nvPr>
            <p:ph type="ftr" sz="quarter" idx="11"/>
          </p:nvPr>
        </p:nvSpPr>
        <p:spPr>
          <a:xfrm>
            <a:off x="5791200" y="6096000"/>
            <a:ext cx="2362200" cy="457200"/>
          </a:xfrm>
        </p:spPr>
        <p:txBody>
          <a:bodyPr/>
          <a:lstStyle/>
          <a:p>
            <a:pPr algn="l"/>
            <a:r>
              <a:rPr lang="en-US" dirty="0" err="1" smtClean="0"/>
              <a:t>Bahan</a:t>
            </a:r>
            <a:r>
              <a:rPr lang="en-US" dirty="0" smtClean="0"/>
              <a:t> Ajar </a:t>
            </a:r>
            <a:r>
              <a:rPr lang="en-US" dirty="0" err="1" smtClean="0"/>
              <a:t>Pancasila</a:t>
            </a:r>
            <a:r>
              <a:rPr lang="en-US" dirty="0" smtClean="0"/>
              <a:t>,</a:t>
            </a:r>
          </a:p>
          <a:p>
            <a:pPr algn="l"/>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457200"/>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219200"/>
            <a:ext cx="7631020" cy="5257800"/>
          </a:xfrm>
        </p:spPr>
        <p:txBody>
          <a:bodyPr>
            <a:normAutofit fontScale="70000" lnSpcReduction="20000"/>
          </a:bodyPr>
          <a:lstStyle/>
          <a:p>
            <a:pPr marL="365760" indent="-256032" algn="just">
              <a:lnSpc>
                <a:spcPct val="80000"/>
              </a:lnSpc>
              <a:defRPr/>
            </a:pPr>
            <a:r>
              <a:rPr lang="en-GB" sz="2400" b="1" u="sng" dirty="0" err="1" smtClean="0"/>
              <a:t>Zaman</a:t>
            </a:r>
            <a:r>
              <a:rPr lang="en-GB" sz="2400" b="1" u="sng" dirty="0" smtClean="0"/>
              <a:t> </a:t>
            </a:r>
            <a:r>
              <a:rPr lang="en-GB" sz="2400" b="1" u="sng" dirty="0" err="1" smtClean="0"/>
              <a:t>Kerajaan-kerajaan</a:t>
            </a:r>
            <a:r>
              <a:rPr lang="en-GB" sz="2400" b="1" u="sng" dirty="0" smtClean="0"/>
              <a:t> </a:t>
            </a:r>
            <a:r>
              <a:rPr lang="en-GB" sz="2400" b="1" u="sng" dirty="0" err="1" smtClean="0"/>
              <a:t>Sebelum</a:t>
            </a:r>
            <a:r>
              <a:rPr lang="en-GB" sz="2400" b="1" u="sng" dirty="0" smtClean="0"/>
              <a:t> </a:t>
            </a:r>
            <a:r>
              <a:rPr lang="en-GB" sz="2400" b="1" u="sng" dirty="0" err="1" smtClean="0"/>
              <a:t>Majapahit</a:t>
            </a:r>
            <a:endParaRPr lang="en-GB" sz="2400" u="sng"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u="sng" dirty="0" smtClean="0"/>
              <a:t>Raja </a:t>
            </a:r>
            <a:r>
              <a:rPr lang="en-GB" sz="2400" u="sng" dirty="0" err="1" smtClean="0"/>
              <a:t>Airlangga</a:t>
            </a:r>
            <a:endParaRPr lang="sv-SE" sz="2400" u="sng"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u="sng" dirty="0" err="1" smtClean="0"/>
              <a:t>Zaman</a:t>
            </a:r>
            <a:r>
              <a:rPr lang="en-GB" sz="2400" u="sng" dirty="0" smtClean="0"/>
              <a:t> </a:t>
            </a:r>
            <a:r>
              <a:rPr lang="en-GB" sz="2400" u="sng" dirty="0" err="1" smtClean="0"/>
              <a:t>Majapahit</a:t>
            </a:r>
            <a:r>
              <a:rPr lang="en-GB" sz="2400" u="sng" dirty="0" smtClean="0"/>
              <a:t> </a:t>
            </a:r>
            <a:endParaRPr lang="sv-SE" sz="2400" u="sng"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10/3/2017</a:t>
            </a:fld>
            <a:endParaRPr lang="en-US"/>
          </a:p>
        </p:txBody>
      </p:sp>
      <p:sp>
        <p:nvSpPr>
          <p:cNvPr id="5" name="Footer Placeholder 4"/>
          <p:cNvSpPr>
            <a:spLocks noGrp="1"/>
          </p:cNvSpPr>
          <p:nvPr>
            <p:ph type="ftr" sz="quarter" idx="11"/>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09599"/>
          </a:xfrm>
        </p:spPr>
        <p:txBody>
          <a:bodyPr>
            <a:normAutofit/>
          </a:bodyPr>
          <a:lstStyle/>
          <a:p>
            <a:pPr algn="ctr"/>
            <a:r>
              <a:rPr lang="en-US" dirty="0" err="1" smtClean="0"/>
              <a:t>Sejarah</a:t>
            </a:r>
            <a:r>
              <a:rPr lang="en-US" dirty="0" smtClean="0"/>
              <a:t> (</a:t>
            </a:r>
            <a:r>
              <a:rPr lang="en-US" dirty="0" err="1" smtClean="0"/>
              <a:t>Lanjutan</a:t>
            </a:r>
            <a:r>
              <a:rPr lang="en-US" dirty="0" smtClean="0"/>
              <a:t>)</a:t>
            </a:r>
            <a:endParaRPr lang="en-US" dirty="0"/>
          </a:p>
        </p:txBody>
      </p:sp>
      <p:sp>
        <p:nvSpPr>
          <p:cNvPr id="3" name="Subtitle 2"/>
          <p:cNvSpPr>
            <a:spLocks noGrp="1"/>
          </p:cNvSpPr>
          <p:nvPr>
            <p:ph type="subTitle" idx="1"/>
          </p:nvPr>
        </p:nvSpPr>
        <p:spPr>
          <a:xfrm>
            <a:off x="685800" y="990600"/>
            <a:ext cx="8001000" cy="5334000"/>
          </a:xfrm>
        </p:spPr>
        <p:txBody>
          <a:bodyPr>
            <a:normAutofit fontScale="55000" lnSpcReduction="20000"/>
          </a:bodyPr>
          <a:lstStyle/>
          <a:p>
            <a:pPr algn="just">
              <a:lnSpc>
                <a:spcPct val="80000"/>
              </a:lnSpc>
            </a:pPr>
            <a:r>
              <a:rPr lang="en-GB" sz="2900" b="1" u="sng" dirty="0" err="1" smtClean="0"/>
              <a:t>Zaman</a:t>
            </a:r>
            <a:r>
              <a:rPr lang="en-GB" sz="2900" b="1" u="sng" dirty="0" smtClean="0"/>
              <a:t> </a:t>
            </a:r>
            <a:r>
              <a:rPr lang="en-GB" sz="2900" b="1" u="sng" dirty="0" err="1" smtClean="0"/>
              <a:t>Penjajahan</a:t>
            </a:r>
            <a:endParaRPr lang="en-GB" sz="2900" u="sng" dirty="0" smtClean="0"/>
          </a:p>
          <a:p>
            <a:pPr algn="just">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just">
              <a:lnSpc>
                <a:spcPct val="80000"/>
              </a:lnSpc>
            </a:pPr>
            <a:endParaRPr lang="en-GB" sz="2900" b="1" dirty="0" smtClean="0"/>
          </a:p>
          <a:p>
            <a:pPr algn="just">
              <a:lnSpc>
                <a:spcPct val="80000"/>
              </a:lnSpc>
            </a:pPr>
            <a:r>
              <a:rPr lang="en-GB" sz="2900" b="1" u="sng" dirty="0" err="1" smtClean="0"/>
              <a:t>Kebangkitan</a:t>
            </a:r>
            <a:r>
              <a:rPr lang="en-GB" sz="2900" b="1" u="sng" dirty="0" smtClean="0"/>
              <a:t> </a:t>
            </a:r>
            <a:r>
              <a:rPr lang="en-GB" sz="2900" b="1" u="sng" dirty="0" err="1" smtClean="0"/>
              <a:t>Nasional</a:t>
            </a:r>
            <a:endParaRPr lang="en-GB" sz="2900" u="sng" dirty="0" smtClean="0"/>
          </a:p>
          <a:p>
            <a:pPr algn="just">
              <a:lnSpc>
                <a:spcPct val="80000"/>
              </a:lnSpc>
            </a:pPr>
            <a:r>
              <a:rPr lang="en-GB" sz="2900" dirty="0" smtClean="0"/>
              <a:t>Budi </a:t>
            </a:r>
            <a:r>
              <a:rPr lang="en-GB" sz="2900" dirty="0" err="1" smtClean="0"/>
              <a:t>Utomo</a:t>
            </a:r>
            <a:r>
              <a:rPr lang="en-GB" sz="2900" dirty="0" smtClean="0"/>
              <a:t> (20 Mei 1908)</a:t>
            </a:r>
            <a:endParaRPr lang="sv-SE" sz="2900" dirty="0" smtClean="0"/>
          </a:p>
          <a:p>
            <a:pPr algn="just">
              <a:lnSpc>
                <a:spcPct val="80000"/>
              </a:lnSpc>
            </a:pPr>
            <a:r>
              <a:rPr lang="sv-SE" sz="2900" dirty="0" smtClean="0"/>
              <a:t>Perjuangan PNI yang menitikberatkan pada kesatuan nasional </a:t>
            </a:r>
          </a:p>
          <a:p>
            <a:pPr algn="just">
              <a:lnSpc>
                <a:spcPct val="80000"/>
              </a:lnSpc>
            </a:pPr>
            <a:endParaRPr lang="en-US" sz="2900" dirty="0" smtClean="0"/>
          </a:p>
          <a:p>
            <a:pPr algn="just">
              <a:lnSpc>
                <a:spcPct val="80000"/>
              </a:lnSpc>
            </a:pPr>
            <a:r>
              <a:rPr lang="en-GB" sz="2900" b="1" dirty="0" err="1" smtClean="0"/>
              <a:t>Sidang</a:t>
            </a:r>
            <a:r>
              <a:rPr lang="en-GB" sz="2900" b="1" dirty="0" smtClean="0"/>
              <a:t> BPUPKI 1</a:t>
            </a:r>
            <a:endParaRPr lang="en-US" sz="2900" dirty="0" smtClean="0"/>
          </a:p>
          <a:p>
            <a:pPr algn="just">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just">
              <a:lnSpc>
                <a:spcPct val="80000"/>
              </a:lnSpc>
            </a:pPr>
            <a:r>
              <a:rPr lang="en-GB" sz="2900" dirty="0" smtClean="0"/>
              <a:t>Prof </a:t>
            </a:r>
            <a:r>
              <a:rPr lang="en-GB" sz="2900" dirty="0" err="1" smtClean="0"/>
              <a:t>Dr.Soepomo</a:t>
            </a:r>
            <a:r>
              <a:rPr lang="en-GB" sz="2900" dirty="0" smtClean="0"/>
              <a:t> (31 Mei 1945)</a:t>
            </a:r>
            <a:endParaRPr lang="en-US" sz="2900" dirty="0" smtClean="0"/>
          </a:p>
          <a:p>
            <a:pPr algn="just">
              <a:lnSpc>
                <a:spcPct val="80000"/>
              </a:lnSpc>
            </a:pPr>
            <a:r>
              <a:rPr lang="sv-SE" sz="2900" dirty="0" smtClean="0"/>
              <a:t>Dalam kaitannya dengan dasar filsafat negara Indonesia, diusulkan:</a:t>
            </a:r>
          </a:p>
          <a:p>
            <a:pPr algn="just">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just">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just">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just">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just">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just">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just"/>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10/3/2017</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5410200"/>
          </a:xfrm>
        </p:spPr>
        <p:txBody>
          <a:bodyPr>
            <a:noAutofit/>
          </a:bodyPr>
          <a:lstStyle/>
          <a:p>
            <a:pPr>
              <a:lnSpc>
                <a:spcPct val="80000"/>
              </a:lnSpc>
            </a:pPr>
            <a:r>
              <a:rPr lang="en-GB" sz="1900" u="sng" smtClean="0"/>
              <a:t>Sidang BPUPKI 2 (10-16 Juli 1945)</a:t>
            </a:r>
            <a:r>
              <a:rPr lang="en-GB" sz="1900" smtClean="0"/>
              <a:t/>
            </a:r>
            <a:br>
              <a:rPr lang="en-GB" sz="1900" smtClean="0"/>
            </a:br>
            <a:r>
              <a:rPr lang="en-GB" sz="1900" smtClean="0"/>
              <a:t>Keinginan Untuk Mempersatukan Semua Kepulauan Indonesia Yang Pada Bulan Juli 1945 Itu Sebagian Besar Wilayah Indonesia Kecuali Irian, Tarakan, Dan Morotai Yang Masih Dikuasai Jepang.</a:t>
            </a:r>
            <a:r>
              <a:rPr lang="sv-SE" sz="1900" smtClean="0"/>
              <a:t/>
            </a:r>
            <a:br>
              <a:rPr lang="sv-SE" sz="1900" smtClean="0"/>
            </a:br>
            <a:r>
              <a:rPr lang="sv-SE" sz="1900" smtClean="0"/>
              <a:t>Panitian Perancang UUD Melaporkan Hasil Pertemuannya, Termasuk Pembukaan Yang Di Dalamnya Terdapat Pancasila</a:t>
            </a:r>
            <a:br>
              <a:rPr lang="sv-SE" sz="1900" smtClean="0"/>
            </a:br>
            <a:r>
              <a:rPr lang="sv-SE" sz="1900" smtClean="0"/>
              <a:t/>
            </a:r>
            <a:br>
              <a:rPr lang="sv-SE" sz="1900" smtClean="0"/>
            </a:br>
            <a:r>
              <a:rPr lang="sv-SE" sz="1900" u="sng" smtClean="0"/>
              <a:t>Proklamasi Kemerdekaan Dan Sidang PPKI</a:t>
            </a:r>
            <a:br>
              <a:rPr lang="sv-SE" sz="1900" u="sng" smtClean="0"/>
            </a:br>
            <a:r>
              <a:rPr lang="sv-SE" sz="1900" smtClean="0"/>
              <a:t>Piagam Jakarta: Kaitannya Sila Pertama Pancasila  </a:t>
            </a:r>
            <a:r>
              <a:rPr lang="en-US" sz="1900" smtClean="0"/>
              <a:t/>
            </a:r>
            <a:br>
              <a:rPr lang="en-US" sz="1900" smtClean="0"/>
            </a:br>
            <a:r>
              <a:rPr lang="en-US" sz="1900" smtClean="0"/>
              <a:t/>
            </a:r>
            <a:br>
              <a:rPr lang="en-US" sz="1900" smtClean="0"/>
            </a:br>
            <a:r>
              <a:rPr lang="en-US" sz="1900" u="sng" smtClean="0"/>
              <a:t>Post Proklamasi Kemerdekaan</a:t>
            </a:r>
            <a:r>
              <a:rPr lang="sv-SE" sz="1900" u="sng" smtClean="0"/>
              <a:t/>
            </a:r>
            <a:br>
              <a:rPr lang="sv-SE" sz="1900" u="sng" smtClean="0"/>
            </a:br>
            <a:r>
              <a:rPr lang="sv-SE" sz="1900" smtClean="0"/>
              <a:t>Pembentukan RIS (27 Des 1949): Asas Demokrasi Liberal, Mukadimah Konstitusi RIS Menghapus Semangat Pembukaan UUD 1945</a:t>
            </a:r>
            <a:br>
              <a:rPr lang="sv-SE" sz="1900" smtClean="0"/>
            </a:br>
            <a:r>
              <a:rPr lang="sv-SE" sz="1900" smtClean="0"/>
              <a:t>Pembentukan UUDS (1950): Beasaskan Demokrasi Liberal</a:t>
            </a:r>
            <a:br>
              <a:rPr lang="sv-SE" sz="1900" smtClean="0"/>
            </a:br>
            <a:r>
              <a:rPr lang="sv-SE" sz="1900" smtClean="0"/>
              <a:t>Dekrit Presiden (5 Juli 1959): Berlakunya Kembali UUD 1945</a:t>
            </a:r>
            <a:br>
              <a:rPr lang="sv-SE" sz="1900" smtClean="0"/>
            </a:br>
            <a:r>
              <a:rPr lang="sv-SE" sz="1900" smtClean="0"/>
              <a:t>Bergantinya Ideologi Pancasila Dengan Ideologi Manipol Usdek Serta Konsep Nasakom, Pemberontakan G30S PKI</a:t>
            </a:r>
            <a:br>
              <a:rPr lang="sv-SE" sz="1900" smtClean="0"/>
            </a:br>
            <a:r>
              <a:rPr lang="sv-SE" sz="1900" smtClean="0"/>
              <a:t>Masa Orde Baru: Pembubaran PKI, Menuntut Dilaksanakannya Pancasila Dan UUD 1945 Secara Murni Dan Konsekuen</a:t>
            </a:r>
            <a:endParaRPr lang="en-US" sz="19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10/3/2017</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10/3/2017</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663</Words>
  <Application>Microsoft Office PowerPoint</Application>
  <PresentationFormat>On-screen Show (4:3)</PresentationFormat>
  <Paragraphs>90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user</cp:lastModifiedBy>
  <cp:revision>11</cp:revision>
  <dcterms:created xsi:type="dcterms:W3CDTF">2010-03-15T04:42:36Z</dcterms:created>
  <dcterms:modified xsi:type="dcterms:W3CDTF">2017-10-03T03:10:28Z</dcterms:modified>
</cp:coreProperties>
</file>