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F8F8-3A9B-4E45-94F7-B5A39D6AC32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A8B5-883D-4B74-8AB3-492C10114D6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6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F8F8-3A9B-4E45-94F7-B5A39D6AC32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A8B5-883D-4B74-8AB3-492C1011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05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F8F8-3A9B-4E45-94F7-B5A39D6AC32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A8B5-883D-4B74-8AB3-492C1011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47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F8F8-3A9B-4E45-94F7-B5A39D6AC32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A8B5-883D-4B74-8AB3-492C10114D6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0632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F8F8-3A9B-4E45-94F7-B5A39D6AC32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A8B5-883D-4B74-8AB3-492C1011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04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F8F8-3A9B-4E45-94F7-B5A39D6AC32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A8B5-883D-4B74-8AB3-492C10114D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0273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F8F8-3A9B-4E45-94F7-B5A39D6AC32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A8B5-883D-4B74-8AB3-492C1011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37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F8F8-3A9B-4E45-94F7-B5A39D6AC32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A8B5-883D-4B74-8AB3-492C1011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32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F8F8-3A9B-4E45-94F7-B5A39D6AC32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A8B5-883D-4B74-8AB3-492C1011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50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F8F8-3A9B-4E45-94F7-B5A39D6AC32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A8B5-883D-4B74-8AB3-492C1011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64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F8F8-3A9B-4E45-94F7-B5A39D6AC32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A8B5-883D-4B74-8AB3-492C1011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49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F8F8-3A9B-4E45-94F7-B5A39D6AC32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A8B5-883D-4B74-8AB3-492C1011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13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F8F8-3A9B-4E45-94F7-B5A39D6AC32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A8B5-883D-4B74-8AB3-492C1011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48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F8F8-3A9B-4E45-94F7-B5A39D6AC32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A8B5-883D-4B74-8AB3-492C1011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67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F8F8-3A9B-4E45-94F7-B5A39D6AC32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A8B5-883D-4B74-8AB3-492C1011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5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F8F8-3A9B-4E45-94F7-B5A39D6AC32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A8B5-883D-4B74-8AB3-492C1011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57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F8F8-3A9B-4E45-94F7-B5A39D6AC32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A8B5-883D-4B74-8AB3-492C1011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13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B87F8F8-3A9B-4E45-94F7-B5A39D6AC32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D41A8B5-883D-4B74-8AB3-492C10114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242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565032"/>
          </a:xfrm>
        </p:spPr>
        <p:txBody>
          <a:bodyPr/>
          <a:lstStyle/>
          <a:p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446" y="3820116"/>
            <a:ext cx="8001000" cy="870637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+mj-lt"/>
              </a:rPr>
              <a:t>Membuat</a:t>
            </a:r>
            <a:r>
              <a:rPr lang="en-US" sz="2800" b="1" dirty="0">
                <a:solidFill>
                  <a:schemeClr val="tx1"/>
                </a:solidFill>
                <a:latin typeface="+mj-lt"/>
              </a:rPr>
              <a:t> Dan </a:t>
            </a:r>
            <a:r>
              <a:rPr lang="en-US" sz="2800" b="1" dirty="0" err="1">
                <a:solidFill>
                  <a:schemeClr val="tx1"/>
                </a:solidFill>
                <a:latin typeface="+mj-lt"/>
              </a:rPr>
              <a:t>Memformat</a:t>
            </a:r>
            <a:r>
              <a:rPr lang="en-US" sz="28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Tabel</a:t>
            </a:r>
            <a:r>
              <a:rPr lang="en-US" sz="28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Serta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Membuat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Format Bullet &amp; Numbering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1794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964" y="282039"/>
            <a:ext cx="6049097" cy="784366"/>
          </a:xfrm>
        </p:spPr>
        <p:txBody>
          <a:bodyPr/>
          <a:lstStyle/>
          <a:p>
            <a:r>
              <a:rPr lang="en-US" dirty="0" err="1"/>
              <a:t>Menyisipkan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,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kolom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1" y="3705101"/>
            <a:ext cx="11435937" cy="22931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2965" y="1389414"/>
            <a:ext cx="5787840" cy="299632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Menambahkan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baris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Blok </a:t>
            </a:r>
            <a:r>
              <a:rPr lang="en-US" dirty="0" err="1" smtClean="0">
                <a:solidFill>
                  <a:schemeClr val="tx1"/>
                </a:solidFill>
              </a:rPr>
              <a:t>sel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disisipkan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tombol</a:t>
            </a:r>
            <a:r>
              <a:rPr lang="en-US" dirty="0" smtClean="0">
                <a:solidFill>
                  <a:schemeClr val="tx1"/>
                </a:solidFill>
              </a:rPr>
              <a:t> insert above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tab layout – </a:t>
            </a:r>
            <a:r>
              <a:rPr lang="en-US" dirty="0" err="1" smtClean="0">
                <a:solidFill>
                  <a:schemeClr val="tx1"/>
                </a:solidFill>
              </a:rPr>
              <a:t>grup</a:t>
            </a:r>
            <a:r>
              <a:rPr lang="en-US" dirty="0" smtClean="0">
                <a:solidFill>
                  <a:schemeClr val="tx1"/>
                </a:solidFill>
              </a:rPr>
              <a:t> rows and columns,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menambahkan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baris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terpilih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insert below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menambahkan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dibawah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garis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dipilih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781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089" y="424543"/>
            <a:ext cx="5942219" cy="1371600"/>
          </a:xfrm>
        </p:spPr>
        <p:txBody>
          <a:bodyPr/>
          <a:lstStyle/>
          <a:p>
            <a:r>
              <a:rPr lang="en-US" dirty="0" err="1"/>
              <a:t>Menyisipkan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,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kolom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16" y="3759243"/>
            <a:ext cx="11139053" cy="24159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090" y="2057400"/>
            <a:ext cx="8424162" cy="2091267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Menambahkan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Blok </a:t>
            </a:r>
            <a:r>
              <a:rPr lang="en-US" dirty="0" err="1" smtClean="0">
                <a:solidFill>
                  <a:schemeClr val="tx1"/>
                </a:solidFill>
              </a:rPr>
              <a:t>sel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disisipkan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Pilih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tombol</a:t>
            </a:r>
            <a:r>
              <a:rPr lang="en-US" dirty="0" smtClean="0">
                <a:solidFill>
                  <a:schemeClr val="tx1"/>
                </a:solidFill>
              </a:rPr>
              <a:t> insert right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tab layout – </a:t>
            </a:r>
            <a:r>
              <a:rPr lang="en-US" dirty="0" err="1" smtClean="0">
                <a:solidFill>
                  <a:schemeClr val="tx1"/>
                </a:solidFill>
              </a:rPr>
              <a:t>grup</a:t>
            </a:r>
            <a:r>
              <a:rPr lang="en-US" dirty="0" smtClean="0">
                <a:solidFill>
                  <a:schemeClr val="tx1"/>
                </a:solidFill>
              </a:rPr>
              <a:t> rows and columns,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menyisipkan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tombol</a:t>
            </a:r>
            <a:r>
              <a:rPr lang="en-US" dirty="0" smtClean="0">
                <a:solidFill>
                  <a:schemeClr val="tx1"/>
                </a:solidFill>
              </a:rPr>
              <a:t> insert left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menambahkan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disebelah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diblok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20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590" y="519546"/>
            <a:ext cx="5490957" cy="1371600"/>
          </a:xfrm>
        </p:spPr>
        <p:txBody>
          <a:bodyPr/>
          <a:lstStyle/>
          <a:p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, </a:t>
            </a:r>
            <a:r>
              <a:rPr lang="en-US" dirty="0" err="1" smtClean="0"/>
              <a:t>baris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36" y="3550723"/>
            <a:ext cx="11578442" cy="269569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591" y="2294466"/>
            <a:ext cx="5965970" cy="209126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Blok yang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dihapus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delete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tab layout – </a:t>
            </a:r>
            <a:r>
              <a:rPr lang="en-US" dirty="0" err="1" smtClean="0">
                <a:solidFill>
                  <a:schemeClr val="tx1"/>
                </a:solidFill>
              </a:rPr>
              <a:t>grup</a:t>
            </a:r>
            <a:r>
              <a:rPr lang="en-US" dirty="0" smtClean="0">
                <a:solidFill>
                  <a:schemeClr val="tx1"/>
                </a:solidFill>
              </a:rPr>
              <a:t> rows and columns,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tampil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pilihan</a:t>
            </a:r>
            <a:r>
              <a:rPr lang="en-US" dirty="0" smtClean="0">
                <a:solidFill>
                  <a:schemeClr val="tx1"/>
                </a:solidFill>
              </a:rPr>
              <a:t> sub menu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81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37" y="282039"/>
            <a:ext cx="3657600" cy="1371600"/>
          </a:xfrm>
        </p:spPr>
        <p:txBody>
          <a:bodyPr/>
          <a:lstStyle/>
          <a:p>
            <a:r>
              <a:rPr lang="en-US" dirty="0" err="1" smtClean="0"/>
              <a:t>Memutar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1" y="3044860"/>
            <a:ext cx="11495314" cy="352219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337" y="1967290"/>
            <a:ext cx="5823466" cy="209126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Pilih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teks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diputar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arahnya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Pilih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tombol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perintah</a:t>
            </a:r>
            <a:r>
              <a:rPr lang="en-US" dirty="0" smtClean="0">
                <a:solidFill>
                  <a:schemeClr val="tx1"/>
                </a:solidFill>
              </a:rPr>
              <a:t> text direction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tab layout – </a:t>
            </a:r>
            <a:r>
              <a:rPr lang="en-US" dirty="0" err="1" smtClean="0">
                <a:solidFill>
                  <a:schemeClr val="tx1"/>
                </a:solidFill>
              </a:rPr>
              <a:t>grup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aligment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867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965" y="519546"/>
            <a:ext cx="3657600" cy="1371600"/>
          </a:xfrm>
        </p:spPr>
        <p:txBody>
          <a:bodyPr/>
          <a:lstStyle/>
          <a:p>
            <a:r>
              <a:rPr lang="en-US" dirty="0" err="1" smtClean="0"/>
              <a:t>Mengkonversi</a:t>
            </a:r>
            <a:r>
              <a:rPr lang="en-US" dirty="0" smtClean="0"/>
              <a:t> data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2964" y="2399804"/>
            <a:ext cx="4445929" cy="4048497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Ketik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teks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dikonversikan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Blok </a:t>
            </a:r>
            <a:r>
              <a:rPr lang="en-US" dirty="0" err="1" smtClean="0">
                <a:solidFill>
                  <a:schemeClr val="tx1"/>
                </a:solidFill>
              </a:rPr>
              <a:t>teks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tombol</a:t>
            </a:r>
            <a:r>
              <a:rPr lang="en-US" dirty="0" smtClean="0">
                <a:solidFill>
                  <a:schemeClr val="tx1"/>
                </a:solidFill>
              </a:rPr>
              <a:t> table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tab insert – </a:t>
            </a:r>
            <a:r>
              <a:rPr lang="en-US" dirty="0" err="1" smtClean="0">
                <a:solidFill>
                  <a:schemeClr val="tx1"/>
                </a:solidFill>
              </a:rPr>
              <a:t>grup</a:t>
            </a:r>
            <a:r>
              <a:rPr lang="en-US" dirty="0" smtClean="0">
                <a:solidFill>
                  <a:schemeClr val="tx1"/>
                </a:solidFill>
              </a:rPr>
              <a:t> tables, </a:t>
            </a:r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perintah</a:t>
            </a:r>
            <a:r>
              <a:rPr lang="en-US" dirty="0" smtClean="0">
                <a:solidFill>
                  <a:schemeClr val="tx1"/>
                </a:solidFill>
              </a:rPr>
              <a:t> convert text to table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tampil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kotak</a:t>
            </a:r>
            <a:r>
              <a:rPr lang="en-US" dirty="0" smtClean="0">
                <a:solidFill>
                  <a:schemeClr val="tx1"/>
                </a:solidFill>
              </a:rPr>
              <a:t> dialog convert text to table.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baris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anda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pilihan</a:t>
            </a:r>
            <a:r>
              <a:rPr lang="en-US" dirty="0" smtClean="0">
                <a:solidFill>
                  <a:schemeClr val="tx1"/>
                </a:solidFill>
              </a:rPr>
              <a:t> paragraphs (</a:t>
            </a:r>
            <a:r>
              <a:rPr lang="en-US" dirty="0" err="1" smtClean="0">
                <a:solidFill>
                  <a:schemeClr val="tx1"/>
                </a:solidFill>
              </a:rPr>
              <a:t>tanda</a:t>
            </a:r>
            <a:r>
              <a:rPr lang="en-US" dirty="0" smtClean="0">
                <a:solidFill>
                  <a:schemeClr val="tx1"/>
                </a:solidFill>
              </a:rPr>
              <a:t> paragraph), </a:t>
            </a:r>
            <a:r>
              <a:rPr lang="en-US" dirty="0" err="1" smtClean="0">
                <a:solidFill>
                  <a:schemeClr val="tx1"/>
                </a:solidFill>
              </a:rPr>
              <a:t>commans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koma</a:t>
            </a:r>
            <a:r>
              <a:rPr lang="en-US" dirty="0" smtClean="0">
                <a:solidFill>
                  <a:schemeClr val="tx1"/>
                </a:solidFill>
              </a:rPr>
              <a:t>), tabs (tab stop),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baca</a:t>
            </a:r>
            <a:r>
              <a:rPr lang="en-US" dirty="0" smtClean="0">
                <a:solidFill>
                  <a:schemeClr val="tx1"/>
                </a:solidFill>
              </a:rPr>
              <a:t> yang lain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kotak</a:t>
            </a:r>
            <a:r>
              <a:rPr lang="en-US" dirty="0" smtClean="0">
                <a:solidFill>
                  <a:schemeClr val="tx1"/>
                </a:solidFill>
              </a:rPr>
              <a:t> other.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OK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641" y="193077"/>
            <a:ext cx="5057775" cy="3705225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840" y="4196380"/>
            <a:ext cx="64293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216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61" y="555171"/>
            <a:ext cx="3657600" cy="846117"/>
          </a:xfrm>
        </p:spPr>
        <p:txBody>
          <a:bodyPr/>
          <a:lstStyle/>
          <a:p>
            <a:r>
              <a:rPr lang="en-US" dirty="0" err="1" smtClean="0"/>
              <a:t>Memformat</a:t>
            </a:r>
            <a:r>
              <a:rPr lang="en-US" dirty="0" smtClean="0"/>
              <a:t> table </a:t>
            </a:r>
            <a:r>
              <a:rPr lang="en-US" dirty="0" err="1" smtClean="0"/>
              <a:t>dengan</a:t>
            </a:r>
            <a:r>
              <a:rPr lang="en-US" dirty="0" smtClean="0"/>
              <a:t> table styles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7" y="2529445"/>
            <a:ext cx="11032177" cy="415042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60" y="1579419"/>
            <a:ext cx="7177253" cy="267414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Aktif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tab design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format yang </a:t>
            </a:r>
            <a:r>
              <a:rPr lang="en-US" dirty="0" err="1" smtClean="0">
                <a:solidFill>
                  <a:schemeClr val="tx1"/>
                </a:solidFill>
              </a:rPr>
              <a:t>ditampilkan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693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9546"/>
            <a:ext cx="4659684" cy="774864"/>
          </a:xfrm>
        </p:spPr>
        <p:txBody>
          <a:bodyPr/>
          <a:lstStyle/>
          <a:p>
            <a:r>
              <a:rPr lang="en-US" dirty="0" err="1" smtClean="0"/>
              <a:t>Mengurutkan</a:t>
            </a:r>
            <a:r>
              <a:rPr lang="en-US" dirty="0" smtClean="0"/>
              <a:t> data </a:t>
            </a:r>
            <a:r>
              <a:rPr lang="en-US" dirty="0" err="1" smtClean="0"/>
              <a:t>tabel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170" y="962614"/>
            <a:ext cx="5367646" cy="540256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2" y="1650670"/>
            <a:ext cx="5146572" cy="4928260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Letakkan</a:t>
            </a:r>
            <a:r>
              <a:rPr lang="en-US" dirty="0" smtClean="0">
                <a:solidFill>
                  <a:schemeClr val="tx1"/>
                </a:solidFill>
              </a:rPr>
              <a:t> insertion point </a:t>
            </a:r>
            <a:r>
              <a:rPr lang="en-US" dirty="0" err="1" smtClean="0">
                <a:solidFill>
                  <a:schemeClr val="tx1"/>
                </a:solidFill>
              </a:rPr>
              <a:t>didalam</a:t>
            </a:r>
            <a:r>
              <a:rPr lang="en-US" dirty="0" smtClean="0">
                <a:solidFill>
                  <a:schemeClr val="tx1"/>
                </a:solidFill>
              </a:rPr>
              <a:t> table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tombol</a:t>
            </a:r>
            <a:r>
              <a:rPr lang="en-US" dirty="0" smtClean="0">
                <a:solidFill>
                  <a:schemeClr val="tx1"/>
                </a:solidFill>
              </a:rPr>
              <a:t> sort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tab layout – </a:t>
            </a:r>
            <a:r>
              <a:rPr lang="en-US" dirty="0" err="1" smtClean="0">
                <a:solidFill>
                  <a:schemeClr val="tx1"/>
                </a:solidFill>
              </a:rPr>
              <a:t>grup</a:t>
            </a:r>
            <a:r>
              <a:rPr lang="en-US" dirty="0" smtClean="0">
                <a:solidFill>
                  <a:schemeClr val="tx1"/>
                </a:solidFill>
              </a:rPr>
              <a:t> data,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membuka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kotak</a:t>
            </a:r>
            <a:r>
              <a:rPr lang="en-US" dirty="0" smtClean="0">
                <a:solidFill>
                  <a:schemeClr val="tx1"/>
                </a:solidFill>
              </a:rPr>
              <a:t> dialog sort.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Pilih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table yang </a:t>
            </a:r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kunci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pengurutan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sort by.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Tentukan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tipe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kotak</a:t>
            </a:r>
            <a:r>
              <a:rPr lang="en-US" dirty="0" smtClean="0">
                <a:solidFill>
                  <a:schemeClr val="tx1"/>
                </a:solidFill>
              </a:rPr>
              <a:t> dialog type,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: Number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bertipe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angka</a:t>
            </a:r>
            <a:r>
              <a:rPr lang="en-US" dirty="0" smtClean="0">
                <a:solidFill>
                  <a:schemeClr val="tx1"/>
                </a:solidFill>
              </a:rPr>
              <a:t>, text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teks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date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bertipe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tanggal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Ascending,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mengurutkan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menarik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seperti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A-Z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0-9.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Descending,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mengurutkan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menurun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seperti</a:t>
            </a:r>
            <a:r>
              <a:rPr lang="en-US" dirty="0" smtClean="0">
                <a:solidFill>
                  <a:schemeClr val="tx1"/>
                </a:solidFill>
              </a:rPr>
              <a:t> Z-A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9-0/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Tentukan</a:t>
            </a:r>
            <a:r>
              <a:rPr lang="en-US" dirty="0" smtClean="0">
                <a:solidFill>
                  <a:schemeClr val="tx1"/>
                </a:solidFill>
              </a:rPr>
              <a:t> table yang </a:t>
            </a:r>
            <a:r>
              <a:rPr lang="en-US" dirty="0" err="1" smtClean="0">
                <a:solidFill>
                  <a:schemeClr val="tx1"/>
                </a:solidFill>
              </a:rPr>
              <a:t>terpilih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judul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table yang </a:t>
            </a:r>
            <a:r>
              <a:rPr lang="en-US" dirty="0" err="1" smtClean="0">
                <a:solidFill>
                  <a:schemeClr val="tx1"/>
                </a:solidFill>
              </a:rPr>
              <a:t>dipilih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judul</a:t>
            </a:r>
            <a:r>
              <a:rPr lang="en-US" dirty="0" smtClean="0">
                <a:solidFill>
                  <a:schemeClr val="tx1"/>
                </a:solidFill>
              </a:rPr>
              <a:t> table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diurutkan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aktifkan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pilihan</a:t>
            </a:r>
            <a:r>
              <a:rPr lang="en-US" dirty="0" smtClean="0">
                <a:solidFill>
                  <a:schemeClr val="tx1"/>
                </a:solidFill>
              </a:rPr>
              <a:t> header row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my list has.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table yang </a:t>
            </a:r>
            <a:r>
              <a:rPr lang="en-US" dirty="0" err="1" smtClean="0">
                <a:solidFill>
                  <a:schemeClr val="tx1"/>
                </a:solidFill>
              </a:rPr>
              <a:t>dipilih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judul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aktifkan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pilihan</a:t>
            </a:r>
            <a:r>
              <a:rPr lang="en-US" dirty="0" smtClean="0">
                <a:solidFill>
                  <a:schemeClr val="tx1"/>
                </a:solidFill>
              </a:rPr>
              <a:t> no header row.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62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341" y="519546"/>
            <a:ext cx="3657600" cy="1371600"/>
          </a:xfrm>
        </p:spPr>
        <p:txBody>
          <a:bodyPr/>
          <a:lstStyle/>
          <a:p>
            <a:r>
              <a:rPr lang="en-US" dirty="0" err="1" smtClean="0"/>
              <a:t>Memecah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menggabung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1" y="1626920"/>
            <a:ext cx="4370119" cy="416823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341" y="2057400"/>
            <a:ext cx="4422178" cy="3868387"/>
          </a:xfrm>
        </p:spPr>
        <p:txBody>
          <a:bodyPr>
            <a:normAutofit fontScale="925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Memecah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Blok </a:t>
            </a:r>
            <a:r>
              <a:rPr lang="en-US" dirty="0" err="1" smtClean="0">
                <a:solidFill>
                  <a:schemeClr val="tx1"/>
                </a:solidFill>
              </a:rPr>
              <a:t>beberapa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dipecah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Pilih</a:t>
            </a:r>
            <a:r>
              <a:rPr lang="en-US" dirty="0" smtClean="0">
                <a:solidFill>
                  <a:schemeClr val="tx1"/>
                </a:solidFill>
              </a:rPr>
              <a:t> split cells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tab layout – </a:t>
            </a:r>
            <a:r>
              <a:rPr lang="en-US" dirty="0" err="1" smtClean="0">
                <a:solidFill>
                  <a:schemeClr val="tx1"/>
                </a:solidFill>
              </a:rPr>
              <a:t>grup</a:t>
            </a:r>
            <a:r>
              <a:rPr lang="en-US" dirty="0" smtClean="0">
                <a:solidFill>
                  <a:schemeClr val="tx1"/>
                </a:solidFill>
              </a:rPr>
              <a:t> merge,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tampil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kotak</a:t>
            </a:r>
            <a:r>
              <a:rPr lang="en-US" dirty="0" smtClean="0">
                <a:solidFill>
                  <a:schemeClr val="tx1"/>
                </a:solidFill>
              </a:rPr>
              <a:t> dialog split cells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Masukan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number of columns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number of rows.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menggabung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diblok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sebelum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dipecah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kembali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aktifkan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periksa</a:t>
            </a:r>
            <a:r>
              <a:rPr lang="en-US" dirty="0" smtClean="0">
                <a:solidFill>
                  <a:schemeClr val="tx1"/>
                </a:solidFill>
              </a:rPr>
              <a:t> merge cells before split,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</a:t>
            </a:r>
            <a:r>
              <a:rPr lang="en-US" dirty="0" smtClean="0">
                <a:solidFill>
                  <a:schemeClr val="tx1"/>
                </a:solidFill>
              </a:rPr>
              <a:t> table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ukuran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baris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sama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45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780" y="395844"/>
            <a:ext cx="3657600" cy="1371600"/>
          </a:xfrm>
        </p:spPr>
        <p:txBody>
          <a:bodyPr/>
          <a:lstStyle/>
          <a:p>
            <a:r>
              <a:rPr lang="en-US" dirty="0" err="1"/>
              <a:t>Memecah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menggabung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80" y="3529079"/>
            <a:ext cx="11100667" cy="282422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1" y="1746662"/>
            <a:ext cx="6512235" cy="2091267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Menggabung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Blok </a:t>
            </a:r>
            <a:r>
              <a:rPr lang="en-US" dirty="0" err="1" smtClean="0">
                <a:solidFill>
                  <a:schemeClr val="tx1"/>
                </a:solidFill>
              </a:rPr>
              <a:t>beberapa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digabung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tombol</a:t>
            </a:r>
            <a:r>
              <a:rPr lang="en-US" dirty="0" smtClean="0">
                <a:solidFill>
                  <a:schemeClr val="tx1"/>
                </a:solidFill>
              </a:rPr>
              <a:t> merge cells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tab layout – </a:t>
            </a:r>
            <a:r>
              <a:rPr lang="en-US" dirty="0" err="1" smtClean="0">
                <a:solidFill>
                  <a:schemeClr val="tx1"/>
                </a:solidFill>
              </a:rPr>
              <a:t>grup</a:t>
            </a:r>
            <a:r>
              <a:rPr lang="en-US" dirty="0" smtClean="0">
                <a:solidFill>
                  <a:schemeClr val="tx1"/>
                </a:solidFill>
              </a:rPr>
              <a:t> merge.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069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389" y="92033"/>
            <a:ext cx="5727655" cy="4423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Format bullet </a:t>
            </a:r>
            <a:r>
              <a:rPr lang="en-US" dirty="0" err="1" smtClean="0"/>
              <a:t>dan</a:t>
            </a:r>
            <a:r>
              <a:rPr lang="en-US" dirty="0" smtClean="0"/>
              <a:t> numbering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166" y="92033"/>
            <a:ext cx="5570910" cy="260280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085" y="890649"/>
            <a:ext cx="5205948" cy="180418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Blok </a:t>
            </a:r>
            <a:r>
              <a:rPr lang="en-US" sz="1800" dirty="0" err="1" smtClean="0">
                <a:solidFill>
                  <a:schemeClr val="tx1"/>
                </a:solidFill>
              </a:rPr>
              <a:t>atau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pilih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teks</a:t>
            </a:r>
            <a:r>
              <a:rPr lang="en-US" sz="1800" dirty="0" smtClean="0">
                <a:solidFill>
                  <a:schemeClr val="tx1"/>
                </a:solidFill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</a:rPr>
              <a:t>akan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diformat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</a:rPr>
              <a:t>Klik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tombol</a:t>
            </a:r>
            <a:r>
              <a:rPr lang="en-US" sz="1800" dirty="0" smtClean="0">
                <a:solidFill>
                  <a:schemeClr val="tx1"/>
                </a:solidFill>
              </a:rPr>
              <a:t> bullets </a:t>
            </a:r>
            <a:r>
              <a:rPr lang="en-US" sz="1800" dirty="0" err="1" smtClean="0">
                <a:solidFill>
                  <a:schemeClr val="tx1"/>
                </a:solidFill>
              </a:rPr>
              <a:t>untuk</a:t>
            </a:r>
            <a:r>
              <a:rPr lang="en-US" sz="1800" dirty="0" smtClean="0">
                <a:solidFill>
                  <a:schemeClr val="tx1"/>
                </a:solidFill>
              </a:rPr>
              <a:t> format bullet, </a:t>
            </a:r>
            <a:r>
              <a:rPr lang="en-US" sz="1800" dirty="0" err="1" smtClean="0">
                <a:solidFill>
                  <a:schemeClr val="tx1"/>
                </a:solidFill>
              </a:rPr>
              <a:t>tombol</a:t>
            </a:r>
            <a:r>
              <a:rPr lang="en-US" sz="1800" dirty="0" smtClean="0">
                <a:solidFill>
                  <a:schemeClr val="tx1"/>
                </a:solidFill>
              </a:rPr>
              <a:t> numbering </a:t>
            </a:r>
            <a:r>
              <a:rPr lang="en-US" sz="1800" dirty="0" err="1" smtClean="0">
                <a:solidFill>
                  <a:schemeClr val="tx1"/>
                </a:solidFill>
              </a:rPr>
              <a:t>untuk</a:t>
            </a:r>
            <a:r>
              <a:rPr lang="en-US" sz="1800" dirty="0" smtClean="0">
                <a:solidFill>
                  <a:schemeClr val="tx1"/>
                </a:solidFill>
              </a:rPr>
              <a:t> format </a:t>
            </a:r>
            <a:r>
              <a:rPr lang="en-US" sz="1800" dirty="0" err="1" smtClean="0">
                <a:solidFill>
                  <a:schemeClr val="tx1"/>
                </a:solidFill>
              </a:rPr>
              <a:t>penomoran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dan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klik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tombol</a:t>
            </a:r>
            <a:r>
              <a:rPr lang="en-US" sz="1800" dirty="0" smtClean="0">
                <a:solidFill>
                  <a:schemeClr val="tx1"/>
                </a:solidFill>
              </a:rPr>
              <a:t> multilevel list </a:t>
            </a:r>
            <a:r>
              <a:rPr lang="en-US" sz="1800" dirty="0" err="1" smtClean="0">
                <a:solidFill>
                  <a:schemeClr val="tx1"/>
                </a:solidFill>
              </a:rPr>
              <a:t>untuk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penomoran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bertingkat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166" y="3011220"/>
            <a:ext cx="5570910" cy="35744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06" y="3011220"/>
            <a:ext cx="5522027" cy="357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54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34830" y="130629"/>
            <a:ext cx="5574084" cy="111628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Mengenal</a:t>
            </a:r>
            <a:r>
              <a:rPr lang="en-US" sz="4000" dirty="0" smtClean="0"/>
              <a:t> </a:t>
            </a:r>
            <a:r>
              <a:rPr lang="en-US" sz="4000" dirty="0" err="1" smtClean="0"/>
              <a:t>tabel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107819"/>
              </p:ext>
            </p:extLst>
          </p:nvPr>
        </p:nvGraphicFramePr>
        <p:xfrm>
          <a:off x="6467496" y="2193966"/>
          <a:ext cx="5182196" cy="2271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549"/>
                <a:gridCol w="1295549"/>
                <a:gridCol w="1295549"/>
                <a:gridCol w="1295549"/>
              </a:tblGrid>
              <a:tr h="5677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 marL="89504" marR="895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9504" marR="895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9504" marR="895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Sel</a:t>
                      </a:r>
                      <a:endParaRPr lang="en-US" dirty="0"/>
                    </a:p>
                  </a:txBody>
                  <a:tcPr marL="89504" marR="895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7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9504" marR="895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B2</a:t>
                      </a:r>
                      <a:endParaRPr lang="en-US" dirty="0"/>
                    </a:p>
                  </a:txBody>
                  <a:tcPr marL="89504" marR="895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9504" marR="895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Baris</a:t>
                      </a:r>
                      <a:endParaRPr lang="en-US" dirty="0"/>
                    </a:p>
                  </a:txBody>
                  <a:tcPr marL="89504" marR="895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5677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9504" marR="895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9504" marR="895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C3</a:t>
                      </a:r>
                      <a:endParaRPr lang="en-US" dirty="0"/>
                    </a:p>
                  </a:txBody>
                  <a:tcPr marL="89504" marR="895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9504" marR="895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7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9504" marR="895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Kolom</a:t>
                      </a:r>
                      <a:endParaRPr lang="en-US" dirty="0"/>
                    </a:p>
                  </a:txBody>
                  <a:tcPr marL="89504" marR="895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9504" marR="895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D4</a:t>
                      </a:r>
                      <a:endParaRPr lang="en-US" dirty="0"/>
                    </a:p>
                  </a:txBody>
                  <a:tcPr marL="89504" marR="895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34830" y="2006929"/>
            <a:ext cx="5574084" cy="4429495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(column),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didalam</a:t>
            </a:r>
            <a:r>
              <a:rPr lang="en-US" dirty="0" smtClean="0">
                <a:solidFill>
                  <a:schemeClr val="tx1"/>
                </a:solidFill>
              </a:rPr>
              <a:t> table </a:t>
            </a:r>
            <a:r>
              <a:rPr lang="en-US" dirty="0" err="1" smtClean="0">
                <a:solidFill>
                  <a:schemeClr val="tx1"/>
                </a:solidFill>
              </a:rPr>
              <a:t>M.Word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pembacaan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urutan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abjad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dimana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pertama</a:t>
            </a:r>
            <a:r>
              <a:rPr lang="en-US" dirty="0" smtClean="0">
                <a:solidFill>
                  <a:schemeClr val="tx1"/>
                </a:solidFill>
              </a:rPr>
              <a:t> table </a:t>
            </a:r>
            <a:r>
              <a:rPr lang="en-US" dirty="0" err="1" smtClean="0">
                <a:solidFill>
                  <a:schemeClr val="tx1"/>
                </a:solidFill>
              </a:rPr>
              <a:t>disebut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A, </a:t>
            </a:r>
            <a:r>
              <a:rPr lang="en-US" dirty="0" err="1" smtClean="0">
                <a:solidFill>
                  <a:schemeClr val="tx1"/>
                </a:solidFill>
              </a:rPr>
              <a:t>berikutnya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B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seterusnya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Sel</a:t>
            </a:r>
            <a:r>
              <a:rPr lang="en-US" dirty="0" smtClean="0">
                <a:solidFill>
                  <a:schemeClr val="tx1"/>
                </a:solidFill>
              </a:rPr>
              <a:t> (Cell), </a:t>
            </a:r>
            <a:r>
              <a:rPr lang="en-US" dirty="0" err="1" smtClean="0">
                <a:solidFill>
                  <a:schemeClr val="tx1"/>
                </a:solidFill>
              </a:rPr>
              <a:t>sel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terkecil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table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baris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Baris</a:t>
            </a:r>
            <a:r>
              <a:rPr lang="en-US" dirty="0" smtClean="0">
                <a:solidFill>
                  <a:schemeClr val="tx1"/>
                </a:solidFill>
              </a:rPr>
              <a:t> (Row), </a:t>
            </a:r>
            <a:r>
              <a:rPr lang="en-US" dirty="0" err="1" smtClean="0">
                <a:solidFill>
                  <a:schemeClr val="tx1"/>
                </a:solidFill>
              </a:rPr>
              <a:t>baris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M.Word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pembacaan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urutan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angka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dimana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pertama</a:t>
            </a:r>
            <a:r>
              <a:rPr lang="en-US" dirty="0" smtClean="0">
                <a:solidFill>
                  <a:schemeClr val="tx1"/>
                </a:solidFill>
              </a:rPr>
              <a:t> table </a:t>
            </a:r>
            <a:r>
              <a:rPr lang="en-US" dirty="0" err="1" smtClean="0">
                <a:solidFill>
                  <a:schemeClr val="tx1"/>
                </a:solidFill>
              </a:rPr>
              <a:t>disebut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baris</a:t>
            </a:r>
            <a:r>
              <a:rPr lang="en-US" dirty="0" smtClean="0">
                <a:solidFill>
                  <a:schemeClr val="tx1"/>
                </a:solidFill>
              </a:rPr>
              <a:t> 1, </a:t>
            </a:r>
            <a:r>
              <a:rPr lang="en-US" dirty="0" err="1" smtClean="0">
                <a:solidFill>
                  <a:schemeClr val="tx1"/>
                </a:solidFill>
              </a:rPr>
              <a:t>berikutnya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baris</a:t>
            </a:r>
            <a:r>
              <a:rPr lang="en-US" dirty="0" smtClean="0">
                <a:solidFill>
                  <a:schemeClr val="tx1"/>
                </a:solidFill>
              </a:rPr>
              <a:t> 2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seterusnya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46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06083" y="106550"/>
            <a:ext cx="8534401" cy="58222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95003" y="688770"/>
            <a:ext cx="11922826" cy="583078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Buatlah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jurnal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transaksi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table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Microsoft word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transaksi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dibawah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01-12-2015 </a:t>
            </a:r>
            <a:r>
              <a:rPr lang="en-US" dirty="0" err="1" smtClean="0">
                <a:solidFill>
                  <a:schemeClr val="tx1"/>
                </a:solidFill>
              </a:rPr>
              <a:t>Diterima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sebesar</a:t>
            </a:r>
            <a:r>
              <a:rPr lang="en-US" dirty="0" smtClean="0">
                <a:solidFill>
                  <a:schemeClr val="tx1"/>
                </a:solidFill>
              </a:rPr>
              <a:t> $ 500.000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modal </a:t>
            </a:r>
            <a:r>
              <a:rPr lang="en-US" dirty="0" err="1" smtClean="0">
                <a:solidFill>
                  <a:schemeClr val="tx1"/>
                </a:solidFill>
              </a:rPr>
              <a:t>awal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usaha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976313" indent="-976313"/>
            <a:r>
              <a:rPr lang="en-US" dirty="0" smtClean="0">
                <a:solidFill>
                  <a:schemeClr val="tx1"/>
                </a:solidFill>
              </a:rPr>
              <a:t>02-12-2015 </a:t>
            </a:r>
            <a:r>
              <a:rPr lang="en-US" dirty="0" err="1" smtClean="0">
                <a:solidFill>
                  <a:schemeClr val="tx1"/>
                </a:solidFill>
              </a:rPr>
              <a:t>Dibeli</a:t>
            </a:r>
            <a:r>
              <a:rPr lang="en-US" dirty="0" smtClean="0">
                <a:solidFill>
                  <a:schemeClr val="tx1"/>
                </a:solidFill>
              </a:rPr>
              <a:t> Coastland Drive In Theatre </a:t>
            </a:r>
            <a:r>
              <a:rPr lang="en-US" dirty="0" err="1" smtClean="0">
                <a:solidFill>
                  <a:schemeClr val="tx1"/>
                </a:solidFill>
              </a:rPr>
              <a:t>seharga</a:t>
            </a:r>
            <a:r>
              <a:rPr lang="en-US" dirty="0" smtClean="0">
                <a:solidFill>
                  <a:schemeClr val="tx1"/>
                </a:solidFill>
              </a:rPr>
              <a:t> $ 150.000 yang </a:t>
            </a:r>
            <a:r>
              <a:rPr lang="en-US" dirty="0" err="1" smtClean="0">
                <a:solidFill>
                  <a:schemeClr val="tx1"/>
                </a:solidFill>
              </a:rPr>
              <a:t>dirinci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tanah</a:t>
            </a:r>
            <a:r>
              <a:rPr lang="en-US" dirty="0" smtClean="0">
                <a:solidFill>
                  <a:schemeClr val="tx1"/>
                </a:solidFill>
              </a:rPr>
              <a:t> $ 60.000 </a:t>
            </a:r>
            <a:r>
              <a:rPr lang="en-US" dirty="0" err="1" smtClean="0">
                <a:solidFill>
                  <a:schemeClr val="tx1"/>
                </a:solidFill>
              </a:rPr>
              <a:t>bangunan</a:t>
            </a:r>
            <a:r>
              <a:rPr lang="en-US" dirty="0" smtClean="0">
                <a:solidFill>
                  <a:schemeClr val="tx1"/>
                </a:solidFill>
              </a:rPr>
              <a:t> $ 60.000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peralatan</a:t>
            </a:r>
            <a:r>
              <a:rPr lang="en-US" dirty="0" smtClean="0">
                <a:solidFill>
                  <a:schemeClr val="tx1"/>
                </a:solidFill>
              </a:rPr>
              <a:t> $ 30.000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tunai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03-12-2015 </a:t>
            </a:r>
            <a:r>
              <a:rPr lang="en-US" dirty="0" err="1" smtClean="0">
                <a:solidFill>
                  <a:schemeClr val="tx1"/>
                </a:solidFill>
              </a:rPr>
              <a:t>Diterima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tunai</a:t>
            </a:r>
            <a:r>
              <a:rPr lang="en-US" dirty="0" smtClean="0">
                <a:solidFill>
                  <a:schemeClr val="tx1"/>
                </a:solidFill>
              </a:rPr>
              <a:t> $ 750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pembayaran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dimuka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06-12-2015 </a:t>
            </a:r>
            <a:r>
              <a:rPr lang="en-US" dirty="0" err="1" smtClean="0">
                <a:solidFill>
                  <a:schemeClr val="tx1"/>
                </a:solidFill>
              </a:rPr>
              <a:t>Dibeli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perlengkapan</a:t>
            </a:r>
            <a:r>
              <a:rPr lang="en-US" dirty="0" smtClean="0">
                <a:solidFill>
                  <a:schemeClr val="tx1"/>
                </a:solidFill>
              </a:rPr>
              <a:t> $ 550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peralatan</a:t>
            </a:r>
            <a:r>
              <a:rPr lang="en-US" dirty="0" smtClean="0">
                <a:solidFill>
                  <a:schemeClr val="tx1"/>
                </a:solidFill>
              </a:rPr>
              <a:t> $ 5000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kredit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07-12-2015 </a:t>
            </a:r>
            <a:r>
              <a:rPr lang="en-US" dirty="0" err="1" smtClean="0">
                <a:solidFill>
                  <a:schemeClr val="tx1"/>
                </a:solidFill>
              </a:rPr>
              <a:t>Dibayar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asuransi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kecelakaan</a:t>
            </a:r>
            <a:r>
              <a:rPr lang="en-US" dirty="0" smtClean="0">
                <a:solidFill>
                  <a:schemeClr val="tx1"/>
                </a:solidFill>
              </a:rPr>
              <a:t> $ 2.250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08-12-2015 </a:t>
            </a:r>
            <a:r>
              <a:rPr lang="en-US" dirty="0" err="1" smtClean="0">
                <a:solidFill>
                  <a:schemeClr val="tx1"/>
                </a:solidFill>
              </a:rPr>
              <a:t>Dibayar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iklan</a:t>
            </a:r>
            <a:r>
              <a:rPr lang="en-US" dirty="0" smtClean="0">
                <a:solidFill>
                  <a:schemeClr val="tx1"/>
                </a:solidFill>
              </a:rPr>
              <a:t> $ 650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10-12-2015 </a:t>
            </a:r>
            <a:r>
              <a:rPr lang="en-US" dirty="0" err="1" smtClean="0">
                <a:solidFill>
                  <a:schemeClr val="tx1"/>
                </a:solidFill>
              </a:rPr>
              <a:t>Diterima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penjualan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karcis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sesi</a:t>
            </a:r>
            <a:r>
              <a:rPr lang="en-US" dirty="0" smtClean="0">
                <a:solidFill>
                  <a:schemeClr val="tx1"/>
                </a:solidFill>
              </a:rPr>
              <a:t> 1 $ 4.500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12-12-2015 </a:t>
            </a:r>
            <a:r>
              <a:rPr lang="en-US" dirty="0" err="1" smtClean="0">
                <a:solidFill>
                  <a:schemeClr val="tx1"/>
                </a:solidFill>
              </a:rPr>
              <a:t>Dibayar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beban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rupa-rupa</a:t>
            </a:r>
            <a:r>
              <a:rPr lang="en-US" dirty="0" smtClean="0">
                <a:solidFill>
                  <a:schemeClr val="tx1"/>
                </a:solidFill>
              </a:rPr>
              <a:t> $ 400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17-12-2015 </a:t>
            </a:r>
            <a:r>
              <a:rPr lang="en-US" dirty="0" err="1" smtClean="0">
                <a:solidFill>
                  <a:schemeClr val="tx1"/>
                </a:solidFill>
              </a:rPr>
              <a:t>Dibayar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upah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pertama</a:t>
            </a:r>
            <a:r>
              <a:rPr lang="en-US" dirty="0" smtClean="0">
                <a:solidFill>
                  <a:schemeClr val="tx1"/>
                </a:solidFill>
              </a:rPr>
              <a:t> $ 2.450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17-12-2015 </a:t>
            </a:r>
            <a:r>
              <a:rPr lang="en-US" dirty="0" err="1" smtClean="0">
                <a:solidFill>
                  <a:schemeClr val="tx1"/>
                </a:solidFill>
              </a:rPr>
              <a:t>Diterima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penjualan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karcis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sesi</a:t>
            </a:r>
            <a:r>
              <a:rPr lang="en-US" dirty="0" smtClean="0">
                <a:solidFill>
                  <a:schemeClr val="tx1"/>
                </a:solidFill>
              </a:rPr>
              <a:t> 2 $ 3.500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19-12-2015 </a:t>
            </a:r>
            <a:r>
              <a:rPr lang="en-US" dirty="0" err="1" smtClean="0">
                <a:solidFill>
                  <a:schemeClr val="tx1"/>
                </a:solidFill>
              </a:rPr>
              <a:t>Dibayar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beban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rupa-rupa</a:t>
            </a:r>
            <a:r>
              <a:rPr lang="en-US" dirty="0" smtClean="0">
                <a:solidFill>
                  <a:schemeClr val="tx1"/>
                </a:solidFill>
              </a:rPr>
              <a:t> $ 500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20-12-2015 </a:t>
            </a:r>
            <a:r>
              <a:rPr lang="en-US" dirty="0" err="1" smtClean="0">
                <a:solidFill>
                  <a:schemeClr val="tx1"/>
                </a:solidFill>
              </a:rPr>
              <a:t>Dikembalikan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perlengkapan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dibeli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tanggal</a:t>
            </a:r>
            <a:r>
              <a:rPr lang="en-US" dirty="0" smtClean="0">
                <a:solidFill>
                  <a:schemeClr val="tx1"/>
                </a:solidFill>
              </a:rPr>
              <a:t> 6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pemasok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diterima</a:t>
            </a:r>
            <a:r>
              <a:rPr lang="en-US" dirty="0" smtClean="0">
                <a:solidFill>
                  <a:schemeClr val="tx1"/>
                </a:solidFill>
              </a:rPr>
              <a:t> nota </a:t>
            </a:r>
            <a:r>
              <a:rPr lang="en-US" dirty="0" err="1" smtClean="0">
                <a:solidFill>
                  <a:schemeClr val="tx1"/>
                </a:solidFill>
              </a:rPr>
              <a:t>kredit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sebesar</a:t>
            </a:r>
            <a:r>
              <a:rPr lang="en-US" dirty="0" smtClean="0">
                <a:solidFill>
                  <a:schemeClr val="tx1"/>
                </a:solidFill>
              </a:rPr>
              <a:t> $ 75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23-12-2015 </a:t>
            </a:r>
            <a:r>
              <a:rPr lang="en-US" dirty="0" err="1" smtClean="0">
                <a:solidFill>
                  <a:schemeClr val="tx1"/>
                </a:solidFill>
              </a:rPr>
              <a:t>Dibayar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kreditor</a:t>
            </a:r>
            <a:r>
              <a:rPr lang="en-US" dirty="0" smtClean="0">
                <a:solidFill>
                  <a:schemeClr val="tx1"/>
                </a:solidFill>
              </a:rPr>
              <a:t> $ 2.250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24-12-2015 </a:t>
            </a:r>
            <a:r>
              <a:rPr lang="en-US" dirty="0" err="1" smtClean="0">
                <a:solidFill>
                  <a:schemeClr val="tx1"/>
                </a:solidFill>
              </a:rPr>
              <a:t>Diterima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penjualan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karcis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sesi</a:t>
            </a:r>
            <a:r>
              <a:rPr lang="en-US" dirty="0" smtClean="0">
                <a:solidFill>
                  <a:schemeClr val="tx1"/>
                </a:solidFill>
              </a:rPr>
              <a:t> 3 $ 2.450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26-12-2015 </a:t>
            </a:r>
            <a:r>
              <a:rPr lang="en-US" dirty="0" err="1" smtClean="0">
                <a:solidFill>
                  <a:schemeClr val="tx1"/>
                </a:solidFill>
              </a:rPr>
              <a:t>Dibeli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perlengkapan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tunai</a:t>
            </a:r>
            <a:r>
              <a:rPr lang="en-US" dirty="0" smtClean="0">
                <a:solidFill>
                  <a:schemeClr val="tx1"/>
                </a:solidFill>
              </a:rPr>
              <a:t> $ 670</a:t>
            </a:r>
          </a:p>
          <a:p>
            <a:r>
              <a:rPr lang="en-US" dirty="0">
                <a:solidFill>
                  <a:schemeClr val="tx1"/>
                </a:solidFill>
              </a:rPr>
              <a:t>26-12-2015 </a:t>
            </a:r>
            <a:r>
              <a:rPr lang="en-US" dirty="0" err="1" smtClean="0">
                <a:solidFill>
                  <a:schemeClr val="tx1"/>
                </a:solidFill>
              </a:rPr>
              <a:t>Dibayar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brosur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iklan</a:t>
            </a:r>
            <a:r>
              <a:rPr lang="en-US" dirty="0" smtClean="0">
                <a:solidFill>
                  <a:schemeClr val="tx1"/>
                </a:solidFill>
              </a:rPr>
              <a:t> $ 300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28-12-2015 </a:t>
            </a:r>
            <a:r>
              <a:rPr lang="en-US" dirty="0" err="1" smtClean="0">
                <a:solidFill>
                  <a:schemeClr val="tx1"/>
                </a:solidFill>
              </a:rPr>
              <a:t>Dibayar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rekening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listrik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air $ 1.000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31-12-2015 </a:t>
            </a:r>
            <a:r>
              <a:rPr lang="en-US" dirty="0" err="1" smtClean="0">
                <a:solidFill>
                  <a:schemeClr val="tx1"/>
                </a:solidFill>
              </a:rPr>
              <a:t>Dibayar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upah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dua</a:t>
            </a:r>
            <a:r>
              <a:rPr lang="en-US" dirty="0" smtClean="0">
                <a:solidFill>
                  <a:schemeClr val="tx1"/>
                </a:solidFill>
              </a:rPr>
              <a:t> $ 1.910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788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832" y="222662"/>
            <a:ext cx="5063445" cy="1107374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Membuat</a:t>
            </a:r>
            <a:r>
              <a:rPr lang="en-US" sz="3600" dirty="0" smtClean="0"/>
              <a:t> </a:t>
            </a:r>
            <a:r>
              <a:rPr lang="en-US" sz="3600" dirty="0" err="1" smtClean="0"/>
              <a:t>tabel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31" y="2921330"/>
            <a:ext cx="11345493" cy="337259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9833" y="1817913"/>
            <a:ext cx="5063444" cy="209126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Aktif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lembar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dimana</a:t>
            </a:r>
            <a:r>
              <a:rPr lang="en-US" dirty="0" smtClean="0">
                <a:solidFill>
                  <a:schemeClr val="tx1"/>
                </a:solidFill>
              </a:rPr>
              <a:t> table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diletakkan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tab insert </a:t>
            </a:r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table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966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955" y="329540"/>
            <a:ext cx="3657600" cy="846117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tabel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69" y="2687895"/>
            <a:ext cx="11055927" cy="371290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2955" y="1555669"/>
            <a:ext cx="4517180" cy="2745398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Membuat</a:t>
            </a:r>
            <a:r>
              <a:rPr lang="en-US" dirty="0" smtClean="0">
                <a:solidFill>
                  <a:schemeClr val="tx1"/>
                </a:solidFill>
              </a:rPr>
              <a:t> table </a:t>
            </a: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Draw 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tab insert </a:t>
            </a:r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table </a:t>
            </a:r>
            <a:r>
              <a:rPr lang="en-US" dirty="0" err="1" smtClean="0">
                <a:solidFill>
                  <a:schemeClr val="tx1"/>
                </a:solidFill>
              </a:rPr>
              <a:t>lalu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draw table.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419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58" y="293914"/>
            <a:ext cx="3657600" cy="477982"/>
          </a:xfrm>
        </p:spPr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258" y="1232559"/>
            <a:ext cx="3947288" cy="431321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7958" y="1068780"/>
            <a:ext cx="5505594" cy="5320145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Membuat</a:t>
            </a:r>
            <a:r>
              <a:rPr lang="en-US" dirty="0" smtClean="0">
                <a:solidFill>
                  <a:schemeClr val="tx1"/>
                </a:solidFill>
              </a:rPr>
              <a:t> table </a:t>
            </a: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insert table.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Aktif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lembar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dimana</a:t>
            </a:r>
            <a:r>
              <a:rPr lang="en-US" dirty="0">
                <a:solidFill>
                  <a:schemeClr val="tx1"/>
                </a:solidFill>
              </a:rPr>
              <a:t> table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diletakkan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tombol</a:t>
            </a:r>
            <a:r>
              <a:rPr lang="en-US" dirty="0" smtClean="0">
                <a:solidFill>
                  <a:schemeClr val="tx1"/>
                </a:solidFill>
              </a:rPr>
              <a:t> table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tab insert – </a:t>
            </a:r>
            <a:r>
              <a:rPr lang="en-US" dirty="0" err="1" smtClean="0">
                <a:solidFill>
                  <a:schemeClr val="tx1"/>
                </a:solidFill>
              </a:rPr>
              <a:t>grup</a:t>
            </a:r>
            <a:r>
              <a:rPr lang="en-US" dirty="0" smtClean="0">
                <a:solidFill>
                  <a:schemeClr val="tx1"/>
                </a:solidFill>
              </a:rPr>
              <a:t> tables </a:t>
            </a:r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perintah</a:t>
            </a:r>
            <a:r>
              <a:rPr lang="en-US" dirty="0" smtClean="0">
                <a:solidFill>
                  <a:schemeClr val="tx1"/>
                </a:solidFill>
              </a:rPr>
              <a:t> insert table,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tampil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kotak</a:t>
            </a:r>
            <a:r>
              <a:rPr lang="en-US" dirty="0" smtClean="0">
                <a:solidFill>
                  <a:schemeClr val="tx1"/>
                </a:solidFill>
              </a:rPr>
              <a:t> dialog insert table.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Number of columns,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Number of rows,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baris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Fixed column width,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ukuran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sama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mengetikkan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ukuran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teks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tersedia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disamping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kanannya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Autofit</a:t>
            </a:r>
            <a:r>
              <a:rPr lang="en-US" dirty="0" smtClean="0">
                <a:solidFill>
                  <a:schemeClr val="tx1"/>
                </a:solidFill>
              </a:rPr>
              <a:t> to contents,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disesuaikan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sel.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Autofit</a:t>
            </a:r>
            <a:r>
              <a:rPr lang="en-US" dirty="0" smtClean="0">
                <a:solidFill>
                  <a:schemeClr val="tx1"/>
                </a:solidFill>
              </a:rPr>
              <a:t> to window,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disesuaikan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ukuran</a:t>
            </a:r>
            <a:r>
              <a:rPr lang="en-US" dirty="0" smtClean="0">
                <a:solidFill>
                  <a:schemeClr val="tx1"/>
                </a:solidFill>
              </a:rPr>
              <a:t> area </a:t>
            </a:r>
            <a:r>
              <a:rPr lang="en-US" dirty="0" err="1" smtClean="0">
                <a:solidFill>
                  <a:schemeClr val="tx1"/>
                </a:solidFill>
              </a:rPr>
              <a:t>penulisan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teks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65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35" y="353291"/>
            <a:ext cx="3657600" cy="584860"/>
          </a:xfrm>
        </p:spPr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10" y="2576945"/>
            <a:ext cx="10787907" cy="410886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34" y="1116282"/>
            <a:ext cx="6060973" cy="2410689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Membuat</a:t>
            </a:r>
            <a:r>
              <a:rPr lang="en-US" dirty="0" smtClean="0">
                <a:solidFill>
                  <a:schemeClr val="tx1"/>
                </a:solidFill>
              </a:rPr>
              <a:t> table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excel spreadsheet.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Aktif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lembar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dimana</a:t>
            </a:r>
            <a:r>
              <a:rPr lang="en-US" dirty="0">
                <a:solidFill>
                  <a:schemeClr val="tx1"/>
                </a:solidFill>
              </a:rPr>
              <a:t> table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diletakkan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tombol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perintah</a:t>
            </a:r>
            <a:r>
              <a:rPr lang="en-US" dirty="0" smtClean="0">
                <a:solidFill>
                  <a:schemeClr val="tx1"/>
                </a:solidFill>
              </a:rPr>
              <a:t> table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tab insert – </a:t>
            </a:r>
            <a:r>
              <a:rPr lang="en-US" dirty="0" err="1" smtClean="0">
                <a:solidFill>
                  <a:schemeClr val="tx1"/>
                </a:solidFill>
              </a:rPr>
              <a:t>grup</a:t>
            </a:r>
            <a:r>
              <a:rPr lang="en-US" dirty="0" smtClean="0">
                <a:solidFill>
                  <a:schemeClr val="tx1"/>
                </a:solidFill>
              </a:rPr>
              <a:t> tables </a:t>
            </a:r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excel spreadsheet.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242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151410"/>
            <a:ext cx="5847217" cy="561109"/>
          </a:xfrm>
        </p:spPr>
        <p:txBody>
          <a:bodyPr/>
          <a:lstStyle/>
          <a:p>
            <a:r>
              <a:rPr lang="en-US" dirty="0" err="1" smtClean="0"/>
              <a:t>Memformat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411" y="872231"/>
            <a:ext cx="5464527" cy="478042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1" y="2173183"/>
            <a:ext cx="4635934" cy="414448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Pilih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bagian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garis</a:t>
            </a:r>
            <a:r>
              <a:rPr lang="en-US" sz="2000" dirty="0" smtClean="0">
                <a:solidFill>
                  <a:schemeClr val="tx1"/>
                </a:solidFill>
              </a:rPr>
              <a:t> table yang </a:t>
            </a:r>
            <a:r>
              <a:rPr lang="en-US" sz="2000" dirty="0" err="1" smtClean="0">
                <a:solidFill>
                  <a:schemeClr val="tx1"/>
                </a:solidFill>
              </a:rPr>
              <a:t>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diformat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Klik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tombol</a:t>
            </a:r>
            <a:r>
              <a:rPr lang="en-US" sz="2000" dirty="0" smtClean="0">
                <a:solidFill>
                  <a:schemeClr val="tx1"/>
                </a:solidFill>
              </a:rPr>
              <a:t> borders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tab design – </a:t>
            </a:r>
            <a:r>
              <a:rPr lang="en-US" sz="2000" dirty="0" err="1" smtClean="0">
                <a:solidFill>
                  <a:schemeClr val="tx1"/>
                </a:solidFill>
              </a:rPr>
              <a:t>grup</a:t>
            </a:r>
            <a:r>
              <a:rPr lang="en-US" sz="2000" dirty="0" smtClean="0">
                <a:solidFill>
                  <a:schemeClr val="tx1"/>
                </a:solidFill>
              </a:rPr>
              <a:t> border, </a:t>
            </a:r>
            <a:r>
              <a:rPr lang="en-US" sz="2000" dirty="0" err="1" smtClean="0">
                <a:solidFill>
                  <a:schemeClr val="tx1"/>
                </a:solidFill>
              </a:rPr>
              <a:t>sehingga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tampil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pilihan</a:t>
            </a:r>
            <a:r>
              <a:rPr lang="en-US" sz="2000" dirty="0" smtClean="0">
                <a:solidFill>
                  <a:schemeClr val="tx1"/>
                </a:solidFill>
              </a:rPr>
              <a:t> format </a:t>
            </a:r>
            <a:r>
              <a:rPr lang="en-US" sz="2000" dirty="0" err="1" smtClean="0">
                <a:solidFill>
                  <a:schemeClr val="tx1"/>
                </a:solidFill>
              </a:rPr>
              <a:t>posisi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garis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Klik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perintah</a:t>
            </a:r>
            <a:r>
              <a:rPr lang="en-US" sz="2000" dirty="0" smtClean="0">
                <a:solidFill>
                  <a:schemeClr val="tx1"/>
                </a:solidFill>
              </a:rPr>
              <a:t> borders and shading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membuka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kotak</a:t>
            </a:r>
            <a:r>
              <a:rPr lang="en-US" sz="2000" dirty="0" smtClean="0">
                <a:solidFill>
                  <a:schemeClr val="tx1"/>
                </a:solidFill>
              </a:rPr>
              <a:t> dialog borders and shading.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9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83920"/>
            <a:ext cx="5743101" cy="549233"/>
          </a:xfrm>
        </p:spPr>
        <p:txBody>
          <a:bodyPr/>
          <a:lstStyle/>
          <a:p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687" y="1354775"/>
            <a:ext cx="4814063" cy="209126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Aktif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table yang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dihapus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garisnya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tombol</a:t>
            </a:r>
            <a:r>
              <a:rPr lang="en-US" dirty="0" smtClean="0">
                <a:solidFill>
                  <a:schemeClr val="tx1"/>
                </a:solidFill>
              </a:rPr>
              <a:t> eraser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tab layout – </a:t>
            </a:r>
            <a:r>
              <a:rPr lang="en-US" dirty="0" err="1" smtClean="0">
                <a:solidFill>
                  <a:schemeClr val="tx1"/>
                </a:solidFill>
              </a:rPr>
              <a:t>grup</a:t>
            </a:r>
            <a:r>
              <a:rPr lang="en-US" dirty="0" smtClean="0">
                <a:solidFill>
                  <a:schemeClr val="tx1"/>
                </a:solidFill>
              </a:rPr>
              <a:t> draw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1" y="2802093"/>
            <a:ext cx="10931542" cy="3669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695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65166"/>
            <a:ext cx="4920941" cy="1012372"/>
          </a:xfrm>
        </p:spPr>
        <p:txBody>
          <a:bodyPr/>
          <a:lstStyle/>
          <a:p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,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178" y="1496971"/>
            <a:ext cx="4429496" cy="365692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2" y="1924681"/>
            <a:ext cx="4422178" cy="322921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Menyisipkan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sel</a:t>
            </a:r>
            <a:r>
              <a:rPr lang="en-US" sz="2000" dirty="0" smtClean="0">
                <a:solidFill>
                  <a:schemeClr val="tx1"/>
                </a:solidFill>
              </a:rPr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Blok </a:t>
            </a:r>
            <a:r>
              <a:rPr lang="en-US" sz="2000" dirty="0" err="1" smtClean="0">
                <a:solidFill>
                  <a:schemeClr val="tx1"/>
                </a:solidFill>
              </a:rPr>
              <a:t>sel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disisipkan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baru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Klik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kanan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sel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dipilih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sehingga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tampil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daftar</a:t>
            </a:r>
            <a:r>
              <a:rPr lang="en-US" sz="2000" dirty="0" smtClean="0">
                <a:solidFill>
                  <a:schemeClr val="tx1"/>
                </a:solidFill>
              </a:rPr>
              <a:t> menu, </a:t>
            </a:r>
            <a:r>
              <a:rPr lang="en-US" sz="2000" dirty="0" err="1" smtClean="0">
                <a:solidFill>
                  <a:schemeClr val="tx1"/>
                </a:solidFill>
              </a:rPr>
              <a:t>arahkan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panah</a:t>
            </a:r>
            <a:r>
              <a:rPr lang="en-US" sz="2000" dirty="0" smtClean="0">
                <a:solidFill>
                  <a:schemeClr val="tx1"/>
                </a:solidFill>
              </a:rPr>
              <a:t> mouse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perintah</a:t>
            </a:r>
            <a:r>
              <a:rPr lang="en-US" sz="2000" dirty="0" smtClean="0">
                <a:solidFill>
                  <a:schemeClr val="tx1"/>
                </a:solidFill>
              </a:rPr>
              <a:t> insert – insert cells </a:t>
            </a:r>
            <a:r>
              <a:rPr lang="en-US" sz="2000" dirty="0" err="1" smtClean="0">
                <a:solidFill>
                  <a:schemeClr val="tx1"/>
                </a:solidFill>
              </a:rPr>
              <a:t>sehingga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tampil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kotak</a:t>
            </a:r>
            <a:r>
              <a:rPr lang="en-US" sz="2000" dirty="0" smtClean="0">
                <a:solidFill>
                  <a:schemeClr val="tx1"/>
                </a:solidFill>
              </a:rPr>
              <a:t> dialog insert cells </a:t>
            </a:r>
            <a:r>
              <a:rPr lang="en-US" sz="2000" dirty="0" err="1" smtClean="0">
                <a:solidFill>
                  <a:schemeClr val="tx1"/>
                </a:solidFill>
              </a:rPr>
              <a:t>lalu</a:t>
            </a:r>
            <a:r>
              <a:rPr lang="en-US" sz="2000" dirty="0" smtClean="0">
                <a:solidFill>
                  <a:schemeClr val="tx1"/>
                </a:solidFill>
              </a:rPr>
              <a:t> ok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543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270</TotalTime>
  <Words>1109</Words>
  <Application>Microsoft Office PowerPoint</Application>
  <PresentationFormat>Widescreen</PresentationFormat>
  <Paragraphs>106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Slice</vt:lpstr>
      <vt:lpstr>Komputer Aplikasi Akuntansi I</vt:lpstr>
      <vt:lpstr>Mengenal tabel</vt:lpstr>
      <vt:lpstr>Membuat tabel</vt:lpstr>
      <vt:lpstr>Membuat tabel</vt:lpstr>
      <vt:lpstr>Membuat tabel</vt:lpstr>
      <vt:lpstr>Membuat tabel</vt:lpstr>
      <vt:lpstr>Memformat garis tabel</vt:lpstr>
      <vt:lpstr>Menghapus garis tabel</vt:lpstr>
      <vt:lpstr>Menyisipkan sel, baris dan kolom</vt:lpstr>
      <vt:lpstr>Menyisipkan sel, baris dan kolom</vt:lpstr>
      <vt:lpstr>Menyisipkan sel, baris dan kolom</vt:lpstr>
      <vt:lpstr>Menghapus sel, baris, dan kolom</vt:lpstr>
      <vt:lpstr>Memutar arah teks pada tabel</vt:lpstr>
      <vt:lpstr>Mengkonversi data teks menjadi tabel</vt:lpstr>
      <vt:lpstr>Memformat table dengan table styles</vt:lpstr>
      <vt:lpstr>Mengurutkan data tabel</vt:lpstr>
      <vt:lpstr>Memecah dan menggabung sel </vt:lpstr>
      <vt:lpstr>Memecah dan menggabung sel </vt:lpstr>
      <vt:lpstr>Format bullet dan numbering</vt:lpstr>
      <vt:lpstr>Tugas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Aplikasi Akuntansi I</dc:title>
  <dc:creator>Angky Febriansyah</dc:creator>
  <cp:lastModifiedBy>Angky Febriansyah</cp:lastModifiedBy>
  <cp:revision>24</cp:revision>
  <dcterms:created xsi:type="dcterms:W3CDTF">2015-09-27T23:09:01Z</dcterms:created>
  <dcterms:modified xsi:type="dcterms:W3CDTF">2015-09-28T14:06:53Z</dcterms:modified>
</cp:coreProperties>
</file>