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7400E-397D-4968-8F86-0CA5C906A76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F0FE-7DC0-4E2A-8DD0-7FDDBACE59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A5CA-A1E0-426C-8349-DC649EACB898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6421-7AB4-4F7E-B021-F9354D0672DA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9E3-9078-4760-B956-D0DE7DE1614D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AA43-62B4-487E-82BB-9B8BF36557B1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6B8D-2644-4CA0-8E10-D675E5065EC2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B128-E8E1-4C6B-A6E0-4E23A7F9FA0C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8649-B8E3-4BFB-BF71-AD05AFA88753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D90A-DCDE-4902-A71F-00F1FF3F3967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B740-7B7E-483F-A4F8-5EC0166FD2CE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A3C0-11DA-4BA5-8BAC-678BA7EA81D4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0AE3-EC1D-4D7A-9EE7-FF99130F3291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GB" b="1" dirty="0"/>
              <a:t>PEMBUKAAN UUD 1945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B94C-909D-46DF-98ED-A8DE2404C74D}" type="datetime1">
              <a:rPr lang="en-US" smtClean="0">
                <a:solidFill>
                  <a:schemeClr val="bg1"/>
                </a:solidFill>
              </a:rPr>
              <a:pPr/>
              <a:t>9/20/2016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r>
              <a:rPr lang="fi-FI" sz="3200" b="1" dirty="0" smtClean="0">
                <a:solidFill>
                  <a:schemeClr val="bg1"/>
                </a:solidFill>
              </a:rPr>
              <a:t>HUBUNGAN PEMBUKAAN UUD 1945 DENGAN PANCASILA</a:t>
            </a:r>
            <a:br>
              <a:rPr lang="fi-FI" sz="3200" b="1" dirty="0" smtClean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Secara material memuat Pancasila, maksudnya dalam Pembukaan UUD 1945 terdapat sila-sila dari Pancasila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620000" cy="2362200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>
                <a:solidFill>
                  <a:schemeClr val="bg1"/>
                </a:solidFill>
              </a:rPr>
              <a:t>HUBUNGAN PEMBUKAAN DE</a:t>
            </a:r>
            <a:r>
              <a:rPr lang="en-US" b="1" dirty="0" smtClean="0">
                <a:solidFill>
                  <a:schemeClr val="bg1"/>
                </a:solidFill>
              </a:rPr>
              <a:t>NGAN PROKLAMASI KEMERDEKAAN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pengejawantahan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kesatuan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dipisahkan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733800" cy="3968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PENGERTIAN ISI PEMBUKAAN UUD 1945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95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Pertama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kodrat</a:t>
            </a:r>
            <a:r>
              <a:rPr lang="en-US" dirty="0">
                <a:solidFill>
                  <a:schemeClr val="bg1"/>
                </a:solidFill>
              </a:rPr>
              <a:t> (’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 smtClean="0">
                <a:solidFill>
                  <a:schemeClr val="bg1"/>
                </a:solidFill>
              </a:rPr>
              <a:t>’)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pernyatan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universal</a:t>
            </a:r>
          </a:p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Kedua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Merealisasikan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cita-cita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merdeka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bersatu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berdaulat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adil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makmur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Perjuangan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Hasil </a:t>
            </a:r>
            <a:r>
              <a:rPr lang="it-IT" dirty="0">
                <a:solidFill>
                  <a:schemeClr val="bg1"/>
                </a:solidFill>
              </a:rPr>
              <a:t>dari perjuangan itu adalah tercipta negara Indonesia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191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Ketiga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religius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manusia sebagai ciptaan Tuhan Yang Maha Kuasa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nilai moral (‘didorong oleh keinginan luhur supaya berkehidupan kebangsaan yang bebas’) 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Pernyataan kembali proklamasi kemerdekaan Indonesia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Keempat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Berdirinya</a:t>
            </a:r>
            <a:r>
              <a:rPr lang="en-US" dirty="0" smtClean="0">
                <a:solidFill>
                  <a:schemeClr val="bg1"/>
                </a:solidFill>
              </a:rPr>
              <a:t> Negara Indonesia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Negara (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Ketentuan diadakannya UUD Negara (Negara Indonesia adalah negara yang berdasarkan atas hukum)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Bentuk Negara (Negara Republik Indonesia)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Dasar Filsafat Negara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HAKIKAT PEMBUKAAN UUD 1945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42672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Sebagai </a:t>
            </a:r>
            <a:r>
              <a:rPr lang="fi-FI" sz="2200" dirty="0">
                <a:solidFill>
                  <a:schemeClr val="bg1"/>
                </a:solidFill>
              </a:rPr>
              <a:t>tertib hukum (</a:t>
            </a:r>
            <a:r>
              <a:rPr lang="fi-FI" sz="2200" i="1" dirty="0">
                <a:solidFill>
                  <a:schemeClr val="bg1"/>
                </a:solidFill>
              </a:rPr>
              <a:t>rechts orde</a:t>
            </a:r>
            <a:r>
              <a:rPr lang="fi-FI" sz="2200" dirty="0">
                <a:solidFill>
                  <a:schemeClr val="bg1"/>
                </a:solidFill>
              </a:rPr>
              <a:t> atau </a:t>
            </a:r>
            <a:r>
              <a:rPr lang="fi-FI" sz="2200" i="1" dirty="0">
                <a:solidFill>
                  <a:schemeClr val="bg1"/>
                </a:solidFill>
              </a:rPr>
              <a:t>legal order</a:t>
            </a:r>
            <a:r>
              <a:rPr lang="fi-FI" sz="2200" dirty="0">
                <a:solidFill>
                  <a:schemeClr val="bg1"/>
                </a:solidFill>
              </a:rPr>
              <a:t>) tertinggi, yaitu sebagai sumber hukum positif Indonesia berarti seluruh peraturan perundang-undangan di Indonesia harus bersumber pada Pembukaan UUD 1945 yang di dalamnya terkandung Asas Kerokhanian Negara atau Dasar Filsafat Negara </a:t>
            </a:r>
            <a:r>
              <a:rPr lang="fi-FI" sz="2200" dirty="0" smtClean="0">
                <a:solidFill>
                  <a:schemeClr val="bg1"/>
                </a:solidFill>
              </a:rPr>
              <a:t>RI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Memenuhi </a:t>
            </a:r>
            <a:r>
              <a:rPr lang="fi-FI" sz="2200" dirty="0">
                <a:solidFill>
                  <a:schemeClr val="bg1"/>
                </a:solidFill>
              </a:rPr>
              <a:t>syarat adanya tertib hukum Indonesia</a:t>
            </a:r>
            <a:endParaRPr lang="en-US" sz="2200" dirty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subyek, yaitu komitmen penguasa untuk mengadakan peraturan </a:t>
            </a:r>
            <a:r>
              <a:rPr lang="fi-FI" sz="2200" dirty="0" smtClean="0">
                <a:solidFill>
                  <a:schemeClr val="bg1"/>
                </a:solidFill>
              </a:rPr>
              <a:t>hukum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asas </a:t>
            </a:r>
            <a:r>
              <a:rPr lang="fi-FI" sz="2200" dirty="0" smtClean="0">
                <a:solidFill>
                  <a:schemeClr val="bg1"/>
                </a:solidFill>
              </a:rPr>
              <a:t>kerokhanian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</a:t>
            </a:r>
            <a:r>
              <a:rPr lang="fi-FI" sz="2200" dirty="0" smtClean="0">
                <a:solidFill>
                  <a:schemeClr val="bg1"/>
                </a:solidFill>
              </a:rPr>
              <a:t>daerah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waktu</a:t>
            </a:r>
            <a:endParaRPr lang="en-US" sz="2200" dirty="0">
              <a:solidFill>
                <a:schemeClr val="bg1"/>
              </a:solidFill>
            </a:endParaRP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9/20/2016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96200" cy="39624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3.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Kaidah</a:t>
            </a:r>
            <a:r>
              <a:rPr lang="en-US" sz="2300" dirty="0">
                <a:solidFill>
                  <a:schemeClr val="bg1"/>
                </a:solidFill>
              </a:rPr>
              <a:t> Negara yang Fundamental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   </a:t>
            </a:r>
            <a:r>
              <a:rPr lang="en-US" sz="2300" dirty="0" smtClean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terjadinya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yaitu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pembentukan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</a:t>
            </a:r>
            <a:r>
              <a:rPr lang="en-US" sz="2300" dirty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memuat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dasar-dasar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   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berikut</a:t>
            </a:r>
            <a:r>
              <a:rPr lang="en-US" sz="23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a.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(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umum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b. </a:t>
            </a:r>
            <a:r>
              <a:rPr lang="en-US" sz="2300" dirty="0" err="1" smtClean="0">
                <a:solidFill>
                  <a:schemeClr val="bg1"/>
                </a:solidFill>
              </a:rPr>
              <a:t>Ketentuan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diadakannya</a:t>
            </a:r>
            <a:r>
              <a:rPr lang="en-US" sz="2300" dirty="0">
                <a:solidFill>
                  <a:schemeClr val="bg1"/>
                </a:solidFill>
              </a:rPr>
              <a:t> UUD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c. </a:t>
            </a:r>
            <a:r>
              <a:rPr lang="en-US" sz="2300" dirty="0" err="1" smtClean="0">
                <a:solidFill>
                  <a:schemeClr val="bg1"/>
                </a:solidFill>
              </a:rPr>
              <a:t>Bentuk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d.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filsafat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4. </a:t>
            </a:r>
            <a:r>
              <a:rPr lang="en-US" sz="2300" dirty="0" err="1">
                <a:solidFill>
                  <a:schemeClr val="bg1"/>
                </a:solidFill>
              </a:rPr>
              <a:t>Terlekat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pada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Kelangsungan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Negara RI 17 </a:t>
            </a:r>
            <a:r>
              <a:rPr lang="en-US" sz="2300" dirty="0" err="1">
                <a:solidFill>
                  <a:schemeClr val="bg1"/>
                </a:solidFill>
              </a:rPr>
              <a:t>Agustus</a:t>
            </a:r>
            <a:r>
              <a:rPr lang="en-US" sz="2300" dirty="0">
                <a:solidFill>
                  <a:schemeClr val="bg1"/>
                </a:solidFill>
              </a:rPr>
              <a:t> 1945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9/20/2016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5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KEDUDUKAN PEMBUKAAN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dasar-dasar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Staatsfundamentalnorm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kekuasaan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filsafat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Memuat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sifat-sifat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berkedudukan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dirubah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kedudukannya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Tubuh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pikiran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Pembukaan</a:t>
            </a:r>
            <a:r>
              <a:rPr lang="en-US" dirty="0">
                <a:solidFill>
                  <a:schemeClr val="bg1"/>
                </a:solidFill>
              </a:rPr>
              <a:t> UUD 1945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pasal-pasal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Indonesia.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9/20/2016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FUNGSI PEMBUKAAN UUD 1945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467600" cy="4343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1,2 dan 3 memuat pernyataan yang tidak memiliki hubungan kausal dan organis dengan pasal-pasalnya. Menyatakan peristiwa atau keadaan yang mendahului terbentuknya negara </a:t>
            </a:r>
            <a:r>
              <a:rPr lang="fi-FI" sz="2000" dirty="0" smtClean="0">
                <a:solidFill>
                  <a:schemeClr val="bg1"/>
                </a:solidFill>
              </a:rPr>
              <a:t>Indonesia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ke 4 memuat pernyataan mengenai keadaan setelah Negara Indonesia terbentuk dan memiliki hubungan yang bersifat kausal dan organis dengan pasal-pasal UUD 1945, yaitu :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fi-FI" sz="2000" dirty="0" smtClean="0">
                <a:solidFill>
                  <a:schemeClr val="bg1"/>
                </a:solidFill>
              </a:rPr>
              <a:t>         a. UUD </a:t>
            </a:r>
            <a:r>
              <a:rPr lang="fi-FI" sz="2000" dirty="0">
                <a:solidFill>
                  <a:schemeClr val="bg1"/>
                </a:solidFill>
              </a:rPr>
              <a:t>ditentukan akan </a:t>
            </a:r>
            <a:r>
              <a:rPr lang="fi-FI" sz="2000" dirty="0" smtClean="0">
                <a:solidFill>
                  <a:schemeClr val="bg1"/>
                </a:solidFill>
              </a:rPr>
              <a:t>ada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b. </a:t>
            </a:r>
            <a:r>
              <a:rPr lang="fi-FI" sz="2000" dirty="0" smtClean="0">
                <a:solidFill>
                  <a:schemeClr val="bg1"/>
                </a:solidFill>
              </a:rPr>
              <a:t>Yang </a:t>
            </a:r>
            <a:r>
              <a:rPr lang="fi-FI" sz="2000" dirty="0">
                <a:solidFill>
                  <a:schemeClr val="bg1"/>
                </a:solidFill>
              </a:rPr>
              <a:t>diatur dalam UUD adalah tentang </a:t>
            </a:r>
            <a:r>
              <a:rPr lang="fi-FI" sz="2000" dirty="0" smtClean="0">
                <a:solidFill>
                  <a:schemeClr val="bg1"/>
                </a:solidFill>
              </a:rPr>
              <a:t>pembentukan</a:t>
            </a:r>
          </a:p>
          <a:p>
            <a:pPr lvl="0" algn="just"/>
            <a:r>
              <a:rPr lang="fi-FI" sz="2000" dirty="0">
                <a:solidFill>
                  <a:schemeClr val="bg1"/>
                </a:solidFill>
              </a:rPr>
              <a:t> </a:t>
            </a:r>
            <a:r>
              <a:rPr lang="fi-FI" sz="2000" dirty="0" smtClean="0">
                <a:solidFill>
                  <a:schemeClr val="bg1"/>
                </a:solidFill>
              </a:rPr>
              <a:t>           pemerintahan </a:t>
            </a:r>
            <a:r>
              <a:rPr lang="fi-FI" sz="2000" dirty="0">
                <a:solidFill>
                  <a:schemeClr val="bg1"/>
                </a:solidFill>
              </a:rPr>
              <a:t>negara yang memenuhi pelbagai syarat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bg1"/>
                </a:solidFill>
              </a:rPr>
              <a:t>        c. Negara </a:t>
            </a:r>
            <a:r>
              <a:rPr lang="en-US" sz="2000" dirty="0">
                <a:solidFill>
                  <a:schemeClr val="bg1"/>
                </a:solidFill>
              </a:rPr>
              <a:t>Indonesia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berbentuk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republik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yang</a:t>
            </a: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 err="1" smtClean="0">
                <a:solidFill>
                  <a:schemeClr val="bg1"/>
                </a:solidFill>
              </a:rPr>
              <a:t>berkedaulatan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rakyat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        d.Ditetapkan </a:t>
            </a:r>
            <a:r>
              <a:rPr lang="it-IT" sz="2000" dirty="0">
                <a:solidFill>
                  <a:schemeClr val="bg1"/>
                </a:solidFill>
              </a:rPr>
              <a:t>Pancasila sebagai dasar filsafat negara Indonesia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457201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HUBUNGAN LOGIS ANTAR ALINEA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Alinea </a:t>
            </a:r>
            <a:r>
              <a:rPr lang="it-IT" dirty="0">
                <a:solidFill>
                  <a:schemeClr val="bg1"/>
                </a:solidFill>
              </a:rPr>
              <a:t>pertama merupakan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mayor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penyataan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umum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minor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konklusi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kesimpulan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terbentuknya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rakhmat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lanjut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sebelumnya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9/20/2016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124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bg1"/>
                </a:solidFill>
              </a:rPr>
              <a:t>HUBUNGAN PEMBUKAAN DENGAN BATANG TUBUH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Suasana </a:t>
            </a:r>
            <a:r>
              <a:rPr lang="fi-FI" dirty="0">
                <a:solidFill>
                  <a:schemeClr val="bg1"/>
                </a:solidFill>
              </a:rPr>
              <a:t>kebatinan, maksudnya pokok-pokok pikiran dalam Pembukaan UUD 1945 meliputi suasana kebatinan dari UUD </a:t>
            </a:r>
            <a:r>
              <a:rPr lang="fi-FI" dirty="0" smtClean="0">
                <a:solidFill>
                  <a:schemeClr val="bg1"/>
                </a:solidFill>
              </a:rPr>
              <a:t>RI.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Cita-cita </a:t>
            </a:r>
            <a:r>
              <a:rPr lang="fi-FI" dirty="0">
                <a:solidFill>
                  <a:schemeClr val="bg1"/>
                </a:solidFill>
              </a:rPr>
              <a:t>hukum, maksudnya pokok-pokok pikiran dalam Pembukaan UUD 1945  mewujudkan cita-cita hukum (</a:t>
            </a:r>
            <a:r>
              <a:rPr lang="fi-FI" i="1" dirty="0">
                <a:solidFill>
                  <a:schemeClr val="bg1"/>
                </a:solidFill>
              </a:rPr>
              <a:t>recht idee</a:t>
            </a:r>
            <a:r>
              <a:rPr lang="fi-FI" dirty="0">
                <a:solidFill>
                  <a:schemeClr val="bg1"/>
                </a:solidFill>
              </a:rPr>
              <a:t>) baik yang tertulis maupun tidak tertulis.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Pokok-pokok </a:t>
            </a:r>
            <a:r>
              <a:rPr lang="fi-FI" dirty="0">
                <a:solidFill>
                  <a:schemeClr val="bg1"/>
                </a:solidFill>
              </a:rPr>
              <a:t>pikiran dijabarkan ke dalam pasal-pasal, maksudnya Undang-undang menjabarkan pokok-pokok pikiran ke dalam pasal-pasalnya.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9/20/2016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0480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728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PEMBUKAAN UUD 1945</vt:lpstr>
      <vt:lpstr>PENGERTIAN ISI PEMBUKAAN UUD 1945 </vt:lpstr>
      <vt:lpstr>LANJUTAN</vt:lpstr>
      <vt:lpstr>HAKIKAT PEMBUKAAN UUD 1945 </vt:lpstr>
      <vt:lpstr>LANJUTAN</vt:lpstr>
      <vt:lpstr>KEDUDUKAN PEMBUKAAN UUD 1945 </vt:lpstr>
      <vt:lpstr>FUNGSI PEMBUKAAN UUD 1945</vt:lpstr>
      <vt:lpstr>HUBUNGAN LOGIS ANTAR ALINEA </vt:lpstr>
      <vt:lpstr>HUBUNGAN PEMBUKAAN DENGAN BATANG TUBUH UUD 1945 </vt:lpstr>
      <vt:lpstr>HUBUNGAN PEMBUKAAN UUD 1945 DENGAN PANCASILA Secara material memuat Pancasila, maksudnya dalam Pembukaan UUD 1945 terdapat sila-sila dari Pancasila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PEMBUKAAN UUD 1945</dc:title>
  <dc:creator>Lenovo User</dc:creator>
  <cp:lastModifiedBy>user</cp:lastModifiedBy>
  <cp:revision>11</cp:revision>
  <dcterms:created xsi:type="dcterms:W3CDTF">2010-03-24T09:09:18Z</dcterms:created>
  <dcterms:modified xsi:type="dcterms:W3CDTF">2016-09-21T05:55:17Z</dcterms:modified>
</cp:coreProperties>
</file>