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Transformasi</a:t>
            </a:r>
            <a:r>
              <a:rPr lang="en-ID" dirty="0" smtClean="0"/>
              <a:t> model data </a:t>
            </a:r>
            <a:r>
              <a:rPr lang="en-ID" dirty="0" err="1" smtClean="0"/>
              <a:t>ke</a:t>
            </a:r>
            <a:r>
              <a:rPr lang="en-ID" dirty="0" smtClean="0"/>
              <a:t> basis data </a:t>
            </a:r>
            <a:r>
              <a:rPr lang="en-ID" dirty="0" err="1" smtClean="0"/>
              <a:t>fisik</a:t>
            </a:r>
            <a:endParaRPr lang="en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smtClean="0"/>
              <a:t>Hani Irmayanti, </a:t>
            </a:r>
            <a:r>
              <a:rPr lang="en-ID" dirty="0" err="1" smtClean="0"/>
              <a:t>M.Kom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3708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Relasi</a:t>
            </a:r>
            <a:r>
              <a:rPr lang="en-ID" dirty="0" smtClean="0"/>
              <a:t> </a:t>
            </a:r>
            <a:r>
              <a:rPr lang="en-ID" dirty="0" err="1" smtClean="0"/>
              <a:t>tunggal</a:t>
            </a:r>
            <a:endParaRPr lang="en-ID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24129" y="2084832"/>
            <a:ext cx="4542954" cy="2034542"/>
            <a:chOff x="1154954" y="3469648"/>
            <a:chExt cx="5420657" cy="2034542"/>
          </a:xfrm>
        </p:grpSpPr>
        <p:sp>
          <p:nvSpPr>
            <p:cNvPr id="4" name="Rectangle 3"/>
            <p:cNvSpPr/>
            <p:nvPr/>
          </p:nvSpPr>
          <p:spPr>
            <a:xfrm>
              <a:off x="2224741" y="4101075"/>
              <a:ext cx="1277471" cy="4975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Dosen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1154954" y="3516220"/>
              <a:ext cx="980483" cy="3899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u="sng" dirty="0" smtClean="0">
                  <a:solidFill>
                    <a:schemeClr val="tx1"/>
                  </a:solidFill>
                </a:rPr>
                <a:t>nip</a:t>
              </a:r>
              <a:endParaRPr 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237534" y="5114225"/>
              <a:ext cx="1625942" cy="3899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Nama_dos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Diamond 6"/>
            <p:cNvSpPr/>
            <p:nvPr/>
          </p:nvSpPr>
          <p:spPr>
            <a:xfrm>
              <a:off x="3738281" y="4046261"/>
              <a:ext cx="2837330" cy="497541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mendampingi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Curved Connector 7"/>
            <p:cNvCxnSpPr>
              <a:stCxn id="7" idx="0"/>
              <a:endCxn id="4" idx="0"/>
            </p:cNvCxnSpPr>
            <p:nvPr/>
          </p:nvCxnSpPr>
          <p:spPr>
            <a:xfrm rot="16200000" flipH="1" flipV="1">
              <a:off x="3982805" y="2926933"/>
              <a:ext cx="54814" cy="2293469"/>
            </a:xfrm>
            <a:prstGeom prst="curvedConnector3">
              <a:avLst>
                <a:gd name="adj1" fmla="val -613305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urved Connector 8"/>
            <p:cNvCxnSpPr>
              <a:stCxn id="7" idx="2"/>
              <a:endCxn id="4" idx="2"/>
            </p:cNvCxnSpPr>
            <p:nvPr/>
          </p:nvCxnSpPr>
          <p:spPr>
            <a:xfrm rot="5400000">
              <a:off x="3982805" y="3424475"/>
              <a:ext cx="54814" cy="2293469"/>
            </a:xfrm>
            <a:prstGeom prst="curvedConnector3">
              <a:avLst>
                <a:gd name="adj1" fmla="val 66424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354919" y="3495864"/>
              <a:ext cx="980483" cy="3899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u="sng" dirty="0" smtClean="0">
                  <a:solidFill>
                    <a:schemeClr val="tx1"/>
                  </a:solidFill>
                </a:rPr>
                <a:t>nip</a:t>
              </a:r>
              <a:endParaRPr lang="en-US" sz="140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>
              <a:stCxn id="5" idx="4"/>
              <a:endCxn id="4" idx="1"/>
            </p:cNvCxnSpPr>
            <p:nvPr/>
          </p:nvCxnSpPr>
          <p:spPr>
            <a:xfrm>
              <a:off x="1645196" y="3906185"/>
              <a:ext cx="579545" cy="4436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1"/>
              <a:endCxn id="4" idx="1"/>
            </p:cNvCxnSpPr>
            <p:nvPr/>
          </p:nvCxnSpPr>
          <p:spPr>
            <a:xfrm flipV="1">
              <a:off x="1475648" y="4349846"/>
              <a:ext cx="749093" cy="8214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10" idx="4"/>
            </p:cNvCxnSpPr>
            <p:nvPr/>
          </p:nvCxnSpPr>
          <p:spPr>
            <a:xfrm flipH="1">
              <a:off x="5795683" y="3885829"/>
              <a:ext cx="49478" cy="2421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724835" y="3469648"/>
              <a:ext cx="454166" cy="2211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83129" y="5006815"/>
              <a:ext cx="454166" cy="2211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7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812080"/>
              </p:ext>
            </p:extLst>
          </p:nvPr>
        </p:nvGraphicFramePr>
        <p:xfrm>
          <a:off x="6683922" y="2273091"/>
          <a:ext cx="4732630" cy="108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960"/>
                <a:gridCol w="1264024"/>
                <a:gridCol w="2756646"/>
              </a:tblGrid>
              <a:tr h="345022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nip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Nama_dos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Nip_dosen_pendamping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6501199" y="1935559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Dosen</a:t>
            </a:r>
            <a:endParaRPr lang="en-ID" sz="1450" dirty="0">
              <a:solidFill>
                <a:schemeClr val="tx1"/>
              </a:solidFill>
            </a:endParaRPr>
          </a:p>
        </p:txBody>
      </p:sp>
      <p:graphicFrame>
        <p:nvGraphicFramePr>
          <p:cNvPr id="29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367755"/>
              </p:ext>
            </p:extLst>
          </p:nvPr>
        </p:nvGraphicFramePr>
        <p:xfrm>
          <a:off x="9108874" y="4921643"/>
          <a:ext cx="2885902" cy="108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810"/>
                <a:gridCol w="1846092"/>
              </a:tblGrid>
              <a:tr h="345022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Kode_kul_prasyarat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8674759" y="4542393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Prasyarat</a:t>
            </a:r>
            <a:endParaRPr lang="en-ID" sz="1450" dirty="0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77980" y="5051238"/>
            <a:ext cx="5696225" cy="1405504"/>
            <a:chOff x="177980" y="5051238"/>
            <a:chExt cx="5696225" cy="1405504"/>
          </a:xfrm>
        </p:grpSpPr>
        <p:sp>
          <p:nvSpPr>
            <p:cNvPr id="17" name="Rectangle 16"/>
            <p:cNvSpPr/>
            <p:nvPr/>
          </p:nvSpPr>
          <p:spPr>
            <a:xfrm>
              <a:off x="1587410" y="5682665"/>
              <a:ext cx="1277471" cy="4975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Kuliah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 rot="19936396">
              <a:off x="517623" y="5097810"/>
              <a:ext cx="1516529" cy="3899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u="sng" dirty="0" err="1" smtClean="0">
                  <a:solidFill>
                    <a:schemeClr val="tx1"/>
                  </a:solidFill>
                </a:rPr>
                <a:t>Kode_kul</a:t>
              </a:r>
              <a:endParaRPr 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19" name="Diamond 18"/>
            <p:cNvSpPr/>
            <p:nvPr/>
          </p:nvSpPr>
          <p:spPr>
            <a:xfrm>
              <a:off x="3100950" y="5627851"/>
              <a:ext cx="2057402" cy="497541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prasyarat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Curved Connector 19"/>
            <p:cNvCxnSpPr>
              <a:stCxn id="19" idx="0"/>
              <a:endCxn id="17" idx="0"/>
            </p:cNvCxnSpPr>
            <p:nvPr/>
          </p:nvCxnSpPr>
          <p:spPr>
            <a:xfrm rot="16200000" flipH="1" flipV="1">
              <a:off x="3150492" y="4703505"/>
              <a:ext cx="54814" cy="1903505"/>
            </a:xfrm>
            <a:prstGeom prst="curvedConnector3">
              <a:avLst>
                <a:gd name="adj1" fmla="val -417047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urved Connector 20"/>
            <p:cNvCxnSpPr>
              <a:stCxn id="19" idx="2"/>
              <a:endCxn id="17" idx="2"/>
            </p:cNvCxnSpPr>
            <p:nvPr/>
          </p:nvCxnSpPr>
          <p:spPr>
            <a:xfrm rot="5400000">
              <a:off x="3150492" y="5201047"/>
              <a:ext cx="54814" cy="1903505"/>
            </a:xfrm>
            <a:prstGeom prst="curvedConnector3">
              <a:avLst>
                <a:gd name="adj1" fmla="val 517047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 rot="1678410">
              <a:off x="4442498" y="5051238"/>
              <a:ext cx="1431707" cy="3899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u="sng" dirty="0" err="1" smtClean="0">
                  <a:solidFill>
                    <a:schemeClr val="tx1"/>
                  </a:solidFill>
                </a:rPr>
                <a:t>Kode_kul</a:t>
              </a:r>
              <a:endParaRPr lang="en-US" sz="140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Connector 22"/>
            <p:cNvCxnSpPr>
              <a:stCxn id="18" idx="4"/>
              <a:endCxn id="17" idx="1"/>
            </p:cNvCxnSpPr>
            <p:nvPr/>
          </p:nvCxnSpPr>
          <p:spPr>
            <a:xfrm>
              <a:off x="1366605" y="5465386"/>
              <a:ext cx="220805" cy="4660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2" idx="4"/>
              <a:endCxn id="19" idx="3"/>
            </p:cNvCxnSpPr>
            <p:nvPr/>
          </p:nvCxnSpPr>
          <p:spPr>
            <a:xfrm>
              <a:off x="5066893" y="5418422"/>
              <a:ext cx="91459" cy="45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2935931" y="5141562"/>
              <a:ext cx="454166" cy="2211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926967" y="6168017"/>
              <a:ext cx="454166" cy="2211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1" name="Oval 30"/>
            <p:cNvSpPr/>
            <p:nvPr/>
          </p:nvSpPr>
          <p:spPr>
            <a:xfrm rot="1508714">
              <a:off x="177980" y="6066777"/>
              <a:ext cx="1329265" cy="3899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Nama_kul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/>
            <p:cNvCxnSpPr>
              <a:stCxn id="31" idx="0"/>
              <a:endCxn id="17" idx="1"/>
            </p:cNvCxnSpPr>
            <p:nvPr/>
          </p:nvCxnSpPr>
          <p:spPr>
            <a:xfrm flipV="1">
              <a:off x="925464" y="5931436"/>
              <a:ext cx="661946" cy="153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9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042800"/>
              </p:ext>
            </p:extLst>
          </p:nvPr>
        </p:nvGraphicFramePr>
        <p:xfrm>
          <a:off x="6693924" y="4935949"/>
          <a:ext cx="2165212" cy="108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977"/>
                <a:gridCol w="1210235"/>
              </a:tblGrid>
              <a:tr h="345022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6366354" y="4546876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Kuliah</a:t>
            </a:r>
            <a:endParaRPr lang="en-ID" sz="14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99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MULTIENTITAS</a:t>
            </a:r>
            <a:endParaRPr lang="en-ID" dirty="0"/>
          </a:p>
        </p:txBody>
      </p:sp>
      <p:grpSp>
        <p:nvGrpSpPr>
          <p:cNvPr id="47" name="Group 46"/>
          <p:cNvGrpSpPr/>
          <p:nvPr/>
        </p:nvGrpSpPr>
        <p:grpSpPr>
          <a:xfrm>
            <a:off x="837997" y="2627459"/>
            <a:ext cx="5974019" cy="3211457"/>
            <a:chOff x="1658268" y="2654353"/>
            <a:chExt cx="5974019" cy="3211457"/>
          </a:xfrm>
        </p:grpSpPr>
        <p:sp>
          <p:nvSpPr>
            <p:cNvPr id="4" name="Rectangle 3"/>
            <p:cNvSpPr/>
            <p:nvPr/>
          </p:nvSpPr>
          <p:spPr>
            <a:xfrm>
              <a:off x="6359901" y="3474964"/>
              <a:ext cx="1103224" cy="4975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err="1" smtClean="0">
                  <a:solidFill>
                    <a:schemeClr val="tx1"/>
                  </a:solidFill>
                </a:rPr>
                <a:t>Dosen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6785542" y="2857130"/>
              <a:ext cx="846745" cy="3899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u="sng" dirty="0" smtClean="0">
                  <a:solidFill>
                    <a:schemeClr val="tx1"/>
                  </a:solidFill>
                </a:rPr>
                <a:t>nip</a:t>
              </a:r>
              <a:endParaRPr lang="en-US" sz="1450" u="sng" dirty="0">
                <a:solidFill>
                  <a:schemeClr val="tx1"/>
                </a:solidFill>
              </a:endParaRPr>
            </a:p>
          </p:txBody>
        </p:sp>
        <p:sp>
          <p:nvSpPr>
            <p:cNvPr id="6" name="Diamond 5"/>
            <p:cNvSpPr/>
            <p:nvPr/>
          </p:nvSpPr>
          <p:spPr>
            <a:xfrm>
              <a:off x="3321424" y="3481487"/>
              <a:ext cx="2450318" cy="497541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err="1" smtClean="0">
                  <a:solidFill>
                    <a:schemeClr val="tx1"/>
                  </a:solidFill>
                </a:rPr>
                <a:t>mengajar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 rot="2139012">
              <a:off x="4400182" y="2877302"/>
              <a:ext cx="846745" cy="3899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u="sng" dirty="0" smtClean="0">
                  <a:solidFill>
                    <a:schemeClr val="tx1"/>
                  </a:solidFill>
                </a:rPr>
                <a:t>nip</a:t>
              </a:r>
              <a:endParaRPr lang="en-US" sz="145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>
              <a:stCxn id="5" idx="4"/>
              <a:endCxn id="4" idx="0"/>
            </p:cNvCxnSpPr>
            <p:nvPr/>
          </p:nvCxnSpPr>
          <p:spPr>
            <a:xfrm flipH="1">
              <a:off x="6911513" y="3247095"/>
              <a:ext cx="297402" cy="227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7" idx="4"/>
              <a:endCxn id="6" idx="0"/>
            </p:cNvCxnSpPr>
            <p:nvPr/>
          </p:nvCxnSpPr>
          <p:spPr>
            <a:xfrm flipH="1">
              <a:off x="4546583" y="3230726"/>
              <a:ext cx="163329" cy="2507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658268" y="3481487"/>
              <a:ext cx="1103224" cy="4975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err="1" smtClean="0">
                  <a:solidFill>
                    <a:schemeClr val="tx1"/>
                  </a:solidFill>
                </a:rPr>
                <a:t>Kuliah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658268" y="2654353"/>
              <a:ext cx="1252899" cy="3899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u="sng" dirty="0" err="1" smtClean="0">
                  <a:solidFill>
                    <a:schemeClr val="tx1"/>
                  </a:solidFill>
                </a:rPr>
                <a:t>Kode_kul</a:t>
              </a:r>
              <a:endParaRPr lang="en-US" sz="145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11" idx="4"/>
              <a:endCxn id="10" idx="0"/>
            </p:cNvCxnSpPr>
            <p:nvPr/>
          </p:nvCxnSpPr>
          <p:spPr>
            <a:xfrm flipH="1">
              <a:off x="2209880" y="3044318"/>
              <a:ext cx="74838" cy="4371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 rot="19373955">
              <a:off x="3058904" y="2875857"/>
              <a:ext cx="1252899" cy="3899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u="sng" dirty="0" err="1" smtClean="0">
                  <a:solidFill>
                    <a:schemeClr val="tx1"/>
                  </a:solidFill>
                </a:rPr>
                <a:t>Kode_kul</a:t>
              </a:r>
              <a:endParaRPr lang="en-US" sz="145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13"/>
            <p:cNvCxnSpPr>
              <a:stCxn id="13" idx="4"/>
              <a:endCxn id="6" idx="0"/>
            </p:cNvCxnSpPr>
            <p:nvPr/>
          </p:nvCxnSpPr>
          <p:spPr>
            <a:xfrm>
              <a:off x="3802971" y="3226353"/>
              <a:ext cx="743612" cy="2551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0" idx="3"/>
              <a:endCxn id="6" idx="1"/>
            </p:cNvCxnSpPr>
            <p:nvPr/>
          </p:nvCxnSpPr>
          <p:spPr>
            <a:xfrm>
              <a:off x="2761492" y="3730258"/>
              <a:ext cx="5599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3"/>
              <a:endCxn id="4" idx="1"/>
            </p:cNvCxnSpPr>
            <p:nvPr/>
          </p:nvCxnSpPr>
          <p:spPr>
            <a:xfrm flipV="1">
              <a:off x="5771742" y="3723735"/>
              <a:ext cx="588159" cy="65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993778" y="4703355"/>
              <a:ext cx="1103224" cy="4975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err="1" smtClean="0">
                  <a:solidFill>
                    <a:schemeClr val="tx1"/>
                  </a:solidFill>
                </a:rPr>
                <a:t>Ruang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 rot="1618172">
              <a:off x="2733691" y="4048578"/>
              <a:ext cx="1601931" cy="3899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u="sng" dirty="0" err="1" smtClean="0">
                  <a:solidFill>
                    <a:schemeClr val="tx1"/>
                  </a:solidFill>
                </a:rPr>
                <a:t>Kode_ruang</a:t>
              </a:r>
              <a:endParaRPr lang="en-US" sz="145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/>
            <p:cNvCxnSpPr>
              <a:stCxn id="6" idx="2"/>
              <a:endCxn id="18" idx="0"/>
            </p:cNvCxnSpPr>
            <p:nvPr/>
          </p:nvCxnSpPr>
          <p:spPr>
            <a:xfrm flipH="1">
              <a:off x="3623085" y="3979028"/>
              <a:ext cx="923498" cy="907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 rot="19537987">
              <a:off x="5083132" y="4004405"/>
              <a:ext cx="1252899" cy="3899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err="1" smtClean="0">
                  <a:solidFill>
                    <a:schemeClr val="tx1"/>
                  </a:solidFill>
                </a:rPr>
                <a:t>waktu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>
              <a:stCxn id="6" idx="2"/>
              <a:endCxn id="20" idx="0"/>
            </p:cNvCxnSpPr>
            <p:nvPr/>
          </p:nvCxnSpPr>
          <p:spPr>
            <a:xfrm>
              <a:off x="4546583" y="3979028"/>
              <a:ext cx="1052933" cy="594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6" idx="2"/>
              <a:endCxn id="17" idx="0"/>
            </p:cNvCxnSpPr>
            <p:nvPr/>
          </p:nvCxnSpPr>
          <p:spPr>
            <a:xfrm flipH="1">
              <a:off x="4545390" y="3979028"/>
              <a:ext cx="1193" cy="7243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2024286" y="4746028"/>
              <a:ext cx="1601931" cy="3899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u="sng" dirty="0" err="1" smtClean="0">
                  <a:solidFill>
                    <a:schemeClr val="tx1"/>
                  </a:solidFill>
                </a:rPr>
                <a:t>Kode_ruang</a:t>
              </a:r>
              <a:endParaRPr lang="en-US" sz="145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23"/>
            <p:cNvCxnSpPr>
              <a:stCxn id="23" idx="6"/>
              <a:endCxn id="17" idx="1"/>
            </p:cNvCxnSpPr>
            <p:nvPr/>
          </p:nvCxnSpPr>
          <p:spPr>
            <a:xfrm>
              <a:off x="3626217" y="4941011"/>
              <a:ext cx="367561" cy="111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5439371" y="4792844"/>
              <a:ext cx="1252899" cy="3899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err="1" smtClean="0">
                  <a:solidFill>
                    <a:schemeClr val="tx1"/>
                  </a:solidFill>
                </a:rPr>
                <a:t>kapasitas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685353" y="5475845"/>
              <a:ext cx="1719524" cy="3899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err="1" smtClean="0">
                  <a:solidFill>
                    <a:schemeClr val="tx1"/>
                  </a:solidFill>
                </a:rPr>
                <a:t>Nama_ruang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Connector 26"/>
            <p:cNvCxnSpPr>
              <a:stCxn id="17" idx="3"/>
              <a:endCxn id="25" idx="2"/>
            </p:cNvCxnSpPr>
            <p:nvPr/>
          </p:nvCxnSpPr>
          <p:spPr>
            <a:xfrm>
              <a:off x="5097002" y="4952126"/>
              <a:ext cx="342369" cy="357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7" idx="2"/>
              <a:endCxn id="26" idx="0"/>
            </p:cNvCxnSpPr>
            <p:nvPr/>
          </p:nvCxnSpPr>
          <p:spPr>
            <a:xfrm flipH="1">
              <a:off x="4545115" y="5200896"/>
              <a:ext cx="275" cy="2749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2930921" y="3487529"/>
              <a:ext cx="328710" cy="2211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smtClean="0">
                  <a:solidFill>
                    <a:schemeClr val="tx1"/>
                  </a:solidFill>
                </a:rPr>
                <a:t>N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79271" y="3507420"/>
              <a:ext cx="328710" cy="2211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smtClean="0">
                  <a:solidFill>
                    <a:schemeClr val="tx1"/>
                  </a:solidFill>
                </a:rPr>
                <a:t>1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302612" y="4480234"/>
              <a:ext cx="328710" cy="2211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smtClean="0">
                  <a:solidFill>
                    <a:schemeClr val="tx1"/>
                  </a:solidFill>
                </a:rPr>
                <a:t>1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8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733080"/>
              </p:ext>
            </p:extLst>
          </p:nvPr>
        </p:nvGraphicFramePr>
        <p:xfrm>
          <a:off x="7517640" y="4453340"/>
          <a:ext cx="4006490" cy="108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054"/>
                <a:gridCol w="578224"/>
                <a:gridCol w="1216369"/>
                <a:gridCol w="1015843"/>
              </a:tblGrid>
              <a:tr h="345022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nip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Kode_ruang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waktu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" name="Rectangle 48"/>
          <p:cNvSpPr/>
          <p:nvPr/>
        </p:nvSpPr>
        <p:spPr>
          <a:xfrm>
            <a:off x="7106316" y="4118452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Kuliah</a:t>
            </a:r>
            <a:endParaRPr lang="en-ID" sz="14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46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Relasi</a:t>
            </a:r>
            <a:r>
              <a:rPr lang="en-ID" dirty="0" smtClean="0"/>
              <a:t> </a:t>
            </a:r>
            <a:r>
              <a:rPr lang="en-ID" dirty="0" err="1" smtClean="0"/>
              <a:t>ganda</a:t>
            </a:r>
            <a:endParaRPr lang="en-ID" dirty="0"/>
          </a:p>
        </p:txBody>
      </p:sp>
      <p:graphicFrame>
        <p:nvGraphicFramePr>
          <p:cNvPr id="48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1407"/>
              </p:ext>
            </p:extLst>
          </p:nvPr>
        </p:nvGraphicFramePr>
        <p:xfrm>
          <a:off x="720846" y="5457059"/>
          <a:ext cx="2056577" cy="108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331"/>
                <a:gridCol w="1115246"/>
              </a:tblGrid>
              <a:tr h="345022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nip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Nama_dos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9" name="Rectangle 48"/>
          <p:cNvSpPr/>
          <p:nvPr/>
        </p:nvSpPr>
        <p:spPr>
          <a:xfrm>
            <a:off x="279726" y="5073193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Dosen</a:t>
            </a:r>
            <a:endParaRPr lang="en-ID" sz="1450" dirty="0">
              <a:solidFill>
                <a:schemeClr val="tx1"/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598159" y="2015249"/>
            <a:ext cx="7501433" cy="2704669"/>
            <a:chOff x="598159" y="2015249"/>
            <a:chExt cx="7501433" cy="2704669"/>
          </a:xfrm>
        </p:grpSpPr>
        <p:sp>
          <p:nvSpPr>
            <p:cNvPr id="34" name="Rectangle 33"/>
            <p:cNvSpPr/>
            <p:nvPr/>
          </p:nvSpPr>
          <p:spPr>
            <a:xfrm>
              <a:off x="6345244" y="2694549"/>
              <a:ext cx="1055373" cy="391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Dosen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733781" y="2106440"/>
              <a:ext cx="810019" cy="3072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u="sng" dirty="0" smtClean="0">
                  <a:solidFill>
                    <a:schemeClr val="tx1"/>
                  </a:solidFill>
                </a:rPr>
                <a:t>nip</a:t>
              </a:r>
              <a:endParaRPr 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36" name="Diamond 35"/>
            <p:cNvSpPr/>
            <p:nvPr/>
          </p:nvSpPr>
          <p:spPr>
            <a:xfrm>
              <a:off x="3027631" y="2693704"/>
              <a:ext cx="2344039" cy="391999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mengajar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4363204" y="2260062"/>
              <a:ext cx="810019" cy="3072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u="sng" dirty="0" smtClean="0">
                  <a:solidFill>
                    <a:schemeClr val="tx1"/>
                  </a:solidFill>
                </a:rPr>
                <a:t>nip</a:t>
              </a:r>
              <a:endParaRPr lang="en-US" sz="140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/>
            <p:cNvCxnSpPr>
              <a:stCxn id="35" idx="4"/>
              <a:endCxn id="34" idx="0"/>
            </p:cNvCxnSpPr>
            <p:nvPr/>
          </p:nvCxnSpPr>
          <p:spPr>
            <a:xfrm flipH="1">
              <a:off x="6872931" y="2413682"/>
              <a:ext cx="265860" cy="2808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7" idx="4"/>
              <a:endCxn id="36" idx="0"/>
            </p:cNvCxnSpPr>
            <p:nvPr/>
          </p:nvCxnSpPr>
          <p:spPr>
            <a:xfrm flipH="1">
              <a:off x="4199650" y="2567304"/>
              <a:ext cx="568564" cy="12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1120387" y="2693704"/>
              <a:ext cx="1055373" cy="391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Kuliah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1120388" y="2042028"/>
              <a:ext cx="1198556" cy="3072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u="sng" dirty="0" err="1" smtClean="0">
                  <a:solidFill>
                    <a:schemeClr val="tx1"/>
                  </a:solidFill>
                </a:rPr>
                <a:t>Kode_kul</a:t>
              </a:r>
              <a:endParaRPr lang="en-US" sz="140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Connector 41"/>
            <p:cNvCxnSpPr>
              <a:stCxn id="41" idx="4"/>
              <a:endCxn id="40" idx="0"/>
            </p:cNvCxnSpPr>
            <p:nvPr/>
          </p:nvCxnSpPr>
          <p:spPr>
            <a:xfrm flipH="1">
              <a:off x="1648074" y="2349271"/>
              <a:ext cx="71592" cy="3444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2777424" y="2015249"/>
              <a:ext cx="1198556" cy="3072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u="sng" dirty="0" err="1" smtClean="0">
                  <a:solidFill>
                    <a:schemeClr val="tx1"/>
                  </a:solidFill>
                </a:rPr>
                <a:t>Kode_kul</a:t>
              </a:r>
              <a:endParaRPr lang="en-US" sz="140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>
              <a:stCxn id="43" idx="4"/>
              <a:endCxn id="36" idx="0"/>
            </p:cNvCxnSpPr>
            <p:nvPr/>
          </p:nvCxnSpPr>
          <p:spPr>
            <a:xfrm>
              <a:off x="3376702" y="2322492"/>
              <a:ext cx="822948" cy="3712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0" idx="3"/>
              <a:endCxn id="36" idx="1"/>
            </p:cNvCxnSpPr>
            <p:nvPr/>
          </p:nvCxnSpPr>
          <p:spPr>
            <a:xfrm>
              <a:off x="2175760" y="2889704"/>
              <a:ext cx="85187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6" idx="3"/>
              <a:endCxn id="34" idx="1"/>
            </p:cNvCxnSpPr>
            <p:nvPr/>
          </p:nvCxnSpPr>
          <p:spPr>
            <a:xfrm>
              <a:off x="5371670" y="2889704"/>
              <a:ext cx="973574" cy="8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Diamond 49"/>
            <p:cNvSpPr/>
            <p:nvPr/>
          </p:nvSpPr>
          <p:spPr>
            <a:xfrm>
              <a:off x="3027631" y="3795982"/>
              <a:ext cx="2344039" cy="391999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menguasai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2094460" y="3260917"/>
              <a:ext cx="1532449" cy="3072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u="sng" dirty="0" err="1" smtClean="0">
                  <a:solidFill>
                    <a:schemeClr val="tx1"/>
                  </a:solidFill>
                </a:rPr>
                <a:t>Kode_ruang</a:t>
              </a:r>
              <a:endParaRPr lang="en-US" sz="140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Connector 51"/>
            <p:cNvCxnSpPr>
              <a:endCxn id="51" idx="0"/>
            </p:cNvCxnSpPr>
            <p:nvPr/>
          </p:nvCxnSpPr>
          <p:spPr>
            <a:xfrm flipH="1">
              <a:off x="2860685" y="3085703"/>
              <a:ext cx="1338966" cy="1752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4727337" y="3191485"/>
              <a:ext cx="1198556" cy="3072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waktu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Connector 53"/>
            <p:cNvCxnSpPr>
              <a:endCxn id="53" idx="0"/>
            </p:cNvCxnSpPr>
            <p:nvPr/>
          </p:nvCxnSpPr>
          <p:spPr>
            <a:xfrm>
              <a:off x="4199650" y="3085703"/>
              <a:ext cx="1126964" cy="1057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lbow Connector 54"/>
            <p:cNvCxnSpPr>
              <a:stCxn id="40" idx="2"/>
              <a:endCxn id="50" idx="1"/>
            </p:cNvCxnSpPr>
            <p:nvPr/>
          </p:nvCxnSpPr>
          <p:spPr>
            <a:xfrm rot="16200000" flipH="1">
              <a:off x="1884713" y="2849064"/>
              <a:ext cx="906279" cy="1379557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lbow Connector 55"/>
            <p:cNvCxnSpPr>
              <a:stCxn id="50" idx="3"/>
              <a:endCxn id="34" idx="2"/>
            </p:cNvCxnSpPr>
            <p:nvPr/>
          </p:nvCxnSpPr>
          <p:spPr>
            <a:xfrm flipV="1">
              <a:off x="5371670" y="3086548"/>
              <a:ext cx="1501261" cy="905434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5173223" y="4412675"/>
              <a:ext cx="810019" cy="3072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u="sng" dirty="0" smtClean="0">
                  <a:solidFill>
                    <a:schemeClr val="tx1"/>
                  </a:solidFill>
                </a:rPr>
                <a:t>nip</a:t>
              </a:r>
              <a:endParaRPr 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2297483" y="4362513"/>
              <a:ext cx="1198556" cy="3072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u="sng" dirty="0" err="1" smtClean="0">
                  <a:solidFill>
                    <a:schemeClr val="tx1"/>
                  </a:solidFill>
                </a:rPr>
                <a:t>Kode_kul</a:t>
              </a:r>
              <a:endParaRPr 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988410" y="2696393"/>
              <a:ext cx="375206" cy="174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818258" y="3138594"/>
              <a:ext cx="375206" cy="174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344460" y="3112340"/>
              <a:ext cx="375206" cy="174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123546" y="2672637"/>
              <a:ext cx="375206" cy="174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 flipH="1">
              <a:off x="2860684" y="4093214"/>
              <a:ext cx="669484" cy="2692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endCxn id="57" idx="0"/>
            </p:cNvCxnSpPr>
            <p:nvPr/>
          </p:nvCxnSpPr>
          <p:spPr>
            <a:xfrm>
              <a:off x="4727337" y="4118382"/>
              <a:ext cx="850896" cy="2942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 rot="5999753">
              <a:off x="7119648" y="2753584"/>
              <a:ext cx="1687649" cy="27223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Nama_dosen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6" name="Straight Connector 65"/>
            <p:cNvCxnSpPr>
              <a:stCxn id="65" idx="4"/>
              <a:endCxn id="34" idx="3"/>
            </p:cNvCxnSpPr>
            <p:nvPr/>
          </p:nvCxnSpPr>
          <p:spPr>
            <a:xfrm flipH="1">
              <a:off x="7400617" y="2866077"/>
              <a:ext cx="428802" cy="244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 rot="3600163">
              <a:off x="103179" y="3005046"/>
              <a:ext cx="1362836" cy="3728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Nama_kul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Straight Connector 72"/>
            <p:cNvCxnSpPr>
              <a:stCxn id="40" idx="1"/>
              <a:endCxn id="72" idx="0"/>
            </p:cNvCxnSpPr>
            <p:nvPr/>
          </p:nvCxnSpPr>
          <p:spPr>
            <a:xfrm flipH="1">
              <a:off x="946061" y="2889704"/>
              <a:ext cx="174326" cy="2085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9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629968"/>
              </p:ext>
            </p:extLst>
          </p:nvPr>
        </p:nvGraphicFramePr>
        <p:xfrm>
          <a:off x="3159236" y="5448095"/>
          <a:ext cx="2649893" cy="108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875"/>
                <a:gridCol w="980639"/>
                <a:gridCol w="624379"/>
              </a:tblGrid>
              <a:tr h="345022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nip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2664334" y="5077676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Kuliah</a:t>
            </a:r>
            <a:endParaRPr lang="en-ID" sz="1450" dirty="0">
              <a:solidFill>
                <a:schemeClr val="tx1"/>
              </a:solidFill>
            </a:endParaRPr>
          </a:p>
        </p:txBody>
      </p:sp>
      <p:graphicFrame>
        <p:nvGraphicFramePr>
          <p:cNvPr id="81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520537"/>
              </p:ext>
            </p:extLst>
          </p:nvPr>
        </p:nvGraphicFramePr>
        <p:xfrm>
          <a:off x="6332750" y="5421201"/>
          <a:ext cx="2056577" cy="108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331"/>
                <a:gridCol w="1115246"/>
              </a:tblGrid>
              <a:tr h="345022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nip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2" name="Rectangle 81"/>
          <p:cNvSpPr/>
          <p:nvPr/>
        </p:nvSpPr>
        <p:spPr>
          <a:xfrm>
            <a:off x="5922999" y="5082159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Menguasai</a:t>
            </a:r>
            <a:endParaRPr lang="en-ID" sz="14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0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80" grpId="0"/>
      <p:bldP spid="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agregasi</a:t>
            </a:r>
            <a:endParaRPr lang="en-ID" dirty="0"/>
          </a:p>
        </p:txBody>
      </p:sp>
      <p:graphicFrame>
        <p:nvGraphicFramePr>
          <p:cNvPr id="5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645202"/>
              </p:ext>
            </p:extLst>
          </p:nvPr>
        </p:nvGraphicFramePr>
        <p:xfrm>
          <a:off x="6879600" y="1893599"/>
          <a:ext cx="1686176" cy="108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939"/>
                <a:gridCol w="1020237"/>
              </a:tblGrid>
              <a:tr h="345022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nim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683188" y="1509733"/>
            <a:ext cx="355002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Mahasiswa</a:t>
            </a:r>
            <a:r>
              <a:rPr lang="en-ID" sz="1450" dirty="0" smtClean="0">
                <a:solidFill>
                  <a:schemeClr val="tx1"/>
                </a:solidFill>
              </a:rPr>
              <a:t>/</a:t>
            </a:r>
            <a:r>
              <a:rPr lang="en-ID" sz="1450" dirty="0" err="1" smtClean="0">
                <a:solidFill>
                  <a:schemeClr val="tx1"/>
                </a:solidFill>
              </a:rPr>
              <a:t>matakuliah</a:t>
            </a:r>
            <a:r>
              <a:rPr lang="en-ID" sz="1450" dirty="0" smtClean="0">
                <a:solidFill>
                  <a:schemeClr val="tx1"/>
                </a:solidFill>
              </a:rPr>
              <a:t>/</a:t>
            </a:r>
            <a:r>
              <a:rPr lang="en-ID" sz="1450" dirty="0" err="1" smtClean="0">
                <a:solidFill>
                  <a:schemeClr val="tx1"/>
                </a:solidFill>
              </a:rPr>
              <a:t>mempelajari</a:t>
            </a:r>
            <a:endParaRPr lang="en-ID" sz="145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8" idx="4"/>
          </p:cNvCxnSpPr>
          <p:nvPr/>
        </p:nvCxnSpPr>
        <p:spPr>
          <a:xfrm>
            <a:off x="1493519" y="2265861"/>
            <a:ext cx="254599" cy="315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024128" y="1829514"/>
            <a:ext cx="5139884" cy="4376840"/>
            <a:chOff x="1024128" y="1829514"/>
            <a:chExt cx="5139884" cy="4376840"/>
          </a:xfrm>
        </p:grpSpPr>
        <p:pic>
          <p:nvPicPr>
            <p:cNvPr id="4" name="Content Placeholder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17" t="17048" r="10798" b="8129"/>
            <a:stretch/>
          </p:blipFill>
          <p:spPr>
            <a:xfrm>
              <a:off x="1024128" y="2205855"/>
              <a:ext cx="5139884" cy="400049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8" name="Oval 7"/>
            <p:cNvSpPr/>
            <p:nvPr/>
          </p:nvSpPr>
          <p:spPr>
            <a:xfrm rot="20838366">
              <a:off x="1062777" y="1899266"/>
              <a:ext cx="779930" cy="37113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u="sng" dirty="0" err="1" smtClean="0">
                  <a:solidFill>
                    <a:schemeClr val="tx1"/>
                  </a:solidFill>
                </a:rPr>
                <a:t>nim</a:t>
              </a:r>
              <a:endParaRPr lang="en-ID" sz="1450" u="sng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 rot="447755">
              <a:off x="4836372" y="1829514"/>
              <a:ext cx="1302131" cy="37113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u="sng" dirty="0" err="1" smtClean="0">
                  <a:solidFill>
                    <a:schemeClr val="tx1"/>
                  </a:solidFill>
                </a:rPr>
                <a:t>Kode_kul</a:t>
              </a:r>
              <a:endParaRPr lang="en-ID" sz="145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>
              <a:stCxn id="9" idx="4"/>
            </p:cNvCxnSpPr>
            <p:nvPr/>
          </p:nvCxnSpPr>
          <p:spPr>
            <a:xfrm flipH="1">
              <a:off x="5208494" y="2199073"/>
              <a:ext cx="254843" cy="3635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724413"/>
              </p:ext>
            </p:extLst>
          </p:nvPr>
        </p:nvGraphicFramePr>
        <p:xfrm>
          <a:off x="6830519" y="3511728"/>
          <a:ext cx="3779999" cy="108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097"/>
                <a:gridCol w="1424951"/>
                <a:gridCol w="1424951"/>
              </a:tblGrid>
              <a:tr h="345022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Kode_pra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Nama_pra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Jumlah_pra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6496751" y="3154750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Praktikum</a:t>
            </a:r>
            <a:endParaRPr lang="en-ID" sz="1450" dirty="0">
              <a:solidFill>
                <a:schemeClr val="tx1"/>
              </a:solidFill>
            </a:endParaRPr>
          </a:p>
        </p:txBody>
      </p:sp>
      <p:graphicFrame>
        <p:nvGraphicFramePr>
          <p:cNvPr id="17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295600"/>
              </p:ext>
            </p:extLst>
          </p:nvPr>
        </p:nvGraphicFramePr>
        <p:xfrm>
          <a:off x="6835002" y="5116404"/>
          <a:ext cx="3779998" cy="108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466"/>
                <a:gridCol w="1034844"/>
                <a:gridCol w="1034844"/>
                <a:gridCol w="1034844"/>
              </a:tblGrid>
              <a:tr h="345022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nim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Kode_prak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nilai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6523645" y="4726210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Mengikuti</a:t>
            </a:r>
            <a:endParaRPr lang="en-ID" sz="14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4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Tipe</a:t>
            </a:r>
            <a:r>
              <a:rPr lang="en-ID" dirty="0" smtClean="0"/>
              <a:t> data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1" dirty="0" smtClean="0"/>
              <a:t>KARAKTER</a:t>
            </a:r>
          </a:p>
          <a:p>
            <a:r>
              <a:rPr lang="en-ID" b="1" dirty="0" smtClean="0"/>
              <a:t>CHAR :</a:t>
            </a:r>
            <a:r>
              <a:rPr lang="en-ID" dirty="0" smtClean="0"/>
              <a:t> </a:t>
            </a:r>
            <a:r>
              <a:rPr lang="en-ID" dirty="0" err="1" smtClean="0"/>
              <a:t>Teks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maksimal</a:t>
            </a:r>
            <a:r>
              <a:rPr lang="en-ID" dirty="0" smtClean="0"/>
              <a:t> 255 </a:t>
            </a:r>
            <a:r>
              <a:rPr lang="en-ID" dirty="0" err="1" smtClean="0"/>
              <a:t>karakter</a:t>
            </a:r>
            <a:endParaRPr lang="en-ID" dirty="0" smtClean="0"/>
          </a:p>
          <a:p>
            <a:r>
              <a:rPr lang="en-ID" b="1" dirty="0" smtClean="0"/>
              <a:t>VARCHAR : </a:t>
            </a:r>
            <a:r>
              <a:rPr lang="en-ID" dirty="0" err="1" smtClean="0"/>
              <a:t>Teks</a:t>
            </a:r>
            <a:r>
              <a:rPr lang="en-ID" dirty="0" smtClean="0"/>
              <a:t> </a:t>
            </a:r>
            <a:r>
              <a:rPr lang="en-ID" dirty="0" err="1" smtClean="0"/>
              <a:t>maksimal</a:t>
            </a:r>
            <a:r>
              <a:rPr lang="en-ID" dirty="0" smtClean="0"/>
              <a:t> 255 </a:t>
            </a:r>
            <a:r>
              <a:rPr lang="en-ID" dirty="0" err="1" smtClean="0"/>
              <a:t>karakter</a:t>
            </a:r>
            <a:endParaRPr lang="en-ID" dirty="0" smtClean="0"/>
          </a:p>
          <a:p>
            <a:r>
              <a:rPr lang="en-ID" b="1" dirty="0" smtClean="0"/>
              <a:t>TEKS : </a:t>
            </a:r>
            <a:r>
              <a:rPr lang="en-ID" dirty="0" err="1" smtClean="0"/>
              <a:t>Teks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panjang</a:t>
            </a:r>
            <a:r>
              <a:rPr lang="en-ID" dirty="0" smtClean="0"/>
              <a:t> </a:t>
            </a:r>
            <a:r>
              <a:rPr lang="en-ID" dirty="0" err="1" smtClean="0"/>
              <a:t>maksimal</a:t>
            </a:r>
            <a:r>
              <a:rPr lang="en-ID" dirty="0" smtClean="0"/>
              <a:t> 65535</a:t>
            </a:r>
          </a:p>
          <a:p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38624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Tipe</a:t>
            </a:r>
            <a:r>
              <a:rPr lang="en-ID" dirty="0" smtClean="0"/>
              <a:t> data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1" dirty="0" smtClean="0"/>
              <a:t>BILANGAN</a:t>
            </a:r>
          </a:p>
          <a:p>
            <a:r>
              <a:rPr lang="en-ID" b="1" dirty="0" smtClean="0"/>
              <a:t>TINYINT:</a:t>
            </a:r>
            <a:r>
              <a:rPr lang="en-ID" dirty="0" smtClean="0"/>
              <a:t> </a:t>
            </a:r>
            <a:r>
              <a:rPr lang="en-ID" dirty="0" err="1" smtClean="0"/>
              <a:t>Bilangan</a:t>
            </a:r>
            <a:r>
              <a:rPr lang="en-ID" dirty="0" smtClean="0"/>
              <a:t> 1 byte</a:t>
            </a:r>
          </a:p>
          <a:p>
            <a:r>
              <a:rPr lang="en-ID" b="1" dirty="0" smtClean="0"/>
              <a:t>SMALLINT : </a:t>
            </a:r>
            <a:r>
              <a:rPr lang="en-ID" dirty="0" err="1" smtClean="0"/>
              <a:t>Bilangan</a:t>
            </a:r>
            <a:r>
              <a:rPr lang="en-ID" dirty="0" smtClean="0"/>
              <a:t> 2 byte</a:t>
            </a:r>
          </a:p>
          <a:p>
            <a:r>
              <a:rPr lang="en-ID" b="1" dirty="0" smtClean="0"/>
              <a:t>INT </a:t>
            </a:r>
            <a:r>
              <a:rPr lang="en-ID" b="1" dirty="0" err="1" smtClean="0"/>
              <a:t>atau</a:t>
            </a:r>
            <a:r>
              <a:rPr lang="en-ID" b="1" dirty="0" smtClean="0"/>
              <a:t> INTEGER : </a:t>
            </a:r>
            <a:r>
              <a:rPr lang="en-ID" dirty="0" err="1" smtClean="0"/>
              <a:t>Bilangan</a:t>
            </a:r>
            <a:r>
              <a:rPr lang="en-ID" dirty="0" smtClean="0"/>
              <a:t> 4 byte</a:t>
            </a:r>
          </a:p>
          <a:p>
            <a:r>
              <a:rPr lang="en-ID" b="1" dirty="0" smtClean="0"/>
              <a:t>BIGINT : </a:t>
            </a:r>
            <a:r>
              <a:rPr lang="en-ID" dirty="0" err="1" smtClean="0"/>
              <a:t>Bilangan</a:t>
            </a:r>
            <a:r>
              <a:rPr lang="en-ID" dirty="0" smtClean="0"/>
              <a:t> 8 byte</a:t>
            </a:r>
          </a:p>
          <a:p>
            <a:r>
              <a:rPr lang="en-ID" b="1" dirty="0" smtClean="0"/>
              <a:t>FLOAT : </a:t>
            </a:r>
            <a:r>
              <a:rPr lang="en-ID" dirty="0" err="1" smtClean="0"/>
              <a:t>Bilangan</a:t>
            </a:r>
            <a:r>
              <a:rPr lang="en-ID" dirty="0" smtClean="0"/>
              <a:t> </a:t>
            </a:r>
            <a:r>
              <a:rPr lang="en-ID" dirty="0" err="1" smtClean="0"/>
              <a:t>pecahan</a:t>
            </a:r>
            <a:r>
              <a:rPr lang="en-ID" dirty="0" smtClean="0"/>
              <a:t> (4 byte)</a:t>
            </a:r>
          </a:p>
          <a:p>
            <a:r>
              <a:rPr lang="en-ID" b="1" dirty="0" smtClean="0"/>
              <a:t>DOUBLE </a:t>
            </a:r>
            <a:r>
              <a:rPr lang="en-ID" b="1" dirty="0" err="1" smtClean="0"/>
              <a:t>atau</a:t>
            </a:r>
            <a:r>
              <a:rPr lang="en-ID" b="1" dirty="0" smtClean="0"/>
              <a:t> REAL : </a:t>
            </a:r>
            <a:r>
              <a:rPr lang="en-ID" dirty="0" err="1" smtClean="0"/>
              <a:t>Bilangan</a:t>
            </a:r>
            <a:r>
              <a:rPr lang="en-ID" dirty="0" smtClean="0"/>
              <a:t> </a:t>
            </a:r>
            <a:r>
              <a:rPr lang="en-ID" dirty="0" err="1" smtClean="0"/>
              <a:t>pecahan</a:t>
            </a:r>
            <a:r>
              <a:rPr lang="en-ID" dirty="0" smtClean="0"/>
              <a:t> (8 byte)</a:t>
            </a:r>
          </a:p>
          <a:p>
            <a:r>
              <a:rPr lang="en-ID" b="1" dirty="0" smtClean="0"/>
              <a:t>DECIMAL </a:t>
            </a:r>
            <a:r>
              <a:rPr lang="en-ID" b="1" dirty="0" err="1" smtClean="0"/>
              <a:t>atau</a:t>
            </a:r>
            <a:r>
              <a:rPr lang="en-ID" b="1" dirty="0" smtClean="0"/>
              <a:t> NUMERIC : </a:t>
            </a:r>
            <a:r>
              <a:rPr lang="en-ID" dirty="0" err="1" smtClean="0"/>
              <a:t>Bilangan</a:t>
            </a:r>
            <a:r>
              <a:rPr lang="en-ID" dirty="0" smtClean="0"/>
              <a:t> </a:t>
            </a:r>
            <a:r>
              <a:rPr lang="en-ID" dirty="0" err="1" smtClean="0"/>
              <a:t>Pecahan</a:t>
            </a:r>
            <a:endParaRPr lang="en-ID" dirty="0" smtClean="0"/>
          </a:p>
          <a:p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150761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Tipe</a:t>
            </a:r>
            <a:r>
              <a:rPr lang="en-ID" dirty="0" smtClean="0"/>
              <a:t> data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1" dirty="0" smtClean="0"/>
              <a:t>LAIN-LAIN</a:t>
            </a:r>
          </a:p>
          <a:p>
            <a:r>
              <a:rPr lang="en-ID" b="1" dirty="0" smtClean="0"/>
              <a:t>Date : </a:t>
            </a:r>
            <a:r>
              <a:rPr lang="en-ID" dirty="0" err="1" smtClean="0"/>
              <a:t>Tanggal</a:t>
            </a:r>
            <a:r>
              <a:rPr lang="en-ID" dirty="0" smtClean="0"/>
              <a:t> (YYYY/MM/DD)</a:t>
            </a:r>
          </a:p>
          <a:p>
            <a:r>
              <a:rPr lang="en-ID" b="1" dirty="0" smtClean="0"/>
              <a:t>DATETIME : </a:t>
            </a:r>
            <a:r>
              <a:rPr lang="en-ID" dirty="0" err="1" smtClean="0"/>
              <a:t>Waktu</a:t>
            </a:r>
            <a:r>
              <a:rPr lang="en-ID" dirty="0" smtClean="0"/>
              <a:t> (</a:t>
            </a:r>
            <a:r>
              <a:rPr lang="en-ID" dirty="0" err="1" smtClean="0"/>
              <a:t>Tanggal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Jam) (YYYY/MM/DD   HH:MM:SS)</a:t>
            </a:r>
          </a:p>
          <a:p>
            <a:r>
              <a:rPr lang="en-ID" b="1" dirty="0" smtClean="0"/>
              <a:t>TIME : </a:t>
            </a:r>
            <a:r>
              <a:rPr lang="en-ID" dirty="0" smtClean="0"/>
              <a:t>Jam (HH:MM:SS)</a:t>
            </a:r>
          </a:p>
          <a:p>
            <a:r>
              <a:rPr lang="en-ID" b="1" dirty="0" smtClean="0"/>
              <a:t>ENUM (‘nilai1’, ‘nilai2’, …) : </a:t>
            </a:r>
            <a:r>
              <a:rPr lang="en-ID" dirty="0" err="1" smtClean="0"/>
              <a:t>Nilai</a:t>
            </a:r>
            <a:r>
              <a:rPr lang="en-ID" dirty="0" smtClean="0"/>
              <a:t> </a:t>
            </a:r>
            <a:r>
              <a:rPr lang="en-ID" dirty="0" err="1" smtClean="0"/>
              <a:t>Enumerasi</a:t>
            </a:r>
            <a:endParaRPr lang="en-ID" dirty="0" smtClean="0"/>
          </a:p>
          <a:p>
            <a:r>
              <a:rPr lang="en-ID" b="1" dirty="0" smtClean="0"/>
              <a:t>BOOLEAN : </a:t>
            </a:r>
            <a:r>
              <a:rPr lang="en-ID" dirty="0" err="1" smtClean="0"/>
              <a:t>tipe</a:t>
            </a:r>
            <a:r>
              <a:rPr lang="en-ID" dirty="0" smtClean="0"/>
              <a:t> </a:t>
            </a:r>
            <a:r>
              <a:rPr lang="en-ID" dirty="0" err="1" smtClean="0"/>
              <a:t>benar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salah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140787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Struktur</a:t>
            </a:r>
            <a:r>
              <a:rPr lang="en-ID" dirty="0" smtClean="0"/>
              <a:t> </a:t>
            </a:r>
            <a:r>
              <a:rPr lang="en-ID" dirty="0" err="1" smtClean="0"/>
              <a:t>tabel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Tabel</a:t>
            </a:r>
            <a:r>
              <a:rPr lang="en-ID" dirty="0" smtClean="0"/>
              <a:t> </a:t>
            </a:r>
            <a:r>
              <a:rPr lang="en-ID" dirty="0" err="1" smtClean="0"/>
              <a:t>Mahasiswa</a:t>
            </a:r>
            <a:endParaRPr lang="en-ID" dirty="0"/>
          </a:p>
        </p:txBody>
      </p:sp>
      <p:graphicFrame>
        <p:nvGraphicFramePr>
          <p:cNvPr id="4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674129"/>
              </p:ext>
            </p:extLst>
          </p:nvPr>
        </p:nvGraphicFramePr>
        <p:xfrm>
          <a:off x="1024128" y="2982339"/>
          <a:ext cx="5513880" cy="1828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081"/>
                <a:gridCol w="1095747"/>
                <a:gridCol w="1509526"/>
                <a:gridCol w="1509526"/>
              </a:tblGrid>
              <a:tr h="345022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</a:t>
                      </a:r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 Field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Tipe</a:t>
                      </a:r>
                      <a:r>
                        <a:rPr lang="en-ID" sz="1450" baseline="0" dirty="0" smtClean="0">
                          <a:solidFill>
                            <a:schemeClr val="tx1"/>
                          </a:solidFill>
                        </a:rPr>
                        <a:t> Data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Ukuran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Keterangan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NIM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vachar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Primary Key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Nama_mhs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varchar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Alamat_Mhs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Text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Tgl_lahir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75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Struktur</a:t>
            </a:r>
            <a:r>
              <a:rPr lang="en-ID" dirty="0" smtClean="0"/>
              <a:t> </a:t>
            </a:r>
            <a:r>
              <a:rPr lang="en-ID" dirty="0" err="1" smtClean="0"/>
              <a:t>tabel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Tabel</a:t>
            </a:r>
            <a:r>
              <a:rPr lang="en-ID" dirty="0" smtClean="0"/>
              <a:t> </a:t>
            </a:r>
            <a:r>
              <a:rPr lang="en-ID" dirty="0" err="1" smtClean="0"/>
              <a:t>Nilai</a:t>
            </a:r>
            <a:endParaRPr lang="en-ID" dirty="0"/>
          </a:p>
        </p:txBody>
      </p:sp>
      <p:graphicFrame>
        <p:nvGraphicFramePr>
          <p:cNvPr id="4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096509"/>
              </p:ext>
            </p:extLst>
          </p:nvPr>
        </p:nvGraphicFramePr>
        <p:xfrm>
          <a:off x="1024126" y="2982339"/>
          <a:ext cx="6820462" cy="1782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610"/>
                <a:gridCol w="1355398"/>
                <a:gridCol w="1867227"/>
                <a:gridCol w="1867227"/>
              </a:tblGrid>
              <a:tr h="345022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</a:t>
                      </a:r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 Field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Tipe</a:t>
                      </a:r>
                      <a:r>
                        <a:rPr lang="en-ID" sz="1450" baseline="0" dirty="0" smtClean="0">
                          <a:solidFill>
                            <a:schemeClr val="tx1"/>
                          </a:solidFill>
                        </a:rPr>
                        <a:t> Data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Ukuran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Keterangan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NIM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vachar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Foreign key </a:t>
                      </a:r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dari</a:t>
                      </a:r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 table </a:t>
                      </a:r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mahasiswa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Kode_matkul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varchar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Foreign key </a:t>
                      </a:r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dari</a:t>
                      </a:r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 table </a:t>
                      </a:r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matakuliah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Indeks_nilai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Text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1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Selesai</a:t>
            </a:r>
            <a:endParaRPr lang="en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3872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Aturan</a:t>
            </a:r>
            <a:r>
              <a:rPr lang="en-ID" dirty="0" smtClean="0"/>
              <a:t> </a:t>
            </a:r>
            <a:r>
              <a:rPr lang="en-ID" dirty="0" err="1" smtClean="0"/>
              <a:t>umum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D" dirty="0" err="1" smtClean="0"/>
              <a:t>Setiap</a:t>
            </a:r>
            <a:r>
              <a:rPr lang="en-ID" dirty="0" smtClean="0"/>
              <a:t> </a:t>
            </a:r>
            <a:r>
              <a:rPr lang="en-ID" dirty="0" err="1" smtClean="0"/>
              <a:t>himpunan</a:t>
            </a:r>
            <a:r>
              <a:rPr lang="en-ID" dirty="0" smtClean="0"/>
              <a:t> </a:t>
            </a:r>
            <a:r>
              <a:rPr lang="en-ID" dirty="0" err="1" smtClean="0"/>
              <a:t>entitas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diimplementasikan</a:t>
            </a:r>
            <a:r>
              <a:rPr lang="en-ID" dirty="0" smtClean="0"/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sebuah</a:t>
            </a:r>
            <a:r>
              <a:rPr lang="en-ID" dirty="0" smtClean="0"/>
              <a:t> table.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D" dirty="0" err="1" smtClean="0"/>
              <a:t>Relasi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derajat</a:t>
            </a:r>
            <a:r>
              <a:rPr lang="en-ID" dirty="0" smtClean="0"/>
              <a:t> </a:t>
            </a:r>
            <a:r>
              <a:rPr lang="en-ID" dirty="0" err="1" smtClean="0"/>
              <a:t>relasi</a:t>
            </a:r>
            <a:r>
              <a:rPr lang="en-ID" dirty="0" smtClean="0"/>
              <a:t> 1-1 yang </a:t>
            </a:r>
            <a:r>
              <a:rPr lang="en-ID" dirty="0" err="1" smtClean="0"/>
              <a:t>menghubungkan</a:t>
            </a:r>
            <a:r>
              <a:rPr lang="en-ID" dirty="0" smtClean="0"/>
              <a:t> 2 </a:t>
            </a:r>
            <a:r>
              <a:rPr lang="en-ID" dirty="0" err="1" smtClean="0"/>
              <a:t>buah</a:t>
            </a:r>
            <a:r>
              <a:rPr lang="en-ID" dirty="0" smtClean="0"/>
              <a:t> </a:t>
            </a:r>
            <a:r>
              <a:rPr lang="en-ID" dirty="0" err="1" smtClean="0"/>
              <a:t>himpunan</a:t>
            </a:r>
            <a:r>
              <a:rPr lang="en-ID" dirty="0" smtClean="0"/>
              <a:t> </a:t>
            </a:r>
            <a:r>
              <a:rPr lang="en-ID" dirty="0" err="1" smtClean="0"/>
              <a:t>entitas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direpresentasikan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bentuk</a:t>
            </a:r>
            <a:r>
              <a:rPr lang="en-ID" dirty="0" smtClean="0"/>
              <a:t> </a:t>
            </a:r>
            <a:r>
              <a:rPr lang="en-ID" dirty="0" err="1" smtClean="0"/>
              <a:t>penambahan</a:t>
            </a:r>
            <a:r>
              <a:rPr lang="en-ID" dirty="0" smtClean="0"/>
              <a:t>/</a:t>
            </a:r>
            <a:r>
              <a:rPr lang="en-ID" dirty="0" err="1" smtClean="0"/>
              <a:t>penyertaan</a:t>
            </a:r>
            <a:r>
              <a:rPr lang="en-ID" dirty="0" smtClean="0"/>
              <a:t> </a:t>
            </a:r>
            <a:r>
              <a:rPr lang="en-ID" dirty="0" err="1" smtClean="0"/>
              <a:t>atribut-atribut</a:t>
            </a:r>
            <a:r>
              <a:rPr lang="en-ID" dirty="0" smtClean="0"/>
              <a:t> </a:t>
            </a:r>
            <a:r>
              <a:rPr lang="en-ID" dirty="0" err="1" smtClean="0"/>
              <a:t>relasi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table yang </a:t>
            </a:r>
            <a:r>
              <a:rPr lang="en-ID" dirty="0" err="1" smtClean="0"/>
              <a:t>mewakili</a:t>
            </a:r>
            <a:r>
              <a:rPr lang="en-ID" dirty="0" smtClean="0"/>
              <a:t> </a:t>
            </a:r>
            <a:r>
              <a:rPr lang="en-ID" dirty="0" err="1" smtClean="0"/>
              <a:t>salah</a:t>
            </a:r>
            <a:r>
              <a:rPr lang="en-ID" dirty="0" smtClean="0"/>
              <a:t> </a:t>
            </a:r>
            <a:r>
              <a:rPr lang="en-ID" dirty="0" err="1" smtClean="0"/>
              <a:t>satu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kedua</a:t>
            </a:r>
            <a:r>
              <a:rPr lang="en-ID" dirty="0" smtClean="0"/>
              <a:t> </a:t>
            </a:r>
            <a:r>
              <a:rPr lang="en-ID" dirty="0" err="1" smtClean="0"/>
              <a:t>himpunan</a:t>
            </a:r>
            <a:r>
              <a:rPr lang="en-ID" dirty="0" smtClean="0"/>
              <a:t> </a:t>
            </a:r>
            <a:r>
              <a:rPr lang="en-ID" dirty="0" err="1" smtClean="0"/>
              <a:t>entitas</a:t>
            </a:r>
            <a:r>
              <a:rPr lang="en-ID" dirty="0" smtClean="0"/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D" dirty="0" err="1" smtClean="0"/>
              <a:t>Relasi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derajat</a:t>
            </a:r>
            <a:r>
              <a:rPr lang="en-ID" dirty="0" smtClean="0"/>
              <a:t> </a:t>
            </a:r>
            <a:r>
              <a:rPr lang="en-ID" dirty="0" err="1" smtClean="0"/>
              <a:t>relasi</a:t>
            </a:r>
            <a:r>
              <a:rPr lang="en-ID" dirty="0" smtClean="0"/>
              <a:t> 1-N,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direpresentasikan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bentuk</a:t>
            </a:r>
            <a:r>
              <a:rPr lang="en-ID" dirty="0" smtClean="0"/>
              <a:t> </a:t>
            </a:r>
            <a:r>
              <a:rPr lang="en-ID" dirty="0" err="1" smtClean="0"/>
              <a:t>pencantuman</a:t>
            </a:r>
            <a:r>
              <a:rPr lang="en-ID" dirty="0" smtClean="0"/>
              <a:t> </a:t>
            </a:r>
            <a:r>
              <a:rPr lang="en-ID" dirty="0" err="1" smtClean="0"/>
              <a:t>atribut</a:t>
            </a:r>
            <a:r>
              <a:rPr lang="en-ID" dirty="0" smtClean="0"/>
              <a:t> key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himpunan</a:t>
            </a:r>
            <a:r>
              <a:rPr lang="en-ID" dirty="0" smtClean="0"/>
              <a:t> </a:t>
            </a:r>
            <a:r>
              <a:rPr lang="en-ID" dirty="0" err="1" smtClean="0"/>
              <a:t>entitas</a:t>
            </a:r>
            <a:r>
              <a:rPr lang="en-ID" dirty="0" smtClean="0"/>
              <a:t> yang </a:t>
            </a:r>
            <a:r>
              <a:rPr lang="en-ID" dirty="0" err="1" smtClean="0"/>
              <a:t>berderajat</a:t>
            </a:r>
            <a:r>
              <a:rPr lang="en-ID" dirty="0" smtClean="0"/>
              <a:t> 1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himpunan</a:t>
            </a:r>
            <a:r>
              <a:rPr lang="en-ID" dirty="0" smtClean="0"/>
              <a:t> </a:t>
            </a:r>
            <a:r>
              <a:rPr lang="en-ID" dirty="0" err="1" smtClean="0"/>
              <a:t>entitas</a:t>
            </a:r>
            <a:r>
              <a:rPr lang="en-ID" dirty="0" smtClean="0"/>
              <a:t> yang </a:t>
            </a:r>
            <a:r>
              <a:rPr lang="en-ID" dirty="0" err="1" smtClean="0"/>
              <a:t>berderajat</a:t>
            </a:r>
            <a:r>
              <a:rPr lang="en-ID" dirty="0" smtClean="0"/>
              <a:t> N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D" dirty="0" err="1" smtClean="0"/>
              <a:t>Relasi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derajat</a:t>
            </a:r>
            <a:r>
              <a:rPr lang="en-ID" dirty="0" smtClean="0"/>
              <a:t> N – N,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diwujudkan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bentuk</a:t>
            </a:r>
            <a:r>
              <a:rPr lang="en-ID" dirty="0" smtClean="0"/>
              <a:t> table yang </a:t>
            </a:r>
            <a:r>
              <a:rPr lang="en-ID" dirty="0" err="1" smtClean="0"/>
              <a:t>mewakili</a:t>
            </a:r>
            <a:r>
              <a:rPr lang="en-ID" dirty="0" smtClean="0"/>
              <a:t> field yang </a:t>
            </a:r>
            <a:r>
              <a:rPr lang="en-ID" dirty="0" err="1" smtClean="0"/>
              <a:t>berasal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key-key </a:t>
            </a:r>
            <a:r>
              <a:rPr lang="en-ID" dirty="0" err="1" smtClean="0"/>
              <a:t>himpunan</a:t>
            </a:r>
            <a:r>
              <a:rPr lang="en-ID" dirty="0" smtClean="0"/>
              <a:t> </a:t>
            </a:r>
            <a:r>
              <a:rPr lang="en-ID" dirty="0" err="1" smtClean="0"/>
              <a:t>entitias</a:t>
            </a:r>
            <a:r>
              <a:rPr lang="en-ID" dirty="0" smtClean="0"/>
              <a:t> yang </a:t>
            </a:r>
            <a:r>
              <a:rPr lang="en-ID" dirty="0" err="1" smtClean="0"/>
              <a:t>dihubungkannya</a:t>
            </a:r>
            <a:r>
              <a:rPr lang="en-ID" dirty="0" smtClean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6029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Entitas</a:t>
            </a:r>
            <a:r>
              <a:rPr lang="en-ID" dirty="0" smtClean="0"/>
              <a:t> </a:t>
            </a:r>
            <a:r>
              <a:rPr lang="en-ID" dirty="0" smtClean="0">
                <a:sym typeface="Wingdings" panose="05000000000000000000" pitchFamily="2" charset="2"/>
              </a:rPr>
              <a:t> </a:t>
            </a:r>
            <a:r>
              <a:rPr lang="en-ID" dirty="0" err="1" smtClean="0">
                <a:sym typeface="Wingdings" panose="05000000000000000000" pitchFamily="2" charset="2"/>
              </a:rPr>
              <a:t>Tabel</a:t>
            </a:r>
            <a:endParaRPr lang="en-ID" dirty="0"/>
          </a:p>
        </p:txBody>
      </p:sp>
      <p:graphicFrame>
        <p:nvGraphicFramePr>
          <p:cNvPr id="32" name="Content Placeholder 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497448"/>
              </p:ext>
            </p:extLst>
          </p:nvPr>
        </p:nvGraphicFramePr>
        <p:xfrm>
          <a:off x="6564127" y="2687038"/>
          <a:ext cx="468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000"/>
                <a:gridCol w="1170000"/>
                <a:gridCol w="1170000"/>
                <a:gridCol w="1170000"/>
              </a:tblGrid>
              <a:tr h="370840"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nim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Nama_mhs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Alamat_mhs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Tgl_lahir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1318887" y="2595284"/>
            <a:ext cx="3468266" cy="1532065"/>
            <a:chOff x="1318887" y="2595283"/>
            <a:chExt cx="3387584" cy="2891115"/>
          </a:xfrm>
        </p:grpSpPr>
        <p:sp>
          <p:nvSpPr>
            <p:cNvPr id="4" name="Rectangle 3"/>
            <p:cNvSpPr/>
            <p:nvPr/>
          </p:nvSpPr>
          <p:spPr>
            <a:xfrm>
              <a:off x="3146612" y="3765176"/>
              <a:ext cx="1559859" cy="6185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Mahasiswa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1318887" y="2877665"/>
              <a:ext cx="1532965" cy="61856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Nama_mhs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146611" y="4867833"/>
              <a:ext cx="1532965" cy="61856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Tgl_lahir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318887" y="4284230"/>
              <a:ext cx="1532965" cy="61856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Alamat_mhs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173506" y="2595283"/>
              <a:ext cx="1532965" cy="61856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u="sng" dirty="0" err="1" smtClean="0">
                  <a:solidFill>
                    <a:schemeClr val="tx1"/>
                  </a:solidFill>
                </a:rPr>
                <a:t>nim</a:t>
              </a:r>
              <a:endParaRPr lang="en-ID" sz="145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>
              <a:endCxn id="4" idx="0"/>
            </p:cNvCxnSpPr>
            <p:nvPr/>
          </p:nvCxnSpPr>
          <p:spPr>
            <a:xfrm flipH="1">
              <a:off x="3926542" y="3227294"/>
              <a:ext cx="40340" cy="537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5"/>
              <a:endCxn id="4" idx="1"/>
            </p:cNvCxnSpPr>
            <p:nvPr/>
          </p:nvCxnSpPr>
          <p:spPr>
            <a:xfrm>
              <a:off x="2627354" y="3405643"/>
              <a:ext cx="519258" cy="6688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4" idx="1"/>
            </p:cNvCxnSpPr>
            <p:nvPr/>
          </p:nvCxnSpPr>
          <p:spPr>
            <a:xfrm flipV="1">
              <a:off x="2085369" y="4074459"/>
              <a:ext cx="1061243" cy="2097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913093" y="4275627"/>
              <a:ext cx="0" cy="5922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238204" y="4647931"/>
            <a:ext cx="3356202" cy="1140846"/>
            <a:chOff x="6675304" y="2438402"/>
            <a:chExt cx="3387584" cy="2891115"/>
          </a:xfrm>
        </p:grpSpPr>
        <p:sp>
          <p:nvSpPr>
            <p:cNvPr id="21" name="Rectangle 20"/>
            <p:cNvSpPr/>
            <p:nvPr/>
          </p:nvSpPr>
          <p:spPr>
            <a:xfrm>
              <a:off x="8503029" y="3608295"/>
              <a:ext cx="1559859" cy="6185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Kuliah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675304" y="2720784"/>
              <a:ext cx="1532965" cy="61856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Nama_kul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8503028" y="4710952"/>
              <a:ext cx="1532965" cy="61856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smtClean="0">
                  <a:solidFill>
                    <a:schemeClr val="tx1"/>
                  </a:solidFill>
                </a:rPr>
                <a:t>semester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675304" y="4127349"/>
              <a:ext cx="1532965" cy="61856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sks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8529923" y="2438402"/>
              <a:ext cx="1532965" cy="61856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u="sng" dirty="0" err="1" smtClean="0">
                  <a:solidFill>
                    <a:schemeClr val="tx1"/>
                  </a:solidFill>
                </a:rPr>
                <a:t>Kode_kul</a:t>
              </a:r>
              <a:endParaRPr lang="en-ID" sz="145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Connector 25"/>
            <p:cNvCxnSpPr>
              <a:endCxn id="21" idx="0"/>
            </p:cNvCxnSpPr>
            <p:nvPr/>
          </p:nvCxnSpPr>
          <p:spPr>
            <a:xfrm flipH="1">
              <a:off x="9282959" y="3070413"/>
              <a:ext cx="40340" cy="537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2" idx="5"/>
              <a:endCxn id="21" idx="1"/>
            </p:cNvCxnSpPr>
            <p:nvPr/>
          </p:nvCxnSpPr>
          <p:spPr>
            <a:xfrm>
              <a:off x="7983771" y="3248762"/>
              <a:ext cx="519258" cy="6688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21" idx="1"/>
            </p:cNvCxnSpPr>
            <p:nvPr/>
          </p:nvCxnSpPr>
          <p:spPr>
            <a:xfrm flipV="1">
              <a:off x="7441786" y="3917578"/>
              <a:ext cx="1061243" cy="2097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9269510" y="4118746"/>
              <a:ext cx="0" cy="5922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3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040227"/>
              </p:ext>
            </p:extLst>
          </p:nvPr>
        </p:nvGraphicFramePr>
        <p:xfrm>
          <a:off x="6608951" y="4735471"/>
          <a:ext cx="468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000"/>
                <a:gridCol w="1170000"/>
                <a:gridCol w="1170000"/>
                <a:gridCol w="1170000"/>
              </a:tblGrid>
              <a:tr h="370840"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sks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Semester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4" name="Right Arrow 33"/>
          <p:cNvSpPr/>
          <p:nvPr/>
        </p:nvSpPr>
        <p:spPr>
          <a:xfrm>
            <a:off x="5150224" y="3072715"/>
            <a:ext cx="1048870" cy="470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5" name="Right Arrow 34"/>
          <p:cNvSpPr/>
          <p:nvPr/>
        </p:nvSpPr>
        <p:spPr>
          <a:xfrm>
            <a:off x="5134705" y="5003448"/>
            <a:ext cx="1048870" cy="470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6" name="Rectangle 35"/>
          <p:cNvSpPr/>
          <p:nvPr/>
        </p:nvSpPr>
        <p:spPr>
          <a:xfrm>
            <a:off x="6199094" y="2258344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Mahasiswa</a:t>
            </a:r>
            <a:endParaRPr lang="en-ID" sz="145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99094" y="4256242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Kuliah</a:t>
            </a:r>
            <a:endParaRPr lang="en-ID" sz="14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20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Relasi</a:t>
            </a:r>
            <a:r>
              <a:rPr lang="en-ID" dirty="0" smtClean="0"/>
              <a:t> 1-1</a:t>
            </a:r>
            <a:endParaRPr lang="en-ID" dirty="0"/>
          </a:p>
        </p:txBody>
      </p:sp>
      <p:grpSp>
        <p:nvGrpSpPr>
          <p:cNvPr id="42" name="Group 41"/>
          <p:cNvGrpSpPr/>
          <p:nvPr/>
        </p:nvGrpSpPr>
        <p:grpSpPr>
          <a:xfrm>
            <a:off x="1318887" y="2595284"/>
            <a:ext cx="5052469" cy="3567231"/>
            <a:chOff x="1318887" y="2595284"/>
            <a:chExt cx="5052469" cy="3567231"/>
          </a:xfrm>
        </p:grpSpPr>
        <p:sp>
          <p:nvSpPr>
            <p:cNvPr id="5" name="Rectangle 4"/>
            <p:cNvSpPr/>
            <p:nvPr/>
          </p:nvSpPr>
          <p:spPr>
            <a:xfrm>
              <a:off x="3257378" y="3215236"/>
              <a:ext cx="1597010" cy="3277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Dosen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318887" y="2744924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Nama_dos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318887" y="3490294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Alamat_mhs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217677" y="2595284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u="sng" dirty="0" err="1" smtClean="0">
                  <a:solidFill>
                    <a:schemeClr val="tx1"/>
                  </a:solidFill>
                </a:rPr>
                <a:t>Kode_dos</a:t>
              </a:r>
              <a:endParaRPr lang="en-ID" sz="145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>
              <a:endCxn id="5" idx="0"/>
            </p:cNvCxnSpPr>
            <p:nvPr/>
          </p:nvCxnSpPr>
          <p:spPr>
            <a:xfrm flipH="1">
              <a:off x="4055883" y="2930200"/>
              <a:ext cx="41301" cy="2850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6" idx="5"/>
              <a:endCxn id="5" idx="1"/>
            </p:cNvCxnSpPr>
            <p:nvPr/>
          </p:nvCxnSpPr>
          <p:spPr>
            <a:xfrm>
              <a:off x="2658519" y="3024711"/>
              <a:ext cx="598859" cy="3544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5" idx="1"/>
            </p:cNvCxnSpPr>
            <p:nvPr/>
          </p:nvCxnSpPr>
          <p:spPr>
            <a:xfrm flipV="1">
              <a:off x="2170859" y="3379132"/>
              <a:ext cx="1086519" cy="1111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261861" y="5263673"/>
              <a:ext cx="1597010" cy="3277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Jurusan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245211" y="5834724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Nama_jur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410370" y="5264772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u="sng" dirty="0" err="1" smtClean="0">
                  <a:solidFill>
                    <a:schemeClr val="tx1"/>
                  </a:solidFill>
                </a:rPr>
                <a:t>Kode_jur</a:t>
              </a:r>
              <a:endParaRPr lang="en-ID" sz="1450" u="sng" dirty="0">
                <a:solidFill>
                  <a:schemeClr val="tx1"/>
                </a:solidFill>
              </a:endParaRPr>
            </a:p>
          </p:txBody>
        </p:sp>
        <p:sp>
          <p:nvSpPr>
            <p:cNvPr id="20" name="Flowchart: Decision 19"/>
            <p:cNvSpPr/>
            <p:nvPr/>
          </p:nvSpPr>
          <p:spPr>
            <a:xfrm>
              <a:off x="2924330" y="4065870"/>
              <a:ext cx="2246305" cy="722793"/>
            </a:xfrm>
            <a:prstGeom prst="flowChartDecis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mengepalai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>
              <a:stCxn id="5" idx="2"/>
              <a:endCxn id="20" idx="0"/>
            </p:cNvCxnSpPr>
            <p:nvPr/>
          </p:nvCxnSpPr>
          <p:spPr>
            <a:xfrm flipH="1">
              <a:off x="4047483" y="3543027"/>
              <a:ext cx="8400" cy="5228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0" idx="2"/>
              <a:endCxn id="16" idx="0"/>
            </p:cNvCxnSpPr>
            <p:nvPr/>
          </p:nvCxnSpPr>
          <p:spPr>
            <a:xfrm>
              <a:off x="4047483" y="4788663"/>
              <a:ext cx="12883" cy="4750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6" idx="1"/>
              <a:endCxn id="19" idx="6"/>
            </p:cNvCxnSpPr>
            <p:nvPr/>
          </p:nvCxnSpPr>
          <p:spPr>
            <a:xfrm flipH="1">
              <a:off x="2979846" y="5427569"/>
              <a:ext cx="282015" cy="10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6" idx="2"/>
              <a:endCxn id="18" idx="0"/>
            </p:cNvCxnSpPr>
            <p:nvPr/>
          </p:nvCxnSpPr>
          <p:spPr>
            <a:xfrm flipH="1">
              <a:off x="4029949" y="5591464"/>
              <a:ext cx="30417" cy="2432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4801880" y="3778335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u="sng" dirty="0" err="1" smtClean="0">
                  <a:solidFill>
                    <a:schemeClr val="tx1"/>
                  </a:solidFill>
                </a:rPr>
                <a:t>Kode_dos</a:t>
              </a:r>
              <a:endParaRPr lang="en-ID" sz="1450" u="sng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1482088" y="4637246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u="sng" dirty="0" err="1" smtClean="0">
                  <a:solidFill>
                    <a:schemeClr val="tx1"/>
                  </a:solidFill>
                </a:rPr>
                <a:t>Kode_jur</a:t>
              </a:r>
              <a:endParaRPr lang="en-ID" sz="145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Connector 32"/>
            <p:cNvCxnSpPr>
              <a:stCxn id="31" idx="3"/>
            </p:cNvCxnSpPr>
            <p:nvPr/>
          </p:nvCxnSpPr>
          <p:spPr>
            <a:xfrm flipH="1">
              <a:off x="4598894" y="4058122"/>
              <a:ext cx="432830" cy="1626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0" idx="1"/>
              <a:endCxn id="32" idx="0"/>
            </p:cNvCxnSpPr>
            <p:nvPr/>
          </p:nvCxnSpPr>
          <p:spPr>
            <a:xfrm flipH="1">
              <a:off x="2266826" y="4427267"/>
              <a:ext cx="657504" cy="2099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3809171" y="3605647"/>
              <a:ext cx="265287" cy="1537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b="1" dirty="0" smtClean="0">
                  <a:solidFill>
                    <a:schemeClr val="tx1"/>
                  </a:solidFill>
                </a:rPr>
                <a:t>1</a:t>
              </a:r>
              <a:endParaRPr lang="en-ID" sz="145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786760" y="5048959"/>
              <a:ext cx="265287" cy="1537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b="1" dirty="0" smtClean="0">
                  <a:solidFill>
                    <a:schemeClr val="tx1"/>
                  </a:solidFill>
                </a:rPr>
                <a:t>1</a:t>
              </a:r>
              <a:endParaRPr lang="en-ID" sz="1450" b="1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3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222669"/>
              </p:ext>
            </p:extLst>
          </p:nvPr>
        </p:nvGraphicFramePr>
        <p:xfrm>
          <a:off x="6855450" y="2516455"/>
          <a:ext cx="351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000"/>
                <a:gridCol w="1170000"/>
                <a:gridCol w="1170000"/>
              </a:tblGrid>
              <a:tr h="370840"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Kode_dos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Nama_dos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Alamat_dos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277738"/>
              </p:ext>
            </p:extLst>
          </p:nvPr>
        </p:nvGraphicFramePr>
        <p:xfrm>
          <a:off x="6913721" y="4820375"/>
          <a:ext cx="351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000"/>
                <a:gridCol w="1170000"/>
                <a:gridCol w="1170000"/>
              </a:tblGrid>
              <a:tr h="370840"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Kode_jur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Nama_jur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Kode_dos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5" name="Right Arrow 44"/>
          <p:cNvSpPr/>
          <p:nvPr/>
        </p:nvSpPr>
        <p:spPr>
          <a:xfrm>
            <a:off x="5284694" y="3072715"/>
            <a:ext cx="1048870" cy="470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6" name="Right Arrow 45"/>
          <p:cNvSpPr/>
          <p:nvPr/>
        </p:nvSpPr>
        <p:spPr>
          <a:xfrm>
            <a:off x="5284694" y="5103212"/>
            <a:ext cx="1048870" cy="470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7" name="Rectangle 46"/>
          <p:cNvSpPr/>
          <p:nvPr/>
        </p:nvSpPr>
        <p:spPr>
          <a:xfrm>
            <a:off x="6548718" y="2152067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Dosen</a:t>
            </a:r>
            <a:endParaRPr lang="en-ID" sz="145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83186" y="4423315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Jurusan</a:t>
            </a:r>
            <a:endParaRPr lang="en-ID" sz="14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9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Relasi</a:t>
            </a:r>
            <a:r>
              <a:rPr lang="en-ID" dirty="0" smtClean="0"/>
              <a:t> 1-N</a:t>
            </a:r>
            <a:endParaRPr lang="en-ID" dirty="0"/>
          </a:p>
        </p:txBody>
      </p:sp>
      <p:graphicFrame>
        <p:nvGraphicFramePr>
          <p:cNvPr id="43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752116"/>
              </p:ext>
            </p:extLst>
          </p:nvPr>
        </p:nvGraphicFramePr>
        <p:xfrm>
          <a:off x="5969720" y="2705565"/>
          <a:ext cx="351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000"/>
                <a:gridCol w="1170000"/>
                <a:gridCol w="1170000"/>
              </a:tblGrid>
              <a:tr h="370840"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Kode_dos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Nama_dos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Alamat_dos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1559094"/>
              </p:ext>
            </p:extLst>
          </p:nvPr>
        </p:nvGraphicFramePr>
        <p:xfrm>
          <a:off x="6065509" y="5035204"/>
          <a:ext cx="588787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143"/>
                <a:gridCol w="977143"/>
                <a:gridCol w="504593"/>
                <a:gridCol w="860612"/>
                <a:gridCol w="1075764"/>
                <a:gridCol w="753036"/>
                <a:gridCol w="739588"/>
              </a:tblGrid>
              <a:tr h="370840"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sks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semester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Kode_dos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tempat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waktu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5" name="Right Arrow 44"/>
          <p:cNvSpPr/>
          <p:nvPr/>
        </p:nvSpPr>
        <p:spPr>
          <a:xfrm>
            <a:off x="4733366" y="3087550"/>
            <a:ext cx="1048870" cy="470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6" name="Right Arrow 45"/>
          <p:cNvSpPr/>
          <p:nvPr/>
        </p:nvSpPr>
        <p:spPr>
          <a:xfrm>
            <a:off x="4733366" y="5209849"/>
            <a:ext cx="1048870" cy="470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39" name="Group 38"/>
          <p:cNvGrpSpPr/>
          <p:nvPr/>
        </p:nvGrpSpPr>
        <p:grpSpPr>
          <a:xfrm>
            <a:off x="99866" y="2595284"/>
            <a:ext cx="5682370" cy="3660778"/>
            <a:chOff x="678086" y="2595284"/>
            <a:chExt cx="5811105" cy="3660778"/>
          </a:xfrm>
        </p:grpSpPr>
        <p:sp>
          <p:nvSpPr>
            <p:cNvPr id="5" name="Rectangle 4"/>
            <p:cNvSpPr/>
            <p:nvPr/>
          </p:nvSpPr>
          <p:spPr>
            <a:xfrm>
              <a:off x="3257378" y="3215236"/>
              <a:ext cx="1597010" cy="3277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Dosen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318887" y="2744924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Nama_dos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318887" y="3490294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Alamat_mhs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217677" y="2595284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u="sng" dirty="0" err="1" smtClean="0">
                  <a:solidFill>
                    <a:schemeClr val="tx1"/>
                  </a:solidFill>
                </a:rPr>
                <a:t>Kode_dos</a:t>
              </a:r>
              <a:endParaRPr lang="en-ID" sz="145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>
              <a:endCxn id="5" idx="0"/>
            </p:cNvCxnSpPr>
            <p:nvPr/>
          </p:nvCxnSpPr>
          <p:spPr>
            <a:xfrm flipH="1">
              <a:off x="4055883" y="2930200"/>
              <a:ext cx="41301" cy="2850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6" idx="5"/>
              <a:endCxn id="5" idx="1"/>
            </p:cNvCxnSpPr>
            <p:nvPr/>
          </p:nvCxnSpPr>
          <p:spPr>
            <a:xfrm>
              <a:off x="2658519" y="3024711"/>
              <a:ext cx="598859" cy="3544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5" idx="1"/>
            </p:cNvCxnSpPr>
            <p:nvPr/>
          </p:nvCxnSpPr>
          <p:spPr>
            <a:xfrm flipV="1">
              <a:off x="2170859" y="3379132"/>
              <a:ext cx="1086519" cy="1111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261861" y="5263673"/>
              <a:ext cx="1597010" cy="3277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Kuliah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245211" y="5834724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Nama_kul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480358" y="5024623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u="sng" dirty="0" err="1" smtClean="0">
                  <a:solidFill>
                    <a:schemeClr val="tx1"/>
                  </a:solidFill>
                </a:rPr>
                <a:t>Kode_kul</a:t>
              </a:r>
              <a:endParaRPr lang="en-ID" sz="1450" u="sng" dirty="0">
                <a:solidFill>
                  <a:schemeClr val="tx1"/>
                </a:solidFill>
              </a:endParaRPr>
            </a:p>
          </p:txBody>
        </p:sp>
        <p:sp>
          <p:nvSpPr>
            <p:cNvPr id="20" name="Flowchart: Decision 19"/>
            <p:cNvSpPr/>
            <p:nvPr/>
          </p:nvSpPr>
          <p:spPr>
            <a:xfrm>
              <a:off x="2924330" y="4065870"/>
              <a:ext cx="2246305" cy="722793"/>
            </a:xfrm>
            <a:prstGeom prst="flowChartDecis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mengajar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>
              <a:stCxn id="5" idx="2"/>
              <a:endCxn id="20" idx="0"/>
            </p:cNvCxnSpPr>
            <p:nvPr/>
          </p:nvCxnSpPr>
          <p:spPr>
            <a:xfrm flipH="1">
              <a:off x="4047483" y="3543027"/>
              <a:ext cx="8400" cy="5228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0" idx="2"/>
              <a:endCxn id="16" idx="0"/>
            </p:cNvCxnSpPr>
            <p:nvPr/>
          </p:nvCxnSpPr>
          <p:spPr>
            <a:xfrm>
              <a:off x="4047483" y="4788663"/>
              <a:ext cx="12883" cy="4750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6" idx="1"/>
              <a:endCxn id="19" idx="6"/>
            </p:cNvCxnSpPr>
            <p:nvPr/>
          </p:nvCxnSpPr>
          <p:spPr>
            <a:xfrm flipH="1" flipV="1">
              <a:off x="3049834" y="5188519"/>
              <a:ext cx="212027" cy="2390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6" idx="2"/>
              <a:endCxn id="18" idx="0"/>
            </p:cNvCxnSpPr>
            <p:nvPr/>
          </p:nvCxnSpPr>
          <p:spPr>
            <a:xfrm flipH="1">
              <a:off x="4029949" y="5591464"/>
              <a:ext cx="30417" cy="2432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4801880" y="3778335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u="sng" dirty="0" err="1" smtClean="0">
                  <a:solidFill>
                    <a:schemeClr val="tx1"/>
                  </a:solidFill>
                </a:rPr>
                <a:t>Kode_dos</a:t>
              </a:r>
              <a:endParaRPr lang="en-ID" sz="1450" u="sng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1159451" y="4482564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u="sng" dirty="0" err="1" smtClean="0">
                  <a:solidFill>
                    <a:schemeClr val="tx1"/>
                  </a:solidFill>
                </a:rPr>
                <a:t>Kode_kul</a:t>
              </a:r>
              <a:endParaRPr lang="en-ID" sz="145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Connector 32"/>
            <p:cNvCxnSpPr>
              <a:stCxn id="31" idx="3"/>
            </p:cNvCxnSpPr>
            <p:nvPr/>
          </p:nvCxnSpPr>
          <p:spPr>
            <a:xfrm flipH="1">
              <a:off x="4598894" y="4058122"/>
              <a:ext cx="432830" cy="1626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0" idx="1"/>
              <a:endCxn id="32" idx="7"/>
            </p:cNvCxnSpPr>
            <p:nvPr/>
          </p:nvCxnSpPr>
          <p:spPr>
            <a:xfrm flipH="1">
              <a:off x="2499083" y="4427267"/>
              <a:ext cx="425247" cy="1033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3809171" y="3605647"/>
              <a:ext cx="265287" cy="1537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b="1" dirty="0" smtClean="0">
                  <a:solidFill>
                    <a:schemeClr val="tx1"/>
                  </a:solidFill>
                </a:rPr>
                <a:t>1</a:t>
              </a:r>
              <a:endParaRPr lang="en-ID" sz="145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786760" y="5048959"/>
              <a:ext cx="265287" cy="1537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b="1" dirty="0" smtClean="0">
                  <a:solidFill>
                    <a:schemeClr val="tx1"/>
                  </a:solidFill>
                </a:rPr>
                <a:t>N</a:t>
              </a:r>
              <a:endParaRPr lang="en-ID" sz="145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678086" y="5474834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sks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462824" y="5928271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smtClean="0">
                  <a:solidFill>
                    <a:schemeClr val="tx1"/>
                  </a:solidFill>
                </a:rPr>
                <a:t>semester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4919715" y="4500573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waktu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081166" y="4005996"/>
              <a:ext cx="1569476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tempat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/>
            <p:cNvCxnSpPr>
              <a:stCxn id="30" idx="6"/>
              <a:endCxn id="16" idx="1"/>
            </p:cNvCxnSpPr>
            <p:nvPr/>
          </p:nvCxnSpPr>
          <p:spPr>
            <a:xfrm flipV="1">
              <a:off x="2247562" y="5427569"/>
              <a:ext cx="1014299" cy="2111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4" idx="7"/>
              <a:endCxn id="16" idx="1"/>
            </p:cNvCxnSpPr>
            <p:nvPr/>
          </p:nvCxnSpPr>
          <p:spPr>
            <a:xfrm flipV="1">
              <a:off x="2802456" y="5427569"/>
              <a:ext cx="459405" cy="5487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20" idx="1"/>
              <a:endCxn id="36" idx="6"/>
            </p:cNvCxnSpPr>
            <p:nvPr/>
          </p:nvCxnSpPr>
          <p:spPr>
            <a:xfrm flipH="1" flipV="1">
              <a:off x="2650642" y="4169892"/>
              <a:ext cx="273688" cy="2573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20" idx="3"/>
              <a:endCxn id="35" idx="0"/>
            </p:cNvCxnSpPr>
            <p:nvPr/>
          </p:nvCxnSpPr>
          <p:spPr>
            <a:xfrm>
              <a:off x="5170635" y="4427267"/>
              <a:ext cx="533818" cy="733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5755343" y="2258344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Dosen</a:t>
            </a:r>
            <a:endParaRPr lang="en-ID" sz="145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849472" y="4638463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Kuliah</a:t>
            </a:r>
            <a:endParaRPr lang="en-ID" sz="14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5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74948"/>
          </a:xfrm>
        </p:spPr>
        <p:txBody>
          <a:bodyPr/>
          <a:lstStyle/>
          <a:p>
            <a:r>
              <a:rPr lang="en-ID" dirty="0" err="1" smtClean="0"/>
              <a:t>Relasi</a:t>
            </a:r>
            <a:r>
              <a:rPr lang="en-ID" dirty="0" smtClean="0"/>
              <a:t> N-N</a:t>
            </a:r>
            <a:endParaRPr lang="en-ID" dirty="0"/>
          </a:p>
        </p:txBody>
      </p:sp>
      <p:graphicFrame>
        <p:nvGraphicFramePr>
          <p:cNvPr id="43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445800"/>
              </p:ext>
            </p:extLst>
          </p:nvPr>
        </p:nvGraphicFramePr>
        <p:xfrm>
          <a:off x="8080908" y="1869801"/>
          <a:ext cx="341632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21"/>
                <a:gridCol w="1196789"/>
                <a:gridCol w="1290917"/>
              </a:tblGrid>
              <a:tr h="370840"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nim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Nama_mhs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Alamat_mhs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9584463"/>
              </p:ext>
            </p:extLst>
          </p:nvPr>
        </p:nvGraphicFramePr>
        <p:xfrm>
          <a:off x="8122908" y="5058126"/>
          <a:ext cx="331949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143"/>
                <a:gridCol w="977143"/>
                <a:gridCol w="504593"/>
                <a:gridCol w="860612"/>
              </a:tblGrid>
              <a:tr h="370840"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sks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smtClean="0">
                          <a:solidFill>
                            <a:schemeClr val="tx1"/>
                          </a:solidFill>
                        </a:rPr>
                        <a:t>semester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5" name="Right Arrow 44"/>
          <p:cNvSpPr/>
          <p:nvPr/>
        </p:nvSpPr>
        <p:spPr>
          <a:xfrm>
            <a:off x="6308237" y="2331209"/>
            <a:ext cx="1048870" cy="470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6" name="Right Arrow 45"/>
          <p:cNvSpPr/>
          <p:nvPr/>
        </p:nvSpPr>
        <p:spPr>
          <a:xfrm>
            <a:off x="6308237" y="5211946"/>
            <a:ext cx="1048870" cy="470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3" name="Group 2"/>
          <p:cNvGrpSpPr/>
          <p:nvPr/>
        </p:nvGrpSpPr>
        <p:grpSpPr>
          <a:xfrm>
            <a:off x="99866" y="1922929"/>
            <a:ext cx="5682370" cy="4333133"/>
            <a:chOff x="99866" y="2595284"/>
            <a:chExt cx="5682370" cy="3660778"/>
          </a:xfrm>
        </p:grpSpPr>
        <p:sp>
          <p:nvSpPr>
            <p:cNvPr id="5" name="Rectangle 4"/>
            <p:cNvSpPr/>
            <p:nvPr/>
          </p:nvSpPr>
          <p:spPr>
            <a:xfrm>
              <a:off x="2622018" y="3215236"/>
              <a:ext cx="1561631" cy="3277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Mahasiswa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26471" y="2744924"/>
              <a:ext cx="1534707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Nama_mhs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6471" y="3490294"/>
              <a:ext cx="1534707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Alamat_mhs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583197" y="2595284"/>
              <a:ext cx="1534707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u="sng" dirty="0" err="1" smtClean="0">
                  <a:solidFill>
                    <a:schemeClr val="tx1"/>
                  </a:solidFill>
                </a:rPr>
                <a:t>nim</a:t>
              </a:r>
              <a:endParaRPr lang="en-ID" sz="145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>
              <a:endCxn id="5" idx="0"/>
            </p:cNvCxnSpPr>
            <p:nvPr/>
          </p:nvCxnSpPr>
          <p:spPr>
            <a:xfrm flipH="1">
              <a:off x="3402834" y="2930200"/>
              <a:ext cx="40386" cy="2850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6" idx="5"/>
              <a:endCxn id="5" idx="1"/>
            </p:cNvCxnSpPr>
            <p:nvPr/>
          </p:nvCxnSpPr>
          <p:spPr>
            <a:xfrm>
              <a:off x="2036426" y="3024711"/>
              <a:ext cx="585592" cy="3544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5" idx="1"/>
            </p:cNvCxnSpPr>
            <p:nvPr/>
          </p:nvCxnSpPr>
          <p:spPr>
            <a:xfrm flipV="1">
              <a:off x="1559569" y="3379132"/>
              <a:ext cx="1062449" cy="1111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626402" y="5263673"/>
              <a:ext cx="1561631" cy="3277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Kuliah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2610121" y="5834724"/>
              <a:ext cx="1534707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Nama_kul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884365" y="5024623"/>
              <a:ext cx="1534707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u="sng" dirty="0" err="1" smtClean="0">
                  <a:solidFill>
                    <a:schemeClr val="tx1"/>
                  </a:solidFill>
                </a:rPr>
                <a:t>Kode_kul</a:t>
              </a:r>
              <a:endParaRPr lang="en-ID" sz="1450" u="sng" dirty="0">
                <a:solidFill>
                  <a:schemeClr val="tx1"/>
                </a:solidFill>
              </a:endParaRPr>
            </a:p>
          </p:txBody>
        </p:sp>
        <p:sp>
          <p:nvSpPr>
            <p:cNvPr id="20" name="Flowchart: Decision 19"/>
            <p:cNvSpPr/>
            <p:nvPr/>
          </p:nvSpPr>
          <p:spPr>
            <a:xfrm>
              <a:off x="2296348" y="4065870"/>
              <a:ext cx="2196542" cy="722793"/>
            </a:xfrm>
            <a:prstGeom prst="flowChartDecis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mempelajari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>
              <a:stCxn id="5" idx="2"/>
              <a:endCxn id="20" idx="0"/>
            </p:cNvCxnSpPr>
            <p:nvPr/>
          </p:nvCxnSpPr>
          <p:spPr>
            <a:xfrm flipH="1">
              <a:off x="3394620" y="3543027"/>
              <a:ext cx="8214" cy="5228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0" idx="2"/>
              <a:endCxn id="16" idx="0"/>
            </p:cNvCxnSpPr>
            <p:nvPr/>
          </p:nvCxnSpPr>
          <p:spPr>
            <a:xfrm>
              <a:off x="3394620" y="4788663"/>
              <a:ext cx="12598" cy="4750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6" idx="1"/>
              <a:endCxn id="19" idx="6"/>
            </p:cNvCxnSpPr>
            <p:nvPr/>
          </p:nvCxnSpPr>
          <p:spPr>
            <a:xfrm flipH="1" flipV="1">
              <a:off x="2419072" y="5188519"/>
              <a:ext cx="207330" cy="2390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6" idx="2"/>
              <a:endCxn id="18" idx="0"/>
            </p:cNvCxnSpPr>
            <p:nvPr/>
          </p:nvCxnSpPr>
          <p:spPr>
            <a:xfrm flipH="1">
              <a:off x="3377474" y="5591464"/>
              <a:ext cx="29743" cy="2432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4132304" y="3778335"/>
              <a:ext cx="1534707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u="sng" dirty="0" err="1" smtClean="0">
                  <a:solidFill>
                    <a:schemeClr val="tx1"/>
                  </a:solidFill>
                </a:rPr>
                <a:t>nim</a:t>
              </a:r>
              <a:endParaRPr lang="en-ID" sz="1450" u="sng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70567" y="4482564"/>
              <a:ext cx="1534707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u="sng" dirty="0" err="1" smtClean="0">
                  <a:solidFill>
                    <a:schemeClr val="tx1"/>
                  </a:solidFill>
                </a:rPr>
                <a:t>Kode_kul</a:t>
              </a:r>
              <a:endParaRPr lang="en-ID" sz="145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Connector 32"/>
            <p:cNvCxnSpPr>
              <a:stCxn id="31" idx="3"/>
            </p:cNvCxnSpPr>
            <p:nvPr/>
          </p:nvCxnSpPr>
          <p:spPr>
            <a:xfrm flipH="1">
              <a:off x="3933815" y="4058122"/>
              <a:ext cx="423241" cy="1626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0" idx="1"/>
              <a:endCxn id="32" idx="7"/>
            </p:cNvCxnSpPr>
            <p:nvPr/>
          </p:nvCxnSpPr>
          <p:spPr>
            <a:xfrm flipH="1">
              <a:off x="1880522" y="4427267"/>
              <a:ext cx="415826" cy="1033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3161587" y="3605647"/>
              <a:ext cx="259410" cy="1537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b="1" dirty="0" smtClean="0">
                  <a:solidFill>
                    <a:schemeClr val="tx1"/>
                  </a:solidFill>
                </a:rPr>
                <a:t>N</a:t>
              </a:r>
              <a:endParaRPr lang="en-ID" sz="145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39673" y="5048959"/>
              <a:ext cx="259410" cy="1537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b="1" dirty="0" smtClean="0">
                  <a:solidFill>
                    <a:schemeClr val="tx1"/>
                  </a:solidFill>
                </a:rPr>
                <a:t>N</a:t>
              </a:r>
              <a:endParaRPr lang="en-ID" sz="145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99866" y="5474834"/>
              <a:ext cx="1534707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sks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867219" y="5928271"/>
              <a:ext cx="1534707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smtClean="0">
                  <a:solidFill>
                    <a:schemeClr val="tx1"/>
                  </a:solidFill>
                </a:rPr>
                <a:t>semester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4247529" y="4500573"/>
              <a:ext cx="1534707" cy="32779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1450" dirty="0" err="1" smtClean="0">
                  <a:solidFill>
                    <a:schemeClr val="tx1"/>
                  </a:solidFill>
                </a:rPr>
                <a:t>Indeks_nilai</a:t>
              </a:r>
              <a:endParaRPr lang="en-ID" sz="1450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/>
            <p:cNvCxnSpPr>
              <a:stCxn id="30" idx="6"/>
              <a:endCxn id="16" idx="1"/>
            </p:cNvCxnSpPr>
            <p:nvPr/>
          </p:nvCxnSpPr>
          <p:spPr>
            <a:xfrm flipV="1">
              <a:off x="1634573" y="5427569"/>
              <a:ext cx="991829" cy="2111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4" idx="7"/>
              <a:endCxn id="16" idx="1"/>
            </p:cNvCxnSpPr>
            <p:nvPr/>
          </p:nvCxnSpPr>
          <p:spPr>
            <a:xfrm flipV="1">
              <a:off x="2177174" y="5427569"/>
              <a:ext cx="449228" cy="5487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20" idx="3"/>
              <a:endCxn id="35" idx="0"/>
            </p:cNvCxnSpPr>
            <p:nvPr/>
          </p:nvCxnSpPr>
          <p:spPr>
            <a:xfrm>
              <a:off x="4492890" y="4427267"/>
              <a:ext cx="521992" cy="733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2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911364"/>
              </p:ext>
            </p:extLst>
          </p:nvPr>
        </p:nvGraphicFramePr>
        <p:xfrm>
          <a:off x="8154285" y="3422075"/>
          <a:ext cx="336984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056"/>
                <a:gridCol w="1102659"/>
                <a:gridCol w="1237129"/>
              </a:tblGrid>
              <a:tr h="370840"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nim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Kode_kul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Indeks_nilai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0" name="Right Arrow 49"/>
          <p:cNvSpPr/>
          <p:nvPr/>
        </p:nvSpPr>
        <p:spPr>
          <a:xfrm>
            <a:off x="6308237" y="3846978"/>
            <a:ext cx="1048870" cy="470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1" name="Rectangle 50"/>
          <p:cNvSpPr/>
          <p:nvPr/>
        </p:nvSpPr>
        <p:spPr>
          <a:xfrm>
            <a:off x="7732052" y="1478418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Mahasiswa</a:t>
            </a:r>
            <a:endParaRPr lang="en-ID" sz="145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041335" y="3038271"/>
            <a:ext cx="256839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Mempelajari</a:t>
            </a:r>
            <a:r>
              <a:rPr lang="en-ID" sz="1450" dirty="0" smtClean="0">
                <a:solidFill>
                  <a:schemeClr val="tx1"/>
                </a:solidFill>
              </a:rPr>
              <a:t>/</a:t>
            </a:r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Nilai</a:t>
            </a:r>
            <a:endParaRPr lang="en-ID" sz="145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893416" y="4705706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Kuliah</a:t>
            </a:r>
            <a:endParaRPr lang="en-ID" sz="14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59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50" grpId="0" animBg="1"/>
      <p:bldP spid="51" grpId="0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Entitas</a:t>
            </a:r>
            <a:r>
              <a:rPr lang="en-ID" dirty="0" smtClean="0"/>
              <a:t> </a:t>
            </a:r>
            <a:r>
              <a:rPr lang="en-ID" dirty="0" err="1" smtClean="0"/>
              <a:t>lemah</a:t>
            </a:r>
            <a:endParaRPr lang="en-ID" dirty="0"/>
          </a:p>
        </p:txBody>
      </p:sp>
      <p:grpSp>
        <p:nvGrpSpPr>
          <p:cNvPr id="88" name="Group 87"/>
          <p:cNvGrpSpPr/>
          <p:nvPr/>
        </p:nvGrpSpPr>
        <p:grpSpPr>
          <a:xfrm>
            <a:off x="1090997" y="1760140"/>
            <a:ext cx="7047433" cy="2882294"/>
            <a:chOff x="1050656" y="1813928"/>
            <a:chExt cx="7047433" cy="2882294"/>
          </a:xfrm>
        </p:grpSpPr>
        <p:sp>
          <p:nvSpPr>
            <p:cNvPr id="5" name="Rectangle 4"/>
            <p:cNvSpPr/>
            <p:nvPr/>
          </p:nvSpPr>
          <p:spPr>
            <a:xfrm>
              <a:off x="6124973" y="2981614"/>
              <a:ext cx="1442290" cy="25794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smtClean="0">
                  <a:solidFill>
                    <a:schemeClr val="tx1"/>
                  </a:solidFill>
                </a:rPr>
                <a:t>Orang </a:t>
              </a:r>
              <a:r>
                <a:rPr lang="en-US" sz="1450" dirty="0" err="1" smtClean="0">
                  <a:solidFill>
                    <a:schemeClr val="tx1"/>
                  </a:solidFill>
                </a:rPr>
                <a:t>tua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6" name="Flowchart: Decision 5"/>
            <p:cNvSpPr/>
            <p:nvPr/>
          </p:nvSpPr>
          <p:spPr>
            <a:xfrm>
              <a:off x="3960763" y="2868322"/>
              <a:ext cx="1646661" cy="47904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err="1" smtClean="0">
                  <a:solidFill>
                    <a:schemeClr val="tx1"/>
                  </a:solidFill>
                </a:rPr>
                <a:t>memiliki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989395" y="2955082"/>
              <a:ext cx="1349500" cy="25794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err="1" smtClean="0">
                  <a:solidFill>
                    <a:schemeClr val="tx1"/>
                  </a:solidFill>
                </a:rPr>
                <a:t>mahasiswa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050656" y="2742309"/>
              <a:ext cx="935973" cy="20635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u="sng" dirty="0" err="1" smtClean="0">
                  <a:solidFill>
                    <a:schemeClr val="tx1"/>
                  </a:solidFill>
                </a:rPr>
                <a:t>nim</a:t>
              </a:r>
              <a:endParaRPr lang="en-US" sz="1450" u="sng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754019" y="2516579"/>
              <a:ext cx="1433302" cy="22572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err="1" smtClean="0">
                  <a:solidFill>
                    <a:schemeClr val="tx1"/>
                  </a:solidFill>
                </a:rPr>
                <a:t>Nama_mhs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894476" y="2291190"/>
              <a:ext cx="1563924" cy="29325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err="1" smtClean="0">
                  <a:solidFill>
                    <a:schemeClr val="tx1"/>
                  </a:solidFill>
                </a:rPr>
                <a:t>Nama_ortu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 rot="3111697">
              <a:off x="7112517" y="2471167"/>
              <a:ext cx="1642811" cy="32833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err="1" smtClean="0">
                  <a:solidFill>
                    <a:schemeClr val="tx1"/>
                  </a:solidFill>
                </a:rPr>
                <a:t>Alamat_ortu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 rot="19558543">
              <a:off x="3256248" y="2427032"/>
              <a:ext cx="935973" cy="20635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u="sng" dirty="0" err="1" smtClean="0">
                  <a:solidFill>
                    <a:schemeClr val="tx1"/>
                  </a:solidFill>
                </a:rPr>
                <a:t>nim</a:t>
              </a:r>
              <a:endParaRPr lang="en-US" sz="1450" u="sng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>
              <a:stCxn id="7" idx="1"/>
              <a:endCxn id="8" idx="4"/>
            </p:cNvCxnSpPr>
            <p:nvPr/>
          </p:nvCxnSpPr>
          <p:spPr>
            <a:xfrm flipH="1" flipV="1">
              <a:off x="1518643" y="2948666"/>
              <a:ext cx="470752" cy="1353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" idx="0"/>
              <a:endCxn id="9" idx="4"/>
            </p:cNvCxnSpPr>
            <p:nvPr/>
          </p:nvCxnSpPr>
          <p:spPr>
            <a:xfrm flipH="1" flipV="1">
              <a:off x="2470670" y="2742308"/>
              <a:ext cx="193475" cy="2127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2" idx="4"/>
              <a:endCxn id="6" idx="0"/>
            </p:cNvCxnSpPr>
            <p:nvPr/>
          </p:nvCxnSpPr>
          <p:spPr>
            <a:xfrm>
              <a:off x="3781968" y="2615725"/>
              <a:ext cx="1002126" cy="2525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25" idx="4"/>
              <a:endCxn id="6" idx="0"/>
            </p:cNvCxnSpPr>
            <p:nvPr/>
          </p:nvCxnSpPr>
          <p:spPr>
            <a:xfrm flipH="1">
              <a:off x="4784094" y="2693278"/>
              <a:ext cx="318108" cy="1750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23" idx="0"/>
              <a:endCxn id="10" idx="4"/>
            </p:cNvCxnSpPr>
            <p:nvPr/>
          </p:nvCxnSpPr>
          <p:spPr>
            <a:xfrm flipH="1" flipV="1">
              <a:off x="6676438" y="2584444"/>
              <a:ext cx="158695" cy="3556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23" idx="0"/>
              <a:endCxn id="11" idx="4"/>
            </p:cNvCxnSpPr>
            <p:nvPr/>
          </p:nvCxnSpPr>
          <p:spPr>
            <a:xfrm flipV="1">
              <a:off x="6835133" y="2736717"/>
              <a:ext cx="969669" cy="20334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6" idx="3"/>
              <a:endCxn id="5" idx="1"/>
            </p:cNvCxnSpPr>
            <p:nvPr/>
          </p:nvCxnSpPr>
          <p:spPr>
            <a:xfrm>
              <a:off x="5607424" y="3107844"/>
              <a:ext cx="517549" cy="27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1"/>
              <a:endCxn id="7" idx="3"/>
            </p:cNvCxnSpPr>
            <p:nvPr/>
          </p:nvCxnSpPr>
          <p:spPr>
            <a:xfrm flipH="1" flipV="1">
              <a:off x="3338895" y="3084056"/>
              <a:ext cx="621868" cy="237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3373815" y="2955082"/>
              <a:ext cx="274782" cy="1289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smtClean="0">
                  <a:solidFill>
                    <a:schemeClr val="tx1"/>
                  </a:solidFill>
                </a:rPr>
                <a:t>1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685113" y="2940060"/>
              <a:ext cx="274782" cy="1289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smtClean="0">
                  <a:solidFill>
                    <a:schemeClr val="tx1"/>
                  </a:solidFill>
                </a:rPr>
                <a:t>1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26486" y="2940060"/>
              <a:ext cx="1617293" cy="36112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5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6261135" y="2536656"/>
              <a:ext cx="81505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4320240" y="2427032"/>
              <a:ext cx="1563924" cy="26624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err="1" smtClean="0">
                  <a:solidFill>
                    <a:schemeClr val="tx1"/>
                  </a:solidFill>
                </a:rPr>
                <a:t>Nama_ortu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694675" y="2635334"/>
              <a:ext cx="81505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ontent Placeholder 47"/>
            <p:cNvSpPr txBox="1">
              <a:spLocks/>
            </p:cNvSpPr>
            <p:nvPr/>
          </p:nvSpPr>
          <p:spPr>
            <a:xfrm>
              <a:off x="3848351" y="3532729"/>
              <a:ext cx="1871484" cy="504845"/>
            </a:xfrm>
            <a:prstGeom prst="flowChartDecision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45720" tIns="45720" rIns="45720" bIns="45720" rtlCol="0" anchor="ctr">
              <a:normAutofit fontScale="92500" lnSpcReduction="10000"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Tw Cen MT" panose="020B0602020104020603" pitchFamily="34" charset="0"/>
                <a:buChar char=" "/>
                <a:defRPr sz="2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65176" indent="-13716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Wingdings 3" pitchFamily="18" charset="2"/>
                <a:buChar char="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48056" indent="-13716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Wingdings 3" pitchFamily="18" charset="2"/>
                <a:buChar char="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94360" indent="-13716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Wingdings 3" pitchFamily="18" charset="2"/>
                <a:buChar char="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77240" indent="-13716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Wingdings 3" pitchFamily="18" charset="2"/>
                <a:buChar char="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14400" indent="-13716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Wingdings 3" pitchFamily="18" charset="2"/>
                <a:buChar char="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60704" indent="-13716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Wingdings 3" pitchFamily="18" charset="2"/>
                <a:buChar char="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16152" indent="-13716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Wingdings 3" pitchFamily="18" charset="2"/>
                <a:buChar char="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362456" indent="-13716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Wingdings 3" pitchFamily="18" charset="2"/>
                <a:buChar char="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Tw Cen MT" panose="020B0602020104020603" pitchFamily="34" charset="0"/>
                <a:buNone/>
              </a:pPr>
              <a:r>
                <a:rPr lang="en-US" sz="1450" smtClean="0">
                  <a:solidFill>
                    <a:schemeClr val="tx1"/>
                  </a:solidFill>
                </a:rPr>
                <a:t>menyenangi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438009" y="3654124"/>
              <a:ext cx="1442290" cy="25794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err="1" smtClean="0">
                  <a:solidFill>
                    <a:schemeClr val="tx1"/>
                  </a:solidFill>
                </a:rPr>
                <a:t>hobbi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345592" y="3606222"/>
              <a:ext cx="1617293" cy="36112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50"/>
            </a:p>
          </p:txBody>
        </p:sp>
        <p:cxnSp>
          <p:nvCxnSpPr>
            <p:cNvPr id="30" name="Elbow Connector 29"/>
            <p:cNvCxnSpPr>
              <a:stCxn id="7" idx="2"/>
              <a:endCxn id="27" idx="1"/>
            </p:cNvCxnSpPr>
            <p:nvPr/>
          </p:nvCxnSpPr>
          <p:spPr>
            <a:xfrm rot="16200000" flipH="1">
              <a:off x="2970187" y="2906987"/>
              <a:ext cx="572123" cy="1184206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3"/>
              <a:endCxn id="29" idx="1"/>
            </p:cNvCxnSpPr>
            <p:nvPr/>
          </p:nvCxnSpPr>
          <p:spPr>
            <a:xfrm>
              <a:off x="5719835" y="3785152"/>
              <a:ext cx="625757" cy="16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6468839" y="4195060"/>
              <a:ext cx="1563924" cy="32170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err="1" smtClean="0">
                  <a:solidFill>
                    <a:schemeClr val="tx1"/>
                  </a:solidFill>
                </a:rPr>
                <a:t>Nama_hobi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823658" y="4438075"/>
              <a:ext cx="81505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2" idx="0"/>
              <a:endCxn id="29" idx="2"/>
            </p:cNvCxnSpPr>
            <p:nvPr/>
          </p:nvCxnSpPr>
          <p:spPr>
            <a:xfrm flipH="1" flipV="1">
              <a:off x="7154239" y="3967344"/>
              <a:ext cx="96562" cy="2277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2788261" y="4191377"/>
              <a:ext cx="935973" cy="20635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u="sng" dirty="0" err="1" smtClean="0">
                  <a:solidFill>
                    <a:schemeClr val="tx1"/>
                  </a:solidFill>
                </a:rPr>
                <a:t>nim</a:t>
              </a:r>
              <a:endParaRPr lang="en-US" sz="1450" u="sng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430343" y="4289946"/>
              <a:ext cx="1563924" cy="4062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err="1" smtClean="0">
                  <a:solidFill>
                    <a:schemeClr val="tx1"/>
                  </a:solidFill>
                </a:rPr>
                <a:t>Nama_hobi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815698" y="4599808"/>
              <a:ext cx="81505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7" idx="2"/>
              <a:endCxn id="35" idx="0"/>
            </p:cNvCxnSpPr>
            <p:nvPr/>
          </p:nvCxnSpPr>
          <p:spPr>
            <a:xfrm flipH="1">
              <a:off x="3256248" y="4037574"/>
              <a:ext cx="1527845" cy="1538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7" idx="2"/>
              <a:endCxn id="36" idx="0"/>
            </p:cNvCxnSpPr>
            <p:nvPr/>
          </p:nvCxnSpPr>
          <p:spPr>
            <a:xfrm>
              <a:off x="4784093" y="4037574"/>
              <a:ext cx="428212" cy="2523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2410114" y="3282293"/>
              <a:ext cx="274782" cy="1289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smtClean="0">
                  <a:solidFill>
                    <a:schemeClr val="tx1"/>
                  </a:solidFill>
                </a:rPr>
                <a:t>1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994267" y="3621067"/>
              <a:ext cx="274782" cy="1289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50" dirty="0" smtClean="0">
                  <a:solidFill>
                    <a:schemeClr val="tx1"/>
                  </a:solidFill>
                </a:rPr>
                <a:t>N</a:t>
              </a:r>
              <a:endParaRPr lang="en-US" sz="145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89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736109"/>
              </p:ext>
            </p:extLst>
          </p:nvPr>
        </p:nvGraphicFramePr>
        <p:xfrm>
          <a:off x="1485726" y="5285354"/>
          <a:ext cx="212541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21"/>
                <a:gridCol w="11967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nim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Nama_mhs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0" name="Rectangle 89"/>
          <p:cNvSpPr/>
          <p:nvPr/>
        </p:nvSpPr>
        <p:spPr>
          <a:xfrm>
            <a:off x="1183331" y="4920866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Mahasiswa</a:t>
            </a:r>
            <a:endParaRPr lang="en-ID" sz="1450" dirty="0">
              <a:solidFill>
                <a:schemeClr val="tx1"/>
              </a:solidFill>
            </a:endParaRPr>
          </a:p>
        </p:txBody>
      </p:sp>
      <p:graphicFrame>
        <p:nvGraphicFramePr>
          <p:cNvPr id="91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959084"/>
              </p:ext>
            </p:extLst>
          </p:nvPr>
        </p:nvGraphicFramePr>
        <p:xfrm>
          <a:off x="4462000" y="5276390"/>
          <a:ext cx="332242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82"/>
                <a:gridCol w="1196869"/>
                <a:gridCol w="11968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nim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Nama_ortu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Alamat_ortu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2" name="Rectangle 91"/>
          <p:cNvSpPr/>
          <p:nvPr/>
        </p:nvSpPr>
        <p:spPr>
          <a:xfrm>
            <a:off x="4186500" y="4911902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orang </a:t>
            </a:r>
            <a:r>
              <a:rPr lang="en-ID" sz="1450" dirty="0" err="1" smtClean="0">
                <a:solidFill>
                  <a:schemeClr val="tx1"/>
                </a:solidFill>
              </a:rPr>
              <a:t>tua</a:t>
            </a:r>
            <a:endParaRPr lang="en-ID" sz="1450" dirty="0">
              <a:solidFill>
                <a:schemeClr val="tx1"/>
              </a:solidFill>
            </a:endParaRPr>
          </a:p>
        </p:txBody>
      </p:sp>
      <p:graphicFrame>
        <p:nvGraphicFramePr>
          <p:cNvPr id="93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289098"/>
              </p:ext>
            </p:extLst>
          </p:nvPr>
        </p:nvGraphicFramePr>
        <p:xfrm>
          <a:off x="8294419" y="5289837"/>
          <a:ext cx="212541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21"/>
                <a:gridCol w="11967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nim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Nama_hobi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4" name="Rectangle 93"/>
          <p:cNvSpPr/>
          <p:nvPr/>
        </p:nvSpPr>
        <p:spPr>
          <a:xfrm>
            <a:off x="7969608" y="4916385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Hobbi</a:t>
            </a:r>
            <a:endParaRPr lang="en-ID" sz="14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09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2" grpId="0"/>
      <p:bldP spid="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spesialisasi</a:t>
            </a:r>
            <a:endParaRPr lang="en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623" y="1693143"/>
            <a:ext cx="5778628" cy="3388121"/>
          </a:xfrm>
          <a:prstGeom prst="rect">
            <a:avLst/>
          </a:prstGeom>
        </p:spPr>
      </p:pic>
      <p:graphicFrame>
        <p:nvGraphicFramePr>
          <p:cNvPr id="5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094973"/>
              </p:ext>
            </p:extLst>
          </p:nvPr>
        </p:nvGraphicFramePr>
        <p:xfrm>
          <a:off x="8216882" y="2084832"/>
          <a:ext cx="3563470" cy="108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062"/>
                <a:gridCol w="1283704"/>
                <a:gridCol w="1283704"/>
              </a:tblGrid>
              <a:tr h="345022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Kode_dos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Nama_dos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Alamat_dos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807168" y="1693143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Dosen</a:t>
            </a:r>
            <a:endParaRPr lang="en-ID" sz="1450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2693625"/>
              </p:ext>
            </p:extLst>
          </p:nvPr>
        </p:nvGraphicFramePr>
        <p:xfrm>
          <a:off x="458641" y="5397823"/>
          <a:ext cx="40154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212"/>
                <a:gridCol w="858374"/>
                <a:gridCol w="1063437"/>
                <a:gridCol w="10634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Kode_dos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nik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pangkat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Tgl_masuk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42447" y="4983506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Dosen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Tetap</a:t>
            </a:r>
            <a:endParaRPr lang="en-ID" sz="1450" dirty="0">
              <a:solidFill>
                <a:schemeClr val="tx1"/>
              </a:solidFill>
            </a:endParaRPr>
          </a:p>
        </p:txBody>
      </p:sp>
      <p:graphicFrame>
        <p:nvGraphicFramePr>
          <p:cNvPr id="9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961137"/>
              </p:ext>
            </p:extLst>
          </p:nvPr>
        </p:nvGraphicFramePr>
        <p:xfrm>
          <a:off x="5311937" y="5375195"/>
          <a:ext cx="384961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752"/>
                <a:gridCol w="1317812"/>
                <a:gridCol w="13850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Kode_dos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Nama_kantor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Alamat_kantor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120634" y="4974542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Tidak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Tetap</a:t>
            </a:r>
            <a:endParaRPr lang="en-ID" sz="14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16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mtClean="0"/>
              <a:t>generalisasi</a:t>
            </a:r>
            <a:endParaRPr lang="en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5" t="16239" r="12995" b="9885"/>
          <a:stretch/>
        </p:blipFill>
        <p:spPr>
          <a:xfrm>
            <a:off x="1239349" y="1903913"/>
            <a:ext cx="4314027" cy="3469088"/>
          </a:xfrm>
        </p:spPr>
      </p:pic>
      <p:graphicFrame>
        <p:nvGraphicFramePr>
          <p:cNvPr id="5" name="Content Placeholder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310395"/>
              </p:ext>
            </p:extLst>
          </p:nvPr>
        </p:nvGraphicFramePr>
        <p:xfrm>
          <a:off x="6698074" y="2573942"/>
          <a:ext cx="40154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55"/>
                <a:gridCol w="1210236"/>
                <a:gridCol w="1259132"/>
                <a:gridCol w="10634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nim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Nama_mhs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Alamat_mhs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50" dirty="0" err="1" smtClean="0">
                          <a:solidFill>
                            <a:schemeClr val="tx1"/>
                          </a:solidFill>
                        </a:rPr>
                        <a:t>Prog_studi</a:t>
                      </a:r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D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33964" y="2084832"/>
            <a:ext cx="1896034" cy="39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50" dirty="0" err="1" smtClean="0">
                <a:solidFill>
                  <a:schemeClr val="tx1"/>
                </a:solidFill>
              </a:rPr>
              <a:t>Tabel</a:t>
            </a:r>
            <a:r>
              <a:rPr lang="en-ID" sz="1450" dirty="0" smtClean="0">
                <a:solidFill>
                  <a:schemeClr val="tx1"/>
                </a:solidFill>
              </a:rPr>
              <a:t> </a:t>
            </a:r>
            <a:r>
              <a:rPr lang="en-ID" sz="1450" dirty="0" err="1" smtClean="0">
                <a:solidFill>
                  <a:schemeClr val="tx1"/>
                </a:solidFill>
              </a:rPr>
              <a:t>Mahasiswa</a:t>
            </a:r>
            <a:endParaRPr lang="en-ID" sz="14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0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883</TotalTime>
  <Words>546</Words>
  <Application>Microsoft Office PowerPoint</Application>
  <PresentationFormat>Widescreen</PresentationFormat>
  <Paragraphs>302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Tw Cen MT</vt:lpstr>
      <vt:lpstr>Tw Cen MT Condensed</vt:lpstr>
      <vt:lpstr>Wingdings</vt:lpstr>
      <vt:lpstr>Wingdings 3</vt:lpstr>
      <vt:lpstr>Integral</vt:lpstr>
      <vt:lpstr>Transformasi model data ke basis data fisik</vt:lpstr>
      <vt:lpstr>Aturan umum</vt:lpstr>
      <vt:lpstr>Entitas  Tabel</vt:lpstr>
      <vt:lpstr>Relasi 1-1</vt:lpstr>
      <vt:lpstr>Relasi 1-N</vt:lpstr>
      <vt:lpstr>Relasi N-N</vt:lpstr>
      <vt:lpstr>Entitas lemah</vt:lpstr>
      <vt:lpstr>spesialisasi</vt:lpstr>
      <vt:lpstr>generalisasi</vt:lpstr>
      <vt:lpstr>Relasi tunggal</vt:lpstr>
      <vt:lpstr>MULTIENTITAS</vt:lpstr>
      <vt:lpstr>Relasi ganda</vt:lpstr>
      <vt:lpstr>agregasi</vt:lpstr>
      <vt:lpstr>Tipe data</vt:lpstr>
      <vt:lpstr>Tipe data</vt:lpstr>
      <vt:lpstr>Tipe data</vt:lpstr>
      <vt:lpstr>Struktur tabel</vt:lpstr>
      <vt:lpstr>Struktur tabel</vt:lpstr>
      <vt:lpstr>Selesai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Transformasi model data ke basis data fisik</dc:title>
  <dc:creator>Hani Irmayanti</dc:creator>
  <cp:lastModifiedBy>Hani Irmayanti</cp:lastModifiedBy>
  <cp:revision>23</cp:revision>
  <dcterms:created xsi:type="dcterms:W3CDTF">2017-10-23T11:46:51Z</dcterms:created>
  <dcterms:modified xsi:type="dcterms:W3CDTF">2017-10-24T06:20:53Z</dcterms:modified>
</cp:coreProperties>
</file>