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99" r:id="rId4"/>
    <p:sldId id="258" r:id="rId5"/>
    <p:sldId id="302" r:id="rId6"/>
    <p:sldId id="259" r:id="rId7"/>
    <p:sldId id="260" r:id="rId8"/>
    <p:sldId id="261" r:id="rId9"/>
    <p:sldId id="304" r:id="rId10"/>
    <p:sldId id="290" r:id="rId11"/>
    <p:sldId id="291" r:id="rId12"/>
    <p:sldId id="292" r:id="rId13"/>
    <p:sldId id="293" r:id="rId14"/>
    <p:sldId id="301" r:id="rId15"/>
    <p:sldId id="262" r:id="rId16"/>
    <p:sldId id="263" r:id="rId17"/>
    <p:sldId id="264" r:id="rId18"/>
    <p:sldId id="265" r:id="rId19"/>
    <p:sldId id="266" r:id="rId20"/>
    <p:sldId id="267" r:id="rId21"/>
    <p:sldId id="288" r:id="rId22"/>
    <p:sldId id="282" r:id="rId23"/>
    <p:sldId id="284" r:id="rId24"/>
    <p:sldId id="286" r:id="rId25"/>
    <p:sldId id="305" r:id="rId26"/>
    <p:sldId id="297" r:id="rId27"/>
    <p:sldId id="300" r:id="rId28"/>
    <p:sldId id="29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63" autoAdjust="0"/>
  </p:normalViewPr>
  <p:slideViewPr>
    <p:cSldViewPr>
      <p:cViewPr>
        <p:scale>
          <a:sx n="78" d="100"/>
          <a:sy n="78" d="100"/>
        </p:scale>
        <p:origin x="-2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id-ID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Sheet1!$A$1:$A$7</c:f>
              <c:strCache>
                <c:ptCount val="7"/>
                <c:pt idx="0">
                  <c:v>Doktor</c:v>
                </c:pt>
                <c:pt idx="1">
                  <c:v>Pasca Sarjana</c:v>
                </c:pt>
                <c:pt idx="2">
                  <c:v>Sarjana</c:v>
                </c:pt>
                <c:pt idx="3">
                  <c:v>Diploma</c:v>
                </c:pt>
                <c:pt idx="4">
                  <c:v>SMA</c:v>
                </c:pt>
                <c:pt idx="5">
                  <c:v>SMP</c:v>
                </c:pt>
                <c:pt idx="6">
                  <c:v>SD</c:v>
                </c:pt>
              </c:strCache>
            </c:strRef>
          </c:cat>
          <c:val>
            <c:numRef>
              <c:f>Sheet1!$B$1:$B$7</c:f>
              <c:numCache>
                <c:formatCode>0.0%</c:formatCode>
                <c:ptCount val="7"/>
                <c:pt idx="0">
                  <c:v>1.4999999999999998E-2</c:v>
                </c:pt>
                <c:pt idx="1">
                  <c:v>9.6000000000000169E-2</c:v>
                </c:pt>
                <c:pt idx="2">
                  <c:v>0.59300000000000064</c:v>
                </c:pt>
                <c:pt idx="3">
                  <c:v>9.4000000000000236E-2</c:v>
                </c:pt>
                <c:pt idx="4">
                  <c:v>0.16400000000000034</c:v>
                </c:pt>
                <c:pt idx="5">
                  <c:v>2.100000000000005E-2</c:v>
                </c:pt>
                <c:pt idx="6">
                  <c:v>1.7000000000000057E-2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id-ID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Sheet1!$A$9:$A$16</c:f>
              <c:strCache>
                <c:ptCount val="8"/>
                <c:pt idx="0">
                  <c:v>Dosen/Pengajar/Guru</c:v>
                </c:pt>
                <c:pt idx="1">
                  <c:v>Ibu Rumah Tangga</c:v>
                </c:pt>
                <c:pt idx="2">
                  <c:v>Lainnya</c:v>
                </c:pt>
                <c:pt idx="3">
                  <c:v>Pegawai Negeri Sipil / BUMN</c:v>
                </c:pt>
                <c:pt idx="4">
                  <c:v>Pegawai Swasta</c:v>
                </c:pt>
                <c:pt idx="5">
                  <c:v>Mahasiswa</c:v>
                </c:pt>
                <c:pt idx="6">
                  <c:v>Pensiun</c:v>
                </c:pt>
                <c:pt idx="7">
                  <c:v>Wiraswasta</c:v>
                </c:pt>
              </c:strCache>
            </c:strRef>
          </c:cat>
          <c:val>
            <c:numRef>
              <c:f>Sheet1!$B$9:$B$16</c:f>
              <c:numCache>
                <c:formatCode>0.0%</c:formatCode>
                <c:ptCount val="8"/>
                <c:pt idx="0">
                  <c:v>6.4000000000000112E-2</c:v>
                </c:pt>
                <c:pt idx="1">
                  <c:v>0.10600000000000002</c:v>
                </c:pt>
                <c:pt idx="2">
                  <c:v>0.16500000000000001</c:v>
                </c:pt>
                <c:pt idx="3">
                  <c:v>2.3E-2</c:v>
                </c:pt>
                <c:pt idx="4">
                  <c:v>0.39600000000000074</c:v>
                </c:pt>
                <c:pt idx="5">
                  <c:v>2.8000000000000001E-2</c:v>
                </c:pt>
                <c:pt idx="6">
                  <c:v>1.8000000000000023E-2</c:v>
                </c:pt>
                <c:pt idx="7">
                  <c:v>0.19800000000000001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cat>
            <c:strRef>
              <c:f>Sheet1!$C$1:$C$6</c:f>
              <c:strCache>
                <c:ptCount val="6"/>
                <c:pt idx="0">
                  <c:v>&gt; 500 - 1 Milyar</c:v>
                </c:pt>
                <c:pt idx="1">
                  <c:v>&lt; 10 Juta</c:v>
                </c:pt>
                <c:pt idx="2">
                  <c:v>&gt; 1 Milyar</c:v>
                </c:pt>
                <c:pt idx="3">
                  <c:v>10 - 50 Juta</c:v>
                </c:pt>
                <c:pt idx="4">
                  <c:v>&gt; 100 - 500 Juta</c:v>
                </c:pt>
                <c:pt idx="5">
                  <c:v>&gt; 50 - 100 Juta</c:v>
                </c:pt>
              </c:strCache>
            </c:strRef>
          </c:cat>
          <c:val>
            <c:numRef>
              <c:f>Sheet1!$D$1:$D$6</c:f>
              <c:numCache>
                <c:formatCode>0%</c:formatCode>
                <c:ptCount val="6"/>
                <c:pt idx="0">
                  <c:v>5.5000000000000014E-2</c:v>
                </c:pt>
                <c:pt idx="1">
                  <c:v>0.29200000000000031</c:v>
                </c:pt>
                <c:pt idx="2">
                  <c:v>3.2000000000000042E-2</c:v>
                </c:pt>
                <c:pt idx="3">
                  <c:v>0.17500000000000004</c:v>
                </c:pt>
                <c:pt idx="4">
                  <c:v>0.24100000000000021</c:v>
                </c:pt>
                <c:pt idx="5">
                  <c:v>0.20500000000000004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5498379666827553"/>
          <c:y val="5.0144801815027402E-2"/>
          <c:w val="0.2348121216990734"/>
          <c:h val="0.7471680234885919"/>
        </c:manualLayout>
      </c:layout>
      <c:overlay val="0"/>
      <c:txPr>
        <a:bodyPr/>
        <a:lstStyle/>
        <a:p>
          <a:pPr>
            <a:defRPr lang="id-ID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9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1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32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50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2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21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38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00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59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1EB61-274E-4B44-995D-B4A796B340FA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pepam.go.id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319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47053" y="381000"/>
            <a:ext cx="498123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REKSADANA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8177" y="3389338"/>
            <a:ext cx="8075480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DR. HERMAN S. MBA</a:t>
            </a:r>
          </a:p>
          <a:p>
            <a:pPr algn="ctr"/>
            <a:endParaRPr lang="en-US" sz="28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MAGISTER </a:t>
            </a:r>
            <a:r>
              <a:rPr lang="id-I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MANAJEMEN</a:t>
            </a:r>
            <a:endParaRPr lang="en-US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UNIVERSITAS KOMPUTER INDONESIA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203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</a:rPr>
              <a:t>Tingkat </a:t>
            </a:r>
            <a:r>
              <a:rPr lang="en-US" dirty="0" err="1" smtClean="0">
                <a:latin typeface="Algerian" pitchFamily="82" charset="0"/>
              </a:rPr>
              <a:t>pendidikan</a:t>
            </a:r>
            <a:endParaRPr lang="en-US" dirty="0">
              <a:latin typeface="Algerian" pitchFamily="82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200675"/>
              </p:ext>
            </p:extLst>
          </p:nvPr>
        </p:nvGraphicFramePr>
        <p:xfrm>
          <a:off x="1295400" y="1524000"/>
          <a:ext cx="7010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055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JENIS PEKERJAAN</a:t>
            </a:r>
            <a:endParaRPr lang="en-US" dirty="0">
              <a:latin typeface="Algerian" pitchFamily="82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3441271"/>
              </p:ext>
            </p:extLst>
          </p:nvPr>
        </p:nvGraphicFramePr>
        <p:xfrm>
          <a:off x="1295400" y="1676400"/>
          <a:ext cx="6400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58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PENDAPATAN</a:t>
            </a:r>
            <a:endParaRPr lang="en-US" dirty="0">
              <a:latin typeface="Algerian" pitchFamily="82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1791095"/>
              </p:ext>
            </p:extLst>
          </p:nvPr>
        </p:nvGraphicFramePr>
        <p:xfrm>
          <a:off x="1143000" y="1524000"/>
          <a:ext cx="7467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217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9401" y="1320733"/>
            <a:ext cx="7325210" cy="4216539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Becoming wealthy is not a matter</a:t>
            </a:r>
          </a:p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Of how much you earn,</a:t>
            </a:r>
          </a:p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Who your parents are, or</a:t>
            </a:r>
          </a:p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What you do …. It is a matter of</a:t>
            </a:r>
          </a:p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Managing your money properly </a:t>
            </a:r>
          </a:p>
          <a:p>
            <a:pPr algn="ctr"/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Noel Whittaker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698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MEMILIH REKSA DANA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endParaRPr lang="en-US" dirty="0" smtClean="0"/>
          </a:p>
          <a:p>
            <a:r>
              <a:rPr lang="en-US" dirty="0" err="1" smtClean="0"/>
              <a:t>Kenali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 smtClean="0"/>
          </a:p>
          <a:p>
            <a:r>
              <a:rPr lang="en-US" dirty="0" err="1" smtClean="0"/>
              <a:t>Ketahui</a:t>
            </a:r>
            <a:r>
              <a:rPr lang="en-US" dirty="0" smtClean="0"/>
              <a:t> </a:t>
            </a:r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 smtClean="0"/>
          </a:p>
          <a:p>
            <a:r>
              <a:rPr lang="en-US" dirty="0" err="1" smtClean="0"/>
              <a:t>Pelajari</a:t>
            </a:r>
            <a:r>
              <a:rPr lang="en-US" dirty="0" smtClean="0"/>
              <a:t> </a:t>
            </a:r>
            <a:r>
              <a:rPr lang="en-US" dirty="0" err="1" smtClean="0"/>
              <a:t>spektrum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reksadana</a:t>
            </a:r>
            <a:endParaRPr lang="en-US" dirty="0" smtClean="0"/>
          </a:p>
          <a:p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reksadanannya</a:t>
            </a:r>
            <a:endParaRPr lang="en-US" dirty="0" smtClean="0"/>
          </a:p>
          <a:p>
            <a:r>
              <a:rPr lang="en-US" u="sng" dirty="0" smtClean="0"/>
              <a:t>BERINVESTASI </a:t>
            </a:r>
            <a:r>
              <a:rPr lang="en-US" u="sng" dirty="0" err="1" smtClean="0"/>
              <a:t>Secara</a:t>
            </a:r>
            <a:r>
              <a:rPr lang="en-US" u="sng" dirty="0" smtClean="0"/>
              <a:t> Regular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25206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915400" cy="914400"/>
          </a:xfrm>
        </p:spPr>
        <p:txBody>
          <a:bodyPr/>
          <a:lstStyle/>
          <a:p>
            <a:pPr>
              <a:defRPr/>
            </a:pPr>
            <a:r>
              <a:rPr lang="id-ID" sz="3600" dirty="0" smtClean="0"/>
              <a:t>PENGUKURAN KINERJA REKSADANA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343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id-ID" dirty="0" smtClean="0"/>
              <a:t>Menurut hasil survei lebih dari 70% responden memilih reksadana berdasarkan kinerja yang dihasilkan.</a:t>
            </a:r>
          </a:p>
          <a:p>
            <a:pPr>
              <a:defRPr/>
            </a:pPr>
            <a:r>
              <a:rPr lang="id-ID" dirty="0" smtClean="0"/>
              <a:t>Sebelum memilih jenis reksadana dan manajer investasi, perlu dilakukan analisis terhadap Kinerja Reksadana.</a:t>
            </a:r>
          </a:p>
          <a:p>
            <a:pPr>
              <a:defRPr/>
            </a:pPr>
            <a:r>
              <a:rPr lang="id-ID" dirty="0" smtClean="0"/>
              <a:t>Dapat dianalisis sendiri atau memanfaatkan ulasan media dan pakar investasi yang diterbitkan setiap tahun.</a:t>
            </a:r>
            <a:endParaRPr lang="id-ID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3DCD5DE-D4A7-412A-9A19-F1172B41786D}" type="slidenum">
              <a:rPr lang="en-US" sz="1400" smtClean="0"/>
              <a:pPr/>
              <a:t>15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203303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915400" cy="1143000"/>
          </a:xfrm>
        </p:spPr>
        <p:txBody>
          <a:bodyPr/>
          <a:lstStyle/>
          <a:p>
            <a:pPr>
              <a:defRPr/>
            </a:pPr>
            <a:r>
              <a:rPr lang="id-ID" sz="4400" dirty="0" smtClean="0"/>
              <a:t>Langkah Pengukuran Kinerja RD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sz="2800" dirty="0" smtClean="0"/>
              <a:t>Tentukan sub perioda pengukuran</a:t>
            </a:r>
          </a:p>
          <a:p>
            <a:pPr>
              <a:defRPr/>
            </a:pPr>
            <a:r>
              <a:rPr lang="id-ID" sz="2800" dirty="0" smtClean="0"/>
              <a:t>Hitung kinerja sub perioda</a:t>
            </a:r>
          </a:p>
          <a:p>
            <a:pPr>
              <a:defRPr/>
            </a:pPr>
            <a:r>
              <a:rPr lang="id-ID" sz="2800" dirty="0" smtClean="0"/>
              <a:t>Hitung kinerja tolok ukur untuk perioda yang sama</a:t>
            </a:r>
          </a:p>
          <a:p>
            <a:pPr>
              <a:defRPr/>
            </a:pPr>
            <a:r>
              <a:rPr lang="id-ID" sz="2800" dirty="0" smtClean="0"/>
              <a:t>Hitung resiko fluktuasi (standard deviasi) dan resiko fluktuasi terhadap pasar (beta)</a:t>
            </a:r>
          </a:p>
          <a:p>
            <a:pPr>
              <a:defRPr/>
            </a:pPr>
            <a:r>
              <a:rPr lang="id-ID" sz="2800" dirty="0" smtClean="0"/>
              <a:t>Hitung resiko berdasarkan metoda Sharpe, Treynor, </a:t>
            </a:r>
            <a:r>
              <a:rPr lang="en-US" sz="2800" dirty="0" smtClean="0"/>
              <a:t>Jensen, Market Risk, </a:t>
            </a:r>
            <a:r>
              <a:rPr lang="en-US" sz="2800" dirty="0" err="1" smtClean="0"/>
              <a:t>dll</a:t>
            </a:r>
            <a:r>
              <a:rPr lang="en-US" sz="2800" dirty="0" smtClean="0"/>
              <a:t>.</a:t>
            </a:r>
            <a:endParaRPr lang="id-ID" sz="2800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74511EA-B541-4D09-BDD5-2A8DB52C736D}" type="slidenum">
              <a:rPr lang="en-US" sz="1400" smtClean="0"/>
              <a:pPr/>
              <a:t>16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90923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Sub Perioda Pengukuran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Perioda Pengukuran dapat dilakukan secara harian, mingguan, bulanan, atau tahunan.			</a:t>
            </a:r>
            <a:r>
              <a:rPr lang="en-US" dirty="0" smtClean="0"/>
              <a:t>                       </a:t>
            </a:r>
            <a:r>
              <a:rPr lang="id-ID" dirty="0" smtClean="0"/>
              <a:t>NAK - NAW</a:t>
            </a:r>
          </a:p>
          <a:p>
            <a:pPr>
              <a:defRPr/>
            </a:pPr>
            <a:r>
              <a:rPr lang="id-ID" dirty="0" smtClean="0"/>
              <a:t>Kinerja subperioda = ------------------</a:t>
            </a:r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	                                 </a:t>
            </a:r>
            <a:r>
              <a:rPr lang="en-US" dirty="0" smtClean="0"/>
              <a:t>     </a:t>
            </a:r>
            <a:r>
              <a:rPr lang="id-ID" dirty="0" smtClean="0"/>
              <a:t>NAW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/>
              <a:t>    NAK = NAB/unit akhir hari/mg/bln/thn sekarang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/>
              <a:t>    NAW = NAB/unit akhir hari/mg/bln/thn sebelumnya</a:t>
            </a:r>
          </a:p>
          <a:p>
            <a:pPr>
              <a:buFont typeface="Wingdings" pitchFamily="2" charset="2"/>
              <a:buNone/>
              <a:defRPr/>
            </a:pPr>
            <a:endParaRPr lang="id-ID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4868AA2-43A5-433C-9CF5-8B624EC7D5B4}" type="slidenum">
              <a:rPr lang="en-US" sz="1400" smtClean="0"/>
              <a:pPr/>
              <a:t>17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58890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Metoda Sharpe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/>
          <a:lstStyle/>
          <a:p>
            <a:pPr>
              <a:defRPr/>
            </a:pPr>
            <a:r>
              <a:rPr lang="id-ID" sz="2000" dirty="0" smtClean="0"/>
              <a:t>Didasarkan atas apa yang disebut premium atas resiko (risk premium)</a:t>
            </a:r>
          </a:p>
          <a:p>
            <a:pPr>
              <a:defRPr/>
            </a:pPr>
            <a:r>
              <a:rPr lang="id-ID" sz="2000" dirty="0" smtClean="0"/>
              <a:t>Risk premium adalah selisih antara rata2 kinerja yang dihasilkan oleh reksadana dan rata2 kinerja investasi yang bebas resiko (risk free asset).</a:t>
            </a:r>
          </a:p>
          <a:p>
            <a:pPr>
              <a:defRPr/>
            </a:pPr>
            <a:r>
              <a:rPr lang="id-ID" sz="2000" dirty="0" smtClean="0"/>
              <a:t>Investasi bebas resiko diasumsikan sebagai tingkat bunga SBI.</a:t>
            </a:r>
          </a:p>
          <a:p>
            <a:pPr>
              <a:defRPr/>
            </a:pPr>
            <a:r>
              <a:rPr lang="id-ID" sz="2000" dirty="0" smtClean="0"/>
              <a:t>Sharpe mengukur seberapa besar penambahan hasil investasi yang diperoleh (risk premium) untuk tiap unit resiko yang diambil.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000" dirty="0" smtClean="0"/>
              <a:t>               </a:t>
            </a:r>
            <a:r>
              <a:rPr lang="en-US" sz="2000" dirty="0" smtClean="0"/>
              <a:t>  </a:t>
            </a:r>
            <a:r>
              <a:rPr lang="id-ID" sz="2000" dirty="0" smtClean="0"/>
              <a:t>Kinerja RD – Kinerja RF</a:t>
            </a:r>
          </a:p>
          <a:p>
            <a:pPr>
              <a:defRPr/>
            </a:pPr>
            <a:r>
              <a:rPr lang="id-ID" sz="2000" dirty="0" smtClean="0"/>
              <a:t>SRD = -------------------------------</a:t>
            </a:r>
          </a:p>
          <a:p>
            <a:pPr>
              <a:defRPr/>
            </a:pPr>
            <a:r>
              <a:rPr lang="id-ID" sz="2000" dirty="0" smtClean="0"/>
              <a:t>                          </a:t>
            </a:r>
            <a:r>
              <a:rPr lang="el-GR" sz="2000" dirty="0" smtClean="0"/>
              <a:t>σ</a:t>
            </a:r>
            <a:endParaRPr lang="id-ID" sz="2000" dirty="0" smtClean="0"/>
          </a:p>
          <a:p>
            <a:pPr>
              <a:defRPr/>
            </a:pPr>
            <a:r>
              <a:rPr lang="id-ID" sz="2000" dirty="0" smtClean="0"/>
              <a:t>SRD = Nilai Rasio Sharpe</a:t>
            </a:r>
          </a:p>
          <a:p>
            <a:pPr>
              <a:defRPr/>
            </a:pPr>
            <a:r>
              <a:rPr lang="id-ID" sz="2000" dirty="0" smtClean="0"/>
              <a:t>Kinerja RD = Rata2 kinerja reksadana subperioda tertentu</a:t>
            </a:r>
          </a:p>
          <a:p>
            <a:pPr>
              <a:defRPr/>
            </a:pPr>
            <a:r>
              <a:rPr lang="id-ID" sz="2000" dirty="0" smtClean="0"/>
              <a:t>Kinerja RF = Rata2 kinerja investasi bebas resiko sub perioda tertentu</a:t>
            </a:r>
          </a:p>
          <a:p>
            <a:pPr>
              <a:defRPr/>
            </a:pPr>
            <a:r>
              <a:rPr lang="el-GR" sz="2000" dirty="0" smtClean="0"/>
              <a:t>σ</a:t>
            </a:r>
            <a:r>
              <a:rPr lang="id-ID" sz="2000" dirty="0" smtClean="0"/>
              <a:t> = Standard deviasi reksadana untuk sub perioda tertentu</a:t>
            </a:r>
          </a:p>
          <a:p>
            <a:pPr>
              <a:defRPr/>
            </a:pPr>
            <a:r>
              <a:rPr lang="id-ID" sz="2000" dirty="0" smtClean="0"/>
              <a:t>Semakin tinggi nilai rasio Sharpe semakin baik kinerja reksadana.</a:t>
            </a:r>
            <a:endParaRPr lang="id-ID" sz="2000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F2ABADC-4CFD-4875-B86E-BBA2994BB06C}" type="slidenum">
              <a:rPr lang="en-US" sz="1400" smtClean="0"/>
              <a:pPr/>
              <a:t>18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315018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Metoda Treynor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343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id-ID" sz="2000" dirty="0" smtClean="0"/>
              <a:t>Didasarkan atas Risk premium, namun menggunakan pembagi beta yang merupakan resiko fluktuasi relatif terhadap resiko pasar.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000" dirty="0" smtClean="0"/>
              <a:t>               </a:t>
            </a:r>
            <a:r>
              <a:rPr lang="en-US" sz="2000" dirty="0" smtClean="0"/>
              <a:t>     </a:t>
            </a:r>
            <a:r>
              <a:rPr lang="id-ID" sz="2000" dirty="0" smtClean="0"/>
              <a:t>Kinerja RD – Kinerja RF </a:t>
            </a:r>
          </a:p>
          <a:p>
            <a:pPr>
              <a:defRPr/>
            </a:pPr>
            <a:r>
              <a:rPr lang="id-ID" sz="2000" dirty="0" smtClean="0"/>
              <a:t>TRD = ----------------------------------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000" dirty="0" smtClean="0"/>
              <a:t>                        </a:t>
            </a:r>
            <a:r>
              <a:rPr lang="en-US" sz="2000" dirty="0" smtClean="0"/>
              <a:t>        </a:t>
            </a:r>
            <a:r>
              <a:rPr lang="id-ID" sz="2000" dirty="0" smtClean="0"/>
              <a:t>       </a:t>
            </a:r>
            <a:r>
              <a:rPr lang="el-GR" sz="2000" dirty="0" smtClean="0"/>
              <a:t>β</a:t>
            </a:r>
            <a:endParaRPr lang="id-ID" sz="2000" dirty="0" smtClean="0"/>
          </a:p>
          <a:p>
            <a:pPr>
              <a:defRPr/>
            </a:pPr>
            <a:r>
              <a:rPr lang="id-ID" sz="2000" dirty="0" smtClean="0"/>
              <a:t>TRD          = Nilai rasio Treynor</a:t>
            </a:r>
          </a:p>
          <a:p>
            <a:pPr>
              <a:defRPr/>
            </a:pPr>
            <a:r>
              <a:rPr lang="id-ID" sz="2000" dirty="0" smtClean="0"/>
              <a:t>Kinerja RD = Rata2 kinerja reksadana subperioda tertentu</a:t>
            </a:r>
          </a:p>
          <a:p>
            <a:pPr>
              <a:defRPr/>
            </a:pPr>
            <a:r>
              <a:rPr lang="id-ID" sz="2000" dirty="0" smtClean="0"/>
              <a:t>Kinerja RF = Rata2 kinerja investasi bebas resiko sub perioda tertentu</a:t>
            </a:r>
          </a:p>
          <a:p>
            <a:pPr>
              <a:defRPr/>
            </a:pPr>
            <a:r>
              <a:rPr lang="el-GR" sz="2000" dirty="0" smtClean="0"/>
              <a:t>β</a:t>
            </a:r>
            <a:r>
              <a:rPr lang="id-ID" sz="2000" dirty="0" smtClean="0"/>
              <a:t>              = Slope persamaan garis hasil </a:t>
            </a:r>
            <a:r>
              <a:rPr lang="id-ID" sz="2000" i="1" dirty="0" smtClean="0"/>
              <a:t>regretion line</a:t>
            </a:r>
          </a:p>
          <a:p>
            <a:pPr>
              <a:defRPr/>
            </a:pPr>
            <a:r>
              <a:rPr lang="id-ID" sz="2000" dirty="0" smtClean="0"/>
              <a:t>Portofolio reksadana yang tidak terdiversifikasi akan mendapat peringkat yang tinggi untuk Treynor namun peringkatnya lebih rendah untuk pengukuran Sharpe.</a:t>
            </a:r>
          </a:p>
          <a:p>
            <a:pPr>
              <a:defRPr/>
            </a:pPr>
            <a:r>
              <a:rPr lang="id-ID" sz="2000" dirty="0" smtClean="0"/>
              <a:t>Semakin tinggi nilai rasio Treynor semakin baik kinerja reksadana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A83B555-3A93-4108-A184-D684703754DB}" type="slidenum">
              <a:rPr lang="en-US" sz="1400" smtClean="0"/>
              <a:pPr/>
              <a:t>19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75608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Pratomo</a:t>
            </a:r>
            <a:r>
              <a:rPr lang="en-US" dirty="0" smtClean="0"/>
              <a:t>, E.P. &amp; </a:t>
            </a:r>
            <a:r>
              <a:rPr lang="en-US" dirty="0" err="1" smtClean="0"/>
              <a:t>Nugraha</a:t>
            </a:r>
            <a:r>
              <a:rPr lang="en-US" dirty="0" smtClean="0"/>
              <a:t>, U., </a:t>
            </a:r>
            <a:r>
              <a:rPr lang="en-US" dirty="0" err="1" smtClean="0"/>
              <a:t>Reksadana</a:t>
            </a:r>
            <a:r>
              <a:rPr lang="en-US" dirty="0" smtClean="0"/>
              <a:t> :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di Era Modern, </a:t>
            </a:r>
            <a:r>
              <a:rPr lang="en-US" dirty="0" err="1" smtClean="0"/>
              <a:t>Gramedia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, 2009.</a:t>
            </a:r>
          </a:p>
          <a:p>
            <a:r>
              <a:rPr lang="en-US" dirty="0" err="1" smtClean="0"/>
              <a:t>Simatupang</a:t>
            </a:r>
            <a:r>
              <a:rPr lang="en-US" dirty="0" smtClean="0"/>
              <a:t>, M.,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Reksadana</a:t>
            </a:r>
            <a:r>
              <a:rPr lang="en-US" dirty="0" smtClean="0"/>
              <a:t>, </a:t>
            </a:r>
            <a:r>
              <a:rPr lang="en-US" dirty="0" err="1" smtClean="0"/>
              <a:t>Mitra</a:t>
            </a:r>
            <a:r>
              <a:rPr lang="en-US" dirty="0" smtClean="0"/>
              <a:t> </a:t>
            </a:r>
            <a:r>
              <a:rPr lang="en-US" dirty="0" err="1" smtClean="0"/>
              <a:t>Wacana</a:t>
            </a:r>
            <a:r>
              <a:rPr lang="en-US" dirty="0" smtClean="0"/>
              <a:t> Media, 2010.</a:t>
            </a:r>
          </a:p>
          <a:p>
            <a:r>
              <a:rPr lang="en-US" dirty="0" err="1" smtClean="0"/>
              <a:t>Soemartono</a:t>
            </a:r>
            <a:r>
              <a:rPr lang="en-US" dirty="0" smtClean="0"/>
              <a:t>, L., </a:t>
            </a:r>
            <a:r>
              <a:rPr lang="en-US" dirty="0" err="1" smtClean="0"/>
              <a:t>Meraih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Reksadana</a:t>
            </a:r>
            <a:r>
              <a:rPr lang="en-US" dirty="0" smtClean="0"/>
              <a:t>, ALC Publisher, 2011.</a:t>
            </a:r>
          </a:p>
          <a:p>
            <a:r>
              <a:rPr lang="en-US" dirty="0" err="1" smtClean="0"/>
              <a:t>Manurung</a:t>
            </a:r>
            <a:r>
              <a:rPr lang="en-US" dirty="0" smtClean="0"/>
              <a:t>, A.H., </a:t>
            </a:r>
            <a:r>
              <a:rPr lang="en-US" dirty="0" err="1" smtClean="0"/>
              <a:t>Reksadana</a:t>
            </a:r>
            <a:r>
              <a:rPr lang="en-US" dirty="0" smtClean="0"/>
              <a:t> </a:t>
            </a:r>
            <a:r>
              <a:rPr lang="en-US" dirty="0" err="1" smtClean="0"/>
              <a:t>Investasiku</a:t>
            </a:r>
            <a:r>
              <a:rPr lang="en-US" dirty="0" smtClean="0"/>
              <a:t>, </a:t>
            </a:r>
            <a:r>
              <a:rPr lang="en-US" dirty="0" err="1" smtClean="0"/>
              <a:t>Kompas</a:t>
            </a:r>
            <a:r>
              <a:rPr lang="en-US" dirty="0" smtClean="0"/>
              <a:t> 2008.</a:t>
            </a:r>
          </a:p>
          <a:p>
            <a:r>
              <a:rPr lang="en-US" dirty="0" err="1" smtClean="0"/>
              <a:t>Majalah</a:t>
            </a:r>
            <a:r>
              <a:rPr lang="en-US" dirty="0" smtClean="0"/>
              <a:t> Investor, </a:t>
            </a:r>
            <a:r>
              <a:rPr lang="en-US" dirty="0" err="1" smtClean="0"/>
              <a:t>Edisi</a:t>
            </a:r>
            <a:r>
              <a:rPr lang="en-US" dirty="0" smtClean="0"/>
              <a:t> </a:t>
            </a:r>
            <a:r>
              <a:rPr lang="en-US" dirty="0" err="1" smtClean="0"/>
              <a:t>Maret</a:t>
            </a:r>
            <a:r>
              <a:rPr lang="en-US" dirty="0" smtClean="0"/>
              <a:t>, 2008, 2009, 2010, 2011. 2012, 2013, 2014</a:t>
            </a:r>
          </a:p>
          <a:p>
            <a:r>
              <a:rPr lang="en-US" dirty="0" smtClean="0">
                <a:hlinkClick r:id="rId2"/>
              </a:rPr>
              <a:t>www.bapepam.go.id</a:t>
            </a:r>
            <a:endParaRPr lang="en-US" dirty="0" smtClean="0"/>
          </a:p>
          <a:p>
            <a:r>
              <a:rPr lang="en-US" dirty="0" smtClean="0"/>
              <a:t>www.infovesta.com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3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dirty="0" smtClean="0"/>
              <a:t>Metoda Jensen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534400" cy="4419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id-ID" sz="2000" dirty="0" smtClean="0"/>
              <a:t>Menilai kinerja Manajer Investasi didasarkan atas seberapa besar manajer investasi tersebut mampu memberikan kinerja diatas kinerja pasar sesuai resiko yang dimilikinya.</a:t>
            </a:r>
          </a:p>
          <a:p>
            <a:pPr>
              <a:defRPr/>
            </a:pPr>
            <a:endParaRPr lang="id-ID" sz="2000" dirty="0" smtClean="0"/>
          </a:p>
          <a:p>
            <a:pPr>
              <a:defRPr/>
            </a:pPr>
            <a:r>
              <a:rPr lang="id-ID" sz="2000" dirty="0" smtClean="0"/>
              <a:t>(Kinerja RD – Kinerja RF) = Alfa + </a:t>
            </a:r>
            <a:r>
              <a:rPr lang="el-GR" sz="2000" dirty="0" smtClean="0"/>
              <a:t>β</a:t>
            </a:r>
            <a:r>
              <a:rPr lang="id-ID" sz="2000" dirty="0" smtClean="0"/>
              <a:t> x (Kinerja p – Kinerja RF) (7)</a:t>
            </a:r>
          </a:p>
          <a:p>
            <a:pPr>
              <a:defRPr/>
            </a:pPr>
            <a:endParaRPr lang="id-ID" sz="2000" dirty="0" smtClean="0"/>
          </a:p>
          <a:p>
            <a:pPr>
              <a:defRPr/>
            </a:pPr>
            <a:r>
              <a:rPr lang="id-ID" sz="2000" dirty="0" smtClean="0"/>
              <a:t>Alfa = Nilai perpotongan Jensen</a:t>
            </a:r>
          </a:p>
          <a:p>
            <a:pPr>
              <a:defRPr/>
            </a:pPr>
            <a:r>
              <a:rPr lang="id-ID" sz="2000" dirty="0" smtClean="0"/>
              <a:t>Kinerja RD = kinerja reksadana</a:t>
            </a:r>
          </a:p>
          <a:p>
            <a:pPr>
              <a:defRPr/>
            </a:pPr>
            <a:r>
              <a:rPr lang="id-ID" sz="2000" dirty="0" smtClean="0"/>
              <a:t>Kinerja RF  = kinerja investasi bebas resiko</a:t>
            </a:r>
          </a:p>
          <a:p>
            <a:pPr>
              <a:defRPr/>
            </a:pPr>
            <a:r>
              <a:rPr lang="id-ID" sz="2000" dirty="0" smtClean="0"/>
              <a:t>Kinerja p    = kinerja pasar</a:t>
            </a:r>
          </a:p>
          <a:p>
            <a:pPr>
              <a:defRPr/>
            </a:pPr>
            <a:r>
              <a:rPr lang="el-GR" sz="2000" dirty="0" smtClean="0"/>
              <a:t>β</a:t>
            </a:r>
            <a:r>
              <a:rPr lang="id-ID" sz="2000" dirty="0" smtClean="0"/>
              <a:t>              = Slope persamaan garis hasil </a:t>
            </a:r>
            <a:r>
              <a:rPr lang="id-ID" sz="2000" i="1" dirty="0" smtClean="0"/>
              <a:t>regretion line</a:t>
            </a:r>
          </a:p>
          <a:p>
            <a:pPr>
              <a:defRPr/>
            </a:pPr>
            <a:r>
              <a:rPr lang="id-ID" sz="2000" dirty="0" smtClean="0"/>
              <a:t>Metoda Jensen menggunakan data setiap periode secara </a:t>
            </a:r>
            <a:r>
              <a:rPr lang="id-ID" sz="2000" i="1" dirty="0" smtClean="0"/>
              <a:t>time series</a:t>
            </a:r>
            <a:r>
              <a:rPr lang="id-ID" sz="2000" dirty="0" smtClean="0"/>
              <a:t>.</a:t>
            </a:r>
          </a:p>
          <a:p>
            <a:pPr>
              <a:defRPr/>
            </a:pPr>
            <a:r>
              <a:rPr lang="id-ID" sz="2000" dirty="0" smtClean="0"/>
              <a:t>Semakin tinggi </a:t>
            </a:r>
            <a:r>
              <a:rPr lang="id-ID" sz="2000" i="1" dirty="0" smtClean="0"/>
              <a:t>Alfa</a:t>
            </a:r>
            <a:r>
              <a:rPr lang="id-ID" sz="2000" dirty="0" smtClean="0"/>
              <a:t> semakin baik kinerja reksadana</a:t>
            </a:r>
          </a:p>
          <a:p>
            <a:pPr>
              <a:defRPr/>
            </a:pPr>
            <a:endParaRPr lang="id-ID" sz="2000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14FB78B-64F9-4277-BED2-045C0358BD3F}" type="slidenum">
              <a:rPr lang="en-US" sz="1400" smtClean="0"/>
              <a:pPr/>
              <a:t>20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55324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AGEN PENJUAL REKSADANA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4F9A10-92FC-41E7-A336-18007FA20E3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948690"/>
            <a:ext cx="8001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1.	    BANK COMMONWEALTH, PT</a:t>
            </a:r>
          </a:p>
          <a:p>
            <a:r>
              <a:rPr lang="en-US" dirty="0" smtClean="0"/>
              <a:t>2.	    BANK DANAMON INDONESIA, PT, TBK</a:t>
            </a:r>
          </a:p>
          <a:p>
            <a:r>
              <a:rPr lang="en-US" dirty="0" smtClean="0"/>
              <a:t>3.	    BANK INTERNASIONAL INDONESIA, PT, TBK</a:t>
            </a:r>
          </a:p>
          <a:p>
            <a:r>
              <a:rPr lang="en-US" dirty="0" smtClean="0"/>
              <a:t>4.	    BANK MANDIRI (PERSERO), PT, TBK</a:t>
            </a:r>
          </a:p>
          <a:p>
            <a:r>
              <a:rPr lang="en-US" dirty="0" smtClean="0"/>
              <a:t>5.	    BANK NEGARA INDONESIA (PERSERO), PT, TBK </a:t>
            </a:r>
          </a:p>
          <a:p>
            <a:r>
              <a:rPr lang="en-US" dirty="0" smtClean="0"/>
              <a:t>6.	    BANK SYARIAH MANDIRI, PT</a:t>
            </a:r>
          </a:p>
          <a:p>
            <a:r>
              <a:rPr lang="en-US" dirty="0" smtClean="0"/>
              <a:t>7.	    BANK UOB BUANA, PT, TBK</a:t>
            </a:r>
          </a:p>
          <a:p>
            <a:r>
              <a:rPr lang="en-US" dirty="0" smtClean="0"/>
              <a:t>8.	    BANK ANZ PANIN, PT, TBK</a:t>
            </a:r>
          </a:p>
          <a:p>
            <a:r>
              <a:rPr lang="en-US" dirty="0" smtClean="0"/>
              <a:t>9.	    BANK BERSAMA JABAR BANTEN, PT, TBK</a:t>
            </a:r>
          </a:p>
          <a:p>
            <a:r>
              <a:rPr lang="en-US" dirty="0" smtClean="0"/>
              <a:t>10.	    BANK CIMB NIAGA, PT, TBK</a:t>
            </a:r>
          </a:p>
          <a:p>
            <a:r>
              <a:rPr lang="en-US" dirty="0" smtClean="0"/>
              <a:t>11.	    BANK CENTRAL ASIA, PT, TBK</a:t>
            </a:r>
          </a:p>
          <a:p>
            <a:r>
              <a:rPr lang="en-US" dirty="0" smtClean="0"/>
              <a:t>12.	    BANK DBS INDONESIA, PT</a:t>
            </a:r>
          </a:p>
          <a:p>
            <a:r>
              <a:rPr lang="en-US" dirty="0" smtClean="0"/>
              <a:t>13.	    BANK MEGA, PT, TBK</a:t>
            </a:r>
          </a:p>
          <a:p>
            <a:r>
              <a:rPr lang="en-US" dirty="0" smtClean="0"/>
              <a:t>14.	    BANK PAN INDONESIA, PT, TBK</a:t>
            </a:r>
          </a:p>
          <a:p>
            <a:r>
              <a:rPr lang="en-US" dirty="0" smtClean="0"/>
              <a:t>15.	    BANK OCBC NISP, PT, TBK</a:t>
            </a:r>
          </a:p>
          <a:p>
            <a:r>
              <a:rPr lang="en-US" dirty="0" smtClean="0"/>
              <a:t>16.	    BANK PERMATA, PT, TBK</a:t>
            </a:r>
          </a:p>
          <a:p>
            <a:r>
              <a:rPr lang="en-US" dirty="0" smtClean="0"/>
              <a:t>17.	    BANK RAKYAT INDONESIA (PERSERO), PT, TBK</a:t>
            </a:r>
          </a:p>
          <a:p>
            <a:r>
              <a:rPr lang="en-US" dirty="0" smtClean="0"/>
              <a:t>18.	    BANK SINARMAS, PT</a:t>
            </a:r>
          </a:p>
          <a:p>
            <a:r>
              <a:rPr lang="en-US" dirty="0" smtClean="0"/>
              <a:t>19.	    CITIBANK N. A.</a:t>
            </a:r>
          </a:p>
          <a:p>
            <a:r>
              <a:rPr lang="en-US" dirty="0" smtClean="0"/>
              <a:t>20.	    STANDARD CHARTERED BANK</a:t>
            </a:r>
          </a:p>
          <a:p>
            <a:r>
              <a:rPr lang="en-US" dirty="0" smtClean="0"/>
              <a:t>21.	    THE HONGKONG AND SHANGHAI BANKING CORPORATION LIMITED</a:t>
            </a:r>
          </a:p>
        </p:txBody>
      </p:sp>
    </p:spTree>
    <p:extLst>
      <p:ext uri="{BB962C8B-B14F-4D97-AF65-F5344CB8AC3E}">
        <p14:creationId xmlns:p14="http://schemas.microsoft.com/office/powerpoint/2010/main" val="104014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Contoh</a:t>
            </a:r>
            <a:r>
              <a:rPr lang="en-US" sz="3600" dirty="0" smtClean="0"/>
              <a:t> </a:t>
            </a:r>
            <a:r>
              <a:rPr lang="en-US" sz="3600" dirty="0" err="1" smtClean="0"/>
              <a:t>Reksadana</a:t>
            </a:r>
            <a:r>
              <a:rPr lang="en-US" sz="3600" dirty="0" smtClean="0"/>
              <a:t> </a:t>
            </a:r>
            <a:r>
              <a:rPr lang="en-US" sz="3600" dirty="0" err="1" smtClean="0"/>
              <a:t>yg</a:t>
            </a:r>
            <a:r>
              <a:rPr lang="en-US" sz="3600" dirty="0" smtClean="0"/>
              <a:t> </a:t>
            </a:r>
            <a:r>
              <a:rPr lang="en-US" sz="3600" dirty="0" err="1" smtClean="0"/>
              <a:t>dijual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</a:t>
            </a:r>
            <a:r>
              <a:rPr lang="en-US" sz="3600" dirty="0" err="1" smtClean="0"/>
              <a:t>salah</a:t>
            </a:r>
            <a:r>
              <a:rPr lang="en-US" sz="3600" dirty="0" smtClean="0"/>
              <a:t> </a:t>
            </a: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Agen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127195"/>
              </p:ext>
            </p:extLst>
          </p:nvPr>
        </p:nvGraphicFramePr>
        <p:xfrm>
          <a:off x="0" y="838200"/>
          <a:ext cx="9225396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1097280"/>
                <a:gridCol w="1035760"/>
                <a:gridCol w="1139336"/>
                <a:gridCol w="1242912"/>
                <a:gridCol w="937636"/>
                <a:gridCol w="932184"/>
                <a:gridCol w="828608"/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Nama</a:t>
                      </a:r>
                      <a:r>
                        <a:rPr lang="en-US" sz="1600" dirty="0" smtClean="0"/>
                        <a:t> /</a:t>
                      </a:r>
                      <a:r>
                        <a:rPr lang="en-US" sz="1600" dirty="0" err="1" smtClean="0"/>
                        <a:t>Jenis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Reksadana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Bank </a:t>
                      </a:r>
                      <a:r>
                        <a:rPr lang="en-US" sz="1600" dirty="0" err="1" smtClean="0"/>
                        <a:t>Kustodian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Manajer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Investasi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Minimum </a:t>
                      </a:r>
                      <a:r>
                        <a:rPr lang="en-US" sz="1600" dirty="0" err="1" smtClean="0"/>
                        <a:t>Pembelian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Pembelian</a:t>
                      </a:r>
                      <a:r>
                        <a:rPr lang="en-US" sz="1600" dirty="0" smtClean="0"/>
                        <a:t>  </a:t>
                      </a:r>
                      <a:r>
                        <a:rPr lang="en-US" sz="1600" dirty="0" err="1" smtClean="0"/>
                        <a:t>Tambahan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Subscription Fee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Redemption Fee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Switch Fee</a:t>
                      </a:r>
                      <a:endParaRPr lang="en-US" sz="1600" dirty="0"/>
                    </a:p>
                  </a:txBody>
                  <a:tcPr/>
                </a:tc>
              </a:tr>
              <a:tr h="18288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Reksadana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Pasar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Uang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Pasar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Uang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Deutsche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 Dana </a:t>
                      </a:r>
                      <a:r>
                        <a:rPr lang="en-US" sz="1400" dirty="0" err="1" smtClean="0"/>
                        <a:t>Kas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Seruni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Pasar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Uang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Citi 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Danareksa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Batavia </a:t>
                      </a:r>
                      <a:r>
                        <a:rPr lang="en-US" sz="1400" dirty="0" err="1" smtClean="0"/>
                        <a:t>Danakas</a:t>
                      </a:r>
                      <a:r>
                        <a:rPr lang="en-US" sz="1400" dirty="0" smtClean="0"/>
                        <a:t> Maxima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Std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ChtBank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Batavia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Reksadana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Pendapatan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Tetap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Danareksa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Melati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Citibank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Danareksa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USD 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USD 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2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Ganesha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Abadi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Std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Chartere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Bahana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3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Kehati</a:t>
                      </a:r>
                      <a:r>
                        <a:rPr lang="en-US" sz="1400" dirty="0" smtClean="0"/>
                        <a:t> Lestari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Std Chartere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Bahana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Makara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Abadi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Std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Chartere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Bahana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Investa</a:t>
                      </a:r>
                      <a:r>
                        <a:rPr lang="en-US" sz="1400" baseline="0" dirty="0" smtClean="0"/>
                        <a:t> Dana </a:t>
                      </a:r>
                      <a:r>
                        <a:rPr lang="en-US" sz="1400" baseline="0" dirty="0" err="1" smtClean="0"/>
                        <a:t>Utalma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Investa</a:t>
                      </a:r>
                      <a:r>
                        <a:rPr lang="en-US" sz="1400" baseline="0" dirty="0" smtClean="0"/>
                        <a:t> Dana </a:t>
                      </a:r>
                      <a:r>
                        <a:rPr lang="en-US" sz="1400" baseline="0" dirty="0" err="1" smtClean="0"/>
                        <a:t>Obligasi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0 %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Keluarga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/>
                        <a:t>1 % (≤ 1 thn)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 </a:t>
                      </a:r>
                      <a:r>
                        <a:rPr lang="en-US" sz="1400" dirty="0" err="1" smtClean="0"/>
                        <a:t>Obligasi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Ind</a:t>
                      </a:r>
                      <a:r>
                        <a:rPr lang="en-US" sz="1400" dirty="0" smtClean="0"/>
                        <a:t> 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Manulife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1.25 % (≤ 1 t)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 </a:t>
                      </a:r>
                      <a:r>
                        <a:rPr lang="en-US" sz="1400" dirty="0" err="1" smtClean="0"/>
                        <a:t>Pendapatan</a:t>
                      </a:r>
                      <a:r>
                        <a:rPr lang="en-US" sz="1400" dirty="0" smtClean="0"/>
                        <a:t> Bu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1.25 % (≤ 1 t)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Schoder</a:t>
                      </a:r>
                      <a:r>
                        <a:rPr lang="en-US" sz="1400" dirty="0" smtClean="0"/>
                        <a:t> Dana </a:t>
                      </a:r>
                      <a:r>
                        <a:rPr lang="en-US" sz="1400" dirty="0" err="1" smtClean="0"/>
                        <a:t>Andalan</a:t>
                      </a:r>
                      <a:r>
                        <a:rPr lang="en-US" sz="1400" dirty="0" smtClean="0"/>
                        <a:t> 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Schroder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0 %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 Dana </a:t>
                      </a:r>
                      <a:r>
                        <a:rPr lang="en-US" sz="1400" dirty="0" err="1" smtClean="0"/>
                        <a:t>Mantap</a:t>
                      </a:r>
                      <a:r>
                        <a:rPr lang="en-US" sz="1400" dirty="0" smtClean="0"/>
                        <a:t> 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4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Reksadana</a:t>
            </a:r>
            <a:r>
              <a:rPr lang="en-US" sz="2400" dirty="0" smtClean="0"/>
              <a:t> </a:t>
            </a:r>
            <a:r>
              <a:rPr lang="en-US" sz="2400" dirty="0" err="1" smtClean="0"/>
              <a:t>Campuran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dijual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Bank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46021"/>
              </p:ext>
            </p:extLst>
          </p:nvPr>
        </p:nvGraphicFramePr>
        <p:xfrm>
          <a:off x="-81396" y="685800"/>
          <a:ext cx="9225396" cy="611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1097280"/>
                <a:gridCol w="1035760"/>
                <a:gridCol w="122480"/>
                <a:gridCol w="1148196"/>
                <a:gridCol w="1111572"/>
                <a:gridCol w="788232"/>
                <a:gridCol w="1081588"/>
                <a:gridCol w="828608"/>
              </a:tblGrid>
              <a:tr h="638471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Nama</a:t>
                      </a:r>
                      <a:r>
                        <a:rPr lang="en-US" sz="1600" dirty="0" smtClean="0"/>
                        <a:t> /</a:t>
                      </a:r>
                      <a:r>
                        <a:rPr lang="en-US" sz="1600" dirty="0" err="1" smtClean="0"/>
                        <a:t>Jenis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Reksadana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Bank </a:t>
                      </a:r>
                      <a:r>
                        <a:rPr lang="en-US" sz="1600" dirty="0" err="1" smtClean="0"/>
                        <a:t>Kustodian</a:t>
                      </a:r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err="1" smtClean="0"/>
                        <a:t>Manajer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Investasi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Minimum </a:t>
                      </a:r>
                      <a:r>
                        <a:rPr lang="en-US" sz="1600" dirty="0" err="1" smtClean="0"/>
                        <a:t>Pembelian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Pembelian</a:t>
                      </a:r>
                      <a:r>
                        <a:rPr lang="en-US" sz="1600" dirty="0" smtClean="0"/>
                        <a:t>  </a:t>
                      </a:r>
                      <a:r>
                        <a:rPr lang="en-US" sz="1600" dirty="0" err="1" smtClean="0"/>
                        <a:t>Tambahan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Subscription Fee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Redemption Fee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Switch Fee</a:t>
                      </a:r>
                      <a:endParaRPr lang="en-US" sz="16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Danareksa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Anggrek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Citibank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Danareksa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 (≤ 2 </a:t>
                      </a:r>
                      <a:r>
                        <a:rPr lang="en-US" sz="1400" dirty="0" err="1" smtClean="0"/>
                        <a:t>thn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Danareksa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Syariah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Berim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Citibank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Danareksa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0.2.5% (≤ 2 </a:t>
                      </a:r>
                      <a:r>
                        <a:rPr lang="en-US" sz="1400" dirty="0" err="1" smtClean="0"/>
                        <a:t>thn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Makara</a:t>
                      </a:r>
                      <a:r>
                        <a:rPr lang="en-US" sz="1400" baseline="0" dirty="0" smtClean="0"/>
                        <a:t> Prima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Bahana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10.000.000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3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5712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 </a:t>
                      </a:r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Syariah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Berimbang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3459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 </a:t>
                      </a:r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Aktif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 Dana Camp 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2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 Dana </a:t>
                      </a:r>
                      <a:r>
                        <a:rPr lang="en-US" sz="1400" dirty="0" err="1" smtClean="0"/>
                        <a:t>Prestasi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1.25 %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1.25 % (≤ 3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 Dana </a:t>
                      </a:r>
                      <a:r>
                        <a:rPr lang="en-US" sz="1400" dirty="0" err="1" smtClean="0"/>
                        <a:t>Terpadu</a:t>
                      </a:r>
                      <a:r>
                        <a:rPr lang="en-US" sz="1400" dirty="0" smtClean="0"/>
                        <a:t> 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Schroder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0.5 %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Batavia Dana </a:t>
                      </a:r>
                      <a:r>
                        <a:rPr lang="en-US" sz="1400" dirty="0" err="1" smtClean="0"/>
                        <a:t>Dinams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Batavia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571263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Bahana</a:t>
                      </a:r>
                      <a:r>
                        <a:rPr lang="en-US" sz="1400" dirty="0" smtClean="0"/>
                        <a:t> Dana </a:t>
                      </a:r>
                      <a:r>
                        <a:rPr lang="en-US" sz="1400" dirty="0" err="1" smtClean="0"/>
                        <a:t>Infrastrutur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Bahana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1.5%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BNP Paribas </a:t>
                      </a:r>
                      <a:r>
                        <a:rPr lang="en-US" sz="1400" dirty="0" err="1" smtClean="0"/>
                        <a:t>Equitra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BNP</a:t>
                      </a:r>
                      <a:r>
                        <a:rPr lang="en-US" sz="1400" baseline="0" dirty="0" smtClean="0"/>
                        <a:t> Paribas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2 %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r>
                        <a:rPr lang="en-US" sz="1400" baseline="0" dirty="0" smtClean="0"/>
                        <a:t> %</a:t>
                      </a:r>
                      <a:endParaRPr lang="en-US" sz="1400" dirty="0"/>
                    </a:p>
                  </a:txBody>
                  <a:tcPr/>
                </a:tc>
              </a:tr>
              <a:tr h="5712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 </a:t>
                      </a:r>
                      <a:r>
                        <a:rPr lang="en-US" sz="1400" dirty="0" err="1" smtClean="0"/>
                        <a:t>Syariah</a:t>
                      </a:r>
                      <a:r>
                        <a:rPr lang="en-US" sz="1400" dirty="0" smtClean="0"/>
                        <a:t> Balance Fund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0.5 %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4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2286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Reksadana</a:t>
            </a:r>
            <a:r>
              <a:rPr lang="en-US" sz="2800" dirty="0" smtClean="0"/>
              <a:t> </a:t>
            </a:r>
            <a:r>
              <a:rPr lang="en-US" sz="2800" dirty="0" err="1" smtClean="0"/>
              <a:t>Saham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dijual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Bank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834076"/>
              </p:ext>
            </p:extLst>
          </p:nvPr>
        </p:nvGraphicFramePr>
        <p:xfrm>
          <a:off x="0" y="876540"/>
          <a:ext cx="9225396" cy="5482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1097280"/>
                <a:gridCol w="1158240"/>
                <a:gridCol w="1143000"/>
                <a:gridCol w="1116768"/>
                <a:gridCol w="788232"/>
                <a:gridCol w="1081588"/>
                <a:gridCol w="828608"/>
              </a:tblGrid>
              <a:tr h="638471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Nama</a:t>
                      </a:r>
                      <a:r>
                        <a:rPr lang="en-US" sz="1600" dirty="0" smtClean="0"/>
                        <a:t> /</a:t>
                      </a:r>
                      <a:r>
                        <a:rPr lang="en-US" sz="1600" dirty="0" err="1" smtClean="0"/>
                        <a:t>Jenis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Reksadana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Bank </a:t>
                      </a:r>
                      <a:r>
                        <a:rPr lang="en-US" sz="1600" dirty="0" err="1" smtClean="0"/>
                        <a:t>Kustodian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Manajer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Investasi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Minimum </a:t>
                      </a:r>
                      <a:r>
                        <a:rPr lang="en-US" sz="1600" dirty="0" err="1" smtClean="0"/>
                        <a:t>Pembelian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Pembelian</a:t>
                      </a:r>
                      <a:r>
                        <a:rPr lang="en-US" sz="1600" dirty="0" smtClean="0"/>
                        <a:t>  </a:t>
                      </a:r>
                      <a:r>
                        <a:rPr lang="en-US" sz="1600" dirty="0" err="1" smtClean="0"/>
                        <a:t>Tambahan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Subscription Fee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Redemption Fee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Switch Fee</a:t>
                      </a:r>
                      <a:endParaRPr lang="en-US" sz="16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Danareksa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Mawar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Citibank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Danareksa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 (≤ 2 </a:t>
                      </a:r>
                      <a:r>
                        <a:rPr lang="en-US" sz="1400" dirty="0" err="1" smtClean="0"/>
                        <a:t>thn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 </a:t>
                      </a:r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Atraktif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HSBC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1</a:t>
                      </a:r>
                      <a:r>
                        <a:rPr lang="en-US" sz="1400" dirty="0" smtClean="0"/>
                        <a:t>% (≤ 1 </a:t>
                      </a:r>
                      <a:r>
                        <a:rPr lang="en-US" sz="1400" dirty="0" err="1" smtClean="0"/>
                        <a:t>thn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 </a:t>
                      </a:r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Atraktif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Syariah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6 </a:t>
                      </a:r>
                      <a:r>
                        <a:rPr lang="en-US" sz="1100" dirty="0" err="1" smtClean="0"/>
                        <a:t>bln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5712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 </a:t>
                      </a:r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UGM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3459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 Dana </a:t>
                      </a:r>
                      <a:r>
                        <a:rPr lang="en-US" sz="1400" dirty="0" err="1" smtClean="0"/>
                        <a:t>Saham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Manulife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1.25 %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 Dana </a:t>
                      </a:r>
                      <a:r>
                        <a:rPr lang="en-US" sz="1400" dirty="0" err="1" smtClean="0"/>
                        <a:t>Prestasi</a:t>
                      </a:r>
                      <a:r>
                        <a:rPr lang="en-US" sz="1400" dirty="0" smtClean="0"/>
                        <a:t> Plus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0.5 %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Batavia Dana </a:t>
                      </a:r>
                      <a:r>
                        <a:rPr lang="en-US" sz="1400" dirty="0" err="1" smtClean="0"/>
                        <a:t>Saham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Batavia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BNP Paribas </a:t>
                      </a:r>
                      <a:r>
                        <a:rPr lang="en-US" sz="1400" dirty="0" err="1" smtClean="0"/>
                        <a:t>Ekuitas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BNP</a:t>
                      </a:r>
                      <a:r>
                        <a:rPr lang="en-US" sz="1400" baseline="0" dirty="0" smtClean="0"/>
                        <a:t> Paribas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250.000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BNP Paribas </a:t>
                      </a:r>
                      <a:r>
                        <a:rPr lang="en-US" sz="1400" dirty="0" err="1" smtClean="0"/>
                        <a:t>Infrastruktur</a:t>
                      </a:r>
                      <a:r>
                        <a:rPr lang="en-US" sz="1400" dirty="0" smtClean="0"/>
                        <a:t> Plus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Citibank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BNP Paribas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1.25 %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5712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 </a:t>
                      </a:r>
                      <a:r>
                        <a:rPr lang="en-US" sz="1400" dirty="0" err="1" smtClean="0"/>
                        <a:t>Syariah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Sektoral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Amanah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HSBC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1.25%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4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PERBANDINGAN RETURN RD SAHAM</a:t>
            </a:r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1719" t="25000" r="40625" b="43750"/>
          <a:stretch>
            <a:fillRect/>
          </a:stretch>
        </p:blipFill>
        <p:spPr bwMode="auto">
          <a:xfrm>
            <a:off x="368300" y="1828800"/>
            <a:ext cx="836676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6A9B354-DF33-47E7-9534-6AAA7D8D84B7}" type="slidenum">
              <a:rPr lang="en-US" sz="1400" smtClean="0"/>
              <a:pPr/>
              <a:t>26</a:t>
            </a:fld>
            <a:endParaRPr lang="en-US" sz="1400" smtClean="0"/>
          </a:p>
        </p:txBody>
      </p:sp>
      <p:sp>
        <p:nvSpPr>
          <p:cNvPr id="5" name="WordArt 4"/>
          <p:cNvSpPr>
            <a:spLocks noGrp="1" noChangeArrowheads="1" noChangeShapeType="1" noTextEdit="1"/>
          </p:cNvSpPr>
          <p:nvPr/>
        </p:nvSpPr>
        <p:spPr bwMode="auto">
          <a:xfrm>
            <a:off x="228600" y="1600200"/>
            <a:ext cx="8610600" cy="3581400"/>
          </a:xfrm>
          <a:prstGeom prst="rect">
            <a:avLst/>
          </a:prstGeom>
        </p:spPr>
        <p:txBody>
          <a:bodyPr wrap="none" fromWordArt="1" anchor="ctr"/>
          <a:lstStyle/>
          <a:p>
            <a:pPr algn="ctr">
              <a:defRPr/>
            </a:pPr>
            <a:r>
              <a:rPr lang="id-ID" sz="3600" kern="10" dirty="0" smtClean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+mj-ea"/>
                <a:cs typeface="+mj-cs"/>
              </a:rPr>
              <a:t>Getting financial freedom </a:t>
            </a:r>
          </a:p>
          <a:p>
            <a:pPr algn="ctr">
              <a:defRPr/>
            </a:pPr>
            <a:r>
              <a:rPr lang="id-ID" sz="3600" kern="10" dirty="0" smtClean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+mj-ea"/>
                <a:cs typeface="+mj-cs"/>
              </a:rPr>
              <a:t>is not a function</a:t>
            </a:r>
          </a:p>
          <a:p>
            <a:pPr algn="ctr">
              <a:defRPr/>
            </a:pPr>
            <a:r>
              <a:rPr lang="id-ID" sz="3600" kern="10" dirty="0" smtClean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+mj-ea"/>
                <a:cs typeface="+mj-cs"/>
              </a:rPr>
              <a:t>of investing a lot of money;</a:t>
            </a:r>
          </a:p>
          <a:p>
            <a:pPr algn="ctr">
              <a:defRPr/>
            </a:pPr>
            <a:r>
              <a:rPr lang="id-ID" sz="3600" kern="10" dirty="0" smtClean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+mj-ea"/>
                <a:cs typeface="+mj-cs"/>
              </a:rPr>
              <a:t>It is a result of investing regularly</a:t>
            </a:r>
          </a:p>
          <a:p>
            <a:pPr algn="ctr">
              <a:defRPr/>
            </a:pPr>
            <a:r>
              <a:rPr lang="id-ID" sz="3600" kern="10" dirty="0" smtClean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+mj-ea"/>
                <a:cs typeface="+mj-cs"/>
              </a:rPr>
              <a:t>for long period of time </a:t>
            </a:r>
          </a:p>
          <a:p>
            <a:pPr algn="ctr">
              <a:defRPr/>
            </a:pPr>
            <a:endParaRPr lang="id-ID" sz="4000" kern="10" dirty="0">
              <a:ln w="12700">
                <a:solidFill>
                  <a:srgbClr val="EAEAEA"/>
                </a:solidFill>
                <a:round/>
                <a:headEnd type="none" w="sm" len="sm"/>
                <a:tailEnd type="none" w="sm" len="sm"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2680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INDIVIDU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Mintalah daftar reksadana yang dijual oleh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APERD/</a:t>
            </a:r>
            <a:r>
              <a:rPr lang="id-ID" dirty="0" smtClean="0"/>
              <a:t>Bank, seperti daftar tabel pada halaman  20,21, dan 22.</a:t>
            </a:r>
          </a:p>
          <a:p>
            <a:r>
              <a:rPr lang="id-ID" dirty="0" smtClean="0"/>
              <a:t>Lakukan analisis menggunakan data kinerja 3 tahun dan 5 tahun. Pilih reksadana saham, campuran, pendapatan tetap, dan pasar uang yang  terbaik menurut saudara. Jelaskan alasannya.</a:t>
            </a:r>
          </a:p>
          <a:p>
            <a:r>
              <a:rPr lang="id-ID" dirty="0" smtClean="0"/>
              <a:t>Tugas di </a:t>
            </a:r>
            <a:r>
              <a:rPr lang="en-US" dirty="0" err="1" smtClean="0"/>
              <a:t>presentasikan</a:t>
            </a:r>
            <a:r>
              <a:rPr lang="en-US" dirty="0" smtClean="0"/>
              <a:t> </a:t>
            </a:r>
            <a:r>
              <a:rPr lang="id-ID" dirty="0" smtClean="0"/>
              <a:t>tanggal </a:t>
            </a:r>
            <a:r>
              <a:rPr lang="en-US" dirty="0" smtClean="0"/>
              <a:t> …………………. 201</a:t>
            </a:r>
            <a:r>
              <a:rPr lang="id-ID" dirty="0" smtClean="0"/>
              <a:t>5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410205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INVESTMENT PYRAMID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" t="21833" r="19636" b="5327"/>
          <a:stretch/>
        </p:blipFill>
        <p:spPr bwMode="auto">
          <a:xfrm>
            <a:off x="2057400" y="1600199"/>
            <a:ext cx="4724400" cy="4697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297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REKSADANA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id-ID" sz="2800" dirty="0" smtClean="0"/>
              <a:t>Reksadana adalah wadah yang dipergunakan untuk menghimpun dana dari masyarakat pemodal untuk selanjutnya diinvestasikan dalam portofolio efek oleh Manajer Investasi yang telah mendapat izin dari Bapepam (77 MI</a:t>
            </a:r>
            <a:r>
              <a:rPr lang="en-US" sz="2800" dirty="0" smtClean="0"/>
              <a:t>-18/11/14</a:t>
            </a:r>
            <a:r>
              <a:rPr lang="id-ID" sz="2800" dirty="0" smtClean="0"/>
              <a:t>)</a:t>
            </a:r>
          </a:p>
          <a:p>
            <a:pPr>
              <a:defRPr/>
            </a:pPr>
            <a:r>
              <a:rPr lang="id-ID" sz="2800" dirty="0" smtClean="0"/>
              <a:t>Total </a:t>
            </a:r>
            <a:r>
              <a:rPr lang="en-US" sz="2800" dirty="0" smtClean="0"/>
              <a:t>805 </a:t>
            </a:r>
            <a:r>
              <a:rPr lang="id-ID" sz="2800" dirty="0" smtClean="0"/>
              <a:t>Reksadana</a:t>
            </a:r>
            <a:r>
              <a:rPr lang="en-US" sz="2800" dirty="0" smtClean="0"/>
              <a:t> </a:t>
            </a:r>
            <a:r>
              <a:rPr lang="en-US" sz="2800" dirty="0" err="1" smtClean="0"/>
              <a:t>Aktif</a:t>
            </a:r>
            <a:r>
              <a:rPr lang="id-ID" sz="2800" b="1" dirty="0" smtClean="0"/>
              <a:t> </a:t>
            </a:r>
            <a:r>
              <a:rPr lang="id-ID" sz="2800" dirty="0" smtClean="0"/>
              <a:t>(Jan 2013), 1546 (Nov 2016)</a:t>
            </a:r>
            <a:r>
              <a:rPr lang="id-ID" sz="2800" dirty="0" smtClean="0"/>
              <a:t>, yang dibubarkan 1135 (Nov 2016)</a:t>
            </a: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Unit </a:t>
            </a:r>
            <a:r>
              <a:rPr lang="en-US" sz="2800" dirty="0" err="1" smtClean="0"/>
              <a:t>penyertaan</a:t>
            </a:r>
            <a:r>
              <a:rPr lang="id-ID" sz="2800" dirty="0" smtClean="0"/>
              <a:t>:</a:t>
            </a:r>
            <a:r>
              <a:rPr lang="en-US" sz="2800" dirty="0" smtClean="0"/>
              <a:t> 518.283</a:t>
            </a:r>
            <a:r>
              <a:rPr lang="id-ID" sz="2800" dirty="0" smtClean="0"/>
              <a:t> (2013), </a:t>
            </a: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NAB 186 </a:t>
            </a:r>
            <a:r>
              <a:rPr lang="en-US" sz="2800" dirty="0" err="1" smtClean="0"/>
              <a:t>Trilyun</a:t>
            </a:r>
            <a:r>
              <a:rPr lang="en-US" sz="2800" dirty="0" smtClean="0"/>
              <a:t> / 18.6 USD </a:t>
            </a:r>
            <a:r>
              <a:rPr lang="en-US" sz="2800" dirty="0" err="1" smtClean="0"/>
              <a:t>Milyar</a:t>
            </a:r>
            <a:r>
              <a:rPr lang="id-ID" sz="2800" dirty="0" smtClean="0"/>
              <a:t> </a:t>
            </a:r>
            <a:r>
              <a:rPr lang="en-US" sz="2800" dirty="0" smtClean="0"/>
              <a:t>- </a:t>
            </a:r>
            <a:r>
              <a:rPr lang="en-US" sz="2800" dirty="0" smtClean="0"/>
              <a:t>Jan 2013</a:t>
            </a:r>
            <a:r>
              <a:rPr lang="id-ID" sz="2800" dirty="0" smtClean="0"/>
              <a:t>)</a:t>
            </a:r>
            <a:r>
              <a:rPr lang="en-US" sz="2800" dirty="0" smtClean="0"/>
              <a:t>, </a:t>
            </a:r>
            <a:r>
              <a:rPr lang="id-ID" sz="2800" dirty="0" smtClean="0"/>
              <a:t>315 Trilyun (Nov. 2016)</a:t>
            </a:r>
          </a:p>
          <a:p>
            <a:pPr marL="0" indent="0" algn="r">
              <a:buNone/>
              <a:defRPr/>
            </a:pPr>
            <a:r>
              <a:rPr lang="id-ID" sz="2800" smtClean="0"/>
              <a:t>	(Sumber: </a:t>
            </a:r>
            <a:r>
              <a:rPr lang="en-US" sz="2800" dirty="0" smtClean="0"/>
              <a:t>Bapepam.go.id</a:t>
            </a:r>
            <a:r>
              <a:rPr lang="id-ID" sz="2800" dirty="0" smtClean="0"/>
              <a:t>)</a:t>
            </a:r>
            <a:endParaRPr lang="id-ID" sz="2800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09D9CE5-BD99-4C1F-82D9-11C9C77AA13B}" type="slidenum">
              <a:rPr lang="en-US" sz="1400" smtClean="0"/>
              <a:pPr/>
              <a:t>4</a:t>
            </a:fld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77114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PERBANDINGAN REKSADANA BEBERAPA NEGARA – 2012/2014*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89584"/>
              </p:ext>
            </p:extLst>
          </p:nvPr>
        </p:nvGraphicFramePr>
        <p:xfrm>
          <a:off x="838201" y="1397000"/>
          <a:ext cx="7924798" cy="4645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114"/>
                <a:gridCol w="1132114"/>
                <a:gridCol w="1132114"/>
                <a:gridCol w="1132114"/>
                <a:gridCol w="1132114"/>
                <a:gridCol w="1132114"/>
                <a:gridCol w="1132114"/>
              </a:tblGrid>
              <a:tr h="676412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INDONESIA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THAILAND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MALAYSIA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KOREA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AUSTRALIA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AUM</a:t>
                      </a:r>
                      <a:r>
                        <a:rPr lang="en-US" sz="1400" baseline="0" dirty="0" smtClean="0"/>
                        <a:t> (USD </a:t>
                      </a:r>
                      <a:r>
                        <a:rPr lang="en-US" sz="1400" baseline="0" dirty="0" err="1" smtClean="0"/>
                        <a:t>milyar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62.19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81.9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129.5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113.07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GDP (USD </a:t>
                      </a:r>
                      <a:r>
                        <a:rPr lang="en-US" sz="1400" dirty="0" err="1" smtClean="0"/>
                        <a:t>milyar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845.68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345.65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278.68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1826.81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1116.25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1488.22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AUM/GDP (%)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29.4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7.10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21.68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7.6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Jlh</a:t>
                      </a:r>
                      <a:r>
                        <a:rPr lang="en-US" sz="1400" dirty="0" smtClean="0"/>
                        <a:t> Investor </a:t>
                      </a:r>
                      <a:r>
                        <a:rPr lang="en-US" sz="1400" dirty="0" err="1" smtClean="0"/>
                        <a:t>Reksadana</a:t>
                      </a:r>
                      <a:r>
                        <a:rPr lang="en-US" sz="1400" dirty="0" smtClean="0"/>
                        <a:t> (</a:t>
                      </a:r>
                      <a:r>
                        <a:rPr lang="en-US" sz="1400" dirty="0" err="1" smtClean="0"/>
                        <a:t>ribu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161.65 </a:t>
                      </a:r>
                    </a:p>
                    <a:p>
                      <a:pPr algn="ctr"/>
                      <a:r>
                        <a:rPr lang="en-US" sz="1400" dirty="0" smtClean="0"/>
                        <a:t>(438.51-Sep14-KSEI)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2469.9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15433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46452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Jlh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Populasi</a:t>
                      </a:r>
                      <a:r>
                        <a:rPr lang="en-US" sz="1400" baseline="0" dirty="0" smtClean="0"/>
                        <a:t> (</a:t>
                      </a:r>
                      <a:r>
                        <a:rPr lang="en-US" sz="1400" baseline="0" dirty="0" err="1" smtClean="0"/>
                        <a:t>juta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241.03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64.07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28.73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1206.92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22.73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Investor </a:t>
                      </a:r>
                      <a:r>
                        <a:rPr lang="en-US" sz="1400" dirty="0" err="1" smtClean="0"/>
                        <a:t>Reksadana</a:t>
                      </a:r>
                      <a:r>
                        <a:rPr lang="en-US" sz="1400" dirty="0" smtClean="0"/>
                        <a:t>/ </a:t>
                      </a:r>
                      <a:r>
                        <a:rPr lang="en-US" sz="1400" dirty="0" err="1" smtClean="0"/>
                        <a:t>populasi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0.17 </a:t>
                      </a:r>
                    </a:p>
                    <a:p>
                      <a:pPr algn="ctr"/>
                      <a:r>
                        <a:rPr lang="en-US" sz="1400" dirty="0" smtClean="0"/>
                        <a:t>(Sep 14)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3.86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53.72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Jlh</a:t>
                      </a:r>
                      <a:r>
                        <a:rPr lang="en-US" sz="1400" dirty="0" smtClean="0"/>
                        <a:t> 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07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KENAPA REKSADANA?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72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d-ID" sz="2400" dirty="0" smtClean="0"/>
              <a:t>Akses kepada in</a:t>
            </a:r>
            <a:r>
              <a:rPr lang="en-US" sz="2400" dirty="0" smtClean="0"/>
              <a:t>s</a:t>
            </a:r>
            <a:r>
              <a:rPr lang="id-ID" sz="2400" dirty="0" smtClean="0"/>
              <a:t>trumen2 investasi yang sulit dilakukan sendiri, seperti saham, obligasi dan instrumen lainnya.</a:t>
            </a:r>
          </a:p>
          <a:p>
            <a:pPr>
              <a:defRPr/>
            </a:pPr>
            <a:r>
              <a:rPr lang="id-ID" sz="2400" dirty="0" smtClean="0"/>
              <a:t>Pengelolaan investasi yang profesional oleh Manajer Investasi yang sudah berpengalaman serta administrasi yang dilakukan oleh bank Kustodian.</a:t>
            </a:r>
          </a:p>
          <a:p>
            <a:pPr>
              <a:defRPr/>
            </a:pPr>
            <a:r>
              <a:rPr lang="id-ID" sz="2400" dirty="0" smtClean="0"/>
              <a:t>Diversifikasi investasi yang sulit dilakukan sendiri karena keterbatasan dana.</a:t>
            </a:r>
          </a:p>
          <a:p>
            <a:pPr>
              <a:defRPr/>
            </a:pPr>
            <a:r>
              <a:rPr lang="id-ID" sz="2400" dirty="0" smtClean="0"/>
              <a:t>Dana investasi yang dibutuhkan relatif kecil.</a:t>
            </a:r>
          </a:p>
          <a:p>
            <a:pPr>
              <a:defRPr/>
            </a:pPr>
            <a:r>
              <a:rPr lang="id-ID" sz="2400" dirty="0" smtClean="0"/>
              <a:t>Dapat dibeli dan dicairkan setiap hari bursa melalui manajer investasi.</a:t>
            </a:r>
          </a:p>
          <a:p>
            <a:pPr>
              <a:defRPr/>
            </a:pPr>
            <a:endParaRPr lang="id-ID" sz="2000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7FCD1C1-8CEC-4CF1-B950-403A212D331C}" type="slidenum">
              <a:rPr lang="en-US" sz="1400" smtClean="0"/>
              <a:pPr/>
              <a:t>6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410030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JENIS-JENIS REKSADANA </a:t>
            </a:r>
            <a:r>
              <a:rPr lang="id-ID" sz="1600" dirty="0" smtClean="0"/>
              <a:t>(KONVENSIONAL)</a:t>
            </a:r>
            <a:endParaRPr lang="id-ID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id-ID" sz="2400" dirty="0" smtClean="0"/>
              <a:t>Reksadana Pasar Uang: melakukan investasi 100% pada efek pasar uang / efek2 utang yang berjangka kurang dari satu tahun (Deposito, SBI, Obligasi).</a:t>
            </a:r>
          </a:p>
          <a:p>
            <a:pPr>
              <a:defRPr/>
            </a:pPr>
            <a:r>
              <a:rPr lang="id-ID" sz="2400" dirty="0" smtClean="0"/>
              <a:t>Reksadana Pendapatan Tetap: melakukan investasi sekurang-kurangnya 80% dari portofolio yang dikelolanya dalam efek bersifat utang.</a:t>
            </a:r>
          </a:p>
          <a:p>
            <a:pPr>
              <a:defRPr/>
            </a:pPr>
            <a:r>
              <a:rPr lang="id-ID" sz="2400" dirty="0" smtClean="0"/>
              <a:t>Reksadana Saham: melakukan investasi sekurang-kurangnya 80% dari portofolio yang dikelolanya ke dalam efek bersifat ekuitas (saham).</a:t>
            </a:r>
          </a:p>
          <a:p>
            <a:pPr>
              <a:defRPr/>
            </a:pPr>
            <a:r>
              <a:rPr lang="id-ID" sz="2400" dirty="0" smtClean="0"/>
              <a:t>Reksadana Campuran: dapat melakukan investasi baik pada efek utang maupun ekuitas dan porsi alokasi yang lebih fleksibel.</a:t>
            </a:r>
            <a:endParaRPr lang="id-ID" sz="2400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DDFAC63-6876-4D7B-A121-9C72F0FF3471}" type="slidenum">
              <a:rPr lang="en-US" sz="1400" smtClean="0"/>
              <a:pPr/>
              <a:t>7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299020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Potensi Hasil &amp; Resiko Reksadana</a:t>
            </a:r>
            <a:endParaRPr lang="id-ID" dirty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8442D64-50C1-47DA-9493-56F4659B46DA}" type="slidenum">
              <a:rPr lang="en-US" sz="1400" smtClean="0"/>
              <a:pPr/>
              <a:t>8</a:t>
            </a:fld>
            <a:endParaRPr lang="en-US" sz="1400" smtClean="0"/>
          </a:p>
        </p:txBody>
      </p:sp>
      <p:pic>
        <p:nvPicPr>
          <p:cNvPr id="26628" name="Picture 1" descr="http://www.bnpparibas-ip.co.id/images/potensi_hasil_resik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33600"/>
            <a:ext cx="8450263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79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KOMPOSISI NAB REKSADANA</a:t>
            </a:r>
            <a:br>
              <a:rPr lang="id-ID" dirty="0" smtClean="0"/>
            </a:br>
            <a:r>
              <a:rPr lang="id-ID" sz="1600" dirty="0" smtClean="0"/>
              <a:t>(18 November 2014)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5469" t="19792" r="33594" b="14583"/>
          <a:stretch>
            <a:fillRect/>
          </a:stretch>
        </p:blipFill>
        <p:spPr bwMode="auto">
          <a:xfrm>
            <a:off x="1600200" y="1447800"/>
            <a:ext cx="5943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1670</TotalTime>
  <Words>1755</Words>
  <Application>Microsoft Office PowerPoint</Application>
  <PresentationFormat>On-screen Show (4:3)</PresentationFormat>
  <Paragraphs>526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Referensi</vt:lpstr>
      <vt:lpstr>THE INVESTMENT PYRAMID</vt:lpstr>
      <vt:lpstr>REKSADANA</vt:lpstr>
      <vt:lpstr>PERBANDINGAN REKSADANA BEBERAPA NEGARA – 2012/2014*</vt:lpstr>
      <vt:lpstr>KENAPA REKSADANA?</vt:lpstr>
      <vt:lpstr>JENIS-JENIS REKSADANA (KONVENSIONAL)</vt:lpstr>
      <vt:lpstr>Potensi Hasil &amp; Resiko Reksadana</vt:lpstr>
      <vt:lpstr>KOMPOSISI NAB REKSADANA (18 November 2014)</vt:lpstr>
      <vt:lpstr>Tingkat pendidikan</vt:lpstr>
      <vt:lpstr>JENIS PEKERJAAN</vt:lpstr>
      <vt:lpstr>PENDAPATAN</vt:lpstr>
      <vt:lpstr>PowerPoint Presentation</vt:lpstr>
      <vt:lpstr>TIPS MEMILIH REKSA DANA</vt:lpstr>
      <vt:lpstr>PENGUKURAN KINERJA REKSADANA</vt:lpstr>
      <vt:lpstr>Langkah Pengukuran Kinerja RD</vt:lpstr>
      <vt:lpstr>Sub Perioda Pengukuran</vt:lpstr>
      <vt:lpstr>Metoda Sharpe</vt:lpstr>
      <vt:lpstr>Metoda Treynor</vt:lpstr>
      <vt:lpstr>Metoda Jensen</vt:lpstr>
      <vt:lpstr>AGEN PENJUAL REKSADANA</vt:lpstr>
      <vt:lpstr>Contoh Reksadana yg dijual oleh salah satu Agen</vt:lpstr>
      <vt:lpstr>Contoh Reksadana Campuran yg dijual oleh salah satu Bank</vt:lpstr>
      <vt:lpstr>Contoh Reksadana Saham yg dijual oleh salah satu Bank</vt:lpstr>
      <vt:lpstr>PERBANDINGAN RETURN RD SAHAM</vt:lpstr>
      <vt:lpstr>PowerPoint Presentation</vt:lpstr>
      <vt:lpstr>TUGAS INDIVIDU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REKSADANA</dc:title>
  <dc:creator>Universitas Komputer Indonesia</dc:creator>
  <cp:lastModifiedBy>Herman</cp:lastModifiedBy>
  <cp:revision>101</cp:revision>
  <dcterms:created xsi:type="dcterms:W3CDTF">2012-01-21T16:20:10Z</dcterms:created>
  <dcterms:modified xsi:type="dcterms:W3CDTF">2016-12-10T04:15:06Z</dcterms:modified>
</cp:coreProperties>
</file>