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68"/>
  </p:notesMasterIdLst>
  <p:sldIdLst>
    <p:sldId id="256" r:id="rId2"/>
    <p:sldId id="3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371" r:id="rId13"/>
    <p:sldId id="373" r:id="rId14"/>
    <p:sldId id="269" r:id="rId15"/>
    <p:sldId id="358" r:id="rId16"/>
    <p:sldId id="359" r:id="rId17"/>
    <p:sldId id="374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360" r:id="rId31"/>
    <p:sldId id="361" r:id="rId32"/>
    <p:sldId id="283" r:id="rId33"/>
    <p:sldId id="284" r:id="rId34"/>
    <p:sldId id="285" r:id="rId35"/>
    <p:sldId id="286" r:id="rId36"/>
    <p:sldId id="287" r:id="rId37"/>
    <p:sldId id="292" r:id="rId38"/>
    <p:sldId id="362" r:id="rId39"/>
    <p:sldId id="289" r:id="rId40"/>
    <p:sldId id="363" r:id="rId41"/>
    <p:sldId id="364" r:id="rId42"/>
    <p:sldId id="365" r:id="rId43"/>
    <p:sldId id="366" r:id="rId44"/>
    <p:sldId id="290" r:id="rId45"/>
    <p:sldId id="293" r:id="rId46"/>
    <p:sldId id="367" r:id="rId47"/>
    <p:sldId id="294" r:id="rId48"/>
    <p:sldId id="368" r:id="rId49"/>
    <p:sldId id="369" r:id="rId50"/>
    <p:sldId id="370" r:id="rId51"/>
    <p:sldId id="376" r:id="rId52"/>
    <p:sldId id="295" r:id="rId53"/>
    <p:sldId id="296" r:id="rId54"/>
    <p:sldId id="297" r:id="rId55"/>
    <p:sldId id="298" r:id="rId56"/>
    <p:sldId id="299" r:id="rId57"/>
    <p:sldId id="300" r:id="rId58"/>
    <p:sldId id="301" r:id="rId59"/>
    <p:sldId id="303" r:id="rId60"/>
    <p:sldId id="304" r:id="rId61"/>
    <p:sldId id="305" r:id="rId62"/>
    <p:sldId id="306" r:id="rId63"/>
    <p:sldId id="307" r:id="rId64"/>
    <p:sldId id="308" r:id="rId65"/>
    <p:sldId id="375" r:id="rId66"/>
    <p:sldId id="377" r:id="rId6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0929"/>
  </p:normalViewPr>
  <p:slideViewPr>
    <p:cSldViewPr>
      <p:cViewPr varScale="1">
        <p:scale>
          <a:sx n="64" d="100"/>
          <a:sy n="64" d="100"/>
        </p:scale>
        <p:origin x="14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499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1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6502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503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7C028974-9728-4C8A-978A-0F7A61C26E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3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fld id="{79AC667F-E7EA-492D-8A48-ECCC524FF495}" type="slidenum">
              <a:rPr lang="en-GB" smtClean="0"/>
              <a:pPr>
                <a:spcBef>
                  <a:spcPct val="20000"/>
                </a:spcBef>
              </a:pPr>
              <a:t>12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92713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28974-9728-4C8A-978A-0F7A61C26E6D}" type="slidenum">
              <a:rPr lang="en-GB" smtClean="0"/>
              <a:pPr>
                <a:defRPr/>
              </a:pPr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18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8E3704-7131-4C55-8B65-B46F9221E2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08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48743-4763-4091-95D7-61704C36A2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21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F25E-9EC0-4A8B-BC58-E811079CC4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18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7E3C1-3CCD-40E6-90E7-B31D15804C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6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48867-6D24-46D7-9ED2-F716E44ED5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79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9075-C2E9-4495-81AF-93C57CCAE3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22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AAC45-3B32-4805-9D58-EE481A94D1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6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8DF7-B81D-477A-8007-9A07D81DB4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58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0857A-6CD5-4337-9DDF-AF8AFC797D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64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5944E-D19C-4111-BA00-191B0B26E8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6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8D4D-9389-4691-AB3F-851BDB7940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64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spcBef>
                <a:spcPct val="20000"/>
              </a:spcBef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spcBef>
                <a:spcPct val="20000"/>
              </a:spcBef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088A58-8FB7-40A4-BA55-64AD9CB96F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69" r:id="rId2"/>
    <p:sldLayoutId id="2147483870" r:id="rId3"/>
    <p:sldLayoutId id="2147483871" r:id="rId4"/>
    <p:sldLayoutId id="2147483878" r:id="rId5"/>
    <p:sldLayoutId id="2147483879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038600"/>
            <a:ext cx="64008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>
                <a:solidFill>
                  <a:schemeClr val="tx2">
                    <a:satMod val="130000"/>
                  </a:schemeClr>
                </a:solidFill>
              </a:rPr>
              <a:t>Teori Bilangan</a:t>
            </a:r>
            <a:endParaRPr lang="en-GB" sz="4800" b="1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876800"/>
            <a:ext cx="6400800" cy="762000"/>
          </a:xfrm>
        </p:spPr>
        <p:txBody>
          <a:bodyPr/>
          <a:lstStyle/>
          <a:p>
            <a:pPr marL="63500" eaLnBrk="1" hangingPunct="1">
              <a:buFont typeface="Wingdings 2" panose="05020102010507070707" pitchFamily="18" charset="2"/>
              <a:buNone/>
            </a:pPr>
            <a:r>
              <a:rPr lang="en-US" smtClean="0"/>
              <a:t>Bahan Kuliah  Matematika  Diskrit</a:t>
            </a:r>
            <a:endParaRPr lang="en-GB" smtClean="0"/>
          </a:p>
        </p:txBody>
      </p:sp>
      <p:sp>
        <p:nvSpPr>
          <p:cNvPr id="6148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B43990CD-E6FA-4AE5-807C-0A5CCF07E083}" type="slidenum">
              <a:rPr lang="en-GB" sz="1800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</a:t>
            </a:fld>
            <a:endParaRPr lang="en-GB" sz="180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"/>
            <a:ext cx="26241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Algoritma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Euclidean</a:t>
            </a:r>
            <a:endParaRPr lang="en-GB" dirty="0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66888"/>
            <a:ext cx="4881563" cy="4113212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Tujuan: algoritma untuk mencari PBB dari dua buah bilangan bulat. 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Penemu: Euclides, seorang matematikawan Yunani yang menuliskan algoritmanya tersebut dalam buku,  </a:t>
            </a:r>
            <a:r>
              <a:rPr lang="en-US" i="1" smtClean="0">
                <a:cs typeface="Times New Roman" panose="02020603050405020304" pitchFamily="18" charset="0"/>
              </a:rPr>
              <a:t>Element</a:t>
            </a:r>
            <a:r>
              <a:rPr lang="en-US" smtClean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GB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A99609B-84C8-4536-9375-28A81A3009F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38125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60F75E2-CB9E-4BC6-AC31-F262774EB9E5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685800" y="1003300"/>
          <a:ext cx="8153400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Document" r:id="rId3" imgW="5486400" imgH="3067812" progId="Word.Document.8">
                  <p:embed/>
                </p:oleObj>
              </mc:Choice>
              <mc:Fallback>
                <p:oleObj name="Document" r:id="rId3" imgW="5486400" imgH="306781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03300"/>
                        <a:ext cx="8153400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8020050" cy="5715000"/>
          </a:xfrm>
        </p:spPr>
        <p:txBody>
          <a:bodyPr/>
          <a:lstStyle/>
          <a:p>
            <a:pPr eaLnBrk="1" hangingPunct="1"/>
            <a:r>
              <a:rPr lang="en-US" sz="2400" b="1" smtClean="0"/>
              <a:t>Contoh 4. </a:t>
            </a:r>
            <a:r>
              <a:rPr lang="en-US" sz="2400" i="1" smtClean="0"/>
              <a:t>m</a:t>
            </a:r>
            <a:r>
              <a:rPr lang="en-US" sz="2400" smtClean="0"/>
              <a:t> = 80, </a:t>
            </a:r>
            <a:r>
              <a:rPr lang="en-US" sz="2400" i="1" smtClean="0"/>
              <a:t>n</a:t>
            </a:r>
            <a:r>
              <a:rPr lang="en-US" sz="2400" smtClean="0"/>
              <a:t> = 12 dan dipenuhi syarat </a:t>
            </a:r>
            <a:r>
              <a:rPr lang="en-US" sz="2400" i="1" smtClean="0"/>
              <a:t>m</a:t>
            </a:r>
            <a:r>
              <a:rPr lang="en-US" sz="2400" smtClean="0"/>
              <a:t> </a:t>
            </a:r>
            <a:r>
              <a:rPr lang="en-US" sz="2400" smtClean="0">
                <a:sym typeface="Symbol" panose="05050102010706020507" pitchFamily="18" charset="2"/>
              </a:rPr>
              <a:t></a:t>
            </a:r>
            <a:r>
              <a:rPr lang="en-US" sz="2400" smtClean="0"/>
              <a:t> </a:t>
            </a:r>
            <a:r>
              <a:rPr lang="en-US" sz="2400" i="1" smtClean="0"/>
              <a:t>n</a:t>
            </a:r>
            <a:endParaRPr lang="en-US" sz="24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400" smtClean="0"/>
              <a:t>80 = 6.12 + 8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400" smtClean="0"/>
              <a:t>12 = 1.8 + 4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400" smtClean="0"/>
              <a:t>8 = 2.4 + 0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400" smtClean="0"/>
              <a:t>Sisa pembagian terakhir sebelum 0 adalah 4, maka PBB(80, 12) = 4.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6646E546-99DE-409C-A8CD-A418A800993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1219200" y="1828800"/>
            <a:ext cx="990600" cy="838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5400000">
            <a:off x="1943100" y="1943100"/>
            <a:ext cx="914400" cy="685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5400000">
            <a:off x="1219200" y="3124200"/>
            <a:ext cx="838200" cy="838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5400000">
            <a:off x="1905000" y="3276600"/>
            <a:ext cx="7620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en-US" smtClean="0"/>
              <a:t>Cari bilangan bulat q dan r sehingga m = nq+r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mtClean="0">
                <a:solidFill>
                  <a:schemeClr val="tx1"/>
                </a:solidFill>
              </a:rPr>
              <a:t> m=45, n=6			d. m=273, n=110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m=66, n=11			e. m=315, n=825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m=106, n=12</a:t>
            </a:r>
          </a:p>
          <a:p>
            <a:pPr marL="623887" indent="-514350">
              <a:buFont typeface="+mj-lt"/>
              <a:buAutoNum type="arabicPeriod"/>
            </a:pPr>
            <a:r>
              <a:rPr lang="en-US" smtClean="0"/>
              <a:t>Tentukan PBB dari pasangan bilangan bulat m dan n berikut: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mtClean="0">
                <a:solidFill>
                  <a:schemeClr val="tx1"/>
                </a:solidFill>
              </a:rPr>
              <a:t>PBB(45,6)			d. PBB(273,110)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mtClean="0">
                <a:solidFill>
                  <a:schemeClr val="tx1"/>
                </a:solidFill>
              </a:rPr>
              <a:t>PBB(106,12)			e. PBB(315, 825)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mtClean="0">
                <a:solidFill>
                  <a:schemeClr val="tx1"/>
                </a:solidFill>
              </a:rPr>
              <a:t>PBB(220,1400)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37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Kombinasi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Lanjar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3243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PBB(m,n) dapat dinyatakan sebagai </a:t>
            </a:r>
            <a:r>
              <a:rPr lang="en-US" b="1" smtClean="0">
                <a:cs typeface="Times New Roman" panose="02020603050405020304" pitchFamily="18" charset="0"/>
              </a:rPr>
              <a:t>kombinasi lanjar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i="1" smtClean="0">
                <a:cs typeface="Times New Roman" panose="02020603050405020304" pitchFamily="18" charset="0"/>
              </a:rPr>
              <a:t>linear combination</a:t>
            </a:r>
            <a:r>
              <a:rPr lang="en-US" smtClean="0">
                <a:cs typeface="Times New Roman" panose="02020603050405020304" pitchFamily="18" charset="0"/>
              </a:rPr>
              <a:t>)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dengan dengan koefisien-koefisennya.</a:t>
            </a:r>
          </a:p>
          <a:p>
            <a:pPr algn="just" eaLnBrk="1" hangingPunct="1">
              <a:lnSpc>
                <a:spcPct val="90000"/>
              </a:lnSpc>
            </a:pPr>
            <a:endParaRPr lang="en-US" b="1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6</a:t>
            </a:r>
            <a:r>
              <a:rPr lang="en-US" smtClean="0">
                <a:cs typeface="Times New Roman" panose="02020603050405020304" pitchFamily="18" charset="0"/>
              </a:rPr>
              <a:t>: PBB(80, 12) = 4 ,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           4 = (-1)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80 + 7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12.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Teorema 3.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bilangan bulat positif, maka terdapat bilangan bulat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sedemikian sehingga PBB(m, n) = </a:t>
            </a:r>
            <a:r>
              <a:rPr lang="en-US" i="1" smtClean="0">
                <a:cs typeface="Times New Roman" panose="02020603050405020304" pitchFamily="18" charset="0"/>
              </a:rPr>
              <a:t>ma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nb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9C906E0-AD89-42F1-8FFA-256A08DF4273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324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cs typeface="Times New Roman" panose="02020603050405020304" pitchFamily="18" charset="0"/>
              </a:rPr>
              <a:t>Contoh 7</a:t>
            </a:r>
            <a:r>
              <a:rPr lang="en-US" sz="2400" smtClean="0">
                <a:cs typeface="Times New Roman" panose="02020603050405020304" pitchFamily="18" charset="0"/>
              </a:rPr>
              <a:t>: Nyatakan PBB(21, 45) sebagai kombinasi lanjar dari 21 dan 45.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smtClean="0"/>
              <a:t>Solusi</a:t>
            </a:r>
            <a:r>
              <a:rPr lang="en-US" sz="24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	45  = 2 (21) + 3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	21  = 7 (3) + 0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Sisa pembagian terakhir sebelum 0 adalah 3, maka </a:t>
            </a:r>
            <a:r>
              <a:rPr lang="it-IT" sz="2400" b="1" smtClean="0">
                <a:cs typeface="Times New Roman" panose="02020603050405020304" pitchFamily="18" charset="0"/>
              </a:rPr>
              <a:t>PBB(45, 21) = 3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Substitusi dengan persamaan–persamaan di atas menghasilkan: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b="1" smtClean="0">
                <a:cs typeface="Times New Roman" panose="02020603050405020304" pitchFamily="18" charset="0"/>
              </a:rPr>
              <a:t>		3 = 45 – 2 (21)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yang merupakan kombinasi lanjar dari 45 dan 21 adalah 1 dan -2</a:t>
            </a:r>
            <a:endParaRPr lang="en-US" sz="2400" smtClean="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ED40D0D-D126-48EF-B171-4827D2E39B5C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1027"/>
          <p:cNvSpPr>
            <a:spLocks noGrp="1" noChangeArrowheads="1"/>
          </p:cNvSpPr>
          <p:nvPr>
            <p:ph idx="1"/>
          </p:nvPr>
        </p:nvSpPr>
        <p:spPr>
          <a:xfrm>
            <a:off x="762000" y="825500"/>
            <a:ext cx="7769225" cy="5346700"/>
          </a:xfrm>
        </p:spPr>
        <p:txBody>
          <a:bodyPr>
            <a:noAutofit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b="1" dirty="0" err="1">
                <a:cs typeface="Times New Roman" pitchFamily="18" charset="0"/>
              </a:rPr>
              <a:t>Contoh</a:t>
            </a:r>
            <a:r>
              <a:rPr lang="en-US" sz="1800" b="1" dirty="0">
                <a:cs typeface="Times New Roman" pitchFamily="18" charset="0"/>
              </a:rPr>
              <a:t> 8: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Nyatakan</a:t>
            </a:r>
            <a:r>
              <a:rPr lang="en-US" sz="1800" dirty="0">
                <a:cs typeface="Times New Roman" pitchFamily="18" charset="0"/>
              </a:rPr>
              <a:t> PBB(312, 70) </a:t>
            </a:r>
            <a:r>
              <a:rPr lang="en-US" sz="1800" dirty="0" err="1">
                <a:cs typeface="Times New Roman" pitchFamily="18" charset="0"/>
              </a:rPr>
              <a:t>sebagai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kombinasi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lanjar</a:t>
            </a:r>
            <a:r>
              <a:rPr lang="en-US" sz="1800" dirty="0">
                <a:cs typeface="Times New Roman" pitchFamily="18" charset="0"/>
              </a:rPr>
              <a:t> 312 </a:t>
            </a:r>
            <a:r>
              <a:rPr lang="en-US" sz="1800" dirty="0" err="1">
                <a:cs typeface="Times New Roman" pitchFamily="18" charset="0"/>
              </a:rPr>
              <a:t>dan</a:t>
            </a:r>
            <a:r>
              <a:rPr lang="en-US" sz="1800" dirty="0">
                <a:cs typeface="Times New Roman" pitchFamily="18" charset="0"/>
              </a:rPr>
              <a:t> 70.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u="sng" dirty="0" err="1">
                <a:cs typeface="Times New Roman" pitchFamily="18" charset="0"/>
              </a:rPr>
              <a:t>Solusi</a:t>
            </a:r>
            <a:r>
              <a:rPr lang="en-US" sz="1800" dirty="0">
                <a:cs typeface="Times New Roman" pitchFamily="18" charset="0"/>
              </a:rPr>
              <a:t>: </a:t>
            </a:r>
            <a:r>
              <a:rPr lang="en-US" sz="1800" dirty="0" err="1">
                <a:cs typeface="Times New Roman" pitchFamily="18" charset="0"/>
              </a:rPr>
              <a:t>Terapkan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algoritma</a:t>
            </a:r>
            <a:r>
              <a:rPr lang="en-US" sz="1800" dirty="0">
                <a:cs typeface="Times New Roman" pitchFamily="18" charset="0"/>
              </a:rPr>
              <a:t> Euclidean </a:t>
            </a:r>
            <a:r>
              <a:rPr lang="en-US" sz="1800" dirty="0" err="1">
                <a:cs typeface="Times New Roman" pitchFamily="18" charset="0"/>
              </a:rPr>
              <a:t>untuk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memperoleh</a:t>
            </a:r>
            <a:r>
              <a:rPr lang="en-US" sz="1800" dirty="0">
                <a:cs typeface="Times New Roman" pitchFamily="18" charset="0"/>
              </a:rPr>
              <a:t> PBB(312, 70):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	312 </a:t>
            </a:r>
            <a:r>
              <a:rPr lang="en-US" sz="1800" dirty="0">
                <a:cs typeface="Times New Roman" pitchFamily="18" charset="0"/>
              </a:rPr>
              <a:t>= 4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 + 32	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dirty="0" err="1">
                <a:cs typeface="Times New Roman" pitchFamily="18" charset="0"/>
              </a:rPr>
              <a:t>i</a:t>
            </a:r>
            <a:r>
              <a:rPr lang="en-US" sz="1800" dirty="0">
                <a:cs typeface="Times New Roman" pitchFamily="18" charset="0"/>
              </a:rPr>
              <a:t>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	  70 = 2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32 + 6	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dirty="0">
                <a:cs typeface="Times New Roman" pitchFamily="18" charset="0"/>
              </a:rPr>
              <a:t>ii)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	  32 =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6 + 2		(iii)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	    6 = 3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2 + 0		(iv)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it-IT" sz="1800" dirty="0">
                <a:cs typeface="Times New Roman" pitchFamily="18" charset="0"/>
              </a:rPr>
              <a:t>Sisa pembagian terakhir sebelum 0 adalah 2, maka </a:t>
            </a:r>
            <a:r>
              <a:rPr lang="it-IT" sz="1800" b="1" dirty="0">
                <a:cs typeface="Times New Roman" pitchFamily="18" charset="0"/>
              </a:rPr>
              <a:t>PBB(312, 70) = 2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Susun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pembagian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nomor</a:t>
            </a:r>
            <a:r>
              <a:rPr lang="en-US" sz="1800" dirty="0">
                <a:cs typeface="Times New Roman" pitchFamily="18" charset="0"/>
              </a:rPr>
              <a:t> (iii) </a:t>
            </a:r>
            <a:r>
              <a:rPr lang="en-US" sz="1800" dirty="0" err="1">
                <a:cs typeface="Times New Roman" pitchFamily="18" charset="0"/>
              </a:rPr>
              <a:t>dan</a:t>
            </a:r>
            <a:r>
              <a:rPr lang="en-US" sz="1800" dirty="0">
                <a:cs typeface="Times New Roman" pitchFamily="18" charset="0"/>
              </a:rPr>
              <a:t> (ii) </a:t>
            </a:r>
            <a:r>
              <a:rPr lang="en-US" sz="1800" dirty="0" err="1">
                <a:cs typeface="Times New Roman" pitchFamily="18" charset="0"/>
              </a:rPr>
              <a:t>masing-masing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menjadi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       2 = 32 –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6		(iv)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       6 = 70 – 2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32	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dirty="0">
                <a:cs typeface="Times New Roman" pitchFamily="18" charset="0"/>
              </a:rPr>
              <a:t>v)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en-US" sz="1800" dirty="0" err="1">
                <a:cs typeface="Times New Roman" pitchFamily="18" charset="0"/>
              </a:rPr>
              <a:t>Sulihkan</a:t>
            </a:r>
            <a:r>
              <a:rPr lang="en-US" sz="1800" dirty="0">
                <a:cs typeface="Times New Roman" pitchFamily="18" charset="0"/>
              </a:rPr>
              <a:t> (v) </a:t>
            </a:r>
            <a:r>
              <a:rPr lang="en-US" sz="1800" dirty="0" err="1">
                <a:cs typeface="Times New Roman" pitchFamily="18" charset="0"/>
              </a:rPr>
              <a:t>ke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dalam</a:t>
            </a:r>
            <a:r>
              <a:rPr lang="en-US" sz="1800" dirty="0">
                <a:cs typeface="Times New Roman" pitchFamily="18" charset="0"/>
              </a:rPr>
              <a:t> (iv) </a:t>
            </a:r>
            <a:r>
              <a:rPr lang="en-US" sz="1800" dirty="0" err="1">
                <a:cs typeface="Times New Roman" pitchFamily="18" charset="0"/>
              </a:rPr>
              <a:t>menjadi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     2 = 32 – 5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(70 – 2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32) = 1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32 – 5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70 + 10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32 = 11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32 –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    (vi)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en-US" sz="1800" dirty="0" err="1">
                <a:cs typeface="Times New Roman" pitchFamily="18" charset="0"/>
              </a:rPr>
              <a:t>Susun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pembagian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nomor</a:t>
            </a:r>
            <a:r>
              <a:rPr lang="en-US" sz="1800" dirty="0">
                <a:cs typeface="Times New Roman" pitchFamily="18" charset="0"/>
              </a:rPr>
              <a:t> (</a:t>
            </a:r>
            <a:r>
              <a:rPr lang="en-US" sz="1800" dirty="0" err="1">
                <a:cs typeface="Times New Roman" pitchFamily="18" charset="0"/>
              </a:rPr>
              <a:t>i</a:t>
            </a:r>
            <a:r>
              <a:rPr lang="en-US" sz="1800" dirty="0">
                <a:cs typeface="Times New Roman" pitchFamily="18" charset="0"/>
              </a:rPr>
              <a:t>) </a:t>
            </a:r>
            <a:r>
              <a:rPr lang="en-US" sz="1800" dirty="0" err="1">
                <a:cs typeface="Times New Roman" pitchFamily="18" charset="0"/>
              </a:rPr>
              <a:t>menjadi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	32 = 312 – 4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		(vii)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en-US" sz="1800" dirty="0" err="1">
                <a:cs typeface="Times New Roman" pitchFamily="18" charset="0"/>
              </a:rPr>
              <a:t>Sulihkan</a:t>
            </a:r>
            <a:r>
              <a:rPr lang="en-US" sz="1800" dirty="0">
                <a:cs typeface="Times New Roman" pitchFamily="18" charset="0"/>
              </a:rPr>
              <a:t> (vii) </a:t>
            </a:r>
            <a:r>
              <a:rPr lang="en-US" sz="1800" dirty="0" err="1">
                <a:cs typeface="Times New Roman" pitchFamily="18" charset="0"/>
              </a:rPr>
              <a:t>ke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dalam</a:t>
            </a:r>
            <a:r>
              <a:rPr lang="en-US" sz="1800" dirty="0">
                <a:cs typeface="Times New Roman" pitchFamily="18" charset="0"/>
              </a:rPr>
              <a:t> (vi) </a:t>
            </a:r>
            <a:r>
              <a:rPr lang="en-US" sz="1800" dirty="0" err="1">
                <a:cs typeface="Times New Roman" pitchFamily="18" charset="0"/>
              </a:rPr>
              <a:t>menjadi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2 = 11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32 –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  = 11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(312 – 4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70) –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 = 11 . 312 – 49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en-US" sz="1800" dirty="0" err="1">
                <a:cs typeface="Times New Roman" pitchFamily="18" charset="0"/>
              </a:rPr>
              <a:t>Jadi</a:t>
            </a:r>
            <a:r>
              <a:rPr lang="en-US" sz="1800" dirty="0">
                <a:cs typeface="Times New Roman" pitchFamily="18" charset="0"/>
              </a:rPr>
              <a:t>, PBB(312, 70) = 2 = 11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312 – 49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				</a:t>
            </a:r>
            <a:r>
              <a:rPr lang="en-US" sz="1800" dirty="0"/>
              <a:t> 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7B9EB08-382E-4729-993A-65EE494189E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Tentukan kombinasi lanjar untuk soal pada latihan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Relatif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Prima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480060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Dua buah bilangan bulat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dikatakan </a:t>
            </a:r>
            <a:r>
              <a:rPr lang="en-US" i="1" smtClean="0">
                <a:cs typeface="Times New Roman" panose="02020603050405020304" pitchFamily="18" charset="0"/>
              </a:rPr>
              <a:t>relatif prima</a:t>
            </a:r>
            <a:r>
              <a:rPr lang="en-US" smtClean="0">
                <a:cs typeface="Times New Roman" panose="02020603050405020304" pitchFamily="18" charset="0"/>
              </a:rPr>
              <a:t> jika PBB(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) = 1.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9.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US" sz="2600" smtClean="0">
                <a:cs typeface="Times New Roman" panose="02020603050405020304" pitchFamily="18" charset="0"/>
              </a:rPr>
              <a:t>(i) 20 dan 3 relatif prima sebab PBB(20, 3) = 1. </a:t>
            </a:r>
          </a:p>
          <a:p>
            <a:pPr algn="just" eaLnBrk="1" hangingPunct="1">
              <a:buFontTx/>
              <a:buNone/>
            </a:pPr>
            <a:r>
              <a:rPr lang="en-US" sz="2600" smtClean="0">
                <a:cs typeface="Times New Roman" panose="02020603050405020304" pitchFamily="18" charset="0"/>
              </a:rPr>
              <a:t>	(ii) 7 dan 11 relatif prima karena PBB(7, 11) = 1. </a:t>
            </a:r>
          </a:p>
          <a:p>
            <a:pPr algn="just" eaLnBrk="1" hangingPunct="1">
              <a:buFontTx/>
              <a:buNone/>
            </a:pPr>
            <a:r>
              <a:rPr lang="en-US" sz="2600" smtClean="0">
                <a:cs typeface="Times New Roman" panose="02020603050405020304" pitchFamily="18" charset="0"/>
              </a:rPr>
              <a:t>	</a:t>
            </a:r>
            <a:r>
              <a:rPr lang="en-US" sz="2400" smtClean="0">
                <a:cs typeface="Times New Roman" panose="02020603050405020304" pitchFamily="18" charset="0"/>
              </a:rPr>
              <a:t>(iii) 20 dan 5 tidak relatif prima sebab PBB(20, 5) = 5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z="2400" smtClean="0">
                <a:cs typeface="Times New Roman" panose="02020603050405020304" pitchFamily="18" charset="0"/>
              </a:rPr>
              <a:t> 1.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DBAEBCE-1834-4BD2-B8AC-7ADE581DB15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69225" cy="586740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relatif prima, maka terdapat bilangan bulat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sedemikian sehingga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	 </a:t>
            </a:r>
            <a:r>
              <a:rPr lang="en-US" i="1" smtClean="0">
                <a:cs typeface="Times New Roman" panose="02020603050405020304" pitchFamily="18" charset="0"/>
              </a:rPr>
              <a:t>ma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nb </a:t>
            </a:r>
            <a:r>
              <a:rPr lang="en-US" smtClean="0">
                <a:cs typeface="Times New Roman" panose="02020603050405020304" pitchFamily="18" charset="0"/>
              </a:rPr>
              <a:t>= 1</a:t>
            </a:r>
            <a:endParaRPr lang="en-GB" smtClean="0"/>
          </a:p>
          <a:p>
            <a:pPr algn="just" eaLnBrk="1" hangingPunct="1"/>
            <a:endParaRPr lang="en-US" b="1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10.</a:t>
            </a:r>
            <a:r>
              <a:rPr lang="en-US" smtClean="0">
                <a:cs typeface="Times New Roman" panose="02020603050405020304" pitchFamily="18" charset="0"/>
              </a:rPr>
              <a:t> Bilangan 20 dan 3 adalah relatif prima karena PBB(20, 3) = 1, atau dapat ditulis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	2 . 20 + (–13) . 3 = 1  (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2,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= –13) </a:t>
            </a:r>
          </a:p>
          <a:p>
            <a:pPr algn="just" eaLnBrk="1" hangingPunct="1"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US" sz="2600" smtClean="0">
                <a:cs typeface="Times New Roman" panose="02020603050405020304" pitchFamily="18" charset="0"/>
              </a:rPr>
              <a:t>Tetapi 20 dan 5 tidak relatif prima karena PBB(20, 5) = 5 </a:t>
            </a:r>
            <a:r>
              <a:rPr lang="en-US" sz="2600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z="2600" smtClean="0">
                <a:cs typeface="Times New Roman" panose="02020603050405020304" pitchFamily="18" charset="0"/>
              </a:rPr>
              <a:t> 1 sehingga 20 dan 5 tidak dapat dinyatakan dalam </a:t>
            </a:r>
            <a:r>
              <a:rPr lang="en-US" sz="2600" i="1" smtClean="0">
                <a:cs typeface="Times New Roman" panose="02020603050405020304" pitchFamily="18" charset="0"/>
              </a:rPr>
              <a:t>m</a:t>
            </a:r>
            <a:r>
              <a:rPr lang="en-US" sz="2600" smtClean="0">
                <a:cs typeface="Times New Roman" panose="02020603050405020304" pitchFamily="18" charset="0"/>
              </a:rPr>
              <a:t> . 20 + </a:t>
            </a:r>
            <a:r>
              <a:rPr lang="en-US" sz="2600" i="1" smtClean="0">
                <a:cs typeface="Times New Roman" panose="02020603050405020304" pitchFamily="18" charset="0"/>
              </a:rPr>
              <a:t>n </a:t>
            </a:r>
            <a:r>
              <a:rPr lang="en-US" sz="2600" smtClean="0">
                <a:cs typeface="Times New Roman" panose="02020603050405020304" pitchFamily="18" charset="0"/>
              </a:rPr>
              <a:t>. 5 = 1.	</a:t>
            </a:r>
            <a:r>
              <a:rPr lang="en-US" sz="2400" smtClean="0">
                <a:cs typeface="Times New Roman" panose="02020603050405020304" pitchFamily="18" charset="0"/>
              </a:rPr>
              <a:t>	</a:t>
            </a: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GB" smtClean="0"/>
              <a:t> 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7A58CA9E-7056-4B2F-8858-3E1FF9C70B1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/>
              <a:t>Teorema Euclidean</a:t>
            </a:r>
          </a:p>
          <a:p>
            <a:pPr>
              <a:defRPr/>
            </a:pPr>
            <a:r>
              <a:rPr lang="en-US" sz="2400" smtClean="0"/>
              <a:t>PBB</a:t>
            </a:r>
          </a:p>
          <a:p>
            <a:pPr>
              <a:defRPr/>
            </a:pPr>
            <a:r>
              <a:rPr lang="en-US" sz="2400" smtClean="0"/>
              <a:t>Kombinasi lanjar</a:t>
            </a:r>
          </a:p>
          <a:p>
            <a:pPr>
              <a:defRPr/>
            </a:pPr>
            <a:r>
              <a:rPr lang="en-US" sz="2400" smtClean="0"/>
              <a:t>Relatif prima</a:t>
            </a:r>
          </a:p>
          <a:p>
            <a:pPr>
              <a:defRPr/>
            </a:pPr>
            <a:r>
              <a:rPr lang="en-US" sz="2400" smtClean="0"/>
              <a:t>Aritmetika modulo</a:t>
            </a:r>
          </a:p>
          <a:p>
            <a:pPr>
              <a:defRPr/>
            </a:pPr>
            <a:r>
              <a:rPr lang="en-US" sz="2400" smtClean="0"/>
              <a:t>Kongruen</a:t>
            </a:r>
          </a:p>
          <a:p>
            <a:pPr>
              <a:defRPr/>
            </a:pPr>
            <a:r>
              <a:rPr lang="en-US" sz="2400" smtClean="0"/>
              <a:t>Modulo inversi</a:t>
            </a:r>
          </a:p>
          <a:p>
            <a:pPr>
              <a:defRPr/>
            </a:pPr>
            <a:r>
              <a:rPr lang="en-US" sz="2400" smtClean="0"/>
              <a:t>Bilangan prima</a:t>
            </a:r>
          </a:p>
          <a:p>
            <a:pPr>
              <a:defRPr/>
            </a:pPr>
            <a:r>
              <a:rPr lang="en-US" sz="2400" smtClean="0"/>
              <a:t>Implementasi teori bilangan bulat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endParaRPr lang="en-US" sz="240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728C65-41A7-47E0-9631-7D369131278A}" type="slidenum">
              <a:rPr lang="en-GB" sz="1800" smtClean="0">
                <a:solidFill>
                  <a:srgbClr val="FFFFFF"/>
                </a:solidFill>
              </a:rPr>
              <a:pPr/>
              <a:t>2</a:t>
            </a:fld>
            <a:endParaRPr lang="en-GB" sz="18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Aritmetika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Modulo</a:t>
            </a:r>
            <a:endParaRPr lang="en-GB" dirty="0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>
                <a:cs typeface="Times New Roman" pitchFamily="18" charset="0"/>
              </a:rPr>
              <a:t>Misalkan 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dan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bilangan bulat (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&gt; 0). Operasi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i="1">
                <a:cs typeface="Times New Roman" pitchFamily="18" charset="0"/>
              </a:rPr>
              <a:t>		</a:t>
            </a:r>
            <a:r>
              <a:rPr lang="en-US" b="1" i="1">
                <a:cs typeface="Times New Roman" pitchFamily="18" charset="0"/>
              </a:rPr>
              <a:t>a</a:t>
            </a:r>
            <a:r>
              <a:rPr lang="en-US" b="1">
                <a:cs typeface="Times New Roman" pitchFamily="18" charset="0"/>
              </a:rPr>
              <a:t> mod </a:t>
            </a:r>
            <a:r>
              <a:rPr lang="en-US" b="1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      (dibaca “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modulo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”)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>
                <a:cs typeface="Times New Roman" pitchFamily="18" charset="0"/>
              </a:rPr>
              <a:t>	memberikan sisa jika 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dibagi dengan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.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>
                <a:cs typeface="Times New Roman" pitchFamily="18" charset="0"/>
              </a:rPr>
              <a:t>Notasi:  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mod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= </a:t>
            </a:r>
            <a:r>
              <a:rPr lang="en-US" i="1">
                <a:cs typeface="Times New Roman" pitchFamily="18" charset="0"/>
              </a:rPr>
              <a:t>r</a:t>
            </a:r>
            <a:r>
              <a:rPr lang="en-US">
                <a:cs typeface="Times New Roman" pitchFamily="18" charset="0"/>
              </a:rPr>
              <a:t>  sedemikian sehingga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>
                <a:cs typeface="Times New Roman" pitchFamily="18" charset="0"/>
              </a:rPr>
              <a:t>		       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= </a:t>
            </a:r>
            <a:r>
              <a:rPr lang="en-US" i="1">
                <a:cs typeface="Times New Roman" pitchFamily="18" charset="0"/>
              </a:rPr>
              <a:t>mq</a:t>
            </a:r>
            <a:r>
              <a:rPr lang="en-US">
                <a:cs typeface="Times New Roman" pitchFamily="18" charset="0"/>
              </a:rPr>
              <a:t> + </a:t>
            </a:r>
            <a:r>
              <a:rPr lang="en-US" i="1">
                <a:cs typeface="Times New Roman" pitchFamily="18" charset="0"/>
              </a:rPr>
              <a:t>r</a:t>
            </a:r>
            <a:r>
              <a:rPr lang="en-US">
                <a:cs typeface="Times New Roman" pitchFamily="18" charset="0"/>
              </a:rPr>
              <a:t>, dengan 0 </a:t>
            </a:r>
            <a:r>
              <a:rPr lang="en-US">
                <a:cs typeface="Times New Roman" pitchFamily="18" charset="0"/>
                <a:sym typeface="Symbol" pitchFamily="18" charset="2"/>
              </a:rPr>
              <a:t></a:t>
            </a:r>
            <a:r>
              <a:rPr lang="en-US">
                <a:cs typeface="Times New Roman" pitchFamily="18" charset="0"/>
              </a:rPr>
              <a:t> </a:t>
            </a:r>
            <a:r>
              <a:rPr lang="en-US" i="1">
                <a:cs typeface="Times New Roman" pitchFamily="18" charset="0"/>
              </a:rPr>
              <a:t>r</a:t>
            </a:r>
            <a:r>
              <a:rPr lang="en-US">
                <a:cs typeface="Times New Roman" pitchFamily="18" charset="0"/>
              </a:rPr>
              <a:t> &lt;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.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disebut </a:t>
            </a:r>
            <a:r>
              <a:rPr lang="en-US" b="1">
                <a:cs typeface="Times New Roman" pitchFamily="18" charset="0"/>
              </a:rPr>
              <a:t>modulus</a:t>
            </a:r>
            <a:r>
              <a:rPr lang="en-US">
                <a:cs typeface="Times New Roman" pitchFamily="18" charset="0"/>
              </a:rPr>
              <a:t> atau </a:t>
            </a:r>
            <a:r>
              <a:rPr lang="en-US" b="1">
                <a:cs typeface="Times New Roman" pitchFamily="18" charset="0"/>
              </a:rPr>
              <a:t>modulo</a:t>
            </a:r>
            <a:r>
              <a:rPr lang="en-US">
                <a:cs typeface="Times New Roman" pitchFamily="18" charset="0"/>
              </a:rPr>
              <a:t>, dan hasil aritmetika modulo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terletak di dalam himpunan {0, 1, 2, …,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– 1}.  </a:t>
            </a:r>
            <a:endParaRPr lang="en-GB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8D7BE57-9553-4879-8335-162871E60710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62000"/>
            <a:ext cx="7769225" cy="5943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11.</a:t>
            </a:r>
            <a:r>
              <a:rPr lang="en-US" smtClean="0">
                <a:cs typeface="Times New Roman" panose="02020603050405020304" pitchFamily="18" charset="0"/>
              </a:rPr>
              <a:t> Beberapa hasil operasi dengan operator modulo:</a:t>
            </a:r>
          </a:p>
          <a:p>
            <a:pPr lvl="1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  	(</a:t>
            </a:r>
            <a:r>
              <a:rPr lang="en-US" sz="2400" smtClean="0">
                <a:solidFill>
                  <a:schemeClr val="tx1"/>
                </a:solidFill>
                <a:cs typeface="Times New Roman" panose="02020603050405020304" pitchFamily="18" charset="0"/>
              </a:rPr>
              <a:t>i)   23 mod 5 = 3		(23 = 5 </a:t>
            </a:r>
            <a:r>
              <a:rPr lang="en-US" sz="2400" smtClean="0">
                <a:solidFill>
                  <a:schemeClr val="tx1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solidFill>
                  <a:schemeClr val="tx1"/>
                </a:solidFill>
                <a:cs typeface="Times New Roman" panose="02020603050405020304" pitchFamily="18" charset="0"/>
              </a:rPr>
              <a:t> 4 +  3)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(ii)  27 mod 3 = 0		(27 = 3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9 + 0)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(iii) 6 mod 8 = 6		(6 = 8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0 + 6)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(iv)  0 mod 12 = 0		(0 = 12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0 + 0)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(v) – 41 mod 9 = 4		(–41 = 9 (–5) + 4)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(vi) – 39 mod 13 = 0		(–39 = 13(–3) + 0)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>
                <a:cs typeface="Times New Roman" panose="02020603050405020304" pitchFamily="18" charset="0"/>
              </a:rPr>
              <a:t>Penjelasan untuk </a:t>
            </a:r>
            <a:r>
              <a:rPr lang="en-US" sz="2400" smtClean="0">
                <a:cs typeface="Times New Roman" panose="02020603050405020304" pitchFamily="18" charset="0"/>
              </a:rPr>
              <a:t>(v): Karena </a:t>
            </a: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smtClean="0">
                <a:cs typeface="Times New Roman" panose="02020603050405020304" pitchFamily="18" charset="0"/>
              </a:rPr>
              <a:t> negatif, bagi |</a:t>
            </a: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smtClean="0">
                <a:cs typeface="Times New Roman" panose="02020603050405020304" pitchFamily="18" charset="0"/>
              </a:rPr>
              <a:t>| dengan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 mendapatkan sisa </a:t>
            </a:r>
            <a:r>
              <a:rPr lang="en-US" sz="2400" i="1" smtClean="0">
                <a:cs typeface="Times New Roman" panose="02020603050405020304" pitchFamily="18" charset="0"/>
              </a:rPr>
              <a:t>r</a:t>
            </a:r>
            <a:r>
              <a:rPr lang="en-US" sz="2400" smtClean="0">
                <a:cs typeface="Times New Roman" panose="02020603050405020304" pitchFamily="18" charset="0"/>
              </a:rPr>
              <a:t>’. </a:t>
            </a:r>
          </a:p>
          <a:p>
            <a:pPr marL="109537" indent="0" eaLnBrk="1" hangingPunct="1">
              <a:lnSpc>
                <a:spcPct val="90000"/>
              </a:lnSpc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Maka </a:t>
            </a: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smtClean="0">
                <a:cs typeface="Times New Roman" panose="02020603050405020304" pitchFamily="18" charset="0"/>
              </a:rPr>
              <a:t> 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 =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 – </a:t>
            </a:r>
            <a:r>
              <a:rPr lang="en-US" sz="2400" i="1" smtClean="0">
                <a:cs typeface="Times New Roman" panose="02020603050405020304" pitchFamily="18" charset="0"/>
              </a:rPr>
              <a:t>r</a:t>
            </a:r>
            <a:r>
              <a:rPr lang="en-US" sz="2400" smtClean="0">
                <a:cs typeface="Times New Roman" panose="02020603050405020304" pitchFamily="18" charset="0"/>
              </a:rPr>
              <a:t>’ bila </a:t>
            </a:r>
            <a:r>
              <a:rPr lang="en-US" sz="2400" i="1" smtClean="0">
                <a:cs typeface="Times New Roman" panose="02020603050405020304" pitchFamily="18" charset="0"/>
              </a:rPr>
              <a:t>r</a:t>
            </a:r>
            <a:r>
              <a:rPr lang="en-US" sz="2400" smtClean="0">
                <a:cs typeface="Times New Roman" panose="02020603050405020304" pitchFamily="18" charset="0"/>
              </a:rPr>
              <a:t>’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z="2400" smtClean="0">
                <a:cs typeface="Times New Roman" panose="02020603050405020304" pitchFamily="18" charset="0"/>
              </a:rPr>
              <a:t> 0. </a:t>
            </a:r>
          </a:p>
          <a:p>
            <a:pPr marL="109537" indent="0" eaLnBrk="1" hangingPunct="1">
              <a:lnSpc>
                <a:spcPct val="90000"/>
              </a:lnSpc>
              <a:buNone/>
            </a:pP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</a:rPr>
              <a:t>  Jadi |– 41| mod 9 = 5, </a:t>
            </a:r>
          </a:p>
          <a:p>
            <a:pPr marL="109537" indent="0" eaLnBrk="1" hangingPunct="1">
              <a:lnSpc>
                <a:spcPct val="90000"/>
              </a:lnSpc>
              <a:buNone/>
            </a:pP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</a:rPr>
              <a:t>  sehingga  –41 mod 9 = 9 – 5 = 4.	</a:t>
            </a:r>
            <a:r>
              <a:rPr lang="en-US" smtClean="0">
                <a:cs typeface="Times New Roman" panose="02020603050405020304" pitchFamily="18" charset="0"/>
              </a:rPr>
              <a:t>		</a:t>
            </a:r>
            <a:r>
              <a:rPr lang="en-GB" smtClean="0"/>
              <a:t> 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16A0D241-98B5-4CED-A185-9213515B81AD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0668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Kongruen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Misalnya 38 mod 5 = 3 dan 13 mod 5 = 3, maka dikatakan 38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13 (mod 5)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(baca: 38 kongruen dengan 13 dalam modulo 5).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bilangan bulat dan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adalah bilangan &gt; 0, maka </a:t>
            </a:r>
            <a:r>
              <a:rPr lang="en-US" b="1" i="1" smtClean="0">
                <a:cs typeface="Times New Roman" panose="02020603050405020304" pitchFamily="18" charset="0"/>
              </a:rPr>
              <a:t>a</a:t>
            </a:r>
            <a:r>
              <a:rPr lang="en-US" b="1" smtClean="0">
                <a:cs typeface="Times New Roman" panose="02020603050405020304" pitchFamily="18" charset="0"/>
              </a:rPr>
              <a:t> </a:t>
            </a:r>
            <a:r>
              <a:rPr 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b="1" smtClean="0">
                <a:cs typeface="Times New Roman" panose="02020603050405020304" pitchFamily="18" charset="0"/>
              </a:rPr>
              <a:t> </a:t>
            </a:r>
            <a:r>
              <a:rPr lang="en-US" b="1" i="1" smtClean="0">
                <a:cs typeface="Times New Roman" panose="02020603050405020304" pitchFamily="18" charset="0"/>
              </a:rPr>
              <a:t>b</a:t>
            </a:r>
            <a:r>
              <a:rPr lang="en-US" b="1" smtClean="0">
                <a:cs typeface="Times New Roman" panose="02020603050405020304" pitchFamily="18" charset="0"/>
              </a:rPr>
              <a:t> (mod </a:t>
            </a:r>
            <a:r>
              <a:rPr lang="en-US" b="1" i="1" smtClean="0">
                <a:cs typeface="Times New Roman" panose="02020603050405020304" pitchFamily="18" charset="0"/>
              </a:rPr>
              <a:t>m</a:t>
            </a:r>
            <a:r>
              <a:rPr lang="en-US" b="1" smtClean="0">
                <a:cs typeface="Times New Roman" panose="02020603050405020304" pitchFamily="18" charset="0"/>
              </a:rPr>
              <a:t>)</a:t>
            </a:r>
            <a:r>
              <a:rPr lang="en-US" smtClean="0">
                <a:cs typeface="Times New Roman" panose="02020603050405020304" pitchFamily="18" charset="0"/>
              </a:rPr>
              <a:t> jika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habis membagi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–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tidak kongruen dengan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dalam modulus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, maka ditulis </a:t>
            </a:r>
            <a:r>
              <a:rPr lang="en-US" i="1" smtClean="0">
                <a:cs typeface="Times New Roman" panose="02020603050405020304" pitchFamily="18" charset="0"/>
              </a:rPr>
              <a:t>a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i="1" smtClean="0">
                <a:cs typeface="Times New Roman" panose="02020603050405020304" pitchFamily="18" charset="0"/>
              </a:rPr>
              <a:t>/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. 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1B876444-2869-40F9-A214-52680B48CB1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609600"/>
            <a:ext cx="7769225" cy="5562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12.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17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2 (mod 3)	</a:t>
            </a:r>
            <a:r>
              <a:rPr lang="en-US" i="1" smtClean="0">
                <a:cs typeface="Times New Roman" panose="02020603050405020304" pitchFamily="18" charset="0"/>
              </a:rPr>
              <a:t>( 3 habis membagi 17 – 2 = 15)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–7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15 (mod 11)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(11 habis membagi –7 – 15 = –22)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12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/ 2 (mod 7)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(7 tidak habis membagi 12 – 2 = 10 )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–7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/ 15 (mod 3)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(3 tidak habis membagi –7 – 15 = –22)	</a:t>
            </a:r>
            <a:r>
              <a:rPr lang="en-US" smtClean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B89E5A4-B015-4630-86AB-78BBFDC9EDD1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dalam bentuk “sama dengan” dapat dituliskan sebagai	</a:t>
            </a: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	   a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km</a:t>
            </a:r>
            <a:r>
              <a:rPr lang="en-US" smtClean="0">
                <a:cs typeface="Times New Roman" panose="02020603050405020304" pitchFamily="18" charset="0"/>
              </a:rPr>
              <a:t>	   (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 adalah bilangan bulat)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13.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2 (mod 3)    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17 = 2 + 5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–7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15 (mod 11)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–7 = 15 + (–2)11      </a:t>
            </a:r>
          </a:p>
          <a:p>
            <a:pPr eaLnBrk="1" hangingPunct="1"/>
            <a:endParaRPr lang="en-GB" smtClean="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57D4808-094A-4127-B385-C00257CD7A2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685800"/>
            <a:ext cx="7769225" cy="5486400"/>
          </a:xfrm>
        </p:spPr>
        <p:txBody>
          <a:bodyPr/>
          <a:lstStyle/>
          <a:p>
            <a:pPr marL="609600" indent="-609600" algn="just" eaLnBrk="1" hangingPunct="1"/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 dapat juga ditulis sebagai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marL="609600" indent="-609600" algn="just" eaLnBrk="1" hangingPunct="1"/>
            <a:r>
              <a:rPr lang="en-US" b="1" smtClean="0">
                <a:cs typeface="Times New Roman" panose="02020603050405020304" pitchFamily="18" charset="0"/>
              </a:rPr>
              <a:t>Contoh 14.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   (i)   23 mod 5 = 3	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23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3 (mod 5)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(ii)  27 mod 3 = 0	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27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0 (mod 3)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(iii) 6 mod 8 = 6	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6 (mod 8)	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(iv)  0 mod 12 = 0   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0 (mod 12)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(v) – 41 mod 9 = 4  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–41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4 (mod 9)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(vi) – 39 mod 13 = 0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mtClean="0">
                <a:cs typeface="Times New Roman" panose="02020603050405020304" pitchFamily="18" charset="0"/>
              </a:rPr>
              <a:t>– 39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0 (mod 13)	</a:t>
            </a:r>
            <a:r>
              <a:rPr lang="en-GB" smtClean="0"/>
              <a:t>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43BEAB1-ED4F-42FC-A29B-A99FE37FF83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685800"/>
            <a:ext cx="7769225" cy="54102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Teorema 4.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adalah bilangan bulat positif.</a:t>
            </a:r>
          </a:p>
          <a:p>
            <a:pPr algn="just" eaLnBrk="1" hangingPunct="1"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1)Jika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dan 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adalah sembarang   bilangan bulat maka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(i)  (</a:t>
            </a: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smtClean="0">
                <a:cs typeface="Times New Roman" panose="02020603050405020304" pitchFamily="18" charset="0"/>
              </a:rPr>
              <a:t> + </a:t>
            </a:r>
            <a:r>
              <a:rPr lang="en-US" sz="2400" i="1" smtClean="0">
                <a:cs typeface="Times New Roman" panose="02020603050405020304" pitchFamily="18" charset="0"/>
              </a:rPr>
              <a:t>c</a:t>
            </a:r>
            <a:r>
              <a:rPr lang="en-US" sz="2400" smtClean="0">
                <a:cs typeface="Times New Roman" panose="02020603050405020304" pitchFamily="18" charset="0"/>
              </a:rPr>
              <a:t>)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(</a:t>
            </a:r>
            <a:r>
              <a:rPr lang="en-US" sz="2400" i="1" smtClean="0">
                <a:cs typeface="Times New Roman" panose="02020603050405020304" pitchFamily="18" charset="0"/>
              </a:rPr>
              <a:t>b</a:t>
            </a:r>
            <a:r>
              <a:rPr lang="en-US" sz="2400" smtClean="0">
                <a:cs typeface="Times New Roman" panose="02020603050405020304" pitchFamily="18" charset="0"/>
              </a:rPr>
              <a:t> + </a:t>
            </a:r>
            <a:r>
              <a:rPr lang="en-US" sz="2400" i="1" smtClean="0">
                <a:cs typeface="Times New Roman" panose="02020603050405020304" pitchFamily="18" charset="0"/>
              </a:rPr>
              <a:t>c</a:t>
            </a:r>
            <a:r>
              <a:rPr lang="en-US" sz="2400" smtClean="0">
                <a:cs typeface="Times New Roman" panose="02020603050405020304" pitchFamily="18" charset="0"/>
              </a:rPr>
              <a:t>)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(ii) </a:t>
            </a:r>
            <a:r>
              <a:rPr lang="en-US" sz="2400" i="1" smtClean="0">
                <a:cs typeface="Times New Roman" panose="02020603050405020304" pitchFamily="18" charset="0"/>
              </a:rPr>
              <a:t>ac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bc </a:t>
            </a:r>
            <a:r>
              <a:rPr lang="en-US" sz="2400" smtClean="0">
                <a:cs typeface="Times New Roman" panose="02020603050405020304" pitchFamily="18" charset="0"/>
              </a:rPr>
              <a:t>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(iii) </a:t>
            </a: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i="1" baseline="30000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b</a:t>
            </a:r>
            <a:r>
              <a:rPr lang="en-US" sz="2400" i="1" baseline="30000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  ,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bilangan bulat tak-negatif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2) 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dan 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), maka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(i)  (</a:t>
            </a: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smtClean="0">
                <a:cs typeface="Times New Roman" panose="02020603050405020304" pitchFamily="18" charset="0"/>
              </a:rPr>
              <a:t> + </a:t>
            </a:r>
            <a:r>
              <a:rPr lang="en-US" sz="2400" i="1" smtClean="0">
                <a:cs typeface="Times New Roman" panose="02020603050405020304" pitchFamily="18" charset="0"/>
              </a:rPr>
              <a:t>c</a:t>
            </a:r>
            <a:r>
              <a:rPr lang="en-US" sz="2400" smtClean="0">
                <a:cs typeface="Times New Roman" panose="02020603050405020304" pitchFamily="18" charset="0"/>
              </a:rPr>
              <a:t>)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(</a:t>
            </a:r>
            <a:r>
              <a:rPr lang="en-US" sz="2400" i="1" smtClean="0">
                <a:cs typeface="Times New Roman" panose="02020603050405020304" pitchFamily="18" charset="0"/>
              </a:rPr>
              <a:t>b</a:t>
            </a:r>
            <a:r>
              <a:rPr lang="en-US" sz="2400" smtClean="0">
                <a:cs typeface="Times New Roman" panose="02020603050405020304" pitchFamily="18" charset="0"/>
              </a:rPr>
              <a:t> + </a:t>
            </a:r>
            <a:r>
              <a:rPr lang="en-US" sz="2400" i="1" smtClean="0">
                <a:cs typeface="Times New Roman" panose="02020603050405020304" pitchFamily="18" charset="0"/>
              </a:rPr>
              <a:t>d</a:t>
            </a:r>
            <a:r>
              <a:rPr lang="en-US" sz="2400" smtClean="0">
                <a:cs typeface="Times New Roman" panose="02020603050405020304" pitchFamily="18" charset="0"/>
              </a:rPr>
              <a:t>)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(ii) </a:t>
            </a:r>
            <a:r>
              <a:rPr lang="en-US" sz="2400" i="1" smtClean="0">
                <a:cs typeface="Times New Roman" panose="02020603050405020304" pitchFamily="18" charset="0"/>
              </a:rPr>
              <a:t>ac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bd</a:t>
            </a:r>
            <a:r>
              <a:rPr lang="en-US" sz="2400" smtClean="0">
                <a:cs typeface="Times New Roman" panose="02020603050405020304" pitchFamily="18" charset="0"/>
              </a:rPr>
              <a:t>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</a:t>
            </a:r>
            <a:endParaRPr lang="en-GB" sz="2400" smtClean="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9F0A3E44-0BC1-4F09-9286-BB47E24A07D5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9254FAD0-B218-4F4F-908C-93D9C3B8F1E6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3795" name="Object 1024"/>
          <p:cNvGraphicFramePr>
            <a:graphicFrameLocks noChangeAspect="1"/>
          </p:cNvGraphicFramePr>
          <p:nvPr/>
        </p:nvGraphicFramePr>
        <p:xfrm>
          <a:off x="914400" y="609600"/>
          <a:ext cx="8077200" cy="506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Document" r:id="rId3" imgW="5486400" imgH="3439668" progId="Word.Document.8">
                  <p:embed/>
                </p:oleObj>
              </mc:Choice>
              <mc:Fallback>
                <p:oleObj name="Document" r:id="rId3" imgW="5486400" imgH="3439668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09600"/>
                        <a:ext cx="8077200" cy="506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685800"/>
            <a:ext cx="7499350" cy="5562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Contoh 15.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Misalkan 17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2 (mod 3) dan 10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4 (mod 3), maka menurut Teorema 4,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+ 5 = 2 + 5 (mod 3) 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mtClean="0">
                <a:cs typeface="Times New Roman" panose="02020603050405020304" pitchFamily="18" charset="0"/>
              </a:rPr>
              <a:t>  22 = 7 (mod 3)	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. 5 =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2 (mod 3)	   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mtClean="0">
                <a:cs typeface="Times New Roman" panose="02020603050405020304" pitchFamily="18" charset="0"/>
              </a:rPr>
              <a:t>	85 = 10 (mod 3)	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+ 10  = 2 + 4 (mod 3)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 </a:t>
            </a:r>
            <a:r>
              <a:rPr lang="en-US" smtClean="0">
                <a:cs typeface="Times New Roman" panose="02020603050405020304" pitchFamily="18" charset="0"/>
              </a:rPr>
              <a:t>27 = 6 (mod 3)	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. 10 = 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4 (mod 3)   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mtClean="0">
                <a:cs typeface="Times New Roman" panose="02020603050405020304" pitchFamily="18" charset="0"/>
              </a:rPr>
              <a:t>	170 = 8 (mod 3)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D8443B7-3EE0-4E77-BDE6-DF626F23E40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685800"/>
            <a:ext cx="7769225" cy="5562600"/>
          </a:xfrm>
        </p:spPr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cs typeface="Times New Roman" pitchFamily="18" charset="0"/>
              </a:rPr>
              <a:t>Teorema</a:t>
            </a:r>
            <a:r>
              <a:rPr lang="en-US" dirty="0">
                <a:cs typeface="Times New Roman" pitchFamily="18" charset="0"/>
              </a:rPr>
              <a:t> 4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memasukkan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operasi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pembagian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pada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aritmetika</a:t>
            </a:r>
            <a:r>
              <a:rPr lang="en-US" dirty="0">
                <a:cs typeface="Times New Roman" pitchFamily="18" charset="0"/>
              </a:rPr>
              <a:t> modulo </a:t>
            </a:r>
            <a:r>
              <a:rPr lang="en-US" dirty="0" err="1">
                <a:cs typeface="Times New Roman" pitchFamily="18" charset="0"/>
              </a:rPr>
              <a:t>karena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jika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kedua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ruas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dibagi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bulat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maka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kekongruenan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selalu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dipenuhi</a:t>
            </a:r>
            <a:r>
              <a:rPr lang="en-US" dirty="0">
                <a:cs typeface="Times New Roman" pitchFamily="18" charset="0"/>
              </a:rPr>
              <a:t>. 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cs typeface="Times New Roman" pitchFamily="18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err="1">
                <a:cs typeface="Times New Roman" pitchFamily="18" charset="0"/>
              </a:rPr>
              <a:t>Contoh</a:t>
            </a:r>
            <a:r>
              <a:rPr lang="en-US" b="1" dirty="0">
                <a:cs typeface="Times New Roman" pitchFamily="18" charset="0"/>
              </a:rPr>
              <a:t> 16</a:t>
            </a:r>
            <a:r>
              <a:rPr lang="en-US" dirty="0">
                <a:cs typeface="Times New Roman" pitchFamily="18" charset="0"/>
              </a:rPr>
              <a:t>: 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10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 4 (mod 3) </a:t>
            </a:r>
            <a:r>
              <a:rPr lang="en-US" dirty="0" err="1">
                <a:cs typeface="Times New Roman" pitchFamily="18" charset="0"/>
              </a:rPr>
              <a:t>dapat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dibagi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2 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dirty="0" err="1">
                <a:cs typeface="Times New Roman" pitchFamily="18" charset="0"/>
              </a:rPr>
              <a:t>karena</a:t>
            </a:r>
            <a:r>
              <a:rPr lang="en-US" dirty="0">
                <a:cs typeface="Times New Roman" pitchFamily="18" charset="0"/>
              </a:rPr>
              <a:t> 10/2 = 5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4/2 = 2,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5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 2 (mod 3)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14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 8 (mod 6)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dapat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dibagi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2, </a:t>
            </a:r>
            <a:r>
              <a:rPr lang="en-US" dirty="0" err="1">
                <a:cs typeface="Times New Roman" pitchFamily="18" charset="0"/>
              </a:rPr>
              <a:t>karena</a:t>
            </a:r>
            <a:r>
              <a:rPr lang="en-US" dirty="0">
                <a:cs typeface="Times New Roman" pitchFamily="18" charset="0"/>
              </a:rPr>
              <a:t> 14/2 = 7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8/2 = 4, </a:t>
            </a:r>
            <a:r>
              <a:rPr lang="en-US" dirty="0" err="1">
                <a:cs typeface="Times New Roman" pitchFamily="18" charset="0"/>
              </a:rPr>
              <a:t>tetapi</a:t>
            </a:r>
            <a:r>
              <a:rPr lang="en-US" dirty="0">
                <a:cs typeface="Times New Roman" pitchFamily="18" charset="0"/>
              </a:rPr>
              <a:t>  7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/ 4 (mod 6).  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80E89D92-5E15-4822-93F5-4A85A45C2B01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Bilangan Bulat</a:t>
            </a:r>
            <a:endParaRPr lang="en-GB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Bilangan bulat adalah bilangan yang tidak mempunyai pecahan desimal, misalnya 8, 21, 8765, -34, 0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Berlawanan dengan bilangan bulat adalah bilangan riil yang mempunyai titik desimal, seperti 8.0, 34.25, 0.02. </a:t>
            </a:r>
          </a:p>
          <a:p>
            <a:pPr eaLnBrk="1" hangingPunct="1"/>
            <a:endParaRPr lang="en-GB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85967555-5C72-4B95-A531-9F70132C011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Latihan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dan 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d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adalah sembarang bilangan bulat maka buktikan bahwa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</a:t>
            </a:r>
            <a:r>
              <a:rPr lang="en-US" i="1" smtClean="0">
                <a:cs typeface="Times New Roman" panose="02020603050405020304" pitchFamily="18" charset="0"/>
              </a:rPr>
              <a:t>ac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bd </a:t>
            </a:r>
            <a:r>
              <a:rPr lang="en-US" smtClean="0">
                <a:cs typeface="Times New Roman" panose="02020603050405020304" pitchFamily="18" charset="0"/>
              </a:rPr>
              <a:t>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61DB25F-406A-4F85-9893-98BB60758BE6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Solusi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b</a:t>
            </a:r>
            <a:r>
              <a:rPr lang="en-US" sz="2400" smtClean="0">
                <a:cs typeface="Times New Roman" panose="02020603050405020304" pitchFamily="18" charset="0"/>
              </a:rPr>
              <a:t>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  </a:t>
            </a: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i="1" smtClean="0">
                <a:cs typeface="Times New Roman" panose="02020603050405020304" pitchFamily="18" charset="0"/>
              </a:rPr>
              <a:t>a = b + 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c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d</a:t>
            </a:r>
            <a:r>
              <a:rPr lang="en-US" sz="2400" smtClean="0">
                <a:cs typeface="Times New Roman" panose="02020603050405020304" pitchFamily="18" charset="0"/>
              </a:rPr>
              <a:t>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 </a:t>
            </a: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i="1" smtClean="0">
                <a:cs typeface="Times New Roman" panose="02020603050405020304" pitchFamily="18" charset="0"/>
              </a:rPr>
              <a:t> c = d + 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maka </a:t>
            </a: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i="1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ac = </a:t>
            </a:r>
            <a:r>
              <a:rPr lang="en-US" smtClean="0">
                <a:cs typeface="Times New Roman" panose="02020603050405020304" pitchFamily="18" charset="0"/>
              </a:rPr>
              <a:t>(</a:t>
            </a:r>
            <a:r>
              <a:rPr lang="en-US" i="1" smtClean="0">
                <a:cs typeface="Times New Roman" panose="02020603050405020304" pitchFamily="18" charset="0"/>
              </a:rPr>
              <a:t>b + 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  <a:r>
              <a:rPr lang="en-US" i="1" smtClean="0">
                <a:cs typeface="Times New Roman" panose="02020603050405020304" pitchFamily="18" charset="0"/>
              </a:rPr>
              <a:t>(d + 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m)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i="1" smtClean="0">
                <a:cs typeface="Times New Roman" panose="02020603050405020304" pitchFamily="18" charset="0"/>
              </a:rPr>
              <a:t> ac	 = bd + bk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 + dk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m + 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30000" smtClean="0">
                <a:cs typeface="Times New Roman" panose="02020603050405020304" pitchFamily="18" charset="0"/>
              </a:rPr>
              <a:t>2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i="1" smtClean="0">
                <a:cs typeface="Times New Roman" panose="02020603050405020304" pitchFamily="18" charset="0"/>
              </a:rPr>
              <a:t> ac	 = bd + Km </a:t>
            </a:r>
            <a:r>
              <a:rPr lang="en-US" smtClean="0">
                <a:cs typeface="Times New Roman" panose="02020603050405020304" pitchFamily="18" charset="0"/>
              </a:rPr>
              <a:t>	dengan </a:t>
            </a:r>
            <a:r>
              <a:rPr lang="en-US" i="1" smtClean="0">
                <a:cs typeface="Times New Roman" panose="02020603050405020304" pitchFamily="18" charset="0"/>
              </a:rPr>
              <a:t>K = bk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 + dk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 + 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 </a:t>
            </a:r>
            <a:r>
              <a:rPr lang="en-US" sz="2400" b="1" i="1" smtClean="0">
                <a:cs typeface="Times New Roman" panose="02020603050405020304" pitchFamily="18" charset="0"/>
              </a:rPr>
              <a:t>ac</a:t>
            </a:r>
            <a:r>
              <a:rPr lang="en-US" sz="2400" b="1" smtClean="0"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b="1" smtClean="0">
                <a:cs typeface="Times New Roman" panose="02020603050405020304" pitchFamily="18" charset="0"/>
              </a:rPr>
              <a:t> </a:t>
            </a:r>
            <a:r>
              <a:rPr lang="en-US" sz="2400" b="1" i="1" smtClean="0">
                <a:cs typeface="Times New Roman" panose="02020603050405020304" pitchFamily="18" charset="0"/>
              </a:rPr>
              <a:t>bd </a:t>
            </a:r>
            <a:r>
              <a:rPr lang="en-US" sz="2400" b="1" smtClean="0">
                <a:cs typeface="Times New Roman" panose="02020603050405020304" pitchFamily="18" charset="0"/>
              </a:rPr>
              <a:t>(mod </a:t>
            </a:r>
            <a:r>
              <a:rPr lang="en-US" sz="2400" b="1" i="1" smtClean="0">
                <a:cs typeface="Times New Roman" panose="02020603050405020304" pitchFamily="18" charset="0"/>
              </a:rPr>
              <a:t>m</a:t>
            </a:r>
            <a:r>
              <a:rPr lang="en-US" sz="2400" b="1" smtClean="0">
                <a:cs typeface="Times New Roman" panose="02020603050405020304" pitchFamily="18" charset="0"/>
              </a:rPr>
              <a:t>)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</a:rPr>
              <a:t>(terbukti)</a:t>
            </a:r>
          </a:p>
          <a:p>
            <a:pPr eaLnBrk="1" hangingPunct="1"/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B535534D-C19E-4342-B5C5-13A7320F6D09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Balikan Modulo (modulo invers)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Di dalam aritmetika bilangan riil, inversi (</a:t>
            </a:r>
            <a:r>
              <a:rPr lang="en-US" i="1" smtClean="0">
                <a:cs typeface="Times New Roman" panose="02020603050405020304" pitchFamily="18" charset="0"/>
              </a:rPr>
              <a:t>inverse</a:t>
            </a:r>
            <a:r>
              <a:rPr lang="en-US" smtClean="0">
                <a:cs typeface="Times New Roman" panose="02020603050405020304" pitchFamily="18" charset="0"/>
              </a:rPr>
              <a:t>) dari perkalian adakah pembagian. </a:t>
            </a:r>
          </a:p>
          <a:p>
            <a:pPr algn="just" eaLnBrk="1" hangingPunct="1">
              <a:lnSpc>
                <a:spcPct val="90000"/>
              </a:lnSpc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Contoh: Inversi 4 adalah 1/4, sebab 4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1/4 = 1. </a:t>
            </a:r>
          </a:p>
          <a:p>
            <a:pPr algn="just" eaLnBrk="1" hangingPunct="1">
              <a:lnSpc>
                <a:spcPct val="90000"/>
              </a:lnSpc>
              <a:buFont typeface="Georgia" panose="02040502050405020303" pitchFamily="18" charset="0"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71347FF3-5A39-496D-BD84-CADC22078FA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32435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relatif prima dan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&gt; 1, maka balikan (</a:t>
            </a:r>
            <a:r>
              <a:rPr lang="en-US" i="1" smtClean="0">
                <a:cs typeface="Times New Roman" panose="02020603050405020304" pitchFamily="18" charset="0"/>
              </a:rPr>
              <a:t>invers</a:t>
            </a:r>
            <a:r>
              <a:rPr lang="en-US" smtClean="0">
                <a:cs typeface="Times New Roman" panose="02020603050405020304" pitchFamily="18" charset="0"/>
              </a:rPr>
              <a:t>)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ada.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Balikan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adalah bilangan  bulat 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sedemikian sehingga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			</a:t>
            </a:r>
            <a:r>
              <a:rPr lang="en-US" i="1" smtClean="0">
                <a:cs typeface="Times New Roman" panose="02020603050405020304" pitchFamily="18" charset="0"/>
              </a:rPr>
              <a:t>xa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/>
            <a:r>
              <a:rPr lang="en-GB" smtClean="0"/>
              <a:t>Dalam notasi lainnya, </a:t>
            </a:r>
            <a:r>
              <a:rPr lang="en-GB" i="1" smtClean="0"/>
              <a:t>a</a:t>
            </a:r>
            <a:r>
              <a:rPr lang="en-GB" baseline="30000" smtClean="0"/>
              <a:t>–1</a:t>
            </a:r>
            <a:r>
              <a:rPr lang="en-GB" smtClean="0"/>
              <a:t>(mod </a:t>
            </a:r>
            <a:r>
              <a:rPr lang="en-GB" i="1" smtClean="0"/>
              <a:t>m</a:t>
            </a:r>
            <a:r>
              <a:rPr lang="en-GB" smtClean="0"/>
              <a:t>) = </a:t>
            </a:r>
            <a:r>
              <a:rPr lang="en-GB" i="1" smtClean="0"/>
              <a:t>x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88EA120-3EAE-4CD3-B290-1C83FA4A87A6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685800"/>
            <a:ext cx="7769225" cy="6248400"/>
          </a:xfrm>
        </p:spPr>
        <p:txBody>
          <a:bodyPr>
            <a:normAutofit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sz="2400" u="sng" dirty="0" err="1">
                <a:cs typeface="Times New Roman" pitchFamily="18" charset="0"/>
              </a:rPr>
              <a:t>Bukti</a:t>
            </a:r>
            <a:r>
              <a:rPr lang="en-US" sz="2400" dirty="0">
                <a:cs typeface="Times New Roman" pitchFamily="18" charset="0"/>
              </a:rPr>
              <a:t>: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relatif</a:t>
            </a:r>
            <a:r>
              <a:rPr lang="en-US" sz="2400" dirty="0">
                <a:cs typeface="Times New Roman" pitchFamily="18" charset="0"/>
              </a:rPr>
              <a:t> prima, </a:t>
            </a:r>
            <a:r>
              <a:rPr lang="en-US" sz="2400" dirty="0" err="1">
                <a:cs typeface="Times New Roman" pitchFamily="18" charset="0"/>
              </a:rPr>
              <a:t>jadi</a:t>
            </a:r>
            <a:r>
              <a:rPr lang="en-US" sz="2400" dirty="0">
                <a:cs typeface="Times New Roman" pitchFamily="18" charset="0"/>
              </a:rPr>
              <a:t> PBB(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) = 1,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terdapat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bulat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y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sedemikian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sehingga</a:t>
            </a:r>
            <a:endParaRPr lang="en-US" sz="24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	</a:t>
            </a:r>
            <a:r>
              <a:rPr lang="en-US" sz="2400" i="1" dirty="0" err="1">
                <a:cs typeface="Times New Roman" pitchFamily="18" charset="0"/>
              </a:rPr>
              <a:t>xa</a:t>
            </a:r>
            <a:r>
              <a:rPr lang="en-US" sz="2400" dirty="0">
                <a:cs typeface="Times New Roman" pitchFamily="18" charset="0"/>
              </a:rPr>
              <a:t> + </a:t>
            </a:r>
            <a:r>
              <a:rPr lang="en-US" sz="2400" i="1" dirty="0" err="1">
                <a:cs typeface="Times New Roman" pitchFamily="18" charset="0"/>
              </a:rPr>
              <a:t>ym</a:t>
            </a:r>
            <a:r>
              <a:rPr lang="en-US" sz="2400" dirty="0">
                <a:cs typeface="Times New Roman" pitchFamily="18" charset="0"/>
              </a:rPr>
              <a:t> = 1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yang </a:t>
            </a:r>
            <a:r>
              <a:rPr lang="en-US" sz="2400" dirty="0" err="1">
                <a:cs typeface="Times New Roman" pitchFamily="18" charset="0"/>
              </a:rPr>
              <a:t>mengimplikasikan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bahwa</a:t>
            </a:r>
            <a:endParaRPr lang="en-US" sz="24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	</a:t>
            </a:r>
            <a:r>
              <a:rPr lang="en-US" sz="2400" i="1" dirty="0" err="1">
                <a:cs typeface="Times New Roman" pitchFamily="18" charset="0"/>
              </a:rPr>
              <a:t>xa</a:t>
            </a:r>
            <a:r>
              <a:rPr lang="en-US" sz="2400" dirty="0">
                <a:cs typeface="Times New Roman" pitchFamily="18" charset="0"/>
              </a:rPr>
              <a:t> + </a:t>
            </a:r>
            <a:r>
              <a:rPr lang="en-US" sz="2400" i="1" dirty="0" err="1">
                <a:cs typeface="Times New Roman" pitchFamily="18" charset="0"/>
              </a:rPr>
              <a:t>ym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400" dirty="0">
                <a:cs typeface="Times New Roman" pitchFamily="18" charset="0"/>
              </a:rPr>
              <a:t> 1 (mod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err="1">
                <a:cs typeface="Times New Roman" pitchFamily="18" charset="0"/>
              </a:rPr>
              <a:t>Karena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 err="1">
                <a:cs typeface="Times New Roman" pitchFamily="18" charset="0"/>
              </a:rPr>
              <a:t>ym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400" dirty="0">
                <a:cs typeface="Times New Roman" pitchFamily="18" charset="0"/>
              </a:rPr>
              <a:t> 0 (mod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), </a:t>
            </a:r>
            <a:r>
              <a:rPr lang="en-US" sz="2400" dirty="0" err="1" smtClean="0">
                <a:cs typeface="Times New Roman" pitchFamily="18" charset="0"/>
              </a:rPr>
              <a:t>maka</a:t>
            </a:r>
            <a:r>
              <a:rPr lang="en-US" sz="2400" dirty="0" smtClean="0">
                <a:cs typeface="Times New Roman" pitchFamily="18" charset="0"/>
              </a:rPr>
              <a:t> </a:t>
            </a:r>
            <a:endParaRPr lang="en-US" sz="24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i="1" dirty="0">
                <a:cs typeface="Times New Roman" pitchFamily="18" charset="0"/>
              </a:rPr>
              <a:t>		</a:t>
            </a:r>
            <a:r>
              <a:rPr lang="en-US" sz="2400" i="1" dirty="0" err="1">
                <a:cs typeface="Times New Roman" pitchFamily="18" charset="0"/>
              </a:rPr>
              <a:t>xa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400" dirty="0">
                <a:cs typeface="Times New Roman" pitchFamily="18" charset="0"/>
              </a:rPr>
              <a:t> 1 (mod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 			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err="1">
                <a:cs typeface="Times New Roman" pitchFamily="18" charset="0"/>
              </a:rPr>
              <a:t>Kekongruenan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terakhir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ini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berarti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bahwa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balikan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modulo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.  				           </a:t>
            </a:r>
            <a:r>
              <a:rPr lang="en-US" sz="2400" dirty="0">
                <a:cs typeface="Times New Roman" pitchFamily="18" charset="0"/>
                <a:sym typeface="Wingdings 2" pitchFamily="18" charset="2"/>
              </a:rPr>
              <a:t></a:t>
            </a:r>
            <a:endParaRPr lang="en-GB" sz="2400" dirty="0"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61EB850-7C26-4758-9FE7-AA0FB90FAA7D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32435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Pembuktian di atas juga menceritakan bahwa untuk mencari balikan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, kita harus membuat kombinasi lanjar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sama dengan 1. 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Koefisien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dari kombinasi lanjar tersebut merupakan balikan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smtClean="0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6B1890C-A206-4EC9-949B-D6C5E72EA49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997825" cy="5029200"/>
          </a:xfrm>
        </p:spPr>
        <p:txBody>
          <a:bodyPr/>
          <a:lstStyle/>
          <a:p>
            <a:pPr algn="just" eaLnBrk="1" hangingPunct="1"/>
            <a:r>
              <a:rPr lang="en-US" sz="2400" b="1" smtClean="0">
                <a:cs typeface="Times New Roman" panose="02020603050405020304" pitchFamily="18" charset="0"/>
              </a:rPr>
              <a:t>Contoh 17.</a:t>
            </a:r>
            <a:r>
              <a:rPr lang="en-US" sz="2400" smtClean="0">
                <a:cs typeface="Times New Roman" panose="02020603050405020304" pitchFamily="18" charset="0"/>
              </a:rPr>
              <a:t> Tentukan balikan dari 4 (mod 9), 17 (mod 7), dan 18 (mod 10).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</a:t>
            </a:r>
            <a:r>
              <a:rPr lang="en-US" sz="2400" u="sng" smtClean="0">
                <a:cs typeface="Times New Roman" panose="02020603050405020304" pitchFamily="18" charset="0"/>
              </a:rPr>
              <a:t>Solusi</a:t>
            </a:r>
            <a:r>
              <a:rPr lang="en-US" sz="2400" smtClean="0"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en-US" sz="2400" smtClean="0">
                <a:cs typeface="Times New Roman" panose="02020603050405020304" pitchFamily="18" charset="0"/>
              </a:rPr>
              <a:t>(a)  Karena PBB(4, 9) = 1, maka balikan dari 4 (mod 9) 	ada. Dari algoritma Euclidean diperoleh bahwa 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			9 = 2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4 + 1 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	Susun persamaan di atas  menjadi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 			–2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4 + 1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9 = 1	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Dari persamaan terakhir ini kita peroleh –2 adalah balikan dari 4 modulo 9. 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 Periksa bahwa  –2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4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1 (mod 9)</a:t>
            </a:r>
            <a:endParaRPr lang="en-GB" sz="2400" smtClean="0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090F31A9-F81B-40F7-A9B6-7D54AC7382B3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09650"/>
            <a:ext cx="8839200" cy="432435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Catatan: setiap bilangan yang kongruen dengan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–2 (</a:t>
            </a:r>
            <a:r>
              <a:rPr lang="en-US" b="1" smtClean="0">
                <a:cs typeface="Times New Roman" panose="02020603050405020304" pitchFamily="18" charset="0"/>
              </a:rPr>
              <a:t>mod</a:t>
            </a:r>
            <a:r>
              <a:rPr lang="en-US" smtClean="0">
                <a:cs typeface="Times New Roman" panose="02020603050405020304" pitchFamily="18" charset="0"/>
              </a:rPr>
              <a:t> 9)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juga adalah inversi dari 4, misalnya 7, –11, 16, dan seterusnya, karena</a:t>
            </a:r>
            <a:endParaRPr lang="en-US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     </a:t>
            </a:r>
            <a:r>
              <a:rPr lang="en-US" sz="2400" smtClean="0">
                <a:cs typeface="Times New Roman" panose="02020603050405020304" pitchFamily="18" charset="0"/>
              </a:rPr>
              <a:t>7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–2 (</a:t>
            </a:r>
            <a:r>
              <a:rPr lang="en-US" sz="2400" b="1" smtClean="0">
                <a:cs typeface="Times New Roman" panose="02020603050405020304" pitchFamily="18" charset="0"/>
              </a:rPr>
              <a:t>mod</a:t>
            </a:r>
            <a:r>
              <a:rPr lang="en-US" sz="2400" smtClean="0">
                <a:cs typeface="Times New Roman" panose="02020603050405020304" pitchFamily="18" charset="0"/>
              </a:rPr>
              <a:t> 9)		(9 habis membagi 7 – (–2) = 9)</a:t>
            </a:r>
            <a:endParaRPr lang="en-US" sz="2400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–11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–2 (</a:t>
            </a:r>
            <a:r>
              <a:rPr lang="en-US" sz="2400" b="1" smtClean="0">
                <a:cs typeface="Times New Roman" panose="02020603050405020304" pitchFamily="18" charset="0"/>
              </a:rPr>
              <a:t>mod</a:t>
            </a:r>
            <a:r>
              <a:rPr lang="en-US" sz="2400" smtClean="0">
                <a:cs typeface="Times New Roman" panose="02020603050405020304" pitchFamily="18" charset="0"/>
              </a:rPr>
              <a:t> 9)	(9 habis membagi –11 – (–2) = –9)</a:t>
            </a:r>
            <a:endParaRPr lang="en-US" sz="2400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  16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–2 (</a:t>
            </a:r>
            <a:r>
              <a:rPr lang="en-US" sz="2400" b="1" smtClean="0">
                <a:cs typeface="Times New Roman" panose="02020603050405020304" pitchFamily="18" charset="0"/>
              </a:rPr>
              <a:t>mod</a:t>
            </a:r>
            <a:r>
              <a:rPr lang="en-US" sz="2400" smtClean="0">
                <a:cs typeface="Times New Roman" panose="02020603050405020304" pitchFamily="18" charset="0"/>
              </a:rPr>
              <a:t> 9)	(9 habis membagi 16 – (–2) = 18)</a:t>
            </a:r>
            <a:endParaRPr lang="en-US" sz="2400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GB" sz="2400" smtClean="0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3F966306-2AA9-4A24-A99A-88849F443E92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49300"/>
            <a:ext cx="7769225" cy="5422900"/>
          </a:xfrm>
        </p:spPr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>
                <a:cs typeface="Times New Roman" pitchFamily="18" charset="0"/>
              </a:rPr>
              <a:t>(b) </a:t>
            </a:r>
            <a:r>
              <a:rPr lang="en-US" sz="2000" dirty="0" err="1">
                <a:cs typeface="Times New Roman" pitchFamily="18" charset="0"/>
              </a:rPr>
              <a:t>Karena</a:t>
            </a:r>
            <a:r>
              <a:rPr lang="en-US" sz="2000" dirty="0">
                <a:cs typeface="Times New Roman" pitchFamily="18" charset="0"/>
              </a:rPr>
              <a:t> PBB(17, 7) = 1, </a:t>
            </a:r>
            <a:r>
              <a:rPr lang="en-US" sz="2000" dirty="0" err="1">
                <a:cs typeface="Times New Roman" pitchFamily="18" charset="0"/>
              </a:rPr>
              <a:t>maka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balikan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dari</a:t>
            </a:r>
            <a:r>
              <a:rPr lang="en-US" sz="2000" dirty="0">
                <a:cs typeface="Times New Roman" pitchFamily="18" charset="0"/>
              </a:rPr>
              <a:t> 17 (mod 7) </a:t>
            </a:r>
            <a:r>
              <a:rPr lang="en-US" sz="2000" dirty="0" err="1">
                <a:cs typeface="Times New Roman" pitchFamily="18" charset="0"/>
              </a:rPr>
              <a:t>ada</a:t>
            </a:r>
            <a:r>
              <a:rPr lang="en-US" sz="2000" dirty="0">
                <a:cs typeface="Times New Roman" pitchFamily="18" charset="0"/>
              </a:rPr>
              <a:t>. Dari </a:t>
            </a:r>
            <a:r>
              <a:rPr lang="en-US" sz="2000" dirty="0" err="1">
                <a:cs typeface="Times New Roman" pitchFamily="18" charset="0"/>
              </a:rPr>
              <a:t>algoritma</a:t>
            </a:r>
            <a:r>
              <a:rPr lang="en-US" sz="2000" dirty="0">
                <a:cs typeface="Times New Roman" pitchFamily="18" charset="0"/>
              </a:rPr>
              <a:t> Euclidean </a:t>
            </a:r>
            <a:r>
              <a:rPr lang="en-US" sz="2000" dirty="0" err="1">
                <a:cs typeface="Times New Roman" pitchFamily="18" charset="0"/>
              </a:rPr>
              <a:t>diperoleh</a:t>
            </a:r>
            <a:r>
              <a:rPr lang="en-US" sz="2000" dirty="0">
                <a:cs typeface="Times New Roman" pitchFamily="18" charset="0"/>
              </a:rPr>
              <a:t>  </a:t>
            </a:r>
            <a:r>
              <a:rPr lang="en-US" sz="2000" dirty="0" err="1">
                <a:cs typeface="Times New Roman" pitchFamily="18" charset="0"/>
              </a:rPr>
              <a:t>rangkaian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pembagian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berikut</a:t>
            </a:r>
            <a:r>
              <a:rPr lang="en-US" sz="2000" dirty="0">
                <a:cs typeface="Times New Roman" pitchFamily="18" charset="0"/>
              </a:rPr>
              <a:t>: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		17 =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+ 3	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		 7 = 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3 + 1	(ii)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		  3 = 3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 + 0	(iii)	(yang </a:t>
            </a:r>
            <a:r>
              <a:rPr lang="en-US" sz="2000" dirty="0" err="1">
                <a:cs typeface="Times New Roman" pitchFamily="18" charset="0"/>
              </a:rPr>
              <a:t>berarti</a:t>
            </a:r>
            <a:r>
              <a:rPr lang="en-US" sz="2000" dirty="0">
                <a:cs typeface="Times New Roman" pitchFamily="18" charset="0"/>
              </a:rPr>
              <a:t>: PBB(17, 7) = 1) 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      </a:t>
            </a:r>
            <a:r>
              <a:rPr lang="en-US" sz="2000" dirty="0" err="1">
                <a:cs typeface="Times New Roman" pitchFamily="18" charset="0"/>
              </a:rPr>
              <a:t>Susun</a:t>
            </a:r>
            <a:r>
              <a:rPr lang="en-US" sz="2000" dirty="0">
                <a:cs typeface="Times New Roman" pitchFamily="18" charset="0"/>
              </a:rPr>
              <a:t> (ii) </a:t>
            </a:r>
            <a:r>
              <a:rPr lang="en-US" sz="2000" dirty="0" err="1">
                <a:cs typeface="Times New Roman" pitchFamily="18" charset="0"/>
              </a:rPr>
              <a:t>menjadi</a:t>
            </a:r>
            <a:r>
              <a:rPr lang="en-US" sz="2000" dirty="0">
                <a:cs typeface="Times New Roman" pitchFamily="18" charset="0"/>
              </a:rPr>
              <a:t>: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		1 = 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3	(iv)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      </a:t>
            </a:r>
            <a:r>
              <a:rPr lang="en-US" sz="2000" dirty="0" err="1">
                <a:cs typeface="Times New Roman" pitchFamily="18" charset="0"/>
              </a:rPr>
              <a:t>Susun</a:t>
            </a:r>
            <a:r>
              <a:rPr lang="en-US" sz="2000" dirty="0">
                <a:cs typeface="Times New Roman" pitchFamily="18" charset="0"/>
              </a:rPr>
              <a:t> 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 </a:t>
            </a:r>
            <a:r>
              <a:rPr lang="en-US" sz="2000" dirty="0" err="1">
                <a:cs typeface="Times New Roman" pitchFamily="18" charset="0"/>
              </a:rPr>
              <a:t>menjadi</a:t>
            </a:r>
            <a:endParaRPr lang="en-US" sz="20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		3 = 17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	(v)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     </a:t>
            </a:r>
            <a:r>
              <a:rPr lang="en-US" sz="2000" dirty="0" err="1">
                <a:cs typeface="Times New Roman" pitchFamily="18" charset="0"/>
              </a:rPr>
              <a:t>Sulihkan</a:t>
            </a:r>
            <a:r>
              <a:rPr lang="en-US" sz="2000" dirty="0">
                <a:cs typeface="Times New Roman" pitchFamily="18" charset="0"/>
              </a:rPr>
              <a:t> (v) </a:t>
            </a:r>
            <a:r>
              <a:rPr lang="en-US" sz="2000" dirty="0" err="1">
                <a:cs typeface="Times New Roman" pitchFamily="18" charset="0"/>
              </a:rPr>
              <a:t>ke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dalam</a:t>
            </a:r>
            <a:r>
              <a:rPr lang="en-US" sz="2000" dirty="0">
                <a:cs typeface="Times New Roman" pitchFamily="18" charset="0"/>
              </a:rPr>
              <a:t> (iv):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		1 = 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(17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7) = 1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 + 4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= 5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     </a:t>
            </a:r>
            <a:r>
              <a:rPr lang="en-US" sz="2000" dirty="0" err="1">
                <a:cs typeface="Times New Roman" pitchFamily="18" charset="0"/>
              </a:rPr>
              <a:t>atau</a:t>
            </a:r>
            <a:r>
              <a:rPr lang="en-US" sz="2000" dirty="0">
                <a:cs typeface="Times New Roman" pitchFamily="18" charset="0"/>
              </a:rPr>
              <a:t>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	       –2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 </a:t>
            </a:r>
            <a:r>
              <a:rPr lang="en-US" sz="2000" baseline="-30000" dirty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+ 5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= 1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      Dari </a:t>
            </a:r>
            <a:r>
              <a:rPr lang="en-US" sz="2000" dirty="0" err="1">
                <a:cs typeface="Times New Roman" pitchFamily="18" charset="0"/>
              </a:rPr>
              <a:t>persamaan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terakhir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diperoleh</a:t>
            </a:r>
            <a:r>
              <a:rPr lang="en-US" sz="2000" dirty="0">
                <a:cs typeface="Times New Roman" pitchFamily="18" charset="0"/>
              </a:rPr>
              <a:t> –2 </a:t>
            </a:r>
            <a:r>
              <a:rPr lang="en-US" sz="2000" dirty="0" err="1">
                <a:cs typeface="Times New Roman" pitchFamily="18" charset="0"/>
              </a:rPr>
              <a:t>adalah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balikan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dari</a:t>
            </a:r>
            <a:r>
              <a:rPr lang="en-US" sz="2000" dirty="0">
                <a:cs typeface="Times New Roman" pitchFamily="18" charset="0"/>
              </a:rPr>
              <a:t> 17 (mod 7) 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>
                <a:cs typeface="Times New Roman" pitchFamily="18" charset="0"/>
              </a:rPr>
              <a:t> –2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000" dirty="0">
                <a:cs typeface="Times New Roman" pitchFamily="18" charset="0"/>
              </a:rPr>
              <a:t> 1 (mod 7)	(7 </a:t>
            </a:r>
            <a:r>
              <a:rPr lang="en-US" sz="2000" dirty="0" err="1">
                <a:cs typeface="Times New Roman" pitchFamily="18" charset="0"/>
              </a:rPr>
              <a:t>habis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membagi</a:t>
            </a:r>
            <a:r>
              <a:rPr lang="en-US" sz="2000" dirty="0">
                <a:cs typeface="Times New Roman" pitchFamily="18" charset="0"/>
              </a:rPr>
              <a:t> –2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 – 1 = –35)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C80BD34-E056-45CF-9D43-E1789418AC22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(c) Karena PBB(18, 10) = 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1, maka balikan dari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	    18 (mod 10)     tidak ada.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4B61FEE-AD1F-4E89-8C0B-FC2CE9FB26A2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Sifat Pembagian pada Bilangan Bulat</a:t>
            </a:r>
            <a:b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</a:br>
            <a:endParaRPr lang="en-GB" sz="3600" b="1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Jika</a:t>
            </a:r>
            <a:r>
              <a:rPr lang="en-US" i="1" smtClean="0">
                <a:cs typeface="Times New Roman" panose="02020603050405020304" pitchFamily="18" charset="0"/>
              </a:rPr>
              <a:t> 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0,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b="1" smtClean="0">
                <a:cs typeface="Times New Roman" panose="02020603050405020304" pitchFamily="18" charset="0"/>
              </a:rPr>
              <a:t>habis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b="1" smtClean="0">
                <a:cs typeface="Times New Roman" panose="02020603050405020304" pitchFamily="18" charset="0"/>
              </a:rPr>
              <a:t>membagi</a:t>
            </a:r>
            <a:r>
              <a:rPr lang="en-US" i="1" smtClean="0">
                <a:cs typeface="Times New Roman" panose="02020603050405020304" pitchFamily="18" charset="0"/>
              </a:rPr>
              <a:t> b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i="1" smtClean="0">
                <a:cs typeface="Times New Roman" panose="02020603050405020304" pitchFamily="18" charset="0"/>
              </a:rPr>
              <a:t>a divides b</a:t>
            </a:r>
            <a:r>
              <a:rPr lang="en-US" smtClean="0">
                <a:cs typeface="Times New Roman" panose="02020603050405020304" pitchFamily="18" charset="0"/>
              </a:rPr>
              <a:t>) jika terdapat bilangan bulat {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| </a:t>
            </a:r>
            <a:r>
              <a:rPr lang="en-US" i="1" smtClean="0">
                <a:cs typeface="Times New Roman" panose="02020603050405020304" pitchFamily="18" charset="0"/>
              </a:rPr>
              <a:t>b </a:t>
            </a:r>
            <a:r>
              <a:rPr lang="en-US" smtClean="0">
                <a:cs typeface="Times New Roman" panose="02020603050405020304" pitchFamily="18" charset="0"/>
              </a:rPr>
              <a:t>= </a:t>
            </a:r>
            <a:r>
              <a:rPr lang="en-US" i="1" smtClean="0">
                <a:cs typeface="Times New Roman" panose="02020603050405020304" pitchFamily="18" charset="0"/>
              </a:rPr>
              <a:t>ac</a:t>
            </a:r>
            <a:r>
              <a:rPr lang="en-US" smtClean="0">
                <a:cs typeface="Times New Roman" panose="02020603050405020304" pitchFamily="18" charset="0"/>
              </a:rPr>
              <a:t>}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Notasi: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|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 jika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ac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b="1" smtClean="0">
                <a:cs typeface="Times New Roman" panose="02020603050405020304" pitchFamily="18" charset="0"/>
              </a:rPr>
              <a:t>Z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0.	 </a:t>
            </a:r>
          </a:p>
          <a:p>
            <a:pPr algn="just" eaLnBrk="1" hangingPunct="1">
              <a:lnSpc>
                <a:spcPct val="90000"/>
              </a:lnSpc>
            </a:pPr>
            <a:endParaRPr lang="en-US" b="1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1</a:t>
            </a:r>
            <a:r>
              <a:rPr lang="en-US" smtClean="0">
                <a:cs typeface="Times New Roman" panose="02020603050405020304" pitchFamily="18" charset="0"/>
              </a:rPr>
              <a:t>: 4 | 12 karena 12 4 = 3 (bilangan bulat) atau 12 = 4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3. Tetapi 4 | 13 karena 13  4 = 3.25 (bukan bilangan bulat).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B463369-947B-4CF9-A9A2-79E1240B4C8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 flipH="1">
            <a:off x="5715000" y="4495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2" name="Line 4"/>
          <p:cNvSpPr>
            <a:spLocks noChangeShapeType="1"/>
          </p:cNvSpPr>
          <p:nvPr/>
        </p:nvSpPr>
        <p:spPr bwMode="auto">
          <a:xfrm flipH="1">
            <a:off x="81534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5909248" y="4865272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Cara lain menghitung balikan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Ditanya: balikan dari </a:t>
            </a:r>
            <a:r>
              <a:rPr lang="en-US" sz="2400" i="1" smtClean="0"/>
              <a:t>a</a:t>
            </a:r>
            <a:r>
              <a:rPr lang="en-US" sz="2400" smtClean="0"/>
              <a:t> (mod </a:t>
            </a:r>
            <a:r>
              <a:rPr lang="en-US" sz="2400" i="1" smtClean="0"/>
              <a:t>m</a:t>
            </a:r>
            <a:r>
              <a:rPr lang="en-US" sz="2400" smtClean="0"/>
              <a:t>)</a:t>
            </a:r>
          </a:p>
          <a:p>
            <a:pPr eaLnBrk="1" hangingPunct="1"/>
            <a:r>
              <a:rPr lang="en-US" sz="2400" smtClean="0"/>
              <a:t>Misalkan </a:t>
            </a:r>
            <a:r>
              <a:rPr lang="en-US" sz="2400" i="1" smtClean="0"/>
              <a:t>x</a:t>
            </a:r>
            <a:r>
              <a:rPr lang="en-US" sz="2400" smtClean="0"/>
              <a:t> adalah balikan dari </a:t>
            </a:r>
            <a:r>
              <a:rPr lang="en-US" sz="2400" i="1" smtClean="0"/>
              <a:t>a</a:t>
            </a:r>
            <a:r>
              <a:rPr lang="en-US" sz="2400" smtClean="0"/>
              <a:t> (mod </a:t>
            </a:r>
            <a:r>
              <a:rPr lang="en-US" sz="2400" i="1" smtClean="0"/>
              <a:t>m</a:t>
            </a:r>
            <a:r>
              <a:rPr lang="en-US" sz="2400" smtClean="0"/>
              <a:t>), maka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   </a:t>
            </a:r>
            <a:r>
              <a:rPr lang="en-US" sz="2400" i="1" smtClean="0"/>
              <a:t>ax</a:t>
            </a:r>
            <a:r>
              <a:rPr lang="en-US" sz="2400" smtClean="0"/>
              <a:t>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 1 (mod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m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)  (definisi balikan modulo)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    atau dalam notasi ‘sama dengan’: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	  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ax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= 1 +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km</a:t>
            </a:r>
          </a:p>
          <a:p>
            <a:pPr eaLnBrk="1" hangingPunct="1">
              <a:buFontTx/>
              <a:buNone/>
            </a:pP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   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atau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	  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x =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 (1 +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km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)/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    </a:t>
            </a:r>
            <a:r>
              <a:rPr lang="en-US" sz="2400" smtClean="0"/>
              <a:t>Cobakan untuk </a:t>
            </a:r>
            <a:r>
              <a:rPr lang="en-US" sz="2400" i="1" smtClean="0"/>
              <a:t>k</a:t>
            </a:r>
            <a:r>
              <a:rPr lang="en-US" sz="2400" smtClean="0"/>
              <a:t> = 0, 1, 2, … dan </a:t>
            </a:r>
            <a:r>
              <a:rPr lang="en-US" sz="2400" i="1" smtClean="0"/>
              <a:t>k</a:t>
            </a:r>
            <a:r>
              <a:rPr lang="en-US" sz="2400" smtClean="0"/>
              <a:t> = -1, -2, …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Solusinya adalah semua bilangan bulat yang memenuhi. 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7040E722-EE0E-4DFD-9E8A-D47A17F95F8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Contoh 18</a:t>
            </a:r>
            <a:r>
              <a:rPr lang="en-US" sz="2400" smtClean="0"/>
              <a:t>: B</a:t>
            </a:r>
            <a:r>
              <a:rPr lang="en-US" sz="2400" smtClean="0">
                <a:cs typeface="Times New Roman" panose="02020603050405020304" pitchFamily="18" charset="0"/>
              </a:rPr>
              <a:t>alikan dari 4 (mod 9) adalah  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sedemikian sehingga</a:t>
            </a:r>
            <a:r>
              <a:rPr lang="en-US" sz="2400" smtClean="0"/>
              <a:t> 4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 1 (mod 9)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400" smtClean="0"/>
              <a:t>4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 1 (mod 9) 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4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 = 1 + 9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 x =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(1 + 9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)/4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Untuk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 = 0 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x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tidak bulat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		   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k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1 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 x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tidak bulat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		   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k 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= 2 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x 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tidak bulat	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		  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 k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3 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x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(1 + 9 . 3)/4 = 7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		   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k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-1 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x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(1 + 9. –1)/4 = -2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Balikan dari 4 (mod 9) adalah 7 (mod 9),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-2 (mod 9), dst 	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E5FF3B0-5000-4475-922A-ABCD4A00014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Latihan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anose="02020603050405020304" pitchFamily="18" charset="0"/>
              </a:rPr>
              <a:t>Tentukan semua balikan dari 9 (mod 11).		</a:t>
            </a:r>
            <a:r>
              <a:rPr lang="en-US" smtClean="0"/>
              <a:t> 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9420ADF-FAD0-428D-9AF2-26157174D861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Solusi: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fi-FI" sz="2400" smtClean="0">
                <a:cs typeface="Times New Roman" panose="02020603050405020304" pitchFamily="18" charset="0"/>
              </a:rPr>
              <a:t>Misalkan 9</a:t>
            </a:r>
            <a:r>
              <a:rPr lang="fi-FI" sz="2400" baseline="30000" smtClean="0">
                <a:cs typeface="Times New Roman" panose="02020603050405020304" pitchFamily="18" charset="0"/>
              </a:rPr>
              <a:t>-1</a:t>
            </a:r>
            <a:r>
              <a:rPr lang="fi-FI" sz="2400" smtClean="0">
                <a:cs typeface="Times New Roman" panose="02020603050405020304" pitchFamily="18" charset="0"/>
              </a:rPr>
              <a:t> (mod 11) = </a:t>
            </a:r>
            <a:r>
              <a:rPr lang="fi-FI" sz="2400" i="1" smtClean="0">
                <a:cs typeface="Times New Roman" panose="02020603050405020304" pitchFamily="18" charset="0"/>
              </a:rPr>
              <a:t>x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fi-FI" sz="2400" smtClean="0">
                <a:cs typeface="Times New Roman" panose="02020603050405020304" pitchFamily="18" charset="0"/>
              </a:rPr>
              <a:t>Maka 9</a:t>
            </a:r>
            <a:r>
              <a:rPr lang="fi-FI" sz="2400" i="1" smtClean="0">
                <a:cs typeface="Times New Roman" panose="02020603050405020304" pitchFamily="18" charset="0"/>
              </a:rPr>
              <a:t>x</a:t>
            </a:r>
            <a:r>
              <a:rPr lang="fi-FI" sz="2400" smtClean="0">
                <a:cs typeface="Times New Roman" panose="02020603050405020304" pitchFamily="18" charset="0"/>
              </a:rPr>
              <a:t> </a:t>
            </a:r>
            <a:r>
              <a:rPr lang="fi-FI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smtClean="0">
                <a:cs typeface="Times New Roman" panose="02020603050405020304" pitchFamily="18" charset="0"/>
              </a:rPr>
              <a:t> 1 (mod 11) atau 9</a:t>
            </a:r>
            <a:r>
              <a:rPr lang="fi-FI" sz="2400" i="1" smtClean="0">
                <a:cs typeface="Times New Roman" panose="02020603050405020304" pitchFamily="18" charset="0"/>
              </a:rPr>
              <a:t>x </a:t>
            </a:r>
            <a:r>
              <a:rPr lang="fi-FI" sz="2400" smtClean="0">
                <a:cs typeface="Times New Roman" panose="02020603050405020304" pitchFamily="18" charset="0"/>
              </a:rPr>
              <a:t>= 1 + 11</a:t>
            </a:r>
            <a:r>
              <a:rPr lang="fi-FI" sz="2400" i="1" smtClean="0">
                <a:cs typeface="Times New Roman" panose="02020603050405020304" pitchFamily="18" charset="0"/>
              </a:rPr>
              <a:t>k</a:t>
            </a:r>
            <a:r>
              <a:rPr lang="fi-FI" sz="2400" smtClean="0">
                <a:cs typeface="Times New Roman" panose="02020603050405020304" pitchFamily="18" charset="0"/>
              </a:rPr>
              <a:t> atau </a:t>
            </a:r>
          </a:p>
          <a:p>
            <a:pPr algn="just" eaLnBrk="1" hangingPunct="1">
              <a:buFontTx/>
              <a:buNone/>
            </a:pPr>
            <a:r>
              <a:rPr lang="fi-FI" sz="2400" i="1" smtClean="0">
                <a:cs typeface="Times New Roman" panose="02020603050405020304" pitchFamily="18" charset="0"/>
              </a:rPr>
              <a:t>	     x</a:t>
            </a:r>
            <a:r>
              <a:rPr lang="fi-FI" sz="2400" smtClean="0">
                <a:cs typeface="Times New Roman" panose="02020603050405020304" pitchFamily="18" charset="0"/>
              </a:rPr>
              <a:t> = (1 + 11</a:t>
            </a:r>
            <a:r>
              <a:rPr lang="fi-FI" sz="2400" i="1" smtClean="0">
                <a:cs typeface="Times New Roman" panose="02020603050405020304" pitchFamily="18" charset="0"/>
              </a:rPr>
              <a:t>k</a:t>
            </a:r>
            <a:r>
              <a:rPr lang="fi-FI" sz="2400" smtClean="0">
                <a:cs typeface="Times New Roman" panose="02020603050405020304" pitchFamily="18" charset="0"/>
              </a:rPr>
              <a:t>)/9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fi-FI" sz="2400" smtClean="0">
                <a:cs typeface="Times New Roman" panose="02020603050405020304" pitchFamily="18" charset="0"/>
              </a:rPr>
              <a:t>	Dengan mencoba semua nilai </a:t>
            </a:r>
            <a:r>
              <a:rPr lang="fi-FI" sz="2400" i="1" smtClean="0">
                <a:cs typeface="Times New Roman" panose="02020603050405020304" pitchFamily="18" charset="0"/>
              </a:rPr>
              <a:t>k</a:t>
            </a:r>
            <a:r>
              <a:rPr lang="fi-FI" sz="2400" smtClean="0">
                <a:cs typeface="Times New Roman" panose="02020603050405020304" pitchFamily="18" charset="0"/>
              </a:rPr>
              <a:t> yang bulat (</a:t>
            </a:r>
            <a:r>
              <a:rPr lang="fi-FI" sz="2400" i="1" smtClean="0">
                <a:cs typeface="Times New Roman" panose="02020603050405020304" pitchFamily="18" charset="0"/>
              </a:rPr>
              <a:t>k</a:t>
            </a:r>
            <a:r>
              <a:rPr lang="fi-FI" sz="2400" smtClean="0">
                <a:cs typeface="Times New Roman" panose="02020603050405020304" pitchFamily="18" charset="0"/>
              </a:rPr>
              <a:t> = 0, -1, -2, ..., 1, 2, ...) maka 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fi-FI" sz="2400" smtClean="0">
                <a:cs typeface="Times New Roman" panose="02020603050405020304" pitchFamily="18" charset="0"/>
              </a:rPr>
              <a:t>diperoleh </a:t>
            </a:r>
            <a:r>
              <a:rPr lang="fi-FI" sz="2400" i="1" smtClean="0">
                <a:cs typeface="Times New Roman" panose="02020603050405020304" pitchFamily="18" charset="0"/>
              </a:rPr>
              <a:t>x</a:t>
            </a:r>
            <a:r>
              <a:rPr lang="fi-FI" sz="2400" smtClean="0">
                <a:cs typeface="Times New Roman" panose="02020603050405020304" pitchFamily="18" charset="0"/>
              </a:rPr>
              <a:t> = 5. Semua bilangan lain yang kongruen dengan 5 (mod 11) juga merupakan  solusi, yaitu –6, 16, 27, ...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/>
            <a:endParaRPr lang="en-US" sz="2400" smtClean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2B66258-752A-4171-A6DC-E680120B394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Kekongruenan Lanjar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Kekongruenan lanjar berbentuk: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 </a:t>
            </a:r>
            <a:r>
              <a:rPr lang="en-US" i="1" smtClean="0">
                <a:cs typeface="Times New Roman" panose="02020603050405020304" pitchFamily="18" charset="0"/>
              </a:rPr>
              <a:t>ax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(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&gt; 0,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sembarang bilangan bulat,  dan 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adalah peubah bilangan bulat).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Pemecahan:  </a:t>
            </a:r>
            <a:r>
              <a:rPr lang="en-US" i="1" smtClean="0">
                <a:cs typeface="Times New Roman" panose="02020603050405020304" pitchFamily="18" charset="0"/>
              </a:rPr>
              <a:t>ax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km </a:t>
            </a:r>
            <a:r>
              <a:rPr lang="en-US" i="1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 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(Cobakan untuk 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 = 0, 1, 2, … dan 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 = –1, –2, … yang menghasilkan 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sebagai bilangan bulat)</a:t>
            </a:r>
            <a:endParaRPr lang="en-GB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BC06086D-E588-4993-8D43-01D67C5F18B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1205" name="Object 4"/>
          <p:cNvGraphicFramePr>
            <a:graphicFrameLocks noChangeAspect="1"/>
          </p:cNvGraphicFramePr>
          <p:nvPr/>
        </p:nvGraphicFramePr>
        <p:xfrm>
          <a:off x="5715000" y="3810000"/>
          <a:ext cx="16764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3" name="Equation" r:id="rId3" imgW="609600" imgH="330200" progId="Equation.3">
                  <p:embed/>
                </p:oleObj>
              </mc:Choice>
              <mc:Fallback>
                <p:oleObj name="Equation" r:id="rId3" imgW="609600" imgH="330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10000"/>
                        <a:ext cx="16764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7BFD57C-1B25-4338-9AA5-B6DFE5CB533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2227" name="Object 4"/>
          <p:cNvGraphicFramePr>
            <a:graphicFrameLocks noChangeAspect="1"/>
          </p:cNvGraphicFramePr>
          <p:nvPr/>
        </p:nvGraphicFramePr>
        <p:xfrm>
          <a:off x="1136650" y="312738"/>
          <a:ext cx="6853238" cy="648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4" name="Document" r:id="rId3" imgW="6848856" imgH="6486144" progId="Word.Document.8">
                  <p:embed/>
                </p:oleObj>
              </mc:Choice>
              <mc:Fallback>
                <p:oleObj name="Document" r:id="rId3" imgW="6848856" imgH="648614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312738"/>
                        <a:ext cx="6853238" cy="648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solidFill>
                  <a:schemeClr val="tx2">
                    <a:satMod val="130000"/>
                  </a:schemeClr>
                </a:solidFill>
              </a:rPr>
              <a:t>Cara lain menghitung solusi </a:t>
            </a:r>
            <a:br>
              <a:rPr lang="en-US" sz="3600" b="1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ax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</a:t>
            </a:r>
            <a:r>
              <a:rPr lang="en-US" sz="3600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b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(mod </a:t>
            </a:r>
            <a:r>
              <a:rPr lang="en-US" sz="3600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m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Seperti dalam persamaan biasa,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4</a:t>
            </a:r>
            <a:r>
              <a:rPr lang="en-US" sz="2400" i="1" smtClean="0"/>
              <a:t>x</a:t>
            </a:r>
            <a:r>
              <a:rPr lang="en-US" sz="2400" smtClean="0"/>
              <a:t> = 12  </a:t>
            </a:r>
            <a:r>
              <a:rPr lang="en-US" sz="2400" smtClean="0">
                <a:sym typeface="Wingdings" panose="05000000000000000000" pitchFamily="2" charset="2"/>
              </a:rPr>
              <a:t> kalikan setiap ruas dengan 1/4  (yaitu 	invers 4), maka  1/4  . 4</a:t>
            </a:r>
            <a:r>
              <a:rPr lang="en-US" sz="2400" i="1" smtClean="0">
                <a:sym typeface="Wingdings" panose="05000000000000000000" pitchFamily="2" charset="2"/>
              </a:rPr>
              <a:t>x</a:t>
            </a:r>
            <a:r>
              <a:rPr lang="en-US" sz="2400" smtClean="0">
                <a:sym typeface="Wingdings" panose="05000000000000000000" pitchFamily="2" charset="2"/>
              </a:rPr>
              <a:t>  = 12 . 1/4   </a:t>
            </a:r>
            <a:r>
              <a:rPr lang="en-US" sz="2400" i="1" smtClean="0">
                <a:sym typeface="Wingdings" panose="05000000000000000000" pitchFamily="2" charset="2"/>
              </a:rPr>
              <a:t>x</a:t>
            </a:r>
            <a:r>
              <a:rPr lang="en-US" sz="2400" smtClean="0">
                <a:sym typeface="Wingdings" panose="05000000000000000000" pitchFamily="2" charset="2"/>
              </a:rPr>
              <a:t> = 3</a:t>
            </a:r>
          </a:p>
          <a:p>
            <a:pPr eaLnBrk="1" hangingPunct="1">
              <a:lnSpc>
                <a:spcPct val="90000"/>
              </a:lnSpc>
            </a:pPr>
            <a:endParaRPr lang="en-US" sz="2400" i="1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4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3 (mod 9) </a:t>
            </a: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 kalikan setiap ruas dengan balikan dari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	4 (mod 9) (dalam hal ini sudah kita hitung, yaitu –2)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	    (-2) . 4</a:t>
            </a:r>
            <a:r>
              <a:rPr lang="en-US" sz="2400" i="1" smtClean="0"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 (-2) . 3 (mod 9)  -8</a:t>
            </a:r>
            <a:r>
              <a:rPr lang="en-US" sz="2400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 -6 (mod 9)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   Karena –8  1 (mod 9), maka </a:t>
            </a:r>
            <a:r>
              <a:rPr lang="en-US" sz="2400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 -6 (mod 9). Semua blangan bulat yang kongruen dengan –6 (mod 9) adalah solusinya, yitu 3, 12, …, dan –6, -15, …</a:t>
            </a:r>
            <a:endParaRPr lang="en-US" sz="2400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32DCE0F5-A6BA-476E-AACA-C18459D6556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99E4F87C-3AEE-410D-9D15-2038F357515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4275" name="Object 4"/>
          <p:cNvGraphicFramePr>
            <a:graphicFrameLocks noChangeAspect="1"/>
          </p:cNvGraphicFramePr>
          <p:nvPr/>
        </p:nvGraphicFramePr>
        <p:xfrm>
          <a:off x="838200" y="1905000"/>
          <a:ext cx="8001000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2" name="Document" r:id="rId3" imgW="5486400" imgH="2173986" progId="Word.Document.8">
                  <p:embed/>
                </p:oleObj>
              </mc:Choice>
              <mc:Fallback>
                <p:oleObj name="Document" r:id="rId3" imgW="5486400" imgH="217398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8001000" cy="316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Latihan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MS Mincho" panose="02020609040205080304" pitchFamily="49" charset="-128"/>
              </a:rPr>
              <a:t>Sebuah bilangan bulat jika dibagi dengan 3 bersisa 2 dan jika ia dibagi dengan 5 bersisa 3. Berapakah bilangan bulat tersebut</a:t>
            </a:r>
            <a:r>
              <a:rPr lang="en-US" smtClean="0"/>
              <a:t> 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0B4C4A63-8162-4760-AFD4-2F64745B8FA3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Solusi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ea typeface="MS Mincho" panose="02020609040205080304" pitchFamily="49" charset="-128"/>
              </a:rPr>
              <a:t> </a:t>
            </a:r>
            <a:r>
              <a:rPr lang="en-US" sz="2000" smtClean="0">
                <a:ea typeface="MS Mincho" panose="02020609040205080304" pitchFamily="49" charset="-128"/>
              </a:rPr>
              <a:t>Misal  : bilangan bulat = </a:t>
            </a:r>
            <a:r>
              <a:rPr lang="en-US" sz="2000" i="1" smtClean="0">
                <a:ea typeface="MS Mincho" panose="02020609040205080304" pitchFamily="49" charset="-128"/>
              </a:rPr>
              <a:t>x</a:t>
            </a:r>
            <a:endParaRPr lang="en-US" sz="20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ea typeface="MS Mincho" panose="02020609040205080304" pitchFamily="49" charset="-128"/>
              </a:rPr>
              <a:t>       </a:t>
            </a:r>
            <a:r>
              <a:rPr lang="en-US" sz="2000" i="1" smtClean="0">
                <a:ea typeface="MS Mincho" panose="02020609040205080304" pitchFamily="49" charset="-128"/>
              </a:rPr>
              <a:t>x</a:t>
            </a:r>
            <a:r>
              <a:rPr lang="en-US" sz="2000" smtClean="0">
                <a:ea typeface="MS Mincho" panose="02020609040205080304" pitchFamily="49" charset="-128"/>
              </a:rPr>
              <a:t> mod 3 </a:t>
            </a:r>
            <a:r>
              <a:rPr lang="en-US" altLang="ja-JP" sz="2000" smtClean="0">
                <a:ea typeface="MS Mincho" panose="02020609040205080304" pitchFamily="49" charset="-128"/>
              </a:rPr>
              <a:t>= 2     </a:t>
            </a:r>
            <a:r>
              <a:rPr lang="en-US" altLang="ja-JP" sz="2000" smtClean="0">
                <a:ea typeface="MS Mincho" panose="02020609040205080304" pitchFamily="49" charset="-128"/>
                <a:sym typeface="Wingdings" panose="05000000000000000000" pitchFamily="2" charset="2"/>
              </a:rPr>
              <a:t></a:t>
            </a:r>
            <a:r>
              <a:rPr lang="en-US" altLang="ja-JP" sz="2000" smtClean="0">
                <a:ea typeface="MS Mincho" panose="02020609040205080304" pitchFamily="49" charset="-128"/>
              </a:rPr>
              <a:t>     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2 (mod 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i="1" smtClean="0">
                <a:ea typeface="MS Mincho" panose="02020609040205080304" pitchFamily="49" charset="-128"/>
              </a:rPr>
              <a:t>       x</a:t>
            </a:r>
            <a:r>
              <a:rPr lang="en-US" altLang="ja-JP" sz="2000" smtClean="0">
                <a:ea typeface="MS Mincho" panose="02020609040205080304" pitchFamily="49" charset="-128"/>
              </a:rPr>
              <a:t> mod 5 = 3     </a:t>
            </a:r>
            <a:r>
              <a:rPr lang="en-US" altLang="ja-JP" sz="2000" smtClean="0">
                <a:ea typeface="MS Mincho" panose="02020609040205080304" pitchFamily="49" charset="-128"/>
                <a:sym typeface="Wingdings" panose="05000000000000000000" pitchFamily="2" charset="2"/>
              </a:rPr>
              <a:t></a:t>
            </a:r>
            <a:r>
              <a:rPr lang="en-US" altLang="ja-JP" sz="2000" smtClean="0">
                <a:ea typeface="MS Mincho" panose="02020609040205080304" pitchFamily="49" charset="-128"/>
              </a:rPr>
              <a:t>     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3 (mod 5)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  Jadi, terdapat sistem kekongruenan: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   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2 (mod 3)		(i)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   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3 (mod 5)		(ii)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Untuk kongruen pertama: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	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= 2 + 3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		(iii)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Substitusikan (iii) ke dalam (ii):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	 2 + 3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3 (mod 5) </a:t>
            </a:r>
            <a:r>
              <a:rPr lang="en-US" altLang="ja-JP" sz="2000" smtClean="0">
                <a:ea typeface="MS Mincho" panose="02020609040205080304" pitchFamily="49" charset="-128"/>
                <a:sym typeface="Wingdings" panose="05000000000000000000" pitchFamily="2" charset="2"/>
              </a:rPr>
              <a:t> </a:t>
            </a:r>
            <a:r>
              <a:rPr lang="en-US" altLang="ja-JP" sz="2000" smtClean="0">
                <a:ea typeface="MS Mincho" panose="02020609040205080304" pitchFamily="49" charset="-128"/>
              </a:rPr>
              <a:t>3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1 (mod 5)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diperoleh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      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2 (mod 5) atau 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 = 2 + 5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2</a:t>
            </a:r>
            <a:endParaRPr lang="en-US" sz="2000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05A92C7-6386-49C1-A416-62C3D1BA89D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Teorema Euclidean</a:t>
            </a:r>
            <a:endParaRPr lang="en-GB" b="1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Teorema 1 (Teorema Euclidean).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bilangan bulat,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&gt; 0.  Jika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dibagi dengan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maka terdapat bilangan bulat unik </a:t>
            </a:r>
            <a:r>
              <a:rPr lang="en-US" b="1" i="1" smtClean="0">
                <a:cs typeface="Times New Roman" panose="02020603050405020304" pitchFamily="18" charset="0"/>
              </a:rPr>
              <a:t>q</a:t>
            </a:r>
            <a:r>
              <a:rPr lang="en-US" b="1" smtClean="0">
                <a:cs typeface="Times New Roman" panose="02020603050405020304" pitchFamily="18" charset="0"/>
              </a:rPr>
              <a:t> (</a:t>
            </a:r>
            <a:r>
              <a:rPr lang="en-US" b="1" i="1" smtClean="0">
                <a:cs typeface="Times New Roman" panose="02020603050405020304" pitchFamily="18" charset="0"/>
              </a:rPr>
              <a:t>quotient</a:t>
            </a:r>
            <a:r>
              <a:rPr lang="en-US" b="1" smtClean="0">
                <a:cs typeface="Times New Roman" panose="02020603050405020304" pitchFamily="18" charset="0"/>
              </a:rPr>
              <a:t>) </a:t>
            </a:r>
            <a:r>
              <a:rPr lang="en-US" smtClean="0">
                <a:cs typeface="Times New Roman" panose="02020603050405020304" pitchFamily="18" charset="0"/>
              </a:rPr>
              <a:t>dan </a:t>
            </a:r>
            <a:r>
              <a:rPr lang="en-US" b="1" i="1" smtClean="0">
                <a:cs typeface="Times New Roman" panose="02020603050405020304" pitchFamily="18" charset="0"/>
              </a:rPr>
              <a:t>r</a:t>
            </a:r>
            <a:r>
              <a:rPr lang="en-US" b="1" smtClean="0">
                <a:cs typeface="Times New Roman" panose="02020603050405020304" pitchFamily="18" charset="0"/>
              </a:rPr>
              <a:t> (</a:t>
            </a:r>
            <a:r>
              <a:rPr lang="en-US" b="1" i="1" smtClean="0">
                <a:cs typeface="Times New Roman" panose="02020603050405020304" pitchFamily="18" charset="0"/>
              </a:rPr>
              <a:t>remainder</a:t>
            </a:r>
            <a:r>
              <a:rPr lang="en-US" b="1" smtClean="0">
                <a:cs typeface="Times New Roman" panose="02020603050405020304" pitchFamily="18" charset="0"/>
              </a:rPr>
              <a:t>),  </a:t>
            </a:r>
            <a:r>
              <a:rPr lang="en-US" smtClean="0">
                <a:cs typeface="Times New Roman" panose="02020603050405020304" pitchFamily="18" charset="0"/>
              </a:rPr>
              <a:t>sedemikian sehingga</a:t>
            </a: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                </a:t>
            </a:r>
            <a:r>
              <a:rPr lang="en-US" sz="3600" b="1" i="1" smtClean="0">
                <a:cs typeface="Times New Roman" panose="02020603050405020304" pitchFamily="18" charset="0"/>
              </a:rPr>
              <a:t>m</a:t>
            </a:r>
            <a:r>
              <a:rPr lang="en-US" sz="3600" b="1" smtClean="0">
                <a:cs typeface="Times New Roman" panose="02020603050405020304" pitchFamily="18" charset="0"/>
              </a:rPr>
              <a:t> = </a:t>
            </a:r>
            <a:r>
              <a:rPr lang="en-US" sz="3600" b="1" i="1" smtClean="0">
                <a:cs typeface="Times New Roman" panose="02020603050405020304" pitchFamily="18" charset="0"/>
              </a:rPr>
              <a:t>nq</a:t>
            </a:r>
            <a:r>
              <a:rPr lang="en-US" sz="3600" b="1" smtClean="0">
                <a:cs typeface="Times New Roman" panose="02020603050405020304" pitchFamily="18" charset="0"/>
              </a:rPr>
              <a:t> + </a:t>
            </a:r>
            <a:r>
              <a:rPr lang="en-US" sz="3600" b="1" i="1" smtClean="0">
                <a:cs typeface="Times New Roman" panose="02020603050405020304" pitchFamily="18" charset="0"/>
              </a:rPr>
              <a:t>r</a:t>
            </a:r>
            <a:r>
              <a:rPr lang="en-US" sz="3600" b="1" smtClean="0">
                <a:cs typeface="Times New Roman" panose="02020603050405020304" pitchFamily="18" charset="0"/>
              </a:rPr>
              <a:t>	</a:t>
            </a:r>
            <a:r>
              <a:rPr lang="en-US" smtClean="0">
                <a:cs typeface="Times New Roman" panose="02020603050405020304" pitchFamily="18" charset="0"/>
              </a:rPr>
              <a:t>	           (1)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dengan 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&lt;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AF456D5-833A-4B83-A8A6-0E913CE82E2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706438" y="1524000"/>
            <a:ext cx="8229600" cy="4324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i="1" smtClean="0">
                <a:ea typeface="MS Mincho" panose="02020609040205080304" pitchFamily="49" charset="-128"/>
              </a:rPr>
              <a:t>x</a:t>
            </a:r>
            <a:r>
              <a:rPr lang="en-US" altLang="ja-JP" sz="2400" smtClean="0">
                <a:ea typeface="MS Mincho" panose="02020609040205080304" pitchFamily="49" charset="-128"/>
              </a:rPr>
              <a:t> = 2 + 3</a:t>
            </a:r>
            <a:r>
              <a:rPr lang="en-US" altLang="ja-JP" sz="2400" i="1" smtClean="0">
                <a:ea typeface="MS Mincho" panose="02020609040205080304" pitchFamily="49" charset="-128"/>
              </a:rPr>
              <a:t>k</a:t>
            </a:r>
            <a:r>
              <a:rPr lang="en-US" altLang="ja-JP" sz="2400" baseline="-30000" smtClean="0">
                <a:ea typeface="MS Mincho" panose="02020609040205080304" pitchFamily="49" charset="-128"/>
              </a:rPr>
              <a:t>1</a:t>
            </a: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   = 2 + 3 (2 + 5</a:t>
            </a:r>
            <a:r>
              <a:rPr lang="en-US" altLang="ja-JP" sz="2400" i="1" smtClean="0">
                <a:ea typeface="MS Mincho" panose="02020609040205080304" pitchFamily="49" charset="-128"/>
              </a:rPr>
              <a:t>k</a:t>
            </a:r>
            <a:r>
              <a:rPr lang="en-US" altLang="ja-JP" sz="2400" baseline="-30000" smtClean="0">
                <a:ea typeface="MS Mincho" panose="02020609040205080304" pitchFamily="49" charset="-128"/>
              </a:rPr>
              <a:t>2</a:t>
            </a:r>
            <a:r>
              <a:rPr lang="en-US" altLang="ja-JP" sz="2400" smtClean="0">
                <a:ea typeface="MS Mincho" panose="02020609040205080304" pitchFamily="49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   = 2 + 6 + 15</a:t>
            </a:r>
            <a:r>
              <a:rPr lang="en-US" altLang="ja-JP" sz="2400" i="1" smtClean="0">
                <a:ea typeface="MS Mincho" panose="02020609040205080304" pitchFamily="49" charset="-128"/>
              </a:rPr>
              <a:t>k</a:t>
            </a:r>
            <a:r>
              <a:rPr lang="en-US" altLang="ja-JP" sz="2400" baseline="-30000" smtClean="0">
                <a:ea typeface="MS Mincho" panose="02020609040205080304" pitchFamily="49" charset="-128"/>
              </a:rPr>
              <a:t>2</a:t>
            </a: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   = 8 + 15</a:t>
            </a:r>
            <a:r>
              <a:rPr lang="en-US" altLang="ja-JP" sz="2400" i="1" smtClean="0">
                <a:ea typeface="MS Mincho" panose="02020609040205080304" pitchFamily="49" charset="-128"/>
              </a:rPr>
              <a:t>k</a:t>
            </a:r>
            <a:r>
              <a:rPr lang="en-US" altLang="ja-JP" sz="2400" i="1" baseline="-30000" smtClean="0">
                <a:ea typeface="MS Mincho" panose="02020609040205080304" pitchFamily="49" charset="-128"/>
              </a:rPr>
              <a:t>2</a:t>
            </a:r>
            <a:r>
              <a:rPr lang="en-US" altLang="ja-JP" sz="2400" smtClean="0">
                <a:ea typeface="MS Mincho" panose="02020609040205080304" pitchFamily="49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atau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i="1" smtClean="0">
                <a:ea typeface="MS Mincho" panose="02020609040205080304" pitchFamily="49" charset="-128"/>
              </a:rPr>
              <a:t> x</a:t>
            </a:r>
            <a:r>
              <a:rPr lang="en-US" altLang="ja-JP" sz="2400" smtClean="0">
                <a:ea typeface="MS Mincho" panose="02020609040205080304" pitchFamily="49" charset="-128"/>
              </a:rPr>
              <a:t> </a:t>
            </a:r>
            <a:r>
              <a:rPr lang="en-US" altLang="ja-JP" sz="2400" smtClean="0">
                <a:ea typeface="MS Mincho" panose="02020609040205080304" pitchFamily="49" charset="-128"/>
                <a:sym typeface="Symbol" panose="05050102010706020507" pitchFamily="18" charset="2"/>
              </a:rPr>
              <a:t> 8 (mod 15)</a:t>
            </a: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Semua nilai </a:t>
            </a:r>
            <a:r>
              <a:rPr lang="en-US" altLang="ja-JP" sz="2400" i="1" smtClean="0">
                <a:ea typeface="MS Mincho" panose="02020609040205080304" pitchFamily="49" charset="-128"/>
              </a:rPr>
              <a:t>x</a:t>
            </a:r>
            <a:r>
              <a:rPr lang="en-US" altLang="ja-JP" sz="2400" smtClean="0">
                <a:ea typeface="MS Mincho" panose="02020609040205080304" pitchFamily="49" charset="-128"/>
              </a:rPr>
              <a:t> yang kongruen dengan </a:t>
            </a:r>
            <a:r>
              <a:rPr lang="en-US" altLang="ja-JP" sz="2400" smtClean="0">
                <a:ea typeface="MS Mincho" panose="02020609040205080304" pitchFamily="49" charset="-128"/>
                <a:sym typeface="Symbol" panose="05050102010706020507" pitchFamily="18" charset="2"/>
              </a:rPr>
              <a:t>8 (mod 15) adalah solusinya, yaitu</a:t>
            </a: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 </a:t>
            </a:r>
            <a:r>
              <a:rPr lang="en-US" altLang="ja-JP" sz="2400" i="1" smtClean="0">
                <a:ea typeface="MS Mincho" panose="02020609040205080304" pitchFamily="49" charset="-128"/>
              </a:rPr>
              <a:t>x</a:t>
            </a:r>
            <a:r>
              <a:rPr lang="en-US" altLang="ja-JP" sz="2400" smtClean="0">
                <a:ea typeface="MS Mincho" panose="02020609040205080304" pitchFamily="49" charset="-128"/>
              </a:rPr>
              <a:t> = 8,  </a:t>
            </a:r>
            <a:r>
              <a:rPr lang="en-US" altLang="ja-JP" sz="2400" i="1" smtClean="0">
                <a:ea typeface="MS Mincho" panose="02020609040205080304" pitchFamily="49" charset="-128"/>
              </a:rPr>
              <a:t> x</a:t>
            </a:r>
            <a:r>
              <a:rPr lang="en-US" altLang="ja-JP" sz="2400" smtClean="0">
                <a:ea typeface="MS Mincho" panose="02020609040205080304" pitchFamily="49" charset="-128"/>
              </a:rPr>
              <a:t> = 23, </a:t>
            </a:r>
            <a:r>
              <a:rPr lang="en-US" altLang="ja-JP" sz="2400" i="1" smtClean="0">
                <a:ea typeface="MS Mincho" panose="02020609040205080304" pitchFamily="49" charset="-128"/>
              </a:rPr>
              <a:t> x</a:t>
            </a:r>
            <a:r>
              <a:rPr lang="en-US" altLang="ja-JP" sz="2400" smtClean="0">
                <a:ea typeface="MS Mincho" panose="02020609040205080304" pitchFamily="49" charset="-128"/>
              </a:rPr>
              <a:t> = 38,  …, </a:t>
            </a:r>
            <a:r>
              <a:rPr lang="en-US" altLang="ja-JP" sz="2400" i="1" smtClean="0">
                <a:ea typeface="MS Mincho" panose="02020609040205080304" pitchFamily="49" charset="-128"/>
              </a:rPr>
              <a:t> x</a:t>
            </a:r>
            <a:r>
              <a:rPr lang="en-US" altLang="ja-JP" sz="2400" smtClean="0">
                <a:ea typeface="MS Mincho" panose="02020609040205080304" pitchFamily="49" charset="-128"/>
              </a:rPr>
              <a:t> = -7, </a:t>
            </a:r>
            <a:r>
              <a:rPr lang="en-US" sz="2400" smtClean="0">
                <a:ea typeface="MS Mincho" panose="02020609040205080304" pitchFamily="49" charset="-128"/>
              </a:rPr>
              <a:t>dst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13461E2-FCCF-4502-BB47-7A8659ABF3D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41" y="533400"/>
            <a:ext cx="8229600" cy="1066800"/>
          </a:xfrm>
        </p:spPr>
        <p:txBody>
          <a:bodyPr/>
          <a:lstStyle/>
          <a:p>
            <a:r>
              <a:rPr lang="en-US" smtClean="0"/>
              <a:t>TUGAS TEORI BILANGAN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682" y="1600201"/>
            <a:ext cx="4447029" cy="5175186"/>
          </a:xfrm>
        </p:spPr>
        <p:txBody>
          <a:bodyPr/>
          <a:lstStyle/>
          <a:p>
            <a:pPr marL="360363" indent="-252413">
              <a:buFont typeface="+mj-lt"/>
              <a:buAutoNum type="arabicPeriod"/>
            </a:pPr>
            <a:r>
              <a:rPr lang="en-US" sz="1800" smtClean="0"/>
              <a:t>Tentukan bilangan q dan r sehingga m=nq+r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/>
              <a:t> </a:t>
            </a:r>
            <a:r>
              <a:rPr lang="en-US" sz="1800" smtClean="0"/>
              <a:t>m=-221, n=12		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 m=-246, n=49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/>
              <a:t> </a:t>
            </a:r>
            <a:r>
              <a:rPr lang="en-US" sz="1800" smtClean="0"/>
              <a:t>m=0, n=47	</a:t>
            </a:r>
          </a:p>
          <a:p>
            <a:pPr marL="401637" lvl="1" indent="0">
              <a:buNone/>
            </a:pPr>
            <a:r>
              <a:rPr lang="en-US" sz="1800" smtClean="0"/>
              <a:t>	</a:t>
            </a:r>
          </a:p>
          <a:p>
            <a:pPr marL="360363" indent="-252413">
              <a:buFont typeface="+mj-lt"/>
              <a:buAutoNum type="arabicPeriod"/>
            </a:pPr>
            <a:r>
              <a:rPr lang="en-US" sz="1800" smtClean="0"/>
              <a:t>Hitung pembagian modulo berikut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-173 mod 21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-340 mod 9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0 mod 34</a:t>
            </a:r>
          </a:p>
          <a:p>
            <a:pPr marL="401637" lvl="1" indent="0">
              <a:buNone/>
            </a:pPr>
            <a:endParaRPr lang="en-US" sz="1800" smtClean="0"/>
          </a:p>
          <a:p>
            <a:pPr marL="360363" indent="-252413">
              <a:buFont typeface="+mj-lt"/>
              <a:buAutoNum type="arabicPeriod"/>
            </a:pPr>
            <a:r>
              <a:rPr lang="en-US" sz="1800" smtClean="0"/>
              <a:t>Tuliskan pasangan bilangan bulat yang relative prima satu sama lain.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21, 34, 55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25, 41, </a:t>
            </a:r>
            <a:r>
              <a:rPr lang="en-US" sz="1800" smtClean="0"/>
              <a:t>49</a:t>
            </a:r>
            <a:endParaRPr lang="en-US" sz="1800" smtClean="0"/>
          </a:p>
          <a:p>
            <a:pPr marL="915987" lvl="1" indent="-514350">
              <a:buFont typeface="+mj-lt"/>
              <a:buAutoNum type="alphaLcPeriod"/>
            </a:pPr>
            <a:endParaRPr lang="en-US" sz="1800" smtClean="0"/>
          </a:p>
          <a:p>
            <a:pPr marL="915987" lvl="1" indent="-514350"/>
            <a:endParaRPr lang="en-US" sz="180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75187"/>
          </a:xfrm>
        </p:spPr>
        <p:txBody>
          <a:bodyPr/>
          <a:lstStyle/>
          <a:p>
            <a:pPr marL="449263" indent="-341313">
              <a:buFont typeface="+mj-lt"/>
              <a:buAutoNum type="arabicPeriod" startAt="4"/>
            </a:pPr>
            <a:r>
              <a:rPr lang="en-US" sz="1800"/>
              <a:t>Selesaikan kekongruenan lanjar</a:t>
            </a:r>
          </a:p>
          <a:p>
            <a:pPr marL="652463" lvl="1" indent="-252413">
              <a:buFont typeface="+mj-lt"/>
              <a:buAutoNum type="alphaLcPeriod"/>
            </a:pPr>
            <a:r>
              <a:rPr lang="en-US" sz="1800"/>
              <a:t>4x=5 (mod 8)</a:t>
            </a:r>
          </a:p>
          <a:p>
            <a:pPr marL="652463" lvl="1" indent="-252413">
              <a:buFont typeface="+mj-lt"/>
              <a:buAutoNum type="alphaLcPeriod"/>
            </a:pPr>
            <a:r>
              <a:rPr lang="en-US" sz="1800"/>
              <a:t>2x=7 (mod 17)</a:t>
            </a:r>
          </a:p>
          <a:p>
            <a:pPr marL="360363" indent="-252413">
              <a:buFont typeface="+mj-lt"/>
              <a:buAutoNum type="arabicPeriod" startAt="5"/>
            </a:pPr>
            <a:endParaRPr lang="en-US" sz="1800" smtClean="0"/>
          </a:p>
          <a:p>
            <a:pPr marL="360363" indent="-252413">
              <a:buFont typeface="+mj-lt"/>
              <a:buAutoNum type="arabicPeriod" startAt="5"/>
            </a:pPr>
            <a:r>
              <a:rPr lang="en-US" sz="1800" smtClean="0"/>
              <a:t>Tentukan inversi dari a mod m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 smtClean="0"/>
              <a:t> a=34, m=5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/>
              <a:t> </a:t>
            </a:r>
            <a:r>
              <a:rPr lang="en-US" sz="1800" smtClean="0"/>
              <a:t>a=178, m=62</a:t>
            </a:r>
          </a:p>
          <a:p>
            <a:pPr marL="565150" indent="-457200">
              <a:buFont typeface="+mj-lt"/>
              <a:buAutoNum type="arabicPeriod" startAt="5"/>
            </a:pPr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5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724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Chinese Remainder Problem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Pada abad pertama, seorang matematikawan China yang bernama Sun Tse mengajukan pertanyaan sebagai berikut: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	Tentukan sebuah bilangan bulat yang bila dibagi dengan 5 menyisakan 3, bila dibagi 7 menyisakan 5, dan bila dibagi 11 menyisakan 7.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Misakan bilangan bulat tersebut = 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. Formulasikan kedalam sistem kongruen lanjar: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		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3 (mod 5)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5 (mod 7)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7 (mod 11)</a:t>
            </a:r>
            <a:endParaRPr lang="en-GB" sz="2400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3BE2127A-335C-4A80-B639-458C7D91E28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43050"/>
            <a:ext cx="8229600" cy="43243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Teorema 5. (</a:t>
            </a:r>
            <a:r>
              <a:rPr lang="en-US" b="1" i="1" smtClean="0">
                <a:cs typeface="Times New Roman" panose="02020603050405020304" pitchFamily="18" charset="0"/>
              </a:rPr>
              <a:t>Chinese Remainder Theorem</a:t>
            </a:r>
            <a:r>
              <a:rPr lang="en-US" b="1" smtClean="0">
                <a:cs typeface="Times New Roman" panose="02020603050405020304" pitchFamily="18" charset="0"/>
              </a:rPr>
              <a:t>)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1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2</a:t>
            </a:r>
            <a:r>
              <a:rPr lang="en-US" smtClean="0">
                <a:cs typeface="Times New Roman" panose="02020603050405020304" pitchFamily="18" charset="0"/>
              </a:rPr>
              <a:t>, …,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adalah bilangan bulat positif sedemikian sehingga PBB(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i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j</a:t>
            </a:r>
            <a:r>
              <a:rPr lang="en-US" smtClean="0">
                <a:cs typeface="Times New Roman" panose="02020603050405020304" pitchFamily="18" charset="0"/>
              </a:rPr>
              <a:t>) = 1 untuk </a:t>
            </a:r>
            <a:r>
              <a:rPr lang="en-US" i="1" smtClean="0">
                <a:cs typeface="Times New Roman" panose="02020603050405020304" pitchFamily="18" charset="0"/>
              </a:rPr>
              <a:t>i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j</a:t>
            </a:r>
            <a:r>
              <a:rPr lang="en-US" smtClean="0">
                <a:cs typeface="Times New Roman" panose="02020603050405020304" pitchFamily="18" charset="0"/>
              </a:rPr>
              <a:t>. Maka sistem kongruen lanjar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	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i="1" baseline="-30000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mempunyai sebuah solusi unik dalam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1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2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…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  <a:endParaRPr lang="en-GB" smtClean="0"/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1879119D-D193-459D-901C-F361382C109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2585D15-5573-4E4A-BD10-B667D9DC1BB0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0419" name="Object 4"/>
          <p:cNvGraphicFramePr>
            <a:graphicFrameLocks noChangeAspect="1"/>
          </p:cNvGraphicFramePr>
          <p:nvPr/>
        </p:nvGraphicFramePr>
        <p:xfrm>
          <a:off x="909638" y="611188"/>
          <a:ext cx="7847012" cy="589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6" name="Document" r:id="rId3" imgW="5486400" imgH="4125468" progId="Word.Document.8">
                  <p:embed/>
                </p:oleObj>
              </mc:Choice>
              <mc:Fallback>
                <p:oleObj name="Document" r:id="rId3" imgW="5486400" imgH="412546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611188"/>
                        <a:ext cx="7847012" cy="589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359166" y="1447800"/>
            <a:ext cx="8229600" cy="43243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Solusi unik ini mudah dibuktikan sebagai berikut.  Solusi tersebut dalam modulo: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1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2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3</a:t>
            </a:r>
            <a:r>
              <a:rPr lang="en-US" smtClean="0">
                <a:cs typeface="Times New Roman" panose="02020603050405020304" pitchFamily="18" charset="0"/>
              </a:rPr>
              <a:t> =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11 =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77 = 11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35.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Karena 77 . 3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5),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	      55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7),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      35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11),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maka  solusi unik dari sistem kongruen tersebut adalah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3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77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 + 5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55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6  + 7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6 (mod 385)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3813 (mod 385)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	   </a:t>
            </a:r>
            <a:r>
              <a:rPr lang="en-US" smtClean="0">
                <a:cs typeface="Times New Roman" panose="02020603050405020304" pitchFamily="18" charset="0"/>
              </a:rPr>
              <a:t> 348 (mod 385)</a:t>
            </a:r>
            <a:endParaRPr lang="en-GB" smtClean="0"/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C09E0A4-5236-4FAF-A722-FD566BDEC5A0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Bilangan Prima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Bilangan bulat positif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 &gt; 1) disebut bilangan prima jika pembaginya hanya 1 dan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Contoh: 23 adalah bilangan prima karena ia hanya habis dibagi oleh 1 dan 23. </a:t>
            </a:r>
          </a:p>
          <a:p>
            <a:pPr eaLnBrk="1" hangingPunct="1"/>
            <a:endParaRPr lang="en-GB" smtClean="0"/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471B201-ECBA-46EA-9269-CE6829996DC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3243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Karena bilangan prima harus lebih besar dari 1, maka barisan bilangan prima dimulai dari 2, yaitu 2, 3, 5, 7, 11, 13, …. </a:t>
            </a:r>
          </a:p>
          <a:p>
            <a:pPr algn="just" eaLnBrk="1" hangingPunct="1">
              <a:lnSpc>
                <a:spcPct val="90000"/>
              </a:lnSpc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Seluruh bilangan prima adalah bilangan ganjil, kecuali 2 yang merupakan bilangan genap.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Bilangan selain prima disebut bilangan </a:t>
            </a:r>
            <a:r>
              <a:rPr lang="en-US" b="1" smtClean="0">
                <a:cs typeface="Times New Roman" panose="02020603050405020304" pitchFamily="18" charset="0"/>
              </a:rPr>
              <a:t>komposit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i="1" smtClean="0">
                <a:cs typeface="Times New Roman" panose="02020603050405020304" pitchFamily="18" charset="0"/>
              </a:rPr>
              <a:t>composite</a:t>
            </a:r>
            <a:r>
              <a:rPr lang="en-US" smtClean="0">
                <a:cs typeface="Times New Roman" panose="02020603050405020304" pitchFamily="18" charset="0"/>
              </a:rPr>
              <a:t>). Misalnya 20 adalah bilangan komposit karena 20 dapat dibagi oleh 2, 4, 5, dan 10, selain 1 dan 20 sendiri.</a:t>
            </a:r>
            <a:endParaRPr lang="en-GB" smtClean="0"/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123F4A58-07C2-49BD-91DC-246FB74BF659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Teorema 6. (</a:t>
            </a:r>
            <a:r>
              <a:rPr lang="en-US" b="1" i="1" smtClean="0">
                <a:cs typeface="Times New Roman" panose="02020603050405020304" pitchFamily="18" charset="0"/>
              </a:rPr>
              <a:t>The Fundamental Theorem of Arithmetic</a:t>
            </a:r>
            <a:r>
              <a:rPr lang="en-US" b="1" smtClean="0">
                <a:cs typeface="Times New Roman" panose="02020603050405020304" pitchFamily="18" charset="0"/>
              </a:rPr>
              <a:t>). </a:t>
            </a:r>
            <a:r>
              <a:rPr lang="en-US" smtClean="0">
                <a:cs typeface="Times New Roman" panose="02020603050405020304" pitchFamily="18" charset="0"/>
              </a:rPr>
              <a:t>Setiap bilangan bulat positif yang lebih besar atau sama dengan 2 dapat dinyatakan sebagai perkalian satu atau lebih bilangan prima.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Contoh 16.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9 = 3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3	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100 = 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5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13 = 13	 (atau 1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13)	</a:t>
            </a:r>
            <a:endParaRPr lang="en-GB" smtClean="0"/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76B1707D-DF59-422C-8F34-2E740F6A34E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769225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Tes bilangan prima: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(i) bagi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dengan sejumlah bilangan prima, mulai dari 2, 3, … , bilangan prima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(ii) Jika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habis dibagi dengan salah satu dari bilangan prima tersebut, maka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adalah bilangan komposit,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(ii) tetapi jika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tidak habis dibagi oleh semua bilangan prima tersebut, maka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adalah bilangan prima.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80DA164C-8E06-47C5-8CF4-2DB94DC9B833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1219200"/>
            <a:ext cx="7769225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Contoh 2.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(i)  1987/97 = 20, sisa 47: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1987 = 97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20 + 47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(ii) –22/3 = –8, sisa 2: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 –22 = 3(–8) + 2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tetapi –22 = 3(–7)  – 1 salah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karena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= –1 (syarat 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&lt; </a:t>
            </a:r>
            <a:r>
              <a:rPr lang="en-US" i="1" smtClean="0">
                <a:cs typeface="Times New Roman" panose="02020603050405020304" pitchFamily="18" charset="0"/>
              </a:rPr>
              <a:t>n)</a:t>
            </a:r>
            <a:endParaRPr lang="en-GB" smtClean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B0153445-5BEA-4A24-9DFE-31A3F1E004AC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914400"/>
            <a:ext cx="7769225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17.</a:t>
            </a:r>
            <a:r>
              <a:rPr lang="en-US" smtClean="0">
                <a:cs typeface="Times New Roman" panose="02020603050405020304" pitchFamily="18" charset="0"/>
              </a:rPr>
              <a:t> Tes apakah (i) 171 dan (ii) 199 merupakan bilangan prima atau komposit.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US" u="sng" smtClean="0">
                <a:cs typeface="Times New Roman" panose="02020603050405020304" pitchFamily="18" charset="0"/>
              </a:rPr>
              <a:t>Penyelesaian</a:t>
            </a:r>
            <a:r>
              <a:rPr lang="en-US" i="1" smtClean="0">
                <a:cs typeface="Times New Roman" panose="02020603050405020304" pitchFamily="18" charset="0"/>
              </a:rPr>
              <a:t>: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(i)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smtClean="0">
                <a:cs typeface="Times New Roman" panose="02020603050405020304" pitchFamily="18" charset="0"/>
              </a:rPr>
              <a:t>171 = 13.077. Bilangan prima yang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smtClean="0">
                <a:cs typeface="Times New Roman" panose="02020603050405020304" pitchFamily="18" charset="0"/>
              </a:rPr>
              <a:t>171 adalah 2, 3, 5, 7, 11, 13.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Karena 171 habis dibagi 3, maka 171 adalah bilangan komposit.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(ii)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smtClean="0">
                <a:cs typeface="Times New Roman" panose="02020603050405020304" pitchFamily="18" charset="0"/>
              </a:rPr>
              <a:t>199 = 14.107. Bilangan prima yang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smtClean="0">
                <a:cs typeface="Times New Roman" panose="02020603050405020304" pitchFamily="18" charset="0"/>
              </a:rPr>
              <a:t>199 adalah 2, 3, 5, 7, 11, 13.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Karena 199 tidak habis dibagi 2, 3, 5, 7, 11, dan 13, maka 199 adalah bilangan prima.	 </a:t>
            </a:r>
            <a:endParaRPr lang="en-GB" smtClean="0">
              <a:cs typeface="Times New Roman" panose="02020603050405020304" pitchFamily="18" charset="0"/>
            </a:endParaRP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FA7AD1E5-0A26-43B4-8523-697C7D238D21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Teorema 6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b="1" smtClean="0">
                <a:cs typeface="Times New Roman" panose="02020603050405020304" pitchFamily="18" charset="0"/>
              </a:rPr>
              <a:t>Teorema Fermat</a:t>
            </a:r>
            <a:r>
              <a:rPr lang="en-US" smtClean="0">
                <a:cs typeface="Times New Roman" panose="02020603050405020304" pitchFamily="18" charset="0"/>
              </a:rPr>
              <a:t>). Jika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 adalah bilangan prima dan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adalah bilangan bulat  yang tidak habis dibagi dengan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,  yaitu PBB(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) = 1, maka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i="1" baseline="30000" smtClean="0">
                <a:cs typeface="Times New Roman" panose="02020603050405020304" pitchFamily="18" charset="0"/>
              </a:rPr>
              <a:t>p</a:t>
            </a:r>
            <a:r>
              <a:rPr lang="en-US" baseline="30000" smtClean="0">
                <a:cs typeface="Times New Roman" panose="02020603050405020304" pitchFamily="18" charset="0"/>
              </a:rPr>
              <a:t>–1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725907B-B016-4D82-B96D-BB558A577AC8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457200"/>
            <a:ext cx="7769225" cy="41132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Contoh 18.</a:t>
            </a:r>
            <a:r>
              <a:rPr lang="en-US" smtClean="0">
                <a:cs typeface="Times New Roman" panose="02020603050405020304" pitchFamily="18" charset="0"/>
              </a:rPr>
              <a:t>   Tes apakah 17 dan 21 bilangan prima atau bukan dengan Teorema Fermat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Ambil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= 2 karena PBB(17, 2) = 1 dan PBB(21, 2) = 1.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(i) 2</a:t>
            </a:r>
            <a:r>
              <a:rPr lang="en-US" baseline="30000" smtClean="0">
                <a:cs typeface="Times New Roman" panose="02020603050405020304" pitchFamily="18" charset="0"/>
              </a:rPr>
              <a:t>17–1</a:t>
            </a:r>
            <a:r>
              <a:rPr lang="en-US" smtClean="0">
                <a:cs typeface="Times New Roman" panose="02020603050405020304" pitchFamily="18" charset="0"/>
              </a:rPr>
              <a:t> = 65536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17)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     karena 17 habis membagi 65536 – 1 = 65535   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  Jadi, 17 prima.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(ii) 	2</a:t>
            </a:r>
            <a:r>
              <a:rPr lang="en-US" baseline="30000" smtClean="0">
                <a:cs typeface="Times New Roman" panose="02020603050405020304" pitchFamily="18" charset="0"/>
              </a:rPr>
              <a:t>21–1</a:t>
            </a:r>
            <a:r>
              <a:rPr lang="en-US" smtClean="0">
                <a:cs typeface="Times New Roman" panose="02020603050405020304" pitchFamily="18" charset="0"/>
              </a:rPr>
              <a:t> =1048576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\ 1 (mod 21)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	karena 21 tidak habis membagi 1048576 – 1 =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1048575.	</a:t>
            </a:r>
            <a:r>
              <a:rPr lang="en-GB" smtClean="0"/>
              <a:t> </a:t>
            </a:r>
            <a:endParaRPr lang="en-US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Jadi, 21 bukan prima</a:t>
            </a:r>
            <a:endParaRPr lang="en-GB" smtClean="0"/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3975624A-CE8D-41A6-A69A-663763BA9FC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381000"/>
            <a:ext cx="7769225" cy="5867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Kelemahan Teorema Fermat: terdapat bilangan komposit </a:t>
            </a:r>
            <a:r>
              <a:rPr lang="en-US" sz="2400" i="1" smtClean="0">
                <a:cs typeface="Times New Roman" panose="02020603050405020304" pitchFamily="18" charset="0"/>
              </a:rPr>
              <a:t>n</a:t>
            </a:r>
            <a:r>
              <a:rPr lang="en-US" sz="2400" smtClean="0">
                <a:cs typeface="Times New Roman" panose="02020603050405020304" pitchFamily="18" charset="0"/>
              </a:rPr>
              <a:t> sedemikian sehingga 2</a:t>
            </a:r>
            <a:r>
              <a:rPr lang="en-US" sz="2400" i="1" baseline="30000" smtClean="0">
                <a:cs typeface="Times New Roman" panose="02020603050405020304" pitchFamily="18" charset="0"/>
              </a:rPr>
              <a:t>n</a:t>
            </a:r>
            <a:r>
              <a:rPr lang="en-US" sz="2400" baseline="30000" smtClean="0">
                <a:cs typeface="Times New Roman" panose="02020603050405020304" pitchFamily="18" charset="0"/>
              </a:rPr>
              <a:t>–1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1 (mod </a:t>
            </a:r>
            <a:r>
              <a:rPr lang="en-US" sz="2400" i="1" smtClean="0">
                <a:cs typeface="Times New Roman" panose="02020603050405020304" pitchFamily="18" charset="0"/>
              </a:rPr>
              <a:t>n</a:t>
            </a:r>
            <a:r>
              <a:rPr lang="en-US" sz="2400" smtClean="0">
                <a:cs typeface="Times New Roman" panose="02020603050405020304" pitchFamily="18" charset="0"/>
              </a:rPr>
              <a:t>). Bilangan bulat seperti itu disebut bilangan </a:t>
            </a:r>
            <a:r>
              <a:rPr lang="en-US" sz="2400" b="1" smtClean="0">
                <a:cs typeface="Times New Roman" panose="02020603050405020304" pitchFamily="18" charset="0"/>
              </a:rPr>
              <a:t>prima semu</a:t>
            </a:r>
            <a:r>
              <a:rPr lang="en-US" sz="2400" smtClean="0">
                <a:cs typeface="Times New Roman" panose="02020603050405020304" pitchFamily="18" charset="0"/>
              </a:rPr>
              <a:t> (</a:t>
            </a:r>
            <a:r>
              <a:rPr lang="en-US" sz="2400" i="1" smtClean="0">
                <a:cs typeface="Times New Roman" panose="02020603050405020304" pitchFamily="18" charset="0"/>
              </a:rPr>
              <a:t>pseudoprimes</a:t>
            </a:r>
            <a:r>
              <a:rPr lang="en-US" sz="2400" smtClean="0">
                <a:cs typeface="Times New Roman" panose="02020603050405020304" pitchFamily="18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Contoh: 341 adalah komposit (karena 341 = 11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31) sekaligus bilangan prima semu, karena menurut teorema Fermat,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			2</a:t>
            </a:r>
            <a:r>
              <a:rPr lang="en-US" sz="2400" baseline="30000" smtClean="0">
                <a:cs typeface="Times New Roman" panose="02020603050405020304" pitchFamily="18" charset="0"/>
              </a:rPr>
              <a:t>340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1 (mod 341)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Untunglah bilangan prima semu relatif jarang terdapat. </a:t>
            </a:r>
          </a:p>
          <a:p>
            <a:pPr algn="just" eaLnBrk="1" hangingPunct="1">
              <a:lnSpc>
                <a:spcPct val="90000"/>
              </a:lnSpc>
            </a:pP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Untuk bilangan bulat yang lebih kecil dari 10</a:t>
            </a:r>
            <a:r>
              <a:rPr lang="en-US" sz="2400" baseline="30000" smtClean="0">
                <a:cs typeface="Times New Roman" panose="02020603050405020304" pitchFamily="18" charset="0"/>
              </a:rPr>
              <a:t>10</a:t>
            </a:r>
            <a:r>
              <a:rPr lang="en-US" sz="2400" smtClean="0">
                <a:cs typeface="Times New Roman" panose="02020603050405020304" pitchFamily="18" charset="0"/>
              </a:rPr>
              <a:t> terdapat 455.052.512 bilangan prima, tapi hanya 14.884 buah yang merupakan bilangan prima semu terhadap basis 2.</a:t>
            </a:r>
            <a:r>
              <a:rPr lang="en-US" sz="2400" i="1" smtClean="0">
                <a:cs typeface="Times New Roman" panose="02020603050405020304" pitchFamily="18" charset="0"/>
              </a:rPr>
              <a:t> 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</a:t>
            </a:r>
            <a:endParaRPr lang="en-GB" sz="2400" smtClean="0"/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962F4661-D47F-435B-8D35-EA4415BA8100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Aplikasi Teori Bilangan</a:t>
            </a:r>
            <a:endParaRPr lang="en-GB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ISBN</a:t>
            </a:r>
            <a:r>
              <a:rPr lang="en-US" smtClean="0"/>
              <a:t> (</a:t>
            </a:r>
            <a:r>
              <a:rPr lang="en-US" i="1" smtClean="0"/>
              <a:t>International Book Serial Number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Fungsi </a:t>
            </a:r>
            <a:r>
              <a:rPr lang="en-US" i="1" smtClean="0"/>
              <a:t>hash</a:t>
            </a:r>
          </a:p>
          <a:p>
            <a:pPr eaLnBrk="1" hangingPunct="1"/>
            <a:r>
              <a:rPr lang="en-US" smtClean="0"/>
              <a:t>Kriptografi</a:t>
            </a:r>
            <a:endParaRPr lang="en-US" i="1" smtClean="0"/>
          </a:p>
          <a:p>
            <a:pPr eaLnBrk="1" hangingPunct="1"/>
            <a:r>
              <a:rPr lang="en-US" smtClean="0"/>
              <a:t>Pembangkit bilangan acak-semu</a:t>
            </a:r>
          </a:p>
          <a:p>
            <a:pPr eaLnBrk="1" hangingPunct="1"/>
            <a:r>
              <a:rPr lang="en-US" smtClean="0"/>
              <a:t>dll</a:t>
            </a:r>
            <a:endParaRPr lang="en-GB" smtClean="0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C39BA61-B94E-42DB-A960-0CCEF07CA22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TUGAS ALGORITMA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Buatlah algoritma </a:t>
            </a:r>
            <a:r>
              <a:rPr lang="en-US" smtClean="0"/>
              <a:t>dan kamus data untuk </a:t>
            </a:r>
            <a:r>
              <a:rPr lang="en-US"/>
              <a:t>menghitung komisi yang diterima salesman berdasarkan </a:t>
            </a:r>
            <a:r>
              <a:rPr lang="en-US" smtClean="0"/>
              <a:t>jumlah penjualan </a:t>
            </a:r>
            <a:r>
              <a:rPr lang="en-US"/>
              <a:t>yang </a:t>
            </a:r>
            <a:r>
              <a:rPr lang="en-US" smtClean="0"/>
              <a:t>dicapainya perhari. Salesman </a:t>
            </a:r>
            <a:r>
              <a:rPr lang="en-US"/>
              <a:t>itu mendapat komisi 10% dari hasil penjualan. </a:t>
            </a:r>
            <a:r>
              <a:rPr lang="en-US" smtClean="0"/>
              <a:t>Tampilkan</a:t>
            </a:r>
            <a:r>
              <a:rPr lang="sv-SE" smtClean="0"/>
              <a:t>, </a:t>
            </a:r>
            <a:r>
              <a:rPr lang="sv-SE"/>
              <a:t>nama salesman dan besar komisi yang </a:t>
            </a:r>
            <a:r>
              <a:rPr lang="sv-SE" smtClean="0"/>
              <a:t>diperoleh dan besar pendapatan salesman per bulan jika ia menghabiskan 30% pendapatannya untuk makan selama sebulan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5536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TUGAS ALGORITMA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Buat algoritma </a:t>
            </a:r>
            <a:r>
              <a:rPr lang="en-US" smtClean="0"/>
              <a:t>dan kamus data untuk </a:t>
            </a:r>
            <a:r>
              <a:rPr lang="en-US"/>
              <a:t>membuat tampilkan tulisan berikut</a:t>
            </a:r>
          </a:p>
          <a:p>
            <a:pPr marL="109537" indent="0">
              <a:buNone/>
            </a:pPr>
            <a:r>
              <a:rPr lang="en-US"/>
              <a:t>	UNIKOM</a:t>
            </a:r>
          </a:p>
          <a:p>
            <a:pPr marL="109537" indent="0">
              <a:buNone/>
            </a:pPr>
            <a:r>
              <a:rPr lang="en-US"/>
              <a:t>	UNIKO</a:t>
            </a:r>
          </a:p>
          <a:p>
            <a:pPr marL="109537" indent="0">
              <a:buNone/>
            </a:pPr>
            <a:r>
              <a:rPr lang="en-US"/>
              <a:t>	UNIK</a:t>
            </a:r>
          </a:p>
          <a:p>
            <a:pPr marL="109537" indent="0">
              <a:buNone/>
            </a:pPr>
            <a:r>
              <a:rPr lang="en-US"/>
              <a:t>	UNI</a:t>
            </a:r>
          </a:p>
          <a:p>
            <a:pPr marL="109537" indent="0">
              <a:buNone/>
            </a:pPr>
            <a:r>
              <a:rPr lang="en-US"/>
              <a:t>	UN</a:t>
            </a:r>
          </a:p>
          <a:p>
            <a:pPr marL="109537" indent="0">
              <a:buNone/>
            </a:pPr>
            <a:r>
              <a:rPr lang="en-US"/>
              <a:t>	U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6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Pembagi Bersama Terbesar (PBB)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bilangan bulat tidak nol.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Pembagi bersama terbesar (PBB – </a:t>
            </a:r>
            <a:r>
              <a:rPr lang="en-US" b="1" smtClean="0">
                <a:cs typeface="Times New Roman" panose="02020603050405020304" pitchFamily="18" charset="0"/>
              </a:rPr>
              <a:t>greatest common divisor</a:t>
            </a:r>
            <a:r>
              <a:rPr lang="en-US" smtClean="0">
                <a:cs typeface="Times New Roman" panose="02020603050405020304" pitchFamily="18" charset="0"/>
              </a:rPr>
              <a:t> atau </a:t>
            </a:r>
            <a:r>
              <a:rPr lang="en-US" i="1" smtClean="0">
                <a:cs typeface="Times New Roman" panose="02020603050405020304" pitchFamily="18" charset="0"/>
              </a:rPr>
              <a:t>gcd</a:t>
            </a:r>
            <a:r>
              <a:rPr lang="en-US" smtClean="0">
                <a:cs typeface="Times New Roman" panose="02020603050405020304" pitchFamily="18" charset="0"/>
              </a:rPr>
              <a:t>)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adalah bilangan bulat terbesar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 sedemikian hingga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 |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 |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Dalam hal ini dinyatakan bahwa PBB(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) =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GB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A2EE4D5E-23D8-40F2-AACB-50317BB4509C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3.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Faktor pembagi 45: 1, 3, 5, 9, 15, 45;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Faktor pembagi 36: 1, 2, 3, 4, 9, 12, 18, 36;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Faktor pembagi bersama 45 dan 36:  1, 3, 9</a:t>
            </a:r>
          </a:p>
          <a:p>
            <a:pPr algn="just" eaLnBrk="1" hangingPunct="1"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mtClean="0">
                <a:cs typeface="Times New Roman" panose="02020603050405020304" pitchFamily="18" charset="0"/>
              </a:rPr>
              <a:t>PBB(45, 36) = 9.</a:t>
            </a:r>
            <a:endParaRPr lang="en-GB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AF2D54F-D788-4F6A-8DD2-CD7397650F95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Teorema 2.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bilangan bulat, dengan syarat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&gt; 0 sedemikian sehingga</a:t>
            </a: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               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nq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	, 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&lt;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maka PBB(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) = PBB(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/>
            <a:endParaRPr lang="en-US" b="1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4</a:t>
            </a:r>
            <a:r>
              <a:rPr lang="en-US" smtClean="0">
                <a:cs typeface="Times New Roman" panose="02020603050405020304" pitchFamily="18" charset="0"/>
              </a:rPr>
              <a:t>: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60,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= 18,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	60 = 18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  + </a:t>
            </a:r>
            <a:r>
              <a:rPr lang="en-US">
                <a:cs typeface="Times New Roman" panose="02020603050405020304" pitchFamily="18" charset="0"/>
              </a:rPr>
              <a:t>6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maka PBB(60, 18) = PBB(18, 6) = 6</a:t>
            </a:r>
            <a:endParaRPr lang="en-GB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D621D48-F874-49ED-9EAA-F351C347C36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3293</TotalTime>
  <Words>1378</Words>
  <Application>Microsoft Office PowerPoint</Application>
  <PresentationFormat>On-screen Show (4:3)</PresentationFormat>
  <Paragraphs>518</Paragraphs>
  <Slides>66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77" baseType="lpstr">
      <vt:lpstr>MS Mincho</vt:lpstr>
      <vt:lpstr>Courier New</vt:lpstr>
      <vt:lpstr>Georgia</vt:lpstr>
      <vt:lpstr>Symbol</vt:lpstr>
      <vt:lpstr>Times New Roman</vt:lpstr>
      <vt:lpstr>Trebuchet MS</vt:lpstr>
      <vt:lpstr>Wingdings</vt:lpstr>
      <vt:lpstr>Wingdings 2</vt:lpstr>
      <vt:lpstr>Urban</vt:lpstr>
      <vt:lpstr>Document</vt:lpstr>
      <vt:lpstr>Equation</vt:lpstr>
      <vt:lpstr>Teori Bilangan</vt:lpstr>
      <vt:lpstr>Outline </vt:lpstr>
      <vt:lpstr>Bilangan Bulat</vt:lpstr>
      <vt:lpstr>Sifat Pembagian pada Bilangan Bulat </vt:lpstr>
      <vt:lpstr>Teorema Euclidean</vt:lpstr>
      <vt:lpstr>PowerPoint Presentation</vt:lpstr>
      <vt:lpstr>Pembagi Bersama Terbesar (PBB)</vt:lpstr>
      <vt:lpstr>PowerPoint Presentation</vt:lpstr>
      <vt:lpstr>PowerPoint Presentation</vt:lpstr>
      <vt:lpstr>Algoritma Euclidean</vt:lpstr>
      <vt:lpstr>PowerPoint Presentation</vt:lpstr>
      <vt:lpstr>PowerPoint Presentation</vt:lpstr>
      <vt:lpstr>LATIHAN 1</vt:lpstr>
      <vt:lpstr>Kombinasi Lanjar</vt:lpstr>
      <vt:lpstr>PowerPoint Presentation</vt:lpstr>
      <vt:lpstr>PowerPoint Presentation</vt:lpstr>
      <vt:lpstr>Latihan 2</vt:lpstr>
      <vt:lpstr>Relatif Prima</vt:lpstr>
      <vt:lpstr>PowerPoint Presentation</vt:lpstr>
      <vt:lpstr>Aritmetika Modulo</vt:lpstr>
      <vt:lpstr>PowerPoint Presentation</vt:lpstr>
      <vt:lpstr>Kongruen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</vt:lpstr>
      <vt:lpstr>Solusi</vt:lpstr>
      <vt:lpstr>Balikan Modulo (modulo invers)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Cara lain menghitung balikan</vt:lpstr>
      <vt:lpstr>PowerPoint Presentation</vt:lpstr>
      <vt:lpstr>Latihan</vt:lpstr>
      <vt:lpstr>Solusi:</vt:lpstr>
      <vt:lpstr>Kekongruenan Lanjar</vt:lpstr>
      <vt:lpstr>PowerPoint Presentation</vt:lpstr>
      <vt:lpstr>Cara lain menghitung solusi  ax  b (mod m)</vt:lpstr>
      <vt:lpstr>PowerPoint Presentation</vt:lpstr>
      <vt:lpstr>Latihan</vt:lpstr>
      <vt:lpstr>Solusi</vt:lpstr>
      <vt:lpstr>PowerPoint Presentation</vt:lpstr>
      <vt:lpstr>TUGAS TEORI BILANGAN</vt:lpstr>
      <vt:lpstr>Chinese Remainder Problem</vt:lpstr>
      <vt:lpstr>PowerPoint Presentation</vt:lpstr>
      <vt:lpstr>PowerPoint Presentation</vt:lpstr>
      <vt:lpstr>PowerPoint Presentation</vt:lpstr>
      <vt:lpstr>Bilangan Prima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Aplikasi Teori Bilangan</vt:lpstr>
      <vt:lpstr>TUGAS ALGORITMA 1</vt:lpstr>
      <vt:lpstr>TUGAS ALGORITMA 1</vt:lpstr>
    </vt:vector>
  </TitlesOfParts>
  <Company>Institut Teknologi Bandung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Bilangan</dc:title>
  <dc:creator>IF-User</dc:creator>
  <cp:lastModifiedBy>indi widi</cp:lastModifiedBy>
  <cp:revision>68</cp:revision>
  <dcterms:created xsi:type="dcterms:W3CDTF">2005-09-17T02:51:31Z</dcterms:created>
  <dcterms:modified xsi:type="dcterms:W3CDTF">2017-05-23T04:27:58Z</dcterms:modified>
</cp:coreProperties>
</file>