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7" r:id="rId2"/>
  </p:sldMasterIdLst>
  <p:notesMasterIdLst>
    <p:notesMasterId r:id="rId49"/>
  </p:notesMasterIdLst>
  <p:handoutMasterIdLst>
    <p:handoutMasterId r:id="rId50"/>
  </p:handoutMasterIdLst>
  <p:sldIdLst>
    <p:sldId id="256" r:id="rId3"/>
    <p:sldId id="336" r:id="rId4"/>
    <p:sldId id="257" r:id="rId5"/>
    <p:sldId id="258" r:id="rId6"/>
    <p:sldId id="331" r:id="rId7"/>
    <p:sldId id="304" r:id="rId8"/>
    <p:sldId id="319" r:id="rId9"/>
    <p:sldId id="323" r:id="rId10"/>
    <p:sldId id="324" r:id="rId11"/>
    <p:sldId id="325" r:id="rId12"/>
    <p:sldId id="278" r:id="rId13"/>
    <p:sldId id="276" r:id="rId14"/>
    <p:sldId id="277" r:id="rId15"/>
    <p:sldId id="259" r:id="rId16"/>
    <p:sldId id="332" r:id="rId17"/>
    <p:sldId id="262" r:id="rId18"/>
    <p:sldId id="279" r:id="rId19"/>
    <p:sldId id="320" r:id="rId20"/>
    <p:sldId id="264" r:id="rId21"/>
    <p:sldId id="321" r:id="rId22"/>
    <p:sldId id="265" r:id="rId23"/>
    <p:sldId id="335" r:id="rId24"/>
    <p:sldId id="326" r:id="rId25"/>
    <p:sldId id="329" r:id="rId26"/>
    <p:sldId id="322" r:id="rId27"/>
    <p:sldId id="267" r:id="rId28"/>
    <p:sldId id="268" r:id="rId29"/>
    <p:sldId id="306" r:id="rId30"/>
    <p:sldId id="333" r:id="rId31"/>
    <p:sldId id="334" r:id="rId32"/>
    <p:sldId id="281" r:id="rId33"/>
    <p:sldId id="305" r:id="rId34"/>
    <p:sldId id="330" r:id="rId35"/>
    <p:sldId id="308" r:id="rId36"/>
    <p:sldId id="317" r:id="rId37"/>
    <p:sldId id="309" r:id="rId38"/>
    <p:sldId id="310" r:id="rId39"/>
    <p:sldId id="312" r:id="rId40"/>
    <p:sldId id="311" r:id="rId41"/>
    <p:sldId id="313" r:id="rId42"/>
    <p:sldId id="314" r:id="rId43"/>
    <p:sldId id="315" r:id="rId44"/>
    <p:sldId id="318" r:id="rId45"/>
    <p:sldId id="316" r:id="rId46"/>
    <p:sldId id="328" r:id="rId47"/>
    <p:sldId id="32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7" autoAdjust="0"/>
    <p:restoredTop sz="94825" autoAdjust="0"/>
  </p:normalViewPr>
  <p:slideViewPr>
    <p:cSldViewPr>
      <p:cViewPr varScale="1">
        <p:scale>
          <a:sx n="80" d="100"/>
          <a:sy n="80" d="100"/>
        </p:scale>
        <p:origin x="8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F8D5BB8-79AA-4C8D-87AC-C7F8E7A945A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1803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2ECD208-F46D-4B0D-BA8C-1979AF21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86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31D1E-5D5F-4B1B-8E7F-C3853C1ADA6E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1175"/>
            <a:ext cx="5029200" cy="4170363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06996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D2C4D2-EF8D-406E-AD60-D14204749107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01472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0C953-4F71-4D8E-B873-448CC445F116}" type="slidenum">
              <a:rPr lang="en-US"/>
              <a:pPr/>
              <a:t>43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611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EADE8AB8-37DC-4FD8-8391-E4215D8A25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82725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EE120-399D-451D-879A-442E4D8788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7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EE120-399D-451D-879A-442E4D8788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662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EE120-399D-451D-879A-442E4D8788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600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EE120-399D-451D-879A-442E4D8788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502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EE120-399D-451D-879A-442E4D8788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8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EE120-399D-451D-879A-442E4D8788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883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FB41F-4B0E-4C90-A67F-97B8EA40F6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82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0A0C7-323A-4181-852B-0007EE091C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21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PT3163-SISKOMBER-MODUL:02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3903-7624-4206-9031-B511B711E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41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d-ID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7F9A52A-064F-415F-9987-5029FCD8113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310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1CB6A21C-3762-41A3-9369-E0E152726A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5811-5D7A-42DA-BBEA-D7EA5030EBA3}" type="slidenum">
              <a:rPr lang="id-ID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61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DE007-4872-4320-BEE7-416948352105}" type="slidenum">
              <a:rPr lang="id-ID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52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1DA0E5-4B54-4782-A96A-566AED87E15B}" type="slidenum">
              <a:rPr lang="id-ID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81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05D9C6-E067-46B8-9E7C-A5A4EEEFF456}" type="slidenum">
              <a:rPr lang="id-ID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11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FAA6CE-B857-4D57-841E-CCB74F5BADDF}" type="slidenum">
              <a:rPr lang="id-ID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22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3AD-5864-4EA8-A7D5-A1CC21FF9121}" type="slidenum">
              <a:rPr lang="id-ID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92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EF98B5-B034-495B-9712-CC42DE3CA889}" type="slidenum">
              <a:rPr lang="id-ID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39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793CAD-2F4A-4B4A-B701-E9266A944543}" type="slidenum">
              <a:rPr lang="id-ID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45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AA51D-6D56-43D1-9B1D-D2F8BF34966A}" type="slidenum">
              <a:rPr lang="id-ID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8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EC198-8DF1-4859-9119-6AA786F99E82}" type="slidenum">
              <a:rPr lang="id-ID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4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6136773D-AB50-48A4-968B-BDFE74857A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5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4703C-0857-41C5-ACBD-9436D7D8E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6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182CE-E676-4156-B72D-A8FEAD621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2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10105-457F-424A-95BF-D5E79C9D5D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9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ED739-DD0F-4DB6-8E00-D4FE800EA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0DA9F-7CDD-4FE7-B334-746EC0BC6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6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A54B8-E567-4405-9BFE-1ADA0F7CEB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2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PT3163-SISKOMBER-MODUL:02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24EE120-399D-451D-879A-442E4D8788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7E905A8-9183-43CF-894F-AA8746B4052F}" type="slidenum">
              <a:rPr lang="id-ID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5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2.wmf"/><Relationship Id="rId25" Type="http://schemas.openxmlformats.org/officeDocument/2006/relationships/image" Target="../media/image3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9.wmf"/><Relationship Id="rId24" Type="http://schemas.openxmlformats.org/officeDocument/2006/relationships/oleObject" Target="../embeddings/oleObject19.bin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37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3048000"/>
            <a:ext cx="5791200" cy="14700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2800" i="1" dirty="0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n-US" sz="2800" i="1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2800" dirty="0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n-US" sz="2800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2800" dirty="0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n-US" sz="2800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2800" dirty="0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n-US" sz="2800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4400" b="1" i="1" dirty="0" err="1" smtClean="0">
                <a:solidFill>
                  <a:srgbClr val="0070C0"/>
                </a:solidFill>
                <a:latin typeface="Tahoma" pitchFamily="34" charset="0"/>
              </a:rPr>
              <a:t>Konsep</a:t>
            </a:r>
            <a:r>
              <a:rPr lang="en-US" sz="4400" b="1" i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Tahoma" pitchFamily="34" charset="0"/>
              </a:rPr>
              <a:t>Dasar</a:t>
            </a:r>
            <a:r>
              <a:rPr lang="en-US" sz="4400" b="1" i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Tahoma" pitchFamily="34" charset="0"/>
              </a:rPr>
              <a:t>Komunikasi</a:t>
            </a:r>
            <a:r>
              <a:rPr lang="en-US" sz="4400" b="1" i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Tahoma" pitchFamily="34" charset="0"/>
              </a:rPr>
              <a:t>Seluler</a:t>
            </a:r>
            <a:r>
              <a:rPr lang="en-US" sz="4400" b="1" i="1" dirty="0" smtClean="0">
                <a:solidFill>
                  <a:srgbClr val="0070C0"/>
                </a:solidFill>
                <a:latin typeface="Tahoma" pitchFamily="34" charset="0"/>
              </a:rPr>
              <a:t/>
            </a:r>
            <a:br>
              <a:rPr lang="en-US" sz="4400" b="1" i="1" dirty="0" smtClean="0">
                <a:solidFill>
                  <a:srgbClr val="0070C0"/>
                </a:solidFill>
                <a:latin typeface="Tahoma" pitchFamily="34" charset="0"/>
              </a:rPr>
            </a:br>
            <a:endParaRPr lang="en-US" sz="4400" b="1" i="1" dirty="0" smtClean="0">
              <a:solidFill>
                <a:srgbClr val="0070C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106" y="274638"/>
            <a:ext cx="7848693" cy="6397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FF3300"/>
                </a:solidFill>
                <a:latin typeface="Lucida Sans" pitchFamily="34" charset="0"/>
              </a:rPr>
              <a:t>Perbandingan</a:t>
            </a:r>
            <a:endParaRPr lang="en-US" sz="3600" dirty="0">
              <a:solidFill>
                <a:srgbClr val="FF3300"/>
              </a:solidFill>
              <a:latin typeface="Lucida Sans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62000" y="1295401"/>
            <a:ext cx="8054975" cy="4648200"/>
            <a:chOff x="-3" y="-3"/>
            <a:chExt cx="4551" cy="2846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0"/>
              <a:ext cx="4545" cy="2840"/>
              <a:chOff x="0" y="0"/>
              <a:chExt cx="4545" cy="2840"/>
            </a:xfrm>
          </p:grpSpPr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434" cy="422"/>
                <a:chOff x="0" y="0"/>
                <a:chExt cx="1434" cy="422"/>
              </a:xfrm>
            </p:grpSpPr>
            <p:sp>
              <p:nvSpPr>
                <p:cNvPr id="108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34" cy="42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434" cy="422"/>
                  <a:chOff x="0" y="0"/>
                  <a:chExt cx="1434" cy="422"/>
                </a:xfrm>
              </p:grpSpPr>
              <p:sp>
                <p:nvSpPr>
                  <p:cNvPr id="11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1348" cy="42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34" cy="422"/>
                  </a:xfrm>
                  <a:prstGeom prst="rect">
                    <a:avLst/>
                  </a:prstGeom>
                  <a:noFill/>
                  <a:ln w="7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1434" y="0"/>
                <a:ext cx="1037" cy="422"/>
                <a:chOff x="1434" y="0"/>
                <a:chExt cx="1037" cy="422"/>
              </a:xfrm>
            </p:grpSpPr>
            <p:sp>
              <p:nvSpPr>
                <p:cNvPr id="104" name="Rectangle 11"/>
                <p:cNvSpPr>
                  <a:spLocks noChangeArrowheads="1"/>
                </p:cNvSpPr>
                <p:nvPr/>
              </p:nvSpPr>
              <p:spPr bwMode="auto">
                <a:xfrm>
                  <a:off x="1434" y="0"/>
                  <a:ext cx="1037" cy="42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5" name="Group 12"/>
                <p:cNvGrpSpPr>
                  <a:grpSpLocks/>
                </p:cNvGrpSpPr>
                <p:nvPr/>
              </p:nvGrpSpPr>
              <p:grpSpPr bwMode="auto">
                <a:xfrm>
                  <a:off x="1434" y="0"/>
                  <a:ext cx="1037" cy="422"/>
                  <a:chOff x="1434" y="0"/>
                  <a:chExt cx="1037" cy="422"/>
                </a:xfrm>
              </p:grpSpPr>
              <p:sp>
                <p:nvSpPr>
                  <p:cNvPr id="10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477" y="0"/>
                    <a:ext cx="951" cy="42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b="1" dirty="0" smtClean="0">
                      <a:solidFill>
                        <a:srgbClr val="FF3300"/>
                      </a:solidFill>
                      <a:cs typeface="Arial" charset="0"/>
                    </a:endParaRPr>
                  </a:p>
                  <a:p>
                    <a:pPr algn="ctr"/>
                    <a:r>
                      <a:rPr lang="en-US" b="1" dirty="0" smtClean="0">
                        <a:solidFill>
                          <a:srgbClr val="FF3300"/>
                        </a:solidFill>
                        <a:cs typeface="Arial" charset="0"/>
                      </a:rPr>
                      <a:t>AMPS</a:t>
                    </a:r>
                    <a:endParaRPr lang="en-US" dirty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dirty="0">
                      <a:solidFill>
                        <a:srgbClr val="FF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434" y="0"/>
                    <a:ext cx="1037" cy="422"/>
                  </a:xfrm>
                  <a:prstGeom prst="rect">
                    <a:avLst/>
                  </a:prstGeom>
                  <a:noFill/>
                  <a:ln w="7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15"/>
              <p:cNvGrpSpPr>
                <a:grpSpLocks/>
              </p:cNvGrpSpPr>
              <p:nvPr/>
            </p:nvGrpSpPr>
            <p:grpSpPr bwMode="auto">
              <a:xfrm>
                <a:off x="2471" y="0"/>
                <a:ext cx="1037" cy="422"/>
                <a:chOff x="2471" y="0"/>
                <a:chExt cx="1037" cy="422"/>
              </a:xfrm>
            </p:grpSpPr>
            <p:sp>
              <p:nvSpPr>
                <p:cNvPr id="100" name="Rectangle 16"/>
                <p:cNvSpPr>
                  <a:spLocks noChangeArrowheads="1"/>
                </p:cNvSpPr>
                <p:nvPr/>
              </p:nvSpPr>
              <p:spPr bwMode="auto">
                <a:xfrm>
                  <a:off x="2471" y="0"/>
                  <a:ext cx="1037" cy="42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1" name="Group 17"/>
                <p:cNvGrpSpPr>
                  <a:grpSpLocks/>
                </p:cNvGrpSpPr>
                <p:nvPr/>
              </p:nvGrpSpPr>
              <p:grpSpPr bwMode="auto">
                <a:xfrm>
                  <a:off x="2471" y="0"/>
                  <a:ext cx="1037" cy="422"/>
                  <a:chOff x="2471" y="0"/>
                  <a:chExt cx="1037" cy="422"/>
                </a:xfrm>
              </p:grpSpPr>
              <p:sp>
                <p:nvSpPr>
                  <p:cNvPr id="10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514" y="0"/>
                    <a:ext cx="951" cy="42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b="1" dirty="0" smtClean="0">
                      <a:solidFill>
                        <a:srgbClr val="FF3300"/>
                      </a:solidFill>
                      <a:cs typeface="Arial" charset="0"/>
                    </a:endParaRPr>
                  </a:p>
                  <a:p>
                    <a:pPr algn="ctr"/>
                    <a:r>
                      <a:rPr lang="en-US" b="1" dirty="0" smtClean="0">
                        <a:solidFill>
                          <a:srgbClr val="FF3300"/>
                        </a:solidFill>
                        <a:cs typeface="Arial" charset="0"/>
                      </a:rPr>
                      <a:t>GSM</a:t>
                    </a:r>
                    <a:endParaRPr lang="en-US" dirty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dirty="0">
                      <a:solidFill>
                        <a:srgbClr val="FF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0"/>
                    <a:ext cx="1037" cy="422"/>
                  </a:xfrm>
                  <a:prstGeom prst="rect">
                    <a:avLst/>
                  </a:prstGeom>
                  <a:noFill/>
                  <a:ln w="7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" name="Group 20"/>
              <p:cNvGrpSpPr>
                <a:grpSpLocks/>
              </p:cNvGrpSpPr>
              <p:nvPr/>
            </p:nvGrpSpPr>
            <p:grpSpPr bwMode="auto">
              <a:xfrm>
                <a:off x="3508" y="0"/>
                <a:ext cx="1037" cy="422"/>
                <a:chOff x="3508" y="0"/>
                <a:chExt cx="1037" cy="422"/>
              </a:xfrm>
            </p:grpSpPr>
            <p:sp>
              <p:nvSpPr>
                <p:cNvPr id="96" name="Rectangle 21"/>
                <p:cNvSpPr>
                  <a:spLocks noChangeArrowheads="1"/>
                </p:cNvSpPr>
                <p:nvPr/>
              </p:nvSpPr>
              <p:spPr bwMode="auto">
                <a:xfrm>
                  <a:off x="3508" y="0"/>
                  <a:ext cx="1037" cy="42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7" name="Group 22"/>
                <p:cNvGrpSpPr>
                  <a:grpSpLocks/>
                </p:cNvGrpSpPr>
                <p:nvPr/>
              </p:nvGrpSpPr>
              <p:grpSpPr bwMode="auto">
                <a:xfrm>
                  <a:off x="3508" y="0"/>
                  <a:ext cx="1037" cy="422"/>
                  <a:chOff x="3508" y="0"/>
                  <a:chExt cx="1037" cy="422"/>
                </a:xfrm>
              </p:grpSpPr>
              <p:sp>
                <p:nvSpPr>
                  <p:cNvPr id="98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551" y="0"/>
                    <a:ext cx="951" cy="42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b="1" dirty="0" smtClean="0">
                      <a:solidFill>
                        <a:srgbClr val="FF3300"/>
                      </a:solidFill>
                      <a:cs typeface="Arial" charset="0"/>
                    </a:endParaRPr>
                  </a:p>
                  <a:p>
                    <a:pPr algn="ctr"/>
                    <a:r>
                      <a:rPr lang="en-US" b="1" dirty="0" smtClean="0">
                        <a:solidFill>
                          <a:srgbClr val="FF3300"/>
                        </a:solidFill>
                        <a:cs typeface="Arial" charset="0"/>
                      </a:rPr>
                      <a:t>CDMA</a:t>
                    </a:r>
                    <a:endParaRPr lang="en-US" dirty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dirty="0">
                      <a:solidFill>
                        <a:srgbClr val="FF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508" y="0"/>
                    <a:ext cx="1037" cy="422"/>
                  </a:xfrm>
                  <a:prstGeom prst="rect">
                    <a:avLst/>
                  </a:prstGeom>
                  <a:noFill/>
                  <a:ln w="7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25"/>
              <p:cNvGrpSpPr>
                <a:grpSpLocks/>
              </p:cNvGrpSpPr>
              <p:nvPr/>
            </p:nvGrpSpPr>
            <p:grpSpPr bwMode="auto">
              <a:xfrm>
                <a:off x="0" y="422"/>
                <a:ext cx="1434" cy="403"/>
                <a:chOff x="0" y="422"/>
                <a:chExt cx="1434" cy="403"/>
              </a:xfrm>
            </p:grpSpPr>
            <p:sp>
              <p:nvSpPr>
                <p:cNvPr id="92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422"/>
                  <a:ext cx="1434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3" name="Group 27"/>
                <p:cNvGrpSpPr>
                  <a:grpSpLocks/>
                </p:cNvGrpSpPr>
                <p:nvPr/>
              </p:nvGrpSpPr>
              <p:grpSpPr bwMode="auto">
                <a:xfrm>
                  <a:off x="0" y="422"/>
                  <a:ext cx="1434" cy="403"/>
                  <a:chOff x="0" y="422"/>
                  <a:chExt cx="1434" cy="403"/>
                </a:xfrm>
              </p:grpSpPr>
              <p:sp>
                <p:nvSpPr>
                  <p:cNvPr id="94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422"/>
                    <a:ext cx="1348" cy="403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1600" b="1">
                        <a:cs typeface="Arial" charset="0"/>
                      </a:rPr>
                      <a:t>Akses jamak</a:t>
                    </a:r>
                    <a:endParaRPr lang="en-US" sz="16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endParaRPr lang="en-US" sz="2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22"/>
                    <a:ext cx="1434" cy="403"/>
                  </a:xfrm>
                  <a:prstGeom prst="rect">
                    <a:avLst/>
                  </a:prstGeom>
                  <a:noFill/>
                  <a:ln w="7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30"/>
              <p:cNvGrpSpPr>
                <a:grpSpLocks/>
              </p:cNvGrpSpPr>
              <p:nvPr/>
            </p:nvGrpSpPr>
            <p:grpSpPr bwMode="auto">
              <a:xfrm>
                <a:off x="1434" y="422"/>
                <a:ext cx="1037" cy="403"/>
                <a:chOff x="1434" y="422"/>
                <a:chExt cx="1037" cy="403"/>
              </a:xfrm>
            </p:grpSpPr>
            <p:sp>
              <p:nvSpPr>
                <p:cNvPr id="90" name="Rectangle 31"/>
                <p:cNvSpPr>
                  <a:spLocks noChangeArrowheads="1"/>
                </p:cNvSpPr>
                <p:nvPr/>
              </p:nvSpPr>
              <p:spPr bwMode="auto">
                <a:xfrm>
                  <a:off x="1477" y="422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 dirty="0">
                      <a:cs typeface="Arial" charset="0"/>
                    </a:rPr>
                    <a:t>FDMA</a:t>
                  </a:r>
                  <a:endParaRPr lang="en-US" sz="16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600" dirty="0">
                    <a:latin typeface="Times New Roman" pitchFamily="18" charset="0"/>
                  </a:endParaRPr>
                </a:p>
              </p:txBody>
            </p:sp>
            <p:sp>
              <p:nvSpPr>
                <p:cNvPr id="91" name="Rectangle 32"/>
                <p:cNvSpPr>
                  <a:spLocks noChangeArrowheads="1"/>
                </p:cNvSpPr>
                <p:nvPr/>
              </p:nvSpPr>
              <p:spPr bwMode="auto">
                <a:xfrm>
                  <a:off x="1434" y="422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3"/>
              <p:cNvGrpSpPr>
                <a:grpSpLocks/>
              </p:cNvGrpSpPr>
              <p:nvPr/>
            </p:nvGrpSpPr>
            <p:grpSpPr bwMode="auto">
              <a:xfrm>
                <a:off x="2471" y="422"/>
                <a:ext cx="1037" cy="403"/>
                <a:chOff x="2471" y="422"/>
                <a:chExt cx="1037" cy="403"/>
              </a:xfrm>
            </p:grpSpPr>
            <p:sp>
              <p:nvSpPr>
                <p:cNvPr id="88" name="Rectangle 34"/>
                <p:cNvSpPr>
                  <a:spLocks noChangeArrowheads="1"/>
                </p:cNvSpPr>
                <p:nvPr/>
              </p:nvSpPr>
              <p:spPr bwMode="auto">
                <a:xfrm>
                  <a:off x="2514" y="422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TDMA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9" name="Rectangle 35"/>
                <p:cNvSpPr>
                  <a:spLocks noChangeArrowheads="1"/>
                </p:cNvSpPr>
                <p:nvPr/>
              </p:nvSpPr>
              <p:spPr bwMode="auto">
                <a:xfrm>
                  <a:off x="2471" y="422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6"/>
              <p:cNvGrpSpPr>
                <a:grpSpLocks/>
              </p:cNvGrpSpPr>
              <p:nvPr/>
            </p:nvGrpSpPr>
            <p:grpSpPr bwMode="auto">
              <a:xfrm>
                <a:off x="3508" y="422"/>
                <a:ext cx="1037" cy="403"/>
                <a:chOff x="3508" y="422"/>
                <a:chExt cx="1037" cy="403"/>
              </a:xfrm>
            </p:grpSpPr>
            <p:sp>
              <p:nvSpPr>
                <p:cNvPr id="86" name="Rectangle 37"/>
                <p:cNvSpPr>
                  <a:spLocks noChangeArrowheads="1"/>
                </p:cNvSpPr>
                <p:nvPr/>
              </p:nvSpPr>
              <p:spPr bwMode="auto">
                <a:xfrm>
                  <a:off x="3551" y="422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DS-CDMA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7" name="Rectangle 38"/>
                <p:cNvSpPr>
                  <a:spLocks noChangeArrowheads="1"/>
                </p:cNvSpPr>
                <p:nvPr/>
              </p:nvSpPr>
              <p:spPr bwMode="auto">
                <a:xfrm>
                  <a:off x="3508" y="422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39"/>
              <p:cNvGrpSpPr>
                <a:grpSpLocks/>
              </p:cNvGrpSpPr>
              <p:nvPr/>
            </p:nvGrpSpPr>
            <p:grpSpPr bwMode="auto">
              <a:xfrm>
                <a:off x="0" y="825"/>
                <a:ext cx="1434" cy="403"/>
                <a:chOff x="0" y="825"/>
                <a:chExt cx="1434" cy="403"/>
              </a:xfrm>
            </p:grpSpPr>
            <p:sp>
              <p:nvSpPr>
                <p:cNvPr id="82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825"/>
                  <a:ext cx="1434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3" name="Group 41"/>
                <p:cNvGrpSpPr>
                  <a:grpSpLocks/>
                </p:cNvGrpSpPr>
                <p:nvPr/>
              </p:nvGrpSpPr>
              <p:grpSpPr bwMode="auto">
                <a:xfrm>
                  <a:off x="0" y="825"/>
                  <a:ext cx="1434" cy="403"/>
                  <a:chOff x="0" y="825"/>
                  <a:chExt cx="1434" cy="403"/>
                </a:xfrm>
              </p:grpSpPr>
              <p:sp>
                <p:nvSpPr>
                  <p:cNvPr id="84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825"/>
                    <a:ext cx="1348" cy="403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1600" b="1">
                        <a:cs typeface="Arial" charset="0"/>
                      </a:rPr>
                      <a:t>Modulasi</a:t>
                    </a:r>
                    <a:endParaRPr lang="en-US" sz="16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endParaRPr lang="en-US" sz="16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5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25"/>
                    <a:ext cx="1434" cy="403"/>
                  </a:xfrm>
                  <a:prstGeom prst="rect">
                    <a:avLst/>
                  </a:prstGeom>
                  <a:noFill/>
                  <a:ln w="7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1434" y="825"/>
                <a:ext cx="1037" cy="403"/>
                <a:chOff x="1434" y="825"/>
                <a:chExt cx="1037" cy="403"/>
              </a:xfrm>
            </p:grpSpPr>
            <p:sp>
              <p:nvSpPr>
                <p:cNvPr id="80" name="Rectangle 45"/>
                <p:cNvSpPr>
                  <a:spLocks noChangeArrowheads="1"/>
                </p:cNvSpPr>
                <p:nvPr/>
              </p:nvSpPr>
              <p:spPr bwMode="auto">
                <a:xfrm>
                  <a:off x="1477" y="825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FM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1" name="Rectangle 46"/>
                <p:cNvSpPr>
                  <a:spLocks noChangeArrowheads="1"/>
                </p:cNvSpPr>
                <p:nvPr/>
              </p:nvSpPr>
              <p:spPr bwMode="auto">
                <a:xfrm>
                  <a:off x="1434" y="825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47"/>
              <p:cNvGrpSpPr>
                <a:grpSpLocks/>
              </p:cNvGrpSpPr>
              <p:nvPr/>
            </p:nvGrpSpPr>
            <p:grpSpPr bwMode="auto">
              <a:xfrm>
                <a:off x="2471" y="825"/>
                <a:ext cx="1037" cy="403"/>
                <a:chOff x="2471" y="825"/>
                <a:chExt cx="1037" cy="403"/>
              </a:xfrm>
            </p:grpSpPr>
            <p:sp>
              <p:nvSpPr>
                <p:cNvPr id="78" name="Rectangle 48"/>
                <p:cNvSpPr>
                  <a:spLocks noChangeArrowheads="1"/>
                </p:cNvSpPr>
                <p:nvPr/>
              </p:nvSpPr>
              <p:spPr bwMode="auto">
                <a:xfrm>
                  <a:off x="2514" y="825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GMSK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9" name="Rectangle 49"/>
                <p:cNvSpPr>
                  <a:spLocks noChangeArrowheads="1"/>
                </p:cNvSpPr>
                <p:nvPr/>
              </p:nvSpPr>
              <p:spPr bwMode="auto">
                <a:xfrm>
                  <a:off x="2471" y="825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50"/>
              <p:cNvGrpSpPr>
                <a:grpSpLocks/>
              </p:cNvGrpSpPr>
              <p:nvPr/>
            </p:nvGrpSpPr>
            <p:grpSpPr bwMode="auto">
              <a:xfrm>
                <a:off x="3508" y="825"/>
                <a:ext cx="1037" cy="403"/>
                <a:chOff x="3508" y="825"/>
                <a:chExt cx="1037" cy="403"/>
              </a:xfrm>
            </p:grpSpPr>
            <p:sp>
              <p:nvSpPr>
                <p:cNvPr id="76" name="Rectangle 51"/>
                <p:cNvSpPr>
                  <a:spLocks noChangeArrowheads="1"/>
                </p:cNvSpPr>
                <p:nvPr/>
              </p:nvSpPr>
              <p:spPr bwMode="auto">
                <a:xfrm>
                  <a:off x="3551" y="825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QPSK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77" name="Rectangle 52"/>
                <p:cNvSpPr>
                  <a:spLocks noChangeArrowheads="1"/>
                </p:cNvSpPr>
                <p:nvPr/>
              </p:nvSpPr>
              <p:spPr bwMode="auto">
                <a:xfrm>
                  <a:off x="3508" y="825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53"/>
              <p:cNvGrpSpPr>
                <a:grpSpLocks/>
              </p:cNvGrpSpPr>
              <p:nvPr/>
            </p:nvGrpSpPr>
            <p:grpSpPr bwMode="auto">
              <a:xfrm>
                <a:off x="0" y="1228"/>
                <a:ext cx="1434" cy="403"/>
                <a:chOff x="0" y="1228"/>
                <a:chExt cx="1434" cy="403"/>
              </a:xfrm>
            </p:grpSpPr>
            <p:sp>
              <p:nvSpPr>
                <p:cNvPr id="72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1228"/>
                  <a:ext cx="1434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3" name="Group 55"/>
                <p:cNvGrpSpPr>
                  <a:grpSpLocks/>
                </p:cNvGrpSpPr>
                <p:nvPr/>
              </p:nvGrpSpPr>
              <p:grpSpPr bwMode="auto">
                <a:xfrm>
                  <a:off x="0" y="1228"/>
                  <a:ext cx="1434" cy="403"/>
                  <a:chOff x="0" y="1228"/>
                  <a:chExt cx="1434" cy="403"/>
                </a:xfrm>
              </p:grpSpPr>
              <p:sp>
                <p:nvSpPr>
                  <p:cNvPr id="7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228"/>
                    <a:ext cx="1348" cy="403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1600" b="1">
                        <a:cs typeface="Arial" charset="0"/>
                      </a:rPr>
                      <a:t>Bandwidth  RF</a:t>
                    </a:r>
                    <a:endParaRPr lang="en-US" sz="16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endParaRPr lang="en-US" sz="16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28"/>
                    <a:ext cx="1434" cy="403"/>
                  </a:xfrm>
                  <a:prstGeom prst="rect">
                    <a:avLst/>
                  </a:prstGeom>
                  <a:noFill/>
                  <a:ln w="7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1434" y="1228"/>
                <a:ext cx="1037" cy="403"/>
                <a:chOff x="1434" y="1228"/>
                <a:chExt cx="1037" cy="403"/>
              </a:xfrm>
            </p:grpSpPr>
            <p:sp>
              <p:nvSpPr>
                <p:cNvPr id="70" name="Rectangle 59"/>
                <p:cNvSpPr>
                  <a:spLocks noChangeArrowheads="1"/>
                </p:cNvSpPr>
                <p:nvPr/>
              </p:nvSpPr>
              <p:spPr bwMode="auto">
                <a:xfrm>
                  <a:off x="1477" y="1228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30 kHz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71" name="Rectangle 60"/>
                <p:cNvSpPr>
                  <a:spLocks noChangeArrowheads="1"/>
                </p:cNvSpPr>
                <p:nvPr/>
              </p:nvSpPr>
              <p:spPr bwMode="auto">
                <a:xfrm>
                  <a:off x="1434" y="1228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2471" y="1228"/>
                <a:ext cx="1037" cy="403"/>
                <a:chOff x="2471" y="1228"/>
                <a:chExt cx="1037" cy="403"/>
              </a:xfrm>
            </p:grpSpPr>
            <p:sp>
              <p:nvSpPr>
                <p:cNvPr id="68" name="Rectangle 62"/>
                <p:cNvSpPr>
                  <a:spLocks noChangeArrowheads="1"/>
                </p:cNvSpPr>
                <p:nvPr/>
              </p:nvSpPr>
              <p:spPr bwMode="auto">
                <a:xfrm>
                  <a:off x="2514" y="1228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200 kHz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69" name="Rectangle 63"/>
                <p:cNvSpPr>
                  <a:spLocks noChangeArrowheads="1"/>
                </p:cNvSpPr>
                <p:nvPr/>
              </p:nvSpPr>
              <p:spPr bwMode="auto">
                <a:xfrm>
                  <a:off x="2471" y="1228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3508" y="1228"/>
                <a:ext cx="1037" cy="403"/>
                <a:chOff x="3508" y="1228"/>
                <a:chExt cx="1037" cy="403"/>
              </a:xfrm>
            </p:grpSpPr>
            <p:sp>
              <p:nvSpPr>
                <p:cNvPr id="66" name="Rectangle 65"/>
                <p:cNvSpPr>
                  <a:spLocks noChangeArrowheads="1"/>
                </p:cNvSpPr>
                <p:nvPr/>
              </p:nvSpPr>
              <p:spPr bwMode="auto">
                <a:xfrm>
                  <a:off x="3551" y="1228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1,25 MHz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3508" y="1228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0" y="1631"/>
                <a:ext cx="1434" cy="403"/>
                <a:chOff x="0" y="1631"/>
                <a:chExt cx="1434" cy="403"/>
              </a:xfrm>
            </p:grpSpPr>
            <p:sp>
              <p:nvSpPr>
                <p:cNvPr id="62" name="Rectangle 68"/>
                <p:cNvSpPr>
                  <a:spLocks noChangeArrowheads="1"/>
                </p:cNvSpPr>
                <p:nvPr/>
              </p:nvSpPr>
              <p:spPr bwMode="auto">
                <a:xfrm>
                  <a:off x="0" y="1631"/>
                  <a:ext cx="1434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3" name="Group 69"/>
                <p:cNvGrpSpPr>
                  <a:grpSpLocks/>
                </p:cNvGrpSpPr>
                <p:nvPr/>
              </p:nvGrpSpPr>
              <p:grpSpPr bwMode="auto">
                <a:xfrm>
                  <a:off x="0" y="1631"/>
                  <a:ext cx="1434" cy="403"/>
                  <a:chOff x="0" y="1631"/>
                  <a:chExt cx="1434" cy="403"/>
                </a:xfrm>
              </p:grpSpPr>
              <p:sp>
                <p:nvSpPr>
                  <p:cNvPr id="64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631"/>
                    <a:ext cx="1348" cy="403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1600" b="1">
                        <a:cs typeface="Arial" charset="0"/>
                      </a:rPr>
                      <a:t>Kanal / carrier RF</a:t>
                    </a:r>
                    <a:endParaRPr lang="en-US" sz="16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endParaRPr lang="en-US" sz="2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5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31"/>
                    <a:ext cx="1434" cy="403"/>
                  </a:xfrm>
                  <a:prstGeom prst="rect">
                    <a:avLst/>
                  </a:prstGeom>
                  <a:noFill/>
                  <a:ln w="7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" name="Group 72"/>
              <p:cNvGrpSpPr>
                <a:grpSpLocks/>
              </p:cNvGrpSpPr>
              <p:nvPr/>
            </p:nvGrpSpPr>
            <p:grpSpPr bwMode="auto">
              <a:xfrm>
                <a:off x="1434" y="1631"/>
                <a:ext cx="1037" cy="403"/>
                <a:chOff x="1434" y="1631"/>
                <a:chExt cx="1037" cy="403"/>
              </a:xfrm>
            </p:grpSpPr>
            <p:sp>
              <p:nvSpPr>
                <p:cNvPr id="60" name="Rectangle 73"/>
                <p:cNvSpPr>
                  <a:spLocks noChangeArrowheads="1"/>
                </p:cNvSpPr>
                <p:nvPr/>
              </p:nvSpPr>
              <p:spPr bwMode="auto">
                <a:xfrm>
                  <a:off x="1477" y="1631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1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61" name="Rectangle 74"/>
                <p:cNvSpPr>
                  <a:spLocks noChangeArrowheads="1"/>
                </p:cNvSpPr>
                <p:nvPr/>
              </p:nvSpPr>
              <p:spPr bwMode="auto">
                <a:xfrm>
                  <a:off x="1434" y="1631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75"/>
              <p:cNvGrpSpPr>
                <a:grpSpLocks/>
              </p:cNvGrpSpPr>
              <p:nvPr/>
            </p:nvGrpSpPr>
            <p:grpSpPr bwMode="auto">
              <a:xfrm>
                <a:off x="2471" y="1631"/>
                <a:ext cx="1037" cy="403"/>
                <a:chOff x="2471" y="1631"/>
                <a:chExt cx="1037" cy="403"/>
              </a:xfrm>
            </p:grpSpPr>
            <p:sp>
              <p:nvSpPr>
                <p:cNvPr id="58" name="Rectangle 76"/>
                <p:cNvSpPr>
                  <a:spLocks noChangeArrowheads="1"/>
                </p:cNvSpPr>
                <p:nvPr/>
              </p:nvSpPr>
              <p:spPr bwMode="auto">
                <a:xfrm>
                  <a:off x="2514" y="1631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8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59" name="Rectangle 77"/>
                <p:cNvSpPr>
                  <a:spLocks noChangeArrowheads="1"/>
                </p:cNvSpPr>
                <p:nvPr/>
              </p:nvSpPr>
              <p:spPr bwMode="auto">
                <a:xfrm>
                  <a:off x="2471" y="1631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78"/>
              <p:cNvGrpSpPr>
                <a:grpSpLocks/>
              </p:cNvGrpSpPr>
              <p:nvPr/>
            </p:nvGrpSpPr>
            <p:grpSpPr bwMode="auto">
              <a:xfrm>
                <a:off x="3508" y="1631"/>
                <a:ext cx="1037" cy="403"/>
                <a:chOff x="3508" y="1631"/>
                <a:chExt cx="1037" cy="403"/>
              </a:xfrm>
            </p:grpSpPr>
            <p:sp>
              <p:nvSpPr>
                <p:cNvPr id="56" name="Rectangle 79"/>
                <p:cNvSpPr>
                  <a:spLocks noChangeArrowheads="1"/>
                </p:cNvSpPr>
                <p:nvPr/>
              </p:nvSpPr>
              <p:spPr bwMode="auto">
                <a:xfrm>
                  <a:off x="3551" y="1631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20 – 30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57" name="Rectangle 80"/>
                <p:cNvSpPr>
                  <a:spLocks noChangeArrowheads="1"/>
                </p:cNvSpPr>
                <p:nvPr/>
              </p:nvSpPr>
              <p:spPr bwMode="auto">
                <a:xfrm>
                  <a:off x="3508" y="1631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81"/>
              <p:cNvGrpSpPr>
                <a:grpSpLocks/>
              </p:cNvGrpSpPr>
              <p:nvPr/>
            </p:nvGrpSpPr>
            <p:grpSpPr bwMode="auto">
              <a:xfrm>
                <a:off x="0" y="2034"/>
                <a:ext cx="1434" cy="403"/>
                <a:chOff x="0" y="2034"/>
                <a:chExt cx="1434" cy="403"/>
              </a:xfrm>
            </p:grpSpPr>
            <p:sp>
              <p:nvSpPr>
                <p:cNvPr id="52" name="Rectangle 82"/>
                <p:cNvSpPr>
                  <a:spLocks noChangeArrowheads="1"/>
                </p:cNvSpPr>
                <p:nvPr/>
              </p:nvSpPr>
              <p:spPr bwMode="auto">
                <a:xfrm>
                  <a:off x="0" y="2034"/>
                  <a:ext cx="1434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3" name="Group 83"/>
                <p:cNvGrpSpPr>
                  <a:grpSpLocks/>
                </p:cNvGrpSpPr>
                <p:nvPr/>
              </p:nvGrpSpPr>
              <p:grpSpPr bwMode="auto">
                <a:xfrm>
                  <a:off x="0" y="2034"/>
                  <a:ext cx="1434" cy="403"/>
                  <a:chOff x="0" y="2034"/>
                  <a:chExt cx="1434" cy="403"/>
                </a:xfrm>
              </p:grpSpPr>
              <p:sp>
                <p:nvSpPr>
                  <p:cNvPr id="5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2034"/>
                    <a:ext cx="1348" cy="403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1600" b="1" dirty="0" err="1" smtClean="0">
                        <a:cs typeface="Arial" charset="0"/>
                      </a:rPr>
                      <a:t>Frekuensi</a:t>
                    </a:r>
                    <a:r>
                      <a:rPr lang="en-US" sz="1600" b="1" dirty="0" smtClean="0">
                        <a:cs typeface="Arial" charset="0"/>
                      </a:rPr>
                      <a:t>  </a:t>
                    </a:r>
                    <a:r>
                      <a:rPr lang="en-US" sz="1600" b="1" dirty="0">
                        <a:cs typeface="Arial" charset="0"/>
                      </a:rPr>
                      <a:t>Uplink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endParaRPr lang="en-US" sz="1600" dirty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034"/>
                    <a:ext cx="1434" cy="403"/>
                  </a:xfrm>
                  <a:prstGeom prst="rect">
                    <a:avLst/>
                  </a:prstGeom>
                  <a:noFill/>
                  <a:ln w="7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9" name="Group 86"/>
              <p:cNvGrpSpPr>
                <a:grpSpLocks/>
              </p:cNvGrpSpPr>
              <p:nvPr/>
            </p:nvGrpSpPr>
            <p:grpSpPr bwMode="auto">
              <a:xfrm>
                <a:off x="1434" y="2034"/>
                <a:ext cx="1037" cy="403"/>
                <a:chOff x="1434" y="2034"/>
                <a:chExt cx="1037" cy="403"/>
              </a:xfrm>
            </p:grpSpPr>
            <p:sp>
              <p:nvSpPr>
                <p:cNvPr id="50" name="Rectangle 87"/>
                <p:cNvSpPr>
                  <a:spLocks noChangeArrowheads="1"/>
                </p:cNvSpPr>
                <p:nvPr/>
              </p:nvSpPr>
              <p:spPr bwMode="auto">
                <a:xfrm>
                  <a:off x="1477" y="2034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824 – 849 MHz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51" name="Rectangle 88"/>
                <p:cNvSpPr>
                  <a:spLocks noChangeArrowheads="1"/>
                </p:cNvSpPr>
                <p:nvPr/>
              </p:nvSpPr>
              <p:spPr bwMode="auto">
                <a:xfrm>
                  <a:off x="1434" y="2034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89"/>
              <p:cNvGrpSpPr>
                <a:grpSpLocks/>
              </p:cNvGrpSpPr>
              <p:nvPr/>
            </p:nvGrpSpPr>
            <p:grpSpPr bwMode="auto">
              <a:xfrm>
                <a:off x="2471" y="2034"/>
                <a:ext cx="1037" cy="403"/>
                <a:chOff x="2471" y="2034"/>
                <a:chExt cx="1037" cy="403"/>
              </a:xfrm>
            </p:grpSpPr>
            <p:sp>
              <p:nvSpPr>
                <p:cNvPr id="48" name="Rectangle 90"/>
                <p:cNvSpPr>
                  <a:spLocks noChangeArrowheads="1"/>
                </p:cNvSpPr>
                <p:nvPr/>
              </p:nvSpPr>
              <p:spPr bwMode="auto">
                <a:xfrm>
                  <a:off x="2514" y="2034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890 – 915 MHz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49" name="Rectangle 91"/>
                <p:cNvSpPr>
                  <a:spLocks noChangeArrowheads="1"/>
                </p:cNvSpPr>
                <p:nvPr/>
              </p:nvSpPr>
              <p:spPr bwMode="auto">
                <a:xfrm>
                  <a:off x="2471" y="2034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92"/>
              <p:cNvGrpSpPr>
                <a:grpSpLocks/>
              </p:cNvGrpSpPr>
              <p:nvPr/>
            </p:nvGrpSpPr>
            <p:grpSpPr bwMode="auto">
              <a:xfrm>
                <a:off x="3508" y="2034"/>
                <a:ext cx="1037" cy="403"/>
                <a:chOff x="3508" y="2034"/>
                <a:chExt cx="1037" cy="403"/>
              </a:xfrm>
            </p:grpSpPr>
            <p:sp>
              <p:nvSpPr>
                <p:cNvPr id="46" name="Rectangle 93"/>
                <p:cNvSpPr>
                  <a:spLocks noChangeArrowheads="1"/>
                </p:cNvSpPr>
                <p:nvPr/>
              </p:nvSpPr>
              <p:spPr bwMode="auto">
                <a:xfrm>
                  <a:off x="3551" y="2034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824 – 849 MHz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47" name="Rectangle 94"/>
                <p:cNvSpPr>
                  <a:spLocks noChangeArrowheads="1"/>
                </p:cNvSpPr>
                <p:nvPr/>
              </p:nvSpPr>
              <p:spPr bwMode="auto">
                <a:xfrm>
                  <a:off x="3508" y="2034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95"/>
              <p:cNvGrpSpPr>
                <a:grpSpLocks/>
              </p:cNvGrpSpPr>
              <p:nvPr/>
            </p:nvGrpSpPr>
            <p:grpSpPr bwMode="auto">
              <a:xfrm>
                <a:off x="0" y="2437"/>
                <a:ext cx="1434" cy="403"/>
                <a:chOff x="0" y="2437"/>
                <a:chExt cx="1434" cy="403"/>
              </a:xfrm>
            </p:grpSpPr>
            <p:sp>
              <p:nvSpPr>
                <p:cNvPr id="42" name="Rectangle 96"/>
                <p:cNvSpPr>
                  <a:spLocks noChangeArrowheads="1"/>
                </p:cNvSpPr>
                <p:nvPr/>
              </p:nvSpPr>
              <p:spPr bwMode="auto">
                <a:xfrm>
                  <a:off x="0" y="2437"/>
                  <a:ext cx="1434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3" name="Group 97"/>
                <p:cNvGrpSpPr>
                  <a:grpSpLocks/>
                </p:cNvGrpSpPr>
                <p:nvPr/>
              </p:nvGrpSpPr>
              <p:grpSpPr bwMode="auto">
                <a:xfrm>
                  <a:off x="0" y="2437"/>
                  <a:ext cx="1434" cy="403"/>
                  <a:chOff x="0" y="2437"/>
                  <a:chExt cx="1434" cy="403"/>
                </a:xfrm>
              </p:grpSpPr>
              <p:sp>
                <p:nvSpPr>
                  <p:cNvPr id="44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2437"/>
                    <a:ext cx="1348" cy="403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1600" b="1">
                        <a:cs typeface="Arial" charset="0"/>
                      </a:rPr>
                      <a:t>Frekuensi Downlink</a:t>
                    </a:r>
                    <a:endParaRPr lang="en-US" sz="16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endParaRPr lang="en-US" sz="16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5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37"/>
                    <a:ext cx="1434" cy="403"/>
                  </a:xfrm>
                  <a:prstGeom prst="rect">
                    <a:avLst/>
                  </a:prstGeom>
                  <a:noFill/>
                  <a:ln w="7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" name="Group 100"/>
              <p:cNvGrpSpPr>
                <a:grpSpLocks/>
              </p:cNvGrpSpPr>
              <p:nvPr/>
            </p:nvGrpSpPr>
            <p:grpSpPr bwMode="auto">
              <a:xfrm>
                <a:off x="1434" y="2437"/>
                <a:ext cx="1037" cy="403"/>
                <a:chOff x="1434" y="2437"/>
                <a:chExt cx="1037" cy="403"/>
              </a:xfrm>
            </p:grpSpPr>
            <p:sp>
              <p:nvSpPr>
                <p:cNvPr id="40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77" y="2437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869 – 894 MHz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41" name="Rectangle 102"/>
                <p:cNvSpPr>
                  <a:spLocks noChangeArrowheads="1"/>
                </p:cNvSpPr>
                <p:nvPr/>
              </p:nvSpPr>
              <p:spPr bwMode="auto">
                <a:xfrm>
                  <a:off x="1434" y="2437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03"/>
              <p:cNvGrpSpPr>
                <a:grpSpLocks/>
              </p:cNvGrpSpPr>
              <p:nvPr/>
            </p:nvGrpSpPr>
            <p:grpSpPr bwMode="auto">
              <a:xfrm>
                <a:off x="2471" y="2437"/>
                <a:ext cx="1037" cy="403"/>
                <a:chOff x="2471" y="2437"/>
                <a:chExt cx="1037" cy="403"/>
              </a:xfrm>
            </p:grpSpPr>
            <p:sp>
              <p:nvSpPr>
                <p:cNvPr id="38" name="Rectangle 104"/>
                <p:cNvSpPr>
                  <a:spLocks noChangeArrowheads="1"/>
                </p:cNvSpPr>
                <p:nvPr/>
              </p:nvSpPr>
              <p:spPr bwMode="auto">
                <a:xfrm>
                  <a:off x="2514" y="2437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935 – 960 MHz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39" name="Rectangle 105"/>
                <p:cNvSpPr>
                  <a:spLocks noChangeArrowheads="1"/>
                </p:cNvSpPr>
                <p:nvPr/>
              </p:nvSpPr>
              <p:spPr bwMode="auto">
                <a:xfrm>
                  <a:off x="2471" y="2437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106"/>
              <p:cNvGrpSpPr>
                <a:grpSpLocks/>
              </p:cNvGrpSpPr>
              <p:nvPr/>
            </p:nvGrpSpPr>
            <p:grpSpPr bwMode="auto">
              <a:xfrm>
                <a:off x="3508" y="2437"/>
                <a:ext cx="1037" cy="403"/>
                <a:chOff x="3508" y="2437"/>
                <a:chExt cx="1037" cy="403"/>
              </a:xfrm>
            </p:grpSpPr>
            <p:sp>
              <p:nvSpPr>
                <p:cNvPr id="36" name="Rectangle 107"/>
                <p:cNvSpPr>
                  <a:spLocks noChangeArrowheads="1"/>
                </p:cNvSpPr>
                <p:nvPr/>
              </p:nvSpPr>
              <p:spPr bwMode="auto">
                <a:xfrm>
                  <a:off x="3551" y="2437"/>
                  <a:ext cx="951" cy="403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Arial" charset="0"/>
                    </a:rPr>
                    <a:t>869 – 894 MHz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37" name="Rectangle 108"/>
                <p:cNvSpPr>
                  <a:spLocks noChangeArrowheads="1"/>
                </p:cNvSpPr>
                <p:nvPr/>
              </p:nvSpPr>
              <p:spPr bwMode="auto">
                <a:xfrm>
                  <a:off x="3508" y="2437"/>
                  <a:ext cx="1037" cy="403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Rectangle 109"/>
            <p:cNvSpPr>
              <a:spLocks noChangeArrowheads="1"/>
            </p:cNvSpPr>
            <p:nvPr/>
          </p:nvSpPr>
          <p:spPr bwMode="auto">
            <a:xfrm>
              <a:off x="-3" y="-3"/>
              <a:ext cx="4551" cy="2846"/>
            </a:xfrm>
            <a:prstGeom prst="rect">
              <a:avLst/>
            </a:prstGeom>
            <a:noFill/>
            <a:ln w="11112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6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6949017" cy="609599"/>
          </a:xfrm>
        </p:spPr>
        <p:txBody>
          <a:bodyPr>
            <a:noAutofit/>
          </a:bodyPr>
          <a:lstStyle/>
          <a:p>
            <a:pPr marL="838200" indent="-838200" algn="l" eaLnBrk="1" hangingPunct="1"/>
            <a:r>
              <a:rPr lang="en-US" sz="2400" b="1" dirty="0" smtClean="0">
                <a:solidFill>
                  <a:srgbClr val="FF3300"/>
                </a:solidFill>
                <a:latin typeface="Lucida Sans" pitchFamily="34" charset="0"/>
              </a:rPr>
              <a:t>Parameter – Parameter </a:t>
            </a:r>
            <a:r>
              <a:rPr lang="en-US" sz="2400" b="1" dirty="0" err="1" smtClean="0">
                <a:solidFill>
                  <a:srgbClr val="FF3300"/>
                </a:solidFill>
                <a:latin typeface="Lucida Sans" pitchFamily="34" charset="0"/>
              </a:rPr>
              <a:t>Dasar</a:t>
            </a:r>
            <a:r>
              <a:rPr lang="en-US" sz="2400" b="1" dirty="0" smtClean="0">
                <a:solidFill>
                  <a:srgbClr val="FF3300"/>
                </a:solidFill>
                <a:latin typeface="Lucida Sans" pitchFamily="34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Lucida Sans" pitchFamily="34" charset="0"/>
              </a:rPr>
              <a:t>Sist</a:t>
            </a:r>
            <a:r>
              <a:rPr lang="en-US" sz="2400" b="1" dirty="0" smtClean="0">
                <a:solidFill>
                  <a:srgbClr val="FF3300"/>
                </a:solidFill>
                <a:latin typeface="Lucida Sans" pitchFamily="34" charset="0"/>
              </a:rPr>
              <a:t>. </a:t>
            </a:r>
            <a:r>
              <a:rPr lang="en-US" sz="2400" b="1" dirty="0" err="1" smtClean="0">
                <a:solidFill>
                  <a:srgbClr val="FF3300"/>
                </a:solidFill>
                <a:latin typeface="Lucida Sans" pitchFamily="34" charset="0"/>
              </a:rPr>
              <a:t>Selular</a:t>
            </a:r>
            <a:endParaRPr lang="en-US" sz="2400" dirty="0" smtClean="0">
              <a:solidFill>
                <a:srgbClr val="FF3300"/>
              </a:solidFill>
              <a:latin typeface="Lucida Sans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27100" y="1447800"/>
            <a:ext cx="714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  <a:latin typeface="Lucida Sans" pitchFamily="34" charset="0"/>
              </a:rPr>
              <a:t>C/I (</a:t>
            </a:r>
            <a:r>
              <a:rPr lang="en-US" sz="2000" b="1" i="1" dirty="0">
                <a:solidFill>
                  <a:srgbClr val="0070C0"/>
                </a:solidFill>
                <a:latin typeface="Lucida Sans" pitchFamily="34" charset="0"/>
              </a:rPr>
              <a:t>Carrier to Interference Ratio</a:t>
            </a:r>
            <a:r>
              <a:rPr lang="en-US" sz="2000" b="1" dirty="0" smtClean="0">
                <a:solidFill>
                  <a:srgbClr val="0070C0"/>
                </a:solidFill>
                <a:latin typeface="Lucida Sans" pitchFamily="34" charset="0"/>
              </a:rPr>
              <a:t>) :</a:t>
            </a:r>
            <a:endParaRPr lang="en-US" sz="2000" b="1" dirty="0">
              <a:solidFill>
                <a:srgbClr val="0070C0"/>
              </a:solidFill>
              <a:latin typeface="Lucida Sans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55675" y="1927225"/>
            <a:ext cx="63309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>
              <a:lnSpc>
                <a:spcPct val="80000"/>
              </a:lnSpc>
              <a:spcBef>
                <a:spcPct val="50000"/>
              </a:spcBef>
              <a:buClr>
                <a:srgbClr val="FF5050"/>
              </a:buClr>
              <a:buFont typeface="Wingdings" pitchFamily="2" charset="2"/>
              <a:buChar char="v"/>
            </a:pP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i="1" dirty="0" err="1"/>
              <a:t>ukuran</a:t>
            </a:r>
            <a:r>
              <a:rPr lang="en-US" sz="2000" i="1" dirty="0"/>
              <a:t> </a:t>
            </a:r>
            <a:r>
              <a:rPr lang="en-US" sz="2000" i="1" dirty="0" err="1"/>
              <a:t>kualitas</a:t>
            </a:r>
            <a:r>
              <a:rPr lang="en-US" sz="2000" i="1" dirty="0"/>
              <a:t> </a:t>
            </a:r>
            <a:r>
              <a:rPr lang="en-US" sz="2000" i="1" dirty="0" err="1"/>
              <a:t>komunikasi</a:t>
            </a:r>
            <a:endParaRPr lang="en-US" sz="2000" i="1" dirty="0"/>
          </a:p>
          <a:p>
            <a:pPr marL="461963" indent="-461963">
              <a:lnSpc>
                <a:spcPct val="80000"/>
              </a:lnSpc>
              <a:spcBef>
                <a:spcPct val="50000"/>
              </a:spcBef>
              <a:buClr>
                <a:srgbClr val="FF5050"/>
              </a:buClr>
              <a:buFont typeface="Wingdings" pitchFamily="2" charset="2"/>
              <a:buChar char="v"/>
            </a:pPr>
            <a:r>
              <a:rPr lang="en-US" sz="2000" dirty="0" err="1"/>
              <a:t>Besarnya</a:t>
            </a:r>
            <a:r>
              <a:rPr lang="en-US" sz="2000" dirty="0"/>
              <a:t> </a:t>
            </a:r>
            <a:r>
              <a:rPr lang="en-US" sz="2000" dirty="0" err="1"/>
              <a:t>tergantung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teknik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r>
              <a:rPr lang="en-US" sz="2000" dirty="0"/>
              <a:t> </a:t>
            </a:r>
            <a:r>
              <a:rPr lang="en-US" sz="2000" dirty="0" err="1"/>
              <a:t>jamak</a:t>
            </a:r>
            <a:r>
              <a:rPr lang="en-US" sz="2000" dirty="0"/>
              <a:t> yang </a:t>
            </a:r>
            <a:r>
              <a:rPr lang="en-US" sz="2000" dirty="0" err="1"/>
              <a:t>dipakai</a:t>
            </a:r>
            <a:r>
              <a:rPr lang="en-US" sz="2000" dirty="0"/>
              <a:t> (FDMA, TDMA, </a:t>
            </a:r>
            <a:r>
              <a:rPr lang="en-US" sz="2000" dirty="0" err="1"/>
              <a:t>dan</a:t>
            </a:r>
            <a:r>
              <a:rPr lang="en-US" sz="2000" dirty="0"/>
              <a:t> CDMA)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447800" y="2982913"/>
            <a:ext cx="584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AMPS (FDMA)  	C/I &gt; 18 dB</a:t>
            </a:r>
          </a:p>
          <a:p>
            <a:pPr marL="461963" indent="-461963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GSM (TDMA	C/I &gt; 12 dB</a:t>
            </a:r>
          </a:p>
          <a:p>
            <a:pPr marL="461963" indent="-461963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CDMA (parameter </a:t>
            </a:r>
            <a:r>
              <a:rPr lang="en-US" sz="2000" dirty="0" err="1"/>
              <a:t>kualitas</a:t>
            </a:r>
            <a:r>
              <a:rPr lang="en-US" sz="2000" dirty="0"/>
              <a:t> yang </a:t>
            </a:r>
            <a:r>
              <a:rPr lang="en-US" sz="2000" dirty="0" err="1"/>
              <a:t>ditinjau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Eb</a:t>
            </a:r>
            <a:r>
              <a:rPr lang="en-US" sz="2000" dirty="0"/>
              <a:t>/Io, </a:t>
            </a:r>
            <a:r>
              <a:rPr lang="en-US" sz="2000" dirty="0" err="1"/>
              <a:t>karena</a:t>
            </a:r>
            <a:r>
              <a:rPr lang="en-US" sz="2000" dirty="0"/>
              <a:t> C/I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 err="1" smtClean="0"/>
              <a:t>sekali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927100" y="4479925"/>
            <a:ext cx="714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70C0"/>
                </a:solidFill>
                <a:latin typeface="Lucida Sans" pitchFamily="34" charset="0"/>
              </a:rPr>
              <a:t>Ukuran</a:t>
            </a:r>
            <a:r>
              <a:rPr lang="en-US" sz="2000" b="1" dirty="0">
                <a:solidFill>
                  <a:srgbClr val="0070C0"/>
                </a:solidFill>
                <a:latin typeface="Lucida Sans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Lucida Sans" pitchFamily="34" charset="0"/>
              </a:rPr>
              <a:t>Kluster</a:t>
            </a:r>
            <a:r>
              <a:rPr lang="en-US" sz="2000" b="1" dirty="0">
                <a:solidFill>
                  <a:srgbClr val="0070C0"/>
                </a:solidFill>
                <a:latin typeface="Lucida Sans" pitchFamily="34" charset="0"/>
              </a:rPr>
              <a:t> ( K </a:t>
            </a:r>
            <a:r>
              <a:rPr lang="en-US" sz="2000" b="1" dirty="0" smtClean="0">
                <a:solidFill>
                  <a:srgbClr val="0070C0"/>
                </a:solidFill>
                <a:latin typeface="Lucida Sans" pitchFamily="34" charset="0"/>
              </a:rPr>
              <a:t>) :</a:t>
            </a:r>
            <a:endParaRPr lang="en-US" sz="2000" b="1" dirty="0">
              <a:solidFill>
                <a:srgbClr val="0070C0"/>
              </a:solidFill>
              <a:latin typeface="Lucida Sans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71563" y="5203448"/>
            <a:ext cx="685958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>
              <a:lnSpc>
                <a:spcPct val="70000"/>
              </a:lnSpc>
              <a:spcBef>
                <a:spcPct val="50000"/>
              </a:spcBef>
              <a:buClr>
                <a:srgbClr val="FF5050"/>
              </a:buClr>
              <a:buFont typeface="Wingdings" pitchFamily="2" charset="2"/>
              <a:buChar char="v"/>
            </a:pPr>
            <a:r>
              <a:rPr lang="id-ID" sz="2000" b="1" dirty="0"/>
              <a:t>Kluster</a:t>
            </a:r>
            <a:r>
              <a:rPr lang="id-ID" sz="2000" dirty="0"/>
              <a:t> a</a:t>
            </a:r>
            <a:r>
              <a:rPr lang="en-US" sz="2000" dirty="0" err="1"/>
              <a:t>dalah</a:t>
            </a:r>
            <a:r>
              <a:rPr lang="en-US" sz="2000" dirty="0"/>
              <a:t> </a:t>
            </a:r>
            <a:r>
              <a:rPr lang="en-US" sz="2000" dirty="0" err="1"/>
              <a:t>kumpulan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frekuensi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yang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61963" indent="-461963">
              <a:lnSpc>
                <a:spcPct val="70000"/>
              </a:lnSpc>
              <a:spcBef>
                <a:spcPct val="50000"/>
              </a:spcBef>
              <a:buClr>
                <a:srgbClr val="FF5050"/>
              </a:buClr>
              <a:buFont typeface="Wingdings" pitchFamily="2" charset="2"/>
              <a:buChar char="v"/>
            </a:pPr>
            <a:r>
              <a:rPr lang="en-US" sz="2000" dirty="0" err="1" smtClean="0"/>
              <a:t>Ukuran</a:t>
            </a:r>
            <a:r>
              <a:rPr lang="en-US" sz="2000" dirty="0" smtClean="0"/>
              <a:t> </a:t>
            </a:r>
            <a:r>
              <a:rPr lang="en-US" sz="2000" dirty="0" err="1"/>
              <a:t>kluster</a:t>
            </a:r>
            <a:r>
              <a:rPr lang="en-US" sz="2000" dirty="0"/>
              <a:t> </a:t>
            </a:r>
            <a:r>
              <a:rPr lang="en-US" sz="2000" dirty="0" err="1"/>
              <a:t>tergantung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(C/I)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0894" y="168069"/>
            <a:ext cx="50292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2800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Konsep</a:t>
            </a:r>
            <a:r>
              <a:rPr lang="en-US" sz="28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Dasar</a:t>
            </a:r>
            <a:r>
              <a:rPr lang="en-US" sz="28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28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Komunikasi</a:t>
            </a:r>
            <a:r>
              <a:rPr lang="en-US" sz="28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Bergerak</a:t>
            </a:r>
            <a:endParaRPr lang="en-US" sz="2800" dirty="0" smtClean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09800" y="19050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latin typeface="Lucida Sans" pitchFamily="34" charset="0"/>
              </a:rPr>
              <a:t>Yang </a:t>
            </a:r>
            <a:r>
              <a:rPr lang="en-US" sz="2400" b="1" dirty="0" err="1">
                <a:solidFill>
                  <a:srgbClr val="FF0000"/>
                </a:solidFill>
                <a:latin typeface="Lucida Sans" pitchFamily="34" charset="0"/>
              </a:rPr>
              <a:t>mendasari</a:t>
            </a:r>
            <a:r>
              <a:rPr lang="en-US" sz="2400" b="1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Lucida Sans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8200" y="2378075"/>
            <a:ext cx="7391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4025" algn="r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400" dirty="0" err="1"/>
              <a:t>Keterbatasan</a:t>
            </a:r>
            <a:r>
              <a:rPr lang="en-US" sz="2400" dirty="0"/>
              <a:t> </a:t>
            </a:r>
            <a:r>
              <a:rPr lang="en-US" sz="2400" dirty="0" err="1"/>
              <a:t>spektrum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endParaRPr lang="en-US" sz="2400" dirty="0"/>
          </a:p>
          <a:p>
            <a:pPr indent="454025" algn="r">
              <a:lnSpc>
                <a:spcPct val="7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400" dirty="0" err="1"/>
              <a:t>Efisiensi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spektrum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endParaRPr lang="en-US" sz="2400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85800" y="4111831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latin typeface="Lucida Sans" pitchFamily="34" charset="0"/>
              </a:rPr>
              <a:t>Parameter </a:t>
            </a:r>
            <a:r>
              <a:rPr lang="en-US" sz="2400" b="1" dirty="0" err="1" smtClean="0">
                <a:solidFill>
                  <a:srgbClr val="FF0000"/>
                </a:solidFill>
                <a:latin typeface="Lucida Sans" pitchFamily="34" charset="0"/>
              </a:rPr>
              <a:t>Dasarnya</a:t>
            </a:r>
            <a:r>
              <a:rPr lang="en-US" sz="2400" b="1" dirty="0" smtClean="0">
                <a:solidFill>
                  <a:srgbClr val="FF0000"/>
                </a:solidFill>
                <a:latin typeface="Lucida Sans" pitchFamily="34" charset="0"/>
              </a:rPr>
              <a:t> :</a:t>
            </a:r>
            <a:endParaRPr lang="en-US" sz="24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15439" y="4800600"/>
            <a:ext cx="7391400" cy="88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4025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400" dirty="0"/>
              <a:t>Frequency Reuse</a:t>
            </a:r>
          </a:p>
          <a:p>
            <a:pPr indent="454025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400" dirty="0" err="1"/>
              <a:t>Konsep</a:t>
            </a:r>
            <a:r>
              <a:rPr lang="en-US" sz="2400" dirty="0"/>
              <a:t> Hand </a:t>
            </a:r>
            <a:r>
              <a:rPr lang="en-US" sz="2400" dirty="0" smtClean="0"/>
              <a:t>Off/Handover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"/>
          <p:cNvSpPr>
            <a:spLocks noGrp="1" noChangeArrowheads="1"/>
          </p:cNvSpPr>
          <p:nvPr>
            <p:ph type="title" idx="4294967295"/>
          </p:nvPr>
        </p:nvSpPr>
        <p:spPr>
          <a:xfrm>
            <a:off x="2182412" y="156061"/>
            <a:ext cx="421767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838200" indent="-838200" algn="r" eaLnBrk="1" hangingPunct="1"/>
            <a:r>
              <a:rPr lang="en-US" sz="3600" b="1" dirty="0" err="1" smtClean="0">
                <a:solidFill>
                  <a:srgbClr val="FF3300"/>
                </a:solidFill>
                <a:latin typeface="Lucida Sans" pitchFamily="34" charset="0"/>
              </a:rPr>
              <a:t>Frekuensi</a:t>
            </a:r>
            <a:r>
              <a:rPr lang="en-US" sz="3600" b="1" dirty="0" smtClean="0">
                <a:solidFill>
                  <a:srgbClr val="FF3300"/>
                </a:solidFill>
                <a:latin typeface="Lucida Sans" pitchFamily="34" charset="0"/>
              </a:rPr>
              <a:t> </a:t>
            </a:r>
            <a:r>
              <a:rPr lang="en-US" sz="3600" b="1" i="1" dirty="0" smtClean="0">
                <a:solidFill>
                  <a:srgbClr val="FF3300"/>
                </a:solidFill>
                <a:latin typeface="Lucida Sans" pitchFamily="34" charset="0"/>
              </a:rPr>
              <a:t>Re-use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38200" y="19812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0070C0"/>
                </a:solidFill>
                <a:latin typeface="Lucida Sans" pitchFamily="34" charset="0"/>
              </a:rPr>
              <a:t>Definisi</a:t>
            </a:r>
            <a:endParaRPr lang="en-US" sz="2400" b="1" dirty="0">
              <a:solidFill>
                <a:srgbClr val="0070C0"/>
              </a:solidFill>
              <a:latin typeface="Lucida Sans" pitchFamily="34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151187" y="3048000"/>
            <a:ext cx="7062579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4025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err="1"/>
              <a:t>Peng</a:t>
            </a:r>
            <a:r>
              <a:rPr lang="id-ID" sz="2400" dirty="0" smtClean="0"/>
              <a:t>gunaa</a:t>
            </a:r>
            <a:r>
              <a:rPr lang="en-US" sz="2400" dirty="0"/>
              <a:t>n</a:t>
            </a:r>
            <a:r>
              <a:rPr lang="id-ID" sz="2400" dirty="0" smtClean="0"/>
              <a:t> </a:t>
            </a:r>
            <a:r>
              <a:rPr lang="id-ID" sz="2400" dirty="0"/>
              <a:t>kembali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area </a:t>
            </a:r>
            <a:r>
              <a:rPr lang="en-US" sz="2400" dirty="0" err="1" smtClean="0"/>
              <a:t>sel</a:t>
            </a:r>
            <a:r>
              <a:rPr lang="en-US" sz="2400" dirty="0" smtClean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jangkauan</a:t>
            </a:r>
            <a:r>
              <a:rPr lang="en-US" sz="2400" dirty="0"/>
              <a:t> </a:t>
            </a:r>
            <a:r>
              <a:rPr lang="id-ID" sz="2400" dirty="0"/>
              <a:t>batas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sel-nya</a:t>
            </a:r>
            <a:r>
              <a:rPr lang="en-US" sz="2400" dirty="0" smtClean="0"/>
              <a:t> yang </a:t>
            </a:r>
            <a:r>
              <a:rPr lang="id-ID" sz="2400" dirty="0" smtClean="0"/>
              <a:t>bebas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interferensi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err="1" smtClean="0">
                <a:solidFill>
                  <a:srgbClr val="FF0000"/>
                </a:solidFill>
              </a:rPr>
              <a:t>Latar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Belakang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Diperlukan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Frekuensi</a:t>
            </a:r>
            <a:r>
              <a:rPr lang="en-US" sz="3600" b="1" dirty="0" smtClean="0">
                <a:solidFill>
                  <a:srgbClr val="FF0000"/>
                </a:solidFill>
              </a:rPr>
              <a:t> Re-Use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19200"/>
            <a:ext cx="7620000" cy="2971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err="1" smtClean="0"/>
              <a:t>Keterbatasan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endParaRPr lang="en-US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err="1" smtClean="0"/>
              <a:t>Keterbatasan</a:t>
            </a:r>
            <a:r>
              <a:rPr lang="en-US" dirty="0" smtClean="0"/>
              <a:t> area </a:t>
            </a:r>
            <a:r>
              <a:rPr lang="en-US" dirty="0" err="1" smtClean="0"/>
              <a:t>cakupan</a:t>
            </a:r>
            <a:r>
              <a:rPr lang="en-US" dirty="0" smtClean="0"/>
              <a:t> cell (</a:t>
            </a:r>
            <a:r>
              <a:rPr lang="en-US" i="1" dirty="0" smtClean="0"/>
              <a:t>coverage area</a:t>
            </a:r>
            <a:r>
              <a:rPr lang="en-US" dirty="0" smtClean="0"/>
              <a:t>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err="1" smtClean="0"/>
              <a:t>Menaikan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endParaRPr lang="en-US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err="1" smtClean="0"/>
              <a:t>Membentuk</a:t>
            </a:r>
            <a:r>
              <a:rPr lang="en-US" dirty="0" smtClean="0"/>
              <a:t> cluster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cell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Co-channel interference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4419600"/>
            <a:ext cx="3739663" cy="2209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"/>
          <p:cNvSpPr>
            <a:spLocks noGrp="1" noChangeArrowheads="1"/>
          </p:cNvSpPr>
          <p:nvPr>
            <p:ph type="title" idx="4294967295"/>
          </p:nvPr>
        </p:nvSpPr>
        <p:spPr>
          <a:xfrm>
            <a:off x="2064937" y="262033"/>
            <a:ext cx="4217670" cy="5564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838200" indent="-838200" eaLnBrk="1" hangingPunct="1"/>
            <a:r>
              <a:rPr lang="en-US" sz="3600" b="1" dirty="0" err="1" smtClean="0">
                <a:solidFill>
                  <a:srgbClr val="FF3300"/>
                </a:solidFill>
                <a:latin typeface="Lucida Sans" pitchFamily="34" charset="0"/>
              </a:rPr>
              <a:t>Frekuensi</a:t>
            </a:r>
            <a:r>
              <a:rPr lang="en-US" sz="3600" b="1" dirty="0" smtClean="0">
                <a:solidFill>
                  <a:srgbClr val="FF3300"/>
                </a:solidFill>
                <a:latin typeface="Lucida Sans" pitchFamily="34" charset="0"/>
              </a:rPr>
              <a:t> </a:t>
            </a:r>
            <a:r>
              <a:rPr lang="en-US" sz="3600" b="1" i="1" dirty="0" smtClean="0">
                <a:solidFill>
                  <a:srgbClr val="FF3300"/>
                </a:solidFill>
                <a:latin typeface="Lucida Sans" pitchFamily="34" charset="0"/>
              </a:rPr>
              <a:t>Re-use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07696" y="1329915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solidFill>
                  <a:srgbClr val="0070C0"/>
                </a:solidFill>
                <a:latin typeface="Lucida Sans" pitchFamily="34" charset="0"/>
              </a:rPr>
              <a:t>Struktur</a:t>
            </a:r>
            <a:r>
              <a:rPr lang="en-US" sz="2400" b="1" dirty="0" smtClean="0">
                <a:solidFill>
                  <a:srgbClr val="0070C0"/>
                </a:solidFill>
                <a:latin typeface="Lucida Sans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Lucida Sans" pitchFamily="34" charset="0"/>
              </a:rPr>
              <a:t>Sel</a:t>
            </a:r>
            <a:endParaRPr lang="en-US" sz="2400" b="1" dirty="0">
              <a:solidFill>
                <a:srgbClr val="0070C0"/>
              </a:solidFill>
              <a:latin typeface="Lucida Sans" pitchFamily="34" charset="0"/>
            </a:endParaRP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625201" y="2027948"/>
            <a:ext cx="6317896" cy="2067818"/>
            <a:chOff x="-2" y="-1"/>
            <a:chExt cx="20002" cy="20001"/>
          </a:xfrm>
        </p:grpSpPr>
        <p:sp>
          <p:nvSpPr>
            <p:cNvPr id="14369" name="Rectangle 5"/>
            <p:cNvSpPr>
              <a:spLocks noChangeArrowheads="1"/>
            </p:cNvSpPr>
            <p:nvPr/>
          </p:nvSpPr>
          <p:spPr bwMode="auto">
            <a:xfrm>
              <a:off x="15076" y="11786"/>
              <a:ext cx="4924" cy="8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en-US" sz="1400" b="1">
                  <a:latin typeface="Times New Roman" pitchFamily="18" charset="0"/>
                </a:rPr>
                <a:t>Reuse frekuensi</a:t>
              </a:r>
            </a:p>
          </p:txBody>
        </p:sp>
        <p:sp>
          <p:nvSpPr>
            <p:cNvPr id="14370" name="Oval 6"/>
            <p:cNvSpPr>
              <a:spLocks noChangeArrowheads="1"/>
            </p:cNvSpPr>
            <p:nvPr/>
          </p:nvSpPr>
          <p:spPr bwMode="auto">
            <a:xfrm>
              <a:off x="11091" y="5628"/>
              <a:ext cx="4204" cy="1260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71" name="Rectangle 7"/>
            <p:cNvSpPr>
              <a:spLocks noChangeArrowheads="1"/>
            </p:cNvSpPr>
            <p:nvPr/>
          </p:nvSpPr>
          <p:spPr bwMode="auto">
            <a:xfrm>
              <a:off x="6224" y="12257"/>
              <a:ext cx="673" cy="299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id-ID" sz="1000" b="1" noProof="1">
                  <a:solidFill>
                    <a:srgbClr val="000000"/>
                  </a:solidFill>
                  <a:latin typeface="Times New Roman" pitchFamily="18" charset="0"/>
                </a:rPr>
                <a:t>F3</a:t>
              </a:r>
            </a:p>
          </p:txBody>
        </p:sp>
        <p:sp>
          <p:nvSpPr>
            <p:cNvPr id="14372" name="Rectangle 8"/>
            <p:cNvSpPr>
              <a:spLocks noChangeArrowheads="1"/>
            </p:cNvSpPr>
            <p:nvPr/>
          </p:nvSpPr>
          <p:spPr bwMode="auto">
            <a:xfrm>
              <a:off x="12942" y="13877"/>
              <a:ext cx="673" cy="299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id-ID" sz="1000" b="1" noProof="1">
                  <a:solidFill>
                    <a:srgbClr val="000000"/>
                  </a:solidFill>
                  <a:latin typeface="Times New Roman" pitchFamily="18" charset="0"/>
                </a:rPr>
                <a:t>F3</a:t>
              </a:r>
            </a:p>
          </p:txBody>
        </p:sp>
        <p:grpSp>
          <p:nvGrpSpPr>
            <p:cNvPr id="14373" name="Group 9"/>
            <p:cNvGrpSpPr>
              <a:grpSpLocks/>
            </p:cNvGrpSpPr>
            <p:nvPr/>
          </p:nvGrpSpPr>
          <p:grpSpPr bwMode="auto">
            <a:xfrm>
              <a:off x="11570" y="11533"/>
              <a:ext cx="1143" cy="3033"/>
              <a:chOff x="0" y="1"/>
              <a:chExt cx="20000" cy="19999"/>
            </a:xfrm>
          </p:grpSpPr>
          <p:sp>
            <p:nvSpPr>
              <p:cNvPr id="14510" name="Freeform 10"/>
              <p:cNvSpPr>
                <a:spLocks/>
              </p:cNvSpPr>
              <p:nvPr/>
            </p:nvSpPr>
            <p:spPr bwMode="auto">
              <a:xfrm>
                <a:off x="1750" y="10907"/>
                <a:ext cx="17253" cy="4774"/>
              </a:xfrm>
              <a:custGeom>
                <a:avLst/>
                <a:gdLst>
                  <a:gd name="T0" fmla="*/ 16688 w 20000"/>
                  <a:gd name="T1" fmla="*/ 4698 h 20000"/>
                  <a:gd name="T2" fmla="*/ 17210 w 20000"/>
                  <a:gd name="T3" fmla="*/ 0 h 20000"/>
                  <a:gd name="T4" fmla="*/ 0 w 20000"/>
                  <a:gd name="T5" fmla="*/ 0 h 20000"/>
                  <a:gd name="T6" fmla="*/ 652 w 20000"/>
                  <a:gd name="T7" fmla="*/ 4698 h 20000"/>
                  <a:gd name="T8" fmla="*/ 16688 w 20000"/>
                  <a:gd name="T9" fmla="*/ 4698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9345" y="19683"/>
                    </a:moveTo>
                    <a:lnTo>
                      <a:pt x="19950" y="0"/>
                    </a:lnTo>
                    <a:lnTo>
                      <a:pt x="0" y="0"/>
                    </a:lnTo>
                    <a:lnTo>
                      <a:pt x="756" y="19683"/>
                    </a:lnTo>
                    <a:lnTo>
                      <a:pt x="19345" y="19683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11" name="Freeform 11"/>
              <p:cNvSpPr>
                <a:spLocks/>
              </p:cNvSpPr>
              <p:nvPr/>
            </p:nvSpPr>
            <p:spPr bwMode="auto">
              <a:xfrm>
                <a:off x="0" y="1"/>
                <a:ext cx="20000" cy="14922"/>
              </a:xfrm>
              <a:custGeom>
                <a:avLst/>
                <a:gdLst>
                  <a:gd name="T0" fmla="*/ 13913 w 20000"/>
                  <a:gd name="T1" fmla="*/ 14013 h 20000"/>
                  <a:gd name="T2" fmla="*/ 14087 w 20000"/>
                  <a:gd name="T3" fmla="*/ 13180 h 20000"/>
                  <a:gd name="T4" fmla="*/ 14304 w 20000"/>
                  <a:gd name="T5" fmla="*/ 12423 h 20000"/>
                  <a:gd name="T6" fmla="*/ 14609 w 20000"/>
                  <a:gd name="T7" fmla="*/ 11665 h 20000"/>
                  <a:gd name="T8" fmla="*/ 14826 w 20000"/>
                  <a:gd name="T9" fmla="*/ 11362 h 20000"/>
                  <a:gd name="T10" fmla="*/ 15087 w 20000"/>
                  <a:gd name="T11" fmla="*/ 10907 h 20000"/>
                  <a:gd name="T12" fmla="*/ 15348 w 20000"/>
                  <a:gd name="T13" fmla="*/ 10907 h 20000"/>
                  <a:gd name="T14" fmla="*/ 15870 w 20000"/>
                  <a:gd name="T15" fmla="*/ 11210 h 20000"/>
                  <a:gd name="T16" fmla="*/ 16043 w 20000"/>
                  <a:gd name="T17" fmla="*/ 11665 h 20000"/>
                  <a:gd name="T18" fmla="*/ 16348 w 20000"/>
                  <a:gd name="T19" fmla="*/ 12195 h 20000"/>
                  <a:gd name="T20" fmla="*/ 16522 w 20000"/>
                  <a:gd name="T21" fmla="*/ 12952 h 20000"/>
                  <a:gd name="T22" fmla="*/ 16652 w 20000"/>
                  <a:gd name="T23" fmla="*/ 13862 h 20000"/>
                  <a:gd name="T24" fmla="*/ 19826 w 20000"/>
                  <a:gd name="T25" fmla="*/ 14619 h 20000"/>
                  <a:gd name="T26" fmla="*/ 19957 w 20000"/>
                  <a:gd name="T27" fmla="*/ 11438 h 20000"/>
                  <a:gd name="T28" fmla="*/ 19652 w 20000"/>
                  <a:gd name="T29" fmla="*/ 9619 h 20000"/>
                  <a:gd name="T30" fmla="*/ 19435 w 20000"/>
                  <a:gd name="T31" fmla="*/ 6211 h 20000"/>
                  <a:gd name="T32" fmla="*/ 14435 w 20000"/>
                  <a:gd name="T33" fmla="*/ 303 h 20000"/>
                  <a:gd name="T34" fmla="*/ 9522 w 20000"/>
                  <a:gd name="T35" fmla="*/ 0 h 20000"/>
                  <a:gd name="T36" fmla="*/ 8870 w 20000"/>
                  <a:gd name="T37" fmla="*/ 530 h 20000"/>
                  <a:gd name="T38" fmla="*/ 957 w 20000"/>
                  <a:gd name="T39" fmla="*/ 8029 h 20000"/>
                  <a:gd name="T40" fmla="*/ 0 w 20000"/>
                  <a:gd name="T41" fmla="*/ 11438 h 20000"/>
                  <a:gd name="T42" fmla="*/ 1043 w 20000"/>
                  <a:gd name="T43" fmla="*/ 13255 h 20000"/>
                  <a:gd name="T44" fmla="*/ 2522 w 20000"/>
                  <a:gd name="T45" fmla="*/ 14846 h 20000"/>
                  <a:gd name="T46" fmla="*/ 2522 w 20000"/>
                  <a:gd name="T47" fmla="*/ 13862 h 20000"/>
                  <a:gd name="T48" fmla="*/ 2739 w 20000"/>
                  <a:gd name="T49" fmla="*/ 12952 h 20000"/>
                  <a:gd name="T50" fmla="*/ 2913 w 20000"/>
                  <a:gd name="T51" fmla="*/ 12120 h 20000"/>
                  <a:gd name="T52" fmla="*/ 3217 w 20000"/>
                  <a:gd name="T53" fmla="*/ 11513 h 20000"/>
                  <a:gd name="T54" fmla="*/ 3522 w 20000"/>
                  <a:gd name="T55" fmla="*/ 11210 h 20000"/>
                  <a:gd name="T56" fmla="*/ 3783 w 20000"/>
                  <a:gd name="T57" fmla="*/ 10907 h 20000"/>
                  <a:gd name="T58" fmla="*/ 4087 w 20000"/>
                  <a:gd name="T59" fmla="*/ 10907 h 20000"/>
                  <a:gd name="T60" fmla="*/ 4478 w 20000"/>
                  <a:gd name="T61" fmla="*/ 11362 h 20000"/>
                  <a:gd name="T62" fmla="*/ 4783 w 20000"/>
                  <a:gd name="T63" fmla="*/ 11665 h 20000"/>
                  <a:gd name="T64" fmla="*/ 4957 w 20000"/>
                  <a:gd name="T65" fmla="*/ 12423 h 20000"/>
                  <a:gd name="T66" fmla="*/ 5174 w 20000"/>
                  <a:gd name="T67" fmla="*/ 13255 h 20000"/>
                  <a:gd name="T68" fmla="*/ 5217 w 20000"/>
                  <a:gd name="T69" fmla="*/ 14240 h 20000"/>
                  <a:gd name="T70" fmla="*/ 13913 w 20000"/>
                  <a:gd name="T71" fmla="*/ 14468 h 200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000"/>
                  <a:gd name="T109" fmla="*/ 0 h 20000"/>
                  <a:gd name="T110" fmla="*/ 20000 w 20000"/>
                  <a:gd name="T111" fmla="*/ 20000 h 200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000" h="20000">
                    <a:moveTo>
                      <a:pt x="13913" y="19391"/>
                    </a:moveTo>
                    <a:lnTo>
                      <a:pt x="13913" y="18782"/>
                    </a:lnTo>
                    <a:lnTo>
                      <a:pt x="14043" y="18376"/>
                    </a:lnTo>
                    <a:lnTo>
                      <a:pt x="14087" y="17665"/>
                    </a:lnTo>
                    <a:lnTo>
                      <a:pt x="14087" y="17056"/>
                    </a:lnTo>
                    <a:lnTo>
                      <a:pt x="14304" y="16650"/>
                    </a:lnTo>
                    <a:lnTo>
                      <a:pt x="14304" y="16244"/>
                    </a:lnTo>
                    <a:lnTo>
                      <a:pt x="14609" y="15635"/>
                    </a:lnTo>
                    <a:lnTo>
                      <a:pt x="14609" y="15330"/>
                    </a:lnTo>
                    <a:lnTo>
                      <a:pt x="14826" y="15228"/>
                    </a:lnTo>
                    <a:lnTo>
                      <a:pt x="15000" y="15025"/>
                    </a:lnTo>
                    <a:lnTo>
                      <a:pt x="15087" y="14619"/>
                    </a:lnTo>
                    <a:lnTo>
                      <a:pt x="15261" y="14619"/>
                    </a:lnTo>
                    <a:lnTo>
                      <a:pt x="15348" y="14619"/>
                    </a:lnTo>
                    <a:lnTo>
                      <a:pt x="15652" y="14924"/>
                    </a:lnTo>
                    <a:lnTo>
                      <a:pt x="15870" y="15025"/>
                    </a:lnTo>
                    <a:lnTo>
                      <a:pt x="15870" y="15228"/>
                    </a:lnTo>
                    <a:lnTo>
                      <a:pt x="16043" y="15635"/>
                    </a:lnTo>
                    <a:lnTo>
                      <a:pt x="16130" y="15736"/>
                    </a:lnTo>
                    <a:lnTo>
                      <a:pt x="16348" y="16345"/>
                    </a:lnTo>
                    <a:lnTo>
                      <a:pt x="16435" y="16751"/>
                    </a:lnTo>
                    <a:lnTo>
                      <a:pt x="16522" y="17360"/>
                    </a:lnTo>
                    <a:lnTo>
                      <a:pt x="16652" y="17766"/>
                    </a:lnTo>
                    <a:lnTo>
                      <a:pt x="16652" y="18579"/>
                    </a:lnTo>
                    <a:lnTo>
                      <a:pt x="16739" y="19594"/>
                    </a:lnTo>
                    <a:lnTo>
                      <a:pt x="19826" y="19594"/>
                    </a:lnTo>
                    <a:lnTo>
                      <a:pt x="19957" y="16650"/>
                    </a:lnTo>
                    <a:lnTo>
                      <a:pt x="19957" y="15330"/>
                    </a:lnTo>
                    <a:lnTo>
                      <a:pt x="19261" y="14619"/>
                    </a:lnTo>
                    <a:lnTo>
                      <a:pt x="19652" y="12893"/>
                    </a:lnTo>
                    <a:lnTo>
                      <a:pt x="19652" y="8934"/>
                    </a:lnTo>
                    <a:lnTo>
                      <a:pt x="19435" y="8325"/>
                    </a:lnTo>
                    <a:lnTo>
                      <a:pt x="16435" y="7310"/>
                    </a:lnTo>
                    <a:lnTo>
                      <a:pt x="14435" y="406"/>
                    </a:lnTo>
                    <a:lnTo>
                      <a:pt x="13304" y="0"/>
                    </a:lnTo>
                    <a:lnTo>
                      <a:pt x="9522" y="0"/>
                    </a:lnTo>
                    <a:lnTo>
                      <a:pt x="9130" y="102"/>
                    </a:lnTo>
                    <a:lnTo>
                      <a:pt x="8870" y="711"/>
                    </a:lnTo>
                    <a:lnTo>
                      <a:pt x="6522" y="7310"/>
                    </a:lnTo>
                    <a:lnTo>
                      <a:pt x="957" y="10761"/>
                    </a:lnTo>
                    <a:lnTo>
                      <a:pt x="652" y="14619"/>
                    </a:lnTo>
                    <a:lnTo>
                      <a:pt x="0" y="15330"/>
                    </a:lnTo>
                    <a:lnTo>
                      <a:pt x="0" y="17259"/>
                    </a:lnTo>
                    <a:lnTo>
                      <a:pt x="1043" y="17766"/>
                    </a:lnTo>
                    <a:lnTo>
                      <a:pt x="1435" y="19898"/>
                    </a:lnTo>
                    <a:lnTo>
                      <a:pt x="2522" y="19898"/>
                    </a:lnTo>
                    <a:lnTo>
                      <a:pt x="2522" y="19086"/>
                    </a:lnTo>
                    <a:lnTo>
                      <a:pt x="2522" y="18579"/>
                    </a:lnTo>
                    <a:lnTo>
                      <a:pt x="2522" y="17766"/>
                    </a:lnTo>
                    <a:lnTo>
                      <a:pt x="2739" y="17360"/>
                    </a:lnTo>
                    <a:lnTo>
                      <a:pt x="2739" y="16650"/>
                    </a:lnTo>
                    <a:lnTo>
                      <a:pt x="2913" y="16244"/>
                    </a:lnTo>
                    <a:lnTo>
                      <a:pt x="3000" y="15736"/>
                    </a:lnTo>
                    <a:lnTo>
                      <a:pt x="3217" y="15431"/>
                    </a:lnTo>
                    <a:lnTo>
                      <a:pt x="3304" y="15228"/>
                    </a:lnTo>
                    <a:lnTo>
                      <a:pt x="3522" y="15025"/>
                    </a:lnTo>
                    <a:lnTo>
                      <a:pt x="3609" y="14924"/>
                    </a:lnTo>
                    <a:lnTo>
                      <a:pt x="3783" y="14619"/>
                    </a:lnTo>
                    <a:lnTo>
                      <a:pt x="4000" y="14619"/>
                    </a:lnTo>
                    <a:lnTo>
                      <a:pt x="4087" y="14619"/>
                    </a:lnTo>
                    <a:lnTo>
                      <a:pt x="4304" y="15025"/>
                    </a:lnTo>
                    <a:lnTo>
                      <a:pt x="4478" y="15228"/>
                    </a:lnTo>
                    <a:lnTo>
                      <a:pt x="4565" y="15330"/>
                    </a:lnTo>
                    <a:lnTo>
                      <a:pt x="4783" y="15635"/>
                    </a:lnTo>
                    <a:lnTo>
                      <a:pt x="4870" y="16244"/>
                    </a:lnTo>
                    <a:lnTo>
                      <a:pt x="4957" y="16650"/>
                    </a:lnTo>
                    <a:lnTo>
                      <a:pt x="5043" y="17259"/>
                    </a:lnTo>
                    <a:lnTo>
                      <a:pt x="5174" y="17766"/>
                    </a:lnTo>
                    <a:lnTo>
                      <a:pt x="5217" y="18376"/>
                    </a:lnTo>
                    <a:lnTo>
                      <a:pt x="5217" y="19086"/>
                    </a:lnTo>
                    <a:lnTo>
                      <a:pt x="5217" y="19594"/>
                    </a:lnTo>
                    <a:lnTo>
                      <a:pt x="13913" y="19391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12" name="Freeform 12"/>
              <p:cNvSpPr>
                <a:spLocks/>
              </p:cNvSpPr>
              <p:nvPr/>
            </p:nvSpPr>
            <p:spPr bwMode="auto">
              <a:xfrm>
                <a:off x="962" y="8184"/>
                <a:ext cx="18653" cy="72"/>
              </a:xfrm>
              <a:custGeom>
                <a:avLst/>
                <a:gdLst>
                  <a:gd name="T0" fmla="*/ 0 w 20000"/>
                  <a:gd name="T1" fmla="*/ 0 h 20000"/>
                  <a:gd name="T2" fmla="*/ 18609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953" y="0"/>
                    </a:lnTo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13" name="Freeform 13"/>
              <p:cNvSpPr>
                <a:spLocks/>
              </p:cNvSpPr>
              <p:nvPr/>
            </p:nvSpPr>
            <p:spPr bwMode="auto">
              <a:xfrm>
                <a:off x="13526" y="10149"/>
                <a:ext cx="3657" cy="4622"/>
              </a:xfrm>
              <a:custGeom>
                <a:avLst/>
                <a:gdLst>
                  <a:gd name="T0" fmla="*/ 0 w 20000"/>
                  <a:gd name="T1" fmla="*/ 4319 h 20000"/>
                  <a:gd name="T2" fmla="*/ 174 w 20000"/>
                  <a:gd name="T3" fmla="*/ 3637 h 20000"/>
                  <a:gd name="T4" fmla="*/ 305 w 20000"/>
                  <a:gd name="T5" fmla="*/ 2955 h 20000"/>
                  <a:gd name="T6" fmla="*/ 305 w 20000"/>
                  <a:gd name="T7" fmla="*/ 2652 h 20000"/>
                  <a:gd name="T8" fmla="*/ 522 w 20000"/>
                  <a:gd name="T9" fmla="*/ 1970 h 20000"/>
                  <a:gd name="T10" fmla="*/ 566 w 20000"/>
                  <a:gd name="T11" fmla="*/ 1667 h 20000"/>
                  <a:gd name="T12" fmla="*/ 697 w 20000"/>
                  <a:gd name="T13" fmla="*/ 1212 h 20000"/>
                  <a:gd name="T14" fmla="*/ 914 w 20000"/>
                  <a:gd name="T15" fmla="*/ 909 h 20000"/>
                  <a:gd name="T16" fmla="*/ 1088 w 20000"/>
                  <a:gd name="T17" fmla="*/ 455 h 20000"/>
                  <a:gd name="T18" fmla="*/ 1176 w 20000"/>
                  <a:gd name="T19" fmla="*/ 303 h 20000"/>
                  <a:gd name="T20" fmla="*/ 1350 w 20000"/>
                  <a:gd name="T21" fmla="*/ 76 h 20000"/>
                  <a:gd name="T22" fmla="*/ 1480 w 20000"/>
                  <a:gd name="T23" fmla="*/ 0 h 20000"/>
                  <a:gd name="T24" fmla="*/ 1741 w 20000"/>
                  <a:gd name="T25" fmla="*/ 0 h 20000"/>
                  <a:gd name="T26" fmla="*/ 1959 w 20000"/>
                  <a:gd name="T27" fmla="*/ 0 h 20000"/>
                  <a:gd name="T28" fmla="*/ 2133 w 20000"/>
                  <a:gd name="T29" fmla="*/ 0 h 20000"/>
                  <a:gd name="T30" fmla="*/ 2264 w 20000"/>
                  <a:gd name="T31" fmla="*/ 0 h 20000"/>
                  <a:gd name="T32" fmla="*/ 2438 w 20000"/>
                  <a:gd name="T33" fmla="*/ 0 h 20000"/>
                  <a:gd name="T34" fmla="*/ 2656 w 20000"/>
                  <a:gd name="T35" fmla="*/ 227 h 20000"/>
                  <a:gd name="T36" fmla="*/ 2830 w 20000"/>
                  <a:gd name="T37" fmla="*/ 303 h 20000"/>
                  <a:gd name="T38" fmla="*/ 2917 w 20000"/>
                  <a:gd name="T39" fmla="*/ 682 h 20000"/>
                  <a:gd name="T40" fmla="*/ 3091 w 20000"/>
                  <a:gd name="T41" fmla="*/ 1137 h 20000"/>
                  <a:gd name="T42" fmla="*/ 3309 w 20000"/>
                  <a:gd name="T43" fmla="*/ 1440 h 20000"/>
                  <a:gd name="T44" fmla="*/ 3439 w 20000"/>
                  <a:gd name="T45" fmla="*/ 1743 h 20000"/>
                  <a:gd name="T46" fmla="*/ 3483 w 20000"/>
                  <a:gd name="T47" fmla="*/ 2425 h 20000"/>
                  <a:gd name="T48" fmla="*/ 3613 w 20000"/>
                  <a:gd name="T49" fmla="*/ 2728 h 20000"/>
                  <a:gd name="T50" fmla="*/ 3613 w 20000"/>
                  <a:gd name="T51" fmla="*/ 3334 h 20000"/>
                  <a:gd name="T52" fmla="*/ 3613 w 20000"/>
                  <a:gd name="T53" fmla="*/ 3940 h 20000"/>
                  <a:gd name="T54" fmla="*/ 3613 w 20000"/>
                  <a:gd name="T55" fmla="*/ 4546 h 200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000"/>
                  <a:gd name="T85" fmla="*/ 0 h 20000"/>
                  <a:gd name="T86" fmla="*/ 20000 w 20000"/>
                  <a:gd name="T87" fmla="*/ 20000 h 2000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000" h="20000">
                    <a:moveTo>
                      <a:pt x="0" y="18689"/>
                    </a:moveTo>
                    <a:lnTo>
                      <a:pt x="952" y="15738"/>
                    </a:lnTo>
                    <a:lnTo>
                      <a:pt x="1667" y="12787"/>
                    </a:lnTo>
                    <a:lnTo>
                      <a:pt x="1667" y="11475"/>
                    </a:lnTo>
                    <a:lnTo>
                      <a:pt x="2857" y="8525"/>
                    </a:lnTo>
                    <a:lnTo>
                      <a:pt x="3095" y="7213"/>
                    </a:lnTo>
                    <a:lnTo>
                      <a:pt x="3810" y="5246"/>
                    </a:lnTo>
                    <a:lnTo>
                      <a:pt x="5000" y="3934"/>
                    </a:lnTo>
                    <a:lnTo>
                      <a:pt x="5952" y="1967"/>
                    </a:lnTo>
                    <a:lnTo>
                      <a:pt x="6429" y="1311"/>
                    </a:lnTo>
                    <a:lnTo>
                      <a:pt x="7381" y="328"/>
                    </a:lnTo>
                    <a:lnTo>
                      <a:pt x="8095" y="0"/>
                    </a:lnTo>
                    <a:lnTo>
                      <a:pt x="9524" y="0"/>
                    </a:lnTo>
                    <a:lnTo>
                      <a:pt x="10714" y="0"/>
                    </a:lnTo>
                    <a:lnTo>
                      <a:pt x="11667" y="0"/>
                    </a:lnTo>
                    <a:lnTo>
                      <a:pt x="12381" y="0"/>
                    </a:lnTo>
                    <a:lnTo>
                      <a:pt x="13333" y="0"/>
                    </a:lnTo>
                    <a:lnTo>
                      <a:pt x="14524" y="984"/>
                    </a:lnTo>
                    <a:lnTo>
                      <a:pt x="15476" y="1311"/>
                    </a:lnTo>
                    <a:lnTo>
                      <a:pt x="15952" y="2951"/>
                    </a:lnTo>
                    <a:lnTo>
                      <a:pt x="16905" y="4918"/>
                    </a:lnTo>
                    <a:lnTo>
                      <a:pt x="18095" y="6230"/>
                    </a:lnTo>
                    <a:lnTo>
                      <a:pt x="18810" y="7541"/>
                    </a:lnTo>
                    <a:lnTo>
                      <a:pt x="19048" y="10492"/>
                    </a:lnTo>
                    <a:lnTo>
                      <a:pt x="19762" y="11803"/>
                    </a:lnTo>
                    <a:lnTo>
                      <a:pt x="19762" y="14426"/>
                    </a:lnTo>
                    <a:lnTo>
                      <a:pt x="19762" y="17049"/>
                    </a:lnTo>
                    <a:lnTo>
                      <a:pt x="19762" y="19672"/>
                    </a:lnTo>
                  </a:path>
                </a:pathLst>
              </a:custGeom>
              <a:solidFill>
                <a:srgbClr val="000000"/>
              </a:solidFill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14" name="Freeform 14"/>
              <p:cNvSpPr>
                <a:spLocks/>
              </p:cNvSpPr>
              <p:nvPr/>
            </p:nvSpPr>
            <p:spPr bwMode="auto">
              <a:xfrm>
                <a:off x="2135" y="10149"/>
                <a:ext cx="3569" cy="4925"/>
              </a:xfrm>
              <a:custGeom>
                <a:avLst/>
                <a:gdLst>
                  <a:gd name="T0" fmla="*/ 0 w 20000"/>
                  <a:gd name="T1" fmla="*/ 4849 h 20000"/>
                  <a:gd name="T2" fmla="*/ 218 w 20000"/>
                  <a:gd name="T3" fmla="*/ 4016 h 20000"/>
                  <a:gd name="T4" fmla="*/ 261 w 20000"/>
                  <a:gd name="T5" fmla="*/ 3410 h 20000"/>
                  <a:gd name="T6" fmla="*/ 261 w 20000"/>
                  <a:gd name="T7" fmla="*/ 2955 h 20000"/>
                  <a:gd name="T8" fmla="*/ 392 w 20000"/>
                  <a:gd name="T9" fmla="*/ 2425 h 20000"/>
                  <a:gd name="T10" fmla="*/ 609 w 20000"/>
                  <a:gd name="T11" fmla="*/ 1970 h 20000"/>
                  <a:gd name="T12" fmla="*/ 609 w 20000"/>
                  <a:gd name="T13" fmla="*/ 1440 h 20000"/>
                  <a:gd name="T14" fmla="*/ 783 w 20000"/>
                  <a:gd name="T15" fmla="*/ 1061 h 20000"/>
                  <a:gd name="T16" fmla="*/ 1001 w 20000"/>
                  <a:gd name="T17" fmla="*/ 682 h 20000"/>
                  <a:gd name="T18" fmla="*/ 1045 w 20000"/>
                  <a:gd name="T19" fmla="*/ 303 h 20000"/>
                  <a:gd name="T20" fmla="*/ 1175 w 20000"/>
                  <a:gd name="T21" fmla="*/ 227 h 20000"/>
                  <a:gd name="T22" fmla="*/ 1393 w 20000"/>
                  <a:gd name="T23" fmla="*/ 0 h 20000"/>
                  <a:gd name="T24" fmla="*/ 1567 w 20000"/>
                  <a:gd name="T25" fmla="*/ 0 h 20000"/>
                  <a:gd name="T26" fmla="*/ 1785 w 20000"/>
                  <a:gd name="T27" fmla="*/ 0 h 20000"/>
                  <a:gd name="T28" fmla="*/ 1959 w 20000"/>
                  <a:gd name="T29" fmla="*/ 0 h 20000"/>
                  <a:gd name="T30" fmla="*/ 2046 w 20000"/>
                  <a:gd name="T31" fmla="*/ 0 h 20000"/>
                  <a:gd name="T32" fmla="*/ 2350 w 20000"/>
                  <a:gd name="T33" fmla="*/ 0 h 20000"/>
                  <a:gd name="T34" fmla="*/ 2568 w 20000"/>
                  <a:gd name="T35" fmla="*/ 76 h 20000"/>
                  <a:gd name="T36" fmla="*/ 2611 w 20000"/>
                  <a:gd name="T37" fmla="*/ 227 h 20000"/>
                  <a:gd name="T38" fmla="*/ 2829 w 20000"/>
                  <a:gd name="T39" fmla="*/ 530 h 20000"/>
                  <a:gd name="T40" fmla="*/ 3003 w 20000"/>
                  <a:gd name="T41" fmla="*/ 682 h 20000"/>
                  <a:gd name="T42" fmla="*/ 3134 w 20000"/>
                  <a:gd name="T43" fmla="*/ 1212 h 20000"/>
                  <a:gd name="T44" fmla="*/ 3221 w 20000"/>
                  <a:gd name="T45" fmla="*/ 1667 h 20000"/>
                  <a:gd name="T46" fmla="*/ 3351 w 20000"/>
                  <a:gd name="T47" fmla="*/ 2046 h 20000"/>
                  <a:gd name="T48" fmla="*/ 3395 w 20000"/>
                  <a:gd name="T49" fmla="*/ 2500 h 20000"/>
                  <a:gd name="T50" fmla="*/ 3525 w 20000"/>
                  <a:gd name="T51" fmla="*/ 2955 h 20000"/>
                  <a:gd name="T52" fmla="*/ 3525 w 20000"/>
                  <a:gd name="T53" fmla="*/ 3637 h 20000"/>
                  <a:gd name="T54" fmla="*/ 3525 w 20000"/>
                  <a:gd name="T55" fmla="*/ 4243 h 200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000"/>
                  <a:gd name="T85" fmla="*/ 0 h 20000"/>
                  <a:gd name="T86" fmla="*/ 20000 w 20000"/>
                  <a:gd name="T87" fmla="*/ 20000 h 2000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000" h="20000">
                    <a:moveTo>
                      <a:pt x="0" y="19692"/>
                    </a:moveTo>
                    <a:lnTo>
                      <a:pt x="1220" y="16308"/>
                    </a:lnTo>
                    <a:lnTo>
                      <a:pt x="1463" y="13846"/>
                    </a:lnTo>
                    <a:lnTo>
                      <a:pt x="1463" y="12000"/>
                    </a:lnTo>
                    <a:lnTo>
                      <a:pt x="2195" y="9846"/>
                    </a:lnTo>
                    <a:lnTo>
                      <a:pt x="3415" y="8000"/>
                    </a:lnTo>
                    <a:lnTo>
                      <a:pt x="3415" y="5846"/>
                    </a:lnTo>
                    <a:lnTo>
                      <a:pt x="4390" y="4308"/>
                    </a:lnTo>
                    <a:lnTo>
                      <a:pt x="5610" y="2769"/>
                    </a:lnTo>
                    <a:lnTo>
                      <a:pt x="5854" y="1231"/>
                    </a:lnTo>
                    <a:lnTo>
                      <a:pt x="6585" y="923"/>
                    </a:lnTo>
                    <a:lnTo>
                      <a:pt x="7805" y="0"/>
                    </a:lnTo>
                    <a:lnTo>
                      <a:pt x="8780" y="0"/>
                    </a:lnTo>
                    <a:lnTo>
                      <a:pt x="10000" y="0"/>
                    </a:lnTo>
                    <a:lnTo>
                      <a:pt x="10976" y="0"/>
                    </a:lnTo>
                    <a:lnTo>
                      <a:pt x="11463" y="0"/>
                    </a:lnTo>
                    <a:lnTo>
                      <a:pt x="13171" y="0"/>
                    </a:lnTo>
                    <a:lnTo>
                      <a:pt x="14390" y="308"/>
                    </a:lnTo>
                    <a:lnTo>
                      <a:pt x="14634" y="923"/>
                    </a:lnTo>
                    <a:lnTo>
                      <a:pt x="15854" y="2154"/>
                    </a:lnTo>
                    <a:lnTo>
                      <a:pt x="16829" y="2769"/>
                    </a:lnTo>
                    <a:lnTo>
                      <a:pt x="17561" y="4923"/>
                    </a:lnTo>
                    <a:lnTo>
                      <a:pt x="18049" y="6769"/>
                    </a:lnTo>
                    <a:lnTo>
                      <a:pt x="18780" y="8308"/>
                    </a:lnTo>
                    <a:lnTo>
                      <a:pt x="19024" y="10154"/>
                    </a:lnTo>
                    <a:lnTo>
                      <a:pt x="19756" y="12000"/>
                    </a:lnTo>
                    <a:lnTo>
                      <a:pt x="19756" y="14769"/>
                    </a:lnTo>
                    <a:lnTo>
                      <a:pt x="19756" y="17231"/>
                    </a:lnTo>
                  </a:path>
                </a:pathLst>
              </a:custGeom>
              <a:solidFill>
                <a:srgbClr val="000000"/>
              </a:solidFill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15" name="Freeform 15"/>
              <p:cNvSpPr>
                <a:spLocks/>
              </p:cNvSpPr>
              <p:nvPr/>
            </p:nvSpPr>
            <p:spPr bwMode="auto">
              <a:xfrm>
                <a:off x="1050" y="13485"/>
                <a:ext cx="1522" cy="73"/>
              </a:xfrm>
              <a:custGeom>
                <a:avLst/>
                <a:gdLst>
                  <a:gd name="T0" fmla="*/ 0 w 20000"/>
                  <a:gd name="T1" fmla="*/ 0 h 20000"/>
                  <a:gd name="T2" fmla="*/ 1479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429" y="0"/>
                    </a:lnTo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16" name="Freeform 16"/>
              <p:cNvSpPr>
                <a:spLocks/>
              </p:cNvSpPr>
              <p:nvPr/>
            </p:nvSpPr>
            <p:spPr bwMode="auto">
              <a:xfrm>
                <a:off x="5232" y="13485"/>
                <a:ext cx="8819" cy="73"/>
              </a:xfrm>
              <a:custGeom>
                <a:avLst/>
                <a:gdLst>
                  <a:gd name="T0" fmla="*/ 0 w 20000"/>
                  <a:gd name="T1" fmla="*/ 0 h 20000"/>
                  <a:gd name="T2" fmla="*/ 8775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901" y="0"/>
                    </a:lnTo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17" name="Freeform 17"/>
              <p:cNvSpPr>
                <a:spLocks/>
              </p:cNvSpPr>
              <p:nvPr/>
            </p:nvSpPr>
            <p:spPr bwMode="auto">
              <a:xfrm>
                <a:off x="16658" y="13485"/>
                <a:ext cx="3255" cy="73"/>
              </a:xfrm>
              <a:custGeom>
                <a:avLst/>
                <a:gdLst>
                  <a:gd name="T0" fmla="*/ 0 w 20000"/>
                  <a:gd name="T1" fmla="*/ 0 h 20000"/>
                  <a:gd name="T2" fmla="*/ 3212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733" y="0"/>
                    </a:lnTo>
                  </a:path>
                </a:pathLst>
              </a:custGeom>
              <a:solidFill>
                <a:srgbClr val="000000"/>
              </a:solidFill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18" name="Freeform 18"/>
              <p:cNvSpPr>
                <a:spLocks/>
              </p:cNvSpPr>
              <p:nvPr/>
            </p:nvSpPr>
            <p:spPr bwMode="auto">
              <a:xfrm>
                <a:off x="16273" y="10683"/>
                <a:ext cx="3167" cy="455"/>
              </a:xfrm>
              <a:custGeom>
                <a:avLst/>
                <a:gdLst>
                  <a:gd name="T0" fmla="*/ 3124 w 20000"/>
                  <a:gd name="T1" fmla="*/ 379 h 20000"/>
                  <a:gd name="T2" fmla="*/ 217 w 20000"/>
                  <a:gd name="T3" fmla="*/ 379 h 20000"/>
                  <a:gd name="T4" fmla="*/ 0 w 20000"/>
                  <a:gd name="T5" fmla="*/ 0 h 20000"/>
                  <a:gd name="T6" fmla="*/ 3124 w 20000"/>
                  <a:gd name="T7" fmla="*/ 0 h 20000"/>
                  <a:gd name="T8" fmla="*/ 3124 w 20000"/>
                  <a:gd name="T9" fmla="*/ 379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9726" y="16667"/>
                    </a:moveTo>
                    <a:lnTo>
                      <a:pt x="1370" y="16667"/>
                    </a:lnTo>
                    <a:lnTo>
                      <a:pt x="0" y="0"/>
                    </a:lnTo>
                    <a:lnTo>
                      <a:pt x="19726" y="0"/>
                    </a:lnTo>
                    <a:lnTo>
                      <a:pt x="19726" y="16667"/>
                    </a:lnTo>
                    <a:close/>
                  </a:path>
                </a:pathLst>
              </a:custGeom>
              <a:solidFill>
                <a:srgbClr val="000000"/>
              </a:solidFill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19" name="Freeform 19"/>
              <p:cNvSpPr>
                <a:spLocks/>
              </p:cNvSpPr>
              <p:nvPr/>
            </p:nvSpPr>
            <p:spPr bwMode="auto">
              <a:xfrm>
                <a:off x="4794" y="10683"/>
                <a:ext cx="9869" cy="455"/>
              </a:xfrm>
              <a:custGeom>
                <a:avLst/>
                <a:gdLst>
                  <a:gd name="T0" fmla="*/ 9826 w 20000"/>
                  <a:gd name="T1" fmla="*/ 0 h 20000"/>
                  <a:gd name="T2" fmla="*/ 9695 w 20000"/>
                  <a:gd name="T3" fmla="*/ 379 h 20000"/>
                  <a:gd name="T4" fmla="*/ 391 w 20000"/>
                  <a:gd name="T5" fmla="*/ 379 h 20000"/>
                  <a:gd name="T6" fmla="*/ 0 w 20000"/>
                  <a:gd name="T7" fmla="*/ 0 h 20000"/>
                  <a:gd name="T8" fmla="*/ 9826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9912" y="0"/>
                    </a:moveTo>
                    <a:lnTo>
                      <a:pt x="19648" y="16667"/>
                    </a:lnTo>
                    <a:lnTo>
                      <a:pt x="793" y="16667"/>
                    </a:lnTo>
                    <a:lnTo>
                      <a:pt x="0" y="0"/>
                    </a:lnTo>
                    <a:lnTo>
                      <a:pt x="199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20" name="Freeform 20"/>
              <p:cNvSpPr>
                <a:spLocks/>
              </p:cNvSpPr>
              <p:nvPr/>
            </p:nvSpPr>
            <p:spPr bwMode="auto">
              <a:xfrm>
                <a:off x="787" y="10683"/>
                <a:ext cx="2520" cy="455"/>
              </a:xfrm>
              <a:custGeom>
                <a:avLst/>
                <a:gdLst>
                  <a:gd name="T0" fmla="*/ 2477 w 20000"/>
                  <a:gd name="T1" fmla="*/ 0 h 20000"/>
                  <a:gd name="T2" fmla="*/ 2346 w 20000"/>
                  <a:gd name="T3" fmla="*/ 379 h 20000"/>
                  <a:gd name="T4" fmla="*/ 0 w 20000"/>
                  <a:gd name="T5" fmla="*/ 379 h 20000"/>
                  <a:gd name="T6" fmla="*/ 217 w 20000"/>
                  <a:gd name="T7" fmla="*/ 0 h 20000"/>
                  <a:gd name="T8" fmla="*/ 247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9655" y="0"/>
                    </a:moveTo>
                    <a:lnTo>
                      <a:pt x="18621" y="16667"/>
                    </a:lnTo>
                    <a:lnTo>
                      <a:pt x="0" y="16667"/>
                    </a:lnTo>
                    <a:lnTo>
                      <a:pt x="1724" y="0"/>
                    </a:lnTo>
                    <a:lnTo>
                      <a:pt x="196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21" name="Freeform 21"/>
              <p:cNvSpPr>
                <a:spLocks/>
              </p:cNvSpPr>
              <p:nvPr/>
            </p:nvSpPr>
            <p:spPr bwMode="auto">
              <a:xfrm>
                <a:off x="787" y="8711"/>
                <a:ext cx="998" cy="1893"/>
              </a:xfrm>
              <a:custGeom>
                <a:avLst/>
                <a:gdLst>
                  <a:gd name="T0" fmla="*/ 260 w 20000"/>
                  <a:gd name="T1" fmla="*/ 0 h 20000"/>
                  <a:gd name="T2" fmla="*/ 824 w 20000"/>
                  <a:gd name="T3" fmla="*/ 0 h 20000"/>
                  <a:gd name="T4" fmla="*/ 955 w 20000"/>
                  <a:gd name="T5" fmla="*/ 1817 h 20000"/>
                  <a:gd name="T6" fmla="*/ 0 w 20000"/>
                  <a:gd name="T7" fmla="*/ 1817 h 20000"/>
                  <a:gd name="T8" fmla="*/ 26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5217" y="0"/>
                    </a:moveTo>
                    <a:lnTo>
                      <a:pt x="16522" y="0"/>
                    </a:lnTo>
                    <a:lnTo>
                      <a:pt x="19130" y="19200"/>
                    </a:lnTo>
                    <a:lnTo>
                      <a:pt x="0" y="19200"/>
                    </a:lnTo>
                    <a:lnTo>
                      <a:pt x="52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22" name="Freeform 22"/>
              <p:cNvSpPr>
                <a:spLocks/>
              </p:cNvSpPr>
              <p:nvPr/>
            </p:nvSpPr>
            <p:spPr bwMode="auto">
              <a:xfrm>
                <a:off x="19055" y="8184"/>
                <a:ext cx="595" cy="1437"/>
              </a:xfrm>
              <a:custGeom>
                <a:avLst/>
                <a:gdLst>
                  <a:gd name="T0" fmla="*/ 552 w 20000"/>
                  <a:gd name="T1" fmla="*/ 1361 h 20000"/>
                  <a:gd name="T2" fmla="*/ 0 w 20000"/>
                  <a:gd name="T3" fmla="*/ 1361 h 20000"/>
                  <a:gd name="T4" fmla="*/ 0 w 20000"/>
                  <a:gd name="T5" fmla="*/ 0 h 20000"/>
                  <a:gd name="T6" fmla="*/ 552 w 20000"/>
                  <a:gd name="T7" fmla="*/ 0 h 20000"/>
                  <a:gd name="T8" fmla="*/ 552 w 20000"/>
                  <a:gd name="T9" fmla="*/ 13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8571" y="18947"/>
                    </a:moveTo>
                    <a:lnTo>
                      <a:pt x="0" y="18947"/>
                    </a:lnTo>
                    <a:lnTo>
                      <a:pt x="0" y="0"/>
                    </a:lnTo>
                    <a:lnTo>
                      <a:pt x="18571" y="0"/>
                    </a:lnTo>
                    <a:lnTo>
                      <a:pt x="18571" y="18947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23" name="Freeform 23"/>
              <p:cNvSpPr>
                <a:spLocks/>
              </p:cNvSpPr>
              <p:nvPr/>
            </p:nvSpPr>
            <p:spPr bwMode="auto">
              <a:xfrm>
                <a:off x="18478" y="9015"/>
                <a:ext cx="350" cy="534"/>
              </a:xfrm>
              <a:custGeom>
                <a:avLst/>
                <a:gdLst>
                  <a:gd name="T0" fmla="*/ 306 w 20000"/>
                  <a:gd name="T1" fmla="*/ 458 h 20000"/>
                  <a:gd name="T2" fmla="*/ 306 w 20000"/>
                  <a:gd name="T3" fmla="*/ 0 h 20000"/>
                  <a:gd name="T4" fmla="*/ 0 w 20000"/>
                  <a:gd name="T5" fmla="*/ 0 h 20000"/>
                  <a:gd name="T6" fmla="*/ 0 w 20000"/>
                  <a:gd name="T7" fmla="*/ 458 h 20000"/>
                  <a:gd name="T8" fmla="*/ 306 w 20000"/>
                  <a:gd name="T9" fmla="*/ 458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7500" y="17143"/>
                    </a:moveTo>
                    <a:lnTo>
                      <a:pt x="17500" y="0"/>
                    </a:lnTo>
                    <a:lnTo>
                      <a:pt x="0" y="0"/>
                    </a:lnTo>
                    <a:lnTo>
                      <a:pt x="0" y="17143"/>
                    </a:lnTo>
                    <a:lnTo>
                      <a:pt x="17500" y="17143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24" name="Freeform 24"/>
              <p:cNvSpPr>
                <a:spLocks/>
              </p:cNvSpPr>
              <p:nvPr/>
            </p:nvSpPr>
            <p:spPr bwMode="auto">
              <a:xfrm>
                <a:off x="6527" y="304"/>
                <a:ext cx="9046" cy="5987"/>
              </a:xfrm>
              <a:custGeom>
                <a:avLst/>
                <a:gdLst>
                  <a:gd name="T0" fmla="*/ 8306 w 20000"/>
                  <a:gd name="T1" fmla="*/ 5911 h 20000"/>
                  <a:gd name="T2" fmla="*/ 7263 w 20000"/>
                  <a:gd name="T3" fmla="*/ 303 h 20000"/>
                  <a:gd name="T4" fmla="*/ 6741 w 20000"/>
                  <a:gd name="T5" fmla="*/ 227 h 20000"/>
                  <a:gd name="T6" fmla="*/ 3001 w 20000"/>
                  <a:gd name="T7" fmla="*/ 227 h 20000"/>
                  <a:gd name="T8" fmla="*/ 2957 w 20000"/>
                  <a:gd name="T9" fmla="*/ 303 h 20000"/>
                  <a:gd name="T10" fmla="*/ 1435 w 20000"/>
                  <a:gd name="T11" fmla="*/ 4320 h 20000"/>
                  <a:gd name="T12" fmla="*/ 1826 w 20000"/>
                  <a:gd name="T13" fmla="*/ 5911 h 20000"/>
                  <a:gd name="T14" fmla="*/ 0 w 20000"/>
                  <a:gd name="T15" fmla="*/ 5911 h 20000"/>
                  <a:gd name="T16" fmla="*/ 2827 w 20000"/>
                  <a:gd name="T17" fmla="*/ 0 h 20000"/>
                  <a:gd name="T18" fmla="*/ 2957 w 20000"/>
                  <a:gd name="T19" fmla="*/ 0 h 20000"/>
                  <a:gd name="T20" fmla="*/ 6741 w 20000"/>
                  <a:gd name="T21" fmla="*/ 0 h 20000"/>
                  <a:gd name="T22" fmla="*/ 7524 w 20000"/>
                  <a:gd name="T23" fmla="*/ 76 h 20000"/>
                  <a:gd name="T24" fmla="*/ 9003 w 20000"/>
                  <a:gd name="T25" fmla="*/ 5153 h 20000"/>
                  <a:gd name="T26" fmla="*/ 9003 w 20000"/>
                  <a:gd name="T27" fmla="*/ 5911 h 20000"/>
                  <a:gd name="T28" fmla="*/ 8306 w 20000"/>
                  <a:gd name="T29" fmla="*/ 5911 h 200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000"/>
                  <a:gd name="T46" fmla="*/ 0 h 20000"/>
                  <a:gd name="T47" fmla="*/ 20000 w 20000"/>
                  <a:gd name="T48" fmla="*/ 20000 h 200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000" h="20000">
                    <a:moveTo>
                      <a:pt x="18365" y="19747"/>
                    </a:moveTo>
                    <a:lnTo>
                      <a:pt x="16058" y="1013"/>
                    </a:lnTo>
                    <a:lnTo>
                      <a:pt x="14904" y="759"/>
                    </a:lnTo>
                    <a:lnTo>
                      <a:pt x="6635" y="759"/>
                    </a:lnTo>
                    <a:lnTo>
                      <a:pt x="6538" y="1013"/>
                    </a:lnTo>
                    <a:lnTo>
                      <a:pt x="3173" y="14430"/>
                    </a:lnTo>
                    <a:lnTo>
                      <a:pt x="4038" y="19747"/>
                    </a:lnTo>
                    <a:lnTo>
                      <a:pt x="0" y="19747"/>
                    </a:lnTo>
                    <a:lnTo>
                      <a:pt x="6250" y="0"/>
                    </a:lnTo>
                    <a:lnTo>
                      <a:pt x="6538" y="0"/>
                    </a:lnTo>
                    <a:lnTo>
                      <a:pt x="14904" y="0"/>
                    </a:lnTo>
                    <a:lnTo>
                      <a:pt x="16635" y="253"/>
                    </a:lnTo>
                    <a:lnTo>
                      <a:pt x="19904" y="17215"/>
                    </a:lnTo>
                    <a:lnTo>
                      <a:pt x="19904" y="19747"/>
                    </a:lnTo>
                    <a:lnTo>
                      <a:pt x="18365" y="19747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25" name="Freeform 25"/>
              <p:cNvSpPr>
                <a:spLocks/>
              </p:cNvSpPr>
              <p:nvPr/>
            </p:nvSpPr>
            <p:spPr bwMode="auto">
              <a:xfrm>
                <a:off x="6789" y="529"/>
                <a:ext cx="8137" cy="5762"/>
              </a:xfrm>
              <a:custGeom>
                <a:avLst/>
                <a:gdLst>
                  <a:gd name="T0" fmla="*/ 8093 w 20000"/>
                  <a:gd name="T1" fmla="*/ 5686 h 20000"/>
                  <a:gd name="T2" fmla="*/ 0 w 20000"/>
                  <a:gd name="T3" fmla="*/ 5686 h 20000"/>
                  <a:gd name="T4" fmla="*/ 2611 w 20000"/>
                  <a:gd name="T5" fmla="*/ 0 h 20000"/>
                  <a:gd name="T6" fmla="*/ 6745 w 20000"/>
                  <a:gd name="T7" fmla="*/ 0 h 20000"/>
                  <a:gd name="T8" fmla="*/ 8093 w 20000"/>
                  <a:gd name="T9" fmla="*/ 5686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9893" y="19737"/>
                    </a:moveTo>
                    <a:lnTo>
                      <a:pt x="0" y="19737"/>
                    </a:lnTo>
                    <a:lnTo>
                      <a:pt x="6417" y="0"/>
                    </a:lnTo>
                    <a:lnTo>
                      <a:pt x="16578" y="0"/>
                    </a:lnTo>
                    <a:lnTo>
                      <a:pt x="19893" y="19737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26" name="Freeform 26"/>
              <p:cNvSpPr>
                <a:spLocks/>
              </p:cNvSpPr>
              <p:nvPr/>
            </p:nvSpPr>
            <p:spPr bwMode="auto">
              <a:xfrm>
                <a:off x="10306" y="608"/>
                <a:ext cx="1138" cy="5604"/>
              </a:xfrm>
              <a:custGeom>
                <a:avLst/>
                <a:gdLst>
                  <a:gd name="T0" fmla="*/ 1094 w 20000"/>
                  <a:gd name="T1" fmla="*/ 0 h 20000"/>
                  <a:gd name="T2" fmla="*/ 963 w 20000"/>
                  <a:gd name="T3" fmla="*/ 5528 h 20000"/>
                  <a:gd name="T4" fmla="*/ 0 w 20000"/>
                  <a:gd name="T5" fmla="*/ 5528 h 20000"/>
                  <a:gd name="T6" fmla="*/ 394 w 20000"/>
                  <a:gd name="T7" fmla="*/ 4468 h 20000"/>
                  <a:gd name="T8" fmla="*/ 175 w 20000"/>
                  <a:gd name="T9" fmla="*/ 2726 h 20000"/>
                  <a:gd name="T10" fmla="*/ 525 w 20000"/>
                  <a:gd name="T11" fmla="*/ 2423 h 20000"/>
                  <a:gd name="T12" fmla="*/ 700 w 20000"/>
                  <a:gd name="T13" fmla="*/ 4090 h 20000"/>
                  <a:gd name="T14" fmla="*/ 1094 w 20000"/>
                  <a:gd name="T15" fmla="*/ 0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19231" y="0"/>
                    </a:moveTo>
                    <a:lnTo>
                      <a:pt x="16923" y="19730"/>
                    </a:lnTo>
                    <a:lnTo>
                      <a:pt x="0" y="19730"/>
                    </a:lnTo>
                    <a:lnTo>
                      <a:pt x="6923" y="15946"/>
                    </a:lnTo>
                    <a:lnTo>
                      <a:pt x="3077" y="9730"/>
                    </a:lnTo>
                    <a:lnTo>
                      <a:pt x="9231" y="8649"/>
                    </a:lnTo>
                    <a:lnTo>
                      <a:pt x="12308" y="14595"/>
                    </a:lnTo>
                    <a:lnTo>
                      <a:pt x="192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27" name="Freeform 27"/>
              <p:cNvSpPr>
                <a:spLocks/>
              </p:cNvSpPr>
              <p:nvPr/>
            </p:nvSpPr>
            <p:spPr bwMode="auto">
              <a:xfrm>
                <a:off x="8259" y="4999"/>
                <a:ext cx="437" cy="1213"/>
              </a:xfrm>
              <a:custGeom>
                <a:avLst/>
                <a:gdLst>
                  <a:gd name="T0" fmla="*/ 393 w 20000"/>
                  <a:gd name="T1" fmla="*/ 1137 h 20000"/>
                  <a:gd name="T2" fmla="*/ 219 w 20000"/>
                  <a:gd name="T3" fmla="*/ 0 h 20000"/>
                  <a:gd name="T4" fmla="*/ 0 w 20000"/>
                  <a:gd name="T5" fmla="*/ 0 h 20000"/>
                  <a:gd name="T6" fmla="*/ 393 w 20000"/>
                  <a:gd name="T7" fmla="*/ 1137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18000" y="18750"/>
                    </a:moveTo>
                    <a:lnTo>
                      <a:pt x="10000" y="0"/>
                    </a:lnTo>
                    <a:lnTo>
                      <a:pt x="0" y="0"/>
                    </a:lnTo>
                    <a:lnTo>
                      <a:pt x="18000" y="1875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28" name="Freeform 28"/>
              <p:cNvSpPr>
                <a:spLocks/>
              </p:cNvSpPr>
              <p:nvPr/>
            </p:nvSpPr>
            <p:spPr bwMode="auto">
              <a:xfrm>
                <a:off x="14698" y="6443"/>
                <a:ext cx="438" cy="3409"/>
              </a:xfrm>
              <a:custGeom>
                <a:avLst/>
                <a:gdLst>
                  <a:gd name="T0" fmla="*/ 0 w 20000"/>
                  <a:gd name="T1" fmla="*/ 0 h 20000"/>
                  <a:gd name="T2" fmla="*/ 394 w 20000"/>
                  <a:gd name="T3" fmla="*/ 1439 h 20000"/>
                  <a:gd name="T4" fmla="*/ 394 w 20000"/>
                  <a:gd name="T5" fmla="*/ 3333 h 20000"/>
                  <a:gd name="T6" fmla="*/ 0 60000 65536"/>
                  <a:gd name="T7" fmla="*/ 0 60000 65536"/>
                  <a:gd name="T8" fmla="*/ 0 60000 65536"/>
                  <a:gd name="T9" fmla="*/ 0 w 20000"/>
                  <a:gd name="T10" fmla="*/ 0 h 20000"/>
                  <a:gd name="T11" fmla="*/ 20000 w 20000"/>
                  <a:gd name="T12" fmla="*/ 20000 h 2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00" h="20000">
                    <a:moveTo>
                      <a:pt x="0" y="0"/>
                    </a:moveTo>
                    <a:lnTo>
                      <a:pt x="18000" y="8444"/>
                    </a:lnTo>
                    <a:lnTo>
                      <a:pt x="18000" y="19556"/>
                    </a:lnTo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29" name="Freeform 29"/>
              <p:cNvSpPr>
                <a:spLocks/>
              </p:cNvSpPr>
              <p:nvPr/>
            </p:nvSpPr>
            <p:spPr bwMode="auto">
              <a:xfrm>
                <a:off x="10796" y="608"/>
                <a:ext cx="595" cy="14091"/>
              </a:xfrm>
              <a:custGeom>
                <a:avLst/>
                <a:gdLst>
                  <a:gd name="T0" fmla="*/ 552 w 20000"/>
                  <a:gd name="T1" fmla="*/ 0 h 20000"/>
                  <a:gd name="T2" fmla="*/ 0 w 20000"/>
                  <a:gd name="T3" fmla="*/ 7197 h 20000"/>
                  <a:gd name="T4" fmla="*/ 0 w 20000"/>
                  <a:gd name="T5" fmla="*/ 14015 h 20000"/>
                  <a:gd name="T6" fmla="*/ 0 60000 65536"/>
                  <a:gd name="T7" fmla="*/ 0 60000 65536"/>
                  <a:gd name="T8" fmla="*/ 0 60000 65536"/>
                  <a:gd name="T9" fmla="*/ 0 w 20000"/>
                  <a:gd name="T10" fmla="*/ 0 h 20000"/>
                  <a:gd name="T11" fmla="*/ 20000 w 20000"/>
                  <a:gd name="T12" fmla="*/ 20000 h 2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00" h="20000">
                    <a:moveTo>
                      <a:pt x="18571" y="0"/>
                    </a:moveTo>
                    <a:lnTo>
                      <a:pt x="0" y="10215"/>
                    </a:lnTo>
                    <a:lnTo>
                      <a:pt x="0" y="19892"/>
                    </a:ln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30" name="Freeform 30"/>
              <p:cNvSpPr>
                <a:spLocks/>
              </p:cNvSpPr>
              <p:nvPr/>
            </p:nvSpPr>
            <p:spPr bwMode="auto">
              <a:xfrm>
                <a:off x="6229" y="6443"/>
                <a:ext cx="210" cy="8328"/>
              </a:xfrm>
              <a:custGeom>
                <a:avLst/>
                <a:gdLst>
                  <a:gd name="T0" fmla="*/ 168 w 20000"/>
                  <a:gd name="T1" fmla="*/ 0 h 20000"/>
                  <a:gd name="T2" fmla="*/ 0 w 20000"/>
                  <a:gd name="T3" fmla="*/ 1666 h 20000"/>
                  <a:gd name="T4" fmla="*/ 0 w 20000"/>
                  <a:gd name="T5" fmla="*/ 7041 h 20000"/>
                  <a:gd name="T6" fmla="*/ 168 w 20000"/>
                  <a:gd name="T7" fmla="*/ 8252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16000" y="0"/>
                    </a:moveTo>
                    <a:lnTo>
                      <a:pt x="0" y="4000"/>
                    </a:lnTo>
                    <a:lnTo>
                      <a:pt x="0" y="16909"/>
                    </a:lnTo>
                    <a:lnTo>
                      <a:pt x="16000" y="19818"/>
                    </a:ln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31" name="Freeform 31"/>
              <p:cNvSpPr>
                <a:spLocks/>
              </p:cNvSpPr>
              <p:nvPr/>
            </p:nvSpPr>
            <p:spPr bwMode="auto">
              <a:xfrm>
                <a:off x="14436" y="529"/>
                <a:ext cx="2134" cy="5004"/>
              </a:xfrm>
              <a:custGeom>
                <a:avLst/>
                <a:gdLst>
                  <a:gd name="T0" fmla="*/ 2090 w 20000"/>
                  <a:gd name="T1" fmla="*/ 4928 h 20000"/>
                  <a:gd name="T2" fmla="*/ 1568 w 20000"/>
                  <a:gd name="T3" fmla="*/ 4928 h 20000"/>
                  <a:gd name="T4" fmla="*/ 0 w 20000"/>
                  <a:gd name="T5" fmla="*/ 76 h 20000"/>
                  <a:gd name="T6" fmla="*/ 305 w 20000"/>
                  <a:gd name="T7" fmla="*/ 0 h 20000"/>
                  <a:gd name="T8" fmla="*/ 2090 w 20000"/>
                  <a:gd name="T9" fmla="*/ 4928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9592" y="19697"/>
                    </a:moveTo>
                    <a:lnTo>
                      <a:pt x="14694" y="19697"/>
                    </a:lnTo>
                    <a:lnTo>
                      <a:pt x="0" y="303"/>
                    </a:lnTo>
                    <a:lnTo>
                      <a:pt x="2857" y="0"/>
                    </a:lnTo>
                    <a:lnTo>
                      <a:pt x="19592" y="196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32" name="Freeform 32"/>
              <p:cNvSpPr>
                <a:spLocks/>
              </p:cNvSpPr>
              <p:nvPr/>
            </p:nvSpPr>
            <p:spPr bwMode="auto">
              <a:xfrm>
                <a:off x="14051" y="8791"/>
                <a:ext cx="822" cy="454"/>
              </a:xfrm>
              <a:custGeom>
                <a:avLst/>
                <a:gdLst>
                  <a:gd name="T0" fmla="*/ 779 w 20000"/>
                  <a:gd name="T1" fmla="*/ 0 h 20000"/>
                  <a:gd name="T2" fmla="*/ 779 w 20000"/>
                  <a:gd name="T3" fmla="*/ 378 h 20000"/>
                  <a:gd name="T4" fmla="*/ 0 w 20000"/>
                  <a:gd name="T5" fmla="*/ 378 h 20000"/>
                  <a:gd name="T6" fmla="*/ 0 w 20000"/>
                  <a:gd name="T7" fmla="*/ 0 h 20000"/>
                  <a:gd name="T8" fmla="*/ 779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8947" y="0"/>
                    </a:moveTo>
                    <a:lnTo>
                      <a:pt x="18947" y="16667"/>
                    </a:lnTo>
                    <a:lnTo>
                      <a:pt x="0" y="16667"/>
                    </a:lnTo>
                    <a:lnTo>
                      <a:pt x="0" y="0"/>
                    </a:lnTo>
                    <a:lnTo>
                      <a:pt x="189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33" name="Freeform 33"/>
              <p:cNvSpPr>
                <a:spLocks/>
              </p:cNvSpPr>
              <p:nvPr/>
            </p:nvSpPr>
            <p:spPr bwMode="auto">
              <a:xfrm>
                <a:off x="9746" y="8791"/>
                <a:ext cx="823" cy="454"/>
              </a:xfrm>
              <a:custGeom>
                <a:avLst/>
                <a:gdLst>
                  <a:gd name="T0" fmla="*/ 780 w 20000"/>
                  <a:gd name="T1" fmla="*/ 0 h 20000"/>
                  <a:gd name="T2" fmla="*/ 780 w 20000"/>
                  <a:gd name="T3" fmla="*/ 378 h 20000"/>
                  <a:gd name="T4" fmla="*/ 0 w 20000"/>
                  <a:gd name="T5" fmla="*/ 378 h 20000"/>
                  <a:gd name="T6" fmla="*/ 0 w 20000"/>
                  <a:gd name="T7" fmla="*/ 0 h 20000"/>
                  <a:gd name="T8" fmla="*/ 78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8947" y="0"/>
                    </a:moveTo>
                    <a:lnTo>
                      <a:pt x="18947" y="16667"/>
                    </a:lnTo>
                    <a:lnTo>
                      <a:pt x="0" y="16667"/>
                    </a:lnTo>
                    <a:lnTo>
                      <a:pt x="0" y="0"/>
                    </a:lnTo>
                    <a:lnTo>
                      <a:pt x="189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34" name="Freeform 34"/>
              <p:cNvSpPr>
                <a:spLocks/>
              </p:cNvSpPr>
              <p:nvPr/>
            </p:nvSpPr>
            <p:spPr bwMode="auto">
              <a:xfrm>
                <a:off x="1190" y="5685"/>
                <a:ext cx="5389" cy="2420"/>
              </a:xfrm>
              <a:custGeom>
                <a:avLst/>
                <a:gdLst>
                  <a:gd name="T0" fmla="*/ 5346 w 20000"/>
                  <a:gd name="T1" fmla="*/ 0 h 20000"/>
                  <a:gd name="T2" fmla="*/ 4824 w 20000"/>
                  <a:gd name="T3" fmla="*/ 983 h 20000"/>
                  <a:gd name="T4" fmla="*/ 0 w 20000"/>
                  <a:gd name="T5" fmla="*/ 2344 h 20000"/>
                  <a:gd name="T6" fmla="*/ 0 60000 65536"/>
                  <a:gd name="T7" fmla="*/ 0 60000 65536"/>
                  <a:gd name="T8" fmla="*/ 0 60000 65536"/>
                  <a:gd name="T9" fmla="*/ 0 w 20000"/>
                  <a:gd name="T10" fmla="*/ 0 h 20000"/>
                  <a:gd name="T11" fmla="*/ 20000 w 20000"/>
                  <a:gd name="T12" fmla="*/ 20000 h 2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00" h="20000">
                    <a:moveTo>
                      <a:pt x="19839" y="0"/>
                    </a:moveTo>
                    <a:lnTo>
                      <a:pt x="17903" y="8125"/>
                    </a:lnTo>
                    <a:lnTo>
                      <a:pt x="0" y="19375"/>
                    </a:lnTo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35" name="Freeform 35"/>
              <p:cNvSpPr>
                <a:spLocks/>
              </p:cNvSpPr>
              <p:nvPr/>
            </p:nvSpPr>
            <p:spPr bwMode="auto">
              <a:xfrm>
                <a:off x="19265" y="11210"/>
                <a:ext cx="53" cy="3489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3413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0" y="19565"/>
                    </a:lnTo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36" name="Freeform 36"/>
              <p:cNvSpPr>
                <a:spLocks/>
              </p:cNvSpPr>
              <p:nvPr/>
            </p:nvSpPr>
            <p:spPr bwMode="auto">
              <a:xfrm>
                <a:off x="14086" y="11665"/>
                <a:ext cx="2572" cy="8335"/>
              </a:xfrm>
              <a:custGeom>
                <a:avLst/>
                <a:gdLst>
                  <a:gd name="T0" fmla="*/ 0 w 20000"/>
                  <a:gd name="T1" fmla="*/ 4092 h 20000"/>
                  <a:gd name="T2" fmla="*/ 0 w 20000"/>
                  <a:gd name="T3" fmla="*/ 3410 h 20000"/>
                  <a:gd name="T4" fmla="*/ 87 w 20000"/>
                  <a:gd name="T5" fmla="*/ 3107 h 20000"/>
                  <a:gd name="T6" fmla="*/ 174 w 20000"/>
                  <a:gd name="T7" fmla="*/ 2500 h 20000"/>
                  <a:gd name="T8" fmla="*/ 174 w 20000"/>
                  <a:gd name="T9" fmla="*/ 2122 h 20000"/>
                  <a:gd name="T10" fmla="*/ 174 w 20000"/>
                  <a:gd name="T11" fmla="*/ 1667 h 20000"/>
                  <a:gd name="T12" fmla="*/ 392 w 20000"/>
                  <a:gd name="T13" fmla="*/ 1212 h 20000"/>
                  <a:gd name="T14" fmla="*/ 480 w 20000"/>
                  <a:gd name="T15" fmla="*/ 758 h 20000"/>
                  <a:gd name="T16" fmla="*/ 567 w 20000"/>
                  <a:gd name="T17" fmla="*/ 455 h 20000"/>
                  <a:gd name="T18" fmla="*/ 785 w 20000"/>
                  <a:gd name="T19" fmla="*/ 227 h 20000"/>
                  <a:gd name="T20" fmla="*/ 872 w 20000"/>
                  <a:gd name="T21" fmla="*/ 76 h 20000"/>
                  <a:gd name="T22" fmla="*/ 959 w 20000"/>
                  <a:gd name="T23" fmla="*/ 0 h 20000"/>
                  <a:gd name="T24" fmla="*/ 1177 w 20000"/>
                  <a:gd name="T25" fmla="*/ 0 h 20000"/>
                  <a:gd name="T26" fmla="*/ 1264 w 20000"/>
                  <a:gd name="T27" fmla="*/ 0 h 20000"/>
                  <a:gd name="T28" fmla="*/ 1569 w 20000"/>
                  <a:gd name="T29" fmla="*/ 0 h 20000"/>
                  <a:gd name="T30" fmla="*/ 1656 w 20000"/>
                  <a:gd name="T31" fmla="*/ 0 h 20000"/>
                  <a:gd name="T32" fmla="*/ 1744 w 20000"/>
                  <a:gd name="T33" fmla="*/ 0 h 20000"/>
                  <a:gd name="T34" fmla="*/ 1962 w 20000"/>
                  <a:gd name="T35" fmla="*/ 227 h 20000"/>
                  <a:gd name="T36" fmla="*/ 2005 w 20000"/>
                  <a:gd name="T37" fmla="*/ 455 h 20000"/>
                  <a:gd name="T38" fmla="*/ 2223 w 20000"/>
                  <a:gd name="T39" fmla="*/ 758 h 20000"/>
                  <a:gd name="T40" fmla="*/ 2354 w 20000"/>
                  <a:gd name="T41" fmla="*/ 1212 h 20000"/>
                  <a:gd name="T42" fmla="*/ 2398 w 20000"/>
                  <a:gd name="T43" fmla="*/ 1515 h 20000"/>
                  <a:gd name="T44" fmla="*/ 2528 w 20000"/>
                  <a:gd name="T45" fmla="*/ 1894 h 20000"/>
                  <a:gd name="T46" fmla="*/ 2528 w 20000"/>
                  <a:gd name="T47" fmla="*/ 2425 h 20000"/>
                  <a:gd name="T48" fmla="*/ 2528 w 20000"/>
                  <a:gd name="T49" fmla="*/ 2879 h 20000"/>
                  <a:gd name="T50" fmla="*/ 2528 w 20000"/>
                  <a:gd name="T51" fmla="*/ 3410 h 20000"/>
                  <a:gd name="T52" fmla="*/ 2528 w 20000"/>
                  <a:gd name="T53" fmla="*/ 3865 h 20000"/>
                  <a:gd name="T54" fmla="*/ 2528 w 20000"/>
                  <a:gd name="T55" fmla="*/ 4243 h 20000"/>
                  <a:gd name="T56" fmla="*/ 2528 w 20000"/>
                  <a:gd name="T57" fmla="*/ 4849 h 20000"/>
                  <a:gd name="T58" fmla="*/ 2528 w 20000"/>
                  <a:gd name="T59" fmla="*/ 5380 h 20000"/>
                  <a:gd name="T60" fmla="*/ 2528 w 20000"/>
                  <a:gd name="T61" fmla="*/ 5834 h 20000"/>
                  <a:gd name="T62" fmla="*/ 2398 w 20000"/>
                  <a:gd name="T63" fmla="*/ 6289 h 20000"/>
                  <a:gd name="T64" fmla="*/ 2354 w 20000"/>
                  <a:gd name="T65" fmla="*/ 6592 h 20000"/>
                  <a:gd name="T66" fmla="*/ 2223 w 20000"/>
                  <a:gd name="T67" fmla="*/ 7047 h 20000"/>
                  <a:gd name="T68" fmla="*/ 2136 w 20000"/>
                  <a:gd name="T69" fmla="*/ 7350 h 20000"/>
                  <a:gd name="T70" fmla="*/ 2005 w 20000"/>
                  <a:gd name="T71" fmla="*/ 7653 h 20000"/>
                  <a:gd name="T72" fmla="*/ 1831 w 20000"/>
                  <a:gd name="T73" fmla="*/ 7880 h 20000"/>
                  <a:gd name="T74" fmla="*/ 1744 w 20000"/>
                  <a:gd name="T75" fmla="*/ 8032 h 20000"/>
                  <a:gd name="T76" fmla="*/ 1569 w 20000"/>
                  <a:gd name="T77" fmla="*/ 8259 h 20000"/>
                  <a:gd name="T78" fmla="*/ 1439 w 20000"/>
                  <a:gd name="T79" fmla="*/ 8259 h 20000"/>
                  <a:gd name="T80" fmla="*/ 1264 w 20000"/>
                  <a:gd name="T81" fmla="*/ 8259 h 20000"/>
                  <a:gd name="T82" fmla="*/ 1046 w 20000"/>
                  <a:gd name="T83" fmla="*/ 8259 h 20000"/>
                  <a:gd name="T84" fmla="*/ 959 w 20000"/>
                  <a:gd name="T85" fmla="*/ 7880 h 20000"/>
                  <a:gd name="T86" fmla="*/ 785 w 20000"/>
                  <a:gd name="T87" fmla="*/ 7880 h 20000"/>
                  <a:gd name="T88" fmla="*/ 654 w 20000"/>
                  <a:gd name="T89" fmla="*/ 7426 h 20000"/>
                  <a:gd name="T90" fmla="*/ 480 w 20000"/>
                  <a:gd name="T91" fmla="*/ 7274 h 20000"/>
                  <a:gd name="T92" fmla="*/ 480 w 20000"/>
                  <a:gd name="T93" fmla="*/ 7047 h 20000"/>
                  <a:gd name="T94" fmla="*/ 392 w 20000"/>
                  <a:gd name="T95" fmla="*/ 6592 h 20000"/>
                  <a:gd name="T96" fmla="*/ 174 w 20000"/>
                  <a:gd name="T97" fmla="*/ 6137 h 20000"/>
                  <a:gd name="T98" fmla="*/ 174 w 20000"/>
                  <a:gd name="T99" fmla="*/ 5683 h 20000"/>
                  <a:gd name="T100" fmla="*/ 87 w 20000"/>
                  <a:gd name="T101" fmla="*/ 5153 h 20000"/>
                  <a:gd name="T102" fmla="*/ 87 w 20000"/>
                  <a:gd name="T103" fmla="*/ 4849 h 20000"/>
                  <a:gd name="T104" fmla="*/ 0 w 20000"/>
                  <a:gd name="T105" fmla="*/ 4168 h 20000"/>
                  <a:gd name="T106" fmla="*/ 0 w 20000"/>
                  <a:gd name="T107" fmla="*/ 4092 h 200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000"/>
                  <a:gd name="T163" fmla="*/ 0 h 20000"/>
                  <a:gd name="T164" fmla="*/ 20000 w 20000"/>
                  <a:gd name="T165" fmla="*/ 20000 h 200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000" h="20000">
                    <a:moveTo>
                      <a:pt x="0" y="9818"/>
                    </a:moveTo>
                    <a:lnTo>
                      <a:pt x="0" y="8182"/>
                    </a:lnTo>
                    <a:lnTo>
                      <a:pt x="678" y="7455"/>
                    </a:lnTo>
                    <a:lnTo>
                      <a:pt x="1356" y="6000"/>
                    </a:lnTo>
                    <a:lnTo>
                      <a:pt x="1356" y="5091"/>
                    </a:lnTo>
                    <a:lnTo>
                      <a:pt x="1356" y="4000"/>
                    </a:lnTo>
                    <a:lnTo>
                      <a:pt x="3051" y="2909"/>
                    </a:lnTo>
                    <a:lnTo>
                      <a:pt x="3729" y="1818"/>
                    </a:lnTo>
                    <a:lnTo>
                      <a:pt x="4407" y="1091"/>
                    </a:lnTo>
                    <a:lnTo>
                      <a:pt x="6102" y="545"/>
                    </a:lnTo>
                    <a:lnTo>
                      <a:pt x="6780" y="182"/>
                    </a:lnTo>
                    <a:lnTo>
                      <a:pt x="7458" y="0"/>
                    </a:lnTo>
                    <a:lnTo>
                      <a:pt x="9153" y="0"/>
                    </a:lnTo>
                    <a:lnTo>
                      <a:pt x="9831" y="0"/>
                    </a:lnTo>
                    <a:lnTo>
                      <a:pt x="12203" y="0"/>
                    </a:lnTo>
                    <a:lnTo>
                      <a:pt x="12881" y="0"/>
                    </a:lnTo>
                    <a:lnTo>
                      <a:pt x="13559" y="0"/>
                    </a:lnTo>
                    <a:lnTo>
                      <a:pt x="15254" y="545"/>
                    </a:lnTo>
                    <a:lnTo>
                      <a:pt x="15593" y="1091"/>
                    </a:lnTo>
                    <a:lnTo>
                      <a:pt x="17288" y="1818"/>
                    </a:lnTo>
                    <a:lnTo>
                      <a:pt x="18305" y="2909"/>
                    </a:lnTo>
                    <a:lnTo>
                      <a:pt x="18644" y="3636"/>
                    </a:lnTo>
                    <a:lnTo>
                      <a:pt x="19661" y="4545"/>
                    </a:lnTo>
                    <a:lnTo>
                      <a:pt x="19661" y="5818"/>
                    </a:lnTo>
                    <a:lnTo>
                      <a:pt x="19661" y="6909"/>
                    </a:lnTo>
                    <a:lnTo>
                      <a:pt x="19661" y="8182"/>
                    </a:lnTo>
                    <a:lnTo>
                      <a:pt x="19661" y="9273"/>
                    </a:lnTo>
                    <a:lnTo>
                      <a:pt x="19661" y="10182"/>
                    </a:lnTo>
                    <a:lnTo>
                      <a:pt x="19661" y="11636"/>
                    </a:lnTo>
                    <a:lnTo>
                      <a:pt x="19661" y="12909"/>
                    </a:lnTo>
                    <a:lnTo>
                      <a:pt x="19661" y="14000"/>
                    </a:lnTo>
                    <a:lnTo>
                      <a:pt x="18644" y="15091"/>
                    </a:lnTo>
                    <a:lnTo>
                      <a:pt x="18305" y="15818"/>
                    </a:lnTo>
                    <a:lnTo>
                      <a:pt x="17288" y="16909"/>
                    </a:lnTo>
                    <a:lnTo>
                      <a:pt x="16610" y="17636"/>
                    </a:lnTo>
                    <a:lnTo>
                      <a:pt x="15593" y="18364"/>
                    </a:lnTo>
                    <a:lnTo>
                      <a:pt x="14237" y="18909"/>
                    </a:lnTo>
                    <a:lnTo>
                      <a:pt x="13559" y="19273"/>
                    </a:lnTo>
                    <a:lnTo>
                      <a:pt x="12203" y="19818"/>
                    </a:lnTo>
                    <a:lnTo>
                      <a:pt x="11186" y="19818"/>
                    </a:lnTo>
                    <a:lnTo>
                      <a:pt x="9831" y="19818"/>
                    </a:lnTo>
                    <a:lnTo>
                      <a:pt x="8136" y="19818"/>
                    </a:lnTo>
                    <a:lnTo>
                      <a:pt x="7458" y="18909"/>
                    </a:lnTo>
                    <a:lnTo>
                      <a:pt x="6102" y="18909"/>
                    </a:lnTo>
                    <a:lnTo>
                      <a:pt x="5085" y="17818"/>
                    </a:lnTo>
                    <a:lnTo>
                      <a:pt x="3729" y="17455"/>
                    </a:lnTo>
                    <a:lnTo>
                      <a:pt x="3729" y="16909"/>
                    </a:lnTo>
                    <a:lnTo>
                      <a:pt x="3051" y="15818"/>
                    </a:lnTo>
                    <a:lnTo>
                      <a:pt x="1356" y="14727"/>
                    </a:lnTo>
                    <a:lnTo>
                      <a:pt x="1356" y="13636"/>
                    </a:lnTo>
                    <a:lnTo>
                      <a:pt x="678" y="12364"/>
                    </a:lnTo>
                    <a:lnTo>
                      <a:pt x="678" y="11636"/>
                    </a:lnTo>
                    <a:lnTo>
                      <a:pt x="0" y="10000"/>
                    </a:lnTo>
                    <a:lnTo>
                      <a:pt x="0" y="98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37" name="Freeform 37"/>
              <p:cNvSpPr>
                <a:spLocks/>
              </p:cNvSpPr>
              <p:nvPr/>
            </p:nvSpPr>
            <p:spPr bwMode="auto">
              <a:xfrm>
                <a:off x="14698" y="13406"/>
                <a:ext cx="1400" cy="4471"/>
              </a:xfrm>
              <a:custGeom>
                <a:avLst/>
                <a:gdLst>
                  <a:gd name="T0" fmla="*/ 0 w 20000"/>
                  <a:gd name="T1" fmla="*/ 2046 h 20000"/>
                  <a:gd name="T2" fmla="*/ 0 w 20000"/>
                  <a:gd name="T3" fmla="*/ 1667 h 20000"/>
                  <a:gd name="T4" fmla="*/ 88 w 20000"/>
                  <a:gd name="T5" fmla="*/ 1288 h 20000"/>
                  <a:gd name="T6" fmla="*/ 175 w 20000"/>
                  <a:gd name="T7" fmla="*/ 985 h 20000"/>
                  <a:gd name="T8" fmla="*/ 175 w 20000"/>
                  <a:gd name="T9" fmla="*/ 758 h 20000"/>
                  <a:gd name="T10" fmla="*/ 262 w 20000"/>
                  <a:gd name="T11" fmla="*/ 455 h 20000"/>
                  <a:gd name="T12" fmla="*/ 394 w 20000"/>
                  <a:gd name="T13" fmla="*/ 227 h 20000"/>
                  <a:gd name="T14" fmla="*/ 394 w 20000"/>
                  <a:gd name="T15" fmla="*/ 0 h 20000"/>
                  <a:gd name="T16" fmla="*/ 569 w 20000"/>
                  <a:gd name="T17" fmla="*/ 0 h 20000"/>
                  <a:gd name="T18" fmla="*/ 656 w 20000"/>
                  <a:gd name="T19" fmla="*/ 0 h 20000"/>
                  <a:gd name="T20" fmla="*/ 787 w 20000"/>
                  <a:gd name="T21" fmla="*/ 0 h 20000"/>
                  <a:gd name="T22" fmla="*/ 875 w 20000"/>
                  <a:gd name="T23" fmla="*/ 0 h 20000"/>
                  <a:gd name="T24" fmla="*/ 1050 w 20000"/>
                  <a:gd name="T25" fmla="*/ 0 h 20000"/>
                  <a:gd name="T26" fmla="*/ 1050 w 20000"/>
                  <a:gd name="T27" fmla="*/ 76 h 20000"/>
                  <a:gd name="T28" fmla="*/ 1225 w 20000"/>
                  <a:gd name="T29" fmla="*/ 303 h 20000"/>
                  <a:gd name="T30" fmla="*/ 1225 w 20000"/>
                  <a:gd name="T31" fmla="*/ 455 h 20000"/>
                  <a:gd name="T32" fmla="*/ 1356 w 20000"/>
                  <a:gd name="T33" fmla="*/ 758 h 20000"/>
                  <a:gd name="T34" fmla="*/ 1356 w 20000"/>
                  <a:gd name="T35" fmla="*/ 1061 h 20000"/>
                  <a:gd name="T36" fmla="*/ 1356 w 20000"/>
                  <a:gd name="T37" fmla="*/ 1516 h 20000"/>
                  <a:gd name="T38" fmla="*/ 1356 w 20000"/>
                  <a:gd name="T39" fmla="*/ 1819 h 20000"/>
                  <a:gd name="T40" fmla="*/ 1356 w 20000"/>
                  <a:gd name="T41" fmla="*/ 2046 h 20000"/>
                  <a:gd name="T42" fmla="*/ 1356 w 20000"/>
                  <a:gd name="T43" fmla="*/ 2652 h 20000"/>
                  <a:gd name="T44" fmla="*/ 1356 w 20000"/>
                  <a:gd name="T45" fmla="*/ 2804 h 20000"/>
                  <a:gd name="T46" fmla="*/ 1356 w 20000"/>
                  <a:gd name="T47" fmla="*/ 3258 h 20000"/>
                  <a:gd name="T48" fmla="*/ 1356 w 20000"/>
                  <a:gd name="T49" fmla="*/ 3486 h 20000"/>
                  <a:gd name="T50" fmla="*/ 1225 w 20000"/>
                  <a:gd name="T51" fmla="*/ 3789 h 20000"/>
                  <a:gd name="T52" fmla="*/ 1181 w 20000"/>
                  <a:gd name="T53" fmla="*/ 4016 h 20000"/>
                  <a:gd name="T54" fmla="*/ 1050 w 20000"/>
                  <a:gd name="T55" fmla="*/ 4016 h 20000"/>
                  <a:gd name="T56" fmla="*/ 875 w 20000"/>
                  <a:gd name="T57" fmla="*/ 4244 h 20000"/>
                  <a:gd name="T58" fmla="*/ 875 w 20000"/>
                  <a:gd name="T59" fmla="*/ 4395 h 20000"/>
                  <a:gd name="T60" fmla="*/ 656 w 20000"/>
                  <a:gd name="T61" fmla="*/ 4395 h 20000"/>
                  <a:gd name="T62" fmla="*/ 656 w 20000"/>
                  <a:gd name="T63" fmla="*/ 4244 h 20000"/>
                  <a:gd name="T64" fmla="*/ 481 w 20000"/>
                  <a:gd name="T65" fmla="*/ 4016 h 20000"/>
                  <a:gd name="T66" fmla="*/ 394 w 20000"/>
                  <a:gd name="T67" fmla="*/ 4016 h 20000"/>
                  <a:gd name="T68" fmla="*/ 262 w 20000"/>
                  <a:gd name="T69" fmla="*/ 3789 h 20000"/>
                  <a:gd name="T70" fmla="*/ 175 w 20000"/>
                  <a:gd name="T71" fmla="*/ 3486 h 20000"/>
                  <a:gd name="T72" fmla="*/ 175 w 20000"/>
                  <a:gd name="T73" fmla="*/ 3258 h 20000"/>
                  <a:gd name="T74" fmla="*/ 88 w 20000"/>
                  <a:gd name="T75" fmla="*/ 2804 h 20000"/>
                  <a:gd name="T76" fmla="*/ 0 w 20000"/>
                  <a:gd name="T77" fmla="*/ 2501 h 20000"/>
                  <a:gd name="T78" fmla="*/ 0 w 20000"/>
                  <a:gd name="T79" fmla="*/ 2046 h 200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000"/>
                  <a:gd name="T121" fmla="*/ 0 h 20000"/>
                  <a:gd name="T122" fmla="*/ 20000 w 20000"/>
                  <a:gd name="T123" fmla="*/ 20000 h 200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000" h="20000">
                    <a:moveTo>
                      <a:pt x="0" y="9153"/>
                    </a:moveTo>
                    <a:lnTo>
                      <a:pt x="0" y="7458"/>
                    </a:lnTo>
                    <a:lnTo>
                      <a:pt x="1250" y="5763"/>
                    </a:lnTo>
                    <a:lnTo>
                      <a:pt x="2500" y="4407"/>
                    </a:lnTo>
                    <a:lnTo>
                      <a:pt x="2500" y="3390"/>
                    </a:lnTo>
                    <a:lnTo>
                      <a:pt x="3750" y="2034"/>
                    </a:lnTo>
                    <a:lnTo>
                      <a:pt x="5625" y="1017"/>
                    </a:lnTo>
                    <a:lnTo>
                      <a:pt x="5625" y="0"/>
                    </a:lnTo>
                    <a:lnTo>
                      <a:pt x="8125" y="0"/>
                    </a:lnTo>
                    <a:lnTo>
                      <a:pt x="9375" y="0"/>
                    </a:lnTo>
                    <a:lnTo>
                      <a:pt x="11250" y="0"/>
                    </a:lnTo>
                    <a:lnTo>
                      <a:pt x="12500" y="0"/>
                    </a:lnTo>
                    <a:lnTo>
                      <a:pt x="15000" y="0"/>
                    </a:lnTo>
                    <a:lnTo>
                      <a:pt x="15000" y="339"/>
                    </a:lnTo>
                    <a:lnTo>
                      <a:pt x="17500" y="1356"/>
                    </a:lnTo>
                    <a:lnTo>
                      <a:pt x="17500" y="2034"/>
                    </a:lnTo>
                    <a:lnTo>
                      <a:pt x="19375" y="3390"/>
                    </a:lnTo>
                    <a:lnTo>
                      <a:pt x="19375" y="4746"/>
                    </a:lnTo>
                    <a:lnTo>
                      <a:pt x="19375" y="6780"/>
                    </a:lnTo>
                    <a:lnTo>
                      <a:pt x="19375" y="8136"/>
                    </a:lnTo>
                    <a:lnTo>
                      <a:pt x="19375" y="9153"/>
                    </a:lnTo>
                    <a:lnTo>
                      <a:pt x="19375" y="11864"/>
                    </a:lnTo>
                    <a:lnTo>
                      <a:pt x="19375" y="12542"/>
                    </a:lnTo>
                    <a:lnTo>
                      <a:pt x="19375" y="14576"/>
                    </a:lnTo>
                    <a:lnTo>
                      <a:pt x="19375" y="15593"/>
                    </a:lnTo>
                    <a:lnTo>
                      <a:pt x="17500" y="16949"/>
                    </a:lnTo>
                    <a:lnTo>
                      <a:pt x="16875" y="17966"/>
                    </a:lnTo>
                    <a:lnTo>
                      <a:pt x="15000" y="17966"/>
                    </a:lnTo>
                    <a:lnTo>
                      <a:pt x="12500" y="18983"/>
                    </a:lnTo>
                    <a:lnTo>
                      <a:pt x="12500" y="19661"/>
                    </a:lnTo>
                    <a:lnTo>
                      <a:pt x="9375" y="19661"/>
                    </a:lnTo>
                    <a:lnTo>
                      <a:pt x="9375" y="18983"/>
                    </a:lnTo>
                    <a:lnTo>
                      <a:pt x="6875" y="17966"/>
                    </a:lnTo>
                    <a:lnTo>
                      <a:pt x="5625" y="17966"/>
                    </a:lnTo>
                    <a:lnTo>
                      <a:pt x="3750" y="16949"/>
                    </a:lnTo>
                    <a:lnTo>
                      <a:pt x="2500" y="15593"/>
                    </a:lnTo>
                    <a:lnTo>
                      <a:pt x="2500" y="14576"/>
                    </a:lnTo>
                    <a:lnTo>
                      <a:pt x="1250" y="12542"/>
                    </a:lnTo>
                    <a:lnTo>
                      <a:pt x="0" y="11186"/>
                    </a:lnTo>
                    <a:lnTo>
                      <a:pt x="0" y="9153"/>
                    </a:lnTo>
                    <a:close/>
                  </a:path>
                </a:pathLst>
              </a:custGeom>
              <a:solidFill>
                <a:srgbClr val="000000"/>
              </a:solidFill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38" name="Freeform 38"/>
              <p:cNvSpPr>
                <a:spLocks/>
              </p:cNvSpPr>
              <p:nvPr/>
            </p:nvSpPr>
            <p:spPr bwMode="auto">
              <a:xfrm>
                <a:off x="14698" y="15833"/>
                <a:ext cx="1400" cy="2044"/>
              </a:xfrm>
              <a:custGeom>
                <a:avLst/>
                <a:gdLst>
                  <a:gd name="T0" fmla="*/ 1356 w 20000"/>
                  <a:gd name="T1" fmla="*/ 0 h 20000"/>
                  <a:gd name="T2" fmla="*/ 1356 w 20000"/>
                  <a:gd name="T3" fmla="*/ 227 h 20000"/>
                  <a:gd name="T4" fmla="*/ 1356 w 20000"/>
                  <a:gd name="T5" fmla="*/ 530 h 20000"/>
                  <a:gd name="T6" fmla="*/ 1356 w 20000"/>
                  <a:gd name="T7" fmla="*/ 984 h 20000"/>
                  <a:gd name="T8" fmla="*/ 1356 w 20000"/>
                  <a:gd name="T9" fmla="*/ 1060 h 20000"/>
                  <a:gd name="T10" fmla="*/ 1225 w 20000"/>
                  <a:gd name="T11" fmla="*/ 1287 h 20000"/>
                  <a:gd name="T12" fmla="*/ 1181 w 20000"/>
                  <a:gd name="T13" fmla="*/ 1590 h 20000"/>
                  <a:gd name="T14" fmla="*/ 1050 w 20000"/>
                  <a:gd name="T15" fmla="*/ 1741 h 20000"/>
                  <a:gd name="T16" fmla="*/ 875 w 20000"/>
                  <a:gd name="T17" fmla="*/ 1817 h 20000"/>
                  <a:gd name="T18" fmla="*/ 875 w 20000"/>
                  <a:gd name="T19" fmla="*/ 1968 h 20000"/>
                  <a:gd name="T20" fmla="*/ 656 w 20000"/>
                  <a:gd name="T21" fmla="*/ 1968 h 20000"/>
                  <a:gd name="T22" fmla="*/ 656 w 20000"/>
                  <a:gd name="T23" fmla="*/ 1817 h 20000"/>
                  <a:gd name="T24" fmla="*/ 481 w 20000"/>
                  <a:gd name="T25" fmla="*/ 1741 h 20000"/>
                  <a:gd name="T26" fmla="*/ 394 w 20000"/>
                  <a:gd name="T27" fmla="*/ 1590 h 20000"/>
                  <a:gd name="T28" fmla="*/ 262 w 20000"/>
                  <a:gd name="T29" fmla="*/ 1287 h 20000"/>
                  <a:gd name="T30" fmla="*/ 175 w 20000"/>
                  <a:gd name="T31" fmla="*/ 1060 h 20000"/>
                  <a:gd name="T32" fmla="*/ 175 w 20000"/>
                  <a:gd name="T33" fmla="*/ 833 h 20000"/>
                  <a:gd name="T34" fmla="*/ 88 w 20000"/>
                  <a:gd name="T35" fmla="*/ 53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1356 w 20000"/>
                  <a:gd name="T41" fmla="*/ 0 h 2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000"/>
                  <a:gd name="T64" fmla="*/ 0 h 20000"/>
                  <a:gd name="T65" fmla="*/ 20000 w 20000"/>
                  <a:gd name="T66" fmla="*/ 20000 h 200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000" h="20000">
                    <a:moveTo>
                      <a:pt x="19375" y="0"/>
                    </a:moveTo>
                    <a:lnTo>
                      <a:pt x="19375" y="2222"/>
                    </a:lnTo>
                    <a:lnTo>
                      <a:pt x="19375" y="5185"/>
                    </a:lnTo>
                    <a:lnTo>
                      <a:pt x="19375" y="9630"/>
                    </a:lnTo>
                    <a:lnTo>
                      <a:pt x="19375" y="10370"/>
                    </a:lnTo>
                    <a:lnTo>
                      <a:pt x="17500" y="12593"/>
                    </a:lnTo>
                    <a:lnTo>
                      <a:pt x="16875" y="15556"/>
                    </a:lnTo>
                    <a:lnTo>
                      <a:pt x="15000" y="17037"/>
                    </a:lnTo>
                    <a:lnTo>
                      <a:pt x="12500" y="17778"/>
                    </a:lnTo>
                    <a:lnTo>
                      <a:pt x="12500" y="19259"/>
                    </a:lnTo>
                    <a:lnTo>
                      <a:pt x="9375" y="19259"/>
                    </a:lnTo>
                    <a:lnTo>
                      <a:pt x="9375" y="17778"/>
                    </a:lnTo>
                    <a:lnTo>
                      <a:pt x="6875" y="17037"/>
                    </a:lnTo>
                    <a:lnTo>
                      <a:pt x="5625" y="15556"/>
                    </a:lnTo>
                    <a:lnTo>
                      <a:pt x="3750" y="12593"/>
                    </a:lnTo>
                    <a:lnTo>
                      <a:pt x="2500" y="10370"/>
                    </a:lnTo>
                    <a:lnTo>
                      <a:pt x="2500" y="8148"/>
                    </a:lnTo>
                    <a:lnTo>
                      <a:pt x="1250" y="5185"/>
                    </a:lnTo>
                    <a:lnTo>
                      <a:pt x="0" y="0"/>
                    </a:lnTo>
                    <a:lnTo>
                      <a:pt x="193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39" name="Freeform 39"/>
              <p:cNvSpPr>
                <a:spLocks/>
              </p:cNvSpPr>
              <p:nvPr/>
            </p:nvSpPr>
            <p:spPr bwMode="auto">
              <a:xfrm>
                <a:off x="2747" y="11665"/>
                <a:ext cx="2572" cy="8335"/>
              </a:xfrm>
              <a:custGeom>
                <a:avLst/>
                <a:gdLst>
                  <a:gd name="T0" fmla="*/ 0 w 20000"/>
                  <a:gd name="T1" fmla="*/ 4092 h 20000"/>
                  <a:gd name="T2" fmla="*/ 0 w 20000"/>
                  <a:gd name="T3" fmla="*/ 3410 h 20000"/>
                  <a:gd name="T4" fmla="*/ 87 w 20000"/>
                  <a:gd name="T5" fmla="*/ 3107 h 20000"/>
                  <a:gd name="T6" fmla="*/ 174 w 20000"/>
                  <a:gd name="T7" fmla="*/ 2500 h 20000"/>
                  <a:gd name="T8" fmla="*/ 174 w 20000"/>
                  <a:gd name="T9" fmla="*/ 2122 h 20000"/>
                  <a:gd name="T10" fmla="*/ 174 w 20000"/>
                  <a:gd name="T11" fmla="*/ 1667 h 20000"/>
                  <a:gd name="T12" fmla="*/ 392 w 20000"/>
                  <a:gd name="T13" fmla="*/ 1212 h 20000"/>
                  <a:gd name="T14" fmla="*/ 480 w 20000"/>
                  <a:gd name="T15" fmla="*/ 758 h 20000"/>
                  <a:gd name="T16" fmla="*/ 567 w 20000"/>
                  <a:gd name="T17" fmla="*/ 455 h 20000"/>
                  <a:gd name="T18" fmla="*/ 785 w 20000"/>
                  <a:gd name="T19" fmla="*/ 227 h 20000"/>
                  <a:gd name="T20" fmla="*/ 872 w 20000"/>
                  <a:gd name="T21" fmla="*/ 76 h 20000"/>
                  <a:gd name="T22" fmla="*/ 959 w 20000"/>
                  <a:gd name="T23" fmla="*/ 0 h 20000"/>
                  <a:gd name="T24" fmla="*/ 1177 w 20000"/>
                  <a:gd name="T25" fmla="*/ 0 h 20000"/>
                  <a:gd name="T26" fmla="*/ 1264 w 20000"/>
                  <a:gd name="T27" fmla="*/ 0 h 20000"/>
                  <a:gd name="T28" fmla="*/ 1569 w 20000"/>
                  <a:gd name="T29" fmla="*/ 0 h 20000"/>
                  <a:gd name="T30" fmla="*/ 1656 w 20000"/>
                  <a:gd name="T31" fmla="*/ 0 h 20000"/>
                  <a:gd name="T32" fmla="*/ 1744 w 20000"/>
                  <a:gd name="T33" fmla="*/ 0 h 20000"/>
                  <a:gd name="T34" fmla="*/ 1962 w 20000"/>
                  <a:gd name="T35" fmla="*/ 227 h 20000"/>
                  <a:gd name="T36" fmla="*/ 2005 w 20000"/>
                  <a:gd name="T37" fmla="*/ 455 h 20000"/>
                  <a:gd name="T38" fmla="*/ 2223 w 20000"/>
                  <a:gd name="T39" fmla="*/ 758 h 20000"/>
                  <a:gd name="T40" fmla="*/ 2354 w 20000"/>
                  <a:gd name="T41" fmla="*/ 1212 h 20000"/>
                  <a:gd name="T42" fmla="*/ 2398 w 20000"/>
                  <a:gd name="T43" fmla="*/ 1515 h 20000"/>
                  <a:gd name="T44" fmla="*/ 2398 w 20000"/>
                  <a:gd name="T45" fmla="*/ 1894 h 20000"/>
                  <a:gd name="T46" fmla="*/ 2528 w 20000"/>
                  <a:gd name="T47" fmla="*/ 2425 h 20000"/>
                  <a:gd name="T48" fmla="*/ 2528 w 20000"/>
                  <a:gd name="T49" fmla="*/ 2879 h 20000"/>
                  <a:gd name="T50" fmla="*/ 2528 w 20000"/>
                  <a:gd name="T51" fmla="*/ 3410 h 20000"/>
                  <a:gd name="T52" fmla="*/ 2528 w 20000"/>
                  <a:gd name="T53" fmla="*/ 3865 h 20000"/>
                  <a:gd name="T54" fmla="*/ 2528 w 20000"/>
                  <a:gd name="T55" fmla="*/ 4243 h 20000"/>
                  <a:gd name="T56" fmla="*/ 2528 w 20000"/>
                  <a:gd name="T57" fmla="*/ 4849 h 20000"/>
                  <a:gd name="T58" fmla="*/ 2528 w 20000"/>
                  <a:gd name="T59" fmla="*/ 5380 h 20000"/>
                  <a:gd name="T60" fmla="*/ 2528 w 20000"/>
                  <a:gd name="T61" fmla="*/ 5834 h 20000"/>
                  <a:gd name="T62" fmla="*/ 2398 w 20000"/>
                  <a:gd name="T63" fmla="*/ 6289 h 20000"/>
                  <a:gd name="T64" fmla="*/ 2354 w 20000"/>
                  <a:gd name="T65" fmla="*/ 6592 h 20000"/>
                  <a:gd name="T66" fmla="*/ 2223 w 20000"/>
                  <a:gd name="T67" fmla="*/ 7047 h 20000"/>
                  <a:gd name="T68" fmla="*/ 2136 w 20000"/>
                  <a:gd name="T69" fmla="*/ 7350 h 20000"/>
                  <a:gd name="T70" fmla="*/ 2005 w 20000"/>
                  <a:gd name="T71" fmla="*/ 7653 h 20000"/>
                  <a:gd name="T72" fmla="*/ 1831 w 20000"/>
                  <a:gd name="T73" fmla="*/ 7880 h 20000"/>
                  <a:gd name="T74" fmla="*/ 1744 w 20000"/>
                  <a:gd name="T75" fmla="*/ 8032 h 20000"/>
                  <a:gd name="T76" fmla="*/ 1569 w 20000"/>
                  <a:gd name="T77" fmla="*/ 8259 h 20000"/>
                  <a:gd name="T78" fmla="*/ 1351 w 20000"/>
                  <a:gd name="T79" fmla="*/ 8259 h 20000"/>
                  <a:gd name="T80" fmla="*/ 1264 w 20000"/>
                  <a:gd name="T81" fmla="*/ 8259 h 20000"/>
                  <a:gd name="T82" fmla="*/ 1046 w 20000"/>
                  <a:gd name="T83" fmla="*/ 8259 h 20000"/>
                  <a:gd name="T84" fmla="*/ 959 w 20000"/>
                  <a:gd name="T85" fmla="*/ 7880 h 20000"/>
                  <a:gd name="T86" fmla="*/ 785 w 20000"/>
                  <a:gd name="T87" fmla="*/ 7880 h 20000"/>
                  <a:gd name="T88" fmla="*/ 654 w 20000"/>
                  <a:gd name="T89" fmla="*/ 7426 h 20000"/>
                  <a:gd name="T90" fmla="*/ 480 w 20000"/>
                  <a:gd name="T91" fmla="*/ 7274 h 20000"/>
                  <a:gd name="T92" fmla="*/ 480 w 20000"/>
                  <a:gd name="T93" fmla="*/ 7047 h 20000"/>
                  <a:gd name="T94" fmla="*/ 392 w 20000"/>
                  <a:gd name="T95" fmla="*/ 6592 h 20000"/>
                  <a:gd name="T96" fmla="*/ 174 w 20000"/>
                  <a:gd name="T97" fmla="*/ 6137 h 20000"/>
                  <a:gd name="T98" fmla="*/ 174 w 20000"/>
                  <a:gd name="T99" fmla="*/ 5683 h 20000"/>
                  <a:gd name="T100" fmla="*/ 87 w 20000"/>
                  <a:gd name="T101" fmla="*/ 5153 h 20000"/>
                  <a:gd name="T102" fmla="*/ 87 w 20000"/>
                  <a:gd name="T103" fmla="*/ 4849 h 20000"/>
                  <a:gd name="T104" fmla="*/ 0 w 20000"/>
                  <a:gd name="T105" fmla="*/ 4168 h 20000"/>
                  <a:gd name="T106" fmla="*/ 0 w 20000"/>
                  <a:gd name="T107" fmla="*/ 4092 h 200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000"/>
                  <a:gd name="T163" fmla="*/ 0 h 20000"/>
                  <a:gd name="T164" fmla="*/ 20000 w 20000"/>
                  <a:gd name="T165" fmla="*/ 20000 h 200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000" h="20000">
                    <a:moveTo>
                      <a:pt x="0" y="9818"/>
                    </a:moveTo>
                    <a:lnTo>
                      <a:pt x="0" y="8182"/>
                    </a:lnTo>
                    <a:lnTo>
                      <a:pt x="678" y="7455"/>
                    </a:lnTo>
                    <a:lnTo>
                      <a:pt x="1356" y="6000"/>
                    </a:lnTo>
                    <a:lnTo>
                      <a:pt x="1356" y="5091"/>
                    </a:lnTo>
                    <a:lnTo>
                      <a:pt x="1356" y="4000"/>
                    </a:lnTo>
                    <a:lnTo>
                      <a:pt x="3051" y="2909"/>
                    </a:lnTo>
                    <a:lnTo>
                      <a:pt x="3729" y="1818"/>
                    </a:lnTo>
                    <a:lnTo>
                      <a:pt x="4407" y="1091"/>
                    </a:lnTo>
                    <a:lnTo>
                      <a:pt x="6102" y="545"/>
                    </a:lnTo>
                    <a:lnTo>
                      <a:pt x="6780" y="182"/>
                    </a:lnTo>
                    <a:lnTo>
                      <a:pt x="7458" y="0"/>
                    </a:lnTo>
                    <a:lnTo>
                      <a:pt x="9153" y="0"/>
                    </a:lnTo>
                    <a:lnTo>
                      <a:pt x="9831" y="0"/>
                    </a:lnTo>
                    <a:lnTo>
                      <a:pt x="12203" y="0"/>
                    </a:lnTo>
                    <a:lnTo>
                      <a:pt x="12881" y="0"/>
                    </a:lnTo>
                    <a:lnTo>
                      <a:pt x="13559" y="0"/>
                    </a:lnTo>
                    <a:lnTo>
                      <a:pt x="15254" y="545"/>
                    </a:lnTo>
                    <a:lnTo>
                      <a:pt x="15593" y="1091"/>
                    </a:lnTo>
                    <a:lnTo>
                      <a:pt x="17288" y="1818"/>
                    </a:lnTo>
                    <a:lnTo>
                      <a:pt x="18305" y="2909"/>
                    </a:lnTo>
                    <a:lnTo>
                      <a:pt x="18644" y="3636"/>
                    </a:lnTo>
                    <a:lnTo>
                      <a:pt x="18644" y="4545"/>
                    </a:lnTo>
                    <a:lnTo>
                      <a:pt x="19661" y="5818"/>
                    </a:lnTo>
                    <a:lnTo>
                      <a:pt x="19661" y="6909"/>
                    </a:lnTo>
                    <a:lnTo>
                      <a:pt x="19661" y="8182"/>
                    </a:lnTo>
                    <a:lnTo>
                      <a:pt x="19661" y="9273"/>
                    </a:lnTo>
                    <a:lnTo>
                      <a:pt x="19661" y="10182"/>
                    </a:lnTo>
                    <a:lnTo>
                      <a:pt x="19661" y="11636"/>
                    </a:lnTo>
                    <a:lnTo>
                      <a:pt x="19661" y="12909"/>
                    </a:lnTo>
                    <a:lnTo>
                      <a:pt x="19661" y="14000"/>
                    </a:lnTo>
                    <a:lnTo>
                      <a:pt x="18644" y="15091"/>
                    </a:lnTo>
                    <a:lnTo>
                      <a:pt x="18305" y="15818"/>
                    </a:lnTo>
                    <a:lnTo>
                      <a:pt x="17288" y="16909"/>
                    </a:lnTo>
                    <a:lnTo>
                      <a:pt x="16610" y="17636"/>
                    </a:lnTo>
                    <a:lnTo>
                      <a:pt x="15593" y="18364"/>
                    </a:lnTo>
                    <a:lnTo>
                      <a:pt x="14237" y="18909"/>
                    </a:lnTo>
                    <a:lnTo>
                      <a:pt x="13559" y="19273"/>
                    </a:lnTo>
                    <a:lnTo>
                      <a:pt x="12203" y="19818"/>
                    </a:lnTo>
                    <a:lnTo>
                      <a:pt x="10508" y="19818"/>
                    </a:lnTo>
                    <a:lnTo>
                      <a:pt x="9831" y="19818"/>
                    </a:lnTo>
                    <a:lnTo>
                      <a:pt x="8136" y="19818"/>
                    </a:lnTo>
                    <a:lnTo>
                      <a:pt x="7458" y="18909"/>
                    </a:lnTo>
                    <a:lnTo>
                      <a:pt x="6102" y="18909"/>
                    </a:lnTo>
                    <a:lnTo>
                      <a:pt x="5085" y="17818"/>
                    </a:lnTo>
                    <a:lnTo>
                      <a:pt x="3729" y="17455"/>
                    </a:lnTo>
                    <a:lnTo>
                      <a:pt x="3729" y="16909"/>
                    </a:lnTo>
                    <a:lnTo>
                      <a:pt x="3051" y="15818"/>
                    </a:lnTo>
                    <a:lnTo>
                      <a:pt x="1356" y="14727"/>
                    </a:lnTo>
                    <a:lnTo>
                      <a:pt x="1356" y="13636"/>
                    </a:lnTo>
                    <a:lnTo>
                      <a:pt x="678" y="12364"/>
                    </a:lnTo>
                    <a:lnTo>
                      <a:pt x="678" y="11636"/>
                    </a:lnTo>
                    <a:lnTo>
                      <a:pt x="0" y="10000"/>
                    </a:lnTo>
                    <a:lnTo>
                      <a:pt x="0" y="98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40" name="Freeform 40"/>
              <p:cNvSpPr>
                <a:spLocks/>
              </p:cNvSpPr>
              <p:nvPr/>
            </p:nvSpPr>
            <p:spPr bwMode="auto">
              <a:xfrm>
                <a:off x="3307" y="13406"/>
                <a:ext cx="1400" cy="4471"/>
              </a:xfrm>
              <a:custGeom>
                <a:avLst/>
                <a:gdLst>
                  <a:gd name="T0" fmla="*/ 0 w 20000"/>
                  <a:gd name="T1" fmla="*/ 2046 h 20000"/>
                  <a:gd name="T2" fmla="*/ 0 w 20000"/>
                  <a:gd name="T3" fmla="*/ 1667 h 20000"/>
                  <a:gd name="T4" fmla="*/ 88 w 20000"/>
                  <a:gd name="T5" fmla="*/ 1288 h 20000"/>
                  <a:gd name="T6" fmla="*/ 175 w 20000"/>
                  <a:gd name="T7" fmla="*/ 985 h 20000"/>
                  <a:gd name="T8" fmla="*/ 175 w 20000"/>
                  <a:gd name="T9" fmla="*/ 758 h 20000"/>
                  <a:gd name="T10" fmla="*/ 262 w 20000"/>
                  <a:gd name="T11" fmla="*/ 455 h 20000"/>
                  <a:gd name="T12" fmla="*/ 394 w 20000"/>
                  <a:gd name="T13" fmla="*/ 227 h 20000"/>
                  <a:gd name="T14" fmla="*/ 394 w 20000"/>
                  <a:gd name="T15" fmla="*/ 0 h 20000"/>
                  <a:gd name="T16" fmla="*/ 569 w 20000"/>
                  <a:gd name="T17" fmla="*/ 0 h 20000"/>
                  <a:gd name="T18" fmla="*/ 656 w 20000"/>
                  <a:gd name="T19" fmla="*/ 0 h 20000"/>
                  <a:gd name="T20" fmla="*/ 787 w 20000"/>
                  <a:gd name="T21" fmla="*/ 0 h 20000"/>
                  <a:gd name="T22" fmla="*/ 875 w 20000"/>
                  <a:gd name="T23" fmla="*/ 0 h 20000"/>
                  <a:gd name="T24" fmla="*/ 1050 w 20000"/>
                  <a:gd name="T25" fmla="*/ 0 h 20000"/>
                  <a:gd name="T26" fmla="*/ 1181 w 20000"/>
                  <a:gd name="T27" fmla="*/ 76 h 20000"/>
                  <a:gd name="T28" fmla="*/ 1225 w 20000"/>
                  <a:gd name="T29" fmla="*/ 303 h 20000"/>
                  <a:gd name="T30" fmla="*/ 1225 w 20000"/>
                  <a:gd name="T31" fmla="*/ 455 h 20000"/>
                  <a:gd name="T32" fmla="*/ 1356 w 20000"/>
                  <a:gd name="T33" fmla="*/ 758 h 20000"/>
                  <a:gd name="T34" fmla="*/ 1356 w 20000"/>
                  <a:gd name="T35" fmla="*/ 1061 h 20000"/>
                  <a:gd name="T36" fmla="*/ 1356 w 20000"/>
                  <a:gd name="T37" fmla="*/ 1516 h 20000"/>
                  <a:gd name="T38" fmla="*/ 1356 w 20000"/>
                  <a:gd name="T39" fmla="*/ 1819 h 20000"/>
                  <a:gd name="T40" fmla="*/ 1356 w 20000"/>
                  <a:gd name="T41" fmla="*/ 2046 h 20000"/>
                  <a:gd name="T42" fmla="*/ 1356 w 20000"/>
                  <a:gd name="T43" fmla="*/ 2652 h 20000"/>
                  <a:gd name="T44" fmla="*/ 1356 w 20000"/>
                  <a:gd name="T45" fmla="*/ 2804 h 20000"/>
                  <a:gd name="T46" fmla="*/ 1356 w 20000"/>
                  <a:gd name="T47" fmla="*/ 3258 h 20000"/>
                  <a:gd name="T48" fmla="*/ 1356 w 20000"/>
                  <a:gd name="T49" fmla="*/ 3486 h 20000"/>
                  <a:gd name="T50" fmla="*/ 1225 w 20000"/>
                  <a:gd name="T51" fmla="*/ 3789 h 20000"/>
                  <a:gd name="T52" fmla="*/ 1181 w 20000"/>
                  <a:gd name="T53" fmla="*/ 4016 h 20000"/>
                  <a:gd name="T54" fmla="*/ 1050 w 20000"/>
                  <a:gd name="T55" fmla="*/ 4016 h 20000"/>
                  <a:gd name="T56" fmla="*/ 875 w 20000"/>
                  <a:gd name="T57" fmla="*/ 4244 h 20000"/>
                  <a:gd name="T58" fmla="*/ 875 w 20000"/>
                  <a:gd name="T59" fmla="*/ 4395 h 20000"/>
                  <a:gd name="T60" fmla="*/ 656 w 20000"/>
                  <a:gd name="T61" fmla="*/ 4395 h 20000"/>
                  <a:gd name="T62" fmla="*/ 656 w 20000"/>
                  <a:gd name="T63" fmla="*/ 4244 h 20000"/>
                  <a:gd name="T64" fmla="*/ 481 w 20000"/>
                  <a:gd name="T65" fmla="*/ 4016 h 20000"/>
                  <a:gd name="T66" fmla="*/ 394 w 20000"/>
                  <a:gd name="T67" fmla="*/ 4016 h 20000"/>
                  <a:gd name="T68" fmla="*/ 262 w 20000"/>
                  <a:gd name="T69" fmla="*/ 3789 h 20000"/>
                  <a:gd name="T70" fmla="*/ 175 w 20000"/>
                  <a:gd name="T71" fmla="*/ 3486 h 20000"/>
                  <a:gd name="T72" fmla="*/ 175 w 20000"/>
                  <a:gd name="T73" fmla="*/ 3258 h 20000"/>
                  <a:gd name="T74" fmla="*/ 88 w 20000"/>
                  <a:gd name="T75" fmla="*/ 2804 h 20000"/>
                  <a:gd name="T76" fmla="*/ 88 w 20000"/>
                  <a:gd name="T77" fmla="*/ 2501 h 20000"/>
                  <a:gd name="T78" fmla="*/ 0 w 20000"/>
                  <a:gd name="T79" fmla="*/ 2046 h 200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000"/>
                  <a:gd name="T121" fmla="*/ 0 h 20000"/>
                  <a:gd name="T122" fmla="*/ 20000 w 20000"/>
                  <a:gd name="T123" fmla="*/ 20000 h 200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000" h="20000">
                    <a:moveTo>
                      <a:pt x="0" y="9153"/>
                    </a:moveTo>
                    <a:lnTo>
                      <a:pt x="0" y="7458"/>
                    </a:lnTo>
                    <a:lnTo>
                      <a:pt x="1250" y="5763"/>
                    </a:lnTo>
                    <a:lnTo>
                      <a:pt x="2500" y="4407"/>
                    </a:lnTo>
                    <a:lnTo>
                      <a:pt x="2500" y="3390"/>
                    </a:lnTo>
                    <a:lnTo>
                      <a:pt x="3750" y="2034"/>
                    </a:lnTo>
                    <a:lnTo>
                      <a:pt x="5625" y="1017"/>
                    </a:lnTo>
                    <a:lnTo>
                      <a:pt x="5625" y="0"/>
                    </a:lnTo>
                    <a:lnTo>
                      <a:pt x="8125" y="0"/>
                    </a:lnTo>
                    <a:lnTo>
                      <a:pt x="9375" y="0"/>
                    </a:lnTo>
                    <a:lnTo>
                      <a:pt x="11250" y="0"/>
                    </a:lnTo>
                    <a:lnTo>
                      <a:pt x="12500" y="0"/>
                    </a:lnTo>
                    <a:lnTo>
                      <a:pt x="15000" y="0"/>
                    </a:lnTo>
                    <a:lnTo>
                      <a:pt x="16875" y="339"/>
                    </a:lnTo>
                    <a:lnTo>
                      <a:pt x="17500" y="1356"/>
                    </a:lnTo>
                    <a:lnTo>
                      <a:pt x="17500" y="2034"/>
                    </a:lnTo>
                    <a:lnTo>
                      <a:pt x="19375" y="3390"/>
                    </a:lnTo>
                    <a:lnTo>
                      <a:pt x="19375" y="4746"/>
                    </a:lnTo>
                    <a:lnTo>
                      <a:pt x="19375" y="6780"/>
                    </a:lnTo>
                    <a:lnTo>
                      <a:pt x="19375" y="8136"/>
                    </a:lnTo>
                    <a:lnTo>
                      <a:pt x="19375" y="9153"/>
                    </a:lnTo>
                    <a:lnTo>
                      <a:pt x="19375" y="11864"/>
                    </a:lnTo>
                    <a:lnTo>
                      <a:pt x="19375" y="12542"/>
                    </a:lnTo>
                    <a:lnTo>
                      <a:pt x="19375" y="14576"/>
                    </a:lnTo>
                    <a:lnTo>
                      <a:pt x="19375" y="15593"/>
                    </a:lnTo>
                    <a:lnTo>
                      <a:pt x="17500" y="16949"/>
                    </a:lnTo>
                    <a:lnTo>
                      <a:pt x="16875" y="17966"/>
                    </a:lnTo>
                    <a:lnTo>
                      <a:pt x="15000" y="17966"/>
                    </a:lnTo>
                    <a:lnTo>
                      <a:pt x="12500" y="18983"/>
                    </a:lnTo>
                    <a:lnTo>
                      <a:pt x="12500" y="19661"/>
                    </a:lnTo>
                    <a:lnTo>
                      <a:pt x="9375" y="19661"/>
                    </a:lnTo>
                    <a:lnTo>
                      <a:pt x="9375" y="18983"/>
                    </a:lnTo>
                    <a:lnTo>
                      <a:pt x="6875" y="17966"/>
                    </a:lnTo>
                    <a:lnTo>
                      <a:pt x="5625" y="17966"/>
                    </a:lnTo>
                    <a:lnTo>
                      <a:pt x="3750" y="16949"/>
                    </a:lnTo>
                    <a:lnTo>
                      <a:pt x="2500" y="15593"/>
                    </a:lnTo>
                    <a:lnTo>
                      <a:pt x="2500" y="14576"/>
                    </a:lnTo>
                    <a:lnTo>
                      <a:pt x="1250" y="12542"/>
                    </a:lnTo>
                    <a:lnTo>
                      <a:pt x="1250" y="11186"/>
                    </a:lnTo>
                    <a:lnTo>
                      <a:pt x="0" y="9153"/>
                    </a:lnTo>
                    <a:close/>
                  </a:path>
                </a:pathLst>
              </a:custGeom>
              <a:solidFill>
                <a:srgbClr val="000000"/>
              </a:solidFill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41" name="Freeform 41"/>
              <p:cNvSpPr>
                <a:spLocks/>
              </p:cNvSpPr>
              <p:nvPr/>
            </p:nvSpPr>
            <p:spPr bwMode="auto">
              <a:xfrm>
                <a:off x="3307" y="15833"/>
                <a:ext cx="1400" cy="2044"/>
              </a:xfrm>
              <a:custGeom>
                <a:avLst/>
                <a:gdLst>
                  <a:gd name="T0" fmla="*/ 1356 w 20000"/>
                  <a:gd name="T1" fmla="*/ 0 h 20000"/>
                  <a:gd name="T2" fmla="*/ 1356 w 20000"/>
                  <a:gd name="T3" fmla="*/ 227 h 20000"/>
                  <a:gd name="T4" fmla="*/ 1356 w 20000"/>
                  <a:gd name="T5" fmla="*/ 530 h 20000"/>
                  <a:gd name="T6" fmla="*/ 1356 w 20000"/>
                  <a:gd name="T7" fmla="*/ 833 h 20000"/>
                  <a:gd name="T8" fmla="*/ 1356 w 20000"/>
                  <a:gd name="T9" fmla="*/ 1060 h 20000"/>
                  <a:gd name="T10" fmla="*/ 1225 w 20000"/>
                  <a:gd name="T11" fmla="*/ 1287 h 20000"/>
                  <a:gd name="T12" fmla="*/ 1181 w 20000"/>
                  <a:gd name="T13" fmla="*/ 1590 h 20000"/>
                  <a:gd name="T14" fmla="*/ 1050 w 20000"/>
                  <a:gd name="T15" fmla="*/ 1741 h 20000"/>
                  <a:gd name="T16" fmla="*/ 875 w 20000"/>
                  <a:gd name="T17" fmla="*/ 1817 h 20000"/>
                  <a:gd name="T18" fmla="*/ 875 w 20000"/>
                  <a:gd name="T19" fmla="*/ 1968 h 20000"/>
                  <a:gd name="T20" fmla="*/ 656 w 20000"/>
                  <a:gd name="T21" fmla="*/ 1968 h 20000"/>
                  <a:gd name="T22" fmla="*/ 656 w 20000"/>
                  <a:gd name="T23" fmla="*/ 1817 h 20000"/>
                  <a:gd name="T24" fmla="*/ 481 w 20000"/>
                  <a:gd name="T25" fmla="*/ 1741 h 20000"/>
                  <a:gd name="T26" fmla="*/ 394 w 20000"/>
                  <a:gd name="T27" fmla="*/ 1590 h 20000"/>
                  <a:gd name="T28" fmla="*/ 262 w 20000"/>
                  <a:gd name="T29" fmla="*/ 1287 h 20000"/>
                  <a:gd name="T30" fmla="*/ 175 w 20000"/>
                  <a:gd name="T31" fmla="*/ 1060 h 20000"/>
                  <a:gd name="T32" fmla="*/ 175 w 20000"/>
                  <a:gd name="T33" fmla="*/ 757 h 20000"/>
                  <a:gd name="T34" fmla="*/ 88 w 20000"/>
                  <a:gd name="T35" fmla="*/ 454 h 20000"/>
                  <a:gd name="T36" fmla="*/ 88 w 20000"/>
                  <a:gd name="T37" fmla="*/ 227 h 20000"/>
                  <a:gd name="T38" fmla="*/ 0 w 20000"/>
                  <a:gd name="T39" fmla="*/ 0 h 20000"/>
                  <a:gd name="T40" fmla="*/ 1356 w 20000"/>
                  <a:gd name="T41" fmla="*/ 0 h 2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000"/>
                  <a:gd name="T64" fmla="*/ 0 h 20000"/>
                  <a:gd name="T65" fmla="*/ 20000 w 20000"/>
                  <a:gd name="T66" fmla="*/ 20000 h 200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000" h="20000">
                    <a:moveTo>
                      <a:pt x="19375" y="0"/>
                    </a:moveTo>
                    <a:lnTo>
                      <a:pt x="19375" y="2222"/>
                    </a:lnTo>
                    <a:lnTo>
                      <a:pt x="19375" y="5185"/>
                    </a:lnTo>
                    <a:lnTo>
                      <a:pt x="19375" y="8148"/>
                    </a:lnTo>
                    <a:lnTo>
                      <a:pt x="19375" y="10370"/>
                    </a:lnTo>
                    <a:lnTo>
                      <a:pt x="17500" y="12593"/>
                    </a:lnTo>
                    <a:lnTo>
                      <a:pt x="16875" y="15556"/>
                    </a:lnTo>
                    <a:lnTo>
                      <a:pt x="15000" y="17037"/>
                    </a:lnTo>
                    <a:lnTo>
                      <a:pt x="12500" y="17778"/>
                    </a:lnTo>
                    <a:lnTo>
                      <a:pt x="12500" y="19259"/>
                    </a:lnTo>
                    <a:lnTo>
                      <a:pt x="9375" y="19259"/>
                    </a:lnTo>
                    <a:lnTo>
                      <a:pt x="9375" y="17778"/>
                    </a:lnTo>
                    <a:lnTo>
                      <a:pt x="6875" y="17037"/>
                    </a:lnTo>
                    <a:lnTo>
                      <a:pt x="5625" y="15556"/>
                    </a:lnTo>
                    <a:lnTo>
                      <a:pt x="3750" y="12593"/>
                    </a:lnTo>
                    <a:lnTo>
                      <a:pt x="2500" y="10370"/>
                    </a:lnTo>
                    <a:lnTo>
                      <a:pt x="2500" y="7407"/>
                    </a:lnTo>
                    <a:lnTo>
                      <a:pt x="1250" y="4444"/>
                    </a:lnTo>
                    <a:lnTo>
                      <a:pt x="1250" y="2222"/>
                    </a:lnTo>
                    <a:lnTo>
                      <a:pt x="0" y="0"/>
                    </a:lnTo>
                    <a:lnTo>
                      <a:pt x="193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4374" name="Oval 42"/>
            <p:cNvSpPr>
              <a:spLocks noChangeArrowheads="1"/>
            </p:cNvSpPr>
            <p:nvPr/>
          </p:nvSpPr>
          <p:spPr bwMode="auto">
            <a:xfrm>
              <a:off x="1849" y="2136"/>
              <a:ext cx="4171" cy="1287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75" name="Oval 43"/>
            <p:cNvSpPr>
              <a:spLocks noChangeArrowheads="1"/>
            </p:cNvSpPr>
            <p:nvPr/>
          </p:nvSpPr>
          <p:spPr bwMode="auto">
            <a:xfrm>
              <a:off x="3191" y="7421"/>
              <a:ext cx="4206" cy="1257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76" name="Oval 44"/>
            <p:cNvSpPr>
              <a:spLocks noChangeArrowheads="1"/>
            </p:cNvSpPr>
            <p:nvPr/>
          </p:nvSpPr>
          <p:spPr bwMode="auto">
            <a:xfrm>
              <a:off x="-2" y="6456"/>
              <a:ext cx="3821" cy="1257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77" name="Freeform 45"/>
            <p:cNvSpPr>
              <a:spLocks/>
            </p:cNvSpPr>
            <p:nvPr/>
          </p:nvSpPr>
          <p:spPr bwMode="auto">
            <a:xfrm>
              <a:off x="3618" y="-1"/>
              <a:ext cx="397" cy="8295"/>
            </a:xfrm>
            <a:custGeom>
              <a:avLst/>
              <a:gdLst>
                <a:gd name="T0" fmla="*/ 0 w 20000"/>
                <a:gd name="T1" fmla="*/ 8283 h 20000"/>
                <a:gd name="T2" fmla="*/ 196 w 20000"/>
                <a:gd name="T3" fmla="*/ 0 h 20000"/>
                <a:gd name="T4" fmla="*/ 395 w 20000"/>
                <a:gd name="T5" fmla="*/ 8111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0" y="19972"/>
                  </a:moveTo>
                  <a:lnTo>
                    <a:pt x="9875" y="0"/>
                  </a:lnTo>
                  <a:lnTo>
                    <a:pt x="19875" y="19557"/>
                  </a:lnTo>
                </a:path>
              </a:pathLst>
            </a:custGeom>
            <a:noFill/>
            <a:ln w="6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78" name="Line 46"/>
            <p:cNvSpPr>
              <a:spLocks noChangeShapeType="1"/>
            </p:cNvSpPr>
            <p:nvPr/>
          </p:nvSpPr>
          <p:spPr bwMode="auto">
            <a:xfrm>
              <a:off x="3772" y="1676"/>
              <a:ext cx="109" cy="101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79" name="Line 47"/>
            <p:cNvSpPr>
              <a:spLocks noChangeShapeType="1"/>
            </p:cNvSpPr>
            <p:nvPr/>
          </p:nvSpPr>
          <p:spPr bwMode="auto">
            <a:xfrm flipH="1">
              <a:off x="3737" y="2664"/>
              <a:ext cx="144" cy="97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0" name="Line 48"/>
            <p:cNvSpPr>
              <a:spLocks noChangeShapeType="1"/>
            </p:cNvSpPr>
            <p:nvPr/>
          </p:nvSpPr>
          <p:spPr bwMode="auto">
            <a:xfrm>
              <a:off x="3737" y="3629"/>
              <a:ext cx="186" cy="1126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1" name="Line 49"/>
            <p:cNvSpPr>
              <a:spLocks noChangeShapeType="1"/>
            </p:cNvSpPr>
            <p:nvPr/>
          </p:nvSpPr>
          <p:spPr bwMode="auto">
            <a:xfrm flipH="1">
              <a:off x="3665" y="4732"/>
              <a:ext cx="258" cy="1344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2" name="Line 50"/>
            <p:cNvSpPr>
              <a:spLocks noChangeShapeType="1"/>
            </p:cNvSpPr>
            <p:nvPr/>
          </p:nvSpPr>
          <p:spPr bwMode="auto">
            <a:xfrm>
              <a:off x="3665" y="6065"/>
              <a:ext cx="323" cy="1126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3" name="Line 51"/>
            <p:cNvSpPr>
              <a:spLocks noChangeShapeType="1"/>
            </p:cNvSpPr>
            <p:nvPr/>
          </p:nvSpPr>
          <p:spPr bwMode="auto">
            <a:xfrm flipH="1">
              <a:off x="3650" y="7168"/>
              <a:ext cx="338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4" name="Freeform 52"/>
            <p:cNvSpPr>
              <a:spLocks/>
            </p:cNvSpPr>
            <p:nvPr/>
          </p:nvSpPr>
          <p:spPr bwMode="auto">
            <a:xfrm>
              <a:off x="1692" y="5479"/>
              <a:ext cx="395" cy="8317"/>
            </a:xfrm>
            <a:custGeom>
              <a:avLst/>
              <a:gdLst>
                <a:gd name="T0" fmla="*/ 0 w 20000"/>
                <a:gd name="T1" fmla="*/ 8305 h 20000"/>
                <a:gd name="T2" fmla="*/ 194 w 20000"/>
                <a:gd name="T3" fmla="*/ 0 h 20000"/>
                <a:gd name="T4" fmla="*/ 393 w 20000"/>
                <a:gd name="T5" fmla="*/ 8122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0" y="19972"/>
                  </a:moveTo>
                  <a:lnTo>
                    <a:pt x="9811" y="0"/>
                  </a:lnTo>
                  <a:lnTo>
                    <a:pt x="19874" y="19530"/>
                  </a:lnTo>
                </a:path>
              </a:pathLst>
            </a:custGeom>
            <a:noFill/>
            <a:ln w="6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5" name="Line 53"/>
            <p:cNvSpPr>
              <a:spLocks noChangeShapeType="1"/>
            </p:cNvSpPr>
            <p:nvPr/>
          </p:nvSpPr>
          <p:spPr bwMode="auto">
            <a:xfrm>
              <a:off x="1844" y="7168"/>
              <a:ext cx="107" cy="988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6" name="Line 54"/>
            <p:cNvSpPr>
              <a:spLocks noChangeShapeType="1"/>
            </p:cNvSpPr>
            <p:nvPr/>
          </p:nvSpPr>
          <p:spPr bwMode="auto">
            <a:xfrm flipH="1">
              <a:off x="1809" y="8144"/>
              <a:ext cx="142" cy="97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7" name="Line 55"/>
            <p:cNvSpPr>
              <a:spLocks noChangeShapeType="1"/>
            </p:cNvSpPr>
            <p:nvPr/>
          </p:nvSpPr>
          <p:spPr bwMode="auto">
            <a:xfrm>
              <a:off x="1809" y="9109"/>
              <a:ext cx="186" cy="113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8" name="Line 56"/>
            <p:cNvSpPr>
              <a:spLocks noChangeShapeType="1"/>
            </p:cNvSpPr>
            <p:nvPr/>
          </p:nvSpPr>
          <p:spPr bwMode="auto">
            <a:xfrm flipH="1">
              <a:off x="1737" y="10235"/>
              <a:ext cx="258" cy="132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9" name="Line 57"/>
            <p:cNvSpPr>
              <a:spLocks noChangeShapeType="1"/>
            </p:cNvSpPr>
            <p:nvPr/>
          </p:nvSpPr>
          <p:spPr bwMode="auto">
            <a:xfrm>
              <a:off x="1737" y="11545"/>
              <a:ext cx="323" cy="1126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0" name="Line 58"/>
            <p:cNvSpPr>
              <a:spLocks noChangeShapeType="1"/>
            </p:cNvSpPr>
            <p:nvPr/>
          </p:nvSpPr>
          <p:spPr bwMode="auto">
            <a:xfrm flipH="1">
              <a:off x="1722" y="12648"/>
              <a:ext cx="338" cy="34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1" name="Freeform 59"/>
            <p:cNvSpPr>
              <a:spLocks/>
            </p:cNvSpPr>
            <p:nvPr/>
          </p:nvSpPr>
          <p:spPr bwMode="auto">
            <a:xfrm>
              <a:off x="537" y="12636"/>
              <a:ext cx="442" cy="724"/>
            </a:xfrm>
            <a:custGeom>
              <a:avLst/>
              <a:gdLst>
                <a:gd name="T0" fmla="*/ 12 w 20000"/>
                <a:gd name="T1" fmla="*/ 713 h 20000"/>
                <a:gd name="T2" fmla="*/ 0 w 20000"/>
                <a:gd name="T3" fmla="*/ 0 h 20000"/>
                <a:gd name="T4" fmla="*/ 440 w 20000"/>
                <a:gd name="T5" fmla="*/ 0 h 20000"/>
                <a:gd name="T6" fmla="*/ 422 w 20000"/>
                <a:gd name="T7" fmla="*/ 713 h 20000"/>
                <a:gd name="T8" fmla="*/ 12 w 20000"/>
                <a:gd name="T9" fmla="*/ 71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562" y="19683"/>
                  </a:moveTo>
                  <a:lnTo>
                    <a:pt x="0" y="0"/>
                  </a:lnTo>
                  <a:lnTo>
                    <a:pt x="19888" y="0"/>
                  </a:lnTo>
                  <a:lnTo>
                    <a:pt x="19101" y="19683"/>
                  </a:lnTo>
                  <a:lnTo>
                    <a:pt x="562" y="1968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2" name="Freeform 60"/>
            <p:cNvSpPr>
              <a:spLocks/>
            </p:cNvSpPr>
            <p:nvPr/>
          </p:nvSpPr>
          <p:spPr bwMode="auto">
            <a:xfrm>
              <a:off x="512" y="10993"/>
              <a:ext cx="512" cy="2252"/>
            </a:xfrm>
            <a:custGeom>
              <a:avLst/>
              <a:gdLst>
                <a:gd name="T0" fmla="*/ 154 w 20000"/>
                <a:gd name="T1" fmla="*/ 2114 h 20000"/>
                <a:gd name="T2" fmla="*/ 149 w 20000"/>
                <a:gd name="T3" fmla="*/ 1988 h 20000"/>
                <a:gd name="T4" fmla="*/ 144 w 20000"/>
                <a:gd name="T5" fmla="*/ 1873 h 20000"/>
                <a:gd name="T6" fmla="*/ 137 w 20000"/>
                <a:gd name="T7" fmla="*/ 1758 h 20000"/>
                <a:gd name="T8" fmla="*/ 132 w 20000"/>
                <a:gd name="T9" fmla="*/ 1700 h 20000"/>
                <a:gd name="T10" fmla="*/ 124 w 20000"/>
                <a:gd name="T11" fmla="*/ 1643 h 20000"/>
                <a:gd name="T12" fmla="*/ 117 w 20000"/>
                <a:gd name="T13" fmla="*/ 1643 h 20000"/>
                <a:gd name="T14" fmla="*/ 104 w 20000"/>
                <a:gd name="T15" fmla="*/ 1689 h 20000"/>
                <a:gd name="T16" fmla="*/ 99 w 20000"/>
                <a:gd name="T17" fmla="*/ 1758 h 20000"/>
                <a:gd name="T18" fmla="*/ 92 w 20000"/>
                <a:gd name="T19" fmla="*/ 1838 h 20000"/>
                <a:gd name="T20" fmla="*/ 87 w 20000"/>
                <a:gd name="T21" fmla="*/ 1953 h 20000"/>
                <a:gd name="T22" fmla="*/ 85 w 20000"/>
                <a:gd name="T23" fmla="*/ 2091 h 20000"/>
                <a:gd name="T24" fmla="*/ 2 w 20000"/>
                <a:gd name="T25" fmla="*/ 2206 h 20000"/>
                <a:gd name="T26" fmla="*/ 0 w 20000"/>
                <a:gd name="T27" fmla="*/ 1723 h 20000"/>
                <a:gd name="T28" fmla="*/ 7 w 20000"/>
                <a:gd name="T29" fmla="*/ 1436 h 20000"/>
                <a:gd name="T30" fmla="*/ 12 w 20000"/>
                <a:gd name="T31" fmla="*/ 931 h 20000"/>
                <a:gd name="T32" fmla="*/ 142 w 20000"/>
                <a:gd name="T33" fmla="*/ 46 h 20000"/>
                <a:gd name="T34" fmla="*/ 266 w 20000"/>
                <a:gd name="T35" fmla="*/ 0 h 20000"/>
                <a:gd name="T36" fmla="*/ 283 w 20000"/>
                <a:gd name="T37" fmla="*/ 80 h 20000"/>
                <a:gd name="T38" fmla="*/ 485 w 20000"/>
                <a:gd name="T39" fmla="*/ 1206 h 20000"/>
                <a:gd name="T40" fmla="*/ 510 w 20000"/>
                <a:gd name="T41" fmla="*/ 1723 h 20000"/>
                <a:gd name="T42" fmla="*/ 482 w 20000"/>
                <a:gd name="T43" fmla="*/ 1999 h 20000"/>
                <a:gd name="T44" fmla="*/ 445 w 20000"/>
                <a:gd name="T45" fmla="*/ 2241 h 20000"/>
                <a:gd name="T46" fmla="*/ 445 w 20000"/>
                <a:gd name="T47" fmla="*/ 2091 h 20000"/>
                <a:gd name="T48" fmla="*/ 440 w 20000"/>
                <a:gd name="T49" fmla="*/ 1953 h 20000"/>
                <a:gd name="T50" fmla="*/ 435 w 20000"/>
                <a:gd name="T51" fmla="*/ 1827 h 20000"/>
                <a:gd name="T52" fmla="*/ 427 w 20000"/>
                <a:gd name="T53" fmla="*/ 1735 h 20000"/>
                <a:gd name="T54" fmla="*/ 420 w 20000"/>
                <a:gd name="T55" fmla="*/ 1689 h 20000"/>
                <a:gd name="T56" fmla="*/ 413 w 20000"/>
                <a:gd name="T57" fmla="*/ 1643 h 20000"/>
                <a:gd name="T58" fmla="*/ 405 w 20000"/>
                <a:gd name="T59" fmla="*/ 1643 h 20000"/>
                <a:gd name="T60" fmla="*/ 395 w 20000"/>
                <a:gd name="T61" fmla="*/ 1700 h 20000"/>
                <a:gd name="T62" fmla="*/ 388 w 20000"/>
                <a:gd name="T63" fmla="*/ 1758 h 20000"/>
                <a:gd name="T64" fmla="*/ 383 w 20000"/>
                <a:gd name="T65" fmla="*/ 1873 h 20000"/>
                <a:gd name="T66" fmla="*/ 378 w 20000"/>
                <a:gd name="T67" fmla="*/ 1999 h 20000"/>
                <a:gd name="T68" fmla="*/ 375 w 20000"/>
                <a:gd name="T69" fmla="*/ 2149 h 20000"/>
                <a:gd name="T70" fmla="*/ 154 w 20000"/>
                <a:gd name="T71" fmla="*/ 2183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6019" y="19388"/>
                  </a:moveTo>
                  <a:lnTo>
                    <a:pt x="6019" y="18776"/>
                  </a:lnTo>
                  <a:lnTo>
                    <a:pt x="5922" y="18367"/>
                  </a:lnTo>
                  <a:lnTo>
                    <a:pt x="5825" y="17653"/>
                  </a:lnTo>
                  <a:lnTo>
                    <a:pt x="5825" y="17041"/>
                  </a:lnTo>
                  <a:lnTo>
                    <a:pt x="5631" y="16633"/>
                  </a:lnTo>
                  <a:lnTo>
                    <a:pt x="5631" y="16224"/>
                  </a:lnTo>
                  <a:lnTo>
                    <a:pt x="5340" y="15612"/>
                  </a:lnTo>
                  <a:lnTo>
                    <a:pt x="5340" y="15306"/>
                  </a:lnTo>
                  <a:lnTo>
                    <a:pt x="5146" y="15102"/>
                  </a:lnTo>
                  <a:lnTo>
                    <a:pt x="4951" y="15000"/>
                  </a:lnTo>
                  <a:lnTo>
                    <a:pt x="4854" y="14592"/>
                  </a:lnTo>
                  <a:lnTo>
                    <a:pt x="4660" y="14592"/>
                  </a:lnTo>
                  <a:lnTo>
                    <a:pt x="4563" y="14592"/>
                  </a:lnTo>
                  <a:lnTo>
                    <a:pt x="4272" y="14898"/>
                  </a:lnTo>
                  <a:lnTo>
                    <a:pt x="4078" y="15000"/>
                  </a:lnTo>
                  <a:lnTo>
                    <a:pt x="4078" y="15102"/>
                  </a:lnTo>
                  <a:lnTo>
                    <a:pt x="3883" y="15612"/>
                  </a:lnTo>
                  <a:lnTo>
                    <a:pt x="3786" y="15714"/>
                  </a:lnTo>
                  <a:lnTo>
                    <a:pt x="3592" y="16327"/>
                  </a:lnTo>
                  <a:lnTo>
                    <a:pt x="3495" y="16735"/>
                  </a:lnTo>
                  <a:lnTo>
                    <a:pt x="3398" y="17347"/>
                  </a:lnTo>
                  <a:lnTo>
                    <a:pt x="3301" y="17755"/>
                  </a:lnTo>
                  <a:lnTo>
                    <a:pt x="3301" y="18571"/>
                  </a:lnTo>
                  <a:lnTo>
                    <a:pt x="3204" y="19592"/>
                  </a:lnTo>
                  <a:lnTo>
                    <a:pt x="97" y="19592"/>
                  </a:lnTo>
                  <a:lnTo>
                    <a:pt x="0" y="16633"/>
                  </a:lnTo>
                  <a:lnTo>
                    <a:pt x="0" y="15306"/>
                  </a:lnTo>
                  <a:lnTo>
                    <a:pt x="680" y="14592"/>
                  </a:lnTo>
                  <a:lnTo>
                    <a:pt x="291" y="12755"/>
                  </a:lnTo>
                  <a:lnTo>
                    <a:pt x="291" y="8776"/>
                  </a:lnTo>
                  <a:lnTo>
                    <a:pt x="485" y="8265"/>
                  </a:lnTo>
                  <a:lnTo>
                    <a:pt x="3495" y="7245"/>
                  </a:lnTo>
                  <a:lnTo>
                    <a:pt x="5534" y="408"/>
                  </a:lnTo>
                  <a:lnTo>
                    <a:pt x="6602" y="0"/>
                  </a:lnTo>
                  <a:lnTo>
                    <a:pt x="10388" y="0"/>
                  </a:lnTo>
                  <a:lnTo>
                    <a:pt x="10777" y="102"/>
                  </a:lnTo>
                  <a:lnTo>
                    <a:pt x="11068" y="714"/>
                  </a:lnTo>
                  <a:lnTo>
                    <a:pt x="13398" y="7245"/>
                  </a:lnTo>
                  <a:lnTo>
                    <a:pt x="18932" y="10714"/>
                  </a:lnTo>
                  <a:lnTo>
                    <a:pt x="19223" y="14592"/>
                  </a:lnTo>
                  <a:lnTo>
                    <a:pt x="19903" y="15306"/>
                  </a:lnTo>
                  <a:lnTo>
                    <a:pt x="19903" y="17245"/>
                  </a:lnTo>
                  <a:lnTo>
                    <a:pt x="18835" y="17755"/>
                  </a:lnTo>
                  <a:lnTo>
                    <a:pt x="18447" y="19898"/>
                  </a:lnTo>
                  <a:lnTo>
                    <a:pt x="17379" y="19898"/>
                  </a:lnTo>
                  <a:lnTo>
                    <a:pt x="17379" y="19082"/>
                  </a:lnTo>
                  <a:lnTo>
                    <a:pt x="17379" y="18571"/>
                  </a:lnTo>
                  <a:lnTo>
                    <a:pt x="17379" y="17755"/>
                  </a:lnTo>
                  <a:lnTo>
                    <a:pt x="17184" y="17347"/>
                  </a:lnTo>
                  <a:lnTo>
                    <a:pt x="17184" y="16633"/>
                  </a:lnTo>
                  <a:lnTo>
                    <a:pt x="16990" y="16224"/>
                  </a:lnTo>
                  <a:lnTo>
                    <a:pt x="16893" y="15714"/>
                  </a:lnTo>
                  <a:lnTo>
                    <a:pt x="16699" y="15408"/>
                  </a:lnTo>
                  <a:lnTo>
                    <a:pt x="16602" y="15102"/>
                  </a:lnTo>
                  <a:lnTo>
                    <a:pt x="16408" y="15000"/>
                  </a:lnTo>
                  <a:lnTo>
                    <a:pt x="16311" y="14898"/>
                  </a:lnTo>
                  <a:lnTo>
                    <a:pt x="16117" y="14592"/>
                  </a:lnTo>
                  <a:lnTo>
                    <a:pt x="15922" y="14592"/>
                  </a:lnTo>
                  <a:lnTo>
                    <a:pt x="15825" y="14592"/>
                  </a:lnTo>
                  <a:lnTo>
                    <a:pt x="15631" y="15000"/>
                  </a:lnTo>
                  <a:lnTo>
                    <a:pt x="15437" y="15102"/>
                  </a:lnTo>
                  <a:lnTo>
                    <a:pt x="15340" y="15306"/>
                  </a:lnTo>
                  <a:lnTo>
                    <a:pt x="15146" y="15612"/>
                  </a:lnTo>
                  <a:lnTo>
                    <a:pt x="15049" y="16224"/>
                  </a:lnTo>
                  <a:lnTo>
                    <a:pt x="14951" y="16633"/>
                  </a:lnTo>
                  <a:lnTo>
                    <a:pt x="14854" y="17245"/>
                  </a:lnTo>
                  <a:lnTo>
                    <a:pt x="14757" y="17755"/>
                  </a:lnTo>
                  <a:lnTo>
                    <a:pt x="14660" y="18367"/>
                  </a:lnTo>
                  <a:lnTo>
                    <a:pt x="14660" y="19082"/>
                  </a:lnTo>
                  <a:lnTo>
                    <a:pt x="14660" y="19592"/>
                  </a:lnTo>
                  <a:lnTo>
                    <a:pt x="6019" y="1938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3" name="Freeform 61"/>
            <p:cNvSpPr>
              <a:spLocks/>
            </p:cNvSpPr>
            <p:nvPr/>
          </p:nvSpPr>
          <p:spPr bwMode="auto">
            <a:xfrm>
              <a:off x="522" y="12222"/>
              <a:ext cx="477" cy="12"/>
            </a:xfrm>
            <a:custGeom>
              <a:avLst/>
              <a:gdLst>
                <a:gd name="T0" fmla="*/ 475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19896" y="0"/>
                  </a:moveTo>
                  <a:lnTo>
                    <a:pt x="0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4" name="Freeform 62"/>
            <p:cNvSpPr>
              <a:spLocks/>
            </p:cNvSpPr>
            <p:nvPr/>
          </p:nvSpPr>
          <p:spPr bwMode="auto">
            <a:xfrm>
              <a:off x="584" y="12521"/>
              <a:ext cx="95" cy="701"/>
            </a:xfrm>
            <a:custGeom>
              <a:avLst/>
              <a:gdLst>
                <a:gd name="T0" fmla="*/ 93 w 20000"/>
                <a:gd name="T1" fmla="*/ 655 h 20000"/>
                <a:gd name="T2" fmla="*/ 87 w 20000"/>
                <a:gd name="T3" fmla="*/ 552 h 20000"/>
                <a:gd name="T4" fmla="*/ 85 w 20000"/>
                <a:gd name="T5" fmla="*/ 448 h 20000"/>
                <a:gd name="T6" fmla="*/ 85 w 20000"/>
                <a:gd name="T7" fmla="*/ 402 h 20000"/>
                <a:gd name="T8" fmla="*/ 80 w 20000"/>
                <a:gd name="T9" fmla="*/ 299 h 20000"/>
                <a:gd name="T10" fmla="*/ 78 w 20000"/>
                <a:gd name="T11" fmla="*/ 253 h 20000"/>
                <a:gd name="T12" fmla="*/ 75 w 20000"/>
                <a:gd name="T13" fmla="*/ 184 h 20000"/>
                <a:gd name="T14" fmla="*/ 70 w 20000"/>
                <a:gd name="T15" fmla="*/ 138 h 20000"/>
                <a:gd name="T16" fmla="*/ 65 w 20000"/>
                <a:gd name="T17" fmla="*/ 69 h 20000"/>
                <a:gd name="T18" fmla="*/ 63 w 20000"/>
                <a:gd name="T19" fmla="*/ 46 h 20000"/>
                <a:gd name="T20" fmla="*/ 57 w 20000"/>
                <a:gd name="T21" fmla="*/ 11 h 20000"/>
                <a:gd name="T22" fmla="*/ 55 w 20000"/>
                <a:gd name="T23" fmla="*/ 0 h 20000"/>
                <a:gd name="T24" fmla="*/ 48 w 20000"/>
                <a:gd name="T25" fmla="*/ 0 h 20000"/>
                <a:gd name="T26" fmla="*/ 42 w 20000"/>
                <a:gd name="T27" fmla="*/ 0 h 20000"/>
                <a:gd name="T28" fmla="*/ 38 w 20000"/>
                <a:gd name="T29" fmla="*/ 0 h 20000"/>
                <a:gd name="T30" fmla="*/ 35 w 20000"/>
                <a:gd name="T31" fmla="*/ 0 h 20000"/>
                <a:gd name="T32" fmla="*/ 30 w 20000"/>
                <a:gd name="T33" fmla="*/ 0 h 20000"/>
                <a:gd name="T34" fmla="*/ 25 w 20000"/>
                <a:gd name="T35" fmla="*/ 34 h 20000"/>
                <a:gd name="T36" fmla="*/ 20 w 20000"/>
                <a:gd name="T37" fmla="*/ 46 h 20000"/>
                <a:gd name="T38" fmla="*/ 17 w 20000"/>
                <a:gd name="T39" fmla="*/ 103 h 20000"/>
                <a:gd name="T40" fmla="*/ 13 w 20000"/>
                <a:gd name="T41" fmla="*/ 172 h 20000"/>
                <a:gd name="T42" fmla="*/ 8 w 20000"/>
                <a:gd name="T43" fmla="*/ 218 h 20000"/>
                <a:gd name="T44" fmla="*/ 5 w 20000"/>
                <a:gd name="T45" fmla="*/ 264 h 20000"/>
                <a:gd name="T46" fmla="*/ 2 w 20000"/>
                <a:gd name="T47" fmla="*/ 368 h 20000"/>
                <a:gd name="T48" fmla="*/ 0 w 20000"/>
                <a:gd name="T49" fmla="*/ 414 h 20000"/>
                <a:gd name="T50" fmla="*/ 0 w 20000"/>
                <a:gd name="T51" fmla="*/ 506 h 20000"/>
                <a:gd name="T52" fmla="*/ 0 w 20000"/>
                <a:gd name="T53" fmla="*/ 598 h 20000"/>
                <a:gd name="T54" fmla="*/ 0 w 20000"/>
                <a:gd name="T55" fmla="*/ 690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19474" y="18689"/>
                  </a:moveTo>
                  <a:lnTo>
                    <a:pt x="18421" y="15738"/>
                  </a:lnTo>
                  <a:lnTo>
                    <a:pt x="17895" y="12787"/>
                  </a:lnTo>
                  <a:lnTo>
                    <a:pt x="17895" y="11475"/>
                  </a:lnTo>
                  <a:lnTo>
                    <a:pt x="16842" y="8525"/>
                  </a:lnTo>
                  <a:lnTo>
                    <a:pt x="16316" y="7213"/>
                  </a:lnTo>
                  <a:lnTo>
                    <a:pt x="15789" y="5246"/>
                  </a:lnTo>
                  <a:lnTo>
                    <a:pt x="14737" y="3934"/>
                  </a:lnTo>
                  <a:lnTo>
                    <a:pt x="13684" y="1967"/>
                  </a:lnTo>
                  <a:lnTo>
                    <a:pt x="13158" y="1311"/>
                  </a:lnTo>
                  <a:lnTo>
                    <a:pt x="12105" y="328"/>
                  </a:lnTo>
                  <a:lnTo>
                    <a:pt x="11579" y="0"/>
                  </a:lnTo>
                  <a:lnTo>
                    <a:pt x="10000" y="0"/>
                  </a:lnTo>
                  <a:lnTo>
                    <a:pt x="8947" y="0"/>
                  </a:lnTo>
                  <a:lnTo>
                    <a:pt x="7895" y="0"/>
                  </a:lnTo>
                  <a:lnTo>
                    <a:pt x="7368" y="0"/>
                  </a:lnTo>
                  <a:lnTo>
                    <a:pt x="6316" y="0"/>
                  </a:lnTo>
                  <a:lnTo>
                    <a:pt x="5263" y="984"/>
                  </a:lnTo>
                  <a:lnTo>
                    <a:pt x="4211" y="1311"/>
                  </a:lnTo>
                  <a:lnTo>
                    <a:pt x="3684" y="2951"/>
                  </a:lnTo>
                  <a:lnTo>
                    <a:pt x="2632" y="4918"/>
                  </a:lnTo>
                  <a:lnTo>
                    <a:pt x="1579" y="6230"/>
                  </a:lnTo>
                  <a:lnTo>
                    <a:pt x="1053" y="7541"/>
                  </a:lnTo>
                  <a:lnTo>
                    <a:pt x="526" y="10492"/>
                  </a:lnTo>
                  <a:lnTo>
                    <a:pt x="0" y="11803"/>
                  </a:lnTo>
                  <a:lnTo>
                    <a:pt x="0" y="14426"/>
                  </a:lnTo>
                  <a:lnTo>
                    <a:pt x="0" y="17049"/>
                  </a:lnTo>
                  <a:lnTo>
                    <a:pt x="0" y="19672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5" name="Freeform 63"/>
            <p:cNvSpPr>
              <a:spLocks/>
            </p:cNvSpPr>
            <p:nvPr/>
          </p:nvSpPr>
          <p:spPr bwMode="auto">
            <a:xfrm>
              <a:off x="877" y="12521"/>
              <a:ext cx="92" cy="747"/>
            </a:xfrm>
            <a:custGeom>
              <a:avLst/>
              <a:gdLst>
                <a:gd name="T0" fmla="*/ 90 w 20000"/>
                <a:gd name="T1" fmla="*/ 735 h 20000"/>
                <a:gd name="T2" fmla="*/ 85 w 20000"/>
                <a:gd name="T3" fmla="*/ 609 h 20000"/>
                <a:gd name="T4" fmla="*/ 82 w 20000"/>
                <a:gd name="T5" fmla="*/ 517 h 20000"/>
                <a:gd name="T6" fmla="*/ 82 w 20000"/>
                <a:gd name="T7" fmla="*/ 448 h 20000"/>
                <a:gd name="T8" fmla="*/ 80 w 20000"/>
                <a:gd name="T9" fmla="*/ 368 h 20000"/>
                <a:gd name="T10" fmla="*/ 75 w 20000"/>
                <a:gd name="T11" fmla="*/ 299 h 20000"/>
                <a:gd name="T12" fmla="*/ 75 w 20000"/>
                <a:gd name="T13" fmla="*/ 218 h 20000"/>
                <a:gd name="T14" fmla="*/ 70 w 20000"/>
                <a:gd name="T15" fmla="*/ 161 h 20000"/>
                <a:gd name="T16" fmla="*/ 65 w 20000"/>
                <a:gd name="T17" fmla="*/ 103 h 20000"/>
                <a:gd name="T18" fmla="*/ 62 w 20000"/>
                <a:gd name="T19" fmla="*/ 46 h 20000"/>
                <a:gd name="T20" fmla="*/ 60 w 20000"/>
                <a:gd name="T21" fmla="*/ 34 h 20000"/>
                <a:gd name="T22" fmla="*/ 55 w 20000"/>
                <a:gd name="T23" fmla="*/ 0 h 20000"/>
                <a:gd name="T24" fmla="*/ 50 w 20000"/>
                <a:gd name="T25" fmla="*/ 0 h 20000"/>
                <a:gd name="T26" fmla="*/ 45 w 20000"/>
                <a:gd name="T27" fmla="*/ 0 h 20000"/>
                <a:gd name="T28" fmla="*/ 40 w 20000"/>
                <a:gd name="T29" fmla="*/ 0 h 20000"/>
                <a:gd name="T30" fmla="*/ 37 w 20000"/>
                <a:gd name="T31" fmla="*/ 0 h 20000"/>
                <a:gd name="T32" fmla="*/ 30 w 20000"/>
                <a:gd name="T33" fmla="*/ 0 h 20000"/>
                <a:gd name="T34" fmla="*/ 25 w 20000"/>
                <a:gd name="T35" fmla="*/ 12 h 20000"/>
                <a:gd name="T36" fmla="*/ 22 w 20000"/>
                <a:gd name="T37" fmla="*/ 34 h 20000"/>
                <a:gd name="T38" fmla="*/ 17 w 20000"/>
                <a:gd name="T39" fmla="*/ 80 h 20000"/>
                <a:gd name="T40" fmla="*/ 12 w 20000"/>
                <a:gd name="T41" fmla="*/ 103 h 20000"/>
                <a:gd name="T42" fmla="*/ 10 w 20000"/>
                <a:gd name="T43" fmla="*/ 184 h 20000"/>
                <a:gd name="T44" fmla="*/ 7 w 20000"/>
                <a:gd name="T45" fmla="*/ 253 h 20000"/>
                <a:gd name="T46" fmla="*/ 5 w 20000"/>
                <a:gd name="T47" fmla="*/ 310 h 20000"/>
                <a:gd name="T48" fmla="*/ 2 w 20000"/>
                <a:gd name="T49" fmla="*/ 379 h 20000"/>
                <a:gd name="T50" fmla="*/ 0 w 20000"/>
                <a:gd name="T51" fmla="*/ 448 h 20000"/>
                <a:gd name="T52" fmla="*/ 0 w 20000"/>
                <a:gd name="T53" fmla="*/ 552 h 20000"/>
                <a:gd name="T54" fmla="*/ 0 w 20000"/>
                <a:gd name="T55" fmla="*/ 644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19459" y="19692"/>
                  </a:moveTo>
                  <a:lnTo>
                    <a:pt x="18378" y="16308"/>
                  </a:lnTo>
                  <a:lnTo>
                    <a:pt x="17838" y="13846"/>
                  </a:lnTo>
                  <a:lnTo>
                    <a:pt x="17838" y="12000"/>
                  </a:lnTo>
                  <a:lnTo>
                    <a:pt x="17297" y="9846"/>
                  </a:lnTo>
                  <a:lnTo>
                    <a:pt x="16216" y="8000"/>
                  </a:lnTo>
                  <a:lnTo>
                    <a:pt x="16216" y="5846"/>
                  </a:lnTo>
                  <a:lnTo>
                    <a:pt x="15135" y="4308"/>
                  </a:lnTo>
                  <a:lnTo>
                    <a:pt x="14054" y="2769"/>
                  </a:lnTo>
                  <a:lnTo>
                    <a:pt x="13514" y="1231"/>
                  </a:lnTo>
                  <a:lnTo>
                    <a:pt x="12973" y="923"/>
                  </a:lnTo>
                  <a:lnTo>
                    <a:pt x="11892" y="0"/>
                  </a:lnTo>
                  <a:lnTo>
                    <a:pt x="10811" y="0"/>
                  </a:lnTo>
                  <a:lnTo>
                    <a:pt x="9730" y="0"/>
                  </a:lnTo>
                  <a:lnTo>
                    <a:pt x="8649" y="0"/>
                  </a:lnTo>
                  <a:lnTo>
                    <a:pt x="8108" y="0"/>
                  </a:lnTo>
                  <a:lnTo>
                    <a:pt x="6486" y="0"/>
                  </a:lnTo>
                  <a:lnTo>
                    <a:pt x="5405" y="308"/>
                  </a:lnTo>
                  <a:lnTo>
                    <a:pt x="4865" y="923"/>
                  </a:lnTo>
                  <a:lnTo>
                    <a:pt x="3784" y="2154"/>
                  </a:lnTo>
                  <a:lnTo>
                    <a:pt x="2703" y="2769"/>
                  </a:lnTo>
                  <a:lnTo>
                    <a:pt x="2162" y="4923"/>
                  </a:lnTo>
                  <a:lnTo>
                    <a:pt x="1622" y="6769"/>
                  </a:lnTo>
                  <a:lnTo>
                    <a:pt x="1081" y="8308"/>
                  </a:lnTo>
                  <a:lnTo>
                    <a:pt x="541" y="10154"/>
                  </a:lnTo>
                  <a:lnTo>
                    <a:pt x="0" y="12000"/>
                  </a:lnTo>
                  <a:lnTo>
                    <a:pt x="0" y="14769"/>
                  </a:lnTo>
                  <a:lnTo>
                    <a:pt x="0" y="17231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6" name="Freeform 64"/>
            <p:cNvSpPr>
              <a:spLocks/>
            </p:cNvSpPr>
            <p:nvPr/>
          </p:nvSpPr>
          <p:spPr bwMode="auto">
            <a:xfrm>
              <a:off x="957" y="13027"/>
              <a:ext cx="40" cy="11"/>
            </a:xfrm>
            <a:custGeom>
              <a:avLst/>
              <a:gdLst>
                <a:gd name="T0" fmla="*/ 38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18750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7" name="Freeform 65"/>
            <p:cNvSpPr>
              <a:spLocks/>
            </p:cNvSpPr>
            <p:nvPr/>
          </p:nvSpPr>
          <p:spPr bwMode="auto">
            <a:xfrm>
              <a:off x="664" y="13027"/>
              <a:ext cx="226" cy="11"/>
            </a:xfrm>
            <a:custGeom>
              <a:avLst/>
              <a:gdLst>
                <a:gd name="T0" fmla="*/ 2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19780" y="0"/>
                  </a:moveTo>
                  <a:lnTo>
                    <a:pt x="0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8" name="Freeform 66"/>
            <p:cNvSpPr>
              <a:spLocks/>
            </p:cNvSpPr>
            <p:nvPr/>
          </p:nvSpPr>
          <p:spPr bwMode="auto">
            <a:xfrm>
              <a:off x="515" y="13027"/>
              <a:ext cx="84" cy="11"/>
            </a:xfrm>
            <a:custGeom>
              <a:avLst/>
              <a:gdLst>
                <a:gd name="T0" fmla="*/ 82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19412" y="0"/>
                  </a:moveTo>
                  <a:lnTo>
                    <a:pt x="0" y="0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9" name="Freeform 67"/>
            <p:cNvSpPr>
              <a:spLocks/>
            </p:cNvSpPr>
            <p:nvPr/>
          </p:nvSpPr>
          <p:spPr bwMode="auto">
            <a:xfrm>
              <a:off x="527" y="12602"/>
              <a:ext cx="82" cy="69"/>
            </a:xfrm>
            <a:custGeom>
              <a:avLst/>
              <a:gdLst>
                <a:gd name="T0" fmla="*/ 0 w 20000"/>
                <a:gd name="T1" fmla="*/ 58 h 20000"/>
                <a:gd name="T2" fmla="*/ 75 w 20000"/>
                <a:gd name="T3" fmla="*/ 58 h 20000"/>
                <a:gd name="T4" fmla="*/ 80 w 20000"/>
                <a:gd name="T5" fmla="*/ 0 h 20000"/>
                <a:gd name="T6" fmla="*/ 0 w 20000"/>
                <a:gd name="T7" fmla="*/ 0 h 20000"/>
                <a:gd name="T8" fmla="*/ 0 w 20000"/>
                <a:gd name="T9" fmla="*/ 58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6667"/>
                  </a:moveTo>
                  <a:lnTo>
                    <a:pt x="18182" y="16667"/>
                  </a:lnTo>
                  <a:lnTo>
                    <a:pt x="19394" y="0"/>
                  </a:lnTo>
                  <a:lnTo>
                    <a:pt x="0" y="0"/>
                  </a:lnTo>
                  <a:lnTo>
                    <a:pt x="0" y="16667"/>
                  </a:lnTo>
                  <a:close/>
                </a:path>
              </a:pathLst>
            </a:custGeom>
            <a:solidFill>
              <a:srgbClr val="000000"/>
            </a:solidFill>
            <a:ln w="101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0" name="Freeform 68"/>
            <p:cNvSpPr>
              <a:spLocks/>
            </p:cNvSpPr>
            <p:nvPr/>
          </p:nvSpPr>
          <p:spPr bwMode="auto">
            <a:xfrm>
              <a:off x="649" y="12602"/>
              <a:ext cx="253" cy="69"/>
            </a:xfrm>
            <a:custGeom>
              <a:avLst/>
              <a:gdLst>
                <a:gd name="T0" fmla="*/ 0 w 20000"/>
                <a:gd name="T1" fmla="*/ 0 h 20000"/>
                <a:gd name="T2" fmla="*/ 2 w 20000"/>
                <a:gd name="T3" fmla="*/ 58 h 20000"/>
                <a:gd name="T4" fmla="*/ 241 w 20000"/>
                <a:gd name="T5" fmla="*/ 58 h 20000"/>
                <a:gd name="T6" fmla="*/ 251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0"/>
                  </a:moveTo>
                  <a:lnTo>
                    <a:pt x="196" y="16667"/>
                  </a:lnTo>
                  <a:lnTo>
                    <a:pt x="19020" y="16667"/>
                  </a:lnTo>
                  <a:lnTo>
                    <a:pt x="198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889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1" name="Freeform 69"/>
            <p:cNvSpPr>
              <a:spLocks/>
            </p:cNvSpPr>
            <p:nvPr/>
          </p:nvSpPr>
          <p:spPr bwMode="auto">
            <a:xfrm>
              <a:off x="940" y="12602"/>
              <a:ext cx="64" cy="69"/>
            </a:xfrm>
            <a:custGeom>
              <a:avLst/>
              <a:gdLst>
                <a:gd name="T0" fmla="*/ 0 w 20000"/>
                <a:gd name="T1" fmla="*/ 0 h 20000"/>
                <a:gd name="T2" fmla="*/ 2 w 20000"/>
                <a:gd name="T3" fmla="*/ 58 h 20000"/>
                <a:gd name="T4" fmla="*/ 62 w 20000"/>
                <a:gd name="T5" fmla="*/ 58 h 20000"/>
                <a:gd name="T6" fmla="*/ 57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0"/>
                  </a:moveTo>
                  <a:lnTo>
                    <a:pt x="769" y="16667"/>
                  </a:lnTo>
                  <a:lnTo>
                    <a:pt x="19231" y="16667"/>
                  </a:lnTo>
                  <a:lnTo>
                    <a:pt x="176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2" name="Freeform 70"/>
            <p:cNvSpPr>
              <a:spLocks/>
            </p:cNvSpPr>
            <p:nvPr/>
          </p:nvSpPr>
          <p:spPr bwMode="auto">
            <a:xfrm>
              <a:off x="977" y="12303"/>
              <a:ext cx="27" cy="287"/>
            </a:xfrm>
            <a:custGeom>
              <a:avLst/>
              <a:gdLst>
                <a:gd name="T0" fmla="*/ 17 w 20000"/>
                <a:gd name="T1" fmla="*/ 0 h 20000"/>
                <a:gd name="T2" fmla="*/ 2 w 20000"/>
                <a:gd name="T3" fmla="*/ 0 h 20000"/>
                <a:gd name="T4" fmla="*/ 0 w 20000"/>
                <a:gd name="T5" fmla="*/ 276 h 20000"/>
                <a:gd name="T6" fmla="*/ 25 w 20000"/>
                <a:gd name="T7" fmla="*/ 276 h 20000"/>
                <a:gd name="T8" fmla="*/ 17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2727" y="0"/>
                  </a:moveTo>
                  <a:lnTo>
                    <a:pt x="1818" y="0"/>
                  </a:lnTo>
                  <a:lnTo>
                    <a:pt x="0" y="19200"/>
                  </a:lnTo>
                  <a:lnTo>
                    <a:pt x="18182" y="19200"/>
                  </a:lnTo>
                  <a:lnTo>
                    <a:pt x="12727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3" name="Freeform 71"/>
            <p:cNvSpPr>
              <a:spLocks/>
            </p:cNvSpPr>
            <p:nvPr/>
          </p:nvSpPr>
          <p:spPr bwMode="auto">
            <a:xfrm>
              <a:off x="520" y="12222"/>
              <a:ext cx="17" cy="219"/>
            </a:xfrm>
            <a:custGeom>
              <a:avLst/>
              <a:gdLst>
                <a:gd name="T0" fmla="*/ 0 w 20000"/>
                <a:gd name="T1" fmla="*/ 207 h 20000"/>
                <a:gd name="T2" fmla="*/ 15 w 20000"/>
                <a:gd name="T3" fmla="*/ 207 h 20000"/>
                <a:gd name="T4" fmla="*/ 15 w 20000"/>
                <a:gd name="T5" fmla="*/ 0 h 20000"/>
                <a:gd name="T6" fmla="*/ 0 w 20000"/>
                <a:gd name="T7" fmla="*/ 0 h 20000"/>
                <a:gd name="T8" fmla="*/ 0 w 20000"/>
                <a:gd name="T9" fmla="*/ 207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8947"/>
                  </a:moveTo>
                  <a:lnTo>
                    <a:pt x="17143" y="18947"/>
                  </a:lnTo>
                  <a:lnTo>
                    <a:pt x="17143" y="0"/>
                  </a:lnTo>
                  <a:lnTo>
                    <a:pt x="0" y="0"/>
                  </a:lnTo>
                  <a:lnTo>
                    <a:pt x="0" y="18947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4" name="Freeform 72"/>
            <p:cNvSpPr>
              <a:spLocks/>
            </p:cNvSpPr>
            <p:nvPr/>
          </p:nvSpPr>
          <p:spPr bwMode="auto">
            <a:xfrm>
              <a:off x="542" y="12349"/>
              <a:ext cx="10" cy="80"/>
            </a:xfrm>
            <a:custGeom>
              <a:avLst/>
              <a:gdLst>
                <a:gd name="T0" fmla="*/ 0 w 20000"/>
                <a:gd name="T1" fmla="*/ 69 h 20000"/>
                <a:gd name="T2" fmla="*/ 0 w 20000"/>
                <a:gd name="T3" fmla="*/ 0 h 20000"/>
                <a:gd name="T4" fmla="*/ 7 w 20000"/>
                <a:gd name="T5" fmla="*/ 0 h 20000"/>
                <a:gd name="T6" fmla="*/ 7 w 20000"/>
                <a:gd name="T7" fmla="*/ 69 h 20000"/>
                <a:gd name="T8" fmla="*/ 0 w 20000"/>
                <a:gd name="T9" fmla="*/ 69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7143"/>
                  </a:moveTo>
                  <a:lnTo>
                    <a:pt x="0" y="0"/>
                  </a:lnTo>
                  <a:lnTo>
                    <a:pt x="15000" y="0"/>
                  </a:lnTo>
                  <a:lnTo>
                    <a:pt x="15000" y="17143"/>
                  </a:lnTo>
                  <a:lnTo>
                    <a:pt x="0" y="1714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5" name="Freeform 73"/>
            <p:cNvSpPr>
              <a:spLocks/>
            </p:cNvSpPr>
            <p:nvPr/>
          </p:nvSpPr>
          <p:spPr bwMode="auto">
            <a:xfrm>
              <a:off x="627" y="11039"/>
              <a:ext cx="231" cy="896"/>
            </a:xfrm>
            <a:custGeom>
              <a:avLst/>
              <a:gdLst>
                <a:gd name="T0" fmla="*/ 17 w 20000"/>
                <a:gd name="T1" fmla="*/ 885 h 20000"/>
                <a:gd name="T2" fmla="*/ 45 w 20000"/>
                <a:gd name="T3" fmla="*/ 46 h 20000"/>
                <a:gd name="T4" fmla="*/ 57 w 20000"/>
                <a:gd name="T5" fmla="*/ 34 h 20000"/>
                <a:gd name="T6" fmla="*/ 152 w 20000"/>
                <a:gd name="T7" fmla="*/ 34 h 20000"/>
                <a:gd name="T8" fmla="*/ 154 w 20000"/>
                <a:gd name="T9" fmla="*/ 46 h 20000"/>
                <a:gd name="T10" fmla="*/ 191 w 20000"/>
                <a:gd name="T11" fmla="*/ 643 h 20000"/>
                <a:gd name="T12" fmla="*/ 181 w 20000"/>
                <a:gd name="T13" fmla="*/ 885 h 20000"/>
                <a:gd name="T14" fmla="*/ 229 w 20000"/>
                <a:gd name="T15" fmla="*/ 885 h 20000"/>
                <a:gd name="T16" fmla="*/ 156 w 20000"/>
                <a:gd name="T17" fmla="*/ 0 h 20000"/>
                <a:gd name="T18" fmla="*/ 154 w 20000"/>
                <a:gd name="T19" fmla="*/ 0 h 20000"/>
                <a:gd name="T20" fmla="*/ 57 w 20000"/>
                <a:gd name="T21" fmla="*/ 0 h 20000"/>
                <a:gd name="T22" fmla="*/ 37 w 20000"/>
                <a:gd name="T23" fmla="*/ 11 h 20000"/>
                <a:gd name="T24" fmla="*/ 0 w 20000"/>
                <a:gd name="T25" fmla="*/ 758 h 20000"/>
                <a:gd name="T26" fmla="*/ 0 w 20000"/>
                <a:gd name="T27" fmla="*/ 885 h 20000"/>
                <a:gd name="T28" fmla="*/ 17 w 20000"/>
                <a:gd name="T29" fmla="*/ 885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1505" y="19744"/>
                  </a:moveTo>
                  <a:lnTo>
                    <a:pt x="3871" y="1026"/>
                  </a:lnTo>
                  <a:lnTo>
                    <a:pt x="4946" y="769"/>
                  </a:lnTo>
                  <a:lnTo>
                    <a:pt x="13118" y="769"/>
                  </a:lnTo>
                  <a:lnTo>
                    <a:pt x="13333" y="1026"/>
                  </a:lnTo>
                  <a:lnTo>
                    <a:pt x="16559" y="14359"/>
                  </a:lnTo>
                  <a:lnTo>
                    <a:pt x="15699" y="19744"/>
                  </a:lnTo>
                  <a:lnTo>
                    <a:pt x="19785" y="19744"/>
                  </a:lnTo>
                  <a:lnTo>
                    <a:pt x="13548" y="0"/>
                  </a:lnTo>
                  <a:lnTo>
                    <a:pt x="13333" y="0"/>
                  </a:lnTo>
                  <a:lnTo>
                    <a:pt x="4946" y="0"/>
                  </a:lnTo>
                  <a:lnTo>
                    <a:pt x="3226" y="256"/>
                  </a:lnTo>
                  <a:lnTo>
                    <a:pt x="0" y="16923"/>
                  </a:lnTo>
                  <a:lnTo>
                    <a:pt x="0" y="19744"/>
                  </a:lnTo>
                  <a:lnTo>
                    <a:pt x="1505" y="19744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6" name="Freeform 74"/>
            <p:cNvSpPr>
              <a:spLocks/>
            </p:cNvSpPr>
            <p:nvPr/>
          </p:nvSpPr>
          <p:spPr bwMode="auto">
            <a:xfrm>
              <a:off x="641" y="11074"/>
              <a:ext cx="209" cy="861"/>
            </a:xfrm>
            <a:custGeom>
              <a:avLst/>
              <a:gdLst>
                <a:gd name="T0" fmla="*/ 0 w 20000"/>
                <a:gd name="T1" fmla="*/ 850 h 20000"/>
                <a:gd name="T2" fmla="*/ 207 w 20000"/>
                <a:gd name="T3" fmla="*/ 850 h 20000"/>
                <a:gd name="T4" fmla="*/ 139 w 20000"/>
                <a:gd name="T5" fmla="*/ 0 h 20000"/>
                <a:gd name="T6" fmla="*/ 35 w 20000"/>
                <a:gd name="T7" fmla="*/ 0 h 20000"/>
                <a:gd name="T8" fmla="*/ 0 w 20000"/>
                <a:gd name="T9" fmla="*/ 85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9733"/>
                  </a:moveTo>
                  <a:lnTo>
                    <a:pt x="19762" y="19733"/>
                  </a:lnTo>
                  <a:lnTo>
                    <a:pt x="13333" y="0"/>
                  </a:lnTo>
                  <a:lnTo>
                    <a:pt x="3333" y="0"/>
                  </a:lnTo>
                  <a:lnTo>
                    <a:pt x="0" y="1973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7" name="Freeform 75"/>
            <p:cNvSpPr>
              <a:spLocks/>
            </p:cNvSpPr>
            <p:nvPr/>
          </p:nvSpPr>
          <p:spPr bwMode="auto">
            <a:xfrm>
              <a:off x="731" y="11097"/>
              <a:ext cx="30" cy="827"/>
            </a:xfrm>
            <a:custGeom>
              <a:avLst/>
              <a:gdLst>
                <a:gd name="T0" fmla="*/ 0 w 20000"/>
                <a:gd name="T1" fmla="*/ 0 h 20000"/>
                <a:gd name="T2" fmla="*/ 3 w 20000"/>
                <a:gd name="T3" fmla="*/ 816 h 20000"/>
                <a:gd name="T4" fmla="*/ 27 w 20000"/>
                <a:gd name="T5" fmla="*/ 816 h 20000"/>
                <a:gd name="T6" fmla="*/ 18 w 20000"/>
                <a:gd name="T7" fmla="*/ 666 h 20000"/>
                <a:gd name="T8" fmla="*/ 22 w 20000"/>
                <a:gd name="T9" fmla="*/ 402 h 20000"/>
                <a:gd name="T10" fmla="*/ 15 w 20000"/>
                <a:gd name="T11" fmla="*/ 345 h 20000"/>
                <a:gd name="T12" fmla="*/ 10 w 20000"/>
                <a:gd name="T13" fmla="*/ 597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0" y="0"/>
                  </a:moveTo>
                  <a:lnTo>
                    <a:pt x="1667" y="19722"/>
                  </a:lnTo>
                  <a:lnTo>
                    <a:pt x="18333" y="19722"/>
                  </a:lnTo>
                  <a:lnTo>
                    <a:pt x="11667" y="16111"/>
                  </a:lnTo>
                  <a:lnTo>
                    <a:pt x="15000" y="9722"/>
                  </a:lnTo>
                  <a:lnTo>
                    <a:pt x="10000" y="8333"/>
                  </a:lnTo>
                  <a:lnTo>
                    <a:pt x="6667" y="1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8" name="Freeform 76"/>
            <p:cNvSpPr>
              <a:spLocks/>
            </p:cNvSpPr>
            <p:nvPr/>
          </p:nvSpPr>
          <p:spPr bwMode="auto">
            <a:xfrm>
              <a:off x="800" y="11740"/>
              <a:ext cx="13" cy="184"/>
            </a:xfrm>
            <a:custGeom>
              <a:avLst/>
              <a:gdLst>
                <a:gd name="T0" fmla="*/ 0 w 20000"/>
                <a:gd name="T1" fmla="*/ 173 h 20000"/>
                <a:gd name="T2" fmla="*/ 5 w 20000"/>
                <a:gd name="T3" fmla="*/ 0 h 20000"/>
                <a:gd name="T4" fmla="*/ 10 w 20000"/>
                <a:gd name="T5" fmla="*/ 0 h 20000"/>
                <a:gd name="T6" fmla="*/ 0 w 20000"/>
                <a:gd name="T7" fmla="*/ 173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8750"/>
                  </a:moveTo>
                  <a:lnTo>
                    <a:pt x="8000" y="0"/>
                  </a:lnTo>
                  <a:lnTo>
                    <a:pt x="16000" y="0"/>
                  </a:lnTo>
                  <a:lnTo>
                    <a:pt x="0" y="1875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9" name="Freeform 77"/>
            <p:cNvSpPr>
              <a:spLocks/>
            </p:cNvSpPr>
            <p:nvPr/>
          </p:nvSpPr>
          <p:spPr bwMode="auto">
            <a:xfrm>
              <a:off x="636" y="11958"/>
              <a:ext cx="13" cy="517"/>
            </a:xfrm>
            <a:custGeom>
              <a:avLst/>
              <a:gdLst>
                <a:gd name="T0" fmla="*/ 10 w 20000"/>
                <a:gd name="T1" fmla="*/ 0 h 20000"/>
                <a:gd name="T2" fmla="*/ 0 w 20000"/>
                <a:gd name="T3" fmla="*/ 218 h 20000"/>
                <a:gd name="T4" fmla="*/ 0 w 20000"/>
                <a:gd name="T5" fmla="*/ 506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16000" y="0"/>
                  </a:moveTo>
                  <a:lnTo>
                    <a:pt x="0" y="8444"/>
                  </a:lnTo>
                  <a:lnTo>
                    <a:pt x="0" y="1955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0" name="Freeform 78"/>
            <p:cNvSpPr>
              <a:spLocks/>
            </p:cNvSpPr>
            <p:nvPr/>
          </p:nvSpPr>
          <p:spPr bwMode="auto">
            <a:xfrm>
              <a:off x="731" y="11097"/>
              <a:ext cx="17" cy="2113"/>
            </a:xfrm>
            <a:custGeom>
              <a:avLst/>
              <a:gdLst>
                <a:gd name="T0" fmla="*/ 0 w 20000"/>
                <a:gd name="T1" fmla="*/ 0 h 20000"/>
                <a:gd name="T2" fmla="*/ 15 w 20000"/>
                <a:gd name="T3" fmla="*/ 1068 h 20000"/>
                <a:gd name="T4" fmla="*/ 15 w 20000"/>
                <a:gd name="T5" fmla="*/ 2101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0" y="0"/>
                  </a:moveTo>
                  <a:lnTo>
                    <a:pt x="17143" y="10109"/>
                  </a:lnTo>
                  <a:lnTo>
                    <a:pt x="17143" y="1989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1" name="Freeform 79"/>
            <p:cNvSpPr>
              <a:spLocks/>
            </p:cNvSpPr>
            <p:nvPr/>
          </p:nvSpPr>
          <p:spPr bwMode="auto">
            <a:xfrm>
              <a:off x="858" y="11958"/>
              <a:ext cx="7" cy="1264"/>
            </a:xfrm>
            <a:custGeom>
              <a:avLst/>
              <a:gdLst>
                <a:gd name="T0" fmla="*/ 0 w 20000"/>
                <a:gd name="T1" fmla="*/ 0 h 20000"/>
                <a:gd name="T2" fmla="*/ 5 w 20000"/>
                <a:gd name="T3" fmla="*/ 253 h 20000"/>
                <a:gd name="T4" fmla="*/ 5 w 20000"/>
                <a:gd name="T5" fmla="*/ 1069 h 20000"/>
                <a:gd name="T6" fmla="*/ 0 w 20000"/>
                <a:gd name="T7" fmla="*/ 1252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3333" y="4000"/>
                  </a:lnTo>
                  <a:lnTo>
                    <a:pt x="13333" y="16909"/>
                  </a:lnTo>
                  <a:lnTo>
                    <a:pt x="0" y="198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2" name="Freeform 80"/>
            <p:cNvSpPr>
              <a:spLocks/>
            </p:cNvSpPr>
            <p:nvPr/>
          </p:nvSpPr>
          <p:spPr bwMode="auto">
            <a:xfrm>
              <a:off x="602" y="11074"/>
              <a:ext cx="54" cy="746"/>
            </a:xfrm>
            <a:custGeom>
              <a:avLst/>
              <a:gdLst>
                <a:gd name="T0" fmla="*/ 0 w 20000"/>
                <a:gd name="T1" fmla="*/ 735 h 20000"/>
                <a:gd name="T2" fmla="*/ 12 w 20000"/>
                <a:gd name="T3" fmla="*/ 735 h 20000"/>
                <a:gd name="T4" fmla="*/ 52 w 20000"/>
                <a:gd name="T5" fmla="*/ 11 h 20000"/>
                <a:gd name="T6" fmla="*/ 44 w 20000"/>
                <a:gd name="T7" fmla="*/ 0 h 20000"/>
                <a:gd name="T8" fmla="*/ 0 w 20000"/>
                <a:gd name="T9" fmla="*/ 735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9692"/>
                  </a:moveTo>
                  <a:lnTo>
                    <a:pt x="4545" y="19692"/>
                  </a:lnTo>
                  <a:lnTo>
                    <a:pt x="19091" y="308"/>
                  </a:lnTo>
                  <a:lnTo>
                    <a:pt x="16364" y="0"/>
                  </a:lnTo>
                  <a:lnTo>
                    <a:pt x="0" y="196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3" name="Freeform 81"/>
            <p:cNvSpPr>
              <a:spLocks/>
            </p:cNvSpPr>
            <p:nvPr/>
          </p:nvSpPr>
          <p:spPr bwMode="auto">
            <a:xfrm>
              <a:off x="644" y="12314"/>
              <a:ext cx="22" cy="6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58 h 20000"/>
                <a:gd name="T4" fmla="*/ 20 w 20000"/>
                <a:gd name="T5" fmla="*/ 58 h 20000"/>
                <a:gd name="T6" fmla="*/ 2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0"/>
                  </a:moveTo>
                  <a:lnTo>
                    <a:pt x="0" y="16667"/>
                  </a:lnTo>
                  <a:lnTo>
                    <a:pt x="17778" y="16667"/>
                  </a:lnTo>
                  <a:lnTo>
                    <a:pt x="17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4" name="Freeform 82"/>
            <p:cNvSpPr>
              <a:spLocks/>
            </p:cNvSpPr>
            <p:nvPr/>
          </p:nvSpPr>
          <p:spPr bwMode="auto">
            <a:xfrm>
              <a:off x="753" y="12314"/>
              <a:ext cx="23" cy="6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58 h 20000"/>
                <a:gd name="T4" fmla="*/ 20 w 20000"/>
                <a:gd name="T5" fmla="*/ 58 h 20000"/>
                <a:gd name="T6" fmla="*/ 2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0"/>
                  </a:moveTo>
                  <a:lnTo>
                    <a:pt x="0" y="16667"/>
                  </a:lnTo>
                  <a:lnTo>
                    <a:pt x="17778" y="16667"/>
                  </a:lnTo>
                  <a:lnTo>
                    <a:pt x="17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5" name="Freeform 83"/>
            <p:cNvSpPr>
              <a:spLocks/>
            </p:cNvSpPr>
            <p:nvPr/>
          </p:nvSpPr>
          <p:spPr bwMode="auto">
            <a:xfrm>
              <a:off x="855" y="11843"/>
              <a:ext cx="139" cy="368"/>
            </a:xfrm>
            <a:custGeom>
              <a:avLst/>
              <a:gdLst>
                <a:gd name="T0" fmla="*/ 0 w 20000"/>
                <a:gd name="T1" fmla="*/ 0 h 20000"/>
                <a:gd name="T2" fmla="*/ 12 w 20000"/>
                <a:gd name="T3" fmla="*/ 149 h 20000"/>
                <a:gd name="T4" fmla="*/ 137 w 20000"/>
                <a:gd name="T5" fmla="*/ 357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0" y="0"/>
                  </a:moveTo>
                  <a:lnTo>
                    <a:pt x="1786" y="8125"/>
                  </a:lnTo>
                  <a:lnTo>
                    <a:pt x="19643" y="19375"/>
                  </a:lnTo>
                </a:path>
              </a:pathLst>
            </a:custGeom>
            <a:noFill/>
            <a:ln w="889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6" name="Freeform 84"/>
            <p:cNvSpPr>
              <a:spLocks/>
            </p:cNvSpPr>
            <p:nvPr/>
          </p:nvSpPr>
          <p:spPr bwMode="auto">
            <a:xfrm>
              <a:off x="530" y="12682"/>
              <a:ext cx="2" cy="52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517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0"/>
                  </a:moveTo>
                  <a:lnTo>
                    <a:pt x="0" y="1956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7" name="Freeform 85"/>
            <p:cNvSpPr>
              <a:spLocks/>
            </p:cNvSpPr>
            <p:nvPr/>
          </p:nvSpPr>
          <p:spPr bwMode="auto">
            <a:xfrm>
              <a:off x="597" y="12751"/>
              <a:ext cx="67" cy="1275"/>
            </a:xfrm>
            <a:custGeom>
              <a:avLst/>
              <a:gdLst>
                <a:gd name="T0" fmla="*/ 65 w 20000"/>
                <a:gd name="T1" fmla="*/ 609 h 20000"/>
                <a:gd name="T2" fmla="*/ 65 w 20000"/>
                <a:gd name="T3" fmla="*/ 517 h 20000"/>
                <a:gd name="T4" fmla="*/ 62 w 20000"/>
                <a:gd name="T5" fmla="*/ 459 h 20000"/>
                <a:gd name="T6" fmla="*/ 60 w 20000"/>
                <a:gd name="T7" fmla="*/ 379 h 20000"/>
                <a:gd name="T8" fmla="*/ 60 w 20000"/>
                <a:gd name="T9" fmla="*/ 310 h 20000"/>
                <a:gd name="T10" fmla="*/ 60 w 20000"/>
                <a:gd name="T11" fmla="*/ 253 h 20000"/>
                <a:gd name="T12" fmla="*/ 55 w 20000"/>
                <a:gd name="T13" fmla="*/ 184 h 20000"/>
                <a:gd name="T14" fmla="*/ 52 w 20000"/>
                <a:gd name="T15" fmla="*/ 115 h 20000"/>
                <a:gd name="T16" fmla="*/ 50 w 20000"/>
                <a:gd name="T17" fmla="*/ 69 h 20000"/>
                <a:gd name="T18" fmla="*/ 45 w 20000"/>
                <a:gd name="T19" fmla="*/ 34 h 20000"/>
                <a:gd name="T20" fmla="*/ 42 w 20000"/>
                <a:gd name="T21" fmla="*/ 11 h 20000"/>
                <a:gd name="T22" fmla="*/ 40 w 20000"/>
                <a:gd name="T23" fmla="*/ 0 h 20000"/>
                <a:gd name="T24" fmla="*/ 35 w 20000"/>
                <a:gd name="T25" fmla="*/ 0 h 20000"/>
                <a:gd name="T26" fmla="*/ 32 w 20000"/>
                <a:gd name="T27" fmla="*/ 0 h 20000"/>
                <a:gd name="T28" fmla="*/ 25 w 20000"/>
                <a:gd name="T29" fmla="*/ 0 h 20000"/>
                <a:gd name="T30" fmla="*/ 22 w 20000"/>
                <a:gd name="T31" fmla="*/ 0 h 20000"/>
                <a:gd name="T32" fmla="*/ 20 w 20000"/>
                <a:gd name="T33" fmla="*/ 0 h 20000"/>
                <a:gd name="T34" fmla="*/ 15 w 20000"/>
                <a:gd name="T35" fmla="*/ 34 h 20000"/>
                <a:gd name="T36" fmla="*/ 12 w 20000"/>
                <a:gd name="T37" fmla="*/ 69 h 20000"/>
                <a:gd name="T38" fmla="*/ 7 w 20000"/>
                <a:gd name="T39" fmla="*/ 115 h 20000"/>
                <a:gd name="T40" fmla="*/ 5 w 20000"/>
                <a:gd name="T41" fmla="*/ 184 h 20000"/>
                <a:gd name="T42" fmla="*/ 2 w 20000"/>
                <a:gd name="T43" fmla="*/ 230 h 20000"/>
                <a:gd name="T44" fmla="*/ 0 w 20000"/>
                <a:gd name="T45" fmla="*/ 287 h 20000"/>
                <a:gd name="T46" fmla="*/ 0 w 20000"/>
                <a:gd name="T47" fmla="*/ 368 h 20000"/>
                <a:gd name="T48" fmla="*/ 0 w 20000"/>
                <a:gd name="T49" fmla="*/ 425 h 20000"/>
                <a:gd name="T50" fmla="*/ 0 w 20000"/>
                <a:gd name="T51" fmla="*/ 517 h 20000"/>
                <a:gd name="T52" fmla="*/ 0 w 20000"/>
                <a:gd name="T53" fmla="*/ 574 h 20000"/>
                <a:gd name="T54" fmla="*/ 0 w 20000"/>
                <a:gd name="T55" fmla="*/ 643 h 20000"/>
                <a:gd name="T56" fmla="*/ 0 w 20000"/>
                <a:gd name="T57" fmla="*/ 724 h 20000"/>
                <a:gd name="T58" fmla="*/ 0 w 20000"/>
                <a:gd name="T59" fmla="*/ 816 h 20000"/>
                <a:gd name="T60" fmla="*/ 0 w 20000"/>
                <a:gd name="T61" fmla="*/ 896 h 20000"/>
                <a:gd name="T62" fmla="*/ 2 w 20000"/>
                <a:gd name="T63" fmla="*/ 965 h 20000"/>
                <a:gd name="T64" fmla="*/ 5 w 20000"/>
                <a:gd name="T65" fmla="*/ 1011 h 20000"/>
                <a:gd name="T66" fmla="*/ 7 w 20000"/>
                <a:gd name="T67" fmla="*/ 1080 h 20000"/>
                <a:gd name="T68" fmla="*/ 10 w 20000"/>
                <a:gd name="T69" fmla="*/ 1126 h 20000"/>
                <a:gd name="T70" fmla="*/ 12 w 20000"/>
                <a:gd name="T71" fmla="*/ 1172 h 20000"/>
                <a:gd name="T72" fmla="*/ 17 w 20000"/>
                <a:gd name="T73" fmla="*/ 1206 h 20000"/>
                <a:gd name="T74" fmla="*/ 20 w 20000"/>
                <a:gd name="T75" fmla="*/ 1229 h 20000"/>
                <a:gd name="T76" fmla="*/ 25 w 20000"/>
                <a:gd name="T77" fmla="*/ 1264 h 20000"/>
                <a:gd name="T78" fmla="*/ 27 w 20000"/>
                <a:gd name="T79" fmla="*/ 1264 h 20000"/>
                <a:gd name="T80" fmla="*/ 32 w 20000"/>
                <a:gd name="T81" fmla="*/ 1264 h 20000"/>
                <a:gd name="T82" fmla="*/ 37 w 20000"/>
                <a:gd name="T83" fmla="*/ 1264 h 20000"/>
                <a:gd name="T84" fmla="*/ 40 w 20000"/>
                <a:gd name="T85" fmla="*/ 1206 h 20000"/>
                <a:gd name="T86" fmla="*/ 45 w 20000"/>
                <a:gd name="T87" fmla="*/ 1206 h 20000"/>
                <a:gd name="T88" fmla="*/ 47 w 20000"/>
                <a:gd name="T89" fmla="*/ 1137 h 20000"/>
                <a:gd name="T90" fmla="*/ 52 w 20000"/>
                <a:gd name="T91" fmla="*/ 1114 h 20000"/>
                <a:gd name="T92" fmla="*/ 52 w 20000"/>
                <a:gd name="T93" fmla="*/ 1080 h 20000"/>
                <a:gd name="T94" fmla="*/ 55 w 20000"/>
                <a:gd name="T95" fmla="*/ 1011 h 20000"/>
                <a:gd name="T96" fmla="*/ 60 w 20000"/>
                <a:gd name="T97" fmla="*/ 942 h 20000"/>
                <a:gd name="T98" fmla="*/ 60 w 20000"/>
                <a:gd name="T99" fmla="*/ 873 h 20000"/>
                <a:gd name="T100" fmla="*/ 62 w 20000"/>
                <a:gd name="T101" fmla="*/ 781 h 20000"/>
                <a:gd name="T102" fmla="*/ 62 w 20000"/>
                <a:gd name="T103" fmla="*/ 724 h 20000"/>
                <a:gd name="T104" fmla="*/ 65 w 20000"/>
                <a:gd name="T105" fmla="*/ 632 h 20000"/>
                <a:gd name="T106" fmla="*/ 65 w 20000"/>
                <a:gd name="T107" fmla="*/ 609 h 20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000"/>
                <a:gd name="T163" fmla="*/ 0 h 20000"/>
                <a:gd name="T164" fmla="*/ 20000 w 20000"/>
                <a:gd name="T165" fmla="*/ 20000 h 200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000" h="20000">
                  <a:moveTo>
                    <a:pt x="19259" y="9550"/>
                  </a:moveTo>
                  <a:lnTo>
                    <a:pt x="19259" y="8108"/>
                  </a:lnTo>
                  <a:lnTo>
                    <a:pt x="18519" y="7207"/>
                  </a:lnTo>
                  <a:lnTo>
                    <a:pt x="17778" y="5946"/>
                  </a:lnTo>
                  <a:lnTo>
                    <a:pt x="17778" y="4865"/>
                  </a:lnTo>
                  <a:lnTo>
                    <a:pt x="17778" y="3964"/>
                  </a:lnTo>
                  <a:lnTo>
                    <a:pt x="16296" y="2883"/>
                  </a:lnTo>
                  <a:lnTo>
                    <a:pt x="15556" y="1802"/>
                  </a:lnTo>
                  <a:lnTo>
                    <a:pt x="14815" y="1081"/>
                  </a:lnTo>
                  <a:lnTo>
                    <a:pt x="13333" y="541"/>
                  </a:lnTo>
                  <a:lnTo>
                    <a:pt x="12593" y="180"/>
                  </a:lnTo>
                  <a:lnTo>
                    <a:pt x="11852" y="0"/>
                  </a:lnTo>
                  <a:lnTo>
                    <a:pt x="10370" y="0"/>
                  </a:lnTo>
                  <a:lnTo>
                    <a:pt x="9630" y="0"/>
                  </a:lnTo>
                  <a:lnTo>
                    <a:pt x="7407" y="0"/>
                  </a:lnTo>
                  <a:lnTo>
                    <a:pt x="6667" y="0"/>
                  </a:lnTo>
                  <a:lnTo>
                    <a:pt x="5926" y="0"/>
                  </a:lnTo>
                  <a:lnTo>
                    <a:pt x="4444" y="541"/>
                  </a:lnTo>
                  <a:lnTo>
                    <a:pt x="3704" y="1081"/>
                  </a:lnTo>
                  <a:lnTo>
                    <a:pt x="2222" y="1802"/>
                  </a:lnTo>
                  <a:lnTo>
                    <a:pt x="1481" y="2883"/>
                  </a:lnTo>
                  <a:lnTo>
                    <a:pt x="741" y="3604"/>
                  </a:lnTo>
                  <a:lnTo>
                    <a:pt x="0" y="4505"/>
                  </a:lnTo>
                  <a:lnTo>
                    <a:pt x="0" y="5766"/>
                  </a:lnTo>
                  <a:lnTo>
                    <a:pt x="0" y="6667"/>
                  </a:lnTo>
                  <a:lnTo>
                    <a:pt x="0" y="8108"/>
                  </a:lnTo>
                  <a:lnTo>
                    <a:pt x="0" y="9009"/>
                  </a:lnTo>
                  <a:lnTo>
                    <a:pt x="0" y="10090"/>
                  </a:lnTo>
                  <a:lnTo>
                    <a:pt x="0" y="11351"/>
                  </a:lnTo>
                  <a:lnTo>
                    <a:pt x="0" y="12793"/>
                  </a:lnTo>
                  <a:lnTo>
                    <a:pt x="0" y="14054"/>
                  </a:lnTo>
                  <a:lnTo>
                    <a:pt x="741" y="15135"/>
                  </a:lnTo>
                  <a:lnTo>
                    <a:pt x="1481" y="15856"/>
                  </a:lnTo>
                  <a:lnTo>
                    <a:pt x="2222" y="16937"/>
                  </a:lnTo>
                  <a:lnTo>
                    <a:pt x="2963" y="17658"/>
                  </a:lnTo>
                  <a:lnTo>
                    <a:pt x="3704" y="18378"/>
                  </a:lnTo>
                  <a:lnTo>
                    <a:pt x="5185" y="18919"/>
                  </a:lnTo>
                  <a:lnTo>
                    <a:pt x="5926" y="19279"/>
                  </a:lnTo>
                  <a:lnTo>
                    <a:pt x="7407" y="19820"/>
                  </a:lnTo>
                  <a:lnTo>
                    <a:pt x="8148" y="19820"/>
                  </a:lnTo>
                  <a:lnTo>
                    <a:pt x="9630" y="19820"/>
                  </a:lnTo>
                  <a:lnTo>
                    <a:pt x="11111" y="19820"/>
                  </a:lnTo>
                  <a:lnTo>
                    <a:pt x="11852" y="18919"/>
                  </a:lnTo>
                  <a:lnTo>
                    <a:pt x="13333" y="18919"/>
                  </a:lnTo>
                  <a:lnTo>
                    <a:pt x="14074" y="17838"/>
                  </a:lnTo>
                  <a:lnTo>
                    <a:pt x="15556" y="17477"/>
                  </a:lnTo>
                  <a:lnTo>
                    <a:pt x="15556" y="16937"/>
                  </a:lnTo>
                  <a:lnTo>
                    <a:pt x="16296" y="15856"/>
                  </a:lnTo>
                  <a:lnTo>
                    <a:pt x="17778" y="14775"/>
                  </a:lnTo>
                  <a:lnTo>
                    <a:pt x="17778" y="13694"/>
                  </a:lnTo>
                  <a:lnTo>
                    <a:pt x="18519" y="12252"/>
                  </a:lnTo>
                  <a:lnTo>
                    <a:pt x="18519" y="11351"/>
                  </a:lnTo>
                  <a:lnTo>
                    <a:pt x="19259" y="9910"/>
                  </a:lnTo>
                  <a:lnTo>
                    <a:pt x="19259" y="95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8" name="Freeform 86"/>
            <p:cNvSpPr>
              <a:spLocks/>
            </p:cNvSpPr>
            <p:nvPr/>
          </p:nvSpPr>
          <p:spPr bwMode="auto">
            <a:xfrm>
              <a:off x="612" y="13015"/>
              <a:ext cx="37" cy="701"/>
            </a:xfrm>
            <a:custGeom>
              <a:avLst/>
              <a:gdLst>
                <a:gd name="T0" fmla="*/ 35 w 20000"/>
                <a:gd name="T1" fmla="*/ 322 h 20000"/>
                <a:gd name="T2" fmla="*/ 35 w 20000"/>
                <a:gd name="T3" fmla="*/ 253 h 20000"/>
                <a:gd name="T4" fmla="*/ 32 w 20000"/>
                <a:gd name="T5" fmla="*/ 195 h 20000"/>
                <a:gd name="T6" fmla="*/ 30 w 20000"/>
                <a:gd name="T7" fmla="*/ 149 h 20000"/>
                <a:gd name="T8" fmla="*/ 30 w 20000"/>
                <a:gd name="T9" fmla="*/ 115 h 20000"/>
                <a:gd name="T10" fmla="*/ 27 w 20000"/>
                <a:gd name="T11" fmla="*/ 69 h 20000"/>
                <a:gd name="T12" fmla="*/ 25 w 20000"/>
                <a:gd name="T13" fmla="*/ 34 h 20000"/>
                <a:gd name="T14" fmla="*/ 25 w 20000"/>
                <a:gd name="T15" fmla="*/ 0 h 20000"/>
                <a:gd name="T16" fmla="*/ 20 w 20000"/>
                <a:gd name="T17" fmla="*/ 0 h 20000"/>
                <a:gd name="T18" fmla="*/ 17 w 20000"/>
                <a:gd name="T19" fmla="*/ 0 h 20000"/>
                <a:gd name="T20" fmla="*/ 15 w 20000"/>
                <a:gd name="T21" fmla="*/ 0 h 20000"/>
                <a:gd name="T22" fmla="*/ 12 w 20000"/>
                <a:gd name="T23" fmla="*/ 0 h 20000"/>
                <a:gd name="T24" fmla="*/ 7 w 20000"/>
                <a:gd name="T25" fmla="*/ 0 h 20000"/>
                <a:gd name="T26" fmla="*/ 7 w 20000"/>
                <a:gd name="T27" fmla="*/ 11 h 20000"/>
                <a:gd name="T28" fmla="*/ 2 w 20000"/>
                <a:gd name="T29" fmla="*/ 46 h 20000"/>
                <a:gd name="T30" fmla="*/ 2 w 20000"/>
                <a:gd name="T31" fmla="*/ 69 h 20000"/>
                <a:gd name="T32" fmla="*/ 0 w 20000"/>
                <a:gd name="T33" fmla="*/ 115 h 20000"/>
                <a:gd name="T34" fmla="*/ 0 w 20000"/>
                <a:gd name="T35" fmla="*/ 172 h 20000"/>
                <a:gd name="T36" fmla="*/ 0 w 20000"/>
                <a:gd name="T37" fmla="*/ 230 h 20000"/>
                <a:gd name="T38" fmla="*/ 0 w 20000"/>
                <a:gd name="T39" fmla="*/ 287 h 20000"/>
                <a:gd name="T40" fmla="*/ 0 w 20000"/>
                <a:gd name="T41" fmla="*/ 322 h 20000"/>
                <a:gd name="T42" fmla="*/ 0 w 20000"/>
                <a:gd name="T43" fmla="*/ 402 h 20000"/>
                <a:gd name="T44" fmla="*/ 0 w 20000"/>
                <a:gd name="T45" fmla="*/ 437 h 20000"/>
                <a:gd name="T46" fmla="*/ 0 w 20000"/>
                <a:gd name="T47" fmla="*/ 506 h 20000"/>
                <a:gd name="T48" fmla="*/ 0 w 20000"/>
                <a:gd name="T49" fmla="*/ 529 h 20000"/>
                <a:gd name="T50" fmla="*/ 2 w 20000"/>
                <a:gd name="T51" fmla="*/ 586 h 20000"/>
                <a:gd name="T52" fmla="*/ 5 w 20000"/>
                <a:gd name="T53" fmla="*/ 632 h 20000"/>
                <a:gd name="T54" fmla="*/ 7 w 20000"/>
                <a:gd name="T55" fmla="*/ 632 h 20000"/>
                <a:gd name="T56" fmla="*/ 12 w 20000"/>
                <a:gd name="T57" fmla="*/ 667 h 20000"/>
                <a:gd name="T58" fmla="*/ 12 w 20000"/>
                <a:gd name="T59" fmla="*/ 690 h 20000"/>
                <a:gd name="T60" fmla="*/ 17 w 20000"/>
                <a:gd name="T61" fmla="*/ 690 h 20000"/>
                <a:gd name="T62" fmla="*/ 17 w 20000"/>
                <a:gd name="T63" fmla="*/ 667 h 20000"/>
                <a:gd name="T64" fmla="*/ 22 w 20000"/>
                <a:gd name="T65" fmla="*/ 632 h 20000"/>
                <a:gd name="T66" fmla="*/ 25 w 20000"/>
                <a:gd name="T67" fmla="*/ 632 h 20000"/>
                <a:gd name="T68" fmla="*/ 27 w 20000"/>
                <a:gd name="T69" fmla="*/ 586 h 20000"/>
                <a:gd name="T70" fmla="*/ 30 w 20000"/>
                <a:gd name="T71" fmla="*/ 529 h 20000"/>
                <a:gd name="T72" fmla="*/ 30 w 20000"/>
                <a:gd name="T73" fmla="*/ 506 h 20000"/>
                <a:gd name="T74" fmla="*/ 32 w 20000"/>
                <a:gd name="T75" fmla="*/ 437 h 20000"/>
                <a:gd name="T76" fmla="*/ 35 w 20000"/>
                <a:gd name="T77" fmla="*/ 379 h 20000"/>
                <a:gd name="T78" fmla="*/ 35 w 20000"/>
                <a:gd name="T79" fmla="*/ 322 h 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00"/>
                <a:gd name="T121" fmla="*/ 0 h 20000"/>
                <a:gd name="T122" fmla="*/ 20000 w 20000"/>
                <a:gd name="T123" fmla="*/ 20000 h 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00" h="20000">
                  <a:moveTo>
                    <a:pt x="18667" y="9180"/>
                  </a:moveTo>
                  <a:lnTo>
                    <a:pt x="18667" y="7213"/>
                  </a:lnTo>
                  <a:lnTo>
                    <a:pt x="17333" y="5574"/>
                  </a:lnTo>
                  <a:lnTo>
                    <a:pt x="16000" y="4262"/>
                  </a:lnTo>
                  <a:lnTo>
                    <a:pt x="16000" y="3279"/>
                  </a:lnTo>
                  <a:lnTo>
                    <a:pt x="14667" y="1967"/>
                  </a:lnTo>
                  <a:lnTo>
                    <a:pt x="13333" y="984"/>
                  </a:lnTo>
                  <a:lnTo>
                    <a:pt x="13333" y="0"/>
                  </a:lnTo>
                  <a:lnTo>
                    <a:pt x="10667" y="0"/>
                  </a:lnTo>
                  <a:lnTo>
                    <a:pt x="9333" y="0"/>
                  </a:lnTo>
                  <a:lnTo>
                    <a:pt x="8000" y="0"/>
                  </a:lnTo>
                  <a:lnTo>
                    <a:pt x="6667" y="0"/>
                  </a:lnTo>
                  <a:lnTo>
                    <a:pt x="4000" y="0"/>
                  </a:lnTo>
                  <a:lnTo>
                    <a:pt x="4000" y="328"/>
                  </a:lnTo>
                  <a:lnTo>
                    <a:pt x="1333" y="1311"/>
                  </a:lnTo>
                  <a:lnTo>
                    <a:pt x="1333" y="1967"/>
                  </a:lnTo>
                  <a:lnTo>
                    <a:pt x="0" y="3279"/>
                  </a:lnTo>
                  <a:lnTo>
                    <a:pt x="0" y="4918"/>
                  </a:lnTo>
                  <a:lnTo>
                    <a:pt x="0" y="6557"/>
                  </a:lnTo>
                  <a:lnTo>
                    <a:pt x="0" y="8197"/>
                  </a:lnTo>
                  <a:lnTo>
                    <a:pt x="0" y="9180"/>
                  </a:lnTo>
                  <a:lnTo>
                    <a:pt x="0" y="11475"/>
                  </a:lnTo>
                  <a:lnTo>
                    <a:pt x="0" y="12459"/>
                  </a:lnTo>
                  <a:lnTo>
                    <a:pt x="0" y="14426"/>
                  </a:lnTo>
                  <a:lnTo>
                    <a:pt x="0" y="15082"/>
                  </a:lnTo>
                  <a:lnTo>
                    <a:pt x="1333" y="16721"/>
                  </a:lnTo>
                  <a:lnTo>
                    <a:pt x="2667" y="18033"/>
                  </a:lnTo>
                  <a:lnTo>
                    <a:pt x="4000" y="18033"/>
                  </a:lnTo>
                  <a:lnTo>
                    <a:pt x="6667" y="19016"/>
                  </a:lnTo>
                  <a:lnTo>
                    <a:pt x="6667" y="19672"/>
                  </a:lnTo>
                  <a:lnTo>
                    <a:pt x="9333" y="19672"/>
                  </a:lnTo>
                  <a:lnTo>
                    <a:pt x="9333" y="19016"/>
                  </a:lnTo>
                  <a:lnTo>
                    <a:pt x="12000" y="18033"/>
                  </a:lnTo>
                  <a:lnTo>
                    <a:pt x="13333" y="18033"/>
                  </a:lnTo>
                  <a:lnTo>
                    <a:pt x="14667" y="16721"/>
                  </a:lnTo>
                  <a:lnTo>
                    <a:pt x="16000" y="15082"/>
                  </a:lnTo>
                  <a:lnTo>
                    <a:pt x="16000" y="14426"/>
                  </a:lnTo>
                  <a:lnTo>
                    <a:pt x="17333" y="12459"/>
                  </a:lnTo>
                  <a:lnTo>
                    <a:pt x="18667" y="10820"/>
                  </a:lnTo>
                  <a:lnTo>
                    <a:pt x="18667" y="9180"/>
                  </a:lnTo>
                  <a:close/>
                </a:path>
              </a:pathLst>
            </a:custGeom>
            <a:solidFill>
              <a:srgbClr val="000000"/>
            </a:solidFill>
            <a:ln w="101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9" name="Freeform 87"/>
            <p:cNvSpPr>
              <a:spLocks/>
            </p:cNvSpPr>
            <p:nvPr/>
          </p:nvSpPr>
          <p:spPr bwMode="auto">
            <a:xfrm>
              <a:off x="612" y="13383"/>
              <a:ext cx="37" cy="33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34 h 20000"/>
                <a:gd name="T4" fmla="*/ 0 w 20000"/>
                <a:gd name="T5" fmla="*/ 80 h 20000"/>
                <a:gd name="T6" fmla="*/ 0 w 20000"/>
                <a:gd name="T7" fmla="*/ 149 h 20000"/>
                <a:gd name="T8" fmla="*/ 0 w 20000"/>
                <a:gd name="T9" fmla="*/ 172 h 20000"/>
                <a:gd name="T10" fmla="*/ 2 w 20000"/>
                <a:gd name="T11" fmla="*/ 195 h 20000"/>
                <a:gd name="T12" fmla="*/ 5 w 20000"/>
                <a:gd name="T13" fmla="*/ 264 h 20000"/>
                <a:gd name="T14" fmla="*/ 7 w 20000"/>
                <a:gd name="T15" fmla="*/ 287 h 20000"/>
                <a:gd name="T16" fmla="*/ 12 w 20000"/>
                <a:gd name="T17" fmla="*/ 299 h 20000"/>
                <a:gd name="T18" fmla="*/ 12 w 20000"/>
                <a:gd name="T19" fmla="*/ 322 h 20000"/>
                <a:gd name="T20" fmla="*/ 17 w 20000"/>
                <a:gd name="T21" fmla="*/ 322 h 20000"/>
                <a:gd name="T22" fmla="*/ 17 w 20000"/>
                <a:gd name="T23" fmla="*/ 299 h 20000"/>
                <a:gd name="T24" fmla="*/ 22 w 20000"/>
                <a:gd name="T25" fmla="*/ 287 h 20000"/>
                <a:gd name="T26" fmla="*/ 25 w 20000"/>
                <a:gd name="T27" fmla="*/ 264 h 20000"/>
                <a:gd name="T28" fmla="*/ 27 w 20000"/>
                <a:gd name="T29" fmla="*/ 195 h 20000"/>
                <a:gd name="T30" fmla="*/ 30 w 20000"/>
                <a:gd name="T31" fmla="*/ 172 h 20000"/>
                <a:gd name="T32" fmla="*/ 30 w 20000"/>
                <a:gd name="T33" fmla="*/ 138 h 20000"/>
                <a:gd name="T34" fmla="*/ 32 w 20000"/>
                <a:gd name="T35" fmla="*/ 80 h 20000"/>
                <a:gd name="T36" fmla="*/ 35 w 20000"/>
                <a:gd name="T37" fmla="*/ 0 h 20000"/>
                <a:gd name="T38" fmla="*/ 35 w 20000"/>
                <a:gd name="T39" fmla="*/ 0 h 20000"/>
                <a:gd name="T40" fmla="*/ 0 w 20000"/>
                <a:gd name="T41" fmla="*/ 0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0" y="0"/>
                  </a:moveTo>
                  <a:lnTo>
                    <a:pt x="0" y="2069"/>
                  </a:lnTo>
                  <a:lnTo>
                    <a:pt x="0" y="4828"/>
                  </a:lnTo>
                  <a:lnTo>
                    <a:pt x="0" y="8966"/>
                  </a:lnTo>
                  <a:lnTo>
                    <a:pt x="0" y="10345"/>
                  </a:lnTo>
                  <a:lnTo>
                    <a:pt x="1333" y="11724"/>
                  </a:lnTo>
                  <a:lnTo>
                    <a:pt x="2667" y="15862"/>
                  </a:lnTo>
                  <a:lnTo>
                    <a:pt x="4000" y="17241"/>
                  </a:lnTo>
                  <a:lnTo>
                    <a:pt x="6667" y="17931"/>
                  </a:lnTo>
                  <a:lnTo>
                    <a:pt x="6667" y="19310"/>
                  </a:lnTo>
                  <a:lnTo>
                    <a:pt x="9333" y="19310"/>
                  </a:lnTo>
                  <a:lnTo>
                    <a:pt x="9333" y="17931"/>
                  </a:lnTo>
                  <a:lnTo>
                    <a:pt x="12000" y="17241"/>
                  </a:lnTo>
                  <a:lnTo>
                    <a:pt x="13333" y="15862"/>
                  </a:lnTo>
                  <a:lnTo>
                    <a:pt x="14667" y="11724"/>
                  </a:lnTo>
                  <a:lnTo>
                    <a:pt x="16000" y="10345"/>
                  </a:lnTo>
                  <a:lnTo>
                    <a:pt x="16000" y="8276"/>
                  </a:lnTo>
                  <a:lnTo>
                    <a:pt x="17333" y="4828"/>
                  </a:lnTo>
                  <a:lnTo>
                    <a:pt x="186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20" name="Freeform 88"/>
            <p:cNvSpPr>
              <a:spLocks/>
            </p:cNvSpPr>
            <p:nvPr/>
          </p:nvSpPr>
          <p:spPr bwMode="auto">
            <a:xfrm>
              <a:off x="887" y="12751"/>
              <a:ext cx="67" cy="1275"/>
            </a:xfrm>
            <a:custGeom>
              <a:avLst/>
              <a:gdLst>
                <a:gd name="T0" fmla="*/ 65 w 20000"/>
                <a:gd name="T1" fmla="*/ 609 h 20000"/>
                <a:gd name="T2" fmla="*/ 65 w 20000"/>
                <a:gd name="T3" fmla="*/ 517 h 20000"/>
                <a:gd name="T4" fmla="*/ 62 w 20000"/>
                <a:gd name="T5" fmla="*/ 459 h 20000"/>
                <a:gd name="T6" fmla="*/ 60 w 20000"/>
                <a:gd name="T7" fmla="*/ 379 h 20000"/>
                <a:gd name="T8" fmla="*/ 60 w 20000"/>
                <a:gd name="T9" fmla="*/ 310 h 20000"/>
                <a:gd name="T10" fmla="*/ 60 w 20000"/>
                <a:gd name="T11" fmla="*/ 253 h 20000"/>
                <a:gd name="T12" fmla="*/ 55 w 20000"/>
                <a:gd name="T13" fmla="*/ 184 h 20000"/>
                <a:gd name="T14" fmla="*/ 52 w 20000"/>
                <a:gd name="T15" fmla="*/ 115 h 20000"/>
                <a:gd name="T16" fmla="*/ 50 w 20000"/>
                <a:gd name="T17" fmla="*/ 69 h 20000"/>
                <a:gd name="T18" fmla="*/ 45 w 20000"/>
                <a:gd name="T19" fmla="*/ 34 h 20000"/>
                <a:gd name="T20" fmla="*/ 42 w 20000"/>
                <a:gd name="T21" fmla="*/ 11 h 20000"/>
                <a:gd name="T22" fmla="*/ 40 w 20000"/>
                <a:gd name="T23" fmla="*/ 0 h 20000"/>
                <a:gd name="T24" fmla="*/ 35 w 20000"/>
                <a:gd name="T25" fmla="*/ 0 h 20000"/>
                <a:gd name="T26" fmla="*/ 32 w 20000"/>
                <a:gd name="T27" fmla="*/ 0 h 20000"/>
                <a:gd name="T28" fmla="*/ 25 w 20000"/>
                <a:gd name="T29" fmla="*/ 0 h 20000"/>
                <a:gd name="T30" fmla="*/ 22 w 20000"/>
                <a:gd name="T31" fmla="*/ 0 h 20000"/>
                <a:gd name="T32" fmla="*/ 20 w 20000"/>
                <a:gd name="T33" fmla="*/ 0 h 20000"/>
                <a:gd name="T34" fmla="*/ 15 w 20000"/>
                <a:gd name="T35" fmla="*/ 34 h 20000"/>
                <a:gd name="T36" fmla="*/ 12 w 20000"/>
                <a:gd name="T37" fmla="*/ 69 h 20000"/>
                <a:gd name="T38" fmla="*/ 7 w 20000"/>
                <a:gd name="T39" fmla="*/ 115 h 20000"/>
                <a:gd name="T40" fmla="*/ 5 w 20000"/>
                <a:gd name="T41" fmla="*/ 184 h 20000"/>
                <a:gd name="T42" fmla="*/ 2 w 20000"/>
                <a:gd name="T43" fmla="*/ 230 h 20000"/>
                <a:gd name="T44" fmla="*/ 2 w 20000"/>
                <a:gd name="T45" fmla="*/ 287 h 20000"/>
                <a:gd name="T46" fmla="*/ 0 w 20000"/>
                <a:gd name="T47" fmla="*/ 368 h 20000"/>
                <a:gd name="T48" fmla="*/ 0 w 20000"/>
                <a:gd name="T49" fmla="*/ 425 h 20000"/>
                <a:gd name="T50" fmla="*/ 0 w 20000"/>
                <a:gd name="T51" fmla="*/ 517 h 20000"/>
                <a:gd name="T52" fmla="*/ 0 w 20000"/>
                <a:gd name="T53" fmla="*/ 574 h 20000"/>
                <a:gd name="T54" fmla="*/ 0 w 20000"/>
                <a:gd name="T55" fmla="*/ 643 h 20000"/>
                <a:gd name="T56" fmla="*/ 0 w 20000"/>
                <a:gd name="T57" fmla="*/ 724 h 20000"/>
                <a:gd name="T58" fmla="*/ 0 w 20000"/>
                <a:gd name="T59" fmla="*/ 816 h 20000"/>
                <a:gd name="T60" fmla="*/ 0 w 20000"/>
                <a:gd name="T61" fmla="*/ 896 h 20000"/>
                <a:gd name="T62" fmla="*/ 2 w 20000"/>
                <a:gd name="T63" fmla="*/ 965 h 20000"/>
                <a:gd name="T64" fmla="*/ 5 w 20000"/>
                <a:gd name="T65" fmla="*/ 1011 h 20000"/>
                <a:gd name="T66" fmla="*/ 7 w 20000"/>
                <a:gd name="T67" fmla="*/ 1080 h 20000"/>
                <a:gd name="T68" fmla="*/ 10 w 20000"/>
                <a:gd name="T69" fmla="*/ 1126 h 20000"/>
                <a:gd name="T70" fmla="*/ 12 w 20000"/>
                <a:gd name="T71" fmla="*/ 1172 h 20000"/>
                <a:gd name="T72" fmla="*/ 17 w 20000"/>
                <a:gd name="T73" fmla="*/ 1206 h 20000"/>
                <a:gd name="T74" fmla="*/ 20 w 20000"/>
                <a:gd name="T75" fmla="*/ 1229 h 20000"/>
                <a:gd name="T76" fmla="*/ 25 w 20000"/>
                <a:gd name="T77" fmla="*/ 1264 h 20000"/>
                <a:gd name="T78" fmla="*/ 30 w 20000"/>
                <a:gd name="T79" fmla="*/ 1264 h 20000"/>
                <a:gd name="T80" fmla="*/ 32 w 20000"/>
                <a:gd name="T81" fmla="*/ 1264 h 20000"/>
                <a:gd name="T82" fmla="*/ 37 w 20000"/>
                <a:gd name="T83" fmla="*/ 1264 h 20000"/>
                <a:gd name="T84" fmla="*/ 40 w 20000"/>
                <a:gd name="T85" fmla="*/ 1206 h 20000"/>
                <a:gd name="T86" fmla="*/ 45 w 20000"/>
                <a:gd name="T87" fmla="*/ 1206 h 20000"/>
                <a:gd name="T88" fmla="*/ 47 w 20000"/>
                <a:gd name="T89" fmla="*/ 1137 h 20000"/>
                <a:gd name="T90" fmla="*/ 52 w 20000"/>
                <a:gd name="T91" fmla="*/ 1114 h 20000"/>
                <a:gd name="T92" fmla="*/ 52 w 20000"/>
                <a:gd name="T93" fmla="*/ 1080 h 20000"/>
                <a:gd name="T94" fmla="*/ 55 w 20000"/>
                <a:gd name="T95" fmla="*/ 1011 h 20000"/>
                <a:gd name="T96" fmla="*/ 60 w 20000"/>
                <a:gd name="T97" fmla="*/ 942 h 20000"/>
                <a:gd name="T98" fmla="*/ 60 w 20000"/>
                <a:gd name="T99" fmla="*/ 873 h 20000"/>
                <a:gd name="T100" fmla="*/ 62 w 20000"/>
                <a:gd name="T101" fmla="*/ 781 h 20000"/>
                <a:gd name="T102" fmla="*/ 62 w 20000"/>
                <a:gd name="T103" fmla="*/ 724 h 20000"/>
                <a:gd name="T104" fmla="*/ 65 w 20000"/>
                <a:gd name="T105" fmla="*/ 632 h 20000"/>
                <a:gd name="T106" fmla="*/ 65 w 20000"/>
                <a:gd name="T107" fmla="*/ 609 h 20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000"/>
                <a:gd name="T163" fmla="*/ 0 h 20000"/>
                <a:gd name="T164" fmla="*/ 20000 w 20000"/>
                <a:gd name="T165" fmla="*/ 20000 h 200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000" h="20000">
                  <a:moveTo>
                    <a:pt x="19259" y="9550"/>
                  </a:moveTo>
                  <a:lnTo>
                    <a:pt x="19259" y="8108"/>
                  </a:lnTo>
                  <a:lnTo>
                    <a:pt x="18519" y="7207"/>
                  </a:lnTo>
                  <a:lnTo>
                    <a:pt x="17778" y="5946"/>
                  </a:lnTo>
                  <a:lnTo>
                    <a:pt x="17778" y="4865"/>
                  </a:lnTo>
                  <a:lnTo>
                    <a:pt x="17778" y="3964"/>
                  </a:lnTo>
                  <a:lnTo>
                    <a:pt x="16296" y="2883"/>
                  </a:lnTo>
                  <a:lnTo>
                    <a:pt x="15556" y="1802"/>
                  </a:lnTo>
                  <a:lnTo>
                    <a:pt x="14815" y="1081"/>
                  </a:lnTo>
                  <a:lnTo>
                    <a:pt x="13333" y="541"/>
                  </a:lnTo>
                  <a:lnTo>
                    <a:pt x="12593" y="180"/>
                  </a:lnTo>
                  <a:lnTo>
                    <a:pt x="11852" y="0"/>
                  </a:lnTo>
                  <a:lnTo>
                    <a:pt x="10370" y="0"/>
                  </a:lnTo>
                  <a:lnTo>
                    <a:pt x="9630" y="0"/>
                  </a:lnTo>
                  <a:lnTo>
                    <a:pt x="7407" y="0"/>
                  </a:lnTo>
                  <a:lnTo>
                    <a:pt x="6667" y="0"/>
                  </a:lnTo>
                  <a:lnTo>
                    <a:pt x="5926" y="0"/>
                  </a:lnTo>
                  <a:lnTo>
                    <a:pt x="4444" y="541"/>
                  </a:lnTo>
                  <a:lnTo>
                    <a:pt x="3704" y="1081"/>
                  </a:lnTo>
                  <a:lnTo>
                    <a:pt x="2222" y="1802"/>
                  </a:lnTo>
                  <a:lnTo>
                    <a:pt x="1481" y="2883"/>
                  </a:lnTo>
                  <a:lnTo>
                    <a:pt x="741" y="3604"/>
                  </a:lnTo>
                  <a:lnTo>
                    <a:pt x="741" y="4505"/>
                  </a:lnTo>
                  <a:lnTo>
                    <a:pt x="0" y="5766"/>
                  </a:lnTo>
                  <a:lnTo>
                    <a:pt x="0" y="6667"/>
                  </a:lnTo>
                  <a:lnTo>
                    <a:pt x="0" y="8108"/>
                  </a:lnTo>
                  <a:lnTo>
                    <a:pt x="0" y="9009"/>
                  </a:lnTo>
                  <a:lnTo>
                    <a:pt x="0" y="10090"/>
                  </a:lnTo>
                  <a:lnTo>
                    <a:pt x="0" y="11351"/>
                  </a:lnTo>
                  <a:lnTo>
                    <a:pt x="0" y="12793"/>
                  </a:lnTo>
                  <a:lnTo>
                    <a:pt x="0" y="14054"/>
                  </a:lnTo>
                  <a:lnTo>
                    <a:pt x="741" y="15135"/>
                  </a:lnTo>
                  <a:lnTo>
                    <a:pt x="1481" y="15856"/>
                  </a:lnTo>
                  <a:lnTo>
                    <a:pt x="2222" y="16937"/>
                  </a:lnTo>
                  <a:lnTo>
                    <a:pt x="2963" y="17658"/>
                  </a:lnTo>
                  <a:lnTo>
                    <a:pt x="3704" y="18378"/>
                  </a:lnTo>
                  <a:lnTo>
                    <a:pt x="5185" y="18919"/>
                  </a:lnTo>
                  <a:lnTo>
                    <a:pt x="5926" y="19279"/>
                  </a:lnTo>
                  <a:lnTo>
                    <a:pt x="7407" y="19820"/>
                  </a:lnTo>
                  <a:lnTo>
                    <a:pt x="8889" y="19820"/>
                  </a:lnTo>
                  <a:lnTo>
                    <a:pt x="9630" y="19820"/>
                  </a:lnTo>
                  <a:lnTo>
                    <a:pt x="11111" y="19820"/>
                  </a:lnTo>
                  <a:lnTo>
                    <a:pt x="11852" y="18919"/>
                  </a:lnTo>
                  <a:lnTo>
                    <a:pt x="13333" y="18919"/>
                  </a:lnTo>
                  <a:lnTo>
                    <a:pt x="14074" y="17838"/>
                  </a:lnTo>
                  <a:lnTo>
                    <a:pt x="15556" y="17477"/>
                  </a:lnTo>
                  <a:lnTo>
                    <a:pt x="15556" y="16937"/>
                  </a:lnTo>
                  <a:lnTo>
                    <a:pt x="16296" y="15856"/>
                  </a:lnTo>
                  <a:lnTo>
                    <a:pt x="17778" y="14775"/>
                  </a:lnTo>
                  <a:lnTo>
                    <a:pt x="17778" y="13694"/>
                  </a:lnTo>
                  <a:lnTo>
                    <a:pt x="18519" y="12252"/>
                  </a:lnTo>
                  <a:lnTo>
                    <a:pt x="18519" y="11351"/>
                  </a:lnTo>
                  <a:lnTo>
                    <a:pt x="19259" y="9910"/>
                  </a:lnTo>
                  <a:lnTo>
                    <a:pt x="19259" y="95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21" name="Freeform 89"/>
            <p:cNvSpPr>
              <a:spLocks/>
            </p:cNvSpPr>
            <p:nvPr/>
          </p:nvSpPr>
          <p:spPr bwMode="auto">
            <a:xfrm>
              <a:off x="902" y="13015"/>
              <a:ext cx="38" cy="701"/>
            </a:xfrm>
            <a:custGeom>
              <a:avLst/>
              <a:gdLst>
                <a:gd name="T0" fmla="*/ 35 w 20000"/>
                <a:gd name="T1" fmla="*/ 322 h 20000"/>
                <a:gd name="T2" fmla="*/ 35 w 20000"/>
                <a:gd name="T3" fmla="*/ 253 h 20000"/>
                <a:gd name="T4" fmla="*/ 33 w 20000"/>
                <a:gd name="T5" fmla="*/ 195 h 20000"/>
                <a:gd name="T6" fmla="*/ 30 w 20000"/>
                <a:gd name="T7" fmla="*/ 149 h 20000"/>
                <a:gd name="T8" fmla="*/ 30 w 20000"/>
                <a:gd name="T9" fmla="*/ 115 h 20000"/>
                <a:gd name="T10" fmla="*/ 28 w 20000"/>
                <a:gd name="T11" fmla="*/ 69 h 20000"/>
                <a:gd name="T12" fmla="*/ 25 w 20000"/>
                <a:gd name="T13" fmla="*/ 34 h 20000"/>
                <a:gd name="T14" fmla="*/ 25 w 20000"/>
                <a:gd name="T15" fmla="*/ 0 h 20000"/>
                <a:gd name="T16" fmla="*/ 20 w 20000"/>
                <a:gd name="T17" fmla="*/ 0 h 20000"/>
                <a:gd name="T18" fmla="*/ 18 w 20000"/>
                <a:gd name="T19" fmla="*/ 0 h 20000"/>
                <a:gd name="T20" fmla="*/ 15 w 20000"/>
                <a:gd name="T21" fmla="*/ 0 h 20000"/>
                <a:gd name="T22" fmla="*/ 13 w 20000"/>
                <a:gd name="T23" fmla="*/ 0 h 20000"/>
                <a:gd name="T24" fmla="*/ 8 w 20000"/>
                <a:gd name="T25" fmla="*/ 0 h 20000"/>
                <a:gd name="T26" fmla="*/ 5 w 20000"/>
                <a:gd name="T27" fmla="*/ 11 h 20000"/>
                <a:gd name="T28" fmla="*/ 3 w 20000"/>
                <a:gd name="T29" fmla="*/ 46 h 20000"/>
                <a:gd name="T30" fmla="*/ 3 w 20000"/>
                <a:gd name="T31" fmla="*/ 69 h 20000"/>
                <a:gd name="T32" fmla="*/ 0 w 20000"/>
                <a:gd name="T33" fmla="*/ 115 h 20000"/>
                <a:gd name="T34" fmla="*/ 0 w 20000"/>
                <a:gd name="T35" fmla="*/ 172 h 20000"/>
                <a:gd name="T36" fmla="*/ 0 w 20000"/>
                <a:gd name="T37" fmla="*/ 230 h 20000"/>
                <a:gd name="T38" fmla="*/ 0 w 20000"/>
                <a:gd name="T39" fmla="*/ 287 h 20000"/>
                <a:gd name="T40" fmla="*/ 0 w 20000"/>
                <a:gd name="T41" fmla="*/ 322 h 20000"/>
                <a:gd name="T42" fmla="*/ 0 w 20000"/>
                <a:gd name="T43" fmla="*/ 402 h 20000"/>
                <a:gd name="T44" fmla="*/ 0 w 20000"/>
                <a:gd name="T45" fmla="*/ 437 h 20000"/>
                <a:gd name="T46" fmla="*/ 0 w 20000"/>
                <a:gd name="T47" fmla="*/ 506 h 20000"/>
                <a:gd name="T48" fmla="*/ 0 w 20000"/>
                <a:gd name="T49" fmla="*/ 529 h 20000"/>
                <a:gd name="T50" fmla="*/ 3 w 20000"/>
                <a:gd name="T51" fmla="*/ 586 h 20000"/>
                <a:gd name="T52" fmla="*/ 5 w 20000"/>
                <a:gd name="T53" fmla="*/ 632 h 20000"/>
                <a:gd name="T54" fmla="*/ 8 w 20000"/>
                <a:gd name="T55" fmla="*/ 632 h 20000"/>
                <a:gd name="T56" fmla="*/ 13 w 20000"/>
                <a:gd name="T57" fmla="*/ 667 h 20000"/>
                <a:gd name="T58" fmla="*/ 13 w 20000"/>
                <a:gd name="T59" fmla="*/ 690 h 20000"/>
                <a:gd name="T60" fmla="*/ 18 w 20000"/>
                <a:gd name="T61" fmla="*/ 690 h 20000"/>
                <a:gd name="T62" fmla="*/ 18 w 20000"/>
                <a:gd name="T63" fmla="*/ 667 h 20000"/>
                <a:gd name="T64" fmla="*/ 23 w 20000"/>
                <a:gd name="T65" fmla="*/ 632 h 20000"/>
                <a:gd name="T66" fmla="*/ 25 w 20000"/>
                <a:gd name="T67" fmla="*/ 632 h 20000"/>
                <a:gd name="T68" fmla="*/ 28 w 20000"/>
                <a:gd name="T69" fmla="*/ 586 h 20000"/>
                <a:gd name="T70" fmla="*/ 30 w 20000"/>
                <a:gd name="T71" fmla="*/ 529 h 20000"/>
                <a:gd name="T72" fmla="*/ 30 w 20000"/>
                <a:gd name="T73" fmla="*/ 506 h 20000"/>
                <a:gd name="T74" fmla="*/ 33 w 20000"/>
                <a:gd name="T75" fmla="*/ 437 h 20000"/>
                <a:gd name="T76" fmla="*/ 33 w 20000"/>
                <a:gd name="T77" fmla="*/ 379 h 20000"/>
                <a:gd name="T78" fmla="*/ 35 w 20000"/>
                <a:gd name="T79" fmla="*/ 322 h 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00"/>
                <a:gd name="T121" fmla="*/ 0 h 20000"/>
                <a:gd name="T122" fmla="*/ 20000 w 20000"/>
                <a:gd name="T123" fmla="*/ 20000 h 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00" h="20000">
                  <a:moveTo>
                    <a:pt x="18667" y="9180"/>
                  </a:moveTo>
                  <a:lnTo>
                    <a:pt x="18667" y="7213"/>
                  </a:lnTo>
                  <a:lnTo>
                    <a:pt x="17333" y="5574"/>
                  </a:lnTo>
                  <a:lnTo>
                    <a:pt x="16000" y="4262"/>
                  </a:lnTo>
                  <a:lnTo>
                    <a:pt x="16000" y="3279"/>
                  </a:lnTo>
                  <a:lnTo>
                    <a:pt x="14667" y="1967"/>
                  </a:lnTo>
                  <a:lnTo>
                    <a:pt x="13333" y="984"/>
                  </a:lnTo>
                  <a:lnTo>
                    <a:pt x="13333" y="0"/>
                  </a:lnTo>
                  <a:lnTo>
                    <a:pt x="10667" y="0"/>
                  </a:lnTo>
                  <a:lnTo>
                    <a:pt x="9333" y="0"/>
                  </a:lnTo>
                  <a:lnTo>
                    <a:pt x="8000" y="0"/>
                  </a:lnTo>
                  <a:lnTo>
                    <a:pt x="6667" y="0"/>
                  </a:lnTo>
                  <a:lnTo>
                    <a:pt x="4000" y="0"/>
                  </a:lnTo>
                  <a:lnTo>
                    <a:pt x="2667" y="328"/>
                  </a:lnTo>
                  <a:lnTo>
                    <a:pt x="1333" y="1311"/>
                  </a:lnTo>
                  <a:lnTo>
                    <a:pt x="1333" y="1967"/>
                  </a:lnTo>
                  <a:lnTo>
                    <a:pt x="0" y="3279"/>
                  </a:lnTo>
                  <a:lnTo>
                    <a:pt x="0" y="4918"/>
                  </a:lnTo>
                  <a:lnTo>
                    <a:pt x="0" y="6557"/>
                  </a:lnTo>
                  <a:lnTo>
                    <a:pt x="0" y="8197"/>
                  </a:lnTo>
                  <a:lnTo>
                    <a:pt x="0" y="9180"/>
                  </a:lnTo>
                  <a:lnTo>
                    <a:pt x="0" y="11475"/>
                  </a:lnTo>
                  <a:lnTo>
                    <a:pt x="0" y="12459"/>
                  </a:lnTo>
                  <a:lnTo>
                    <a:pt x="0" y="14426"/>
                  </a:lnTo>
                  <a:lnTo>
                    <a:pt x="0" y="15082"/>
                  </a:lnTo>
                  <a:lnTo>
                    <a:pt x="1333" y="16721"/>
                  </a:lnTo>
                  <a:lnTo>
                    <a:pt x="2667" y="18033"/>
                  </a:lnTo>
                  <a:lnTo>
                    <a:pt x="4000" y="18033"/>
                  </a:lnTo>
                  <a:lnTo>
                    <a:pt x="6667" y="19016"/>
                  </a:lnTo>
                  <a:lnTo>
                    <a:pt x="6667" y="19672"/>
                  </a:lnTo>
                  <a:lnTo>
                    <a:pt x="9333" y="19672"/>
                  </a:lnTo>
                  <a:lnTo>
                    <a:pt x="9333" y="19016"/>
                  </a:lnTo>
                  <a:lnTo>
                    <a:pt x="12000" y="18033"/>
                  </a:lnTo>
                  <a:lnTo>
                    <a:pt x="13333" y="18033"/>
                  </a:lnTo>
                  <a:lnTo>
                    <a:pt x="14667" y="16721"/>
                  </a:lnTo>
                  <a:lnTo>
                    <a:pt x="16000" y="15082"/>
                  </a:lnTo>
                  <a:lnTo>
                    <a:pt x="16000" y="14426"/>
                  </a:lnTo>
                  <a:lnTo>
                    <a:pt x="17333" y="12459"/>
                  </a:lnTo>
                  <a:lnTo>
                    <a:pt x="17333" y="10820"/>
                  </a:lnTo>
                  <a:lnTo>
                    <a:pt x="18667" y="9180"/>
                  </a:lnTo>
                  <a:close/>
                </a:path>
              </a:pathLst>
            </a:custGeom>
            <a:solidFill>
              <a:srgbClr val="000000"/>
            </a:solidFill>
            <a:ln w="101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22" name="Freeform 90"/>
            <p:cNvSpPr>
              <a:spLocks/>
            </p:cNvSpPr>
            <p:nvPr/>
          </p:nvSpPr>
          <p:spPr bwMode="auto">
            <a:xfrm>
              <a:off x="902" y="13383"/>
              <a:ext cx="38" cy="33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34 h 20000"/>
                <a:gd name="T4" fmla="*/ 0 w 20000"/>
                <a:gd name="T5" fmla="*/ 80 h 20000"/>
                <a:gd name="T6" fmla="*/ 0 w 20000"/>
                <a:gd name="T7" fmla="*/ 138 h 20000"/>
                <a:gd name="T8" fmla="*/ 0 w 20000"/>
                <a:gd name="T9" fmla="*/ 172 h 20000"/>
                <a:gd name="T10" fmla="*/ 3 w 20000"/>
                <a:gd name="T11" fmla="*/ 195 h 20000"/>
                <a:gd name="T12" fmla="*/ 5 w 20000"/>
                <a:gd name="T13" fmla="*/ 264 h 20000"/>
                <a:gd name="T14" fmla="*/ 8 w 20000"/>
                <a:gd name="T15" fmla="*/ 287 h 20000"/>
                <a:gd name="T16" fmla="*/ 13 w 20000"/>
                <a:gd name="T17" fmla="*/ 299 h 20000"/>
                <a:gd name="T18" fmla="*/ 13 w 20000"/>
                <a:gd name="T19" fmla="*/ 322 h 20000"/>
                <a:gd name="T20" fmla="*/ 18 w 20000"/>
                <a:gd name="T21" fmla="*/ 322 h 20000"/>
                <a:gd name="T22" fmla="*/ 18 w 20000"/>
                <a:gd name="T23" fmla="*/ 299 h 20000"/>
                <a:gd name="T24" fmla="*/ 23 w 20000"/>
                <a:gd name="T25" fmla="*/ 287 h 20000"/>
                <a:gd name="T26" fmla="*/ 25 w 20000"/>
                <a:gd name="T27" fmla="*/ 264 h 20000"/>
                <a:gd name="T28" fmla="*/ 28 w 20000"/>
                <a:gd name="T29" fmla="*/ 195 h 20000"/>
                <a:gd name="T30" fmla="*/ 30 w 20000"/>
                <a:gd name="T31" fmla="*/ 172 h 20000"/>
                <a:gd name="T32" fmla="*/ 30 w 20000"/>
                <a:gd name="T33" fmla="*/ 115 h 20000"/>
                <a:gd name="T34" fmla="*/ 33 w 20000"/>
                <a:gd name="T35" fmla="*/ 69 h 20000"/>
                <a:gd name="T36" fmla="*/ 33 w 20000"/>
                <a:gd name="T37" fmla="*/ 34 h 20000"/>
                <a:gd name="T38" fmla="*/ 35 w 20000"/>
                <a:gd name="T39" fmla="*/ 0 h 20000"/>
                <a:gd name="T40" fmla="*/ 0 w 20000"/>
                <a:gd name="T41" fmla="*/ 0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0" y="0"/>
                  </a:moveTo>
                  <a:lnTo>
                    <a:pt x="0" y="2069"/>
                  </a:lnTo>
                  <a:lnTo>
                    <a:pt x="0" y="4828"/>
                  </a:lnTo>
                  <a:lnTo>
                    <a:pt x="0" y="8276"/>
                  </a:lnTo>
                  <a:lnTo>
                    <a:pt x="0" y="10345"/>
                  </a:lnTo>
                  <a:lnTo>
                    <a:pt x="1333" y="11724"/>
                  </a:lnTo>
                  <a:lnTo>
                    <a:pt x="2667" y="15862"/>
                  </a:lnTo>
                  <a:lnTo>
                    <a:pt x="4000" y="17241"/>
                  </a:lnTo>
                  <a:lnTo>
                    <a:pt x="6667" y="17931"/>
                  </a:lnTo>
                  <a:lnTo>
                    <a:pt x="6667" y="19310"/>
                  </a:lnTo>
                  <a:lnTo>
                    <a:pt x="9333" y="19310"/>
                  </a:lnTo>
                  <a:lnTo>
                    <a:pt x="9333" y="17931"/>
                  </a:lnTo>
                  <a:lnTo>
                    <a:pt x="12000" y="17241"/>
                  </a:lnTo>
                  <a:lnTo>
                    <a:pt x="13333" y="15862"/>
                  </a:lnTo>
                  <a:lnTo>
                    <a:pt x="14667" y="11724"/>
                  </a:lnTo>
                  <a:lnTo>
                    <a:pt x="16000" y="10345"/>
                  </a:lnTo>
                  <a:lnTo>
                    <a:pt x="16000" y="6897"/>
                  </a:lnTo>
                  <a:lnTo>
                    <a:pt x="17333" y="4138"/>
                  </a:lnTo>
                  <a:lnTo>
                    <a:pt x="17333" y="2069"/>
                  </a:lnTo>
                  <a:lnTo>
                    <a:pt x="186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23" name="Rectangle 91"/>
            <p:cNvSpPr>
              <a:spLocks noChangeArrowheads="1"/>
            </p:cNvSpPr>
            <p:nvPr/>
          </p:nvSpPr>
          <p:spPr bwMode="auto">
            <a:xfrm>
              <a:off x="1541" y="14807"/>
              <a:ext cx="673" cy="299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id-ID" sz="1000" b="1" noProof="1">
                  <a:solidFill>
                    <a:srgbClr val="000000"/>
                  </a:solidFill>
                  <a:latin typeface="Times New Roman" pitchFamily="18" charset="0"/>
                </a:rPr>
                <a:t>F1</a:t>
              </a:r>
            </a:p>
          </p:txBody>
        </p:sp>
        <p:sp>
          <p:nvSpPr>
            <p:cNvPr id="14424" name="Rectangle 92"/>
            <p:cNvSpPr>
              <a:spLocks noChangeArrowheads="1"/>
            </p:cNvSpPr>
            <p:nvPr/>
          </p:nvSpPr>
          <p:spPr bwMode="auto">
            <a:xfrm>
              <a:off x="4130" y="3629"/>
              <a:ext cx="673" cy="299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id-ID" sz="1000" b="1" noProof="1">
                  <a:solidFill>
                    <a:srgbClr val="000000"/>
                  </a:solidFill>
                  <a:latin typeface="Times New Roman" pitchFamily="18" charset="0"/>
                </a:rPr>
                <a:t>F2</a:t>
              </a:r>
            </a:p>
          </p:txBody>
        </p:sp>
        <p:sp>
          <p:nvSpPr>
            <p:cNvPr id="14425" name="Rectangle 93"/>
            <p:cNvSpPr>
              <a:spLocks noChangeArrowheads="1"/>
            </p:cNvSpPr>
            <p:nvPr/>
          </p:nvSpPr>
          <p:spPr bwMode="auto">
            <a:xfrm>
              <a:off x="5918" y="2435"/>
              <a:ext cx="7538" cy="250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id-ID" sz="900" b="1" noProof="1">
                  <a:solidFill>
                    <a:srgbClr val="000000"/>
                  </a:solidFill>
                  <a:latin typeface="Times New Roman" pitchFamily="18" charset="0"/>
                </a:rPr>
                <a:t>JARAK </a:t>
              </a:r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</a:rPr>
                <a:t>  </a:t>
              </a:r>
              <a:r>
                <a:rPr lang="en-US" sz="900" b="1" noProof="1">
                  <a:solidFill>
                    <a:srgbClr val="000000"/>
                  </a:solidFill>
                  <a:latin typeface="Times New Roman" pitchFamily="18" charset="0"/>
                </a:rPr>
                <a:t>BEBAS INTERFERENSI</a:t>
              </a:r>
            </a:p>
          </p:txBody>
        </p:sp>
        <p:grpSp>
          <p:nvGrpSpPr>
            <p:cNvPr id="14426" name="Group 94"/>
            <p:cNvGrpSpPr>
              <a:grpSpLocks/>
            </p:cNvGrpSpPr>
            <p:nvPr/>
          </p:nvGrpSpPr>
          <p:grpSpPr bwMode="auto">
            <a:xfrm>
              <a:off x="4828" y="15359"/>
              <a:ext cx="1143" cy="3343"/>
              <a:chOff x="0" y="-2"/>
              <a:chExt cx="20000" cy="20003"/>
            </a:xfrm>
          </p:grpSpPr>
          <p:sp>
            <p:nvSpPr>
              <p:cNvPr id="14478" name="Freeform 95"/>
              <p:cNvSpPr>
                <a:spLocks/>
              </p:cNvSpPr>
              <p:nvPr/>
            </p:nvSpPr>
            <p:spPr bwMode="auto">
              <a:xfrm>
                <a:off x="997" y="10924"/>
                <a:ext cx="17253" cy="4745"/>
              </a:xfrm>
              <a:custGeom>
                <a:avLst/>
                <a:gdLst>
                  <a:gd name="T0" fmla="*/ 522 w 20000"/>
                  <a:gd name="T1" fmla="*/ 4676 h 20000"/>
                  <a:gd name="T2" fmla="*/ 0 w 20000"/>
                  <a:gd name="T3" fmla="*/ 0 h 20000"/>
                  <a:gd name="T4" fmla="*/ 17210 w 20000"/>
                  <a:gd name="T5" fmla="*/ 0 h 20000"/>
                  <a:gd name="T6" fmla="*/ 16558 w 20000"/>
                  <a:gd name="T7" fmla="*/ 4676 h 20000"/>
                  <a:gd name="T8" fmla="*/ 522 w 20000"/>
                  <a:gd name="T9" fmla="*/ 4676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605" y="19710"/>
                    </a:moveTo>
                    <a:lnTo>
                      <a:pt x="0" y="0"/>
                    </a:lnTo>
                    <a:lnTo>
                      <a:pt x="19950" y="0"/>
                    </a:lnTo>
                    <a:lnTo>
                      <a:pt x="19194" y="19710"/>
                    </a:lnTo>
                    <a:lnTo>
                      <a:pt x="605" y="1971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79" name="Freeform 96"/>
              <p:cNvSpPr>
                <a:spLocks/>
              </p:cNvSpPr>
              <p:nvPr/>
            </p:nvSpPr>
            <p:spPr bwMode="auto">
              <a:xfrm>
                <a:off x="0" y="-2"/>
                <a:ext cx="20000" cy="14917"/>
              </a:xfrm>
              <a:custGeom>
                <a:avLst/>
                <a:gdLst>
                  <a:gd name="T0" fmla="*/ 6043 w 20000"/>
                  <a:gd name="T1" fmla="*/ 14023 h 20000"/>
                  <a:gd name="T2" fmla="*/ 5870 w 20000"/>
                  <a:gd name="T3" fmla="*/ 13199 h 20000"/>
                  <a:gd name="T4" fmla="*/ 5652 w 20000"/>
                  <a:gd name="T5" fmla="*/ 12442 h 20000"/>
                  <a:gd name="T6" fmla="*/ 5348 w 20000"/>
                  <a:gd name="T7" fmla="*/ 11686 h 20000"/>
                  <a:gd name="T8" fmla="*/ 5130 w 20000"/>
                  <a:gd name="T9" fmla="*/ 11342 h 20000"/>
                  <a:gd name="T10" fmla="*/ 4870 w 20000"/>
                  <a:gd name="T11" fmla="*/ 10930 h 20000"/>
                  <a:gd name="T12" fmla="*/ 4609 w 20000"/>
                  <a:gd name="T13" fmla="*/ 10930 h 20000"/>
                  <a:gd name="T14" fmla="*/ 4087 w 20000"/>
                  <a:gd name="T15" fmla="*/ 11205 h 20000"/>
                  <a:gd name="T16" fmla="*/ 3913 w 20000"/>
                  <a:gd name="T17" fmla="*/ 11686 h 20000"/>
                  <a:gd name="T18" fmla="*/ 3609 w 20000"/>
                  <a:gd name="T19" fmla="*/ 12167 h 20000"/>
                  <a:gd name="T20" fmla="*/ 3435 w 20000"/>
                  <a:gd name="T21" fmla="*/ 12923 h 20000"/>
                  <a:gd name="T22" fmla="*/ 3304 w 20000"/>
                  <a:gd name="T23" fmla="*/ 13886 h 20000"/>
                  <a:gd name="T24" fmla="*/ 130 w 20000"/>
                  <a:gd name="T25" fmla="*/ 14642 h 20000"/>
                  <a:gd name="T26" fmla="*/ 0 w 20000"/>
                  <a:gd name="T27" fmla="*/ 11412 h 20000"/>
                  <a:gd name="T28" fmla="*/ 304 w 20000"/>
                  <a:gd name="T29" fmla="*/ 9624 h 20000"/>
                  <a:gd name="T30" fmla="*/ 522 w 20000"/>
                  <a:gd name="T31" fmla="*/ 6187 h 20000"/>
                  <a:gd name="T32" fmla="*/ 5522 w 20000"/>
                  <a:gd name="T33" fmla="*/ 275 h 20000"/>
                  <a:gd name="T34" fmla="*/ 10435 w 20000"/>
                  <a:gd name="T35" fmla="*/ 0 h 20000"/>
                  <a:gd name="T36" fmla="*/ 11087 w 20000"/>
                  <a:gd name="T37" fmla="*/ 550 h 20000"/>
                  <a:gd name="T38" fmla="*/ 19000 w 20000"/>
                  <a:gd name="T39" fmla="*/ 8043 h 20000"/>
                  <a:gd name="T40" fmla="*/ 19957 w 20000"/>
                  <a:gd name="T41" fmla="*/ 11412 h 20000"/>
                  <a:gd name="T42" fmla="*/ 18913 w 20000"/>
                  <a:gd name="T43" fmla="*/ 13267 h 20000"/>
                  <a:gd name="T44" fmla="*/ 17435 w 20000"/>
                  <a:gd name="T45" fmla="*/ 14848 h 20000"/>
                  <a:gd name="T46" fmla="*/ 17435 w 20000"/>
                  <a:gd name="T47" fmla="*/ 13886 h 20000"/>
                  <a:gd name="T48" fmla="*/ 17217 w 20000"/>
                  <a:gd name="T49" fmla="*/ 12923 h 20000"/>
                  <a:gd name="T50" fmla="*/ 17043 w 20000"/>
                  <a:gd name="T51" fmla="*/ 12098 h 20000"/>
                  <a:gd name="T52" fmla="*/ 16739 w 20000"/>
                  <a:gd name="T53" fmla="*/ 11480 h 20000"/>
                  <a:gd name="T54" fmla="*/ 16435 w 20000"/>
                  <a:gd name="T55" fmla="*/ 11205 h 20000"/>
                  <a:gd name="T56" fmla="*/ 16174 w 20000"/>
                  <a:gd name="T57" fmla="*/ 10930 h 20000"/>
                  <a:gd name="T58" fmla="*/ 15870 w 20000"/>
                  <a:gd name="T59" fmla="*/ 10930 h 20000"/>
                  <a:gd name="T60" fmla="*/ 15478 w 20000"/>
                  <a:gd name="T61" fmla="*/ 11342 h 20000"/>
                  <a:gd name="T62" fmla="*/ 15174 w 20000"/>
                  <a:gd name="T63" fmla="*/ 11686 h 20000"/>
                  <a:gd name="T64" fmla="*/ 15000 w 20000"/>
                  <a:gd name="T65" fmla="*/ 12442 h 20000"/>
                  <a:gd name="T66" fmla="*/ 14783 w 20000"/>
                  <a:gd name="T67" fmla="*/ 13267 h 20000"/>
                  <a:gd name="T68" fmla="*/ 14739 w 20000"/>
                  <a:gd name="T69" fmla="*/ 14229 h 20000"/>
                  <a:gd name="T70" fmla="*/ 6043 w 20000"/>
                  <a:gd name="T71" fmla="*/ 14436 h 200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000"/>
                  <a:gd name="T109" fmla="*/ 0 h 20000"/>
                  <a:gd name="T110" fmla="*/ 20000 w 20000"/>
                  <a:gd name="T111" fmla="*/ 20000 h 200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000" h="20000">
                    <a:moveTo>
                      <a:pt x="6043" y="19355"/>
                    </a:moveTo>
                    <a:lnTo>
                      <a:pt x="6043" y="18802"/>
                    </a:lnTo>
                    <a:lnTo>
                      <a:pt x="5913" y="18341"/>
                    </a:lnTo>
                    <a:lnTo>
                      <a:pt x="5870" y="17696"/>
                    </a:lnTo>
                    <a:lnTo>
                      <a:pt x="5870" y="17051"/>
                    </a:lnTo>
                    <a:lnTo>
                      <a:pt x="5652" y="16682"/>
                    </a:lnTo>
                    <a:lnTo>
                      <a:pt x="5652" y="16221"/>
                    </a:lnTo>
                    <a:lnTo>
                      <a:pt x="5348" y="15668"/>
                    </a:lnTo>
                    <a:lnTo>
                      <a:pt x="5348" y="15300"/>
                    </a:lnTo>
                    <a:lnTo>
                      <a:pt x="5130" y="15207"/>
                    </a:lnTo>
                    <a:lnTo>
                      <a:pt x="4957" y="15023"/>
                    </a:lnTo>
                    <a:lnTo>
                      <a:pt x="4870" y="14654"/>
                    </a:lnTo>
                    <a:lnTo>
                      <a:pt x="4696" y="14654"/>
                    </a:lnTo>
                    <a:lnTo>
                      <a:pt x="4609" y="14654"/>
                    </a:lnTo>
                    <a:lnTo>
                      <a:pt x="4304" y="14931"/>
                    </a:lnTo>
                    <a:lnTo>
                      <a:pt x="4087" y="15023"/>
                    </a:lnTo>
                    <a:lnTo>
                      <a:pt x="4087" y="15207"/>
                    </a:lnTo>
                    <a:lnTo>
                      <a:pt x="3913" y="15668"/>
                    </a:lnTo>
                    <a:lnTo>
                      <a:pt x="3826" y="15760"/>
                    </a:lnTo>
                    <a:lnTo>
                      <a:pt x="3609" y="16313"/>
                    </a:lnTo>
                    <a:lnTo>
                      <a:pt x="3522" y="16774"/>
                    </a:lnTo>
                    <a:lnTo>
                      <a:pt x="3435" y="17327"/>
                    </a:lnTo>
                    <a:lnTo>
                      <a:pt x="3304" y="17788"/>
                    </a:lnTo>
                    <a:lnTo>
                      <a:pt x="3304" y="18618"/>
                    </a:lnTo>
                    <a:lnTo>
                      <a:pt x="3217" y="19631"/>
                    </a:lnTo>
                    <a:lnTo>
                      <a:pt x="130" y="19631"/>
                    </a:lnTo>
                    <a:lnTo>
                      <a:pt x="0" y="16682"/>
                    </a:lnTo>
                    <a:lnTo>
                      <a:pt x="0" y="15300"/>
                    </a:lnTo>
                    <a:lnTo>
                      <a:pt x="696" y="14654"/>
                    </a:lnTo>
                    <a:lnTo>
                      <a:pt x="304" y="12903"/>
                    </a:lnTo>
                    <a:lnTo>
                      <a:pt x="304" y="8940"/>
                    </a:lnTo>
                    <a:lnTo>
                      <a:pt x="522" y="8295"/>
                    </a:lnTo>
                    <a:lnTo>
                      <a:pt x="3522" y="7281"/>
                    </a:lnTo>
                    <a:lnTo>
                      <a:pt x="5522" y="369"/>
                    </a:lnTo>
                    <a:lnTo>
                      <a:pt x="6652" y="0"/>
                    </a:lnTo>
                    <a:lnTo>
                      <a:pt x="10435" y="0"/>
                    </a:lnTo>
                    <a:lnTo>
                      <a:pt x="10826" y="92"/>
                    </a:lnTo>
                    <a:lnTo>
                      <a:pt x="11087" y="737"/>
                    </a:lnTo>
                    <a:lnTo>
                      <a:pt x="13435" y="7281"/>
                    </a:lnTo>
                    <a:lnTo>
                      <a:pt x="19000" y="10783"/>
                    </a:lnTo>
                    <a:lnTo>
                      <a:pt x="19304" y="14654"/>
                    </a:lnTo>
                    <a:lnTo>
                      <a:pt x="19957" y="15300"/>
                    </a:lnTo>
                    <a:lnTo>
                      <a:pt x="19957" y="17235"/>
                    </a:lnTo>
                    <a:lnTo>
                      <a:pt x="18913" y="17788"/>
                    </a:lnTo>
                    <a:lnTo>
                      <a:pt x="18522" y="19908"/>
                    </a:lnTo>
                    <a:lnTo>
                      <a:pt x="17435" y="19908"/>
                    </a:lnTo>
                    <a:lnTo>
                      <a:pt x="17435" y="19078"/>
                    </a:lnTo>
                    <a:lnTo>
                      <a:pt x="17435" y="18618"/>
                    </a:lnTo>
                    <a:lnTo>
                      <a:pt x="17435" y="17788"/>
                    </a:lnTo>
                    <a:lnTo>
                      <a:pt x="17217" y="17327"/>
                    </a:lnTo>
                    <a:lnTo>
                      <a:pt x="17217" y="16682"/>
                    </a:lnTo>
                    <a:lnTo>
                      <a:pt x="17043" y="16221"/>
                    </a:lnTo>
                    <a:lnTo>
                      <a:pt x="16957" y="15760"/>
                    </a:lnTo>
                    <a:lnTo>
                      <a:pt x="16739" y="15392"/>
                    </a:lnTo>
                    <a:lnTo>
                      <a:pt x="16652" y="15207"/>
                    </a:lnTo>
                    <a:lnTo>
                      <a:pt x="16435" y="15023"/>
                    </a:lnTo>
                    <a:lnTo>
                      <a:pt x="16348" y="14931"/>
                    </a:lnTo>
                    <a:lnTo>
                      <a:pt x="16174" y="14654"/>
                    </a:lnTo>
                    <a:lnTo>
                      <a:pt x="15957" y="14654"/>
                    </a:lnTo>
                    <a:lnTo>
                      <a:pt x="15870" y="14654"/>
                    </a:lnTo>
                    <a:lnTo>
                      <a:pt x="15652" y="15023"/>
                    </a:lnTo>
                    <a:lnTo>
                      <a:pt x="15478" y="15207"/>
                    </a:lnTo>
                    <a:lnTo>
                      <a:pt x="15391" y="15300"/>
                    </a:lnTo>
                    <a:lnTo>
                      <a:pt x="15174" y="15668"/>
                    </a:lnTo>
                    <a:lnTo>
                      <a:pt x="15087" y="16221"/>
                    </a:lnTo>
                    <a:lnTo>
                      <a:pt x="15000" y="16682"/>
                    </a:lnTo>
                    <a:lnTo>
                      <a:pt x="14913" y="17235"/>
                    </a:lnTo>
                    <a:lnTo>
                      <a:pt x="14783" y="17788"/>
                    </a:lnTo>
                    <a:lnTo>
                      <a:pt x="14739" y="18341"/>
                    </a:lnTo>
                    <a:lnTo>
                      <a:pt x="14739" y="19078"/>
                    </a:lnTo>
                    <a:lnTo>
                      <a:pt x="14739" y="19631"/>
                    </a:lnTo>
                    <a:lnTo>
                      <a:pt x="6043" y="19355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80" name="Freeform 97"/>
              <p:cNvSpPr>
                <a:spLocks/>
              </p:cNvSpPr>
              <p:nvPr/>
            </p:nvSpPr>
            <p:spPr bwMode="auto">
              <a:xfrm>
                <a:off x="385" y="8178"/>
                <a:ext cx="18653" cy="65"/>
              </a:xfrm>
              <a:custGeom>
                <a:avLst/>
                <a:gdLst>
                  <a:gd name="T0" fmla="*/ 18609 w 20000"/>
                  <a:gd name="T1" fmla="*/ 0 h 20000"/>
                  <a:gd name="T2" fmla="*/ 0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953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81" name="Freeform 98"/>
              <p:cNvSpPr>
                <a:spLocks/>
              </p:cNvSpPr>
              <p:nvPr/>
            </p:nvSpPr>
            <p:spPr bwMode="auto">
              <a:xfrm>
                <a:off x="2817" y="10170"/>
                <a:ext cx="3657" cy="4607"/>
              </a:xfrm>
              <a:custGeom>
                <a:avLst/>
                <a:gdLst>
                  <a:gd name="T0" fmla="*/ 3613 w 20000"/>
                  <a:gd name="T1" fmla="*/ 4332 h 20000"/>
                  <a:gd name="T2" fmla="*/ 3439 w 20000"/>
                  <a:gd name="T3" fmla="*/ 3644 h 20000"/>
                  <a:gd name="T4" fmla="*/ 3309 w 20000"/>
                  <a:gd name="T5" fmla="*/ 2957 h 20000"/>
                  <a:gd name="T6" fmla="*/ 3309 w 20000"/>
                  <a:gd name="T7" fmla="*/ 2613 h 20000"/>
                  <a:gd name="T8" fmla="*/ 3091 w 20000"/>
                  <a:gd name="T9" fmla="*/ 1994 h 20000"/>
                  <a:gd name="T10" fmla="*/ 3048 w 20000"/>
                  <a:gd name="T11" fmla="*/ 1650 h 20000"/>
                  <a:gd name="T12" fmla="*/ 2917 w 20000"/>
                  <a:gd name="T13" fmla="*/ 1238 h 20000"/>
                  <a:gd name="T14" fmla="*/ 2699 w 20000"/>
                  <a:gd name="T15" fmla="*/ 894 h 20000"/>
                  <a:gd name="T16" fmla="*/ 2525 w 20000"/>
                  <a:gd name="T17" fmla="*/ 481 h 20000"/>
                  <a:gd name="T18" fmla="*/ 2438 w 20000"/>
                  <a:gd name="T19" fmla="*/ 275 h 20000"/>
                  <a:gd name="T20" fmla="*/ 2264 w 20000"/>
                  <a:gd name="T21" fmla="*/ 69 h 20000"/>
                  <a:gd name="T22" fmla="*/ 2133 w 20000"/>
                  <a:gd name="T23" fmla="*/ 0 h 20000"/>
                  <a:gd name="T24" fmla="*/ 1872 w 20000"/>
                  <a:gd name="T25" fmla="*/ 0 h 20000"/>
                  <a:gd name="T26" fmla="*/ 1654 w 20000"/>
                  <a:gd name="T27" fmla="*/ 0 h 20000"/>
                  <a:gd name="T28" fmla="*/ 1480 w 20000"/>
                  <a:gd name="T29" fmla="*/ 0 h 20000"/>
                  <a:gd name="T30" fmla="*/ 1350 w 20000"/>
                  <a:gd name="T31" fmla="*/ 0 h 20000"/>
                  <a:gd name="T32" fmla="*/ 1176 w 20000"/>
                  <a:gd name="T33" fmla="*/ 0 h 20000"/>
                  <a:gd name="T34" fmla="*/ 958 w 20000"/>
                  <a:gd name="T35" fmla="*/ 206 h 20000"/>
                  <a:gd name="T36" fmla="*/ 784 w 20000"/>
                  <a:gd name="T37" fmla="*/ 275 h 20000"/>
                  <a:gd name="T38" fmla="*/ 697 w 20000"/>
                  <a:gd name="T39" fmla="*/ 688 h 20000"/>
                  <a:gd name="T40" fmla="*/ 522 w 20000"/>
                  <a:gd name="T41" fmla="*/ 1100 h 20000"/>
                  <a:gd name="T42" fmla="*/ 305 w 20000"/>
                  <a:gd name="T43" fmla="*/ 1444 h 20000"/>
                  <a:gd name="T44" fmla="*/ 174 w 20000"/>
                  <a:gd name="T45" fmla="*/ 1719 h 20000"/>
                  <a:gd name="T46" fmla="*/ 131 w 20000"/>
                  <a:gd name="T47" fmla="*/ 2407 h 20000"/>
                  <a:gd name="T48" fmla="*/ 0 w 20000"/>
                  <a:gd name="T49" fmla="*/ 2750 h 20000"/>
                  <a:gd name="T50" fmla="*/ 0 w 20000"/>
                  <a:gd name="T51" fmla="*/ 3300 h 20000"/>
                  <a:gd name="T52" fmla="*/ 0 w 20000"/>
                  <a:gd name="T53" fmla="*/ 3919 h 20000"/>
                  <a:gd name="T54" fmla="*/ 0 w 20000"/>
                  <a:gd name="T55" fmla="*/ 4538 h 200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000"/>
                  <a:gd name="T85" fmla="*/ 0 h 20000"/>
                  <a:gd name="T86" fmla="*/ 20000 w 20000"/>
                  <a:gd name="T87" fmla="*/ 20000 h 2000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000" h="20000">
                    <a:moveTo>
                      <a:pt x="19762" y="18806"/>
                    </a:moveTo>
                    <a:lnTo>
                      <a:pt x="18810" y="15821"/>
                    </a:lnTo>
                    <a:lnTo>
                      <a:pt x="18095" y="12836"/>
                    </a:lnTo>
                    <a:lnTo>
                      <a:pt x="18095" y="11343"/>
                    </a:lnTo>
                    <a:lnTo>
                      <a:pt x="16905" y="8657"/>
                    </a:lnTo>
                    <a:lnTo>
                      <a:pt x="16667" y="7164"/>
                    </a:lnTo>
                    <a:lnTo>
                      <a:pt x="15952" y="5373"/>
                    </a:lnTo>
                    <a:lnTo>
                      <a:pt x="14762" y="3881"/>
                    </a:lnTo>
                    <a:lnTo>
                      <a:pt x="13810" y="2090"/>
                    </a:lnTo>
                    <a:lnTo>
                      <a:pt x="13333" y="1194"/>
                    </a:lnTo>
                    <a:lnTo>
                      <a:pt x="12381" y="299"/>
                    </a:lnTo>
                    <a:lnTo>
                      <a:pt x="11667" y="0"/>
                    </a:lnTo>
                    <a:lnTo>
                      <a:pt x="10238" y="0"/>
                    </a:lnTo>
                    <a:lnTo>
                      <a:pt x="9048" y="0"/>
                    </a:lnTo>
                    <a:lnTo>
                      <a:pt x="8095" y="0"/>
                    </a:lnTo>
                    <a:lnTo>
                      <a:pt x="7381" y="0"/>
                    </a:lnTo>
                    <a:lnTo>
                      <a:pt x="6429" y="0"/>
                    </a:lnTo>
                    <a:lnTo>
                      <a:pt x="5238" y="896"/>
                    </a:lnTo>
                    <a:lnTo>
                      <a:pt x="4286" y="1194"/>
                    </a:lnTo>
                    <a:lnTo>
                      <a:pt x="3810" y="2985"/>
                    </a:lnTo>
                    <a:lnTo>
                      <a:pt x="2857" y="4776"/>
                    </a:lnTo>
                    <a:lnTo>
                      <a:pt x="1667" y="6269"/>
                    </a:lnTo>
                    <a:lnTo>
                      <a:pt x="952" y="7463"/>
                    </a:lnTo>
                    <a:lnTo>
                      <a:pt x="714" y="10448"/>
                    </a:lnTo>
                    <a:lnTo>
                      <a:pt x="0" y="11940"/>
                    </a:lnTo>
                    <a:lnTo>
                      <a:pt x="0" y="14328"/>
                    </a:lnTo>
                    <a:lnTo>
                      <a:pt x="0" y="17015"/>
                    </a:lnTo>
                    <a:lnTo>
                      <a:pt x="0" y="19701"/>
                    </a:lnTo>
                  </a:path>
                </a:pathLst>
              </a:custGeom>
              <a:solidFill>
                <a:srgbClr val="000000"/>
              </a:solidFill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82" name="Freeform 99"/>
              <p:cNvSpPr>
                <a:spLocks/>
              </p:cNvSpPr>
              <p:nvPr/>
            </p:nvSpPr>
            <p:spPr bwMode="auto">
              <a:xfrm>
                <a:off x="14296" y="10170"/>
                <a:ext cx="3569" cy="4949"/>
              </a:xfrm>
              <a:custGeom>
                <a:avLst/>
                <a:gdLst>
                  <a:gd name="T0" fmla="*/ 3525 w 20000"/>
                  <a:gd name="T1" fmla="*/ 4880 h 20000"/>
                  <a:gd name="T2" fmla="*/ 3308 w 20000"/>
                  <a:gd name="T3" fmla="*/ 4055 h 20000"/>
                  <a:gd name="T4" fmla="*/ 3264 w 20000"/>
                  <a:gd name="T5" fmla="*/ 3437 h 20000"/>
                  <a:gd name="T6" fmla="*/ 3264 w 20000"/>
                  <a:gd name="T7" fmla="*/ 2956 h 20000"/>
                  <a:gd name="T8" fmla="*/ 3134 w 20000"/>
                  <a:gd name="T9" fmla="*/ 2406 h 20000"/>
                  <a:gd name="T10" fmla="*/ 2916 w 20000"/>
                  <a:gd name="T11" fmla="*/ 1993 h 20000"/>
                  <a:gd name="T12" fmla="*/ 2916 w 20000"/>
                  <a:gd name="T13" fmla="*/ 1443 h 20000"/>
                  <a:gd name="T14" fmla="*/ 2742 w 20000"/>
                  <a:gd name="T15" fmla="*/ 1100 h 20000"/>
                  <a:gd name="T16" fmla="*/ 2524 w 20000"/>
                  <a:gd name="T17" fmla="*/ 687 h 20000"/>
                  <a:gd name="T18" fmla="*/ 2481 w 20000"/>
                  <a:gd name="T19" fmla="*/ 275 h 20000"/>
                  <a:gd name="T20" fmla="*/ 2350 w 20000"/>
                  <a:gd name="T21" fmla="*/ 206 h 20000"/>
                  <a:gd name="T22" fmla="*/ 2133 w 20000"/>
                  <a:gd name="T23" fmla="*/ 0 h 20000"/>
                  <a:gd name="T24" fmla="*/ 1959 w 20000"/>
                  <a:gd name="T25" fmla="*/ 0 h 20000"/>
                  <a:gd name="T26" fmla="*/ 1741 w 20000"/>
                  <a:gd name="T27" fmla="*/ 0 h 20000"/>
                  <a:gd name="T28" fmla="*/ 1567 w 20000"/>
                  <a:gd name="T29" fmla="*/ 0 h 20000"/>
                  <a:gd name="T30" fmla="*/ 1480 w 20000"/>
                  <a:gd name="T31" fmla="*/ 0 h 20000"/>
                  <a:gd name="T32" fmla="*/ 1175 w 20000"/>
                  <a:gd name="T33" fmla="*/ 0 h 20000"/>
                  <a:gd name="T34" fmla="*/ 958 w 20000"/>
                  <a:gd name="T35" fmla="*/ 69 h 20000"/>
                  <a:gd name="T36" fmla="*/ 914 w 20000"/>
                  <a:gd name="T37" fmla="*/ 206 h 20000"/>
                  <a:gd name="T38" fmla="*/ 696 w 20000"/>
                  <a:gd name="T39" fmla="*/ 550 h 20000"/>
                  <a:gd name="T40" fmla="*/ 522 w 20000"/>
                  <a:gd name="T41" fmla="*/ 687 h 20000"/>
                  <a:gd name="T42" fmla="*/ 392 w 20000"/>
                  <a:gd name="T43" fmla="*/ 1237 h 20000"/>
                  <a:gd name="T44" fmla="*/ 305 w 20000"/>
                  <a:gd name="T45" fmla="*/ 1650 h 20000"/>
                  <a:gd name="T46" fmla="*/ 174 w 20000"/>
                  <a:gd name="T47" fmla="*/ 2062 h 20000"/>
                  <a:gd name="T48" fmla="*/ 131 w 20000"/>
                  <a:gd name="T49" fmla="*/ 2543 h 20000"/>
                  <a:gd name="T50" fmla="*/ 0 w 20000"/>
                  <a:gd name="T51" fmla="*/ 2956 h 20000"/>
                  <a:gd name="T52" fmla="*/ 0 w 20000"/>
                  <a:gd name="T53" fmla="*/ 3643 h 20000"/>
                  <a:gd name="T54" fmla="*/ 0 w 20000"/>
                  <a:gd name="T55" fmla="*/ 4262 h 200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000"/>
                  <a:gd name="T85" fmla="*/ 0 h 20000"/>
                  <a:gd name="T86" fmla="*/ 20000 w 20000"/>
                  <a:gd name="T87" fmla="*/ 20000 h 2000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000" h="20000">
                    <a:moveTo>
                      <a:pt x="19756" y="19722"/>
                    </a:moveTo>
                    <a:lnTo>
                      <a:pt x="18537" y="16389"/>
                    </a:lnTo>
                    <a:lnTo>
                      <a:pt x="18293" y="13889"/>
                    </a:lnTo>
                    <a:lnTo>
                      <a:pt x="18293" y="11944"/>
                    </a:lnTo>
                    <a:lnTo>
                      <a:pt x="17561" y="9722"/>
                    </a:lnTo>
                    <a:lnTo>
                      <a:pt x="16341" y="8056"/>
                    </a:lnTo>
                    <a:lnTo>
                      <a:pt x="16341" y="5833"/>
                    </a:lnTo>
                    <a:lnTo>
                      <a:pt x="15366" y="4444"/>
                    </a:lnTo>
                    <a:lnTo>
                      <a:pt x="14146" y="2778"/>
                    </a:lnTo>
                    <a:lnTo>
                      <a:pt x="13902" y="1111"/>
                    </a:lnTo>
                    <a:lnTo>
                      <a:pt x="13171" y="833"/>
                    </a:lnTo>
                    <a:lnTo>
                      <a:pt x="11951" y="0"/>
                    </a:lnTo>
                    <a:lnTo>
                      <a:pt x="10976" y="0"/>
                    </a:lnTo>
                    <a:lnTo>
                      <a:pt x="9756" y="0"/>
                    </a:lnTo>
                    <a:lnTo>
                      <a:pt x="8780" y="0"/>
                    </a:lnTo>
                    <a:lnTo>
                      <a:pt x="8293" y="0"/>
                    </a:lnTo>
                    <a:lnTo>
                      <a:pt x="6585" y="0"/>
                    </a:lnTo>
                    <a:lnTo>
                      <a:pt x="5366" y="278"/>
                    </a:lnTo>
                    <a:lnTo>
                      <a:pt x="5122" y="833"/>
                    </a:lnTo>
                    <a:lnTo>
                      <a:pt x="3902" y="2222"/>
                    </a:lnTo>
                    <a:lnTo>
                      <a:pt x="2927" y="2778"/>
                    </a:lnTo>
                    <a:lnTo>
                      <a:pt x="2195" y="5000"/>
                    </a:lnTo>
                    <a:lnTo>
                      <a:pt x="1707" y="6667"/>
                    </a:lnTo>
                    <a:lnTo>
                      <a:pt x="976" y="8333"/>
                    </a:lnTo>
                    <a:lnTo>
                      <a:pt x="732" y="10278"/>
                    </a:lnTo>
                    <a:lnTo>
                      <a:pt x="0" y="11944"/>
                    </a:lnTo>
                    <a:lnTo>
                      <a:pt x="0" y="14722"/>
                    </a:lnTo>
                    <a:lnTo>
                      <a:pt x="0" y="17222"/>
                    </a:lnTo>
                  </a:path>
                </a:pathLst>
              </a:custGeom>
              <a:solidFill>
                <a:srgbClr val="000000"/>
              </a:solidFill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83" name="Freeform 100"/>
              <p:cNvSpPr>
                <a:spLocks/>
              </p:cNvSpPr>
              <p:nvPr/>
            </p:nvSpPr>
            <p:spPr bwMode="auto">
              <a:xfrm>
                <a:off x="17428" y="13467"/>
                <a:ext cx="1522" cy="72"/>
              </a:xfrm>
              <a:custGeom>
                <a:avLst/>
                <a:gdLst>
                  <a:gd name="T0" fmla="*/ 1479 w 20000"/>
                  <a:gd name="T1" fmla="*/ 0 h 20000"/>
                  <a:gd name="T2" fmla="*/ 0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429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84" name="Freeform 101"/>
              <p:cNvSpPr>
                <a:spLocks/>
              </p:cNvSpPr>
              <p:nvPr/>
            </p:nvSpPr>
            <p:spPr bwMode="auto">
              <a:xfrm>
                <a:off x="5949" y="13467"/>
                <a:ext cx="8819" cy="72"/>
              </a:xfrm>
              <a:custGeom>
                <a:avLst/>
                <a:gdLst>
                  <a:gd name="T0" fmla="*/ 8775 w 20000"/>
                  <a:gd name="T1" fmla="*/ 0 h 20000"/>
                  <a:gd name="T2" fmla="*/ 0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901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85" name="Freeform 102"/>
              <p:cNvSpPr>
                <a:spLocks/>
              </p:cNvSpPr>
              <p:nvPr/>
            </p:nvSpPr>
            <p:spPr bwMode="auto">
              <a:xfrm>
                <a:off x="87" y="13467"/>
                <a:ext cx="3255" cy="72"/>
              </a:xfrm>
              <a:custGeom>
                <a:avLst/>
                <a:gdLst>
                  <a:gd name="T0" fmla="*/ 3212 w 20000"/>
                  <a:gd name="T1" fmla="*/ 0 h 20000"/>
                  <a:gd name="T2" fmla="*/ 0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733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86" name="Freeform 103"/>
              <p:cNvSpPr>
                <a:spLocks/>
              </p:cNvSpPr>
              <p:nvPr/>
            </p:nvSpPr>
            <p:spPr bwMode="auto">
              <a:xfrm>
                <a:off x="560" y="10649"/>
                <a:ext cx="3167" cy="484"/>
              </a:xfrm>
              <a:custGeom>
                <a:avLst/>
                <a:gdLst>
                  <a:gd name="T0" fmla="*/ 0 w 20000"/>
                  <a:gd name="T1" fmla="*/ 415 h 20000"/>
                  <a:gd name="T2" fmla="*/ 2907 w 20000"/>
                  <a:gd name="T3" fmla="*/ 415 h 20000"/>
                  <a:gd name="T4" fmla="*/ 3124 w 20000"/>
                  <a:gd name="T5" fmla="*/ 0 h 20000"/>
                  <a:gd name="T6" fmla="*/ 0 w 20000"/>
                  <a:gd name="T7" fmla="*/ 0 h 20000"/>
                  <a:gd name="T8" fmla="*/ 0 w 20000"/>
                  <a:gd name="T9" fmla="*/ 415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17143"/>
                    </a:moveTo>
                    <a:lnTo>
                      <a:pt x="18356" y="17143"/>
                    </a:lnTo>
                    <a:lnTo>
                      <a:pt x="19726" y="0"/>
                    </a:lnTo>
                    <a:lnTo>
                      <a:pt x="0" y="0"/>
                    </a:lnTo>
                    <a:lnTo>
                      <a:pt x="0" y="17143"/>
                    </a:lnTo>
                    <a:close/>
                  </a:path>
                </a:pathLst>
              </a:custGeom>
              <a:solidFill>
                <a:srgbClr val="000000"/>
              </a:solidFill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87" name="Freeform 104"/>
              <p:cNvSpPr>
                <a:spLocks/>
              </p:cNvSpPr>
              <p:nvPr/>
            </p:nvSpPr>
            <p:spPr bwMode="auto">
              <a:xfrm>
                <a:off x="5337" y="10649"/>
                <a:ext cx="9869" cy="484"/>
              </a:xfrm>
              <a:custGeom>
                <a:avLst/>
                <a:gdLst>
                  <a:gd name="T0" fmla="*/ 0 w 20000"/>
                  <a:gd name="T1" fmla="*/ 0 h 20000"/>
                  <a:gd name="T2" fmla="*/ 130 w 20000"/>
                  <a:gd name="T3" fmla="*/ 415 h 20000"/>
                  <a:gd name="T4" fmla="*/ 9434 w 20000"/>
                  <a:gd name="T5" fmla="*/ 415 h 20000"/>
                  <a:gd name="T6" fmla="*/ 9826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264" y="17143"/>
                    </a:lnTo>
                    <a:lnTo>
                      <a:pt x="19119" y="17143"/>
                    </a:lnTo>
                    <a:lnTo>
                      <a:pt x="199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88" name="Freeform 105"/>
              <p:cNvSpPr>
                <a:spLocks/>
              </p:cNvSpPr>
              <p:nvPr/>
            </p:nvSpPr>
            <p:spPr bwMode="auto">
              <a:xfrm>
                <a:off x="16693" y="10649"/>
                <a:ext cx="2520" cy="484"/>
              </a:xfrm>
              <a:custGeom>
                <a:avLst/>
                <a:gdLst>
                  <a:gd name="T0" fmla="*/ 0 w 20000"/>
                  <a:gd name="T1" fmla="*/ 0 h 20000"/>
                  <a:gd name="T2" fmla="*/ 130 w 20000"/>
                  <a:gd name="T3" fmla="*/ 415 h 20000"/>
                  <a:gd name="T4" fmla="*/ 2477 w 20000"/>
                  <a:gd name="T5" fmla="*/ 415 h 20000"/>
                  <a:gd name="T6" fmla="*/ 2259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1034" y="17143"/>
                    </a:lnTo>
                    <a:lnTo>
                      <a:pt x="19655" y="17143"/>
                    </a:lnTo>
                    <a:lnTo>
                      <a:pt x="179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89" name="Freeform 106"/>
              <p:cNvSpPr>
                <a:spLocks/>
              </p:cNvSpPr>
              <p:nvPr/>
            </p:nvSpPr>
            <p:spPr bwMode="auto">
              <a:xfrm>
                <a:off x="18215" y="8728"/>
                <a:ext cx="998" cy="1921"/>
              </a:xfrm>
              <a:custGeom>
                <a:avLst/>
                <a:gdLst>
                  <a:gd name="T0" fmla="*/ 694 w 20000"/>
                  <a:gd name="T1" fmla="*/ 0 h 20000"/>
                  <a:gd name="T2" fmla="*/ 130 w 20000"/>
                  <a:gd name="T3" fmla="*/ 0 h 20000"/>
                  <a:gd name="T4" fmla="*/ 0 w 20000"/>
                  <a:gd name="T5" fmla="*/ 1852 h 20000"/>
                  <a:gd name="T6" fmla="*/ 955 w 20000"/>
                  <a:gd name="T7" fmla="*/ 1852 h 20000"/>
                  <a:gd name="T8" fmla="*/ 694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3913" y="0"/>
                    </a:moveTo>
                    <a:lnTo>
                      <a:pt x="2609" y="0"/>
                    </a:lnTo>
                    <a:lnTo>
                      <a:pt x="0" y="19286"/>
                    </a:lnTo>
                    <a:lnTo>
                      <a:pt x="19130" y="19286"/>
                    </a:lnTo>
                    <a:lnTo>
                      <a:pt x="139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90" name="Freeform 107"/>
              <p:cNvSpPr>
                <a:spLocks/>
              </p:cNvSpPr>
              <p:nvPr/>
            </p:nvSpPr>
            <p:spPr bwMode="auto">
              <a:xfrm>
                <a:off x="350" y="8178"/>
                <a:ext cx="595" cy="1442"/>
              </a:xfrm>
              <a:custGeom>
                <a:avLst/>
                <a:gdLst>
                  <a:gd name="T0" fmla="*/ 0 w 20000"/>
                  <a:gd name="T1" fmla="*/ 1373 h 20000"/>
                  <a:gd name="T2" fmla="*/ 552 w 20000"/>
                  <a:gd name="T3" fmla="*/ 1373 h 20000"/>
                  <a:gd name="T4" fmla="*/ 552 w 20000"/>
                  <a:gd name="T5" fmla="*/ 0 h 20000"/>
                  <a:gd name="T6" fmla="*/ 0 w 20000"/>
                  <a:gd name="T7" fmla="*/ 0 h 20000"/>
                  <a:gd name="T8" fmla="*/ 0 w 20000"/>
                  <a:gd name="T9" fmla="*/ 137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19048"/>
                    </a:moveTo>
                    <a:lnTo>
                      <a:pt x="18571" y="19048"/>
                    </a:lnTo>
                    <a:lnTo>
                      <a:pt x="18571" y="0"/>
                    </a:lnTo>
                    <a:lnTo>
                      <a:pt x="0" y="0"/>
                    </a:lnTo>
                    <a:lnTo>
                      <a:pt x="0" y="1904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91" name="Freeform 108"/>
              <p:cNvSpPr>
                <a:spLocks/>
              </p:cNvSpPr>
              <p:nvPr/>
            </p:nvSpPr>
            <p:spPr bwMode="auto">
              <a:xfrm>
                <a:off x="1172" y="9003"/>
                <a:ext cx="350" cy="551"/>
              </a:xfrm>
              <a:custGeom>
                <a:avLst/>
                <a:gdLst>
                  <a:gd name="T0" fmla="*/ 0 w 20000"/>
                  <a:gd name="T1" fmla="*/ 482 h 20000"/>
                  <a:gd name="T2" fmla="*/ 0 w 20000"/>
                  <a:gd name="T3" fmla="*/ 0 h 20000"/>
                  <a:gd name="T4" fmla="*/ 306 w 20000"/>
                  <a:gd name="T5" fmla="*/ 0 h 20000"/>
                  <a:gd name="T6" fmla="*/ 306 w 20000"/>
                  <a:gd name="T7" fmla="*/ 482 h 20000"/>
                  <a:gd name="T8" fmla="*/ 0 w 20000"/>
                  <a:gd name="T9" fmla="*/ 482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17500"/>
                    </a:moveTo>
                    <a:lnTo>
                      <a:pt x="0" y="0"/>
                    </a:lnTo>
                    <a:lnTo>
                      <a:pt x="17500" y="0"/>
                    </a:lnTo>
                    <a:lnTo>
                      <a:pt x="17500" y="17500"/>
                    </a:lnTo>
                    <a:lnTo>
                      <a:pt x="0" y="175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92" name="Freeform 109"/>
              <p:cNvSpPr>
                <a:spLocks/>
              </p:cNvSpPr>
              <p:nvPr/>
            </p:nvSpPr>
            <p:spPr bwMode="auto">
              <a:xfrm>
                <a:off x="4427" y="273"/>
                <a:ext cx="9046" cy="5978"/>
              </a:xfrm>
              <a:custGeom>
                <a:avLst/>
                <a:gdLst>
                  <a:gd name="T0" fmla="*/ 696 w 20000"/>
                  <a:gd name="T1" fmla="*/ 5909 h 20000"/>
                  <a:gd name="T2" fmla="*/ 1740 w 20000"/>
                  <a:gd name="T3" fmla="*/ 275 h 20000"/>
                  <a:gd name="T4" fmla="*/ 2262 w 20000"/>
                  <a:gd name="T5" fmla="*/ 206 h 20000"/>
                  <a:gd name="T6" fmla="*/ 6002 w 20000"/>
                  <a:gd name="T7" fmla="*/ 206 h 20000"/>
                  <a:gd name="T8" fmla="*/ 6045 w 20000"/>
                  <a:gd name="T9" fmla="*/ 275 h 20000"/>
                  <a:gd name="T10" fmla="*/ 7567 w 20000"/>
                  <a:gd name="T11" fmla="*/ 4329 h 20000"/>
                  <a:gd name="T12" fmla="*/ 7176 w 20000"/>
                  <a:gd name="T13" fmla="*/ 5909 h 20000"/>
                  <a:gd name="T14" fmla="*/ 9003 w 20000"/>
                  <a:gd name="T15" fmla="*/ 5909 h 20000"/>
                  <a:gd name="T16" fmla="*/ 6176 w 20000"/>
                  <a:gd name="T17" fmla="*/ 0 h 20000"/>
                  <a:gd name="T18" fmla="*/ 6045 w 20000"/>
                  <a:gd name="T19" fmla="*/ 0 h 20000"/>
                  <a:gd name="T20" fmla="*/ 2262 w 20000"/>
                  <a:gd name="T21" fmla="*/ 0 h 20000"/>
                  <a:gd name="T22" fmla="*/ 1479 w 20000"/>
                  <a:gd name="T23" fmla="*/ 69 h 20000"/>
                  <a:gd name="T24" fmla="*/ 0 w 20000"/>
                  <a:gd name="T25" fmla="*/ 5153 h 20000"/>
                  <a:gd name="T26" fmla="*/ 0 w 20000"/>
                  <a:gd name="T27" fmla="*/ 5909 h 20000"/>
                  <a:gd name="T28" fmla="*/ 696 w 20000"/>
                  <a:gd name="T29" fmla="*/ 5909 h 200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000"/>
                  <a:gd name="T46" fmla="*/ 0 h 20000"/>
                  <a:gd name="T47" fmla="*/ 20000 w 20000"/>
                  <a:gd name="T48" fmla="*/ 20000 h 200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000" h="20000">
                    <a:moveTo>
                      <a:pt x="1538" y="19770"/>
                    </a:moveTo>
                    <a:lnTo>
                      <a:pt x="3846" y="920"/>
                    </a:lnTo>
                    <a:lnTo>
                      <a:pt x="5000" y="690"/>
                    </a:lnTo>
                    <a:lnTo>
                      <a:pt x="13269" y="690"/>
                    </a:lnTo>
                    <a:lnTo>
                      <a:pt x="13365" y="920"/>
                    </a:lnTo>
                    <a:lnTo>
                      <a:pt x="16731" y="14483"/>
                    </a:lnTo>
                    <a:lnTo>
                      <a:pt x="15865" y="19770"/>
                    </a:lnTo>
                    <a:lnTo>
                      <a:pt x="19904" y="19770"/>
                    </a:lnTo>
                    <a:lnTo>
                      <a:pt x="13654" y="0"/>
                    </a:lnTo>
                    <a:lnTo>
                      <a:pt x="13365" y="0"/>
                    </a:lnTo>
                    <a:lnTo>
                      <a:pt x="5000" y="0"/>
                    </a:lnTo>
                    <a:lnTo>
                      <a:pt x="3269" y="230"/>
                    </a:lnTo>
                    <a:lnTo>
                      <a:pt x="0" y="17241"/>
                    </a:lnTo>
                    <a:lnTo>
                      <a:pt x="0" y="19770"/>
                    </a:lnTo>
                    <a:lnTo>
                      <a:pt x="1538" y="1977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93" name="Freeform 110"/>
              <p:cNvSpPr>
                <a:spLocks/>
              </p:cNvSpPr>
              <p:nvPr/>
            </p:nvSpPr>
            <p:spPr bwMode="auto">
              <a:xfrm>
                <a:off x="5074" y="548"/>
                <a:ext cx="8137" cy="5775"/>
              </a:xfrm>
              <a:custGeom>
                <a:avLst/>
                <a:gdLst>
                  <a:gd name="T0" fmla="*/ 0 w 20000"/>
                  <a:gd name="T1" fmla="*/ 5706 h 20000"/>
                  <a:gd name="T2" fmla="*/ 8093 w 20000"/>
                  <a:gd name="T3" fmla="*/ 5706 h 20000"/>
                  <a:gd name="T4" fmla="*/ 5483 w 20000"/>
                  <a:gd name="T5" fmla="*/ 0 h 20000"/>
                  <a:gd name="T6" fmla="*/ 1349 w 20000"/>
                  <a:gd name="T7" fmla="*/ 0 h 20000"/>
                  <a:gd name="T8" fmla="*/ 0 w 20000"/>
                  <a:gd name="T9" fmla="*/ 5706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19762"/>
                    </a:moveTo>
                    <a:lnTo>
                      <a:pt x="19893" y="19762"/>
                    </a:lnTo>
                    <a:lnTo>
                      <a:pt x="13476" y="0"/>
                    </a:lnTo>
                    <a:lnTo>
                      <a:pt x="3316" y="0"/>
                    </a:lnTo>
                    <a:lnTo>
                      <a:pt x="0" y="19762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94" name="Freeform 111"/>
              <p:cNvSpPr>
                <a:spLocks/>
              </p:cNvSpPr>
              <p:nvPr/>
            </p:nvSpPr>
            <p:spPr bwMode="auto">
              <a:xfrm>
                <a:off x="8556" y="614"/>
                <a:ext cx="1138" cy="5637"/>
              </a:xfrm>
              <a:custGeom>
                <a:avLst/>
                <a:gdLst>
                  <a:gd name="T0" fmla="*/ 0 w 20000"/>
                  <a:gd name="T1" fmla="*/ 0 h 20000"/>
                  <a:gd name="T2" fmla="*/ 131 w 20000"/>
                  <a:gd name="T3" fmla="*/ 5568 h 20000"/>
                  <a:gd name="T4" fmla="*/ 1094 w 20000"/>
                  <a:gd name="T5" fmla="*/ 5568 h 20000"/>
                  <a:gd name="T6" fmla="*/ 700 w 20000"/>
                  <a:gd name="T7" fmla="*/ 4468 h 20000"/>
                  <a:gd name="T8" fmla="*/ 919 w 20000"/>
                  <a:gd name="T9" fmla="*/ 2750 h 20000"/>
                  <a:gd name="T10" fmla="*/ 569 w 20000"/>
                  <a:gd name="T11" fmla="*/ 2406 h 20000"/>
                  <a:gd name="T12" fmla="*/ 394 w 20000"/>
                  <a:gd name="T13" fmla="*/ 4125 h 20000"/>
                  <a:gd name="T14" fmla="*/ 0 w 20000"/>
                  <a:gd name="T15" fmla="*/ 0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0" y="0"/>
                    </a:moveTo>
                    <a:lnTo>
                      <a:pt x="2308" y="19756"/>
                    </a:lnTo>
                    <a:lnTo>
                      <a:pt x="19231" y="19756"/>
                    </a:lnTo>
                    <a:lnTo>
                      <a:pt x="12308" y="15854"/>
                    </a:lnTo>
                    <a:lnTo>
                      <a:pt x="16154" y="9756"/>
                    </a:lnTo>
                    <a:lnTo>
                      <a:pt x="10000" y="8537"/>
                    </a:lnTo>
                    <a:lnTo>
                      <a:pt x="6923" y="146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95" name="Freeform 112"/>
              <p:cNvSpPr>
                <a:spLocks/>
              </p:cNvSpPr>
              <p:nvPr/>
            </p:nvSpPr>
            <p:spPr bwMode="auto">
              <a:xfrm>
                <a:off x="11304" y="5012"/>
                <a:ext cx="420" cy="1239"/>
              </a:xfrm>
              <a:custGeom>
                <a:avLst/>
                <a:gdLst>
                  <a:gd name="T0" fmla="*/ 0 w 20000"/>
                  <a:gd name="T1" fmla="*/ 1170 h 20000"/>
                  <a:gd name="T2" fmla="*/ 168 w 20000"/>
                  <a:gd name="T3" fmla="*/ 0 h 20000"/>
                  <a:gd name="T4" fmla="*/ 378 w 20000"/>
                  <a:gd name="T5" fmla="*/ 0 h 20000"/>
                  <a:gd name="T6" fmla="*/ 0 w 20000"/>
                  <a:gd name="T7" fmla="*/ 117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18889"/>
                    </a:moveTo>
                    <a:lnTo>
                      <a:pt x="8000" y="0"/>
                    </a:lnTo>
                    <a:lnTo>
                      <a:pt x="18000" y="0"/>
                    </a:lnTo>
                    <a:lnTo>
                      <a:pt x="0" y="1888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96" name="Freeform 113"/>
              <p:cNvSpPr>
                <a:spLocks/>
              </p:cNvSpPr>
              <p:nvPr/>
            </p:nvSpPr>
            <p:spPr bwMode="auto">
              <a:xfrm>
                <a:off x="4864" y="6460"/>
                <a:ext cx="438" cy="3435"/>
              </a:xfrm>
              <a:custGeom>
                <a:avLst/>
                <a:gdLst>
                  <a:gd name="T0" fmla="*/ 394 w 20000"/>
                  <a:gd name="T1" fmla="*/ 0 h 20000"/>
                  <a:gd name="T2" fmla="*/ 0 w 20000"/>
                  <a:gd name="T3" fmla="*/ 1443 h 20000"/>
                  <a:gd name="T4" fmla="*/ 0 w 20000"/>
                  <a:gd name="T5" fmla="*/ 3366 h 20000"/>
                  <a:gd name="T6" fmla="*/ 0 60000 65536"/>
                  <a:gd name="T7" fmla="*/ 0 60000 65536"/>
                  <a:gd name="T8" fmla="*/ 0 60000 65536"/>
                  <a:gd name="T9" fmla="*/ 0 w 20000"/>
                  <a:gd name="T10" fmla="*/ 0 h 20000"/>
                  <a:gd name="T11" fmla="*/ 20000 w 20000"/>
                  <a:gd name="T12" fmla="*/ 20000 h 2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00" h="20000">
                    <a:moveTo>
                      <a:pt x="18000" y="0"/>
                    </a:moveTo>
                    <a:lnTo>
                      <a:pt x="0" y="8400"/>
                    </a:lnTo>
                    <a:lnTo>
                      <a:pt x="0" y="19600"/>
                    </a:lnTo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97" name="Freeform 114"/>
              <p:cNvSpPr>
                <a:spLocks/>
              </p:cNvSpPr>
              <p:nvPr/>
            </p:nvSpPr>
            <p:spPr bwMode="auto">
              <a:xfrm>
                <a:off x="8609" y="614"/>
                <a:ext cx="595" cy="14092"/>
              </a:xfrm>
              <a:custGeom>
                <a:avLst/>
                <a:gdLst>
                  <a:gd name="T0" fmla="*/ 0 w 20000"/>
                  <a:gd name="T1" fmla="*/ 0 h 20000"/>
                  <a:gd name="T2" fmla="*/ 552 w 20000"/>
                  <a:gd name="T3" fmla="*/ 7218 h 20000"/>
                  <a:gd name="T4" fmla="*/ 552 w 20000"/>
                  <a:gd name="T5" fmla="*/ 14023 h 20000"/>
                  <a:gd name="T6" fmla="*/ 0 60000 65536"/>
                  <a:gd name="T7" fmla="*/ 0 60000 65536"/>
                  <a:gd name="T8" fmla="*/ 0 60000 65536"/>
                  <a:gd name="T9" fmla="*/ 0 w 20000"/>
                  <a:gd name="T10" fmla="*/ 0 h 20000"/>
                  <a:gd name="T11" fmla="*/ 20000 w 20000"/>
                  <a:gd name="T12" fmla="*/ 20000 h 2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00" h="20000">
                    <a:moveTo>
                      <a:pt x="0" y="0"/>
                    </a:moveTo>
                    <a:lnTo>
                      <a:pt x="18571" y="10244"/>
                    </a:lnTo>
                    <a:lnTo>
                      <a:pt x="18571" y="19902"/>
                    </a:ln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98" name="Freeform 115"/>
              <p:cNvSpPr>
                <a:spLocks/>
              </p:cNvSpPr>
              <p:nvPr/>
            </p:nvSpPr>
            <p:spPr bwMode="auto">
              <a:xfrm>
                <a:off x="13561" y="6460"/>
                <a:ext cx="210" cy="8317"/>
              </a:xfrm>
              <a:custGeom>
                <a:avLst/>
                <a:gdLst>
                  <a:gd name="T0" fmla="*/ 0 w 20000"/>
                  <a:gd name="T1" fmla="*/ 0 h 20000"/>
                  <a:gd name="T2" fmla="*/ 168 w 20000"/>
                  <a:gd name="T3" fmla="*/ 1650 h 20000"/>
                  <a:gd name="T4" fmla="*/ 168 w 20000"/>
                  <a:gd name="T5" fmla="*/ 7011 h 20000"/>
                  <a:gd name="T6" fmla="*/ 0 w 20000"/>
                  <a:gd name="T7" fmla="*/ 8248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0"/>
                    </a:moveTo>
                    <a:lnTo>
                      <a:pt x="16000" y="3967"/>
                    </a:lnTo>
                    <a:lnTo>
                      <a:pt x="16000" y="16860"/>
                    </a:lnTo>
                    <a:lnTo>
                      <a:pt x="0" y="19835"/>
                    </a:ln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99" name="Freeform 116"/>
              <p:cNvSpPr>
                <a:spLocks/>
              </p:cNvSpPr>
              <p:nvPr/>
            </p:nvSpPr>
            <p:spPr bwMode="auto">
              <a:xfrm>
                <a:off x="3430" y="548"/>
                <a:ext cx="2134" cy="5015"/>
              </a:xfrm>
              <a:custGeom>
                <a:avLst/>
                <a:gdLst>
                  <a:gd name="T0" fmla="*/ 0 w 20000"/>
                  <a:gd name="T1" fmla="*/ 4946 h 20000"/>
                  <a:gd name="T2" fmla="*/ 523 w 20000"/>
                  <a:gd name="T3" fmla="*/ 4946 h 20000"/>
                  <a:gd name="T4" fmla="*/ 2090 w 20000"/>
                  <a:gd name="T5" fmla="*/ 69 h 20000"/>
                  <a:gd name="T6" fmla="*/ 1786 w 20000"/>
                  <a:gd name="T7" fmla="*/ 0 h 20000"/>
                  <a:gd name="T8" fmla="*/ 0 w 20000"/>
                  <a:gd name="T9" fmla="*/ 4946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19726"/>
                    </a:moveTo>
                    <a:lnTo>
                      <a:pt x="4898" y="19726"/>
                    </a:lnTo>
                    <a:lnTo>
                      <a:pt x="19592" y="274"/>
                    </a:lnTo>
                    <a:lnTo>
                      <a:pt x="16735" y="0"/>
                    </a:lnTo>
                    <a:lnTo>
                      <a:pt x="0" y="197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00" name="Freeform 117"/>
              <p:cNvSpPr>
                <a:spLocks/>
              </p:cNvSpPr>
              <p:nvPr/>
            </p:nvSpPr>
            <p:spPr bwMode="auto">
              <a:xfrm>
                <a:off x="5127" y="8794"/>
                <a:ext cx="822" cy="485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416 h 20000"/>
                  <a:gd name="T4" fmla="*/ 779 w 20000"/>
                  <a:gd name="T5" fmla="*/ 416 h 20000"/>
                  <a:gd name="T6" fmla="*/ 779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7143"/>
                    </a:lnTo>
                    <a:lnTo>
                      <a:pt x="18947" y="17143"/>
                    </a:lnTo>
                    <a:lnTo>
                      <a:pt x="189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01" name="Freeform 118"/>
              <p:cNvSpPr>
                <a:spLocks/>
              </p:cNvSpPr>
              <p:nvPr/>
            </p:nvSpPr>
            <p:spPr bwMode="auto">
              <a:xfrm>
                <a:off x="9431" y="8794"/>
                <a:ext cx="823" cy="485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416 h 20000"/>
                  <a:gd name="T4" fmla="*/ 780 w 20000"/>
                  <a:gd name="T5" fmla="*/ 416 h 20000"/>
                  <a:gd name="T6" fmla="*/ 78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7143"/>
                    </a:lnTo>
                    <a:lnTo>
                      <a:pt x="18947" y="17143"/>
                    </a:lnTo>
                    <a:lnTo>
                      <a:pt x="189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02" name="Freeform 119"/>
              <p:cNvSpPr>
                <a:spLocks/>
              </p:cNvSpPr>
              <p:nvPr/>
            </p:nvSpPr>
            <p:spPr bwMode="auto">
              <a:xfrm>
                <a:off x="13421" y="5700"/>
                <a:ext cx="5389" cy="2406"/>
              </a:xfrm>
              <a:custGeom>
                <a:avLst/>
                <a:gdLst>
                  <a:gd name="T0" fmla="*/ 0 w 20000"/>
                  <a:gd name="T1" fmla="*/ 0 h 20000"/>
                  <a:gd name="T2" fmla="*/ 521 w 20000"/>
                  <a:gd name="T3" fmla="*/ 962 h 20000"/>
                  <a:gd name="T4" fmla="*/ 5346 w 20000"/>
                  <a:gd name="T5" fmla="*/ 2337 h 20000"/>
                  <a:gd name="T6" fmla="*/ 0 60000 65536"/>
                  <a:gd name="T7" fmla="*/ 0 60000 65536"/>
                  <a:gd name="T8" fmla="*/ 0 60000 65536"/>
                  <a:gd name="T9" fmla="*/ 0 w 20000"/>
                  <a:gd name="T10" fmla="*/ 0 h 20000"/>
                  <a:gd name="T11" fmla="*/ 20000 w 20000"/>
                  <a:gd name="T12" fmla="*/ 20000 h 2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00" h="20000">
                    <a:moveTo>
                      <a:pt x="0" y="0"/>
                    </a:moveTo>
                    <a:lnTo>
                      <a:pt x="1935" y="8000"/>
                    </a:lnTo>
                    <a:lnTo>
                      <a:pt x="19839" y="19429"/>
                    </a:lnTo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03" name="Freeform 120"/>
              <p:cNvSpPr>
                <a:spLocks/>
              </p:cNvSpPr>
              <p:nvPr/>
            </p:nvSpPr>
            <p:spPr bwMode="auto">
              <a:xfrm>
                <a:off x="682" y="11199"/>
                <a:ext cx="53" cy="350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3438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0" y="19608"/>
                    </a:lnTo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04" name="Freeform 121"/>
              <p:cNvSpPr>
                <a:spLocks/>
              </p:cNvSpPr>
              <p:nvPr/>
            </p:nvSpPr>
            <p:spPr bwMode="auto">
              <a:xfrm>
                <a:off x="3342" y="11684"/>
                <a:ext cx="2572" cy="8317"/>
              </a:xfrm>
              <a:custGeom>
                <a:avLst/>
                <a:gdLst>
                  <a:gd name="T0" fmla="*/ 2528 w 20000"/>
                  <a:gd name="T1" fmla="*/ 4055 h 20000"/>
                  <a:gd name="T2" fmla="*/ 2528 w 20000"/>
                  <a:gd name="T3" fmla="*/ 3437 h 20000"/>
                  <a:gd name="T4" fmla="*/ 2441 w 20000"/>
                  <a:gd name="T5" fmla="*/ 3093 h 20000"/>
                  <a:gd name="T6" fmla="*/ 2354 w 20000"/>
                  <a:gd name="T7" fmla="*/ 2474 h 20000"/>
                  <a:gd name="T8" fmla="*/ 2354 w 20000"/>
                  <a:gd name="T9" fmla="*/ 2131 h 20000"/>
                  <a:gd name="T10" fmla="*/ 2354 w 20000"/>
                  <a:gd name="T11" fmla="*/ 1650 h 20000"/>
                  <a:gd name="T12" fmla="*/ 2136 w 20000"/>
                  <a:gd name="T13" fmla="*/ 1237 h 20000"/>
                  <a:gd name="T14" fmla="*/ 2049 w 20000"/>
                  <a:gd name="T15" fmla="*/ 756 h 20000"/>
                  <a:gd name="T16" fmla="*/ 1962 w 20000"/>
                  <a:gd name="T17" fmla="*/ 481 h 20000"/>
                  <a:gd name="T18" fmla="*/ 1744 w 20000"/>
                  <a:gd name="T19" fmla="*/ 206 h 20000"/>
                  <a:gd name="T20" fmla="*/ 1656 w 20000"/>
                  <a:gd name="T21" fmla="*/ 69 h 20000"/>
                  <a:gd name="T22" fmla="*/ 1569 w 20000"/>
                  <a:gd name="T23" fmla="*/ 0 h 20000"/>
                  <a:gd name="T24" fmla="*/ 1351 w 20000"/>
                  <a:gd name="T25" fmla="*/ 0 h 20000"/>
                  <a:gd name="T26" fmla="*/ 1264 w 20000"/>
                  <a:gd name="T27" fmla="*/ 0 h 20000"/>
                  <a:gd name="T28" fmla="*/ 959 w 20000"/>
                  <a:gd name="T29" fmla="*/ 0 h 20000"/>
                  <a:gd name="T30" fmla="*/ 872 w 20000"/>
                  <a:gd name="T31" fmla="*/ 0 h 20000"/>
                  <a:gd name="T32" fmla="*/ 785 w 20000"/>
                  <a:gd name="T33" fmla="*/ 0 h 20000"/>
                  <a:gd name="T34" fmla="*/ 567 w 20000"/>
                  <a:gd name="T35" fmla="*/ 206 h 20000"/>
                  <a:gd name="T36" fmla="*/ 523 w 20000"/>
                  <a:gd name="T37" fmla="*/ 481 h 20000"/>
                  <a:gd name="T38" fmla="*/ 305 w 20000"/>
                  <a:gd name="T39" fmla="*/ 756 h 20000"/>
                  <a:gd name="T40" fmla="*/ 174 w 20000"/>
                  <a:gd name="T41" fmla="*/ 1237 h 20000"/>
                  <a:gd name="T42" fmla="*/ 131 w 20000"/>
                  <a:gd name="T43" fmla="*/ 1512 h 20000"/>
                  <a:gd name="T44" fmla="*/ 0 w 20000"/>
                  <a:gd name="T45" fmla="*/ 1925 h 20000"/>
                  <a:gd name="T46" fmla="*/ 0 w 20000"/>
                  <a:gd name="T47" fmla="*/ 2406 h 20000"/>
                  <a:gd name="T48" fmla="*/ 0 w 20000"/>
                  <a:gd name="T49" fmla="*/ 2887 h 20000"/>
                  <a:gd name="T50" fmla="*/ 0 w 20000"/>
                  <a:gd name="T51" fmla="*/ 3437 h 20000"/>
                  <a:gd name="T52" fmla="*/ 0 w 20000"/>
                  <a:gd name="T53" fmla="*/ 3849 h 20000"/>
                  <a:gd name="T54" fmla="*/ 0 w 20000"/>
                  <a:gd name="T55" fmla="*/ 4262 h 20000"/>
                  <a:gd name="T56" fmla="*/ 0 w 20000"/>
                  <a:gd name="T57" fmla="*/ 4811 h 20000"/>
                  <a:gd name="T58" fmla="*/ 0 w 20000"/>
                  <a:gd name="T59" fmla="*/ 5362 h 20000"/>
                  <a:gd name="T60" fmla="*/ 0 w 20000"/>
                  <a:gd name="T61" fmla="*/ 5843 h 20000"/>
                  <a:gd name="T62" fmla="*/ 131 w 20000"/>
                  <a:gd name="T63" fmla="*/ 6255 h 20000"/>
                  <a:gd name="T64" fmla="*/ 174 w 20000"/>
                  <a:gd name="T65" fmla="*/ 6599 h 20000"/>
                  <a:gd name="T66" fmla="*/ 305 w 20000"/>
                  <a:gd name="T67" fmla="*/ 7011 h 20000"/>
                  <a:gd name="T68" fmla="*/ 392 w 20000"/>
                  <a:gd name="T69" fmla="*/ 7355 h 20000"/>
                  <a:gd name="T70" fmla="*/ 523 w 20000"/>
                  <a:gd name="T71" fmla="*/ 7630 h 20000"/>
                  <a:gd name="T72" fmla="*/ 698 w 20000"/>
                  <a:gd name="T73" fmla="*/ 7836 h 20000"/>
                  <a:gd name="T74" fmla="*/ 785 w 20000"/>
                  <a:gd name="T75" fmla="*/ 8042 h 20000"/>
                  <a:gd name="T76" fmla="*/ 959 w 20000"/>
                  <a:gd name="T77" fmla="*/ 8248 h 20000"/>
                  <a:gd name="T78" fmla="*/ 1090 w 20000"/>
                  <a:gd name="T79" fmla="*/ 8248 h 20000"/>
                  <a:gd name="T80" fmla="*/ 1264 w 20000"/>
                  <a:gd name="T81" fmla="*/ 8248 h 20000"/>
                  <a:gd name="T82" fmla="*/ 1482 w 20000"/>
                  <a:gd name="T83" fmla="*/ 8248 h 20000"/>
                  <a:gd name="T84" fmla="*/ 1569 w 20000"/>
                  <a:gd name="T85" fmla="*/ 7836 h 20000"/>
                  <a:gd name="T86" fmla="*/ 1744 w 20000"/>
                  <a:gd name="T87" fmla="*/ 7836 h 20000"/>
                  <a:gd name="T88" fmla="*/ 1874 w 20000"/>
                  <a:gd name="T89" fmla="*/ 7423 h 20000"/>
                  <a:gd name="T90" fmla="*/ 2049 w 20000"/>
                  <a:gd name="T91" fmla="*/ 7286 h 20000"/>
                  <a:gd name="T92" fmla="*/ 2049 w 20000"/>
                  <a:gd name="T93" fmla="*/ 7011 h 20000"/>
                  <a:gd name="T94" fmla="*/ 2136 w 20000"/>
                  <a:gd name="T95" fmla="*/ 6599 h 20000"/>
                  <a:gd name="T96" fmla="*/ 2354 w 20000"/>
                  <a:gd name="T97" fmla="*/ 6118 h 20000"/>
                  <a:gd name="T98" fmla="*/ 2354 w 20000"/>
                  <a:gd name="T99" fmla="*/ 5705 h 20000"/>
                  <a:gd name="T100" fmla="*/ 2441 w 20000"/>
                  <a:gd name="T101" fmla="*/ 5155 h 20000"/>
                  <a:gd name="T102" fmla="*/ 2441 w 20000"/>
                  <a:gd name="T103" fmla="*/ 4811 h 20000"/>
                  <a:gd name="T104" fmla="*/ 2528 w 20000"/>
                  <a:gd name="T105" fmla="*/ 4193 h 20000"/>
                  <a:gd name="T106" fmla="*/ 2528 w 20000"/>
                  <a:gd name="T107" fmla="*/ 4055 h 200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000"/>
                  <a:gd name="T163" fmla="*/ 0 h 20000"/>
                  <a:gd name="T164" fmla="*/ 20000 w 20000"/>
                  <a:gd name="T165" fmla="*/ 20000 h 200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000" h="20000">
                    <a:moveTo>
                      <a:pt x="19661" y="9752"/>
                    </a:moveTo>
                    <a:lnTo>
                      <a:pt x="19661" y="8264"/>
                    </a:lnTo>
                    <a:lnTo>
                      <a:pt x="18983" y="7438"/>
                    </a:lnTo>
                    <a:lnTo>
                      <a:pt x="18305" y="5950"/>
                    </a:lnTo>
                    <a:lnTo>
                      <a:pt x="18305" y="5124"/>
                    </a:lnTo>
                    <a:lnTo>
                      <a:pt x="18305" y="3967"/>
                    </a:lnTo>
                    <a:lnTo>
                      <a:pt x="16610" y="2975"/>
                    </a:lnTo>
                    <a:lnTo>
                      <a:pt x="15932" y="1818"/>
                    </a:lnTo>
                    <a:lnTo>
                      <a:pt x="15254" y="1157"/>
                    </a:lnTo>
                    <a:lnTo>
                      <a:pt x="13559" y="496"/>
                    </a:lnTo>
                    <a:lnTo>
                      <a:pt x="12881" y="165"/>
                    </a:lnTo>
                    <a:lnTo>
                      <a:pt x="12203" y="0"/>
                    </a:lnTo>
                    <a:lnTo>
                      <a:pt x="10508" y="0"/>
                    </a:lnTo>
                    <a:lnTo>
                      <a:pt x="9831" y="0"/>
                    </a:lnTo>
                    <a:lnTo>
                      <a:pt x="7458" y="0"/>
                    </a:lnTo>
                    <a:lnTo>
                      <a:pt x="6780" y="0"/>
                    </a:lnTo>
                    <a:lnTo>
                      <a:pt x="6102" y="0"/>
                    </a:lnTo>
                    <a:lnTo>
                      <a:pt x="4407" y="496"/>
                    </a:lnTo>
                    <a:lnTo>
                      <a:pt x="4068" y="1157"/>
                    </a:lnTo>
                    <a:lnTo>
                      <a:pt x="2373" y="1818"/>
                    </a:lnTo>
                    <a:lnTo>
                      <a:pt x="1356" y="2975"/>
                    </a:lnTo>
                    <a:lnTo>
                      <a:pt x="1017" y="3636"/>
                    </a:lnTo>
                    <a:lnTo>
                      <a:pt x="0" y="4628"/>
                    </a:lnTo>
                    <a:lnTo>
                      <a:pt x="0" y="5785"/>
                    </a:lnTo>
                    <a:lnTo>
                      <a:pt x="0" y="6942"/>
                    </a:lnTo>
                    <a:lnTo>
                      <a:pt x="0" y="8264"/>
                    </a:lnTo>
                    <a:lnTo>
                      <a:pt x="0" y="9256"/>
                    </a:lnTo>
                    <a:lnTo>
                      <a:pt x="0" y="10248"/>
                    </a:lnTo>
                    <a:lnTo>
                      <a:pt x="0" y="11570"/>
                    </a:lnTo>
                    <a:lnTo>
                      <a:pt x="0" y="12893"/>
                    </a:lnTo>
                    <a:lnTo>
                      <a:pt x="0" y="14050"/>
                    </a:lnTo>
                    <a:lnTo>
                      <a:pt x="1017" y="15041"/>
                    </a:lnTo>
                    <a:lnTo>
                      <a:pt x="1356" y="15868"/>
                    </a:lnTo>
                    <a:lnTo>
                      <a:pt x="2373" y="16860"/>
                    </a:lnTo>
                    <a:lnTo>
                      <a:pt x="3051" y="17686"/>
                    </a:lnTo>
                    <a:lnTo>
                      <a:pt x="4068" y="18347"/>
                    </a:lnTo>
                    <a:lnTo>
                      <a:pt x="5424" y="18843"/>
                    </a:lnTo>
                    <a:lnTo>
                      <a:pt x="6102" y="19339"/>
                    </a:lnTo>
                    <a:lnTo>
                      <a:pt x="7458" y="19835"/>
                    </a:lnTo>
                    <a:lnTo>
                      <a:pt x="8475" y="19835"/>
                    </a:lnTo>
                    <a:lnTo>
                      <a:pt x="9831" y="19835"/>
                    </a:lnTo>
                    <a:lnTo>
                      <a:pt x="11525" y="19835"/>
                    </a:lnTo>
                    <a:lnTo>
                      <a:pt x="12203" y="18843"/>
                    </a:lnTo>
                    <a:lnTo>
                      <a:pt x="13559" y="18843"/>
                    </a:lnTo>
                    <a:lnTo>
                      <a:pt x="14576" y="17851"/>
                    </a:lnTo>
                    <a:lnTo>
                      <a:pt x="15932" y="17521"/>
                    </a:lnTo>
                    <a:lnTo>
                      <a:pt x="15932" y="16860"/>
                    </a:lnTo>
                    <a:lnTo>
                      <a:pt x="16610" y="15868"/>
                    </a:lnTo>
                    <a:lnTo>
                      <a:pt x="18305" y="14711"/>
                    </a:lnTo>
                    <a:lnTo>
                      <a:pt x="18305" y="13719"/>
                    </a:lnTo>
                    <a:lnTo>
                      <a:pt x="18983" y="12397"/>
                    </a:lnTo>
                    <a:lnTo>
                      <a:pt x="18983" y="11570"/>
                    </a:lnTo>
                    <a:lnTo>
                      <a:pt x="19661" y="10083"/>
                    </a:lnTo>
                    <a:lnTo>
                      <a:pt x="19661" y="97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05" name="Freeform 122"/>
              <p:cNvSpPr>
                <a:spLocks/>
              </p:cNvSpPr>
              <p:nvPr/>
            </p:nvSpPr>
            <p:spPr bwMode="auto">
              <a:xfrm>
                <a:off x="3902" y="13401"/>
                <a:ext cx="1400" cy="4470"/>
              </a:xfrm>
              <a:custGeom>
                <a:avLst/>
                <a:gdLst>
                  <a:gd name="T0" fmla="*/ 1356 w 20000"/>
                  <a:gd name="T1" fmla="*/ 2063 h 20000"/>
                  <a:gd name="T2" fmla="*/ 1356 w 20000"/>
                  <a:gd name="T3" fmla="*/ 1651 h 20000"/>
                  <a:gd name="T4" fmla="*/ 1269 w 20000"/>
                  <a:gd name="T5" fmla="*/ 1307 h 20000"/>
                  <a:gd name="T6" fmla="*/ 1181 w 20000"/>
                  <a:gd name="T7" fmla="*/ 963 h 20000"/>
                  <a:gd name="T8" fmla="*/ 1181 w 20000"/>
                  <a:gd name="T9" fmla="*/ 757 h 20000"/>
                  <a:gd name="T10" fmla="*/ 1094 w 20000"/>
                  <a:gd name="T11" fmla="*/ 481 h 20000"/>
                  <a:gd name="T12" fmla="*/ 962 w 20000"/>
                  <a:gd name="T13" fmla="*/ 206 h 20000"/>
                  <a:gd name="T14" fmla="*/ 962 w 20000"/>
                  <a:gd name="T15" fmla="*/ 0 h 20000"/>
                  <a:gd name="T16" fmla="*/ 787 w 20000"/>
                  <a:gd name="T17" fmla="*/ 0 h 20000"/>
                  <a:gd name="T18" fmla="*/ 700 w 20000"/>
                  <a:gd name="T19" fmla="*/ 0 h 20000"/>
                  <a:gd name="T20" fmla="*/ 569 w 20000"/>
                  <a:gd name="T21" fmla="*/ 0 h 20000"/>
                  <a:gd name="T22" fmla="*/ 481 w 20000"/>
                  <a:gd name="T23" fmla="*/ 0 h 20000"/>
                  <a:gd name="T24" fmla="*/ 306 w 20000"/>
                  <a:gd name="T25" fmla="*/ 0 h 20000"/>
                  <a:gd name="T26" fmla="*/ 306 w 20000"/>
                  <a:gd name="T27" fmla="*/ 69 h 20000"/>
                  <a:gd name="T28" fmla="*/ 131 w 20000"/>
                  <a:gd name="T29" fmla="*/ 275 h 20000"/>
                  <a:gd name="T30" fmla="*/ 131 w 20000"/>
                  <a:gd name="T31" fmla="*/ 481 h 20000"/>
                  <a:gd name="T32" fmla="*/ 0 w 20000"/>
                  <a:gd name="T33" fmla="*/ 757 h 20000"/>
                  <a:gd name="T34" fmla="*/ 0 w 20000"/>
                  <a:gd name="T35" fmla="*/ 1031 h 20000"/>
                  <a:gd name="T36" fmla="*/ 0 w 20000"/>
                  <a:gd name="T37" fmla="*/ 1513 h 20000"/>
                  <a:gd name="T38" fmla="*/ 0 w 20000"/>
                  <a:gd name="T39" fmla="*/ 1788 h 20000"/>
                  <a:gd name="T40" fmla="*/ 0 w 20000"/>
                  <a:gd name="T41" fmla="*/ 2063 h 20000"/>
                  <a:gd name="T42" fmla="*/ 0 w 20000"/>
                  <a:gd name="T43" fmla="*/ 2682 h 20000"/>
                  <a:gd name="T44" fmla="*/ 0 w 20000"/>
                  <a:gd name="T45" fmla="*/ 2819 h 20000"/>
                  <a:gd name="T46" fmla="*/ 0 w 20000"/>
                  <a:gd name="T47" fmla="*/ 3232 h 20000"/>
                  <a:gd name="T48" fmla="*/ 0 w 20000"/>
                  <a:gd name="T49" fmla="*/ 3507 h 20000"/>
                  <a:gd name="T50" fmla="*/ 131 w 20000"/>
                  <a:gd name="T51" fmla="*/ 3782 h 20000"/>
                  <a:gd name="T52" fmla="*/ 175 w 20000"/>
                  <a:gd name="T53" fmla="*/ 3989 h 20000"/>
                  <a:gd name="T54" fmla="*/ 306 w 20000"/>
                  <a:gd name="T55" fmla="*/ 3989 h 20000"/>
                  <a:gd name="T56" fmla="*/ 481 w 20000"/>
                  <a:gd name="T57" fmla="*/ 4264 h 20000"/>
                  <a:gd name="T58" fmla="*/ 481 w 20000"/>
                  <a:gd name="T59" fmla="*/ 4401 h 20000"/>
                  <a:gd name="T60" fmla="*/ 700 w 20000"/>
                  <a:gd name="T61" fmla="*/ 4401 h 20000"/>
                  <a:gd name="T62" fmla="*/ 700 w 20000"/>
                  <a:gd name="T63" fmla="*/ 4264 h 20000"/>
                  <a:gd name="T64" fmla="*/ 875 w 20000"/>
                  <a:gd name="T65" fmla="*/ 3989 h 20000"/>
                  <a:gd name="T66" fmla="*/ 962 w 20000"/>
                  <a:gd name="T67" fmla="*/ 3989 h 20000"/>
                  <a:gd name="T68" fmla="*/ 1094 w 20000"/>
                  <a:gd name="T69" fmla="*/ 3782 h 20000"/>
                  <a:gd name="T70" fmla="*/ 1181 w 20000"/>
                  <a:gd name="T71" fmla="*/ 3507 h 20000"/>
                  <a:gd name="T72" fmla="*/ 1181 w 20000"/>
                  <a:gd name="T73" fmla="*/ 3232 h 20000"/>
                  <a:gd name="T74" fmla="*/ 1269 w 20000"/>
                  <a:gd name="T75" fmla="*/ 2819 h 20000"/>
                  <a:gd name="T76" fmla="*/ 1356 w 20000"/>
                  <a:gd name="T77" fmla="*/ 2476 h 20000"/>
                  <a:gd name="T78" fmla="*/ 1356 w 20000"/>
                  <a:gd name="T79" fmla="*/ 2063 h 200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000"/>
                  <a:gd name="T121" fmla="*/ 0 h 20000"/>
                  <a:gd name="T122" fmla="*/ 20000 w 20000"/>
                  <a:gd name="T123" fmla="*/ 20000 h 200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000" h="20000">
                    <a:moveTo>
                      <a:pt x="19375" y="9231"/>
                    </a:moveTo>
                    <a:lnTo>
                      <a:pt x="19375" y="7385"/>
                    </a:lnTo>
                    <a:lnTo>
                      <a:pt x="18125" y="5846"/>
                    </a:lnTo>
                    <a:lnTo>
                      <a:pt x="16875" y="4308"/>
                    </a:lnTo>
                    <a:lnTo>
                      <a:pt x="16875" y="3385"/>
                    </a:lnTo>
                    <a:lnTo>
                      <a:pt x="15625" y="2154"/>
                    </a:lnTo>
                    <a:lnTo>
                      <a:pt x="13750" y="923"/>
                    </a:lnTo>
                    <a:lnTo>
                      <a:pt x="13750" y="0"/>
                    </a:lnTo>
                    <a:lnTo>
                      <a:pt x="11250" y="0"/>
                    </a:lnTo>
                    <a:lnTo>
                      <a:pt x="10000" y="0"/>
                    </a:lnTo>
                    <a:lnTo>
                      <a:pt x="8125" y="0"/>
                    </a:lnTo>
                    <a:lnTo>
                      <a:pt x="6875" y="0"/>
                    </a:lnTo>
                    <a:lnTo>
                      <a:pt x="4375" y="0"/>
                    </a:lnTo>
                    <a:lnTo>
                      <a:pt x="4375" y="308"/>
                    </a:lnTo>
                    <a:lnTo>
                      <a:pt x="1875" y="1231"/>
                    </a:lnTo>
                    <a:lnTo>
                      <a:pt x="1875" y="2154"/>
                    </a:lnTo>
                    <a:lnTo>
                      <a:pt x="0" y="3385"/>
                    </a:lnTo>
                    <a:lnTo>
                      <a:pt x="0" y="4615"/>
                    </a:lnTo>
                    <a:lnTo>
                      <a:pt x="0" y="6769"/>
                    </a:lnTo>
                    <a:lnTo>
                      <a:pt x="0" y="8000"/>
                    </a:lnTo>
                    <a:lnTo>
                      <a:pt x="0" y="9231"/>
                    </a:lnTo>
                    <a:lnTo>
                      <a:pt x="0" y="12000"/>
                    </a:lnTo>
                    <a:lnTo>
                      <a:pt x="0" y="12615"/>
                    </a:lnTo>
                    <a:lnTo>
                      <a:pt x="0" y="14462"/>
                    </a:lnTo>
                    <a:lnTo>
                      <a:pt x="0" y="15692"/>
                    </a:lnTo>
                    <a:lnTo>
                      <a:pt x="1875" y="16923"/>
                    </a:lnTo>
                    <a:lnTo>
                      <a:pt x="2500" y="17846"/>
                    </a:lnTo>
                    <a:lnTo>
                      <a:pt x="4375" y="17846"/>
                    </a:lnTo>
                    <a:lnTo>
                      <a:pt x="6875" y="19077"/>
                    </a:lnTo>
                    <a:lnTo>
                      <a:pt x="6875" y="19692"/>
                    </a:lnTo>
                    <a:lnTo>
                      <a:pt x="10000" y="19692"/>
                    </a:lnTo>
                    <a:lnTo>
                      <a:pt x="10000" y="19077"/>
                    </a:lnTo>
                    <a:lnTo>
                      <a:pt x="12500" y="17846"/>
                    </a:lnTo>
                    <a:lnTo>
                      <a:pt x="13750" y="17846"/>
                    </a:lnTo>
                    <a:lnTo>
                      <a:pt x="15625" y="16923"/>
                    </a:lnTo>
                    <a:lnTo>
                      <a:pt x="16875" y="15692"/>
                    </a:lnTo>
                    <a:lnTo>
                      <a:pt x="16875" y="14462"/>
                    </a:lnTo>
                    <a:lnTo>
                      <a:pt x="18125" y="12615"/>
                    </a:lnTo>
                    <a:lnTo>
                      <a:pt x="19375" y="11077"/>
                    </a:lnTo>
                    <a:lnTo>
                      <a:pt x="19375" y="9231"/>
                    </a:lnTo>
                    <a:close/>
                  </a:path>
                </a:pathLst>
              </a:custGeom>
              <a:solidFill>
                <a:srgbClr val="000000"/>
              </a:solidFill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06" name="Freeform 123"/>
              <p:cNvSpPr>
                <a:spLocks/>
              </p:cNvSpPr>
              <p:nvPr/>
            </p:nvSpPr>
            <p:spPr bwMode="auto">
              <a:xfrm>
                <a:off x="3902" y="15807"/>
                <a:ext cx="1400" cy="206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206 h 20000"/>
                  <a:gd name="T4" fmla="*/ 0 w 20000"/>
                  <a:gd name="T5" fmla="*/ 550 h 20000"/>
                  <a:gd name="T6" fmla="*/ 0 w 20000"/>
                  <a:gd name="T7" fmla="*/ 963 h 20000"/>
                  <a:gd name="T8" fmla="*/ 0 w 20000"/>
                  <a:gd name="T9" fmla="*/ 1101 h 20000"/>
                  <a:gd name="T10" fmla="*/ 131 w 20000"/>
                  <a:gd name="T11" fmla="*/ 1307 h 20000"/>
                  <a:gd name="T12" fmla="*/ 175 w 20000"/>
                  <a:gd name="T13" fmla="*/ 1582 h 20000"/>
                  <a:gd name="T14" fmla="*/ 306 w 20000"/>
                  <a:gd name="T15" fmla="*/ 1789 h 20000"/>
                  <a:gd name="T16" fmla="*/ 481 w 20000"/>
                  <a:gd name="T17" fmla="*/ 1858 h 20000"/>
                  <a:gd name="T18" fmla="*/ 481 w 20000"/>
                  <a:gd name="T19" fmla="*/ 1995 h 20000"/>
                  <a:gd name="T20" fmla="*/ 700 w 20000"/>
                  <a:gd name="T21" fmla="*/ 1995 h 20000"/>
                  <a:gd name="T22" fmla="*/ 700 w 20000"/>
                  <a:gd name="T23" fmla="*/ 1858 h 20000"/>
                  <a:gd name="T24" fmla="*/ 875 w 20000"/>
                  <a:gd name="T25" fmla="*/ 1789 h 20000"/>
                  <a:gd name="T26" fmla="*/ 962 w 20000"/>
                  <a:gd name="T27" fmla="*/ 1582 h 20000"/>
                  <a:gd name="T28" fmla="*/ 1094 w 20000"/>
                  <a:gd name="T29" fmla="*/ 1307 h 20000"/>
                  <a:gd name="T30" fmla="*/ 1181 w 20000"/>
                  <a:gd name="T31" fmla="*/ 1101 h 20000"/>
                  <a:gd name="T32" fmla="*/ 1181 w 20000"/>
                  <a:gd name="T33" fmla="*/ 826 h 20000"/>
                  <a:gd name="T34" fmla="*/ 1269 w 20000"/>
                  <a:gd name="T35" fmla="*/ 550 h 20000"/>
                  <a:gd name="T36" fmla="*/ 1356 w 20000"/>
                  <a:gd name="T37" fmla="*/ 0 h 20000"/>
                  <a:gd name="T38" fmla="*/ 1356 w 20000"/>
                  <a:gd name="T39" fmla="*/ 0 h 20000"/>
                  <a:gd name="T40" fmla="*/ 0 w 20000"/>
                  <a:gd name="T41" fmla="*/ 0 h 2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000"/>
                  <a:gd name="T64" fmla="*/ 0 h 20000"/>
                  <a:gd name="T65" fmla="*/ 20000 w 20000"/>
                  <a:gd name="T66" fmla="*/ 20000 h 200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000" h="20000">
                    <a:moveTo>
                      <a:pt x="0" y="0"/>
                    </a:moveTo>
                    <a:lnTo>
                      <a:pt x="0" y="2000"/>
                    </a:lnTo>
                    <a:lnTo>
                      <a:pt x="0" y="5333"/>
                    </a:lnTo>
                    <a:lnTo>
                      <a:pt x="0" y="9333"/>
                    </a:lnTo>
                    <a:lnTo>
                      <a:pt x="0" y="10667"/>
                    </a:lnTo>
                    <a:lnTo>
                      <a:pt x="1875" y="12667"/>
                    </a:lnTo>
                    <a:lnTo>
                      <a:pt x="2500" y="15333"/>
                    </a:lnTo>
                    <a:lnTo>
                      <a:pt x="4375" y="17333"/>
                    </a:lnTo>
                    <a:lnTo>
                      <a:pt x="6875" y="18000"/>
                    </a:lnTo>
                    <a:lnTo>
                      <a:pt x="6875" y="19333"/>
                    </a:lnTo>
                    <a:lnTo>
                      <a:pt x="10000" y="19333"/>
                    </a:lnTo>
                    <a:lnTo>
                      <a:pt x="10000" y="18000"/>
                    </a:lnTo>
                    <a:lnTo>
                      <a:pt x="12500" y="17333"/>
                    </a:lnTo>
                    <a:lnTo>
                      <a:pt x="13750" y="15333"/>
                    </a:lnTo>
                    <a:lnTo>
                      <a:pt x="15625" y="12667"/>
                    </a:lnTo>
                    <a:lnTo>
                      <a:pt x="16875" y="10667"/>
                    </a:lnTo>
                    <a:lnTo>
                      <a:pt x="16875" y="8000"/>
                    </a:lnTo>
                    <a:lnTo>
                      <a:pt x="18125" y="5333"/>
                    </a:lnTo>
                    <a:lnTo>
                      <a:pt x="193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07" name="Freeform 124"/>
              <p:cNvSpPr>
                <a:spLocks/>
              </p:cNvSpPr>
              <p:nvPr/>
            </p:nvSpPr>
            <p:spPr bwMode="auto">
              <a:xfrm>
                <a:off x="14681" y="11684"/>
                <a:ext cx="2572" cy="8317"/>
              </a:xfrm>
              <a:custGeom>
                <a:avLst/>
                <a:gdLst>
                  <a:gd name="T0" fmla="*/ 2528 w 20000"/>
                  <a:gd name="T1" fmla="*/ 4055 h 20000"/>
                  <a:gd name="T2" fmla="*/ 2528 w 20000"/>
                  <a:gd name="T3" fmla="*/ 3437 h 20000"/>
                  <a:gd name="T4" fmla="*/ 2441 w 20000"/>
                  <a:gd name="T5" fmla="*/ 3093 h 20000"/>
                  <a:gd name="T6" fmla="*/ 2354 w 20000"/>
                  <a:gd name="T7" fmla="*/ 2474 h 20000"/>
                  <a:gd name="T8" fmla="*/ 2354 w 20000"/>
                  <a:gd name="T9" fmla="*/ 2131 h 20000"/>
                  <a:gd name="T10" fmla="*/ 2354 w 20000"/>
                  <a:gd name="T11" fmla="*/ 1650 h 20000"/>
                  <a:gd name="T12" fmla="*/ 2136 w 20000"/>
                  <a:gd name="T13" fmla="*/ 1237 h 20000"/>
                  <a:gd name="T14" fmla="*/ 2049 w 20000"/>
                  <a:gd name="T15" fmla="*/ 756 h 20000"/>
                  <a:gd name="T16" fmla="*/ 1962 w 20000"/>
                  <a:gd name="T17" fmla="*/ 481 h 20000"/>
                  <a:gd name="T18" fmla="*/ 1744 w 20000"/>
                  <a:gd name="T19" fmla="*/ 206 h 20000"/>
                  <a:gd name="T20" fmla="*/ 1656 w 20000"/>
                  <a:gd name="T21" fmla="*/ 69 h 20000"/>
                  <a:gd name="T22" fmla="*/ 1569 w 20000"/>
                  <a:gd name="T23" fmla="*/ 0 h 20000"/>
                  <a:gd name="T24" fmla="*/ 1351 w 20000"/>
                  <a:gd name="T25" fmla="*/ 0 h 20000"/>
                  <a:gd name="T26" fmla="*/ 1264 w 20000"/>
                  <a:gd name="T27" fmla="*/ 0 h 20000"/>
                  <a:gd name="T28" fmla="*/ 959 w 20000"/>
                  <a:gd name="T29" fmla="*/ 0 h 20000"/>
                  <a:gd name="T30" fmla="*/ 872 w 20000"/>
                  <a:gd name="T31" fmla="*/ 0 h 20000"/>
                  <a:gd name="T32" fmla="*/ 785 w 20000"/>
                  <a:gd name="T33" fmla="*/ 0 h 20000"/>
                  <a:gd name="T34" fmla="*/ 567 w 20000"/>
                  <a:gd name="T35" fmla="*/ 206 h 20000"/>
                  <a:gd name="T36" fmla="*/ 523 w 20000"/>
                  <a:gd name="T37" fmla="*/ 481 h 20000"/>
                  <a:gd name="T38" fmla="*/ 305 w 20000"/>
                  <a:gd name="T39" fmla="*/ 756 h 20000"/>
                  <a:gd name="T40" fmla="*/ 174 w 20000"/>
                  <a:gd name="T41" fmla="*/ 1237 h 20000"/>
                  <a:gd name="T42" fmla="*/ 131 w 20000"/>
                  <a:gd name="T43" fmla="*/ 1512 h 20000"/>
                  <a:gd name="T44" fmla="*/ 131 w 20000"/>
                  <a:gd name="T45" fmla="*/ 1925 h 20000"/>
                  <a:gd name="T46" fmla="*/ 0 w 20000"/>
                  <a:gd name="T47" fmla="*/ 2406 h 20000"/>
                  <a:gd name="T48" fmla="*/ 0 w 20000"/>
                  <a:gd name="T49" fmla="*/ 2887 h 20000"/>
                  <a:gd name="T50" fmla="*/ 0 w 20000"/>
                  <a:gd name="T51" fmla="*/ 3437 h 20000"/>
                  <a:gd name="T52" fmla="*/ 0 w 20000"/>
                  <a:gd name="T53" fmla="*/ 3849 h 20000"/>
                  <a:gd name="T54" fmla="*/ 0 w 20000"/>
                  <a:gd name="T55" fmla="*/ 4262 h 20000"/>
                  <a:gd name="T56" fmla="*/ 0 w 20000"/>
                  <a:gd name="T57" fmla="*/ 4811 h 20000"/>
                  <a:gd name="T58" fmla="*/ 0 w 20000"/>
                  <a:gd name="T59" fmla="*/ 5362 h 20000"/>
                  <a:gd name="T60" fmla="*/ 0 w 20000"/>
                  <a:gd name="T61" fmla="*/ 5843 h 20000"/>
                  <a:gd name="T62" fmla="*/ 131 w 20000"/>
                  <a:gd name="T63" fmla="*/ 6255 h 20000"/>
                  <a:gd name="T64" fmla="*/ 174 w 20000"/>
                  <a:gd name="T65" fmla="*/ 6599 h 20000"/>
                  <a:gd name="T66" fmla="*/ 305 w 20000"/>
                  <a:gd name="T67" fmla="*/ 7011 h 20000"/>
                  <a:gd name="T68" fmla="*/ 392 w 20000"/>
                  <a:gd name="T69" fmla="*/ 7355 h 20000"/>
                  <a:gd name="T70" fmla="*/ 523 w 20000"/>
                  <a:gd name="T71" fmla="*/ 7630 h 20000"/>
                  <a:gd name="T72" fmla="*/ 698 w 20000"/>
                  <a:gd name="T73" fmla="*/ 7836 h 20000"/>
                  <a:gd name="T74" fmla="*/ 785 w 20000"/>
                  <a:gd name="T75" fmla="*/ 8042 h 20000"/>
                  <a:gd name="T76" fmla="*/ 959 w 20000"/>
                  <a:gd name="T77" fmla="*/ 8248 h 20000"/>
                  <a:gd name="T78" fmla="*/ 1177 w 20000"/>
                  <a:gd name="T79" fmla="*/ 8248 h 20000"/>
                  <a:gd name="T80" fmla="*/ 1264 w 20000"/>
                  <a:gd name="T81" fmla="*/ 8248 h 20000"/>
                  <a:gd name="T82" fmla="*/ 1482 w 20000"/>
                  <a:gd name="T83" fmla="*/ 8248 h 20000"/>
                  <a:gd name="T84" fmla="*/ 1569 w 20000"/>
                  <a:gd name="T85" fmla="*/ 7836 h 20000"/>
                  <a:gd name="T86" fmla="*/ 1744 w 20000"/>
                  <a:gd name="T87" fmla="*/ 7836 h 20000"/>
                  <a:gd name="T88" fmla="*/ 1874 w 20000"/>
                  <a:gd name="T89" fmla="*/ 7423 h 20000"/>
                  <a:gd name="T90" fmla="*/ 2049 w 20000"/>
                  <a:gd name="T91" fmla="*/ 7286 h 20000"/>
                  <a:gd name="T92" fmla="*/ 2049 w 20000"/>
                  <a:gd name="T93" fmla="*/ 7011 h 20000"/>
                  <a:gd name="T94" fmla="*/ 2136 w 20000"/>
                  <a:gd name="T95" fmla="*/ 6599 h 20000"/>
                  <a:gd name="T96" fmla="*/ 2354 w 20000"/>
                  <a:gd name="T97" fmla="*/ 6118 h 20000"/>
                  <a:gd name="T98" fmla="*/ 2354 w 20000"/>
                  <a:gd name="T99" fmla="*/ 5705 h 20000"/>
                  <a:gd name="T100" fmla="*/ 2441 w 20000"/>
                  <a:gd name="T101" fmla="*/ 5155 h 20000"/>
                  <a:gd name="T102" fmla="*/ 2441 w 20000"/>
                  <a:gd name="T103" fmla="*/ 4811 h 20000"/>
                  <a:gd name="T104" fmla="*/ 2528 w 20000"/>
                  <a:gd name="T105" fmla="*/ 4193 h 20000"/>
                  <a:gd name="T106" fmla="*/ 2528 w 20000"/>
                  <a:gd name="T107" fmla="*/ 4055 h 200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000"/>
                  <a:gd name="T163" fmla="*/ 0 h 20000"/>
                  <a:gd name="T164" fmla="*/ 20000 w 20000"/>
                  <a:gd name="T165" fmla="*/ 20000 h 200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000" h="20000">
                    <a:moveTo>
                      <a:pt x="19661" y="9752"/>
                    </a:moveTo>
                    <a:lnTo>
                      <a:pt x="19661" y="8264"/>
                    </a:lnTo>
                    <a:lnTo>
                      <a:pt x="18983" y="7438"/>
                    </a:lnTo>
                    <a:lnTo>
                      <a:pt x="18305" y="5950"/>
                    </a:lnTo>
                    <a:lnTo>
                      <a:pt x="18305" y="5124"/>
                    </a:lnTo>
                    <a:lnTo>
                      <a:pt x="18305" y="3967"/>
                    </a:lnTo>
                    <a:lnTo>
                      <a:pt x="16610" y="2975"/>
                    </a:lnTo>
                    <a:lnTo>
                      <a:pt x="15932" y="1818"/>
                    </a:lnTo>
                    <a:lnTo>
                      <a:pt x="15254" y="1157"/>
                    </a:lnTo>
                    <a:lnTo>
                      <a:pt x="13559" y="496"/>
                    </a:lnTo>
                    <a:lnTo>
                      <a:pt x="12881" y="165"/>
                    </a:lnTo>
                    <a:lnTo>
                      <a:pt x="12203" y="0"/>
                    </a:lnTo>
                    <a:lnTo>
                      <a:pt x="10508" y="0"/>
                    </a:lnTo>
                    <a:lnTo>
                      <a:pt x="9831" y="0"/>
                    </a:lnTo>
                    <a:lnTo>
                      <a:pt x="7458" y="0"/>
                    </a:lnTo>
                    <a:lnTo>
                      <a:pt x="6780" y="0"/>
                    </a:lnTo>
                    <a:lnTo>
                      <a:pt x="6102" y="0"/>
                    </a:lnTo>
                    <a:lnTo>
                      <a:pt x="4407" y="496"/>
                    </a:lnTo>
                    <a:lnTo>
                      <a:pt x="4068" y="1157"/>
                    </a:lnTo>
                    <a:lnTo>
                      <a:pt x="2373" y="1818"/>
                    </a:lnTo>
                    <a:lnTo>
                      <a:pt x="1356" y="2975"/>
                    </a:lnTo>
                    <a:lnTo>
                      <a:pt x="1017" y="3636"/>
                    </a:lnTo>
                    <a:lnTo>
                      <a:pt x="1017" y="4628"/>
                    </a:lnTo>
                    <a:lnTo>
                      <a:pt x="0" y="5785"/>
                    </a:lnTo>
                    <a:lnTo>
                      <a:pt x="0" y="6942"/>
                    </a:lnTo>
                    <a:lnTo>
                      <a:pt x="0" y="8264"/>
                    </a:lnTo>
                    <a:lnTo>
                      <a:pt x="0" y="9256"/>
                    </a:lnTo>
                    <a:lnTo>
                      <a:pt x="0" y="10248"/>
                    </a:lnTo>
                    <a:lnTo>
                      <a:pt x="0" y="11570"/>
                    </a:lnTo>
                    <a:lnTo>
                      <a:pt x="0" y="12893"/>
                    </a:lnTo>
                    <a:lnTo>
                      <a:pt x="0" y="14050"/>
                    </a:lnTo>
                    <a:lnTo>
                      <a:pt x="1017" y="15041"/>
                    </a:lnTo>
                    <a:lnTo>
                      <a:pt x="1356" y="15868"/>
                    </a:lnTo>
                    <a:lnTo>
                      <a:pt x="2373" y="16860"/>
                    </a:lnTo>
                    <a:lnTo>
                      <a:pt x="3051" y="17686"/>
                    </a:lnTo>
                    <a:lnTo>
                      <a:pt x="4068" y="18347"/>
                    </a:lnTo>
                    <a:lnTo>
                      <a:pt x="5424" y="18843"/>
                    </a:lnTo>
                    <a:lnTo>
                      <a:pt x="6102" y="19339"/>
                    </a:lnTo>
                    <a:lnTo>
                      <a:pt x="7458" y="19835"/>
                    </a:lnTo>
                    <a:lnTo>
                      <a:pt x="9153" y="19835"/>
                    </a:lnTo>
                    <a:lnTo>
                      <a:pt x="9831" y="19835"/>
                    </a:lnTo>
                    <a:lnTo>
                      <a:pt x="11525" y="19835"/>
                    </a:lnTo>
                    <a:lnTo>
                      <a:pt x="12203" y="18843"/>
                    </a:lnTo>
                    <a:lnTo>
                      <a:pt x="13559" y="18843"/>
                    </a:lnTo>
                    <a:lnTo>
                      <a:pt x="14576" y="17851"/>
                    </a:lnTo>
                    <a:lnTo>
                      <a:pt x="15932" y="17521"/>
                    </a:lnTo>
                    <a:lnTo>
                      <a:pt x="15932" y="16860"/>
                    </a:lnTo>
                    <a:lnTo>
                      <a:pt x="16610" y="15868"/>
                    </a:lnTo>
                    <a:lnTo>
                      <a:pt x="18305" y="14711"/>
                    </a:lnTo>
                    <a:lnTo>
                      <a:pt x="18305" y="13719"/>
                    </a:lnTo>
                    <a:lnTo>
                      <a:pt x="18983" y="12397"/>
                    </a:lnTo>
                    <a:lnTo>
                      <a:pt x="18983" y="11570"/>
                    </a:lnTo>
                    <a:lnTo>
                      <a:pt x="19661" y="10083"/>
                    </a:lnTo>
                    <a:lnTo>
                      <a:pt x="19661" y="97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08" name="Freeform 125"/>
              <p:cNvSpPr>
                <a:spLocks/>
              </p:cNvSpPr>
              <p:nvPr/>
            </p:nvSpPr>
            <p:spPr bwMode="auto">
              <a:xfrm>
                <a:off x="15293" y="13401"/>
                <a:ext cx="1400" cy="4470"/>
              </a:xfrm>
              <a:custGeom>
                <a:avLst/>
                <a:gdLst>
                  <a:gd name="T0" fmla="*/ 1356 w 20000"/>
                  <a:gd name="T1" fmla="*/ 2063 h 20000"/>
                  <a:gd name="T2" fmla="*/ 1356 w 20000"/>
                  <a:gd name="T3" fmla="*/ 1651 h 20000"/>
                  <a:gd name="T4" fmla="*/ 1269 w 20000"/>
                  <a:gd name="T5" fmla="*/ 1307 h 20000"/>
                  <a:gd name="T6" fmla="*/ 1181 w 20000"/>
                  <a:gd name="T7" fmla="*/ 963 h 20000"/>
                  <a:gd name="T8" fmla="*/ 1181 w 20000"/>
                  <a:gd name="T9" fmla="*/ 757 h 20000"/>
                  <a:gd name="T10" fmla="*/ 1094 w 20000"/>
                  <a:gd name="T11" fmla="*/ 481 h 20000"/>
                  <a:gd name="T12" fmla="*/ 962 w 20000"/>
                  <a:gd name="T13" fmla="*/ 206 h 20000"/>
                  <a:gd name="T14" fmla="*/ 962 w 20000"/>
                  <a:gd name="T15" fmla="*/ 0 h 20000"/>
                  <a:gd name="T16" fmla="*/ 787 w 20000"/>
                  <a:gd name="T17" fmla="*/ 0 h 20000"/>
                  <a:gd name="T18" fmla="*/ 700 w 20000"/>
                  <a:gd name="T19" fmla="*/ 0 h 20000"/>
                  <a:gd name="T20" fmla="*/ 569 w 20000"/>
                  <a:gd name="T21" fmla="*/ 0 h 20000"/>
                  <a:gd name="T22" fmla="*/ 481 w 20000"/>
                  <a:gd name="T23" fmla="*/ 0 h 20000"/>
                  <a:gd name="T24" fmla="*/ 306 w 20000"/>
                  <a:gd name="T25" fmla="*/ 0 h 20000"/>
                  <a:gd name="T26" fmla="*/ 175 w 20000"/>
                  <a:gd name="T27" fmla="*/ 69 h 20000"/>
                  <a:gd name="T28" fmla="*/ 131 w 20000"/>
                  <a:gd name="T29" fmla="*/ 275 h 20000"/>
                  <a:gd name="T30" fmla="*/ 131 w 20000"/>
                  <a:gd name="T31" fmla="*/ 481 h 20000"/>
                  <a:gd name="T32" fmla="*/ 0 w 20000"/>
                  <a:gd name="T33" fmla="*/ 757 h 20000"/>
                  <a:gd name="T34" fmla="*/ 0 w 20000"/>
                  <a:gd name="T35" fmla="*/ 1031 h 20000"/>
                  <a:gd name="T36" fmla="*/ 0 w 20000"/>
                  <a:gd name="T37" fmla="*/ 1513 h 20000"/>
                  <a:gd name="T38" fmla="*/ 0 w 20000"/>
                  <a:gd name="T39" fmla="*/ 1788 h 20000"/>
                  <a:gd name="T40" fmla="*/ 0 w 20000"/>
                  <a:gd name="T41" fmla="*/ 2063 h 20000"/>
                  <a:gd name="T42" fmla="*/ 0 w 20000"/>
                  <a:gd name="T43" fmla="*/ 2682 h 20000"/>
                  <a:gd name="T44" fmla="*/ 0 w 20000"/>
                  <a:gd name="T45" fmla="*/ 2819 h 20000"/>
                  <a:gd name="T46" fmla="*/ 0 w 20000"/>
                  <a:gd name="T47" fmla="*/ 3232 h 20000"/>
                  <a:gd name="T48" fmla="*/ 0 w 20000"/>
                  <a:gd name="T49" fmla="*/ 3507 h 20000"/>
                  <a:gd name="T50" fmla="*/ 131 w 20000"/>
                  <a:gd name="T51" fmla="*/ 3782 h 20000"/>
                  <a:gd name="T52" fmla="*/ 175 w 20000"/>
                  <a:gd name="T53" fmla="*/ 3989 h 20000"/>
                  <a:gd name="T54" fmla="*/ 306 w 20000"/>
                  <a:gd name="T55" fmla="*/ 3989 h 20000"/>
                  <a:gd name="T56" fmla="*/ 481 w 20000"/>
                  <a:gd name="T57" fmla="*/ 4264 h 20000"/>
                  <a:gd name="T58" fmla="*/ 481 w 20000"/>
                  <a:gd name="T59" fmla="*/ 4401 h 20000"/>
                  <a:gd name="T60" fmla="*/ 700 w 20000"/>
                  <a:gd name="T61" fmla="*/ 4401 h 20000"/>
                  <a:gd name="T62" fmla="*/ 700 w 20000"/>
                  <a:gd name="T63" fmla="*/ 4264 h 20000"/>
                  <a:gd name="T64" fmla="*/ 875 w 20000"/>
                  <a:gd name="T65" fmla="*/ 3989 h 20000"/>
                  <a:gd name="T66" fmla="*/ 962 w 20000"/>
                  <a:gd name="T67" fmla="*/ 3989 h 20000"/>
                  <a:gd name="T68" fmla="*/ 1094 w 20000"/>
                  <a:gd name="T69" fmla="*/ 3782 h 20000"/>
                  <a:gd name="T70" fmla="*/ 1181 w 20000"/>
                  <a:gd name="T71" fmla="*/ 3507 h 20000"/>
                  <a:gd name="T72" fmla="*/ 1181 w 20000"/>
                  <a:gd name="T73" fmla="*/ 3232 h 20000"/>
                  <a:gd name="T74" fmla="*/ 1269 w 20000"/>
                  <a:gd name="T75" fmla="*/ 2819 h 20000"/>
                  <a:gd name="T76" fmla="*/ 1269 w 20000"/>
                  <a:gd name="T77" fmla="*/ 2476 h 20000"/>
                  <a:gd name="T78" fmla="*/ 1356 w 20000"/>
                  <a:gd name="T79" fmla="*/ 2063 h 200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000"/>
                  <a:gd name="T121" fmla="*/ 0 h 20000"/>
                  <a:gd name="T122" fmla="*/ 20000 w 20000"/>
                  <a:gd name="T123" fmla="*/ 20000 h 200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000" h="20000">
                    <a:moveTo>
                      <a:pt x="19375" y="9231"/>
                    </a:moveTo>
                    <a:lnTo>
                      <a:pt x="19375" y="7385"/>
                    </a:lnTo>
                    <a:lnTo>
                      <a:pt x="18125" y="5846"/>
                    </a:lnTo>
                    <a:lnTo>
                      <a:pt x="16875" y="4308"/>
                    </a:lnTo>
                    <a:lnTo>
                      <a:pt x="16875" y="3385"/>
                    </a:lnTo>
                    <a:lnTo>
                      <a:pt x="15625" y="2154"/>
                    </a:lnTo>
                    <a:lnTo>
                      <a:pt x="13750" y="923"/>
                    </a:lnTo>
                    <a:lnTo>
                      <a:pt x="13750" y="0"/>
                    </a:lnTo>
                    <a:lnTo>
                      <a:pt x="11250" y="0"/>
                    </a:lnTo>
                    <a:lnTo>
                      <a:pt x="10000" y="0"/>
                    </a:lnTo>
                    <a:lnTo>
                      <a:pt x="8125" y="0"/>
                    </a:lnTo>
                    <a:lnTo>
                      <a:pt x="6875" y="0"/>
                    </a:lnTo>
                    <a:lnTo>
                      <a:pt x="4375" y="0"/>
                    </a:lnTo>
                    <a:lnTo>
                      <a:pt x="2500" y="308"/>
                    </a:lnTo>
                    <a:lnTo>
                      <a:pt x="1875" y="1231"/>
                    </a:lnTo>
                    <a:lnTo>
                      <a:pt x="1875" y="2154"/>
                    </a:lnTo>
                    <a:lnTo>
                      <a:pt x="0" y="3385"/>
                    </a:lnTo>
                    <a:lnTo>
                      <a:pt x="0" y="4615"/>
                    </a:lnTo>
                    <a:lnTo>
                      <a:pt x="0" y="6769"/>
                    </a:lnTo>
                    <a:lnTo>
                      <a:pt x="0" y="8000"/>
                    </a:lnTo>
                    <a:lnTo>
                      <a:pt x="0" y="9231"/>
                    </a:lnTo>
                    <a:lnTo>
                      <a:pt x="0" y="12000"/>
                    </a:lnTo>
                    <a:lnTo>
                      <a:pt x="0" y="12615"/>
                    </a:lnTo>
                    <a:lnTo>
                      <a:pt x="0" y="14462"/>
                    </a:lnTo>
                    <a:lnTo>
                      <a:pt x="0" y="15692"/>
                    </a:lnTo>
                    <a:lnTo>
                      <a:pt x="1875" y="16923"/>
                    </a:lnTo>
                    <a:lnTo>
                      <a:pt x="2500" y="17846"/>
                    </a:lnTo>
                    <a:lnTo>
                      <a:pt x="4375" y="17846"/>
                    </a:lnTo>
                    <a:lnTo>
                      <a:pt x="6875" y="19077"/>
                    </a:lnTo>
                    <a:lnTo>
                      <a:pt x="6875" y="19692"/>
                    </a:lnTo>
                    <a:lnTo>
                      <a:pt x="10000" y="19692"/>
                    </a:lnTo>
                    <a:lnTo>
                      <a:pt x="10000" y="19077"/>
                    </a:lnTo>
                    <a:lnTo>
                      <a:pt x="12500" y="17846"/>
                    </a:lnTo>
                    <a:lnTo>
                      <a:pt x="13750" y="17846"/>
                    </a:lnTo>
                    <a:lnTo>
                      <a:pt x="15625" y="16923"/>
                    </a:lnTo>
                    <a:lnTo>
                      <a:pt x="16875" y="15692"/>
                    </a:lnTo>
                    <a:lnTo>
                      <a:pt x="16875" y="14462"/>
                    </a:lnTo>
                    <a:lnTo>
                      <a:pt x="18125" y="12615"/>
                    </a:lnTo>
                    <a:lnTo>
                      <a:pt x="18125" y="11077"/>
                    </a:lnTo>
                    <a:lnTo>
                      <a:pt x="19375" y="9231"/>
                    </a:lnTo>
                    <a:close/>
                  </a:path>
                </a:pathLst>
              </a:custGeom>
              <a:solidFill>
                <a:srgbClr val="000000"/>
              </a:solidFill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09" name="Freeform 126"/>
              <p:cNvSpPr>
                <a:spLocks/>
              </p:cNvSpPr>
              <p:nvPr/>
            </p:nvSpPr>
            <p:spPr bwMode="auto">
              <a:xfrm>
                <a:off x="15293" y="15807"/>
                <a:ext cx="1400" cy="206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206 h 20000"/>
                  <a:gd name="T4" fmla="*/ 0 w 20000"/>
                  <a:gd name="T5" fmla="*/ 550 h 20000"/>
                  <a:gd name="T6" fmla="*/ 0 w 20000"/>
                  <a:gd name="T7" fmla="*/ 826 h 20000"/>
                  <a:gd name="T8" fmla="*/ 0 w 20000"/>
                  <a:gd name="T9" fmla="*/ 1101 h 20000"/>
                  <a:gd name="T10" fmla="*/ 131 w 20000"/>
                  <a:gd name="T11" fmla="*/ 1307 h 20000"/>
                  <a:gd name="T12" fmla="*/ 175 w 20000"/>
                  <a:gd name="T13" fmla="*/ 1582 h 20000"/>
                  <a:gd name="T14" fmla="*/ 306 w 20000"/>
                  <a:gd name="T15" fmla="*/ 1789 h 20000"/>
                  <a:gd name="T16" fmla="*/ 481 w 20000"/>
                  <a:gd name="T17" fmla="*/ 1858 h 20000"/>
                  <a:gd name="T18" fmla="*/ 481 w 20000"/>
                  <a:gd name="T19" fmla="*/ 1995 h 20000"/>
                  <a:gd name="T20" fmla="*/ 700 w 20000"/>
                  <a:gd name="T21" fmla="*/ 1995 h 20000"/>
                  <a:gd name="T22" fmla="*/ 700 w 20000"/>
                  <a:gd name="T23" fmla="*/ 1858 h 20000"/>
                  <a:gd name="T24" fmla="*/ 875 w 20000"/>
                  <a:gd name="T25" fmla="*/ 1789 h 20000"/>
                  <a:gd name="T26" fmla="*/ 962 w 20000"/>
                  <a:gd name="T27" fmla="*/ 1582 h 20000"/>
                  <a:gd name="T28" fmla="*/ 1094 w 20000"/>
                  <a:gd name="T29" fmla="*/ 1307 h 20000"/>
                  <a:gd name="T30" fmla="*/ 1181 w 20000"/>
                  <a:gd name="T31" fmla="*/ 1101 h 20000"/>
                  <a:gd name="T32" fmla="*/ 1181 w 20000"/>
                  <a:gd name="T33" fmla="*/ 757 h 20000"/>
                  <a:gd name="T34" fmla="*/ 1269 w 20000"/>
                  <a:gd name="T35" fmla="*/ 482 h 20000"/>
                  <a:gd name="T36" fmla="*/ 1269 w 20000"/>
                  <a:gd name="T37" fmla="*/ 206 h 20000"/>
                  <a:gd name="T38" fmla="*/ 1356 w 20000"/>
                  <a:gd name="T39" fmla="*/ 0 h 20000"/>
                  <a:gd name="T40" fmla="*/ 0 w 20000"/>
                  <a:gd name="T41" fmla="*/ 0 h 2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000"/>
                  <a:gd name="T64" fmla="*/ 0 h 20000"/>
                  <a:gd name="T65" fmla="*/ 20000 w 20000"/>
                  <a:gd name="T66" fmla="*/ 20000 h 200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000" h="20000">
                    <a:moveTo>
                      <a:pt x="0" y="0"/>
                    </a:moveTo>
                    <a:lnTo>
                      <a:pt x="0" y="2000"/>
                    </a:lnTo>
                    <a:lnTo>
                      <a:pt x="0" y="5333"/>
                    </a:lnTo>
                    <a:lnTo>
                      <a:pt x="0" y="8000"/>
                    </a:lnTo>
                    <a:lnTo>
                      <a:pt x="0" y="10667"/>
                    </a:lnTo>
                    <a:lnTo>
                      <a:pt x="1875" y="12667"/>
                    </a:lnTo>
                    <a:lnTo>
                      <a:pt x="2500" y="15333"/>
                    </a:lnTo>
                    <a:lnTo>
                      <a:pt x="4375" y="17333"/>
                    </a:lnTo>
                    <a:lnTo>
                      <a:pt x="6875" y="18000"/>
                    </a:lnTo>
                    <a:lnTo>
                      <a:pt x="6875" y="19333"/>
                    </a:lnTo>
                    <a:lnTo>
                      <a:pt x="10000" y="19333"/>
                    </a:lnTo>
                    <a:lnTo>
                      <a:pt x="10000" y="18000"/>
                    </a:lnTo>
                    <a:lnTo>
                      <a:pt x="12500" y="17333"/>
                    </a:lnTo>
                    <a:lnTo>
                      <a:pt x="13750" y="15333"/>
                    </a:lnTo>
                    <a:lnTo>
                      <a:pt x="15625" y="12667"/>
                    </a:lnTo>
                    <a:lnTo>
                      <a:pt x="16875" y="10667"/>
                    </a:lnTo>
                    <a:lnTo>
                      <a:pt x="16875" y="7333"/>
                    </a:lnTo>
                    <a:lnTo>
                      <a:pt x="18125" y="4667"/>
                    </a:lnTo>
                    <a:lnTo>
                      <a:pt x="18125" y="2000"/>
                    </a:lnTo>
                    <a:lnTo>
                      <a:pt x="193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4427" name="Group 127"/>
            <p:cNvGrpSpPr>
              <a:grpSpLocks/>
            </p:cNvGrpSpPr>
            <p:nvPr/>
          </p:nvGrpSpPr>
          <p:grpSpPr bwMode="auto">
            <a:xfrm>
              <a:off x="266" y="10614"/>
              <a:ext cx="1143" cy="4354"/>
              <a:chOff x="0" y="-1"/>
              <a:chExt cx="20000" cy="20001"/>
            </a:xfrm>
          </p:grpSpPr>
          <p:sp>
            <p:nvSpPr>
              <p:cNvPr id="14446" name="Freeform 128"/>
              <p:cNvSpPr>
                <a:spLocks/>
              </p:cNvSpPr>
              <p:nvPr/>
            </p:nvSpPr>
            <p:spPr bwMode="auto">
              <a:xfrm>
                <a:off x="997" y="10923"/>
                <a:ext cx="17271" cy="4750"/>
              </a:xfrm>
              <a:custGeom>
                <a:avLst/>
                <a:gdLst>
                  <a:gd name="T0" fmla="*/ 522 w 20000"/>
                  <a:gd name="T1" fmla="*/ 4697 h 20000"/>
                  <a:gd name="T2" fmla="*/ 0 w 20000"/>
                  <a:gd name="T3" fmla="*/ 0 h 20000"/>
                  <a:gd name="T4" fmla="*/ 17228 w 20000"/>
                  <a:gd name="T5" fmla="*/ 0 h 20000"/>
                  <a:gd name="T6" fmla="*/ 16575 w 20000"/>
                  <a:gd name="T7" fmla="*/ 4697 h 20000"/>
                  <a:gd name="T8" fmla="*/ 522 w 20000"/>
                  <a:gd name="T9" fmla="*/ 4697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605" y="19778"/>
                    </a:moveTo>
                    <a:lnTo>
                      <a:pt x="0" y="0"/>
                    </a:lnTo>
                    <a:lnTo>
                      <a:pt x="19950" y="0"/>
                    </a:lnTo>
                    <a:lnTo>
                      <a:pt x="19194" y="19778"/>
                    </a:lnTo>
                    <a:lnTo>
                      <a:pt x="605" y="19778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47" name="Freeform 129"/>
              <p:cNvSpPr>
                <a:spLocks/>
              </p:cNvSpPr>
              <p:nvPr/>
            </p:nvSpPr>
            <p:spPr bwMode="auto">
              <a:xfrm>
                <a:off x="0" y="-1"/>
                <a:ext cx="20000" cy="14934"/>
              </a:xfrm>
              <a:custGeom>
                <a:avLst/>
                <a:gdLst>
                  <a:gd name="T0" fmla="*/ 6043 w 20000"/>
                  <a:gd name="T1" fmla="*/ 14037 h 20000"/>
                  <a:gd name="T2" fmla="*/ 5870 w 20000"/>
                  <a:gd name="T3" fmla="*/ 13193 h 20000"/>
                  <a:gd name="T4" fmla="*/ 5652 w 20000"/>
                  <a:gd name="T5" fmla="*/ 12453 h 20000"/>
                  <a:gd name="T6" fmla="*/ 5348 w 20000"/>
                  <a:gd name="T7" fmla="*/ 11715 h 20000"/>
                  <a:gd name="T8" fmla="*/ 5130 w 20000"/>
                  <a:gd name="T9" fmla="*/ 11345 h 20000"/>
                  <a:gd name="T10" fmla="*/ 4870 w 20000"/>
                  <a:gd name="T11" fmla="*/ 10923 h 20000"/>
                  <a:gd name="T12" fmla="*/ 4609 w 20000"/>
                  <a:gd name="T13" fmla="*/ 10923 h 20000"/>
                  <a:gd name="T14" fmla="*/ 4087 w 20000"/>
                  <a:gd name="T15" fmla="*/ 11240 h 20000"/>
                  <a:gd name="T16" fmla="*/ 3913 w 20000"/>
                  <a:gd name="T17" fmla="*/ 11715 h 20000"/>
                  <a:gd name="T18" fmla="*/ 3609 w 20000"/>
                  <a:gd name="T19" fmla="*/ 12190 h 20000"/>
                  <a:gd name="T20" fmla="*/ 3435 w 20000"/>
                  <a:gd name="T21" fmla="*/ 12928 h 20000"/>
                  <a:gd name="T22" fmla="*/ 3304 w 20000"/>
                  <a:gd name="T23" fmla="*/ 13879 h 20000"/>
                  <a:gd name="T24" fmla="*/ 130 w 20000"/>
                  <a:gd name="T25" fmla="*/ 14670 h 20000"/>
                  <a:gd name="T26" fmla="*/ 0 w 20000"/>
                  <a:gd name="T27" fmla="*/ 11398 h 20000"/>
                  <a:gd name="T28" fmla="*/ 304 w 20000"/>
                  <a:gd name="T29" fmla="*/ 9657 h 20000"/>
                  <a:gd name="T30" fmla="*/ 522 w 20000"/>
                  <a:gd name="T31" fmla="*/ 6174 h 20000"/>
                  <a:gd name="T32" fmla="*/ 5522 w 20000"/>
                  <a:gd name="T33" fmla="*/ 264 h 20000"/>
                  <a:gd name="T34" fmla="*/ 10435 w 20000"/>
                  <a:gd name="T35" fmla="*/ 0 h 20000"/>
                  <a:gd name="T36" fmla="*/ 11087 w 20000"/>
                  <a:gd name="T37" fmla="*/ 528 h 20000"/>
                  <a:gd name="T38" fmla="*/ 19000 w 20000"/>
                  <a:gd name="T39" fmla="*/ 8074 h 20000"/>
                  <a:gd name="T40" fmla="*/ 19957 w 20000"/>
                  <a:gd name="T41" fmla="*/ 11398 h 20000"/>
                  <a:gd name="T42" fmla="*/ 18913 w 20000"/>
                  <a:gd name="T43" fmla="*/ 13298 h 20000"/>
                  <a:gd name="T44" fmla="*/ 17435 w 20000"/>
                  <a:gd name="T45" fmla="*/ 14881 h 20000"/>
                  <a:gd name="T46" fmla="*/ 17435 w 20000"/>
                  <a:gd name="T47" fmla="*/ 13879 h 20000"/>
                  <a:gd name="T48" fmla="*/ 17217 w 20000"/>
                  <a:gd name="T49" fmla="*/ 12928 h 20000"/>
                  <a:gd name="T50" fmla="*/ 17043 w 20000"/>
                  <a:gd name="T51" fmla="*/ 12137 h 20000"/>
                  <a:gd name="T52" fmla="*/ 16739 w 20000"/>
                  <a:gd name="T53" fmla="*/ 11504 h 20000"/>
                  <a:gd name="T54" fmla="*/ 16435 w 20000"/>
                  <a:gd name="T55" fmla="*/ 11240 h 20000"/>
                  <a:gd name="T56" fmla="*/ 16174 w 20000"/>
                  <a:gd name="T57" fmla="*/ 10923 h 20000"/>
                  <a:gd name="T58" fmla="*/ 15870 w 20000"/>
                  <a:gd name="T59" fmla="*/ 10923 h 20000"/>
                  <a:gd name="T60" fmla="*/ 15478 w 20000"/>
                  <a:gd name="T61" fmla="*/ 11345 h 20000"/>
                  <a:gd name="T62" fmla="*/ 15174 w 20000"/>
                  <a:gd name="T63" fmla="*/ 11715 h 20000"/>
                  <a:gd name="T64" fmla="*/ 15000 w 20000"/>
                  <a:gd name="T65" fmla="*/ 12453 h 20000"/>
                  <a:gd name="T66" fmla="*/ 14783 w 20000"/>
                  <a:gd name="T67" fmla="*/ 13298 h 20000"/>
                  <a:gd name="T68" fmla="*/ 14739 w 20000"/>
                  <a:gd name="T69" fmla="*/ 14248 h 20000"/>
                  <a:gd name="T70" fmla="*/ 6043 w 20000"/>
                  <a:gd name="T71" fmla="*/ 14459 h 200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000"/>
                  <a:gd name="T109" fmla="*/ 0 h 20000"/>
                  <a:gd name="T110" fmla="*/ 20000 w 20000"/>
                  <a:gd name="T111" fmla="*/ 20000 h 200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000" h="20000">
                    <a:moveTo>
                      <a:pt x="6043" y="19364"/>
                    </a:moveTo>
                    <a:lnTo>
                      <a:pt x="6043" y="18799"/>
                    </a:lnTo>
                    <a:lnTo>
                      <a:pt x="5913" y="18375"/>
                    </a:lnTo>
                    <a:lnTo>
                      <a:pt x="5870" y="17668"/>
                    </a:lnTo>
                    <a:lnTo>
                      <a:pt x="5870" y="17032"/>
                    </a:lnTo>
                    <a:lnTo>
                      <a:pt x="5652" y="16678"/>
                    </a:lnTo>
                    <a:lnTo>
                      <a:pt x="5652" y="16254"/>
                    </a:lnTo>
                    <a:lnTo>
                      <a:pt x="5348" y="15689"/>
                    </a:lnTo>
                    <a:lnTo>
                      <a:pt x="5348" y="15265"/>
                    </a:lnTo>
                    <a:lnTo>
                      <a:pt x="5130" y="15194"/>
                    </a:lnTo>
                    <a:lnTo>
                      <a:pt x="4957" y="15053"/>
                    </a:lnTo>
                    <a:lnTo>
                      <a:pt x="4870" y="14629"/>
                    </a:lnTo>
                    <a:lnTo>
                      <a:pt x="4696" y="14629"/>
                    </a:lnTo>
                    <a:lnTo>
                      <a:pt x="4609" y="14629"/>
                    </a:lnTo>
                    <a:lnTo>
                      <a:pt x="4304" y="14912"/>
                    </a:lnTo>
                    <a:lnTo>
                      <a:pt x="4087" y="15053"/>
                    </a:lnTo>
                    <a:lnTo>
                      <a:pt x="4087" y="15194"/>
                    </a:lnTo>
                    <a:lnTo>
                      <a:pt x="3913" y="15689"/>
                    </a:lnTo>
                    <a:lnTo>
                      <a:pt x="3826" y="15760"/>
                    </a:lnTo>
                    <a:lnTo>
                      <a:pt x="3609" y="16325"/>
                    </a:lnTo>
                    <a:lnTo>
                      <a:pt x="3522" y="16749"/>
                    </a:lnTo>
                    <a:lnTo>
                      <a:pt x="3435" y="17314"/>
                    </a:lnTo>
                    <a:lnTo>
                      <a:pt x="3304" y="17809"/>
                    </a:lnTo>
                    <a:lnTo>
                      <a:pt x="3304" y="18587"/>
                    </a:lnTo>
                    <a:lnTo>
                      <a:pt x="3217" y="19647"/>
                    </a:lnTo>
                    <a:lnTo>
                      <a:pt x="130" y="19647"/>
                    </a:lnTo>
                    <a:lnTo>
                      <a:pt x="0" y="16678"/>
                    </a:lnTo>
                    <a:lnTo>
                      <a:pt x="0" y="15265"/>
                    </a:lnTo>
                    <a:lnTo>
                      <a:pt x="696" y="14629"/>
                    </a:lnTo>
                    <a:lnTo>
                      <a:pt x="304" y="12933"/>
                    </a:lnTo>
                    <a:lnTo>
                      <a:pt x="304" y="8975"/>
                    </a:lnTo>
                    <a:lnTo>
                      <a:pt x="522" y="8269"/>
                    </a:lnTo>
                    <a:lnTo>
                      <a:pt x="3522" y="7279"/>
                    </a:lnTo>
                    <a:lnTo>
                      <a:pt x="5522" y="353"/>
                    </a:lnTo>
                    <a:lnTo>
                      <a:pt x="6652" y="0"/>
                    </a:lnTo>
                    <a:lnTo>
                      <a:pt x="10435" y="0"/>
                    </a:lnTo>
                    <a:lnTo>
                      <a:pt x="10826" y="71"/>
                    </a:lnTo>
                    <a:lnTo>
                      <a:pt x="11087" y="707"/>
                    </a:lnTo>
                    <a:lnTo>
                      <a:pt x="13435" y="7279"/>
                    </a:lnTo>
                    <a:lnTo>
                      <a:pt x="19000" y="10813"/>
                    </a:lnTo>
                    <a:lnTo>
                      <a:pt x="19304" y="14629"/>
                    </a:lnTo>
                    <a:lnTo>
                      <a:pt x="19957" y="15265"/>
                    </a:lnTo>
                    <a:lnTo>
                      <a:pt x="19957" y="17244"/>
                    </a:lnTo>
                    <a:lnTo>
                      <a:pt x="18913" y="17809"/>
                    </a:lnTo>
                    <a:lnTo>
                      <a:pt x="18522" y="19929"/>
                    </a:lnTo>
                    <a:lnTo>
                      <a:pt x="17435" y="19929"/>
                    </a:lnTo>
                    <a:lnTo>
                      <a:pt x="17435" y="19081"/>
                    </a:lnTo>
                    <a:lnTo>
                      <a:pt x="17435" y="18587"/>
                    </a:lnTo>
                    <a:lnTo>
                      <a:pt x="17435" y="17809"/>
                    </a:lnTo>
                    <a:lnTo>
                      <a:pt x="17217" y="17314"/>
                    </a:lnTo>
                    <a:lnTo>
                      <a:pt x="17217" y="16678"/>
                    </a:lnTo>
                    <a:lnTo>
                      <a:pt x="17043" y="16254"/>
                    </a:lnTo>
                    <a:lnTo>
                      <a:pt x="16957" y="15760"/>
                    </a:lnTo>
                    <a:lnTo>
                      <a:pt x="16739" y="15406"/>
                    </a:lnTo>
                    <a:lnTo>
                      <a:pt x="16652" y="15194"/>
                    </a:lnTo>
                    <a:lnTo>
                      <a:pt x="16435" y="15053"/>
                    </a:lnTo>
                    <a:lnTo>
                      <a:pt x="16348" y="14912"/>
                    </a:lnTo>
                    <a:lnTo>
                      <a:pt x="16174" y="14629"/>
                    </a:lnTo>
                    <a:lnTo>
                      <a:pt x="15957" y="14629"/>
                    </a:lnTo>
                    <a:lnTo>
                      <a:pt x="15870" y="14629"/>
                    </a:lnTo>
                    <a:lnTo>
                      <a:pt x="15652" y="15053"/>
                    </a:lnTo>
                    <a:lnTo>
                      <a:pt x="15478" y="15194"/>
                    </a:lnTo>
                    <a:lnTo>
                      <a:pt x="15391" y="15265"/>
                    </a:lnTo>
                    <a:lnTo>
                      <a:pt x="15174" y="15689"/>
                    </a:lnTo>
                    <a:lnTo>
                      <a:pt x="15087" y="16254"/>
                    </a:lnTo>
                    <a:lnTo>
                      <a:pt x="15000" y="16678"/>
                    </a:lnTo>
                    <a:lnTo>
                      <a:pt x="14913" y="17244"/>
                    </a:lnTo>
                    <a:lnTo>
                      <a:pt x="14783" y="17809"/>
                    </a:lnTo>
                    <a:lnTo>
                      <a:pt x="14739" y="18375"/>
                    </a:lnTo>
                    <a:lnTo>
                      <a:pt x="14739" y="19081"/>
                    </a:lnTo>
                    <a:lnTo>
                      <a:pt x="14739" y="19647"/>
                    </a:lnTo>
                    <a:lnTo>
                      <a:pt x="6043" y="19364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48" name="Freeform 130"/>
              <p:cNvSpPr>
                <a:spLocks/>
              </p:cNvSpPr>
              <p:nvPr/>
            </p:nvSpPr>
            <p:spPr bwMode="auto">
              <a:xfrm>
                <a:off x="402" y="8181"/>
                <a:ext cx="18636" cy="50"/>
              </a:xfrm>
              <a:custGeom>
                <a:avLst/>
                <a:gdLst>
                  <a:gd name="T0" fmla="*/ 18592 w 20000"/>
                  <a:gd name="T1" fmla="*/ 0 h 20000"/>
                  <a:gd name="T2" fmla="*/ 0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953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49" name="Freeform 131"/>
              <p:cNvSpPr>
                <a:spLocks/>
              </p:cNvSpPr>
              <p:nvPr/>
            </p:nvSpPr>
            <p:spPr bwMode="auto">
              <a:xfrm>
                <a:off x="2835" y="10183"/>
                <a:ext cx="3639" cy="4594"/>
              </a:xfrm>
              <a:custGeom>
                <a:avLst/>
                <a:gdLst>
                  <a:gd name="T0" fmla="*/ 3596 w 20000"/>
                  <a:gd name="T1" fmla="*/ 4330 h 20000"/>
                  <a:gd name="T2" fmla="*/ 3422 w 20000"/>
                  <a:gd name="T3" fmla="*/ 3644 h 20000"/>
                  <a:gd name="T4" fmla="*/ 3292 w 20000"/>
                  <a:gd name="T5" fmla="*/ 2957 h 20000"/>
                  <a:gd name="T6" fmla="*/ 3292 w 20000"/>
                  <a:gd name="T7" fmla="*/ 2587 h 20000"/>
                  <a:gd name="T8" fmla="*/ 3076 w 20000"/>
                  <a:gd name="T9" fmla="*/ 2007 h 20000"/>
                  <a:gd name="T10" fmla="*/ 3033 w 20000"/>
                  <a:gd name="T11" fmla="*/ 1637 h 20000"/>
                  <a:gd name="T12" fmla="*/ 2902 w 20000"/>
                  <a:gd name="T13" fmla="*/ 1214 h 20000"/>
                  <a:gd name="T14" fmla="*/ 2686 w 20000"/>
                  <a:gd name="T15" fmla="*/ 898 h 20000"/>
                  <a:gd name="T16" fmla="*/ 2513 w 20000"/>
                  <a:gd name="T17" fmla="*/ 475 h 20000"/>
                  <a:gd name="T18" fmla="*/ 2426 w 20000"/>
                  <a:gd name="T19" fmla="*/ 264 h 20000"/>
                  <a:gd name="T20" fmla="*/ 2253 w 20000"/>
                  <a:gd name="T21" fmla="*/ 53 h 20000"/>
                  <a:gd name="T22" fmla="*/ 2123 w 20000"/>
                  <a:gd name="T23" fmla="*/ 0 h 20000"/>
                  <a:gd name="T24" fmla="*/ 1863 w 20000"/>
                  <a:gd name="T25" fmla="*/ 0 h 20000"/>
                  <a:gd name="T26" fmla="*/ 1646 w 20000"/>
                  <a:gd name="T27" fmla="*/ 0 h 20000"/>
                  <a:gd name="T28" fmla="*/ 1473 w 20000"/>
                  <a:gd name="T29" fmla="*/ 0 h 20000"/>
                  <a:gd name="T30" fmla="*/ 1343 w 20000"/>
                  <a:gd name="T31" fmla="*/ 0 h 20000"/>
                  <a:gd name="T32" fmla="*/ 1170 w 20000"/>
                  <a:gd name="T33" fmla="*/ 0 h 20000"/>
                  <a:gd name="T34" fmla="*/ 953 w 20000"/>
                  <a:gd name="T35" fmla="*/ 211 h 20000"/>
                  <a:gd name="T36" fmla="*/ 780 w 20000"/>
                  <a:gd name="T37" fmla="*/ 264 h 20000"/>
                  <a:gd name="T38" fmla="*/ 693 w 20000"/>
                  <a:gd name="T39" fmla="*/ 687 h 20000"/>
                  <a:gd name="T40" fmla="*/ 520 w 20000"/>
                  <a:gd name="T41" fmla="*/ 1109 h 20000"/>
                  <a:gd name="T42" fmla="*/ 303 w 20000"/>
                  <a:gd name="T43" fmla="*/ 1426 h 20000"/>
                  <a:gd name="T44" fmla="*/ 173 w 20000"/>
                  <a:gd name="T45" fmla="*/ 1690 h 20000"/>
                  <a:gd name="T46" fmla="*/ 130 w 20000"/>
                  <a:gd name="T47" fmla="*/ 2376 h 20000"/>
                  <a:gd name="T48" fmla="*/ 0 w 20000"/>
                  <a:gd name="T49" fmla="*/ 2746 h 20000"/>
                  <a:gd name="T50" fmla="*/ 0 w 20000"/>
                  <a:gd name="T51" fmla="*/ 3274 h 20000"/>
                  <a:gd name="T52" fmla="*/ 0 w 20000"/>
                  <a:gd name="T53" fmla="*/ 3907 h 20000"/>
                  <a:gd name="T54" fmla="*/ 0 w 20000"/>
                  <a:gd name="T55" fmla="*/ 4541 h 200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000"/>
                  <a:gd name="T85" fmla="*/ 0 h 20000"/>
                  <a:gd name="T86" fmla="*/ 20000 w 20000"/>
                  <a:gd name="T87" fmla="*/ 20000 h 2000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000" h="20000">
                    <a:moveTo>
                      <a:pt x="19762" y="18851"/>
                    </a:moveTo>
                    <a:lnTo>
                      <a:pt x="18810" y="15862"/>
                    </a:lnTo>
                    <a:lnTo>
                      <a:pt x="18095" y="12874"/>
                    </a:lnTo>
                    <a:lnTo>
                      <a:pt x="18095" y="11264"/>
                    </a:lnTo>
                    <a:lnTo>
                      <a:pt x="16905" y="8736"/>
                    </a:lnTo>
                    <a:lnTo>
                      <a:pt x="16667" y="7126"/>
                    </a:lnTo>
                    <a:lnTo>
                      <a:pt x="15952" y="5287"/>
                    </a:lnTo>
                    <a:lnTo>
                      <a:pt x="14762" y="3908"/>
                    </a:lnTo>
                    <a:lnTo>
                      <a:pt x="13810" y="2069"/>
                    </a:lnTo>
                    <a:lnTo>
                      <a:pt x="13333" y="1149"/>
                    </a:lnTo>
                    <a:lnTo>
                      <a:pt x="12381" y="230"/>
                    </a:lnTo>
                    <a:lnTo>
                      <a:pt x="11667" y="0"/>
                    </a:lnTo>
                    <a:lnTo>
                      <a:pt x="10238" y="0"/>
                    </a:lnTo>
                    <a:lnTo>
                      <a:pt x="9048" y="0"/>
                    </a:lnTo>
                    <a:lnTo>
                      <a:pt x="8095" y="0"/>
                    </a:lnTo>
                    <a:lnTo>
                      <a:pt x="7381" y="0"/>
                    </a:lnTo>
                    <a:lnTo>
                      <a:pt x="6429" y="0"/>
                    </a:lnTo>
                    <a:lnTo>
                      <a:pt x="5238" y="920"/>
                    </a:lnTo>
                    <a:lnTo>
                      <a:pt x="4286" y="1149"/>
                    </a:lnTo>
                    <a:lnTo>
                      <a:pt x="3810" y="2989"/>
                    </a:lnTo>
                    <a:lnTo>
                      <a:pt x="2857" y="4828"/>
                    </a:lnTo>
                    <a:lnTo>
                      <a:pt x="1667" y="6207"/>
                    </a:lnTo>
                    <a:lnTo>
                      <a:pt x="952" y="7356"/>
                    </a:lnTo>
                    <a:lnTo>
                      <a:pt x="714" y="10345"/>
                    </a:lnTo>
                    <a:lnTo>
                      <a:pt x="0" y="11954"/>
                    </a:lnTo>
                    <a:lnTo>
                      <a:pt x="0" y="14253"/>
                    </a:lnTo>
                    <a:lnTo>
                      <a:pt x="0" y="17011"/>
                    </a:lnTo>
                    <a:lnTo>
                      <a:pt x="0" y="19770"/>
                    </a:lnTo>
                  </a:path>
                </a:pathLst>
              </a:custGeom>
              <a:solidFill>
                <a:srgbClr val="000000"/>
              </a:solidFill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50" name="Freeform 132"/>
              <p:cNvSpPr>
                <a:spLocks/>
              </p:cNvSpPr>
              <p:nvPr/>
            </p:nvSpPr>
            <p:spPr bwMode="auto">
              <a:xfrm>
                <a:off x="14313" y="10183"/>
                <a:ext cx="3552" cy="4962"/>
              </a:xfrm>
              <a:custGeom>
                <a:avLst/>
                <a:gdLst>
                  <a:gd name="T0" fmla="*/ 3509 w 20000"/>
                  <a:gd name="T1" fmla="*/ 4909 h 20000"/>
                  <a:gd name="T2" fmla="*/ 3292 w 20000"/>
                  <a:gd name="T3" fmla="*/ 4065 h 20000"/>
                  <a:gd name="T4" fmla="*/ 3249 w 20000"/>
                  <a:gd name="T5" fmla="*/ 3431 h 20000"/>
                  <a:gd name="T6" fmla="*/ 3249 w 20000"/>
                  <a:gd name="T7" fmla="*/ 2956 h 20000"/>
                  <a:gd name="T8" fmla="*/ 3119 w 20000"/>
                  <a:gd name="T9" fmla="*/ 2428 h 20000"/>
                  <a:gd name="T10" fmla="*/ 2902 w 20000"/>
                  <a:gd name="T11" fmla="*/ 2006 h 20000"/>
                  <a:gd name="T12" fmla="*/ 2902 w 20000"/>
                  <a:gd name="T13" fmla="*/ 1425 h 20000"/>
                  <a:gd name="T14" fmla="*/ 2729 w 20000"/>
                  <a:gd name="T15" fmla="*/ 1109 h 20000"/>
                  <a:gd name="T16" fmla="*/ 2512 w 20000"/>
                  <a:gd name="T17" fmla="*/ 686 h 20000"/>
                  <a:gd name="T18" fmla="*/ 2469 w 20000"/>
                  <a:gd name="T19" fmla="*/ 264 h 20000"/>
                  <a:gd name="T20" fmla="*/ 2339 w 20000"/>
                  <a:gd name="T21" fmla="*/ 211 h 20000"/>
                  <a:gd name="T22" fmla="*/ 2122 w 20000"/>
                  <a:gd name="T23" fmla="*/ 0 h 20000"/>
                  <a:gd name="T24" fmla="*/ 1949 w 20000"/>
                  <a:gd name="T25" fmla="*/ 0 h 20000"/>
                  <a:gd name="T26" fmla="*/ 1733 w 20000"/>
                  <a:gd name="T27" fmla="*/ 0 h 20000"/>
                  <a:gd name="T28" fmla="*/ 1559 w 20000"/>
                  <a:gd name="T29" fmla="*/ 0 h 20000"/>
                  <a:gd name="T30" fmla="*/ 1473 w 20000"/>
                  <a:gd name="T31" fmla="*/ 0 h 20000"/>
                  <a:gd name="T32" fmla="*/ 1169 w 20000"/>
                  <a:gd name="T33" fmla="*/ 0 h 20000"/>
                  <a:gd name="T34" fmla="*/ 953 w 20000"/>
                  <a:gd name="T35" fmla="*/ 53 h 20000"/>
                  <a:gd name="T36" fmla="*/ 910 w 20000"/>
                  <a:gd name="T37" fmla="*/ 211 h 20000"/>
                  <a:gd name="T38" fmla="*/ 693 w 20000"/>
                  <a:gd name="T39" fmla="*/ 528 h 20000"/>
                  <a:gd name="T40" fmla="*/ 520 w 20000"/>
                  <a:gd name="T41" fmla="*/ 686 h 20000"/>
                  <a:gd name="T42" fmla="*/ 390 w 20000"/>
                  <a:gd name="T43" fmla="*/ 1267 h 20000"/>
                  <a:gd name="T44" fmla="*/ 303 w 20000"/>
                  <a:gd name="T45" fmla="*/ 1636 h 20000"/>
                  <a:gd name="T46" fmla="*/ 173 w 20000"/>
                  <a:gd name="T47" fmla="*/ 2059 h 20000"/>
                  <a:gd name="T48" fmla="*/ 130 w 20000"/>
                  <a:gd name="T49" fmla="*/ 2534 h 20000"/>
                  <a:gd name="T50" fmla="*/ 0 w 20000"/>
                  <a:gd name="T51" fmla="*/ 2956 h 20000"/>
                  <a:gd name="T52" fmla="*/ 0 w 20000"/>
                  <a:gd name="T53" fmla="*/ 3642 h 20000"/>
                  <a:gd name="T54" fmla="*/ 0 w 20000"/>
                  <a:gd name="T55" fmla="*/ 4276 h 200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000"/>
                  <a:gd name="T85" fmla="*/ 0 h 20000"/>
                  <a:gd name="T86" fmla="*/ 20000 w 20000"/>
                  <a:gd name="T87" fmla="*/ 20000 h 2000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000" h="20000">
                    <a:moveTo>
                      <a:pt x="19756" y="19787"/>
                    </a:moveTo>
                    <a:lnTo>
                      <a:pt x="18537" y="16383"/>
                    </a:lnTo>
                    <a:lnTo>
                      <a:pt x="18293" y="13830"/>
                    </a:lnTo>
                    <a:lnTo>
                      <a:pt x="18293" y="11915"/>
                    </a:lnTo>
                    <a:lnTo>
                      <a:pt x="17561" y="9787"/>
                    </a:lnTo>
                    <a:lnTo>
                      <a:pt x="16341" y="8085"/>
                    </a:lnTo>
                    <a:lnTo>
                      <a:pt x="16341" y="5745"/>
                    </a:lnTo>
                    <a:lnTo>
                      <a:pt x="15366" y="4468"/>
                    </a:lnTo>
                    <a:lnTo>
                      <a:pt x="14146" y="2766"/>
                    </a:lnTo>
                    <a:lnTo>
                      <a:pt x="13902" y="1064"/>
                    </a:lnTo>
                    <a:lnTo>
                      <a:pt x="13171" y="851"/>
                    </a:lnTo>
                    <a:lnTo>
                      <a:pt x="11951" y="0"/>
                    </a:lnTo>
                    <a:lnTo>
                      <a:pt x="10976" y="0"/>
                    </a:lnTo>
                    <a:lnTo>
                      <a:pt x="9756" y="0"/>
                    </a:lnTo>
                    <a:lnTo>
                      <a:pt x="8780" y="0"/>
                    </a:lnTo>
                    <a:lnTo>
                      <a:pt x="8293" y="0"/>
                    </a:lnTo>
                    <a:lnTo>
                      <a:pt x="6585" y="0"/>
                    </a:lnTo>
                    <a:lnTo>
                      <a:pt x="5366" y="213"/>
                    </a:lnTo>
                    <a:lnTo>
                      <a:pt x="5122" y="851"/>
                    </a:lnTo>
                    <a:lnTo>
                      <a:pt x="3902" y="2128"/>
                    </a:lnTo>
                    <a:lnTo>
                      <a:pt x="2927" y="2766"/>
                    </a:lnTo>
                    <a:lnTo>
                      <a:pt x="2195" y="5106"/>
                    </a:lnTo>
                    <a:lnTo>
                      <a:pt x="1707" y="6596"/>
                    </a:lnTo>
                    <a:lnTo>
                      <a:pt x="976" y="8298"/>
                    </a:lnTo>
                    <a:lnTo>
                      <a:pt x="732" y="10213"/>
                    </a:lnTo>
                    <a:lnTo>
                      <a:pt x="0" y="11915"/>
                    </a:lnTo>
                    <a:lnTo>
                      <a:pt x="0" y="14681"/>
                    </a:lnTo>
                    <a:lnTo>
                      <a:pt x="0" y="17234"/>
                    </a:lnTo>
                  </a:path>
                </a:pathLst>
              </a:custGeom>
              <a:solidFill>
                <a:srgbClr val="000000"/>
              </a:solidFill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51" name="Freeform 133"/>
              <p:cNvSpPr>
                <a:spLocks/>
              </p:cNvSpPr>
              <p:nvPr/>
            </p:nvSpPr>
            <p:spPr bwMode="auto">
              <a:xfrm>
                <a:off x="17445" y="13459"/>
                <a:ext cx="1523" cy="50"/>
              </a:xfrm>
              <a:custGeom>
                <a:avLst/>
                <a:gdLst>
                  <a:gd name="T0" fmla="*/ 1480 w 20000"/>
                  <a:gd name="T1" fmla="*/ 0 h 20000"/>
                  <a:gd name="T2" fmla="*/ 0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429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52" name="Freeform 134"/>
              <p:cNvSpPr>
                <a:spLocks/>
              </p:cNvSpPr>
              <p:nvPr/>
            </p:nvSpPr>
            <p:spPr bwMode="auto">
              <a:xfrm>
                <a:off x="5967" y="13459"/>
                <a:ext cx="8819" cy="50"/>
              </a:xfrm>
              <a:custGeom>
                <a:avLst/>
                <a:gdLst>
                  <a:gd name="T0" fmla="*/ 8775 w 20000"/>
                  <a:gd name="T1" fmla="*/ 0 h 20000"/>
                  <a:gd name="T2" fmla="*/ 0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901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53" name="Freeform 135"/>
              <p:cNvSpPr>
                <a:spLocks/>
              </p:cNvSpPr>
              <p:nvPr/>
            </p:nvSpPr>
            <p:spPr bwMode="auto">
              <a:xfrm>
                <a:off x="87" y="13459"/>
                <a:ext cx="3273" cy="50"/>
              </a:xfrm>
              <a:custGeom>
                <a:avLst/>
                <a:gdLst>
                  <a:gd name="T0" fmla="*/ 3229 w 20000"/>
                  <a:gd name="T1" fmla="*/ 0 h 20000"/>
                  <a:gd name="T2" fmla="*/ 0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733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54" name="Freeform 136"/>
              <p:cNvSpPr>
                <a:spLocks/>
              </p:cNvSpPr>
              <p:nvPr/>
            </p:nvSpPr>
            <p:spPr bwMode="auto">
              <a:xfrm>
                <a:off x="577" y="10661"/>
                <a:ext cx="3168" cy="473"/>
              </a:xfrm>
              <a:custGeom>
                <a:avLst/>
                <a:gdLst>
                  <a:gd name="T0" fmla="*/ 0 w 20000"/>
                  <a:gd name="T1" fmla="*/ 420 h 20000"/>
                  <a:gd name="T2" fmla="*/ 2908 w 20000"/>
                  <a:gd name="T3" fmla="*/ 420 h 20000"/>
                  <a:gd name="T4" fmla="*/ 3125 w 20000"/>
                  <a:gd name="T5" fmla="*/ 0 h 20000"/>
                  <a:gd name="T6" fmla="*/ 0 w 20000"/>
                  <a:gd name="T7" fmla="*/ 0 h 20000"/>
                  <a:gd name="T8" fmla="*/ 0 w 20000"/>
                  <a:gd name="T9" fmla="*/ 42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17778"/>
                    </a:moveTo>
                    <a:lnTo>
                      <a:pt x="18356" y="17778"/>
                    </a:lnTo>
                    <a:lnTo>
                      <a:pt x="19726" y="0"/>
                    </a:lnTo>
                    <a:lnTo>
                      <a:pt x="0" y="0"/>
                    </a:lnTo>
                    <a:lnTo>
                      <a:pt x="0" y="17778"/>
                    </a:lnTo>
                    <a:close/>
                  </a:path>
                </a:pathLst>
              </a:custGeom>
              <a:solidFill>
                <a:srgbClr val="000000"/>
              </a:solidFill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55" name="Freeform 137"/>
              <p:cNvSpPr>
                <a:spLocks/>
              </p:cNvSpPr>
              <p:nvPr/>
            </p:nvSpPr>
            <p:spPr bwMode="auto">
              <a:xfrm>
                <a:off x="5354" y="10661"/>
                <a:ext cx="9869" cy="473"/>
              </a:xfrm>
              <a:custGeom>
                <a:avLst/>
                <a:gdLst>
                  <a:gd name="T0" fmla="*/ 0 w 20000"/>
                  <a:gd name="T1" fmla="*/ 0 h 20000"/>
                  <a:gd name="T2" fmla="*/ 130 w 20000"/>
                  <a:gd name="T3" fmla="*/ 420 h 20000"/>
                  <a:gd name="T4" fmla="*/ 9434 w 20000"/>
                  <a:gd name="T5" fmla="*/ 420 h 20000"/>
                  <a:gd name="T6" fmla="*/ 9826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264" y="17778"/>
                    </a:lnTo>
                    <a:lnTo>
                      <a:pt x="19119" y="17778"/>
                    </a:lnTo>
                    <a:lnTo>
                      <a:pt x="199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56" name="Freeform 138"/>
              <p:cNvSpPr>
                <a:spLocks/>
              </p:cNvSpPr>
              <p:nvPr/>
            </p:nvSpPr>
            <p:spPr bwMode="auto">
              <a:xfrm>
                <a:off x="16693" y="10661"/>
                <a:ext cx="2520" cy="473"/>
              </a:xfrm>
              <a:custGeom>
                <a:avLst/>
                <a:gdLst>
                  <a:gd name="T0" fmla="*/ 0 w 20000"/>
                  <a:gd name="T1" fmla="*/ 0 h 20000"/>
                  <a:gd name="T2" fmla="*/ 130 w 20000"/>
                  <a:gd name="T3" fmla="*/ 420 h 20000"/>
                  <a:gd name="T4" fmla="*/ 2477 w 20000"/>
                  <a:gd name="T5" fmla="*/ 420 h 20000"/>
                  <a:gd name="T6" fmla="*/ 2259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1034" y="17778"/>
                    </a:lnTo>
                    <a:lnTo>
                      <a:pt x="19655" y="17778"/>
                    </a:lnTo>
                    <a:lnTo>
                      <a:pt x="179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57" name="Freeform 139"/>
              <p:cNvSpPr>
                <a:spLocks/>
              </p:cNvSpPr>
              <p:nvPr/>
            </p:nvSpPr>
            <p:spPr bwMode="auto">
              <a:xfrm>
                <a:off x="18215" y="8709"/>
                <a:ext cx="998" cy="1897"/>
              </a:xfrm>
              <a:custGeom>
                <a:avLst/>
                <a:gdLst>
                  <a:gd name="T0" fmla="*/ 694 w 20000"/>
                  <a:gd name="T1" fmla="*/ 0 h 20000"/>
                  <a:gd name="T2" fmla="*/ 130 w 20000"/>
                  <a:gd name="T3" fmla="*/ 0 h 20000"/>
                  <a:gd name="T4" fmla="*/ 0 w 20000"/>
                  <a:gd name="T5" fmla="*/ 1844 h 20000"/>
                  <a:gd name="T6" fmla="*/ 955 w 20000"/>
                  <a:gd name="T7" fmla="*/ 1844 h 20000"/>
                  <a:gd name="T8" fmla="*/ 694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3913" y="0"/>
                    </a:moveTo>
                    <a:lnTo>
                      <a:pt x="2609" y="0"/>
                    </a:lnTo>
                    <a:lnTo>
                      <a:pt x="0" y="19444"/>
                    </a:lnTo>
                    <a:lnTo>
                      <a:pt x="19130" y="19444"/>
                    </a:lnTo>
                    <a:lnTo>
                      <a:pt x="139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58" name="Freeform 140"/>
              <p:cNvSpPr>
                <a:spLocks/>
              </p:cNvSpPr>
              <p:nvPr/>
            </p:nvSpPr>
            <p:spPr bwMode="auto">
              <a:xfrm>
                <a:off x="350" y="8181"/>
                <a:ext cx="612" cy="1424"/>
              </a:xfrm>
              <a:custGeom>
                <a:avLst/>
                <a:gdLst>
                  <a:gd name="T0" fmla="*/ 0 w 20000"/>
                  <a:gd name="T1" fmla="*/ 1371 h 20000"/>
                  <a:gd name="T2" fmla="*/ 568 w 20000"/>
                  <a:gd name="T3" fmla="*/ 1371 h 20000"/>
                  <a:gd name="T4" fmla="*/ 568 w 20000"/>
                  <a:gd name="T5" fmla="*/ 0 h 20000"/>
                  <a:gd name="T6" fmla="*/ 0 w 20000"/>
                  <a:gd name="T7" fmla="*/ 0 h 20000"/>
                  <a:gd name="T8" fmla="*/ 0 w 20000"/>
                  <a:gd name="T9" fmla="*/ 137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19259"/>
                    </a:moveTo>
                    <a:lnTo>
                      <a:pt x="18571" y="19259"/>
                    </a:lnTo>
                    <a:lnTo>
                      <a:pt x="18571" y="0"/>
                    </a:lnTo>
                    <a:lnTo>
                      <a:pt x="0" y="0"/>
                    </a:lnTo>
                    <a:lnTo>
                      <a:pt x="0" y="1925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59" name="Freeform 141"/>
              <p:cNvSpPr>
                <a:spLocks/>
              </p:cNvSpPr>
              <p:nvPr/>
            </p:nvSpPr>
            <p:spPr bwMode="auto">
              <a:xfrm>
                <a:off x="1172" y="9026"/>
                <a:ext cx="350" cy="523"/>
              </a:xfrm>
              <a:custGeom>
                <a:avLst/>
                <a:gdLst>
                  <a:gd name="T0" fmla="*/ 0 w 20000"/>
                  <a:gd name="T1" fmla="*/ 471 h 20000"/>
                  <a:gd name="T2" fmla="*/ 0 w 20000"/>
                  <a:gd name="T3" fmla="*/ 0 h 20000"/>
                  <a:gd name="T4" fmla="*/ 306 w 20000"/>
                  <a:gd name="T5" fmla="*/ 0 h 20000"/>
                  <a:gd name="T6" fmla="*/ 306 w 20000"/>
                  <a:gd name="T7" fmla="*/ 471 h 20000"/>
                  <a:gd name="T8" fmla="*/ 0 w 20000"/>
                  <a:gd name="T9" fmla="*/ 47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18000"/>
                    </a:moveTo>
                    <a:lnTo>
                      <a:pt x="0" y="0"/>
                    </a:lnTo>
                    <a:lnTo>
                      <a:pt x="17500" y="0"/>
                    </a:lnTo>
                    <a:lnTo>
                      <a:pt x="17500" y="18000"/>
                    </a:lnTo>
                    <a:lnTo>
                      <a:pt x="0" y="180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60" name="Freeform 142"/>
              <p:cNvSpPr>
                <a:spLocks/>
              </p:cNvSpPr>
              <p:nvPr/>
            </p:nvSpPr>
            <p:spPr bwMode="auto">
              <a:xfrm>
                <a:off x="4444" y="265"/>
                <a:ext cx="9029" cy="5963"/>
              </a:xfrm>
              <a:custGeom>
                <a:avLst/>
                <a:gdLst>
                  <a:gd name="T0" fmla="*/ 694 w 20000"/>
                  <a:gd name="T1" fmla="*/ 5910 h 20000"/>
                  <a:gd name="T2" fmla="*/ 1736 w 20000"/>
                  <a:gd name="T3" fmla="*/ 264 h 20000"/>
                  <a:gd name="T4" fmla="*/ 2257 w 20000"/>
                  <a:gd name="T5" fmla="*/ 211 h 20000"/>
                  <a:gd name="T6" fmla="*/ 5990 w 20000"/>
                  <a:gd name="T7" fmla="*/ 211 h 20000"/>
                  <a:gd name="T8" fmla="*/ 6034 w 20000"/>
                  <a:gd name="T9" fmla="*/ 264 h 20000"/>
                  <a:gd name="T10" fmla="*/ 7553 w 20000"/>
                  <a:gd name="T11" fmla="*/ 4327 h 20000"/>
                  <a:gd name="T12" fmla="*/ 7162 w 20000"/>
                  <a:gd name="T13" fmla="*/ 5910 h 20000"/>
                  <a:gd name="T14" fmla="*/ 8986 w 20000"/>
                  <a:gd name="T15" fmla="*/ 5910 h 20000"/>
                  <a:gd name="T16" fmla="*/ 6164 w 20000"/>
                  <a:gd name="T17" fmla="*/ 0 h 20000"/>
                  <a:gd name="T18" fmla="*/ 6034 w 20000"/>
                  <a:gd name="T19" fmla="*/ 0 h 20000"/>
                  <a:gd name="T20" fmla="*/ 2257 w 20000"/>
                  <a:gd name="T21" fmla="*/ 0 h 20000"/>
                  <a:gd name="T22" fmla="*/ 1476 w 20000"/>
                  <a:gd name="T23" fmla="*/ 53 h 20000"/>
                  <a:gd name="T24" fmla="*/ 0 w 20000"/>
                  <a:gd name="T25" fmla="*/ 5119 h 20000"/>
                  <a:gd name="T26" fmla="*/ 0 w 20000"/>
                  <a:gd name="T27" fmla="*/ 5910 h 20000"/>
                  <a:gd name="T28" fmla="*/ 694 w 20000"/>
                  <a:gd name="T29" fmla="*/ 5910 h 200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000"/>
                  <a:gd name="T46" fmla="*/ 0 h 20000"/>
                  <a:gd name="T47" fmla="*/ 20000 w 20000"/>
                  <a:gd name="T48" fmla="*/ 20000 h 200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000" h="20000">
                    <a:moveTo>
                      <a:pt x="1538" y="19823"/>
                    </a:moveTo>
                    <a:lnTo>
                      <a:pt x="3846" y="885"/>
                    </a:lnTo>
                    <a:lnTo>
                      <a:pt x="5000" y="708"/>
                    </a:lnTo>
                    <a:lnTo>
                      <a:pt x="13269" y="708"/>
                    </a:lnTo>
                    <a:lnTo>
                      <a:pt x="13365" y="885"/>
                    </a:lnTo>
                    <a:lnTo>
                      <a:pt x="16731" y="14513"/>
                    </a:lnTo>
                    <a:lnTo>
                      <a:pt x="15865" y="19823"/>
                    </a:lnTo>
                    <a:lnTo>
                      <a:pt x="19904" y="19823"/>
                    </a:lnTo>
                    <a:lnTo>
                      <a:pt x="13654" y="0"/>
                    </a:lnTo>
                    <a:lnTo>
                      <a:pt x="13365" y="0"/>
                    </a:lnTo>
                    <a:lnTo>
                      <a:pt x="5000" y="0"/>
                    </a:lnTo>
                    <a:lnTo>
                      <a:pt x="3269" y="177"/>
                    </a:lnTo>
                    <a:lnTo>
                      <a:pt x="0" y="17168"/>
                    </a:lnTo>
                    <a:lnTo>
                      <a:pt x="0" y="19823"/>
                    </a:lnTo>
                    <a:lnTo>
                      <a:pt x="1538" y="19823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61" name="Freeform 143"/>
              <p:cNvSpPr>
                <a:spLocks/>
              </p:cNvSpPr>
              <p:nvPr/>
            </p:nvSpPr>
            <p:spPr bwMode="auto">
              <a:xfrm>
                <a:off x="5092" y="527"/>
                <a:ext cx="8136" cy="5752"/>
              </a:xfrm>
              <a:custGeom>
                <a:avLst/>
                <a:gdLst>
                  <a:gd name="T0" fmla="*/ 0 w 20000"/>
                  <a:gd name="T1" fmla="*/ 5699 h 20000"/>
                  <a:gd name="T2" fmla="*/ 8092 w 20000"/>
                  <a:gd name="T3" fmla="*/ 5699 h 20000"/>
                  <a:gd name="T4" fmla="*/ 5482 w 20000"/>
                  <a:gd name="T5" fmla="*/ 0 h 20000"/>
                  <a:gd name="T6" fmla="*/ 1349 w 20000"/>
                  <a:gd name="T7" fmla="*/ 0 h 20000"/>
                  <a:gd name="T8" fmla="*/ 0 w 20000"/>
                  <a:gd name="T9" fmla="*/ 5699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19817"/>
                    </a:moveTo>
                    <a:lnTo>
                      <a:pt x="19893" y="19817"/>
                    </a:lnTo>
                    <a:lnTo>
                      <a:pt x="13476" y="0"/>
                    </a:lnTo>
                    <a:lnTo>
                      <a:pt x="3316" y="0"/>
                    </a:lnTo>
                    <a:lnTo>
                      <a:pt x="0" y="19817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62" name="Freeform 144"/>
              <p:cNvSpPr>
                <a:spLocks/>
              </p:cNvSpPr>
              <p:nvPr/>
            </p:nvSpPr>
            <p:spPr bwMode="auto">
              <a:xfrm>
                <a:off x="8574" y="633"/>
                <a:ext cx="1120" cy="5646"/>
              </a:xfrm>
              <a:custGeom>
                <a:avLst/>
                <a:gdLst>
                  <a:gd name="T0" fmla="*/ 0 w 20000"/>
                  <a:gd name="T1" fmla="*/ 0 h 20000"/>
                  <a:gd name="T2" fmla="*/ 129 w 20000"/>
                  <a:gd name="T3" fmla="*/ 5593 h 20000"/>
                  <a:gd name="T4" fmla="*/ 1077 w 20000"/>
                  <a:gd name="T5" fmla="*/ 5593 h 20000"/>
                  <a:gd name="T6" fmla="*/ 689 w 20000"/>
                  <a:gd name="T7" fmla="*/ 4485 h 20000"/>
                  <a:gd name="T8" fmla="*/ 905 w 20000"/>
                  <a:gd name="T9" fmla="*/ 2744 h 20000"/>
                  <a:gd name="T10" fmla="*/ 560 w 20000"/>
                  <a:gd name="T11" fmla="*/ 2427 h 20000"/>
                  <a:gd name="T12" fmla="*/ 388 w 20000"/>
                  <a:gd name="T13" fmla="*/ 4116 h 20000"/>
                  <a:gd name="T14" fmla="*/ 0 w 20000"/>
                  <a:gd name="T15" fmla="*/ 0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0" y="0"/>
                    </a:moveTo>
                    <a:lnTo>
                      <a:pt x="2308" y="19813"/>
                    </a:lnTo>
                    <a:lnTo>
                      <a:pt x="19231" y="19813"/>
                    </a:lnTo>
                    <a:lnTo>
                      <a:pt x="12308" y="15888"/>
                    </a:lnTo>
                    <a:lnTo>
                      <a:pt x="16154" y="9720"/>
                    </a:lnTo>
                    <a:lnTo>
                      <a:pt x="10000" y="8598"/>
                    </a:lnTo>
                    <a:lnTo>
                      <a:pt x="6923" y="145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63" name="Freeform 145"/>
              <p:cNvSpPr>
                <a:spLocks/>
              </p:cNvSpPr>
              <p:nvPr/>
            </p:nvSpPr>
            <p:spPr bwMode="auto">
              <a:xfrm>
                <a:off x="11304" y="5015"/>
                <a:ext cx="437" cy="1213"/>
              </a:xfrm>
              <a:custGeom>
                <a:avLst/>
                <a:gdLst>
                  <a:gd name="T0" fmla="*/ 0 w 20000"/>
                  <a:gd name="T1" fmla="*/ 1160 h 20000"/>
                  <a:gd name="T2" fmla="*/ 175 w 20000"/>
                  <a:gd name="T3" fmla="*/ 0 h 20000"/>
                  <a:gd name="T4" fmla="*/ 393 w 20000"/>
                  <a:gd name="T5" fmla="*/ 0 h 20000"/>
                  <a:gd name="T6" fmla="*/ 0 w 20000"/>
                  <a:gd name="T7" fmla="*/ 116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19130"/>
                    </a:moveTo>
                    <a:lnTo>
                      <a:pt x="8000" y="0"/>
                    </a:lnTo>
                    <a:lnTo>
                      <a:pt x="18000" y="0"/>
                    </a:lnTo>
                    <a:lnTo>
                      <a:pt x="0" y="1913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64" name="Freeform 146"/>
              <p:cNvSpPr>
                <a:spLocks/>
              </p:cNvSpPr>
              <p:nvPr/>
            </p:nvSpPr>
            <p:spPr bwMode="auto">
              <a:xfrm>
                <a:off x="4882" y="6439"/>
                <a:ext cx="420" cy="3427"/>
              </a:xfrm>
              <a:custGeom>
                <a:avLst/>
                <a:gdLst>
                  <a:gd name="T0" fmla="*/ 378 w 20000"/>
                  <a:gd name="T1" fmla="*/ 0 h 20000"/>
                  <a:gd name="T2" fmla="*/ 0 w 20000"/>
                  <a:gd name="T3" fmla="*/ 1424 h 20000"/>
                  <a:gd name="T4" fmla="*/ 0 w 20000"/>
                  <a:gd name="T5" fmla="*/ 3374 h 20000"/>
                  <a:gd name="T6" fmla="*/ 0 60000 65536"/>
                  <a:gd name="T7" fmla="*/ 0 60000 65536"/>
                  <a:gd name="T8" fmla="*/ 0 60000 65536"/>
                  <a:gd name="T9" fmla="*/ 0 w 20000"/>
                  <a:gd name="T10" fmla="*/ 0 h 20000"/>
                  <a:gd name="T11" fmla="*/ 20000 w 20000"/>
                  <a:gd name="T12" fmla="*/ 20000 h 2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00" h="20000">
                    <a:moveTo>
                      <a:pt x="18000" y="0"/>
                    </a:moveTo>
                    <a:lnTo>
                      <a:pt x="0" y="8308"/>
                    </a:lnTo>
                    <a:lnTo>
                      <a:pt x="0" y="19692"/>
                    </a:lnTo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65" name="Freeform 147"/>
              <p:cNvSpPr>
                <a:spLocks/>
              </p:cNvSpPr>
              <p:nvPr/>
            </p:nvSpPr>
            <p:spPr bwMode="auto">
              <a:xfrm>
                <a:off x="8609" y="633"/>
                <a:ext cx="612" cy="14089"/>
              </a:xfrm>
              <a:custGeom>
                <a:avLst/>
                <a:gdLst>
                  <a:gd name="T0" fmla="*/ 0 w 20000"/>
                  <a:gd name="T1" fmla="*/ 0 h 20000"/>
                  <a:gd name="T2" fmla="*/ 568 w 20000"/>
                  <a:gd name="T3" fmla="*/ 7229 h 20000"/>
                  <a:gd name="T4" fmla="*/ 568 w 20000"/>
                  <a:gd name="T5" fmla="*/ 14036 h 20000"/>
                  <a:gd name="T6" fmla="*/ 0 60000 65536"/>
                  <a:gd name="T7" fmla="*/ 0 60000 65536"/>
                  <a:gd name="T8" fmla="*/ 0 60000 65536"/>
                  <a:gd name="T9" fmla="*/ 0 w 20000"/>
                  <a:gd name="T10" fmla="*/ 0 h 20000"/>
                  <a:gd name="T11" fmla="*/ 20000 w 20000"/>
                  <a:gd name="T12" fmla="*/ 20000 h 2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00" h="20000">
                    <a:moveTo>
                      <a:pt x="0" y="0"/>
                    </a:moveTo>
                    <a:lnTo>
                      <a:pt x="18571" y="10262"/>
                    </a:lnTo>
                    <a:lnTo>
                      <a:pt x="18571" y="19925"/>
                    </a:ln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66" name="Freeform 148"/>
              <p:cNvSpPr>
                <a:spLocks/>
              </p:cNvSpPr>
              <p:nvPr/>
            </p:nvSpPr>
            <p:spPr bwMode="auto">
              <a:xfrm>
                <a:off x="13561" y="6439"/>
                <a:ext cx="227" cy="8338"/>
              </a:xfrm>
              <a:custGeom>
                <a:avLst/>
                <a:gdLst>
                  <a:gd name="T0" fmla="*/ 0 w 20000"/>
                  <a:gd name="T1" fmla="*/ 0 h 20000"/>
                  <a:gd name="T2" fmla="*/ 182 w 20000"/>
                  <a:gd name="T3" fmla="*/ 1636 h 20000"/>
                  <a:gd name="T4" fmla="*/ 182 w 20000"/>
                  <a:gd name="T5" fmla="*/ 7019 h 20000"/>
                  <a:gd name="T6" fmla="*/ 0 w 20000"/>
                  <a:gd name="T7" fmla="*/ 8285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0"/>
                    </a:moveTo>
                    <a:lnTo>
                      <a:pt x="16000" y="3924"/>
                    </a:lnTo>
                    <a:lnTo>
                      <a:pt x="16000" y="16835"/>
                    </a:lnTo>
                    <a:lnTo>
                      <a:pt x="0" y="19873"/>
                    </a:ln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67" name="Freeform 149"/>
              <p:cNvSpPr>
                <a:spLocks/>
              </p:cNvSpPr>
              <p:nvPr/>
            </p:nvSpPr>
            <p:spPr bwMode="auto">
              <a:xfrm>
                <a:off x="3447" y="527"/>
                <a:ext cx="2117" cy="5012"/>
              </a:xfrm>
              <a:custGeom>
                <a:avLst/>
                <a:gdLst>
                  <a:gd name="T0" fmla="*/ 0 w 20000"/>
                  <a:gd name="T1" fmla="*/ 4959 h 20000"/>
                  <a:gd name="T2" fmla="*/ 518 w 20000"/>
                  <a:gd name="T3" fmla="*/ 4959 h 20000"/>
                  <a:gd name="T4" fmla="*/ 2074 w 20000"/>
                  <a:gd name="T5" fmla="*/ 53 h 20000"/>
                  <a:gd name="T6" fmla="*/ 1771 w 20000"/>
                  <a:gd name="T7" fmla="*/ 0 h 20000"/>
                  <a:gd name="T8" fmla="*/ 0 w 20000"/>
                  <a:gd name="T9" fmla="*/ 4959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19789"/>
                    </a:moveTo>
                    <a:lnTo>
                      <a:pt x="4898" y="19789"/>
                    </a:lnTo>
                    <a:lnTo>
                      <a:pt x="19592" y="211"/>
                    </a:lnTo>
                    <a:lnTo>
                      <a:pt x="16735" y="0"/>
                    </a:lnTo>
                    <a:lnTo>
                      <a:pt x="0" y="197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68" name="Freeform 150"/>
              <p:cNvSpPr>
                <a:spLocks/>
              </p:cNvSpPr>
              <p:nvPr/>
            </p:nvSpPr>
            <p:spPr bwMode="auto">
              <a:xfrm>
                <a:off x="5127" y="8814"/>
                <a:ext cx="840" cy="47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421 h 20000"/>
                  <a:gd name="T4" fmla="*/ 796 w 20000"/>
                  <a:gd name="T5" fmla="*/ 421 h 20000"/>
                  <a:gd name="T6" fmla="*/ 796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7778"/>
                    </a:lnTo>
                    <a:lnTo>
                      <a:pt x="18947" y="17778"/>
                    </a:lnTo>
                    <a:lnTo>
                      <a:pt x="189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69" name="Freeform 151"/>
              <p:cNvSpPr>
                <a:spLocks/>
              </p:cNvSpPr>
              <p:nvPr/>
            </p:nvSpPr>
            <p:spPr bwMode="auto">
              <a:xfrm>
                <a:off x="9431" y="8814"/>
                <a:ext cx="840" cy="47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421 h 20000"/>
                  <a:gd name="T4" fmla="*/ 796 w 20000"/>
                  <a:gd name="T5" fmla="*/ 421 h 20000"/>
                  <a:gd name="T6" fmla="*/ 796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0" y="17778"/>
                    </a:lnTo>
                    <a:lnTo>
                      <a:pt x="18947" y="17778"/>
                    </a:lnTo>
                    <a:lnTo>
                      <a:pt x="189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70" name="Freeform 152"/>
              <p:cNvSpPr>
                <a:spLocks/>
              </p:cNvSpPr>
              <p:nvPr/>
            </p:nvSpPr>
            <p:spPr bwMode="auto">
              <a:xfrm>
                <a:off x="13438" y="5700"/>
                <a:ext cx="5390" cy="2425"/>
              </a:xfrm>
              <a:custGeom>
                <a:avLst/>
                <a:gdLst>
                  <a:gd name="T0" fmla="*/ 0 w 20000"/>
                  <a:gd name="T1" fmla="*/ 0 h 20000"/>
                  <a:gd name="T2" fmla="*/ 521 w 20000"/>
                  <a:gd name="T3" fmla="*/ 949 h 20000"/>
                  <a:gd name="T4" fmla="*/ 5347 w 20000"/>
                  <a:gd name="T5" fmla="*/ 2372 h 20000"/>
                  <a:gd name="T6" fmla="*/ 0 60000 65536"/>
                  <a:gd name="T7" fmla="*/ 0 60000 65536"/>
                  <a:gd name="T8" fmla="*/ 0 60000 65536"/>
                  <a:gd name="T9" fmla="*/ 0 w 20000"/>
                  <a:gd name="T10" fmla="*/ 0 h 20000"/>
                  <a:gd name="T11" fmla="*/ 20000 w 20000"/>
                  <a:gd name="T12" fmla="*/ 20000 h 2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00" h="20000">
                    <a:moveTo>
                      <a:pt x="0" y="0"/>
                    </a:moveTo>
                    <a:lnTo>
                      <a:pt x="1935" y="7826"/>
                    </a:lnTo>
                    <a:lnTo>
                      <a:pt x="19839" y="19565"/>
                    </a:lnTo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71" name="Freeform 153"/>
              <p:cNvSpPr>
                <a:spLocks/>
              </p:cNvSpPr>
              <p:nvPr/>
            </p:nvSpPr>
            <p:spPr bwMode="auto">
              <a:xfrm>
                <a:off x="700" y="11189"/>
                <a:ext cx="52" cy="348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343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0" y="19697"/>
                    </a:lnTo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72" name="Freeform 154"/>
              <p:cNvSpPr>
                <a:spLocks/>
              </p:cNvSpPr>
              <p:nvPr/>
            </p:nvSpPr>
            <p:spPr bwMode="auto">
              <a:xfrm>
                <a:off x="3360" y="11663"/>
                <a:ext cx="2554" cy="8337"/>
              </a:xfrm>
              <a:custGeom>
                <a:avLst/>
                <a:gdLst>
                  <a:gd name="T0" fmla="*/ 2511 w 20000"/>
                  <a:gd name="T1" fmla="*/ 4063 h 20000"/>
                  <a:gd name="T2" fmla="*/ 2511 w 20000"/>
                  <a:gd name="T3" fmla="*/ 3430 h 20000"/>
                  <a:gd name="T4" fmla="*/ 2424 w 20000"/>
                  <a:gd name="T5" fmla="*/ 3113 h 20000"/>
                  <a:gd name="T6" fmla="*/ 2338 w 20000"/>
                  <a:gd name="T7" fmla="*/ 2480 h 20000"/>
                  <a:gd name="T8" fmla="*/ 2338 w 20000"/>
                  <a:gd name="T9" fmla="*/ 2111 h 20000"/>
                  <a:gd name="T10" fmla="*/ 2338 w 20000"/>
                  <a:gd name="T11" fmla="*/ 1636 h 20000"/>
                  <a:gd name="T12" fmla="*/ 2121 w 20000"/>
                  <a:gd name="T13" fmla="*/ 1266 h 20000"/>
                  <a:gd name="T14" fmla="*/ 2035 w 20000"/>
                  <a:gd name="T15" fmla="*/ 739 h 20000"/>
                  <a:gd name="T16" fmla="*/ 1948 w 20000"/>
                  <a:gd name="T17" fmla="*/ 475 h 20000"/>
                  <a:gd name="T18" fmla="*/ 1731 w 20000"/>
                  <a:gd name="T19" fmla="*/ 211 h 20000"/>
                  <a:gd name="T20" fmla="*/ 1645 w 20000"/>
                  <a:gd name="T21" fmla="*/ 53 h 20000"/>
                  <a:gd name="T22" fmla="*/ 1558 w 20000"/>
                  <a:gd name="T23" fmla="*/ 0 h 20000"/>
                  <a:gd name="T24" fmla="*/ 1342 w 20000"/>
                  <a:gd name="T25" fmla="*/ 0 h 20000"/>
                  <a:gd name="T26" fmla="*/ 1255 w 20000"/>
                  <a:gd name="T27" fmla="*/ 0 h 20000"/>
                  <a:gd name="T28" fmla="*/ 952 w 20000"/>
                  <a:gd name="T29" fmla="*/ 0 h 20000"/>
                  <a:gd name="T30" fmla="*/ 866 w 20000"/>
                  <a:gd name="T31" fmla="*/ 0 h 20000"/>
                  <a:gd name="T32" fmla="*/ 779 w 20000"/>
                  <a:gd name="T33" fmla="*/ 0 h 20000"/>
                  <a:gd name="T34" fmla="*/ 563 w 20000"/>
                  <a:gd name="T35" fmla="*/ 211 h 20000"/>
                  <a:gd name="T36" fmla="*/ 519 w 20000"/>
                  <a:gd name="T37" fmla="*/ 475 h 20000"/>
                  <a:gd name="T38" fmla="*/ 303 w 20000"/>
                  <a:gd name="T39" fmla="*/ 739 h 20000"/>
                  <a:gd name="T40" fmla="*/ 173 w 20000"/>
                  <a:gd name="T41" fmla="*/ 1266 h 20000"/>
                  <a:gd name="T42" fmla="*/ 130 w 20000"/>
                  <a:gd name="T43" fmla="*/ 1530 h 20000"/>
                  <a:gd name="T44" fmla="*/ 0 w 20000"/>
                  <a:gd name="T45" fmla="*/ 1953 h 20000"/>
                  <a:gd name="T46" fmla="*/ 0 w 20000"/>
                  <a:gd name="T47" fmla="*/ 2427 h 20000"/>
                  <a:gd name="T48" fmla="*/ 0 w 20000"/>
                  <a:gd name="T49" fmla="*/ 2902 h 20000"/>
                  <a:gd name="T50" fmla="*/ 0 w 20000"/>
                  <a:gd name="T51" fmla="*/ 3430 h 20000"/>
                  <a:gd name="T52" fmla="*/ 0 w 20000"/>
                  <a:gd name="T53" fmla="*/ 3852 h 20000"/>
                  <a:gd name="T54" fmla="*/ 0 w 20000"/>
                  <a:gd name="T55" fmla="*/ 4274 h 20000"/>
                  <a:gd name="T56" fmla="*/ 0 w 20000"/>
                  <a:gd name="T57" fmla="*/ 4802 h 20000"/>
                  <a:gd name="T58" fmla="*/ 0 w 20000"/>
                  <a:gd name="T59" fmla="*/ 5382 h 20000"/>
                  <a:gd name="T60" fmla="*/ 0 w 20000"/>
                  <a:gd name="T61" fmla="*/ 5857 h 20000"/>
                  <a:gd name="T62" fmla="*/ 130 w 20000"/>
                  <a:gd name="T63" fmla="*/ 6279 h 20000"/>
                  <a:gd name="T64" fmla="*/ 173 w 20000"/>
                  <a:gd name="T65" fmla="*/ 6596 h 20000"/>
                  <a:gd name="T66" fmla="*/ 303 w 20000"/>
                  <a:gd name="T67" fmla="*/ 7018 h 20000"/>
                  <a:gd name="T68" fmla="*/ 390 w 20000"/>
                  <a:gd name="T69" fmla="*/ 7387 h 20000"/>
                  <a:gd name="T70" fmla="*/ 519 w 20000"/>
                  <a:gd name="T71" fmla="*/ 7651 h 20000"/>
                  <a:gd name="T72" fmla="*/ 693 w 20000"/>
                  <a:gd name="T73" fmla="*/ 7862 h 20000"/>
                  <a:gd name="T74" fmla="*/ 779 w 20000"/>
                  <a:gd name="T75" fmla="*/ 8073 h 20000"/>
                  <a:gd name="T76" fmla="*/ 952 w 20000"/>
                  <a:gd name="T77" fmla="*/ 8284 h 20000"/>
                  <a:gd name="T78" fmla="*/ 1082 w 20000"/>
                  <a:gd name="T79" fmla="*/ 8284 h 20000"/>
                  <a:gd name="T80" fmla="*/ 1255 w 20000"/>
                  <a:gd name="T81" fmla="*/ 8284 h 20000"/>
                  <a:gd name="T82" fmla="*/ 1472 w 20000"/>
                  <a:gd name="T83" fmla="*/ 8284 h 20000"/>
                  <a:gd name="T84" fmla="*/ 1558 w 20000"/>
                  <a:gd name="T85" fmla="*/ 7862 h 20000"/>
                  <a:gd name="T86" fmla="*/ 1731 w 20000"/>
                  <a:gd name="T87" fmla="*/ 7862 h 20000"/>
                  <a:gd name="T88" fmla="*/ 1861 w 20000"/>
                  <a:gd name="T89" fmla="*/ 7440 h 20000"/>
                  <a:gd name="T90" fmla="*/ 2035 w 20000"/>
                  <a:gd name="T91" fmla="*/ 7282 h 20000"/>
                  <a:gd name="T92" fmla="*/ 2035 w 20000"/>
                  <a:gd name="T93" fmla="*/ 7018 h 20000"/>
                  <a:gd name="T94" fmla="*/ 2121 w 20000"/>
                  <a:gd name="T95" fmla="*/ 6596 h 20000"/>
                  <a:gd name="T96" fmla="*/ 2338 w 20000"/>
                  <a:gd name="T97" fmla="*/ 6121 h 20000"/>
                  <a:gd name="T98" fmla="*/ 2338 w 20000"/>
                  <a:gd name="T99" fmla="*/ 5699 h 20000"/>
                  <a:gd name="T100" fmla="*/ 2424 w 20000"/>
                  <a:gd name="T101" fmla="*/ 5171 h 20000"/>
                  <a:gd name="T102" fmla="*/ 2424 w 20000"/>
                  <a:gd name="T103" fmla="*/ 4802 h 20000"/>
                  <a:gd name="T104" fmla="*/ 2511 w 20000"/>
                  <a:gd name="T105" fmla="*/ 4221 h 20000"/>
                  <a:gd name="T106" fmla="*/ 2511 w 20000"/>
                  <a:gd name="T107" fmla="*/ 4063 h 200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000"/>
                  <a:gd name="T163" fmla="*/ 0 h 20000"/>
                  <a:gd name="T164" fmla="*/ 20000 w 20000"/>
                  <a:gd name="T165" fmla="*/ 20000 h 200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000" h="20000">
                    <a:moveTo>
                      <a:pt x="19661" y="9747"/>
                    </a:moveTo>
                    <a:lnTo>
                      <a:pt x="19661" y="8228"/>
                    </a:lnTo>
                    <a:lnTo>
                      <a:pt x="18983" y="7468"/>
                    </a:lnTo>
                    <a:lnTo>
                      <a:pt x="18305" y="5949"/>
                    </a:lnTo>
                    <a:lnTo>
                      <a:pt x="18305" y="5063"/>
                    </a:lnTo>
                    <a:lnTo>
                      <a:pt x="18305" y="3924"/>
                    </a:lnTo>
                    <a:lnTo>
                      <a:pt x="16610" y="3038"/>
                    </a:lnTo>
                    <a:lnTo>
                      <a:pt x="15932" y="1772"/>
                    </a:lnTo>
                    <a:lnTo>
                      <a:pt x="15254" y="1139"/>
                    </a:lnTo>
                    <a:lnTo>
                      <a:pt x="13559" y="506"/>
                    </a:lnTo>
                    <a:lnTo>
                      <a:pt x="12881" y="127"/>
                    </a:lnTo>
                    <a:lnTo>
                      <a:pt x="12203" y="0"/>
                    </a:lnTo>
                    <a:lnTo>
                      <a:pt x="10508" y="0"/>
                    </a:lnTo>
                    <a:lnTo>
                      <a:pt x="9831" y="0"/>
                    </a:lnTo>
                    <a:lnTo>
                      <a:pt x="7458" y="0"/>
                    </a:lnTo>
                    <a:lnTo>
                      <a:pt x="6780" y="0"/>
                    </a:lnTo>
                    <a:lnTo>
                      <a:pt x="6102" y="0"/>
                    </a:lnTo>
                    <a:lnTo>
                      <a:pt x="4407" y="506"/>
                    </a:lnTo>
                    <a:lnTo>
                      <a:pt x="4068" y="1139"/>
                    </a:lnTo>
                    <a:lnTo>
                      <a:pt x="2373" y="1772"/>
                    </a:lnTo>
                    <a:lnTo>
                      <a:pt x="1356" y="3038"/>
                    </a:lnTo>
                    <a:lnTo>
                      <a:pt x="1017" y="3671"/>
                    </a:lnTo>
                    <a:lnTo>
                      <a:pt x="0" y="4684"/>
                    </a:lnTo>
                    <a:lnTo>
                      <a:pt x="0" y="5823"/>
                    </a:lnTo>
                    <a:lnTo>
                      <a:pt x="0" y="6962"/>
                    </a:lnTo>
                    <a:lnTo>
                      <a:pt x="0" y="8228"/>
                    </a:lnTo>
                    <a:lnTo>
                      <a:pt x="0" y="9241"/>
                    </a:lnTo>
                    <a:lnTo>
                      <a:pt x="0" y="10253"/>
                    </a:lnTo>
                    <a:lnTo>
                      <a:pt x="0" y="11519"/>
                    </a:lnTo>
                    <a:lnTo>
                      <a:pt x="0" y="12911"/>
                    </a:lnTo>
                    <a:lnTo>
                      <a:pt x="0" y="14051"/>
                    </a:lnTo>
                    <a:lnTo>
                      <a:pt x="1017" y="15063"/>
                    </a:lnTo>
                    <a:lnTo>
                      <a:pt x="1356" y="15823"/>
                    </a:lnTo>
                    <a:lnTo>
                      <a:pt x="2373" y="16835"/>
                    </a:lnTo>
                    <a:lnTo>
                      <a:pt x="3051" y="17722"/>
                    </a:lnTo>
                    <a:lnTo>
                      <a:pt x="4068" y="18354"/>
                    </a:lnTo>
                    <a:lnTo>
                      <a:pt x="5424" y="18861"/>
                    </a:lnTo>
                    <a:lnTo>
                      <a:pt x="6102" y="19367"/>
                    </a:lnTo>
                    <a:lnTo>
                      <a:pt x="7458" y="19873"/>
                    </a:lnTo>
                    <a:lnTo>
                      <a:pt x="8475" y="19873"/>
                    </a:lnTo>
                    <a:lnTo>
                      <a:pt x="9831" y="19873"/>
                    </a:lnTo>
                    <a:lnTo>
                      <a:pt x="11525" y="19873"/>
                    </a:lnTo>
                    <a:lnTo>
                      <a:pt x="12203" y="18861"/>
                    </a:lnTo>
                    <a:lnTo>
                      <a:pt x="13559" y="18861"/>
                    </a:lnTo>
                    <a:lnTo>
                      <a:pt x="14576" y="17848"/>
                    </a:lnTo>
                    <a:lnTo>
                      <a:pt x="15932" y="17468"/>
                    </a:lnTo>
                    <a:lnTo>
                      <a:pt x="15932" y="16835"/>
                    </a:lnTo>
                    <a:lnTo>
                      <a:pt x="16610" y="15823"/>
                    </a:lnTo>
                    <a:lnTo>
                      <a:pt x="18305" y="14684"/>
                    </a:lnTo>
                    <a:lnTo>
                      <a:pt x="18305" y="13671"/>
                    </a:lnTo>
                    <a:lnTo>
                      <a:pt x="18983" y="12405"/>
                    </a:lnTo>
                    <a:lnTo>
                      <a:pt x="18983" y="11519"/>
                    </a:lnTo>
                    <a:lnTo>
                      <a:pt x="19661" y="10127"/>
                    </a:lnTo>
                    <a:lnTo>
                      <a:pt x="19661" y="97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73" name="Freeform 155"/>
              <p:cNvSpPr>
                <a:spLocks/>
              </p:cNvSpPr>
              <p:nvPr/>
            </p:nvSpPr>
            <p:spPr bwMode="auto">
              <a:xfrm>
                <a:off x="3920" y="13403"/>
                <a:ext cx="1382" cy="4488"/>
              </a:xfrm>
              <a:custGeom>
                <a:avLst/>
                <a:gdLst>
                  <a:gd name="T0" fmla="*/ 1339 w 20000"/>
                  <a:gd name="T1" fmla="*/ 2059 h 20000"/>
                  <a:gd name="T2" fmla="*/ 1339 w 20000"/>
                  <a:gd name="T3" fmla="*/ 1637 h 20000"/>
                  <a:gd name="T4" fmla="*/ 1252 w 20000"/>
                  <a:gd name="T5" fmla="*/ 1320 h 20000"/>
                  <a:gd name="T6" fmla="*/ 1166 w 20000"/>
                  <a:gd name="T7" fmla="*/ 950 h 20000"/>
                  <a:gd name="T8" fmla="*/ 1166 w 20000"/>
                  <a:gd name="T9" fmla="*/ 739 h 20000"/>
                  <a:gd name="T10" fmla="*/ 1080 w 20000"/>
                  <a:gd name="T11" fmla="*/ 475 h 20000"/>
                  <a:gd name="T12" fmla="*/ 950 w 20000"/>
                  <a:gd name="T13" fmla="*/ 211 h 20000"/>
                  <a:gd name="T14" fmla="*/ 950 w 20000"/>
                  <a:gd name="T15" fmla="*/ 0 h 20000"/>
                  <a:gd name="T16" fmla="*/ 777 w 20000"/>
                  <a:gd name="T17" fmla="*/ 0 h 20000"/>
                  <a:gd name="T18" fmla="*/ 691 w 20000"/>
                  <a:gd name="T19" fmla="*/ 0 h 20000"/>
                  <a:gd name="T20" fmla="*/ 561 w 20000"/>
                  <a:gd name="T21" fmla="*/ 0 h 20000"/>
                  <a:gd name="T22" fmla="*/ 475 w 20000"/>
                  <a:gd name="T23" fmla="*/ 0 h 20000"/>
                  <a:gd name="T24" fmla="*/ 302 w 20000"/>
                  <a:gd name="T25" fmla="*/ 0 h 20000"/>
                  <a:gd name="T26" fmla="*/ 302 w 20000"/>
                  <a:gd name="T27" fmla="*/ 53 h 20000"/>
                  <a:gd name="T28" fmla="*/ 130 w 20000"/>
                  <a:gd name="T29" fmla="*/ 264 h 20000"/>
                  <a:gd name="T30" fmla="*/ 130 w 20000"/>
                  <a:gd name="T31" fmla="*/ 475 h 20000"/>
                  <a:gd name="T32" fmla="*/ 0 w 20000"/>
                  <a:gd name="T33" fmla="*/ 739 h 20000"/>
                  <a:gd name="T34" fmla="*/ 0 w 20000"/>
                  <a:gd name="T35" fmla="*/ 1056 h 20000"/>
                  <a:gd name="T36" fmla="*/ 0 w 20000"/>
                  <a:gd name="T37" fmla="*/ 1531 h 20000"/>
                  <a:gd name="T38" fmla="*/ 0 w 20000"/>
                  <a:gd name="T39" fmla="*/ 1795 h 20000"/>
                  <a:gd name="T40" fmla="*/ 0 w 20000"/>
                  <a:gd name="T41" fmla="*/ 2059 h 20000"/>
                  <a:gd name="T42" fmla="*/ 0 w 20000"/>
                  <a:gd name="T43" fmla="*/ 2693 h 20000"/>
                  <a:gd name="T44" fmla="*/ 0 w 20000"/>
                  <a:gd name="T45" fmla="*/ 2851 h 20000"/>
                  <a:gd name="T46" fmla="*/ 0 w 20000"/>
                  <a:gd name="T47" fmla="*/ 3221 h 20000"/>
                  <a:gd name="T48" fmla="*/ 0 w 20000"/>
                  <a:gd name="T49" fmla="*/ 3538 h 20000"/>
                  <a:gd name="T50" fmla="*/ 130 w 20000"/>
                  <a:gd name="T51" fmla="*/ 3802 h 20000"/>
                  <a:gd name="T52" fmla="*/ 173 w 20000"/>
                  <a:gd name="T53" fmla="*/ 4013 h 20000"/>
                  <a:gd name="T54" fmla="*/ 302 w 20000"/>
                  <a:gd name="T55" fmla="*/ 4013 h 20000"/>
                  <a:gd name="T56" fmla="*/ 475 w 20000"/>
                  <a:gd name="T57" fmla="*/ 4277 h 20000"/>
                  <a:gd name="T58" fmla="*/ 475 w 20000"/>
                  <a:gd name="T59" fmla="*/ 4435 h 20000"/>
                  <a:gd name="T60" fmla="*/ 691 w 20000"/>
                  <a:gd name="T61" fmla="*/ 4435 h 20000"/>
                  <a:gd name="T62" fmla="*/ 691 w 20000"/>
                  <a:gd name="T63" fmla="*/ 4277 h 20000"/>
                  <a:gd name="T64" fmla="*/ 864 w 20000"/>
                  <a:gd name="T65" fmla="*/ 4013 h 20000"/>
                  <a:gd name="T66" fmla="*/ 950 w 20000"/>
                  <a:gd name="T67" fmla="*/ 4013 h 20000"/>
                  <a:gd name="T68" fmla="*/ 1080 w 20000"/>
                  <a:gd name="T69" fmla="*/ 3802 h 20000"/>
                  <a:gd name="T70" fmla="*/ 1166 w 20000"/>
                  <a:gd name="T71" fmla="*/ 3538 h 20000"/>
                  <a:gd name="T72" fmla="*/ 1166 w 20000"/>
                  <a:gd name="T73" fmla="*/ 3221 h 20000"/>
                  <a:gd name="T74" fmla="*/ 1252 w 20000"/>
                  <a:gd name="T75" fmla="*/ 2851 h 20000"/>
                  <a:gd name="T76" fmla="*/ 1339 w 20000"/>
                  <a:gd name="T77" fmla="*/ 2482 h 20000"/>
                  <a:gd name="T78" fmla="*/ 1339 w 20000"/>
                  <a:gd name="T79" fmla="*/ 2059 h 200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000"/>
                  <a:gd name="T121" fmla="*/ 0 h 20000"/>
                  <a:gd name="T122" fmla="*/ 20000 w 20000"/>
                  <a:gd name="T123" fmla="*/ 20000 h 200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000" h="20000">
                    <a:moveTo>
                      <a:pt x="19375" y="9176"/>
                    </a:moveTo>
                    <a:lnTo>
                      <a:pt x="19375" y="7294"/>
                    </a:lnTo>
                    <a:lnTo>
                      <a:pt x="18125" y="5882"/>
                    </a:lnTo>
                    <a:lnTo>
                      <a:pt x="16875" y="4235"/>
                    </a:lnTo>
                    <a:lnTo>
                      <a:pt x="16875" y="3294"/>
                    </a:lnTo>
                    <a:lnTo>
                      <a:pt x="15625" y="2118"/>
                    </a:lnTo>
                    <a:lnTo>
                      <a:pt x="13750" y="941"/>
                    </a:lnTo>
                    <a:lnTo>
                      <a:pt x="13750" y="0"/>
                    </a:lnTo>
                    <a:lnTo>
                      <a:pt x="11250" y="0"/>
                    </a:lnTo>
                    <a:lnTo>
                      <a:pt x="10000" y="0"/>
                    </a:lnTo>
                    <a:lnTo>
                      <a:pt x="8125" y="0"/>
                    </a:lnTo>
                    <a:lnTo>
                      <a:pt x="6875" y="0"/>
                    </a:lnTo>
                    <a:lnTo>
                      <a:pt x="4375" y="0"/>
                    </a:lnTo>
                    <a:lnTo>
                      <a:pt x="4375" y="235"/>
                    </a:lnTo>
                    <a:lnTo>
                      <a:pt x="1875" y="1176"/>
                    </a:lnTo>
                    <a:lnTo>
                      <a:pt x="1875" y="2118"/>
                    </a:lnTo>
                    <a:lnTo>
                      <a:pt x="0" y="3294"/>
                    </a:lnTo>
                    <a:lnTo>
                      <a:pt x="0" y="4706"/>
                    </a:lnTo>
                    <a:lnTo>
                      <a:pt x="0" y="6824"/>
                    </a:lnTo>
                    <a:lnTo>
                      <a:pt x="0" y="8000"/>
                    </a:lnTo>
                    <a:lnTo>
                      <a:pt x="0" y="9176"/>
                    </a:lnTo>
                    <a:lnTo>
                      <a:pt x="0" y="12000"/>
                    </a:lnTo>
                    <a:lnTo>
                      <a:pt x="0" y="12706"/>
                    </a:lnTo>
                    <a:lnTo>
                      <a:pt x="0" y="14353"/>
                    </a:lnTo>
                    <a:lnTo>
                      <a:pt x="0" y="15765"/>
                    </a:lnTo>
                    <a:lnTo>
                      <a:pt x="1875" y="16941"/>
                    </a:lnTo>
                    <a:lnTo>
                      <a:pt x="2500" y="17882"/>
                    </a:lnTo>
                    <a:lnTo>
                      <a:pt x="4375" y="17882"/>
                    </a:lnTo>
                    <a:lnTo>
                      <a:pt x="6875" y="19059"/>
                    </a:lnTo>
                    <a:lnTo>
                      <a:pt x="6875" y="19765"/>
                    </a:lnTo>
                    <a:lnTo>
                      <a:pt x="10000" y="19765"/>
                    </a:lnTo>
                    <a:lnTo>
                      <a:pt x="10000" y="19059"/>
                    </a:lnTo>
                    <a:lnTo>
                      <a:pt x="12500" y="17882"/>
                    </a:lnTo>
                    <a:lnTo>
                      <a:pt x="13750" y="17882"/>
                    </a:lnTo>
                    <a:lnTo>
                      <a:pt x="15625" y="16941"/>
                    </a:lnTo>
                    <a:lnTo>
                      <a:pt x="16875" y="15765"/>
                    </a:lnTo>
                    <a:lnTo>
                      <a:pt x="16875" y="14353"/>
                    </a:lnTo>
                    <a:lnTo>
                      <a:pt x="18125" y="12706"/>
                    </a:lnTo>
                    <a:lnTo>
                      <a:pt x="19375" y="11059"/>
                    </a:lnTo>
                    <a:lnTo>
                      <a:pt x="19375" y="9176"/>
                    </a:lnTo>
                    <a:close/>
                  </a:path>
                </a:pathLst>
              </a:custGeom>
              <a:solidFill>
                <a:srgbClr val="000000"/>
              </a:solidFill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74" name="Freeform 156"/>
              <p:cNvSpPr>
                <a:spLocks/>
              </p:cNvSpPr>
              <p:nvPr/>
            </p:nvSpPr>
            <p:spPr bwMode="auto">
              <a:xfrm>
                <a:off x="3920" y="15834"/>
                <a:ext cx="1382" cy="205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211 h 20000"/>
                  <a:gd name="T4" fmla="*/ 0 w 20000"/>
                  <a:gd name="T5" fmla="*/ 527 h 20000"/>
                  <a:gd name="T6" fmla="*/ 0 w 20000"/>
                  <a:gd name="T7" fmla="*/ 949 h 20000"/>
                  <a:gd name="T8" fmla="*/ 0 w 20000"/>
                  <a:gd name="T9" fmla="*/ 1108 h 20000"/>
                  <a:gd name="T10" fmla="*/ 130 w 20000"/>
                  <a:gd name="T11" fmla="*/ 1319 h 20000"/>
                  <a:gd name="T12" fmla="*/ 173 w 20000"/>
                  <a:gd name="T13" fmla="*/ 1582 h 20000"/>
                  <a:gd name="T14" fmla="*/ 302 w 20000"/>
                  <a:gd name="T15" fmla="*/ 1793 h 20000"/>
                  <a:gd name="T16" fmla="*/ 475 w 20000"/>
                  <a:gd name="T17" fmla="*/ 1846 h 20000"/>
                  <a:gd name="T18" fmla="*/ 475 w 20000"/>
                  <a:gd name="T19" fmla="*/ 2004 h 20000"/>
                  <a:gd name="T20" fmla="*/ 691 w 20000"/>
                  <a:gd name="T21" fmla="*/ 2004 h 20000"/>
                  <a:gd name="T22" fmla="*/ 691 w 20000"/>
                  <a:gd name="T23" fmla="*/ 1846 h 20000"/>
                  <a:gd name="T24" fmla="*/ 864 w 20000"/>
                  <a:gd name="T25" fmla="*/ 1793 h 20000"/>
                  <a:gd name="T26" fmla="*/ 950 w 20000"/>
                  <a:gd name="T27" fmla="*/ 1582 h 20000"/>
                  <a:gd name="T28" fmla="*/ 1080 w 20000"/>
                  <a:gd name="T29" fmla="*/ 1319 h 20000"/>
                  <a:gd name="T30" fmla="*/ 1166 w 20000"/>
                  <a:gd name="T31" fmla="*/ 1108 h 20000"/>
                  <a:gd name="T32" fmla="*/ 1166 w 20000"/>
                  <a:gd name="T33" fmla="*/ 844 h 20000"/>
                  <a:gd name="T34" fmla="*/ 1252 w 20000"/>
                  <a:gd name="T35" fmla="*/ 527 h 20000"/>
                  <a:gd name="T36" fmla="*/ 1339 w 20000"/>
                  <a:gd name="T37" fmla="*/ 0 h 20000"/>
                  <a:gd name="T38" fmla="*/ 1339 w 20000"/>
                  <a:gd name="T39" fmla="*/ 0 h 20000"/>
                  <a:gd name="T40" fmla="*/ 0 w 20000"/>
                  <a:gd name="T41" fmla="*/ 0 h 2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000"/>
                  <a:gd name="T64" fmla="*/ 0 h 20000"/>
                  <a:gd name="T65" fmla="*/ 20000 w 20000"/>
                  <a:gd name="T66" fmla="*/ 20000 h 200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000" h="20000">
                    <a:moveTo>
                      <a:pt x="0" y="0"/>
                    </a:moveTo>
                    <a:lnTo>
                      <a:pt x="0" y="2051"/>
                    </a:lnTo>
                    <a:lnTo>
                      <a:pt x="0" y="5128"/>
                    </a:lnTo>
                    <a:lnTo>
                      <a:pt x="0" y="9231"/>
                    </a:lnTo>
                    <a:lnTo>
                      <a:pt x="0" y="10769"/>
                    </a:lnTo>
                    <a:lnTo>
                      <a:pt x="1875" y="12821"/>
                    </a:lnTo>
                    <a:lnTo>
                      <a:pt x="2500" y="15385"/>
                    </a:lnTo>
                    <a:lnTo>
                      <a:pt x="4375" y="17436"/>
                    </a:lnTo>
                    <a:lnTo>
                      <a:pt x="6875" y="17949"/>
                    </a:lnTo>
                    <a:lnTo>
                      <a:pt x="6875" y="19487"/>
                    </a:lnTo>
                    <a:lnTo>
                      <a:pt x="10000" y="19487"/>
                    </a:lnTo>
                    <a:lnTo>
                      <a:pt x="10000" y="17949"/>
                    </a:lnTo>
                    <a:lnTo>
                      <a:pt x="12500" y="17436"/>
                    </a:lnTo>
                    <a:lnTo>
                      <a:pt x="13750" y="15385"/>
                    </a:lnTo>
                    <a:lnTo>
                      <a:pt x="15625" y="12821"/>
                    </a:lnTo>
                    <a:lnTo>
                      <a:pt x="16875" y="10769"/>
                    </a:lnTo>
                    <a:lnTo>
                      <a:pt x="16875" y="8205"/>
                    </a:lnTo>
                    <a:lnTo>
                      <a:pt x="18125" y="5128"/>
                    </a:lnTo>
                    <a:lnTo>
                      <a:pt x="193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75" name="Freeform 157"/>
              <p:cNvSpPr>
                <a:spLocks/>
              </p:cNvSpPr>
              <p:nvPr/>
            </p:nvSpPr>
            <p:spPr bwMode="auto">
              <a:xfrm>
                <a:off x="14698" y="11662"/>
                <a:ext cx="2572" cy="8338"/>
              </a:xfrm>
              <a:custGeom>
                <a:avLst/>
                <a:gdLst>
                  <a:gd name="T0" fmla="*/ 2528 w 20000"/>
                  <a:gd name="T1" fmla="*/ 4064 h 20000"/>
                  <a:gd name="T2" fmla="*/ 2528 w 20000"/>
                  <a:gd name="T3" fmla="*/ 3430 h 20000"/>
                  <a:gd name="T4" fmla="*/ 2441 w 20000"/>
                  <a:gd name="T5" fmla="*/ 3113 h 20000"/>
                  <a:gd name="T6" fmla="*/ 2354 w 20000"/>
                  <a:gd name="T7" fmla="*/ 2480 h 20000"/>
                  <a:gd name="T8" fmla="*/ 2354 w 20000"/>
                  <a:gd name="T9" fmla="*/ 2111 h 20000"/>
                  <a:gd name="T10" fmla="*/ 2354 w 20000"/>
                  <a:gd name="T11" fmla="*/ 1636 h 20000"/>
                  <a:gd name="T12" fmla="*/ 2136 w 20000"/>
                  <a:gd name="T13" fmla="*/ 1267 h 20000"/>
                  <a:gd name="T14" fmla="*/ 2049 w 20000"/>
                  <a:gd name="T15" fmla="*/ 739 h 20000"/>
                  <a:gd name="T16" fmla="*/ 1962 w 20000"/>
                  <a:gd name="T17" fmla="*/ 475 h 20000"/>
                  <a:gd name="T18" fmla="*/ 1744 w 20000"/>
                  <a:gd name="T19" fmla="*/ 211 h 20000"/>
                  <a:gd name="T20" fmla="*/ 1656 w 20000"/>
                  <a:gd name="T21" fmla="*/ 53 h 20000"/>
                  <a:gd name="T22" fmla="*/ 1569 w 20000"/>
                  <a:gd name="T23" fmla="*/ 0 h 20000"/>
                  <a:gd name="T24" fmla="*/ 1351 w 20000"/>
                  <a:gd name="T25" fmla="*/ 0 h 20000"/>
                  <a:gd name="T26" fmla="*/ 1264 w 20000"/>
                  <a:gd name="T27" fmla="*/ 0 h 20000"/>
                  <a:gd name="T28" fmla="*/ 959 w 20000"/>
                  <a:gd name="T29" fmla="*/ 0 h 20000"/>
                  <a:gd name="T30" fmla="*/ 872 w 20000"/>
                  <a:gd name="T31" fmla="*/ 0 h 20000"/>
                  <a:gd name="T32" fmla="*/ 785 w 20000"/>
                  <a:gd name="T33" fmla="*/ 0 h 20000"/>
                  <a:gd name="T34" fmla="*/ 567 w 20000"/>
                  <a:gd name="T35" fmla="*/ 211 h 20000"/>
                  <a:gd name="T36" fmla="*/ 523 w 20000"/>
                  <a:gd name="T37" fmla="*/ 475 h 20000"/>
                  <a:gd name="T38" fmla="*/ 305 w 20000"/>
                  <a:gd name="T39" fmla="*/ 739 h 20000"/>
                  <a:gd name="T40" fmla="*/ 174 w 20000"/>
                  <a:gd name="T41" fmla="*/ 1267 h 20000"/>
                  <a:gd name="T42" fmla="*/ 131 w 20000"/>
                  <a:gd name="T43" fmla="*/ 1530 h 20000"/>
                  <a:gd name="T44" fmla="*/ 131 w 20000"/>
                  <a:gd name="T45" fmla="*/ 1953 h 20000"/>
                  <a:gd name="T46" fmla="*/ 0 w 20000"/>
                  <a:gd name="T47" fmla="*/ 2428 h 20000"/>
                  <a:gd name="T48" fmla="*/ 0 w 20000"/>
                  <a:gd name="T49" fmla="*/ 2902 h 20000"/>
                  <a:gd name="T50" fmla="*/ 0 w 20000"/>
                  <a:gd name="T51" fmla="*/ 3430 h 20000"/>
                  <a:gd name="T52" fmla="*/ 0 w 20000"/>
                  <a:gd name="T53" fmla="*/ 3853 h 20000"/>
                  <a:gd name="T54" fmla="*/ 0 w 20000"/>
                  <a:gd name="T55" fmla="*/ 4274 h 20000"/>
                  <a:gd name="T56" fmla="*/ 0 w 20000"/>
                  <a:gd name="T57" fmla="*/ 4802 h 20000"/>
                  <a:gd name="T58" fmla="*/ 0 w 20000"/>
                  <a:gd name="T59" fmla="*/ 5383 h 20000"/>
                  <a:gd name="T60" fmla="*/ 0 w 20000"/>
                  <a:gd name="T61" fmla="*/ 5858 h 20000"/>
                  <a:gd name="T62" fmla="*/ 131 w 20000"/>
                  <a:gd name="T63" fmla="*/ 6280 h 20000"/>
                  <a:gd name="T64" fmla="*/ 174 w 20000"/>
                  <a:gd name="T65" fmla="*/ 6597 h 20000"/>
                  <a:gd name="T66" fmla="*/ 305 w 20000"/>
                  <a:gd name="T67" fmla="*/ 7019 h 20000"/>
                  <a:gd name="T68" fmla="*/ 392 w 20000"/>
                  <a:gd name="T69" fmla="*/ 7388 h 20000"/>
                  <a:gd name="T70" fmla="*/ 523 w 20000"/>
                  <a:gd name="T71" fmla="*/ 7652 h 20000"/>
                  <a:gd name="T72" fmla="*/ 698 w 20000"/>
                  <a:gd name="T73" fmla="*/ 7863 h 20000"/>
                  <a:gd name="T74" fmla="*/ 785 w 20000"/>
                  <a:gd name="T75" fmla="*/ 8074 h 20000"/>
                  <a:gd name="T76" fmla="*/ 959 w 20000"/>
                  <a:gd name="T77" fmla="*/ 8285 h 20000"/>
                  <a:gd name="T78" fmla="*/ 1177 w 20000"/>
                  <a:gd name="T79" fmla="*/ 8285 h 20000"/>
                  <a:gd name="T80" fmla="*/ 1264 w 20000"/>
                  <a:gd name="T81" fmla="*/ 8285 h 20000"/>
                  <a:gd name="T82" fmla="*/ 1482 w 20000"/>
                  <a:gd name="T83" fmla="*/ 8285 h 20000"/>
                  <a:gd name="T84" fmla="*/ 1569 w 20000"/>
                  <a:gd name="T85" fmla="*/ 7863 h 20000"/>
                  <a:gd name="T86" fmla="*/ 1744 w 20000"/>
                  <a:gd name="T87" fmla="*/ 7863 h 20000"/>
                  <a:gd name="T88" fmla="*/ 1874 w 20000"/>
                  <a:gd name="T89" fmla="*/ 7441 h 20000"/>
                  <a:gd name="T90" fmla="*/ 2049 w 20000"/>
                  <a:gd name="T91" fmla="*/ 7282 h 20000"/>
                  <a:gd name="T92" fmla="*/ 2049 w 20000"/>
                  <a:gd name="T93" fmla="*/ 7019 h 20000"/>
                  <a:gd name="T94" fmla="*/ 2136 w 20000"/>
                  <a:gd name="T95" fmla="*/ 6597 h 20000"/>
                  <a:gd name="T96" fmla="*/ 2354 w 20000"/>
                  <a:gd name="T97" fmla="*/ 6122 h 20000"/>
                  <a:gd name="T98" fmla="*/ 2354 w 20000"/>
                  <a:gd name="T99" fmla="*/ 5699 h 20000"/>
                  <a:gd name="T100" fmla="*/ 2441 w 20000"/>
                  <a:gd name="T101" fmla="*/ 5172 h 20000"/>
                  <a:gd name="T102" fmla="*/ 2441 w 20000"/>
                  <a:gd name="T103" fmla="*/ 4802 h 20000"/>
                  <a:gd name="T104" fmla="*/ 2528 w 20000"/>
                  <a:gd name="T105" fmla="*/ 4222 h 20000"/>
                  <a:gd name="T106" fmla="*/ 2528 w 20000"/>
                  <a:gd name="T107" fmla="*/ 4064 h 200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000"/>
                  <a:gd name="T163" fmla="*/ 0 h 20000"/>
                  <a:gd name="T164" fmla="*/ 20000 w 20000"/>
                  <a:gd name="T165" fmla="*/ 20000 h 200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000" h="20000">
                    <a:moveTo>
                      <a:pt x="19661" y="9747"/>
                    </a:moveTo>
                    <a:lnTo>
                      <a:pt x="19661" y="8228"/>
                    </a:lnTo>
                    <a:lnTo>
                      <a:pt x="18983" y="7468"/>
                    </a:lnTo>
                    <a:lnTo>
                      <a:pt x="18305" y="5949"/>
                    </a:lnTo>
                    <a:lnTo>
                      <a:pt x="18305" y="5063"/>
                    </a:lnTo>
                    <a:lnTo>
                      <a:pt x="18305" y="3924"/>
                    </a:lnTo>
                    <a:lnTo>
                      <a:pt x="16610" y="3038"/>
                    </a:lnTo>
                    <a:lnTo>
                      <a:pt x="15932" y="1772"/>
                    </a:lnTo>
                    <a:lnTo>
                      <a:pt x="15254" y="1139"/>
                    </a:lnTo>
                    <a:lnTo>
                      <a:pt x="13559" y="506"/>
                    </a:lnTo>
                    <a:lnTo>
                      <a:pt x="12881" y="127"/>
                    </a:lnTo>
                    <a:lnTo>
                      <a:pt x="12203" y="0"/>
                    </a:lnTo>
                    <a:lnTo>
                      <a:pt x="10508" y="0"/>
                    </a:lnTo>
                    <a:lnTo>
                      <a:pt x="9831" y="0"/>
                    </a:lnTo>
                    <a:lnTo>
                      <a:pt x="7458" y="0"/>
                    </a:lnTo>
                    <a:lnTo>
                      <a:pt x="6780" y="0"/>
                    </a:lnTo>
                    <a:lnTo>
                      <a:pt x="6102" y="0"/>
                    </a:lnTo>
                    <a:lnTo>
                      <a:pt x="4407" y="506"/>
                    </a:lnTo>
                    <a:lnTo>
                      <a:pt x="4068" y="1139"/>
                    </a:lnTo>
                    <a:lnTo>
                      <a:pt x="2373" y="1772"/>
                    </a:lnTo>
                    <a:lnTo>
                      <a:pt x="1356" y="3038"/>
                    </a:lnTo>
                    <a:lnTo>
                      <a:pt x="1017" y="3671"/>
                    </a:lnTo>
                    <a:lnTo>
                      <a:pt x="1017" y="4684"/>
                    </a:lnTo>
                    <a:lnTo>
                      <a:pt x="0" y="5823"/>
                    </a:lnTo>
                    <a:lnTo>
                      <a:pt x="0" y="6962"/>
                    </a:lnTo>
                    <a:lnTo>
                      <a:pt x="0" y="8228"/>
                    </a:lnTo>
                    <a:lnTo>
                      <a:pt x="0" y="9241"/>
                    </a:lnTo>
                    <a:lnTo>
                      <a:pt x="0" y="10253"/>
                    </a:lnTo>
                    <a:lnTo>
                      <a:pt x="0" y="11519"/>
                    </a:lnTo>
                    <a:lnTo>
                      <a:pt x="0" y="12911"/>
                    </a:lnTo>
                    <a:lnTo>
                      <a:pt x="0" y="14051"/>
                    </a:lnTo>
                    <a:lnTo>
                      <a:pt x="1017" y="15063"/>
                    </a:lnTo>
                    <a:lnTo>
                      <a:pt x="1356" y="15823"/>
                    </a:lnTo>
                    <a:lnTo>
                      <a:pt x="2373" y="16835"/>
                    </a:lnTo>
                    <a:lnTo>
                      <a:pt x="3051" y="17722"/>
                    </a:lnTo>
                    <a:lnTo>
                      <a:pt x="4068" y="18354"/>
                    </a:lnTo>
                    <a:lnTo>
                      <a:pt x="5424" y="18861"/>
                    </a:lnTo>
                    <a:lnTo>
                      <a:pt x="6102" y="19367"/>
                    </a:lnTo>
                    <a:lnTo>
                      <a:pt x="7458" y="19873"/>
                    </a:lnTo>
                    <a:lnTo>
                      <a:pt x="9153" y="19873"/>
                    </a:lnTo>
                    <a:lnTo>
                      <a:pt x="9831" y="19873"/>
                    </a:lnTo>
                    <a:lnTo>
                      <a:pt x="11525" y="19873"/>
                    </a:lnTo>
                    <a:lnTo>
                      <a:pt x="12203" y="18861"/>
                    </a:lnTo>
                    <a:lnTo>
                      <a:pt x="13559" y="18861"/>
                    </a:lnTo>
                    <a:lnTo>
                      <a:pt x="14576" y="17848"/>
                    </a:lnTo>
                    <a:lnTo>
                      <a:pt x="15932" y="17468"/>
                    </a:lnTo>
                    <a:lnTo>
                      <a:pt x="15932" y="16835"/>
                    </a:lnTo>
                    <a:lnTo>
                      <a:pt x="16610" y="15823"/>
                    </a:lnTo>
                    <a:lnTo>
                      <a:pt x="18305" y="14684"/>
                    </a:lnTo>
                    <a:lnTo>
                      <a:pt x="18305" y="13671"/>
                    </a:lnTo>
                    <a:lnTo>
                      <a:pt x="18983" y="12405"/>
                    </a:lnTo>
                    <a:lnTo>
                      <a:pt x="18983" y="11519"/>
                    </a:lnTo>
                    <a:lnTo>
                      <a:pt x="19661" y="10127"/>
                    </a:lnTo>
                    <a:lnTo>
                      <a:pt x="19661" y="97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76" name="Freeform 158"/>
              <p:cNvSpPr>
                <a:spLocks/>
              </p:cNvSpPr>
              <p:nvPr/>
            </p:nvSpPr>
            <p:spPr bwMode="auto">
              <a:xfrm>
                <a:off x="15311" y="13403"/>
                <a:ext cx="1382" cy="4488"/>
              </a:xfrm>
              <a:custGeom>
                <a:avLst/>
                <a:gdLst>
                  <a:gd name="T0" fmla="*/ 1339 w 20000"/>
                  <a:gd name="T1" fmla="*/ 2059 h 20000"/>
                  <a:gd name="T2" fmla="*/ 1339 w 20000"/>
                  <a:gd name="T3" fmla="*/ 1637 h 20000"/>
                  <a:gd name="T4" fmla="*/ 1252 w 20000"/>
                  <a:gd name="T5" fmla="*/ 1320 h 20000"/>
                  <a:gd name="T6" fmla="*/ 1166 w 20000"/>
                  <a:gd name="T7" fmla="*/ 950 h 20000"/>
                  <a:gd name="T8" fmla="*/ 1166 w 20000"/>
                  <a:gd name="T9" fmla="*/ 739 h 20000"/>
                  <a:gd name="T10" fmla="*/ 1080 w 20000"/>
                  <a:gd name="T11" fmla="*/ 475 h 20000"/>
                  <a:gd name="T12" fmla="*/ 950 w 20000"/>
                  <a:gd name="T13" fmla="*/ 211 h 20000"/>
                  <a:gd name="T14" fmla="*/ 950 w 20000"/>
                  <a:gd name="T15" fmla="*/ 0 h 20000"/>
                  <a:gd name="T16" fmla="*/ 777 w 20000"/>
                  <a:gd name="T17" fmla="*/ 0 h 20000"/>
                  <a:gd name="T18" fmla="*/ 691 w 20000"/>
                  <a:gd name="T19" fmla="*/ 0 h 20000"/>
                  <a:gd name="T20" fmla="*/ 561 w 20000"/>
                  <a:gd name="T21" fmla="*/ 0 h 20000"/>
                  <a:gd name="T22" fmla="*/ 475 w 20000"/>
                  <a:gd name="T23" fmla="*/ 0 h 20000"/>
                  <a:gd name="T24" fmla="*/ 302 w 20000"/>
                  <a:gd name="T25" fmla="*/ 0 h 20000"/>
                  <a:gd name="T26" fmla="*/ 173 w 20000"/>
                  <a:gd name="T27" fmla="*/ 53 h 20000"/>
                  <a:gd name="T28" fmla="*/ 130 w 20000"/>
                  <a:gd name="T29" fmla="*/ 264 h 20000"/>
                  <a:gd name="T30" fmla="*/ 130 w 20000"/>
                  <a:gd name="T31" fmla="*/ 475 h 20000"/>
                  <a:gd name="T32" fmla="*/ 0 w 20000"/>
                  <a:gd name="T33" fmla="*/ 739 h 20000"/>
                  <a:gd name="T34" fmla="*/ 0 w 20000"/>
                  <a:gd name="T35" fmla="*/ 1056 h 20000"/>
                  <a:gd name="T36" fmla="*/ 0 w 20000"/>
                  <a:gd name="T37" fmla="*/ 1531 h 20000"/>
                  <a:gd name="T38" fmla="*/ 0 w 20000"/>
                  <a:gd name="T39" fmla="*/ 1795 h 20000"/>
                  <a:gd name="T40" fmla="*/ 0 w 20000"/>
                  <a:gd name="T41" fmla="*/ 2059 h 20000"/>
                  <a:gd name="T42" fmla="*/ 0 w 20000"/>
                  <a:gd name="T43" fmla="*/ 2693 h 20000"/>
                  <a:gd name="T44" fmla="*/ 0 w 20000"/>
                  <a:gd name="T45" fmla="*/ 2851 h 20000"/>
                  <a:gd name="T46" fmla="*/ 0 w 20000"/>
                  <a:gd name="T47" fmla="*/ 3221 h 20000"/>
                  <a:gd name="T48" fmla="*/ 0 w 20000"/>
                  <a:gd name="T49" fmla="*/ 3538 h 20000"/>
                  <a:gd name="T50" fmla="*/ 130 w 20000"/>
                  <a:gd name="T51" fmla="*/ 3802 h 20000"/>
                  <a:gd name="T52" fmla="*/ 173 w 20000"/>
                  <a:gd name="T53" fmla="*/ 4013 h 20000"/>
                  <a:gd name="T54" fmla="*/ 302 w 20000"/>
                  <a:gd name="T55" fmla="*/ 4013 h 20000"/>
                  <a:gd name="T56" fmla="*/ 475 w 20000"/>
                  <a:gd name="T57" fmla="*/ 4277 h 20000"/>
                  <a:gd name="T58" fmla="*/ 475 w 20000"/>
                  <a:gd name="T59" fmla="*/ 4435 h 20000"/>
                  <a:gd name="T60" fmla="*/ 691 w 20000"/>
                  <a:gd name="T61" fmla="*/ 4435 h 20000"/>
                  <a:gd name="T62" fmla="*/ 691 w 20000"/>
                  <a:gd name="T63" fmla="*/ 4277 h 20000"/>
                  <a:gd name="T64" fmla="*/ 864 w 20000"/>
                  <a:gd name="T65" fmla="*/ 4013 h 20000"/>
                  <a:gd name="T66" fmla="*/ 950 w 20000"/>
                  <a:gd name="T67" fmla="*/ 4013 h 20000"/>
                  <a:gd name="T68" fmla="*/ 1080 w 20000"/>
                  <a:gd name="T69" fmla="*/ 3802 h 20000"/>
                  <a:gd name="T70" fmla="*/ 1166 w 20000"/>
                  <a:gd name="T71" fmla="*/ 3538 h 20000"/>
                  <a:gd name="T72" fmla="*/ 1166 w 20000"/>
                  <a:gd name="T73" fmla="*/ 3221 h 20000"/>
                  <a:gd name="T74" fmla="*/ 1252 w 20000"/>
                  <a:gd name="T75" fmla="*/ 2851 h 20000"/>
                  <a:gd name="T76" fmla="*/ 1252 w 20000"/>
                  <a:gd name="T77" fmla="*/ 2482 h 20000"/>
                  <a:gd name="T78" fmla="*/ 1339 w 20000"/>
                  <a:gd name="T79" fmla="*/ 2059 h 200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000"/>
                  <a:gd name="T121" fmla="*/ 0 h 20000"/>
                  <a:gd name="T122" fmla="*/ 20000 w 20000"/>
                  <a:gd name="T123" fmla="*/ 20000 h 200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000" h="20000">
                    <a:moveTo>
                      <a:pt x="19375" y="9176"/>
                    </a:moveTo>
                    <a:lnTo>
                      <a:pt x="19375" y="7294"/>
                    </a:lnTo>
                    <a:lnTo>
                      <a:pt x="18125" y="5882"/>
                    </a:lnTo>
                    <a:lnTo>
                      <a:pt x="16875" y="4235"/>
                    </a:lnTo>
                    <a:lnTo>
                      <a:pt x="16875" y="3294"/>
                    </a:lnTo>
                    <a:lnTo>
                      <a:pt x="15625" y="2118"/>
                    </a:lnTo>
                    <a:lnTo>
                      <a:pt x="13750" y="941"/>
                    </a:lnTo>
                    <a:lnTo>
                      <a:pt x="13750" y="0"/>
                    </a:lnTo>
                    <a:lnTo>
                      <a:pt x="11250" y="0"/>
                    </a:lnTo>
                    <a:lnTo>
                      <a:pt x="10000" y="0"/>
                    </a:lnTo>
                    <a:lnTo>
                      <a:pt x="8125" y="0"/>
                    </a:lnTo>
                    <a:lnTo>
                      <a:pt x="6875" y="0"/>
                    </a:lnTo>
                    <a:lnTo>
                      <a:pt x="4375" y="0"/>
                    </a:lnTo>
                    <a:lnTo>
                      <a:pt x="2500" y="235"/>
                    </a:lnTo>
                    <a:lnTo>
                      <a:pt x="1875" y="1176"/>
                    </a:lnTo>
                    <a:lnTo>
                      <a:pt x="1875" y="2118"/>
                    </a:lnTo>
                    <a:lnTo>
                      <a:pt x="0" y="3294"/>
                    </a:lnTo>
                    <a:lnTo>
                      <a:pt x="0" y="4706"/>
                    </a:lnTo>
                    <a:lnTo>
                      <a:pt x="0" y="6824"/>
                    </a:lnTo>
                    <a:lnTo>
                      <a:pt x="0" y="8000"/>
                    </a:lnTo>
                    <a:lnTo>
                      <a:pt x="0" y="9176"/>
                    </a:lnTo>
                    <a:lnTo>
                      <a:pt x="0" y="12000"/>
                    </a:lnTo>
                    <a:lnTo>
                      <a:pt x="0" y="12706"/>
                    </a:lnTo>
                    <a:lnTo>
                      <a:pt x="0" y="14353"/>
                    </a:lnTo>
                    <a:lnTo>
                      <a:pt x="0" y="15765"/>
                    </a:lnTo>
                    <a:lnTo>
                      <a:pt x="1875" y="16941"/>
                    </a:lnTo>
                    <a:lnTo>
                      <a:pt x="2500" y="17882"/>
                    </a:lnTo>
                    <a:lnTo>
                      <a:pt x="4375" y="17882"/>
                    </a:lnTo>
                    <a:lnTo>
                      <a:pt x="6875" y="19059"/>
                    </a:lnTo>
                    <a:lnTo>
                      <a:pt x="6875" y="19765"/>
                    </a:lnTo>
                    <a:lnTo>
                      <a:pt x="10000" y="19765"/>
                    </a:lnTo>
                    <a:lnTo>
                      <a:pt x="10000" y="19059"/>
                    </a:lnTo>
                    <a:lnTo>
                      <a:pt x="12500" y="17882"/>
                    </a:lnTo>
                    <a:lnTo>
                      <a:pt x="13750" y="17882"/>
                    </a:lnTo>
                    <a:lnTo>
                      <a:pt x="15625" y="16941"/>
                    </a:lnTo>
                    <a:lnTo>
                      <a:pt x="16875" y="15765"/>
                    </a:lnTo>
                    <a:lnTo>
                      <a:pt x="16875" y="14353"/>
                    </a:lnTo>
                    <a:lnTo>
                      <a:pt x="18125" y="12706"/>
                    </a:lnTo>
                    <a:lnTo>
                      <a:pt x="18125" y="11059"/>
                    </a:lnTo>
                    <a:lnTo>
                      <a:pt x="19375" y="9176"/>
                    </a:lnTo>
                    <a:close/>
                  </a:path>
                </a:pathLst>
              </a:custGeom>
              <a:solidFill>
                <a:srgbClr val="000000"/>
              </a:solidFill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77" name="Freeform 159"/>
              <p:cNvSpPr>
                <a:spLocks/>
              </p:cNvSpPr>
              <p:nvPr/>
            </p:nvSpPr>
            <p:spPr bwMode="auto">
              <a:xfrm>
                <a:off x="15311" y="15834"/>
                <a:ext cx="1382" cy="205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211 h 20000"/>
                  <a:gd name="T4" fmla="*/ 0 w 20000"/>
                  <a:gd name="T5" fmla="*/ 527 h 20000"/>
                  <a:gd name="T6" fmla="*/ 0 w 20000"/>
                  <a:gd name="T7" fmla="*/ 844 h 20000"/>
                  <a:gd name="T8" fmla="*/ 0 w 20000"/>
                  <a:gd name="T9" fmla="*/ 1108 h 20000"/>
                  <a:gd name="T10" fmla="*/ 130 w 20000"/>
                  <a:gd name="T11" fmla="*/ 1319 h 20000"/>
                  <a:gd name="T12" fmla="*/ 173 w 20000"/>
                  <a:gd name="T13" fmla="*/ 1582 h 20000"/>
                  <a:gd name="T14" fmla="*/ 302 w 20000"/>
                  <a:gd name="T15" fmla="*/ 1793 h 20000"/>
                  <a:gd name="T16" fmla="*/ 475 w 20000"/>
                  <a:gd name="T17" fmla="*/ 1846 h 20000"/>
                  <a:gd name="T18" fmla="*/ 475 w 20000"/>
                  <a:gd name="T19" fmla="*/ 2004 h 20000"/>
                  <a:gd name="T20" fmla="*/ 691 w 20000"/>
                  <a:gd name="T21" fmla="*/ 2004 h 20000"/>
                  <a:gd name="T22" fmla="*/ 691 w 20000"/>
                  <a:gd name="T23" fmla="*/ 1846 h 20000"/>
                  <a:gd name="T24" fmla="*/ 864 w 20000"/>
                  <a:gd name="T25" fmla="*/ 1793 h 20000"/>
                  <a:gd name="T26" fmla="*/ 950 w 20000"/>
                  <a:gd name="T27" fmla="*/ 1582 h 20000"/>
                  <a:gd name="T28" fmla="*/ 1080 w 20000"/>
                  <a:gd name="T29" fmla="*/ 1319 h 20000"/>
                  <a:gd name="T30" fmla="*/ 1166 w 20000"/>
                  <a:gd name="T31" fmla="*/ 1108 h 20000"/>
                  <a:gd name="T32" fmla="*/ 1166 w 20000"/>
                  <a:gd name="T33" fmla="*/ 738 h 20000"/>
                  <a:gd name="T34" fmla="*/ 1252 w 20000"/>
                  <a:gd name="T35" fmla="*/ 475 h 20000"/>
                  <a:gd name="T36" fmla="*/ 1252 w 20000"/>
                  <a:gd name="T37" fmla="*/ 211 h 20000"/>
                  <a:gd name="T38" fmla="*/ 1339 w 20000"/>
                  <a:gd name="T39" fmla="*/ 0 h 20000"/>
                  <a:gd name="T40" fmla="*/ 0 w 20000"/>
                  <a:gd name="T41" fmla="*/ 0 h 2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000"/>
                  <a:gd name="T64" fmla="*/ 0 h 20000"/>
                  <a:gd name="T65" fmla="*/ 20000 w 20000"/>
                  <a:gd name="T66" fmla="*/ 20000 h 200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000" h="20000">
                    <a:moveTo>
                      <a:pt x="0" y="0"/>
                    </a:moveTo>
                    <a:lnTo>
                      <a:pt x="0" y="2051"/>
                    </a:lnTo>
                    <a:lnTo>
                      <a:pt x="0" y="5128"/>
                    </a:lnTo>
                    <a:lnTo>
                      <a:pt x="0" y="8205"/>
                    </a:lnTo>
                    <a:lnTo>
                      <a:pt x="0" y="10769"/>
                    </a:lnTo>
                    <a:lnTo>
                      <a:pt x="1875" y="12821"/>
                    </a:lnTo>
                    <a:lnTo>
                      <a:pt x="2500" y="15385"/>
                    </a:lnTo>
                    <a:lnTo>
                      <a:pt x="4375" y="17436"/>
                    </a:lnTo>
                    <a:lnTo>
                      <a:pt x="6875" y="17949"/>
                    </a:lnTo>
                    <a:lnTo>
                      <a:pt x="6875" y="19487"/>
                    </a:lnTo>
                    <a:lnTo>
                      <a:pt x="10000" y="19487"/>
                    </a:lnTo>
                    <a:lnTo>
                      <a:pt x="10000" y="17949"/>
                    </a:lnTo>
                    <a:lnTo>
                      <a:pt x="12500" y="17436"/>
                    </a:lnTo>
                    <a:lnTo>
                      <a:pt x="13750" y="15385"/>
                    </a:lnTo>
                    <a:lnTo>
                      <a:pt x="15625" y="12821"/>
                    </a:lnTo>
                    <a:lnTo>
                      <a:pt x="16875" y="10769"/>
                    </a:lnTo>
                    <a:lnTo>
                      <a:pt x="16875" y="7179"/>
                    </a:lnTo>
                    <a:lnTo>
                      <a:pt x="18125" y="4615"/>
                    </a:lnTo>
                    <a:lnTo>
                      <a:pt x="18125" y="2051"/>
                    </a:lnTo>
                    <a:lnTo>
                      <a:pt x="193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4428" name="Group 160"/>
            <p:cNvGrpSpPr>
              <a:grpSpLocks/>
            </p:cNvGrpSpPr>
            <p:nvPr/>
          </p:nvGrpSpPr>
          <p:grpSpPr bwMode="auto">
            <a:xfrm>
              <a:off x="13068" y="4479"/>
              <a:ext cx="400" cy="8295"/>
              <a:chOff x="0" y="0"/>
              <a:chExt cx="20000" cy="20000"/>
            </a:xfrm>
          </p:grpSpPr>
          <p:sp>
            <p:nvSpPr>
              <p:cNvPr id="14439" name="Freeform 161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19972 h 20000"/>
                  <a:gd name="T2" fmla="*/ 9814 w 20000"/>
                  <a:gd name="T3" fmla="*/ 0 h 20000"/>
                  <a:gd name="T4" fmla="*/ 19876 w 20000"/>
                  <a:gd name="T5" fmla="*/ 19557 h 20000"/>
                  <a:gd name="T6" fmla="*/ 0 60000 65536"/>
                  <a:gd name="T7" fmla="*/ 0 60000 65536"/>
                  <a:gd name="T8" fmla="*/ 0 60000 65536"/>
                  <a:gd name="T9" fmla="*/ 0 w 20000"/>
                  <a:gd name="T10" fmla="*/ 0 h 20000"/>
                  <a:gd name="T11" fmla="*/ 20000 w 20000"/>
                  <a:gd name="T12" fmla="*/ 20000 h 2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00" h="20000">
                    <a:moveTo>
                      <a:pt x="0" y="19972"/>
                    </a:moveTo>
                    <a:lnTo>
                      <a:pt x="9814" y="0"/>
                    </a:lnTo>
                    <a:lnTo>
                      <a:pt x="19876" y="19557"/>
                    </a:lnTo>
                  </a:path>
                </a:pathLst>
              </a:custGeom>
              <a:no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40" name="Line 162"/>
              <p:cNvSpPr>
                <a:spLocks noChangeShapeType="1"/>
              </p:cNvSpPr>
              <p:nvPr/>
            </p:nvSpPr>
            <p:spPr bwMode="auto">
              <a:xfrm>
                <a:off x="7750" y="4046"/>
                <a:ext cx="5450" cy="2437"/>
              </a:xfrm>
              <a:prstGeom prst="line">
                <a:avLst/>
              </a:prstGeom>
              <a:no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41" name="Line 163"/>
              <p:cNvSpPr>
                <a:spLocks noChangeShapeType="1"/>
              </p:cNvSpPr>
              <p:nvPr/>
            </p:nvSpPr>
            <p:spPr bwMode="auto">
              <a:xfrm flipH="1">
                <a:off x="6000" y="6428"/>
                <a:ext cx="7200" cy="2353"/>
              </a:xfrm>
              <a:prstGeom prst="line">
                <a:avLst/>
              </a:prstGeom>
              <a:no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42" name="Line 164"/>
              <p:cNvSpPr>
                <a:spLocks noChangeShapeType="1"/>
              </p:cNvSpPr>
              <p:nvPr/>
            </p:nvSpPr>
            <p:spPr bwMode="auto">
              <a:xfrm>
                <a:off x="6000" y="8755"/>
                <a:ext cx="9300" cy="2715"/>
              </a:xfrm>
              <a:prstGeom prst="line">
                <a:avLst/>
              </a:prstGeom>
              <a:no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43" name="Line 165"/>
              <p:cNvSpPr>
                <a:spLocks noChangeShapeType="1"/>
              </p:cNvSpPr>
              <p:nvPr/>
            </p:nvSpPr>
            <p:spPr bwMode="auto">
              <a:xfrm flipH="1">
                <a:off x="2400" y="11414"/>
                <a:ext cx="12900" cy="3241"/>
              </a:xfrm>
              <a:prstGeom prst="line">
                <a:avLst/>
              </a:prstGeom>
              <a:no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44" name="Line 166"/>
              <p:cNvSpPr>
                <a:spLocks noChangeShapeType="1"/>
              </p:cNvSpPr>
              <p:nvPr/>
            </p:nvSpPr>
            <p:spPr bwMode="auto">
              <a:xfrm>
                <a:off x="2400" y="14599"/>
                <a:ext cx="16250" cy="2715"/>
              </a:xfrm>
              <a:prstGeom prst="line">
                <a:avLst/>
              </a:prstGeom>
              <a:no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45" name="Line 167"/>
              <p:cNvSpPr>
                <a:spLocks noChangeShapeType="1"/>
              </p:cNvSpPr>
              <p:nvPr/>
            </p:nvSpPr>
            <p:spPr bwMode="auto">
              <a:xfrm flipH="1">
                <a:off x="1650" y="17285"/>
                <a:ext cx="17000" cy="84"/>
              </a:xfrm>
              <a:prstGeom prst="line">
                <a:avLst/>
              </a:prstGeom>
              <a:noFill/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4429" name="Group 168"/>
            <p:cNvGrpSpPr>
              <a:grpSpLocks/>
            </p:cNvGrpSpPr>
            <p:nvPr/>
          </p:nvGrpSpPr>
          <p:grpSpPr bwMode="auto">
            <a:xfrm>
              <a:off x="5235" y="5789"/>
              <a:ext cx="400" cy="8295"/>
              <a:chOff x="0" y="0"/>
              <a:chExt cx="20000" cy="20000"/>
            </a:xfrm>
          </p:grpSpPr>
          <p:sp>
            <p:nvSpPr>
              <p:cNvPr id="14432" name="Freeform 169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19972 h 20000"/>
                  <a:gd name="T2" fmla="*/ 9814 w 20000"/>
                  <a:gd name="T3" fmla="*/ 0 h 20000"/>
                  <a:gd name="T4" fmla="*/ 19876 w 20000"/>
                  <a:gd name="T5" fmla="*/ 19557 h 20000"/>
                  <a:gd name="T6" fmla="*/ 0 60000 65536"/>
                  <a:gd name="T7" fmla="*/ 0 60000 65536"/>
                  <a:gd name="T8" fmla="*/ 0 60000 65536"/>
                  <a:gd name="T9" fmla="*/ 0 w 20000"/>
                  <a:gd name="T10" fmla="*/ 0 h 20000"/>
                  <a:gd name="T11" fmla="*/ 20000 w 20000"/>
                  <a:gd name="T12" fmla="*/ 20000 h 2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00" h="20000">
                    <a:moveTo>
                      <a:pt x="0" y="19972"/>
                    </a:moveTo>
                    <a:lnTo>
                      <a:pt x="9814" y="0"/>
                    </a:lnTo>
                    <a:lnTo>
                      <a:pt x="19876" y="19557"/>
                    </a:lnTo>
                  </a:path>
                </a:pathLst>
              </a:custGeom>
              <a:no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33" name="Line 170"/>
              <p:cNvSpPr>
                <a:spLocks noChangeShapeType="1"/>
              </p:cNvSpPr>
              <p:nvPr/>
            </p:nvSpPr>
            <p:spPr bwMode="auto">
              <a:xfrm>
                <a:off x="7700" y="4043"/>
                <a:ext cx="5450" cy="2438"/>
              </a:xfrm>
              <a:prstGeom prst="line">
                <a:avLst/>
              </a:prstGeom>
              <a:no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34" name="Line 171"/>
              <p:cNvSpPr>
                <a:spLocks noChangeShapeType="1"/>
              </p:cNvSpPr>
              <p:nvPr/>
            </p:nvSpPr>
            <p:spPr bwMode="auto">
              <a:xfrm flipH="1">
                <a:off x="5950" y="6426"/>
                <a:ext cx="7200" cy="2355"/>
              </a:xfrm>
              <a:prstGeom prst="line">
                <a:avLst/>
              </a:prstGeom>
              <a:no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35" name="Line 172"/>
              <p:cNvSpPr>
                <a:spLocks noChangeShapeType="1"/>
              </p:cNvSpPr>
              <p:nvPr/>
            </p:nvSpPr>
            <p:spPr bwMode="auto">
              <a:xfrm>
                <a:off x="5950" y="8752"/>
                <a:ext cx="9350" cy="2715"/>
              </a:xfrm>
              <a:prstGeom prst="line">
                <a:avLst/>
              </a:prstGeom>
              <a:no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36" name="Line 173"/>
              <p:cNvSpPr>
                <a:spLocks noChangeShapeType="1"/>
              </p:cNvSpPr>
              <p:nvPr/>
            </p:nvSpPr>
            <p:spPr bwMode="auto">
              <a:xfrm flipH="1">
                <a:off x="2350" y="11412"/>
                <a:ext cx="12950" cy="3240"/>
              </a:xfrm>
              <a:prstGeom prst="line">
                <a:avLst/>
              </a:prstGeom>
              <a:no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37" name="Line 174"/>
              <p:cNvSpPr>
                <a:spLocks noChangeShapeType="1"/>
              </p:cNvSpPr>
              <p:nvPr/>
            </p:nvSpPr>
            <p:spPr bwMode="auto">
              <a:xfrm>
                <a:off x="2350" y="14597"/>
                <a:ext cx="16300" cy="2715"/>
              </a:xfrm>
              <a:prstGeom prst="line">
                <a:avLst/>
              </a:prstGeom>
              <a:no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38" name="Line 175"/>
              <p:cNvSpPr>
                <a:spLocks noChangeShapeType="1"/>
              </p:cNvSpPr>
              <p:nvPr/>
            </p:nvSpPr>
            <p:spPr bwMode="auto">
              <a:xfrm flipH="1">
                <a:off x="1600" y="17285"/>
                <a:ext cx="17050" cy="82"/>
              </a:xfrm>
              <a:prstGeom prst="line">
                <a:avLst/>
              </a:prstGeom>
              <a:noFill/>
              <a:ln w="19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4430" name="Line 176"/>
            <p:cNvSpPr>
              <a:spLocks noChangeShapeType="1"/>
            </p:cNvSpPr>
            <p:nvPr/>
          </p:nvSpPr>
          <p:spPr bwMode="auto">
            <a:xfrm>
              <a:off x="5687" y="5284"/>
              <a:ext cx="7287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31" name="Line 177"/>
            <p:cNvSpPr>
              <a:spLocks noChangeShapeType="1"/>
            </p:cNvSpPr>
            <p:nvPr/>
          </p:nvSpPr>
          <p:spPr bwMode="auto">
            <a:xfrm>
              <a:off x="13498" y="15359"/>
              <a:ext cx="2313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4342" name="Group 178"/>
          <p:cNvGrpSpPr>
            <a:grpSpLocks/>
          </p:cNvGrpSpPr>
          <p:nvPr/>
        </p:nvGrpSpPr>
        <p:grpSpPr bwMode="auto">
          <a:xfrm>
            <a:off x="4335470" y="4297613"/>
            <a:ext cx="4419599" cy="2515188"/>
            <a:chOff x="0" y="0"/>
            <a:chExt cx="20001" cy="20000"/>
          </a:xfrm>
        </p:grpSpPr>
        <p:grpSp>
          <p:nvGrpSpPr>
            <p:cNvPr id="14343" name="Group 179"/>
            <p:cNvGrpSpPr>
              <a:grpSpLocks/>
            </p:cNvGrpSpPr>
            <p:nvPr/>
          </p:nvGrpSpPr>
          <p:grpSpPr bwMode="auto">
            <a:xfrm>
              <a:off x="0" y="0"/>
              <a:ext cx="14255" cy="20000"/>
              <a:chOff x="0" y="0"/>
              <a:chExt cx="19999" cy="20000"/>
            </a:xfrm>
          </p:grpSpPr>
          <p:sp>
            <p:nvSpPr>
              <p:cNvPr id="14345" name="Freeform 180"/>
              <p:cNvSpPr>
                <a:spLocks/>
              </p:cNvSpPr>
              <p:nvPr/>
            </p:nvSpPr>
            <p:spPr bwMode="auto">
              <a:xfrm>
                <a:off x="0" y="2861"/>
                <a:ext cx="4580" cy="5715"/>
              </a:xfrm>
              <a:custGeom>
                <a:avLst/>
                <a:gdLst>
                  <a:gd name="T0" fmla="*/ 910 w 20000"/>
                  <a:gd name="T1" fmla="*/ 0 h 20000"/>
                  <a:gd name="T2" fmla="*/ 3657 w 20000"/>
                  <a:gd name="T3" fmla="*/ 0 h 20000"/>
                  <a:gd name="T4" fmla="*/ 4575 w 20000"/>
                  <a:gd name="T5" fmla="*/ 2841 h 20000"/>
                  <a:gd name="T6" fmla="*/ 3657 w 20000"/>
                  <a:gd name="T7" fmla="*/ 5708 h 20000"/>
                  <a:gd name="T8" fmla="*/ 910 w 20000"/>
                  <a:gd name="T9" fmla="*/ 5708 h 20000"/>
                  <a:gd name="T10" fmla="*/ 0 w 20000"/>
                  <a:gd name="T11" fmla="*/ 2841 h 20000"/>
                  <a:gd name="T12" fmla="*/ 910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3972" y="0"/>
                    </a:moveTo>
                    <a:lnTo>
                      <a:pt x="15968" y="0"/>
                    </a:lnTo>
                    <a:lnTo>
                      <a:pt x="19980" y="9943"/>
                    </a:lnTo>
                    <a:lnTo>
                      <a:pt x="15968" y="19977"/>
                    </a:lnTo>
                    <a:lnTo>
                      <a:pt x="3972" y="19977"/>
                    </a:lnTo>
                    <a:lnTo>
                      <a:pt x="0" y="9943"/>
                    </a:lnTo>
                    <a:lnTo>
                      <a:pt x="397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46" name="Freeform 181"/>
              <p:cNvSpPr>
                <a:spLocks/>
              </p:cNvSpPr>
              <p:nvPr/>
            </p:nvSpPr>
            <p:spPr bwMode="auto">
              <a:xfrm>
                <a:off x="3652" y="0"/>
                <a:ext cx="4580" cy="5715"/>
              </a:xfrm>
              <a:custGeom>
                <a:avLst/>
                <a:gdLst>
                  <a:gd name="T0" fmla="*/ 910 w 20000"/>
                  <a:gd name="T1" fmla="*/ 0 h 20000"/>
                  <a:gd name="T2" fmla="*/ 3657 w 20000"/>
                  <a:gd name="T3" fmla="*/ 0 h 20000"/>
                  <a:gd name="T4" fmla="*/ 4575 w 20000"/>
                  <a:gd name="T5" fmla="*/ 2841 h 20000"/>
                  <a:gd name="T6" fmla="*/ 3657 w 20000"/>
                  <a:gd name="T7" fmla="*/ 5708 h 20000"/>
                  <a:gd name="T8" fmla="*/ 910 w 20000"/>
                  <a:gd name="T9" fmla="*/ 5708 h 20000"/>
                  <a:gd name="T10" fmla="*/ 0 w 20000"/>
                  <a:gd name="T11" fmla="*/ 2841 h 20000"/>
                  <a:gd name="T12" fmla="*/ 910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3972" y="0"/>
                    </a:moveTo>
                    <a:lnTo>
                      <a:pt x="15968" y="0"/>
                    </a:lnTo>
                    <a:lnTo>
                      <a:pt x="19980" y="9943"/>
                    </a:lnTo>
                    <a:lnTo>
                      <a:pt x="15968" y="19977"/>
                    </a:lnTo>
                    <a:lnTo>
                      <a:pt x="3972" y="19977"/>
                    </a:lnTo>
                    <a:lnTo>
                      <a:pt x="0" y="9943"/>
                    </a:lnTo>
                    <a:lnTo>
                      <a:pt x="397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47" name="Freeform 182"/>
              <p:cNvSpPr>
                <a:spLocks/>
              </p:cNvSpPr>
              <p:nvPr/>
            </p:nvSpPr>
            <p:spPr bwMode="auto">
              <a:xfrm>
                <a:off x="3652" y="5604"/>
                <a:ext cx="4580" cy="5715"/>
              </a:xfrm>
              <a:custGeom>
                <a:avLst/>
                <a:gdLst>
                  <a:gd name="T0" fmla="*/ 910 w 20000"/>
                  <a:gd name="T1" fmla="*/ 0 h 20000"/>
                  <a:gd name="T2" fmla="*/ 3657 w 20000"/>
                  <a:gd name="T3" fmla="*/ 0 h 20000"/>
                  <a:gd name="T4" fmla="*/ 4575 w 20000"/>
                  <a:gd name="T5" fmla="*/ 2841 h 20000"/>
                  <a:gd name="T6" fmla="*/ 3657 w 20000"/>
                  <a:gd name="T7" fmla="*/ 5708 h 20000"/>
                  <a:gd name="T8" fmla="*/ 910 w 20000"/>
                  <a:gd name="T9" fmla="*/ 5708 h 20000"/>
                  <a:gd name="T10" fmla="*/ 0 w 20000"/>
                  <a:gd name="T11" fmla="*/ 2841 h 20000"/>
                  <a:gd name="T12" fmla="*/ 910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3972" y="0"/>
                    </a:moveTo>
                    <a:lnTo>
                      <a:pt x="15968" y="0"/>
                    </a:lnTo>
                    <a:lnTo>
                      <a:pt x="19980" y="9943"/>
                    </a:lnTo>
                    <a:lnTo>
                      <a:pt x="15968" y="19977"/>
                    </a:lnTo>
                    <a:lnTo>
                      <a:pt x="3972" y="19977"/>
                    </a:lnTo>
                    <a:lnTo>
                      <a:pt x="0" y="9943"/>
                    </a:lnTo>
                    <a:lnTo>
                      <a:pt x="397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48" name="Rectangle 183"/>
              <p:cNvSpPr>
                <a:spLocks noChangeArrowheads="1"/>
              </p:cNvSpPr>
              <p:nvPr/>
            </p:nvSpPr>
            <p:spPr bwMode="auto">
              <a:xfrm>
                <a:off x="699" y="3814"/>
                <a:ext cx="2810" cy="3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14349" name="Rectangle 184"/>
              <p:cNvSpPr>
                <a:spLocks noChangeArrowheads="1"/>
              </p:cNvSpPr>
              <p:nvPr/>
            </p:nvSpPr>
            <p:spPr bwMode="auto">
              <a:xfrm>
                <a:off x="4493" y="941"/>
                <a:ext cx="3509" cy="3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4350" name="Rectangle 185"/>
              <p:cNvSpPr>
                <a:spLocks noChangeArrowheads="1"/>
              </p:cNvSpPr>
              <p:nvPr/>
            </p:nvSpPr>
            <p:spPr bwMode="auto">
              <a:xfrm>
                <a:off x="4493" y="6656"/>
                <a:ext cx="3509" cy="3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3</a:t>
                </a:r>
                <a:endParaRPr lang="en-US" sz="800">
                  <a:latin typeface="Times New Roman" pitchFamily="18" charset="0"/>
                </a:endParaRPr>
              </a:p>
            </p:txBody>
          </p:sp>
          <p:sp>
            <p:nvSpPr>
              <p:cNvPr id="14351" name="Freeform 186"/>
              <p:cNvSpPr>
                <a:spLocks/>
              </p:cNvSpPr>
              <p:nvPr/>
            </p:nvSpPr>
            <p:spPr bwMode="auto">
              <a:xfrm>
                <a:off x="7291" y="2861"/>
                <a:ext cx="4579" cy="5715"/>
              </a:xfrm>
              <a:custGeom>
                <a:avLst/>
                <a:gdLst>
                  <a:gd name="T0" fmla="*/ 909 w 20000"/>
                  <a:gd name="T1" fmla="*/ 0 h 20000"/>
                  <a:gd name="T2" fmla="*/ 3656 w 20000"/>
                  <a:gd name="T3" fmla="*/ 0 h 20000"/>
                  <a:gd name="T4" fmla="*/ 4574 w 20000"/>
                  <a:gd name="T5" fmla="*/ 2841 h 20000"/>
                  <a:gd name="T6" fmla="*/ 3656 w 20000"/>
                  <a:gd name="T7" fmla="*/ 5708 h 20000"/>
                  <a:gd name="T8" fmla="*/ 909 w 20000"/>
                  <a:gd name="T9" fmla="*/ 5708 h 20000"/>
                  <a:gd name="T10" fmla="*/ 0 w 20000"/>
                  <a:gd name="T11" fmla="*/ 2841 h 20000"/>
                  <a:gd name="T12" fmla="*/ 909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3972" y="0"/>
                    </a:moveTo>
                    <a:lnTo>
                      <a:pt x="15968" y="0"/>
                    </a:lnTo>
                    <a:lnTo>
                      <a:pt x="19980" y="9943"/>
                    </a:lnTo>
                    <a:lnTo>
                      <a:pt x="15968" y="19977"/>
                    </a:lnTo>
                    <a:lnTo>
                      <a:pt x="3972" y="19977"/>
                    </a:lnTo>
                    <a:lnTo>
                      <a:pt x="0" y="9943"/>
                    </a:lnTo>
                    <a:lnTo>
                      <a:pt x="397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52" name="Freeform 187"/>
              <p:cNvSpPr>
                <a:spLocks/>
              </p:cNvSpPr>
              <p:nvPr/>
            </p:nvSpPr>
            <p:spPr bwMode="auto">
              <a:xfrm>
                <a:off x="10860" y="0"/>
                <a:ext cx="4579" cy="5715"/>
              </a:xfrm>
              <a:custGeom>
                <a:avLst/>
                <a:gdLst>
                  <a:gd name="T0" fmla="*/ 909 w 20000"/>
                  <a:gd name="T1" fmla="*/ 0 h 20000"/>
                  <a:gd name="T2" fmla="*/ 3656 w 20000"/>
                  <a:gd name="T3" fmla="*/ 0 h 20000"/>
                  <a:gd name="T4" fmla="*/ 4574 w 20000"/>
                  <a:gd name="T5" fmla="*/ 2841 h 20000"/>
                  <a:gd name="T6" fmla="*/ 3656 w 20000"/>
                  <a:gd name="T7" fmla="*/ 5708 h 20000"/>
                  <a:gd name="T8" fmla="*/ 909 w 20000"/>
                  <a:gd name="T9" fmla="*/ 5708 h 20000"/>
                  <a:gd name="T10" fmla="*/ 0 w 20000"/>
                  <a:gd name="T11" fmla="*/ 2841 h 20000"/>
                  <a:gd name="T12" fmla="*/ 909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3972" y="0"/>
                    </a:moveTo>
                    <a:lnTo>
                      <a:pt x="15968" y="0"/>
                    </a:lnTo>
                    <a:lnTo>
                      <a:pt x="19980" y="9943"/>
                    </a:lnTo>
                    <a:lnTo>
                      <a:pt x="15968" y="19977"/>
                    </a:lnTo>
                    <a:lnTo>
                      <a:pt x="3972" y="19977"/>
                    </a:lnTo>
                    <a:lnTo>
                      <a:pt x="0" y="9943"/>
                    </a:lnTo>
                    <a:lnTo>
                      <a:pt x="397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53" name="Freeform 188"/>
              <p:cNvSpPr>
                <a:spLocks/>
              </p:cNvSpPr>
              <p:nvPr/>
            </p:nvSpPr>
            <p:spPr bwMode="auto">
              <a:xfrm>
                <a:off x="11019" y="5715"/>
                <a:ext cx="4581" cy="5715"/>
              </a:xfrm>
              <a:custGeom>
                <a:avLst/>
                <a:gdLst>
                  <a:gd name="T0" fmla="*/ 910 w 20000"/>
                  <a:gd name="T1" fmla="*/ 0 h 20000"/>
                  <a:gd name="T2" fmla="*/ 3657 w 20000"/>
                  <a:gd name="T3" fmla="*/ 0 h 20000"/>
                  <a:gd name="T4" fmla="*/ 4576 w 20000"/>
                  <a:gd name="T5" fmla="*/ 2841 h 20000"/>
                  <a:gd name="T6" fmla="*/ 3657 w 20000"/>
                  <a:gd name="T7" fmla="*/ 5708 h 20000"/>
                  <a:gd name="T8" fmla="*/ 910 w 20000"/>
                  <a:gd name="T9" fmla="*/ 5708 h 20000"/>
                  <a:gd name="T10" fmla="*/ 0 w 20000"/>
                  <a:gd name="T11" fmla="*/ 2841 h 20000"/>
                  <a:gd name="T12" fmla="*/ 910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3972" y="0"/>
                    </a:moveTo>
                    <a:lnTo>
                      <a:pt x="15968" y="0"/>
                    </a:lnTo>
                    <a:lnTo>
                      <a:pt x="19980" y="9943"/>
                    </a:lnTo>
                    <a:lnTo>
                      <a:pt x="15968" y="19977"/>
                    </a:lnTo>
                    <a:lnTo>
                      <a:pt x="3972" y="19977"/>
                    </a:lnTo>
                    <a:lnTo>
                      <a:pt x="0" y="9943"/>
                    </a:lnTo>
                    <a:lnTo>
                      <a:pt x="397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54" name="Rectangle 189"/>
              <p:cNvSpPr>
                <a:spLocks noChangeArrowheads="1"/>
              </p:cNvSpPr>
              <p:nvPr/>
            </p:nvSpPr>
            <p:spPr bwMode="auto">
              <a:xfrm>
                <a:off x="7989" y="3814"/>
                <a:ext cx="2811" cy="3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14355" name="Rectangle 190"/>
              <p:cNvSpPr>
                <a:spLocks noChangeArrowheads="1"/>
              </p:cNvSpPr>
              <p:nvPr/>
            </p:nvSpPr>
            <p:spPr bwMode="auto">
              <a:xfrm>
                <a:off x="12182" y="941"/>
                <a:ext cx="3509" cy="3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4356" name="Rectangle 191"/>
              <p:cNvSpPr>
                <a:spLocks noChangeArrowheads="1"/>
              </p:cNvSpPr>
              <p:nvPr/>
            </p:nvSpPr>
            <p:spPr bwMode="auto">
              <a:xfrm>
                <a:off x="12182" y="6656"/>
                <a:ext cx="3509" cy="3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4357" name="Freeform 192"/>
              <p:cNvSpPr>
                <a:spLocks/>
              </p:cNvSpPr>
              <p:nvPr/>
            </p:nvSpPr>
            <p:spPr bwMode="auto">
              <a:xfrm>
                <a:off x="3707" y="11437"/>
                <a:ext cx="4579" cy="5715"/>
              </a:xfrm>
              <a:custGeom>
                <a:avLst/>
                <a:gdLst>
                  <a:gd name="T0" fmla="*/ 909 w 20000"/>
                  <a:gd name="T1" fmla="*/ 0 h 20000"/>
                  <a:gd name="T2" fmla="*/ 3656 w 20000"/>
                  <a:gd name="T3" fmla="*/ 0 h 20000"/>
                  <a:gd name="T4" fmla="*/ 4574 w 20000"/>
                  <a:gd name="T5" fmla="*/ 2841 h 20000"/>
                  <a:gd name="T6" fmla="*/ 3656 w 20000"/>
                  <a:gd name="T7" fmla="*/ 5708 h 20000"/>
                  <a:gd name="T8" fmla="*/ 909 w 20000"/>
                  <a:gd name="T9" fmla="*/ 5708 h 20000"/>
                  <a:gd name="T10" fmla="*/ 0 w 20000"/>
                  <a:gd name="T11" fmla="*/ 2841 h 20000"/>
                  <a:gd name="T12" fmla="*/ 909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3972" y="0"/>
                    </a:moveTo>
                    <a:lnTo>
                      <a:pt x="15968" y="0"/>
                    </a:lnTo>
                    <a:lnTo>
                      <a:pt x="19980" y="9943"/>
                    </a:lnTo>
                    <a:lnTo>
                      <a:pt x="15968" y="19977"/>
                    </a:lnTo>
                    <a:lnTo>
                      <a:pt x="3972" y="19977"/>
                    </a:lnTo>
                    <a:lnTo>
                      <a:pt x="0" y="9943"/>
                    </a:lnTo>
                    <a:lnTo>
                      <a:pt x="397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58" name="Freeform 193"/>
              <p:cNvSpPr>
                <a:spLocks/>
              </p:cNvSpPr>
              <p:nvPr/>
            </p:nvSpPr>
            <p:spPr bwMode="auto">
              <a:xfrm>
                <a:off x="7286" y="8569"/>
                <a:ext cx="4579" cy="5716"/>
              </a:xfrm>
              <a:custGeom>
                <a:avLst/>
                <a:gdLst>
                  <a:gd name="T0" fmla="*/ 909 w 20000"/>
                  <a:gd name="T1" fmla="*/ 0 h 20000"/>
                  <a:gd name="T2" fmla="*/ 3656 w 20000"/>
                  <a:gd name="T3" fmla="*/ 0 h 20000"/>
                  <a:gd name="T4" fmla="*/ 4574 w 20000"/>
                  <a:gd name="T5" fmla="*/ 2842 h 20000"/>
                  <a:gd name="T6" fmla="*/ 3656 w 20000"/>
                  <a:gd name="T7" fmla="*/ 5709 h 20000"/>
                  <a:gd name="T8" fmla="*/ 909 w 20000"/>
                  <a:gd name="T9" fmla="*/ 5709 h 20000"/>
                  <a:gd name="T10" fmla="*/ 0 w 20000"/>
                  <a:gd name="T11" fmla="*/ 2842 h 20000"/>
                  <a:gd name="T12" fmla="*/ 909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3972" y="0"/>
                    </a:moveTo>
                    <a:lnTo>
                      <a:pt x="15968" y="0"/>
                    </a:lnTo>
                    <a:lnTo>
                      <a:pt x="19980" y="9943"/>
                    </a:lnTo>
                    <a:lnTo>
                      <a:pt x="15968" y="19977"/>
                    </a:lnTo>
                    <a:lnTo>
                      <a:pt x="3972" y="19977"/>
                    </a:lnTo>
                    <a:lnTo>
                      <a:pt x="0" y="9943"/>
                    </a:lnTo>
                    <a:lnTo>
                      <a:pt x="397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59" name="Freeform 194"/>
              <p:cNvSpPr>
                <a:spLocks/>
              </p:cNvSpPr>
              <p:nvPr/>
            </p:nvSpPr>
            <p:spPr bwMode="auto">
              <a:xfrm>
                <a:off x="7368" y="14285"/>
                <a:ext cx="4580" cy="5715"/>
              </a:xfrm>
              <a:custGeom>
                <a:avLst/>
                <a:gdLst>
                  <a:gd name="T0" fmla="*/ 910 w 20000"/>
                  <a:gd name="T1" fmla="*/ 0 h 20000"/>
                  <a:gd name="T2" fmla="*/ 3657 w 20000"/>
                  <a:gd name="T3" fmla="*/ 0 h 20000"/>
                  <a:gd name="T4" fmla="*/ 4575 w 20000"/>
                  <a:gd name="T5" fmla="*/ 2841 h 20000"/>
                  <a:gd name="T6" fmla="*/ 3657 w 20000"/>
                  <a:gd name="T7" fmla="*/ 5708 h 20000"/>
                  <a:gd name="T8" fmla="*/ 910 w 20000"/>
                  <a:gd name="T9" fmla="*/ 5708 h 20000"/>
                  <a:gd name="T10" fmla="*/ 0 w 20000"/>
                  <a:gd name="T11" fmla="*/ 2841 h 20000"/>
                  <a:gd name="T12" fmla="*/ 910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3972" y="0"/>
                    </a:moveTo>
                    <a:lnTo>
                      <a:pt x="15968" y="0"/>
                    </a:lnTo>
                    <a:lnTo>
                      <a:pt x="19980" y="9943"/>
                    </a:lnTo>
                    <a:lnTo>
                      <a:pt x="15968" y="19977"/>
                    </a:lnTo>
                    <a:lnTo>
                      <a:pt x="3972" y="19977"/>
                    </a:lnTo>
                    <a:lnTo>
                      <a:pt x="0" y="9943"/>
                    </a:lnTo>
                    <a:lnTo>
                      <a:pt x="397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60" name="Rectangle 195"/>
              <p:cNvSpPr>
                <a:spLocks noChangeArrowheads="1"/>
              </p:cNvSpPr>
              <p:nvPr/>
            </p:nvSpPr>
            <p:spPr bwMode="auto">
              <a:xfrm>
                <a:off x="4492" y="12378"/>
                <a:ext cx="2812" cy="3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14361" name="Rectangle 196"/>
              <p:cNvSpPr>
                <a:spLocks noChangeArrowheads="1"/>
              </p:cNvSpPr>
              <p:nvPr/>
            </p:nvSpPr>
            <p:spPr bwMode="auto">
              <a:xfrm>
                <a:off x="8686" y="9510"/>
                <a:ext cx="3509" cy="3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4362" name="Rectangle 197"/>
              <p:cNvSpPr>
                <a:spLocks noChangeArrowheads="1"/>
              </p:cNvSpPr>
              <p:nvPr/>
            </p:nvSpPr>
            <p:spPr bwMode="auto">
              <a:xfrm>
                <a:off x="8686" y="15212"/>
                <a:ext cx="3509" cy="3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4363" name="Oval 198"/>
              <p:cNvSpPr>
                <a:spLocks noChangeArrowheads="1"/>
              </p:cNvSpPr>
              <p:nvPr/>
            </p:nvSpPr>
            <p:spPr bwMode="auto">
              <a:xfrm>
                <a:off x="3789" y="4768"/>
                <a:ext cx="1410" cy="192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64" name="Oval 199"/>
              <p:cNvSpPr>
                <a:spLocks noChangeArrowheads="1"/>
              </p:cNvSpPr>
              <p:nvPr/>
            </p:nvSpPr>
            <p:spPr bwMode="auto">
              <a:xfrm>
                <a:off x="7506" y="13338"/>
                <a:ext cx="1410" cy="192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65" name="Oval 200"/>
              <p:cNvSpPr>
                <a:spLocks noChangeArrowheads="1"/>
              </p:cNvSpPr>
              <p:nvPr/>
            </p:nvSpPr>
            <p:spPr bwMode="auto">
              <a:xfrm>
                <a:off x="11001" y="4768"/>
                <a:ext cx="1410" cy="192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66" name="Line 201"/>
              <p:cNvSpPr>
                <a:spLocks noChangeShapeType="1"/>
              </p:cNvSpPr>
              <p:nvPr/>
            </p:nvSpPr>
            <p:spPr bwMode="auto">
              <a:xfrm>
                <a:off x="4749" y="5656"/>
                <a:ext cx="15131" cy="8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67" name="Line 202"/>
              <p:cNvSpPr>
                <a:spLocks noChangeShapeType="1"/>
              </p:cNvSpPr>
              <p:nvPr/>
            </p:nvSpPr>
            <p:spPr bwMode="auto">
              <a:xfrm>
                <a:off x="8621" y="14259"/>
                <a:ext cx="11136" cy="9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68" name="Line 203"/>
              <p:cNvSpPr>
                <a:spLocks noChangeShapeType="1"/>
              </p:cNvSpPr>
              <p:nvPr/>
            </p:nvSpPr>
            <p:spPr bwMode="auto">
              <a:xfrm>
                <a:off x="12007" y="5885"/>
                <a:ext cx="7992" cy="74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4344" name="Rectangle 204"/>
            <p:cNvSpPr>
              <a:spLocks noChangeArrowheads="1"/>
            </p:cNvSpPr>
            <p:nvPr/>
          </p:nvSpPr>
          <p:spPr bwMode="auto">
            <a:xfrm>
              <a:off x="13512" y="12632"/>
              <a:ext cx="6489" cy="4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en-US" sz="1400" b="1">
                  <a:latin typeface="Times New Roman" pitchFamily="18" charset="0"/>
                </a:rPr>
                <a:t>Reuse frekuensi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29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err="1" smtClean="0">
                <a:solidFill>
                  <a:srgbClr val="FF0000"/>
                </a:solidFill>
              </a:rPr>
              <a:t>Konsep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Frekuensi</a:t>
            </a:r>
            <a:r>
              <a:rPr lang="en-US" sz="3600" dirty="0" smtClean="0">
                <a:solidFill>
                  <a:srgbClr val="FF0000"/>
                </a:solidFill>
              </a:rPr>
              <a:t> Re-use</a:t>
            </a:r>
            <a:endParaRPr lang="id-ID" sz="3600" dirty="0" smtClean="0">
              <a:solidFill>
                <a:srgbClr val="FF0000"/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370662"/>
              </p:ext>
            </p:extLst>
          </p:nvPr>
        </p:nvGraphicFramePr>
        <p:xfrm>
          <a:off x="1089561" y="1905000"/>
          <a:ext cx="7467600" cy="3874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Picture" r:id="rId3" imgW="5708904" imgH="2554224" progId="Word.Picture.8">
                  <p:embed/>
                </p:oleObj>
              </mc:Choice>
              <mc:Fallback>
                <p:oleObj name="Picture" r:id="rId3" imgW="5708904" imgH="255422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561" y="1905000"/>
                        <a:ext cx="7467600" cy="38746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33476" y="149858"/>
            <a:ext cx="2523067" cy="6711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FF3300"/>
                </a:solidFill>
                <a:latin typeface="Lucida Sans" pitchFamily="34" charset="0"/>
              </a:rPr>
              <a:t>Kluster</a:t>
            </a:r>
            <a:endParaRPr lang="en-US" sz="3600" b="1" dirty="0" smtClean="0">
              <a:solidFill>
                <a:srgbClr val="FF3300"/>
              </a:solidFill>
              <a:latin typeface="Lucida Sans" pitchFamily="34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 rot="-6274449">
            <a:off x="3984747" y="3942895"/>
            <a:ext cx="2952750" cy="2642037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vert="eaVert"/>
          <a:lstStyle/>
          <a:p>
            <a:pPr algn="ctr"/>
            <a:endParaRPr lang="id-ID" sz="2400"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00750" y="2238031"/>
            <a:ext cx="1714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K = </a:t>
            </a:r>
            <a:r>
              <a:rPr lang="en-US" sz="3200" b="1" dirty="0" smtClean="0"/>
              <a:t>3</a:t>
            </a:r>
            <a:endParaRPr lang="en-US" sz="3200" b="1" dirty="0"/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838200" y="1352550"/>
            <a:ext cx="3557587" cy="3448050"/>
            <a:chOff x="620" y="846"/>
            <a:chExt cx="2428" cy="2172"/>
          </a:xfrm>
        </p:grpSpPr>
        <p:grpSp>
          <p:nvGrpSpPr>
            <p:cNvPr id="16399" name="Group 6"/>
            <p:cNvGrpSpPr>
              <a:grpSpLocks/>
            </p:cNvGrpSpPr>
            <p:nvPr/>
          </p:nvGrpSpPr>
          <p:grpSpPr bwMode="auto">
            <a:xfrm>
              <a:off x="1010" y="1830"/>
              <a:ext cx="1280" cy="1188"/>
              <a:chOff x="494" y="1164"/>
              <a:chExt cx="1028" cy="1008"/>
            </a:xfrm>
          </p:grpSpPr>
          <p:sp>
            <p:nvSpPr>
              <p:cNvPr id="16416" name="AutoShape 7"/>
              <p:cNvSpPr>
                <a:spLocks noChangeArrowheads="1"/>
              </p:cNvSpPr>
              <p:nvPr/>
            </p:nvSpPr>
            <p:spPr bwMode="auto">
              <a:xfrm>
                <a:off x="798" y="1164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17" name="AutoShape 8"/>
              <p:cNvSpPr>
                <a:spLocks noChangeArrowheads="1"/>
              </p:cNvSpPr>
              <p:nvPr/>
            </p:nvSpPr>
            <p:spPr bwMode="auto">
              <a:xfrm>
                <a:off x="1110" y="1330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CC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18" name="AutoShape 9"/>
              <p:cNvSpPr>
                <a:spLocks noChangeArrowheads="1"/>
              </p:cNvSpPr>
              <p:nvPr/>
            </p:nvSpPr>
            <p:spPr bwMode="auto">
              <a:xfrm>
                <a:off x="804" y="1500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19" name="AutoShape 10"/>
              <p:cNvSpPr>
                <a:spLocks noChangeArrowheads="1"/>
              </p:cNvSpPr>
              <p:nvPr/>
            </p:nvSpPr>
            <p:spPr bwMode="auto">
              <a:xfrm>
                <a:off x="1114" y="1666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20" name="AutoShape 11"/>
              <p:cNvSpPr>
                <a:spLocks noChangeArrowheads="1"/>
              </p:cNvSpPr>
              <p:nvPr/>
            </p:nvSpPr>
            <p:spPr bwMode="auto">
              <a:xfrm>
                <a:off x="494" y="1336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21" name="AutoShape 12"/>
              <p:cNvSpPr>
                <a:spLocks noChangeArrowheads="1"/>
              </p:cNvSpPr>
              <p:nvPr/>
            </p:nvSpPr>
            <p:spPr bwMode="auto">
              <a:xfrm>
                <a:off x="804" y="1836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22" name="AutoShape 13"/>
              <p:cNvSpPr>
                <a:spLocks noChangeArrowheads="1"/>
              </p:cNvSpPr>
              <p:nvPr/>
            </p:nvSpPr>
            <p:spPr bwMode="auto">
              <a:xfrm>
                <a:off x="500" y="1674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6400" name="Group 14"/>
            <p:cNvGrpSpPr>
              <a:grpSpLocks/>
            </p:cNvGrpSpPr>
            <p:nvPr/>
          </p:nvGrpSpPr>
          <p:grpSpPr bwMode="auto">
            <a:xfrm>
              <a:off x="620" y="846"/>
              <a:ext cx="1280" cy="1188"/>
              <a:chOff x="494" y="1164"/>
              <a:chExt cx="1028" cy="1008"/>
            </a:xfrm>
          </p:grpSpPr>
          <p:sp>
            <p:nvSpPr>
              <p:cNvPr id="16409" name="AutoShape 15"/>
              <p:cNvSpPr>
                <a:spLocks noChangeArrowheads="1"/>
              </p:cNvSpPr>
              <p:nvPr/>
            </p:nvSpPr>
            <p:spPr bwMode="auto">
              <a:xfrm>
                <a:off x="798" y="1164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10" name="AutoShape 16"/>
              <p:cNvSpPr>
                <a:spLocks noChangeArrowheads="1"/>
              </p:cNvSpPr>
              <p:nvPr/>
            </p:nvSpPr>
            <p:spPr bwMode="auto">
              <a:xfrm>
                <a:off x="1110" y="1330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CC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11" name="AutoShape 17"/>
              <p:cNvSpPr>
                <a:spLocks noChangeArrowheads="1"/>
              </p:cNvSpPr>
              <p:nvPr/>
            </p:nvSpPr>
            <p:spPr bwMode="auto">
              <a:xfrm>
                <a:off x="804" y="1500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12" name="AutoShape 18"/>
              <p:cNvSpPr>
                <a:spLocks noChangeArrowheads="1"/>
              </p:cNvSpPr>
              <p:nvPr/>
            </p:nvSpPr>
            <p:spPr bwMode="auto">
              <a:xfrm>
                <a:off x="1114" y="1666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13" name="AutoShape 19"/>
              <p:cNvSpPr>
                <a:spLocks noChangeArrowheads="1"/>
              </p:cNvSpPr>
              <p:nvPr/>
            </p:nvSpPr>
            <p:spPr bwMode="auto">
              <a:xfrm>
                <a:off x="494" y="1336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14" name="AutoShape 20"/>
              <p:cNvSpPr>
                <a:spLocks noChangeArrowheads="1"/>
              </p:cNvSpPr>
              <p:nvPr/>
            </p:nvSpPr>
            <p:spPr bwMode="auto">
              <a:xfrm>
                <a:off x="804" y="1836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15" name="AutoShape 21"/>
              <p:cNvSpPr>
                <a:spLocks noChangeArrowheads="1"/>
              </p:cNvSpPr>
              <p:nvPr/>
            </p:nvSpPr>
            <p:spPr bwMode="auto">
              <a:xfrm>
                <a:off x="500" y="1674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6401" name="Group 22"/>
            <p:cNvGrpSpPr>
              <a:grpSpLocks/>
            </p:cNvGrpSpPr>
            <p:nvPr/>
          </p:nvGrpSpPr>
          <p:grpSpPr bwMode="auto">
            <a:xfrm>
              <a:off x="1768" y="1035"/>
              <a:ext cx="1280" cy="1188"/>
              <a:chOff x="494" y="1164"/>
              <a:chExt cx="1028" cy="1008"/>
            </a:xfrm>
          </p:grpSpPr>
          <p:sp>
            <p:nvSpPr>
              <p:cNvPr id="16402" name="AutoShape 23"/>
              <p:cNvSpPr>
                <a:spLocks noChangeArrowheads="1"/>
              </p:cNvSpPr>
              <p:nvPr/>
            </p:nvSpPr>
            <p:spPr bwMode="auto">
              <a:xfrm>
                <a:off x="798" y="1164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3" name="AutoShape 24"/>
              <p:cNvSpPr>
                <a:spLocks noChangeArrowheads="1"/>
              </p:cNvSpPr>
              <p:nvPr/>
            </p:nvSpPr>
            <p:spPr bwMode="auto">
              <a:xfrm>
                <a:off x="1110" y="1330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CC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4" name="AutoShape 25"/>
              <p:cNvSpPr>
                <a:spLocks noChangeArrowheads="1"/>
              </p:cNvSpPr>
              <p:nvPr/>
            </p:nvSpPr>
            <p:spPr bwMode="auto">
              <a:xfrm>
                <a:off x="804" y="1500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5" name="AutoShape 26"/>
              <p:cNvSpPr>
                <a:spLocks noChangeArrowheads="1"/>
              </p:cNvSpPr>
              <p:nvPr/>
            </p:nvSpPr>
            <p:spPr bwMode="auto">
              <a:xfrm>
                <a:off x="1114" y="1666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6" name="AutoShape 27"/>
              <p:cNvSpPr>
                <a:spLocks noChangeArrowheads="1"/>
              </p:cNvSpPr>
              <p:nvPr/>
            </p:nvSpPr>
            <p:spPr bwMode="auto">
              <a:xfrm>
                <a:off x="494" y="1336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7" name="AutoShape 28"/>
              <p:cNvSpPr>
                <a:spLocks noChangeArrowheads="1"/>
              </p:cNvSpPr>
              <p:nvPr/>
            </p:nvSpPr>
            <p:spPr bwMode="auto">
              <a:xfrm>
                <a:off x="804" y="1836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8" name="AutoShape 29"/>
              <p:cNvSpPr>
                <a:spLocks noChangeArrowheads="1"/>
              </p:cNvSpPr>
              <p:nvPr/>
            </p:nvSpPr>
            <p:spPr bwMode="auto">
              <a:xfrm>
                <a:off x="500" y="1674"/>
                <a:ext cx="408" cy="336"/>
              </a:xfrm>
              <a:prstGeom prst="hexagon">
                <a:avLst>
                  <a:gd name="adj" fmla="val 30357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grpSp>
        <p:nvGrpSpPr>
          <p:cNvPr id="16390" name="Group 30"/>
          <p:cNvGrpSpPr>
            <a:grpSpLocks/>
          </p:cNvGrpSpPr>
          <p:nvPr/>
        </p:nvGrpSpPr>
        <p:grpSpPr bwMode="auto">
          <a:xfrm>
            <a:off x="4365573" y="4123548"/>
            <a:ext cx="2138362" cy="2209800"/>
            <a:chOff x="494" y="1164"/>
            <a:chExt cx="1028" cy="1008"/>
          </a:xfrm>
        </p:grpSpPr>
        <p:sp>
          <p:nvSpPr>
            <p:cNvPr id="16392" name="AutoShape 31"/>
            <p:cNvSpPr>
              <a:spLocks noChangeArrowheads="1"/>
            </p:cNvSpPr>
            <p:nvPr/>
          </p:nvSpPr>
          <p:spPr bwMode="auto">
            <a:xfrm>
              <a:off x="798" y="1164"/>
              <a:ext cx="408" cy="336"/>
            </a:xfrm>
            <a:prstGeom prst="hexagon">
              <a:avLst>
                <a:gd name="adj" fmla="val 30357"/>
                <a:gd name="vf" fmla="val 115470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393" name="AutoShape 32"/>
            <p:cNvSpPr>
              <a:spLocks noChangeArrowheads="1"/>
            </p:cNvSpPr>
            <p:nvPr/>
          </p:nvSpPr>
          <p:spPr bwMode="auto">
            <a:xfrm>
              <a:off x="1110" y="1330"/>
              <a:ext cx="408" cy="336"/>
            </a:xfrm>
            <a:prstGeom prst="hexagon">
              <a:avLst>
                <a:gd name="adj" fmla="val 30357"/>
                <a:gd name="vf" fmla="val 115470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394" name="AutoShape 33"/>
            <p:cNvSpPr>
              <a:spLocks noChangeArrowheads="1"/>
            </p:cNvSpPr>
            <p:nvPr/>
          </p:nvSpPr>
          <p:spPr bwMode="auto">
            <a:xfrm>
              <a:off x="804" y="1500"/>
              <a:ext cx="408" cy="336"/>
            </a:xfrm>
            <a:prstGeom prst="hexagon">
              <a:avLst>
                <a:gd name="adj" fmla="val 30357"/>
                <a:gd name="vf" fmla="val 115470"/>
              </a:avLst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395" name="AutoShape 34"/>
            <p:cNvSpPr>
              <a:spLocks noChangeArrowheads="1"/>
            </p:cNvSpPr>
            <p:nvPr/>
          </p:nvSpPr>
          <p:spPr bwMode="auto">
            <a:xfrm>
              <a:off x="1114" y="1666"/>
              <a:ext cx="408" cy="336"/>
            </a:xfrm>
            <a:prstGeom prst="hexagon">
              <a:avLst>
                <a:gd name="adj" fmla="val 30357"/>
                <a:gd name="vf" fmla="val 11547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396" name="AutoShape 35"/>
            <p:cNvSpPr>
              <a:spLocks noChangeArrowheads="1"/>
            </p:cNvSpPr>
            <p:nvPr/>
          </p:nvSpPr>
          <p:spPr bwMode="auto">
            <a:xfrm>
              <a:off x="494" y="1336"/>
              <a:ext cx="408" cy="336"/>
            </a:xfrm>
            <a:prstGeom prst="hexagon">
              <a:avLst>
                <a:gd name="adj" fmla="val 30357"/>
                <a:gd name="vf" fmla="val 11547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397" name="AutoShape 36"/>
            <p:cNvSpPr>
              <a:spLocks noChangeArrowheads="1"/>
            </p:cNvSpPr>
            <p:nvPr/>
          </p:nvSpPr>
          <p:spPr bwMode="auto">
            <a:xfrm>
              <a:off x="804" y="1836"/>
              <a:ext cx="408" cy="336"/>
            </a:xfrm>
            <a:prstGeom prst="hexagon">
              <a:avLst>
                <a:gd name="adj" fmla="val 30357"/>
                <a:gd name="vf" fmla="val 115470"/>
              </a:avLst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398" name="AutoShape 37"/>
            <p:cNvSpPr>
              <a:spLocks noChangeArrowheads="1"/>
            </p:cNvSpPr>
            <p:nvPr/>
          </p:nvSpPr>
          <p:spPr bwMode="auto">
            <a:xfrm>
              <a:off x="500" y="1674"/>
              <a:ext cx="408" cy="336"/>
            </a:xfrm>
            <a:prstGeom prst="hexagon">
              <a:avLst>
                <a:gd name="adj" fmla="val 30357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6391" name="Text Box 38"/>
          <p:cNvSpPr txBox="1">
            <a:spLocks noChangeArrowheads="1"/>
          </p:cNvSpPr>
          <p:nvPr/>
        </p:nvSpPr>
        <p:spPr bwMode="auto">
          <a:xfrm>
            <a:off x="7539644" y="5794293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kluster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0800000">
            <a:off x="4855588" y="2362200"/>
            <a:ext cx="859412" cy="302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41518" y="1352550"/>
            <a:ext cx="2448399" cy="2381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552008">
            <a:off x="4317196" y="3569153"/>
            <a:ext cx="372181" cy="329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3200" y="1752600"/>
            <a:ext cx="4419600" cy="4643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28800" y="228600"/>
            <a:ext cx="6553200" cy="671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b="1" dirty="0" smtClean="0">
                <a:solidFill>
                  <a:srgbClr val="FF3300"/>
                </a:solidFill>
                <a:latin typeface="Lucida Sans" pitchFamily="34" charset="0"/>
              </a:rPr>
              <a:t>Model </a:t>
            </a:r>
            <a:r>
              <a:rPr lang="en-US" sz="2800" b="1" dirty="0" err="1" smtClean="0">
                <a:solidFill>
                  <a:srgbClr val="FF3300"/>
                </a:solidFill>
                <a:latin typeface="Lucida Sans" pitchFamily="34" charset="0"/>
              </a:rPr>
              <a:t>Kluster</a:t>
            </a:r>
            <a:r>
              <a:rPr lang="en-US" sz="2800" b="1" dirty="0" smtClean="0">
                <a:solidFill>
                  <a:srgbClr val="FF3300"/>
                </a:solidFill>
                <a:latin typeface="Lucida Sans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Lucida Sans" pitchFamily="34" charset="0"/>
              </a:rPr>
              <a:t>Vs</a:t>
            </a:r>
            <a:r>
              <a:rPr lang="en-US" sz="2800" b="1" dirty="0" smtClean="0">
                <a:solidFill>
                  <a:srgbClr val="FF3300"/>
                </a:solidFill>
                <a:latin typeface="Lucida Sans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Lucida Sans" pitchFamily="34" charset="0"/>
              </a:rPr>
              <a:t>Frekuensi</a:t>
            </a:r>
            <a:r>
              <a:rPr lang="en-US" sz="2800" b="1" dirty="0" smtClean="0">
                <a:solidFill>
                  <a:srgbClr val="FF3300"/>
                </a:solidFill>
                <a:latin typeface="Lucida Sans" pitchFamily="34" charset="0"/>
              </a:rPr>
              <a:t> Reuse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57700" y="1021353"/>
            <a:ext cx="990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171700" y="290512"/>
            <a:ext cx="4114800" cy="9286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262" tIns="49632" rIns="99262" bIns="49632" anchor="ctr"/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Cell 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Splitting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895600"/>
            <a:ext cx="6858000" cy="339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447800"/>
            <a:ext cx="762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Definisi</a:t>
            </a:r>
            <a:r>
              <a:rPr lang="en-US" sz="2000" b="1" dirty="0" smtClean="0">
                <a:solidFill>
                  <a:srgbClr val="C00000"/>
                </a:solidFill>
              </a:rPr>
              <a:t>: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kapasitas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diperlukan</a:t>
            </a:r>
            <a:endParaRPr lang="en-US" sz="20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           </a:t>
            </a:r>
            <a:r>
              <a:rPr lang="en-US" sz="2000" dirty="0" err="1" smtClean="0"/>
              <a:t>konsep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splitting (</a:t>
            </a:r>
            <a:r>
              <a:rPr lang="en-US" sz="2000" dirty="0" err="1" smtClean="0"/>
              <a:t>pembagian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19313" y="-206891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Definisi</a:t>
            </a:r>
            <a:r>
              <a:rPr lang="en-US" dirty="0"/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096000" cy="68579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Arstitektur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600200"/>
            <a:ext cx="5943600" cy="48393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15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52600" y="1219200"/>
            <a:ext cx="6172200" cy="45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499" y="457200"/>
            <a:ext cx="6071893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en-US" sz="3600" b="1" dirty="0" err="1" smtClean="0">
                <a:solidFill>
                  <a:srgbClr val="0070C0"/>
                </a:solidFill>
              </a:rPr>
              <a:t>Definisi</a:t>
            </a:r>
            <a:r>
              <a:rPr lang="en-US" sz="3600" b="1" dirty="0" smtClean="0">
                <a:solidFill>
                  <a:srgbClr val="0070C0"/>
                </a:solidFill>
              </a:rPr>
              <a:t> Handoff/ </a:t>
            </a:r>
            <a:r>
              <a:rPr lang="en-US" sz="3600" b="1" dirty="0" err="1" smtClean="0">
                <a:solidFill>
                  <a:srgbClr val="0070C0"/>
                </a:solidFill>
              </a:rPr>
              <a:t>HandOver</a:t>
            </a:r>
            <a:r>
              <a:rPr lang="en-US" sz="3600" b="1" dirty="0" smtClean="0">
                <a:solidFill>
                  <a:srgbClr val="0070C0"/>
                </a:solidFill>
              </a:rPr>
              <a:t> (HO)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47703" y="2362200"/>
            <a:ext cx="7309483" cy="1752599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Proses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trafik</a:t>
            </a:r>
            <a:r>
              <a:rPr lang="en-US" dirty="0"/>
              <a:t> user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smtClean="0"/>
              <a:t>user</a:t>
            </a:r>
            <a:r>
              <a:rPr lang="sv-SE" dirty="0" smtClean="0"/>
              <a:t> aktif </a:t>
            </a:r>
            <a:r>
              <a:rPr lang="sv-SE" dirty="0"/>
              <a:t>tanpa terjadi pemutusan hubungan dan tanpa melalui </a:t>
            </a:r>
            <a:r>
              <a:rPr lang="sv-SE" dirty="0" smtClean="0"/>
              <a:t>  campur tangan dari pemakai. (</a:t>
            </a:r>
            <a:r>
              <a:rPr lang="sv-SE" dirty="0" smtClean="0">
                <a:solidFill>
                  <a:srgbClr val="00B0F0"/>
                </a:solidFill>
              </a:rPr>
              <a:t>def. 1</a:t>
            </a:r>
            <a:r>
              <a:rPr lang="sv-SE" dirty="0" smtClean="0"/>
              <a:t>)</a:t>
            </a:r>
            <a:endParaRPr lang="sv-SE" dirty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838200" y="1828800"/>
            <a:ext cx="1856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err="1" smtClean="0"/>
              <a:t>Definisi</a:t>
            </a:r>
            <a:r>
              <a:rPr lang="en-US" sz="2400" b="1" dirty="0" smtClean="0"/>
              <a:t> </a:t>
            </a:r>
            <a:r>
              <a:rPr lang="en-US" sz="2400" b="1" dirty="0"/>
              <a:t>: 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7703" y="4495801"/>
            <a:ext cx="7309483" cy="144779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</a:pPr>
            <a:r>
              <a:rPr lang="en-US" dirty="0" smtClean="0"/>
              <a:t>Proses </a:t>
            </a:r>
            <a:r>
              <a:rPr lang="en-US" dirty="0" err="1" smtClean="0"/>
              <a:t>perpindahan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(</a:t>
            </a:r>
            <a:r>
              <a:rPr lang="en-US" i="1" dirty="0" smtClean="0"/>
              <a:t>Mobile Station</a:t>
            </a:r>
            <a:r>
              <a:rPr lang="en-US" dirty="0" smtClean="0"/>
              <a:t>)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sv-SE" dirty="0" smtClean="0"/>
              <a:t>tanpa terjadi pemutusan hubungan komunikasi. (</a:t>
            </a:r>
            <a:r>
              <a:rPr lang="sv-SE" dirty="0" smtClean="0">
                <a:solidFill>
                  <a:srgbClr val="FF0000"/>
                </a:solidFill>
              </a:rPr>
              <a:t>def.2</a:t>
            </a:r>
            <a:r>
              <a:rPr lang="sv-SE" dirty="0" smtClean="0"/>
              <a:t>)</a:t>
            </a:r>
          </a:p>
          <a:p>
            <a:pPr lvl="2" fontAlgn="auto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600200"/>
            <a:ext cx="9225917" cy="5029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smtClean="0"/>
              <a:t>    	</a:t>
            </a:r>
            <a:r>
              <a:rPr lang="en-US" dirty="0" smtClean="0"/>
              <a:t>	</a:t>
            </a:r>
            <a:r>
              <a:rPr lang="en-US" b="1" dirty="0" smtClean="0"/>
              <a:t>I. Internal Handover (</a:t>
            </a:r>
            <a:r>
              <a:rPr lang="en-US" b="1" dirty="0" err="1" smtClean="0"/>
              <a:t>Dikendalikan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BSC):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 smtClean="0"/>
          </a:p>
          <a:p>
            <a:pPr marL="914400" lvl="2" indent="0" eaLnBrk="1" hangingPunct="1">
              <a:lnSpc>
                <a:spcPct val="80000"/>
              </a:lnSpc>
              <a:buNone/>
            </a:pPr>
            <a:r>
              <a:rPr lang="en-US" sz="1600" b="1" i="1" dirty="0" smtClean="0">
                <a:solidFill>
                  <a:srgbClr val="C00000"/>
                </a:solidFill>
              </a:rPr>
              <a:t>1.</a:t>
            </a:r>
            <a:r>
              <a:rPr lang="en-US" sz="1600" b="1" i="1" dirty="0" smtClean="0">
                <a:solidFill>
                  <a:srgbClr val="FF0000"/>
                </a:solidFill>
              </a:rPr>
              <a:t> Intra-cell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HandOver</a:t>
            </a:r>
            <a:r>
              <a:rPr lang="en-US" sz="1600" b="1" i="1" dirty="0" smtClean="0"/>
              <a:t>: </a:t>
            </a:r>
            <a:r>
              <a:rPr lang="en-US" sz="1600" b="1" dirty="0" err="1" smtClean="0"/>
              <a:t>pemindahan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hubungan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antar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sel</a:t>
            </a:r>
            <a:r>
              <a:rPr lang="en-US" sz="1600" b="1" dirty="0" smtClean="0"/>
              <a:t>(cell) yang </a:t>
            </a:r>
            <a:r>
              <a:rPr lang="en-US" sz="1600" b="1" dirty="0" err="1" smtClean="0"/>
              <a:t>berbeda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 BTS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                                         yang </a:t>
            </a:r>
            <a:r>
              <a:rPr lang="en-US" sz="1600" b="1" dirty="0" err="1" smtClean="0"/>
              <a:t>sama</a:t>
            </a:r>
            <a:r>
              <a:rPr lang="en-US" sz="1600" b="1" dirty="0" smtClean="0"/>
              <a:t>.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r>
              <a:rPr lang="en-US" sz="1600" b="1" i="1" dirty="0" smtClean="0">
                <a:solidFill>
                  <a:srgbClr val="C00000"/>
                </a:solidFill>
              </a:rPr>
              <a:t>2.</a:t>
            </a:r>
            <a:r>
              <a:rPr lang="en-US" sz="1600" b="1" i="1" dirty="0" smtClean="0">
                <a:solidFill>
                  <a:srgbClr val="FF0000"/>
                </a:solidFill>
              </a:rPr>
              <a:t> Inter-cell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HandOver</a:t>
            </a:r>
            <a:r>
              <a:rPr lang="en-US" sz="1600" b="1" dirty="0" smtClean="0"/>
              <a:t>: </a:t>
            </a:r>
            <a:r>
              <a:rPr lang="en-US" sz="1600" b="1" dirty="0" err="1" smtClean="0"/>
              <a:t>pemindahan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antar</a:t>
            </a:r>
            <a:r>
              <a:rPr lang="en-US" sz="1600" b="1" dirty="0" smtClean="0"/>
              <a:t> BTS yang </a:t>
            </a:r>
            <a:r>
              <a:rPr lang="en-US" sz="1600" b="1" dirty="0" err="1" smtClean="0"/>
              <a:t>berbeda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satu</a:t>
            </a:r>
            <a:r>
              <a:rPr lang="en-US" sz="1600" b="1" dirty="0" smtClean="0"/>
              <a:t> BSC</a:t>
            </a:r>
            <a:r>
              <a:rPr lang="en-US" sz="1600" b="1" i="1" dirty="0" smtClean="0"/>
              <a:t>.</a:t>
            </a:r>
            <a:endParaRPr lang="en-US" sz="2000" b="1" dirty="0" smtClean="0"/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sz="2000" b="1" dirty="0"/>
          </a:p>
          <a:p>
            <a:pPr marL="914400" lvl="2" indent="0" eaLnBrk="1" hangingPunct="1">
              <a:lnSpc>
                <a:spcPct val="80000"/>
              </a:lnSpc>
              <a:buNone/>
            </a:pPr>
            <a:r>
              <a:rPr lang="en-US" sz="2400" b="1" dirty="0" smtClean="0"/>
              <a:t>II. External Handover (</a:t>
            </a:r>
            <a:r>
              <a:rPr lang="en-US" sz="2400" b="1" dirty="0" err="1" smtClean="0"/>
              <a:t>Dikendalikan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MSC):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sz="2000" b="1" dirty="0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600" b="1" i="1" dirty="0" smtClean="0">
                <a:solidFill>
                  <a:srgbClr val="00B050"/>
                </a:solidFill>
              </a:rPr>
              <a:t>MSC intra </a:t>
            </a:r>
            <a:r>
              <a:rPr lang="en-US" sz="1600" b="1" i="1" dirty="0" err="1" smtClean="0">
                <a:solidFill>
                  <a:srgbClr val="00B050"/>
                </a:solidFill>
              </a:rPr>
              <a:t>HandOver</a:t>
            </a:r>
            <a:r>
              <a:rPr lang="en-US" sz="1600" b="1" i="1" dirty="0" smtClean="0"/>
              <a:t>: </a:t>
            </a:r>
            <a:r>
              <a:rPr lang="en-US" sz="1600" b="1" dirty="0" err="1" smtClean="0"/>
              <a:t>pemindahan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hubungan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terjadi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antar</a:t>
            </a:r>
            <a:r>
              <a:rPr lang="en-US" sz="1600" b="1" dirty="0" smtClean="0"/>
              <a:t> BSC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satu</a:t>
            </a:r>
            <a:r>
              <a:rPr lang="en-US" sz="1600" b="1" dirty="0" smtClean="0"/>
              <a:t> MSC.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600" b="1" i="1" dirty="0" smtClean="0">
                <a:solidFill>
                  <a:srgbClr val="00B050"/>
                </a:solidFill>
              </a:rPr>
              <a:t>MSC inter </a:t>
            </a:r>
            <a:r>
              <a:rPr lang="en-US" sz="1600" b="1" i="1" dirty="0" err="1" smtClean="0">
                <a:solidFill>
                  <a:srgbClr val="00B050"/>
                </a:solidFill>
              </a:rPr>
              <a:t>HandOver</a:t>
            </a:r>
            <a:r>
              <a:rPr lang="en-US" sz="1600" b="1" i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smtClean="0"/>
              <a:t>: </a:t>
            </a:r>
            <a:r>
              <a:rPr lang="en-US" sz="1600" b="1" dirty="0" err="1" smtClean="0"/>
              <a:t>perpindahan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hubungan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terjadi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pada</a:t>
            </a:r>
            <a:r>
              <a:rPr lang="en-US" sz="1600" b="1" dirty="0" smtClean="0"/>
              <a:t> MSC </a:t>
            </a:r>
            <a:r>
              <a:rPr lang="en-US" sz="1600" b="1" dirty="0" err="1" smtClean="0"/>
              <a:t>yg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berbeda</a:t>
            </a:r>
            <a:r>
              <a:rPr lang="en-US" sz="1600" b="1" dirty="0" smtClean="0"/>
              <a:t>.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3208867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err="1" smtClean="0"/>
              <a:t>Jenis</a:t>
            </a:r>
            <a:r>
              <a:rPr lang="en-US" sz="2800" b="1" dirty="0" smtClean="0"/>
              <a:t> Handover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602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1"/>
            <a:ext cx="5647267" cy="685799"/>
          </a:xfrm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Alasan</a:t>
            </a:r>
            <a:r>
              <a:rPr lang="en-US" b="1" dirty="0" smtClean="0"/>
              <a:t> </a:t>
            </a:r>
            <a:r>
              <a:rPr lang="en-US" b="1" dirty="0" err="1" smtClean="0"/>
              <a:t>perlunya</a:t>
            </a:r>
            <a:r>
              <a:rPr lang="en-US" b="1" dirty="0" smtClean="0"/>
              <a:t> Handover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219200"/>
            <a:ext cx="7933267" cy="4780616"/>
          </a:xfrm>
        </p:spPr>
        <p:txBody>
          <a:bodyPr>
            <a:normAutofit/>
          </a:bodyPr>
          <a:lstStyle/>
          <a:p>
            <a:r>
              <a:rPr lang="en-US" b="1" dirty="0"/>
              <a:t>MS </a:t>
            </a:r>
            <a:r>
              <a:rPr lang="en-US" b="1" dirty="0" err="1"/>
              <a:t>keluar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cakupan</a:t>
            </a:r>
            <a:r>
              <a:rPr lang="en-US" b="1" dirty="0"/>
              <a:t> BTS 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 smtClean="0"/>
              <a:t>- </a:t>
            </a:r>
            <a:r>
              <a:rPr lang="en-US" sz="2000" dirty="0"/>
              <a:t>Level </a:t>
            </a:r>
            <a:r>
              <a:rPr lang="en-US" sz="2000" dirty="0" err="1"/>
              <a:t>sinyal</a:t>
            </a:r>
            <a:r>
              <a:rPr lang="en-US" sz="2000" dirty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diterima</a:t>
            </a:r>
            <a:r>
              <a:rPr lang="en-US" sz="2000" dirty="0" smtClean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rendah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- </a:t>
            </a:r>
            <a:r>
              <a:rPr lang="en-US" sz="2000" i="1" dirty="0"/>
              <a:t>Bit error rate </a:t>
            </a:r>
            <a:r>
              <a:rPr lang="en-US" sz="2000" dirty="0"/>
              <a:t>(BER)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endParaRPr lang="en-US" sz="2000" dirty="0"/>
          </a:p>
          <a:p>
            <a:endParaRPr lang="en-US" dirty="0"/>
          </a:p>
          <a:p>
            <a:r>
              <a:rPr lang="en-US" b="1" dirty="0" err="1" smtClean="0"/>
              <a:t>Keseimbangan</a:t>
            </a:r>
            <a:r>
              <a:rPr lang="en-US" b="1" dirty="0" smtClean="0"/>
              <a:t> </a:t>
            </a:r>
            <a:r>
              <a:rPr lang="en-US" b="1" dirty="0" err="1"/>
              <a:t>beban</a:t>
            </a:r>
            <a:r>
              <a:rPr lang="en-US" b="1" dirty="0"/>
              <a:t> </a:t>
            </a:r>
            <a:r>
              <a:rPr lang="en-US" b="1" dirty="0" err="1"/>
              <a:t>jaringan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sz="2000" dirty="0" err="1"/>
              <a:t>Trafik</a:t>
            </a:r>
            <a:r>
              <a:rPr lang="en-US" sz="2000" dirty="0"/>
              <a:t> </a:t>
            </a:r>
            <a:r>
              <a:rPr lang="en-US" sz="2000" dirty="0" err="1"/>
              <a:t>disatu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smtClean="0"/>
              <a:t>MS </a:t>
            </a:r>
            <a:r>
              <a:rPr lang="en-US" sz="2000" dirty="0" err="1" smtClean="0"/>
              <a:t>perlu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   </a:t>
            </a:r>
            <a:r>
              <a:rPr lang="en-US" sz="2000" dirty="0" err="1" smtClean="0"/>
              <a:t>dialihkan</a:t>
            </a:r>
            <a:r>
              <a:rPr lang="en-US" sz="2000" dirty="0" smtClean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smtClean="0"/>
              <a:t>lain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r>
              <a:rPr lang="en-US" sz="2000" dirty="0" smtClean="0"/>
              <a:t> </a:t>
            </a:r>
            <a:r>
              <a:rPr lang="en-US" sz="2000" dirty="0" err="1" smtClean="0"/>
              <a:t>trafiknya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11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376" y="990600"/>
            <a:ext cx="5318708" cy="519786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/>
              <a:t>Kosep</a:t>
            </a:r>
            <a:r>
              <a:rPr lang="en-US" sz="2800" b="1" dirty="0" smtClean="0"/>
              <a:t> Handover </a:t>
            </a:r>
            <a:r>
              <a:rPr lang="en-US" sz="2800" b="1" dirty="0" err="1" smtClean="0"/>
              <a:t>antara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Sel</a:t>
            </a:r>
            <a:r>
              <a:rPr lang="en-US" sz="2800" b="1" dirty="0" smtClean="0"/>
              <a:t> (</a:t>
            </a:r>
            <a:r>
              <a:rPr lang="en-US" sz="2800" b="1" i="1" dirty="0" smtClean="0"/>
              <a:t>Cell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905000" y="2870469"/>
            <a:ext cx="6781800" cy="2436648"/>
            <a:chOff x="0" y="2459"/>
            <a:chExt cx="20000" cy="1683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4163" y="7413"/>
              <a:ext cx="5837" cy="2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id-ID" altLang="ja-JP" sz="1200" b="1">
                  <a:latin typeface="Times New Roman" pitchFamily="18" charset="0"/>
                  <a:ea typeface="MS Mincho" pitchFamily="49" charset="-128"/>
                </a:rPr>
                <a:t>pergerakan MS</a:t>
              </a:r>
              <a:endParaRPr lang="id-ID" sz="2400">
                <a:latin typeface="Times New Roman" pitchFamily="18" charset="0"/>
              </a:endParaRP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2459"/>
              <a:ext cx="13889" cy="16830"/>
              <a:chOff x="0" y="2459"/>
              <a:chExt cx="20002" cy="16829"/>
            </a:xfrm>
          </p:grpSpPr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371" y="2459"/>
                <a:ext cx="6406" cy="1187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6400" y="10384"/>
                <a:ext cx="4" cy="44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5774" y="14975"/>
                <a:ext cx="2006" cy="2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id-ID" altLang="ja-JP" sz="1200" b="1" dirty="0">
                    <a:latin typeface="Times New Roman" pitchFamily="18" charset="0"/>
                    <a:ea typeface="MS Mincho" pitchFamily="49" charset="-128"/>
                  </a:rPr>
                  <a:t>HO</a:t>
                </a:r>
                <a:endParaRPr lang="id-ID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Oval 11"/>
              <p:cNvSpPr>
                <a:spLocks noChangeArrowheads="1"/>
              </p:cNvSpPr>
              <p:nvPr/>
            </p:nvSpPr>
            <p:spPr bwMode="auto">
              <a:xfrm>
                <a:off x="5998" y="2950"/>
                <a:ext cx="6406" cy="1187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11992" y="10744"/>
                <a:ext cx="4" cy="44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11401" y="15758"/>
                <a:ext cx="2006" cy="2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id-ID" altLang="ja-JP" sz="1200" b="1" dirty="0">
                    <a:latin typeface="Times New Roman" pitchFamily="18" charset="0"/>
                    <a:ea typeface="MS Mincho" pitchFamily="49" charset="-128"/>
                  </a:rPr>
                  <a:t>HO</a:t>
                </a:r>
                <a:endParaRPr lang="id-ID" sz="2400" dirty="0">
                  <a:latin typeface="Times New Roman" pitchFamily="18" charset="0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>
                <a:off x="0" y="8899"/>
                <a:ext cx="20002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2196" y="6911"/>
                <a:ext cx="3606" cy="2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id-ID" altLang="ja-JP" sz="1200" b="1" dirty="0">
                    <a:latin typeface="Times New Roman" pitchFamily="18" charset="0"/>
                    <a:ea typeface="MS Mincho" pitchFamily="49" charset="-128"/>
                  </a:rPr>
                  <a:t>Sel #1</a:t>
                </a:r>
                <a:endParaRPr lang="id-ID" sz="2400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7796" y="6888"/>
                <a:ext cx="3606" cy="2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id-ID" altLang="ja-JP" sz="1200" b="1" dirty="0">
                    <a:latin typeface="Times New Roman" pitchFamily="18" charset="0"/>
                    <a:ea typeface="MS Mincho" pitchFamily="49" charset="-128"/>
                  </a:rPr>
                  <a:t>  Sel #2</a:t>
                </a:r>
                <a:endParaRPr lang="id-ID" sz="2400" dirty="0">
                  <a:latin typeface="Times New Roman" pitchFamily="18" charset="0"/>
                </a:endParaRPr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11599" y="2951"/>
                <a:ext cx="6407" cy="118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13676" y="6888"/>
                <a:ext cx="3607" cy="2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id-ID" altLang="ja-JP" sz="1200" b="1" dirty="0">
                    <a:latin typeface="Times New Roman" pitchFamily="18" charset="0"/>
                    <a:ea typeface="MS Mincho" pitchFamily="49" charset="-128"/>
                  </a:rPr>
                  <a:t>  Sel #3</a:t>
                </a:r>
                <a:endParaRPr lang="id-ID" sz="2400" dirty="0">
                  <a:latin typeface="Times New Roman" pitchFamily="18" charset="0"/>
                </a:endParaRPr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4229" y="18024"/>
                <a:ext cx="3862" cy="12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en-US" altLang="ja-JP" sz="1200" b="1" dirty="0" err="1" smtClean="0">
                    <a:latin typeface="Times New Roman" pitchFamily="18" charset="0"/>
                    <a:ea typeface="MS Mincho" pitchFamily="49" charset="-128"/>
                  </a:rPr>
                  <a:t>Sel</a:t>
                </a:r>
                <a:r>
                  <a:rPr lang="en-US" altLang="ja-JP" sz="1200" b="1" dirty="0" smtClean="0">
                    <a:latin typeface="Times New Roman" pitchFamily="18" charset="0"/>
                    <a:ea typeface="MS Mincho" pitchFamily="49" charset="-128"/>
                  </a:rPr>
                  <a:t> </a:t>
                </a:r>
                <a:r>
                  <a:rPr lang="id-ID" altLang="ja-JP" sz="1200" b="1" dirty="0" smtClean="0">
                    <a:latin typeface="Times New Roman" pitchFamily="18" charset="0"/>
                    <a:ea typeface="MS Mincho" pitchFamily="49" charset="-128"/>
                  </a:rPr>
                  <a:t>1 </a:t>
                </a:r>
                <a:r>
                  <a:rPr lang="id-ID" altLang="ja-JP" sz="1200" b="1" dirty="0">
                    <a:latin typeface="Times New Roman" pitchFamily="18" charset="0"/>
                    <a:ea typeface="MS Mincho" pitchFamily="49" charset="-128"/>
                  </a:rPr>
                  <a:t>ke </a:t>
                </a:r>
                <a:r>
                  <a:rPr lang="en-US" altLang="ja-JP" sz="1200" b="1" dirty="0" err="1" smtClean="0">
                    <a:latin typeface="Times New Roman" pitchFamily="18" charset="0"/>
                    <a:ea typeface="MS Mincho" pitchFamily="49" charset="-128"/>
                  </a:rPr>
                  <a:t>Sel</a:t>
                </a:r>
                <a:r>
                  <a:rPr lang="en-US" altLang="ja-JP" sz="1200" b="1" dirty="0" smtClean="0">
                    <a:latin typeface="Times New Roman" pitchFamily="18" charset="0"/>
                    <a:ea typeface="MS Mincho" pitchFamily="49" charset="-128"/>
                  </a:rPr>
                  <a:t> </a:t>
                </a:r>
                <a:r>
                  <a:rPr lang="id-ID" altLang="ja-JP" sz="1200" b="1" dirty="0" smtClean="0">
                    <a:latin typeface="Times New Roman" pitchFamily="18" charset="0"/>
                    <a:ea typeface="MS Mincho" pitchFamily="49" charset="-128"/>
                  </a:rPr>
                  <a:t>2</a:t>
                </a:r>
                <a:endParaRPr lang="id-ID" sz="2400" dirty="0">
                  <a:latin typeface="Times New Roman" pitchFamily="18" charset="0"/>
                </a:endParaRPr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10032" y="17942"/>
                <a:ext cx="3972" cy="13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en-US" altLang="ja-JP" sz="1200" b="1" dirty="0" err="1" smtClean="0">
                    <a:latin typeface="Times New Roman" pitchFamily="18" charset="0"/>
                    <a:ea typeface="MS Mincho" pitchFamily="49" charset="-128"/>
                  </a:rPr>
                  <a:t>Sel</a:t>
                </a:r>
                <a:r>
                  <a:rPr lang="en-US" altLang="ja-JP" sz="1200" b="1" dirty="0" smtClean="0">
                    <a:latin typeface="Times New Roman" pitchFamily="18" charset="0"/>
                    <a:ea typeface="MS Mincho" pitchFamily="49" charset="-128"/>
                  </a:rPr>
                  <a:t> </a:t>
                </a:r>
                <a:r>
                  <a:rPr lang="id-ID" altLang="ja-JP" sz="1200" b="1" dirty="0" smtClean="0">
                    <a:latin typeface="Times New Roman" pitchFamily="18" charset="0"/>
                    <a:ea typeface="MS Mincho" pitchFamily="49" charset="-128"/>
                  </a:rPr>
                  <a:t>2 </a:t>
                </a:r>
                <a:r>
                  <a:rPr lang="id-ID" altLang="ja-JP" sz="1200" b="1" dirty="0">
                    <a:latin typeface="Times New Roman" pitchFamily="18" charset="0"/>
                    <a:ea typeface="MS Mincho" pitchFamily="49" charset="-128"/>
                  </a:rPr>
                  <a:t>ke </a:t>
                </a:r>
                <a:r>
                  <a:rPr lang="en-US" altLang="ja-JP" sz="1200" b="1" dirty="0" err="1" smtClean="0">
                    <a:latin typeface="Times New Roman" pitchFamily="18" charset="0"/>
                    <a:ea typeface="MS Mincho" pitchFamily="49" charset="-128"/>
                  </a:rPr>
                  <a:t>Sel</a:t>
                </a:r>
                <a:r>
                  <a:rPr lang="en-US" altLang="ja-JP" sz="1200" b="1" dirty="0" smtClean="0">
                    <a:latin typeface="Times New Roman" pitchFamily="18" charset="0"/>
                    <a:ea typeface="MS Mincho" pitchFamily="49" charset="-128"/>
                  </a:rPr>
                  <a:t> </a:t>
                </a:r>
                <a:r>
                  <a:rPr lang="id-ID" altLang="ja-JP" sz="1200" b="1" dirty="0" smtClean="0">
                    <a:latin typeface="Times New Roman" pitchFamily="18" charset="0"/>
                    <a:ea typeface="MS Mincho" pitchFamily="49" charset="-128"/>
                  </a:rPr>
                  <a:t>3</a:t>
                </a:r>
                <a:endParaRPr lang="id-ID" sz="2400" dirty="0"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34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7800" y="990600"/>
            <a:ext cx="658045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18975" y="406430"/>
            <a:ext cx="6630436" cy="83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262" tIns="49632" rIns="99262" bIns="49632" anchor="ctr"/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Contoh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kasus</a:t>
            </a:r>
            <a:r>
              <a:rPr lang="en-US" sz="2800" b="1" dirty="0" smtClean="0">
                <a:solidFill>
                  <a:srgbClr val="00B050"/>
                </a:solidFill>
              </a:rPr>
              <a:t>: </a:t>
            </a:r>
          </a:p>
          <a:p>
            <a:r>
              <a:rPr lang="en-US" sz="2800" b="1" dirty="0" err="1" smtClean="0">
                <a:solidFill>
                  <a:srgbClr val="00B050"/>
                </a:solidFill>
              </a:rPr>
              <a:t>HandOver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Pada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FDMA/TDMA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 rot="5400000">
            <a:off x="2362995" y="4535074"/>
            <a:ext cx="2220912" cy="1901825"/>
          </a:xfrm>
          <a:prstGeom prst="hexagon">
            <a:avLst>
              <a:gd name="adj" fmla="val 29194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276" tIns="49638" rIns="99276" bIns="49638" anchor="ctr"/>
          <a:lstStyle/>
          <a:p>
            <a:endParaRPr lang="id-ID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 rot="5400000">
            <a:off x="4285456" y="4527137"/>
            <a:ext cx="2220913" cy="1901825"/>
          </a:xfrm>
          <a:prstGeom prst="hexagon">
            <a:avLst>
              <a:gd name="adj" fmla="val 29194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276" tIns="49638" rIns="99276" bIns="49638" anchor="ctr"/>
          <a:lstStyle/>
          <a:p>
            <a:endParaRPr lang="id-ID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3392488" y="5350256"/>
            <a:ext cx="88900" cy="158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9276" tIns="49638" rIns="99276" bIns="49638" anchor="ctr"/>
          <a:lstStyle/>
          <a:p>
            <a:endParaRPr lang="id-ID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5357813" y="5386768"/>
            <a:ext cx="88900" cy="158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9276" tIns="49638" rIns="99276" bIns="49638" anchor="ctr"/>
          <a:lstStyle/>
          <a:p>
            <a:endParaRPr lang="id-ID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979738" y="5347081"/>
            <a:ext cx="5064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spAutoFit/>
          </a:bodyPr>
          <a:lstStyle/>
          <a:p>
            <a:pPr algn="ctr" defTabSz="912813" eaLnBrk="0" hangingPunct="0"/>
            <a:r>
              <a:rPr lang="en-US" sz="1400">
                <a:latin typeface="Times New Roman" pitchFamily="18" charset="0"/>
              </a:rPr>
              <a:t>BS1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521325" y="5361368"/>
            <a:ext cx="5064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spAutoFit/>
          </a:bodyPr>
          <a:lstStyle/>
          <a:p>
            <a:pPr algn="ctr" defTabSz="912813" eaLnBrk="0" hangingPunct="0"/>
            <a:r>
              <a:rPr lang="en-US" sz="1400">
                <a:latin typeface="Times New Roman" pitchFamily="18" charset="0"/>
              </a:rPr>
              <a:t>BS2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 flipV="1">
            <a:off x="4148138" y="5466143"/>
            <a:ext cx="28575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9276" tIns="49638" rIns="99276" bIns="49638"/>
          <a:lstStyle/>
          <a:p>
            <a:endParaRPr lang="id-ID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883025" y="5739193"/>
            <a:ext cx="3286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spAutoFit/>
          </a:bodyPr>
          <a:lstStyle/>
          <a:p>
            <a:pPr algn="ctr" defTabSz="912813" eaLnBrk="0" hangingPunct="0"/>
            <a:r>
              <a:rPr lang="en-US" sz="1400">
                <a:latin typeface="Times New Roman" pitchFamily="18" charset="0"/>
              </a:rPr>
              <a:t>A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4670425" y="5509006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9276" tIns="49638" rIns="99276" bIns="49638"/>
          <a:lstStyle/>
          <a:p>
            <a:endParaRPr lang="id-ID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557713" y="5739193"/>
            <a:ext cx="3190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spAutoFit/>
          </a:bodyPr>
          <a:lstStyle/>
          <a:p>
            <a:pPr algn="ctr" defTabSz="912813" eaLnBrk="0" hangingPunct="0"/>
            <a:r>
              <a:rPr lang="en-US" sz="1400">
                <a:latin typeface="Times New Roman" pitchFamily="18" charset="0"/>
              </a:rPr>
              <a:t>B</a:t>
            </a: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4075113" y="4639056"/>
            <a:ext cx="827087" cy="1930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lIns="99276" tIns="49638" rIns="99276" bIns="49638" anchor="ctr"/>
          <a:lstStyle/>
          <a:p>
            <a:endParaRPr lang="id-ID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2478088" y="3985006"/>
            <a:ext cx="4760912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9276" tIns="49638" rIns="99276" bIns="49638"/>
          <a:lstStyle/>
          <a:p>
            <a:endParaRPr lang="id-ID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2493963" y="2156206"/>
            <a:ext cx="0" cy="184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9276" tIns="49638" rIns="99276" bIns="49638"/>
          <a:lstStyle/>
          <a:p>
            <a:endParaRPr lang="id-ID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4162425" y="1983168"/>
            <a:ext cx="0" cy="3438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9276" tIns="49638" rIns="99276" bIns="49638"/>
          <a:lstStyle/>
          <a:p>
            <a:endParaRPr lang="id-ID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V="1">
            <a:off x="4678363" y="1991106"/>
            <a:ext cx="0" cy="3438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9276" tIns="49638" rIns="99276" bIns="49638"/>
          <a:lstStyle/>
          <a:p>
            <a:endParaRPr lang="id-ID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V="1">
            <a:off x="2493963" y="3157918"/>
            <a:ext cx="4237037" cy="14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9276" tIns="49638" rIns="99276" bIns="49638"/>
          <a:lstStyle/>
          <a:p>
            <a:endParaRPr lang="id-ID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V="1">
            <a:off x="2544763" y="2641981"/>
            <a:ext cx="4237037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9276" tIns="49638" rIns="99276" bIns="49638"/>
          <a:lstStyle/>
          <a:p>
            <a:endParaRPr lang="id-ID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3829050" y="2446718"/>
            <a:ext cx="550863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9276" tIns="49638" rIns="99276" bIns="49638"/>
          <a:lstStyle/>
          <a:p>
            <a:endParaRPr lang="id-ID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V="1">
            <a:off x="4379913" y="2810256"/>
            <a:ext cx="87312" cy="34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9276" tIns="49638" rIns="99276" bIns="49638"/>
          <a:lstStyle/>
          <a:p>
            <a:endParaRPr lang="id-ID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V="1">
            <a:off x="4452938" y="2475293"/>
            <a:ext cx="91440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9276" tIns="49638" rIns="99276" bIns="49638"/>
          <a:lstStyle/>
          <a:p>
            <a:endParaRPr lang="id-ID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085975" y="1752600"/>
            <a:ext cx="8731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276" tIns="49638" rIns="99276" bIns="49638">
            <a:spAutoFit/>
          </a:bodyPr>
          <a:lstStyle/>
          <a:p>
            <a:pPr algn="ctr" defTabSz="912813" eaLnBrk="0" hangingPunct="0"/>
            <a:r>
              <a:rPr lang="en-US" dirty="0">
                <a:latin typeface="Times New Roman" pitchFamily="18" charset="0"/>
              </a:rPr>
              <a:t>RSL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5394113" y="2400681"/>
            <a:ext cx="1159087" cy="31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spAutoFit/>
          </a:bodyPr>
          <a:lstStyle/>
          <a:p>
            <a:pPr algn="ctr" defTabSz="912813" eaLnBrk="0" hangingPunct="0"/>
            <a:r>
              <a:rPr lang="en-US" sz="1400" dirty="0">
                <a:latin typeface="Times New Roman" pitchFamily="18" charset="0"/>
              </a:rPr>
              <a:t>Level </a:t>
            </a:r>
            <a:r>
              <a:rPr lang="en-US" sz="1400" dirty="0" err="1" smtClean="0">
                <a:latin typeface="Times New Roman" pitchFamily="18" charset="0"/>
              </a:rPr>
              <a:t>pada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</a:rPr>
              <a:t>B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4785951" y="2855762"/>
            <a:ext cx="2524845" cy="31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spAutoFit/>
          </a:bodyPr>
          <a:lstStyle/>
          <a:p>
            <a:pPr algn="ctr" defTabSz="912813" eaLnBrk="0" hangingPunct="0"/>
            <a:r>
              <a:rPr lang="en-US" sz="1400" dirty="0">
                <a:latin typeface="Times New Roman" pitchFamily="18" charset="0"/>
              </a:rPr>
              <a:t>Level </a:t>
            </a:r>
            <a:r>
              <a:rPr lang="en-US" sz="1400" dirty="0" err="1">
                <a:latin typeface="Times New Roman" pitchFamily="18" charset="0"/>
              </a:rPr>
              <a:t>dimana</a:t>
            </a: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</a:rPr>
              <a:t>terjadi</a:t>
            </a: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Hand Over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7233473" y="3829431"/>
            <a:ext cx="5159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spAutoFit/>
          </a:bodyPr>
          <a:lstStyle/>
          <a:p>
            <a:pPr algn="ctr" defTabSz="912813" eaLnBrk="0" hangingPunct="0"/>
            <a:r>
              <a:rPr lang="en-US" sz="1400" dirty="0">
                <a:latin typeface="Times New Roman" pitchFamily="18" charset="0"/>
              </a:rPr>
              <a:t>time</a:t>
            </a:r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4235450" y="5828093"/>
            <a:ext cx="34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9276" tIns="49638" rIns="99276" bIns="49638"/>
          <a:lstStyle/>
          <a:p>
            <a:endParaRPr lang="id-ID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667166" y="3431760"/>
            <a:ext cx="1383765" cy="31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spAutoFit/>
          </a:bodyPr>
          <a:lstStyle/>
          <a:p>
            <a:pPr algn="ctr" defTabSz="912813" eaLnBrk="0" hangingPunct="0"/>
            <a:r>
              <a:rPr lang="en-US" sz="1400" dirty="0" err="1" smtClean="0">
                <a:latin typeface="Times New Roman" pitchFamily="18" charset="0"/>
              </a:rPr>
              <a:t>Terjadi</a:t>
            </a:r>
            <a:r>
              <a:rPr lang="en-US" sz="1400" dirty="0" smtClean="0">
                <a:latin typeface="Times New Roman" pitchFamily="18" charset="0"/>
              </a:rPr>
              <a:t> drop call</a:t>
            </a:r>
            <a:endParaRPr lang="en-US" sz="1400" dirty="0">
              <a:latin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657600" y="3077749"/>
            <a:ext cx="577850" cy="3540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2671000" y="2351433"/>
            <a:ext cx="1158830" cy="31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spAutoFit/>
          </a:bodyPr>
          <a:lstStyle/>
          <a:p>
            <a:pPr algn="ctr" defTabSz="912813" eaLnBrk="0" hangingPunct="0"/>
            <a:r>
              <a:rPr lang="en-US" sz="1400" dirty="0">
                <a:latin typeface="Times New Roman" pitchFamily="18" charset="0"/>
              </a:rPr>
              <a:t>Level </a:t>
            </a:r>
            <a:r>
              <a:rPr lang="en-US" sz="1400" dirty="0" err="1" smtClean="0">
                <a:latin typeface="Times New Roman" pitchFamily="18" charset="0"/>
              </a:rPr>
              <a:t>pada</a:t>
            </a:r>
            <a:r>
              <a:rPr lang="en-US" sz="1400" dirty="0" smtClean="0">
                <a:latin typeface="Times New Roman" pitchFamily="18" charset="0"/>
              </a:rPr>
              <a:t> A</a:t>
            </a:r>
            <a:endParaRPr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888206" y="221743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262" tIns="49632" rIns="99262" bIns="49632" anchor="ctr"/>
          <a:lstStyle/>
          <a:p>
            <a:pPr defTabSz="912813"/>
            <a:r>
              <a:rPr lang="en-US" sz="2800" b="1" dirty="0" err="1" smtClean="0">
                <a:solidFill>
                  <a:srgbClr val="0070C0"/>
                </a:solidFill>
              </a:rPr>
              <a:t>Contoh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kasus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</a:p>
          <a:p>
            <a:pPr defTabSz="912813"/>
            <a:r>
              <a:rPr lang="en-US" sz="2800" b="1" dirty="0" smtClean="0">
                <a:solidFill>
                  <a:srgbClr val="0070C0"/>
                </a:solidFill>
              </a:rPr>
              <a:t>HO </a:t>
            </a:r>
            <a:r>
              <a:rPr lang="en-US" sz="2800" b="1" dirty="0" err="1" smtClean="0">
                <a:solidFill>
                  <a:srgbClr val="0070C0"/>
                </a:solidFill>
              </a:rPr>
              <a:t>pada</a:t>
            </a:r>
            <a:r>
              <a:rPr lang="en-US" sz="2800" b="1" dirty="0" smtClean="0">
                <a:solidFill>
                  <a:srgbClr val="0070C0"/>
                </a:solidFill>
              </a:rPr>
              <a:t> CDMA (Soft Handover)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057400" y="5486400"/>
            <a:ext cx="7620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262" tIns="49632" rIns="99262" bIns="49632"/>
          <a:lstStyle/>
          <a:p>
            <a:pPr defTabSz="992188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 smtClean="0">
                <a:latin typeface="Times New Roman" pitchFamily="18" charset="0"/>
              </a:rPr>
              <a:t>Sinyal</a:t>
            </a:r>
            <a:r>
              <a:rPr lang="en-US" sz="2400" dirty="0" smtClean="0">
                <a:latin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</a:rPr>
              <a:t>sama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dikirim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</a:rPr>
              <a:t> BS1 &amp; </a:t>
            </a:r>
            <a:r>
              <a:rPr lang="en-US" sz="2400" dirty="0">
                <a:latin typeface="Times New Roman" pitchFamily="18" charset="0"/>
              </a:rPr>
              <a:t>BS2 </a:t>
            </a:r>
            <a:r>
              <a:rPr lang="en-US" sz="2400" dirty="0" err="1" smtClean="0">
                <a:latin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</a:rPr>
              <a:t>  RNC (</a:t>
            </a:r>
            <a:r>
              <a:rPr lang="en-US" sz="2400" i="1" dirty="0" smtClean="0">
                <a:latin typeface="Times New Roman" pitchFamily="18" charset="0"/>
              </a:rPr>
              <a:t>Request Network Connection</a:t>
            </a:r>
            <a:r>
              <a:rPr lang="en-US" sz="2400" dirty="0" smtClean="0">
                <a:latin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</a:rPr>
              <a:t>kecuali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perintah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pengendalian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dayanya</a:t>
            </a:r>
            <a:r>
              <a:rPr lang="en-US" sz="2400" dirty="0" smtClean="0"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634630"/>
              </p:ext>
            </p:extLst>
          </p:nvPr>
        </p:nvGraphicFramePr>
        <p:xfrm>
          <a:off x="1752600" y="1403055"/>
          <a:ext cx="5738812" cy="3650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VISIO" r:id="rId3" imgW="6947640" imgH="4419720" progId="Visio.Drawing.11">
                  <p:embed/>
                </p:oleObj>
              </mc:Choice>
              <mc:Fallback>
                <p:oleObj name="VISIO" r:id="rId3" imgW="6947640" imgH="441972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03055"/>
                        <a:ext cx="5738812" cy="3650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219200"/>
            <a:ext cx="6453266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704667" cy="1981200"/>
          </a:xfrm>
        </p:spPr>
        <p:txBody>
          <a:bodyPr/>
          <a:lstStyle/>
          <a:p>
            <a:pPr algn="l"/>
            <a:r>
              <a:rPr lang="en-US" dirty="0" err="1" smtClean="0"/>
              <a:t>Sekian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ini….to be </a:t>
            </a:r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9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09600"/>
            <a:ext cx="3661834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ln w="1905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DEFINISI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id-ID" dirty="0" smtClean="0"/>
              <a:t>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Daerah </a:t>
            </a:r>
            <a:r>
              <a:rPr lang="en-US" dirty="0" err="1" smtClean="0"/>
              <a:t>layanannya</a:t>
            </a:r>
            <a:r>
              <a:rPr lang="en-US" dirty="0" smtClean="0"/>
              <a:t> </a:t>
            </a:r>
            <a:r>
              <a:rPr lang="en-US" dirty="0" err="1" smtClean="0"/>
              <a:t>dibagi-bagi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kecil-kecil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id-ID" dirty="0" smtClean="0">
                <a:solidFill>
                  <a:srgbClr val="FF0000"/>
                </a:solidFill>
              </a:rPr>
              <a:t>el</a:t>
            </a:r>
            <a:r>
              <a:rPr lang="en-US" dirty="0" smtClean="0">
                <a:solidFill>
                  <a:srgbClr val="FF0000"/>
                </a:solidFill>
              </a:rPr>
              <a:t> (Cell)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SIFAT</a:t>
            </a:r>
            <a:r>
              <a:rPr lang="en-US" dirty="0" smtClean="0"/>
              <a:t> :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area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pemutusan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305800" cy="1981200"/>
          </a:xfrm>
        </p:spPr>
        <p:txBody>
          <a:bodyPr/>
          <a:lstStyle/>
          <a:p>
            <a:r>
              <a:rPr lang="en-US" b="1" dirty="0" smtClean="0"/>
              <a:t>ANALISIS PERHITUNGAN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Frek</a:t>
            </a:r>
            <a:r>
              <a:rPr lang="en-US" dirty="0" smtClean="0">
                <a:solidFill>
                  <a:srgbClr val="FF0000"/>
                </a:solidFill>
              </a:rPr>
              <a:t>. Reuse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92D050"/>
                </a:solidFill>
              </a:rPr>
              <a:t>Cell Splitting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Handover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76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692149"/>
          </a:xfrm>
        </p:spPr>
        <p:txBody>
          <a:bodyPr/>
          <a:lstStyle/>
          <a:p>
            <a:pPr algn="l" eaLnBrk="1" hangingPunct="1"/>
            <a:r>
              <a:rPr lang="en-US" sz="3600" b="1" dirty="0" err="1" smtClean="0">
                <a:solidFill>
                  <a:srgbClr val="FF3300"/>
                </a:solidFill>
                <a:latin typeface="Lucida Sans" pitchFamily="34" charset="0"/>
              </a:rPr>
              <a:t>Rumus-Rumus</a:t>
            </a:r>
            <a:endParaRPr lang="en-US" sz="3600" b="1" dirty="0" smtClean="0">
              <a:solidFill>
                <a:srgbClr val="FF3300"/>
              </a:solidFill>
              <a:latin typeface="Lucida Sans" pitchFamily="34" charset="0"/>
            </a:endParaRP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3335338" y="2112963"/>
            <a:ext cx="1763712" cy="1116012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919163" y="1320800"/>
          <a:ext cx="190341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Equation" r:id="rId3" imgW="825480" imgH="469800" progId="Equation.3">
                  <p:embed/>
                </p:oleObj>
              </mc:Choice>
              <mc:Fallback>
                <p:oleObj name="Equation" r:id="rId3" imgW="8254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1320800"/>
                        <a:ext cx="1903412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844550" y="2559050"/>
          <a:ext cx="1423988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Equation" r:id="rId5" imgW="647640" imgH="393480" progId="Equation.3">
                  <p:embed/>
                </p:oleObj>
              </mc:Choice>
              <mc:Fallback>
                <p:oleObj name="Equation" r:id="rId5" imgW="6476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2559050"/>
                        <a:ext cx="1423988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AutoShape 6"/>
          <p:cNvSpPr>
            <a:spLocks/>
          </p:cNvSpPr>
          <p:nvPr/>
        </p:nvSpPr>
        <p:spPr bwMode="auto">
          <a:xfrm>
            <a:off x="2919413" y="1838325"/>
            <a:ext cx="415925" cy="1638300"/>
          </a:xfrm>
          <a:prstGeom prst="rightBrace">
            <a:avLst>
              <a:gd name="adj1" fmla="val 328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3376613" y="2112963"/>
          <a:ext cx="149066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Equation" r:id="rId7" imgW="622080" imgH="419040" progId="Equation.3">
                  <p:embed/>
                </p:oleObj>
              </mc:Choice>
              <mc:Fallback>
                <p:oleObj name="Equation" r:id="rId7" imgW="62208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2112963"/>
                        <a:ext cx="1490662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8" name="Group 8"/>
          <p:cNvGrpSpPr>
            <a:grpSpLocks/>
          </p:cNvGrpSpPr>
          <p:nvPr/>
        </p:nvGrpSpPr>
        <p:grpSpPr bwMode="auto">
          <a:xfrm>
            <a:off x="581025" y="3943350"/>
            <a:ext cx="4781550" cy="2057400"/>
            <a:chOff x="1356" y="2532"/>
            <a:chExt cx="3264" cy="1296"/>
          </a:xfrm>
        </p:grpSpPr>
        <p:sp>
          <p:nvSpPr>
            <p:cNvPr id="2062" name="Oval 9"/>
            <p:cNvSpPr>
              <a:spLocks noChangeArrowheads="1"/>
            </p:cNvSpPr>
            <p:nvPr/>
          </p:nvSpPr>
          <p:spPr bwMode="auto">
            <a:xfrm>
              <a:off x="1356" y="2568"/>
              <a:ext cx="912" cy="85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63" name="Oval 10"/>
            <p:cNvSpPr>
              <a:spLocks noChangeArrowheads="1"/>
            </p:cNvSpPr>
            <p:nvPr/>
          </p:nvSpPr>
          <p:spPr bwMode="auto">
            <a:xfrm>
              <a:off x="3708" y="2532"/>
              <a:ext cx="912" cy="85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64" name="Line 11"/>
            <p:cNvSpPr>
              <a:spLocks noChangeShapeType="1"/>
            </p:cNvSpPr>
            <p:nvPr/>
          </p:nvSpPr>
          <p:spPr bwMode="auto">
            <a:xfrm>
              <a:off x="4188" y="2940"/>
              <a:ext cx="0" cy="876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65" name="Line 12"/>
            <p:cNvSpPr>
              <a:spLocks noChangeShapeType="1"/>
            </p:cNvSpPr>
            <p:nvPr/>
          </p:nvSpPr>
          <p:spPr bwMode="auto">
            <a:xfrm>
              <a:off x="1800" y="2952"/>
              <a:ext cx="0" cy="876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66" name="Line 13"/>
            <p:cNvSpPr>
              <a:spLocks noChangeShapeType="1"/>
            </p:cNvSpPr>
            <p:nvPr/>
          </p:nvSpPr>
          <p:spPr bwMode="auto">
            <a:xfrm>
              <a:off x="1800" y="3636"/>
              <a:ext cx="2388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67" name="Text Box 14"/>
            <p:cNvSpPr txBox="1">
              <a:spLocks noChangeArrowheads="1"/>
            </p:cNvSpPr>
            <p:nvPr/>
          </p:nvSpPr>
          <p:spPr bwMode="auto">
            <a:xfrm>
              <a:off x="2886" y="3336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068" name="Line 15"/>
            <p:cNvSpPr>
              <a:spLocks noChangeShapeType="1"/>
            </p:cNvSpPr>
            <p:nvPr/>
          </p:nvSpPr>
          <p:spPr bwMode="auto">
            <a:xfrm flipV="1">
              <a:off x="1800" y="2802"/>
              <a:ext cx="414" cy="21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69" name="Text Box 16"/>
            <p:cNvSpPr txBox="1">
              <a:spLocks noChangeArrowheads="1"/>
            </p:cNvSpPr>
            <p:nvPr/>
          </p:nvSpPr>
          <p:spPr bwMode="auto">
            <a:xfrm>
              <a:off x="1914" y="2868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5525413" y="1811337"/>
            <a:ext cx="2932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AMPS, C/I = 18 </a:t>
            </a:r>
            <a:r>
              <a:rPr lang="en-US" sz="2400" b="1" dirty="0" smtClean="0">
                <a:latin typeface="Times New Roman" pitchFamily="18" charset="0"/>
              </a:rPr>
              <a:t>dB :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060" name="Text Box 18"/>
          <p:cNvSpPr txBox="1">
            <a:spLocks noChangeArrowheads="1"/>
          </p:cNvSpPr>
          <p:nvPr/>
        </p:nvSpPr>
        <p:spPr bwMode="auto">
          <a:xfrm>
            <a:off x="5525412" y="3457277"/>
            <a:ext cx="2932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GSM, C/I = 12 </a:t>
            </a:r>
            <a:r>
              <a:rPr lang="en-US" sz="2400" b="1" dirty="0" smtClean="0">
                <a:latin typeface="Times New Roman" pitchFamily="18" charset="0"/>
              </a:rPr>
              <a:t>dB :</a:t>
            </a:r>
            <a:endParaRPr lang="en-US" sz="2400" b="1" dirty="0">
              <a:latin typeface="Times New Roman" pitchFamily="18" charset="0"/>
            </a:endParaRPr>
          </a:p>
        </p:txBody>
      </p:sp>
      <p:graphicFrame>
        <p:nvGraphicFramePr>
          <p:cNvPr id="205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270227"/>
              </p:ext>
            </p:extLst>
          </p:nvPr>
        </p:nvGraphicFramePr>
        <p:xfrm>
          <a:off x="5694363" y="2362200"/>
          <a:ext cx="33416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Equation" r:id="rId9" imgW="2070000" imgH="444240" progId="Equation.3">
                  <p:embed/>
                </p:oleObj>
              </mc:Choice>
              <mc:Fallback>
                <p:oleObj name="Equation" r:id="rId9" imgW="2070000" imgH="4442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2362200"/>
                        <a:ext cx="3341687" cy="895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034116"/>
              </p:ext>
            </p:extLst>
          </p:nvPr>
        </p:nvGraphicFramePr>
        <p:xfrm>
          <a:off x="5715000" y="4062413"/>
          <a:ext cx="31273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Equation" r:id="rId11" imgW="2019240" imgH="444240" progId="Equation.3">
                  <p:embed/>
                </p:oleObj>
              </mc:Choice>
              <mc:Fallback>
                <p:oleObj name="Equation" r:id="rId11" imgW="2019240" imgH="4442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062413"/>
                        <a:ext cx="3127375" cy="833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21"/>
          <p:cNvSpPr txBox="1">
            <a:spLocks noChangeArrowheads="1"/>
          </p:cNvSpPr>
          <p:nvPr/>
        </p:nvSpPr>
        <p:spPr bwMode="auto">
          <a:xfrm>
            <a:off x="5273179" y="5772150"/>
            <a:ext cx="3779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N = </a:t>
            </a:r>
            <a:r>
              <a:rPr lang="en-US" sz="2000" dirty="0" err="1">
                <a:latin typeface="Times New Roman" pitchFamily="18" charset="0"/>
              </a:rPr>
              <a:t>Jumlah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sel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penginterferensi</a:t>
            </a: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685800"/>
            <a:ext cx="6629399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914400" y="1600200"/>
            <a:ext cx="7704667" cy="3332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0" indent="0" algn="ctr">
              <a:buNone/>
            </a:pPr>
            <a:r>
              <a:rPr lang="id-ID" sz="3600" b="1" dirty="0">
                <a:solidFill>
                  <a:srgbClr val="0070C0"/>
                </a:solidFill>
              </a:rPr>
              <a:t>Perkembangan </a:t>
            </a:r>
            <a:br>
              <a:rPr lang="id-ID" sz="3600" b="1" dirty="0">
                <a:solidFill>
                  <a:srgbClr val="0070C0"/>
                </a:solidFill>
              </a:rPr>
            </a:br>
            <a:r>
              <a:rPr lang="id-ID" sz="3600" b="1" dirty="0">
                <a:solidFill>
                  <a:srgbClr val="0070C0"/>
                </a:solidFill>
              </a:rPr>
              <a:t>Sistem Komunikasi Seluler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5771-E209-45E7-BF97-3317C7C6992C}" type="slidenum">
              <a:rPr lang="en-US"/>
              <a:pPr/>
              <a:t>34</a:t>
            </a:fld>
            <a:endParaRPr lang="en-US"/>
          </a:p>
        </p:txBody>
      </p:sp>
      <p:pic>
        <p:nvPicPr>
          <p:cNvPr id="2754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7742215" cy="4992901"/>
          </a:xfrm>
          <a:prstGeom prst="rect">
            <a:avLst/>
          </a:prstGeom>
          <a:noFill/>
        </p:spPr>
      </p:pic>
      <p:sp>
        <p:nvSpPr>
          <p:cNvPr id="275464" name="Oval 8"/>
          <p:cNvSpPr>
            <a:spLocks noChangeArrowheads="1"/>
          </p:cNvSpPr>
          <p:nvPr/>
        </p:nvSpPr>
        <p:spPr bwMode="auto">
          <a:xfrm>
            <a:off x="1371600" y="1657293"/>
            <a:ext cx="1724025" cy="228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auto">
          <a:xfrm>
            <a:off x="1413637" y="4652604"/>
            <a:ext cx="831850" cy="36671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FDMA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829562" y="3943293"/>
            <a:ext cx="227838" cy="6287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88071" y="304800"/>
            <a:ext cx="7704667" cy="609599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Jalur evolusi ke 3G</a:t>
            </a:r>
            <a:endParaRPr lang="en-US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DADA-5586-4D48-BE82-EA665A4C864B}" type="slidenum">
              <a:rPr lang="en-US"/>
              <a:pPr/>
              <a:t>35</a:t>
            </a:fld>
            <a:endParaRPr lang="en-US"/>
          </a:p>
        </p:txBody>
      </p:sp>
      <p:pic>
        <p:nvPicPr>
          <p:cNvPr id="3082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310" y="1141393"/>
            <a:ext cx="7965616" cy="4779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7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362477"/>
          </a:xfrm>
        </p:spPr>
        <p:txBody>
          <a:bodyPr>
            <a:normAutofit fontScale="90000"/>
          </a:bodyPr>
          <a:lstStyle/>
          <a:p>
            <a:r>
              <a:rPr lang="id-ID" sz="4000" dirty="0"/>
              <a:t>Struktur Jaringan GSM</a:t>
            </a:r>
            <a:endParaRPr lang="en-US" sz="40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EDF-61B0-4770-AF3D-D1A1CCAD0EBA}" type="slidenum">
              <a:rPr lang="en-US"/>
              <a:pPr/>
              <a:t>36</a:t>
            </a:fld>
            <a:endParaRPr lang="en-US"/>
          </a:p>
        </p:txBody>
      </p:sp>
      <p:pic>
        <p:nvPicPr>
          <p:cNvPr id="278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983" y="828675"/>
            <a:ext cx="7151959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1016000" y="5683516"/>
            <a:ext cx="376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dirty="0"/>
              <a:t>SIM : </a:t>
            </a:r>
            <a:r>
              <a:rPr lang="en-US" dirty="0"/>
              <a:t>subscriber</a:t>
            </a:r>
            <a:r>
              <a:rPr lang="id-ID" dirty="0"/>
              <a:t> </a:t>
            </a:r>
            <a:r>
              <a:rPr lang="en-US" dirty="0"/>
              <a:t>identity module</a:t>
            </a:r>
          </a:p>
        </p:txBody>
      </p:sp>
      <p:sp>
        <p:nvSpPr>
          <p:cNvPr id="278534" name="Freeform 6"/>
          <p:cNvSpPr>
            <a:spLocks/>
          </p:cNvSpPr>
          <p:nvPr/>
        </p:nvSpPr>
        <p:spPr bwMode="auto">
          <a:xfrm>
            <a:off x="808038" y="3659981"/>
            <a:ext cx="623887" cy="2065338"/>
          </a:xfrm>
          <a:custGeom>
            <a:avLst/>
            <a:gdLst/>
            <a:ahLst/>
            <a:cxnLst>
              <a:cxn ang="0">
                <a:pos x="393" y="1225"/>
              </a:cxn>
              <a:cxn ang="0">
                <a:pos x="121" y="1180"/>
              </a:cxn>
              <a:cxn ang="0">
                <a:pos x="30" y="499"/>
              </a:cxn>
              <a:cxn ang="0">
                <a:pos x="302" y="0"/>
              </a:cxn>
            </a:cxnLst>
            <a:rect l="0" t="0" r="r" b="b"/>
            <a:pathLst>
              <a:path w="393" h="1301">
                <a:moveTo>
                  <a:pt x="393" y="1225"/>
                </a:moveTo>
                <a:cubicBezTo>
                  <a:pt x="287" y="1263"/>
                  <a:pt x="181" y="1301"/>
                  <a:pt x="121" y="1180"/>
                </a:cubicBezTo>
                <a:cubicBezTo>
                  <a:pt x="61" y="1059"/>
                  <a:pt x="0" y="696"/>
                  <a:pt x="30" y="499"/>
                </a:cubicBezTo>
                <a:cubicBezTo>
                  <a:pt x="60" y="302"/>
                  <a:pt x="257" y="83"/>
                  <a:pt x="30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2785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927" y="5506043"/>
            <a:ext cx="881993" cy="120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935038"/>
          </a:xfrm>
        </p:spPr>
        <p:txBody>
          <a:bodyPr/>
          <a:lstStyle/>
          <a:p>
            <a:r>
              <a:rPr lang="en-US" sz="4000"/>
              <a:t>GSM Enhanced Data Services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96974"/>
            <a:ext cx="7924800" cy="56610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d-ID" sz="1800" dirty="0"/>
              <a:t>Pada awalnya GSM hanya menawarkan transmisi data berkecepatan rendah (9,6 </a:t>
            </a:r>
            <a:r>
              <a:rPr lang="id-ID" sz="1800" dirty="0" smtClean="0"/>
              <a:t>Kbps)</a:t>
            </a:r>
            <a:r>
              <a:rPr lang="en-US" sz="1800" dirty="0" smtClean="0"/>
              <a:t> </a:t>
            </a:r>
            <a:r>
              <a:rPr lang="en-US" sz="1800" dirty="0" err="1" smtClean="0"/>
              <a:t>berbasis</a:t>
            </a:r>
            <a:r>
              <a:rPr lang="en-US" sz="1800" dirty="0" smtClean="0"/>
              <a:t> </a:t>
            </a:r>
            <a:r>
              <a:rPr lang="id-ID" sz="1600" dirty="0" smtClean="0"/>
              <a:t>Circuit-switching</a:t>
            </a:r>
          </a:p>
          <a:p>
            <a:pPr>
              <a:lnSpc>
                <a:spcPct val="80000"/>
              </a:lnSpc>
            </a:pPr>
            <a:r>
              <a:rPr lang="id-ID" sz="1800" dirty="0" smtClean="0"/>
              <a:t>Untuk memenuhi naiknya permintaan transmisi data dilahirkanlah:</a:t>
            </a:r>
          </a:p>
          <a:p>
            <a:pPr lvl="1">
              <a:lnSpc>
                <a:spcPct val="80000"/>
              </a:lnSpc>
            </a:pPr>
            <a:r>
              <a:rPr lang="id-ID" sz="1600" dirty="0" smtClean="0"/>
              <a:t>Teknologi </a:t>
            </a:r>
            <a:r>
              <a:rPr lang="id-ID" sz="1600" dirty="0"/>
              <a:t>pengkodean kanal baru </a:t>
            </a:r>
            <a:r>
              <a:rPr lang="en-US" sz="1600" dirty="0" smtClean="0"/>
              <a:t>(</a:t>
            </a:r>
            <a:r>
              <a:rPr lang="id-ID" sz="1600" dirty="0" smtClean="0"/>
              <a:t>throughput </a:t>
            </a:r>
            <a:r>
              <a:rPr lang="id-ID" sz="1600" dirty="0"/>
              <a:t>user bisa sampai 14,4 </a:t>
            </a:r>
            <a:r>
              <a:rPr lang="id-ID" sz="1600" dirty="0" smtClean="0"/>
              <a:t>Kbps</a:t>
            </a:r>
            <a:r>
              <a:rPr lang="en-US" sz="1600" dirty="0" smtClean="0"/>
              <a:t>)</a:t>
            </a:r>
            <a:endParaRPr lang="id-ID" sz="1600" dirty="0"/>
          </a:p>
          <a:p>
            <a:pPr lvl="1">
              <a:lnSpc>
                <a:spcPct val="80000"/>
              </a:lnSpc>
            </a:pPr>
            <a:r>
              <a:rPr lang="id-ID" sz="1600" dirty="0" smtClean="0"/>
              <a:t>Teknologi </a:t>
            </a:r>
            <a:r>
              <a:rPr lang="id-ID" sz="1600" dirty="0"/>
              <a:t>High-speed Circuit-switched Data (HSCSD)</a:t>
            </a:r>
          </a:p>
          <a:p>
            <a:pPr lvl="2">
              <a:lnSpc>
                <a:spcPct val="80000"/>
              </a:lnSpc>
            </a:pPr>
            <a:r>
              <a:rPr lang="id-ID" sz="1400" dirty="0" smtClean="0"/>
              <a:t>Maximum </a:t>
            </a:r>
            <a:r>
              <a:rPr lang="id-ID" sz="1400" dirty="0"/>
              <a:t>user data rate = 4 × 14.4 Kbps = 57.6 Kbps.</a:t>
            </a:r>
          </a:p>
          <a:p>
            <a:pPr lvl="2">
              <a:lnSpc>
                <a:spcPct val="80000"/>
              </a:lnSpc>
            </a:pPr>
            <a:r>
              <a:rPr lang="en-US" sz="1400" dirty="0" err="1" smtClean="0"/>
              <a:t>Berdasarkan</a:t>
            </a:r>
            <a:r>
              <a:rPr lang="en-US" sz="1400" dirty="0" smtClean="0"/>
              <a:t> </a:t>
            </a:r>
            <a:r>
              <a:rPr lang="id-ID" sz="1400" dirty="0" smtClean="0"/>
              <a:t>Circuit-switching </a:t>
            </a:r>
          </a:p>
          <a:p>
            <a:pPr lvl="1">
              <a:lnSpc>
                <a:spcPct val="80000"/>
              </a:lnSpc>
            </a:pPr>
            <a:r>
              <a:rPr lang="id-ID" sz="1600" dirty="0" smtClean="0"/>
              <a:t>GPRS (General Packet Radio Service)</a:t>
            </a:r>
          </a:p>
          <a:p>
            <a:pPr lvl="2">
              <a:lnSpc>
                <a:spcPct val="80000"/>
              </a:lnSpc>
            </a:pPr>
            <a:r>
              <a:rPr lang="en-US" sz="1400" dirty="0" err="1" smtClean="0"/>
              <a:t>Berdasarkan</a:t>
            </a:r>
            <a:r>
              <a:rPr lang="en-US" sz="1400" dirty="0" smtClean="0"/>
              <a:t> </a:t>
            </a:r>
            <a:r>
              <a:rPr lang="id-ID" sz="1400" dirty="0" smtClean="0"/>
              <a:t>Packet-switching </a:t>
            </a:r>
            <a:endParaRPr lang="id-ID" sz="1400" dirty="0"/>
          </a:p>
          <a:p>
            <a:pPr lvl="2">
              <a:lnSpc>
                <a:spcPct val="80000"/>
              </a:lnSpc>
            </a:pPr>
            <a:r>
              <a:rPr lang="id-ID" sz="1400" dirty="0" smtClean="0"/>
              <a:t>Data </a:t>
            </a:r>
            <a:r>
              <a:rPr lang="id-ID" sz="1400" dirty="0"/>
              <a:t>rate: </a:t>
            </a:r>
            <a:r>
              <a:rPr lang="en-US" sz="1400" dirty="0"/>
              <a:t>56 up to 114 Kbps</a:t>
            </a:r>
            <a:endParaRPr lang="id-ID" sz="14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Enhanced Data </a:t>
            </a:r>
            <a:r>
              <a:rPr lang="en-US" sz="1600" dirty="0" smtClean="0"/>
              <a:t>Rate </a:t>
            </a:r>
            <a:r>
              <a:rPr lang="en-US" sz="1600" dirty="0"/>
              <a:t>in GSM Evolution (EDGE)</a:t>
            </a:r>
            <a:endParaRPr lang="id-ID" sz="1600" dirty="0"/>
          </a:p>
          <a:p>
            <a:pPr lvl="2">
              <a:lnSpc>
                <a:spcPct val="80000"/>
              </a:lnSpc>
            </a:pPr>
            <a:r>
              <a:rPr lang="id-ID" sz="1400" dirty="0"/>
              <a:t>Data rate: </a:t>
            </a:r>
            <a:r>
              <a:rPr lang="en-US" sz="1400" dirty="0"/>
              <a:t>up to </a:t>
            </a:r>
            <a:r>
              <a:rPr lang="id-ID" sz="1400" dirty="0"/>
              <a:t>384 </a:t>
            </a:r>
            <a:r>
              <a:rPr lang="en-US" sz="1400" dirty="0"/>
              <a:t>Kbps</a:t>
            </a:r>
            <a:endParaRPr lang="id-ID" sz="1400" dirty="0"/>
          </a:p>
          <a:p>
            <a:pPr lvl="2">
              <a:lnSpc>
                <a:spcPct val="80000"/>
              </a:lnSpc>
            </a:pPr>
            <a:r>
              <a:rPr lang="en-US" sz="1400" dirty="0" err="1" smtClean="0"/>
              <a:t>Penerapan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teknologi</a:t>
            </a:r>
            <a:r>
              <a:rPr lang="en-US" sz="1400" dirty="0" smtClean="0"/>
              <a:t> </a:t>
            </a:r>
            <a:r>
              <a:rPr lang="id-ID" sz="1400" dirty="0" smtClean="0"/>
              <a:t>2,5 </a:t>
            </a:r>
            <a:r>
              <a:rPr lang="id-ID" sz="1400" dirty="0"/>
              <a:t>G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EEC-86DC-4853-8B8C-358F395088FA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838200"/>
            <a:ext cx="7704667" cy="609599"/>
          </a:xfrm>
        </p:spPr>
        <p:txBody>
          <a:bodyPr>
            <a:no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</a:rPr>
              <a:t>HSDPA</a:t>
            </a:r>
            <a:r>
              <a:rPr lang="en-US" sz="2800" b="1" dirty="0">
                <a:solidFill>
                  <a:srgbClr val="0070C0"/>
                </a:solidFill>
              </a:rPr>
              <a:t> (High Speed Downlink Packet </a:t>
            </a:r>
            <a:r>
              <a:rPr lang="en-US" sz="2800" b="1" dirty="0" smtClean="0">
                <a:solidFill>
                  <a:srgbClr val="0070C0"/>
                </a:solidFill>
              </a:rPr>
              <a:t>Access)</a:t>
            </a:r>
            <a:r>
              <a:rPr lang="id-ID" sz="2800" b="1" dirty="0">
                <a:solidFill>
                  <a:srgbClr val="0070C0"/>
                </a:solidFill>
              </a:rPr>
              <a:t/>
            </a:r>
            <a:br>
              <a:rPr lang="id-ID" sz="2800" b="1" dirty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>
          <a:xfrm>
            <a:off x="982133" y="1600200"/>
            <a:ext cx="7704667" cy="487309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d-ID" sz="2800" dirty="0" smtClean="0"/>
              <a:t>Merupakan </a:t>
            </a:r>
            <a:r>
              <a:rPr lang="id-ID" sz="2800" dirty="0"/>
              <a:t>layanan </a:t>
            </a:r>
            <a:r>
              <a:rPr lang="en-US" sz="2800" i="1" dirty="0"/>
              <a:t>packet-based data service</a:t>
            </a:r>
            <a:r>
              <a:rPr lang="en-US" sz="2800" dirty="0"/>
              <a:t> </a:t>
            </a:r>
            <a:r>
              <a:rPr lang="id-ID" sz="2800" dirty="0"/>
              <a:t>dalam jaringan </a:t>
            </a:r>
            <a:r>
              <a:rPr lang="en-US" sz="2800" dirty="0"/>
              <a:t>W-CDMA downlink </a:t>
            </a:r>
            <a:endParaRPr lang="id-ID" sz="2800" dirty="0"/>
          </a:p>
          <a:p>
            <a:pPr>
              <a:lnSpc>
                <a:spcPct val="80000"/>
              </a:lnSpc>
            </a:pPr>
            <a:r>
              <a:rPr lang="id-ID" sz="2800" dirty="0"/>
              <a:t>Kecepatan transmisi data sampai </a:t>
            </a:r>
            <a:r>
              <a:rPr lang="en-US" sz="2800" dirty="0"/>
              <a:t>8-10 </a:t>
            </a:r>
            <a:r>
              <a:rPr lang="en-US" sz="2800" dirty="0" smtClean="0"/>
              <a:t>Mbps (</a:t>
            </a:r>
            <a:r>
              <a:rPr lang="id-ID" sz="2400" dirty="0" smtClean="0"/>
              <a:t>HSDPA </a:t>
            </a:r>
            <a:r>
              <a:rPr lang="id-ID" sz="2400" dirty="0"/>
              <a:t>merupakan teknologi </a:t>
            </a:r>
            <a:r>
              <a:rPr lang="id-ID" sz="2400" dirty="0" smtClean="0"/>
              <a:t>3,5G</a:t>
            </a:r>
            <a:r>
              <a:rPr lang="en-US" sz="2400" dirty="0" smtClean="0"/>
              <a:t>)</a:t>
            </a:r>
            <a:endParaRPr lang="id-ID" sz="2400" dirty="0"/>
          </a:p>
          <a:p>
            <a:pPr>
              <a:lnSpc>
                <a:spcPct val="80000"/>
              </a:lnSpc>
            </a:pPr>
            <a:r>
              <a:rPr lang="id-ID" sz="2800" dirty="0"/>
              <a:t>HSDPA merupakan bagian dari teknologi </a:t>
            </a:r>
            <a:r>
              <a:rPr lang="id-ID" sz="2800" dirty="0" smtClean="0"/>
              <a:t>UMTS disebut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id-ID" sz="2800" dirty="0" smtClean="0"/>
              <a:t>HSPA </a:t>
            </a:r>
            <a:r>
              <a:rPr lang="id-ID" sz="2800" dirty="0"/>
              <a:t>(</a:t>
            </a:r>
            <a:r>
              <a:rPr lang="id-ID" sz="2800" i="1" dirty="0"/>
              <a:t>High Speed Packet Access</a:t>
            </a:r>
            <a:r>
              <a:rPr lang="id-ID" sz="2800" dirty="0" smtClean="0"/>
              <a:t>)</a:t>
            </a:r>
            <a:r>
              <a:rPr lang="en-US" sz="2800" dirty="0" smtClean="0"/>
              <a:t>:</a:t>
            </a:r>
            <a:endParaRPr lang="id-ID" sz="2800" dirty="0"/>
          </a:p>
          <a:p>
            <a:pPr lvl="1">
              <a:lnSpc>
                <a:spcPct val="80000"/>
              </a:lnSpc>
            </a:pPr>
            <a:r>
              <a:rPr lang="id-ID" sz="2400" dirty="0"/>
              <a:t>Pada sisi uplink, digunakan teknologi HSUPA (</a:t>
            </a:r>
            <a:r>
              <a:rPr lang="id-ID" sz="2400" i="1" dirty="0"/>
              <a:t>High Speed Uplink Packet Access</a:t>
            </a:r>
            <a:r>
              <a:rPr lang="id-ID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id-ID" sz="2400" dirty="0"/>
              <a:t>HSUPA speed: </a:t>
            </a:r>
            <a:r>
              <a:rPr lang="en-US" sz="2400" dirty="0" smtClean="0"/>
              <a:t>&gt;</a:t>
            </a:r>
            <a:r>
              <a:rPr lang="id-ID" sz="2400" dirty="0" smtClean="0"/>
              <a:t> </a:t>
            </a:r>
            <a:r>
              <a:rPr lang="id-ID" sz="2400" dirty="0"/>
              <a:t>5,5 Mbps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1CA5-4687-4A2F-B36E-02AD19F46E85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id-ID" sz="4000"/>
              <a:t>Prinsip kerja CDMA</a:t>
            </a:r>
            <a:endParaRPr lang="en-US" sz="400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47BF-49B4-4086-9413-1A4D3EA94787}" type="slidenum">
              <a:rPr lang="en-US"/>
              <a:pPr/>
              <a:t>39</a:t>
            </a:fld>
            <a:endParaRPr lang="en-US"/>
          </a:p>
        </p:txBody>
      </p:sp>
      <p:pic>
        <p:nvPicPr>
          <p:cNvPr id="291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9368" y="1294011"/>
            <a:ext cx="6973949" cy="484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93436"/>
            <a:ext cx="419100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SEL (</a:t>
            </a:r>
            <a:r>
              <a:rPr lang="en-US" sz="3600" b="1" i="1" dirty="0" smtClean="0">
                <a:solidFill>
                  <a:srgbClr val="FF0000"/>
                </a:solidFill>
              </a:rPr>
              <a:t>CELL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05000"/>
            <a:ext cx="7620000" cy="304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DEFINISI </a:t>
            </a:r>
            <a:r>
              <a:rPr lang="en-US" sz="2000" b="1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Area </a:t>
            </a:r>
            <a:r>
              <a:rPr lang="en-US" sz="2000" b="1" dirty="0" err="1" smtClean="0"/>
              <a:t>Cakupan</a:t>
            </a:r>
            <a:r>
              <a:rPr lang="en-US" sz="2000" b="1" dirty="0" smtClean="0"/>
              <a:t> (coverage area)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Radio Base </a:t>
            </a:r>
            <a:r>
              <a:rPr lang="en-US" sz="2000" b="1" dirty="0" smtClean="0"/>
              <a:t>Station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i="1" dirty="0" err="1" smtClean="0">
                <a:solidFill>
                  <a:srgbClr val="FF0000"/>
                </a:solidFill>
              </a:rPr>
              <a:t>Ukuran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i="1" dirty="0" err="1" smtClean="0">
                <a:solidFill>
                  <a:srgbClr val="0070C0"/>
                </a:solidFill>
              </a:rPr>
              <a:t>Makrocell</a:t>
            </a:r>
            <a:r>
              <a:rPr lang="en-US" sz="2000" b="1" dirty="0" smtClean="0"/>
              <a:t> (&gt;5km), </a:t>
            </a:r>
            <a:r>
              <a:rPr lang="en-US" sz="2000" b="1" i="1" dirty="0" smtClean="0">
                <a:solidFill>
                  <a:srgbClr val="00B0F0"/>
                </a:solidFill>
              </a:rPr>
              <a:t>Microcell</a:t>
            </a:r>
            <a:r>
              <a:rPr lang="en-US" sz="2000" b="1" dirty="0" smtClean="0"/>
              <a:t> (3 s/d &lt;5km),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Picocell</a:t>
            </a:r>
            <a:r>
              <a:rPr lang="en-US" sz="2000" b="1" dirty="0" smtClean="0"/>
              <a:t> (&lt;1km)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838199"/>
          </a:xfrm>
        </p:spPr>
        <p:txBody>
          <a:bodyPr/>
          <a:lstStyle/>
          <a:p>
            <a:r>
              <a:rPr lang="id-ID" dirty="0"/>
              <a:t>CDMA2000</a:t>
            </a:r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982133" y="1295400"/>
            <a:ext cx="7857067" cy="47044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CDMA2000 </a:t>
            </a:r>
            <a:r>
              <a:rPr lang="id-ID" dirty="0"/>
              <a:t>merupakan keluarga standard yang meliputi</a:t>
            </a:r>
            <a:r>
              <a:rPr lang="en-US" dirty="0"/>
              <a:t>: </a:t>
            </a:r>
          </a:p>
          <a:p>
            <a:pPr lvl="1"/>
            <a:r>
              <a:rPr lang="en-US" b="1" dirty="0"/>
              <a:t>CDMA2000 1X</a:t>
            </a:r>
          </a:p>
          <a:p>
            <a:pPr lvl="1"/>
            <a:r>
              <a:rPr lang="en-US" b="1" dirty="0" err="1" smtClean="0"/>
              <a:t>Teknologi</a:t>
            </a:r>
            <a:r>
              <a:rPr lang="en-US" b="1" dirty="0" smtClean="0"/>
              <a:t> CDMA2000 1x Evolution Data Optimized (EV-DO): </a:t>
            </a:r>
            <a:endParaRPr lang="en-US" b="1" dirty="0"/>
          </a:p>
          <a:p>
            <a:pPr lvl="2"/>
            <a:r>
              <a:rPr lang="en-US" dirty="0"/>
              <a:t>CDMA2000 1xEV-DO </a:t>
            </a:r>
            <a:r>
              <a:rPr lang="en-US" dirty="0" smtClean="0"/>
              <a:t>Rev </a:t>
            </a:r>
            <a:r>
              <a:rPr lang="en-US" dirty="0"/>
              <a:t>0 </a:t>
            </a:r>
          </a:p>
          <a:p>
            <a:pPr lvl="2"/>
            <a:r>
              <a:rPr lang="en-US" dirty="0"/>
              <a:t>CDMA2000 1xEV-DO Rev A </a:t>
            </a:r>
          </a:p>
          <a:p>
            <a:pPr lvl="2"/>
            <a:r>
              <a:rPr lang="en-US" dirty="0"/>
              <a:t>CDMA2000 1xEV-DO Rev B</a:t>
            </a:r>
          </a:p>
          <a:p>
            <a:pPr lvl="1"/>
            <a:r>
              <a:rPr lang="id-ID" b="1" dirty="0"/>
              <a:t>CDMA2000 </a:t>
            </a:r>
            <a:r>
              <a:rPr lang="id-ID" b="1" dirty="0" smtClean="0"/>
              <a:t>EV-DV</a:t>
            </a:r>
            <a:r>
              <a:rPr lang="en-US" b="1" dirty="0" smtClean="0"/>
              <a:t> (Evolution Data and Voice)</a:t>
            </a:r>
            <a:endParaRPr lang="id-ID" b="1" dirty="0"/>
          </a:p>
          <a:p>
            <a:pPr lvl="1"/>
            <a:r>
              <a:rPr lang="en-US" sz="2400" b="1" dirty="0"/>
              <a:t>Ultra Mobile Broadband - UMB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340475"/>
            <a:ext cx="427833" cy="365125"/>
          </a:xfrm>
        </p:spPr>
        <p:txBody>
          <a:bodyPr/>
          <a:lstStyle/>
          <a:p>
            <a:fld id="{F83084D9-67EE-4ADE-B5ED-6A13D1384FA6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id-ID" dirty="0" smtClean="0"/>
              <a:t>CDMA2000</a:t>
            </a:r>
            <a:r>
              <a:rPr lang="en-US" dirty="0"/>
              <a:t> </a:t>
            </a:r>
            <a:r>
              <a:rPr lang="id-ID" dirty="0" smtClean="0"/>
              <a:t>1</a:t>
            </a:r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163638"/>
            <a:ext cx="7620000" cy="50736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err="1" smtClean="0"/>
              <a:t>Kapasitas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Suara</a:t>
            </a:r>
            <a:r>
              <a:rPr lang="en-US" sz="2400" b="1" dirty="0" smtClean="0"/>
              <a:t> (Voice Capacity)</a:t>
            </a:r>
            <a:endParaRPr lang="id-ID" sz="2400" b="1" dirty="0"/>
          </a:p>
          <a:p>
            <a:pPr lvl="1">
              <a:lnSpc>
                <a:spcPct val="80000"/>
              </a:lnSpc>
            </a:pPr>
            <a:r>
              <a:rPr lang="id-ID" sz="2000" dirty="0"/>
              <a:t>Bisa mendukung </a:t>
            </a:r>
            <a:r>
              <a:rPr lang="en-US" sz="2000" dirty="0"/>
              <a:t>33-35 </a:t>
            </a:r>
            <a:r>
              <a:rPr lang="id-ID" sz="2000" dirty="0"/>
              <a:t>sampai </a:t>
            </a:r>
            <a:r>
              <a:rPr lang="en-US" sz="2000" dirty="0"/>
              <a:t>40 </a:t>
            </a:r>
            <a:r>
              <a:rPr lang="id-ID" sz="2000" dirty="0"/>
              <a:t>panggilan </a:t>
            </a:r>
            <a:r>
              <a:rPr lang="en-US" sz="2000" dirty="0"/>
              <a:t>voice per </a:t>
            </a:r>
            <a:r>
              <a:rPr lang="id-ID" sz="2000" dirty="0"/>
              <a:t>satu kanal </a:t>
            </a:r>
            <a:r>
              <a:rPr lang="en-US" sz="2000" dirty="0"/>
              <a:t>FDD 1.25 MHz</a:t>
            </a:r>
            <a:endParaRPr lang="id-ID" sz="2000" dirty="0"/>
          </a:p>
          <a:p>
            <a:pPr lvl="1">
              <a:lnSpc>
                <a:spcPct val="80000"/>
              </a:lnSpc>
            </a:pPr>
            <a:r>
              <a:rPr lang="id-ID" sz="2000" dirty="0"/>
              <a:t>Teknologi </a:t>
            </a:r>
            <a:r>
              <a:rPr lang="en-US" sz="2000" dirty="0"/>
              <a:t>codec</a:t>
            </a:r>
            <a:r>
              <a:rPr lang="id-ID" sz="2000" dirty="0"/>
              <a:t> baru</a:t>
            </a:r>
            <a:r>
              <a:rPr lang="en-US" sz="2000" dirty="0"/>
              <a:t>, 4GV, </a:t>
            </a:r>
            <a:r>
              <a:rPr lang="id-ID" sz="2000" dirty="0"/>
              <a:t>untuk </a:t>
            </a:r>
            <a:r>
              <a:rPr lang="en-US" sz="2000" dirty="0"/>
              <a:t>CDMA2000 1X </a:t>
            </a:r>
            <a:r>
              <a:rPr lang="id-ID" sz="2000" dirty="0"/>
              <a:t>akan meningkatkan kapasitas </a:t>
            </a:r>
            <a:r>
              <a:rPr lang="en-US" sz="2000" dirty="0"/>
              <a:t>voice </a:t>
            </a:r>
            <a:r>
              <a:rPr lang="id-ID" sz="2000" dirty="0"/>
              <a:t>sampai </a:t>
            </a:r>
            <a:r>
              <a:rPr lang="en-US" sz="2000" dirty="0"/>
              <a:t>40%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High-Speed Data</a:t>
            </a:r>
            <a:endParaRPr lang="id-ID" sz="2400" b="1" dirty="0"/>
          </a:p>
          <a:p>
            <a:pPr lvl="1">
              <a:lnSpc>
                <a:spcPct val="80000"/>
              </a:lnSpc>
            </a:pPr>
            <a:r>
              <a:rPr lang="en-US" sz="2000" dirty="0"/>
              <a:t>Release 0 </a:t>
            </a:r>
            <a:r>
              <a:rPr lang="id-ID" sz="2000" dirty="0"/>
              <a:t>: </a:t>
            </a:r>
            <a:r>
              <a:rPr lang="en-US" sz="2000" dirty="0"/>
              <a:t>up to 153 kbps</a:t>
            </a:r>
            <a:endParaRPr lang="id-ID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Release 1 </a:t>
            </a:r>
            <a:r>
              <a:rPr lang="id-ID" sz="2000" dirty="0"/>
              <a:t>: </a:t>
            </a:r>
            <a:r>
              <a:rPr lang="en-US" sz="2000" dirty="0"/>
              <a:t>up to 307 kbps</a:t>
            </a:r>
          </a:p>
          <a:p>
            <a:pPr>
              <a:lnSpc>
                <a:spcPct val="80000"/>
              </a:lnSpc>
            </a:pPr>
            <a:r>
              <a:rPr lang="id-ID" sz="2400" b="1" dirty="0" smtClean="0"/>
              <a:t>Aplikasi</a:t>
            </a:r>
            <a:endParaRPr lang="id-ID" sz="2400" b="1" dirty="0"/>
          </a:p>
          <a:p>
            <a:pPr lvl="1">
              <a:lnSpc>
                <a:spcPct val="80000"/>
              </a:lnSpc>
            </a:pPr>
            <a:r>
              <a:rPr lang="en-US" sz="2000" dirty="0"/>
              <a:t>circuit-switched voice, short messaging service (SMS), multimedia messaging service (MMS), games, GPS-based location services, music and video </a:t>
            </a:r>
            <a:r>
              <a:rPr lang="en-US" sz="2000" dirty="0" smtClean="0"/>
              <a:t>download.</a:t>
            </a:r>
            <a:endParaRPr lang="id-ID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4EB3-D0A2-47BF-B89D-F8B66F45A4A5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1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id-ID" dirty="0" smtClean="0"/>
              <a:t>CDMA2000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4B9-BF34-4E55-9A91-93AE667F361E}" type="slidenum">
              <a:rPr lang="en-US"/>
              <a:pPr/>
              <a:t>42</a:t>
            </a:fld>
            <a:endParaRPr lang="en-US"/>
          </a:p>
        </p:txBody>
      </p:sp>
      <p:pic>
        <p:nvPicPr>
          <p:cNvPr id="303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723429" cy="42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2438400" y="594904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dirty="0"/>
              <a:t>Source: CDMA Development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1022496" y="289740"/>
            <a:ext cx="4722148" cy="47544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Jaringan</a:t>
            </a:r>
            <a:r>
              <a:rPr lang="en-US" dirty="0" smtClean="0"/>
              <a:t> CDMA2000 </a:t>
            </a:r>
            <a:r>
              <a:rPr lang="en-US" dirty="0"/>
              <a:t>1x </a:t>
            </a:r>
          </a:p>
        </p:txBody>
      </p:sp>
      <p:sp>
        <p:nvSpPr>
          <p:cNvPr id="1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65DB-B290-41A1-8F24-8C74778DB5B1}" type="slidenum">
              <a:rPr lang="en-US"/>
              <a:pPr/>
              <a:t>43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1616" y="3937441"/>
            <a:ext cx="4565650" cy="2149475"/>
            <a:chOff x="240" y="2688"/>
            <a:chExt cx="2876" cy="135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2688"/>
              <a:ext cx="2200" cy="1114"/>
              <a:chOff x="230" y="2928"/>
              <a:chExt cx="2200" cy="111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88" y="2928"/>
                <a:ext cx="1455" cy="811"/>
                <a:chOff x="3360" y="543"/>
                <a:chExt cx="1455" cy="811"/>
              </a:xfrm>
            </p:grpSpPr>
            <p:sp>
              <p:nvSpPr>
                <p:cNvPr id="19462" name="Rectangle 6"/>
                <p:cNvSpPr>
                  <a:spLocks noChangeArrowheads="1"/>
                </p:cNvSpPr>
                <p:nvPr/>
              </p:nvSpPr>
              <p:spPr bwMode="auto">
                <a:xfrm>
                  <a:off x="3432" y="543"/>
                  <a:ext cx="118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000" b="1">
                      <a:solidFill>
                        <a:srgbClr val="000000"/>
                      </a:solidFill>
                    </a:rPr>
                    <a:t>BTS - Base Transceiver Station</a:t>
                  </a:r>
                  <a:endParaRPr lang="en-US" sz="2400" b="1"/>
                </a:p>
              </p:txBody>
            </p:sp>
            <p:sp>
              <p:nvSpPr>
                <p:cNvPr id="19463" name="Rectangle 7"/>
                <p:cNvSpPr>
                  <a:spLocks noChangeArrowheads="1"/>
                </p:cNvSpPr>
                <p:nvPr/>
              </p:nvSpPr>
              <p:spPr bwMode="auto">
                <a:xfrm>
                  <a:off x="3430" y="639"/>
                  <a:ext cx="1127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000" b="1">
                      <a:solidFill>
                        <a:srgbClr val="000000"/>
                      </a:solidFill>
                    </a:rPr>
                    <a:t>BSC - Base Station Controller</a:t>
                  </a:r>
                  <a:endParaRPr lang="en-US" sz="2400" b="1"/>
                </a:p>
              </p:txBody>
            </p:sp>
            <p:sp>
              <p:nvSpPr>
                <p:cNvPr id="19464" name="Rectangle 8"/>
                <p:cNvSpPr>
                  <a:spLocks noChangeArrowheads="1"/>
                </p:cNvSpPr>
                <p:nvPr/>
              </p:nvSpPr>
              <p:spPr bwMode="auto">
                <a:xfrm>
                  <a:off x="3428" y="734"/>
                  <a:ext cx="737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000" b="1">
                      <a:solidFill>
                        <a:srgbClr val="000000"/>
                      </a:solidFill>
                    </a:rPr>
                    <a:t>MS - Mobile Station</a:t>
                  </a:r>
                  <a:endParaRPr lang="en-US" sz="2400" b="1"/>
                </a:p>
              </p:txBody>
            </p:sp>
            <p:sp>
              <p:nvSpPr>
                <p:cNvPr id="19465" name="Rectangle 9"/>
                <p:cNvSpPr>
                  <a:spLocks noChangeArrowheads="1"/>
                </p:cNvSpPr>
                <p:nvPr/>
              </p:nvSpPr>
              <p:spPr bwMode="auto">
                <a:xfrm>
                  <a:off x="3431" y="830"/>
                  <a:ext cx="1176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000" b="1">
                      <a:solidFill>
                        <a:srgbClr val="000000"/>
                      </a:solidFill>
                    </a:rPr>
                    <a:t>MSC - Mobile Switching Center</a:t>
                  </a:r>
                  <a:endParaRPr lang="en-US" sz="2400" b="1"/>
                </a:p>
              </p:txBody>
            </p:sp>
            <p:sp>
              <p:nvSpPr>
                <p:cNvPr id="19466" name="Rectangle 10"/>
                <p:cNvSpPr>
                  <a:spLocks noChangeArrowheads="1"/>
                </p:cNvSpPr>
                <p:nvPr/>
              </p:nvSpPr>
              <p:spPr bwMode="auto">
                <a:xfrm>
                  <a:off x="3429" y="926"/>
                  <a:ext cx="115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000" b="1">
                      <a:solidFill>
                        <a:srgbClr val="000000"/>
                      </a:solidFill>
                    </a:rPr>
                    <a:t>HLR - Home Location Registry</a:t>
                  </a:r>
                  <a:endParaRPr lang="en-US" sz="2400" b="1"/>
                </a:p>
              </p:txBody>
            </p:sp>
            <p:sp>
              <p:nvSpPr>
                <p:cNvPr id="19467" name="Rectangle 11"/>
                <p:cNvSpPr>
                  <a:spLocks noChangeArrowheads="1"/>
                </p:cNvSpPr>
                <p:nvPr/>
              </p:nvSpPr>
              <p:spPr bwMode="auto">
                <a:xfrm>
                  <a:off x="3431" y="1022"/>
                  <a:ext cx="949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000" b="1" dirty="0">
                      <a:solidFill>
                        <a:srgbClr val="000000"/>
                      </a:solidFill>
                    </a:rPr>
                    <a:t>SMS-SC - Short Message</a:t>
                  </a:r>
                  <a:endParaRPr lang="en-US" sz="2400" b="1" dirty="0"/>
                </a:p>
              </p:txBody>
            </p:sp>
            <p:sp>
              <p:nvSpPr>
                <p:cNvPr id="19468" name="Rectangle 12"/>
                <p:cNvSpPr>
                  <a:spLocks noChangeArrowheads="1"/>
                </p:cNvSpPr>
                <p:nvPr/>
              </p:nvSpPr>
              <p:spPr bwMode="auto">
                <a:xfrm>
                  <a:off x="3430" y="1117"/>
                  <a:ext cx="920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000" b="1">
                      <a:solidFill>
                        <a:srgbClr val="000000"/>
                      </a:solidFill>
                    </a:rPr>
                    <a:t>Service - Serving Center</a:t>
                  </a:r>
                  <a:endParaRPr lang="en-US" sz="2400" b="1"/>
                </a:p>
              </p:txBody>
            </p:sp>
            <p:sp>
              <p:nvSpPr>
                <p:cNvPr id="1946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360" y="1200"/>
                  <a:ext cx="145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000" b="1"/>
                    <a:t>STM – Synchronous Transfer Mode</a:t>
                  </a:r>
                </a:p>
              </p:txBody>
            </p:sp>
          </p:grpSp>
          <p:sp>
            <p:nvSpPr>
              <p:cNvPr id="19470" name="Text Box 14"/>
              <p:cNvSpPr txBox="1">
                <a:spLocks noChangeArrowheads="1"/>
              </p:cNvSpPr>
              <p:nvPr/>
            </p:nvSpPr>
            <p:spPr bwMode="auto">
              <a:xfrm>
                <a:off x="288" y="3696"/>
                <a:ext cx="141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b="1"/>
                  <a:t>PDSN – Packet Data Serving Node</a:t>
                </a:r>
              </a:p>
            </p:txBody>
          </p:sp>
          <p:sp>
            <p:nvSpPr>
              <p:cNvPr id="19471" name="Text Box 15"/>
              <p:cNvSpPr txBox="1">
                <a:spLocks noChangeArrowheads="1"/>
              </p:cNvSpPr>
              <p:nvPr/>
            </p:nvSpPr>
            <p:spPr bwMode="auto">
              <a:xfrm>
                <a:off x="230" y="3625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id-ID" sz="2400" b="1"/>
              </a:p>
            </p:txBody>
          </p:sp>
          <p:sp>
            <p:nvSpPr>
              <p:cNvPr id="19472" name="Text Box 16"/>
              <p:cNvSpPr txBox="1">
                <a:spLocks noChangeArrowheads="1"/>
              </p:cNvSpPr>
              <p:nvPr/>
            </p:nvSpPr>
            <p:spPr bwMode="auto">
              <a:xfrm>
                <a:off x="262" y="3792"/>
                <a:ext cx="216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b="1"/>
                  <a:t> AAA – Authentication, Authorization, and Accounting</a:t>
                </a:r>
              </a:p>
            </p:txBody>
          </p:sp>
          <p:sp>
            <p:nvSpPr>
              <p:cNvPr id="19473" name="Text Box 17"/>
              <p:cNvSpPr txBox="1">
                <a:spLocks noChangeArrowheads="1"/>
              </p:cNvSpPr>
              <p:nvPr/>
            </p:nvSpPr>
            <p:spPr bwMode="auto">
              <a:xfrm>
                <a:off x="288" y="3888"/>
                <a:ext cx="151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b="1" dirty="0"/>
                  <a:t>Home Agent – Mobile IP Home Agent</a:t>
                </a:r>
              </a:p>
            </p:txBody>
          </p:sp>
        </p:grp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288" y="3792"/>
              <a:ext cx="27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1"/>
                <a:t>A10 – Bearer interface between BSC (PCF) and PDSN for packet data</a:t>
              </a:r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288" y="3888"/>
              <a:ext cx="28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1"/>
                <a:t>A11 – Signaling interface between BSC (PCF) and PDSN for packet data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90563" y="900110"/>
            <a:ext cx="7750175" cy="2819400"/>
            <a:chOff x="290" y="912"/>
            <a:chExt cx="4882" cy="1776"/>
          </a:xfrm>
        </p:grpSpPr>
        <p:graphicFrame>
          <p:nvGraphicFramePr>
            <p:cNvPr id="19477" name="Object 21"/>
            <p:cNvGraphicFramePr>
              <a:graphicFrameLocks noChangeAspect="1"/>
            </p:cNvGraphicFramePr>
            <p:nvPr/>
          </p:nvGraphicFramePr>
          <p:xfrm>
            <a:off x="2688" y="1200"/>
            <a:ext cx="457" cy="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62" name="VISIO" r:id="rId4" imgW="725760" imgH="1170720" progId="Visio.Drawing.11">
                    <p:embed/>
                  </p:oleObj>
                </mc:Choice>
                <mc:Fallback>
                  <p:oleObj name="VISIO" r:id="rId4" imgW="725760" imgH="1170720" progId="Visio.Drawing.11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1200"/>
                          <a:ext cx="457" cy="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 flipV="1">
              <a:off x="1632" y="1488"/>
              <a:ext cx="105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id-ID"/>
            </a:p>
          </p:txBody>
        </p:sp>
        <p:graphicFrame>
          <p:nvGraphicFramePr>
            <p:cNvPr id="19479" name="Object 23"/>
            <p:cNvGraphicFramePr>
              <a:graphicFrameLocks noChangeAspect="1"/>
            </p:cNvGraphicFramePr>
            <p:nvPr/>
          </p:nvGraphicFramePr>
          <p:xfrm>
            <a:off x="4224" y="1248"/>
            <a:ext cx="948" cy="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63" name="VISIO" r:id="rId6" imgW="1504440" imgH="1055160" progId="Visio.Drawing.11">
                    <p:embed/>
                  </p:oleObj>
                </mc:Choice>
                <mc:Fallback>
                  <p:oleObj name="VISIO" r:id="rId6" imgW="1504440" imgH="1055160" progId="Visio.Drawing.11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1248"/>
                          <a:ext cx="948" cy="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>
              <a:off x="3120" y="153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id-ID"/>
            </a:p>
          </p:txBody>
        </p:sp>
        <p:sp>
          <p:nvSpPr>
            <p:cNvPr id="19481" name="Text Box 25"/>
            <p:cNvSpPr txBox="1">
              <a:spLocks noChangeArrowheads="1"/>
            </p:cNvSpPr>
            <p:nvPr/>
          </p:nvSpPr>
          <p:spPr bwMode="auto">
            <a:xfrm>
              <a:off x="1536" y="1394"/>
              <a:ext cx="10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900" b="1" dirty="0"/>
                <a:t>A Ref (A1, A2, A5) STM over T1/T3</a:t>
              </a:r>
            </a:p>
          </p:txBody>
        </p:sp>
        <p:sp>
          <p:nvSpPr>
            <p:cNvPr id="19482" name="Text Box 26"/>
            <p:cNvSpPr txBox="1">
              <a:spLocks noChangeArrowheads="1"/>
            </p:cNvSpPr>
            <p:nvPr/>
          </p:nvSpPr>
          <p:spPr bwMode="auto">
            <a:xfrm>
              <a:off x="3360" y="1392"/>
              <a:ext cx="100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900" b="1"/>
                <a:t>STM over T1/T3 or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900" b="1"/>
                <a:t> AAL1 over SONET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 sz="900" b="1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3120" y="912"/>
              <a:ext cx="843" cy="576"/>
              <a:chOff x="2640" y="1536"/>
              <a:chExt cx="843" cy="576"/>
            </a:xfrm>
          </p:grpSpPr>
          <p:graphicFrame>
            <p:nvGraphicFramePr>
              <p:cNvPr id="19484" name="Object 28"/>
              <p:cNvGraphicFramePr>
                <a:graphicFrameLocks noChangeAspect="1"/>
              </p:cNvGraphicFramePr>
              <p:nvPr/>
            </p:nvGraphicFramePr>
            <p:xfrm>
              <a:off x="3168" y="1536"/>
              <a:ext cx="315" cy="4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64" name="VISIO" r:id="rId8" imgW="499680" imgH="736200" progId="Visio.Drawing.11">
                      <p:embed/>
                    </p:oleObj>
                  </mc:Choice>
                  <mc:Fallback>
                    <p:oleObj name="VISIO" r:id="rId8" imgW="499680" imgH="736200" progId="Visio.Drawing.11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1536"/>
                            <a:ext cx="315" cy="4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485" name="Line 29"/>
              <p:cNvSpPr>
                <a:spLocks noChangeShapeType="1"/>
              </p:cNvSpPr>
              <p:nvPr/>
            </p:nvSpPr>
            <p:spPr bwMode="auto">
              <a:xfrm flipV="1">
                <a:off x="2640" y="1680"/>
                <a:ext cx="52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id-ID"/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3120" y="1584"/>
              <a:ext cx="912" cy="828"/>
              <a:chOff x="2640" y="2400"/>
              <a:chExt cx="912" cy="828"/>
            </a:xfrm>
          </p:grpSpPr>
          <p:graphicFrame>
            <p:nvGraphicFramePr>
              <p:cNvPr id="19487" name="Object 31"/>
              <p:cNvGraphicFramePr>
                <a:graphicFrameLocks noChangeAspect="1"/>
              </p:cNvGraphicFramePr>
              <p:nvPr/>
            </p:nvGraphicFramePr>
            <p:xfrm>
              <a:off x="3168" y="2640"/>
              <a:ext cx="384" cy="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65" name="VISIO" r:id="rId10" imgW="579960" imgH="933480" progId="Visio.Drawing.11">
                      <p:embed/>
                    </p:oleObj>
                  </mc:Choice>
                  <mc:Fallback>
                    <p:oleObj name="VISIO" r:id="rId10" imgW="579960" imgH="933480" progId="Visio.Drawing.11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640"/>
                            <a:ext cx="384" cy="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488" name="Line 32"/>
              <p:cNvSpPr>
                <a:spLocks noChangeShapeType="1"/>
              </p:cNvSpPr>
              <p:nvPr/>
            </p:nvSpPr>
            <p:spPr bwMode="auto">
              <a:xfrm>
                <a:off x="2640" y="240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id-ID"/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90" y="1488"/>
              <a:ext cx="1274" cy="1200"/>
              <a:chOff x="358" y="1056"/>
              <a:chExt cx="1274" cy="1200"/>
            </a:xfrm>
          </p:grpSpPr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1344" y="1536"/>
                <a:ext cx="288" cy="288"/>
                <a:chOff x="1200" y="1632"/>
                <a:chExt cx="288" cy="288"/>
              </a:xfrm>
            </p:grpSpPr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1200" y="1632"/>
                  <a:ext cx="288" cy="166"/>
                  <a:chOff x="2366" y="1892"/>
                  <a:chExt cx="417" cy="676"/>
                </a:xfrm>
              </p:grpSpPr>
              <p:sp>
                <p:nvSpPr>
                  <p:cNvPr id="1949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1892"/>
                    <a:ext cx="416" cy="67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EEE800"/>
                      </a:gs>
                      <a:gs pos="100000">
                        <a:schemeClr val="hlink"/>
                      </a:gs>
                    </a:gsLst>
                    <a:lin ang="18900000" scaled="1"/>
                  </a:gradFill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hlink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949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372" y="1895"/>
                    <a:ext cx="411" cy="673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494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6" y="1892"/>
                    <a:ext cx="417" cy="676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949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200" y="1776"/>
                  <a:ext cx="268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900" b="1"/>
                    <a:t>BSC</a:t>
                  </a:r>
                </a:p>
              </p:txBody>
            </p:sp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406" y="1152"/>
                <a:ext cx="938" cy="1104"/>
                <a:chOff x="262" y="1248"/>
                <a:chExt cx="938" cy="1104"/>
              </a:xfrm>
            </p:grpSpPr>
            <p:grpSp>
              <p:nvGrpSpPr>
                <p:cNvPr id="12" name="Group 41"/>
                <p:cNvGrpSpPr>
                  <a:grpSpLocks/>
                </p:cNvGrpSpPr>
                <p:nvPr/>
              </p:nvGrpSpPr>
              <p:grpSpPr bwMode="auto">
                <a:xfrm>
                  <a:off x="816" y="1248"/>
                  <a:ext cx="116" cy="285"/>
                  <a:chOff x="2276" y="1580"/>
                  <a:chExt cx="466" cy="1154"/>
                </a:xfrm>
              </p:grpSpPr>
              <p:sp>
                <p:nvSpPr>
                  <p:cNvPr id="19498" name="Freeform 42"/>
                  <p:cNvSpPr>
                    <a:spLocks/>
                  </p:cNvSpPr>
                  <p:nvPr/>
                </p:nvSpPr>
                <p:spPr bwMode="auto">
                  <a:xfrm>
                    <a:off x="2276" y="1818"/>
                    <a:ext cx="463" cy="916"/>
                  </a:xfrm>
                  <a:custGeom>
                    <a:avLst/>
                    <a:gdLst/>
                    <a:ahLst/>
                    <a:cxnLst>
                      <a:cxn ang="0">
                        <a:pos x="368" y="0"/>
                      </a:cxn>
                      <a:cxn ang="0">
                        <a:pos x="0" y="1580"/>
                      </a:cxn>
                      <a:cxn ang="0">
                        <a:pos x="368" y="1752"/>
                      </a:cxn>
                      <a:cxn ang="0">
                        <a:pos x="740" y="1580"/>
                      </a:cxn>
                      <a:cxn ang="0">
                        <a:pos x="368" y="0"/>
                      </a:cxn>
                    </a:cxnLst>
                    <a:rect l="0" t="0" r="r" b="b"/>
                    <a:pathLst>
                      <a:path w="740" h="1752">
                        <a:moveTo>
                          <a:pt x="368" y="0"/>
                        </a:moveTo>
                        <a:lnTo>
                          <a:pt x="0" y="1580"/>
                        </a:lnTo>
                        <a:lnTo>
                          <a:pt x="368" y="1752"/>
                        </a:lnTo>
                        <a:lnTo>
                          <a:pt x="740" y="1580"/>
                        </a:lnTo>
                        <a:lnTo>
                          <a:pt x="368" y="0"/>
                        </a:lnTo>
                        <a:close/>
                      </a:path>
                    </a:pathLst>
                  </a:custGeom>
                  <a:solidFill>
                    <a:schemeClr val="hlink">
                      <a:alpha val="50000"/>
                    </a:schemeClr>
                  </a:solidFill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499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06" y="1822"/>
                    <a:ext cx="0" cy="912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00" name="Freeform 44"/>
                  <p:cNvSpPr>
                    <a:spLocks/>
                  </p:cNvSpPr>
                  <p:nvPr/>
                </p:nvSpPr>
                <p:spPr bwMode="auto">
                  <a:xfrm>
                    <a:off x="2299" y="2560"/>
                    <a:ext cx="415" cy="78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332" y="148"/>
                      </a:cxn>
                      <a:cxn ang="0">
                        <a:pos x="664" y="0"/>
                      </a:cxn>
                    </a:cxnLst>
                    <a:rect l="0" t="0" r="r" b="b"/>
                    <a:pathLst>
                      <a:path w="664" h="148">
                        <a:moveTo>
                          <a:pt x="0" y="4"/>
                        </a:moveTo>
                        <a:lnTo>
                          <a:pt x="332" y="148"/>
                        </a:lnTo>
                        <a:lnTo>
                          <a:pt x="664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01" name="Freeform 45"/>
                  <p:cNvSpPr>
                    <a:spLocks/>
                  </p:cNvSpPr>
                  <p:nvPr/>
                </p:nvSpPr>
                <p:spPr bwMode="auto">
                  <a:xfrm>
                    <a:off x="2276" y="2575"/>
                    <a:ext cx="466" cy="69"/>
                  </a:xfrm>
                  <a:custGeom>
                    <a:avLst/>
                    <a:gdLst/>
                    <a:ahLst/>
                    <a:cxnLst>
                      <a:cxn ang="0">
                        <a:pos x="0" y="132"/>
                      </a:cxn>
                      <a:cxn ang="0">
                        <a:pos x="368" y="0"/>
                      </a:cxn>
                      <a:cxn ang="0">
                        <a:pos x="744" y="128"/>
                      </a:cxn>
                    </a:cxnLst>
                    <a:rect l="0" t="0" r="r" b="b"/>
                    <a:pathLst>
                      <a:path w="744" h="132">
                        <a:moveTo>
                          <a:pt x="0" y="132"/>
                        </a:moveTo>
                        <a:lnTo>
                          <a:pt x="368" y="0"/>
                        </a:lnTo>
                        <a:lnTo>
                          <a:pt x="744" y="128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02" name="Freeform 46"/>
                  <p:cNvSpPr>
                    <a:spLocks/>
                  </p:cNvSpPr>
                  <p:nvPr/>
                </p:nvSpPr>
                <p:spPr bwMode="auto">
                  <a:xfrm>
                    <a:off x="2321" y="2470"/>
                    <a:ext cx="371" cy="65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96" y="124"/>
                      </a:cxn>
                      <a:cxn ang="0">
                        <a:pos x="592" y="0"/>
                      </a:cxn>
                    </a:cxnLst>
                    <a:rect l="0" t="0" r="r" b="b"/>
                    <a:pathLst>
                      <a:path w="592" h="124">
                        <a:moveTo>
                          <a:pt x="0" y="16"/>
                        </a:moveTo>
                        <a:lnTo>
                          <a:pt x="296" y="124"/>
                        </a:lnTo>
                        <a:lnTo>
                          <a:pt x="592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03" name="Freeform 47"/>
                  <p:cNvSpPr>
                    <a:spLocks/>
                  </p:cNvSpPr>
                  <p:nvPr/>
                </p:nvSpPr>
                <p:spPr bwMode="auto">
                  <a:xfrm>
                    <a:off x="2346" y="2389"/>
                    <a:ext cx="318" cy="52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256" y="100"/>
                      </a:cxn>
                      <a:cxn ang="0">
                        <a:pos x="508" y="0"/>
                      </a:cxn>
                    </a:cxnLst>
                    <a:rect l="0" t="0" r="r" b="b"/>
                    <a:pathLst>
                      <a:path w="508" h="100">
                        <a:moveTo>
                          <a:pt x="0" y="12"/>
                        </a:moveTo>
                        <a:lnTo>
                          <a:pt x="256" y="100"/>
                        </a:lnTo>
                        <a:lnTo>
                          <a:pt x="508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04" name="Freeform 48"/>
                  <p:cNvSpPr>
                    <a:spLocks/>
                  </p:cNvSpPr>
                  <p:nvPr/>
                </p:nvSpPr>
                <p:spPr bwMode="auto">
                  <a:xfrm>
                    <a:off x="2369" y="2307"/>
                    <a:ext cx="273" cy="42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220" y="80"/>
                      </a:cxn>
                      <a:cxn ang="0">
                        <a:pos x="436" y="0"/>
                      </a:cxn>
                    </a:cxnLst>
                    <a:rect l="0" t="0" r="r" b="b"/>
                    <a:pathLst>
                      <a:path w="436" h="80">
                        <a:moveTo>
                          <a:pt x="0" y="12"/>
                        </a:moveTo>
                        <a:lnTo>
                          <a:pt x="220" y="80"/>
                        </a:lnTo>
                        <a:lnTo>
                          <a:pt x="436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05" name="Freeform 49"/>
                  <p:cNvSpPr>
                    <a:spLocks/>
                  </p:cNvSpPr>
                  <p:nvPr/>
                </p:nvSpPr>
                <p:spPr bwMode="auto">
                  <a:xfrm>
                    <a:off x="2389" y="2228"/>
                    <a:ext cx="233" cy="33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88" y="64"/>
                      </a:cxn>
                      <a:cxn ang="0">
                        <a:pos x="372" y="0"/>
                      </a:cxn>
                    </a:cxnLst>
                    <a:rect l="0" t="0" r="r" b="b"/>
                    <a:pathLst>
                      <a:path w="372" h="64">
                        <a:moveTo>
                          <a:pt x="0" y="12"/>
                        </a:moveTo>
                        <a:lnTo>
                          <a:pt x="188" y="64"/>
                        </a:lnTo>
                        <a:lnTo>
                          <a:pt x="372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06" name="Freeform 50"/>
                  <p:cNvSpPr>
                    <a:spLocks/>
                  </p:cNvSpPr>
                  <p:nvPr/>
                </p:nvSpPr>
                <p:spPr bwMode="auto">
                  <a:xfrm>
                    <a:off x="2414" y="2148"/>
                    <a:ext cx="185" cy="26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48" y="48"/>
                      </a:cxn>
                      <a:cxn ang="0">
                        <a:pos x="296" y="0"/>
                      </a:cxn>
                    </a:cxnLst>
                    <a:rect l="0" t="0" r="r" b="b"/>
                    <a:pathLst>
                      <a:path w="296" h="48">
                        <a:moveTo>
                          <a:pt x="0" y="16"/>
                        </a:moveTo>
                        <a:lnTo>
                          <a:pt x="148" y="48"/>
                        </a:lnTo>
                        <a:lnTo>
                          <a:pt x="296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07" name="Freeform 51"/>
                  <p:cNvSpPr>
                    <a:spLocks/>
                  </p:cNvSpPr>
                  <p:nvPr/>
                </p:nvSpPr>
                <p:spPr bwMode="auto">
                  <a:xfrm>
                    <a:off x="2431" y="2082"/>
                    <a:ext cx="151" cy="1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24" y="32"/>
                      </a:cxn>
                      <a:cxn ang="0">
                        <a:pos x="240" y="0"/>
                      </a:cxn>
                    </a:cxnLst>
                    <a:rect l="0" t="0" r="r" b="b"/>
                    <a:pathLst>
                      <a:path w="240" h="32">
                        <a:moveTo>
                          <a:pt x="0" y="8"/>
                        </a:moveTo>
                        <a:lnTo>
                          <a:pt x="124" y="3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08" name="Freeform 52"/>
                  <p:cNvSpPr>
                    <a:spLocks/>
                  </p:cNvSpPr>
                  <p:nvPr/>
                </p:nvSpPr>
                <p:spPr bwMode="auto">
                  <a:xfrm>
                    <a:off x="2451" y="2010"/>
                    <a:ext cx="108" cy="11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92" y="20"/>
                      </a:cxn>
                      <a:cxn ang="0">
                        <a:pos x="172" y="0"/>
                      </a:cxn>
                    </a:cxnLst>
                    <a:rect l="0" t="0" r="r" b="b"/>
                    <a:pathLst>
                      <a:path w="172" h="20">
                        <a:moveTo>
                          <a:pt x="0" y="4"/>
                        </a:moveTo>
                        <a:lnTo>
                          <a:pt x="92" y="20"/>
                        </a:lnTo>
                        <a:lnTo>
                          <a:pt x="172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09" name="Freeform 53"/>
                  <p:cNvSpPr>
                    <a:spLocks/>
                  </p:cNvSpPr>
                  <p:nvPr/>
                </p:nvSpPr>
                <p:spPr bwMode="auto">
                  <a:xfrm>
                    <a:off x="2471" y="1941"/>
                    <a:ext cx="73" cy="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56" y="12"/>
                      </a:cxn>
                      <a:cxn ang="0">
                        <a:pos x="116" y="0"/>
                      </a:cxn>
                    </a:cxnLst>
                    <a:rect l="0" t="0" r="r" b="b"/>
                    <a:pathLst>
                      <a:path w="116" h="12">
                        <a:moveTo>
                          <a:pt x="0" y="4"/>
                        </a:moveTo>
                        <a:lnTo>
                          <a:pt x="56" y="12"/>
                        </a:lnTo>
                        <a:lnTo>
                          <a:pt x="116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10" name="Freeform 54"/>
                  <p:cNvSpPr>
                    <a:spLocks/>
                  </p:cNvSpPr>
                  <p:nvPr/>
                </p:nvSpPr>
                <p:spPr bwMode="auto">
                  <a:xfrm>
                    <a:off x="2525" y="1656"/>
                    <a:ext cx="190" cy="164"/>
                  </a:xfrm>
                  <a:custGeom>
                    <a:avLst/>
                    <a:gdLst/>
                    <a:ahLst/>
                    <a:cxnLst>
                      <a:cxn ang="0">
                        <a:pos x="248" y="0"/>
                      </a:cxn>
                      <a:cxn ang="0">
                        <a:pos x="105" y="93"/>
                      </a:cxn>
                      <a:cxn ang="0">
                        <a:pos x="129" y="40"/>
                      </a:cxn>
                      <a:cxn ang="0">
                        <a:pos x="41" y="147"/>
                      </a:cxn>
                      <a:cxn ang="0">
                        <a:pos x="49" y="93"/>
                      </a:cxn>
                      <a:cxn ang="0">
                        <a:pos x="0" y="214"/>
                      </a:cxn>
                      <a:cxn ang="0">
                        <a:pos x="87" y="135"/>
                      </a:cxn>
                      <a:cxn ang="0">
                        <a:pos x="70" y="180"/>
                      </a:cxn>
                      <a:cxn ang="0">
                        <a:pos x="159" y="85"/>
                      </a:cxn>
                      <a:cxn ang="0">
                        <a:pos x="144" y="129"/>
                      </a:cxn>
                      <a:cxn ang="0">
                        <a:pos x="248" y="0"/>
                      </a:cxn>
                    </a:cxnLst>
                    <a:rect l="0" t="0" r="r" b="b"/>
                    <a:pathLst>
                      <a:path w="248" h="214">
                        <a:moveTo>
                          <a:pt x="248" y="0"/>
                        </a:moveTo>
                        <a:lnTo>
                          <a:pt x="105" y="93"/>
                        </a:lnTo>
                        <a:lnTo>
                          <a:pt x="129" y="40"/>
                        </a:lnTo>
                        <a:lnTo>
                          <a:pt x="41" y="147"/>
                        </a:lnTo>
                        <a:lnTo>
                          <a:pt x="49" y="93"/>
                        </a:lnTo>
                        <a:lnTo>
                          <a:pt x="0" y="214"/>
                        </a:lnTo>
                        <a:lnTo>
                          <a:pt x="87" y="135"/>
                        </a:lnTo>
                        <a:lnTo>
                          <a:pt x="70" y="180"/>
                        </a:lnTo>
                        <a:lnTo>
                          <a:pt x="159" y="85"/>
                        </a:lnTo>
                        <a:lnTo>
                          <a:pt x="144" y="129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6F0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11" name="Freeform 55"/>
                  <p:cNvSpPr>
                    <a:spLocks/>
                  </p:cNvSpPr>
                  <p:nvPr/>
                </p:nvSpPr>
                <p:spPr bwMode="auto">
                  <a:xfrm rot="-5964040">
                    <a:off x="2301" y="1653"/>
                    <a:ext cx="190" cy="164"/>
                  </a:xfrm>
                  <a:custGeom>
                    <a:avLst/>
                    <a:gdLst/>
                    <a:ahLst/>
                    <a:cxnLst>
                      <a:cxn ang="0">
                        <a:pos x="248" y="0"/>
                      </a:cxn>
                      <a:cxn ang="0">
                        <a:pos x="105" y="93"/>
                      </a:cxn>
                      <a:cxn ang="0">
                        <a:pos x="129" y="40"/>
                      </a:cxn>
                      <a:cxn ang="0">
                        <a:pos x="41" y="147"/>
                      </a:cxn>
                      <a:cxn ang="0">
                        <a:pos x="49" y="93"/>
                      </a:cxn>
                      <a:cxn ang="0">
                        <a:pos x="0" y="214"/>
                      </a:cxn>
                      <a:cxn ang="0">
                        <a:pos x="87" y="135"/>
                      </a:cxn>
                      <a:cxn ang="0">
                        <a:pos x="70" y="180"/>
                      </a:cxn>
                      <a:cxn ang="0">
                        <a:pos x="159" y="85"/>
                      </a:cxn>
                      <a:cxn ang="0">
                        <a:pos x="144" y="129"/>
                      </a:cxn>
                      <a:cxn ang="0">
                        <a:pos x="248" y="0"/>
                      </a:cxn>
                    </a:cxnLst>
                    <a:rect l="0" t="0" r="r" b="b"/>
                    <a:pathLst>
                      <a:path w="248" h="214">
                        <a:moveTo>
                          <a:pt x="248" y="0"/>
                        </a:moveTo>
                        <a:lnTo>
                          <a:pt x="105" y="93"/>
                        </a:lnTo>
                        <a:lnTo>
                          <a:pt x="129" y="40"/>
                        </a:lnTo>
                        <a:lnTo>
                          <a:pt x="41" y="147"/>
                        </a:lnTo>
                        <a:lnTo>
                          <a:pt x="49" y="93"/>
                        </a:lnTo>
                        <a:lnTo>
                          <a:pt x="0" y="214"/>
                        </a:lnTo>
                        <a:lnTo>
                          <a:pt x="87" y="135"/>
                        </a:lnTo>
                        <a:lnTo>
                          <a:pt x="70" y="180"/>
                        </a:lnTo>
                        <a:lnTo>
                          <a:pt x="159" y="85"/>
                        </a:lnTo>
                        <a:lnTo>
                          <a:pt x="144" y="129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6F0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12" name="Freeform 56"/>
                  <p:cNvSpPr>
                    <a:spLocks/>
                  </p:cNvSpPr>
                  <p:nvPr/>
                </p:nvSpPr>
                <p:spPr bwMode="auto">
                  <a:xfrm rot="-2960888">
                    <a:off x="2412" y="1593"/>
                    <a:ext cx="190" cy="164"/>
                  </a:xfrm>
                  <a:custGeom>
                    <a:avLst/>
                    <a:gdLst/>
                    <a:ahLst/>
                    <a:cxnLst>
                      <a:cxn ang="0">
                        <a:pos x="248" y="0"/>
                      </a:cxn>
                      <a:cxn ang="0">
                        <a:pos x="105" y="93"/>
                      </a:cxn>
                      <a:cxn ang="0">
                        <a:pos x="129" y="40"/>
                      </a:cxn>
                      <a:cxn ang="0">
                        <a:pos x="41" y="147"/>
                      </a:cxn>
                      <a:cxn ang="0">
                        <a:pos x="49" y="93"/>
                      </a:cxn>
                      <a:cxn ang="0">
                        <a:pos x="0" y="214"/>
                      </a:cxn>
                      <a:cxn ang="0">
                        <a:pos x="87" y="135"/>
                      </a:cxn>
                      <a:cxn ang="0">
                        <a:pos x="70" y="180"/>
                      </a:cxn>
                      <a:cxn ang="0">
                        <a:pos x="159" y="85"/>
                      </a:cxn>
                      <a:cxn ang="0">
                        <a:pos x="144" y="129"/>
                      </a:cxn>
                      <a:cxn ang="0">
                        <a:pos x="248" y="0"/>
                      </a:cxn>
                    </a:cxnLst>
                    <a:rect l="0" t="0" r="r" b="b"/>
                    <a:pathLst>
                      <a:path w="248" h="214">
                        <a:moveTo>
                          <a:pt x="248" y="0"/>
                        </a:moveTo>
                        <a:lnTo>
                          <a:pt x="105" y="93"/>
                        </a:lnTo>
                        <a:lnTo>
                          <a:pt x="129" y="40"/>
                        </a:lnTo>
                        <a:lnTo>
                          <a:pt x="41" y="147"/>
                        </a:lnTo>
                        <a:lnTo>
                          <a:pt x="49" y="93"/>
                        </a:lnTo>
                        <a:lnTo>
                          <a:pt x="0" y="214"/>
                        </a:lnTo>
                        <a:lnTo>
                          <a:pt x="87" y="135"/>
                        </a:lnTo>
                        <a:lnTo>
                          <a:pt x="70" y="180"/>
                        </a:lnTo>
                        <a:lnTo>
                          <a:pt x="159" y="85"/>
                        </a:lnTo>
                        <a:lnTo>
                          <a:pt x="144" y="129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6F0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3" name="Group 57"/>
                <p:cNvGrpSpPr>
                  <a:grpSpLocks/>
                </p:cNvGrpSpPr>
                <p:nvPr/>
              </p:nvGrpSpPr>
              <p:grpSpPr bwMode="auto">
                <a:xfrm>
                  <a:off x="816" y="1920"/>
                  <a:ext cx="116" cy="285"/>
                  <a:chOff x="2276" y="1580"/>
                  <a:chExt cx="466" cy="1154"/>
                </a:xfrm>
              </p:grpSpPr>
              <p:sp>
                <p:nvSpPr>
                  <p:cNvPr id="19514" name="Freeform 58"/>
                  <p:cNvSpPr>
                    <a:spLocks/>
                  </p:cNvSpPr>
                  <p:nvPr/>
                </p:nvSpPr>
                <p:spPr bwMode="auto">
                  <a:xfrm>
                    <a:off x="2276" y="1818"/>
                    <a:ext cx="463" cy="916"/>
                  </a:xfrm>
                  <a:custGeom>
                    <a:avLst/>
                    <a:gdLst/>
                    <a:ahLst/>
                    <a:cxnLst>
                      <a:cxn ang="0">
                        <a:pos x="368" y="0"/>
                      </a:cxn>
                      <a:cxn ang="0">
                        <a:pos x="0" y="1580"/>
                      </a:cxn>
                      <a:cxn ang="0">
                        <a:pos x="368" y="1752"/>
                      </a:cxn>
                      <a:cxn ang="0">
                        <a:pos x="740" y="1580"/>
                      </a:cxn>
                      <a:cxn ang="0">
                        <a:pos x="368" y="0"/>
                      </a:cxn>
                    </a:cxnLst>
                    <a:rect l="0" t="0" r="r" b="b"/>
                    <a:pathLst>
                      <a:path w="740" h="1752">
                        <a:moveTo>
                          <a:pt x="368" y="0"/>
                        </a:moveTo>
                        <a:lnTo>
                          <a:pt x="0" y="1580"/>
                        </a:lnTo>
                        <a:lnTo>
                          <a:pt x="368" y="1752"/>
                        </a:lnTo>
                        <a:lnTo>
                          <a:pt x="740" y="1580"/>
                        </a:lnTo>
                        <a:lnTo>
                          <a:pt x="368" y="0"/>
                        </a:lnTo>
                        <a:close/>
                      </a:path>
                    </a:pathLst>
                  </a:custGeom>
                  <a:solidFill>
                    <a:schemeClr val="hlink">
                      <a:alpha val="50000"/>
                    </a:schemeClr>
                  </a:solidFill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15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06" y="1822"/>
                    <a:ext cx="0" cy="912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16" name="Freeform 60"/>
                  <p:cNvSpPr>
                    <a:spLocks/>
                  </p:cNvSpPr>
                  <p:nvPr/>
                </p:nvSpPr>
                <p:spPr bwMode="auto">
                  <a:xfrm>
                    <a:off x="2299" y="2560"/>
                    <a:ext cx="415" cy="78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332" y="148"/>
                      </a:cxn>
                      <a:cxn ang="0">
                        <a:pos x="664" y="0"/>
                      </a:cxn>
                    </a:cxnLst>
                    <a:rect l="0" t="0" r="r" b="b"/>
                    <a:pathLst>
                      <a:path w="664" h="148">
                        <a:moveTo>
                          <a:pt x="0" y="4"/>
                        </a:moveTo>
                        <a:lnTo>
                          <a:pt x="332" y="148"/>
                        </a:lnTo>
                        <a:lnTo>
                          <a:pt x="664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17" name="Freeform 61"/>
                  <p:cNvSpPr>
                    <a:spLocks/>
                  </p:cNvSpPr>
                  <p:nvPr/>
                </p:nvSpPr>
                <p:spPr bwMode="auto">
                  <a:xfrm>
                    <a:off x="2276" y="2575"/>
                    <a:ext cx="466" cy="69"/>
                  </a:xfrm>
                  <a:custGeom>
                    <a:avLst/>
                    <a:gdLst/>
                    <a:ahLst/>
                    <a:cxnLst>
                      <a:cxn ang="0">
                        <a:pos x="0" y="132"/>
                      </a:cxn>
                      <a:cxn ang="0">
                        <a:pos x="368" y="0"/>
                      </a:cxn>
                      <a:cxn ang="0">
                        <a:pos x="744" y="128"/>
                      </a:cxn>
                    </a:cxnLst>
                    <a:rect l="0" t="0" r="r" b="b"/>
                    <a:pathLst>
                      <a:path w="744" h="132">
                        <a:moveTo>
                          <a:pt x="0" y="132"/>
                        </a:moveTo>
                        <a:lnTo>
                          <a:pt x="368" y="0"/>
                        </a:lnTo>
                        <a:lnTo>
                          <a:pt x="744" y="128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18" name="Freeform 62"/>
                  <p:cNvSpPr>
                    <a:spLocks/>
                  </p:cNvSpPr>
                  <p:nvPr/>
                </p:nvSpPr>
                <p:spPr bwMode="auto">
                  <a:xfrm>
                    <a:off x="2321" y="2470"/>
                    <a:ext cx="371" cy="65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96" y="124"/>
                      </a:cxn>
                      <a:cxn ang="0">
                        <a:pos x="592" y="0"/>
                      </a:cxn>
                    </a:cxnLst>
                    <a:rect l="0" t="0" r="r" b="b"/>
                    <a:pathLst>
                      <a:path w="592" h="124">
                        <a:moveTo>
                          <a:pt x="0" y="16"/>
                        </a:moveTo>
                        <a:lnTo>
                          <a:pt x="296" y="124"/>
                        </a:lnTo>
                        <a:lnTo>
                          <a:pt x="592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19" name="Freeform 63"/>
                  <p:cNvSpPr>
                    <a:spLocks/>
                  </p:cNvSpPr>
                  <p:nvPr/>
                </p:nvSpPr>
                <p:spPr bwMode="auto">
                  <a:xfrm>
                    <a:off x="2346" y="2389"/>
                    <a:ext cx="318" cy="52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256" y="100"/>
                      </a:cxn>
                      <a:cxn ang="0">
                        <a:pos x="508" y="0"/>
                      </a:cxn>
                    </a:cxnLst>
                    <a:rect l="0" t="0" r="r" b="b"/>
                    <a:pathLst>
                      <a:path w="508" h="100">
                        <a:moveTo>
                          <a:pt x="0" y="12"/>
                        </a:moveTo>
                        <a:lnTo>
                          <a:pt x="256" y="100"/>
                        </a:lnTo>
                        <a:lnTo>
                          <a:pt x="508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20" name="Freeform 64"/>
                  <p:cNvSpPr>
                    <a:spLocks/>
                  </p:cNvSpPr>
                  <p:nvPr/>
                </p:nvSpPr>
                <p:spPr bwMode="auto">
                  <a:xfrm>
                    <a:off x="2369" y="2307"/>
                    <a:ext cx="273" cy="42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220" y="80"/>
                      </a:cxn>
                      <a:cxn ang="0">
                        <a:pos x="436" y="0"/>
                      </a:cxn>
                    </a:cxnLst>
                    <a:rect l="0" t="0" r="r" b="b"/>
                    <a:pathLst>
                      <a:path w="436" h="80">
                        <a:moveTo>
                          <a:pt x="0" y="12"/>
                        </a:moveTo>
                        <a:lnTo>
                          <a:pt x="220" y="80"/>
                        </a:lnTo>
                        <a:lnTo>
                          <a:pt x="436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21" name="Freeform 65"/>
                  <p:cNvSpPr>
                    <a:spLocks/>
                  </p:cNvSpPr>
                  <p:nvPr/>
                </p:nvSpPr>
                <p:spPr bwMode="auto">
                  <a:xfrm>
                    <a:off x="2389" y="2228"/>
                    <a:ext cx="233" cy="33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88" y="64"/>
                      </a:cxn>
                      <a:cxn ang="0">
                        <a:pos x="372" y="0"/>
                      </a:cxn>
                    </a:cxnLst>
                    <a:rect l="0" t="0" r="r" b="b"/>
                    <a:pathLst>
                      <a:path w="372" h="64">
                        <a:moveTo>
                          <a:pt x="0" y="12"/>
                        </a:moveTo>
                        <a:lnTo>
                          <a:pt x="188" y="64"/>
                        </a:lnTo>
                        <a:lnTo>
                          <a:pt x="372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22" name="Freeform 66"/>
                  <p:cNvSpPr>
                    <a:spLocks/>
                  </p:cNvSpPr>
                  <p:nvPr/>
                </p:nvSpPr>
                <p:spPr bwMode="auto">
                  <a:xfrm>
                    <a:off x="2414" y="2148"/>
                    <a:ext cx="185" cy="26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48" y="48"/>
                      </a:cxn>
                      <a:cxn ang="0">
                        <a:pos x="296" y="0"/>
                      </a:cxn>
                    </a:cxnLst>
                    <a:rect l="0" t="0" r="r" b="b"/>
                    <a:pathLst>
                      <a:path w="296" h="48">
                        <a:moveTo>
                          <a:pt x="0" y="16"/>
                        </a:moveTo>
                        <a:lnTo>
                          <a:pt x="148" y="48"/>
                        </a:lnTo>
                        <a:lnTo>
                          <a:pt x="296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23" name="Freeform 67"/>
                  <p:cNvSpPr>
                    <a:spLocks/>
                  </p:cNvSpPr>
                  <p:nvPr/>
                </p:nvSpPr>
                <p:spPr bwMode="auto">
                  <a:xfrm>
                    <a:off x="2431" y="2082"/>
                    <a:ext cx="151" cy="1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24" y="32"/>
                      </a:cxn>
                      <a:cxn ang="0">
                        <a:pos x="240" y="0"/>
                      </a:cxn>
                    </a:cxnLst>
                    <a:rect l="0" t="0" r="r" b="b"/>
                    <a:pathLst>
                      <a:path w="240" h="32">
                        <a:moveTo>
                          <a:pt x="0" y="8"/>
                        </a:moveTo>
                        <a:lnTo>
                          <a:pt x="124" y="3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24" name="Freeform 68"/>
                  <p:cNvSpPr>
                    <a:spLocks/>
                  </p:cNvSpPr>
                  <p:nvPr/>
                </p:nvSpPr>
                <p:spPr bwMode="auto">
                  <a:xfrm>
                    <a:off x="2451" y="2010"/>
                    <a:ext cx="108" cy="11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92" y="20"/>
                      </a:cxn>
                      <a:cxn ang="0">
                        <a:pos x="172" y="0"/>
                      </a:cxn>
                    </a:cxnLst>
                    <a:rect l="0" t="0" r="r" b="b"/>
                    <a:pathLst>
                      <a:path w="172" h="20">
                        <a:moveTo>
                          <a:pt x="0" y="4"/>
                        </a:moveTo>
                        <a:lnTo>
                          <a:pt x="92" y="20"/>
                        </a:lnTo>
                        <a:lnTo>
                          <a:pt x="172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25" name="Freeform 69"/>
                  <p:cNvSpPr>
                    <a:spLocks/>
                  </p:cNvSpPr>
                  <p:nvPr/>
                </p:nvSpPr>
                <p:spPr bwMode="auto">
                  <a:xfrm>
                    <a:off x="2471" y="1941"/>
                    <a:ext cx="73" cy="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56" y="12"/>
                      </a:cxn>
                      <a:cxn ang="0">
                        <a:pos x="116" y="0"/>
                      </a:cxn>
                    </a:cxnLst>
                    <a:rect l="0" t="0" r="r" b="b"/>
                    <a:pathLst>
                      <a:path w="116" h="12">
                        <a:moveTo>
                          <a:pt x="0" y="4"/>
                        </a:moveTo>
                        <a:lnTo>
                          <a:pt x="56" y="12"/>
                        </a:lnTo>
                        <a:lnTo>
                          <a:pt x="116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26" name="Freeform 70"/>
                  <p:cNvSpPr>
                    <a:spLocks/>
                  </p:cNvSpPr>
                  <p:nvPr/>
                </p:nvSpPr>
                <p:spPr bwMode="auto">
                  <a:xfrm>
                    <a:off x="2525" y="1656"/>
                    <a:ext cx="190" cy="164"/>
                  </a:xfrm>
                  <a:custGeom>
                    <a:avLst/>
                    <a:gdLst/>
                    <a:ahLst/>
                    <a:cxnLst>
                      <a:cxn ang="0">
                        <a:pos x="248" y="0"/>
                      </a:cxn>
                      <a:cxn ang="0">
                        <a:pos x="105" y="93"/>
                      </a:cxn>
                      <a:cxn ang="0">
                        <a:pos x="129" y="40"/>
                      </a:cxn>
                      <a:cxn ang="0">
                        <a:pos x="41" y="147"/>
                      </a:cxn>
                      <a:cxn ang="0">
                        <a:pos x="49" y="93"/>
                      </a:cxn>
                      <a:cxn ang="0">
                        <a:pos x="0" y="214"/>
                      </a:cxn>
                      <a:cxn ang="0">
                        <a:pos x="87" y="135"/>
                      </a:cxn>
                      <a:cxn ang="0">
                        <a:pos x="70" y="180"/>
                      </a:cxn>
                      <a:cxn ang="0">
                        <a:pos x="159" y="85"/>
                      </a:cxn>
                      <a:cxn ang="0">
                        <a:pos x="144" y="129"/>
                      </a:cxn>
                      <a:cxn ang="0">
                        <a:pos x="248" y="0"/>
                      </a:cxn>
                    </a:cxnLst>
                    <a:rect l="0" t="0" r="r" b="b"/>
                    <a:pathLst>
                      <a:path w="248" h="214">
                        <a:moveTo>
                          <a:pt x="248" y="0"/>
                        </a:moveTo>
                        <a:lnTo>
                          <a:pt x="105" y="93"/>
                        </a:lnTo>
                        <a:lnTo>
                          <a:pt x="129" y="40"/>
                        </a:lnTo>
                        <a:lnTo>
                          <a:pt x="41" y="147"/>
                        </a:lnTo>
                        <a:lnTo>
                          <a:pt x="49" y="93"/>
                        </a:lnTo>
                        <a:lnTo>
                          <a:pt x="0" y="214"/>
                        </a:lnTo>
                        <a:lnTo>
                          <a:pt x="87" y="135"/>
                        </a:lnTo>
                        <a:lnTo>
                          <a:pt x="70" y="180"/>
                        </a:lnTo>
                        <a:lnTo>
                          <a:pt x="159" y="85"/>
                        </a:lnTo>
                        <a:lnTo>
                          <a:pt x="144" y="129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6F0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27" name="Freeform 71"/>
                  <p:cNvSpPr>
                    <a:spLocks/>
                  </p:cNvSpPr>
                  <p:nvPr/>
                </p:nvSpPr>
                <p:spPr bwMode="auto">
                  <a:xfrm rot="-5964040">
                    <a:off x="2301" y="1653"/>
                    <a:ext cx="190" cy="164"/>
                  </a:xfrm>
                  <a:custGeom>
                    <a:avLst/>
                    <a:gdLst/>
                    <a:ahLst/>
                    <a:cxnLst>
                      <a:cxn ang="0">
                        <a:pos x="248" y="0"/>
                      </a:cxn>
                      <a:cxn ang="0">
                        <a:pos x="105" y="93"/>
                      </a:cxn>
                      <a:cxn ang="0">
                        <a:pos x="129" y="40"/>
                      </a:cxn>
                      <a:cxn ang="0">
                        <a:pos x="41" y="147"/>
                      </a:cxn>
                      <a:cxn ang="0">
                        <a:pos x="49" y="93"/>
                      </a:cxn>
                      <a:cxn ang="0">
                        <a:pos x="0" y="214"/>
                      </a:cxn>
                      <a:cxn ang="0">
                        <a:pos x="87" y="135"/>
                      </a:cxn>
                      <a:cxn ang="0">
                        <a:pos x="70" y="180"/>
                      </a:cxn>
                      <a:cxn ang="0">
                        <a:pos x="159" y="85"/>
                      </a:cxn>
                      <a:cxn ang="0">
                        <a:pos x="144" y="129"/>
                      </a:cxn>
                      <a:cxn ang="0">
                        <a:pos x="248" y="0"/>
                      </a:cxn>
                    </a:cxnLst>
                    <a:rect l="0" t="0" r="r" b="b"/>
                    <a:pathLst>
                      <a:path w="248" h="214">
                        <a:moveTo>
                          <a:pt x="248" y="0"/>
                        </a:moveTo>
                        <a:lnTo>
                          <a:pt x="105" y="93"/>
                        </a:lnTo>
                        <a:lnTo>
                          <a:pt x="129" y="40"/>
                        </a:lnTo>
                        <a:lnTo>
                          <a:pt x="41" y="147"/>
                        </a:lnTo>
                        <a:lnTo>
                          <a:pt x="49" y="93"/>
                        </a:lnTo>
                        <a:lnTo>
                          <a:pt x="0" y="214"/>
                        </a:lnTo>
                        <a:lnTo>
                          <a:pt x="87" y="135"/>
                        </a:lnTo>
                        <a:lnTo>
                          <a:pt x="70" y="180"/>
                        </a:lnTo>
                        <a:lnTo>
                          <a:pt x="159" y="85"/>
                        </a:lnTo>
                        <a:lnTo>
                          <a:pt x="144" y="129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6F0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28" name="Freeform 72"/>
                  <p:cNvSpPr>
                    <a:spLocks/>
                  </p:cNvSpPr>
                  <p:nvPr/>
                </p:nvSpPr>
                <p:spPr bwMode="auto">
                  <a:xfrm rot="-2960888">
                    <a:off x="2412" y="1593"/>
                    <a:ext cx="190" cy="164"/>
                  </a:xfrm>
                  <a:custGeom>
                    <a:avLst/>
                    <a:gdLst/>
                    <a:ahLst/>
                    <a:cxnLst>
                      <a:cxn ang="0">
                        <a:pos x="248" y="0"/>
                      </a:cxn>
                      <a:cxn ang="0">
                        <a:pos x="105" y="93"/>
                      </a:cxn>
                      <a:cxn ang="0">
                        <a:pos x="129" y="40"/>
                      </a:cxn>
                      <a:cxn ang="0">
                        <a:pos x="41" y="147"/>
                      </a:cxn>
                      <a:cxn ang="0">
                        <a:pos x="49" y="93"/>
                      </a:cxn>
                      <a:cxn ang="0">
                        <a:pos x="0" y="214"/>
                      </a:cxn>
                      <a:cxn ang="0">
                        <a:pos x="87" y="135"/>
                      </a:cxn>
                      <a:cxn ang="0">
                        <a:pos x="70" y="180"/>
                      </a:cxn>
                      <a:cxn ang="0">
                        <a:pos x="159" y="85"/>
                      </a:cxn>
                      <a:cxn ang="0">
                        <a:pos x="144" y="129"/>
                      </a:cxn>
                      <a:cxn ang="0">
                        <a:pos x="248" y="0"/>
                      </a:cxn>
                    </a:cxnLst>
                    <a:rect l="0" t="0" r="r" b="b"/>
                    <a:pathLst>
                      <a:path w="248" h="214">
                        <a:moveTo>
                          <a:pt x="248" y="0"/>
                        </a:moveTo>
                        <a:lnTo>
                          <a:pt x="105" y="93"/>
                        </a:lnTo>
                        <a:lnTo>
                          <a:pt x="129" y="40"/>
                        </a:lnTo>
                        <a:lnTo>
                          <a:pt x="41" y="147"/>
                        </a:lnTo>
                        <a:lnTo>
                          <a:pt x="49" y="93"/>
                        </a:lnTo>
                        <a:lnTo>
                          <a:pt x="0" y="214"/>
                        </a:lnTo>
                        <a:lnTo>
                          <a:pt x="87" y="135"/>
                        </a:lnTo>
                        <a:lnTo>
                          <a:pt x="70" y="180"/>
                        </a:lnTo>
                        <a:lnTo>
                          <a:pt x="159" y="85"/>
                        </a:lnTo>
                        <a:lnTo>
                          <a:pt x="144" y="129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6F0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9529" name="Line 73"/>
                <p:cNvSpPr>
                  <a:spLocks noChangeShapeType="1"/>
                </p:cNvSpPr>
                <p:nvPr/>
              </p:nvSpPr>
              <p:spPr bwMode="auto">
                <a:xfrm>
                  <a:off x="912" y="1440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endParaRPr lang="id-ID"/>
                </a:p>
              </p:txBody>
            </p:sp>
            <p:sp>
              <p:nvSpPr>
                <p:cNvPr id="19530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912" y="1728"/>
                  <a:ext cx="28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endParaRPr lang="id-ID"/>
                </a:p>
              </p:txBody>
            </p:sp>
            <p:sp>
              <p:nvSpPr>
                <p:cNvPr id="19531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62" y="1850"/>
                  <a:ext cx="82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900" b="1" dirty="0"/>
                    <a:t>Proprietary Interface</a:t>
                  </a:r>
                </a:p>
              </p:txBody>
            </p:sp>
            <p:sp>
              <p:nvSpPr>
                <p:cNvPr id="1953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716" y="1540"/>
                  <a:ext cx="2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900" b="1" dirty="0"/>
                    <a:t>BTS</a:t>
                  </a:r>
                </a:p>
              </p:txBody>
            </p:sp>
            <p:sp>
              <p:nvSpPr>
                <p:cNvPr id="19533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768" y="2208"/>
                  <a:ext cx="2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900" b="1"/>
                    <a:t>BTS</a:t>
                  </a:r>
                </a:p>
              </p:txBody>
            </p:sp>
          </p:grpSp>
          <p:grpSp>
            <p:nvGrpSpPr>
              <p:cNvPr id="14" name="Group 78"/>
              <p:cNvGrpSpPr>
                <a:grpSpLocks/>
              </p:cNvGrpSpPr>
              <p:nvPr/>
            </p:nvGrpSpPr>
            <p:grpSpPr bwMode="auto">
              <a:xfrm>
                <a:off x="358" y="1056"/>
                <a:ext cx="602" cy="570"/>
                <a:chOff x="214" y="1152"/>
                <a:chExt cx="602" cy="570"/>
              </a:xfrm>
            </p:grpSpPr>
            <p:grpSp>
              <p:nvGrpSpPr>
                <p:cNvPr id="15" name="Group 79"/>
                <p:cNvGrpSpPr>
                  <a:grpSpLocks/>
                </p:cNvGrpSpPr>
                <p:nvPr/>
              </p:nvGrpSpPr>
              <p:grpSpPr bwMode="auto">
                <a:xfrm>
                  <a:off x="392" y="1152"/>
                  <a:ext cx="424" cy="240"/>
                  <a:chOff x="488" y="1296"/>
                  <a:chExt cx="424" cy="240"/>
                </a:xfrm>
              </p:grpSpPr>
              <p:sp>
                <p:nvSpPr>
                  <p:cNvPr id="19536" name="Freeform 80"/>
                  <p:cNvSpPr>
                    <a:spLocks/>
                  </p:cNvSpPr>
                  <p:nvPr/>
                </p:nvSpPr>
                <p:spPr bwMode="auto">
                  <a:xfrm>
                    <a:off x="624" y="1392"/>
                    <a:ext cx="288" cy="144"/>
                  </a:xfrm>
                  <a:custGeom>
                    <a:avLst/>
                    <a:gdLst/>
                    <a:ahLst/>
                    <a:cxnLst>
                      <a:cxn ang="0">
                        <a:pos x="0" y="144"/>
                      </a:cxn>
                      <a:cxn ang="0">
                        <a:pos x="96" y="48"/>
                      </a:cxn>
                      <a:cxn ang="0">
                        <a:pos x="192" y="0"/>
                      </a:cxn>
                      <a:cxn ang="0">
                        <a:pos x="288" y="48"/>
                      </a:cxn>
                    </a:cxnLst>
                    <a:rect l="0" t="0" r="r" b="b"/>
                    <a:pathLst>
                      <a:path w="288" h="144">
                        <a:moveTo>
                          <a:pt x="0" y="144"/>
                        </a:moveTo>
                        <a:cubicBezTo>
                          <a:pt x="32" y="108"/>
                          <a:pt x="64" y="72"/>
                          <a:pt x="96" y="48"/>
                        </a:cubicBezTo>
                        <a:cubicBezTo>
                          <a:pt x="128" y="24"/>
                          <a:pt x="160" y="0"/>
                          <a:pt x="192" y="0"/>
                        </a:cubicBezTo>
                        <a:cubicBezTo>
                          <a:pt x="224" y="0"/>
                          <a:pt x="272" y="40"/>
                          <a:pt x="288" y="4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9537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8" y="1296"/>
                    <a:ext cx="36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900" b="1"/>
                      <a:t>IS-2000</a:t>
                    </a:r>
                  </a:p>
                </p:txBody>
              </p:sp>
            </p:grpSp>
            <p:grpSp>
              <p:nvGrpSpPr>
                <p:cNvPr id="16" name="Group 82"/>
                <p:cNvGrpSpPr>
                  <a:grpSpLocks/>
                </p:cNvGrpSpPr>
                <p:nvPr/>
              </p:nvGrpSpPr>
              <p:grpSpPr bwMode="auto">
                <a:xfrm>
                  <a:off x="432" y="1392"/>
                  <a:ext cx="96" cy="330"/>
                  <a:chOff x="2184" y="1062"/>
                  <a:chExt cx="225" cy="788"/>
                </a:xfrm>
              </p:grpSpPr>
              <p:sp>
                <p:nvSpPr>
                  <p:cNvPr id="19539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2184" y="1307"/>
                    <a:ext cx="225" cy="54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  <a:scene3d>
                    <a:camera prst="legacyObliqueTopRight"/>
                    <a:lightRig rig="legacyFlat3" dir="l"/>
                  </a:scene3d>
                  <a:sp3d extrusionH="36500" prstMaterial="legacyMatte">
                    <a:bevelT w="13500" h="13500" prst="angle"/>
                    <a:bevelB w="13500" h="13500" prst="angle"/>
                    <a:extrusionClr>
                      <a:schemeClr val="hlink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954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2207" y="1359"/>
                    <a:ext cx="179" cy="8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9541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2205" y="1492"/>
                    <a:ext cx="47" cy="47"/>
                  </a:xfrm>
                  <a:prstGeom prst="roundRect">
                    <a:avLst>
                      <a:gd name="adj" fmla="val 23403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42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2270" y="1493"/>
                    <a:ext cx="47" cy="47"/>
                  </a:xfrm>
                  <a:prstGeom prst="roundRect">
                    <a:avLst>
                      <a:gd name="adj" fmla="val 23403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43" name="AutoShape 87"/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1492"/>
                    <a:ext cx="47" cy="47"/>
                  </a:xfrm>
                  <a:prstGeom prst="roundRect">
                    <a:avLst>
                      <a:gd name="adj" fmla="val 23403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44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2204" y="1553"/>
                    <a:ext cx="47" cy="47"/>
                  </a:xfrm>
                  <a:prstGeom prst="roundRect">
                    <a:avLst>
                      <a:gd name="adj" fmla="val 23403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45" name="AutoShape 89"/>
                  <p:cNvSpPr>
                    <a:spLocks noChangeArrowheads="1"/>
                  </p:cNvSpPr>
                  <p:nvPr/>
                </p:nvSpPr>
                <p:spPr bwMode="auto">
                  <a:xfrm>
                    <a:off x="2269" y="1554"/>
                    <a:ext cx="47" cy="47"/>
                  </a:xfrm>
                  <a:prstGeom prst="roundRect">
                    <a:avLst>
                      <a:gd name="adj" fmla="val 23403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46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1553"/>
                    <a:ext cx="47" cy="47"/>
                  </a:xfrm>
                  <a:prstGeom prst="roundRect">
                    <a:avLst>
                      <a:gd name="adj" fmla="val 23403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47" name="AutoShape 91"/>
                  <p:cNvSpPr>
                    <a:spLocks noChangeArrowheads="1"/>
                  </p:cNvSpPr>
                  <p:nvPr/>
                </p:nvSpPr>
                <p:spPr bwMode="auto">
                  <a:xfrm>
                    <a:off x="2204" y="1612"/>
                    <a:ext cx="47" cy="47"/>
                  </a:xfrm>
                  <a:prstGeom prst="roundRect">
                    <a:avLst>
                      <a:gd name="adj" fmla="val 23403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48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2269" y="1613"/>
                    <a:ext cx="47" cy="47"/>
                  </a:xfrm>
                  <a:prstGeom prst="roundRect">
                    <a:avLst>
                      <a:gd name="adj" fmla="val 23403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49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1612"/>
                    <a:ext cx="47" cy="47"/>
                  </a:xfrm>
                  <a:prstGeom prst="roundRect">
                    <a:avLst>
                      <a:gd name="adj" fmla="val 23403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50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673"/>
                    <a:ext cx="47" cy="47"/>
                  </a:xfrm>
                  <a:prstGeom prst="roundRect">
                    <a:avLst>
                      <a:gd name="adj" fmla="val 23403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51" name="AutoShape 95"/>
                  <p:cNvSpPr>
                    <a:spLocks noChangeArrowheads="1"/>
                  </p:cNvSpPr>
                  <p:nvPr/>
                </p:nvSpPr>
                <p:spPr bwMode="auto">
                  <a:xfrm>
                    <a:off x="2268" y="1674"/>
                    <a:ext cx="47" cy="47"/>
                  </a:xfrm>
                  <a:prstGeom prst="roundRect">
                    <a:avLst>
                      <a:gd name="adj" fmla="val 23403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52" name="AutoShape 96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673"/>
                    <a:ext cx="47" cy="47"/>
                  </a:xfrm>
                  <a:prstGeom prst="roundRect">
                    <a:avLst>
                      <a:gd name="adj" fmla="val 23403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53" name="Line 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7" y="1062"/>
                    <a:ext cx="0" cy="18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54" name="AutoShape 98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1238"/>
                    <a:ext cx="47" cy="6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D8A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9555" name="AutoShape 99" descr="80%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1757"/>
                    <a:ext cx="93" cy="49"/>
                  </a:xfrm>
                  <a:prstGeom prst="roundRect">
                    <a:avLst>
                      <a:gd name="adj" fmla="val 16667"/>
                    </a:avLst>
                  </a:prstGeom>
                  <a:pattFill prst="pct80">
                    <a:fgClr>
                      <a:srgbClr val="8D8A00"/>
                    </a:fgClr>
                    <a:bgClr>
                      <a:srgbClr val="FFFFFF"/>
                    </a:bgClr>
                  </a:patt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9556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14" y="1541"/>
                  <a:ext cx="23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fr-FR" sz="1000" b="1" dirty="0"/>
                    <a:t>MS</a:t>
                  </a:r>
                </a:p>
              </p:txBody>
            </p:sp>
          </p:grpSp>
        </p:grpSp>
      </p:grpSp>
      <p:grpSp>
        <p:nvGrpSpPr>
          <p:cNvPr id="17" name="Group 101"/>
          <p:cNvGrpSpPr>
            <a:grpSpLocks/>
          </p:cNvGrpSpPr>
          <p:nvPr/>
        </p:nvGrpSpPr>
        <p:grpSpPr bwMode="auto">
          <a:xfrm>
            <a:off x="2689003" y="2857727"/>
            <a:ext cx="5660241" cy="2540567"/>
            <a:chOff x="1746" y="1911"/>
            <a:chExt cx="3832" cy="1793"/>
          </a:xfrm>
        </p:grpSpPr>
        <p:grpSp>
          <p:nvGrpSpPr>
            <p:cNvPr id="18" name="Group 102"/>
            <p:cNvGrpSpPr>
              <a:grpSpLocks/>
            </p:cNvGrpSpPr>
            <p:nvPr/>
          </p:nvGrpSpPr>
          <p:grpSpPr bwMode="auto">
            <a:xfrm>
              <a:off x="2737" y="2487"/>
              <a:ext cx="457" cy="1217"/>
              <a:chOff x="2688" y="2544"/>
              <a:chExt cx="457" cy="1217"/>
            </a:xfrm>
          </p:grpSpPr>
          <p:graphicFrame>
            <p:nvGraphicFramePr>
              <p:cNvPr id="19559" name="Object 103"/>
              <p:cNvGraphicFramePr>
                <a:graphicFrameLocks noChangeAspect="1"/>
              </p:cNvGraphicFramePr>
              <p:nvPr/>
            </p:nvGraphicFramePr>
            <p:xfrm>
              <a:off x="2688" y="3024"/>
              <a:ext cx="457" cy="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66" name="VISIO" r:id="rId12" imgW="725760" imgH="1170720" progId="Visio.Drawing.11">
                      <p:embed/>
                    </p:oleObj>
                  </mc:Choice>
                  <mc:Fallback>
                    <p:oleObj name="VISIO" r:id="rId12" imgW="725760" imgH="1170720" progId="Visio.Drawing.11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3024"/>
                            <a:ext cx="457" cy="7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560" name="Line 104"/>
              <p:cNvSpPr>
                <a:spLocks noChangeShapeType="1"/>
              </p:cNvSpPr>
              <p:nvPr/>
            </p:nvSpPr>
            <p:spPr bwMode="auto">
              <a:xfrm>
                <a:off x="2928" y="254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id-ID"/>
              </a:p>
            </p:txBody>
          </p:sp>
        </p:grpSp>
        <p:grpSp>
          <p:nvGrpSpPr>
            <p:cNvPr id="19" name="Group 105"/>
            <p:cNvGrpSpPr>
              <a:grpSpLocks/>
            </p:cNvGrpSpPr>
            <p:nvPr/>
          </p:nvGrpSpPr>
          <p:grpSpPr bwMode="auto">
            <a:xfrm>
              <a:off x="3121" y="2439"/>
              <a:ext cx="985" cy="1116"/>
              <a:chOff x="3024" y="2544"/>
              <a:chExt cx="985" cy="1116"/>
            </a:xfrm>
          </p:grpSpPr>
          <p:graphicFrame>
            <p:nvGraphicFramePr>
              <p:cNvPr id="19562" name="Object 106"/>
              <p:cNvGraphicFramePr>
                <a:graphicFrameLocks noChangeAspect="1"/>
              </p:cNvGraphicFramePr>
              <p:nvPr/>
            </p:nvGraphicFramePr>
            <p:xfrm>
              <a:off x="3552" y="3120"/>
              <a:ext cx="457" cy="5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67" name="VISIO" r:id="rId14" imgW="725760" imgH="856800" progId="Visio.Drawing.11">
                      <p:embed/>
                    </p:oleObj>
                  </mc:Choice>
                  <mc:Fallback>
                    <p:oleObj name="VISIO" r:id="rId14" imgW="725760" imgH="856800" progId="Visio.Drawing.11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3120"/>
                            <a:ext cx="457" cy="5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563" name="Line 107"/>
              <p:cNvSpPr>
                <a:spLocks noChangeShapeType="1"/>
              </p:cNvSpPr>
              <p:nvPr/>
            </p:nvSpPr>
            <p:spPr bwMode="auto">
              <a:xfrm>
                <a:off x="3024" y="2544"/>
                <a:ext cx="76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id-ID"/>
              </a:p>
            </p:txBody>
          </p:sp>
        </p:grpSp>
        <p:grpSp>
          <p:nvGrpSpPr>
            <p:cNvPr id="20" name="Group 108"/>
            <p:cNvGrpSpPr>
              <a:grpSpLocks/>
            </p:cNvGrpSpPr>
            <p:nvPr/>
          </p:nvGrpSpPr>
          <p:grpSpPr bwMode="auto">
            <a:xfrm>
              <a:off x="3217" y="2247"/>
              <a:ext cx="649" cy="450"/>
              <a:chOff x="3120" y="2352"/>
              <a:chExt cx="649" cy="450"/>
            </a:xfrm>
          </p:grpSpPr>
          <p:graphicFrame>
            <p:nvGraphicFramePr>
              <p:cNvPr id="19565" name="Object 109"/>
              <p:cNvGraphicFramePr>
                <a:graphicFrameLocks noChangeAspect="1"/>
              </p:cNvGraphicFramePr>
              <p:nvPr/>
            </p:nvGraphicFramePr>
            <p:xfrm>
              <a:off x="3312" y="2352"/>
              <a:ext cx="45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68" name="VISIO" r:id="rId16" imgW="725760" imgH="713880" progId="Visio.Drawing.11">
                      <p:embed/>
                    </p:oleObj>
                  </mc:Choice>
                  <mc:Fallback>
                    <p:oleObj name="VISIO" r:id="rId16" imgW="725760" imgH="713880" progId="Visio.Drawing.11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2" y="2352"/>
                            <a:ext cx="457" cy="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566" name="Line 110"/>
              <p:cNvSpPr>
                <a:spLocks noChangeShapeType="1"/>
              </p:cNvSpPr>
              <p:nvPr/>
            </p:nvSpPr>
            <p:spPr bwMode="auto">
              <a:xfrm>
                <a:off x="3120" y="244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id-ID"/>
              </a:p>
            </p:txBody>
          </p:sp>
        </p:grpSp>
        <p:grpSp>
          <p:nvGrpSpPr>
            <p:cNvPr id="21" name="Group 111"/>
            <p:cNvGrpSpPr>
              <a:grpSpLocks/>
            </p:cNvGrpSpPr>
            <p:nvPr/>
          </p:nvGrpSpPr>
          <p:grpSpPr bwMode="auto">
            <a:xfrm>
              <a:off x="3841" y="2199"/>
              <a:ext cx="638" cy="525"/>
              <a:chOff x="3841" y="2199"/>
              <a:chExt cx="638" cy="525"/>
            </a:xfrm>
          </p:grpSpPr>
          <p:graphicFrame>
            <p:nvGraphicFramePr>
              <p:cNvPr id="19568" name="Object 1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8112044"/>
                  </p:ext>
                </p:extLst>
              </p:nvPr>
            </p:nvGraphicFramePr>
            <p:xfrm>
              <a:off x="4033" y="2199"/>
              <a:ext cx="446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69" name="VISIO" r:id="rId18" imgW="707760" imgH="834120" progId="Visio.Drawing.11">
                      <p:embed/>
                    </p:oleObj>
                  </mc:Choice>
                  <mc:Fallback>
                    <p:oleObj name="VISIO" r:id="rId18" imgW="707760" imgH="834120" progId="Visio.Drawing.11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3" y="2199"/>
                            <a:ext cx="446" cy="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569" name="Line 113"/>
              <p:cNvSpPr>
                <a:spLocks noChangeShapeType="1"/>
              </p:cNvSpPr>
              <p:nvPr/>
            </p:nvSpPr>
            <p:spPr bwMode="auto">
              <a:xfrm>
                <a:off x="3841" y="234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id-ID"/>
              </a:p>
            </p:txBody>
          </p:sp>
        </p:grpSp>
        <p:graphicFrame>
          <p:nvGraphicFramePr>
            <p:cNvPr id="19570" name="Object 114"/>
            <p:cNvGraphicFramePr>
              <a:graphicFrameLocks noChangeAspect="1"/>
            </p:cNvGraphicFramePr>
            <p:nvPr/>
          </p:nvGraphicFramePr>
          <p:xfrm>
            <a:off x="4417" y="2103"/>
            <a:ext cx="1071" cy="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70" name="VISIO" r:id="rId20" imgW="1700640" imgH="1055160" progId="Visio.Drawing.11">
                    <p:embed/>
                  </p:oleObj>
                </mc:Choice>
                <mc:Fallback>
                  <p:oleObj name="VISIO" r:id="rId20" imgW="1700640" imgH="1055160" progId="Visio.Drawing.11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2103"/>
                          <a:ext cx="1071" cy="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1" name="Object 115"/>
            <p:cNvGraphicFramePr>
              <a:graphicFrameLocks noChangeAspect="1"/>
            </p:cNvGraphicFramePr>
            <p:nvPr/>
          </p:nvGraphicFramePr>
          <p:xfrm>
            <a:off x="4225" y="2487"/>
            <a:ext cx="1353" cy="1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71" name="VISIO" r:id="rId22" imgW="2147400" imgH="1855080" progId="Visio.Drawing.11">
                    <p:embed/>
                  </p:oleObj>
                </mc:Choice>
                <mc:Fallback>
                  <p:oleObj name="VISIO" r:id="rId22" imgW="2147400" imgH="1855080" progId="Visio.Drawing.11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5" y="2487"/>
                          <a:ext cx="1353" cy="1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" name="Group 116"/>
            <p:cNvGrpSpPr>
              <a:grpSpLocks/>
            </p:cNvGrpSpPr>
            <p:nvPr/>
          </p:nvGrpSpPr>
          <p:grpSpPr bwMode="auto">
            <a:xfrm>
              <a:off x="1746" y="1911"/>
              <a:ext cx="1485" cy="813"/>
              <a:chOff x="1746" y="1911"/>
              <a:chExt cx="1485" cy="813"/>
            </a:xfrm>
          </p:grpSpPr>
          <p:graphicFrame>
            <p:nvGraphicFramePr>
              <p:cNvPr id="19573" name="Object 117"/>
              <p:cNvGraphicFramePr>
                <a:graphicFrameLocks noChangeAspect="1"/>
              </p:cNvGraphicFramePr>
              <p:nvPr/>
            </p:nvGraphicFramePr>
            <p:xfrm>
              <a:off x="2785" y="2199"/>
              <a:ext cx="446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72" name="VISIO" r:id="rId24" imgW="707760" imgH="834120" progId="Visio.Drawing.11">
                      <p:embed/>
                    </p:oleObj>
                  </mc:Choice>
                  <mc:Fallback>
                    <p:oleObj name="VISIO" r:id="rId24" imgW="707760" imgH="834120" progId="Visio.Drawing.11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5" y="2199"/>
                            <a:ext cx="446" cy="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3" name="Group 118"/>
              <p:cNvGrpSpPr>
                <a:grpSpLocks/>
              </p:cNvGrpSpPr>
              <p:nvPr/>
            </p:nvGrpSpPr>
            <p:grpSpPr bwMode="auto">
              <a:xfrm>
                <a:off x="1746" y="1911"/>
                <a:ext cx="1087" cy="531"/>
                <a:chOff x="1601" y="2016"/>
                <a:chExt cx="1087" cy="531"/>
              </a:xfrm>
            </p:grpSpPr>
            <p:sp>
              <p:nvSpPr>
                <p:cNvPr id="19575" name="Line 119"/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1008" cy="3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id-ID"/>
                </a:p>
              </p:txBody>
            </p:sp>
            <p:sp>
              <p:nvSpPr>
                <p:cNvPr id="19576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1601" y="2274"/>
                  <a:ext cx="936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900" b="1" dirty="0" err="1"/>
                    <a:t>AQuarter</a:t>
                  </a:r>
                  <a:r>
                    <a:rPr lang="en-US" sz="900" b="1" dirty="0"/>
                    <a:t> Ref (A10, A11)</a:t>
                  </a:r>
                </a:p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900" b="1" dirty="0"/>
                    <a:t> IP over Ethernet/AAL5</a:t>
                  </a:r>
                </a:p>
              </p:txBody>
            </p:sp>
          </p:grpSp>
        </p:grpSp>
        <p:grpSp>
          <p:nvGrpSpPr>
            <p:cNvPr id="24" name="Group 121"/>
            <p:cNvGrpSpPr>
              <a:grpSpLocks/>
            </p:cNvGrpSpPr>
            <p:nvPr/>
          </p:nvGrpSpPr>
          <p:grpSpPr bwMode="auto">
            <a:xfrm>
              <a:off x="1969" y="2439"/>
              <a:ext cx="968" cy="1025"/>
              <a:chOff x="1824" y="2544"/>
              <a:chExt cx="968" cy="1025"/>
            </a:xfrm>
          </p:grpSpPr>
          <p:grpSp>
            <p:nvGrpSpPr>
              <p:cNvPr id="25" name="Group 122"/>
              <p:cNvGrpSpPr>
                <a:grpSpLocks/>
              </p:cNvGrpSpPr>
              <p:nvPr/>
            </p:nvGrpSpPr>
            <p:grpSpPr bwMode="auto">
              <a:xfrm>
                <a:off x="1824" y="2544"/>
                <a:ext cx="912" cy="1025"/>
                <a:chOff x="1872" y="2544"/>
                <a:chExt cx="912" cy="1025"/>
              </a:xfrm>
            </p:grpSpPr>
            <p:graphicFrame>
              <p:nvGraphicFramePr>
                <p:cNvPr id="19579" name="Object 123"/>
                <p:cNvGraphicFramePr>
                  <a:graphicFrameLocks noChangeAspect="1"/>
                </p:cNvGraphicFramePr>
                <p:nvPr/>
              </p:nvGraphicFramePr>
              <p:xfrm>
                <a:off x="1872" y="3120"/>
                <a:ext cx="457" cy="4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7273" name="VISIO" r:id="rId26" imgW="725760" imgH="713520" progId="Visio.Drawing.11">
                        <p:embed/>
                      </p:oleObj>
                    </mc:Choice>
                    <mc:Fallback>
                      <p:oleObj name="VISIO" r:id="rId26" imgW="725760" imgH="713520" progId="Visio.Drawing.11">
                        <p:embed/>
                        <p:pic>
                          <p:nvPicPr>
                            <p:cNvPr id="0" name="Picture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72" y="3120"/>
                              <a:ext cx="457" cy="44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9580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2112" y="2544"/>
                  <a:ext cx="672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id-ID"/>
                </a:p>
              </p:txBody>
            </p:sp>
            <p:sp>
              <p:nvSpPr>
                <p:cNvPr id="19581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2112" y="2544"/>
                  <a:ext cx="672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19582" name="Rectangle 126"/>
              <p:cNvSpPr>
                <a:spLocks noChangeArrowheads="1"/>
              </p:cNvSpPr>
              <p:nvPr/>
            </p:nvSpPr>
            <p:spPr bwMode="auto">
              <a:xfrm>
                <a:off x="1968" y="2784"/>
                <a:ext cx="82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900" b="1"/>
                  <a:t>RADIUS over UDP/IP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86659" y="457200"/>
            <a:ext cx="7704667" cy="304799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Teknologi</a:t>
            </a:r>
            <a:r>
              <a:rPr lang="en-US" sz="3600" b="1" dirty="0" smtClean="0"/>
              <a:t> CDMA2000 1x (EV-DO)</a:t>
            </a:r>
            <a:endParaRPr lang="en-US" sz="3600" b="1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1698"/>
            <a:ext cx="8229600" cy="549010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b="1" dirty="0"/>
              <a:t>CDMA2000 1xEV-DO </a:t>
            </a:r>
            <a:r>
              <a:rPr lang="id-ID" sz="2000" b="1" dirty="0" smtClean="0"/>
              <a:t>menawarkan </a:t>
            </a:r>
            <a:r>
              <a:rPr lang="en-US" sz="2000" b="1" i="1" dirty="0"/>
              <a:t>peak data rates </a:t>
            </a:r>
            <a:r>
              <a:rPr lang="id-ID" sz="2000" b="1" dirty="0"/>
              <a:t>lebih dari </a:t>
            </a:r>
            <a:r>
              <a:rPr lang="en-US" sz="2000" b="1" dirty="0"/>
              <a:t>2 </a:t>
            </a:r>
            <a:r>
              <a:rPr lang="en-US" sz="2000" b="1" dirty="0" smtClean="0"/>
              <a:t>Mbps;</a:t>
            </a:r>
            <a:endParaRPr lang="id-ID" sz="2000" b="1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</a:rPr>
              <a:t>CDMA200 1xEV-DO Release 0 (</a:t>
            </a:r>
            <a:r>
              <a:rPr lang="en-US" sz="1800" dirty="0" err="1">
                <a:solidFill>
                  <a:srgbClr val="FF0000"/>
                </a:solidFill>
              </a:rPr>
              <a:t>Rel</a:t>
            </a:r>
            <a:r>
              <a:rPr lang="en-US" sz="1800" dirty="0">
                <a:solidFill>
                  <a:srgbClr val="FF0000"/>
                </a:solidFill>
              </a:rPr>
              <a:t> 0) </a:t>
            </a:r>
            <a:r>
              <a:rPr lang="id-ID" sz="1800" dirty="0">
                <a:solidFill>
                  <a:srgbClr val="FF0000"/>
                </a:solidFill>
              </a:rPr>
              <a:t>menawarkan </a:t>
            </a:r>
            <a:r>
              <a:rPr lang="en-US" sz="1800" i="1" dirty="0">
                <a:solidFill>
                  <a:srgbClr val="FF0000"/>
                </a:solidFill>
              </a:rPr>
              <a:t>high-speed data access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id-ID" sz="1800" dirty="0">
                <a:solidFill>
                  <a:srgbClr val="FF0000"/>
                </a:solidFill>
              </a:rPr>
              <a:t>sampai </a:t>
            </a:r>
            <a:r>
              <a:rPr lang="en-US" sz="1800" dirty="0">
                <a:solidFill>
                  <a:srgbClr val="FF0000"/>
                </a:solidFill>
              </a:rPr>
              <a:t>2.4 </a:t>
            </a:r>
            <a:r>
              <a:rPr lang="en-US" sz="1800" dirty="0" smtClean="0">
                <a:solidFill>
                  <a:srgbClr val="FF0000"/>
                </a:solidFill>
              </a:rPr>
              <a:t>Mbps:</a:t>
            </a:r>
            <a:endParaRPr lang="id-ID" sz="1800" dirty="0">
              <a:solidFill>
                <a:srgbClr val="FF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id-ID" sz="1600" dirty="0"/>
              <a:t>Pada jaringan komersial, menawarkan </a:t>
            </a:r>
            <a:r>
              <a:rPr lang="en-US" sz="1600" dirty="0"/>
              <a:t>throughput 300-700 </a:t>
            </a:r>
            <a:r>
              <a:rPr lang="id-ID" sz="1600" dirty="0"/>
              <a:t>pada </a:t>
            </a:r>
            <a:r>
              <a:rPr lang="en-US" sz="1600" dirty="0"/>
              <a:t>forward link </a:t>
            </a:r>
            <a:r>
              <a:rPr lang="id-ID" sz="1600" dirty="0"/>
              <a:t>dan </a:t>
            </a:r>
            <a:r>
              <a:rPr lang="en-US" sz="1600" dirty="0"/>
              <a:t>70-90 kbps </a:t>
            </a:r>
            <a:r>
              <a:rPr lang="id-ID" sz="1600" dirty="0"/>
              <a:t>pada </a:t>
            </a:r>
            <a:r>
              <a:rPr lang="en-US" sz="1600" dirty="0"/>
              <a:t>reverse link</a:t>
            </a:r>
            <a:endParaRPr lang="id-ID" sz="1600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</a:rPr>
              <a:t>CDMA2000 1xEV-DO Revision A (Rev A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r>
              <a:rPr lang="id-ID" sz="1800" dirty="0">
                <a:solidFill>
                  <a:srgbClr val="FF0000"/>
                </a:solidFill>
              </a:rPr>
              <a:t> yang menawarkan </a:t>
            </a:r>
            <a:r>
              <a:rPr lang="id-ID" sz="1800" i="1" dirty="0">
                <a:solidFill>
                  <a:srgbClr val="FF0000"/>
                </a:solidFill>
              </a:rPr>
              <a:t>peak data rate </a:t>
            </a:r>
            <a:r>
              <a:rPr lang="id-ID" sz="1800" dirty="0">
                <a:solidFill>
                  <a:srgbClr val="FF0000"/>
                </a:solidFill>
              </a:rPr>
              <a:t>sampai 3,1 Mbps pada forward link dan 1,8 Mbps pada reverse </a:t>
            </a:r>
            <a:r>
              <a:rPr lang="id-ID" sz="1800" dirty="0" smtClean="0">
                <a:solidFill>
                  <a:srgbClr val="FF0000"/>
                </a:solidFill>
              </a:rPr>
              <a:t>link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endParaRPr lang="en-US" sz="1800" dirty="0">
              <a:solidFill>
                <a:srgbClr val="FF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dirty="0"/>
              <a:t>p</a:t>
            </a:r>
            <a:r>
              <a:rPr lang="id-ID" sz="1600" dirty="0" smtClean="0"/>
              <a:t>ada </a:t>
            </a:r>
            <a:r>
              <a:rPr lang="id-ID" sz="1600" dirty="0"/>
              <a:t>jaringan komersial menawarkan t</a:t>
            </a:r>
            <a:r>
              <a:rPr lang="en-US" sz="1600" dirty="0" err="1"/>
              <a:t>hroughput</a:t>
            </a:r>
            <a:r>
              <a:rPr lang="en-US" sz="1600" dirty="0"/>
              <a:t> 450-800 kbps </a:t>
            </a:r>
            <a:r>
              <a:rPr lang="id-ID" sz="1600" dirty="0"/>
              <a:t>pada </a:t>
            </a:r>
            <a:r>
              <a:rPr lang="en-US" sz="1600" dirty="0"/>
              <a:t>forward link </a:t>
            </a:r>
            <a:r>
              <a:rPr lang="id-ID" sz="1600" dirty="0"/>
              <a:t>dan </a:t>
            </a:r>
            <a:r>
              <a:rPr lang="en-US" sz="1600" dirty="0"/>
              <a:t>300-400 kbps </a:t>
            </a:r>
            <a:r>
              <a:rPr lang="id-ID" sz="1600" dirty="0"/>
              <a:t>pada </a:t>
            </a:r>
            <a:r>
              <a:rPr lang="en-US" sz="1600" dirty="0"/>
              <a:t>reverse link</a:t>
            </a:r>
            <a:endParaRPr lang="id-ID" sz="1600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</a:rPr>
              <a:t>CDMA2000 1xEV-DO Revision </a:t>
            </a:r>
            <a:r>
              <a:rPr lang="en-US" sz="1800" dirty="0" smtClean="0">
                <a:solidFill>
                  <a:srgbClr val="FF0000"/>
                </a:solidFill>
              </a:rPr>
              <a:t>B:</a:t>
            </a:r>
            <a:endParaRPr lang="id-ID" sz="1800" dirty="0">
              <a:solidFill>
                <a:srgbClr val="FF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id-ID" sz="1600" dirty="0"/>
              <a:t>Evolusi dari </a:t>
            </a:r>
            <a:r>
              <a:rPr lang="en-US" sz="1600" dirty="0"/>
              <a:t>Rev A </a:t>
            </a:r>
            <a:endParaRPr lang="id-ID" sz="1600" dirty="0"/>
          </a:p>
          <a:p>
            <a:pPr lvl="2">
              <a:lnSpc>
                <a:spcPct val="80000"/>
              </a:lnSpc>
            </a:pPr>
            <a:r>
              <a:rPr lang="id-ID" sz="1600" dirty="0"/>
              <a:t>Dapat memberikan </a:t>
            </a:r>
            <a:r>
              <a:rPr lang="en-US" sz="1600" dirty="0"/>
              <a:t>peak rates 46.5 Mbps </a:t>
            </a:r>
            <a:r>
              <a:rPr lang="id-ID" sz="1600" dirty="0"/>
              <a:t>pada </a:t>
            </a:r>
            <a:r>
              <a:rPr lang="en-US" sz="1600" i="1" dirty="0"/>
              <a:t>forward link</a:t>
            </a:r>
            <a:r>
              <a:rPr lang="en-US" sz="1600" dirty="0"/>
              <a:t> </a:t>
            </a:r>
            <a:r>
              <a:rPr lang="id-ID" sz="1600" dirty="0"/>
              <a:t>dan </a:t>
            </a:r>
            <a:r>
              <a:rPr lang="en-US" sz="1600" dirty="0"/>
              <a:t>27 Mbps </a:t>
            </a:r>
            <a:r>
              <a:rPr lang="id-ID" sz="1600" dirty="0"/>
              <a:t>pada </a:t>
            </a:r>
            <a:r>
              <a:rPr lang="en-US" sz="1600" i="1" dirty="0"/>
              <a:t>reverse link</a:t>
            </a:r>
            <a:endParaRPr lang="id-ID" sz="1600" i="1" dirty="0"/>
          </a:p>
          <a:p>
            <a:pPr lvl="2">
              <a:lnSpc>
                <a:spcPct val="80000"/>
              </a:lnSpc>
            </a:pPr>
            <a:r>
              <a:rPr lang="id-ID" sz="1600" dirty="0"/>
              <a:t>Baru akan ada tahun 2008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CDMA2000 EV-DV (Evolution-Data/Voice)</a:t>
            </a:r>
          </a:p>
          <a:p>
            <a:pPr lvl="1">
              <a:lnSpc>
                <a:spcPct val="80000"/>
              </a:lnSpc>
            </a:pPr>
            <a:r>
              <a:rPr lang="id-ID" sz="1800" dirty="0"/>
              <a:t>S</a:t>
            </a:r>
            <a:r>
              <a:rPr lang="en-US" sz="1800" dirty="0" err="1"/>
              <a:t>upports</a:t>
            </a:r>
            <a:r>
              <a:rPr lang="en-US" sz="1800" dirty="0"/>
              <a:t> downlink (forward link) data rates up to 3.1 Mbit/s and uplink (reverse link) data rates of up to 1.8 Mbit</a:t>
            </a:r>
          </a:p>
          <a:p>
            <a:pPr>
              <a:lnSpc>
                <a:spcPct val="80000"/>
              </a:lnSpc>
            </a:pPr>
            <a:endParaRPr lang="id-ID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A0F6-B5F0-47E9-B159-C6F69DDB1DF3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857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TUGAS HARI INI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71600"/>
            <a:ext cx="7704667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jaringan-jaringan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2,5G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keterangannya</a:t>
            </a:r>
            <a:r>
              <a:rPr lang="en-US" dirty="0" smtClean="0"/>
              <a:t> !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peralihan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(handover)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Terima</a:t>
            </a:r>
            <a:r>
              <a:rPr lang="en-US" sz="3600" dirty="0" smtClean="0"/>
              <a:t> </a:t>
            </a:r>
            <a:r>
              <a:rPr lang="en-US" sz="3600" dirty="0" err="1" smtClean="0"/>
              <a:t>kasih</a:t>
            </a:r>
            <a:r>
              <a:rPr lang="en-US" sz="3600" dirty="0" smtClean="0"/>
              <a:t>….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12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05785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PERENCANAAN SEL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 (</a:t>
            </a:r>
            <a:r>
              <a:rPr lang="en-US" sz="3600" b="1" i="1" dirty="0" smtClean="0">
                <a:solidFill>
                  <a:srgbClr val="FF0000"/>
                </a:solidFill>
              </a:rPr>
              <a:t>CELL PLANNING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6463949"/>
              </p:ext>
            </p:extLst>
          </p:nvPr>
        </p:nvGraphicFramePr>
        <p:xfrm>
          <a:off x="762000" y="2606747"/>
          <a:ext cx="7691044" cy="267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Visio" r:id="rId3" imgW="7647840" imgH="2656080" progId="Visio.Drawing.11">
                  <p:embed/>
                </p:oleObj>
              </mc:Choice>
              <mc:Fallback>
                <p:oleObj name="Visio" r:id="rId3" imgW="7647840" imgH="26560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06747"/>
                        <a:ext cx="7691044" cy="26708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990600" y="16764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Konsep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Sel</a:t>
            </a:r>
            <a:r>
              <a:rPr lang="en-US" b="1" dirty="0" smtClean="0">
                <a:solidFill>
                  <a:srgbClr val="0070C0"/>
                </a:solidFill>
              </a:rPr>
              <a:t> :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914400" y="180975"/>
            <a:ext cx="7424738" cy="5895975"/>
            <a:chOff x="480" y="30"/>
            <a:chExt cx="4677" cy="3714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auto">
            <a:xfrm>
              <a:off x="1448" y="30"/>
              <a:ext cx="2527" cy="4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>
                <a:cs typeface="+mn-cs"/>
              </a:endParaRPr>
            </a:p>
          </p:txBody>
        </p:sp>
        <p:grpSp>
          <p:nvGrpSpPr>
            <p:cNvPr id="12292" name="Group 4"/>
            <p:cNvGrpSpPr>
              <a:grpSpLocks/>
            </p:cNvGrpSpPr>
            <p:nvPr/>
          </p:nvGrpSpPr>
          <p:grpSpPr bwMode="auto">
            <a:xfrm>
              <a:off x="480" y="1247"/>
              <a:ext cx="4677" cy="2497"/>
              <a:chOff x="480" y="1247"/>
              <a:chExt cx="4677" cy="2497"/>
            </a:xfrm>
          </p:grpSpPr>
          <p:grpSp>
            <p:nvGrpSpPr>
              <p:cNvPr id="12294" name="Group 5"/>
              <p:cNvGrpSpPr>
                <a:grpSpLocks/>
              </p:cNvGrpSpPr>
              <p:nvPr/>
            </p:nvGrpSpPr>
            <p:grpSpPr bwMode="auto">
              <a:xfrm>
                <a:off x="480" y="1548"/>
                <a:ext cx="2592" cy="2196"/>
                <a:chOff x="480" y="1498"/>
                <a:chExt cx="2592" cy="2332"/>
              </a:xfrm>
            </p:grpSpPr>
            <p:sp>
              <p:nvSpPr>
                <p:cNvPr id="64518" name="Rectangle 6"/>
                <p:cNvSpPr>
                  <a:spLocks noChangeArrowheads="1"/>
                </p:cNvSpPr>
                <p:nvPr/>
              </p:nvSpPr>
              <p:spPr bwMode="auto">
                <a:xfrm>
                  <a:off x="480" y="3264"/>
                  <a:ext cx="662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defRPr/>
                  </a:pPr>
                  <a:r>
                    <a:rPr lang="en-US" sz="1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+mn-cs"/>
                    </a:rPr>
                    <a:t>Cluster - 1</a:t>
                  </a:r>
                </a:p>
              </p:txBody>
            </p:sp>
            <p:grpSp>
              <p:nvGrpSpPr>
                <p:cNvPr id="12368" name="Group 7"/>
                <p:cNvGrpSpPr>
                  <a:grpSpLocks/>
                </p:cNvGrpSpPr>
                <p:nvPr/>
              </p:nvGrpSpPr>
              <p:grpSpPr bwMode="auto">
                <a:xfrm>
                  <a:off x="608" y="1939"/>
                  <a:ext cx="1114" cy="1181"/>
                  <a:chOff x="1287" y="1890"/>
                  <a:chExt cx="1219" cy="1259"/>
                </a:xfrm>
              </p:grpSpPr>
              <p:grpSp>
                <p:nvGrpSpPr>
                  <p:cNvPr id="1241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680" y="2271"/>
                    <a:ext cx="404" cy="498"/>
                    <a:chOff x="1680" y="2271"/>
                    <a:chExt cx="404" cy="498"/>
                  </a:xfrm>
                </p:grpSpPr>
                <p:sp>
                  <p:nvSpPr>
                    <p:cNvPr id="64521" name="AutoShape 9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634" y="2317"/>
                      <a:ext cx="496" cy="404"/>
                    </a:xfrm>
                    <a:prstGeom prst="hexagon">
                      <a:avLst>
                        <a:gd name="adj" fmla="val 30811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522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9" y="2408"/>
                      <a:ext cx="243" cy="3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4</a:t>
                      </a:r>
                    </a:p>
                  </p:txBody>
                </p:sp>
              </p:grpSp>
              <p:grpSp>
                <p:nvGrpSpPr>
                  <p:cNvPr id="1241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471" y="1894"/>
                    <a:ext cx="396" cy="498"/>
                    <a:chOff x="1471" y="1894"/>
                    <a:chExt cx="396" cy="498"/>
                  </a:xfrm>
                </p:grpSpPr>
                <p:sp>
                  <p:nvSpPr>
                    <p:cNvPr id="64524" name="AutoShape 12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421" y="1943"/>
                      <a:ext cx="496" cy="396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525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1" y="2032"/>
                      <a:ext cx="244" cy="3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1</a:t>
                      </a:r>
                    </a:p>
                  </p:txBody>
                </p:sp>
              </p:grpSp>
              <p:grpSp>
                <p:nvGrpSpPr>
                  <p:cNvPr id="12420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890" y="1894"/>
                    <a:ext cx="396" cy="498"/>
                    <a:chOff x="1890" y="1894"/>
                    <a:chExt cx="396" cy="498"/>
                  </a:xfrm>
                </p:grpSpPr>
                <p:sp>
                  <p:nvSpPr>
                    <p:cNvPr id="64527" name="AutoShape 15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840" y="1943"/>
                      <a:ext cx="496" cy="396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528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8" y="2032"/>
                      <a:ext cx="244" cy="3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12421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288" y="2271"/>
                    <a:ext cx="396" cy="498"/>
                    <a:chOff x="1288" y="2271"/>
                    <a:chExt cx="396" cy="498"/>
                  </a:xfrm>
                </p:grpSpPr>
                <p:sp>
                  <p:nvSpPr>
                    <p:cNvPr id="64530" name="AutoShape 18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239" y="2320"/>
                      <a:ext cx="496" cy="396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531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9" y="2408"/>
                      <a:ext cx="245" cy="3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3</a:t>
                      </a:r>
                    </a:p>
                  </p:txBody>
                </p:sp>
              </p:grpSp>
              <p:grpSp>
                <p:nvGrpSpPr>
                  <p:cNvPr id="12422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1497" y="2647"/>
                    <a:ext cx="398" cy="498"/>
                    <a:chOff x="1497" y="2647"/>
                    <a:chExt cx="398" cy="498"/>
                  </a:xfrm>
                </p:grpSpPr>
                <p:sp>
                  <p:nvSpPr>
                    <p:cNvPr id="64533" name="AutoShape 21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449" y="2695"/>
                      <a:ext cx="496" cy="398"/>
                    </a:xfrm>
                    <a:prstGeom prst="hexagon">
                      <a:avLst>
                        <a:gd name="adj" fmla="val 31276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534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9" y="2784"/>
                      <a:ext cx="246" cy="3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6</a:t>
                      </a:r>
                    </a:p>
                  </p:txBody>
                </p:sp>
              </p:grpSp>
              <p:grpSp>
                <p:nvGrpSpPr>
                  <p:cNvPr id="1242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916" y="2647"/>
                    <a:ext cx="396" cy="498"/>
                    <a:chOff x="1916" y="2647"/>
                    <a:chExt cx="396" cy="498"/>
                  </a:xfrm>
                </p:grpSpPr>
                <p:sp>
                  <p:nvSpPr>
                    <p:cNvPr id="64536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867" y="2696"/>
                      <a:ext cx="496" cy="396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537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7" y="2784"/>
                      <a:ext cx="245" cy="3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7</a:t>
                      </a:r>
                    </a:p>
                  </p:txBody>
                </p:sp>
              </p:grpSp>
              <p:grpSp>
                <p:nvGrpSpPr>
                  <p:cNvPr id="12424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099" y="2271"/>
                    <a:ext cx="396" cy="498"/>
                    <a:chOff x="2099" y="2271"/>
                    <a:chExt cx="396" cy="498"/>
                  </a:xfrm>
                </p:grpSpPr>
                <p:sp>
                  <p:nvSpPr>
                    <p:cNvPr id="64539" name="AutoShape 27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2049" y="2320"/>
                      <a:ext cx="496" cy="396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540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7" y="2408"/>
                      <a:ext cx="244" cy="3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5</a:t>
                      </a:r>
                    </a:p>
                  </p:txBody>
                </p:sp>
              </p:grpSp>
              <p:sp>
                <p:nvSpPr>
                  <p:cNvPr id="12425" name="Freeform 29"/>
                  <p:cNvSpPr>
                    <a:spLocks/>
                  </p:cNvSpPr>
                  <p:nvPr/>
                </p:nvSpPr>
                <p:spPr bwMode="auto">
                  <a:xfrm>
                    <a:off x="1287" y="1890"/>
                    <a:ext cx="1219" cy="1259"/>
                  </a:xfrm>
                  <a:custGeom>
                    <a:avLst/>
                    <a:gdLst>
                      <a:gd name="T0" fmla="*/ 180 w 1219"/>
                      <a:gd name="T1" fmla="*/ 371 h 1259"/>
                      <a:gd name="T2" fmla="*/ 180 w 1219"/>
                      <a:gd name="T3" fmla="*/ 118 h 1259"/>
                      <a:gd name="T4" fmla="*/ 384 w 1219"/>
                      <a:gd name="T5" fmla="*/ 0 h 1259"/>
                      <a:gd name="T6" fmla="*/ 597 w 1219"/>
                      <a:gd name="T7" fmla="*/ 127 h 1259"/>
                      <a:gd name="T8" fmla="*/ 809 w 1219"/>
                      <a:gd name="T9" fmla="*/ 0 h 1259"/>
                      <a:gd name="T10" fmla="*/ 1014 w 1219"/>
                      <a:gd name="T11" fmla="*/ 127 h 1259"/>
                      <a:gd name="T12" fmla="*/ 1014 w 1219"/>
                      <a:gd name="T13" fmla="*/ 380 h 1259"/>
                      <a:gd name="T14" fmla="*/ 1218 w 1219"/>
                      <a:gd name="T15" fmla="*/ 516 h 1259"/>
                      <a:gd name="T16" fmla="*/ 1218 w 1219"/>
                      <a:gd name="T17" fmla="*/ 760 h 1259"/>
                      <a:gd name="T18" fmla="*/ 1030 w 1219"/>
                      <a:gd name="T19" fmla="*/ 878 h 1259"/>
                      <a:gd name="T20" fmla="*/ 1030 w 1219"/>
                      <a:gd name="T21" fmla="*/ 1131 h 1259"/>
                      <a:gd name="T22" fmla="*/ 834 w 1219"/>
                      <a:gd name="T23" fmla="*/ 1258 h 1259"/>
                      <a:gd name="T24" fmla="*/ 621 w 1219"/>
                      <a:gd name="T25" fmla="*/ 1140 h 1259"/>
                      <a:gd name="T26" fmla="*/ 417 w 1219"/>
                      <a:gd name="T27" fmla="*/ 1258 h 1259"/>
                      <a:gd name="T28" fmla="*/ 204 w 1219"/>
                      <a:gd name="T29" fmla="*/ 1140 h 1259"/>
                      <a:gd name="T30" fmla="*/ 204 w 1219"/>
                      <a:gd name="T31" fmla="*/ 878 h 1259"/>
                      <a:gd name="T32" fmla="*/ 0 w 1219"/>
                      <a:gd name="T33" fmla="*/ 769 h 1259"/>
                      <a:gd name="T34" fmla="*/ 0 w 1219"/>
                      <a:gd name="T35" fmla="*/ 507 h 1259"/>
                      <a:gd name="T36" fmla="*/ 180 w 1219"/>
                      <a:gd name="T37" fmla="*/ 371 h 125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219"/>
                      <a:gd name="T58" fmla="*/ 0 h 1259"/>
                      <a:gd name="T59" fmla="*/ 1219 w 1219"/>
                      <a:gd name="T60" fmla="*/ 1259 h 125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219" h="1259">
                        <a:moveTo>
                          <a:pt x="180" y="371"/>
                        </a:moveTo>
                        <a:lnTo>
                          <a:pt x="180" y="118"/>
                        </a:lnTo>
                        <a:lnTo>
                          <a:pt x="384" y="0"/>
                        </a:lnTo>
                        <a:lnTo>
                          <a:pt x="597" y="127"/>
                        </a:lnTo>
                        <a:lnTo>
                          <a:pt x="809" y="0"/>
                        </a:lnTo>
                        <a:lnTo>
                          <a:pt x="1014" y="127"/>
                        </a:lnTo>
                        <a:lnTo>
                          <a:pt x="1014" y="380"/>
                        </a:lnTo>
                        <a:lnTo>
                          <a:pt x="1218" y="516"/>
                        </a:lnTo>
                        <a:lnTo>
                          <a:pt x="1218" y="760"/>
                        </a:lnTo>
                        <a:lnTo>
                          <a:pt x="1030" y="878"/>
                        </a:lnTo>
                        <a:lnTo>
                          <a:pt x="1030" y="1131"/>
                        </a:lnTo>
                        <a:lnTo>
                          <a:pt x="834" y="1258"/>
                        </a:lnTo>
                        <a:lnTo>
                          <a:pt x="621" y="1140"/>
                        </a:lnTo>
                        <a:lnTo>
                          <a:pt x="417" y="1258"/>
                        </a:lnTo>
                        <a:lnTo>
                          <a:pt x="204" y="1140"/>
                        </a:lnTo>
                        <a:lnTo>
                          <a:pt x="204" y="878"/>
                        </a:lnTo>
                        <a:lnTo>
                          <a:pt x="0" y="769"/>
                        </a:lnTo>
                        <a:lnTo>
                          <a:pt x="0" y="507"/>
                        </a:lnTo>
                        <a:lnTo>
                          <a:pt x="180" y="371"/>
                        </a:lnTo>
                      </a:path>
                    </a:pathLst>
                  </a:custGeom>
                  <a:noFill/>
                  <a:ln w="50800" cap="rnd">
                    <a:solidFill>
                      <a:srgbClr val="FC012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2369" name="Group 30"/>
                <p:cNvGrpSpPr>
                  <a:grpSpLocks/>
                </p:cNvGrpSpPr>
                <p:nvPr/>
              </p:nvGrpSpPr>
              <p:grpSpPr bwMode="auto">
                <a:xfrm>
                  <a:off x="1740" y="3006"/>
                  <a:ext cx="370" cy="467"/>
                  <a:chOff x="2526" y="3027"/>
                  <a:chExt cx="404" cy="498"/>
                </a:xfrm>
              </p:grpSpPr>
              <p:sp>
                <p:nvSpPr>
                  <p:cNvPr id="64543" name="AutoShape 31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479" y="3074"/>
                    <a:ext cx="498" cy="404"/>
                  </a:xfrm>
                  <a:prstGeom prst="hexagon">
                    <a:avLst>
                      <a:gd name="adj" fmla="val 30811"/>
                      <a:gd name="vf" fmla="val 11547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d-ID">
                      <a:cs typeface="+mn-cs"/>
                    </a:endParaRPr>
                  </a:p>
                </p:txBody>
              </p:sp>
              <p:sp>
                <p:nvSpPr>
                  <p:cNvPr id="6454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636" y="3160"/>
                    <a:ext cx="242" cy="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+mn-cs"/>
                      </a:rPr>
                      <a:t>4</a:t>
                    </a:r>
                  </a:p>
                </p:txBody>
              </p:sp>
            </p:grpSp>
            <p:grpSp>
              <p:nvGrpSpPr>
                <p:cNvPr id="12370" name="Group 33"/>
                <p:cNvGrpSpPr>
                  <a:grpSpLocks/>
                </p:cNvGrpSpPr>
                <p:nvPr/>
              </p:nvGrpSpPr>
              <p:grpSpPr bwMode="auto">
                <a:xfrm>
                  <a:off x="1549" y="2652"/>
                  <a:ext cx="362" cy="467"/>
                  <a:chOff x="2317" y="2650"/>
                  <a:chExt cx="396" cy="498"/>
                </a:xfrm>
              </p:grpSpPr>
              <p:sp>
                <p:nvSpPr>
                  <p:cNvPr id="64546" name="AutoShape 34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266" y="2701"/>
                    <a:ext cx="498" cy="396"/>
                  </a:xfrm>
                  <a:prstGeom prst="hexagon">
                    <a:avLst>
                      <a:gd name="adj" fmla="val 31434"/>
                      <a:gd name="vf" fmla="val 11547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d-ID">
                      <a:cs typeface="+mn-cs"/>
                    </a:endParaRPr>
                  </a:p>
                </p:txBody>
              </p:sp>
              <p:sp>
                <p:nvSpPr>
                  <p:cNvPr id="6454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425" y="2786"/>
                    <a:ext cx="244" cy="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+mn-cs"/>
                      </a:rPr>
                      <a:t>1</a:t>
                    </a:r>
                  </a:p>
                </p:txBody>
              </p:sp>
            </p:grpSp>
            <p:grpSp>
              <p:nvGrpSpPr>
                <p:cNvPr id="12371" name="Group 36"/>
                <p:cNvGrpSpPr>
                  <a:grpSpLocks/>
                </p:cNvGrpSpPr>
                <p:nvPr/>
              </p:nvGrpSpPr>
              <p:grpSpPr bwMode="auto">
                <a:xfrm>
                  <a:off x="1932" y="2652"/>
                  <a:ext cx="362" cy="467"/>
                  <a:chOff x="2736" y="2650"/>
                  <a:chExt cx="396" cy="498"/>
                </a:xfrm>
              </p:grpSpPr>
              <p:sp>
                <p:nvSpPr>
                  <p:cNvPr id="64549" name="AutoShape 37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685" y="2701"/>
                    <a:ext cx="498" cy="396"/>
                  </a:xfrm>
                  <a:prstGeom prst="hexagon">
                    <a:avLst>
                      <a:gd name="adj" fmla="val 31434"/>
                      <a:gd name="vf" fmla="val 11547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d-ID">
                      <a:cs typeface="+mn-cs"/>
                    </a:endParaRPr>
                  </a:p>
                </p:txBody>
              </p:sp>
              <p:sp>
                <p:nvSpPr>
                  <p:cNvPr id="6455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844" y="2786"/>
                    <a:ext cx="244" cy="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+mn-cs"/>
                      </a:rPr>
                      <a:t>2</a:t>
                    </a:r>
                  </a:p>
                </p:txBody>
              </p:sp>
            </p:grpSp>
            <p:grpSp>
              <p:nvGrpSpPr>
                <p:cNvPr id="12372" name="Group 39"/>
                <p:cNvGrpSpPr>
                  <a:grpSpLocks/>
                </p:cNvGrpSpPr>
                <p:nvPr/>
              </p:nvGrpSpPr>
              <p:grpSpPr bwMode="auto">
                <a:xfrm>
                  <a:off x="1382" y="3006"/>
                  <a:ext cx="362" cy="467"/>
                  <a:chOff x="2134" y="3027"/>
                  <a:chExt cx="396" cy="498"/>
                </a:xfrm>
              </p:grpSpPr>
              <p:sp>
                <p:nvSpPr>
                  <p:cNvPr id="64552" name="AutoShape 40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083" y="3078"/>
                    <a:ext cx="498" cy="396"/>
                  </a:xfrm>
                  <a:prstGeom prst="hexagon">
                    <a:avLst>
                      <a:gd name="adj" fmla="val 31434"/>
                      <a:gd name="vf" fmla="val 11547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d-ID">
                      <a:cs typeface="+mn-cs"/>
                    </a:endParaRPr>
                  </a:p>
                </p:txBody>
              </p:sp>
              <p:sp>
                <p:nvSpPr>
                  <p:cNvPr id="6455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242" y="3160"/>
                    <a:ext cx="244" cy="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+mn-cs"/>
                      </a:rPr>
                      <a:t>3</a:t>
                    </a:r>
                  </a:p>
                </p:txBody>
              </p:sp>
            </p:grpSp>
            <p:grpSp>
              <p:nvGrpSpPr>
                <p:cNvPr id="12373" name="Group 42"/>
                <p:cNvGrpSpPr>
                  <a:grpSpLocks/>
                </p:cNvGrpSpPr>
                <p:nvPr/>
              </p:nvGrpSpPr>
              <p:grpSpPr bwMode="auto">
                <a:xfrm>
                  <a:off x="1573" y="3359"/>
                  <a:ext cx="364" cy="467"/>
                  <a:chOff x="2343" y="3403"/>
                  <a:chExt cx="398" cy="498"/>
                </a:xfrm>
              </p:grpSpPr>
              <p:sp>
                <p:nvSpPr>
                  <p:cNvPr id="64555" name="AutoShape 43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294" y="3453"/>
                    <a:ext cx="496" cy="398"/>
                  </a:xfrm>
                  <a:prstGeom prst="hexagon">
                    <a:avLst>
                      <a:gd name="adj" fmla="val 31276"/>
                      <a:gd name="vf" fmla="val 11547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d-ID">
                      <a:cs typeface="+mn-cs"/>
                    </a:endParaRPr>
                  </a:p>
                </p:txBody>
              </p:sp>
              <p:sp>
                <p:nvSpPr>
                  <p:cNvPr id="64556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3539"/>
                    <a:ext cx="244" cy="3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+mn-cs"/>
                      </a:rPr>
                      <a:t>6</a:t>
                    </a:r>
                  </a:p>
                </p:txBody>
              </p:sp>
            </p:grpSp>
            <p:grpSp>
              <p:nvGrpSpPr>
                <p:cNvPr id="12374" name="Group 45"/>
                <p:cNvGrpSpPr>
                  <a:grpSpLocks/>
                </p:cNvGrpSpPr>
                <p:nvPr/>
              </p:nvGrpSpPr>
              <p:grpSpPr bwMode="auto">
                <a:xfrm>
                  <a:off x="1956" y="3359"/>
                  <a:ext cx="362" cy="467"/>
                  <a:chOff x="2762" y="3403"/>
                  <a:chExt cx="396" cy="498"/>
                </a:xfrm>
              </p:grpSpPr>
              <p:sp>
                <p:nvSpPr>
                  <p:cNvPr id="64558" name="AutoShape 46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712" y="3454"/>
                    <a:ext cx="496" cy="396"/>
                  </a:xfrm>
                  <a:prstGeom prst="hexagon">
                    <a:avLst>
                      <a:gd name="adj" fmla="val 31434"/>
                      <a:gd name="vf" fmla="val 11547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d-ID">
                      <a:cs typeface="+mn-cs"/>
                    </a:endParaRPr>
                  </a:p>
                </p:txBody>
              </p:sp>
              <p:sp>
                <p:nvSpPr>
                  <p:cNvPr id="64559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2870" y="3539"/>
                    <a:ext cx="244" cy="3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+mn-cs"/>
                      </a:rPr>
                      <a:t>7</a:t>
                    </a:r>
                  </a:p>
                </p:txBody>
              </p:sp>
            </p:grpSp>
            <p:grpSp>
              <p:nvGrpSpPr>
                <p:cNvPr id="12375" name="Group 48"/>
                <p:cNvGrpSpPr>
                  <a:grpSpLocks/>
                </p:cNvGrpSpPr>
                <p:nvPr/>
              </p:nvGrpSpPr>
              <p:grpSpPr bwMode="auto">
                <a:xfrm>
                  <a:off x="2123" y="3006"/>
                  <a:ext cx="362" cy="467"/>
                  <a:chOff x="2945" y="3027"/>
                  <a:chExt cx="396" cy="498"/>
                </a:xfrm>
              </p:grpSpPr>
              <p:sp>
                <p:nvSpPr>
                  <p:cNvPr id="64561" name="AutoShape 49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894" y="3078"/>
                    <a:ext cx="498" cy="396"/>
                  </a:xfrm>
                  <a:prstGeom prst="hexagon">
                    <a:avLst>
                      <a:gd name="adj" fmla="val 31434"/>
                      <a:gd name="vf" fmla="val 11547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d-ID">
                      <a:cs typeface="+mn-cs"/>
                    </a:endParaRPr>
                  </a:p>
                </p:txBody>
              </p:sp>
              <p:sp>
                <p:nvSpPr>
                  <p:cNvPr id="64562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053" y="3160"/>
                    <a:ext cx="244" cy="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12376" name="Freeform 51"/>
                <p:cNvSpPr>
                  <a:spLocks/>
                </p:cNvSpPr>
                <p:nvPr/>
              </p:nvSpPr>
              <p:spPr bwMode="auto">
                <a:xfrm>
                  <a:off x="1381" y="2648"/>
                  <a:ext cx="1114" cy="1182"/>
                </a:xfrm>
                <a:custGeom>
                  <a:avLst/>
                  <a:gdLst>
                    <a:gd name="T0" fmla="*/ 164 w 1219"/>
                    <a:gd name="T1" fmla="*/ 348 h 1259"/>
                    <a:gd name="T2" fmla="*/ 164 w 1219"/>
                    <a:gd name="T3" fmla="*/ 111 h 1259"/>
                    <a:gd name="T4" fmla="*/ 351 w 1219"/>
                    <a:gd name="T5" fmla="*/ 0 h 1259"/>
                    <a:gd name="T6" fmla="*/ 546 w 1219"/>
                    <a:gd name="T7" fmla="*/ 119 h 1259"/>
                    <a:gd name="T8" fmla="*/ 739 w 1219"/>
                    <a:gd name="T9" fmla="*/ 0 h 1259"/>
                    <a:gd name="T10" fmla="*/ 927 w 1219"/>
                    <a:gd name="T11" fmla="*/ 119 h 1259"/>
                    <a:gd name="T12" fmla="*/ 927 w 1219"/>
                    <a:gd name="T13" fmla="*/ 357 h 1259"/>
                    <a:gd name="T14" fmla="*/ 1113 w 1219"/>
                    <a:gd name="T15" fmla="*/ 484 h 1259"/>
                    <a:gd name="T16" fmla="*/ 1113 w 1219"/>
                    <a:gd name="T17" fmla="*/ 714 h 1259"/>
                    <a:gd name="T18" fmla="*/ 941 w 1219"/>
                    <a:gd name="T19" fmla="*/ 824 h 1259"/>
                    <a:gd name="T20" fmla="*/ 941 w 1219"/>
                    <a:gd name="T21" fmla="*/ 1062 h 1259"/>
                    <a:gd name="T22" fmla="*/ 762 w 1219"/>
                    <a:gd name="T23" fmla="*/ 1181 h 1259"/>
                    <a:gd name="T24" fmla="*/ 568 w 1219"/>
                    <a:gd name="T25" fmla="*/ 1070 h 1259"/>
                    <a:gd name="T26" fmla="*/ 381 w 1219"/>
                    <a:gd name="T27" fmla="*/ 1181 h 1259"/>
                    <a:gd name="T28" fmla="*/ 186 w 1219"/>
                    <a:gd name="T29" fmla="*/ 1070 h 1259"/>
                    <a:gd name="T30" fmla="*/ 186 w 1219"/>
                    <a:gd name="T31" fmla="*/ 824 h 1259"/>
                    <a:gd name="T32" fmla="*/ 0 w 1219"/>
                    <a:gd name="T33" fmla="*/ 722 h 1259"/>
                    <a:gd name="T34" fmla="*/ 0 w 1219"/>
                    <a:gd name="T35" fmla="*/ 476 h 1259"/>
                    <a:gd name="T36" fmla="*/ 164 w 1219"/>
                    <a:gd name="T37" fmla="*/ 348 h 125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19"/>
                    <a:gd name="T58" fmla="*/ 0 h 1259"/>
                    <a:gd name="T59" fmla="*/ 1219 w 1219"/>
                    <a:gd name="T60" fmla="*/ 1259 h 125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19" h="1259">
                      <a:moveTo>
                        <a:pt x="180" y="371"/>
                      </a:moveTo>
                      <a:lnTo>
                        <a:pt x="180" y="118"/>
                      </a:lnTo>
                      <a:lnTo>
                        <a:pt x="384" y="0"/>
                      </a:lnTo>
                      <a:lnTo>
                        <a:pt x="597" y="127"/>
                      </a:lnTo>
                      <a:lnTo>
                        <a:pt x="809" y="0"/>
                      </a:lnTo>
                      <a:lnTo>
                        <a:pt x="1014" y="127"/>
                      </a:lnTo>
                      <a:lnTo>
                        <a:pt x="1014" y="380"/>
                      </a:lnTo>
                      <a:lnTo>
                        <a:pt x="1218" y="516"/>
                      </a:lnTo>
                      <a:lnTo>
                        <a:pt x="1218" y="760"/>
                      </a:lnTo>
                      <a:lnTo>
                        <a:pt x="1030" y="878"/>
                      </a:lnTo>
                      <a:lnTo>
                        <a:pt x="1030" y="1131"/>
                      </a:lnTo>
                      <a:lnTo>
                        <a:pt x="834" y="1258"/>
                      </a:lnTo>
                      <a:lnTo>
                        <a:pt x="621" y="1140"/>
                      </a:lnTo>
                      <a:lnTo>
                        <a:pt x="417" y="1258"/>
                      </a:lnTo>
                      <a:lnTo>
                        <a:pt x="204" y="1140"/>
                      </a:lnTo>
                      <a:lnTo>
                        <a:pt x="204" y="878"/>
                      </a:lnTo>
                      <a:lnTo>
                        <a:pt x="0" y="769"/>
                      </a:lnTo>
                      <a:lnTo>
                        <a:pt x="0" y="507"/>
                      </a:lnTo>
                      <a:lnTo>
                        <a:pt x="180" y="371"/>
                      </a:lnTo>
                    </a:path>
                  </a:pathLst>
                </a:custGeom>
                <a:noFill/>
                <a:ln w="50800" cap="rnd">
                  <a:solidFill>
                    <a:srgbClr val="003E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12377" name="Group 52"/>
                <p:cNvGrpSpPr>
                  <a:grpSpLocks/>
                </p:cNvGrpSpPr>
                <p:nvPr/>
              </p:nvGrpSpPr>
              <p:grpSpPr bwMode="auto">
                <a:xfrm>
                  <a:off x="1869" y="1942"/>
                  <a:ext cx="370" cy="467"/>
                  <a:chOff x="2667" y="1893"/>
                  <a:chExt cx="404" cy="498"/>
                </a:xfrm>
              </p:grpSpPr>
              <p:sp>
                <p:nvSpPr>
                  <p:cNvPr id="64565" name="AutoShape 53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620" y="1940"/>
                    <a:ext cx="498" cy="404"/>
                  </a:xfrm>
                  <a:prstGeom prst="hexagon">
                    <a:avLst>
                      <a:gd name="adj" fmla="val 30811"/>
                      <a:gd name="vf" fmla="val 11547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d-ID">
                      <a:cs typeface="+mn-cs"/>
                    </a:endParaRPr>
                  </a:p>
                </p:txBody>
              </p:sp>
              <p:sp>
                <p:nvSpPr>
                  <p:cNvPr id="6456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7" y="2031"/>
                    <a:ext cx="242" cy="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+mn-cs"/>
                      </a:rPr>
                      <a:t>4</a:t>
                    </a:r>
                  </a:p>
                </p:txBody>
              </p:sp>
            </p:grpSp>
            <p:grpSp>
              <p:nvGrpSpPr>
                <p:cNvPr id="12378" name="Group 55"/>
                <p:cNvGrpSpPr>
                  <a:grpSpLocks/>
                </p:cNvGrpSpPr>
                <p:nvPr/>
              </p:nvGrpSpPr>
              <p:grpSpPr bwMode="auto">
                <a:xfrm>
                  <a:off x="1678" y="1588"/>
                  <a:ext cx="362" cy="467"/>
                  <a:chOff x="2458" y="1516"/>
                  <a:chExt cx="396" cy="498"/>
                </a:xfrm>
              </p:grpSpPr>
              <p:sp>
                <p:nvSpPr>
                  <p:cNvPr id="64568" name="AutoShape 56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407" y="1567"/>
                    <a:ext cx="498" cy="396"/>
                  </a:xfrm>
                  <a:prstGeom prst="hexagon">
                    <a:avLst>
                      <a:gd name="adj" fmla="val 31434"/>
                      <a:gd name="vf" fmla="val 11547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d-ID">
                      <a:cs typeface="+mn-cs"/>
                    </a:endParaRPr>
                  </a:p>
                </p:txBody>
              </p:sp>
              <p:sp>
                <p:nvSpPr>
                  <p:cNvPr id="64569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1656"/>
                    <a:ext cx="244" cy="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+mn-cs"/>
                      </a:rPr>
                      <a:t>1</a:t>
                    </a:r>
                  </a:p>
                </p:txBody>
              </p:sp>
            </p:grpSp>
            <p:grpSp>
              <p:nvGrpSpPr>
                <p:cNvPr id="12379" name="Group 58"/>
                <p:cNvGrpSpPr>
                  <a:grpSpLocks/>
                </p:cNvGrpSpPr>
                <p:nvPr/>
              </p:nvGrpSpPr>
              <p:grpSpPr bwMode="auto">
                <a:xfrm>
                  <a:off x="2061" y="1588"/>
                  <a:ext cx="362" cy="467"/>
                  <a:chOff x="2877" y="1516"/>
                  <a:chExt cx="396" cy="498"/>
                </a:xfrm>
              </p:grpSpPr>
              <p:sp>
                <p:nvSpPr>
                  <p:cNvPr id="64571" name="AutoShape 59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826" y="1567"/>
                    <a:ext cx="498" cy="396"/>
                  </a:xfrm>
                  <a:prstGeom prst="hexagon">
                    <a:avLst>
                      <a:gd name="adj" fmla="val 31434"/>
                      <a:gd name="vf" fmla="val 11547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d-ID">
                      <a:cs typeface="+mn-cs"/>
                    </a:endParaRPr>
                  </a:p>
                </p:txBody>
              </p:sp>
              <p:sp>
                <p:nvSpPr>
                  <p:cNvPr id="64572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985" y="1656"/>
                    <a:ext cx="244" cy="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+mn-cs"/>
                      </a:rPr>
                      <a:t>2</a:t>
                    </a:r>
                  </a:p>
                </p:txBody>
              </p:sp>
            </p:grpSp>
            <p:grpSp>
              <p:nvGrpSpPr>
                <p:cNvPr id="12380" name="Group 61"/>
                <p:cNvGrpSpPr>
                  <a:grpSpLocks/>
                </p:cNvGrpSpPr>
                <p:nvPr/>
              </p:nvGrpSpPr>
              <p:grpSpPr bwMode="auto">
                <a:xfrm>
                  <a:off x="1511" y="1942"/>
                  <a:ext cx="362" cy="467"/>
                  <a:chOff x="2275" y="1893"/>
                  <a:chExt cx="396" cy="498"/>
                </a:xfrm>
              </p:grpSpPr>
              <p:sp>
                <p:nvSpPr>
                  <p:cNvPr id="64574" name="AutoShape 62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224" y="1944"/>
                    <a:ext cx="498" cy="396"/>
                  </a:xfrm>
                  <a:prstGeom prst="hexagon">
                    <a:avLst>
                      <a:gd name="adj" fmla="val 31434"/>
                      <a:gd name="vf" fmla="val 11547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d-ID">
                      <a:cs typeface="+mn-cs"/>
                    </a:endParaRPr>
                  </a:p>
                </p:txBody>
              </p:sp>
              <p:sp>
                <p:nvSpPr>
                  <p:cNvPr id="64575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2031"/>
                    <a:ext cx="244" cy="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+mn-cs"/>
                      </a:rPr>
                      <a:t>3</a:t>
                    </a:r>
                  </a:p>
                </p:txBody>
              </p:sp>
            </p:grpSp>
            <p:grpSp>
              <p:nvGrpSpPr>
                <p:cNvPr id="12381" name="Group 64"/>
                <p:cNvGrpSpPr>
                  <a:grpSpLocks/>
                </p:cNvGrpSpPr>
                <p:nvPr/>
              </p:nvGrpSpPr>
              <p:grpSpPr bwMode="auto">
                <a:xfrm>
                  <a:off x="1702" y="2294"/>
                  <a:ext cx="364" cy="468"/>
                  <a:chOff x="2484" y="2269"/>
                  <a:chExt cx="398" cy="498"/>
                </a:xfrm>
              </p:grpSpPr>
              <p:sp>
                <p:nvSpPr>
                  <p:cNvPr id="64577" name="AutoShape 65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435" y="2318"/>
                    <a:ext cx="496" cy="398"/>
                  </a:xfrm>
                  <a:prstGeom prst="hexagon">
                    <a:avLst>
                      <a:gd name="adj" fmla="val 31276"/>
                      <a:gd name="vf" fmla="val 11547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d-ID">
                      <a:cs typeface="+mn-cs"/>
                    </a:endParaRPr>
                  </a:p>
                </p:txBody>
              </p:sp>
              <p:sp>
                <p:nvSpPr>
                  <p:cNvPr id="64578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407"/>
                    <a:ext cx="244" cy="3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+mn-cs"/>
                      </a:rPr>
                      <a:t>6</a:t>
                    </a:r>
                  </a:p>
                </p:txBody>
              </p:sp>
            </p:grpSp>
            <p:grpSp>
              <p:nvGrpSpPr>
                <p:cNvPr id="12382" name="Group 67"/>
                <p:cNvGrpSpPr>
                  <a:grpSpLocks/>
                </p:cNvGrpSpPr>
                <p:nvPr/>
              </p:nvGrpSpPr>
              <p:grpSpPr bwMode="auto">
                <a:xfrm>
                  <a:off x="2085" y="2294"/>
                  <a:ext cx="362" cy="468"/>
                  <a:chOff x="2903" y="2269"/>
                  <a:chExt cx="396" cy="498"/>
                </a:xfrm>
              </p:grpSpPr>
              <p:sp>
                <p:nvSpPr>
                  <p:cNvPr id="64580" name="AutoShape 68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853" y="2319"/>
                    <a:ext cx="496" cy="396"/>
                  </a:xfrm>
                  <a:prstGeom prst="hexagon">
                    <a:avLst>
                      <a:gd name="adj" fmla="val 31434"/>
                      <a:gd name="vf" fmla="val 11547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d-ID">
                      <a:cs typeface="+mn-cs"/>
                    </a:endParaRPr>
                  </a:p>
                </p:txBody>
              </p:sp>
              <p:sp>
                <p:nvSpPr>
                  <p:cNvPr id="64581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011" y="2407"/>
                    <a:ext cx="244" cy="3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+mn-cs"/>
                      </a:rPr>
                      <a:t>7</a:t>
                    </a:r>
                  </a:p>
                </p:txBody>
              </p:sp>
            </p:grpSp>
            <p:grpSp>
              <p:nvGrpSpPr>
                <p:cNvPr id="12383" name="Group 70"/>
                <p:cNvGrpSpPr>
                  <a:grpSpLocks/>
                </p:cNvGrpSpPr>
                <p:nvPr/>
              </p:nvGrpSpPr>
              <p:grpSpPr bwMode="auto">
                <a:xfrm>
                  <a:off x="2252" y="1942"/>
                  <a:ext cx="362" cy="467"/>
                  <a:chOff x="3086" y="1893"/>
                  <a:chExt cx="396" cy="498"/>
                </a:xfrm>
              </p:grpSpPr>
              <p:sp>
                <p:nvSpPr>
                  <p:cNvPr id="64583" name="AutoShape 71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035" y="1944"/>
                    <a:ext cx="498" cy="396"/>
                  </a:xfrm>
                  <a:prstGeom prst="hexagon">
                    <a:avLst>
                      <a:gd name="adj" fmla="val 31434"/>
                      <a:gd name="vf" fmla="val 11547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d-ID">
                      <a:cs typeface="+mn-cs"/>
                    </a:endParaRPr>
                  </a:p>
                </p:txBody>
              </p:sp>
              <p:sp>
                <p:nvSpPr>
                  <p:cNvPr id="6458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3194" y="2031"/>
                    <a:ext cx="244" cy="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12384" name="Freeform 73"/>
                <p:cNvSpPr>
                  <a:spLocks/>
                </p:cNvSpPr>
                <p:nvPr/>
              </p:nvSpPr>
              <p:spPr bwMode="auto">
                <a:xfrm>
                  <a:off x="1510" y="1584"/>
                  <a:ext cx="1114" cy="1182"/>
                </a:xfrm>
                <a:custGeom>
                  <a:avLst/>
                  <a:gdLst>
                    <a:gd name="T0" fmla="*/ 164 w 1219"/>
                    <a:gd name="T1" fmla="*/ 348 h 1259"/>
                    <a:gd name="T2" fmla="*/ 164 w 1219"/>
                    <a:gd name="T3" fmla="*/ 111 h 1259"/>
                    <a:gd name="T4" fmla="*/ 351 w 1219"/>
                    <a:gd name="T5" fmla="*/ 0 h 1259"/>
                    <a:gd name="T6" fmla="*/ 546 w 1219"/>
                    <a:gd name="T7" fmla="*/ 119 h 1259"/>
                    <a:gd name="T8" fmla="*/ 739 w 1219"/>
                    <a:gd name="T9" fmla="*/ 0 h 1259"/>
                    <a:gd name="T10" fmla="*/ 927 w 1219"/>
                    <a:gd name="T11" fmla="*/ 119 h 1259"/>
                    <a:gd name="T12" fmla="*/ 927 w 1219"/>
                    <a:gd name="T13" fmla="*/ 357 h 1259"/>
                    <a:gd name="T14" fmla="*/ 1113 w 1219"/>
                    <a:gd name="T15" fmla="*/ 484 h 1259"/>
                    <a:gd name="T16" fmla="*/ 1113 w 1219"/>
                    <a:gd name="T17" fmla="*/ 714 h 1259"/>
                    <a:gd name="T18" fmla="*/ 941 w 1219"/>
                    <a:gd name="T19" fmla="*/ 824 h 1259"/>
                    <a:gd name="T20" fmla="*/ 941 w 1219"/>
                    <a:gd name="T21" fmla="*/ 1062 h 1259"/>
                    <a:gd name="T22" fmla="*/ 762 w 1219"/>
                    <a:gd name="T23" fmla="*/ 1181 h 1259"/>
                    <a:gd name="T24" fmla="*/ 568 w 1219"/>
                    <a:gd name="T25" fmla="*/ 1070 h 1259"/>
                    <a:gd name="T26" fmla="*/ 381 w 1219"/>
                    <a:gd name="T27" fmla="*/ 1181 h 1259"/>
                    <a:gd name="T28" fmla="*/ 186 w 1219"/>
                    <a:gd name="T29" fmla="*/ 1070 h 1259"/>
                    <a:gd name="T30" fmla="*/ 186 w 1219"/>
                    <a:gd name="T31" fmla="*/ 824 h 1259"/>
                    <a:gd name="T32" fmla="*/ 0 w 1219"/>
                    <a:gd name="T33" fmla="*/ 722 h 1259"/>
                    <a:gd name="T34" fmla="*/ 0 w 1219"/>
                    <a:gd name="T35" fmla="*/ 476 h 1259"/>
                    <a:gd name="T36" fmla="*/ 164 w 1219"/>
                    <a:gd name="T37" fmla="*/ 348 h 125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19"/>
                    <a:gd name="T58" fmla="*/ 0 h 1259"/>
                    <a:gd name="T59" fmla="*/ 1219 w 1219"/>
                    <a:gd name="T60" fmla="*/ 1259 h 125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19" h="1259">
                      <a:moveTo>
                        <a:pt x="180" y="371"/>
                      </a:moveTo>
                      <a:lnTo>
                        <a:pt x="180" y="118"/>
                      </a:lnTo>
                      <a:lnTo>
                        <a:pt x="384" y="0"/>
                      </a:lnTo>
                      <a:lnTo>
                        <a:pt x="597" y="127"/>
                      </a:lnTo>
                      <a:lnTo>
                        <a:pt x="809" y="0"/>
                      </a:lnTo>
                      <a:lnTo>
                        <a:pt x="1014" y="127"/>
                      </a:lnTo>
                      <a:lnTo>
                        <a:pt x="1014" y="380"/>
                      </a:lnTo>
                      <a:lnTo>
                        <a:pt x="1218" y="516"/>
                      </a:lnTo>
                      <a:lnTo>
                        <a:pt x="1218" y="760"/>
                      </a:lnTo>
                      <a:lnTo>
                        <a:pt x="1030" y="878"/>
                      </a:lnTo>
                      <a:lnTo>
                        <a:pt x="1030" y="1131"/>
                      </a:lnTo>
                      <a:lnTo>
                        <a:pt x="834" y="1258"/>
                      </a:lnTo>
                      <a:lnTo>
                        <a:pt x="621" y="1140"/>
                      </a:lnTo>
                      <a:lnTo>
                        <a:pt x="417" y="1258"/>
                      </a:lnTo>
                      <a:lnTo>
                        <a:pt x="204" y="1140"/>
                      </a:lnTo>
                      <a:lnTo>
                        <a:pt x="204" y="878"/>
                      </a:lnTo>
                      <a:lnTo>
                        <a:pt x="0" y="769"/>
                      </a:lnTo>
                      <a:lnTo>
                        <a:pt x="0" y="507"/>
                      </a:lnTo>
                      <a:lnTo>
                        <a:pt x="180" y="371"/>
                      </a:lnTo>
                    </a:path>
                  </a:pathLst>
                </a:custGeom>
                <a:noFill/>
                <a:ln w="508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86" name="Rectangle 74"/>
                <p:cNvSpPr>
                  <a:spLocks noChangeArrowheads="1"/>
                </p:cNvSpPr>
                <p:nvPr/>
              </p:nvSpPr>
              <p:spPr bwMode="auto">
                <a:xfrm>
                  <a:off x="2352" y="3600"/>
                  <a:ext cx="662" cy="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defRPr/>
                  </a:pPr>
                  <a:r>
                    <a:rPr lang="en-US" sz="1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+mn-cs"/>
                    </a:rPr>
                    <a:t>Cluster - 2</a:t>
                  </a:r>
                </a:p>
              </p:txBody>
            </p:sp>
            <p:sp>
              <p:nvSpPr>
                <p:cNvPr id="64587" name="Rectangle 75"/>
                <p:cNvSpPr>
                  <a:spLocks noChangeArrowheads="1"/>
                </p:cNvSpPr>
                <p:nvPr/>
              </p:nvSpPr>
              <p:spPr bwMode="auto">
                <a:xfrm>
                  <a:off x="2410" y="1498"/>
                  <a:ext cx="662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defRPr/>
                  </a:pPr>
                  <a:r>
                    <a:rPr lang="en-US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+mn-cs"/>
                    </a:rPr>
                    <a:t>Cluster - 3</a:t>
                  </a:r>
                </a:p>
              </p:txBody>
            </p:sp>
            <p:sp>
              <p:nvSpPr>
                <p:cNvPr id="12387" name="Line 76"/>
                <p:cNvSpPr>
                  <a:spLocks noChangeShapeType="1"/>
                </p:cNvSpPr>
                <p:nvPr/>
              </p:nvSpPr>
              <p:spPr bwMode="auto">
                <a:xfrm>
                  <a:off x="2420" y="3431"/>
                  <a:ext cx="220" cy="16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2388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768" y="3072"/>
                  <a:ext cx="96" cy="192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2389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496" y="1680"/>
                  <a:ext cx="48" cy="288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12295" name="Group 79"/>
              <p:cNvGrpSpPr>
                <a:grpSpLocks/>
              </p:cNvGrpSpPr>
              <p:nvPr/>
            </p:nvGrpSpPr>
            <p:grpSpPr bwMode="auto">
              <a:xfrm>
                <a:off x="3120" y="1728"/>
                <a:ext cx="2037" cy="2011"/>
                <a:chOff x="3120" y="1584"/>
                <a:chExt cx="2037" cy="2155"/>
              </a:xfrm>
            </p:grpSpPr>
            <p:grpSp>
              <p:nvGrpSpPr>
                <p:cNvPr id="12298" name="Group 80"/>
                <p:cNvGrpSpPr>
                  <a:grpSpLocks/>
                </p:cNvGrpSpPr>
                <p:nvPr/>
              </p:nvGrpSpPr>
              <p:grpSpPr bwMode="auto">
                <a:xfrm>
                  <a:off x="3120" y="1920"/>
                  <a:ext cx="1113" cy="1135"/>
                  <a:chOff x="1287" y="1890"/>
                  <a:chExt cx="1219" cy="1259"/>
                </a:xfrm>
              </p:grpSpPr>
              <p:grpSp>
                <p:nvGrpSpPr>
                  <p:cNvPr id="12345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1680" y="2271"/>
                    <a:ext cx="404" cy="498"/>
                    <a:chOff x="1680" y="2271"/>
                    <a:chExt cx="404" cy="498"/>
                  </a:xfrm>
                </p:grpSpPr>
                <p:sp>
                  <p:nvSpPr>
                    <p:cNvPr id="64594" name="AutoShape 82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633" y="2318"/>
                      <a:ext cx="498" cy="404"/>
                    </a:xfrm>
                    <a:prstGeom prst="hexagon">
                      <a:avLst>
                        <a:gd name="adj" fmla="val 30811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595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1" y="2408"/>
                      <a:ext cx="244" cy="3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46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1471" y="1894"/>
                    <a:ext cx="396" cy="498"/>
                    <a:chOff x="1471" y="1894"/>
                    <a:chExt cx="396" cy="498"/>
                  </a:xfrm>
                </p:grpSpPr>
                <p:sp>
                  <p:nvSpPr>
                    <p:cNvPr id="64597" name="AutoShape 85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420" y="1945"/>
                      <a:ext cx="498" cy="396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598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2" y="2032"/>
                      <a:ext cx="245" cy="34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47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890" y="1894"/>
                    <a:ext cx="396" cy="498"/>
                    <a:chOff x="1890" y="1894"/>
                    <a:chExt cx="396" cy="498"/>
                  </a:xfrm>
                </p:grpSpPr>
                <p:sp>
                  <p:nvSpPr>
                    <p:cNvPr id="64600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839" y="1946"/>
                      <a:ext cx="498" cy="394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01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8" y="2032"/>
                      <a:ext cx="244" cy="34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48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288" y="2271"/>
                    <a:ext cx="396" cy="498"/>
                    <a:chOff x="1288" y="2271"/>
                    <a:chExt cx="396" cy="498"/>
                  </a:xfrm>
                </p:grpSpPr>
                <p:sp>
                  <p:nvSpPr>
                    <p:cNvPr id="64603" name="AutoShape 91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236" y="2323"/>
                      <a:ext cx="498" cy="394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04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5" y="2408"/>
                      <a:ext cx="243" cy="3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49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1497" y="2647"/>
                    <a:ext cx="398" cy="498"/>
                    <a:chOff x="1497" y="2647"/>
                    <a:chExt cx="398" cy="498"/>
                  </a:xfrm>
                </p:grpSpPr>
                <p:sp>
                  <p:nvSpPr>
                    <p:cNvPr id="64606" name="AutoShape 94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447" y="2699"/>
                      <a:ext cx="498" cy="398"/>
                    </a:xfrm>
                    <a:prstGeom prst="hexagon">
                      <a:avLst>
                        <a:gd name="adj" fmla="val 31276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07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6" y="2784"/>
                      <a:ext cx="244" cy="34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50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1916" y="2647"/>
                    <a:ext cx="396" cy="498"/>
                    <a:chOff x="1916" y="2647"/>
                    <a:chExt cx="396" cy="498"/>
                  </a:xfrm>
                </p:grpSpPr>
                <p:sp>
                  <p:nvSpPr>
                    <p:cNvPr id="64609" name="AutoShape 97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865" y="2700"/>
                      <a:ext cx="498" cy="396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10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4" y="2784"/>
                      <a:ext cx="244" cy="34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51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2099" y="2271"/>
                    <a:ext cx="396" cy="498"/>
                    <a:chOff x="2099" y="2271"/>
                    <a:chExt cx="396" cy="498"/>
                  </a:xfrm>
                </p:grpSpPr>
                <p:sp>
                  <p:nvSpPr>
                    <p:cNvPr id="64612" name="AutoShape 100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2048" y="2322"/>
                      <a:ext cx="498" cy="396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13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7" y="2408"/>
                      <a:ext cx="244" cy="3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sp>
                <p:nvSpPr>
                  <p:cNvPr id="12352" name="Freeform 102"/>
                  <p:cNvSpPr>
                    <a:spLocks/>
                  </p:cNvSpPr>
                  <p:nvPr/>
                </p:nvSpPr>
                <p:spPr bwMode="auto">
                  <a:xfrm>
                    <a:off x="1287" y="1890"/>
                    <a:ext cx="1219" cy="1259"/>
                  </a:xfrm>
                  <a:custGeom>
                    <a:avLst/>
                    <a:gdLst>
                      <a:gd name="T0" fmla="*/ 180 w 1219"/>
                      <a:gd name="T1" fmla="*/ 371 h 1259"/>
                      <a:gd name="T2" fmla="*/ 180 w 1219"/>
                      <a:gd name="T3" fmla="*/ 118 h 1259"/>
                      <a:gd name="T4" fmla="*/ 384 w 1219"/>
                      <a:gd name="T5" fmla="*/ 0 h 1259"/>
                      <a:gd name="T6" fmla="*/ 597 w 1219"/>
                      <a:gd name="T7" fmla="*/ 127 h 1259"/>
                      <a:gd name="T8" fmla="*/ 809 w 1219"/>
                      <a:gd name="T9" fmla="*/ 0 h 1259"/>
                      <a:gd name="T10" fmla="*/ 1014 w 1219"/>
                      <a:gd name="T11" fmla="*/ 127 h 1259"/>
                      <a:gd name="T12" fmla="*/ 1014 w 1219"/>
                      <a:gd name="T13" fmla="*/ 380 h 1259"/>
                      <a:gd name="T14" fmla="*/ 1218 w 1219"/>
                      <a:gd name="T15" fmla="*/ 516 h 1259"/>
                      <a:gd name="T16" fmla="*/ 1218 w 1219"/>
                      <a:gd name="T17" fmla="*/ 760 h 1259"/>
                      <a:gd name="T18" fmla="*/ 1030 w 1219"/>
                      <a:gd name="T19" fmla="*/ 878 h 1259"/>
                      <a:gd name="T20" fmla="*/ 1030 w 1219"/>
                      <a:gd name="T21" fmla="*/ 1131 h 1259"/>
                      <a:gd name="T22" fmla="*/ 834 w 1219"/>
                      <a:gd name="T23" fmla="*/ 1258 h 1259"/>
                      <a:gd name="T24" fmla="*/ 621 w 1219"/>
                      <a:gd name="T25" fmla="*/ 1140 h 1259"/>
                      <a:gd name="T26" fmla="*/ 417 w 1219"/>
                      <a:gd name="T27" fmla="*/ 1258 h 1259"/>
                      <a:gd name="T28" fmla="*/ 204 w 1219"/>
                      <a:gd name="T29" fmla="*/ 1140 h 1259"/>
                      <a:gd name="T30" fmla="*/ 204 w 1219"/>
                      <a:gd name="T31" fmla="*/ 878 h 1259"/>
                      <a:gd name="T32" fmla="*/ 0 w 1219"/>
                      <a:gd name="T33" fmla="*/ 769 h 1259"/>
                      <a:gd name="T34" fmla="*/ 0 w 1219"/>
                      <a:gd name="T35" fmla="*/ 507 h 1259"/>
                      <a:gd name="T36" fmla="*/ 180 w 1219"/>
                      <a:gd name="T37" fmla="*/ 371 h 125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219"/>
                      <a:gd name="T58" fmla="*/ 0 h 1259"/>
                      <a:gd name="T59" fmla="*/ 1219 w 1219"/>
                      <a:gd name="T60" fmla="*/ 1259 h 125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219" h="1259">
                        <a:moveTo>
                          <a:pt x="180" y="371"/>
                        </a:moveTo>
                        <a:lnTo>
                          <a:pt x="180" y="118"/>
                        </a:lnTo>
                        <a:lnTo>
                          <a:pt x="384" y="0"/>
                        </a:lnTo>
                        <a:lnTo>
                          <a:pt x="597" y="127"/>
                        </a:lnTo>
                        <a:lnTo>
                          <a:pt x="809" y="0"/>
                        </a:lnTo>
                        <a:lnTo>
                          <a:pt x="1014" y="127"/>
                        </a:lnTo>
                        <a:lnTo>
                          <a:pt x="1014" y="380"/>
                        </a:lnTo>
                        <a:lnTo>
                          <a:pt x="1218" y="516"/>
                        </a:lnTo>
                        <a:lnTo>
                          <a:pt x="1218" y="760"/>
                        </a:lnTo>
                        <a:lnTo>
                          <a:pt x="1030" y="878"/>
                        </a:lnTo>
                        <a:lnTo>
                          <a:pt x="1030" y="1131"/>
                        </a:lnTo>
                        <a:lnTo>
                          <a:pt x="834" y="1258"/>
                        </a:lnTo>
                        <a:lnTo>
                          <a:pt x="621" y="1140"/>
                        </a:lnTo>
                        <a:lnTo>
                          <a:pt x="417" y="1258"/>
                        </a:lnTo>
                        <a:lnTo>
                          <a:pt x="204" y="1140"/>
                        </a:lnTo>
                        <a:lnTo>
                          <a:pt x="204" y="878"/>
                        </a:lnTo>
                        <a:lnTo>
                          <a:pt x="0" y="769"/>
                        </a:lnTo>
                        <a:lnTo>
                          <a:pt x="0" y="507"/>
                        </a:lnTo>
                        <a:lnTo>
                          <a:pt x="180" y="371"/>
                        </a:lnTo>
                      </a:path>
                    </a:pathLst>
                  </a:custGeom>
                  <a:noFill/>
                  <a:ln w="50800" cap="rnd">
                    <a:solidFill>
                      <a:srgbClr val="FC012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2299" name="Group 103"/>
                <p:cNvGrpSpPr>
                  <a:grpSpLocks/>
                </p:cNvGrpSpPr>
                <p:nvPr/>
              </p:nvGrpSpPr>
              <p:grpSpPr bwMode="auto">
                <a:xfrm>
                  <a:off x="4044" y="1584"/>
                  <a:ext cx="1113" cy="1135"/>
                  <a:chOff x="1287" y="1890"/>
                  <a:chExt cx="1219" cy="1259"/>
                </a:xfrm>
              </p:grpSpPr>
              <p:grpSp>
                <p:nvGrpSpPr>
                  <p:cNvPr id="12323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1680" y="2271"/>
                    <a:ext cx="404" cy="498"/>
                    <a:chOff x="1680" y="2271"/>
                    <a:chExt cx="404" cy="498"/>
                  </a:xfrm>
                </p:grpSpPr>
                <p:sp>
                  <p:nvSpPr>
                    <p:cNvPr id="64617" name="AutoShape 105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633" y="2316"/>
                      <a:ext cx="498" cy="404"/>
                    </a:xfrm>
                    <a:prstGeom prst="hexagon">
                      <a:avLst>
                        <a:gd name="adj" fmla="val 30811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18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1" y="2406"/>
                      <a:ext cx="244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24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1471" y="1894"/>
                    <a:ext cx="396" cy="498"/>
                    <a:chOff x="1471" y="1894"/>
                    <a:chExt cx="396" cy="498"/>
                  </a:xfrm>
                </p:grpSpPr>
                <p:sp>
                  <p:nvSpPr>
                    <p:cNvPr id="64620" name="AutoShape 108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420" y="1943"/>
                      <a:ext cx="498" cy="396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21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2" y="2030"/>
                      <a:ext cx="245" cy="3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25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1890" y="1894"/>
                    <a:ext cx="396" cy="498"/>
                    <a:chOff x="1890" y="1894"/>
                    <a:chExt cx="396" cy="498"/>
                  </a:xfrm>
                </p:grpSpPr>
                <p:sp>
                  <p:nvSpPr>
                    <p:cNvPr id="64623" name="AutoShape 111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839" y="1945"/>
                      <a:ext cx="498" cy="394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24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8" y="2030"/>
                      <a:ext cx="244" cy="3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26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1288" y="2271"/>
                    <a:ext cx="396" cy="498"/>
                    <a:chOff x="1288" y="2271"/>
                    <a:chExt cx="396" cy="498"/>
                  </a:xfrm>
                </p:grpSpPr>
                <p:sp>
                  <p:nvSpPr>
                    <p:cNvPr id="64626" name="AutoShape 114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236" y="2322"/>
                      <a:ext cx="498" cy="394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27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5" y="2406"/>
                      <a:ext cx="243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27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1497" y="2647"/>
                    <a:ext cx="398" cy="498"/>
                    <a:chOff x="1497" y="2647"/>
                    <a:chExt cx="398" cy="498"/>
                  </a:xfrm>
                </p:grpSpPr>
                <p:sp>
                  <p:nvSpPr>
                    <p:cNvPr id="64629" name="AutoShape 117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447" y="2697"/>
                      <a:ext cx="498" cy="398"/>
                    </a:xfrm>
                    <a:prstGeom prst="hexagon">
                      <a:avLst>
                        <a:gd name="adj" fmla="val 31276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30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6" y="2784"/>
                      <a:ext cx="244" cy="3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28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1916" y="2647"/>
                    <a:ext cx="396" cy="498"/>
                    <a:chOff x="1916" y="2647"/>
                    <a:chExt cx="396" cy="498"/>
                  </a:xfrm>
                </p:grpSpPr>
                <p:sp>
                  <p:nvSpPr>
                    <p:cNvPr id="64632" name="AutoShape 120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865" y="2698"/>
                      <a:ext cx="498" cy="396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33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4" y="2784"/>
                      <a:ext cx="244" cy="3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29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2099" y="2271"/>
                    <a:ext cx="396" cy="498"/>
                    <a:chOff x="2099" y="2271"/>
                    <a:chExt cx="396" cy="498"/>
                  </a:xfrm>
                </p:grpSpPr>
                <p:sp>
                  <p:nvSpPr>
                    <p:cNvPr id="64635" name="AutoShape 123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2048" y="2320"/>
                      <a:ext cx="498" cy="396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36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7" y="2406"/>
                      <a:ext cx="244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sp>
                <p:nvSpPr>
                  <p:cNvPr id="12330" name="Freeform 125"/>
                  <p:cNvSpPr>
                    <a:spLocks/>
                  </p:cNvSpPr>
                  <p:nvPr/>
                </p:nvSpPr>
                <p:spPr bwMode="auto">
                  <a:xfrm>
                    <a:off x="1287" y="1890"/>
                    <a:ext cx="1219" cy="1259"/>
                  </a:xfrm>
                  <a:custGeom>
                    <a:avLst/>
                    <a:gdLst>
                      <a:gd name="T0" fmla="*/ 180 w 1219"/>
                      <a:gd name="T1" fmla="*/ 371 h 1259"/>
                      <a:gd name="T2" fmla="*/ 180 w 1219"/>
                      <a:gd name="T3" fmla="*/ 118 h 1259"/>
                      <a:gd name="T4" fmla="*/ 384 w 1219"/>
                      <a:gd name="T5" fmla="*/ 0 h 1259"/>
                      <a:gd name="T6" fmla="*/ 597 w 1219"/>
                      <a:gd name="T7" fmla="*/ 127 h 1259"/>
                      <a:gd name="T8" fmla="*/ 809 w 1219"/>
                      <a:gd name="T9" fmla="*/ 0 h 1259"/>
                      <a:gd name="T10" fmla="*/ 1014 w 1219"/>
                      <a:gd name="T11" fmla="*/ 127 h 1259"/>
                      <a:gd name="T12" fmla="*/ 1014 w 1219"/>
                      <a:gd name="T13" fmla="*/ 380 h 1259"/>
                      <a:gd name="T14" fmla="*/ 1218 w 1219"/>
                      <a:gd name="T15" fmla="*/ 516 h 1259"/>
                      <a:gd name="T16" fmla="*/ 1218 w 1219"/>
                      <a:gd name="T17" fmla="*/ 760 h 1259"/>
                      <a:gd name="T18" fmla="*/ 1030 w 1219"/>
                      <a:gd name="T19" fmla="*/ 878 h 1259"/>
                      <a:gd name="T20" fmla="*/ 1030 w 1219"/>
                      <a:gd name="T21" fmla="*/ 1131 h 1259"/>
                      <a:gd name="T22" fmla="*/ 834 w 1219"/>
                      <a:gd name="T23" fmla="*/ 1258 h 1259"/>
                      <a:gd name="T24" fmla="*/ 621 w 1219"/>
                      <a:gd name="T25" fmla="*/ 1140 h 1259"/>
                      <a:gd name="T26" fmla="*/ 417 w 1219"/>
                      <a:gd name="T27" fmla="*/ 1258 h 1259"/>
                      <a:gd name="T28" fmla="*/ 204 w 1219"/>
                      <a:gd name="T29" fmla="*/ 1140 h 1259"/>
                      <a:gd name="T30" fmla="*/ 204 w 1219"/>
                      <a:gd name="T31" fmla="*/ 878 h 1259"/>
                      <a:gd name="T32" fmla="*/ 0 w 1219"/>
                      <a:gd name="T33" fmla="*/ 769 h 1259"/>
                      <a:gd name="T34" fmla="*/ 0 w 1219"/>
                      <a:gd name="T35" fmla="*/ 507 h 1259"/>
                      <a:gd name="T36" fmla="*/ 180 w 1219"/>
                      <a:gd name="T37" fmla="*/ 371 h 125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219"/>
                      <a:gd name="T58" fmla="*/ 0 h 1259"/>
                      <a:gd name="T59" fmla="*/ 1219 w 1219"/>
                      <a:gd name="T60" fmla="*/ 1259 h 125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219" h="1259">
                        <a:moveTo>
                          <a:pt x="180" y="371"/>
                        </a:moveTo>
                        <a:lnTo>
                          <a:pt x="180" y="118"/>
                        </a:lnTo>
                        <a:lnTo>
                          <a:pt x="384" y="0"/>
                        </a:lnTo>
                        <a:lnTo>
                          <a:pt x="597" y="127"/>
                        </a:lnTo>
                        <a:lnTo>
                          <a:pt x="809" y="0"/>
                        </a:lnTo>
                        <a:lnTo>
                          <a:pt x="1014" y="127"/>
                        </a:lnTo>
                        <a:lnTo>
                          <a:pt x="1014" y="380"/>
                        </a:lnTo>
                        <a:lnTo>
                          <a:pt x="1218" y="516"/>
                        </a:lnTo>
                        <a:lnTo>
                          <a:pt x="1218" y="760"/>
                        </a:lnTo>
                        <a:lnTo>
                          <a:pt x="1030" y="878"/>
                        </a:lnTo>
                        <a:lnTo>
                          <a:pt x="1030" y="1131"/>
                        </a:lnTo>
                        <a:lnTo>
                          <a:pt x="834" y="1258"/>
                        </a:lnTo>
                        <a:lnTo>
                          <a:pt x="621" y="1140"/>
                        </a:lnTo>
                        <a:lnTo>
                          <a:pt x="417" y="1258"/>
                        </a:lnTo>
                        <a:lnTo>
                          <a:pt x="204" y="1140"/>
                        </a:lnTo>
                        <a:lnTo>
                          <a:pt x="204" y="878"/>
                        </a:lnTo>
                        <a:lnTo>
                          <a:pt x="0" y="769"/>
                        </a:lnTo>
                        <a:lnTo>
                          <a:pt x="0" y="507"/>
                        </a:lnTo>
                        <a:lnTo>
                          <a:pt x="180" y="371"/>
                        </a:lnTo>
                      </a:path>
                    </a:pathLst>
                  </a:custGeom>
                  <a:noFill/>
                  <a:ln w="50800" cap="rnd">
                    <a:solidFill>
                      <a:srgbClr val="FC012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2300" name="Group 126"/>
                <p:cNvGrpSpPr>
                  <a:grpSpLocks/>
                </p:cNvGrpSpPr>
                <p:nvPr/>
              </p:nvGrpSpPr>
              <p:grpSpPr bwMode="auto">
                <a:xfrm>
                  <a:off x="3876" y="2604"/>
                  <a:ext cx="1113" cy="1135"/>
                  <a:chOff x="1287" y="1890"/>
                  <a:chExt cx="1219" cy="1259"/>
                </a:xfrm>
              </p:grpSpPr>
              <p:grpSp>
                <p:nvGrpSpPr>
                  <p:cNvPr id="12301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1680" y="2271"/>
                    <a:ext cx="404" cy="498"/>
                    <a:chOff x="1680" y="2271"/>
                    <a:chExt cx="404" cy="498"/>
                  </a:xfrm>
                </p:grpSpPr>
                <p:sp>
                  <p:nvSpPr>
                    <p:cNvPr id="64640" name="AutoShape 128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633" y="2318"/>
                      <a:ext cx="498" cy="404"/>
                    </a:xfrm>
                    <a:prstGeom prst="hexagon">
                      <a:avLst>
                        <a:gd name="adj" fmla="val 30811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41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1" y="2406"/>
                      <a:ext cx="244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02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1471" y="1894"/>
                    <a:ext cx="396" cy="498"/>
                    <a:chOff x="1471" y="1894"/>
                    <a:chExt cx="396" cy="498"/>
                  </a:xfrm>
                </p:grpSpPr>
                <p:sp>
                  <p:nvSpPr>
                    <p:cNvPr id="64643" name="AutoShape 131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420" y="1945"/>
                      <a:ext cx="498" cy="396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44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2" y="2032"/>
                      <a:ext cx="245" cy="3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03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890" y="1894"/>
                    <a:ext cx="396" cy="498"/>
                    <a:chOff x="1890" y="1894"/>
                    <a:chExt cx="396" cy="498"/>
                  </a:xfrm>
                </p:grpSpPr>
                <p:sp>
                  <p:nvSpPr>
                    <p:cNvPr id="64646" name="AutoShape 134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839" y="1946"/>
                      <a:ext cx="498" cy="394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47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8" y="2032"/>
                      <a:ext cx="244" cy="3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04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1288" y="2271"/>
                    <a:ext cx="396" cy="498"/>
                    <a:chOff x="1288" y="2271"/>
                    <a:chExt cx="396" cy="498"/>
                  </a:xfrm>
                </p:grpSpPr>
                <p:sp>
                  <p:nvSpPr>
                    <p:cNvPr id="64649" name="AutoShape 137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236" y="2322"/>
                      <a:ext cx="498" cy="394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50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5" y="2406"/>
                      <a:ext cx="243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05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1497" y="2647"/>
                    <a:ext cx="398" cy="498"/>
                    <a:chOff x="1497" y="2647"/>
                    <a:chExt cx="398" cy="498"/>
                  </a:xfrm>
                </p:grpSpPr>
                <p:sp>
                  <p:nvSpPr>
                    <p:cNvPr id="64652" name="AutoShape 140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447" y="2699"/>
                      <a:ext cx="498" cy="398"/>
                    </a:xfrm>
                    <a:prstGeom prst="hexagon">
                      <a:avLst>
                        <a:gd name="adj" fmla="val 31276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53" name="Rectangle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6" y="2784"/>
                      <a:ext cx="244" cy="34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06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1916" y="2647"/>
                    <a:ext cx="396" cy="498"/>
                    <a:chOff x="1916" y="2647"/>
                    <a:chExt cx="396" cy="498"/>
                  </a:xfrm>
                </p:grpSpPr>
                <p:sp>
                  <p:nvSpPr>
                    <p:cNvPr id="64655" name="AutoShape 143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1865" y="2698"/>
                      <a:ext cx="498" cy="396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56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4" y="2784"/>
                      <a:ext cx="244" cy="34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307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2099" y="2271"/>
                    <a:ext cx="396" cy="498"/>
                    <a:chOff x="2099" y="2271"/>
                    <a:chExt cx="396" cy="498"/>
                  </a:xfrm>
                </p:grpSpPr>
                <p:sp>
                  <p:nvSpPr>
                    <p:cNvPr id="64658" name="AutoShape 146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2048" y="2320"/>
                      <a:ext cx="498" cy="396"/>
                    </a:xfrm>
                    <a:prstGeom prst="hexagon">
                      <a:avLst>
                        <a:gd name="adj" fmla="val 31434"/>
                        <a:gd name="vf" fmla="val 115470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d-ID">
                        <a:cs typeface="+mn-cs"/>
                      </a:endParaRPr>
                    </a:p>
                  </p:txBody>
                </p:sp>
                <p:sp>
                  <p:nvSpPr>
                    <p:cNvPr id="64659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7" y="2406"/>
                      <a:ext cx="244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cs typeface="+mn-cs"/>
                        </a:rPr>
                        <a:t>a</a:t>
                      </a:r>
                    </a:p>
                  </p:txBody>
                </p:sp>
              </p:grpSp>
              <p:sp>
                <p:nvSpPr>
                  <p:cNvPr id="12308" name="Freeform 148"/>
                  <p:cNvSpPr>
                    <a:spLocks/>
                  </p:cNvSpPr>
                  <p:nvPr/>
                </p:nvSpPr>
                <p:spPr bwMode="auto">
                  <a:xfrm>
                    <a:off x="1287" y="1890"/>
                    <a:ext cx="1219" cy="1259"/>
                  </a:xfrm>
                  <a:custGeom>
                    <a:avLst/>
                    <a:gdLst>
                      <a:gd name="T0" fmla="*/ 180 w 1219"/>
                      <a:gd name="T1" fmla="*/ 371 h 1259"/>
                      <a:gd name="T2" fmla="*/ 180 w 1219"/>
                      <a:gd name="T3" fmla="*/ 118 h 1259"/>
                      <a:gd name="T4" fmla="*/ 384 w 1219"/>
                      <a:gd name="T5" fmla="*/ 0 h 1259"/>
                      <a:gd name="T6" fmla="*/ 597 w 1219"/>
                      <a:gd name="T7" fmla="*/ 127 h 1259"/>
                      <a:gd name="T8" fmla="*/ 809 w 1219"/>
                      <a:gd name="T9" fmla="*/ 0 h 1259"/>
                      <a:gd name="T10" fmla="*/ 1014 w 1219"/>
                      <a:gd name="T11" fmla="*/ 127 h 1259"/>
                      <a:gd name="T12" fmla="*/ 1014 w 1219"/>
                      <a:gd name="T13" fmla="*/ 380 h 1259"/>
                      <a:gd name="T14" fmla="*/ 1218 w 1219"/>
                      <a:gd name="T15" fmla="*/ 516 h 1259"/>
                      <a:gd name="T16" fmla="*/ 1218 w 1219"/>
                      <a:gd name="T17" fmla="*/ 760 h 1259"/>
                      <a:gd name="T18" fmla="*/ 1030 w 1219"/>
                      <a:gd name="T19" fmla="*/ 878 h 1259"/>
                      <a:gd name="T20" fmla="*/ 1030 w 1219"/>
                      <a:gd name="T21" fmla="*/ 1131 h 1259"/>
                      <a:gd name="T22" fmla="*/ 834 w 1219"/>
                      <a:gd name="T23" fmla="*/ 1258 h 1259"/>
                      <a:gd name="T24" fmla="*/ 621 w 1219"/>
                      <a:gd name="T25" fmla="*/ 1140 h 1259"/>
                      <a:gd name="T26" fmla="*/ 417 w 1219"/>
                      <a:gd name="T27" fmla="*/ 1258 h 1259"/>
                      <a:gd name="T28" fmla="*/ 204 w 1219"/>
                      <a:gd name="T29" fmla="*/ 1140 h 1259"/>
                      <a:gd name="T30" fmla="*/ 204 w 1219"/>
                      <a:gd name="T31" fmla="*/ 878 h 1259"/>
                      <a:gd name="T32" fmla="*/ 0 w 1219"/>
                      <a:gd name="T33" fmla="*/ 769 h 1259"/>
                      <a:gd name="T34" fmla="*/ 0 w 1219"/>
                      <a:gd name="T35" fmla="*/ 507 h 1259"/>
                      <a:gd name="T36" fmla="*/ 180 w 1219"/>
                      <a:gd name="T37" fmla="*/ 371 h 125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219"/>
                      <a:gd name="T58" fmla="*/ 0 h 1259"/>
                      <a:gd name="T59" fmla="*/ 1219 w 1219"/>
                      <a:gd name="T60" fmla="*/ 1259 h 125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219" h="1259">
                        <a:moveTo>
                          <a:pt x="180" y="371"/>
                        </a:moveTo>
                        <a:lnTo>
                          <a:pt x="180" y="118"/>
                        </a:lnTo>
                        <a:lnTo>
                          <a:pt x="384" y="0"/>
                        </a:lnTo>
                        <a:lnTo>
                          <a:pt x="597" y="127"/>
                        </a:lnTo>
                        <a:lnTo>
                          <a:pt x="809" y="0"/>
                        </a:lnTo>
                        <a:lnTo>
                          <a:pt x="1014" y="127"/>
                        </a:lnTo>
                        <a:lnTo>
                          <a:pt x="1014" y="380"/>
                        </a:lnTo>
                        <a:lnTo>
                          <a:pt x="1218" y="516"/>
                        </a:lnTo>
                        <a:lnTo>
                          <a:pt x="1218" y="760"/>
                        </a:lnTo>
                        <a:lnTo>
                          <a:pt x="1030" y="878"/>
                        </a:lnTo>
                        <a:lnTo>
                          <a:pt x="1030" y="1131"/>
                        </a:lnTo>
                        <a:lnTo>
                          <a:pt x="834" y="1258"/>
                        </a:lnTo>
                        <a:lnTo>
                          <a:pt x="621" y="1140"/>
                        </a:lnTo>
                        <a:lnTo>
                          <a:pt x="417" y="1258"/>
                        </a:lnTo>
                        <a:lnTo>
                          <a:pt x="204" y="1140"/>
                        </a:lnTo>
                        <a:lnTo>
                          <a:pt x="204" y="878"/>
                        </a:lnTo>
                        <a:lnTo>
                          <a:pt x="0" y="769"/>
                        </a:lnTo>
                        <a:lnTo>
                          <a:pt x="0" y="507"/>
                        </a:lnTo>
                        <a:lnTo>
                          <a:pt x="180" y="371"/>
                        </a:lnTo>
                      </a:path>
                    </a:pathLst>
                  </a:custGeom>
                  <a:noFill/>
                  <a:ln w="50800" cap="rnd">
                    <a:solidFill>
                      <a:srgbClr val="FC012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</p:grpSp>
          <p:sp>
            <p:nvSpPr>
              <p:cNvPr id="12296" name="Text Box 149"/>
              <p:cNvSpPr txBox="1">
                <a:spLocks noChangeArrowheads="1"/>
              </p:cNvSpPr>
              <p:nvPr/>
            </p:nvSpPr>
            <p:spPr bwMode="auto">
              <a:xfrm>
                <a:off x="1330" y="1247"/>
                <a:ext cx="847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Sel</a:t>
                </a:r>
                <a:r>
                  <a:rPr lang="en-US" sz="2000" b="1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- GSM </a:t>
                </a:r>
                <a:endParaRPr lang="en-US" sz="2000" b="1" i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97" name="Text Box 150"/>
              <p:cNvSpPr txBox="1">
                <a:spLocks noChangeArrowheads="1"/>
              </p:cNvSpPr>
              <p:nvPr/>
            </p:nvSpPr>
            <p:spPr bwMode="auto">
              <a:xfrm>
                <a:off x="3772" y="1251"/>
                <a:ext cx="965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Sel</a:t>
                </a:r>
                <a:r>
                  <a:rPr lang="en-US" sz="2000" b="1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- CDMA </a:t>
                </a:r>
                <a:endParaRPr lang="en-US" sz="2000" b="1" i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2293" name="Text Box 151"/>
            <p:cNvSpPr txBox="1">
              <a:spLocks noChangeArrowheads="1"/>
            </p:cNvSpPr>
            <p:nvPr/>
          </p:nvSpPr>
          <p:spPr bwMode="auto">
            <a:xfrm>
              <a:off x="1801" y="86"/>
              <a:ext cx="1687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 b="1" i="1" dirty="0">
                  <a:latin typeface="Times New Roman" pitchFamily="18" charset="0"/>
                </a:rPr>
                <a:t>  </a:t>
              </a:r>
              <a:r>
                <a:rPr lang="en-US" sz="2400" b="1" i="1" dirty="0" err="1" smtClean="0">
                  <a:solidFill>
                    <a:srgbClr val="3366FF"/>
                  </a:solidFill>
                  <a:latin typeface="Times New Roman" pitchFamily="18" charset="0"/>
                </a:rPr>
                <a:t>Desain</a:t>
              </a:r>
              <a:r>
                <a:rPr lang="en-US" sz="2400" b="1" i="1" dirty="0" smtClean="0">
                  <a:solidFill>
                    <a:srgbClr val="3366FF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3366FF"/>
                  </a:solidFill>
                  <a:latin typeface="Times New Roman" pitchFamily="18" charset="0"/>
                </a:rPr>
                <a:t>Sel</a:t>
              </a:r>
              <a:r>
                <a:rPr lang="en-US" sz="2400" b="1" i="1" dirty="0" smtClean="0">
                  <a:solidFill>
                    <a:srgbClr val="3366FF"/>
                  </a:solidFill>
                  <a:latin typeface="Times New Roman" pitchFamily="18" charset="0"/>
                </a:rPr>
                <a:t> (Cell)</a:t>
              </a:r>
              <a:r>
                <a:rPr lang="en-US" sz="2400" b="1" i="1" dirty="0" smtClean="0">
                  <a:latin typeface="Times New Roman" pitchFamily="18" charset="0"/>
                </a:rPr>
                <a:t>  </a:t>
              </a:r>
              <a:endParaRPr lang="en-US" sz="2400" b="1" i="1" dirty="0">
                <a:latin typeface="Times New Roman" pitchFamily="18" charset="0"/>
              </a:endParaRPr>
            </a:p>
          </p:txBody>
        </p:sp>
      </p:grpSp>
      <p:sp>
        <p:nvSpPr>
          <p:cNvPr id="152" name="Rectangle 7"/>
          <p:cNvSpPr>
            <a:spLocks noChangeArrowheads="1"/>
          </p:cNvSpPr>
          <p:nvPr/>
        </p:nvSpPr>
        <p:spPr bwMode="auto">
          <a:xfrm>
            <a:off x="820379" y="1453390"/>
            <a:ext cx="438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rgbClr val="0070C0"/>
                </a:solidFill>
              </a:rPr>
              <a:t>Contoh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Konsep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Perbandingan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Sel</a:t>
            </a:r>
            <a:r>
              <a:rPr lang="en-US" b="1" dirty="0" smtClean="0">
                <a:solidFill>
                  <a:srgbClr val="0070C0"/>
                </a:solidFill>
              </a:rPr>
              <a:t> :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47800" y="2819400"/>
            <a:ext cx="6233556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b="1" dirty="0" err="1" smtClean="0"/>
              <a:t>Frekuensi</a:t>
            </a:r>
            <a:r>
              <a:rPr lang="en-US" b="1" dirty="0" smtClean="0"/>
              <a:t> Re-use</a:t>
            </a:r>
          </a:p>
          <a:p>
            <a:pPr fontAlgn="auto"/>
            <a:r>
              <a:rPr lang="en-US" b="1" dirty="0" err="1" smtClean="0"/>
              <a:t>Pembagian</a:t>
            </a:r>
            <a:r>
              <a:rPr lang="en-US" b="1" dirty="0" smtClean="0"/>
              <a:t>/</a:t>
            </a:r>
            <a:r>
              <a:rPr lang="en-US" b="1" dirty="0" err="1" smtClean="0"/>
              <a:t>pemisahan</a:t>
            </a:r>
            <a:r>
              <a:rPr lang="en-US" b="1" dirty="0" smtClean="0"/>
              <a:t> </a:t>
            </a:r>
            <a:r>
              <a:rPr lang="en-US" b="1" dirty="0" err="1" smtClean="0"/>
              <a:t>Sel</a:t>
            </a:r>
            <a:r>
              <a:rPr lang="en-US" b="1" dirty="0" smtClean="0"/>
              <a:t> (</a:t>
            </a:r>
            <a:r>
              <a:rPr lang="en-US" b="1" i="1" dirty="0" smtClean="0"/>
              <a:t>Cell Splitting</a:t>
            </a:r>
            <a:r>
              <a:rPr lang="en-US" b="1" dirty="0" smtClean="0"/>
              <a:t>)</a:t>
            </a:r>
          </a:p>
          <a:p>
            <a:pPr fontAlgn="auto"/>
            <a:r>
              <a:rPr lang="en-US" b="1" dirty="0" smtClean="0"/>
              <a:t>Handover</a:t>
            </a:r>
          </a:p>
          <a:p>
            <a:pPr fontAlgn="auto"/>
            <a:endParaRPr lang="id-ID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6800" y="990600"/>
            <a:ext cx="7239000" cy="609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70C0"/>
                </a:solidFill>
              </a:rPr>
              <a:t>Karakteristik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Dasar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Sistem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Selular</a:t>
            </a:r>
            <a:endParaRPr lang="id-ID" b="1" dirty="0">
              <a:solidFill>
                <a:srgbClr val="0070C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86200" y="1752600"/>
            <a:ext cx="1143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76400" y="274638"/>
            <a:ext cx="7010399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b="1" dirty="0" err="1" smtClean="0">
                <a:latin typeface="Lucida Sans" pitchFamily="34" charset="0"/>
              </a:rPr>
              <a:t>Standar</a:t>
            </a:r>
            <a:r>
              <a:rPr lang="en-US" sz="3600" b="1" dirty="0" smtClean="0">
                <a:latin typeface="Lucida Sans" pitchFamily="34" charset="0"/>
              </a:rPr>
              <a:t> </a:t>
            </a:r>
            <a:r>
              <a:rPr lang="en-US" sz="3600" b="1" dirty="0" err="1" smtClean="0">
                <a:latin typeface="Lucida Sans" pitchFamily="34" charset="0"/>
              </a:rPr>
              <a:t>Sistem</a:t>
            </a:r>
            <a:r>
              <a:rPr lang="en-US" sz="3600" b="1" dirty="0" smtClean="0">
                <a:latin typeface="Lucida Sans" pitchFamily="34" charset="0"/>
              </a:rPr>
              <a:t> </a:t>
            </a:r>
            <a:r>
              <a:rPr lang="en-US" sz="3600" b="1" dirty="0" err="1" smtClean="0">
                <a:latin typeface="Lucida Sans" pitchFamily="34" charset="0"/>
              </a:rPr>
              <a:t>Selular</a:t>
            </a:r>
            <a:endParaRPr lang="en-US" sz="3600" b="1" dirty="0">
              <a:latin typeface="Lucida Sans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43000" y="1581150"/>
            <a:ext cx="726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Lucida Sans" pitchFamily="34" charset="0"/>
              </a:rPr>
              <a:t>Sistem Seluler Analog – Generasi Pertama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84288" y="2095500"/>
            <a:ext cx="72786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spcBef>
                <a:spcPct val="50000"/>
              </a:spcBef>
              <a:buClr>
                <a:srgbClr val="FF5050"/>
              </a:buClr>
              <a:buFont typeface="Wingdings" pitchFamily="2" charset="2"/>
              <a:buChar char="v"/>
            </a:pPr>
            <a:r>
              <a:rPr lang="en-US" sz="2000" dirty="0"/>
              <a:t>AMPS ( </a:t>
            </a:r>
            <a:r>
              <a:rPr lang="en-US" sz="2000" i="1" dirty="0"/>
              <a:t>Advanced Mobile Phone System</a:t>
            </a:r>
            <a:r>
              <a:rPr lang="en-US" sz="2000" dirty="0"/>
              <a:t> )</a:t>
            </a:r>
          </a:p>
          <a:p>
            <a:pPr marL="400050" indent="-400050">
              <a:spcBef>
                <a:spcPct val="50000"/>
              </a:spcBef>
              <a:buClr>
                <a:srgbClr val="FF5050"/>
              </a:buClr>
              <a:buFont typeface="Wingdings" pitchFamily="2" charset="2"/>
              <a:buChar char="v"/>
            </a:pPr>
            <a:r>
              <a:rPr lang="en-US" sz="2000" dirty="0"/>
              <a:t>NMT 450 ( </a:t>
            </a:r>
            <a:r>
              <a:rPr lang="en-US" sz="2000" i="1" dirty="0"/>
              <a:t>Nordic Mobile Phone </a:t>
            </a:r>
            <a:r>
              <a:rPr lang="en-US" sz="2000" dirty="0"/>
              <a:t>)</a:t>
            </a:r>
          </a:p>
          <a:p>
            <a:pPr marL="400050" indent="-400050">
              <a:spcBef>
                <a:spcPct val="50000"/>
              </a:spcBef>
              <a:buClr>
                <a:srgbClr val="FF5050"/>
              </a:buClr>
              <a:buFont typeface="Wingdings" pitchFamily="2" charset="2"/>
              <a:buChar char="v"/>
            </a:pPr>
            <a:r>
              <a:rPr lang="en-US" sz="2000" dirty="0"/>
              <a:t>TACS ( </a:t>
            </a:r>
            <a:r>
              <a:rPr lang="en-US" sz="2000" i="1" dirty="0"/>
              <a:t>Total Access Communication System </a:t>
            </a:r>
            <a:r>
              <a:rPr lang="en-US" sz="2000" dirty="0"/>
              <a:t>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08075" y="3495675"/>
            <a:ext cx="726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Lucida Sans" pitchFamily="34" charset="0"/>
              </a:rPr>
              <a:t>Sistem Seluler Digital – Generasi Kedua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66825" y="4019550"/>
            <a:ext cx="727868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spcBef>
                <a:spcPct val="50000"/>
              </a:spcBef>
              <a:buClr>
                <a:srgbClr val="FF5050"/>
              </a:buClr>
              <a:buFont typeface="Wingdings" pitchFamily="2" charset="2"/>
              <a:buChar char="v"/>
            </a:pPr>
            <a:r>
              <a:rPr lang="en-US" sz="2000" dirty="0"/>
              <a:t>GSM ( </a:t>
            </a:r>
            <a:r>
              <a:rPr lang="en-US" sz="2000" i="1" dirty="0"/>
              <a:t>Global System for Mobile Communication </a:t>
            </a:r>
            <a:r>
              <a:rPr lang="en-US" sz="2000" dirty="0"/>
              <a:t>)</a:t>
            </a:r>
          </a:p>
          <a:p>
            <a:pPr marL="400050" indent="-400050">
              <a:spcBef>
                <a:spcPct val="50000"/>
              </a:spcBef>
              <a:buClr>
                <a:srgbClr val="FF5050"/>
              </a:buClr>
              <a:buFont typeface="Wingdings" pitchFamily="2" charset="2"/>
              <a:buChar char="v"/>
            </a:pPr>
            <a:r>
              <a:rPr lang="en-US" sz="2000" dirty="0"/>
              <a:t>DAMPS ( </a:t>
            </a:r>
            <a:r>
              <a:rPr lang="en-US" sz="2000" i="1" dirty="0"/>
              <a:t>Digital AMPS</a:t>
            </a:r>
            <a:r>
              <a:rPr lang="en-US" sz="2000" dirty="0"/>
              <a:t> )</a:t>
            </a:r>
          </a:p>
          <a:p>
            <a:pPr marL="400050" indent="-400050">
              <a:spcBef>
                <a:spcPct val="50000"/>
              </a:spcBef>
              <a:buClr>
                <a:srgbClr val="FF5050"/>
              </a:buClr>
              <a:buFont typeface="Wingdings" pitchFamily="2" charset="2"/>
              <a:buChar char="v"/>
            </a:pPr>
            <a:r>
              <a:rPr lang="en-US" sz="2000" dirty="0"/>
              <a:t>CDMA/IS-95</a:t>
            </a:r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08075" y="5362575"/>
            <a:ext cx="726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Lucida Sans" pitchFamily="34" charset="0"/>
              </a:rPr>
              <a:t>Generasi Ketiga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77925" y="5829300"/>
            <a:ext cx="728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spcBef>
                <a:spcPct val="50000"/>
              </a:spcBef>
              <a:buClr>
                <a:srgbClr val="FF5050"/>
              </a:buClr>
              <a:buFont typeface="Wingdings" pitchFamily="2" charset="2"/>
              <a:buChar char="v"/>
            </a:pPr>
            <a:r>
              <a:rPr lang="en-US" sz="2000" dirty="0"/>
              <a:t>IMT </a:t>
            </a:r>
            <a:r>
              <a:rPr lang="en-US" sz="2000" dirty="0" smtClean="0"/>
              <a:t>2000 (UMTS)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30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50284"/>
          <a:stretch>
            <a:fillRect/>
          </a:stretch>
        </p:blipFill>
        <p:spPr bwMode="auto">
          <a:xfrm>
            <a:off x="0" y="0"/>
            <a:ext cx="38052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3850" y="1484313"/>
            <a:ext cx="1368425" cy="838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1G</a:t>
            </a:r>
            <a:endParaRPr lang="en-US" sz="2400" dirty="0"/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wireless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2951163" y="0"/>
            <a:ext cx="61928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00"/>
                </a:solidFill>
                <a:effectLst/>
              </a:rPr>
              <a:t>Teknologi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Selular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84149" y="2492375"/>
            <a:ext cx="1508125" cy="172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smtClean="0">
                <a:solidFill>
                  <a:prstClr val="white"/>
                </a:solidFill>
              </a:rPr>
              <a:t>2G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prstClr val="white"/>
                </a:solidFill>
              </a:rPr>
              <a:t>wireless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908175" y="2492375"/>
            <a:ext cx="3962400" cy="172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b="1" dirty="0">
                <a:solidFill>
                  <a:prstClr val="white"/>
                </a:solidFill>
              </a:rPr>
              <a:t>CDMA</a:t>
            </a:r>
            <a:r>
              <a:rPr lang="en-US" sz="1600" dirty="0">
                <a:solidFill>
                  <a:prstClr val="white"/>
                </a:solidFill>
              </a:rPr>
              <a:t> (Code Division Multiple Access)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b="1" dirty="0">
                <a:solidFill>
                  <a:prstClr val="white"/>
                </a:solidFill>
              </a:rPr>
              <a:t>TDMA</a:t>
            </a:r>
            <a:r>
              <a:rPr lang="en-US" sz="1600" dirty="0">
                <a:solidFill>
                  <a:prstClr val="white"/>
                </a:solidFill>
              </a:rPr>
              <a:t> (Time Division Multiple Access)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b="1" dirty="0" smtClean="0">
                <a:solidFill>
                  <a:prstClr val="white"/>
                </a:solidFill>
              </a:rPr>
              <a:t>GSM </a:t>
            </a:r>
            <a:r>
              <a:rPr lang="en-US" sz="1600" dirty="0" smtClean="0">
                <a:solidFill>
                  <a:prstClr val="white"/>
                </a:solidFill>
              </a:rPr>
              <a:t>(Global </a:t>
            </a:r>
            <a:r>
              <a:rPr lang="en-US" sz="1600" dirty="0">
                <a:solidFill>
                  <a:prstClr val="white"/>
                </a:solidFill>
              </a:rPr>
              <a:t>System for Mobile </a:t>
            </a:r>
            <a:r>
              <a:rPr lang="en-US" sz="1600" dirty="0" smtClean="0">
                <a:solidFill>
                  <a:prstClr val="white"/>
                </a:solidFill>
              </a:rPr>
              <a:t>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dirty="0" smtClean="0">
                <a:solidFill>
                  <a:prstClr val="white"/>
                </a:solidFill>
              </a:rPr>
              <a:t>         Communications</a:t>
            </a:r>
            <a:r>
              <a:rPr lang="en-US" sz="1600" dirty="0">
                <a:solidFill>
                  <a:prstClr val="white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b="1" dirty="0">
                <a:solidFill>
                  <a:prstClr val="white"/>
                </a:solidFill>
              </a:rPr>
              <a:t>PDC</a:t>
            </a:r>
            <a:r>
              <a:rPr lang="en-US" sz="1600" dirty="0">
                <a:solidFill>
                  <a:prstClr val="white"/>
                </a:solidFill>
              </a:rPr>
              <a:t> (Personal Digital Cellular)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835150" y="1484313"/>
            <a:ext cx="3962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200" b="1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600" b="1">
                <a:solidFill>
                  <a:prstClr val="white"/>
                </a:solidFill>
              </a:rPr>
              <a:t>AMPS</a:t>
            </a:r>
            <a:r>
              <a:rPr lang="en-US" sz="1600">
                <a:solidFill>
                  <a:prstClr val="white"/>
                </a:solidFill>
              </a:rPr>
              <a:t> (Advanced Mobile Phone Service)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23849" y="4593430"/>
            <a:ext cx="1368425" cy="142785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prstClr val="white"/>
                </a:solidFill>
              </a:rPr>
              <a:t>3G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prstClr val="white"/>
                </a:solidFill>
              </a:rPr>
              <a:t>wireless</a:t>
            </a: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835150" y="4581425"/>
            <a:ext cx="396240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b="1" dirty="0" smtClean="0">
                <a:solidFill>
                  <a:prstClr val="white"/>
                </a:solidFill>
              </a:rPr>
              <a:t>W-CDMA </a:t>
            </a:r>
            <a:r>
              <a:rPr lang="en-US" sz="1600" dirty="0" smtClean="0">
                <a:solidFill>
                  <a:prstClr val="white"/>
                </a:solidFill>
              </a:rPr>
              <a:t>(Wideband </a:t>
            </a:r>
            <a:r>
              <a:rPr lang="en-US" sz="1600" dirty="0">
                <a:solidFill>
                  <a:prstClr val="white"/>
                </a:solidFill>
              </a:rPr>
              <a:t>Code Division </a:t>
            </a:r>
            <a:endParaRPr lang="en-US" sz="1600" dirty="0" smtClean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dirty="0" smtClean="0">
                <a:solidFill>
                  <a:prstClr val="white"/>
                </a:solidFill>
              </a:rPr>
              <a:t>                 Multiple </a:t>
            </a:r>
            <a:r>
              <a:rPr lang="en-US" sz="1600" dirty="0">
                <a:solidFill>
                  <a:prstClr val="white"/>
                </a:solidFill>
              </a:rPr>
              <a:t>Access)</a:t>
            </a:r>
          </a:p>
          <a:p>
            <a:pPr marL="342900" indent="-342900">
              <a:spcBef>
                <a:spcPct val="20000"/>
              </a:spcBef>
            </a:pPr>
            <a:endParaRPr lang="en-US" sz="1600" dirty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600" b="1" dirty="0">
                <a:solidFill>
                  <a:prstClr val="white"/>
                </a:solidFill>
              </a:rPr>
              <a:t>CDMA-2000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084888" y="1484313"/>
            <a:ext cx="2438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800" dirty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200" dirty="0">
                <a:solidFill>
                  <a:prstClr val="white"/>
                </a:solidFill>
              </a:rPr>
              <a:t>- </a:t>
            </a:r>
            <a:r>
              <a:rPr lang="en-US" sz="1200" dirty="0" err="1" smtClean="0">
                <a:solidFill>
                  <a:prstClr val="white"/>
                </a:solidFill>
              </a:rPr>
              <a:t>Pelayana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suara</a:t>
            </a:r>
            <a:r>
              <a:rPr lang="en-US" sz="1200" dirty="0" smtClean="0">
                <a:solidFill>
                  <a:prstClr val="white"/>
                </a:solidFill>
              </a:rPr>
              <a:t> Analog </a:t>
            </a:r>
            <a:endParaRPr lang="en-US" sz="1200" dirty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200" dirty="0">
                <a:solidFill>
                  <a:prstClr val="white"/>
                </a:solidFill>
              </a:rPr>
              <a:t>- </a:t>
            </a:r>
            <a:r>
              <a:rPr lang="en-US" sz="1200" dirty="0" err="1" smtClean="0">
                <a:solidFill>
                  <a:prstClr val="white"/>
                </a:solidFill>
              </a:rPr>
              <a:t>Tidak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ada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pelayanan</a:t>
            </a:r>
            <a:r>
              <a:rPr lang="en-US" sz="1200" dirty="0" smtClean="0">
                <a:solidFill>
                  <a:prstClr val="white"/>
                </a:solidFill>
              </a:rPr>
              <a:t> data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6084888" y="2492375"/>
            <a:ext cx="2514600" cy="173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dirty="0">
                <a:solidFill>
                  <a:prstClr val="white"/>
                </a:solidFill>
              </a:rPr>
              <a:t>- </a:t>
            </a:r>
            <a:r>
              <a:rPr lang="en-US" sz="1200" dirty="0" err="1" smtClean="0">
                <a:solidFill>
                  <a:prstClr val="white"/>
                </a:solidFill>
              </a:rPr>
              <a:t>Pelayanan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Suara</a:t>
            </a:r>
            <a:r>
              <a:rPr lang="en-US" sz="1200" dirty="0" smtClean="0">
                <a:solidFill>
                  <a:prstClr val="white"/>
                </a:solidFill>
              </a:rPr>
              <a:t> Digital </a:t>
            </a:r>
            <a:endParaRPr lang="en-US" sz="1200" dirty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200" dirty="0">
                <a:solidFill>
                  <a:prstClr val="white"/>
                </a:solidFill>
              </a:rPr>
              <a:t>- </a:t>
            </a:r>
            <a:r>
              <a:rPr lang="en-US" sz="1200" dirty="0" err="1" smtClean="0">
                <a:solidFill>
                  <a:prstClr val="white"/>
                </a:solidFill>
              </a:rPr>
              <a:t>Laju</a:t>
            </a:r>
            <a:r>
              <a:rPr lang="en-US" sz="1200" dirty="0" smtClean="0">
                <a:solidFill>
                  <a:prstClr val="white"/>
                </a:solidFill>
              </a:rPr>
              <a:t> data 9.6 s/d 14.4 kbps</a:t>
            </a:r>
            <a:endParaRPr lang="en-US" sz="1200" dirty="0">
              <a:solidFill>
                <a:prstClr val="white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200" dirty="0" smtClean="0">
                <a:solidFill>
                  <a:prstClr val="white"/>
                </a:solidFill>
              </a:rPr>
              <a:t>- CDMA</a:t>
            </a:r>
            <a:r>
              <a:rPr lang="en-US" sz="1200" dirty="0">
                <a:solidFill>
                  <a:prstClr val="white"/>
                </a:solidFill>
              </a:rPr>
              <a:t>, TDMA </a:t>
            </a:r>
            <a:r>
              <a:rPr lang="en-US" sz="1200" dirty="0" smtClean="0">
                <a:solidFill>
                  <a:prstClr val="white"/>
                </a:solidFill>
              </a:rPr>
              <a:t>&amp; </a:t>
            </a:r>
            <a:r>
              <a:rPr lang="en-US" sz="1200" dirty="0">
                <a:solidFill>
                  <a:prstClr val="white"/>
                </a:solidFill>
              </a:rPr>
              <a:t>PDC </a:t>
            </a:r>
            <a:r>
              <a:rPr lang="en-US" sz="1200" dirty="0" err="1" smtClean="0">
                <a:solidFill>
                  <a:prstClr val="white"/>
                </a:solidFill>
              </a:rPr>
              <a:t>hanya</a:t>
            </a:r>
            <a:r>
              <a:rPr lang="en-US" sz="1200" dirty="0" smtClean="0">
                <a:solidFill>
                  <a:prstClr val="white"/>
                </a:solidFill>
              </a:rPr>
              <a:t> 1 data </a:t>
            </a:r>
            <a:r>
              <a:rPr lang="en-US" sz="1200" dirty="0" err="1" smtClean="0">
                <a:solidFill>
                  <a:prstClr val="white"/>
                </a:solidFill>
              </a:rPr>
              <a:t>transmisi</a:t>
            </a:r>
            <a:endParaRPr lang="en-US" sz="1200" dirty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200" dirty="0" smtClean="0">
                <a:solidFill>
                  <a:prstClr val="white"/>
                </a:solidFill>
              </a:rPr>
              <a:t>- </a:t>
            </a:r>
            <a:r>
              <a:rPr lang="en-US" sz="1200" dirty="0" err="1" smtClean="0">
                <a:solidFill>
                  <a:prstClr val="white"/>
                </a:solidFill>
              </a:rPr>
              <a:t>Tidak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selalu</a:t>
            </a:r>
            <a:r>
              <a:rPr lang="en-US" sz="1200" dirty="0" smtClean="0">
                <a:solidFill>
                  <a:prstClr val="white"/>
                </a:solidFill>
              </a:rPr>
              <a:t> data </a:t>
            </a:r>
            <a:r>
              <a:rPr lang="en-US" sz="1200" dirty="0">
                <a:solidFill>
                  <a:prstClr val="white"/>
                </a:solidFill>
              </a:rPr>
              <a:t>connection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940425" y="4649688"/>
            <a:ext cx="2659063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dirty="0">
                <a:solidFill>
                  <a:prstClr val="white"/>
                </a:solidFill>
              </a:rPr>
              <a:t>- </a:t>
            </a:r>
            <a:r>
              <a:rPr lang="en-US" sz="1200" dirty="0" err="1" smtClean="0">
                <a:solidFill>
                  <a:prstClr val="white"/>
                </a:solidFill>
              </a:rPr>
              <a:t>Dominan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kualitas</a:t>
            </a:r>
            <a:r>
              <a:rPr lang="en-US" sz="1200" dirty="0" smtClean="0">
                <a:solidFill>
                  <a:prstClr val="white"/>
                </a:solidFill>
              </a:rPr>
              <a:t>  </a:t>
            </a:r>
            <a:r>
              <a:rPr lang="en-US" sz="1200" dirty="0" err="1" smtClean="0">
                <a:solidFill>
                  <a:prstClr val="white"/>
                </a:solidFill>
              </a:rPr>
              <a:t>suara</a:t>
            </a:r>
            <a:endParaRPr lang="en-US" sz="1200" dirty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200" dirty="0">
                <a:solidFill>
                  <a:prstClr val="white"/>
                </a:solidFill>
              </a:rPr>
              <a:t>- </a:t>
            </a:r>
            <a:r>
              <a:rPr lang="en-US" sz="1200" dirty="0" err="1" smtClean="0">
                <a:solidFill>
                  <a:prstClr val="white"/>
                </a:solidFill>
              </a:rPr>
              <a:t>Laju</a:t>
            </a:r>
            <a:r>
              <a:rPr lang="en-US" sz="1200" dirty="0" smtClean="0">
                <a:solidFill>
                  <a:prstClr val="white"/>
                </a:solidFill>
              </a:rPr>
              <a:t> data Up </a:t>
            </a:r>
            <a:r>
              <a:rPr lang="en-US" sz="1200" dirty="0">
                <a:solidFill>
                  <a:prstClr val="white"/>
                </a:solidFill>
              </a:rPr>
              <a:t>to 2M bit/sec.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dirty="0">
                <a:solidFill>
                  <a:prstClr val="white"/>
                </a:solidFill>
              </a:rPr>
              <a:t>- </a:t>
            </a:r>
            <a:r>
              <a:rPr lang="en-US" sz="1200" dirty="0" err="1" smtClean="0">
                <a:solidFill>
                  <a:prstClr val="white"/>
                </a:solidFill>
              </a:rPr>
              <a:t>Selalu</a:t>
            </a:r>
            <a:r>
              <a:rPr lang="en-US" sz="1200" dirty="0" smtClean="0">
                <a:solidFill>
                  <a:prstClr val="white"/>
                </a:solidFill>
              </a:rPr>
              <a:t> on </a:t>
            </a:r>
            <a:r>
              <a:rPr lang="en-US" sz="1200" dirty="0">
                <a:solidFill>
                  <a:prstClr val="white"/>
                </a:solidFill>
              </a:rPr>
              <a:t>data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dirty="0">
                <a:solidFill>
                  <a:prstClr val="white"/>
                </a:solidFill>
              </a:rPr>
              <a:t>- </a:t>
            </a:r>
            <a:r>
              <a:rPr lang="en-US" sz="1200" dirty="0" err="1" smtClean="0">
                <a:solidFill>
                  <a:prstClr val="white"/>
                </a:solidFill>
              </a:rPr>
              <a:t>Pelayanan</a:t>
            </a:r>
            <a:r>
              <a:rPr lang="en-US" sz="1200" dirty="0" smtClean="0">
                <a:solidFill>
                  <a:prstClr val="white"/>
                </a:solidFill>
              </a:rPr>
              <a:t> data Broadband</a:t>
            </a:r>
            <a:endParaRPr lang="en-US" sz="1200" dirty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200" dirty="0">
                <a:solidFill>
                  <a:prstClr val="white"/>
                </a:solidFill>
              </a:rPr>
              <a:t> </a:t>
            </a:r>
            <a:r>
              <a:rPr lang="en-US" sz="1200" dirty="0" smtClean="0">
                <a:solidFill>
                  <a:prstClr val="white"/>
                </a:solidFill>
              </a:rPr>
              <a:t>(missal: </a:t>
            </a:r>
            <a:r>
              <a:rPr lang="en-US" sz="1200" dirty="0">
                <a:solidFill>
                  <a:prstClr val="white"/>
                </a:solidFill>
              </a:rPr>
              <a:t>video &amp; </a:t>
            </a:r>
            <a:r>
              <a:rPr lang="en-US" sz="1200" dirty="0" smtClean="0">
                <a:solidFill>
                  <a:prstClr val="white"/>
                </a:solidFill>
              </a:rPr>
              <a:t>multimedia)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1252</TotalTime>
  <Words>1426</Words>
  <Application>Microsoft Office PowerPoint</Application>
  <PresentationFormat>On-screen Show (4:3)</PresentationFormat>
  <Paragraphs>353</Paragraphs>
  <Slides>46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65" baseType="lpstr">
      <vt:lpstr>MS Mincho</vt:lpstr>
      <vt:lpstr>Aharoni</vt:lpstr>
      <vt:lpstr>Aparajita</vt:lpstr>
      <vt:lpstr>Arial</vt:lpstr>
      <vt:lpstr>Corbel</vt:lpstr>
      <vt:lpstr>Lucida Sans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Parallax</vt:lpstr>
      <vt:lpstr>Concourse</vt:lpstr>
      <vt:lpstr>Visio</vt:lpstr>
      <vt:lpstr>Picture</vt:lpstr>
      <vt:lpstr>VISIO</vt:lpstr>
      <vt:lpstr>Equation</vt:lpstr>
      <vt:lpstr>    Konsep Dasar Komunikasi Seluler </vt:lpstr>
      <vt:lpstr>Arstitektur Jaringan Seluler</vt:lpstr>
      <vt:lpstr>DEFINISI</vt:lpstr>
      <vt:lpstr>SEL (CELL)</vt:lpstr>
      <vt:lpstr>PERENCANAAN SEL  (CELL PLANNING)</vt:lpstr>
      <vt:lpstr>PowerPoint Presentation</vt:lpstr>
      <vt:lpstr>PowerPoint Presentation</vt:lpstr>
      <vt:lpstr>PowerPoint Presentation</vt:lpstr>
      <vt:lpstr>Teknologi Selular</vt:lpstr>
      <vt:lpstr>PowerPoint Presentation</vt:lpstr>
      <vt:lpstr>Parameter – Parameter Dasar Sist. Selular</vt:lpstr>
      <vt:lpstr>Konsep Dasar  Komunikasi Bergerak</vt:lpstr>
      <vt:lpstr>Frekuensi Re-use</vt:lpstr>
      <vt:lpstr>Latar Belakang Diperlukan Frekuensi Re-Use</vt:lpstr>
      <vt:lpstr>Frekuensi Re-use</vt:lpstr>
      <vt:lpstr>Konsep Frekuensi Re-use</vt:lpstr>
      <vt:lpstr>Kluster</vt:lpstr>
      <vt:lpstr>PowerPoint Presentation</vt:lpstr>
      <vt:lpstr>PowerPoint Presentation</vt:lpstr>
      <vt:lpstr>PowerPoint Presentation</vt:lpstr>
      <vt:lpstr>Definisi Handoff/ HandOver (HO)</vt:lpstr>
      <vt:lpstr>Jenis Handover</vt:lpstr>
      <vt:lpstr>Alasan perlunya Handover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hari ini….to be cont’</vt:lpstr>
      <vt:lpstr>ANALISIS PERHITUNGAN (Frek. Reuse, Cell Splitting, Handover)</vt:lpstr>
      <vt:lpstr>Rumus-Rumus</vt:lpstr>
      <vt:lpstr>PowerPoint Presentation</vt:lpstr>
      <vt:lpstr>PowerPoint Presentation</vt:lpstr>
      <vt:lpstr>PowerPoint Presentation</vt:lpstr>
      <vt:lpstr>Jalur evolusi ke 3G</vt:lpstr>
      <vt:lpstr>Struktur Jaringan GSM</vt:lpstr>
      <vt:lpstr>GSM Enhanced Data Services</vt:lpstr>
      <vt:lpstr>HSDPA (High Speed Downlink Packet Access) </vt:lpstr>
      <vt:lpstr>Prinsip kerja CDMA</vt:lpstr>
      <vt:lpstr>CDMA2000</vt:lpstr>
      <vt:lpstr>CDMA2000 1x</vt:lpstr>
      <vt:lpstr>Jaringan CDMA2000</vt:lpstr>
      <vt:lpstr>Jaringan CDMA2000 1x </vt:lpstr>
      <vt:lpstr>Teknologi CDMA2000 1x (EV-DO)</vt:lpstr>
      <vt:lpstr>TUGAS HARI INI !</vt:lpstr>
      <vt:lpstr>Terima kasih….</vt:lpstr>
    </vt:vector>
  </TitlesOfParts>
  <Company>stttelkom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KOMUNIKASI BERGERAK</dc:title>
  <dc:creator>dosen siskom</dc:creator>
  <cp:lastModifiedBy>Nayadut</cp:lastModifiedBy>
  <cp:revision>88</cp:revision>
  <dcterms:created xsi:type="dcterms:W3CDTF">2005-09-07T08:21:00Z</dcterms:created>
  <dcterms:modified xsi:type="dcterms:W3CDTF">2017-09-25T05:04:36Z</dcterms:modified>
</cp:coreProperties>
</file>