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6" r:id="rId27"/>
    <p:sldId id="283" r:id="rId28"/>
    <p:sldId id="284" r:id="rId29"/>
    <p:sldId id="285" r:id="rId30"/>
    <p:sldId id="287" r:id="rId31"/>
    <p:sldId id="288" r:id="rId32"/>
    <p:sldId id="289" r:id="rId33"/>
    <p:sldId id="290" r:id="rId34"/>
    <p:sldId id="291" r:id="rId35"/>
    <p:sldId id="292" r:id="rId36"/>
    <p:sldId id="293" r:id="rId37"/>
    <p:sldId id="294" r:id="rId38"/>
    <p:sldId id="296" r:id="rId39"/>
    <p:sldId id="297" r:id="rId40"/>
    <p:sldId id="298" r:id="rId41"/>
    <p:sldId id="299" r:id="rId42"/>
    <p:sldId id="300" r:id="rId43"/>
    <p:sldId id="301" r:id="rId44"/>
    <p:sldId id="302" r:id="rId45"/>
    <p:sldId id="303" r:id="rId46"/>
    <p:sldId id="304" r:id="rId47"/>
    <p:sldId id="305" r:id="rId48"/>
    <p:sldId id="30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88" d="100"/>
          <a:sy n="88" d="100"/>
        </p:scale>
        <p:origin x="60"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167672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010321-A32B-4A09-B1E8-F26E773057A0}"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348562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3756014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9118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2975447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2703358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662499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1031368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257150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409228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351429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010321-A32B-4A09-B1E8-F26E773057A0}"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233450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010321-A32B-4A09-B1E8-F26E773057A0}"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81654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368913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1744604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7010321-A32B-4A09-B1E8-F26E773057A0}" type="datetimeFigureOut">
              <a:rPr lang="en-US" smtClean="0"/>
              <a:t>1/3/2018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1462003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010321-A32B-4A09-B1E8-F26E773057A0}"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1E336-DCDE-4ED4-A5EC-13FC2FFDFAD4}" type="slidenum">
              <a:rPr lang="en-US" smtClean="0"/>
              <a:t>‹#›</a:t>
            </a:fld>
            <a:endParaRPr lang="en-US"/>
          </a:p>
        </p:txBody>
      </p:sp>
    </p:spTree>
    <p:extLst>
      <p:ext uri="{BB962C8B-B14F-4D97-AF65-F5344CB8AC3E}">
        <p14:creationId xmlns:p14="http://schemas.microsoft.com/office/powerpoint/2010/main" val="272616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010321-A32B-4A09-B1E8-F26E773057A0}" type="datetimeFigureOut">
              <a:rPr lang="en-US" smtClean="0"/>
              <a:t>1/3/2018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EC1E336-DCDE-4ED4-A5EC-13FC2FFDFAD4}" type="slidenum">
              <a:rPr lang="en-US" smtClean="0"/>
              <a:t>‹#›</a:t>
            </a:fld>
            <a:endParaRPr lang="en-US"/>
          </a:p>
        </p:txBody>
      </p:sp>
    </p:spTree>
    <p:extLst>
      <p:ext uri="{BB962C8B-B14F-4D97-AF65-F5344CB8AC3E}">
        <p14:creationId xmlns:p14="http://schemas.microsoft.com/office/powerpoint/2010/main" val="22123325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smtClean="0"/>
              <a:t>Black Box Testing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220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id-ID" dirty="0"/>
              <a:t>Berdasarkan pada hubungan ini, tes untuk menemukan </a:t>
            </a:r>
            <a:r>
              <a:rPr lang="id-ID" i="1" dirty="0"/>
              <a:t>errors </a:t>
            </a:r>
            <a:r>
              <a:rPr lang="id-ID" dirty="0"/>
              <a:t>dalam proses kalkulasi Z, harus memperhatikan variasi nilai baik X dan Y.</a:t>
            </a:r>
            <a:endParaRPr lang="en-US" dirty="0"/>
          </a:p>
          <a:p>
            <a:pPr algn="just"/>
            <a:r>
              <a:rPr lang="id-ID" dirty="0"/>
              <a:t>Saat memulai disain </a:t>
            </a:r>
            <a:r>
              <a:rPr lang="id-ID" i="1" dirty="0"/>
              <a:t>test cases</a:t>
            </a:r>
            <a:r>
              <a:rPr lang="id-ID" dirty="0"/>
              <a:t>, obyektifitas pertama adalah untuk mencapai pemenuhan cakupan </a:t>
            </a:r>
            <a:r>
              <a:rPr lang="id-ID" i="1" dirty="0"/>
              <a:t>node</a:t>
            </a:r>
            <a:r>
              <a:rPr lang="id-ID" dirty="0"/>
              <a:t>. Artinya tes harus didisain untuk tidak melewatkan satupun </a:t>
            </a:r>
            <a:r>
              <a:rPr lang="id-ID" i="1" dirty="0"/>
              <a:t>node </a:t>
            </a:r>
            <a:r>
              <a:rPr lang="id-ID" dirty="0"/>
              <a:t>dan bobot </a:t>
            </a:r>
            <a:r>
              <a:rPr lang="id-ID" i="1" dirty="0"/>
              <a:t>node </a:t>
            </a:r>
            <a:r>
              <a:rPr lang="id-ID" dirty="0"/>
              <a:t>(atribut obyek) adalah benar.</a:t>
            </a:r>
            <a:endParaRPr lang="en-US" dirty="0"/>
          </a:p>
          <a:p>
            <a:pPr algn="just"/>
            <a:r>
              <a:rPr lang="id-ID" dirty="0"/>
              <a:t>Kemudian,   cakupan   hubungan   dites   berdasarkan   pada   sifat-sifatnya.   Contoh,   suatu hubungan simetri dites untuk melakukan suatu hubungan dua arah. Hubungan transisivitas dites   untuk   membuktikan   keberadaan   transisivitas.   Hubungan   refleksif   dites   untuk memastikan keberadaan suatu </a:t>
            </a:r>
            <a:r>
              <a:rPr lang="id-ID" i="1" dirty="0"/>
              <a:t>null loop</a:t>
            </a:r>
            <a:r>
              <a:rPr lang="id-ID" dirty="0"/>
              <a:t>. Bila bobot hubungan telah dispesifikasikan, tes dikembangkan  untuk  membuktikan  bahwa  bobot  ini  valid. </a:t>
            </a:r>
            <a:endParaRPr lang="en-US" dirty="0"/>
          </a:p>
        </p:txBody>
      </p:sp>
    </p:spTree>
    <p:extLst>
      <p:ext uri="{BB962C8B-B14F-4D97-AF65-F5344CB8AC3E}">
        <p14:creationId xmlns:p14="http://schemas.microsoft.com/office/powerpoint/2010/main" val="1915285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Equivalence  Partitioning </a:t>
            </a:r>
            <a:endParaRPr lang="en-US" dirty="0"/>
          </a:p>
        </p:txBody>
      </p:sp>
      <p:sp>
        <p:nvSpPr>
          <p:cNvPr id="3" name="Content Placeholder 2"/>
          <p:cNvSpPr>
            <a:spLocks noGrp="1"/>
          </p:cNvSpPr>
          <p:nvPr>
            <p:ph idx="1"/>
          </p:nvPr>
        </p:nvSpPr>
        <p:spPr/>
        <p:txBody>
          <a:bodyPr>
            <a:normAutofit lnSpcReduction="10000"/>
          </a:bodyPr>
          <a:lstStyle/>
          <a:p>
            <a:pPr algn="just"/>
            <a:r>
              <a:rPr lang="id-ID" dirty="0"/>
              <a:t>Adalah metode </a:t>
            </a:r>
            <a:r>
              <a:rPr lang="id-ID" i="1" dirty="0"/>
              <a:t>black box testing </a:t>
            </a:r>
            <a:r>
              <a:rPr lang="id-ID" dirty="0"/>
              <a:t>yang membagi domain masukan dari suatu program ke dalam kelas-kelas data, dimana </a:t>
            </a:r>
            <a:r>
              <a:rPr lang="id-ID" i="1" dirty="0"/>
              <a:t>test cases </a:t>
            </a:r>
            <a:r>
              <a:rPr lang="id-ID" dirty="0"/>
              <a:t>dapat diturunkan </a:t>
            </a:r>
            <a:endParaRPr lang="en-ID" dirty="0" smtClean="0"/>
          </a:p>
          <a:p>
            <a:pPr algn="just"/>
            <a:r>
              <a:rPr lang="id-ID" i="1" dirty="0"/>
              <a:t>Equivalence partitioning </a:t>
            </a:r>
            <a:r>
              <a:rPr lang="id-ID" dirty="0"/>
              <a:t>berdasarkan pada premis masukan dan keluaran dari suatu komponen yang dipartisi ke dalam kelas-kelas, menurut spesifikasi dari komponen tersebut, yang akan diperlakukan sama (ekuivalen) oleh komponen tersebut. Dapat juga diasumsikan bahwa masukan yang sama akan menghasilkan respon yang sama pula</a:t>
            </a:r>
            <a:r>
              <a:rPr lang="id-ID" dirty="0" smtClean="0"/>
              <a:t>.</a:t>
            </a:r>
            <a:endParaRPr lang="en-ID" dirty="0" smtClean="0"/>
          </a:p>
          <a:p>
            <a:pPr algn="just"/>
            <a:r>
              <a:rPr lang="id-ID" dirty="0"/>
              <a:t>Nilai tunggal pada suatu partisi ekuivalensi diasumsikan sebagai representasi dari semua nilai dalam partisi. Hal ini digunakan untuk mengurangi masalah yang tidak mungkin untuk testing terhadap tiap nilai masukan </a:t>
            </a:r>
            <a:endParaRPr lang="en-US" dirty="0"/>
          </a:p>
          <a:p>
            <a:pPr algn="just"/>
            <a:endParaRPr lang="en-US" dirty="0"/>
          </a:p>
        </p:txBody>
      </p:sp>
    </p:spTree>
    <p:extLst>
      <p:ext uri="{BB962C8B-B14F-4D97-AF65-F5344CB8AC3E}">
        <p14:creationId xmlns:p14="http://schemas.microsoft.com/office/powerpoint/2010/main" val="3058340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id-ID" dirty="0"/>
              <a:t>Petunjuk pelaksanaan dalam melakukan </a:t>
            </a:r>
            <a:r>
              <a:rPr lang="id-ID" i="1" dirty="0"/>
              <a:t>equivalence partitioning</a:t>
            </a:r>
            <a:r>
              <a:rPr lang="id-ID" dirty="0"/>
              <a:t>, adalah sebagai berikut:</a:t>
            </a:r>
            <a:endParaRPr lang="en-US" dirty="0"/>
          </a:p>
          <a:p>
            <a:r>
              <a:rPr lang="id-ID" dirty="0" smtClean="0"/>
              <a:t>Jika </a:t>
            </a:r>
            <a:r>
              <a:rPr lang="id-ID" dirty="0"/>
              <a:t>masukan mempunyai jenjang tertentu, maka definisikan kategori valid dan tak </a:t>
            </a:r>
            <a:r>
              <a:rPr lang="id-ID" dirty="0" smtClean="0"/>
              <a:t>valid</a:t>
            </a:r>
            <a:r>
              <a:rPr lang="en-US" dirty="0"/>
              <a:t> </a:t>
            </a:r>
            <a:r>
              <a:rPr lang="id-ID" dirty="0" smtClean="0"/>
              <a:t>terhadap </a:t>
            </a:r>
            <a:r>
              <a:rPr lang="id-ID" dirty="0"/>
              <a:t>jenjang masukan tersebut.</a:t>
            </a:r>
            <a:endParaRPr lang="en-US" dirty="0"/>
          </a:p>
          <a:p>
            <a:r>
              <a:rPr lang="id-ID" dirty="0" smtClean="0"/>
              <a:t>Jika </a:t>
            </a:r>
            <a:r>
              <a:rPr lang="id-ID" dirty="0"/>
              <a:t>masukan membutuhkan nilai tertentu, definisikan kategori valid dan tak valid.</a:t>
            </a:r>
            <a:endParaRPr lang="en-US" dirty="0"/>
          </a:p>
          <a:p>
            <a:r>
              <a:rPr lang="id-ID" dirty="0" smtClean="0"/>
              <a:t>Jika </a:t>
            </a:r>
            <a:r>
              <a:rPr lang="id-ID" dirty="0"/>
              <a:t>masukan membutuhkan himpunan masukan tertentu, definisikan kategori valid dan tak valid.</a:t>
            </a:r>
            <a:endParaRPr lang="en-US" dirty="0"/>
          </a:p>
          <a:p>
            <a:r>
              <a:rPr lang="id-ID" dirty="0" smtClean="0"/>
              <a:t>Jika </a:t>
            </a:r>
            <a:r>
              <a:rPr lang="id-ID" dirty="0"/>
              <a:t>masukan adalah </a:t>
            </a:r>
            <a:r>
              <a:rPr lang="id-ID" i="1" dirty="0"/>
              <a:t>boolean</a:t>
            </a:r>
            <a:r>
              <a:rPr lang="id-ID" dirty="0"/>
              <a:t>, definisikan kategori valid dan tak valid.</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244439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id-ID" dirty="0"/>
              <a:t>Sedangkan beberapa kombinasi yang mungkin dalam partisi ekuivalensi, adalah:</a:t>
            </a:r>
            <a:endParaRPr lang="en-US" dirty="0"/>
          </a:p>
          <a:p>
            <a:r>
              <a:rPr lang="id-ID" dirty="0" smtClean="0"/>
              <a:t>Nilai </a:t>
            </a:r>
            <a:r>
              <a:rPr lang="id-ID" dirty="0"/>
              <a:t>masukan yang valid atau tak valid.</a:t>
            </a:r>
            <a:endParaRPr lang="en-US" dirty="0"/>
          </a:p>
          <a:p>
            <a:r>
              <a:rPr lang="id-ID" dirty="0" smtClean="0"/>
              <a:t>Nilai </a:t>
            </a:r>
            <a:r>
              <a:rPr lang="id-ID" dirty="0"/>
              <a:t>numerik yang negatif, positif atau nol.</a:t>
            </a:r>
            <a:endParaRPr lang="en-US" dirty="0"/>
          </a:p>
          <a:p>
            <a:r>
              <a:rPr lang="id-ID" i="1" dirty="0" smtClean="0"/>
              <a:t>String </a:t>
            </a:r>
            <a:r>
              <a:rPr lang="id-ID" dirty="0"/>
              <a:t>yang kosong atau tidak kosong.</a:t>
            </a:r>
            <a:endParaRPr lang="en-US" dirty="0"/>
          </a:p>
          <a:p>
            <a:r>
              <a:rPr lang="id-ID" dirty="0" smtClean="0"/>
              <a:t>Daftar </a:t>
            </a:r>
            <a:r>
              <a:rPr lang="id-ID" dirty="0"/>
              <a:t>(</a:t>
            </a:r>
            <a:r>
              <a:rPr lang="id-ID" i="1" dirty="0"/>
              <a:t>list</a:t>
            </a:r>
            <a:r>
              <a:rPr lang="id-ID" dirty="0"/>
              <a:t>) yang kosong atau tidak kosong.</a:t>
            </a:r>
            <a:endParaRPr lang="en-US" dirty="0"/>
          </a:p>
          <a:p>
            <a:r>
              <a:rPr lang="id-ID" i="1" dirty="0" smtClean="0"/>
              <a:t>File </a:t>
            </a:r>
            <a:r>
              <a:rPr lang="id-ID" dirty="0"/>
              <a:t>data yang ada dan tidak, yang dapat dibaca / ditulis atau tidak.</a:t>
            </a:r>
            <a:endParaRPr lang="en-US" dirty="0"/>
          </a:p>
          <a:p>
            <a:r>
              <a:rPr lang="id-ID" dirty="0" smtClean="0"/>
              <a:t>Tanggal </a:t>
            </a:r>
            <a:r>
              <a:rPr lang="id-ID" dirty="0"/>
              <a:t>yang berada setelah tahun 2000 atau sebelum tahun 2000, tahun kabisat atau bukan tahun kabisat (terutama tanggal 29 Pebruari 2000 yangg mempunyai proses tersendiri).</a:t>
            </a:r>
            <a:endParaRPr lang="en-US" dirty="0"/>
          </a:p>
          <a:p>
            <a:r>
              <a:rPr lang="id-ID" dirty="0" smtClean="0"/>
              <a:t>Tanggal </a:t>
            </a:r>
            <a:r>
              <a:rPr lang="id-ID" dirty="0"/>
              <a:t>yang berada di bulan yang berjumlah 28, 29, 30, atau 31 hari.</a:t>
            </a:r>
            <a:endParaRPr lang="en-US" dirty="0"/>
          </a:p>
          <a:p>
            <a:r>
              <a:rPr lang="id-ID" dirty="0" smtClean="0"/>
              <a:t>Hari </a:t>
            </a:r>
            <a:r>
              <a:rPr lang="id-ID" dirty="0"/>
              <a:t>pada hari kerja atau liburan akhir pekan</a:t>
            </a:r>
            <a:r>
              <a:rPr lang="id-ID" dirty="0" smtClean="0"/>
              <a:t>.</a:t>
            </a:r>
            <a:endParaRPr lang="en-ID" dirty="0" smtClean="0"/>
          </a:p>
          <a:p>
            <a:r>
              <a:rPr lang="id-ID" dirty="0"/>
              <a:t>Waktu di dalam atau di luar jam kerja kantor.</a:t>
            </a:r>
            <a:endParaRPr lang="en-US" dirty="0"/>
          </a:p>
          <a:p>
            <a:r>
              <a:rPr lang="id-ID" dirty="0" smtClean="0"/>
              <a:t>Tipe </a:t>
            </a:r>
            <a:r>
              <a:rPr lang="id-ID" i="1" dirty="0"/>
              <a:t>file </a:t>
            </a:r>
            <a:r>
              <a:rPr lang="id-ID" dirty="0"/>
              <a:t>data, seperti: teks, data berformat, grafik, video, atau suara.</a:t>
            </a:r>
            <a:endParaRPr lang="en-US" dirty="0"/>
          </a:p>
          <a:p>
            <a:r>
              <a:rPr lang="id-ID" dirty="0" smtClean="0"/>
              <a:t>Sumber </a:t>
            </a:r>
            <a:r>
              <a:rPr lang="id-ID" dirty="0"/>
              <a:t>atau tujuan </a:t>
            </a:r>
            <a:r>
              <a:rPr lang="id-ID" i="1" dirty="0"/>
              <a:t>file</a:t>
            </a:r>
            <a:r>
              <a:rPr lang="id-ID" dirty="0"/>
              <a:t>, seperti </a:t>
            </a:r>
            <a:r>
              <a:rPr lang="id-ID" i="1" dirty="0"/>
              <a:t>hard drive, floppy drive, CD-ROM, </a:t>
            </a:r>
            <a:r>
              <a:rPr lang="id-ID" dirty="0"/>
              <a:t>jaringan.</a:t>
            </a:r>
            <a:endParaRPr lang="en-US" dirty="0"/>
          </a:p>
          <a:p>
            <a:endParaRPr lang="en-US" dirty="0"/>
          </a:p>
          <a:p>
            <a:endParaRPr lang="en-US" dirty="0"/>
          </a:p>
        </p:txBody>
      </p:sp>
    </p:spTree>
    <p:extLst>
      <p:ext uri="{BB962C8B-B14F-4D97-AF65-F5344CB8AC3E}">
        <p14:creationId xmlns:p14="http://schemas.microsoft.com/office/powerpoint/2010/main" val="317113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Ilustrasi</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id-ID" dirty="0"/>
              <a:t>Suatu fungsi, </a:t>
            </a:r>
            <a:r>
              <a:rPr lang="id-ID" i="1" dirty="0"/>
              <a:t>generate_grading</a:t>
            </a:r>
            <a:r>
              <a:rPr lang="id-ID" dirty="0"/>
              <a:t>, dengan spesifikasi sebagai berikut</a:t>
            </a:r>
            <a:r>
              <a:rPr lang="id-ID" dirty="0" smtClean="0"/>
              <a:t>:</a:t>
            </a:r>
            <a:endParaRPr lang="en-US" dirty="0"/>
          </a:p>
          <a:p>
            <a:r>
              <a:rPr lang="id-ID" dirty="0"/>
              <a:t>Fungsi mempunyai dua penanda, yaitu “Ujian” (di atas 75) dan “Tugas” (di atas 25</a:t>
            </a:r>
            <a:r>
              <a:rPr lang="id-ID" dirty="0" smtClean="0"/>
              <a:t>).</a:t>
            </a:r>
            <a:endParaRPr lang="en-US" dirty="0"/>
          </a:p>
          <a:p>
            <a:r>
              <a:rPr lang="id-ID" dirty="0"/>
              <a:t>Fungsi melakukan gradasi nilai kursus dalam rentang ‘A’ sampai ‘D’. Tingkat gradasi dihitung dari kedua penanda, yang dihitung sebagai total penjumlahan nilai “Ujian” dan nilai “Tugas</a:t>
            </a:r>
            <a:r>
              <a:rPr lang="id-ID" dirty="0" smtClean="0"/>
              <a:t>”,</a:t>
            </a:r>
            <a:r>
              <a:rPr lang="en-US" dirty="0"/>
              <a:t> </a:t>
            </a:r>
            <a:r>
              <a:rPr lang="id-ID" dirty="0" smtClean="0"/>
              <a:t>sebagaimana </a:t>
            </a:r>
            <a:r>
              <a:rPr lang="id-ID" dirty="0"/>
              <a:t>dinyatakan berikut ini:</a:t>
            </a:r>
            <a:endParaRPr lang="en-US" dirty="0"/>
          </a:p>
          <a:p>
            <a:pPr lvl="1">
              <a:buFont typeface="Wingdings" panose="05000000000000000000" pitchFamily="2" charset="2"/>
              <a:buChar char="q"/>
            </a:pPr>
            <a:r>
              <a:rPr lang="id-ID" dirty="0" smtClean="0"/>
              <a:t>Lebih </a:t>
            </a:r>
            <a:r>
              <a:rPr lang="id-ID" dirty="0"/>
              <a:t>besar dari atau sama dengan 70 – ‘A’</a:t>
            </a:r>
            <a:endParaRPr lang="en-US" dirty="0"/>
          </a:p>
          <a:p>
            <a:pPr lvl="1">
              <a:buFont typeface="Wingdings" panose="05000000000000000000" pitchFamily="2" charset="2"/>
              <a:buChar char="q"/>
            </a:pPr>
            <a:r>
              <a:rPr lang="id-ID" dirty="0" smtClean="0"/>
              <a:t>Lebih </a:t>
            </a:r>
            <a:r>
              <a:rPr lang="id-ID" dirty="0"/>
              <a:t>besar dari atau sama dengan 50, tapi lebih kecil dari 70 – ‘B’</a:t>
            </a:r>
            <a:endParaRPr lang="en-US" dirty="0"/>
          </a:p>
          <a:p>
            <a:pPr lvl="1">
              <a:buFont typeface="Wingdings" panose="05000000000000000000" pitchFamily="2" charset="2"/>
              <a:buChar char="q"/>
            </a:pPr>
            <a:r>
              <a:rPr lang="id-ID" dirty="0" smtClean="0"/>
              <a:t>Lebih </a:t>
            </a:r>
            <a:r>
              <a:rPr lang="id-ID" dirty="0"/>
              <a:t>besar dari atau sama dengan 30, tapi lebih kecil dari 50 – ‘C’</a:t>
            </a:r>
            <a:endParaRPr lang="en-US" dirty="0"/>
          </a:p>
          <a:p>
            <a:pPr lvl="1">
              <a:buFont typeface="Wingdings" panose="05000000000000000000" pitchFamily="2" charset="2"/>
              <a:buChar char="q"/>
            </a:pPr>
            <a:r>
              <a:rPr lang="id-ID" dirty="0" smtClean="0"/>
              <a:t>Lebih </a:t>
            </a:r>
            <a:r>
              <a:rPr lang="id-ID" dirty="0"/>
              <a:t>kecil dari 30 – ‘D</a:t>
            </a:r>
            <a:r>
              <a:rPr lang="id-ID" dirty="0" smtClean="0"/>
              <a:t>’</a:t>
            </a:r>
            <a:endParaRPr lang="en-US" dirty="0"/>
          </a:p>
          <a:p>
            <a:pPr lvl="1">
              <a:buFont typeface="Wingdings" panose="05000000000000000000" pitchFamily="2" charset="2"/>
              <a:buChar char="q"/>
            </a:pPr>
            <a:r>
              <a:rPr lang="id-ID" dirty="0"/>
              <a:t>Dimana bila nilai berada di luar rentang yang diharapkan akan muncul pesan </a:t>
            </a:r>
            <a:r>
              <a:rPr lang="id-ID" dirty="0" smtClean="0"/>
              <a:t>kesalahan</a:t>
            </a:r>
            <a:r>
              <a:rPr lang="en-US" dirty="0"/>
              <a:t> </a:t>
            </a:r>
            <a:r>
              <a:rPr lang="id-ID" dirty="0" smtClean="0"/>
              <a:t>(‘</a:t>
            </a:r>
            <a:r>
              <a:rPr lang="en-ID" dirty="0" smtClean="0"/>
              <a:t>FM</a:t>
            </a:r>
            <a:r>
              <a:rPr lang="id-ID" dirty="0" smtClean="0"/>
              <a:t>’). </a:t>
            </a:r>
            <a:r>
              <a:rPr lang="id-ID" dirty="0"/>
              <a:t>Semua masukan berupa </a:t>
            </a:r>
            <a:r>
              <a:rPr lang="id-ID" i="1" dirty="0"/>
              <a:t>integer</a:t>
            </a:r>
            <a:r>
              <a:rPr lang="id-ID" dirty="0"/>
              <a:t>.</a:t>
            </a:r>
            <a:endParaRPr lang="en-US" dirty="0"/>
          </a:p>
          <a:p>
            <a:pPr marL="0" indent="0">
              <a:buNone/>
            </a:pPr>
            <a:endParaRPr lang="en-US" dirty="0"/>
          </a:p>
        </p:txBody>
      </p:sp>
    </p:spTree>
    <p:extLst>
      <p:ext uri="{BB962C8B-B14F-4D97-AF65-F5344CB8AC3E}">
        <p14:creationId xmlns:p14="http://schemas.microsoft.com/office/powerpoint/2010/main" val="2231435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7" name="Content Placeholder 6"/>
          <p:cNvSpPr>
            <a:spLocks noGrp="1"/>
          </p:cNvSpPr>
          <p:nvPr>
            <p:ph idx="1"/>
          </p:nvPr>
        </p:nvSpPr>
        <p:spPr/>
        <p:txBody>
          <a:bodyPr/>
          <a:lstStyle/>
          <a:p>
            <a:r>
              <a:rPr lang="id-ID" dirty="0"/>
              <a:t>Tester menyediakan suatu model komponen yang dites yang merupakan partisi dari nilai masukan dan keluaran komponen. Masukan dan keluaran dibuat dari spesifikasi dari tingkah laku komponen.</a:t>
            </a:r>
            <a:endParaRPr lang="en-US" dirty="0"/>
          </a:p>
          <a:p>
            <a:r>
              <a:rPr lang="id-ID" dirty="0"/>
              <a:t>Partisi adalah sekumpulan nilai, yang dipilih dengan suatu cara dimana semua nilai di dalam partisi, diharapkan untuk diperlakukan dengan cara yang sama oleh komponen (seperti mempunyai proses yang sama).</a:t>
            </a:r>
            <a:endParaRPr lang="en-US" dirty="0"/>
          </a:p>
          <a:p>
            <a:r>
              <a:rPr lang="id-ID" dirty="0"/>
              <a:t>Partisi untuk nilai valid dan tidak valid harus ditentukan. Untuk fungsi </a:t>
            </a:r>
            <a:r>
              <a:rPr lang="id-ID" i="1" dirty="0"/>
              <a:t>generate_grading</a:t>
            </a:r>
            <a:r>
              <a:rPr lang="id-ID" dirty="0"/>
              <a:t>, terdapat dua masukan:</a:t>
            </a:r>
            <a:endParaRPr lang="en-US" dirty="0"/>
          </a:p>
          <a:p>
            <a:pPr marL="0" indent="0">
              <a:buNone/>
            </a:pPr>
            <a:endParaRPr lang="en-US" dirty="0"/>
          </a:p>
        </p:txBody>
      </p:sp>
    </p:spTree>
    <p:extLst>
      <p:ext uri="{BB962C8B-B14F-4D97-AF65-F5344CB8AC3E}">
        <p14:creationId xmlns:p14="http://schemas.microsoft.com/office/powerpoint/2010/main" val="51683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41567" y="2197018"/>
            <a:ext cx="10515600" cy="4351338"/>
          </a:xfrm>
        </p:spPr>
        <p:txBody>
          <a:bodyPr/>
          <a:lstStyle/>
          <a:p>
            <a:r>
              <a:rPr lang="en-ID" dirty="0" err="1" smtClean="0"/>
              <a:t>Ujian</a:t>
            </a:r>
            <a:r>
              <a:rPr lang="en-ID" dirty="0" smtClean="0"/>
              <a:t> </a:t>
            </a:r>
          </a:p>
          <a:p>
            <a:endParaRPr lang="en-ID" dirty="0"/>
          </a:p>
          <a:p>
            <a:endParaRPr lang="en-ID" dirty="0" smtClean="0"/>
          </a:p>
          <a:p>
            <a:pPr marL="0" indent="0">
              <a:buNone/>
            </a:pPr>
            <a:endParaRPr lang="en-ID" dirty="0" smtClean="0"/>
          </a:p>
          <a:p>
            <a:r>
              <a:rPr lang="en-ID" dirty="0" err="1" smtClean="0"/>
              <a:t>Tugas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6272" y="2592582"/>
            <a:ext cx="5146095" cy="129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800" y="4880500"/>
            <a:ext cx="5146095" cy="1385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852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Nilai masukan dapat berupa nilai bukan </a:t>
            </a:r>
            <a:r>
              <a:rPr lang="id-ID" i="1" dirty="0"/>
              <a:t>integer</a:t>
            </a:r>
            <a:r>
              <a:rPr lang="id-ID" dirty="0"/>
              <a:t>. Sebagai contoh:</a:t>
            </a:r>
            <a:endParaRPr lang="en-US" dirty="0"/>
          </a:p>
          <a:p>
            <a:r>
              <a:rPr lang="id-ID" dirty="0" smtClean="0"/>
              <a:t>Ujian </a:t>
            </a:r>
            <a:r>
              <a:rPr lang="id-ID" dirty="0"/>
              <a:t>= real number</a:t>
            </a:r>
            <a:endParaRPr lang="en-US" dirty="0"/>
          </a:p>
          <a:p>
            <a:r>
              <a:rPr lang="id-ID" dirty="0" smtClean="0"/>
              <a:t>Ujian </a:t>
            </a:r>
            <a:r>
              <a:rPr lang="id-ID" dirty="0"/>
              <a:t>= alphabetic</a:t>
            </a:r>
            <a:endParaRPr lang="en-US" dirty="0"/>
          </a:p>
          <a:p>
            <a:r>
              <a:rPr lang="id-ID" dirty="0" smtClean="0"/>
              <a:t>Tugas </a:t>
            </a:r>
            <a:r>
              <a:rPr lang="id-ID" dirty="0"/>
              <a:t>= real number</a:t>
            </a:r>
            <a:endParaRPr lang="en-US" dirty="0"/>
          </a:p>
          <a:p>
            <a:r>
              <a:rPr lang="id-ID" dirty="0" smtClean="0"/>
              <a:t>Tugas </a:t>
            </a:r>
            <a:r>
              <a:rPr lang="id-ID" dirty="0"/>
              <a:t>= alphabetic</a:t>
            </a:r>
            <a:endParaRPr lang="en-US" dirty="0"/>
          </a:p>
          <a:p>
            <a:endParaRPr lang="en-US" dirty="0"/>
          </a:p>
        </p:txBody>
      </p:sp>
    </p:spTree>
    <p:extLst>
      <p:ext uri="{BB962C8B-B14F-4D97-AF65-F5344CB8AC3E}">
        <p14:creationId xmlns:p14="http://schemas.microsoft.com/office/powerpoint/2010/main" val="1797595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Disain</a:t>
            </a:r>
            <a:r>
              <a:rPr lang="en-ID" dirty="0" smtClean="0"/>
              <a:t> Test Case</a:t>
            </a:r>
            <a:endParaRPr lang="en-US" dirty="0"/>
          </a:p>
        </p:txBody>
      </p:sp>
      <p:sp>
        <p:nvSpPr>
          <p:cNvPr id="3" name="Content Placeholder 2"/>
          <p:cNvSpPr>
            <a:spLocks noGrp="1"/>
          </p:cNvSpPr>
          <p:nvPr>
            <p:ph idx="1"/>
          </p:nvPr>
        </p:nvSpPr>
        <p:spPr/>
        <p:txBody>
          <a:bodyPr>
            <a:normAutofit/>
          </a:bodyPr>
          <a:lstStyle/>
          <a:p>
            <a:pPr marL="0" indent="0">
              <a:buNone/>
            </a:pPr>
            <a:r>
              <a:rPr lang="id-ID" dirty="0" smtClean="0"/>
              <a:t>Suatu </a:t>
            </a:r>
            <a:r>
              <a:rPr lang="id-ID" i="1" dirty="0"/>
              <a:t>test case </a:t>
            </a:r>
            <a:r>
              <a:rPr lang="id-ID" dirty="0"/>
              <a:t>menyederhanakan hal-hal berikut:</a:t>
            </a:r>
            <a:endParaRPr lang="en-US" dirty="0"/>
          </a:p>
          <a:p>
            <a:r>
              <a:rPr lang="id-ID" dirty="0" smtClean="0"/>
              <a:t>Masukan </a:t>
            </a:r>
            <a:r>
              <a:rPr lang="id-ID" dirty="0"/>
              <a:t>komponen.</a:t>
            </a:r>
            <a:endParaRPr lang="en-US" dirty="0"/>
          </a:p>
          <a:p>
            <a:r>
              <a:rPr lang="id-ID" dirty="0" smtClean="0"/>
              <a:t>Partisi </a:t>
            </a:r>
            <a:r>
              <a:rPr lang="id-ID" dirty="0"/>
              <a:t>yang diuji.</a:t>
            </a:r>
            <a:endParaRPr lang="en-US" dirty="0"/>
          </a:p>
          <a:p>
            <a:r>
              <a:rPr lang="id-ID" dirty="0" smtClean="0"/>
              <a:t>Keluaran </a:t>
            </a:r>
            <a:r>
              <a:rPr lang="id-ID" dirty="0"/>
              <a:t>yangg diharapkan dari </a:t>
            </a:r>
            <a:r>
              <a:rPr lang="id-ID" i="1" dirty="0"/>
              <a:t>test case.</a:t>
            </a:r>
            <a:endParaRPr lang="en-US" dirty="0"/>
          </a:p>
          <a:p>
            <a:pPr marL="0" indent="0">
              <a:buNone/>
            </a:pPr>
            <a:endParaRPr lang="en-ID" dirty="0" smtClean="0"/>
          </a:p>
          <a:p>
            <a:pPr marL="0" indent="0">
              <a:buNone/>
            </a:pPr>
            <a:r>
              <a:rPr lang="id-ID" dirty="0" smtClean="0"/>
              <a:t>Dua </a:t>
            </a:r>
            <a:r>
              <a:rPr lang="id-ID" dirty="0"/>
              <a:t>pendekatan pembuatan </a:t>
            </a:r>
            <a:r>
              <a:rPr lang="id-ID" i="1" dirty="0"/>
              <a:t>test case </a:t>
            </a:r>
            <a:r>
              <a:rPr lang="id-ID" dirty="0"/>
              <a:t>untuk menguji partisi, adalah</a:t>
            </a:r>
            <a:r>
              <a:rPr lang="id-ID" dirty="0" smtClean="0"/>
              <a:t>:</a:t>
            </a:r>
            <a:endParaRPr lang="en-US" dirty="0"/>
          </a:p>
          <a:p>
            <a:pPr marL="0" indent="0">
              <a:buNone/>
            </a:pPr>
            <a:r>
              <a:rPr lang="id-ID" dirty="0"/>
              <a:t>1.   </a:t>
            </a:r>
            <a:r>
              <a:rPr lang="id-ID" i="1" dirty="0"/>
              <a:t>Test cases </a:t>
            </a:r>
            <a:r>
              <a:rPr lang="id-ID" dirty="0"/>
              <a:t>terpisah dibuat untuk tiap partisi dengan </a:t>
            </a:r>
            <a:r>
              <a:rPr lang="id-ID" i="1" dirty="0"/>
              <a:t>one-to-one basis</a:t>
            </a:r>
            <a:r>
              <a:rPr lang="id-ID" dirty="0"/>
              <a:t>.</a:t>
            </a:r>
            <a:endParaRPr lang="en-US" dirty="0"/>
          </a:p>
          <a:p>
            <a:pPr marL="0" indent="0">
              <a:buNone/>
            </a:pPr>
            <a:r>
              <a:rPr lang="id-ID" dirty="0" smtClean="0"/>
              <a:t>2</a:t>
            </a:r>
            <a:r>
              <a:rPr lang="id-ID" dirty="0"/>
              <a:t>.   Sekumpulan kecil </a:t>
            </a:r>
            <a:r>
              <a:rPr lang="id-ID" i="1" dirty="0"/>
              <a:t>test cases </a:t>
            </a:r>
            <a:r>
              <a:rPr lang="id-ID" dirty="0"/>
              <a:t>dibuat untuk mencakup semua partisi. </a:t>
            </a:r>
            <a:r>
              <a:rPr lang="id-ID" i="1" dirty="0"/>
              <a:t>Test case </a:t>
            </a:r>
            <a:r>
              <a:rPr lang="id-ID" dirty="0"/>
              <a:t>yang sama dapat diulang untuk </a:t>
            </a:r>
            <a:r>
              <a:rPr lang="id-ID" i="1" dirty="0"/>
              <a:t>test cases </a:t>
            </a:r>
            <a:r>
              <a:rPr lang="id-ID" dirty="0"/>
              <a:t>yang lain.</a:t>
            </a:r>
            <a:endParaRPr lang="en-US" dirty="0"/>
          </a:p>
        </p:txBody>
      </p:sp>
    </p:spTree>
    <p:extLst>
      <p:ext uri="{BB962C8B-B14F-4D97-AF65-F5344CB8AC3E}">
        <p14:creationId xmlns:p14="http://schemas.microsoft.com/office/powerpoint/2010/main" val="3761338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Partisi</a:t>
            </a:r>
            <a:r>
              <a:rPr lang="en-ID" dirty="0" smtClean="0"/>
              <a:t> one to one cases</a:t>
            </a:r>
            <a:endParaRPr lang="en-US" dirty="0"/>
          </a:p>
        </p:txBody>
      </p:sp>
      <p:sp>
        <p:nvSpPr>
          <p:cNvPr id="3" name="Content Placeholder 2"/>
          <p:cNvSpPr>
            <a:spLocks noGrp="1"/>
          </p:cNvSpPr>
          <p:nvPr>
            <p:ph idx="1"/>
          </p:nvPr>
        </p:nvSpPr>
        <p:spPr>
          <a:xfrm>
            <a:off x="838200" y="1991313"/>
            <a:ext cx="10515600" cy="4351338"/>
          </a:xfrm>
        </p:spPr>
        <p:txBody>
          <a:bodyPr/>
          <a:lstStyle/>
          <a:p>
            <a:r>
              <a:rPr lang="id-ID" i="1" dirty="0"/>
              <a:t>Test cases </a:t>
            </a:r>
            <a:r>
              <a:rPr lang="id-ID" dirty="0"/>
              <a:t>untuk partisi masukan “Ujian”, adalah sebagai berikut:</a:t>
            </a:r>
            <a:endParaRPr lang="en-US" dirty="0"/>
          </a:p>
          <a:p>
            <a:pPr marL="0" indent="0">
              <a:buNone/>
            </a:pPr>
            <a:endParaRPr lang="en-ID" dirty="0"/>
          </a:p>
          <a:p>
            <a:pPr marL="0" indent="0">
              <a:buNone/>
            </a:pPr>
            <a:endParaRPr lang="en-ID" dirty="0"/>
          </a:p>
          <a:p>
            <a:pPr marL="0" indent="0">
              <a:buNone/>
            </a:pPr>
            <a:endParaRPr lang="en-US" dirty="0"/>
          </a:p>
          <a:p>
            <a:r>
              <a:rPr lang="id-ID" dirty="0"/>
              <a:t>Suatu nilai acak 15 digunakan untuk masukan “Tugas”.</a:t>
            </a:r>
            <a:endParaRPr lang="en-US" dirty="0"/>
          </a:p>
          <a:p>
            <a:r>
              <a:rPr lang="id-ID" i="1" dirty="0" smtClean="0"/>
              <a:t>Test </a:t>
            </a:r>
            <a:r>
              <a:rPr lang="id-ID" i="1" dirty="0"/>
              <a:t>cases </a:t>
            </a:r>
            <a:r>
              <a:rPr lang="id-ID" dirty="0"/>
              <a:t>untuk partisi masukan “Tugas”, adalah sebagai berikut</a:t>
            </a:r>
            <a:r>
              <a:rPr lang="id-ID" dirty="0" smtClean="0"/>
              <a:t>:</a:t>
            </a:r>
            <a:endParaRPr lang="en-ID" dirty="0" smtClean="0"/>
          </a:p>
          <a:p>
            <a:endParaRPr lang="en-ID" i="1" dirty="0" smtClean="0"/>
          </a:p>
        </p:txBody>
      </p:sp>
      <p:graphicFrame>
        <p:nvGraphicFramePr>
          <p:cNvPr id="7" name="Table 6"/>
          <p:cNvGraphicFramePr>
            <a:graphicFrameLocks noGrp="1"/>
          </p:cNvGraphicFramePr>
          <p:nvPr>
            <p:extLst>
              <p:ext uri="{D42A27DB-BD31-4B8C-83A1-F6EECF244321}">
                <p14:modId xmlns:p14="http://schemas.microsoft.com/office/powerpoint/2010/main" val="3600046055"/>
              </p:ext>
            </p:extLst>
          </p:nvPr>
        </p:nvGraphicFramePr>
        <p:xfrm>
          <a:off x="1330015" y="2360844"/>
          <a:ext cx="3708400" cy="1440180"/>
        </p:xfrm>
        <a:graphic>
          <a:graphicData uri="http://schemas.openxmlformats.org/drawingml/2006/table">
            <a:tbl>
              <a:tblPr>
                <a:tableStyleId>{5C22544A-7EE6-4342-B048-85BDC9FD1C3A}</a:tableStyleId>
              </a:tblPr>
              <a:tblGrid>
                <a:gridCol w="1524635">
                  <a:extLst>
                    <a:ext uri="{9D8B030D-6E8A-4147-A177-3AD203B41FA5}">
                      <a16:colId xmlns:a16="http://schemas.microsoft.com/office/drawing/2014/main" val="579693850"/>
                    </a:ext>
                  </a:extLst>
                </a:gridCol>
                <a:gridCol w="787400">
                  <a:extLst>
                    <a:ext uri="{9D8B030D-6E8A-4147-A177-3AD203B41FA5}">
                      <a16:colId xmlns:a16="http://schemas.microsoft.com/office/drawing/2014/main" val="1274339211"/>
                    </a:ext>
                  </a:extLst>
                </a:gridCol>
                <a:gridCol w="698500">
                  <a:extLst>
                    <a:ext uri="{9D8B030D-6E8A-4147-A177-3AD203B41FA5}">
                      <a16:colId xmlns:a16="http://schemas.microsoft.com/office/drawing/2014/main" val="2380684155"/>
                    </a:ext>
                  </a:extLst>
                </a:gridCol>
                <a:gridCol w="697865">
                  <a:extLst>
                    <a:ext uri="{9D8B030D-6E8A-4147-A177-3AD203B41FA5}">
                      <a16:colId xmlns:a16="http://schemas.microsoft.com/office/drawing/2014/main" val="504351959"/>
                    </a:ext>
                  </a:extLst>
                </a:gridCol>
              </a:tblGrid>
              <a:tr h="231775">
                <a:tc>
                  <a:txBody>
                    <a:bodyPr/>
                    <a:lstStyle/>
                    <a:p>
                      <a:pPr marL="457835">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31470" marR="333375" algn="ctr">
                        <a:lnSpc>
                          <a:spcPct val="115000"/>
                        </a:lnSpc>
                        <a:spcBef>
                          <a:spcPts val="10"/>
                        </a:spcBef>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925" algn="ctr">
                        <a:lnSpc>
                          <a:spcPct val="115000"/>
                        </a:lnSpc>
                        <a:spcBef>
                          <a:spcPts val="10"/>
                        </a:spcBef>
                        <a:spcAft>
                          <a:spcPts val="0"/>
                        </a:spcAft>
                      </a:pPr>
                      <a:r>
                        <a:rPr lang="id-ID" sz="10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290" algn="ctr">
                        <a:lnSpc>
                          <a:spcPct val="115000"/>
                        </a:lnSpc>
                        <a:spcBef>
                          <a:spcPts val="10"/>
                        </a:spcBef>
                        <a:spcAft>
                          <a:spcPts val="0"/>
                        </a:spcAft>
                      </a:pPr>
                      <a:r>
                        <a:rPr lang="id-ID" sz="10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61020426"/>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Uji</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ts val="1130"/>
                        </a:lnSpc>
                        <a:spcAft>
                          <a:spcPts val="0"/>
                        </a:spcAft>
                      </a:pPr>
                      <a:r>
                        <a:rPr lang="id-ID" sz="1000">
                          <a:effectLst/>
                        </a:rPr>
                        <a:t>44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775" algn="ctr">
                        <a:lnSpc>
                          <a:spcPts val="1130"/>
                        </a:lnSpc>
                        <a:spcAft>
                          <a:spcPts val="0"/>
                        </a:spcAft>
                      </a:pPr>
                      <a:r>
                        <a:rPr lang="id-ID" sz="10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ts val="1130"/>
                        </a:lnSpc>
                        <a:spcAft>
                          <a:spcPts val="0"/>
                        </a:spcAft>
                      </a:pPr>
                      <a:r>
                        <a:rPr lang="id-ID" sz="1000">
                          <a:effectLst/>
                        </a:rPr>
                        <a:t>93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44895416"/>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Tu</a:t>
                      </a:r>
                      <a:r>
                        <a:rPr lang="id-ID" sz="1000" spc="-5">
                          <a:effectLst/>
                        </a:rPr>
                        <a:t>g</a:t>
                      </a:r>
                      <a:r>
                        <a:rPr lang="id-ID" sz="1000">
                          <a:effectLst/>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85073775"/>
                  </a:ext>
                </a:extLst>
              </a:tr>
              <a:tr h="228600">
                <a:tc>
                  <a:txBody>
                    <a:bodyPr/>
                    <a:lstStyle/>
                    <a:p>
                      <a:pPr marL="6350">
                        <a:lnSpc>
                          <a:spcPts val="1130"/>
                        </a:lnSpc>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ts val="1130"/>
                        </a:lnSpc>
                        <a:spcAft>
                          <a:spcPts val="0"/>
                        </a:spcAft>
                      </a:pPr>
                      <a:r>
                        <a:rPr lang="id-ID" sz="1000">
                          <a:effectLst/>
                        </a:rPr>
                        <a:t>59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925" algn="ctr">
                        <a:lnSpc>
                          <a:spcPts val="1130"/>
                        </a:lnSpc>
                        <a:spcAft>
                          <a:spcPts val="0"/>
                        </a:spcAft>
                      </a:pPr>
                      <a:r>
                        <a:rPr lang="id-ID" sz="10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6535" marR="217170" algn="ctr">
                        <a:lnSpc>
                          <a:spcPts val="1130"/>
                        </a:lnSpc>
                        <a:spcAft>
                          <a:spcPts val="0"/>
                        </a:spcAft>
                      </a:pPr>
                      <a:r>
                        <a:rPr lang="id-ID" sz="1000">
                          <a:effectLst/>
                        </a:rPr>
                        <a:t>108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19356803"/>
                  </a:ext>
                </a:extLst>
              </a:tr>
              <a:tr h="243205">
                <a:tc>
                  <a:txBody>
                    <a:bodyPr/>
                    <a:lstStyle/>
                    <a:p>
                      <a:pPr marL="6350">
                        <a:lnSpc>
                          <a:spcPct val="115000"/>
                        </a:lnSpc>
                        <a:spcBef>
                          <a:spcPts val="85"/>
                        </a:spcBef>
                        <a:spcAft>
                          <a:spcPts val="0"/>
                        </a:spcAft>
                      </a:pPr>
                      <a:r>
                        <a:rPr lang="id-ID" sz="1000">
                          <a:effectLst/>
                        </a:rPr>
                        <a:t>Partisi yang </a:t>
                      </a:r>
                      <a:r>
                        <a:rPr lang="id-ID" sz="1000" spc="-5">
                          <a:effectLst/>
                        </a:rPr>
                        <a:t>d</a:t>
                      </a:r>
                      <a:r>
                        <a:rPr lang="id-ID" sz="1000">
                          <a:effectLst/>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07315">
                        <a:lnSpc>
                          <a:spcPts val="1215"/>
                        </a:lnSpc>
                        <a:spcAft>
                          <a:spcPts val="0"/>
                        </a:spcAft>
                      </a:pPr>
                      <a:r>
                        <a:rPr lang="id-ID" sz="1000">
                          <a:effectLst/>
                        </a:rPr>
                        <a:t>0 ≤</a:t>
                      </a:r>
                      <a:r>
                        <a:rPr lang="id-ID" sz="1000" spc="30">
                          <a:effectLst/>
                        </a:rPr>
                        <a:t> </a:t>
                      </a:r>
                      <a:r>
                        <a:rPr lang="id-ID" sz="1000">
                          <a:effectLst/>
                        </a:rPr>
                        <a:t>e ≤</a:t>
                      </a:r>
                      <a:r>
                        <a:rPr lang="id-ID" sz="1000" spc="30">
                          <a:effectLst/>
                        </a:rPr>
                        <a:t> </a:t>
                      </a:r>
                      <a:r>
                        <a:rPr lang="id-ID" sz="1000">
                          <a:effectLst/>
                        </a:rPr>
                        <a:t>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01930">
                        <a:lnSpc>
                          <a:spcPct val="115000"/>
                        </a:lnSpc>
                        <a:spcBef>
                          <a:spcPts val="85"/>
                        </a:spcBef>
                        <a:spcAft>
                          <a:spcPts val="0"/>
                        </a:spcAft>
                      </a:pPr>
                      <a:r>
                        <a:rPr lang="id-ID" sz="1000">
                          <a:effectLst/>
                        </a:rPr>
                        <a:t>e &lt; 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6370">
                        <a:lnSpc>
                          <a:spcPct val="115000"/>
                        </a:lnSpc>
                        <a:spcBef>
                          <a:spcPts val="85"/>
                        </a:spcBef>
                        <a:spcAft>
                          <a:spcPts val="0"/>
                        </a:spcAft>
                      </a:pPr>
                      <a:r>
                        <a:rPr lang="id-ID" sz="1000">
                          <a:effectLst/>
                        </a:rPr>
                        <a:t>e &gt; 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67457626"/>
                  </a:ext>
                </a:extLst>
              </a:tr>
              <a:tr h="226695">
                <a:tc>
                  <a:txBody>
                    <a:bodyPr/>
                    <a:lstStyle/>
                    <a:p>
                      <a:pPr marL="6350">
                        <a:lnSpc>
                          <a:spcPts val="1130"/>
                        </a:lnSpc>
                        <a:spcAft>
                          <a:spcPts val="0"/>
                        </a:spcAft>
                      </a:pPr>
                      <a:r>
                        <a:rPr lang="id-ID" sz="1000">
                          <a:effectLst/>
                        </a:rPr>
                        <a:t>Keluaran ya</a:t>
                      </a:r>
                      <a:r>
                        <a:rPr lang="id-ID" sz="1000" spc="-5">
                          <a:effectLst/>
                        </a:rPr>
                        <a:t>n</a:t>
                      </a:r>
                      <a:r>
                        <a:rPr lang="id-ID" sz="1000">
                          <a:effectLst/>
                        </a:rPr>
                        <a:t>g dihara</a:t>
                      </a:r>
                      <a:r>
                        <a:rPr lang="id-ID" sz="1000" spc="-5">
                          <a:effectLst/>
                        </a:rPr>
                        <a:t>p</a:t>
                      </a:r>
                      <a:r>
                        <a:rPr lang="id-ID" sz="1000">
                          <a:effectLst/>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23850" marR="326390" algn="ctr">
                        <a:lnSpc>
                          <a:spcPts val="1130"/>
                        </a:lnSpc>
                        <a:spcAft>
                          <a:spcPts val="0"/>
                        </a:spcAft>
                      </a:pPr>
                      <a:r>
                        <a:rPr lang="id-ID" sz="1000">
                          <a:effectLst/>
                        </a:rPr>
                        <a:t>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3045" algn="ctr">
                        <a:lnSpc>
                          <a:spcPts val="1130"/>
                        </a:lnSpc>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2410" algn="ctr">
                        <a:lnSpc>
                          <a:spcPts val="1130"/>
                        </a:lnSpc>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874404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02664575"/>
              </p:ext>
            </p:extLst>
          </p:nvPr>
        </p:nvGraphicFramePr>
        <p:xfrm>
          <a:off x="1188500" y="5255166"/>
          <a:ext cx="3708400" cy="1440180"/>
        </p:xfrm>
        <a:graphic>
          <a:graphicData uri="http://schemas.openxmlformats.org/drawingml/2006/table">
            <a:tbl>
              <a:tblPr>
                <a:tableStyleId>{5C22544A-7EE6-4342-B048-85BDC9FD1C3A}</a:tableStyleId>
              </a:tblPr>
              <a:tblGrid>
                <a:gridCol w="1524635">
                  <a:extLst>
                    <a:ext uri="{9D8B030D-6E8A-4147-A177-3AD203B41FA5}">
                      <a16:colId xmlns:a16="http://schemas.microsoft.com/office/drawing/2014/main" val="3062058264"/>
                    </a:ext>
                  </a:extLst>
                </a:gridCol>
                <a:gridCol w="787400">
                  <a:extLst>
                    <a:ext uri="{9D8B030D-6E8A-4147-A177-3AD203B41FA5}">
                      <a16:colId xmlns:a16="http://schemas.microsoft.com/office/drawing/2014/main" val="2120110104"/>
                    </a:ext>
                  </a:extLst>
                </a:gridCol>
                <a:gridCol w="698500">
                  <a:extLst>
                    <a:ext uri="{9D8B030D-6E8A-4147-A177-3AD203B41FA5}">
                      <a16:colId xmlns:a16="http://schemas.microsoft.com/office/drawing/2014/main" val="217913807"/>
                    </a:ext>
                  </a:extLst>
                </a:gridCol>
                <a:gridCol w="697865">
                  <a:extLst>
                    <a:ext uri="{9D8B030D-6E8A-4147-A177-3AD203B41FA5}">
                      <a16:colId xmlns:a16="http://schemas.microsoft.com/office/drawing/2014/main" val="797259844"/>
                    </a:ext>
                  </a:extLst>
                </a:gridCol>
              </a:tblGrid>
              <a:tr h="232410">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31470" marR="333375" algn="ctr">
                        <a:lnSpc>
                          <a:spcPct val="115000"/>
                        </a:lnSpc>
                        <a:spcBef>
                          <a:spcPts val="10"/>
                        </a:spcBef>
                        <a:spcAft>
                          <a:spcPts val="0"/>
                        </a:spcAft>
                      </a:pPr>
                      <a:r>
                        <a:rPr lang="id-ID" sz="10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925" algn="ctr">
                        <a:lnSpc>
                          <a:spcPct val="115000"/>
                        </a:lnSpc>
                        <a:spcBef>
                          <a:spcPts val="10"/>
                        </a:spcBef>
                        <a:spcAft>
                          <a:spcPts val="0"/>
                        </a:spcAft>
                      </a:pPr>
                      <a:r>
                        <a:rPr lang="id-ID" sz="10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290" algn="ctr">
                        <a:lnSpc>
                          <a:spcPct val="115000"/>
                        </a:lnSpc>
                        <a:spcBef>
                          <a:spcPts val="10"/>
                        </a:spcBef>
                        <a:spcAft>
                          <a:spcPts val="0"/>
                        </a:spcAft>
                      </a:pPr>
                      <a:r>
                        <a:rPr lang="id-ID" sz="10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93391200"/>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Uji</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5910" marR="297180" algn="ctr">
                        <a:lnSpc>
                          <a:spcPts val="1130"/>
                        </a:lnSpc>
                        <a:spcAft>
                          <a:spcPts val="0"/>
                        </a:spcAft>
                      </a:pPr>
                      <a:r>
                        <a:rPr lang="id-ID" sz="1000">
                          <a:effectLst/>
                        </a:rPr>
                        <a:t>44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3365" algn="ctr">
                        <a:lnSpc>
                          <a:spcPts val="1130"/>
                        </a:lnSpc>
                        <a:spcAft>
                          <a:spcPts val="0"/>
                        </a:spcAft>
                      </a:pPr>
                      <a:r>
                        <a:rPr lang="id-ID" sz="1000">
                          <a:effectLst/>
                        </a:rPr>
                        <a:t>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ts val="1130"/>
                        </a:lnSpc>
                        <a:spcAft>
                          <a:spcPts val="0"/>
                        </a:spcAft>
                      </a:pPr>
                      <a:r>
                        <a:rPr lang="id-ID" sz="1000">
                          <a:effectLst/>
                        </a:rPr>
                        <a:t>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66800587"/>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Tu</a:t>
                      </a:r>
                      <a:r>
                        <a:rPr lang="id-ID" sz="1000" spc="-5">
                          <a:effectLst/>
                        </a:rPr>
                        <a:t>g</a:t>
                      </a:r>
                      <a:r>
                        <a:rPr lang="id-ID" sz="1000">
                          <a:effectLst/>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31470" marR="333375" algn="ctr">
                        <a:lnSpc>
                          <a:spcPts val="1130"/>
                        </a:lnSpc>
                        <a:spcAft>
                          <a:spcPts val="0"/>
                        </a:spcAft>
                      </a:pPr>
                      <a:r>
                        <a:rPr lang="id-ID" sz="10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1140" marR="23177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ts val="1130"/>
                        </a:lnSpc>
                        <a:spcAft>
                          <a:spcPts val="0"/>
                        </a:spcAft>
                      </a:pPr>
                      <a:r>
                        <a:rPr lang="id-ID" sz="1000">
                          <a:effectLst/>
                        </a:rPr>
                        <a:t>47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47170474"/>
                  </a:ext>
                </a:extLst>
              </a:tr>
              <a:tr h="228600">
                <a:tc>
                  <a:txBody>
                    <a:bodyPr/>
                    <a:lstStyle/>
                    <a:p>
                      <a:pPr marL="6350">
                        <a:lnSpc>
                          <a:spcPts val="1130"/>
                        </a:lnSpc>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ts val="1130"/>
                        </a:lnSpc>
                        <a:spcAft>
                          <a:spcPts val="0"/>
                        </a:spcAft>
                      </a:pPr>
                      <a:r>
                        <a:rPr lang="id-ID" sz="1000">
                          <a:effectLst/>
                        </a:rPr>
                        <a:t>48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ts val="1130"/>
                        </a:lnSpc>
                        <a:spcAft>
                          <a:spcPts val="0"/>
                        </a:spcAft>
                      </a:pPr>
                      <a:r>
                        <a:rPr lang="id-ID" sz="1000">
                          <a:effectLst/>
                        </a:rPr>
                        <a:t>87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97547778"/>
                  </a:ext>
                </a:extLst>
              </a:tr>
              <a:tr h="242570">
                <a:tc>
                  <a:txBody>
                    <a:bodyPr/>
                    <a:lstStyle/>
                    <a:p>
                      <a:pPr marL="6350">
                        <a:lnSpc>
                          <a:spcPct val="115000"/>
                        </a:lnSpc>
                        <a:spcBef>
                          <a:spcPts val="85"/>
                        </a:spcBef>
                        <a:spcAft>
                          <a:spcPts val="0"/>
                        </a:spcAft>
                      </a:pPr>
                      <a:r>
                        <a:rPr lang="id-ID" sz="1000">
                          <a:effectLst/>
                        </a:rPr>
                        <a:t>Partisi yang </a:t>
                      </a:r>
                      <a:r>
                        <a:rPr lang="id-ID" sz="1000" spc="-5">
                          <a:effectLst/>
                        </a:rPr>
                        <a:t>d</a:t>
                      </a:r>
                      <a:r>
                        <a:rPr lang="id-ID" sz="1000">
                          <a:effectLst/>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10490">
                        <a:lnSpc>
                          <a:spcPts val="1215"/>
                        </a:lnSpc>
                        <a:spcAft>
                          <a:spcPts val="0"/>
                        </a:spcAft>
                      </a:pPr>
                      <a:r>
                        <a:rPr lang="id-ID" sz="1000">
                          <a:effectLst/>
                        </a:rPr>
                        <a:t>0 ≤</a:t>
                      </a:r>
                      <a:r>
                        <a:rPr lang="id-ID" sz="1000" spc="30">
                          <a:effectLst/>
                        </a:rPr>
                        <a:t> </a:t>
                      </a:r>
                      <a:r>
                        <a:rPr lang="id-ID" sz="1000">
                          <a:effectLst/>
                        </a:rPr>
                        <a:t>c ≤</a:t>
                      </a:r>
                      <a:r>
                        <a:rPr lang="id-ID" sz="1000" spc="30">
                          <a:effectLst/>
                        </a:rPr>
                        <a:t> </a:t>
                      </a: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05105">
                        <a:lnSpc>
                          <a:spcPct val="115000"/>
                        </a:lnSpc>
                        <a:spcBef>
                          <a:spcPts val="85"/>
                        </a:spcBef>
                        <a:spcAft>
                          <a:spcPts val="0"/>
                        </a:spcAft>
                      </a:pPr>
                      <a:r>
                        <a:rPr lang="id-ID" sz="1000">
                          <a:effectLst/>
                        </a:rPr>
                        <a:t>c &lt; 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0180">
                        <a:lnSpc>
                          <a:spcPct val="115000"/>
                        </a:lnSpc>
                        <a:spcBef>
                          <a:spcPts val="85"/>
                        </a:spcBef>
                        <a:spcAft>
                          <a:spcPts val="0"/>
                        </a:spcAft>
                      </a:pPr>
                      <a:r>
                        <a:rPr lang="id-ID" sz="1000">
                          <a:effectLst/>
                        </a:rPr>
                        <a:t>c &gt; 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4219023"/>
                  </a:ext>
                </a:extLst>
              </a:tr>
              <a:tr h="227330">
                <a:tc>
                  <a:txBody>
                    <a:bodyPr/>
                    <a:lstStyle/>
                    <a:p>
                      <a:pPr marL="6350">
                        <a:lnSpc>
                          <a:spcPts val="1130"/>
                        </a:lnSpc>
                        <a:spcAft>
                          <a:spcPts val="0"/>
                        </a:spcAft>
                      </a:pPr>
                      <a:r>
                        <a:rPr lang="id-ID" sz="1000">
                          <a:effectLst/>
                        </a:rPr>
                        <a:t>Keluaran ya</a:t>
                      </a:r>
                      <a:r>
                        <a:rPr lang="id-ID" sz="1000" spc="-5">
                          <a:effectLst/>
                        </a:rPr>
                        <a:t>n</a:t>
                      </a:r>
                      <a:r>
                        <a:rPr lang="id-ID" sz="1000">
                          <a:effectLst/>
                        </a:rPr>
                        <a:t>g dihara</a:t>
                      </a:r>
                      <a:r>
                        <a:rPr lang="id-ID" sz="1000" spc="-5">
                          <a:effectLst/>
                        </a:rPr>
                        <a:t>p</a:t>
                      </a:r>
                      <a:r>
                        <a:rPr lang="id-ID" sz="1000">
                          <a:effectLst/>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20675" marR="322580" algn="ctr">
                        <a:lnSpc>
                          <a:spcPts val="1130"/>
                        </a:lnSpc>
                        <a:spcAft>
                          <a:spcPts val="0"/>
                        </a:spcAft>
                      </a:pPr>
                      <a:r>
                        <a:rPr lang="id-ID" sz="1000">
                          <a:effectLst/>
                        </a:rPr>
                        <a:t>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2410" algn="ctr">
                        <a:lnSpc>
                          <a:spcPts val="1130"/>
                        </a:lnSpc>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775" algn="ctr">
                        <a:lnSpc>
                          <a:spcPts val="1130"/>
                        </a:lnSpc>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83072497"/>
                  </a:ext>
                </a:extLst>
              </a:tr>
            </a:tbl>
          </a:graphicData>
        </a:graphic>
      </p:graphicFrame>
    </p:spTree>
    <p:extLst>
      <p:ext uri="{BB962C8B-B14F-4D97-AF65-F5344CB8AC3E}">
        <p14:creationId xmlns:p14="http://schemas.microsoft.com/office/powerpoint/2010/main" val="4185434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i="1" dirty="0"/>
              <a:t>Black box testing</a:t>
            </a:r>
            <a:r>
              <a:rPr lang="id-ID" dirty="0"/>
              <a:t>, dilakukan tanpa pengetahuan detil struktur internal dari sistem atau komponen yang dites. juga disebut sebagai </a:t>
            </a:r>
            <a:r>
              <a:rPr lang="id-ID" i="1" dirty="0"/>
              <a:t>behavioral testing</a:t>
            </a:r>
            <a:r>
              <a:rPr lang="id-ID" dirty="0"/>
              <a:t>, </a:t>
            </a:r>
            <a:r>
              <a:rPr lang="id-ID" i="1" dirty="0"/>
              <a:t>specification-based testing, input/output testing atau functional testing.</a:t>
            </a:r>
            <a:endParaRPr lang="en-US" dirty="0"/>
          </a:p>
          <a:p>
            <a:pPr algn="just"/>
            <a:r>
              <a:rPr lang="id-ID" i="1" dirty="0"/>
              <a:t>Black box testing </a:t>
            </a:r>
            <a:r>
              <a:rPr lang="id-ID" dirty="0"/>
              <a:t>berfokus pada kebutuhan fungsional pada </a:t>
            </a:r>
            <a:r>
              <a:rPr lang="id-ID" i="1" dirty="0"/>
              <a:t>software, </a:t>
            </a:r>
            <a:r>
              <a:rPr lang="id-ID" dirty="0"/>
              <a:t>berdasarkan pada spesifikasi kebutuhan dari </a:t>
            </a:r>
            <a:r>
              <a:rPr lang="id-ID" i="1" dirty="0"/>
              <a:t>software</a:t>
            </a:r>
            <a:r>
              <a:rPr lang="id-ID" dirty="0"/>
              <a:t>.</a:t>
            </a:r>
            <a:endParaRPr lang="en-US" dirty="0"/>
          </a:p>
          <a:p>
            <a:pPr algn="just"/>
            <a:r>
              <a:rPr lang="id-ID" dirty="0"/>
              <a:t>Dengan adanya </a:t>
            </a:r>
            <a:r>
              <a:rPr lang="id-ID" i="1" dirty="0"/>
              <a:t>black box testing</a:t>
            </a:r>
            <a:r>
              <a:rPr lang="id-ID" dirty="0"/>
              <a:t>, perekayasa </a:t>
            </a:r>
            <a:r>
              <a:rPr lang="id-ID" i="1" dirty="0"/>
              <a:t>software </a:t>
            </a:r>
            <a:r>
              <a:rPr lang="id-ID" dirty="0"/>
              <a:t>dapat menggunakan sekumpulan kondisi masukan yang dapat   secara penuh memeriksa keseluruhan kebutuhan fungsional pada suatu program.</a:t>
            </a:r>
            <a:endParaRPr lang="en-US" dirty="0"/>
          </a:p>
        </p:txBody>
      </p:sp>
    </p:spTree>
    <p:extLst>
      <p:ext uri="{BB962C8B-B14F-4D97-AF65-F5344CB8AC3E}">
        <p14:creationId xmlns:p14="http://schemas.microsoft.com/office/powerpoint/2010/main" val="3979474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3028" y="736296"/>
            <a:ext cx="10515600" cy="6121704"/>
          </a:xfrm>
        </p:spPr>
        <p:txBody>
          <a:bodyPr/>
          <a:lstStyle/>
          <a:p>
            <a:r>
              <a:rPr lang="en-US" dirty="0" err="1"/>
              <a:t>Suatu</a:t>
            </a:r>
            <a:r>
              <a:rPr lang="en-US" dirty="0"/>
              <a:t> </a:t>
            </a:r>
            <a:r>
              <a:rPr lang="en-US" dirty="0" err="1"/>
              <a:t>nilai</a:t>
            </a:r>
            <a:r>
              <a:rPr lang="en-US" dirty="0"/>
              <a:t> </a:t>
            </a:r>
            <a:r>
              <a:rPr lang="en-US" dirty="0" err="1"/>
              <a:t>acak</a:t>
            </a:r>
            <a:r>
              <a:rPr lang="en-US" dirty="0"/>
              <a:t> 40 </a:t>
            </a:r>
            <a:r>
              <a:rPr lang="en-US" dirty="0" err="1"/>
              <a:t>digunakan</a:t>
            </a:r>
            <a:r>
              <a:rPr lang="en-US" dirty="0"/>
              <a:t> </a:t>
            </a:r>
            <a:r>
              <a:rPr lang="en-US" dirty="0" err="1"/>
              <a:t>untuk</a:t>
            </a:r>
            <a:r>
              <a:rPr lang="en-US" dirty="0"/>
              <a:t> </a:t>
            </a:r>
            <a:r>
              <a:rPr lang="en-US" dirty="0" err="1"/>
              <a:t>masukan</a:t>
            </a:r>
            <a:r>
              <a:rPr lang="en-US" dirty="0"/>
              <a:t> “</a:t>
            </a:r>
            <a:r>
              <a:rPr lang="en-US" dirty="0" err="1"/>
              <a:t>Ujian</a:t>
            </a:r>
            <a:r>
              <a:rPr lang="en-US" dirty="0" smtClean="0"/>
              <a:t>”.</a:t>
            </a:r>
            <a:endParaRPr lang="en-US" dirty="0"/>
          </a:p>
          <a:p>
            <a:r>
              <a:rPr lang="en-US" dirty="0"/>
              <a:t>Test cases </a:t>
            </a:r>
            <a:r>
              <a:rPr lang="en-US" dirty="0" err="1"/>
              <a:t>untuk</a:t>
            </a:r>
            <a:r>
              <a:rPr lang="en-US" dirty="0"/>
              <a:t> </a:t>
            </a:r>
            <a:r>
              <a:rPr lang="en-US" dirty="0" err="1"/>
              <a:t>partisi</a:t>
            </a:r>
            <a:r>
              <a:rPr lang="en-US" dirty="0"/>
              <a:t> </a:t>
            </a:r>
            <a:r>
              <a:rPr lang="en-US" dirty="0" err="1"/>
              <a:t>masukan</a:t>
            </a:r>
            <a:r>
              <a:rPr lang="en-US" dirty="0"/>
              <a:t> </a:t>
            </a:r>
            <a:r>
              <a:rPr lang="en-US" dirty="0" err="1"/>
              <a:t>tidak</a:t>
            </a:r>
            <a:r>
              <a:rPr lang="en-US" dirty="0"/>
              <a:t> valid </a:t>
            </a:r>
            <a:r>
              <a:rPr lang="en-US" dirty="0" err="1"/>
              <a:t>lainnya</a:t>
            </a:r>
            <a:r>
              <a:rPr lang="en-US" dirty="0"/>
              <a:t>, </a:t>
            </a:r>
            <a:r>
              <a:rPr lang="en-US" dirty="0" err="1"/>
              <a:t>adalah</a:t>
            </a:r>
            <a:r>
              <a:rPr lang="en-US" dirty="0"/>
              <a:t> </a:t>
            </a:r>
            <a:r>
              <a:rPr lang="en-US" dirty="0" err="1"/>
              <a:t>sebagai</a:t>
            </a:r>
            <a:r>
              <a:rPr lang="en-US" dirty="0"/>
              <a:t> </a:t>
            </a:r>
            <a:r>
              <a:rPr lang="en-US" dirty="0" err="1"/>
              <a:t>berikut</a:t>
            </a:r>
            <a:r>
              <a:rPr lang="en-US" dirty="0" smtClean="0"/>
              <a:t>:</a:t>
            </a:r>
          </a:p>
          <a:p>
            <a:endParaRPr lang="en-ID" dirty="0"/>
          </a:p>
          <a:p>
            <a:pPr marL="0" indent="0">
              <a:buNone/>
            </a:pPr>
            <a:endParaRPr lang="en-ID" dirty="0" smtClean="0"/>
          </a:p>
          <a:p>
            <a:pPr marL="0" indent="0">
              <a:buNone/>
            </a:pPr>
            <a:endParaRPr lang="en-US" dirty="0"/>
          </a:p>
          <a:p>
            <a:endParaRPr lang="en-ID" i="1" dirty="0" smtClean="0"/>
          </a:p>
          <a:p>
            <a:r>
              <a:rPr lang="id-ID" i="1" dirty="0" smtClean="0"/>
              <a:t>Test </a:t>
            </a:r>
            <a:r>
              <a:rPr lang="id-ID" i="1" dirty="0"/>
              <a:t>cases </a:t>
            </a:r>
            <a:r>
              <a:rPr lang="id-ID" dirty="0"/>
              <a:t>untuk partisi keluaran valid, adalah sebagai berikut:</a:t>
            </a:r>
            <a:endParaRPr lang="en-US" dirty="0"/>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4257859202"/>
              </p:ext>
            </p:extLst>
          </p:nvPr>
        </p:nvGraphicFramePr>
        <p:xfrm>
          <a:off x="5164441" y="4510622"/>
          <a:ext cx="3708400" cy="1534795"/>
        </p:xfrm>
        <a:graphic>
          <a:graphicData uri="http://schemas.openxmlformats.org/drawingml/2006/table">
            <a:tbl>
              <a:tblPr>
                <a:tableStyleId>{5C22544A-7EE6-4342-B048-85BDC9FD1C3A}</a:tableStyleId>
              </a:tblPr>
              <a:tblGrid>
                <a:gridCol w="1524635">
                  <a:extLst>
                    <a:ext uri="{9D8B030D-6E8A-4147-A177-3AD203B41FA5}">
                      <a16:colId xmlns:a16="http://schemas.microsoft.com/office/drawing/2014/main" val="129749921"/>
                    </a:ext>
                  </a:extLst>
                </a:gridCol>
                <a:gridCol w="787400">
                  <a:extLst>
                    <a:ext uri="{9D8B030D-6E8A-4147-A177-3AD203B41FA5}">
                      <a16:colId xmlns:a16="http://schemas.microsoft.com/office/drawing/2014/main" val="1954482527"/>
                    </a:ext>
                  </a:extLst>
                </a:gridCol>
                <a:gridCol w="698500">
                  <a:extLst>
                    <a:ext uri="{9D8B030D-6E8A-4147-A177-3AD203B41FA5}">
                      <a16:colId xmlns:a16="http://schemas.microsoft.com/office/drawing/2014/main" val="2224526609"/>
                    </a:ext>
                  </a:extLst>
                </a:gridCol>
                <a:gridCol w="697865">
                  <a:extLst>
                    <a:ext uri="{9D8B030D-6E8A-4147-A177-3AD203B41FA5}">
                      <a16:colId xmlns:a16="http://schemas.microsoft.com/office/drawing/2014/main" val="1079125817"/>
                    </a:ext>
                  </a:extLst>
                </a:gridCol>
              </a:tblGrid>
              <a:tr h="229870">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ct val="115000"/>
                        </a:lnSpc>
                        <a:spcBef>
                          <a:spcPts val="10"/>
                        </a:spcBef>
                        <a:spcAft>
                          <a:spcPts val="0"/>
                        </a:spcAft>
                      </a:pPr>
                      <a:r>
                        <a:rPr lang="id-ID" sz="10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ct val="115000"/>
                        </a:lnSpc>
                        <a:spcBef>
                          <a:spcPts val="10"/>
                        </a:spcBef>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10"/>
                        </a:spcBef>
                        <a:spcAft>
                          <a:spcPts val="0"/>
                        </a:spcAft>
                      </a:pPr>
                      <a:r>
                        <a:rPr lang="id-ID" sz="10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20118873"/>
                  </a:ext>
                </a:extLst>
              </a:tr>
              <a:tr h="235585">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Uji</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5910" marR="297180" algn="ctr">
                        <a:lnSpc>
                          <a:spcPct val="115000"/>
                        </a:lnSpc>
                        <a:spcBef>
                          <a:spcPts val="55"/>
                        </a:spcBef>
                        <a:spcAft>
                          <a:spcPts val="0"/>
                        </a:spcAft>
                      </a:pPr>
                      <a:r>
                        <a:rPr lang="id-ID" sz="1000">
                          <a:effectLst/>
                        </a:rPr>
                        <a:t>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3365" algn="ctr">
                        <a:lnSpc>
                          <a:spcPct val="115000"/>
                        </a:lnSpc>
                        <a:spcBef>
                          <a:spcPts val="55"/>
                        </a:spcBef>
                        <a:spcAft>
                          <a:spcPts val="0"/>
                        </a:spcAft>
                      </a:pPr>
                      <a:r>
                        <a:rPr lang="id-ID" sz="1000">
                          <a:effectLst/>
                        </a:rPr>
                        <a:t>60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55"/>
                        </a:spcBef>
                        <a:spcAft>
                          <a:spcPts val="0"/>
                        </a:spcAft>
                      </a:pPr>
                      <a:r>
                        <a:rPr lang="id-ID" sz="1000">
                          <a:effectLst/>
                        </a:rPr>
                        <a:t>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57720125"/>
                  </a:ext>
                </a:extLst>
              </a:tr>
              <a:tr h="234950">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Tu</a:t>
                      </a:r>
                      <a:r>
                        <a:rPr lang="id-ID" sz="1000" spc="-5">
                          <a:effectLst/>
                        </a:rPr>
                        <a:t>g</a:t>
                      </a:r>
                      <a:r>
                        <a:rPr lang="id-ID" sz="1000">
                          <a:effectLst/>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ct val="115000"/>
                        </a:lnSpc>
                        <a:spcBef>
                          <a:spcPts val="55"/>
                        </a:spcBef>
                        <a:spcAft>
                          <a:spcPts val="0"/>
                        </a:spcAft>
                      </a:pPr>
                      <a:r>
                        <a:rPr lang="id-ID" sz="1000">
                          <a:effectLst/>
                        </a:rPr>
                        <a:t>22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ct val="115000"/>
                        </a:lnSpc>
                        <a:spcBef>
                          <a:spcPts val="55"/>
                        </a:spcBef>
                        <a:spcAft>
                          <a:spcPts val="0"/>
                        </a:spcAft>
                      </a:pPr>
                      <a:r>
                        <a:rPr lang="id-ID" sz="10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55"/>
                        </a:spcBef>
                        <a:spcAft>
                          <a:spcPts val="0"/>
                        </a:spcAft>
                      </a:pPr>
                      <a:r>
                        <a:rPr lang="id-ID" sz="1000">
                          <a:effectLst/>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80571898"/>
                  </a:ext>
                </a:extLst>
              </a:tr>
              <a:tr h="234950">
                <a:tc>
                  <a:txBody>
                    <a:bodyPr/>
                    <a:lstStyle/>
                    <a:p>
                      <a:pPr marL="6350">
                        <a:lnSpc>
                          <a:spcPct val="115000"/>
                        </a:lnSpc>
                        <a:spcBef>
                          <a:spcPts val="55"/>
                        </a:spcBef>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ct val="115000"/>
                        </a:lnSpc>
                        <a:spcBef>
                          <a:spcPts val="55"/>
                        </a:spcBef>
                        <a:spcAft>
                          <a:spcPts val="0"/>
                        </a:spcAft>
                      </a:pPr>
                      <a:r>
                        <a:rPr lang="id-ID" sz="1000">
                          <a:effectLst/>
                        </a:rPr>
                        <a:t>66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ct val="115000"/>
                        </a:lnSpc>
                        <a:spcBef>
                          <a:spcPts val="55"/>
                        </a:spcBef>
                        <a:spcAft>
                          <a:spcPts val="0"/>
                        </a:spcAft>
                      </a:pPr>
                      <a:r>
                        <a:rPr lang="id-ID" sz="1000">
                          <a:effectLst/>
                        </a:rPr>
                        <a:t>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6535" marR="217170" algn="ctr">
                        <a:lnSpc>
                          <a:spcPct val="115000"/>
                        </a:lnSpc>
                        <a:spcBef>
                          <a:spcPts val="55"/>
                        </a:spcBef>
                        <a:spcAft>
                          <a:spcPts val="0"/>
                        </a:spcAft>
                      </a:pPr>
                      <a:r>
                        <a:rPr lang="id-ID" sz="1000">
                          <a:effectLst/>
                        </a:rPr>
                        <a:t>110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81749501"/>
                  </a:ext>
                </a:extLst>
              </a:tr>
              <a:tr h="248920">
                <a:tc>
                  <a:txBody>
                    <a:bodyPr/>
                    <a:lstStyle/>
                    <a:p>
                      <a:pPr marL="6350">
                        <a:lnSpc>
                          <a:spcPct val="115000"/>
                        </a:lnSpc>
                        <a:spcBef>
                          <a:spcPts val="170"/>
                        </a:spcBef>
                        <a:spcAft>
                          <a:spcPts val="0"/>
                        </a:spcAft>
                      </a:pPr>
                      <a:r>
                        <a:rPr lang="id-ID" sz="1000">
                          <a:effectLst/>
                        </a:rPr>
                        <a:t>Partisi yang </a:t>
                      </a:r>
                      <a:r>
                        <a:rPr lang="id-ID" sz="1000" spc="-5">
                          <a:effectLst/>
                        </a:rPr>
                        <a:t>d</a:t>
                      </a:r>
                      <a:r>
                        <a:rPr lang="id-ID" sz="1000">
                          <a:effectLst/>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90170">
                        <a:lnSpc>
                          <a:spcPct val="115000"/>
                        </a:lnSpc>
                        <a:spcBef>
                          <a:spcPts val="70"/>
                        </a:spcBef>
                        <a:spcAft>
                          <a:spcPts val="0"/>
                        </a:spcAft>
                      </a:pPr>
                      <a:r>
                        <a:rPr lang="id-ID" sz="1000">
                          <a:effectLst/>
                        </a:rPr>
                        <a:t>50 ≤</a:t>
                      </a:r>
                      <a:r>
                        <a:rPr lang="id-ID" sz="1000" spc="30">
                          <a:effectLst/>
                        </a:rPr>
                        <a:t> </a:t>
                      </a:r>
                      <a:r>
                        <a:rPr lang="id-ID" sz="1000">
                          <a:effectLst/>
                        </a:rPr>
                        <a:t>t</a:t>
                      </a:r>
                      <a:r>
                        <a:rPr lang="id-ID" sz="1000" spc="-5">
                          <a:effectLst/>
                        </a:rPr>
                        <a:t> </a:t>
                      </a:r>
                      <a:r>
                        <a:rPr lang="id-ID" sz="1000">
                          <a:effectLst/>
                        </a:rPr>
                        <a:t>≤</a:t>
                      </a:r>
                      <a:r>
                        <a:rPr lang="id-ID" sz="1000" spc="30">
                          <a:effectLst/>
                        </a:rPr>
                        <a:t> </a:t>
                      </a:r>
                      <a:r>
                        <a:rPr lang="id-ID" sz="1000">
                          <a:effectLst/>
                        </a:rPr>
                        <a:t>70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0160">
                        <a:lnSpc>
                          <a:spcPct val="115000"/>
                        </a:lnSpc>
                        <a:spcBef>
                          <a:spcPts val="70"/>
                        </a:spcBef>
                        <a:spcAft>
                          <a:spcPts val="0"/>
                        </a:spcAft>
                      </a:pPr>
                      <a:r>
                        <a:rPr lang="id-ID" sz="1000">
                          <a:effectLst/>
                        </a:rPr>
                        <a:t>70 ≤</a:t>
                      </a:r>
                      <a:r>
                        <a:rPr lang="id-ID" sz="1000" spc="30">
                          <a:effectLst/>
                        </a:rPr>
                        <a:t> </a:t>
                      </a:r>
                      <a:r>
                        <a:rPr lang="id-ID" sz="1000">
                          <a:effectLst/>
                        </a:rPr>
                        <a:t>t</a:t>
                      </a:r>
                      <a:r>
                        <a:rPr lang="id-ID" sz="1000" spc="-5">
                          <a:effectLst/>
                        </a:rPr>
                        <a:t> </a:t>
                      </a:r>
                      <a:r>
                        <a:rPr lang="id-ID" sz="1000">
                          <a:effectLst/>
                        </a:rPr>
                        <a:t>≤</a:t>
                      </a:r>
                      <a:r>
                        <a:rPr lang="id-ID" sz="1000" spc="30">
                          <a:effectLst/>
                        </a:rPr>
                        <a:t> </a:t>
                      </a:r>
                      <a:r>
                        <a:rPr lang="id-ID" sz="1000">
                          <a:effectLst/>
                        </a:rPr>
                        <a:t>100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48590">
                        <a:lnSpc>
                          <a:spcPct val="115000"/>
                        </a:lnSpc>
                        <a:spcBef>
                          <a:spcPts val="170"/>
                        </a:spcBef>
                        <a:spcAft>
                          <a:spcPts val="0"/>
                        </a:spcAft>
                      </a:pPr>
                      <a:r>
                        <a:rPr lang="id-ID" sz="1000">
                          <a:effectLst/>
                        </a:rPr>
                        <a:t>t &gt; 100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25102738"/>
                  </a:ext>
                </a:extLst>
              </a:tr>
              <a:tr h="235585">
                <a:tc>
                  <a:txBody>
                    <a:bodyPr/>
                    <a:lstStyle/>
                    <a:p>
                      <a:pPr marL="6350">
                        <a:lnSpc>
                          <a:spcPct val="115000"/>
                        </a:lnSpc>
                        <a:spcBef>
                          <a:spcPts val="55"/>
                        </a:spcBef>
                        <a:spcAft>
                          <a:spcPts val="0"/>
                        </a:spcAft>
                      </a:pPr>
                      <a:r>
                        <a:rPr lang="id-ID" sz="1000">
                          <a:effectLst/>
                        </a:rPr>
                        <a:t>Keluaran ya</a:t>
                      </a:r>
                      <a:r>
                        <a:rPr lang="id-ID" sz="1000" spc="-5">
                          <a:effectLst/>
                        </a:rPr>
                        <a:t>n</a:t>
                      </a:r>
                      <a:r>
                        <a:rPr lang="id-ID" sz="1000">
                          <a:effectLst/>
                        </a:rPr>
                        <a:t>g dihara</a:t>
                      </a:r>
                      <a:r>
                        <a:rPr lang="id-ID" sz="1000" spc="-5">
                          <a:effectLst/>
                        </a:rPr>
                        <a:t>p</a:t>
                      </a:r>
                      <a:r>
                        <a:rPr lang="id-ID" sz="1000">
                          <a:effectLst/>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23215" marR="327025" algn="ctr">
                        <a:lnSpc>
                          <a:spcPct val="115000"/>
                        </a:lnSpc>
                        <a:spcBef>
                          <a:spcPts val="55"/>
                        </a:spcBef>
                        <a:spcAft>
                          <a:spcPts val="0"/>
                        </a:spcAft>
                      </a:pPr>
                      <a:r>
                        <a:rPr lang="id-ID" sz="1000">
                          <a:effectLst/>
                        </a:rPr>
                        <a:t>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9400" marR="282575" algn="ctr">
                        <a:lnSpc>
                          <a:spcPct val="115000"/>
                        </a:lnSpc>
                        <a:spcBef>
                          <a:spcPts val="55"/>
                        </a:spcBef>
                        <a:spcAft>
                          <a:spcPts val="0"/>
                        </a:spcAft>
                      </a:pPr>
                      <a:r>
                        <a:rPr lang="id-ID" sz="10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2410" algn="ctr">
                        <a:lnSpc>
                          <a:spcPct val="115000"/>
                        </a:lnSpc>
                        <a:spcBef>
                          <a:spcPts val="55"/>
                        </a:spcBef>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2088703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45146557"/>
              </p:ext>
            </p:extLst>
          </p:nvPr>
        </p:nvGraphicFramePr>
        <p:xfrm>
          <a:off x="990006" y="4510622"/>
          <a:ext cx="3708400" cy="1534795"/>
        </p:xfrm>
        <a:graphic>
          <a:graphicData uri="http://schemas.openxmlformats.org/drawingml/2006/table">
            <a:tbl>
              <a:tblPr>
                <a:tableStyleId>{5C22544A-7EE6-4342-B048-85BDC9FD1C3A}</a:tableStyleId>
              </a:tblPr>
              <a:tblGrid>
                <a:gridCol w="1524635">
                  <a:extLst>
                    <a:ext uri="{9D8B030D-6E8A-4147-A177-3AD203B41FA5}">
                      <a16:colId xmlns:a16="http://schemas.microsoft.com/office/drawing/2014/main" val="2833001331"/>
                    </a:ext>
                  </a:extLst>
                </a:gridCol>
                <a:gridCol w="787400">
                  <a:extLst>
                    <a:ext uri="{9D8B030D-6E8A-4147-A177-3AD203B41FA5}">
                      <a16:colId xmlns:a16="http://schemas.microsoft.com/office/drawing/2014/main" val="1922998225"/>
                    </a:ext>
                  </a:extLst>
                </a:gridCol>
                <a:gridCol w="698500">
                  <a:extLst>
                    <a:ext uri="{9D8B030D-6E8A-4147-A177-3AD203B41FA5}">
                      <a16:colId xmlns:a16="http://schemas.microsoft.com/office/drawing/2014/main" val="2165948631"/>
                    </a:ext>
                  </a:extLst>
                </a:gridCol>
                <a:gridCol w="697865">
                  <a:extLst>
                    <a:ext uri="{9D8B030D-6E8A-4147-A177-3AD203B41FA5}">
                      <a16:colId xmlns:a16="http://schemas.microsoft.com/office/drawing/2014/main" val="776580069"/>
                    </a:ext>
                  </a:extLst>
                </a:gridCol>
              </a:tblGrid>
              <a:tr h="229870">
                <a:tc>
                  <a:txBody>
                    <a:bodyPr/>
                    <a:lstStyle/>
                    <a:p>
                      <a:pPr marL="6350">
                        <a:lnSpc>
                          <a:spcPct val="115000"/>
                        </a:lnSpc>
                        <a:spcBef>
                          <a:spcPts val="10"/>
                        </a:spcBef>
                        <a:spcAft>
                          <a:spcPts val="0"/>
                        </a:spcAft>
                      </a:pPr>
                      <a:r>
                        <a:rPr lang="id-ID" sz="1000" dirty="0">
                          <a:effectLst/>
                        </a:rPr>
                        <a:t>Test</a:t>
                      </a:r>
                      <a:r>
                        <a:rPr lang="id-ID" sz="1000" spc="-5" dirty="0">
                          <a:effectLst/>
                        </a:rPr>
                        <a:t> </a:t>
                      </a:r>
                      <a:r>
                        <a:rPr lang="id-ID" sz="1000" dirty="0">
                          <a:effectLst/>
                        </a:rPr>
                        <a:t>Ca</a:t>
                      </a:r>
                      <a:r>
                        <a:rPr lang="id-ID" sz="1000" spc="-5" dirty="0">
                          <a:effectLst/>
                        </a:rPr>
                        <a:t>s</a:t>
                      </a:r>
                      <a:r>
                        <a:rPr lang="id-ID" sz="1000" dirty="0">
                          <a:effectLst/>
                        </a:rPr>
                        <a:t>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6545" marR="297180" algn="ctr">
                        <a:lnSpc>
                          <a:spcPct val="115000"/>
                        </a:lnSpc>
                        <a:spcBef>
                          <a:spcPts val="10"/>
                        </a:spcBef>
                        <a:spcAft>
                          <a:spcPts val="0"/>
                        </a:spcAft>
                      </a:pPr>
                      <a:r>
                        <a:rPr lang="id-ID" sz="1000">
                          <a:effectLst/>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ct val="115000"/>
                        </a:lnSpc>
                        <a:spcBef>
                          <a:spcPts val="10"/>
                        </a:spcBef>
                        <a:spcAft>
                          <a:spcPts val="0"/>
                        </a:spcAft>
                      </a:pPr>
                      <a:r>
                        <a:rPr lang="id-ID" sz="1000">
                          <a:effectLst/>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10"/>
                        </a:spcBef>
                        <a:spcAft>
                          <a:spcPts val="0"/>
                        </a:spcAft>
                      </a:pPr>
                      <a:r>
                        <a:rPr lang="id-ID" sz="1000">
                          <a:effectLst/>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2393620"/>
                  </a:ext>
                </a:extLst>
              </a:tr>
              <a:tr h="235585">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Uji</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4955" marR="276225" algn="ctr">
                        <a:lnSpc>
                          <a:spcPct val="115000"/>
                        </a:lnSpc>
                        <a:spcBef>
                          <a:spcPts val="55"/>
                        </a:spcBef>
                        <a:spcAft>
                          <a:spcPts val="0"/>
                        </a:spcAft>
                      </a:pPr>
                      <a:r>
                        <a:rPr lang="id-ID" sz="10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3365" algn="ctr">
                        <a:lnSpc>
                          <a:spcPct val="115000"/>
                        </a:lnSpc>
                        <a:spcBef>
                          <a:spcPts val="55"/>
                        </a:spcBef>
                        <a:spcAft>
                          <a:spcPts val="0"/>
                        </a:spcAft>
                      </a:pPr>
                      <a:r>
                        <a:rPr lang="id-ID" sz="1000">
                          <a:effectLst/>
                        </a:rPr>
                        <a:t>12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55"/>
                        </a:spcBef>
                        <a:spcAft>
                          <a:spcPts val="0"/>
                        </a:spcAft>
                      </a:pPr>
                      <a:r>
                        <a:rPr lang="id-ID" sz="1000">
                          <a:effectLst/>
                        </a:rPr>
                        <a:t>32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73612732"/>
                  </a:ext>
                </a:extLst>
              </a:tr>
              <a:tr h="234950">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Tu</a:t>
                      </a:r>
                      <a:r>
                        <a:rPr lang="id-ID" sz="1000" spc="-5">
                          <a:effectLst/>
                        </a:rPr>
                        <a:t>g</a:t>
                      </a:r>
                      <a:r>
                        <a:rPr lang="id-ID" sz="1000">
                          <a:effectLst/>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4955" marR="276225" algn="ctr">
                        <a:lnSpc>
                          <a:spcPct val="115000"/>
                        </a:lnSpc>
                        <a:spcBef>
                          <a:spcPts val="55"/>
                        </a:spcBef>
                        <a:spcAft>
                          <a:spcPts val="0"/>
                        </a:spcAft>
                      </a:pPr>
                      <a:r>
                        <a:rPr lang="id-ID" sz="10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925" algn="ctr">
                        <a:lnSpc>
                          <a:spcPct val="115000"/>
                        </a:lnSpc>
                        <a:spcBef>
                          <a:spcPts val="55"/>
                        </a:spcBef>
                        <a:spcAft>
                          <a:spcPts val="0"/>
                        </a:spcAft>
                      </a:pPr>
                      <a:r>
                        <a:rPr lang="id-ID" sz="10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55"/>
                        </a:spcBef>
                        <a:spcAft>
                          <a:spcPts val="0"/>
                        </a:spcAft>
                      </a:pPr>
                      <a:r>
                        <a:rPr lang="id-ID" sz="1000">
                          <a:effectLst/>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75801387"/>
                  </a:ext>
                </a:extLst>
              </a:tr>
              <a:tr h="234950">
                <a:tc>
                  <a:txBody>
                    <a:bodyPr/>
                    <a:lstStyle/>
                    <a:p>
                      <a:pPr marL="6350">
                        <a:lnSpc>
                          <a:spcPct val="115000"/>
                        </a:lnSpc>
                        <a:spcBef>
                          <a:spcPts val="55"/>
                        </a:spcBef>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5590" marR="275590" algn="ctr">
                        <a:lnSpc>
                          <a:spcPct val="115000"/>
                        </a:lnSpc>
                        <a:spcBef>
                          <a:spcPts val="55"/>
                        </a:spcBef>
                        <a:spcAft>
                          <a:spcPts val="0"/>
                        </a:spcAft>
                      </a:pPr>
                      <a:r>
                        <a:rPr lang="id-ID" sz="10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3365" algn="ctr">
                        <a:lnSpc>
                          <a:spcPct val="115000"/>
                        </a:lnSpc>
                        <a:spcBef>
                          <a:spcPts val="55"/>
                        </a:spcBef>
                        <a:spcAft>
                          <a:spcPts val="0"/>
                        </a:spcAft>
                      </a:pPr>
                      <a:r>
                        <a:rPr lang="id-ID" sz="1000">
                          <a:effectLst/>
                        </a:rPr>
                        <a:t>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730" algn="ctr">
                        <a:lnSpc>
                          <a:spcPct val="115000"/>
                        </a:lnSpc>
                        <a:spcBef>
                          <a:spcPts val="55"/>
                        </a:spcBef>
                        <a:spcAft>
                          <a:spcPts val="0"/>
                        </a:spcAft>
                      </a:pPr>
                      <a:r>
                        <a:rPr lang="id-ID" sz="1000">
                          <a:effectLst/>
                        </a:rPr>
                        <a:t>45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71925828"/>
                  </a:ext>
                </a:extLst>
              </a:tr>
              <a:tr h="248920">
                <a:tc>
                  <a:txBody>
                    <a:bodyPr/>
                    <a:lstStyle/>
                    <a:p>
                      <a:pPr marL="6350">
                        <a:lnSpc>
                          <a:spcPct val="115000"/>
                        </a:lnSpc>
                        <a:spcBef>
                          <a:spcPts val="170"/>
                        </a:spcBef>
                        <a:spcAft>
                          <a:spcPts val="0"/>
                        </a:spcAft>
                      </a:pPr>
                      <a:r>
                        <a:rPr lang="id-ID" sz="1000">
                          <a:effectLst/>
                        </a:rPr>
                        <a:t>Partisi yang </a:t>
                      </a:r>
                      <a:r>
                        <a:rPr lang="id-ID" sz="1000" spc="-5">
                          <a:effectLst/>
                        </a:rPr>
                        <a:t>d</a:t>
                      </a:r>
                      <a:r>
                        <a:rPr lang="id-ID" sz="1000">
                          <a:effectLst/>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41935" marR="242570" algn="ctr">
                        <a:lnSpc>
                          <a:spcPct val="115000"/>
                        </a:lnSpc>
                        <a:spcBef>
                          <a:spcPts val="170"/>
                        </a:spcBef>
                        <a:spcAft>
                          <a:spcPts val="0"/>
                        </a:spcAft>
                      </a:pPr>
                      <a:r>
                        <a:rPr lang="id-ID" sz="1000">
                          <a:effectLst/>
                        </a:rPr>
                        <a:t>t &lt; 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80645">
                        <a:lnSpc>
                          <a:spcPct val="115000"/>
                        </a:lnSpc>
                        <a:spcBef>
                          <a:spcPts val="70"/>
                        </a:spcBef>
                        <a:spcAft>
                          <a:spcPts val="0"/>
                        </a:spcAft>
                      </a:pPr>
                      <a:r>
                        <a:rPr lang="id-ID" sz="1000">
                          <a:effectLst/>
                        </a:rPr>
                        <a:t>0 ≤</a:t>
                      </a:r>
                      <a:r>
                        <a:rPr lang="id-ID" sz="1000" spc="30">
                          <a:effectLst/>
                        </a:rPr>
                        <a:t> </a:t>
                      </a:r>
                      <a:r>
                        <a:rPr lang="id-ID" sz="1000">
                          <a:effectLst/>
                        </a:rPr>
                        <a:t>t</a:t>
                      </a:r>
                      <a:r>
                        <a:rPr lang="id-ID" sz="1000" spc="-5">
                          <a:effectLst/>
                        </a:rPr>
                        <a:t> </a:t>
                      </a:r>
                      <a:r>
                        <a:rPr lang="id-ID" sz="1000">
                          <a:effectLst/>
                        </a:rPr>
                        <a:t>≤</a:t>
                      </a:r>
                      <a:r>
                        <a:rPr lang="id-ID" sz="1000" spc="30">
                          <a:effectLst/>
                        </a:rPr>
                        <a:t> </a:t>
                      </a:r>
                      <a:r>
                        <a:rPr lang="id-ID" sz="1000">
                          <a:effectLst/>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45720">
                        <a:lnSpc>
                          <a:spcPct val="115000"/>
                        </a:lnSpc>
                        <a:spcBef>
                          <a:spcPts val="70"/>
                        </a:spcBef>
                        <a:spcAft>
                          <a:spcPts val="0"/>
                        </a:spcAft>
                      </a:pPr>
                      <a:r>
                        <a:rPr lang="id-ID" sz="1000">
                          <a:effectLst/>
                        </a:rPr>
                        <a:t>30 ≤</a:t>
                      </a:r>
                      <a:r>
                        <a:rPr lang="id-ID" sz="1000" spc="30">
                          <a:effectLst/>
                        </a:rPr>
                        <a:t> </a:t>
                      </a:r>
                      <a:r>
                        <a:rPr lang="id-ID" sz="1000">
                          <a:effectLst/>
                        </a:rPr>
                        <a:t>t</a:t>
                      </a:r>
                      <a:r>
                        <a:rPr lang="id-ID" sz="1000" spc="-5">
                          <a:effectLst/>
                        </a:rPr>
                        <a:t> </a:t>
                      </a:r>
                      <a:r>
                        <a:rPr lang="id-ID" sz="1000">
                          <a:effectLst/>
                        </a:rPr>
                        <a:t>≤</a:t>
                      </a:r>
                      <a:r>
                        <a:rPr lang="id-ID" sz="1000" spc="30">
                          <a:effectLst/>
                        </a:rPr>
                        <a:t> </a:t>
                      </a:r>
                      <a:r>
                        <a:rPr lang="id-ID" sz="1000">
                          <a:effectLst/>
                        </a:rPr>
                        <a:t>50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74922520"/>
                  </a:ext>
                </a:extLst>
              </a:tr>
              <a:tr h="235585">
                <a:tc>
                  <a:txBody>
                    <a:bodyPr/>
                    <a:lstStyle/>
                    <a:p>
                      <a:pPr marL="6350">
                        <a:lnSpc>
                          <a:spcPct val="115000"/>
                        </a:lnSpc>
                        <a:spcBef>
                          <a:spcPts val="55"/>
                        </a:spcBef>
                        <a:spcAft>
                          <a:spcPts val="0"/>
                        </a:spcAft>
                      </a:pPr>
                      <a:r>
                        <a:rPr lang="id-ID" sz="1000">
                          <a:effectLst/>
                        </a:rPr>
                        <a:t>Keluaran ya</a:t>
                      </a:r>
                      <a:r>
                        <a:rPr lang="id-ID" sz="1000" spc="-5">
                          <a:effectLst/>
                        </a:rPr>
                        <a:t>n</a:t>
                      </a:r>
                      <a:r>
                        <a:rPr lang="id-ID" sz="1000">
                          <a:effectLst/>
                        </a:rPr>
                        <a:t>g dihara</a:t>
                      </a:r>
                      <a:r>
                        <a:rPr lang="id-ID" sz="1000" spc="-5">
                          <a:effectLst/>
                        </a:rPr>
                        <a:t>p</a:t>
                      </a:r>
                      <a:r>
                        <a:rPr lang="id-ID" sz="1000">
                          <a:effectLst/>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5590" marR="276225" algn="ctr">
                        <a:lnSpc>
                          <a:spcPct val="115000"/>
                        </a:lnSpc>
                        <a:spcBef>
                          <a:spcPts val="55"/>
                        </a:spcBef>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7495" marR="277495" algn="ctr">
                        <a:lnSpc>
                          <a:spcPct val="115000"/>
                        </a:lnSpc>
                        <a:spcBef>
                          <a:spcPts val="55"/>
                        </a:spcBef>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6860" marR="277495" algn="ctr">
                        <a:lnSpc>
                          <a:spcPct val="115000"/>
                        </a:lnSpc>
                        <a:spcBef>
                          <a:spcPts val="55"/>
                        </a:spcBef>
                        <a:spcAft>
                          <a:spcPts val="0"/>
                        </a:spcAft>
                      </a:pPr>
                      <a:r>
                        <a:rPr lang="id-ID" sz="1000" dirty="0">
                          <a:effectLst/>
                        </a:rPr>
                        <a:t>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677524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60835931"/>
              </p:ext>
            </p:extLst>
          </p:nvPr>
        </p:nvGraphicFramePr>
        <p:xfrm>
          <a:off x="1115192" y="1600272"/>
          <a:ext cx="4407535" cy="1521460"/>
        </p:xfrm>
        <a:graphic>
          <a:graphicData uri="http://schemas.openxmlformats.org/drawingml/2006/table">
            <a:tbl>
              <a:tblPr>
                <a:tableStyleId>{5C22544A-7EE6-4342-B048-85BDC9FD1C3A}</a:tableStyleId>
              </a:tblPr>
              <a:tblGrid>
                <a:gridCol w="1524635">
                  <a:extLst>
                    <a:ext uri="{9D8B030D-6E8A-4147-A177-3AD203B41FA5}">
                      <a16:colId xmlns:a16="http://schemas.microsoft.com/office/drawing/2014/main" val="993067781"/>
                    </a:ext>
                  </a:extLst>
                </a:gridCol>
                <a:gridCol w="787400">
                  <a:extLst>
                    <a:ext uri="{9D8B030D-6E8A-4147-A177-3AD203B41FA5}">
                      <a16:colId xmlns:a16="http://schemas.microsoft.com/office/drawing/2014/main" val="3057361334"/>
                    </a:ext>
                  </a:extLst>
                </a:gridCol>
                <a:gridCol w="698500">
                  <a:extLst>
                    <a:ext uri="{9D8B030D-6E8A-4147-A177-3AD203B41FA5}">
                      <a16:colId xmlns:a16="http://schemas.microsoft.com/office/drawing/2014/main" val="1799926722"/>
                    </a:ext>
                  </a:extLst>
                </a:gridCol>
                <a:gridCol w="697865">
                  <a:extLst>
                    <a:ext uri="{9D8B030D-6E8A-4147-A177-3AD203B41FA5}">
                      <a16:colId xmlns:a16="http://schemas.microsoft.com/office/drawing/2014/main" val="2013404436"/>
                    </a:ext>
                  </a:extLst>
                </a:gridCol>
                <a:gridCol w="699135">
                  <a:extLst>
                    <a:ext uri="{9D8B030D-6E8A-4147-A177-3AD203B41FA5}">
                      <a16:colId xmlns:a16="http://schemas.microsoft.com/office/drawing/2014/main" val="505730684"/>
                    </a:ext>
                  </a:extLst>
                </a:gridCol>
              </a:tblGrid>
              <a:tr h="229870">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331470" marR="333375" algn="ctr">
                        <a:lnSpc>
                          <a:spcPct val="115000"/>
                        </a:lnSpc>
                        <a:spcBef>
                          <a:spcPts val="10"/>
                        </a:spcBef>
                        <a:spcAft>
                          <a:spcPts val="0"/>
                        </a:spcAft>
                      </a:pPr>
                      <a:r>
                        <a:rPr lang="id-ID" sz="1000">
                          <a:effectLst/>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925" algn="ctr">
                        <a:lnSpc>
                          <a:spcPct val="115000"/>
                        </a:lnSpc>
                        <a:spcBef>
                          <a:spcPts val="10"/>
                        </a:spcBef>
                        <a:spcAft>
                          <a:spcPts val="0"/>
                        </a:spcAft>
                      </a:pPr>
                      <a:r>
                        <a:rPr lang="id-ID" sz="10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020" marR="288290" algn="ctr">
                        <a:lnSpc>
                          <a:spcPct val="115000"/>
                        </a:lnSpc>
                        <a:spcBef>
                          <a:spcPts val="10"/>
                        </a:spcBef>
                        <a:spcAft>
                          <a:spcPts val="0"/>
                        </a:spcAft>
                      </a:pPr>
                      <a:r>
                        <a:rPr lang="id-ID" sz="10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730" marR="252095" algn="ctr">
                        <a:lnSpc>
                          <a:spcPct val="115000"/>
                        </a:lnSpc>
                        <a:spcBef>
                          <a:spcPts val="10"/>
                        </a:spcBef>
                        <a:spcAft>
                          <a:spcPts val="0"/>
                        </a:spcAft>
                      </a:pPr>
                      <a:r>
                        <a:rPr lang="id-ID" sz="10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35615409"/>
                  </a:ext>
                </a:extLst>
              </a:tr>
              <a:tr h="235585">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Uji</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42570" marR="244475" algn="ctr">
                        <a:lnSpc>
                          <a:spcPct val="115000"/>
                        </a:lnSpc>
                        <a:spcBef>
                          <a:spcPts val="55"/>
                        </a:spcBef>
                        <a:spcAft>
                          <a:spcPts val="0"/>
                        </a:spcAft>
                      </a:pPr>
                      <a:r>
                        <a:rPr lang="id-ID" sz="1000">
                          <a:effectLst/>
                        </a:rPr>
                        <a:t>48.7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9080" marR="260350" algn="ctr">
                        <a:lnSpc>
                          <a:spcPct val="115000"/>
                        </a:lnSpc>
                        <a:spcBef>
                          <a:spcPts val="55"/>
                        </a:spcBef>
                        <a:spcAft>
                          <a:spcPts val="0"/>
                        </a:spcAft>
                      </a:pPr>
                      <a:r>
                        <a:rPr lang="id-ID" sz="1000">
                          <a:effectLst/>
                        </a:rPr>
                        <a:t>‘q’</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2095" marR="252095" algn="ctr">
                        <a:lnSpc>
                          <a:spcPct val="115000"/>
                        </a:lnSpc>
                        <a:spcBef>
                          <a:spcPts val="55"/>
                        </a:spcBef>
                        <a:spcAft>
                          <a:spcPts val="0"/>
                        </a:spcAft>
                      </a:pPr>
                      <a:r>
                        <a:rPr lang="id-ID" sz="1000">
                          <a:effectLst/>
                        </a:rPr>
                        <a:t>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3365" marR="252095" algn="ctr">
                        <a:lnSpc>
                          <a:spcPct val="115000"/>
                        </a:lnSpc>
                        <a:spcBef>
                          <a:spcPts val="55"/>
                        </a:spcBef>
                        <a:spcAft>
                          <a:spcPts val="0"/>
                        </a:spcAft>
                      </a:pPr>
                      <a:r>
                        <a:rPr lang="id-ID" sz="1000">
                          <a:effectLst/>
                        </a:rPr>
                        <a:t>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17475774"/>
                  </a:ext>
                </a:extLst>
              </a:tr>
              <a:tr h="234950">
                <a:tc>
                  <a:txBody>
                    <a:bodyPr/>
                    <a:lstStyle/>
                    <a:p>
                      <a:pPr marL="6350">
                        <a:lnSpc>
                          <a:spcPct val="115000"/>
                        </a:lnSpc>
                        <a:spcBef>
                          <a:spcPts val="55"/>
                        </a:spcBef>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Tu</a:t>
                      </a:r>
                      <a:r>
                        <a:rPr lang="id-ID" sz="1000" spc="-5">
                          <a:effectLst/>
                        </a:rPr>
                        <a:t>g</a:t>
                      </a:r>
                      <a:r>
                        <a:rPr lang="id-ID" sz="1000">
                          <a:effectLst/>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95910" marR="297815" algn="ctr">
                        <a:lnSpc>
                          <a:spcPct val="115000"/>
                        </a:lnSpc>
                        <a:spcBef>
                          <a:spcPts val="55"/>
                        </a:spcBef>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1460" marR="253365" algn="ctr">
                        <a:lnSpc>
                          <a:spcPct val="115000"/>
                        </a:lnSpc>
                        <a:spcBef>
                          <a:spcPts val="55"/>
                        </a:spcBef>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5420">
                        <a:lnSpc>
                          <a:spcPct val="115000"/>
                        </a:lnSpc>
                        <a:spcBef>
                          <a:spcPts val="55"/>
                        </a:spcBef>
                        <a:spcAft>
                          <a:spcPts val="0"/>
                        </a:spcAft>
                      </a:pPr>
                      <a:r>
                        <a:rPr lang="id-ID" sz="1000">
                          <a:effectLst/>
                        </a:rPr>
                        <a:t>12.76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9715" marR="259715" algn="ctr">
                        <a:lnSpc>
                          <a:spcPct val="115000"/>
                        </a:lnSpc>
                        <a:spcBef>
                          <a:spcPts val="55"/>
                        </a:spcBef>
                        <a:spcAft>
                          <a:spcPts val="0"/>
                        </a:spcAft>
                      </a:pPr>
                      <a:r>
                        <a:rPr lang="id-ID" sz="1000">
                          <a:effectLst/>
                        </a:rPr>
                        <a:t>‘g’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3030560"/>
                  </a:ext>
                </a:extLst>
              </a:tr>
              <a:tr h="234950">
                <a:tc>
                  <a:txBody>
                    <a:bodyPr/>
                    <a:lstStyle/>
                    <a:p>
                      <a:pPr marL="6350">
                        <a:lnSpc>
                          <a:spcPct val="115000"/>
                        </a:lnSpc>
                        <a:spcBef>
                          <a:spcPts val="55"/>
                        </a:spcBef>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43205" marR="244475" algn="ctr">
                        <a:lnSpc>
                          <a:spcPct val="115000"/>
                        </a:lnSpc>
                        <a:spcBef>
                          <a:spcPts val="55"/>
                        </a:spcBef>
                        <a:spcAft>
                          <a:spcPts val="0"/>
                        </a:spcAft>
                      </a:pPr>
                      <a:r>
                        <a:rPr lang="id-ID" sz="1000">
                          <a:effectLst/>
                        </a:rPr>
                        <a:t>63.7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7655" marR="288925" algn="ctr">
                        <a:lnSpc>
                          <a:spcPct val="115000"/>
                        </a:lnSpc>
                        <a:spcBef>
                          <a:spcPts val="55"/>
                        </a:spcBef>
                        <a:spcAft>
                          <a:spcPts val="0"/>
                        </a:spcAft>
                      </a:pPr>
                      <a:r>
                        <a:rPr lang="id-ID" sz="10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6055">
                        <a:lnSpc>
                          <a:spcPct val="115000"/>
                        </a:lnSpc>
                        <a:spcBef>
                          <a:spcPts val="55"/>
                        </a:spcBef>
                        <a:spcAft>
                          <a:spcPts val="0"/>
                        </a:spcAft>
                      </a:pPr>
                      <a:r>
                        <a:rPr lang="id-ID" sz="1000">
                          <a:effectLst/>
                        </a:rPr>
                        <a:t>52.76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88290" marR="288290" algn="ctr">
                        <a:lnSpc>
                          <a:spcPct val="115000"/>
                        </a:lnSpc>
                        <a:spcBef>
                          <a:spcPts val="55"/>
                        </a:spcBef>
                        <a:spcAft>
                          <a:spcPts val="0"/>
                        </a:spcAft>
                      </a:pPr>
                      <a:r>
                        <a:rPr lang="id-ID" sz="10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57842674"/>
                  </a:ext>
                </a:extLst>
              </a:tr>
              <a:tr h="235585">
                <a:tc>
                  <a:txBody>
                    <a:bodyPr/>
                    <a:lstStyle/>
                    <a:p>
                      <a:pPr marL="6350">
                        <a:lnSpc>
                          <a:spcPct val="115000"/>
                        </a:lnSpc>
                        <a:spcBef>
                          <a:spcPts val="55"/>
                        </a:spcBef>
                        <a:spcAft>
                          <a:spcPts val="0"/>
                        </a:spcAft>
                      </a:pPr>
                      <a:r>
                        <a:rPr lang="id-ID" sz="1000">
                          <a:effectLst/>
                        </a:rPr>
                        <a:t>Partisi yang </a:t>
                      </a:r>
                      <a:r>
                        <a:rPr lang="id-ID" sz="1000" spc="-5">
                          <a:effectLst/>
                        </a:rPr>
                        <a:t>d</a:t>
                      </a:r>
                      <a:r>
                        <a:rPr lang="id-ID" sz="1000">
                          <a:effectLst/>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60985" marR="261620" algn="ctr">
                        <a:lnSpc>
                          <a:spcPct val="115000"/>
                        </a:lnSpc>
                        <a:spcBef>
                          <a:spcPts val="55"/>
                        </a:spcBef>
                        <a:spcAft>
                          <a:spcPts val="0"/>
                        </a:spcAft>
                      </a:pPr>
                      <a:r>
                        <a:rPr lang="id-ID" sz="1000">
                          <a:effectLst/>
                        </a:rPr>
                        <a:t>real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a:lnSpc>
                          <a:spcPct val="115000"/>
                        </a:lnSpc>
                        <a:spcBef>
                          <a:spcPts val="55"/>
                        </a:spcBef>
                        <a:spcAft>
                          <a:spcPts val="0"/>
                        </a:spcAft>
                      </a:pPr>
                      <a:r>
                        <a:rPr lang="id-ID" sz="1000">
                          <a:effectLst/>
                        </a:rPr>
                        <a:t>alpha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6535" marR="217170" algn="ctr">
                        <a:lnSpc>
                          <a:spcPct val="115000"/>
                        </a:lnSpc>
                        <a:spcBef>
                          <a:spcPts val="55"/>
                        </a:spcBef>
                        <a:spcAft>
                          <a:spcPts val="0"/>
                        </a:spcAft>
                      </a:pPr>
                      <a:r>
                        <a:rPr lang="id-ID" sz="1000">
                          <a:effectLst/>
                        </a:rPr>
                        <a:t>real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865">
                        <a:lnSpc>
                          <a:spcPct val="115000"/>
                        </a:lnSpc>
                        <a:spcBef>
                          <a:spcPts val="55"/>
                        </a:spcBef>
                        <a:spcAft>
                          <a:spcPts val="0"/>
                        </a:spcAft>
                      </a:pPr>
                      <a:r>
                        <a:rPr lang="id-ID" sz="1000">
                          <a:effectLst/>
                        </a:rPr>
                        <a:t>alpha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50593210"/>
                  </a:ext>
                </a:extLst>
              </a:tr>
              <a:tr h="234950">
                <a:tc>
                  <a:txBody>
                    <a:bodyPr/>
                    <a:lstStyle/>
                    <a:p>
                      <a:pPr marL="6350">
                        <a:lnSpc>
                          <a:spcPct val="115000"/>
                        </a:lnSpc>
                        <a:spcBef>
                          <a:spcPts val="55"/>
                        </a:spcBef>
                        <a:spcAft>
                          <a:spcPts val="0"/>
                        </a:spcAft>
                      </a:pPr>
                      <a:r>
                        <a:rPr lang="id-ID" sz="1000">
                          <a:effectLst/>
                        </a:rPr>
                        <a:t>Keluaran ya</a:t>
                      </a:r>
                      <a:r>
                        <a:rPr lang="id-ID" sz="1000" spc="-5">
                          <a:effectLst/>
                        </a:rPr>
                        <a:t>n</a:t>
                      </a:r>
                      <a:r>
                        <a:rPr lang="id-ID" sz="1000">
                          <a:effectLst/>
                        </a:rPr>
                        <a:t>g dihara</a:t>
                      </a:r>
                      <a:r>
                        <a:rPr lang="id-ID" sz="1000" spc="-5">
                          <a:effectLst/>
                        </a:rPr>
                        <a:t>p</a:t>
                      </a:r>
                      <a:r>
                        <a:rPr lang="id-ID" sz="1000">
                          <a:effectLst/>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74320" marR="277495" algn="ctr">
                        <a:lnSpc>
                          <a:spcPct val="115000"/>
                        </a:lnSpc>
                        <a:spcBef>
                          <a:spcPts val="55"/>
                        </a:spcBef>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3045" algn="ctr">
                        <a:lnSpc>
                          <a:spcPct val="115000"/>
                        </a:lnSpc>
                        <a:spcBef>
                          <a:spcPts val="55"/>
                        </a:spcBef>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2410" algn="ctr">
                        <a:lnSpc>
                          <a:spcPct val="115000"/>
                        </a:lnSpc>
                        <a:spcBef>
                          <a:spcPts val="55"/>
                        </a:spcBef>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1140" marR="231775" algn="ctr">
                        <a:lnSpc>
                          <a:spcPct val="115000"/>
                        </a:lnSpc>
                        <a:spcBef>
                          <a:spcPts val="55"/>
                        </a:spcBef>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90054794"/>
                  </a:ext>
                </a:extLst>
              </a:tr>
            </a:tbl>
          </a:graphicData>
        </a:graphic>
      </p:graphicFrame>
    </p:spTree>
    <p:extLst>
      <p:ext uri="{BB962C8B-B14F-4D97-AF65-F5344CB8AC3E}">
        <p14:creationId xmlns:p14="http://schemas.microsoft.com/office/powerpoint/2010/main" val="1642303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Nilai masukan “Ujian” dan “Tugas” diambil dari total nilai “Ujian” dengan nilai “Tugas”.</a:t>
            </a:r>
            <a:endParaRPr lang="en-US" dirty="0"/>
          </a:p>
          <a:p>
            <a:r>
              <a:rPr lang="id-ID" dirty="0"/>
              <a:t> </a:t>
            </a:r>
            <a:r>
              <a:rPr lang="id-ID" dirty="0" smtClean="0"/>
              <a:t>Dan </a:t>
            </a:r>
            <a:r>
              <a:rPr lang="id-ID" dirty="0"/>
              <a:t>akhirnya, partisi keluaran tidak valid, adalah:</a:t>
            </a: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94313598"/>
              </p:ext>
            </p:extLst>
          </p:nvPr>
        </p:nvGraphicFramePr>
        <p:xfrm>
          <a:off x="1283915" y="3298031"/>
          <a:ext cx="3708400" cy="1406525"/>
        </p:xfrm>
        <a:graphic>
          <a:graphicData uri="http://schemas.openxmlformats.org/drawingml/2006/table">
            <a:tbl>
              <a:tblPr/>
              <a:tblGrid>
                <a:gridCol w="1524635">
                  <a:extLst>
                    <a:ext uri="{9D8B030D-6E8A-4147-A177-3AD203B41FA5}">
                      <a16:colId xmlns:a16="http://schemas.microsoft.com/office/drawing/2014/main" val="1594382400"/>
                    </a:ext>
                  </a:extLst>
                </a:gridCol>
                <a:gridCol w="787400">
                  <a:extLst>
                    <a:ext uri="{9D8B030D-6E8A-4147-A177-3AD203B41FA5}">
                      <a16:colId xmlns:a16="http://schemas.microsoft.com/office/drawing/2014/main" val="184125981"/>
                    </a:ext>
                  </a:extLst>
                </a:gridCol>
                <a:gridCol w="698500">
                  <a:extLst>
                    <a:ext uri="{9D8B030D-6E8A-4147-A177-3AD203B41FA5}">
                      <a16:colId xmlns:a16="http://schemas.microsoft.com/office/drawing/2014/main" val="3947568946"/>
                    </a:ext>
                  </a:extLst>
                </a:gridCol>
                <a:gridCol w="697865">
                  <a:extLst>
                    <a:ext uri="{9D8B030D-6E8A-4147-A177-3AD203B41FA5}">
                      <a16:colId xmlns:a16="http://schemas.microsoft.com/office/drawing/2014/main" val="719388820"/>
                    </a:ext>
                  </a:extLst>
                </a:gridCol>
              </a:tblGrid>
              <a:tr h="230505">
                <a:tc>
                  <a:txBody>
                    <a:bodyPr/>
                    <a:lstStyle/>
                    <a:p>
                      <a:pPr marL="6350">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Test</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 </a:t>
                      </a:r>
                      <a:r>
                        <a:rPr lang="id-ID" sz="1000" b="1">
                          <a:effectLst/>
                          <a:latin typeface="Arial" panose="020B0604020202020204" pitchFamily="34" charset="0"/>
                          <a:ea typeface="Times New Roman" panose="02020603050405020304" pitchFamily="18" charset="0"/>
                          <a:cs typeface="Times New Roman" panose="02020603050405020304" pitchFamily="18" charset="0"/>
                        </a:rPr>
                        <a:t>Ca</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s</a:t>
                      </a:r>
                      <a:r>
                        <a:rPr lang="id-ID" sz="1000" b="1">
                          <a:effectLst/>
                          <a:latin typeface="Arial" panose="020B0604020202020204" pitchFamily="34" charset="0"/>
                          <a:ea typeface="Times New Roman" panose="02020603050405020304" pitchFamily="18" charset="0"/>
                          <a:cs typeface="Times New Roman" panose="02020603050405020304" pitchFamily="18" charset="0"/>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296545" marR="297180"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252095" marR="252730"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252095" marR="25209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37892585"/>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Uji</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955" marR="27622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5900" marR="21844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415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null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767131"/>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Tu</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g</a:t>
                      </a:r>
                      <a:r>
                        <a:rPr lang="id-ID" sz="1000">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835" marR="33337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095" marR="25336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4155" marR="22352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null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856426"/>
                  </a:ext>
                </a:extLst>
              </a:tr>
              <a:tr h="235585">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5590" marR="27559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marR="21780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7020" marR="28829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418581"/>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Partisi yang </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d</a:t>
                      </a:r>
                      <a:r>
                        <a:rPr lang="id-ID" sz="1000">
                          <a:effectLst/>
                          <a:latin typeface="Arial" panose="020B0604020202020204" pitchFamily="34" charset="0"/>
                          <a:ea typeface="Times New Roman" panose="02020603050405020304" pitchFamily="18" charset="0"/>
                          <a:cs typeface="Times New Roman" panose="02020603050405020304" pitchFamily="18" charset="0"/>
                        </a:rPr>
                        <a:t>ites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4485" marR="32575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3205" marR="24447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4155" marR="22415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null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5635991"/>
                  </a:ext>
                </a:extLst>
              </a:tr>
              <a:tr h="235585">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Keluaran ya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n</a:t>
                      </a:r>
                      <a:r>
                        <a:rPr lang="id-ID" sz="1000">
                          <a:effectLst/>
                          <a:latin typeface="Arial" panose="020B0604020202020204" pitchFamily="34" charset="0"/>
                          <a:ea typeface="Times New Roman" panose="02020603050405020304" pitchFamily="18" charset="0"/>
                          <a:cs typeface="Times New Roman" panose="02020603050405020304" pitchFamily="18" charset="0"/>
                        </a:rPr>
                        <a:t>g dihara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p</a:t>
                      </a:r>
                      <a:r>
                        <a:rPr lang="id-ID" sz="1000">
                          <a:effectLst/>
                          <a:latin typeface="Arial" panose="020B0604020202020204" pitchFamily="34" charset="0"/>
                          <a:ea typeface="Times New Roman" panose="02020603050405020304" pitchFamily="18" charset="0"/>
                          <a:cs typeface="Times New Roman" panose="02020603050405020304" pitchFamily="18" charset="0"/>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955" marR="27686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0505" marR="23241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0505" marR="231775" algn="ctr">
                        <a:lnSpc>
                          <a:spcPct val="115000"/>
                        </a:lnSpc>
                        <a:spcBef>
                          <a:spcPts val="55"/>
                        </a:spcBef>
                        <a:spcAft>
                          <a:spcPts val="0"/>
                        </a:spcAft>
                      </a:pPr>
                      <a:r>
                        <a:rPr lang="id-ID" sz="1000" dirty="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415162"/>
                  </a:ext>
                </a:extLst>
              </a:tr>
            </a:tbl>
          </a:graphicData>
        </a:graphic>
      </p:graphicFrame>
    </p:spTree>
    <p:extLst>
      <p:ext uri="{BB962C8B-B14F-4D97-AF65-F5344CB8AC3E}">
        <p14:creationId xmlns:p14="http://schemas.microsoft.com/office/powerpoint/2010/main" val="4029878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Test cases minimal </a:t>
            </a:r>
            <a:r>
              <a:rPr lang="en-ID" dirty="0" err="1" smtClean="0"/>
              <a:t>untuk</a:t>
            </a:r>
            <a:r>
              <a:rPr lang="en-ID" dirty="0" smtClean="0"/>
              <a:t> multi </a:t>
            </a:r>
            <a:r>
              <a:rPr lang="en-ID" dirty="0" err="1" smtClean="0"/>
              <a:t>partisi</a:t>
            </a:r>
            <a:endParaRPr lang="en-US" dirty="0"/>
          </a:p>
        </p:txBody>
      </p:sp>
      <p:sp>
        <p:nvSpPr>
          <p:cNvPr id="3" name="Content Placeholder 2"/>
          <p:cNvSpPr>
            <a:spLocks noGrp="1"/>
          </p:cNvSpPr>
          <p:nvPr>
            <p:ph idx="1"/>
          </p:nvPr>
        </p:nvSpPr>
        <p:spPr/>
        <p:txBody>
          <a:bodyPr/>
          <a:lstStyle/>
          <a:p>
            <a:r>
              <a:rPr lang="id-ID" dirty="0"/>
              <a:t>Pada kasus </a:t>
            </a:r>
            <a:r>
              <a:rPr lang="id-ID" i="1" dirty="0"/>
              <a:t>test cases </a:t>
            </a:r>
            <a:r>
              <a:rPr lang="id-ID" dirty="0"/>
              <a:t>di atas banyak yang mirip, tapi mempunyai target partisi ekuivalensi yang berlainan. Hal ini memungkinkan untuk mengembangkan </a:t>
            </a:r>
            <a:r>
              <a:rPr lang="id-ID" i="1" dirty="0"/>
              <a:t>test cases </a:t>
            </a:r>
            <a:r>
              <a:rPr lang="id-ID" dirty="0"/>
              <a:t>tunggal yang menguji multi partisi dalam satu waktu.</a:t>
            </a:r>
            <a:endParaRPr lang="en-US" dirty="0"/>
          </a:p>
          <a:p>
            <a:r>
              <a:rPr lang="id-ID" dirty="0"/>
              <a:t>Pendekatan ini memungkinkan tester untuk mengurangi jumlah </a:t>
            </a:r>
            <a:r>
              <a:rPr lang="id-ID" i="1" dirty="0"/>
              <a:t>test cases </a:t>
            </a:r>
            <a:r>
              <a:rPr lang="id-ID" dirty="0"/>
              <a:t>yang dibutuhkan untuk mencakup semua partisi ekuivalensi.</a:t>
            </a:r>
            <a:endParaRPr lang="en-US" dirty="0"/>
          </a:p>
          <a:p>
            <a:endParaRPr lang="en-US" dirty="0"/>
          </a:p>
        </p:txBody>
      </p:sp>
    </p:spTree>
    <p:extLst>
      <p:ext uri="{BB962C8B-B14F-4D97-AF65-F5344CB8AC3E}">
        <p14:creationId xmlns:p14="http://schemas.microsoft.com/office/powerpoint/2010/main" val="190998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ID" i="1" dirty="0"/>
          </a:p>
          <a:p>
            <a:pPr marL="0" indent="0">
              <a:buNone/>
            </a:pPr>
            <a:endParaRPr lang="en-ID" i="1" dirty="0" smtClean="0"/>
          </a:p>
          <a:p>
            <a:pPr marL="0" indent="0">
              <a:buNone/>
            </a:pPr>
            <a:endParaRPr lang="en-ID" i="1" dirty="0" smtClean="0"/>
          </a:p>
          <a:p>
            <a:pPr marL="0" indent="0">
              <a:buNone/>
            </a:pPr>
            <a:r>
              <a:rPr lang="id-ID" i="1" dirty="0" smtClean="0"/>
              <a:t>Test </a:t>
            </a:r>
            <a:r>
              <a:rPr lang="id-ID" i="1" dirty="0"/>
              <a:t>case </a:t>
            </a:r>
            <a:r>
              <a:rPr lang="id-ID" dirty="0"/>
              <a:t>di atas menguji tiga partisi</a:t>
            </a:r>
            <a:r>
              <a:rPr lang="id-ID" dirty="0" smtClean="0"/>
              <a:t>:</a:t>
            </a:r>
            <a:endParaRPr lang="en-US" dirty="0"/>
          </a:p>
          <a:p>
            <a:r>
              <a:rPr lang="id-ID" dirty="0"/>
              <a:t>	0 ≤ Ujian ≤ </a:t>
            </a:r>
            <a:r>
              <a:rPr lang="id-ID" dirty="0" smtClean="0"/>
              <a:t>75</a:t>
            </a:r>
            <a:endParaRPr lang="en-US" dirty="0"/>
          </a:p>
          <a:p>
            <a:r>
              <a:rPr lang="id-ID" dirty="0"/>
              <a:t>	0 ≤ Tugas ≤ </a:t>
            </a:r>
            <a:r>
              <a:rPr lang="id-ID" dirty="0" smtClean="0"/>
              <a:t>25</a:t>
            </a:r>
            <a:endParaRPr lang="en-US" dirty="0"/>
          </a:p>
          <a:p>
            <a:r>
              <a:rPr lang="id-ID" dirty="0"/>
              <a:t>	Hasil gradasi = A : 70 ≤ Ujian + Tugas ≤ 100</a:t>
            </a: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2969968"/>
              </p:ext>
            </p:extLst>
          </p:nvPr>
        </p:nvGraphicFramePr>
        <p:xfrm>
          <a:off x="838200" y="1897442"/>
          <a:ext cx="2867025" cy="1170305"/>
        </p:xfrm>
        <a:graphic>
          <a:graphicData uri="http://schemas.openxmlformats.org/drawingml/2006/table">
            <a:tbl>
              <a:tblPr/>
              <a:tblGrid>
                <a:gridCol w="2409825">
                  <a:extLst>
                    <a:ext uri="{9D8B030D-6E8A-4147-A177-3AD203B41FA5}">
                      <a16:colId xmlns:a16="http://schemas.microsoft.com/office/drawing/2014/main" val="3901465133"/>
                    </a:ext>
                  </a:extLst>
                </a:gridCol>
                <a:gridCol w="457200">
                  <a:extLst>
                    <a:ext uri="{9D8B030D-6E8A-4147-A177-3AD203B41FA5}">
                      <a16:colId xmlns:a16="http://schemas.microsoft.com/office/drawing/2014/main" val="486111304"/>
                    </a:ext>
                  </a:extLst>
                </a:gridCol>
              </a:tblGrid>
              <a:tr h="229870">
                <a:tc>
                  <a:txBody>
                    <a:bodyPr/>
                    <a:lstStyle/>
                    <a:p>
                      <a:pPr marL="6350">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Test</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 </a:t>
                      </a:r>
                      <a:r>
                        <a:rPr lang="id-ID" sz="1000" b="1">
                          <a:effectLst/>
                          <a:latin typeface="Arial" panose="020B0604020202020204" pitchFamily="34" charset="0"/>
                          <a:ea typeface="Times New Roman" panose="02020603050405020304" pitchFamily="18" charset="0"/>
                          <a:cs typeface="Times New Roman" panose="02020603050405020304" pitchFamily="18" charset="0"/>
                        </a:rPr>
                        <a:t>Ca</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s</a:t>
                      </a:r>
                      <a:r>
                        <a:rPr lang="id-ID" sz="1000" b="1">
                          <a:effectLst/>
                          <a:latin typeface="Arial" panose="020B0604020202020204" pitchFamily="34" charset="0"/>
                          <a:ea typeface="Times New Roman" panose="02020603050405020304" pitchFamily="18" charset="0"/>
                          <a:cs typeface="Times New Roman" panose="02020603050405020304" pitchFamily="18" charset="0"/>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72085" marR="162560"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52824706"/>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Uji</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1445" marR="13208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60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5666088"/>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Tu</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g</a:t>
                      </a:r>
                      <a:r>
                        <a:rPr lang="id-ID" sz="1000">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080" marR="13144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297572"/>
                  </a:ext>
                </a:extLst>
              </a:tr>
              <a:tr h="235585">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080" marR="132080"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8394803"/>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Keluaran ya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n</a:t>
                      </a:r>
                      <a:r>
                        <a:rPr lang="id-ID" sz="1000">
                          <a:effectLst/>
                          <a:latin typeface="Arial" panose="020B0604020202020204" pitchFamily="34" charset="0"/>
                          <a:ea typeface="Times New Roman" panose="02020603050405020304" pitchFamily="18" charset="0"/>
                          <a:cs typeface="Times New Roman" panose="02020603050405020304" pitchFamily="18" charset="0"/>
                        </a:rPr>
                        <a:t>g dihara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p</a:t>
                      </a:r>
                      <a:r>
                        <a:rPr lang="id-ID" sz="1000">
                          <a:effectLst/>
                          <a:latin typeface="Arial" panose="020B0604020202020204" pitchFamily="34" charset="0"/>
                          <a:ea typeface="Times New Roman" panose="02020603050405020304" pitchFamily="18" charset="0"/>
                          <a:cs typeface="Times New Roman" panose="02020603050405020304" pitchFamily="18" charset="0"/>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0020" marR="160655" algn="ctr">
                        <a:lnSpc>
                          <a:spcPct val="115000"/>
                        </a:lnSpc>
                        <a:spcBef>
                          <a:spcPts val="55"/>
                        </a:spcBef>
                        <a:spcAft>
                          <a:spcPts val="0"/>
                        </a:spcAft>
                      </a:pPr>
                      <a:r>
                        <a:rPr lang="id-ID" sz="1000" dirty="0">
                          <a:effectLst/>
                          <a:latin typeface="Arial" panose="020B0604020202020204" pitchFamily="34" charset="0"/>
                          <a:ea typeface="Times New Roman" panose="02020603050405020304" pitchFamily="18" charset="0"/>
                          <a:cs typeface="Times New Roman" panose="02020603050405020304" pitchFamily="18" charset="0"/>
                        </a:rPr>
                        <a:t>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6771646"/>
                  </a:ext>
                </a:extLst>
              </a:tr>
            </a:tbl>
          </a:graphicData>
        </a:graphic>
      </p:graphicFrame>
    </p:spTree>
    <p:extLst>
      <p:ext uri="{BB962C8B-B14F-4D97-AF65-F5344CB8AC3E}">
        <p14:creationId xmlns:p14="http://schemas.microsoft.com/office/powerpoint/2010/main" val="562334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id-ID" dirty="0"/>
              <a:t>Hal yang sama, </a:t>
            </a:r>
            <a:r>
              <a:rPr lang="id-ID" i="1" dirty="0"/>
              <a:t>test cases </a:t>
            </a:r>
            <a:r>
              <a:rPr lang="id-ID" dirty="0"/>
              <a:t>dapat dibuat untuk menguji multi partisi untuk nilai tidak valid:</a:t>
            </a:r>
            <a:endParaRPr lang="en-US" dirty="0"/>
          </a:p>
          <a:p>
            <a:pPr marL="0" indent="0">
              <a:buNone/>
            </a:pPr>
            <a:endParaRPr lang="en-ID" i="1" dirty="0" smtClean="0"/>
          </a:p>
          <a:p>
            <a:pPr marL="0" indent="0">
              <a:buNone/>
            </a:pPr>
            <a:endParaRPr lang="en-ID" i="1" dirty="0"/>
          </a:p>
          <a:p>
            <a:pPr marL="0" indent="0">
              <a:buNone/>
            </a:pPr>
            <a:endParaRPr lang="en-ID" i="1" dirty="0" smtClean="0"/>
          </a:p>
          <a:p>
            <a:pPr marL="0" indent="0">
              <a:buNone/>
            </a:pPr>
            <a:endParaRPr lang="en-ID" i="1" dirty="0"/>
          </a:p>
          <a:p>
            <a:pPr marL="0" indent="0">
              <a:buNone/>
            </a:pPr>
            <a:r>
              <a:rPr lang="id-ID" i="1" dirty="0" smtClean="0"/>
              <a:t>Test </a:t>
            </a:r>
            <a:r>
              <a:rPr lang="id-ID" i="1" dirty="0"/>
              <a:t>case </a:t>
            </a:r>
            <a:r>
              <a:rPr lang="id-ID" dirty="0"/>
              <a:t>di atas menguji tiga partisi:</a:t>
            </a:r>
            <a:endParaRPr lang="en-US" dirty="0"/>
          </a:p>
          <a:p>
            <a:r>
              <a:rPr lang="id-ID" dirty="0"/>
              <a:t>	Ujian &lt; 0</a:t>
            </a:r>
            <a:endParaRPr lang="en-US" dirty="0"/>
          </a:p>
          <a:p>
            <a:r>
              <a:rPr lang="id-ID" dirty="0"/>
              <a:t>	Tugas &lt; 0</a:t>
            </a:r>
            <a:endParaRPr lang="en-US" dirty="0"/>
          </a:p>
          <a:p>
            <a:r>
              <a:rPr lang="id-ID" dirty="0"/>
              <a:t>	Hasil gradasi = FM : Ujian + Tugas &lt; 0</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31723413"/>
              </p:ext>
            </p:extLst>
          </p:nvPr>
        </p:nvGraphicFramePr>
        <p:xfrm>
          <a:off x="1163913" y="2755866"/>
          <a:ext cx="2867025" cy="1170940"/>
        </p:xfrm>
        <a:graphic>
          <a:graphicData uri="http://schemas.openxmlformats.org/drawingml/2006/table">
            <a:tbl>
              <a:tblPr/>
              <a:tblGrid>
                <a:gridCol w="2446020">
                  <a:extLst>
                    <a:ext uri="{9D8B030D-6E8A-4147-A177-3AD203B41FA5}">
                      <a16:colId xmlns:a16="http://schemas.microsoft.com/office/drawing/2014/main" val="2333815045"/>
                    </a:ext>
                  </a:extLst>
                </a:gridCol>
                <a:gridCol w="421005">
                  <a:extLst>
                    <a:ext uri="{9D8B030D-6E8A-4147-A177-3AD203B41FA5}">
                      <a16:colId xmlns:a16="http://schemas.microsoft.com/office/drawing/2014/main" val="249922267"/>
                    </a:ext>
                  </a:extLst>
                </a:gridCol>
              </a:tblGrid>
              <a:tr h="230505">
                <a:tc>
                  <a:txBody>
                    <a:bodyPr/>
                    <a:lstStyle/>
                    <a:p>
                      <a:pPr marL="6350">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Test</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 </a:t>
                      </a:r>
                      <a:r>
                        <a:rPr lang="id-ID" sz="1000" b="1">
                          <a:effectLst/>
                          <a:latin typeface="Arial" panose="020B0604020202020204" pitchFamily="34" charset="0"/>
                          <a:ea typeface="Times New Roman" panose="02020603050405020304" pitchFamily="18" charset="0"/>
                          <a:cs typeface="Times New Roman" panose="02020603050405020304" pitchFamily="18" charset="0"/>
                        </a:rPr>
                        <a:t>Ca</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s</a:t>
                      </a:r>
                      <a:r>
                        <a:rPr lang="id-ID" sz="1000" b="1">
                          <a:effectLst/>
                          <a:latin typeface="Arial" panose="020B0604020202020204" pitchFamily="34" charset="0"/>
                          <a:ea typeface="Times New Roman" panose="02020603050405020304" pitchFamily="18" charset="0"/>
                          <a:cs typeface="Times New Roman" panose="02020603050405020304" pitchFamily="18" charset="0"/>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48590" marR="15049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215604186"/>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Uji</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772169"/>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Tu</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g</a:t>
                      </a:r>
                      <a:r>
                        <a:rPr lang="id-ID" sz="1000">
                          <a:effectLst/>
                          <a:latin typeface="Arial" panose="020B0604020202020204" pitchFamily="34" charset="0"/>
                          <a:ea typeface="Times New Roman" panose="02020603050405020304" pitchFamily="18" charset="0"/>
                          <a:cs typeface="Times New Roman" panose="02020603050405020304" pitchFamily="18" charset="0"/>
                        </a:rPr>
                        <a:t>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379504"/>
                  </a:ext>
                </a:extLst>
              </a:tr>
              <a:tr h="235585">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935">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8557954"/>
                  </a:ext>
                </a:extLst>
              </a:tr>
              <a:tr h="234950">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Keluaran ya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n</a:t>
                      </a:r>
                      <a:r>
                        <a:rPr lang="id-ID" sz="1000">
                          <a:effectLst/>
                          <a:latin typeface="Arial" panose="020B0604020202020204" pitchFamily="34" charset="0"/>
                          <a:ea typeface="Times New Roman" panose="02020603050405020304" pitchFamily="18" charset="0"/>
                          <a:cs typeface="Times New Roman" panose="02020603050405020304" pitchFamily="18" charset="0"/>
                        </a:rPr>
                        <a:t>g dihara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p</a:t>
                      </a:r>
                      <a:r>
                        <a:rPr lang="id-ID" sz="1000">
                          <a:effectLst/>
                          <a:latin typeface="Arial" panose="020B0604020202020204" pitchFamily="34" charset="0"/>
                          <a:ea typeface="Times New Roman" panose="02020603050405020304" pitchFamily="18" charset="0"/>
                          <a:cs typeface="Times New Roman" panose="02020603050405020304" pitchFamily="18" charset="0"/>
                        </a:rPr>
                        <a:t>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4300">
                        <a:lnSpc>
                          <a:spcPct val="115000"/>
                        </a:lnSpc>
                        <a:spcBef>
                          <a:spcPts val="55"/>
                        </a:spcBef>
                        <a:spcAft>
                          <a:spcPts val="0"/>
                        </a:spcAft>
                      </a:pPr>
                      <a:r>
                        <a:rPr lang="id-ID" sz="1000" dirty="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7400828"/>
                  </a:ext>
                </a:extLst>
              </a:tr>
            </a:tbl>
          </a:graphicData>
        </a:graphic>
      </p:graphicFrame>
    </p:spTree>
    <p:extLst>
      <p:ext uri="{BB962C8B-B14F-4D97-AF65-F5344CB8AC3E}">
        <p14:creationId xmlns:p14="http://schemas.microsoft.com/office/powerpoint/2010/main" val="525970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Perbandingan</a:t>
            </a:r>
            <a:r>
              <a:rPr lang="en-ID" dirty="0" smtClean="0"/>
              <a:t> </a:t>
            </a:r>
            <a:r>
              <a:rPr lang="en-ID" dirty="0" err="1" smtClean="0"/>
              <a:t>pendekatan</a:t>
            </a:r>
            <a:r>
              <a:rPr lang="en-ID" dirty="0" smtClean="0"/>
              <a:t> one to one </a:t>
            </a:r>
            <a:r>
              <a:rPr lang="en-ID" dirty="0" err="1" smtClean="0"/>
              <a:t>dengan</a:t>
            </a:r>
            <a:r>
              <a:rPr lang="en-ID" dirty="0" smtClean="0"/>
              <a:t> </a:t>
            </a:r>
            <a:r>
              <a:rPr lang="en-ID" dirty="0" err="1" smtClean="0"/>
              <a:t>minimalisasi</a:t>
            </a:r>
            <a:endParaRPr lang="en-US" dirty="0"/>
          </a:p>
        </p:txBody>
      </p:sp>
      <p:sp>
        <p:nvSpPr>
          <p:cNvPr id="3" name="Content Placeholder 2"/>
          <p:cNvSpPr>
            <a:spLocks noGrp="1"/>
          </p:cNvSpPr>
          <p:nvPr>
            <p:ph idx="1"/>
          </p:nvPr>
        </p:nvSpPr>
        <p:spPr/>
        <p:txBody>
          <a:bodyPr>
            <a:normAutofit/>
          </a:bodyPr>
          <a:lstStyle/>
          <a:p>
            <a:pPr algn="just"/>
            <a:r>
              <a:rPr lang="id-ID" dirty="0"/>
              <a:t>Kekurangan dari pendekatan </a:t>
            </a:r>
            <a:r>
              <a:rPr lang="id-ID" i="1" dirty="0"/>
              <a:t>one-to-one </a:t>
            </a:r>
            <a:r>
              <a:rPr lang="id-ID" dirty="0"/>
              <a:t>membutuhkan lebih banyak </a:t>
            </a:r>
            <a:r>
              <a:rPr lang="id-ID" i="1" dirty="0"/>
              <a:t>test cases</a:t>
            </a:r>
            <a:r>
              <a:rPr lang="id-ID" dirty="0" smtClean="0"/>
              <a:t>.</a:t>
            </a:r>
            <a:endParaRPr lang="en-US" dirty="0"/>
          </a:p>
          <a:p>
            <a:pPr algn="just"/>
            <a:r>
              <a:rPr lang="id-ID" dirty="0"/>
              <a:t>Bagaimana juga identifikasi dari partisi memakan waktu lebih lama daripada penurunan dan eksekusi </a:t>
            </a:r>
            <a:r>
              <a:rPr lang="id-ID" i="1" dirty="0"/>
              <a:t>test cases</a:t>
            </a:r>
            <a:r>
              <a:rPr lang="id-ID" dirty="0"/>
              <a:t>. Tiap penghematan untuk mengurangi jumlah </a:t>
            </a:r>
            <a:r>
              <a:rPr lang="id-ID" i="1" dirty="0"/>
              <a:t>test cases</a:t>
            </a:r>
            <a:r>
              <a:rPr lang="id-ID" dirty="0"/>
              <a:t>, relatif kecil dibandingkan dengan biaya pemakaian teknik dalam menghasilkan partisi.</a:t>
            </a:r>
            <a:endParaRPr lang="en-US" dirty="0"/>
          </a:p>
          <a:p>
            <a:pPr algn="just"/>
            <a:r>
              <a:rPr lang="id-ID" dirty="0"/>
              <a:t>Kekurangan dari pendekatan minimalisasi adalah sulitnya menentukan penyebab dari terjadinya kesalahan. Hal ini akan menyebabkan </a:t>
            </a:r>
            <a:r>
              <a:rPr lang="id-ID" i="1" dirty="0"/>
              <a:t>debugging </a:t>
            </a:r>
            <a:r>
              <a:rPr lang="id-ID" dirty="0"/>
              <a:t>menjadi lebih menyulitkan</a:t>
            </a:r>
            <a:r>
              <a:rPr lang="id-ID" i="1" dirty="0"/>
              <a:t>, </a:t>
            </a:r>
            <a:r>
              <a:rPr lang="id-ID" dirty="0"/>
              <a:t>daripada pelaksanaan proses testingnya sendiri.</a:t>
            </a:r>
            <a:endParaRPr lang="en-US" dirty="0"/>
          </a:p>
          <a:p>
            <a:endParaRPr lang="en-US" dirty="0"/>
          </a:p>
        </p:txBody>
      </p:sp>
    </p:spTree>
    <p:extLst>
      <p:ext uri="{BB962C8B-B14F-4D97-AF65-F5344CB8AC3E}">
        <p14:creationId xmlns:p14="http://schemas.microsoft.com/office/powerpoint/2010/main" val="28346339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Boundary  Value  Analysis </a:t>
            </a:r>
            <a:endParaRPr lang="en-US" dirty="0"/>
          </a:p>
        </p:txBody>
      </p:sp>
      <p:sp>
        <p:nvSpPr>
          <p:cNvPr id="3" name="Content Placeholder 2"/>
          <p:cNvSpPr>
            <a:spLocks noGrp="1"/>
          </p:cNvSpPr>
          <p:nvPr>
            <p:ph idx="1"/>
          </p:nvPr>
        </p:nvSpPr>
        <p:spPr/>
        <p:txBody>
          <a:bodyPr/>
          <a:lstStyle/>
          <a:p>
            <a:r>
              <a:rPr lang="id-ID" dirty="0"/>
              <a:t>suatu teknik disain </a:t>
            </a:r>
            <a:r>
              <a:rPr lang="id-ID" i="1" dirty="0"/>
              <a:t>test cases </a:t>
            </a:r>
            <a:r>
              <a:rPr lang="id-ID" dirty="0"/>
              <a:t>yang berguna untuk melakukan pengujian terhadap nilai sekitar dari pusat domain masukan.</a:t>
            </a:r>
            <a:endParaRPr lang="en-US" dirty="0"/>
          </a:p>
          <a:p>
            <a:pPr algn="just"/>
            <a:r>
              <a:rPr lang="id-ID" dirty="0"/>
              <a:t>Teknik </a:t>
            </a:r>
            <a:r>
              <a:rPr lang="id-ID" i="1" dirty="0"/>
              <a:t>boundary value analysis </a:t>
            </a:r>
            <a:r>
              <a:rPr lang="id-ID" dirty="0"/>
              <a:t>merupakan komplemen dari teknik </a:t>
            </a:r>
            <a:r>
              <a:rPr lang="id-ID" i="1" dirty="0"/>
              <a:t>equivalence partitioning</a:t>
            </a:r>
            <a:r>
              <a:rPr lang="id-ID" dirty="0"/>
              <a:t>. Setelah dilakukan pemilihan tiap elemen suatu kelas ekuivalensi (menggunakan </a:t>
            </a:r>
            <a:r>
              <a:rPr lang="id-ID" i="1" dirty="0"/>
              <a:t>equivalence partitioning</a:t>
            </a:r>
            <a:r>
              <a:rPr lang="id-ID" dirty="0"/>
              <a:t>), BVA melakukan pemilihan nilai batas-batas dari kelas untuk </a:t>
            </a:r>
            <a:r>
              <a:rPr lang="id-ID" i="1" dirty="0"/>
              <a:t>test cases</a:t>
            </a:r>
            <a:r>
              <a:rPr lang="id-ID" dirty="0"/>
              <a:t>. BVA tidak hanya berfokus pada kondisi masukan, BVA membuat </a:t>
            </a:r>
            <a:r>
              <a:rPr lang="id-ID" i="1" dirty="0"/>
              <a:t>test cases </a:t>
            </a:r>
            <a:r>
              <a:rPr lang="id-ID" dirty="0"/>
              <a:t>dari domain keluaran juga</a:t>
            </a:r>
            <a:endParaRPr lang="en-US" dirty="0"/>
          </a:p>
        </p:txBody>
      </p:sp>
    </p:spTree>
    <p:extLst>
      <p:ext uri="{BB962C8B-B14F-4D97-AF65-F5344CB8AC3E}">
        <p14:creationId xmlns:p14="http://schemas.microsoft.com/office/powerpoint/2010/main" val="36152823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id-ID" dirty="0"/>
              <a:t>Petunjuk pelaksanaan untuk BVA mempunyai kemiripan dengan </a:t>
            </a:r>
            <a:r>
              <a:rPr lang="id-ID" i="1" dirty="0"/>
              <a:t>equivalence partitioning</a:t>
            </a:r>
            <a:r>
              <a:rPr lang="id-ID" dirty="0"/>
              <a:t>, yaitu:</a:t>
            </a:r>
            <a:endParaRPr lang="en-US" dirty="0"/>
          </a:p>
          <a:p>
            <a:pPr marL="541338" indent="-541338" algn="just">
              <a:buNone/>
            </a:pPr>
            <a:r>
              <a:rPr lang="id-ID" dirty="0"/>
              <a:t>1.   Jika masukan merupakan suatu rentang nilai dengan batasan nilai a dan b, test </a:t>
            </a:r>
            <a:r>
              <a:rPr lang="id-ID" dirty="0" smtClean="0"/>
              <a:t>cases</a:t>
            </a:r>
            <a:r>
              <a:rPr lang="en-US" dirty="0"/>
              <a:t> </a:t>
            </a:r>
            <a:r>
              <a:rPr lang="id-ID" dirty="0" smtClean="0"/>
              <a:t>didisain </a:t>
            </a:r>
            <a:r>
              <a:rPr lang="id-ID" dirty="0"/>
              <a:t>terhadap nilai a dan b, di atas nilai dan di bawah nilai a dan b.</a:t>
            </a:r>
            <a:endParaRPr lang="en-US" dirty="0"/>
          </a:p>
          <a:p>
            <a:pPr marL="541338" indent="-541338" algn="just">
              <a:buNone/>
            </a:pPr>
            <a:r>
              <a:rPr lang="id-ID" dirty="0" smtClean="0"/>
              <a:t>2</a:t>
            </a:r>
            <a:r>
              <a:rPr lang="id-ID" dirty="0"/>
              <a:t>.   Jika  masukan  merupakan  </a:t>
            </a:r>
            <a:r>
              <a:rPr lang="id-ID" dirty="0" smtClean="0"/>
              <a:t>sejumlah</a:t>
            </a:r>
            <a:r>
              <a:rPr lang="en-ID" dirty="0" smtClean="0"/>
              <a:t> </a:t>
            </a:r>
            <a:r>
              <a:rPr lang="id-ID" dirty="0" smtClean="0"/>
              <a:t>nilai  </a:t>
            </a:r>
            <a:r>
              <a:rPr lang="id-ID" dirty="0"/>
              <a:t>tertentu, test cases  didisain  dengan  </a:t>
            </a:r>
            <a:r>
              <a:rPr lang="id-ID" dirty="0" smtClean="0"/>
              <a:t>jumlah</a:t>
            </a:r>
            <a:r>
              <a:rPr lang="en-US" dirty="0"/>
              <a:t> </a:t>
            </a:r>
            <a:r>
              <a:rPr lang="id-ID" dirty="0" smtClean="0"/>
              <a:t>minimum </a:t>
            </a:r>
            <a:r>
              <a:rPr lang="id-ID" dirty="0"/>
              <a:t>&amp; maksimum, serta nilai di atas dan di bawah nilai minimum – maksimum.</a:t>
            </a:r>
            <a:endParaRPr lang="en-US" dirty="0"/>
          </a:p>
          <a:p>
            <a:pPr marL="514350" indent="-514350" algn="just">
              <a:buAutoNum type="arabicPeriod" startAt="3"/>
            </a:pPr>
            <a:r>
              <a:rPr lang="id-ID" dirty="0" smtClean="0"/>
              <a:t>Gunakan </a:t>
            </a:r>
            <a:r>
              <a:rPr lang="id-ID" dirty="0"/>
              <a:t>no 1 &amp; 2 untuk disain </a:t>
            </a:r>
            <a:r>
              <a:rPr lang="id-ID" i="1" dirty="0"/>
              <a:t>test cases </a:t>
            </a:r>
            <a:r>
              <a:rPr lang="id-ID" dirty="0"/>
              <a:t>terhadap keluaran yang diharapkan dan tak diharapkan</a:t>
            </a:r>
            <a:r>
              <a:rPr lang="id-ID" dirty="0" smtClean="0"/>
              <a:t>.</a:t>
            </a:r>
            <a:endParaRPr lang="en-ID" dirty="0" smtClean="0"/>
          </a:p>
          <a:p>
            <a:pPr marL="541338" indent="-541338" algn="just">
              <a:buNone/>
            </a:pPr>
            <a:r>
              <a:rPr lang="id-ID" dirty="0"/>
              <a:t>4.   Jika  struktur  data  program  menggunakan  batasan  </a:t>
            </a:r>
            <a:r>
              <a:rPr lang="id-ID" i="1" dirty="0"/>
              <a:t>array  </a:t>
            </a:r>
            <a:r>
              <a:rPr lang="id-ID" dirty="0"/>
              <a:t>dengan  batasan  tertentu, pastikan disain </a:t>
            </a:r>
            <a:r>
              <a:rPr lang="id-ID" i="1" dirty="0"/>
              <a:t>test cases </a:t>
            </a:r>
            <a:r>
              <a:rPr lang="id-ID" dirty="0"/>
              <a:t>memeriksa struktur data terhadap batasan </a:t>
            </a:r>
            <a:r>
              <a:rPr lang="id-ID" i="1" dirty="0"/>
              <a:t>array </a:t>
            </a:r>
            <a:r>
              <a:rPr lang="id-ID" dirty="0"/>
              <a:t>tersebut.</a:t>
            </a:r>
            <a:endParaRPr lang="en-US" dirty="0"/>
          </a:p>
          <a:p>
            <a:pPr marL="514350" indent="-514350">
              <a:buAutoNum type="arabicPeriod" startAt="3"/>
            </a:pPr>
            <a:endParaRPr lang="en-US" dirty="0"/>
          </a:p>
          <a:p>
            <a:endParaRPr lang="en-US" dirty="0"/>
          </a:p>
        </p:txBody>
      </p:sp>
    </p:spTree>
    <p:extLst>
      <p:ext uri="{BB962C8B-B14F-4D97-AF65-F5344CB8AC3E}">
        <p14:creationId xmlns:p14="http://schemas.microsoft.com/office/powerpoint/2010/main" val="39691155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id-ID" i="1" dirty="0"/>
              <a:t>Boundary-values </a:t>
            </a:r>
            <a:r>
              <a:rPr lang="id-ID" dirty="0"/>
              <a:t>merupakan nilai batasan dari kelas-kelas ekuivalensi. Contoh:</a:t>
            </a:r>
            <a:endParaRPr lang="en-US" dirty="0"/>
          </a:p>
          <a:p>
            <a:r>
              <a:rPr lang="id-ID" dirty="0" smtClean="0"/>
              <a:t>Senin </a:t>
            </a:r>
            <a:r>
              <a:rPr lang="id-ID" dirty="0"/>
              <a:t>dan Minggu untuk hari.</a:t>
            </a:r>
            <a:endParaRPr lang="en-US" dirty="0"/>
          </a:p>
          <a:p>
            <a:r>
              <a:rPr lang="id-ID" dirty="0" smtClean="0"/>
              <a:t>Januari </a:t>
            </a:r>
            <a:r>
              <a:rPr lang="id-ID" dirty="0"/>
              <a:t>dan Desember untuk bulan.</a:t>
            </a:r>
            <a:endParaRPr lang="en-US" dirty="0"/>
          </a:p>
          <a:p>
            <a:r>
              <a:rPr lang="id-ID" dirty="0" smtClean="0"/>
              <a:t>(-</a:t>
            </a:r>
            <a:r>
              <a:rPr lang="id-ID" dirty="0"/>
              <a:t>32767) dan 32767 untuk </a:t>
            </a:r>
            <a:r>
              <a:rPr lang="id-ID" i="1" dirty="0"/>
              <a:t>16-bit integers</a:t>
            </a:r>
            <a:r>
              <a:rPr lang="id-ID" dirty="0"/>
              <a:t>.</a:t>
            </a:r>
            <a:endParaRPr lang="en-US" dirty="0"/>
          </a:p>
          <a:p>
            <a:r>
              <a:rPr lang="id-ID" dirty="0" smtClean="0"/>
              <a:t>Satu </a:t>
            </a:r>
            <a:r>
              <a:rPr lang="id-ID" dirty="0"/>
              <a:t>karakter </a:t>
            </a:r>
            <a:r>
              <a:rPr lang="id-ID" i="1" dirty="0"/>
              <a:t>string </a:t>
            </a:r>
            <a:r>
              <a:rPr lang="id-ID" dirty="0"/>
              <a:t>dan maksimum panjang </a:t>
            </a:r>
            <a:r>
              <a:rPr lang="id-ID" i="1" dirty="0"/>
              <a:t>string</a:t>
            </a:r>
            <a:r>
              <a:rPr lang="id-ID" dirty="0"/>
              <a:t>.</a:t>
            </a:r>
            <a:endParaRPr lang="en-US" dirty="0"/>
          </a:p>
          <a:p>
            <a:r>
              <a:rPr lang="id-ID" i="1" dirty="0"/>
              <a:t>Test cases </a:t>
            </a:r>
            <a:r>
              <a:rPr lang="id-ID" dirty="0"/>
              <a:t>dilakukan untuk menguji nilai-nilai di kedua sisi dari batasan.</a:t>
            </a:r>
            <a:endParaRPr lang="en-US" dirty="0"/>
          </a:p>
          <a:p>
            <a:r>
              <a:rPr lang="id-ID" dirty="0"/>
              <a:t>Nilai  tiap  sisi  dari  batasan  yang  dipilih,  diusahakan  mempunyai  selisih  sekecil  mungkin dengan nilai batasan (misal: selisih 1 untuk bilangan </a:t>
            </a:r>
            <a:r>
              <a:rPr lang="id-ID" i="1" dirty="0"/>
              <a:t>integers</a:t>
            </a:r>
            <a:r>
              <a:rPr lang="id-ID" dirty="0"/>
              <a:t>).</a:t>
            </a:r>
            <a:endParaRPr lang="en-US" dirty="0"/>
          </a:p>
          <a:p>
            <a:endParaRPr lang="en-US" dirty="0"/>
          </a:p>
        </p:txBody>
      </p:sp>
    </p:spTree>
    <p:extLst>
      <p:ext uri="{BB962C8B-B14F-4D97-AF65-F5344CB8AC3E}">
        <p14:creationId xmlns:p14="http://schemas.microsoft.com/office/powerpoint/2010/main" val="2926740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Ilustrasi</a:t>
            </a:r>
            <a:endParaRPr lang="en-US" dirty="0"/>
          </a:p>
        </p:txBody>
      </p:sp>
      <p:sp>
        <p:nvSpPr>
          <p:cNvPr id="3" name="Content Placeholder 2"/>
          <p:cNvSpPr>
            <a:spLocks noGrp="1"/>
          </p:cNvSpPr>
          <p:nvPr>
            <p:ph idx="1"/>
          </p:nvPr>
        </p:nvSpPr>
        <p:spPr>
          <a:xfrm>
            <a:off x="838200" y="1475767"/>
            <a:ext cx="10515600" cy="5465722"/>
          </a:xfrm>
        </p:spPr>
        <p:txBody>
          <a:bodyPr/>
          <a:lstStyle/>
          <a:p>
            <a:r>
              <a:rPr lang="en-US" dirty="0" err="1"/>
              <a:t>Sebagai</a:t>
            </a:r>
            <a:r>
              <a:rPr lang="en-US" dirty="0"/>
              <a:t> </a:t>
            </a:r>
            <a:r>
              <a:rPr lang="en-US" dirty="0" err="1"/>
              <a:t>contoh</a:t>
            </a:r>
            <a:r>
              <a:rPr lang="en-US" dirty="0"/>
              <a:t>, </a:t>
            </a:r>
            <a:r>
              <a:rPr lang="en-US" dirty="0" err="1"/>
              <a:t>partisi</a:t>
            </a:r>
            <a:r>
              <a:rPr lang="en-US" dirty="0"/>
              <a:t> “</a:t>
            </a:r>
            <a:r>
              <a:rPr lang="en-US" dirty="0" err="1"/>
              <a:t>Ujian</a:t>
            </a:r>
            <a:r>
              <a:rPr lang="en-US" dirty="0"/>
              <a:t>” </a:t>
            </a:r>
            <a:r>
              <a:rPr lang="en-US" dirty="0" err="1"/>
              <a:t>memberikan</a:t>
            </a:r>
            <a:r>
              <a:rPr lang="en-US" dirty="0"/>
              <a:t> </a:t>
            </a:r>
            <a:r>
              <a:rPr lang="en-US" dirty="0" err="1"/>
              <a:t>nilai</a:t>
            </a:r>
            <a:r>
              <a:rPr lang="en-US" dirty="0"/>
              <a:t> </a:t>
            </a:r>
            <a:r>
              <a:rPr lang="en-US" dirty="0" err="1"/>
              <a:t>batasan</a:t>
            </a:r>
            <a:r>
              <a:rPr lang="en-US" dirty="0"/>
              <a:t> </a:t>
            </a:r>
            <a:r>
              <a:rPr lang="en-US" dirty="0" err="1"/>
              <a:t>tes</a:t>
            </a:r>
            <a:r>
              <a:rPr lang="en-US" dirty="0"/>
              <a:t> </a:t>
            </a:r>
            <a:r>
              <a:rPr lang="en-US" dirty="0" err="1"/>
              <a:t>untuk</a:t>
            </a:r>
            <a:r>
              <a:rPr lang="en-US" dirty="0"/>
              <a:t> </a:t>
            </a:r>
            <a:r>
              <a:rPr lang="en-US" dirty="0" err="1"/>
              <a:t>menguji</a:t>
            </a:r>
            <a:r>
              <a:rPr lang="en-US" dirty="0"/>
              <a:t> </a:t>
            </a:r>
            <a:r>
              <a:rPr lang="en-US" dirty="0" err="1"/>
              <a:t>nilai</a:t>
            </a:r>
            <a:r>
              <a:rPr lang="en-US" dirty="0"/>
              <a:t> “</a:t>
            </a:r>
            <a:r>
              <a:rPr lang="en-US" dirty="0" err="1"/>
              <a:t>Ujian</a:t>
            </a:r>
            <a:r>
              <a:rPr lang="en-US" dirty="0"/>
              <a:t>” </a:t>
            </a:r>
            <a:r>
              <a:rPr lang="en-US" dirty="0" err="1" smtClean="0"/>
              <a:t>pada</a:t>
            </a:r>
            <a:r>
              <a:rPr lang="en-US" dirty="0" smtClean="0"/>
              <a:t> –1</a:t>
            </a:r>
            <a:r>
              <a:rPr lang="en-US" dirty="0"/>
              <a:t>, 0, 1, 74, 75, </a:t>
            </a:r>
            <a:r>
              <a:rPr lang="en-US" dirty="0" err="1"/>
              <a:t>dan</a:t>
            </a:r>
            <a:r>
              <a:rPr lang="en-US" dirty="0"/>
              <a:t> 76</a:t>
            </a:r>
          </a:p>
          <a:p>
            <a:endParaRPr lang="en-ID" dirty="0" smtClean="0"/>
          </a:p>
          <a:p>
            <a:endParaRPr lang="en-ID" dirty="0"/>
          </a:p>
          <a:p>
            <a:endParaRPr lang="en-ID" dirty="0" smtClean="0"/>
          </a:p>
          <a:p>
            <a:endParaRPr lang="en-ID" dirty="0"/>
          </a:p>
          <a:p>
            <a:endParaRPr lang="en-ID" dirty="0" smtClean="0"/>
          </a:p>
          <a:p>
            <a:r>
              <a:rPr lang="id-ID" dirty="0" smtClean="0"/>
              <a:t>Suatu </a:t>
            </a:r>
            <a:r>
              <a:rPr lang="id-ID" dirty="0"/>
              <a:t>nilai acak 15 digunakan untuk semua masukan nilai Tugas.</a:t>
            </a:r>
            <a:endParaRPr lang="en-US" dirty="0"/>
          </a:p>
          <a:p>
            <a:pPr marL="0" indent="0">
              <a:buNone/>
            </a:pPr>
            <a:endParaRPr lang="en-US" dirty="0"/>
          </a:p>
        </p:txBody>
      </p:sp>
      <p:pic>
        <p:nvPicPr>
          <p:cNvPr id="13" name="Picture 12"/>
          <p:cNvPicPr>
            <a:picLocks noChangeAspect="1"/>
          </p:cNvPicPr>
          <p:nvPr/>
        </p:nvPicPr>
        <p:blipFill>
          <a:blip r:embed="rId2"/>
          <a:stretch>
            <a:fillRect/>
          </a:stretch>
        </p:blipFill>
        <p:spPr>
          <a:xfrm>
            <a:off x="1298870" y="2253103"/>
            <a:ext cx="5275202" cy="1856158"/>
          </a:xfrm>
          <a:prstGeom prst="rect">
            <a:avLst/>
          </a:prstGeom>
        </p:spPr>
      </p:pic>
      <p:graphicFrame>
        <p:nvGraphicFramePr>
          <p:cNvPr id="14" name="Table 13"/>
          <p:cNvGraphicFramePr>
            <a:graphicFrameLocks noGrp="1"/>
          </p:cNvGraphicFramePr>
          <p:nvPr>
            <p:extLst>
              <p:ext uri="{D42A27DB-BD31-4B8C-83A1-F6EECF244321}">
                <p14:modId xmlns:p14="http://schemas.microsoft.com/office/powerpoint/2010/main" val="3637446035"/>
              </p:ext>
            </p:extLst>
          </p:nvPr>
        </p:nvGraphicFramePr>
        <p:xfrm>
          <a:off x="1171575" y="4932045"/>
          <a:ext cx="5690402" cy="1643683"/>
        </p:xfrm>
        <a:graphic>
          <a:graphicData uri="http://schemas.openxmlformats.org/drawingml/2006/table">
            <a:tbl>
              <a:tblPr>
                <a:tableStyleId>{5C22544A-7EE6-4342-B048-85BDC9FD1C3A}</a:tableStyleId>
              </a:tblPr>
              <a:tblGrid>
                <a:gridCol w="1791137">
                  <a:extLst>
                    <a:ext uri="{9D8B030D-6E8A-4147-A177-3AD203B41FA5}">
                      <a16:colId xmlns:a16="http://schemas.microsoft.com/office/drawing/2014/main" val="3902593170"/>
                    </a:ext>
                  </a:extLst>
                </a:gridCol>
                <a:gridCol w="597290">
                  <a:extLst>
                    <a:ext uri="{9D8B030D-6E8A-4147-A177-3AD203B41FA5}">
                      <a16:colId xmlns:a16="http://schemas.microsoft.com/office/drawing/2014/main" val="2926324281"/>
                    </a:ext>
                  </a:extLst>
                </a:gridCol>
                <a:gridCol w="660395">
                  <a:extLst>
                    <a:ext uri="{9D8B030D-6E8A-4147-A177-3AD203B41FA5}">
                      <a16:colId xmlns:a16="http://schemas.microsoft.com/office/drawing/2014/main" val="2832002645"/>
                    </a:ext>
                  </a:extLst>
                </a:gridCol>
                <a:gridCol w="660395">
                  <a:extLst>
                    <a:ext uri="{9D8B030D-6E8A-4147-A177-3AD203B41FA5}">
                      <a16:colId xmlns:a16="http://schemas.microsoft.com/office/drawing/2014/main" val="3010885721"/>
                    </a:ext>
                  </a:extLst>
                </a:gridCol>
                <a:gridCol w="660395">
                  <a:extLst>
                    <a:ext uri="{9D8B030D-6E8A-4147-A177-3AD203B41FA5}">
                      <a16:colId xmlns:a16="http://schemas.microsoft.com/office/drawing/2014/main" val="722005784"/>
                    </a:ext>
                  </a:extLst>
                </a:gridCol>
                <a:gridCol w="660395">
                  <a:extLst>
                    <a:ext uri="{9D8B030D-6E8A-4147-A177-3AD203B41FA5}">
                      <a16:colId xmlns:a16="http://schemas.microsoft.com/office/drawing/2014/main" val="2266457825"/>
                    </a:ext>
                  </a:extLst>
                </a:gridCol>
                <a:gridCol w="660395">
                  <a:extLst>
                    <a:ext uri="{9D8B030D-6E8A-4147-A177-3AD203B41FA5}">
                      <a16:colId xmlns:a16="http://schemas.microsoft.com/office/drawing/2014/main" val="949287804"/>
                    </a:ext>
                  </a:extLst>
                </a:gridCol>
              </a:tblGrid>
              <a:tr h="276091">
                <a:tc>
                  <a:txBody>
                    <a:bodyPr/>
                    <a:lstStyle/>
                    <a:p>
                      <a:pPr marL="6350">
                        <a:lnSpc>
                          <a:spcPct val="115000"/>
                        </a:lnSpc>
                        <a:spcBef>
                          <a:spcPts val="10"/>
                        </a:spcBef>
                        <a:spcAft>
                          <a:spcPts val="0"/>
                        </a:spcAft>
                      </a:pPr>
                      <a:r>
                        <a:rPr lang="id-ID" sz="1000" dirty="0">
                          <a:effectLst/>
                        </a:rPr>
                        <a:t>Test</a:t>
                      </a:r>
                      <a:r>
                        <a:rPr lang="id-ID" sz="1000" spc="-5" dirty="0">
                          <a:effectLst/>
                        </a:rPr>
                        <a:t> </a:t>
                      </a:r>
                      <a:r>
                        <a:rPr lang="id-ID" sz="1000" dirty="0">
                          <a:effectLst/>
                        </a:rPr>
                        <a:t>Ca</a:t>
                      </a:r>
                      <a:r>
                        <a:rPr lang="id-ID" sz="1000" spc="-5" dirty="0">
                          <a:effectLst/>
                        </a:rPr>
                        <a:t>s</a:t>
                      </a:r>
                      <a:r>
                        <a:rPr lang="id-ID" sz="1000" dirty="0">
                          <a:effectLst/>
                        </a:rPr>
                        <a:t>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850" marR="198120" algn="ctr">
                        <a:lnSpc>
                          <a:spcPct val="115000"/>
                        </a:lnSpc>
                        <a:spcBef>
                          <a:spcPts val="10"/>
                        </a:spcBef>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ct val="115000"/>
                        </a:lnSpc>
                        <a:spcBef>
                          <a:spcPts val="10"/>
                        </a:spcBef>
                        <a:spcAft>
                          <a:spcPts val="0"/>
                        </a:spcAft>
                      </a:pPr>
                      <a:r>
                        <a:rPr lang="id-ID" sz="10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ct val="115000"/>
                        </a:lnSpc>
                        <a:spcBef>
                          <a:spcPts val="10"/>
                        </a:spcBef>
                        <a:spcAft>
                          <a:spcPts val="0"/>
                        </a:spcAft>
                      </a:pPr>
                      <a:r>
                        <a:rPr lang="id-ID" sz="10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ct val="115000"/>
                        </a:lnSpc>
                        <a:spcBef>
                          <a:spcPts val="10"/>
                        </a:spcBef>
                        <a:spcAft>
                          <a:spcPts val="0"/>
                        </a:spcAft>
                      </a:pPr>
                      <a:r>
                        <a:rPr lang="id-ID" sz="10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ct val="115000"/>
                        </a:lnSpc>
                        <a:spcBef>
                          <a:spcPts val="10"/>
                        </a:spcBef>
                        <a:spcAft>
                          <a:spcPts val="0"/>
                        </a:spcAft>
                      </a:pPr>
                      <a:r>
                        <a:rPr lang="id-ID" sz="10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ct val="115000"/>
                        </a:lnSpc>
                        <a:spcBef>
                          <a:spcPts val="10"/>
                        </a:spcBef>
                        <a:spcAft>
                          <a:spcPts val="0"/>
                        </a:spcAft>
                      </a:pPr>
                      <a:r>
                        <a:rPr lang="id-ID" sz="10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50164228"/>
                  </a:ext>
                </a:extLst>
              </a:tr>
              <a:tr h="272308">
                <a:tc>
                  <a:txBody>
                    <a:bodyPr/>
                    <a:lstStyle/>
                    <a:p>
                      <a:pPr marL="6350">
                        <a:lnSpc>
                          <a:spcPts val="1130"/>
                        </a:lnSpc>
                        <a:spcAft>
                          <a:spcPts val="0"/>
                        </a:spcAft>
                      </a:pPr>
                      <a:r>
                        <a:rPr lang="id-ID" sz="1000" dirty="0">
                          <a:effectLst/>
                        </a:rPr>
                        <a:t>Mas</a:t>
                      </a:r>
                      <a:r>
                        <a:rPr lang="id-ID" sz="1000" spc="-5" dirty="0">
                          <a:effectLst/>
                        </a:rPr>
                        <a:t>u</a:t>
                      </a:r>
                      <a:r>
                        <a:rPr lang="id-ID" sz="1000" dirty="0">
                          <a:effectLst/>
                        </a:rPr>
                        <a:t>k</a:t>
                      </a:r>
                      <a:r>
                        <a:rPr lang="id-ID" sz="1000" spc="-5" dirty="0">
                          <a:effectLst/>
                        </a:rPr>
                        <a:t>a</a:t>
                      </a:r>
                      <a:r>
                        <a:rPr lang="id-ID" sz="1000" dirty="0">
                          <a:effectLst/>
                        </a:rPr>
                        <a:t>n (Uj</a:t>
                      </a:r>
                      <a:r>
                        <a:rPr lang="id-ID" sz="1000" spc="-5" dirty="0">
                          <a:effectLst/>
                        </a:rPr>
                        <a:t>i</a:t>
                      </a:r>
                      <a:r>
                        <a:rPr lang="id-ID" sz="1000" dirty="0">
                          <a:effectLst/>
                        </a:rPr>
                        <a:t>an)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5260" marR="177165"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4790" marR="224155"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8595" marR="189230" algn="ctr">
                        <a:lnSpc>
                          <a:spcPts val="1130"/>
                        </a:lnSpc>
                        <a:spcAft>
                          <a:spcPts val="0"/>
                        </a:spcAft>
                      </a:pPr>
                      <a:r>
                        <a:rPr lang="id-ID" sz="1000">
                          <a:effectLst/>
                        </a:rPr>
                        <a:t>74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8595" marR="189230" algn="ctr">
                        <a:lnSpc>
                          <a:spcPts val="1130"/>
                        </a:lnSpc>
                        <a:spcAft>
                          <a:spcPts val="0"/>
                        </a:spcAft>
                      </a:pPr>
                      <a:r>
                        <a:rPr lang="id-ID" sz="1000">
                          <a:effectLst/>
                        </a:rPr>
                        <a:t>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8595" marR="189230" algn="ctr">
                        <a:lnSpc>
                          <a:spcPts val="1130"/>
                        </a:lnSpc>
                        <a:spcAft>
                          <a:spcPts val="0"/>
                        </a:spcAft>
                      </a:pPr>
                      <a:r>
                        <a:rPr lang="id-ID" sz="1000">
                          <a:effectLst/>
                        </a:rPr>
                        <a:t>76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40731205"/>
                  </a:ext>
                </a:extLst>
              </a:tr>
              <a:tr h="272308">
                <a:tc>
                  <a:txBody>
                    <a:bodyPr/>
                    <a:lstStyle/>
                    <a:p>
                      <a:pPr marL="6350">
                        <a:lnSpc>
                          <a:spcPts val="1130"/>
                        </a:lnSpc>
                        <a:spcAft>
                          <a:spcPts val="0"/>
                        </a:spcAft>
                      </a:pPr>
                      <a:r>
                        <a:rPr lang="id-ID" sz="1000" dirty="0">
                          <a:effectLst/>
                        </a:rPr>
                        <a:t>Mas</a:t>
                      </a:r>
                      <a:r>
                        <a:rPr lang="id-ID" sz="1000" spc="-5" dirty="0">
                          <a:effectLst/>
                        </a:rPr>
                        <a:t>u</a:t>
                      </a:r>
                      <a:r>
                        <a:rPr lang="id-ID" sz="1000" dirty="0">
                          <a:effectLst/>
                        </a:rPr>
                        <a:t>k</a:t>
                      </a:r>
                      <a:r>
                        <a:rPr lang="id-ID" sz="1000" spc="-5" dirty="0">
                          <a:effectLst/>
                        </a:rPr>
                        <a:t>a</a:t>
                      </a:r>
                      <a:r>
                        <a:rPr lang="id-ID" sz="1000" dirty="0">
                          <a:effectLst/>
                        </a:rPr>
                        <a:t>n (T</a:t>
                      </a:r>
                      <a:r>
                        <a:rPr lang="id-ID" sz="1000" spc="-5" dirty="0">
                          <a:effectLst/>
                        </a:rPr>
                        <a:t>u</a:t>
                      </a:r>
                      <a:r>
                        <a:rPr lang="id-ID" sz="1000" dirty="0">
                          <a:effectLst/>
                        </a:rPr>
                        <a:t>gas)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1290" marR="16256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8595" marR="18923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923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9230"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859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859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50095760"/>
                  </a:ext>
                </a:extLst>
              </a:tr>
              <a:tr h="270039">
                <a:tc>
                  <a:txBody>
                    <a:bodyPr/>
                    <a:lstStyle/>
                    <a:p>
                      <a:pPr marL="6350">
                        <a:lnSpc>
                          <a:spcPts val="1130"/>
                        </a:lnSpc>
                        <a:spcAft>
                          <a:spcPts val="0"/>
                        </a:spcAft>
                      </a:pPr>
                      <a:r>
                        <a:rPr lang="id-ID" sz="1000" dirty="0">
                          <a:effectLst/>
                        </a:rPr>
                        <a:t>Total Nilai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1925" marR="161925" algn="ctr">
                        <a:lnSpc>
                          <a:spcPts val="1130"/>
                        </a:lnSpc>
                        <a:spcAft>
                          <a:spcPts val="0"/>
                        </a:spcAft>
                      </a:pPr>
                      <a:r>
                        <a:rPr lang="id-ID" sz="10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859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8595" algn="ctr">
                        <a:lnSpc>
                          <a:spcPts val="1130"/>
                        </a:lnSpc>
                        <a:spcAft>
                          <a:spcPts val="0"/>
                        </a:spcAft>
                      </a:pPr>
                      <a:r>
                        <a:rPr lang="id-ID" sz="10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8595" algn="ctr">
                        <a:lnSpc>
                          <a:spcPts val="1130"/>
                        </a:lnSpc>
                        <a:spcAft>
                          <a:spcPts val="0"/>
                        </a:spcAft>
                      </a:pPr>
                      <a:r>
                        <a:rPr lang="id-ID" sz="1000">
                          <a:effectLst/>
                        </a:rPr>
                        <a:t>89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230" marR="189230" algn="ctr">
                        <a:lnSpc>
                          <a:spcPts val="1130"/>
                        </a:lnSpc>
                        <a:spcAft>
                          <a:spcPts val="0"/>
                        </a:spcAft>
                      </a:pPr>
                      <a:r>
                        <a:rPr lang="id-ID" sz="1000">
                          <a:effectLst/>
                        </a:rPr>
                        <a:t>90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8595" marR="189230" algn="ctr">
                        <a:lnSpc>
                          <a:spcPts val="1130"/>
                        </a:lnSpc>
                        <a:spcAft>
                          <a:spcPts val="0"/>
                        </a:spcAft>
                      </a:pPr>
                      <a:r>
                        <a:rPr lang="id-ID" sz="1000">
                          <a:effectLst/>
                        </a:rPr>
                        <a:t>91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22252707"/>
                  </a:ext>
                </a:extLst>
              </a:tr>
              <a:tr h="282898">
                <a:tc>
                  <a:txBody>
                    <a:bodyPr/>
                    <a:lstStyle/>
                    <a:p>
                      <a:pPr marL="6350">
                        <a:lnSpc>
                          <a:spcPct val="115000"/>
                        </a:lnSpc>
                        <a:spcBef>
                          <a:spcPts val="55"/>
                        </a:spcBef>
                        <a:spcAft>
                          <a:spcPts val="0"/>
                        </a:spcAft>
                      </a:pPr>
                      <a:r>
                        <a:rPr lang="id-ID" sz="1000">
                          <a:effectLst/>
                        </a:rPr>
                        <a:t>Nilai Batasan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gridSpan="3">
                  <a:txBody>
                    <a:bodyPr/>
                    <a:lstStyle/>
                    <a:p>
                      <a:pPr marL="768350" marR="769620" algn="ctr">
                        <a:lnSpc>
                          <a:spcPct val="115000"/>
                        </a:lnSpc>
                        <a:spcBef>
                          <a:spcPts val="55"/>
                        </a:spcBef>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3">
                  <a:txBody>
                    <a:bodyPr/>
                    <a:lstStyle/>
                    <a:p>
                      <a:pPr marL="760730" marR="760730" algn="ctr">
                        <a:lnSpc>
                          <a:spcPct val="115000"/>
                        </a:lnSpc>
                        <a:spcBef>
                          <a:spcPts val="55"/>
                        </a:spcBef>
                        <a:spcAft>
                          <a:spcPts val="0"/>
                        </a:spcAft>
                      </a:pPr>
                      <a:r>
                        <a:rPr lang="id-ID" sz="1000">
                          <a:effectLst/>
                        </a:rPr>
                        <a:t>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6923573"/>
                  </a:ext>
                </a:extLst>
              </a:tr>
              <a:tr h="270039">
                <a:tc>
                  <a:txBody>
                    <a:bodyPr/>
                    <a:lstStyle/>
                    <a:p>
                      <a:pPr marL="6350">
                        <a:lnSpc>
                          <a:spcPts val="1130"/>
                        </a:lnSpc>
                        <a:spcAft>
                          <a:spcPts val="0"/>
                        </a:spcAft>
                      </a:pPr>
                      <a:r>
                        <a:rPr lang="id-ID" sz="1000">
                          <a:effectLst/>
                        </a:rPr>
                        <a:t>Keluaran ya</a:t>
                      </a:r>
                      <a:r>
                        <a:rPr lang="id-ID" sz="1000" spc="-5">
                          <a:effectLst/>
                        </a:rPr>
                        <a:t>n</a:t>
                      </a:r>
                      <a:r>
                        <a:rPr lang="id-ID" sz="1000">
                          <a:effectLst/>
                        </a:rPr>
                        <a:t>g Dih</a:t>
                      </a:r>
                      <a:r>
                        <a:rPr lang="id-ID" sz="1000" spc="-5">
                          <a:effectLst/>
                        </a:rPr>
                        <a:t>a</a:t>
                      </a:r>
                      <a:r>
                        <a:rPr lang="id-ID" sz="1000">
                          <a:effectLst/>
                        </a:rPr>
                        <a:t>ra</a:t>
                      </a:r>
                      <a:r>
                        <a:rPr lang="id-ID" sz="1000" spc="-5">
                          <a:effectLst/>
                        </a:rPr>
                        <a:t>p</a:t>
                      </a:r>
                      <a:r>
                        <a:rPr lang="id-ID" sz="1000" spc="5">
                          <a:effectLst/>
                        </a:rPr>
                        <a:t>k</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1925">
                        <a:lnSpc>
                          <a:spcPts val="1130"/>
                        </a:lnSpc>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3360" marR="213995" algn="ctr">
                        <a:lnSpc>
                          <a:spcPts val="1130"/>
                        </a:lnSpc>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3360" marR="214630" algn="ctr">
                        <a:lnSpc>
                          <a:spcPts val="1130"/>
                        </a:lnSpc>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6535" marR="217805" algn="ctr">
                        <a:lnSpc>
                          <a:spcPts val="1130"/>
                        </a:lnSpc>
                        <a:spcAft>
                          <a:spcPts val="0"/>
                        </a:spcAft>
                      </a:pPr>
                      <a:r>
                        <a:rPr lang="id-ID" sz="10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7170" marR="217805" algn="ctr">
                        <a:lnSpc>
                          <a:spcPts val="1130"/>
                        </a:lnSpc>
                        <a:spcAft>
                          <a:spcPts val="0"/>
                        </a:spcAft>
                      </a:pPr>
                      <a:r>
                        <a:rPr lang="id-ID" sz="1000" dirty="0">
                          <a:effectLst/>
                        </a:rPr>
                        <a:t>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7640" marR="168275" algn="ctr">
                        <a:lnSpc>
                          <a:spcPts val="1130"/>
                        </a:lnSpc>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95069120"/>
                  </a:ext>
                </a:extLst>
              </a:tr>
            </a:tbl>
          </a:graphicData>
        </a:graphic>
      </p:graphicFrame>
    </p:spTree>
    <p:extLst>
      <p:ext uri="{BB962C8B-B14F-4D97-AF65-F5344CB8AC3E}">
        <p14:creationId xmlns:p14="http://schemas.microsoft.com/office/powerpoint/2010/main" val="1731332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t>Kategori</a:t>
            </a:r>
            <a:r>
              <a:rPr lang="en-US" dirty="0" smtClean="0"/>
              <a:t> error yang </a:t>
            </a:r>
            <a:r>
              <a:rPr lang="en-US" dirty="0" err="1" smtClean="0"/>
              <a:t>akan</a:t>
            </a:r>
            <a:r>
              <a:rPr lang="en-US" dirty="0" smtClean="0"/>
              <a:t> </a:t>
            </a:r>
            <a:r>
              <a:rPr lang="en-US" dirty="0" err="1" smtClean="0"/>
              <a:t>diketahui</a:t>
            </a:r>
            <a:r>
              <a:rPr lang="en-US" dirty="0" smtClean="0"/>
              <a:t> </a:t>
            </a:r>
            <a:r>
              <a:rPr lang="en-US" dirty="0" err="1" smtClean="0"/>
              <a:t>melalui</a:t>
            </a:r>
            <a:r>
              <a:rPr lang="en-US" dirty="0" smtClean="0"/>
              <a:t> black box testing:</a:t>
            </a:r>
          </a:p>
          <a:p>
            <a:pPr lvl="1"/>
            <a:r>
              <a:rPr lang="en-US" dirty="0" err="1" smtClean="0"/>
              <a:t>Fungsi</a:t>
            </a:r>
            <a:r>
              <a:rPr lang="en-US" dirty="0" smtClean="0"/>
              <a:t> yang </a:t>
            </a:r>
            <a:r>
              <a:rPr lang="en-US" dirty="0" err="1" smtClean="0"/>
              <a:t>hilang</a:t>
            </a:r>
            <a:r>
              <a:rPr lang="en-US" dirty="0" smtClean="0"/>
              <a:t> </a:t>
            </a:r>
            <a:r>
              <a:rPr lang="en-US" dirty="0" err="1" smtClean="0"/>
              <a:t>atau</a:t>
            </a:r>
            <a:r>
              <a:rPr lang="en-US" dirty="0" smtClean="0"/>
              <a:t> </a:t>
            </a:r>
            <a:r>
              <a:rPr lang="en-US" dirty="0" err="1" smtClean="0"/>
              <a:t>tak</a:t>
            </a:r>
            <a:r>
              <a:rPr lang="en-US" dirty="0" smtClean="0"/>
              <a:t> </a:t>
            </a:r>
            <a:r>
              <a:rPr lang="en-US" dirty="0" err="1" smtClean="0"/>
              <a:t>benar</a:t>
            </a:r>
            <a:endParaRPr lang="en-US" dirty="0" smtClean="0"/>
          </a:p>
          <a:p>
            <a:pPr lvl="1"/>
            <a:r>
              <a:rPr lang="en-US" dirty="0" smtClean="0"/>
              <a:t>Error </a:t>
            </a:r>
            <a:r>
              <a:rPr lang="en-US" dirty="0" err="1" smtClean="0"/>
              <a:t>dari</a:t>
            </a:r>
            <a:r>
              <a:rPr lang="en-US" dirty="0" smtClean="0"/>
              <a:t> </a:t>
            </a:r>
            <a:r>
              <a:rPr lang="en-US" dirty="0" err="1" smtClean="0"/>
              <a:t>antar-muka</a:t>
            </a:r>
            <a:endParaRPr lang="en-US" dirty="0" smtClean="0"/>
          </a:p>
          <a:p>
            <a:pPr lvl="1"/>
            <a:r>
              <a:rPr lang="en-US" dirty="0" smtClean="0"/>
              <a:t>Error </a:t>
            </a:r>
            <a:r>
              <a:rPr lang="en-US" dirty="0" err="1" smtClean="0"/>
              <a:t>dari</a:t>
            </a:r>
            <a:r>
              <a:rPr lang="en-US" dirty="0" smtClean="0"/>
              <a:t> </a:t>
            </a:r>
            <a:r>
              <a:rPr lang="en-US" dirty="0" err="1" smtClean="0"/>
              <a:t>struktur</a:t>
            </a:r>
            <a:r>
              <a:rPr lang="en-US" dirty="0" smtClean="0"/>
              <a:t> data </a:t>
            </a:r>
            <a:r>
              <a:rPr lang="en-US" dirty="0" err="1" smtClean="0"/>
              <a:t>atau</a:t>
            </a:r>
            <a:r>
              <a:rPr lang="en-US" dirty="0" smtClean="0"/>
              <a:t> </a:t>
            </a:r>
            <a:r>
              <a:rPr lang="en-US" dirty="0" err="1" smtClean="0"/>
              <a:t>akses</a:t>
            </a:r>
            <a:r>
              <a:rPr lang="en-US" dirty="0" smtClean="0"/>
              <a:t> </a:t>
            </a:r>
            <a:r>
              <a:rPr lang="en-US" dirty="0" err="1" smtClean="0"/>
              <a:t>eksternal</a:t>
            </a:r>
            <a:r>
              <a:rPr lang="en-US" dirty="0" smtClean="0"/>
              <a:t> database</a:t>
            </a:r>
          </a:p>
          <a:p>
            <a:pPr lvl="1"/>
            <a:r>
              <a:rPr lang="en-US" dirty="0" smtClean="0"/>
              <a:t>Error </a:t>
            </a:r>
            <a:r>
              <a:rPr lang="en-US" dirty="0" err="1" smtClean="0"/>
              <a:t>dari</a:t>
            </a:r>
            <a:r>
              <a:rPr lang="en-US" dirty="0" smtClean="0"/>
              <a:t> </a:t>
            </a:r>
            <a:r>
              <a:rPr lang="en-US" dirty="0" err="1" smtClean="0"/>
              <a:t>kinerja</a:t>
            </a:r>
            <a:r>
              <a:rPr lang="en-US" dirty="0" smtClean="0"/>
              <a:t> </a:t>
            </a:r>
            <a:r>
              <a:rPr lang="en-US" dirty="0" err="1" smtClean="0"/>
              <a:t>atau</a:t>
            </a:r>
            <a:r>
              <a:rPr lang="en-US" dirty="0" smtClean="0"/>
              <a:t> </a:t>
            </a:r>
            <a:r>
              <a:rPr lang="en-US" dirty="0" err="1" smtClean="0"/>
              <a:t>tingkah</a:t>
            </a:r>
            <a:r>
              <a:rPr lang="en-US" dirty="0" smtClean="0"/>
              <a:t> </a:t>
            </a:r>
            <a:r>
              <a:rPr lang="en-US" dirty="0" err="1" smtClean="0"/>
              <a:t>laku</a:t>
            </a:r>
            <a:endParaRPr lang="en-US" dirty="0" smtClean="0"/>
          </a:p>
          <a:p>
            <a:pPr lvl="1"/>
            <a:r>
              <a:rPr lang="en-US" dirty="0" smtClean="0"/>
              <a:t>Error </a:t>
            </a:r>
            <a:r>
              <a:rPr lang="en-US" dirty="0" err="1" smtClean="0"/>
              <a:t>dari</a:t>
            </a:r>
            <a:r>
              <a:rPr lang="en-US" dirty="0" smtClean="0"/>
              <a:t> </a:t>
            </a:r>
            <a:r>
              <a:rPr lang="en-US" dirty="0" err="1" smtClean="0"/>
              <a:t>inisialisasi</a:t>
            </a:r>
            <a:r>
              <a:rPr lang="en-US" dirty="0" smtClean="0"/>
              <a:t> </a:t>
            </a:r>
            <a:r>
              <a:rPr lang="en-US" dirty="0" err="1" smtClean="0"/>
              <a:t>dan</a:t>
            </a:r>
            <a:r>
              <a:rPr lang="en-US" dirty="0" smtClean="0"/>
              <a:t> </a:t>
            </a:r>
            <a:r>
              <a:rPr lang="en-US" dirty="0" err="1" smtClean="0"/>
              <a:t>terminasi</a:t>
            </a:r>
            <a:endParaRPr lang="en-US" dirty="0" smtClean="0"/>
          </a:p>
          <a:p>
            <a:endParaRPr lang="en-US" dirty="0"/>
          </a:p>
        </p:txBody>
      </p:sp>
    </p:spTree>
    <p:extLst>
      <p:ext uri="{BB962C8B-B14F-4D97-AF65-F5344CB8AC3E}">
        <p14:creationId xmlns:p14="http://schemas.microsoft.com/office/powerpoint/2010/main" val="533566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ID" dirty="0" err="1" smtClean="0"/>
              <a:t>Untuk</a:t>
            </a:r>
            <a:r>
              <a:rPr lang="en-ID" dirty="0" smtClean="0"/>
              <a:t> </a:t>
            </a:r>
            <a:r>
              <a:rPr lang="en-ID" dirty="0" err="1" smtClean="0"/>
              <a:t>nilai</a:t>
            </a:r>
            <a:r>
              <a:rPr lang="en-ID" dirty="0" smtClean="0"/>
              <a:t> </a:t>
            </a:r>
            <a:r>
              <a:rPr lang="en-ID" dirty="0" err="1" smtClean="0"/>
              <a:t>tugas</a:t>
            </a:r>
            <a:r>
              <a:rPr lang="en-ID" dirty="0" smtClean="0"/>
              <a:t> </a:t>
            </a:r>
            <a:r>
              <a:rPr lang="en-ID" dirty="0" err="1" smtClean="0"/>
              <a:t>mempunyai</a:t>
            </a:r>
            <a:r>
              <a:rPr lang="en-ID" dirty="0" smtClean="0"/>
              <a:t> </a:t>
            </a:r>
            <a:r>
              <a:rPr lang="en-ID" dirty="0" err="1" smtClean="0"/>
              <a:t>nilai</a:t>
            </a:r>
            <a:r>
              <a:rPr lang="en-ID" dirty="0" smtClean="0"/>
              <a:t> </a:t>
            </a:r>
            <a:r>
              <a:rPr lang="en-ID" dirty="0" err="1" smtClean="0"/>
              <a:t>batasan</a:t>
            </a:r>
            <a:r>
              <a:rPr lang="en-ID" dirty="0" smtClean="0"/>
              <a:t> </a:t>
            </a:r>
            <a:r>
              <a:rPr lang="en-ID" dirty="0" err="1" smtClean="0"/>
              <a:t>resiko</a:t>
            </a:r>
            <a:r>
              <a:rPr lang="en-ID" dirty="0" smtClean="0"/>
              <a:t> 0 </a:t>
            </a:r>
            <a:r>
              <a:rPr lang="en-ID" dirty="0" err="1" smtClean="0"/>
              <a:t>dan</a:t>
            </a:r>
            <a:r>
              <a:rPr lang="en-ID" dirty="0" smtClean="0"/>
              <a:t> 25 yang </a:t>
            </a:r>
            <a:r>
              <a:rPr lang="en-ID" dirty="0" err="1" smtClean="0"/>
              <a:t>menghasilkan</a:t>
            </a:r>
            <a:r>
              <a:rPr lang="en-ID" dirty="0" smtClean="0"/>
              <a:t> test cases </a:t>
            </a:r>
            <a:r>
              <a:rPr lang="en-ID" dirty="0" err="1" smtClean="0"/>
              <a:t>sebagai</a:t>
            </a:r>
            <a:r>
              <a:rPr lang="en-ID" dirty="0" smtClean="0"/>
              <a:t> </a:t>
            </a:r>
            <a:r>
              <a:rPr lang="en-ID" dirty="0" err="1" smtClean="0"/>
              <a:t>berikut</a:t>
            </a:r>
            <a:r>
              <a:rPr lang="en-ID" dirty="0" smtClean="0"/>
              <a:t>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269259"/>
              </p:ext>
            </p:extLst>
          </p:nvPr>
        </p:nvGraphicFramePr>
        <p:xfrm>
          <a:off x="962149" y="2926080"/>
          <a:ext cx="4924425" cy="1478446"/>
        </p:xfrm>
        <a:graphic>
          <a:graphicData uri="http://schemas.openxmlformats.org/drawingml/2006/table">
            <a:tbl>
              <a:tblPr>
                <a:tableStyleId>{5C22544A-7EE6-4342-B048-85BDC9FD1C3A}</a:tableStyleId>
              </a:tblPr>
              <a:tblGrid>
                <a:gridCol w="1550035">
                  <a:extLst>
                    <a:ext uri="{9D8B030D-6E8A-4147-A177-3AD203B41FA5}">
                      <a16:colId xmlns:a16="http://schemas.microsoft.com/office/drawing/2014/main" val="3976546676"/>
                    </a:ext>
                  </a:extLst>
                </a:gridCol>
                <a:gridCol w="516890">
                  <a:extLst>
                    <a:ext uri="{9D8B030D-6E8A-4147-A177-3AD203B41FA5}">
                      <a16:colId xmlns:a16="http://schemas.microsoft.com/office/drawing/2014/main" val="2906830845"/>
                    </a:ext>
                  </a:extLst>
                </a:gridCol>
                <a:gridCol w="571500">
                  <a:extLst>
                    <a:ext uri="{9D8B030D-6E8A-4147-A177-3AD203B41FA5}">
                      <a16:colId xmlns:a16="http://schemas.microsoft.com/office/drawing/2014/main" val="3471492001"/>
                    </a:ext>
                  </a:extLst>
                </a:gridCol>
                <a:gridCol w="571500">
                  <a:extLst>
                    <a:ext uri="{9D8B030D-6E8A-4147-A177-3AD203B41FA5}">
                      <a16:colId xmlns:a16="http://schemas.microsoft.com/office/drawing/2014/main" val="1070841483"/>
                    </a:ext>
                  </a:extLst>
                </a:gridCol>
                <a:gridCol w="571500">
                  <a:extLst>
                    <a:ext uri="{9D8B030D-6E8A-4147-A177-3AD203B41FA5}">
                      <a16:colId xmlns:a16="http://schemas.microsoft.com/office/drawing/2014/main" val="864295643"/>
                    </a:ext>
                  </a:extLst>
                </a:gridCol>
                <a:gridCol w="571500">
                  <a:extLst>
                    <a:ext uri="{9D8B030D-6E8A-4147-A177-3AD203B41FA5}">
                      <a16:colId xmlns:a16="http://schemas.microsoft.com/office/drawing/2014/main" val="3139773462"/>
                    </a:ext>
                  </a:extLst>
                </a:gridCol>
                <a:gridCol w="571500">
                  <a:extLst>
                    <a:ext uri="{9D8B030D-6E8A-4147-A177-3AD203B41FA5}">
                      <a16:colId xmlns:a16="http://schemas.microsoft.com/office/drawing/2014/main" val="3451252819"/>
                    </a:ext>
                  </a:extLst>
                </a:gridCol>
              </a:tblGrid>
              <a:tr h="278296">
                <a:tc>
                  <a:txBody>
                    <a:bodyPr/>
                    <a:lstStyle/>
                    <a:p>
                      <a:pPr marL="6350">
                        <a:lnSpc>
                          <a:spcPct val="115000"/>
                        </a:lnSpc>
                        <a:spcBef>
                          <a:spcPts val="10"/>
                        </a:spcBef>
                        <a:spcAft>
                          <a:spcPts val="0"/>
                        </a:spcAft>
                      </a:pPr>
                      <a:r>
                        <a:rPr lang="id-ID" sz="1000">
                          <a:effectLst/>
                        </a:rPr>
                        <a:t>Test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68236235"/>
                  </a:ext>
                </a:extLst>
              </a:tr>
              <a:tr h="228600">
                <a:tc>
                  <a:txBody>
                    <a:bodyPr/>
                    <a:lstStyle/>
                    <a:p>
                      <a:pPr marL="6350">
                        <a:lnSpc>
                          <a:spcPts val="1130"/>
                        </a:lnSpc>
                        <a:spcAft>
                          <a:spcPts val="0"/>
                        </a:spcAft>
                      </a:pPr>
                      <a:r>
                        <a:rPr lang="id-ID" sz="1000" dirty="0" smtClean="0">
                          <a:effectLst/>
                        </a:rPr>
                        <a:t>Masu</a:t>
                      </a:r>
                      <a:r>
                        <a:rPr lang="en-ID" sz="1000" dirty="0" err="1" smtClean="0">
                          <a:effectLst/>
                        </a:rPr>
                        <a:t>kan</a:t>
                      </a:r>
                      <a:r>
                        <a:rPr lang="en-ID" sz="1000" dirty="0" smtClean="0">
                          <a:effectLst/>
                        </a:rPr>
                        <a:t> (</a:t>
                      </a:r>
                      <a:r>
                        <a:rPr lang="en-ID" sz="1000" dirty="0" err="1" smtClean="0">
                          <a:effectLst/>
                        </a:rPr>
                        <a:t>Ujian</a:t>
                      </a:r>
                      <a:r>
                        <a:rPr lang="en-ID" sz="1000" dirty="0" smtClean="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40</a:t>
                      </a:r>
                      <a:r>
                        <a:rPr lang="id-ID"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34526673"/>
                  </a:ext>
                </a:extLst>
              </a:tr>
              <a:tr h="228600">
                <a:tc>
                  <a:txBody>
                    <a:bodyPr/>
                    <a:lstStyle/>
                    <a:p>
                      <a:pPr marL="6350">
                        <a:lnSpc>
                          <a:spcPts val="1130"/>
                        </a:lnSpc>
                        <a:spcAft>
                          <a:spcPts val="0"/>
                        </a:spcAft>
                      </a:pPr>
                      <a:r>
                        <a:rPr lang="id-ID" sz="1000" dirty="0" smtClean="0">
                          <a:effectLst/>
                        </a:rPr>
                        <a:t>Masu</a:t>
                      </a:r>
                      <a:r>
                        <a:rPr lang="en-ID" sz="1000" dirty="0" err="1" smtClean="0">
                          <a:effectLst/>
                        </a:rPr>
                        <a:t>kan</a:t>
                      </a:r>
                      <a:r>
                        <a:rPr lang="en-ID" sz="1000" dirty="0" smtClean="0">
                          <a:effectLst/>
                        </a:rPr>
                        <a:t> (</a:t>
                      </a:r>
                      <a:r>
                        <a:rPr lang="en-ID" sz="1000" dirty="0" err="1" smtClean="0">
                          <a:effectLst/>
                        </a:rPr>
                        <a:t>tugas</a:t>
                      </a:r>
                      <a:r>
                        <a:rPr lang="en-ID" sz="1000" dirty="0" smtClean="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rPr>
                        <a:t> </a:t>
                      </a:r>
                      <a:r>
                        <a:rPr lang="id-ID" sz="1200" dirty="0" smtClean="0">
                          <a:effectLst/>
                        </a:rPr>
                        <a:t>-</a:t>
                      </a:r>
                      <a:r>
                        <a:rPr lang="en-ID" sz="1200" dirty="0" smtClean="0">
                          <a:effectLst/>
                        </a:rPr>
                        <a:t>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0</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1</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24</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25</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26</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66682257"/>
                  </a:ext>
                </a:extLst>
              </a:tr>
              <a:tr h="226695">
                <a:tc>
                  <a:txBody>
                    <a:bodyPr/>
                    <a:lstStyle/>
                    <a:p>
                      <a:pPr marL="6350">
                        <a:lnSpc>
                          <a:spcPts val="1130"/>
                        </a:lnSpc>
                        <a:spcAft>
                          <a:spcPts val="0"/>
                        </a:spcAft>
                      </a:pPr>
                      <a:r>
                        <a:rPr lang="id-ID" sz="1000" dirty="0" smtClean="0">
                          <a:effectLst/>
                        </a:rPr>
                        <a:t>Total</a:t>
                      </a:r>
                      <a:r>
                        <a:rPr lang="en-ID" sz="1000" dirty="0" smtClean="0">
                          <a:effectLst/>
                        </a:rPr>
                        <a:t> </a:t>
                      </a:r>
                      <a:r>
                        <a:rPr lang="en-ID" sz="1000" dirty="0" err="1" smtClean="0">
                          <a:effectLst/>
                        </a:rPr>
                        <a:t>Nilai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rPr>
                        <a:t> </a:t>
                      </a:r>
                      <a:r>
                        <a:rPr lang="en-ID" sz="1200" dirty="0" smtClean="0">
                          <a:effectLst/>
                        </a:rPr>
                        <a:t>39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40</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41</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64</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65</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66</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46334945"/>
                  </a:ext>
                </a:extLst>
              </a:tr>
              <a:tr h="236855">
                <a:tc>
                  <a:txBody>
                    <a:bodyPr/>
                    <a:lstStyle/>
                    <a:p>
                      <a:pPr marL="6350">
                        <a:lnSpc>
                          <a:spcPct val="115000"/>
                        </a:lnSpc>
                        <a:spcBef>
                          <a:spcPts val="55"/>
                        </a:spcBef>
                        <a:spcAft>
                          <a:spcPts val="0"/>
                        </a:spcAft>
                      </a:pPr>
                      <a:r>
                        <a:rPr lang="id-ID" sz="1000" dirty="0" smtClean="0">
                          <a:effectLst/>
                        </a:rPr>
                        <a:t>Nilai</a:t>
                      </a:r>
                      <a:r>
                        <a:rPr lang="en-ID" sz="1000" dirty="0" smtClean="0">
                          <a:effectLst/>
                        </a:rPr>
                        <a:t> </a:t>
                      </a:r>
                      <a:r>
                        <a:rPr lang="en-ID" sz="1000" dirty="0" err="1" smtClean="0">
                          <a:effectLst/>
                        </a:rPr>
                        <a:t>Batasan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gridSpan="3">
                  <a:txBody>
                    <a:bodyPr/>
                    <a:lstStyle/>
                    <a:p>
                      <a:pPr>
                        <a:lnSpc>
                          <a:spcPct val="115000"/>
                        </a:lnSpc>
                        <a:spcAft>
                          <a:spcPts val="0"/>
                        </a:spcAft>
                      </a:pPr>
                      <a:r>
                        <a:rPr lang="id-ID" sz="1200" dirty="0">
                          <a:effectLst/>
                        </a:rPr>
                        <a:t> </a:t>
                      </a:r>
                      <a:r>
                        <a:rPr lang="en-ID" sz="1200" dirty="0" smtClean="0">
                          <a:effectLst/>
                        </a:rPr>
                        <a:t>                  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3">
                  <a:txBody>
                    <a:bodyPr/>
                    <a:lstStyle/>
                    <a:p>
                      <a:pPr>
                        <a:lnSpc>
                          <a:spcPct val="115000"/>
                        </a:lnSpc>
                        <a:spcAft>
                          <a:spcPts val="0"/>
                        </a:spcAft>
                      </a:pPr>
                      <a:r>
                        <a:rPr lang="id-ID" sz="1200" dirty="0">
                          <a:effectLst/>
                        </a:rPr>
                        <a:t> </a:t>
                      </a:r>
                      <a:r>
                        <a:rPr lang="id-ID" sz="1200" dirty="0" smtClean="0">
                          <a:effectLst/>
                        </a:rPr>
                        <a:t> </a:t>
                      </a:r>
                      <a:r>
                        <a:rPr lang="en-ID" sz="1200" dirty="0" smtClean="0">
                          <a:effectLst/>
                        </a:rPr>
                        <a:t>               25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019625"/>
                  </a:ext>
                </a:extLst>
              </a:tr>
              <a:tr h="227330">
                <a:tc>
                  <a:txBody>
                    <a:bodyPr/>
                    <a:lstStyle/>
                    <a:p>
                      <a:pPr marL="6350">
                        <a:lnSpc>
                          <a:spcPts val="1130"/>
                        </a:lnSpc>
                        <a:spcAft>
                          <a:spcPts val="0"/>
                        </a:spcAft>
                      </a:pPr>
                      <a:r>
                        <a:rPr lang="id-ID" sz="1000" dirty="0" smtClean="0">
                          <a:effectLst/>
                        </a:rPr>
                        <a:t>Kelu</a:t>
                      </a:r>
                      <a:r>
                        <a:rPr lang="en-ID" sz="1000" dirty="0" err="1" smtClean="0">
                          <a:effectLst/>
                        </a:rPr>
                        <a:t>aran</a:t>
                      </a:r>
                      <a:r>
                        <a:rPr lang="en-ID" sz="1000" dirty="0" smtClean="0">
                          <a:effectLst/>
                        </a:rPr>
                        <a:t> yang </a:t>
                      </a:r>
                      <a:r>
                        <a:rPr lang="en-ID" sz="1000" dirty="0" err="1" smtClean="0">
                          <a:effectLst/>
                        </a:rPr>
                        <a:t>diharapkan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id-ID" sz="1200" dirty="0">
                          <a:effectLst/>
                        </a:rPr>
                        <a:t> </a:t>
                      </a:r>
                      <a:r>
                        <a:rPr lang="en-ID" sz="1200" dirty="0" smtClean="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C</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C</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B</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B</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ct val="115000"/>
                        </a:lnSpc>
                        <a:spcAft>
                          <a:spcPts val="0"/>
                        </a:spcAft>
                      </a:pPr>
                      <a:r>
                        <a:rPr lang="en-ID" sz="1200" dirty="0" smtClean="0">
                          <a:effectLst/>
                        </a:rPr>
                        <a:t>FM</a:t>
                      </a:r>
                      <a:r>
                        <a:rPr lang="id-ID"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65368262"/>
                  </a:ext>
                </a:extLst>
              </a:tr>
            </a:tbl>
          </a:graphicData>
        </a:graphic>
      </p:graphicFrame>
    </p:spTree>
    <p:extLst>
      <p:ext uri="{BB962C8B-B14F-4D97-AF65-F5344CB8AC3E}">
        <p14:creationId xmlns:p14="http://schemas.microsoft.com/office/powerpoint/2010/main" val="35850195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D" dirty="0" err="1" smtClean="0"/>
              <a:t>Partisi</a:t>
            </a:r>
            <a:r>
              <a:rPr lang="en-ID" dirty="0" smtClean="0"/>
              <a:t> </a:t>
            </a:r>
            <a:r>
              <a:rPr lang="en-ID" dirty="0" err="1" smtClean="0"/>
              <a:t>ekuivelensi</a:t>
            </a:r>
            <a:r>
              <a:rPr lang="en-ID" dirty="0" smtClean="0"/>
              <a:t> </a:t>
            </a:r>
            <a:r>
              <a:rPr lang="en-ID" dirty="0" err="1" smtClean="0"/>
              <a:t>untuk</a:t>
            </a:r>
            <a:r>
              <a:rPr lang="en-ID" dirty="0" smtClean="0"/>
              <a:t> </a:t>
            </a:r>
            <a:r>
              <a:rPr lang="en-ID" dirty="0" err="1" smtClean="0"/>
              <a:t>hasil</a:t>
            </a:r>
            <a:r>
              <a:rPr lang="en-ID" dirty="0" smtClean="0"/>
              <a:t> </a:t>
            </a:r>
            <a:r>
              <a:rPr lang="en-ID" dirty="0" err="1" smtClean="0"/>
              <a:t>gradasi</a:t>
            </a:r>
            <a:r>
              <a:rPr lang="en-ID" dirty="0" smtClean="0"/>
              <a:t> </a:t>
            </a:r>
            <a:r>
              <a:rPr lang="en-ID" dirty="0" err="1" smtClean="0"/>
              <a:t>nilai</a:t>
            </a:r>
            <a:r>
              <a:rPr lang="en-ID" dirty="0" smtClean="0"/>
              <a:t> </a:t>
            </a:r>
            <a:r>
              <a:rPr lang="en-ID" dirty="0" err="1" smtClean="0"/>
              <a:t>adalah</a:t>
            </a:r>
            <a:r>
              <a:rPr lang="en-ID" dirty="0" smtClean="0"/>
              <a:t> 0, 30, 50, 70 </a:t>
            </a:r>
            <a:r>
              <a:rPr lang="en-ID" dirty="0" err="1" smtClean="0"/>
              <a:t>dan</a:t>
            </a:r>
            <a:r>
              <a:rPr lang="en-ID" dirty="0" smtClean="0"/>
              <a:t> 100</a:t>
            </a:r>
          </a:p>
          <a:p>
            <a:r>
              <a:rPr lang="id-ID" i="1" dirty="0"/>
              <a:t>Test cases </a:t>
            </a:r>
            <a:r>
              <a:rPr lang="id-ID" dirty="0"/>
              <a:t>berdasarkan pada nilai batasan dari keluaran nilai gradasi tersebut di atas, adalah sebagai berikut:</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76339254"/>
              </p:ext>
            </p:extLst>
          </p:nvPr>
        </p:nvGraphicFramePr>
        <p:xfrm>
          <a:off x="1190942" y="3810463"/>
          <a:ext cx="6402554" cy="1564620"/>
        </p:xfrm>
        <a:graphic>
          <a:graphicData uri="http://schemas.openxmlformats.org/drawingml/2006/table">
            <a:tbl>
              <a:tblPr>
                <a:tableStyleId>{5C22544A-7EE6-4342-B048-85BDC9FD1C3A}</a:tableStyleId>
              </a:tblPr>
              <a:tblGrid>
                <a:gridCol w="1963150">
                  <a:extLst>
                    <a:ext uri="{9D8B030D-6E8A-4147-A177-3AD203B41FA5}">
                      <a16:colId xmlns:a16="http://schemas.microsoft.com/office/drawing/2014/main" val="369738638"/>
                    </a:ext>
                  </a:extLst>
                </a:gridCol>
                <a:gridCol w="739901">
                  <a:extLst>
                    <a:ext uri="{9D8B030D-6E8A-4147-A177-3AD203B41FA5}">
                      <a16:colId xmlns:a16="http://schemas.microsoft.com/office/drawing/2014/main" val="1441848596"/>
                    </a:ext>
                  </a:extLst>
                </a:gridCol>
                <a:gridCol w="739096">
                  <a:extLst>
                    <a:ext uri="{9D8B030D-6E8A-4147-A177-3AD203B41FA5}">
                      <a16:colId xmlns:a16="http://schemas.microsoft.com/office/drawing/2014/main" val="2508453895"/>
                    </a:ext>
                  </a:extLst>
                </a:gridCol>
                <a:gridCol w="740705">
                  <a:extLst>
                    <a:ext uri="{9D8B030D-6E8A-4147-A177-3AD203B41FA5}">
                      <a16:colId xmlns:a16="http://schemas.microsoft.com/office/drawing/2014/main" val="307238876"/>
                    </a:ext>
                  </a:extLst>
                </a:gridCol>
                <a:gridCol w="739901">
                  <a:extLst>
                    <a:ext uri="{9D8B030D-6E8A-4147-A177-3AD203B41FA5}">
                      <a16:colId xmlns:a16="http://schemas.microsoft.com/office/drawing/2014/main" val="3979087545"/>
                    </a:ext>
                  </a:extLst>
                </a:gridCol>
                <a:gridCol w="739096">
                  <a:extLst>
                    <a:ext uri="{9D8B030D-6E8A-4147-A177-3AD203B41FA5}">
                      <a16:colId xmlns:a16="http://schemas.microsoft.com/office/drawing/2014/main" val="4223015710"/>
                    </a:ext>
                  </a:extLst>
                </a:gridCol>
                <a:gridCol w="740705">
                  <a:extLst>
                    <a:ext uri="{9D8B030D-6E8A-4147-A177-3AD203B41FA5}">
                      <a16:colId xmlns:a16="http://schemas.microsoft.com/office/drawing/2014/main" val="2375291129"/>
                    </a:ext>
                  </a:extLst>
                </a:gridCol>
              </a:tblGrid>
              <a:tr h="262810">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ct val="115000"/>
                        </a:lnSpc>
                        <a:spcBef>
                          <a:spcPts val="10"/>
                        </a:spcBef>
                        <a:spcAft>
                          <a:spcPts val="0"/>
                        </a:spcAft>
                      </a:pPr>
                      <a:r>
                        <a:rPr lang="id-ID" sz="1000">
                          <a:effectLst/>
                        </a:rPr>
                        <a:t>13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ct val="115000"/>
                        </a:lnSpc>
                        <a:spcBef>
                          <a:spcPts val="10"/>
                        </a:spcBef>
                        <a:spcAft>
                          <a:spcPts val="0"/>
                        </a:spcAft>
                      </a:pPr>
                      <a:r>
                        <a:rPr lang="id-ID" sz="10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ct val="115000"/>
                        </a:lnSpc>
                        <a:spcBef>
                          <a:spcPts val="10"/>
                        </a:spcBef>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ct val="115000"/>
                        </a:lnSpc>
                        <a:spcBef>
                          <a:spcPts val="10"/>
                        </a:spcBef>
                        <a:spcAft>
                          <a:spcPts val="0"/>
                        </a:spcAft>
                      </a:pPr>
                      <a:r>
                        <a:rPr lang="id-ID" sz="10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ct val="115000"/>
                        </a:lnSpc>
                        <a:spcBef>
                          <a:spcPts val="10"/>
                        </a:spcBef>
                        <a:spcAft>
                          <a:spcPts val="0"/>
                        </a:spcAft>
                      </a:pPr>
                      <a:r>
                        <a:rPr lang="id-ID" sz="1000">
                          <a:effectLst/>
                        </a:rPr>
                        <a:t>17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ct val="115000"/>
                        </a:lnSpc>
                        <a:spcBef>
                          <a:spcPts val="10"/>
                        </a:spcBef>
                        <a:spcAft>
                          <a:spcPts val="0"/>
                        </a:spcAft>
                      </a:pPr>
                      <a:r>
                        <a:rPr lang="id-ID" sz="1000">
                          <a:effectLst/>
                        </a:rPr>
                        <a:t>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65273446"/>
                  </a:ext>
                </a:extLst>
              </a:tr>
              <a:tr h="25921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a:t>
                      </a:r>
                      <a:r>
                        <a:rPr lang="id-ID" sz="1000" spc="-5">
                          <a:effectLst/>
                        </a:rPr>
                        <a:t>i</a:t>
                      </a:r>
                      <a:r>
                        <a:rPr lang="id-ID" sz="1000">
                          <a:effectLst/>
                        </a:rPr>
                        <a:t>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08915" marR="210185"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9870" marR="231140"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140"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140" algn="ctr">
                        <a:lnSpc>
                          <a:spcPts val="1130"/>
                        </a:lnSpc>
                        <a:spcAft>
                          <a:spcPts val="0"/>
                        </a:spcAft>
                      </a:pPr>
                      <a:r>
                        <a:rPr lang="id-ID" sz="10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07233234"/>
                  </a:ext>
                </a:extLst>
              </a:tr>
              <a:tr h="25921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a:t>
                      </a:r>
                      <a:r>
                        <a:rPr lang="id-ID" sz="1000" spc="-5">
                          <a:effectLst/>
                        </a:rPr>
                        <a:t>u</a:t>
                      </a:r>
                      <a:r>
                        <a:rPr lang="id-ID" sz="1000">
                          <a:effectLst/>
                        </a:rPr>
                        <a:t>gas)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9870" marR="231775"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140"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1140" marR="230505"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775"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215" marR="194945"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52480031"/>
                  </a:ext>
                </a:extLst>
              </a:tr>
              <a:tr h="257050">
                <a:tc>
                  <a:txBody>
                    <a:bodyPr/>
                    <a:lstStyle/>
                    <a:p>
                      <a:pPr marL="6350">
                        <a:lnSpc>
                          <a:spcPts val="1130"/>
                        </a:lnSpc>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09550" marR="210185"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0505"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1140" marR="231140" algn="ctr">
                        <a:lnSpc>
                          <a:spcPts val="1130"/>
                        </a:lnSpc>
                        <a:spcAft>
                          <a:spcPts val="0"/>
                        </a:spcAft>
                      </a:pPr>
                      <a:r>
                        <a:rPr lang="id-ID" sz="10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5580" algn="ctr">
                        <a:lnSpc>
                          <a:spcPts val="1130"/>
                        </a:lnSpc>
                        <a:spcAft>
                          <a:spcPts val="0"/>
                        </a:spcAft>
                      </a:pPr>
                      <a:r>
                        <a:rPr lang="id-ID" sz="1000">
                          <a:effectLst/>
                        </a:rPr>
                        <a:t>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01957301"/>
                  </a:ext>
                </a:extLst>
              </a:tr>
              <a:tr h="268570">
                <a:tc>
                  <a:txBody>
                    <a:bodyPr/>
                    <a:lstStyle/>
                    <a:p>
                      <a:pPr marL="6350">
                        <a:lnSpc>
                          <a:spcPct val="115000"/>
                        </a:lnSpc>
                        <a:spcBef>
                          <a:spcPts val="55"/>
                        </a:spcBef>
                        <a:spcAft>
                          <a:spcPts val="0"/>
                        </a:spcAft>
                      </a:pPr>
                      <a:r>
                        <a:rPr lang="id-ID" sz="1000">
                          <a:effectLst/>
                        </a:rPr>
                        <a:t>Nilai Batasan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gridSpan="3">
                  <a:txBody>
                    <a:bodyPr/>
                    <a:lstStyle/>
                    <a:p>
                      <a:pPr marL="814705" marR="815340" algn="ctr">
                        <a:lnSpc>
                          <a:spcPct val="115000"/>
                        </a:lnSpc>
                        <a:spcBef>
                          <a:spcPts val="55"/>
                        </a:spcBef>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3">
                  <a:txBody>
                    <a:bodyPr/>
                    <a:lstStyle/>
                    <a:p>
                      <a:pPr marL="778510" marR="780415" algn="ctr">
                        <a:lnSpc>
                          <a:spcPct val="115000"/>
                        </a:lnSpc>
                        <a:spcBef>
                          <a:spcPts val="55"/>
                        </a:spcBef>
                        <a:spcAft>
                          <a:spcPts val="0"/>
                        </a:spcAft>
                      </a:pPr>
                      <a:r>
                        <a:rPr lang="id-ID" sz="1000">
                          <a:effectLst/>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91569208"/>
                  </a:ext>
                </a:extLst>
              </a:tr>
              <a:tr h="257770">
                <a:tc>
                  <a:txBody>
                    <a:bodyPr/>
                    <a:lstStyle/>
                    <a:p>
                      <a:pPr marL="6350">
                        <a:lnSpc>
                          <a:spcPts val="1130"/>
                        </a:lnSpc>
                        <a:spcAft>
                          <a:spcPts val="0"/>
                        </a:spcAft>
                      </a:pPr>
                      <a:r>
                        <a:rPr lang="id-ID" sz="1000">
                          <a:effectLst/>
                        </a:rPr>
                        <a:t>Kelua</a:t>
                      </a:r>
                      <a:r>
                        <a:rPr lang="id-ID" sz="1000" spc="-5">
                          <a:effectLst/>
                        </a:rPr>
                        <a:t>r</a:t>
                      </a:r>
                      <a:r>
                        <a:rPr lang="id-ID" sz="1000">
                          <a:effectLst/>
                        </a:rPr>
                        <a:t>an </a:t>
                      </a:r>
                      <a:r>
                        <a:rPr lang="id-ID" sz="1000" spc="-5">
                          <a:effectLst/>
                        </a:rPr>
                        <a:t>y</a:t>
                      </a:r>
                      <a:r>
                        <a:rPr lang="id-ID" sz="1000">
                          <a:effectLst/>
                        </a:rPr>
                        <a:t>a</a:t>
                      </a:r>
                      <a:r>
                        <a:rPr lang="id-ID" sz="1000" spc="-5">
                          <a:effectLst/>
                        </a:rPr>
                        <a:t>n</a:t>
                      </a:r>
                      <a:r>
                        <a:rPr lang="id-ID" sz="1000">
                          <a:effectLst/>
                        </a:rPr>
                        <a:t>g Dih</a:t>
                      </a:r>
                      <a:r>
                        <a:rPr lang="id-ID" sz="1000" spc="-5">
                          <a:effectLst/>
                        </a:rPr>
                        <a:t>a</a:t>
                      </a:r>
                      <a:r>
                        <a:rPr lang="id-ID" sz="1000">
                          <a:effectLst/>
                        </a:rPr>
                        <a:t>ra</a:t>
                      </a:r>
                      <a:r>
                        <a:rPr lang="id-ID" sz="1000" spc="-5">
                          <a:effectLst/>
                        </a:rPr>
                        <a:t>p</a:t>
                      </a:r>
                      <a:r>
                        <a:rPr lang="id-ID" sz="1000" spc="5">
                          <a:effectLst/>
                        </a:rPr>
                        <a:t>k</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3990" marR="174625" algn="ctr">
                        <a:lnSpc>
                          <a:spcPts val="1130"/>
                        </a:lnSpc>
                        <a:spcAft>
                          <a:spcPts val="0"/>
                        </a:spcAft>
                      </a:pPr>
                      <a:r>
                        <a:rPr lang="id-ID" sz="1000">
                          <a:effectLst/>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0345" marR="219710" algn="ctr">
                        <a:lnSpc>
                          <a:spcPts val="1130"/>
                        </a:lnSpc>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0980" marR="219710" algn="ctr">
                        <a:lnSpc>
                          <a:spcPts val="1130"/>
                        </a:lnSpc>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9710" marR="220980" algn="ctr">
                        <a:lnSpc>
                          <a:spcPts val="1130"/>
                        </a:lnSpc>
                        <a:spcAft>
                          <a:spcPts val="0"/>
                        </a:spcAft>
                      </a:pPr>
                      <a:r>
                        <a:rPr lang="id-ID" sz="1000">
                          <a:effectLst/>
                        </a:rPr>
                        <a:t>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9710" marR="220345" algn="ctr">
                        <a:lnSpc>
                          <a:spcPts val="1130"/>
                        </a:lnSpc>
                        <a:spcAft>
                          <a:spcPts val="0"/>
                        </a:spcAft>
                      </a:pPr>
                      <a:r>
                        <a:rPr lang="id-ID" sz="1000">
                          <a:effectLst/>
                        </a:rPr>
                        <a:t>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0345" marR="220345" algn="ctr">
                        <a:lnSpc>
                          <a:spcPts val="1130"/>
                        </a:lnSpc>
                        <a:spcAft>
                          <a:spcPts val="0"/>
                        </a:spcAft>
                      </a:pPr>
                      <a:r>
                        <a:rPr lang="id-ID" sz="1000" dirty="0">
                          <a:effectLst/>
                        </a:rPr>
                        <a:t>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141270"/>
                  </a:ext>
                </a:extLst>
              </a:tr>
            </a:tbl>
          </a:graphicData>
        </a:graphic>
      </p:graphicFrame>
    </p:spTree>
    <p:extLst>
      <p:ext uri="{BB962C8B-B14F-4D97-AF65-F5344CB8AC3E}">
        <p14:creationId xmlns:p14="http://schemas.microsoft.com/office/powerpoint/2010/main" val="2189747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7702358"/>
              </p:ext>
            </p:extLst>
          </p:nvPr>
        </p:nvGraphicFramePr>
        <p:xfrm>
          <a:off x="2304124" y="2031206"/>
          <a:ext cx="5055235" cy="1432560"/>
        </p:xfrm>
        <a:graphic>
          <a:graphicData uri="http://schemas.openxmlformats.org/drawingml/2006/table">
            <a:tbl>
              <a:tblPr>
                <a:tableStyleId>{5C22544A-7EE6-4342-B048-85BDC9FD1C3A}</a:tableStyleId>
              </a:tblPr>
              <a:tblGrid>
                <a:gridCol w="1550035">
                  <a:extLst>
                    <a:ext uri="{9D8B030D-6E8A-4147-A177-3AD203B41FA5}">
                      <a16:colId xmlns:a16="http://schemas.microsoft.com/office/drawing/2014/main" val="4180682866"/>
                    </a:ext>
                  </a:extLst>
                </a:gridCol>
                <a:gridCol w="584200">
                  <a:extLst>
                    <a:ext uri="{9D8B030D-6E8A-4147-A177-3AD203B41FA5}">
                      <a16:colId xmlns:a16="http://schemas.microsoft.com/office/drawing/2014/main" val="2850987649"/>
                    </a:ext>
                  </a:extLst>
                </a:gridCol>
                <a:gridCol w="583565">
                  <a:extLst>
                    <a:ext uri="{9D8B030D-6E8A-4147-A177-3AD203B41FA5}">
                      <a16:colId xmlns:a16="http://schemas.microsoft.com/office/drawing/2014/main" val="2271154900"/>
                    </a:ext>
                  </a:extLst>
                </a:gridCol>
                <a:gridCol w="584835">
                  <a:extLst>
                    <a:ext uri="{9D8B030D-6E8A-4147-A177-3AD203B41FA5}">
                      <a16:colId xmlns:a16="http://schemas.microsoft.com/office/drawing/2014/main" val="1069387501"/>
                    </a:ext>
                  </a:extLst>
                </a:gridCol>
                <a:gridCol w="584200">
                  <a:extLst>
                    <a:ext uri="{9D8B030D-6E8A-4147-A177-3AD203B41FA5}">
                      <a16:colId xmlns:a16="http://schemas.microsoft.com/office/drawing/2014/main" val="1651965410"/>
                    </a:ext>
                  </a:extLst>
                </a:gridCol>
                <a:gridCol w="583565">
                  <a:extLst>
                    <a:ext uri="{9D8B030D-6E8A-4147-A177-3AD203B41FA5}">
                      <a16:colId xmlns:a16="http://schemas.microsoft.com/office/drawing/2014/main" val="4115697561"/>
                    </a:ext>
                  </a:extLst>
                </a:gridCol>
                <a:gridCol w="584835">
                  <a:extLst>
                    <a:ext uri="{9D8B030D-6E8A-4147-A177-3AD203B41FA5}">
                      <a16:colId xmlns:a16="http://schemas.microsoft.com/office/drawing/2014/main" val="2891274110"/>
                    </a:ext>
                  </a:extLst>
                </a:gridCol>
              </a:tblGrid>
              <a:tr h="232410">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ct val="115000"/>
                        </a:lnSpc>
                        <a:spcBef>
                          <a:spcPts val="10"/>
                        </a:spcBef>
                        <a:spcAft>
                          <a:spcPts val="0"/>
                        </a:spcAft>
                      </a:pPr>
                      <a:r>
                        <a:rPr lang="id-ID" sz="1000">
                          <a:effectLst/>
                        </a:rPr>
                        <a:t>19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ct val="115000"/>
                        </a:lnSpc>
                        <a:spcBef>
                          <a:spcPts val="10"/>
                        </a:spcBef>
                        <a:spcAft>
                          <a:spcPts val="0"/>
                        </a:spcAft>
                      </a:pPr>
                      <a:r>
                        <a:rPr lang="id-ID" sz="10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ct val="115000"/>
                        </a:lnSpc>
                        <a:spcBef>
                          <a:spcPts val="10"/>
                        </a:spcBef>
                        <a:spcAft>
                          <a:spcPts val="0"/>
                        </a:spcAft>
                      </a:pPr>
                      <a:r>
                        <a:rPr lang="id-ID" sz="1000">
                          <a:effectLst/>
                        </a:rPr>
                        <a:t>21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ct val="115000"/>
                        </a:lnSpc>
                        <a:spcBef>
                          <a:spcPts val="10"/>
                        </a:spcBef>
                        <a:spcAft>
                          <a:spcPts val="0"/>
                        </a:spcAft>
                      </a:pPr>
                      <a:r>
                        <a:rPr lang="id-ID" sz="1000">
                          <a:effectLst/>
                        </a:rPr>
                        <a:t>22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ct val="115000"/>
                        </a:lnSpc>
                        <a:spcBef>
                          <a:spcPts val="10"/>
                        </a:spcBef>
                        <a:spcAft>
                          <a:spcPts val="0"/>
                        </a:spcAft>
                      </a:pPr>
                      <a:r>
                        <a:rPr lang="id-ID" sz="1000">
                          <a:effectLst/>
                        </a:rPr>
                        <a:t>23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ct val="115000"/>
                        </a:lnSpc>
                        <a:spcBef>
                          <a:spcPts val="10"/>
                        </a:spcBef>
                        <a:spcAft>
                          <a:spcPts val="0"/>
                        </a:spcAft>
                      </a:pPr>
                      <a:r>
                        <a:rPr lang="id-ID" sz="1000">
                          <a:effectLst/>
                        </a:rPr>
                        <a:t>24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1700613"/>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a:t>
                      </a:r>
                      <a:r>
                        <a:rPr lang="id-ID" sz="1000" spc="-5">
                          <a:effectLst/>
                        </a:rPr>
                        <a:t>i</a:t>
                      </a:r>
                      <a:r>
                        <a:rPr lang="id-ID" sz="1000">
                          <a:effectLst/>
                        </a:rPr>
                        <a:t>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6215" algn="ctr">
                        <a:lnSpc>
                          <a:spcPts val="1130"/>
                        </a:lnSpc>
                        <a:spcAft>
                          <a:spcPts val="0"/>
                        </a:spcAft>
                      </a:pPr>
                      <a:r>
                        <a:rPr lang="id-ID" sz="1000">
                          <a:effectLst/>
                        </a:rPr>
                        <a:t>24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50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6215" algn="ctr">
                        <a:lnSpc>
                          <a:spcPts val="1130"/>
                        </a:lnSpc>
                        <a:spcAft>
                          <a:spcPts val="0"/>
                        </a:spcAft>
                      </a:pPr>
                      <a:r>
                        <a:rPr lang="id-ID" sz="1000">
                          <a:effectLst/>
                        </a:rPr>
                        <a:t>49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45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71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44461106"/>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a:t>
                      </a:r>
                      <a:r>
                        <a:rPr lang="id-ID" sz="1000" spc="-5">
                          <a:effectLst/>
                        </a:rPr>
                        <a:t>u</a:t>
                      </a:r>
                      <a:r>
                        <a:rPr lang="id-ID" sz="1000">
                          <a:effectLst/>
                        </a:rPr>
                        <a:t>gas)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0505" marR="231140"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215" marR="194945"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20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1140" marR="230505" algn="ctr">
                        <a:lnSpc>
                          <a:spcPts val="1130"/>
                        </a:lnSpc>
                        <a:spcAft>
                          <a:spcPts val="0"/>
                        </a:spcAft>
                      </a:pPr>
                      <a:r>
                        <a:rPr lang="id-ID" sz="10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12703554"/>
                  </a:ext>
                </a:extLst>
              </a:tr>
              <a:tr h="226695">
                <a:tc>
                  <a:txBody>
                    <a:bodyPr/>
                    <a:lstStyle/>
                    <a:p>
                      <a:pPr marL="6350">
                        <a:lnSpc>
                          <a:spcPts val="1130"/>
                        </a:lnSpc>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5580" algn="ctr">
                        <a:lnSpc>
                          <a:spcPts val="1130"/>
                        </a:lnSpc>
                        <a:spcAft>
                          <a:spcPts val="0"/>
                        </a:spcAft>
                      </a:pPr>
                      <a:r>
                        <a:rPr lang="id-ID" sz="1000">
                          <a:effectLst/>
                        </a:rPr>
                        <a:t>49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50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215" marR="194945" algn="ctr">
                        <a:lnSpc>
                          <a:spcPts val="1130"/>
                        </a:lnSpc>
                        <a:spcAft>
                          <a:spcPts val="0"/>
                        </a:spcAft>
                      </a:pPr>
                      <a:r>
                        <a:rPr lang="id-ID" sz="1000">
                          <a:effectLst/>
                        </a:rPr>
                        <a:t>51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69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70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71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55030521"/>
                  </a:ext>
                </a:extLst>
              </a:tr>
              <a:tr h="236855">
                <a:tc>
                  <a:txBody>
                    <a:bodyPr/>
                    <a:lstStyle/>
                    <a:p>
                      <a:pPr marL="6350">
                        <a:lnSpc>
                          <a:spcPct val="115000"/>
                        </a:lnSpc>
                        <a:spcBef>
                          <a:spcPts val="55"/>
                        </a:spcBef>
                        <a:spcAft>
                          <a:spcPts val="0"/>
                        </a:spcAft>
                      </a:pPr>
                      <a:r>
                        <a:rPr lang="id-ID" sz="1000">
                          <a:effectLst/>
                        </a:rPr>
                        <a:t>Nilai Batasan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gridSpan="3">
                  <a:txBody>
                    <a:bodyPr/>
                    <a:lstStyle/>
                    <a:p>
                      <a:pPr marL="779145" marR="779780" algn="ctr">
                        <a:lnSpc>
                          <a:spcPct val="115000"/>
                        </a:lnSpc>
                        <a:spcBef>
                          <a:spcPts val="55"/>
                        </a:spcBef>
                        <a:spcAft>
                          <a:spcPts val="0"/>
                        </a:spcAft>
                      </a:pPr>
                      <a:r>
                        <a:rPr lang="id-ID" sz="1000">
                          <a:effectLst/>
                        </a:rPr>
                        <a:t>50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gridSpan="3">
                  <a:txBody>
                    <a:bodyPr/>
                    <a:lstStyle/>
                    <a:p>
                      <a:pPr marL="779145" marR="780415" algn="ctr">
                        <a:lnSpc>
                          <a:spcPct val="115000"/>
                        </a:lnSpc>
                        <a:spcBef>
                          <a:spcPts val="55"/>
                        </a:spcBef>
                        <a:spcAft>
                          <a:spcPts val="0"/>
                        </a:spcAft>
                      </a:pPr>
                      <a:r>
                        <a:rPr lang="id-ID" sz="1000">
                          <a:effectLst/>
                        </a:rPr>
                        <a:t>70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4423046"/>
                  </a:ext>
                </a:extLst>
              </a:tr>
              <a:tr h="226695">
                <a:tc>
                  <a:txBody>
                    <a:bodyPr/>
                    <a:lstStyle/>
                    <a:p>
                      <a:pPr marL="6350">
                        <a:lnSpc>
                          <a:spcPts val="1130"/>
                        </a:lnSpc>
                        <a:spcAft>
                          <a:spcPts val="0"/>
                        </a:spcAft>
                      </a:pPr>
                      <a:r>
                        <a:rPr lang="id-ID" sz="1000">
                          <a:effectLst/>
                        </a:rPr>
                        <a:t>Keluaran</a:t>
                      </a:r>
                      <a:r>
                        <a:rPr lang="id-ID" sz="1000" spc="-5">
                          <a:effectLst/>
                        </a:rPr>
                        <a:t> </a:t>
                      </a:r>
                      <a:r>
                        <a:rPr lang="id-ID" sz="1000">
                          <a:effectLst/>
                        </a:rPr>
                        <a:t>yang</a:t>
                      </a:r>
                      <a:r>
                        <a:rPr lang="id-ID" sz="1000" spc="-5">
                          <a:effectLst/>
                        </a:rPr>
                        <a:t> </a:t>
                      </a:r>
                      <a:r>
                        <a:rPr lang="id-ID" sz="1000">
                          <a:effectLst/>
                        </a:rPr>
                        <a:t>Diharapkan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18440" marR="222250" algn="ctr">
                        <a:lnSpc>
                          <a:spcPts val="1130"/>
                        </a:lnSpc>
                        <a:spcAft>
                          <a:spcPts val="0"/>
                        </a:spcAft>
                      </a:pPr>
                      <a:r>
                        <a:rPr lang="id-ID" sz="1000">
                          <a:effectLst/>
                        </a:rPr>
                        <a:t>C</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1615" marR="225425" algn="ctr">
                        <a:lnSpc>
                          <a:spcPts val="1130"/>
                        </a:lnSpc>
                        <a:spcAft>
                          <a:spcPts val="0"/>
                        </a:spcAft>
                      </a:pPr>
                      <a:r>
                        <a:rPr lang="id-ID" sz="1000">
                          <a:effectLst/>
                        </a:rPr>
                        <a:t>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885" marR="225425" algn="ctr">
                        <a:lnSpc>
                          <a:spcPts val="1130"/>
                        </a:lnSpc>
                        <a:spcAft>
                          <a:spcPts val="0"/>
                        </a:spcAft>
                      </a:pPr>
                      <a:r>
                        <a:rPr lang="id-ID" sz="1000">
                          <a:effectLst/>
                        </a:rPr>
                        <a:t>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250" marR="226060" algn="ctr">
                        <a:lnSpc>
                          <a:spcPts val="1130"/>
                        </a:lnSpc>
                        <a:spcAft>
                          <a:spcPts val="0"/>
                        </a:spcAft>
                      </a:pPr>
                      <a:r>
                        <a:rPr lang="id-ID" sz="1000">
                          <a:effectLst/>
                        </a:rPr>
                        <a:t>B</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250" marR="224790" algn="ctr">
                        <a:lnSpc>
                          <a:spcPts val="1130"/>
                        </a:lnSpc>
                        <a:spcAft>
                          <a:spcPts val="0"/>
                        </a:spcAft>
                      </a:pPr>
                      <a:r>
                        <a:rPr lang="id-ID" sz="10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885" marR="224790" algn="ctr">
                        <a:lnSpc>
                          <a:spcPts val="1130"/>
                        </a:lnSpc>
                        <a:spcAft>
                          <a:spcPts val="0"/>
                        </a:spcAft>
                      </a:pPr>
                      <a:r>
                        <a:rPr lang="id-ID" sz="1000" dirty="0">
                          <a:effectLst/>
                        </a:rPr>
                        <a:t>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3701765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33134264"/>
              </p:ext>
            </p:extLst>
          </p:nvPr>
        </p:nvGraphicFramePr>
        <p:xfrm>
          <a:off x="2304124" y="3867957"/>
          <a:ext cx="3302635" cy="1431925"/>
        </p:xfrm>
        <a:graphic>
          <a:graphicData uri="http://schemas.openxmlformats.org/drawingml/2006/table">
            <a:tbl>
              <a:tblPr>
                <a:tableStyleId>{5C22544A-7EE6-4342-B048-85BDC9FD1C3A}</a:tableStyleId>
              </a:tblPr>
              <a:tblGrid>
                <a:gridCol w="1550035">
                  <a:extLst>
                    <a:ext uri="{9D8B030D-6E8A-4147-A177-3AD203B41FA5}">
                      <a16:colId xmlns:a16="http://schemas.microsoft.com/office/drawing/2014/main" val="2229773833"/>
                    </a:ext>
                  </a:extLst>
                </a:gridCol>
                <a:gridCol w="584200">
                  <a:extLst>
                    <a:ext uri="{9D8B030D-6E8A-4147-A177-3AD203B41FA5}">
                      <a16:colId xmlns:a16="http://schemas.microsoft.com/office/drawing/2014/main" val="245084640"/>
                    </a:ext>
                  </a:extLst>
                </a:gridCol>
                <a:gridCol w="583565">
                  <a:extLst>
                    <a:ext uri="{9D8B030D-6E8A-4147-A177-3AD203B41FA5}">
                      <a16:colId xmlns:a16="http://schemas.microsoft.com/office/drawing/2014/main" val="724740761"/>
                    </a:ext>
                  </a:extLst>
                </a:gridCol>
                <a:gridCol w="584835">
                  <a:extLst>
                    <a:ext uri="{9D8B030D-6E8A-4147-A177-3AD203B41FA5}">
                      <a16:colId xmlns:a16="http://schemas.microsoft.com/office/drawing/2014/main" val="3434453316"/>
                    </a:ext>
                  </a:extLst>
                </a:gridCol>
              </a:tblGrid>
              <a:tr h="231775">
                <a:tc>
                  <a:txBody>
                    <a:bodyPr/>
                    <a:lstStyle/>
                    <a:p>
                      <a:pPr marL="6350">
                        <a:lnSpc>
                          <a:spcPct val="115000"/>
                        </a:lnSpc>
                        <a:spcBef>
                          <a:spcPts val="10"/>
                        </a:spcBef>
                        <a:spcAft>
                          <a:spcPts val="0"/>
                        </a:spcAft>
                      </a:pPr>
                      <a:r>
                        <a:rPr lang="id-ID" sz="1000">
                          <a:effectLst/>
                        </a:rPr>
                        <a:t>Test</a:t>
                      </a:r>
                      <a:r>
                        <a:rPr lang="id-ID" sz="1000" spc="-5">
                          <a:effectLst/>
                        </a:rPr>
                        <a:t> </a:t>
                      </a:r>
                      <a:r>
                        <a:rPr lang="id-ID" sz="1000">
                          <a:effectLst/>
                        </a:rPr>
                        <a:t>Ca</a:t>
                      </a:r>
                      <a:r>
                        <a:rPr lang="id-ID" sz="1000" spc="-5">
                          <a:effectLst/>
                        </a:rPr>
                        <a:t>s</a:t>
                      </a:r>
                      <a:r>
                        <a:rPr lang="id-ID" sz="1000">
                          <a:effectLst/>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ct val="115000"/>
                        </a:lnSpc>
                        <a:spcBef>
                          <a:spcPts val="10"/>
                        </a:spcBef>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ct val="115000"/>
                        </a:lnSpc>
                        <a:spcBef>
                          <a:spcPts val="10"/>
                        </a:spcBef>
                        <a:spcAft>
                          <a:spcPts val="0"/>
                        </a:spcAft>
                      </a:pPr>
                      <a:r>
                        <a:rPr lang="id-ID" sz="10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ct val="115000"/>
                        </a:lnSpc>
                        <a:spcBef>
                          <a:spcPts val="10"/>
                        </a:spcBef>
                        <a:spcAft>
                          <a:spcPts val="0"/>
                        </a:spcAft>
                      </a:pPr>
                      <a:r>
                        <a:rPr lang="id-ID" sz="1000">
                          <a:effectLst/>
                        </a:rPr>
                        <a:t>27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44734206"/>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(Uj</a:t>
                      </a:r>
                      <a:r>
                        <a:rPr lang="id-ID" sz="1000" spc="-5">
                          <a:effectLst/>
                        </a:rPr>
                        <a:t>i</a:t>
                      </a:r>
                      <a:r>
                        <a:rPr lang="id-ID" sz="1000">
                          <a:effectLst/>
                        </a:rPr>
                        <a:t>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74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4945" algn="ctr">
                        <a:lnSpc>
                          <a:spcPts val="1130"/>
                        </a:lnSpc>
                        <a:spcAft>
                          <a:spcPts val="0"/>
                        </a:spcAft>
                      </a:pPr>
                      <a:r>
                        <a:rPr lang="id-ID" sz="1000">
                          <a:effectLst/>
                        </a:rPr>
                        <a:t>75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47462714"/>
                  </a:ext>
                </a:extLst>
              </a:tr>
              <a:tr h="228600">
                <a:tc>
                  <a:txBody>
                    <a:bodyPr/>
                    <a:lstStyle/>
                    <a:p>
                      <a:pPr marL="6350">
                        <a:lnSpc>
                          <a:spcPts val="1130"/>
                        </a:lnSpc>
                        <a:spcAft>
                          <a:spcPts val="0"/>
                        </a:spcAft>
                      </a:pPr>
                      <a:r>
                        <a:rPr lang="id-ID" sz="1000">
                          <a:effectLst/>
                        </a:rPr>
                        <a:t>Mas</a:t>
                      </a:r>
                      <a:r>
                        <a:rPr lang="id-ID" sz="1000" spc="-5">
                          <a:effectLst/>
                        </a:rPr>
                        <a:t>u</a:t>
                      </a:r>
                      <a:r>
                        <a:rPr lang="id-ID" sz="1000">
                          <a:effectLst/>
                        </a:rPr>
                        <a:t>k</a:t>
                      </a:r>
                      <a:r>
                        <a:rPr lang="id-ID" sz="1000" spc="-5">
                          <a:effectLst/>
                        </a:rPr>
                        <a:t>a</a:t>
                      </a:r>
                      <a:r>
                        <a:rPr lang="id-ID" sz="1000">
                          <a:effectLst/>
                        </a:rPr>
                        <a:t>n (T</a:t>
                      </a:r>
                      <a:r>
                        <a:rPr lang="id-ID" sz="1000" spc="-5">
                          <a:effectLst/>
                        </a:rPr>
                        <a:t>u</a:t>
                      </a:r>
                      <a:r>
                        <a:rPr lang="id-ID" sz="1000">
                          <a:effectLst/>
                        </a:rPr>
                        <a:t>gas)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5580"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4945" marR="194945" algn="ctr">
                        <a:lnSpc>
                          <a:spcPts val="1130"/>
                        </a:lnSpc>
                        <a:spcAft>
                          <a:spcPts val="0"/>
                        </a:spcAft>
                      </a:pPr>
                      <a:r>
                        <a:rPr lang="id-ID" sz="1000">
                          <a:effectLst/>
                        </a:rPr>
                        <a:t>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215" marR="194945" algn="ctr">
                        <a:lnSpc>
                          <a:spcPts val="1130"/>
                        </a:lnSpc>
                        <a:spcAft>
                          <a:spcPts val="0"/>
                        </a:spcAft>
                      </a:pPr>
                      <a:r>
                        <a:rPr lang="id-ID" sz="10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49877573"/>
                  </a:ext>
                </a:extLst>
              </a:tr>
              <a:tr h="226695">
                <a:tc>
                  <a:txBody>
                    <a:bodyPr/>
                    <a:lstStyle/>
                    <a:p>
                      <a:pPr marL="6350">
                        <a:lnSpc>
                          <a:spcPts val="1130"/>
                        </a:lnSpc>
                        <a:spcAft>
                          <a:spcPts val="0"/>
                        </a:spcAft>
                      </a:pPr>
                      <a:r>
                        <a:rPr lang="id-ID" sz="1000">
                          <a:effectLst/>
                        </a:rPr>
                        <a:t>Total Nilai</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5580" marR="195580" algn="ctr">
                        <a:lnSpc>
                          <a:spcPts val="1130"/>
                        </a:lnSpc>
                        <a:spcAft>
                          <a:spcPts val="0"/>
                        </a:spcAft>
                      </a:pPr>
                      <a:r>
                        <a:rPr lang="id-ID" sz="1000">
                          <a:effectLst/>
                        </a:rPr>
                        <a:t>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1610">
                        <a:lnSpc>
                          <a:spcPts val="1130"/>
                        </a:lnSpc>
                        <a:spcAft>
                          <a:spcPts val="0"/>
                        </a:spcAft>
                      </a:pPr>
                      <a:r>
                        <a:rPr lang="id-ID" sz="1000">
                          <a:effectLst/>
                        </a:rPr>
                        <a:t>100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2245">
                        <a:lnSpc>
                          <a:spcPts val="1130"/>
                        </a:lnSpc>
                        <a:spcAft>
                          <a:spcPts val="0"/>
                        </a:spcAft>
                      </a:pPr>
                      <a:r>
                        <a:rPr lang="id-ID" sz="1000">
                          <a:effectLst/>
                        </a:rPr>
                        <a:t>101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83652875"/>
                  </a:ext>
                </a:extLst>
              </a:tr>
              <a:tr h="236855">
                <a:tc>
                  <a:txBody>
                    <a:bodyPr/>
                    <a:lstStyle/>
                    <a:p>
                      <a:pPr marL="6350">
                        <a:lnSpc>
                          <a:spcPct val="115000"/>
                        </a:lnSpc>
                        <a:spcBef>
                          <a:spcPts val="55"/>
                        </a:spcBef>
                        <a:spcAft>
                          <a:spcPts val="0"/>
                        </a:spcAft>
                      </a:pPr>
                      <a:r>
                        <a:rPr lang="id-ID" sz="1000">
                          <a:effectLst/>
                        </a:rPr>
                        <a:t>Nilai Batasan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gridSpan="3">
                  <a:txBody>
                    <a:bodyPr/>
                    <a:lstStyle/>
                    <a:p>
                      <a:pPr marL="744220" marR="744220" algn="ctr">
                        <a:lnSpc>
                          <a:spcPct val="115000"/>
                        </a:lnSpc>
                        <a:spcBef>
                          <a:spcPts val="55"/>
                        </a:spcBef>
                        <a:spcAft>
                          <a:spcPts val="0"/>
                        </a:spcAft>
                      </a:pPr>
                      <a:r>
                        <a:rPr lang="id-ID" sz="1000">
                          <a:effectLst/>
                        </a:rPr>
                        <a:t>100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8241714"/>
                  </a:ext>
                </a:extLst>
              </a:tr>
              <a:tr h="227330">
                <a:tc>
                  <a:txBody>
                    <a:bodyPr/>
                    <a:lstStyle/>
                    <a:p>
                      <a:pPr marL="6350">
                        <a:lnSpc>
                          <a:spcPts val="1130"/>
                        </a:lnSpc>
                        <a:spcAft>
                          <a:spcPts val="0"/>
                        </a:spcAft>
                      </a:pPr>
                      <a:r>
                        <a:rPr lang="id-ID" sz="1000">
                          <a:effectLst/>
                        </a:rPr>
                        <a:t>Keluaran ya</a:t>
                      </a:r>
                      <a:r>
                        <a:rPr lang="id-ID" sz="1000" spc="-5">
                          <a:effectLst/>
                        </a:rPr>
                        <a:t>n</a:t>
                      </a:r>
                      <a:r>
                        <a:rPr lang="id-ID" sz="1000">
                          <a:effectLst/>
                        </a:rPr>
                        <a:t>g Dih</a:t>
                      </a:r>
                      <a:r>
                        <a:rPr lang="id-ID" sz="1000" spc="-5">
                          <a:effectLst/>
                        </a:rPr>
                        <a:t>a</a:t>
                      </a:r>
                      <a:r>
                        <a:rPr lang="id-ID" sz="1000">
                          <a:effectLst/>
                        </a:rPr>
                        <a:t>ra</a:t>
                      </a:r>
                      <a:r>
                        <a:rPr lang="id-ID" sz="1000" spc="-5">
                          <a:effectLst/>
                        </a:rPr>
                        <a:t>p</a:t>
                      </a:r>
                      <a:r>
                        <a:rPr lang="id-ID" sz="1000" spc="5">
                          <a:effectLst/>
                        </a:rPr>
                        <a:t>k</a:t>
                      </a:r>
                      <a:r>
                        <a:rPr lang="id-ID" sz="1000" spc="-5">
                          <a:effectLst/>
                        </a:rPr>
                        <a:t>a</a:t>
                      </a:r>
                      <a:r>
                        <a:rPr lang="id-ID" sz="1000">
                          <a:effectLst/>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1615" marR="226060" algn="ctr">
                        <a:lnSpc>
                          <a:spcPts val="1130"/>
                        </a:lnSpc>
                        <a:spcAft>
                          <a:spcPts val="0"/>
                        </a:spcAft>
                      </a:pPr>
                      <a:r>
                        <a:rPr lang="id-ID" sz="10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250" marR="224790" algn="ctr">
                        <a:lnSpc>
                          <a:spcPts val="1130"/>
                        </a:lnSpc>
                        <a:spcAft>
                          <a:spcPts val="0"/>
                        </a:spcAft>
                      </a:pPr>
                      <a:r>
                        <a:rPr lang="id-ID" sz="1000">
                          <a:effectLst/>
                        </a:rPr>
                        <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3355" marR="175260" algn="ctr">
                        <a:lnSpc>
                          <a:spcPts val="1130"/>
                        </a:lnSpc>
                        <a:spcAft>
                          <a:spcPts val="0"/>
                        </a:spcAft>
                      </a:pPr>
                      <a:r>
                        <a:rPr lang="id-ID" sz="1000" dirty="0">
                          <a:effectLst/>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16791895"/>
                  </a:ext>
                </a:extLst>
              </a:tr>
            </a:tbl>
          </a:graphicData>
        </a:graphic>
      </p:graphicFrame>
    </p:spTree>
    <p:extLst>
      <p:ext uri="{BB962C8B-B14F-4D97-AF65-F5344CB8AC3E}">
        <p14:creationId xmlns:p14="http://schemas.microsoft.com/office/powerpoint/2010/main" val="2268969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a:t>Partisi</a:t>
            </a:r>
            <a:r>
              <a:rPr lang="en-US" dirty="0"/>
              <a:t> </a:t>
            </a:r>
            <a:r>
              <a:rPr lang="en-US" dirty="0" err="1"/>
              <a:t>salah</a:t>
            </a:r>
            <a:r>
              <a:rPr lang="en-US" dirty="0"/>
              <a:t> </a:t>
            </a:r>
            <a:r>
              <a:rPr lang="en-US" dirty="0" err="1"/>
              <a:t>dari</a:t>
            </a:r>
            <a:r>
              <a:rPr lang="en-US" dirty="0"/>
              <a:t> </a:t>
            </a:r>
            <a:r>
              <a:rPr lang="en-US" dirty="0" err="1"/>
              <a:t>hasil</a:t>
            </a:r>
            <a:r>
              <a:rPr lang="en-US" dirty="0"/>
              <a:t> </a:t>
            </a:r>
            <a:r>
              <a:rPr lang="en-US" dirty="0" err="1"/>
              <a:t>nilai</a:t>
            </a:r>
            <a:r>
              <a:rPr lang="en-US" dirty="0"/>
              <a:t> </a:t>
            </a:r>
            <a:r>
              <a:rPr lang="en-US" dirty="0" err="1"/>
              <a:t>gradasi</a:t>
            </a:r>
            <a:r>
              <a:rPr lang="en-US" dirty="0"/>
              <a:t> yang </a:t>
            </a:r>
            <a:r>
              <a:rPr lang="en-US" dirty="0" err="1"/>
              <a:t>digunakan</a:t>
            </a:r>
            <a:r>
              <a:rPr lang="en-US" dirty="0"/>
              <a:t> </a:t>
            </a:r>
            <a:r>
              <a:rPr lang="en-US" dirty="0" err="1"/>
              <a:t>pada</a:t>
            </a:r>
            <a:r>
              <a:rPr lang="en-US" dirty="0"/>
              <a:t> </a:t>
            </a:r>
            <a:r>
              <a:rPr lang="en-US" dirty="0" err="1"/>
              <a:t>contoh</a:t>
            </a:r>
            <a:r>
              <a:rPr lang="en-US" dirty="0"/>
              <a:t> equivalence partitioning, (</a:t>
            </a:r>
            <a:r>
              <a:rPr lang="en-US" dirty="0" err="1"/>
              <a:t>seperti</a:t>
            </a:r>
            <a:r>
              <a:rPr lang="en-US" dirty="0"/>
              <a:t> E, A+ </a:t>
            </a:r>
            <a:r>
              <a:rPr lang="en-US" dirty="0" err="1"/>
              <a:t>dan</a:t>
            </a:r>
            <a:r>
              <a:rPr lang="en-US" dirty="0"/>
              <a:t> null), </a:t>
            </a:r>
            <a:r>
              <a:rPr lang="en-US" dirty="0" err="1"/>
              <a:t>tidak</a:t>
            </a:r>
            <a:r>
              <a:rPr lang="en-US" dirty="0"/>
              <a:t> </a:t>
            </a:r>
            <a:r>
              <a:rPr lang="en-US" dirty="0" err="1"/>
              <a:t>mempunyai</a:t>
            </a:r>
            <a:r>
              <a:rPr lang="en-US" dirty="0"/>
              <a:t> </a:t>
            </a:r>
            <a:r>
              <a:rPr lang="en-US" dirty="0" err="1"/>
              <a:t>batasan</a:t>
            </a:r>
            <a:r>
              <a:rPr lang="en-US" dirty="0"/>
              <a:t> yang </a:t>
            </a:r>
            <a:r>
              <a:rPr lang="en-US" dirty="0" err="1"/>
              <a:t>dapat</a:t>
            </a:r>
            <a:r>
              <a:rPr lang="en-US" dirty="0"/>
              <a:t> </a:t>
            </a:r>
            <a:r>
              <a:rPr lang="en-US" dirty="0" err="1"/>
              <a:t>diidentifikasikan</a:t>
            </a:r>
            <a:r>
              <a:rPr lang="en-US" dirty="0"/>
              <a:t>, </a:t>
            </a:r>
            <a:r>
              <a:rPr lang="en-US" dirty="0" err="1"/>
              <a:t>sehingga</a:t>
            </a:r>
            <a:r>
              <a:rPr lang="en-US" dirty="0"/>
              <a:t> </a:t>
            </a:r>
            <a:r>
              <a:rPr lang="en-US" dirty="0" err="1"/>
              <a:t>tidak</a:t>
            </a:r>
            <a:r>
              <a:rPr lang="en-US" dirty="0"/>
              <a:t> </a:t>
            </a:r>
            <a:r>
              <a:rPr lang="en-US" dirty="0" err="1"/>
              <a:t>dapat</a:t>
            </a:r>
            <a:r>
              <a:rPr lang="en-US" dirty="0"/>
              <a:t> </a:t>
            </a:r>
            <a:r>
              <a:rPr lang="en-US" dirty="0" err="1"/>
              <a:t>dibuatkan</a:t>
            </a:r>
            <a:r>
              <a:rPr lang="en-US" dirty="0"/>
              <a:t> test cases yang </a:t>
            </a:r>
            <a:r>
              <a:rPr lang="en-US" dirty="0" err="1"/>
              <a:t>berdasarkan</a:t>
            </a:r>
            <a:r>
              <a:rPr lang="en-US" dirty="0"/>
              <a:t> </a:t>
            </a:r>
            <a:r>
              <a:rPr lang="en-US" dirty="0" err="1"/>
              <a:t>nilai</a:t>
            </a:r>
            <a:r>
              <a:rPr lang="en-US" dirty="0"/>
              <a:t> </a:t>
            </a:r>
            <a:r>
              <a:rPr lang="en-US" dirty="0" err="1"/>
              <a:t>batasan-batasannya</a:t>
            </a:r>
            <a:r>
              <a:rPr lang="en-US" dirty="0"/>
              <a:t>.</a:t>
            </a:r>
          </a:p>
          <a:p>
            <a:r>
              <a:rPr lang="en-US" dirty="0" err="1"/>
              <a:t>Sebagai</a:t>
            </a:r>
            <a:r>
              <a:rPr lang="en-US" dirty="0"/>
              <a:t> </a:t>
            </a:r>
            <a:r>
              <a:rPr lang="en-US" dirty="0" err="1"/>
              <a:t>catatan</a:t>
            </a:r>
            <a:r>
              <a:rPr lang="en-US" dirty="0"/>
              <a:t>, </a:t>
            </a:r>
            <a:r>
              <a:rPr lang="en-US" dirty="0" err="1"/>
              <a:t>ada</a:t>
            </a:r>
            <a:r>
              <a:rPr lang="en-US" dirty="0"/>
              <a:t> </a:t>
            </a:r>
            <a:r>
              <a:rPr lang="en-US" dirty="0" err="1"/>
              <a:t>banyak</a:t>
            </a:r>
            <a:r>
              <a:rPr lang="en-US" dirty="0"/>
              <a:t> </a:t>
            </a:r>
            <a:r>
              <a:rPr lang="en-US" dirty="0" err="1"/>
              <a:t>partisi</a:t>
            </a:r>
            <a:r>
              <a:rPr lang="en-US" dirty="0"/>
              <a:t> </a:t>
            </a:r>
            <a:r>
              <a:rPr lang="en-US" dirty="0" err="1"/>
              <a:t>teridentifikasi</a:t>
            </a:r>
            <a:r>
              <a:rPr lang="en-US" dirty="0"/>
              <a:t> yang </a:t>
            </a:r>
            <a:r>
              <a:rPr lang="en-US" dirty="0" err="1"/>
              <a:t>terikat</a:t>
            </a:r>
            <a:r>
              <a:rPr lang="en-US" dirty="0"/>
              <a:t> </a:t>
            </a:r>
            <a:r>
              <a:rPr lang="en-US" dirty="0" err="1"/>
              <a:t>hanya</a:t>
            </a:r>
            <a:r>
              <a:rPr lang="en-US" dirty="0"/>
              <a:t> </a:t>
            </a:r>
            <a:r>
              <a:rPr lang="en-US" dirty="0" err="1"/>
              <a:t>pada</a:t>
            </a:r>
            <a:r>
              <a:rPr lang="en-US" dirty="0"/>
              <a:t> </a:t>
            </a:r>
            <a:r>
              <a:rPr lang="en-US" dirty="0" err="1"/>
              <a:t>satu</a:t>
            </a:r>
            <a:r>
              <a:rPr lang="en-US" dirty="0"/>
              <a:t> </a:t>
            </a:r>
            <a:r>
              <a:rPr lang="en-US" dirty="0" err="1"/>
              <a:t>sisi</a:t>
            </a:r>
            <a:r>
              <a:rPr lang="en-US" dirty="0"/>
              <a:t>, </a:t>
            </a:r>
            <a:r>
              <a:rPr lang="en-US" dirty="0" err="1"/>
              <a:t>seperti</a:t>
            </a:r>
            <a:r>
              <a:rPr lang="en-US" dirty="0"/>
              <a:t>:</a:t>
            </a:r>
          </a:p>
          <a:p>
            <a:pPr lvl="1"/>
            <a:r>
              <a:rPr lang="en-US" dirty="0" err="1" smtClean="0"/>
              <a:t>Nilai</a:t>
            </a:r>
            <a:r>
              <a:rPr lang="en-US" dirty="0" smtClean="0"/>
              <a:t> </a:t>
            </a:r>
            <a:r>
              <a:rPr lang="en-US" dirty="0" err="1"/>
              <a:t>Ujian</a:t>
            </a:r>
            <a:r>
              <a:rPr lang="en-US" dirty="0"/>
              <a:t> &gt; 75</a:t>
            </a:r>
          </a:p>
          <a:p>
            <a:pPr lvl="1"/>
            <a:r>
              <a:rPr lang="en-US" dirty="0" err="1" smtClean="0"/>
              <a:t>Nilai</a:t>
            </a:r>
            <a:r>
              <a:rPr lang="en-US" dirty="0" smtClean="0"/>
              <a:t> </a:t>
            </a:r>
            <a:r>
              <a:rPr lang="en-US" dirty="0" err="1"/>
              <a:t>Ujian</a:t>
            </a:r>
            <a:r>
              <a:rPr lang="en-US" dirty="0"/>
              <a:t> &lt; 0</a:t>
            </a:r>
          </a:p>
          <a:p>
            <a:pPr lvl="1"/>
            <a:r>
              <a:rPr lang="en-US" dirty="0" err="1" smtClean="0"/>
              <a:t>Nilai</a:t>
            </a:r>
            <a:r>
              <a:rPr lang="en-US" dirty="0" smtClean="0"/>
              <a:t> </a:t>
            </a:r>
            <a:r>
              <a:rPr lang="en-US" dirty="0" err="1"/>
              <a:t>Tugas</a:t>
            </a:r>
            <a:r>
              <a:rPr lang="en-US" dirty="0"/>
              <a:t> &gt; 25</a:t>
            </a:r>
          </a:p>
          <a:p>
            <a:pPr lvl="1"/>
            <a:r>
              <a:rPr lang="en-US" dirty="0" err="1" smtClean="0"/>
              <a:t>Nilai</a:t>
            </a:r>
            <a:r>
              <a:rPr lang="en-US" dirty="0" smtClean="0"/>
              <a:t> </a:t>
            </a:r>
            <a:r>
              <a:rPr lang="en-US" dirty="0" err="1"/>
              <a:t>Tugas</a:t>
            </a:r>
            <a:r>
              <a:rPr lang="en-US" dirty="0"/>
              <a:t> &lt; 0</a:t>
            </a:r>
          </a:p>
          <a:p>
            <a:pPr lvl="1"/>
            <a:r>
              <a:rPr lang="en-US" dirty="0" smtClean="0"/>
              <a:t>Total </a:t>
            </a:r>
            <a:r>
              <a:rPr lang="en-US" dirty="0" err="1"/>
              <a:t>Nilai</a:t>
            </a:r>
            <a:r>
              <a:rPr lang="en-US" dirty="0"/>
              <a:t> (</a:t>
            </a:r>
            <a:r>
              <a:rPr lang="en-US" dirty="0" err="1"/>
              <a:t>Nilai</a:t>
            </a:r>
            <a:r>
              <a:rPr lang="en-US" dirty="0"/>
              <a:t> </a:t>
            </a:r>
            <a:r>
              <a:rPr lang="en-US" dirty="0" err="1"/>
              <a:t>Ujian</a:t>
            </a:r>
            <a:r>
              <a:rPr lang="en-US" dirty="0"/>
              <a:t> + </a:t>
            </a:r>
            <a:r>
              <a:rPr lang="en-US" dirty="0" err="1"/>
              <a:t>Nilai</a:t>
            </a:r>
            <a:r>
              <a:rPr lang="en-US" dirty="0"/>
              <a:t> </a:t>
            </a:r>
            <a:r>
              <a:rPr lang="en-US" dirty="0" err="1"/>
              <a:t>Tugas</a:t>
            </a:r>
            <a:r>
              <a:rPr lang="en-US" dirty="0"/>
              <a:t>) &gt; 100</a:t>
            </a:r>
          </a:p>
          <a:p>
            <a:pPr lvl="1"/>
            <a:r>
              <a:rPr lang="en-US" dirty="0" smtClean="0"/>
              <a:t>Total </a:t>
            </a:r>
            <a:r>
              <a:rPr lang="en-US" dirty="0" err="1"/>
              <a:t>Nilai</a:t>
            </a:r>
            <a:r>
              <a:rPr lang="en-US" dirty="0"/>
              <a:t> (</a:t>
            </a:r>
            <a:r>
              <a:rPr lang="en-US" dirty="0" err="1"/>
              <a:t>Nilai</a:t>
            </a:r>
            <a:r>
              <a:rPr lang="en-US" dirty="0"/>
              <a:t> </a:t>
            </a:r>
            <a:r>
              <a:rPr lang="en-US" dirty="0" err="1"/>
              <a:t>Ujian</a:t>
            </a:r>
            <a:r>
              <a:rPr lang="en-US" dirty="0"/>
              <a:t> + </a:t>
            </a:r>
            <a:r>
              <a:rPr lang="en-US" dirty="0" err="1"/>
              <a:t>Nilai</a:t>
            </a:r>
            <a:r>
              <a:rPr lang="en-US" dirty="0"/>
              <a:t> </a:t>
            </a:r>
            <a:r>
              <a:rPr lang="en-US" dirty="0" err="1"/>
              <a:t>Tugas</a:t>
            </a:r>
            <a:r>
              <a:rPr lang="en-US" dirty="0"/>
              <a:t>) &lt; </a:t>
            </a:r>
            <a:r>
              <a:rPr lang="en-US" dirty="0" smtClean="0"/>
              <a:t>0</a:t>
            </a:r>
            <a:endParaRPr lang="en-US" dirty="0"/>
          </a:p>
          <a:p>
            <a:r>
              <a:rPr lang="en-US" dirty="0" err="1"/>
              <a:t>Partisi-partisi</a:t>
            </a:r>
            <a:r>
              <a:rPr lang="en-US" dirty="0"/>
              <a:t> </a:t>
            </a:r>
            <a:r>
              <a:rPr lang="en-US" dirty="0" err="1"/>
              <a:t>ini</a:t>
            </a:r>
            <a:r>
              <a:rPr lang="en-US" dirty="0"/>
              <a:t> </a:t>
            </a:r>
            <a:r>
              <a:rPr lang="en-US" dirty="0" err="1"/>
              <a:t>akan</a:t>
            </a:r>
            <a:r>
              <a:rPr lang="en-US" dirty="0"/>
              <a:t> </a:t>
            </a:r>
            <a:r>
              <a:rPr lang="en-US" dirty="0" err="1"/>
              <a:t>diasumsikan</a:t>
            </a:r>
            <a:r>
              <a:rPr lang="en-US" dirty="0"/>
              <a:t> </a:t>
            </a:r>
            <a:r>
              <a:rPr lang="en-US" dirty="0" err="1"/>
              <a:t>terikat</a:t>
            </a:r>
            <a:r>
              <a:rPr lang="en-US" dirty="0"/>
              <a:t> </a:t>
            </a:r>
            <a:r>
              <a:rPr lang="en-US" dirty="0" err="1"/>
              <a:t>oleh</a:t>
            </a:r>
            <a:r>
              <a:rPr lang="en-US" dirty="0"/>
              <a:t> </a:t>
            </a:r>
            <a:r>
              <a:rPr lang="en-US" dirty="0" err="1"/>
              <a:t>tipe</a:t>
            </a:r>
            <a:r>
              <a:rPr lang="en-US" dirty="0"/>
              <a:t> data yang </a:t>
            </a:r>
            <a:r>
              <a:rPr lang="en-US" dirty="0" err="1"/>
              <a:t>digunakan</a:t>
            </a:r>
            <a:r>
              <a:rPr lang="en-US" dirty="0"/>
              <a:t> </a:t>
            </a:r>
            <a:r>
              <a:rPr lang="en-US" dirty="0" err="1"/>
              <a:t>sebagai</a:t>
            </a:r>
            <a:r>
              <a:rPr lang="en-US" dirty="0"/>
              <a:t> </a:t>
            </a:r>
            <a:r>
              <a:rPr lang="en-US" dirty="0" err="1"/>
              <a:t>masukan</a:t>
            </a:r>
            <a:r>
              <a:rPr lang="en-US" dirty="0"/>
              <a:t> </a:t>
            </a:r>
            <a:r>
              <a:rPr lang="en-US" dirty="0" err="1"/>
              <a:t>atau</a:t>
            </a:r>
            <a:r>
              <a:rPr lang="en-US" dirty="0"/>
              <a:t> </a:t>
            </a:r>
            <a:r>
              <a:rPr lang="en-US" dirty="0" err="1"/>
              <a:t>keluaran</a:t>
            </a:r>
            <a:r>
              <a:rPr lang="en-US" dirty="0"/>
              <a:t>. </a:t>
            </a:r>
            <a:r>
              <a:rPr lang="en-US" dirty="0" err="1"/>
              <a:t>Contoh</a:t>
            </a:r>
            <a:r>
              <a:rPr lang="en-US" dirty="0"/>
              <a:t>, 16 bit integers </a:t>
            </a:r>
            <a:r>
              <a:rPr lang="en-US" dirty="0" err="1"/>
              <a:t>mempunyai</a:t>
            </a:r>
            <a:r>
              <a:rPr lang="en-US" dirty="0"/>
              <a:t> </a:t>
            </a:r>
            <a:r>
              <a:rPr lang="en-US" dirty="0" err="1"/>
              <a:t>batasan</a:t>
            </a:r>
            <a:r>
              <a:rPr lang="en-US" dirty="0"/>
              <a:t> 32767 </a:t>
            </a:r>
            <a:r>
              <a:rPr lang="en-US" dirty="0" err="1"/>
              <a:t>dan</a:t>
            </a:r>
            <a:r>
              <a:rPr lang="en-US" dirty="0"/>
              <a:t> –32768.</a:t>
            </a:r>
          </a:p>
          <a:p>
            <a:endParaRPr lang="en-US" dirty="0"/>
          </a:p>
        </p:txBody>
      </p:sp>
    </p:spTree>
    <p:extLst>
      <p:ext uri="{BB962C8B-B14F-4D97-AF65-F5344CB8AC3E}">
        <p14:creationId xmlns:p14="http://schemas.microsoft.com/office/powerpoint/2010/main" val="1757250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Maka dapat dibuat </a:t>
            </a:r>
            <a:r>
              <a:rPr lang="id-ID" i="1" dirty="0"/>
              <a:t>test cases </a:t>
            </a:r>
            <a:r>
              <a:rPr lang="id-ID" dirty="0"/>
              <a:t>untuk nilai Ujian sebagai berikut:</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4329707"/>
              </p:ext>
            </p:extLst>
          </p:nvPr>
        </p:nvGraphicFramePr>
        <p:xfrm>
          <a:off x="1216499" y="2721502"/>
          <a:ext cx="5055235" cy="1151255"/>
        </p:xfrm>
        <a:graphic>
          <a:graphicData uri="http://schemas.openxmlformats.org/drawingml/2006/table">
            <a:tbl>
              <a:tblPr/>
              <a:tblGrid>
                <a:gridCol w="1550035">
                  <a:extLst>
                    <a:ext uri="{9D8B030D-6E8A-4147-A177-3AD203B41FA5}">
                      <a16:colId xmlns:a16="http://schemas.microsoft.com/office/drawing/2014/main" val="2104564744"/>
                    </a:ext>
                  </a:extLst>
                </a:gridCol>
                <a:gridCol w="584200">
                  <a:extLst>
                    <a:ext uri="{9D8B030D-6E8A-4147-A177-3AD203B41FA5}">
                      <a16:colId xmlns:a16="http://schemas.microsoft.com/office/drawing/2014/main" val="1828293972"/>
                    </a:ext>
                  </a:extLst>
                </a:gridCol>
                <a:gridCol w="583565">
                  <a:extLst>
                    <a:ext uri="{9D8B030D-6E8A-4147-A177-3AD203B41FA5}">
                      <a16:colId xmlns:a16="http://schemas.microsoft.com/office/drawing/2014/main" val="3855698823"/>
                    </a:ext>
                  </a:extLst>
                </a:gridCol>
                <a:gridCol w="584835">
                  <a:extLst>
                    <a:ext uri="{9D8B030D-6E8A-4147-A177-3AD203B41FA5}">
                      <a16:colId xmlns:a16="http://schemas.microsoft.com/office/drawing/2014/main" val="988507520"/>
                    </a:ext>
                  </a:extLst>
                </a:gridCol>
                <a:gridCol w="584200">
                  <a:extLst>
                    <a:ext uri="{9D8B030D-6E8A-4147-A177-3AD203B41FA5}">
                      <a16:colId xmlns:a16="http://schemas.microsoft.com/office/drawing/2014/main" val="4054952208"/>
                    </a:ext>
                  </a:extLst>
                </a:gridCol>
                <a:gridCol w="583565">
                  <a:extLst>
                    <a:ext uri="{9D8B030D-6E8A-4147-A177-3AD203B41FA5}">
                      <a16:colId xmlns:a16="http://schemas.microsoft.com/office/drawing/2014/main" val="2950340088"/>
                    </a:ext>
                  </a:extLst>
                </a:gridCol>
                <a:gridCol w="584835">
                  <a:extLst>
                    <a:ext uri="{9D8B030D-6E8A-4147-A177-3AD203B41FA5}">
                      <a16:colId xmlns:a16="http://schemas.microsoft.com/office/drawing/2014/main" val="4196600208"/>
                    </a:ext>
                  </a:extLst>
                </a:gridCol>
              </a:tblGrid>
              <a:tr h="232410">
                <a:tc>
                  <a:txBody>
                    <a:bodyPr/>
                    <a:lstStyle/>
                    <a:p>
                      <a:pPr marL="6350">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Test</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 </a:t>
                      </a:r>
                      <a:r>
                        <a:rPr lang="id-ID" sz="1000" b="1">
                          <a:effectLst/>
                          <a:latin typeface="Arial" panose="020B0604020202020204" pitchFamily="34" charset="0"/>
                          <a:ea typeface="Times New Roman" panose="02020603050405020304" pitchFamily="18" charset="0"/>
                          <a:cs typeface="Times New Roman" panose="02020603050405020304" pitchFamily="18" charset="0"/>
                        </a:rPr>
                        <a:t>Ca</a:t>
                      </a:r>
                      <a:r>
                        <a:rPr lang="id-ID" sz="1000" b="1" spc="-5">
                          <a:effectLst/>
                          <a:latin typeface="Arial" panose="020B0604020202020204" pitchFamily="34" charset="0"/>
                          <a:ea typeface="Times New Roman" panose="02020603050405020304" pitchFamily="18" charset="0"/>
                          <a:cs typeface="Times New Roman" panose="02020603050405020304" pitchFamily="18" charset="0"/>
                        </a:rPr>
                        <a:t>s</a:t>
                      </a:r>
                      <a:r>
                        <a:rPr lang="id-ID" sz="1000" b="1">
                          <a:effectLst/>
                          <a:latin typeface="Arial" panose="020B0604020202020204" pitchFamily="34" charset="0"/>
                          <a:ea typeface="Times New Roman" panose="02020603050405020304" pitchFamily="18" charset="0"/>
                          <a:cs typeface="Times New Roman" panose="02020603050405020304" pitchFamily="18" charset="0"/>
                        </a:rPr>
                        <a:t>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4945" marR="195580"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4945" marR="19494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5580" marR="19494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4945" marR="195580"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31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4945" marR="19494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32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195580" marR="194945" algn="ctr">
                        <a:lnSpc>
                          <a:spcPct val="115000"/>
                        </a:lnSpc>
                        <a:spcBef>
                          <a:spcPts val="10"/>
                        </a:spcBef>
                        <a:spcAft>
                          <a:spcPts val="0"/>
                        </a:spcAft>
                      </a:pPr>
                      <a:r>
                        <a:rPr lang="id-ID" sz="1000" b="1">
                          <a:effectLst/>
                          <a:latin typeface="Arial" panose="020B0604020202020204" pitchFamily="34" charset="0"/>
                          <a:ea typeface="Times New Roman" panose="02020603050405020304" pitchFamily="18" charset="0"/>
                          <a:cs typeface="Times New Roman" panose="02020603050405020304" pitchFamily="18" charset="0"/>
                        </a:rPr>
                        <a:t>33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327872456"/>
                  </a:ext>
                </a:extLst>
              </a:tr>
              <a:tr h="228600">
                <a:tc>
                  <a:txBody>
                    <a:bodyPr/>
                    <a:lstStyle/>
                    <a:p>
                      <a:pPr marL="635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(Uj</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i</a:t>
                      </a:r>
                      <a:r>
                        <a:rPr lang="id-ID" sz="1000">
                          <a:effectLst/>
                          <a:latin typeface="Arial" panose="020B0604020202020204" pitchFamily="34" charset="0"/>
                          <a:ea typeface="Times New Roman" panose="02020603050405020304" pitchFamily="18" charset="0"/>
                          <a:cs typeface="Times New Roman" panose="02020603050405020304" pitchFamily="18" charset="0"/>
                        </a:rPr>
                        <a:t>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327</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6</a:t>
                      </a:r>
                      <a:r>
                        <a:rPr lang="id-ID" sz="1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327</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6</a:t>
                      </a:r>
                      <a:r>
                        <a:rPr lang="id-ID" sz="1000">
                          <a:effectLst/>
                          <a:latin typeface="Arial" panose="020B0604020202020204" pitchFamily="34" charset="0"/>
                          <a:ea typeface="Times New Roman" panose="02020603050405020304" pitchFamily="18" charset="0"/>
                          <a:cs typeface="Times New Roman" panose="02020603050405020304" pitchFamily="18" charset="0"/>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2395">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327</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6</a:t>
                      </a:r>
                      <a:r>
                        <a:rPr lang="id-ID" sz="1000">
                          <a:effectLst/>
                          <a:latin typeface="Arial" panose="020B0604020202020204" pitchFamily="34" charset="0"/>
                          <a:ea typeface="Times New Roman" panose="02020603050405020304" pitchFamily="18" charset="0"/>
                          <a:cs typeface="Times New Roman" panose="02020603050405020304" pitchFamily="18" charset="0"/>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7</a:t>
                      </a:r>
                      <a:r>
                        <a:rPr lang="id-ID" sz="1000">
                          <a:effectLst/>
                          <a:latin typeface="Arial" panose="020B0604020202020204" pitchFamily="34" charset="0"/>
                          <a:ea typeface="Times New Roman" panose="02020603050405020304" pitchFamily="18" charset="0"/>
                          <a:cs typeface="Times New Roman" panose="02020603050405020304" pitchFamily="18" charset="0"/>
                        </a:rPr>
                        <a:t>69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7</a:t>
                      </a:r>
                      <a:r>
                        <a:rPr lang="id-ID" sz="1000">
                          <a:effectLst/>
                          <a:latin typeface="Arial" panose="020B0604020202020204" pitchFamily="34" charset="0"/>
                          <a:ea typeface="Times New Roman" panose="02020603050405020304" pitchFamily="18" charset="0"/>
                          <a:cs typeface="Times New Roman" panose="02020603050405020304" pitchFamily="18" charset="0"/>
                        </a:rPr>
                        <a:t>68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7</a:t>
                      </a:r>
                      <a:r>
                        <a:rPr lang="id-ID" sz="1000">
                          <a:effectLst/>
                          <a:latin typeface="Arial" panose="020B0604020202020204" pitchFamily="34" charset="0"/>
                          <a:ea typeface="Times New Roman" panose="02020603050405020304" pitchFamily="18" charset="0"/>
                          <a:cs typeface="Times New Roman" panose="02020603050405020304" pitchFamily="18" charset="0"/>
                        </a:rPr>
                        <a:t>67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6538288"/>
                  </a:ext>
                </a:extLst>
              </a:tr>
              <a:tr h="226695">
                <a:tc>
                  <a:txBody>
                    <a:bodyPr/>
                    <a:lstStyle/>
                    <a:p>
                      <a:pPr marL="635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Mas</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 (T</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u</a:t>
                      </a:r>
                      <a:r>
                        <a:rPr lang="id-ID" sz="1000">
                          <a:effectLst/>
                          <a:latin typeface="Arial" panose="020B0604020202020204" pitchFamily="34" charset="0"/>
                          <a:ea typeface="Times New Roman" panose="02020603050405020304" pitchFamily="18" charset="0"/>
                          <a:cs typeface="Times New Roman" panose="02020603050405020304" pitchFamily="18" charset="0"/>
                        </a:rPr>
                        <a:t>gas)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4945" marR="195580"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4945" marR="19494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5580" marR="19494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4945" marR="195580"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4945" marR="19494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5580" marR="19494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256648"/>
                  </a:ext>
                </a:extLst>
              </a:tr>
              <a:tr h="236855">
                <a:tc>
                  <a:txBody>
                    <a:bodyPr/>
                    <a:lstStyle/>
                    <a:p>
                      <a:pPr marL="6350">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Nilai Batasan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673735" marR="67373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327</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6</a:t>
                      </a:r>
                      <a:r>
                        <a:rPr lang="id-ID" sz="1000">
                          <a:effectLst/>
                          <a:latin typeface="Arial" panose="020B0604020202020204" pitchFamily="34" charset="0"/>
                          <a:ea typeface="Times New Roman" panose="02020603050405020304" pitchFamily="18" charset="0"/>
                          <a:cs typeface="Times New Roman" panose="02020603050405020304" pitchFamily="18" charset="0"/>
                        </a:rPr>
                        <a:t>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651510" marR="653415" algn="ctr">
                        <a:lnSpc>
                          <a:spcPct val="115000"/>
                        </a:lnSpc>
                        <a:spcBef>
                          <a:spcPts val="55"/>
                        </a:spcBef>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-32</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7</a:t>
                      </a:r>
                      <a:r>
                        <a:rPr lang="id-ID" sz="1000">
                          <a:effectLst/>
                          <a:latin typeface="Arial" panose="020B0604020202020204" pitchFamily="34" charset="0"/>
                          <a:ea typeface="Times New Roman" panose="02020603050405020304" pitchFamily="18" charset="0"/>
                          <a:cs typeface="Times New Roman" panose="02020603050405020304" pitchFamily="18" charset="0"/>
                        </a:rPr>
                        <a:t>68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55952138"/>
                  </a:ext>
                </a:extLst>
              </a:tr>
              <a:tr h="226695">
                <a:tc>
                  <a:txBody>
                    <a:bodyPr/>
                    <a:lstStyle/>
                    <a:p>
                      <a:pPr marL="6350">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Keluaran ya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n</a:t>
                      </a:r>
                      <a:r>
                        <a:rPr lang="id-ID" sz="1000">
                          <a:effectLst/>
                          <a:latin typeface="Arial" panose="020B0604020202020204" pitchFamily="34" charset="0"/>
                          <a:ea typeface="Times New Roman" panose="02020603050405020304" pitchFamily="18" charset="0"/>
                          <a:cs typeface="Times New Roman" panose="02020603050405020304" pitchFamily="18" charset="0"/>
                        </a:rPr>
                        <a:t>g Dih</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ra</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p</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k</a:t>
                      </a:r>
                      <a:r>
                        <a:rPr lang="id-ID" sz="1000" spc="-5">
                          <a:effectLst/>
                          <a:latin typeface="Arial" panose="020B0604020202020204" pitchFamily="34" charset="0"/>
                          <a:ea typeface="Times New Roman" panose="02020603050405020304" pitchFamily="18" charset="0"/>
                          <a:cs typeface="Times New Roman" panose="02020603050405020304" pitchFamily="18" charset="0"/>
                        </a:rPr>
                        <a:t>a</a:t>
                      </a:r>
                      <a:r>
                        <a:rPr lang="id-ID" sz="1000">
                          <a:effectLst/>
                          <a:latin typeface="Arial" panose="020B0604020202020204" pitchFamily="34" charset="0"/>
                          <a:ea typeface="Times New Roman" panose="02020603050405020304" pitchFamily="18" charset="0"/>
                          <a:cs typeface="Times New Roman" panose="02020603050405020304" pitchFamily="18" charset="0"/>
                        </a:rPr>
                        <a:t>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2720" marR="17589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355" marR="175260"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990" marR="17462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355" marR="17589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355" marR="174625" algn="ctr">
                        <a:lnSpc>
                          <a:spcPts val="1130"/>
                        </a:lnSpc>
                        <a:spcAft>
                          <a:spcPts val="0"/>
                        </a:spcAft>
                      </a:pPr>
                      <a:r>
                        <a:rPr lang="id-ID" sz="100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990" marR="174625" algn="ctr">
                        <a:lnSpc>
                          <a:spcPts val="1130"/>
                        </a:lnSpc>
                        <a:spcAft>
                          <a:spcPts val="0"/>
                        </a:spcAft>
                      </a:pPr>
                      <a:r>
                        <a:rPr lang="id-ID" sz="1000" dirty="0">
                          <a:effectLst/>
                          <a:latin typeface="Arial" panose="020B0604020202020204" pitchFamily="34" charset="0"/>
                          <a:ea typeface="Times New Roman" panose="02020603050405020304" pitchFamily="18" charset="0"/>
                          <a:cs typeface="Times New Roman" panose="02020603050405020304" pitchFamily="18" charset="0"/>
                        </a:rPr>
                        <a:t>FM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6754161"/>
                  </a:ext>
                </a:extLst>
              </a:tr>
            </a:tbl>
          </a:graphicData>
        </a:graphic>
      </p:graphicFrame>
    </p:spTree>
    <p:extLst>
      <p:ext uri="{BB962C8B-B14F-4D97-AF65-F5344CB8AC3E}">
        <p14:creationId xmlns:p14="http://schemas.microsoft.com/office/powerpoint/2010/main" val="3785872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Cause – Effect Graphing Techniques</a:t>
            </a:r>
            <a:endParaRPr lang="en-US" dirty="0"/>
          </a:p>
        </p:txBody>
      </p:sp>
      <p:sp>
        <p:nvSpPr>
          <p:cNvPr id="3" name="Content Placeholder 2"/>
          <p:cNvSpPr>
            <a:spLocks noGrp="1"/>
          </p:cNvSpPr>
          <p:nvPr>
            <p:ph idx="1"/>
          </p:nvPr>
        </p:nvSpPr>
        <p:spPr/>
        <p:txBody>
          <a:bodyPr>
            <a:normAutofit/>
          </a:bodyPr>
          <a:lstStyle/>
          <a:p>
            <a:pPr marL="0" indent="0">
              <a:buNone/>
            </a:pPr>
            <a:r>
              <a:rPr lang="en-US" dirty="0" err="1"/>
              <a:t>Merupakan</a:t>
            </a:r>
            <a:r>
              <a:rPr lang="en-US" dirty="0"/>
              <a:t> </a:t>
            </a:r>
            <a:r>
              <a:rPr lang="en-US" dirty="0" err="1"/>
              <a:t>teknik</a:t>
            </a:r>
            <a:r>
              <a:rPr lang="en-US" dirty="0"/>
              <a:t> </a:t>
            </a:r>
            <a:r>
              <a:rPr lang="en-US" dirty="0" err="1"/>
              <a:t>disain</a:t>
            </a:r>
            <a:r>
              <a:rPr lang="en-US" dirty="0"/>
              <a:t> test cases yang </a:t>
            </a:r>
            <a:r>
              <a:rPr lang="en-US" dirty="0" err="1"/>
              <a:t>menggambarkan</a:t>
            </a:r>
            <a:r>
              <a:rPr lang="en-US" dirty="0"/>
              <a:t> </a:t>
            </a:r>
            <a:r>
              <a:rPr lang="en-US" dirty="0" err="1"/>
              <a:t>logika</a:t>
            </a:r>
            <a:r>
              <a:rPr lang="en-US" dirty="0"/>
              <a:t> </a:t>
            </a:r>
            <a:r>
              <a:rPr lang="en-US" dirty="0" err="1"/>
              <a:t>dari</a:t>
            </a:r>
            <a:r>
              <a:rPr lang="en-US" dirty="0"/>
              <a:t> </a:t>
            </a:r>
            <a:r>
              <a:rPr lang="en-US" dirty="0" err="1"/>
              <a:t>kondisi</a:t>
            </a:r>
            <a:r>
              <a:rPr lang="en-US" dirty="0"/>
              <a:t> </a:t>
            </a:r>
            <a:r>
              <a:rPr lang="en-US" dirty="0" err="1"/>
              <a:t>terhadap</a:t>
            </a:r>
            <a:r>
              <a:rPr lang="en-US" dirty="0"/>
              <a:t> </a:t>
            </a:r>
            <a:r>
              <a:rPr lang="en-US" dirty="0" err="1"/>
              <a:t>aksi</a:t>
            </a:r>
            <a:r>
              <a:rPr lang="en-US" dirty="0"/>
              <a:t> yang </a:t>
            </a:r>
            <a:r>
              <a:rPr lang="en-US" dirty="0" err="1"/>
              <a:t>dilakukan</a:t>
            </a:r>
            <a:r>
              <a:rPr lang="en-US" dirty="0"/>
              <a:t>.</a:t>
            </a:r>
          </a:p>
          <a:p>
            <a:pPr marL="0" indent="0" algn="just">
              <a:buNone/>
            </a:pPr>
            <a:r>
              <a:rPr lang="en-US" dirty="0" err="1"/>
              <a:t>Terdapat</a:t>
            </a:r>
            <a:r>
              <a:rPr lang="en-US" dirty="0"/>
              <a:t> </a:t>
            </a:r>
            <a:r>
              <a:rPr lang="en-US" dirty="0" err="1"/>
              <a:t>empat</a:t>
            </a:r>
            <a:r>
              <a:rPr lang="en-US" dirty="0"/>
              <a:t> </a:t>
            </a:r>
            <a:r>
              <a:rPr lang="en-US" dirty="0" err="1"/>
              <a:t>langkah</a:t>
            </a:r>
            <a:r>
              <a:rPr lang="en-US" dirty="0"/>
              <a:t>, </a:t>
            </a:r>
            <a:r>
              <a:rPr lang="en-US" dirty="0" err="1"/>
              <a:t>yaitu</a:t>
            </a:r>
            <a:r>
              <a:rPr lang="en-US" dirty="0"/>
              <a:t>:</a:t>
            </a:r>
          </a:p>
          <a:p>
            <a:pPr marL="541338" indent="-541338" algn="just">
              <a:buNone/>
            </a:pPr>
            <a:r>
              <a:rPr lang="en-US" dirty="0" smtClean="0"/>
              <a:t>1</a:t>
            </a:r>
            <a:r>
              <a:rPr lang="en-US" dirty="0"/>
              <a:t>.  </a:t>
            </a:r>
            <a:r>
              <a:rPr lang="en-US" dirty="0" err="1"/>
              <a:t>Tiap</a:t>
            </a:r>
            <a:r>
              <a:rPr lang="en-US" dirty="0"/>
              <a:t>  </a:t>
            </a:r>
            <a:r>
              <a:rPr lang="en-US" dirty="0" err="1"/>
              <a:t>penyebab</a:t>
            </a:r>
            <a:r>
              <a:rPr lang="en-US" dirty="0"/>
              <a:t>  (</a:t>
            </a:r>
            <a:r>
              <a:rPr lang="en-US" dirty="0" err="1"/>
              <a:t>kondisi</a:t>
            </a:r>
            <a:r>
              <a:rPr lang="en-US" dirty="0"/>
              <a:t>  </a:t>
            </a:r>
            <a:r>
              <a:rPr lang="en-US" dirty="0" err="1"/>
              <a:t>masukan</a:t>
            </a:r>
            <a:r>
              <a:rPr lang="en-US" dirty="0"/>
              <a:t>)  </a:t>
            </a:r>
            <a:r>
              <a:rPr lang="en-US" dirty="0" err="1"/>
              <a:t>dan</a:t>
            </a:r>
            <a:r>
              <a:rPr lang="en-US" dirty="0"/>
              <a:t> </a:t>
            </a:r>
            <a:r>
              <a:rPr lang="en-US" dirty="0" err="1"/>
              <a:t>akibat</a:t>
            </a:r>
            <a:r>
              <a:rPr lang="en-US" dirty="0"/>
              <a:t>  (</a:t>
            </a:r>
            <a:r>
              <a:rPr lang="en-US" dirty="0" err="1"/>
              <a:t>aksi</a:t>
            </a:r>
            <a:r>
              <a:rPr lang="en-US" dirty="0"/>
              <a:t>)  yang  </a:t>
            </a:r>
            <a:r>
              <a:rPr lang="en-US" dirty="0" err="1"/>
              <a:t>ada</a:t>
            </a:r>
            <a:r>
              <a:rPr lang="en-US" dirty="0"/>
              <a:t>  </a:t>
            </a:r>
            <a:r>
              <a:rPr lang="en-US" dirty="0" err="1"/>
              <a:t>pada</a:t>
            </a:r>
            <a:r>
              <a:rPr lang="en-US" dirty="0"/>
              <a:t>  </a:t>
            </a:r>
            <a:r>
              <a:rPr lang="en-US" dirty="0" err="1"/>
              <a:t>suatu</a:t>
            </a:r>
            <a:r>
              <a:rPr lang="en-US" dirty="0"/>
              <a:t>  </a:t>
            </a:r>
            <a:r>
              <a:rPr lang="en-US" dirty="0" err="1" smtClean="0"/>
              <a:t>modul</a:t>
            </a:r>
            <a:r>
              <a:rPr lang="en-US" dirty="0" smtClean="0"/>
              <a:t> </a:t>
            </a:r>
            <a:r>
              <a:rPr lang="en-US" dirty="0" err="1" smtClean="0"/>
              <a:t>didaftarkan</a:t>
            </a:r>
            <a:r>
              <a:rPr lang="en-US" dirty="0"/>
              <a:t>.</a:t>
            </a:r>
          </a:p>
          <a:p>
            <a:pPr marL="0" indent="0" algn="just">
              <a:buNone/>
            </a:pPr>
            <a:r>
              <a:rPr lang="en-US" dirty="0" smtClean="0"/>
              <a:t>2</a:t>
            </a:r>
            <a:r>
              <a:rPr lang="en-US" dirty="0"/>
              <a:t>.   </a:t>
            </a:r>
            <a:r>
              <a:rPr lang="en-US" dirty="0" err="1"/>
              <a:t>Gambar</a:t>
            </a:r>
            <a:r>
              <a:rPr lang="en-US" dirty="0"/>
              <a:t> </a:t>
            </a:r>
            <a:r>
              <a:rPr lang="en-US" dirty="0" err="1"/>
              <a:t>sebab-akibat</a:t>
            </a:r>
            <a:r>
              <a:rPr lang="en-US" dirty="0"/>
              <a:t> (cause-effect graph) </a:t>
            </a:r>
            <a:r>
              <a:rPr lang="en-US" dirty="0" err="1"/>
              <a:t>dibuat</a:t>
            </a:r>
            <a:r>
              <a:rPr lang="en-US" dirty="0"/>
              <a:t>.</a:t>
            </a:r>
          </a:p>
          <a:p>
            <a:pPr marL="0" indent="0" algn="just">
              <a:buNone/>
            </a:pPr>
            <a:r>
              <a:rPr lang="en-US" dirty="0" smtClean="0"/>
              <a:t>3</a:t>
            </a:r>
            <a:r>
              <a:rPr lang="en-US" dirty="0"/>
              <a:t>.   </a:t>
            </a:r>
            <a:r>
              <a:rPr lang="en-US" dirty="0" err="1"/>
              <a:t>Gambar</a:t>
            </a:r>
            <a:r>
              <a:rPr lang="en-US" dirty="0"/>
              <a:t> di </a:t>
            </a:r>
            <a:r>
              <a:rPr lang="en-US" dirty="0" err="1"/>
              <a:t>konversikan</a:t>
            </a:r>
            <a:r>
              <a:rPr lang="en-US" dirty="0"/>
              <a:t> </a:t>
            </a:r>
            <a:r>
              <a:rPr lang="en-US" dirty="0" err="1"/>
              <a:t>ke</a:t>
            </a:r>
            <a:r>
              <a:rPr lang="en-US" dirty="0"/>
              <a:t> </a:t>
            </a:r>
            <a:r>
              <a:rPr lang="en-US" dirty="0" err="1"/>
              <a:t>tabel</a:t>
            </a:r>
            <a:r>
              <a:rPr lang="en-US" dirty="0"/>
              <a:t> </a:t>
            </a:r>
            <a:r>
              <a:rPr lang="en-US" dirty="0" err="1"/>
              <a:t>keputusan</a:t>
            </a:r>
            <a:r>
              <a:rPr lang="en-US" dirty="0"/>
              <a:t>.</a:t>
            </a:r>
          </a:p>
          <a:p>
            <a:pPr marL="541338" indent="-541338" algn="just">
              <a:buNone/>
            </a:pPr>
            <a:r>
              <a:rPr lang="en-US" dirty="0" smtClean="0"/>
              <a:t>4</a:t>
            </a:r>
            <a:r>
              <a:rPr lang="en-US" dirty="0"/>
              <a:t>.   </a:t>
            </a:r>
            <a:r>
              <a:rPr lang="en-US" dirty="0" err="1"/>
              <a:t>Aturan-aturan</a:t>
            </a:r>
            <a:r>
              <a:rPr lang="en-US" dirty="0"/>
              <a:t> yang </a:t>
            </a:r>
            <a:r>
              <a:rPr lang="en-US" dirty="0" err="1"/>
              <a:t>ada</a:t>
            </a:r>
            <a:r>
              <a:rPr lang="en-US" dirty="0"/>
              <a:t> di </a:t>
            </a:r>
            <a:r>
              <a:rPr lang="en-US" dirty="0" err="1"/>
              <a:t>tabel</a:t>
            </a:r>
            <a:r>
              <a:rPr lang="en-US" dirty="0"/>
              <a:t> </a:t>
            </a:r>
            <a:r>
              <a:rPr lang="en-US" dirty="0" err="1"/>
              <a:t>keputusan</a:t>
            </a:r>
            <a:r>
              <a:rPr lang="en-US" dirty="0"/>
              <a:t> di </a:t>
            </a:r>
            <a:r>
              <a:rPr lang="en-US" dirty="0" err="1"/>
              <a:t>konversikan</a:t>
            </a:r>
            <a:r>
              <a:rPr lang="en-US" dirty="0"/>
              <a:t> </a:t>
            </a:r>
            <a:r>
              <a:rPr lang="en-US" dirty="0" err="1"/>
              <a:t>ke</a:t>
            </a:r>
            <a:r>
              <a:rPr lang="en-US" dirty="0"/>
              <a:t> test cases.</a:t>
            </a:r>
          </a:p>
          <a:p>
            <a:endParaRPr lang="en-US" dirty="0"/>
          </a:p>
        </p:txBody>
      </p:sp>
    </p:spTree>
    <p:extLst>
      <p:ext uri="{BB962C8B-B14F-4D97-AF65-F5344CB8AC3E}">
        <p14:creationId xmlns:p14="http://schemas.microsoft.com/office/powerpoint/2010/main" val="4047252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Diagram </a:t>
            </a:r>
            <a:r>
              <a:rPr lang="en-ID" dirty="0" err="1" smtClean="0"/>
              <a:t>logika</a:t>
            </a:r>
            <a:r>
              <a:rPr lang="en-ID" dirty="0" smtClean="0"/>
              <a:t> </a:t>
            </a:r>
            <a:r>
              <a:rPr lang="en-ID" dirty="0" err="1" smtClean="0"/>
              <a:t>dan</a:t>
            </a:r>
            <a:r>
              <a:rPr lang="en-ID" dirty="0" smtClean="0"/>
              <a:t> </a:t>
            </a:r>
            <a:r>
              <a:rPr lang="en-ID" dirty="0" err="1" smtClean="0"/>
              <a:t>batasan</a:t>
            </a:r>
            <a:r>
              <a:rPr lang="en-ID" dirty="0" smtClean="0"/>
              <a:t> </a:t>
            </a:r>
            <a:r>
              <a:rPr lang="en-ID" dirty="0" err="1" smtClean="0"/>
              <a:t>pada</a:t>
            </a:r>
            <a:r>
              <a:rPr lang="en-ID" dirty="0" smtClean="0"/>
              <a:t> cause – effect graphic techniques</a:t>
            </a:r>
            <a:endParaRPr lang="en-US" dirty="0"/>
          </a:p>
        </p:txBody>
      </p:sp>
      <p:pic>
        <p:nvPicPr>
          <p:cNvPr id="4" name="Content Placeholder 3"/>
          <p:cNvPicPr>
            <a:picLocks noGrp="1" noChangeAspect="1"/>
          </p:cNvPicPr>
          <p:nvPr>
            <p:ph idx="1"/>
          </p:nvPr>
        </p:nvPicPr>
        <p:blipFill>
          <a:blip r:embed="rId2"/>
          <a:stretch>
            <a:fillRect/>
          </a:stretch>
        </p:blipFill>
        <p:spPr>
          <a:xfrm>
            <a:off x="1590261" y="2393343"/>
            <a:ext cx="7132319" cy="4007457"/>
          </a:xfrm>
          <a:prstGeom prst="rect">
            <a:avLst/>
          </a:prstGeom>
        </p:spPr>
      </p:pic>
    </p:spTree>
    <p:extLst>
      <p:ext uri="{BB962C8B-B14F-4D97-AF65-F5344CB8AC3E}">
        <p14:creationId xmlns:p14="http://schemas.microsoft.com/office/powerpoint/2010/main" val="2483596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Ilustrasi</a:t>
            </a:r>
            <a:endParaRPr lang="en-US" dirty="0"/>
          </a:p>
        </p:txBody>
      </p:sp>
      <p:sp>
        <p:nvSpPr>
          <p:cNvPr id="3" name="Content Placeholder 2"/>
          <p:cNvSpPr>
            <a:spLocks noGrp="1"/>
          </p:cNvSpPr>
          <p:nvPr>
            <p:ph idx="1"/>
          </p:nvPr>
        </p:nvSpPr>
        <p:spPr>
          <a:xfrm>
            <a:off x="838200" y="1825625"/>
            <a:ext cx="10515600" cy="4766006"/>
          </a:xfrm>
        </p:spPr>
        <p:txBody>
          <a:bodyPr>
            <a:normAutofit fontScale="77500" lnSpcReduction="20000"/>
          </a:bodyPr>
          <a:lstStyle/>
          <a:p>
            <a:pPr marL="0" indent="0">
              <a:buNone/>
            </a:pPr>
            <a:r>
              <a:rPr lang="id-ID" dirty="0"/>
              <a:t>Sebagai ilustrasi, diberikan beberapa kondisi dan aksi dari suatu fungsi debit cek, sebagai berikut:</a:t>
            </a:r>
            <a:endParaRPr lang="en-US" dirty="0"/>
          </a:p>
          <a:p>
            <a:pPr marL="0" indent="0">
              <a:buNone/>
            </a:pPr>
            <a:r>
              <a:rPr lang="id-ID" dirty="0" smtClean="0"/>
              <a:t>Kondisi</a:t>
            </a:r>
            <a:r>
              <a:rPr lang="id-ID" dirty="0"/>
              <a:t>:</a:t>
            </a:r>
            <a:endParaRPr lang="en-US" dirty="0"/>
          </a:p>
          <a:p>
            <a:r>
              <a:rPr lang="id-ID" dirty="0" smtClean="0"/>
              <a:t>C1 </a:t>
            </a:r>
            <a:r>
              <a:rPr lang="id-ID" dirty="0"/>
              <a:t>– transaksi jurnal kredit baru.</a:t>
            </a:r>
            <a:endParaRPr lang="en-US" dirty="0"/>
          </a:p>
          <a:p>
            <a:r>
              <a:rPr lang="id-ID" dirty="0" smtClean="0"/>
              <a:t>C2 </a:t>
            </a:r>
            <a:r>
              <a:rPr lang="id-ID" dirty="0"/>
              <a:t>– transaksi jurnal penarikan baru</a:t>
            </a:r>
            <a:r>
              <a:rPr lang="id-ID" i="1" dirty="0"/>
              <a:t>, </a:t>
            </a:r>
            <a:r>
              <a:rPr lang="id-ID" dirty="0"/>
              <a:t>namun dalam batas penarikan tertentu.</a:t>
            </a:r>
            <a:endParaRPr lang="en-US" dirty="0"/>
          </a:p>
          <a:p>
            <a:r>
              <a:rPr lang="id-ID" dirty="0" smtClean="0"/>
              <a:t>C3 </a:t>
            </a:r>
            <a:r>
              <a:rPr lang="id-ID" dirty="0"/>
              <a:t>– perkiraan mempunyai pos jurnal.</a:t>
            </a:r>
            <a:endParaRPr lang="en-US" dirty="0"/>
          </a:p>
          <a:p>
            <a:pPr marL="0" indent="0">
              <a:buNone/>
            </a:pPr>
            <a:r>
              <a:rPr lang="id-ID" dirty="0" smtClean="0"/>
              <a:t>Aksi</a:t>
            </a:r>
            <a:r>
              <a:rPr lang="id-ID" dirty="0"/>
              <a:t>:</a:t>
            </a:r>
            <a:endParaRPr lang="en-US" dirty="0"/>
          </a:p>
          <a:p>
            <a:r>
              <a:rPr lang="id-ID" dirty="0" smtClean="0"/>
              <a:t>A1 </a:t>
            </a:r>
            <a:r>
              <a:rPr lang="id-ID" dirty="0"/>
              <a:t>– pemrosesan debit.</a:t>
            </a:r>
            <a:endParaRPr lang="en-US" dirty="0"/>
          </a:p>
          <a:p>
            <a:r>
              <a:rPr lang="id-ID" dirty="0" smtClean="0"/>
              <a:t>A2 </a:t>
            </a:r>
            <a:r>
              <a:rPr lang="id-ID" dirty="0"/>
              <a:t>– penundaan jurnal perkiraan.</a:t>
            </a:r>
            <a:endParaRPr lang="en-US" dirty="0"/>
          </a:p>
          <a:p>
            <a:r>
              <a:rPr lang="id-ID" dirty="0" smtClean="0"/>
              <a:t>A3 </a:t>
            </a:r>
            <a:r>
              <a:rPr lang="id-ID" dirty="0"/>
              <a:t>– pengiriman surat. Dimana spesifikasi fungsi debit cek:</a:t>
            </a:r>
            <a:endParaRPr lang="en-US" dirty="0"/>
          </a:p>
          <a:p>
            <a:r>
              <a:rPr lang="id-ID" dirty="0" smtClean="0"/>
              <a:t>Jika </a:t>
            </a:r>
            <a:r>
              <a:rPr lang="id-ID" dirty="0"/>
              <a:t>dana mencukupi pada perkiraan atau transaksi jurnal baru berada di dalam batas penarikan dana yang diperkenankan, maka proses debit dilakukan.</a:t>
            </a:r>
            <a:endParaRPr lang="en-US" dirty="0"/>
          </a:p>
          <a:p>
            <a:r>
              <a:rPr lang="id-ID" dirty="0" smtClean="0"/>
              <a:t>Jika </a:t>
            </a:r>
            <a:r>
              <a:rPr lang="id-ID" dirty="0"/>
              <a:t>transaksi jurnal baru berada di luar batas penarikan yang diperkenankan, </a:t>
            </a:r>
            <a:r>
              <a:rPr lang="id-ID" dirty="0" smtClean="0"/>
              <a:t>maka</a:t>
            </a:r>
            <a:r>
              <a:rPr lang="en-US" dirty="0"/>
              <a:t> </a:t>
            </a:r>
            <a:r>
              <a:rPr lang="id-ID" dirty="0" smtClean="0"/>
              <a:t>proses </a:t>
            </a:r>
            <a:r>
              <a:rPr lang="id-ID" dirty="0"/>
              <a:t>debit tidak </a:t>
            </a:r>
            <a:r>
              <a:rPr lang="id-ID" dirty="0" smtClean="0"/>
              <a:t>dilakukan</a:t>
            </a:r>
            <a:endParaRPr lang="en-ID" dirty="0" smtClean="0"/>
          </a:p>
          <a:p>
            <a:r>
              <a:rPr lang="id-ID" dirty="0"/>
              <a:t>Jika merupakan perkiraan yang mempunyai pos jurnal maka proses debit ditunda. Surat akan dikirim untuk semua transaksi perkiraan mempunyai pos jurnal dan untuk </a:t>
            </a:r>
            <a:r>
              <a:rPr lang="id-ID" dirty="0" smtClean="0"/>
              <a:t>perkiraan</a:t>
            </a:r>
            <a:r>
              <a:rPr lang="en-US" dirty="0"/>
              <a:t> </a:t>
            </a:r>
            <a:r>
              <a:rPr lang="id-ID" dirty="0" smtClean="0"/>
              <a:t>yang </a:t>
            </a:r>
            <a:r>
              <a:rPr lang="id-ID" dirty="0"/>
              <a:t>tidak mempunyai pos jurnal, bila dana tidak mencukupi.</a:t>
            </a:r>
            <a:endParaRPr lang="en-US" dirty="0"/>
          </a:p>
          <a:p>
            <a:pPr marL="0" indent="0">
              <a:buNone/>
            </a:pPr>
            <a:endParaRPr lang="en-US" dirty="0"/>
          </a:p>
        </p:txBody>
      </p:sp>
    </p:spTree>
    <p:extLst>
      <p:ext uri="{BB962C8B-B14F-4D97-AF65-F5344CB8AC3E}">
        <p14:creationId xmlns:p14="http://schemas.microsoft.com/office/powerpoint/2010/main" val="534751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1637968" y="1940118"/>
            <a:ext cx="8802094" cy="4707172"/>
          </a:xfrm>
          <a:prstGeom prst="rect">
            <a:avLst/>
          </a:prstGeom>
        </p:spPr>
      </p:pic>
    </p:spTree>
    <p:extLst>
      <p:ext uri="{BB962C8B-B14F-4D97-AF65-F5344CB8AC3E}">
        <p14:creationId xmlns:p14="http://schemas.microsoft.com/office/powerpoint/2010/main" val="142436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Grafik </a:t>
            </a:r>
            <a:r>
              <a:rPr lang="id-ID" i="1" dirty="0"/>
              <a:t>cause-effect </a:t>
            </a:r>
            <a:r>
              <a:rPr lang="id-ID" dirty="0"/>
              <a:t>kemudian diformulakan dalam suatu tabel keputusan. Semua kombinasi benar (</a:t>
            </a:r>
            <a:r>
              <a:rPr lang="id-ID" i="1" dirty="0"/>
              <a:t>true</a:t>
            </a:r>
            <a:r>
              <a:rPr lang="id-ID" dirty="0"/>
              <a:t>) dan salah (</a:t>
            </a:r>
            <a:r>
              <a:rPr lang="id-ID" i="1" dirty="0"/>
              <a:t>false</a:t>
            </a:r>
            <a:r>
              <a:rPr lang="id-ID" dirty="0"/>
              <a:t>) untuk kondisi masukan dimasukan, dan nilai benar dan salah dialokasikan terhadap aksi-aksi (tanda * digunakan untuk kombinasi dari kondisi masukan yang tidak fisibel dan secara konsekuen tidak mempunyai aksi yang memungkinkan).</a:t>
            </a:r>
            <a:endParaRPr lang="en-US" dirty="0"/>
          </a:p>
          <a:p>
            <a:r>
              <a:rPr lang="id-ID" dirty="0"/>
              <a:t>Hasil diperlihatkan sebagaimana pada tabel keputusan di bawah ini:</a:t>
            </a:r>
            <a:endParaRPr lang="en-US" dirty="0"/>
          </a:p>
          <a:p>
            <a:endParaRPr lang="en-US" dirty="0"/>
          </a:p>
        </p:txBody>
      </p:sp>
    </p:spTree>
    <p:extLst>
      <p:ext uri="{BB962C8B-B14F-4D97-AF65-F5344CB8AC3E}">
        <p14:creationId xmlns:p14="http://schemas.microsoft.com/office/powerpoint/2010/main" val="410769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a:buNone/>
            </a:pPr>
            <a:r>
              <a:rPr lang="id-ID" i="1" dirty="0"/>
              <a:t>Black box testing </a:t>
            </a:r>
            <a:r>
              <a:rPr lang="id-ID" dirty="0"/>
              <a:t>digunakan pada tahap akhir dan berfokus pada domain informasi. Tes didisain untuk menjawab pertanyaan sebagai berikut:</a:t>
            </a:r>
            <a:endParaRPr lang="en-US" dirty="0"/>
          </a:p>
          <a:p>
            <a:pPr>
              <a:buFont typeface="Wingdings" panose="05000000000000000000" pitchFamily="2" charset="2"/>
              <a:buChar char="q"/>
            </a:pPr>
            <a:r>
              <a:rPr lang="id-ID" dirty="0" smtClean="0"/>
              <a:t>Bagaimana </a:t>
            </a:r>
            <a:r>
              <a:rPr lang="id-ID" dirty="0"/>
              <a:t>validasi fungsi yang akan dites?</a:t>
            </a:r>
            <a:endParaRPr lang="en-US" dirty="0"/>
          </a:p>
          <a:p>
            <a:pPr>
              <a:buFont typeface="Wingdings" panose="05000000000000000000" pitchFamily="2" charset="2"/>
              <a:buChar char="q"/>
            </a:pPr>
            <a:r>
              <a:rPr lang="id-ID" dirty="0" smtClean="0"/>
              <a:t>Bagaimana </a:t>
            </a:r>
            <a:r>
              <a:rPr lang="id-ID" dirty="0"/>
              <a:t>tingkah laku dan kinerja sistem dites?</a:t>
            </a:r>
            <a:endParaRPr lang="en-US" dirty="0"/>
          </a:p>
          <a:p>
            <a:pPr>
              <a:buFont typeface="Wingdings" panose="05000000000000000000" pitchFamily="2" charset="2"/>
              <a:buChar char="q"/>
            </a:pPr>
            <a:r>
              <a:rPr lang="id-ID" dirty="0" smtClean="0"/>
              <a:t>Kategori </a:t>
            </a:r>
            <a:r>
              <a:rPr lang="id-ID" dirty="0"/>
              <a:t>masukan apa saja yang bagus digunakan untuk test cases?</a:t>
            </a:r>
            <a:endParaRPr lang="en-US" dirty="0"/>
          </a:p>
          <a:p>
            <a:pPr>
              <a:buFont typeface="Wingdings" panose="05000000000000000000" pitchFamily="2" charset="2"/>
              <a:buChar char="q"/>
            </a:pPr>
            <a:r>
              <a:rPr lang="id-ID" dirty="0" smtClean="0"/>
              <a:t>Apakah </a:t>
            </a:r>
            <a:r>
              <a:rPr lang="id-ID" dirty="0"/>
              <a:t>sebagian sistem sensitif terhadap suatu nilai masukan tertentu?</a:t>
            </a:r>
            <a:endParaRPr lang="en-US" dirty="0"/>
          </a:p>
          <a:p>
            <a:pPr>
              <a:buFont typeface="Wingdings" panose="05000000000000000000" pitchFamily="2" charset="2"/>
              <a:buChar char="q"/>
            </a:pPr>
            <a:r>
              <a:rPr lang="id-ID" dirty="0" smtClean="0"/>
              <a:t>Bagaimana </a:t>
            </a:r>
            <a:r>
              <a:rPr lang="id-ID" dirty="0"/>
              <a:t>batasan suatu kategori masukan ditetapkan?</a:t>
            </a:r>
            <a:endParaRPr lang="en-US" dirty="0"/>
          </a:p>
          <a:p>
            <a:pPr>
              <a:buFont typeface="Wingdings" panose="05000000000000000000" pitchFamily="2" charset="2"/>
              <a:buChar char="q"/>
            </a:pPr>
            <a:r>
              <a:rPr lang="id-ID" dirty="0" smtClean="0"/>
              <a:t>Sistem </a:t>
            </a:r>
            <a:r>
              <a:rPr lang="id-ID" dirty="0"/>
              <a:t>mempunyai toleransi jenjang dan volume data apa saja?</a:t>
            </a:r>
            <a:endParaRPr lang="en-US" dirty="0"/>
          </a:p>
          <a:p>
            <a:pPr>
              <a:buFont typeface="Wingdings" panose="05000000000000000000" pitchFamily="2" charset="2"/>
              <a:buChar char="q"/>
            </a:pPr>
            <a:r>
              <a:rPr lang="id-ID" dirty="0" smtClean="0"/>
              <a:t>Apa </a:t>
            </a:r>
            <a:r>
              <a:rPr lang="id-ID" dirty="0"/>
              <a:t>saja akibat dari kombinasi data tertentu yang akan terjadi pada operasi sistem? </a:t>
            </a:r>
            <a:endParaRPr lang="en-US" dirty="0"/>
          </a:p>
        </p:txBody>
      </p:sp>
    </p:spTree>
    <p:extLst>
      <p:ext uri="{BB962C8B-B14F-4D97-AF65-F5344CB8AC3E}">
        <p14:creationId xmlns:p14="http://schemas.microsoft.com/office/powerpoint/2010/main" val="835397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5814111"/>
              </p:ext>
            </p:extLst>
          </p:nvPr>
        </p:nvGraphicFramePr>
        <p:xfrm>
          <a:off x="1041626" y="2132743"/>
          <a:ext cx="9088336" cy="4109030"/>
        </p:xfrm>
        <a:graphic>
          <a:graphicData uri="http://schemas.openxmlformats.org/drawingml/2006/table">
            <a:tbl>
              <a:tblPr>
                <a:tableStyleId>{5C22544A-7EE6-4342-B048-85BDC9FD1C3A}</a:tableStyleId>
              </a:tblPr>
              <a:tblGrid>
                <a:gridCol w="3406648">
                  <a:extLst>
                    <a:ext uri="{9D8B030D-6E8A-4147-A177-3AD203B41FA5}">
                      <a16:colId xmlns:a16="http://schemas.microsoft.com/office/drawing/2014/main" val="1734114048"/>
                    </a:ext>
                  </a:extLst>
                </a:gridCol>
                <a:gridCol w="710211">
                  <a:extLst>
                    <a:ext uri="{9D8B030D-6E8A-4147-A177-3AD203B41FA5}">
                      <a16:colId xmlns:a16="http://schemas.microsoft.com/office/drawing/2014/main" val="1934311624"/>
                    </a:ext>
                  </a:extLst>
                </a:gridCol>
                <a:gridCol w="710211">
                  <a:extLst>
                    <a:ext uri="{9D8B030D-6E8A-4147-A177-3AD203B41FA5}">
                      <a16:colId xmlns:a16="http://schemas.microsoft.com/office/drawing/2014/main" val="1965520115"/>
                    </a:ext>
                  </a:extLst>
                </a:gridCol>
                <a:gridCol w="710211">
                  <a:extLst>
                    <a:ext uri="{9D8B030D-6E8A-4147-A177-3AD203B41FA5}">
                      <a16:colId xmlns:a16="http://schemas.microsoft.com/office/drawing/2014/main" val="337214542"/>
                    </a:ext>
                  </a:extLst>
                </a:gridCol>
                <a:gridCol w="710211">
                  <a:extLst>
                    <a:ext uri="{9D8B030D-6E8A-4147-A177-3AD203B41FA5}">
                      <a16:colId xmlns:a16="http://schemas.microsoft.com/office/drawing/2014/main" val="3865494957"/>
                    </a:ext>
                  </a:extLst>
                </a:gridCol>
                <a:gridCol w="710211">
                  <a:extLst>
                    <a:ext uri="{9D8B030D-6E8A-4147-A177-3AD203B41FA5}">
                      <a16:colId xmlns:a16="http://schemas.microsoft.com/office/drawing/2014/main" val="4163703242"/>
                    </a:ext>
                  </a:extLst>
                </a:gridCol>
                <a:gridCol w="710211">
                  <a:extLst>
                    <a:ext uri="{9D8B030D-6E8A-4147-A177-3AD203B41FA5}">
                      <a16:colId xmlns:a16="http://schemas.microsoft.com/office/drawing/2014/main" val="1346609596"/>
                    </a:ext>
                  </a:extLst>
                </a:gridCol>
                <a:gridCol w="710211">
                  <a:extLst>
                    <a:ext uri="{9D8B030D-6E8A-4147-A177-3AD203B41FA5}">
                      <a16:colId xmlns:a16="http://schemas.microsoft.com/office/drawing/2014/main" val="4172214171"/>
                    </a:ext>
                  </a:extLst>
                </a:gridCol>
                <a:gridCol w="710211">
                  <a:extLst>
                    <a:ext uri="{9D8B030D-6E8A-4147-A177-3AD203B41FA5}">
                      <a16:colId xmlns:a16="http://schemas.microsoft.com/office/drawing/2014/main" val="1441591216"/>
                    </a:ext>
                  </a:extLst>
                </a:gridCol>
              </a:tblGrid>
              <a:tr h="426300">
                <a:tc>
                  <a:txBody>
                    <a:bodyPr/>
                    <a:lstStyle/>
                    <a:p>
                      <a:pPr marR="2540" algn="r">
                        <a:lnSpc>
                          <a:spcPct val="115000"/>
                        </a:lnSpc>
                        <a:spcBef>
                          <a:spcPts val="20"/>
                        </a:spcBef>
                        <a:spcAft>
                          <a:spcPts val="0"/>
                        </a:spcAft>
                      </a:pPr>
                      <a:r>
                        <a:rPr lang="id-ID" sz="1600" dirty="0">
                          <a:effectLst/>
                        </a:rPr>
                        <a:t>Atu</a:t>
                      </a:r>
                      <a:r>
                        <a:rPr lang="id-ID" sz="1600" spc="-5" dirty="0">
                          <a:effectLst/>
                        </a:rPr>
                        <a:t>r</a:t>
                      </a:r>
                      <a:r>
                        <a:rPr lang="id-ID" sz="1600" dirty="0">
                          <a:effectLst/>
                        </a:rPr>
                        <a:t>an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6365" marR="128905" algn="ctr">
                        <a:lnSpc>
                          <a:spcPct val="115000"/>
                        </a:lnSpc>
                        <a:spcBef>
                          <a:spcPts val="20"/>
                        </a:spcBef>
                        <a:spcAft>
                          <a:spcPts val="0"/>
                        </a:spcAft>
                      </a:pPr>
                      <a:r>
                        <a:rPr lang="id-ID" sz="1600" dirty="0">
                          <a:effectLst/>
                        </a:rPr>
                        <a:t>1</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dirty="0">
                          <a:effectLst/>
                        </a:rPr>
                        <a:t>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dirty="0">
                          <a:effectLst/>
                        </a:rPr>
                        <a:t>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dirty="0">
                          <a:effectLst/>
                        </a:rPr>
                        <a:t>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dirty="0">
                          <a:effectLst/>
                        </a:rPr>
                        <a:t>6</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8905" algn="ctr">
                        <a:lnSpc>
                          <a:spcPct val="115000"/>
                        </a:lnSpc>
                        <a:spcBef>
                          <a:spcPts val="20"/>
                        </a:spcBef>
                        <a:spcAft>
                          <a:spcPts val="0"/>
                        </a:spcAft>
                      </a:pPr>
                      <a:r>
                        <a:rPr lang="id-ID"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9540" marR="125730" algn="ctr">
                        <a:lnSpc>
                          <a:spcPct val="115000"/>
                        </a:lnSpc>
                        <a:spcBef>
                          <a:spcPts val="20"/>
                        </a:spcBef>
                        <a:spcAft>
                          <a:spcPts val="0"/>
                        </a:spcAft>
                      </a:pPr>
                      <a:r>
                        <a:rPr lang="id-ID"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98623835"/>
                  </a:ext>
                </a:extLst>
              </a:tr>
              <a:tr h="415959">
                <a:tc>
                  <a:txBody>
                    <a:bodyPr/>
                    <a:lstStyle/>
                    <a:p>
                      <a:pPr marL="3175">
                        <a:lnSpc>
                          <a:spcPts val="1130"/>
                        </a:lnSpc>
                        <a:spcAft>
                          <a:spcPts val="0"/>
                        </a:spcAft>
                      </a:pPr>
                      <a:r>
                        <a:rPr lang="id-ID" sz="1600" dirty="0">
                          <a:effectLst/>
                        </a:rPr>
                        <a:t>C1: tra</a:t>
                      </a:r>
                      <a:r>
                        <a:rPr lang="id-ID" sz="1600" spc="-5" dirty="0">
                          <a:effectLst/>
                        </a:rPr>
                        <a:t>n</a:t>
                      </a:r>
                      <a:r>
                        <a:rPr lang="id-ID" sz="1600" dirty="0">
                          <a:effectLst/>
                        </a:rPr>
                        <a:t>s</a:t>
                      </a:r>
                      <a:r>
                        <a:rPr lang="id-ID" sz="1600" spc="-5" dirty="0">
                          <a:effectLst/>
                        </a:rPr>
                        <a:t>a</a:t>
                      </a:r>
                      <a:r>
                        <a:rPr lang="id-ID" sz="1600" dirty="0">
                          <a:effectLst/>
                        </a:rPr>
                        <a:t>ksi</a:t>
                      </a:r>
                      <a:r>
                        <a:rPr lang="id-ID" sz="1600" spc="-5" dirty="0">
                          <a:effectLst/>
                        </a:rPr>
                        <a:t> </a:t>
                      </a:r>
                      <a:r>
                        <a:rPr lang="id-ID" sz="1600" dirty="0">
                          <a:effectLst/>
                        </a:rPr>
                        <a:t>jurnal</a:t>
                      </a:r>
                      <a:r>
                        <a:rPr lang="id-ID" sz="1600" spc="-5" dirty="0">
                          <a:effectLst/>
                        </a:rPr>
                        <a:t> </a:t>
                      </a:r>
                      <a:r>
                        <a:rPr lang="id-ID" sz="1600" dirty="0">
                          <a:effectLst/>
                        </a:rPr>
                        <a:t>kredit </a:t>
                      </a:r>
                      <a:r>
                        <a:rPr lang="id-ID" sz="1600" spc="-5" dirty="0">
                          <a:effectLst/>
                        </a:rPr>
                        <a:t>b</a:t>
                      </a:r>
                      <a:r>
                        <a:rPr lang="id-ID" sz="1600" dirty="0">
                          <a:effectLst/>
                        </a:rPr>
                        <a:t>aru</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1285" marR="12700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700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700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700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700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7000" algn="ctr">
                        <a:lnSpc>
                          <a:spcPts val="1130"/>
                        </a:lnSpc>
                        <a:spcAft>
                          <a:spcPts val="0"/>
                        </a:spcAft>
                      </a:pPr>
                      <a:r>
                        <a:rPr lang="id-ID" sz="1600" dirty="0">
                          <a:effectLst/>
                        </a:rPr>
                        <a:t>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marR="12636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382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25934260"/>
                  </a:ext>
                </a:extLst>
              </a:tr>
              <a:tr h="1206510">
                <a:tc>
                  <a:txBody>
                    <a:bodyPr/>
                    <a:lstStyle/>
                    <a:p>
                      <a:pPr marL="3175">
                        <a:lnSpc>
                          <a:spcPts val="1130"/>
                        </a:lnSpc>
                        <a:spcAft>
                          <a:spcPts val="0"/>
                        </a:spcAft>
                      </a:pPr>
                      <a:r>
                        <a:rPr lang="id-ID" sz="1600">
                          <a:effectLst/>
                        </a:rPr>
                        <a:t>C2: tra</a:t>
                      </a:r>
                      <a:r>
                        <a:rPr lang="id-ID" sz="1600" spc="-5">
                          <a:effectLst/>
                        </a:rPr>
                        <a:t>n</a:t>
                      </a:r>
                      <a:r>
                        <a:rPr lang="id-ID" sz="1600">
                          <a:effectLst/>
                        </a:rPr>
                        <a:t>s</a:t>
                      </a:r>
                      <a:r>
                        <a:rPr lang="id-ID" sz="1600" spc="-5">
                          <a:effectLst/>
                        </a:rPr>
                        <a:t>a</a:t>
                      </a:r>
                      <a:r>
                        <a:rPr lang="id-ID" sz="1600">
                          <a:effectLst/>
                        </a:rPr>
                        <a:t>ksi</a:t>
                      </a:r>
                      <a:r>
                        <a:rPr lang="id-ID" sz="1600" spc="-5">
                          <a:effectLst/>
                        </a:rPr>
                        <a:t> </a:t>
                      </a:r>
                      <a:r>
                        <a:rPr lang="id-ID" sz="1600">
                          <a:effectLst/>
                        </a:rPr>
                        <a:t>jurnal </a:t>
                      </a:r>
                      <a:r>
                        <a:rPr lang="id-ID" sz="1600" spc="-5">
                          <a:effectLst/>
                        </a:rPr>
                        <a:t>p</a:t>
                      </a:r>
                      <a:r>
                        <a:rPr lang="id-ID" sz="1600">
                          <a:effectLst/>
                        </a:rPr>
                        <a:t>en</a:t>
                      </a:r>
                      <a:r>
                        <a:rPr lang="id-ID" sz="1600" spc="-5">
                          <a:effectLst/>
                        </a:rPr>
                        <a:t>a</a:t>
                      </a:r>
                      <a:r>
                        <a:rPr lang="id-ID" sz="1600">
                          <a:effectLst/>
                        </a:rPr>
                        <a:t>rikan</a:t>
                      </a:r>
                      <a:endParaRPr lang="en-US" sz="1600">
                        <a:effectLst/>
                      </a:endParaRPr>
                    </a:p>
                    <a:p>
                      <a:pPr>
                        <a:lnSpc>
                          <a:spcPts val="550"/>
                        </a:lnSpc>
                        <a:spcBef>
                          <a:spcPts val="30"/>
                        </a:spcBef>
                        <a:spcAft>
                          <a:spcPts val="0"/>
                        </a:spcAft>
                      </a:pPr>
                      <a:r>
                        <a:rPr lang="id-ID" sz="1600">
                          <a:effectLst/>
                        </a:rPr>
                        <a:t> </a:t>
                      </a:r>
                      <a:endParaRPr lang="en-US" sz="1600">
                        <a:effectLst/>
                      </a:endParaRPr>
                    </a:p>
                    <a:p>
                      <a:pPr marL="3175" marR="454660">
                        <a:lnSpc>
                          <a:spcPct val="149000"/>
                        </a:lnSpc>
                        <a:spcAft>
                          <a:spcPts val="0"/>
                        </a:spcAft>
                      </a:pPr>
                      <a:r>
                        <a:rPr lang="id-ID" sz="1600">
                          <a:effectLst/>
                        </a:rPr>
                        <a:t>baru, tapi d</a:t>
                      </a:r>
                      <a:r>
                        <a:rPr lang="id-ID" sz="1600" spc="-5">
                          <a:effectLst/>
                        </a:rPr>
                        <a:t>en</a:t>
                      </a:r>
                      <a:r>
                        <a:rPr lang="id-ID" sz="1600">
                          <a:effectLst/>
                        </a:rPr>
                        <a:t>gan bat</a:t>
                      </a:r>
                      <a:r>
                        <a:rPr lang="id-ID" sz="1600" spc="-5">
                          <a:effectLst/>
                        </a:rPr>
                        <a:t>a</a:t>
                      </a:r>
                      <a:r>
                        <a:rPr lang="id-ID" sz="1600">
                          <a:effectLst/>
                        </a:rPr>
                        <a:t>s pen</a:t>
                      </a:r>
                      <a:r>
                        <a:rPr lang="id-ID" sz="1600" spc="-5">
                          <a:effectLst/>
                        </a:rPr>
                        <a:t>a</a:t>
                      </a:r>
                      <a:r>
                        <a:rPr lang="id-ID" sz="1600">
                          <a:effectLst/>
                        </a:rPr>
                        <a:t>rikan ter</a:t>
                      </a:r>
                      <a:r>
                        <a:rPr lang="id-ID" sz="1600" spc="-10">
                          <a:effectLst/>
                        </a:rPr>
                        <a:t>t</a:t>
                      </a:r>
                      <a:r>
                        <a:rPr lang="id-ID" sz="1600">
                          <a:effectLst/>
                        </a:rPr>
                        <a:t>entu.</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2555"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dirty="0">
                          <a:effectLst/>
                        </a:rPr>
                        <a:t> </a:t>
                      </a:r>
                      <a:endParaRPr lang="en-US" sz="1600" dirty="0">
                        <a:effectLst/>
                      </a:endParaRPr>
                    </a:p>
                    <a:p>
                      <a:pPr>
                        <a:lnSpc>
                          <a:spcPts val="1000"/>
                        </a:lnSpc>
                        <a:spcAft>
                          <a:spcPts val="0"/>
                        </a:spcAft>
                      </a:pPr>
                      <a:r>
                        <a:rPr lang="id-ID" sz="1600" dirty="0">
                          <a:effectLst/>
                        </a:rPr>
                        <a:t> </a:t>
                      </a:r>
                      <a:endParaRPr lang="en-US" sz="1600" dirty="0">
                        <a:effectLst/>
                      </a:endParaRPr>
                    </a:p>
                    <a:p>
                      <a:pPr marL="125730" marR="125730" algn="ctr">
                        <a:lnSpc>
                          <a:spcPct val="115000"/>
                        </a:lnSpc>
                        <a:spcAft>
                          <a:spcPts val="0"/>
                        </a:spcAft>
                      </a:pPr>
                      <a:r>
                        <a:rPr lang="id-ID" sz="1600" dirty="0">
                          <a:effectLst/>
                        </a:rPr>
                        <a:t>F</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2555"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26621401"/>
                  </a:ext>
                </a:extLst>
              </a:tr>
              <a:tr h="813533">
                <a:tc>
                  <a:txBody>
                    <a:bodyPr/>
                    <a:lstStyle/>
                    <a:p>
                      <a:pPr marL="3175">
                        <a:lnSpc>
                          <a:spcPts val="1130"/>
                        </a:lnSpc>
                        <a:spcAft>
                          <a:spcPts val="0"/>
                        </a:spcAft>
                      </a:pPr>
                      <a:r>
                        <a:rPr lang="id-ID" sz="1600">
                          <a:effectLst/>
                        </a:rPr>
                        <a:t>C3: jur</a:t>
                      </a:r>
                      <a:r>
                        <a:rPr lang="id-ID" sz="1600" spc="-5">
                          <a:effectLst/>
                        </a:rPr>
                        <a:t>n</a:t>
                      </a:r>
                      <a:r>
                        <a:rPr lang="id-ID" sz="1600">
                          <a:effectLst/>
                        </a:rPr>
                        <a:t>al yang mem</a:t>
                      </a:r>
                      <a:r>
                        <a:rPr lang="id-ID" sz="1600" spc="-5">
                          <a:effectLst/>
                        </a:rPr>
                        <a:t>p</a:t>
                      </a:r>
                      <a:r>
                        <a:rPr lang="id-ID" sz="1600">
                          <a:effectLst/>
                        </a:rPr>
                        <a:t>un</a:t>
                      </a:r>
                      <a:r>
                        <a:rPr lang="id-ID" sz="1600" spc="-10">
                          <a:effectLst/>
                        </a:rPr>
                        <a:t>y</a:t>
                      </a:r>
                      <a:r>
                        <a:rPr lang="id-ID" sz="1600">
                          <a:effectLst/>
                        </a:rPr>
                        <a:t>ai</a:t>
                      </a:r>
                      <a:endParaRPr lang="en-US" sz="1600">
                        <a:effectLst/>
                      </a:endParaRPr>
                    </a:p>
                    <a:p>
                      <a:pPr>
                        <a:lnSpc>
                          <a:spcPts val="550"/>
                        </a:lnSpc>
                        <a:spcBef>
                          <a:spcPts val="30"/>
                        </a:spcBef>
                        <a:spcAft>
                          <a:spcPts val="0"/>
                        </a:spcAft>
                      </a:pPr>
                      <a:r>
                        <a:rPr lang="id-ID" sz="1600">
                          <a:effectLst/>
                        </a:rPr>
                        <a:t> </a:t>
                      </a:r>
                      <a:endParaRPr lang="en-US" sz="1600">
                        <a:effectLst/>
                      </a:endParaRPr>
                    </a:p>
                    <a:p>
                      <a:pPr marL="3175">
                        <a:lnSpc>
                          <a:spcPct val="115000"/>
                        </a:lnSpc>
                        <a:spcAft>
                          <a:spcPts val="0"/>
                        </a:spcAft>
                      </a:pPr>
                      <a:r>
                        <a:rPr lang="id-ID" sz="1600">
                          <a:effectLst/>
                        </a:rPr>
                        <a:t>pos </a:t>
                      </a:r>
                      <a:r>
                        <a:rPr lang="id-ID" sz="1600" spc="-5">
                          <a:effectLst/>
                        </a:rPr>
                        <a:t>p</a:t>
                      </a:r>
                      <a:r>
                        <a:rPr lang="id-ID" sz="1600">
                          <a:effectLst/>
                        </a:rPr>
                        <a:t>erkiraa</a:t>
                      </a:r>
                      <a:r>
                        <a:rPr lang="id-ID" sz="1600" spc="-5">
                          <a:effectLst/>
                        </a:rPr>
                        <a:t>n</a:t>
                      </a:r>
                      <a:r>
                        <a:rPr lang="id-ID" sz="1600">
                          <a:effectLst/>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2555"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5730" algn="ctr">
                        <a:lnSpc>
                          <a:spcPct val="11500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dirty="0">
                          <a:effectLst/>
                        </a:rPr>
                        <a:t> </a:t>
                      </a:r>
                      <a:endParaRPr lang="en-US" sz="1600" dirty="0">
                        <a:effectLst/>
                      </a:endParaRPr>
                    </a:p>
                    <a:p>
                      <a:pPr>
                        <a:lnSpc>
                          <a:spcPts val="1000"/>
                        </a:lnSpc>
                        <a:spcAft>
                          <a:spcPts val="0"/>
                        </a:spcAft>
                      </a:pPr>
                      <a:r>
                        <a:rPr lang="id-ID" sz="1600" dirty="0">
                          <a:effectLst/>
                        </a:rPr>
                        <a:t> </a:t>
                      </a:r>
                      <a:endParaRPr lang="en-US" sz="1600" dirty="0">
                        <a:effectLst/>
                      </a:endParaRPr>
                    </a:p>
                    <a:p>
                      <a:pPr marL="125730" marR="125730" algn="ctr">
                        <a:lnSpc>
                          <a:spcPct val="115000"/>
                        </a:lnSpc>
                        <a:spcAft>
                          <a:spcPts val="0"/>
                        </a:spcAft>
                      </a:pPr>
                      <a:r>
                        <a:rPr lang="id-ID" sz="1600" dirty="0">
                          <a:effectLst/>
                        </a:rPr>
                        <a:t>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dirty="0">
                          <a:effectLst/>
                        </a:rPr>
                        <a:t> </a:t>
                      </a:r>
                      <a:endParaRPr lang="en-US" sz="1600" dirty="0">
                        <a:effectLst/>
                      </a:endParaRPr>
                    </a:p>
                    <a:p>
                      <a:pPr>
                        <a:lnSpc>
                          <a:spcPts val="1000"/>
                        </a:lnSpc>
                        <a:spcAft>
                          <a:spcPts val="0"/>
                        </a:spcAft>
                      </a:pPr>
                      <a:r>
                        <a:rPr lang="id-ID" sz="1600" dirty="0">
                          <a:effectLst/>
                        </a:rPr>
                        <a:t> </a:t>
                      </a:r>
                      <a:endParaRPr lang="en-US" sz="1600" dirty="0">
                        <a:effectLst/>
                      </a:endParaRPr>
                    </a:p>
                    <a:p>
                      <a:pPr marL="125730" marR="125730" algn="ctr">
                        <a:lnSpc>
                          <a:spcPct val="115000"/>
                        </a:lnSpc>
                        <a:spcAft>
                          <a:spcPts val="0"/>
                        </a:spcAft>
                      </a:pPr>
                      <a:r>
                        <a:rPr lang="id-ID" sz="1600" dirty="0">
                          <a:effectLst/>
                        </a:rPr>
                        <a:t>F</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nSpc>
                          <a:spcPts val="700"/>
                        </a:lnSpc>
                        <a:spcBef>
                          <a:spcPts val="5"/>
                        </a:spcBef>
                        <a:spcAft>
                          <a:spcPts val="0"/>
                        </a:spcAft>
                      </a:pPr>
                      <a:r>
                        <a:rPr lang="id-ID" sz="1600">
                          <a:effectLst/>
                        </a:rPr>
                        <a:t> </a:t>
                      </a:r>
                      <a:endParaRPr lang="en-US" sz="1600">
                        <a:effectLst/>
                      </a:endParaRPr>
                    </a:p>
                    <a:p>
                      <a:pPr>
                        <a:lnSpc>
                          <a:spcPts val="1000"/>
                        </a:lnSpc>
                        <a:spcAft>
                          <a:spcPts val="0"/>
                        </a:spcAft>
                      </a:pPr>
                      <a:r>
                        <a:rPr lang="id-ID" sz="1600">
                          <a:effectLst/>
                        </a:rPr>
                        <a:t> </a:t>
                      </a:r>
                      <a:endParaRPr lang="en-US" sz="1600">
                        <a:effectLst/>
                      </a:endParaRPr>
                    </a:p>
                    <a:p>
                      <a:pPr marL="125730" marR="122555" algn="ctr">
                        <a:lnSpc>
                          <a:spcPct val="11500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60825354"/>
                  </a:ext>
                </a:extLst>
              </a:tr>
              <a:tr h="415959">
                <a:tc>
                  <a:txBody>
                    <a:bodyPr/>
                    <a:lstStyle/>
                    <a:p>
                      <a:pPr marL="3175">
                        <a:lnSpc>
                          <a:spcPts val="1130"/>
                        </a:lnSpc>
                        <a:spcAft>
                          <a:spcPts val="0"/>
                        </a:spcAft>
                      </a:pPr>
                      <a:r>
                        <a:rPr lang="id-ID" sz="1600">
                          <a:effectLst/>
                        </a:rPr>
                        <a:t>A1: pemr</a:t>
                      </a:r>
                      <a:r>
                        <a:rPr lang="id-ID" sz="1600" spc="-5">
                          <a:effectLst/>
                        </a:rPr>
                        <a:t>o</a:t>
                      </a:r>
                      <a:r>
                        <a:rPr lang="id-ID" sz="1600">
                          <a:effectLst/>
                        </a:rPr>
                        <a:t>s</a:t>
                      </a:r>
                      <a:r>
                        <a:rPr lang="id-ID" sz="1600" spc="-5">
                          <a:effectLst/>
                        </a:rPr>
                        <a:t>e</a:t>
                      </a:r>
                      <a:r>
                        <a:rPr lang="id-ID" sz="1600">
                          <a:effectLst/>
                        </a:rPr>
                        <a:t>san </a:t>
                      </a:r>
                      <a:r>
                        <a:rPr lang="id-ID" sz="1600" spc="-5">
                          <a:effectLst/>
                        </a:rPr>
                        <a:t>d</a:t>
                      </a:r>
                      <a:r>
                        <a:rPr lang="id-ID" sz="1600">
                          <a:effectLst/>
                        </a:rPr>
                        <a:t>ebit.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2555" marR="12573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40335" marR="139065" algn="ctr">
                        <a:lnSpc>
                          <a:spcPts val="1130"/>
                        </a:lnSpc>
                        <a:spcAft>
                          <a:spcPts val="0"/>
                        </a:spcAft>
                      </a:pPr>
                      <a:r>
                        <a:rPr lang="id-ID"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40335" marR="136525" algn="ctr">
                        <a:lnSpc>
                          <a:spcPts val="1130"/>
                        </a:lnSpc>
                        <a:spcAft>
                          <a:spcPts val="0"/>
                        </a:spcAft>
                      </a:pPr>
                      <a:r>
                        <a:rPr lang="id-ID" sz="1600">
                          <a:effectLst/>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668763"/>
                  </a:ext>
                </a:extLst>
              </a:tr>
              <a:tr h="413661">
                <a:tc>
                  <a:txBody>
                    <a:bodyPr/>
                    <a:lstStyle/>
                    <a:p>
                      <a:pPr marL="3175">
                        <a:lnSpc>
                          <a:spcPts val="1130"/>
                        </a:lnSpc>
                        <a:spcAft>
                          <a:spcPts val="0"/>
                        </a:spcAft>
                      </a:pPr>
                      <a:r>
                        <a:rPr lang="id-ID" sz="1600">
                          <a:effectLst/>
                        </a:rPr>
                        <a:t>A2: penun</a:t>
                      </a:r>
                      <a:r>
                        <a:rPr lang="id-ID" sz="1600" spc="-5">
                          <a:effectLst/>
                        </a:rPr>
                        <a:t>da</a:t>
                      </a:r>
                      <a:r>
                        <a:rPr lang="id-ID" sz="1600">
                          <a:effectLst/>
                        </a:rPr>
                        <a:t>an jur</a:t>
                      </a:r>
                      <a:r>
                        <a:rPr lang="id-ID" sz="1600" spc="-5">
                          <a:effectLst/>
                        </a:rPr>
                        <a:t>n</a:t>
                      </a:r>
                      <a:r>
                        <a:rPr lang="id-ID" sz="1600">
                          <a:effectLst/>
                        </a:rPr>
                        <a:t>al p</a:t>
                      </a:r>
                      <a:r>
                        <a:rPr lang="id-ID" sz="1600" spc="-5">
                          <a:effectLst/>
                        </a:rPr>
                        <a:t>e</a:t>
                      </a:r>
                      <a:r>
                        <a:rPr lang="id-ID" sz="1600">
                          <a:effectLst/>
                        </a:rPr>
                        <a:t>rkiraan.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1920" marR="126365"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573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39700" marR="139700" algn="ctr">
                        <a:lnSpc>
                          <a:spcPts val="1130"/>
                        </a:lnSpc>
                        <a:spcAft>
                          <a:spcPts val="0"/>
                        </a:spcAft>
                      </a:pPr>
                      <a:r>
                        <a:rPr lang="id-ID"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39700" marR="136525" algn="ctr">
                        <a:lnSpc>
                          <a:spcPts val="1130"/>
                        </a:lnSpc>
                        <a:spcAft>
                          <a:spcPts val="0"/>
                        </a:spcAft>
                      </a:pPr>
                      <a:r>
                        <a:rPr lang="id-ID"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55041079"/>
                  </a:ext>
                </a:extLst>
              </a:tr>
              <a:tr h="417108">
                <a:tc>
                  <a:txBody>
                    <a:bodyPr/>
                    <a:lstStyle/>
                    <a:p>
                      <a:pPr marL="3175">
                        <a:lnSpc>
                          <a:spcPts val="1130"/>
                        </a:lnSpc>
                        <a:spcAft>
                          <a:spcPts val="0"/>
                        </a:spcAft>
                      </a:pPr>
                      <a:r>
                        <a:rPr lang="id-ID" sz="1600">
                          <a:effectLst/>
                        </a:rPr>
                        <a:t>A3: pengiri</a:t>
                      </a:r>
                      <a:r>
                        <a:rPr lang="id-ID" sz="1600" spc="-10">
                          <a:effectLst/>
                        </a:rPr>
                        <a:t>m</a:t>
                      </a:r>
                      <a:r>
                        <a:rPr lang="id-ID" sz="1600">
                          <a:effectLst/>
                        </a:rPr>
                        <a:t>an s</a:t>
                      </a:r>
                      <a:r>
                        <a:rPr lang="id-ID" sz="1600" spc="-5">
                          <a:effectLst/>
                        </a:rPr>
                        <a:t>u</a:t>
                      </a:r>
                      <a:r>
                        <a:rPr lang="id-ID" sz="1600">
                          <a:effectLst/>
                        </a:rPr>
                        <a:t>rat.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1920" marR="12636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6365"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095"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F</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5730" marR="125730" algn="ctr">
                        <a:lnSpc>
                          <a:spcPts val="1130"/>
                        </a:lnSpc>
                        <a:spcAft>
                          <a:spcPts val="0"/>
                        </a:spcAft>
                      </a:pPr>
                      <a:r>
                        <a:rPr lang="id-ID" sz="1600">
                          <a:effectLst/>
                        </a:rPr>
                        <a:t>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39700" marR="139700" algn="ctr">
                        <a:lnSpc>
                          <a:spcPts val="1130"/>
                        </a:lnSpc>
                        <a:spcAft>
                          <a:spcPts val="0"/>
                        </a:spcAft>
                      </a:pPr>
                      <a:r>
                        <a:rPr lang="id-ID" sz="1600">
                          <a:effectLst/>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39700" marR="136525" algn="ctr">
                        <a:lnSpc>
                          <a:spcPts val="1130"/>
                        </a:lnSpc>
                        <a:spcAft>
                          <a:spcPts val="0"/>
                        </a:spcAft>
                      </a:pPr>
                      <a:r>
                        <a:rPr lang="id-ID" sz="1600" dirty="0">
                          <a:effectLst/>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67474091"/>
                  </a:ext>
                </a:extLst>
              </a:tr>
            </a:tbl>
          </a:graphicData>
        </a:graphic>
      </p:graphicFrame>
    </p:spTree>
    <p:extLst>
      <p:ext uri="{BB962C8B-B14F-4D97-AF65-F5344CB8AC3E}">
        <p14:creationId xmlns:p14="http://schemas.microsoft.com/office/powerpoint/2010/main" val="1251298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id-ID" dirty="0"/>
              <a:t>Kombinasi  masukan  yang  fisibel  dan  untuk  kemudian  dicakup  oleh  </a:t>
            </a:r>
            <a:r>
              <a:rPr lang="id-ID" i="1" dirty="0"/>
              <a:t>test  cases</a:t>
            </a:r>
            <a:r>
              <a:rPr lang="id-ID" dirty="0"/>
              <a:t>,  </a:t>
            </a:r>
            <a:r>
              <a:rPr lang="id-ID" dirty="0" smtClean="0"/>
              <a:t>adalah</a:t>
            </a:r>
            <a:r>
              <a:rPr lang="en-US" dirty="0"/>
              <a:t> </a:t>
            </a:r>
            <a:r>
              <a:rPr lang="id-ID" dirty="0" smtClean="0"/>
              <a:t>sebagai </a:t>
            </a:r>
            <a:r>
              <a:rPr lang="id-ID" dirty="0"/>
              <a:t>berikut:</a:t>
            </a:r>
            <a:endParaRPr lang="en-US" dirty="0"/>
          </a:p>
          <a:p>
            <a:endParaRPr lang="en-US" dirty="0"/>
          </a:p>
        </p:txBody>
      </p:sp>
      <p:pic>
        <p:nvPicPr>
          <p:cNvPr id="4" name="Picture 3"/>
          <p:cNvPicPr>
            <a:picLocks noChangeAspect="1"/>
          </p:cNvPicPr>
          <p:nvPr/>
        </p:nvPicPr>
        <p:blipFill>
          <a:blip r:embed="rId2"/>
          <a:stretch>
            <a:fillRect/>
          </a:stretch>
        </p:blipFill>
        <p:spPr>
          <a:xfrm>
            <a:off x="1232452" y="2782958"/>
            <a:ext cx="8460188" cy="3697356"/>
          </a:xfrm>
          <a:prstGeom prst="rect">
            <a:avLst/>
          </a:prstGeom>
        </p:spPr>
      </p:pic>
    </p:spTree>
    <p:extLst>
      <p:ext uri="{BB962C8B-B14F-4D97-AF65-F5344CB8AC3E}">
        <p14:creationId xmlns:p14="http://schemas.microsoft.com/office/powerpoint/2010/main" val="3185383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State Transition Testing</a:t>
            </a:r>
            <a:endParaRPr lang="en-US" dirty="0"/>
          </a:p>
        </p:txBody>
      </p:sp>
      <p:sp>
        <p:nvSpPr>
          <p:cNvPr id="3" name="Content Placeholder 2"/>
          <p:cNvSpPr>
            <a:spLocks noGrp="1"/>
          </p:cNvSpPr>
          <p:nvPr>
            <p:ph idx="1"/>
          </p:nvPr>
        </p:nvSpPr>
        <p:spPr/>
        <p:txBody>
          <a:bodyPr>
            <a:normAutofit/>
          </a:bodyPr>
          <a:lstStyle/>
          <a:p>
            <a:pPr marL="0" indent="0">
              <a:buNone/>
            </a:pPr>
            <a:r>
              <a:rPr lang="id-ID" i="1" dirty="0"/>
              <a:t>State transition testing </a:t>
            </a:r>
            <a:r>
              <a:rPr lang="id-ID" dirty="0"/>
              <a:t>menggunakan model sistem, yang terdiri dari:</a:t>
            </a:r>
            <a:endParaRPr lang="en-US" dirty="0"/>
          </a:p>
          <a:p>
            <a:pPr lvl="1"/>
            <a:r>
              <a:rPr lang="id-ID" dirty="0" smtClean="0"/>
              <a:t>Status </a:t>
            </a:r>
            <a:r>
              <a:rPr lang="id-ID" dirty="0"/>
              <a:t>yang terdapat di dalam program.</a:t>
            </a:r>
            <a:endParaRPr lang="en-US" dirty="0"/>
          </a:p>
          <a:p>
            <a:pPr lvl="1"/>
            <a:r>
              <a:rPr lang="id-ID" dirty="0" smtClean="0"/>
              <a:t>Transisi </a:t>
            </a:r>
            <a:r>
              <a:rPr lang="id-ID" dirty="0"/>
              <a:t>antar status-status tersebut.</a:t>
            </a:r>
            <a:endParaRPr lang="en-US" dirty="0"/>
          </a:p>
          <a:p>
            <a:pPr lvl="1"/>
            <a:r>
              <a:rPr lang="id-ID" dirty="0" smtClean="0"/>
              <a:t>Kejadian </a:t>
            </a:r>
            <a:r>
              <a:rPr lang="id-ID" dirty="0"/>
              <a:t>yang merupakan sebab dari transisi-transisi tersebut.</a:t>
            </a:r>
            <a:endParaRPr lang="en-US" dirty="0"/>
          </a:p>
          <a:p>
            <a:pPr lvl="1"/>
            <a:r>
              <a:rPr lang="id-ID" dirty="0" smtClean="0"/>
              <a:t>Aksi-aksi </a:t>
            </a:r>
            <a:r>
              <a:rPr lang="id-ID" dirty="0"/>
              <a:t>yang akan dihasilkan</a:t>
            </a:r>
            <a:r>
              <a:rPr lang="id-ID" dirty="0" smtClean="0"/>
              <a:t>.</a:t>
            </a:r>
            <a:endParaRPr lang="en-US" dirty="0"/>
          </a:p>
          <a:p>
            <a:r>
              <a:rPr lang="id-ID" dirty="0"/>
              <a:t>Model umumnya direpresentasikan dalam bentuk </a:t>
            </a:r>
            <a:r>
              <a:rPr lang="id-ID" i="1" dirty="0"/>
              <a:t>state transition diagram</a:t>
            </a:r>
            <a:r>
              <a:rPr lang="id-ID" dirty="0" smtClean="0"/>
              <a:t>.</a:t>
            </a:r>
            <a:endParaRPr lang="en-US" dirty="0"/>
          </a:p>
          <a:p>
            <a:r>
              <a:rPr lang="id-ID" i="1" dirty="0"/>
              <a:t>Test cases </a:t>
            </a:r>
            <a:r>
              <a:rPr lang="id-ID" dirty="0"/>
              <a:t>didisain untuk memeriksa validitas transisi antar status. </a:t>
            </a:r>
            <a:r>
              <a:rPr lang="id-ID" i="1" dirty="0"/>
              <a:t>Test cases   </a:t>
            </a:r>
            <a:r>
              <a:rPr lang="id-ID" dirty="0" smtClean="0"/>
              <a:t>tambahan</a:t>
            </a:r>
            <a:r>
              <a:rPr lang="en-US" dirty="0"/>
              <a:t> </a:t>
            </a:r>
            <a:r>
              <a:rPr lang="id-ID" dirty="0" smtClean="0"/>
              <a:t>juga </a:t>
            </a:r>
            <a:r>
              <a:rPr lang="id-ID" dirty="0"/>
              <a:t>akan didisain untuk testing terhadap dispesifikasikan.</a:t>
            </a:r>
            <a:endParaRPr lang="en-US" dirty="0"/>
          </a:p>
          <a:p>
            <a:endParaRPr lang="en-US" dirty="0"/>
          </a:p>
        </p:txBody>
      </p:sp>
    </p:spTree>
    <p:extLst>
      <p:ext uri="{BB962C8B-B14F-4D97-AF65-F5344CB8AC3E}">
        <p14:creationId xmlns:p14="http://schemas.microsoft.com/office/powerpoint/2010/main" val="2723209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Ilustrasi</a:t>
            </a:r>
            <a:endParaRPr lang="en-US" dirty="0"/>
          </a:p>
        </p:txBody>
      </p:sp>
      <p:sp>
        <p:nvSpPr>
          <p:cNvPr id="3" name="Content Placeholder 2"/>
          <p:cNvSpPr>
            <a:spLocks noGrp="1"/>
          </p:cNvSpPr>
          <p:nvPr>
            <p:ph idx="1"/>
          </p:nvPr>
        </p:nvSpPr>
        <p:spPr>
          <a:xfrm>
            <a:off x="838200" y="1825624"/>
            <a:ext cx="10515600" cy="4805763"/>
          </a:xfrm>
        </p:spPr>
        <p:txBody>
          <a:bodyPr/>
          <a:lstStyle/>
          <a:p>
            <a:pPr algn="just"/>
            <a:r>
              <a:rPr lang="en-US" dirty="0" err="1"/>
              <a:t>Misal</a:t>
            </a:r>
            <a:r>
              <a:rPr lang="en-US" dirty="0"/>
              <a:t> </a:t>
            </a:r>
            <a:r>
              <a:rPr lang="en-US" dirty="0" err="1"/>
              <a:t>terdapat</a:t>
            </a:r>
            <a:r>
              <a:rPr lang="en-US" dirty="0"/>
              <a:t> </a:t>
            </a:r>
            <a:r>
              <a:rPr lang="en-US" dirty="0" err="1"/>
              <a:t>suatu</a:t>
            </a:r>
            <a:r>
              <a:rPr lang="en-US" dirty="0"/>
              <a:t> state transition diagram yang </a:t>
            </a:r>
            <a:r>
              <a:rPr lang="en-US" dirty="0" err="1"/>
              <a:t>menangani</a:t>
            </a:r>
            <a:r>
              <a:rPr lang="en-US" dirty="0"/>
              <a:t> </a:t>
            </a:r>
            <a:r>
              <a:rPr lang="en-US" dirty="0" err="1"/>
              <a:t>masukan</a:t>
            </a:r>
            <a:r>
              <a:rPr lang="en-US" dirty="0"/>
              <a:t> </a:t>
            </a:r>
            <a:r>
              <a:rPr lang="en-US" dirty="0" err="1"/>
              <a:t>permintaan</a:t>
            </a:r>
            <a:r>
              <a:rPr lang="en-US" dirty="0"/>
              <a:t> </a:t>
            </a:r>
            <a:r>
              <a:rPr lang="en-US" dirty="0" err="1"/>
              <a:t>untuk</a:t>
            </a:r>
            <a:r>
              <a:rPr lang="en-US" dirty="0"/>
              <a:t> mode </a:t>
            </a:r>
            <a:r>
              <a:rPr lang="en-US" dirty="0" err="1"/>
              <a:t>tampilan</a:t>
            </a:r>
            <a:r>
              <a:rPr lang="en-US" dirty="0"/>
              <a:t> </a:t>
            </a:r>
            <a:r>
              <a:rPr lang="en-US" dirty="0" err="1"/>
              <a:t>terhadap</a:t>
            </a:r>
            <a:r>
              <a:rPr lang="en-US" dirty="0"/>
              <a:t> </a:t>
            </a:r>
            <a:r>
              <a:rPr lang="en-US" dirty="0" err="1"/>
              <a:t>waktu</a:t>
            </a:r>
            <a:r>
              <a:rPr lang="en-US" dirty="0"/>
              <a:t> </a:t>
            </a:r>
            <a:r>
              <a:rPr lang="en-US" dirty="0" err="1"/>
              <a:t>tampilan</a:t>
            </a:r>
            <a:r>
              <a:rPr lang="en-US" dirty="0"/>
              <a:t> </a:t>
            </a:r>
            <a:r>
              <a:rPr lang="en-US" dirty="0" err="1"/>
              <a:t>dari</a:t>
            </a:r>
            <a:r>
              <a:rPr lang="en-US" dirty="0"/>
              <a:t> </a:t>
            </a:r>
            <a:r>
              <a:rPr lang="en-US" dirty="0" err="1"/>
              <a:t>suatu</a:t>
            </a:r>
            <a:r>
              <a:rPr lang="en-US" dirty="0"/>
              <a:t> device, </a:t>
            </a:r>
            <a:r>
              <a:rPr lang="en-US" dirty="0" err="1"/>
              <a:t>sebagai</a:t>
            </a:r>
            <a:r>
              <a:rPr lang="en-US" dirty="0"/>
              <a:t> </a:t>
            </a:r>
            <a:r>
              <a:rPr lang="en-US" dirty="0" err="1"/>
              <a:t>berikut</a:t>
            </a:r>
            <a:r>
              <a:rPr lang="en-US" dirty="0" smtClean="0"/>
              <a:t>:</a:t>
            </a:r>
          </a:p>
          <a:p>
            <a:pPr algn="just"/>
            <a:endParaRPr lang="en-US" dirty="0"/>
          </a:p>
        </p:txBody>
      </p:sp>
      <p:pic>
        <p:nvPicPr>
          <p:cNvPr id="13" name="Picture 12"/>
          <p:cNvPicPr>
            <a:picLocks noChangeAspect="1"/>
          </p:cNvPicPr>
          <p:nvPr/>
        </p:nvPicPr>
        <p:blipFill>
          <a:blip r:embed="rId2"/>
          <a:stretch>
            <a:fillRect/>
          </a:stretch>
        </p:blipFill>
        <p:spPr>
          <a:xfrm>
            <a:off x="2353586" y="3299791"/>
            <a:ext cx="7657105" cy="3424552"/>
          </a:xfrm>
          <a:prstGeom prst="rect">
            <a:avLst/>
          </a:prstGeom>
        </p:spPr>
      </p:pic>
    </p:spTree>
    <p:extLst>
      <p:ext uri="{BB962C8B-B14F-4D97-AF65-F5344CB8AC3E}">
        <p14:creationId xmlns:p14="http://schemas.microsoft.com/office/powerpoint/2010/main" val="40346437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id-ID" i="1" dirty="0"/>
              <a:t>State transition diagram </a:t>
            </a:r>
            <a:r>
              <a:rPr lang="id-ID" dirty="0"/>
              <a:t>di atas terdiri dari:</a:t>
            </a:r>
            <a:endParaRPr lang="en-US" dirty="0"/>
          </a:p>
          <a:p>
            <a:pPr algn="just"/>
            <a:r>
              <a:rPr lang="id-ID" dirty="0" smtClean="0"/>
              <a:t>Status</a:t>
            </a:r>
            <a:r>
              <a:rPr lang="id-ID" dirty="0"/>
              <a:t>, seperti </a:t>
            </a:r>
            <a:r>
              <a:rPr lang="id-ID" i="1" dirty="0"/>
              <a:t>displaying time </a:t>
            </a:r>
            <a:r>
              <a:rPr lang="id-ID" dirty="0"/>
              <a:t>(S1).</a:t>
            </a:r>
            <a:endParaRPr lang="en-US" dirty="0"/>
          </a:p>
          <a:p>
            <a:pPr algn="just"/>
            <a:r>
              <a:rPr lang="id-ID" dirty="0" smtClean="0"/>
              <a:t>Transisi</a:t>
            </a:r>
            <a:r>
              <a:rPr lang="id-ID" dirty="0"/>
              <a:t>, seperti antara S1 dan S3.</a:t>
            </a:r>
            <a:endParaRPr lang="en-US" dirty="0"/>
          </a:p>
          <a:p>
            <a:pPr algn="just"/>
            <a:r>
              <a:rPr lang="id-ID" dirty="0" smtClean="0"/>
              <a:t>Kejadian</a:t>
            </a:r>
            <a:r>
              <a:rPr lang="en-US" dirty="0"/>
              <a:t> </a:t>
            </a:r>
            <a:r>
              <a:rPr lang="id-ID" dirty="0" smtClean="0"/>
              <a:t>yang</a:t>
            </a:r>
            <a:r>
              <a:rPr lang="en-US" dirty="0"/>
              <a:t> </a:t>
            </a:r>
            <a:r>
              <a:rPr lang="id-ID" dirty="0" smtClean="0"/>
              <a:t>menyebabkan</a:t>
            </a:r>
            <a:r>
              <a:rPr lang="en-US" dirty="0"/>
              <a:t> </a:t>
            </a:r>
            <a:r>
              <a:rPr lang="id-ID" dirty="0" smtClean="0"/>
              <a:t>transisi</a:t>
            </a:r>
            <a:r>
              <a:rPr lang="id-ID" dirty="0"/>
              <a:t>,   seperti   “</a:t>
            </a:r>
            <a:r>
              <a:rPr lang="id-ID" i="1" dirty="0"/>
              <a:t>reset</a:t>
            </a:r>
            <a:r>
              <a:rPr lang="id-ID" dirty="0"/>
              <a:t>”   selama   status   S1   </a:t>
            </a:r>
            <a:r>
              <a:rPr lang="id-ID" dirty="0" smtClean="0"/>
              <a:t>akan</a:t>
            </a:r>
            <a:r>
              <a:rPr lang="en-US" dirty="0"/>
              <a:t> </a:t>
            </a:r>
            <a:r>
              <a:rPr lang="id-ID" dirty="0" smtClean="0"/>
              <a:t>menyebabkan </a:t>
            </a:r>
            <a:r>
              <a:rPr lang="id-ID" dirty="0"/>
              <a:t>transisi ke S3.</a:t>
            </a:r>
            <a:endParaRPr lang="en-US" dirty="0"/>
          </a:p>
          <a:p>
            <a:pPr algn="just"/>
            <a:r>
              <a:rPr lang="id-ID" dirty="0" smtClean="0"/>
              <a:t>Aksi </a:t>
            </a:r>
            <a:r>
              <a:rPr lang="id-ID" dirty="0"/>
              <a:t>yang merupakan hasil dari transisi, seperti selama transisi dari S1 ke S3 sebagai hasil dari kejadian “</a:t>
            </a:r>
            <a:r>
              <a:rPr lang="id-ID" i="1" dirty="0"/>
              <a:t>reset</a:t>
            </a:r>
            <a:r>
              <a:rPr lang="id-ID" dirty="0"/>
              <a:t>”, aksi “</a:t>
            </a:r>
            <a:r>
              <a:rPr lang="id-ID" i="1" dirty="0"/>
              <a:t>display time</a:t>
            </a:r>
            <a:r>
              <a:rPr lang="id-ID" dirty="0"/>
              <a:t>” akan terjadi.</a:t>
            </a:r>
            <a:endParaRPr lang="en-US" dirty="0"/>
          </a:p>
          <a:p>
            <a:endParaRPr lang="en-US" dirty="0"/>
          </a:p>
        </p:txBody>
      </p:sp>
    </p:spTree>
    <p:extLst>
      <p:ext uri="{BB962C8B-B14F-4D97-AF65-F5344CB8AC3E}">
        <p14:creationId xmlns:p14="http://schemas.microsoft.com/office/powerpoint/2010/main" val="29259803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Test case </a:t>
            </a:r>
            <a:r>
              <a:rPr lang="en-ID" dirty="0" err="1" smtClean="0"/>
              <a:t>untuk</a:t>
            </a:r>
            <a:r>
              <a:rPr lang="en-ID" dirty="0" smtClean="0"/>
              <a:t> </a:t>
            </a:r>
            <a:r>
              <a:rPr lang="en-ID" dirty="0" err="1" smtClean="0"/>
              <a:t>transisi</a:t>
            </a:r>
            <a:r>
              <a:rPr lang="en-ID" dirty="0" smtClean="0"/>
              <a:t> yang valid</a:t>
            </a:r>
            <a:endParaRPr lang="en-US" dirty="0"/>
          </a:p>
        </p:txBody>
      </p:sp>
      <p:sp>
        <p:nvSpPr>
          <p:cNvPr id="3" name="Content Placeholder 2"/>
          <p:cNvSpPr>
            <a:spLocks noGrp="1"/>
          </p:cNvSpPr>
          <p:nvPr>
            <p:ph idx="1"/>
          </p:nvPr>
        </p:nvSpPr>
        <p:spPr>
          <a:xfrm>
            <a:off x="710980" y="1404205"/>
            <a:ext cx="10515600" cy="5378257"/>
          </a:xfrm>
        </p:spPr>
        <p:txBody>
          <a:bodyPr/>
          <a:lstStyle/>
          <a:p>
            <a:pPr marL="0" indent="0">
              <a:buNone/>
            </a:pPr>
            <a:r>
              <a:rPr lang="id-ID" dirty="0"/>
              <a:t>Untuk tiap </a:t>
            </a:r>
            <a:r>
              <a:rPr lang="id-ID" i="1" dirty="0"/>
              <a:t>test case</a:t>
            </a:r>
            <a:r>
              <a:rPr lang="id-ID" dirty="0"/>
              <a:t>, terdapat spesifikasi sebagai berikut:</a:t>
            </a:r>
            <a:endParaRPr lang="en-US" dirty="0"/>
          </a:p>
          <a:p>
            <a:r>
              <a:rPr lang="id-ID" dirty="0" smtClean="0"/>
              <a:t>Status </a:t>
            </a:r>
            <a:r>
              <a:rPr lang="id-ID" dirty="0"/>
              <a:t>mulai.</a:t>
            </a:r>
            <a:endParaRPr lang="en-US" dirty="0"/>
          </a:p>
          <a:p>
            <a:r>
              <a:rPr lang="id-ID" dirty="0" smtClean="0"/>
              <a:t>Masukan</a:t>
            </a:r>
            <a:r>
              <a:rPr lang="id-ID" dirty="0"/>
              <a:t>.</a:t>
            </a:r>
            <a:endParaRPr lang="en-US" dirty="0"/>
          </a:p>
          <a:p>
            <a:r>
              <a:rPr lang="id-ID" dirty="0" smtClean="0"/>
              <a:t>Keluaran </a:t>
            </a:r>
            <a:r>
              <a:rPr lang="id-ID" dirty="0"/>
              <a:t>yang diharapkan.</a:t>
            </a:r>
            <a:endParaRPr lang="en-US" dirty="0"/>
          </a:p>
          <a:p>
            <a:r>
              <a:rPr lang="id-ID" dirty="0" smtClean="0"/>
              <a:t>Status </a:t>
            </a:r>
            <a:r>
              <a:rPr lang="id-ID" dirty="0"/>
              <a:t>akhir yang diharapkan</a:t>
            </a:r>
            <a:r>
              <a:rPr lang="id-ID" dirty="0" smtClean="0"/>
              <a:t>.</a:t>
            </a:r>
            <a:endParaRPr lang="en-US" dirty="0"/>
          </a:p>
          <a:p>
            <a:pPr marL="0" indent="0">
              <a:buNone/>
            </a:pPr>
            <a:r>
              <a:rPr lang="id-ID" dirty="0"/>
              <a:t>Berdasarkan contoh di atas, terdapat 6 </a:t>
            </a:r>
            <a:r>
              <a:rPr lang="id-ID" i="1" dirty="0"/>
              <a:t>test cases</a:t>
            </a:r>
            <a:r>
              <a:rPr lang="id-ID" dirty="0"/>
              <a:t>:</a:t>
            </a:r>
            <a:endParaRPr lang="en-US" dirty="0"/>
          </a:p>
          <a:p>
            <a:endParaRPr lang="en-US" dirty="0"/>
          </a:p>
        </p:txBody>
      </p:sp>
      <p:pic>
        <p:nvPicPr>
          <p:cNvPr id="4" name="Picture 3"/>
          <p:cNvPicPr>
            <a:picLocks noChangeAspect="1"/>
          </p:cNvPicPr>
          <p:nvPr/>
        </p:nvPicPr>
        <p:blipFill>
          <a:blip r:embed="rId2"/>
          <a:stretch>
            <a:fillRect/>
          </a:stretch>
        </p:blipFill>
        <p:spPr>
          <a:xfrm>
            <a:off x="2284964" y="4488673"/>
            <a:ext cx="5475219" cy="2214276"/>
          </a:xfrm>
          <a:prstGeom prst="rect">
            <a:avLst/>
          </a:prstGeom>
        </p:spPr>
      </p:pic>
    </p:spTree>
    <p:extLst>
      <p:ext uri="{BB962C8B-B14F-4D97-AF65-F5344CB8AC3E}">
        <p14:creationId xmlns:p14="http://schemas.microsoft.com/office/powerpoint/2010/main" val="632866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id-ID" dirty="0"/>
              <a:t>Kumpulan </a:t>
            </a:r>
            <a:r>
              <a:rPr lang="id-ID" i="1" dirty="0"/>
              <a:t>test cases </a:t>
            </a:r>
            <a:r>
              <a:rPr lang="id-ID" dirty="0"/>
              <a:t>di atas menghasilkan cakupan </a:t>
            </a:r>
            <a:r>
              <a:rPr lang="id-ID" i="1" dirty="0"/>
              <a:t>0-switch </a:t>
            </a:r>
            <a:r>
              <a:rPr lang="en-ID" dirty="0"/>
              <a:t>.</a:t>
            </a:r>
            <a:endParaRPr lang="en-US" dirty="0"/>
          </a:p>
          <a:p>
            <a:r>
              <a:rPr lang="id-ID" dirty="0"/>
              <a:t> </a:t>
            </a:r>
            <a:r>
              <a:rPr lang="id-ID" dirty="0" smtClean="0"/>
              <a:t>Tingkat </a:t>
            </a:r>
            <a:r>
              <a:rPr lang="id-ID" dirty="0"/>
              <a:t>lain dari cakupan perubahan (</a:t>
            </a:r>
            <a:r>
              <a:rPr lang="id-ID" i="1" dirty="0"/>
              <a:t>switch</a:t>
            </a:r>
            <a:r>
              <a:rPr lang="id-ID" dirty="0"/>
              <a:t>) yang merupakan hasil dari penggabungan sekuensial yang lebih panjang dari transisi:</a:t>
            </a:r>
            <a:endParaRPr lang="en-US" dirty="0"/>
          </a:p>
          <a:p>
            <a:r>
              <a:rPr lang="id-ID" dirty="0" smtClean="0"/>
              <a:t>Cakupan  </a:t>
            </a:r>
            <a:r>
              <a:rPr lang="id-ID" i="1" dirty="0"/>
              <a:t>1-switch  </a:t>
            </a:r>
            <a:r>
              <a:rPr lang="id-ID" dirty="0"/>
              <a:t>didapatkan  dengan  melihat  hasil  penampilan  sekuensial  dari  </a:t>
            </a:r>
            <a:r>
              <a:rPr lang="id-ID" dirty="0" smtClean="0"/>
              <a:t>dua</a:t>
            </a:r>
            <a:r>
              <a:rPr lang="en-US" dirty="0"/>
              <a:t> </a:t>
            </a:r>
            <a:r>
              <a:rPr lang="id-ID" dirty="0" smtClean="0"/>
              <a:t>transisi </a:t>
            </a:r>
            <a:r>
              <a:rPr lang="id-ID" dirty="0"/>
              <a:t>yang valid untuk tiap tes.</a:t>
            </a:r>
            <a:endParaRPr lang="en-US" dirty="0"/>
          </a:p>
          <a:p>
            <a:r>
              <a:rPr lang="id-ID" dirty="0" smtClean="0"/>
              <a:t>Cakupan  </a:t>
            </a:r>
            <a:r>
              <a:rPr lang="id-ID" i="1" dirty="0"/>
              <a:t>N-switch </a:t>
            </a:r>
            <a:r>
              <a:rPr lang="id-ID" dirty="0"/>
              <a:t>didapatkan dengan melihat  hasil penampilan sekuensial dari N+1 transisi-tansisi yang valid untuk tiap tes.</a:t>
            </a:r>
            <a:endParaRPr lang="en-US" dirty="0"/>
          </a:p>
          <a:p>
            <a:endParaRPr lang="en-US" dirty="0"/>
          </a:p>
        </p:txBody>
      </p:sp>
    </p:spTree>
    <p:extLst>
      <p:ext uri="{BB962C8B-B14F-4D97-AF65-F5344CB8AC3E}">
        <p14:creationId xmlns:p14="http://schemas.microsoft.com/office/powerpoint/2010/main" val="250466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Test cases </a:t>
            </a:r>
            <a:r>
              <a:rPr lang="en-ID" dirty="0" err="1" smtClean="0"/>
              <a:t>untuk</a:t>
            </a:r>
            <a:r>
              <a:rPr lang="en-ID" dirty="0" smtClean="0"/>
              <a:t> </a:t>
            </a:r>
            <a:r>
              <a:rPr lang="en-ID" dirty="0" err="1" smtClean="0"/>
              <a:t>transisi</a:t>
            </a:r>
            <a:r>
              <a:rPr lang="en-ID" dirty="0" smtClean="0"/>
              <a:t> yang </a:t>
            </a:r>
            <a:r>
              <a:rPr lang="en-ID" dirty="0" err="1" smtClean="0"/>
              <a:t>tidak</a:t>
            </a:r>
            <a:r>
              <a:rPr lang="en-ID" dirty="0" smtClean="0"/>
              <a:t> valid</a:t>
            </a:r>
            <a:endParaRPr lang="en-US" dirty="0"/>
          </a:p>
        </p:txBody>
      </p:sp>
      <p:sp>
        <p:nvSpPr>
          <p:cNvPr id="3" name="Content Placeholder 2"/>
          <p:cNvSpPr>
            <a:spLocks noGrp="1"/>
          </p:cNvSpPr>
          <p:nvPr>
            <p:ph idx="1"/>
          </p:nvPr>
        </p:nvSpPr>
        <p:spPr/>
        <p:txBody>
          <a:bodyPr>
            <a:normAutofit/>
          </a:bodyPr>
          <a:lstStyle/>
          <a:p>
            <a:r>
              <a:rPr lang="id-ID" dirty="0"/>
              <a:t>Tes transisi status didisain untuk cakupan perubahan (</a:t>
            </a:r>
            <a:r>
              <a:rPr lang="id-ID" i="1" dirty="0"/>
              <a:t>switch</a:t>
            </a:r>
            <a:r>
              <a:rPr lang="id-ID" dirty="0"/>
              <a:t>) hanya untuk melakukan </a:t>
            </a:r>
            <a:r>
              <a:rPr lang="id-ID" dirty="0" smtClean="0"/>
              <a:t>tes</a:t>
            </a:r>
            <a:r>
              <a:rPr lang="en-US" dirty="0"/>
              <a:t> </a:t>
            </a:r>
            <a:r>
              <a:rPr lang="id-ID" dirty="0" smtClean="0"/>
              <a:t>sekuensial  </a:t>
            </a:r>
            <a:r>
              <a:rPr lang="id-ID" dirty="0"/>
              <a:t>yang  valid  dari  transisi.  Testing  yang  komprehensif  </a:t>
            </a:r>
            <a:r>
              <a:rPr lang="id-ID" dirty="0" smtClean="0"/>
              <a:t>akan</a:t>
            </a:r>
            <a:r>
              <a:rPr lang="id-ID" dirty="0"/>
              <a:t>mencoba  </a:t>
            </a:r>
            <a:r>
              <a:rPr lang="id-ID" dirty="0" smtClean="0"/>
              <a:t>untuk</a:t>
            </a:r>
            <a:r>
              <a:rPr lang="en-US" dirty="0" smtClean="0"/>
              <a:t>m</a:t>
            </a:r>
            <a:r>
              <a:rPr lang="id-ID" dirty="0" smtClean="0"/>
              <a:t>melakukan </a:t>
            </a:r>
            <a:r>
              <a:rPr lang="id-ID" dirty="0"/>
              <a:t>tes terhadap transisi yang tidak valid</a:t>
            </a:r>
            <a:r>
              <a:rPr lang="id-ID" dirty="0" smtClean="0"/>
              <a:t>.</a:t>
            </a:r>
            <a:endParaRPr lang="en-US" dirty="0"/>
          </a:p>
          <a:p>
            <a:r>
              <a:rPr lang="id-ID" dirty="0"/>
              <a:t>Diagram transisi </a:t>
            </a:r>
            <a:r>
              <a:rPr lang="id-ID" i="1" dirty="0"/>
              <a:t>software </a:t>
            </a:r>
            <a:r>
              <a:rPr lang="id-ID" dirty="0"/>
              <a:t>di atas hanya memperlihatkan transisi-transisi valid. Suatu model transisi status yang secara eksplisit memperlihatkan transisi tidak valid adalah tabel status (</a:t>
            </a:r>
            <a:r>
              <a:rPr lang="id-ID" i="1" dirty="0"/>
              <a:t>state table</a:t>
            </a:r>
            <a:r>
              <a:rPr lang="id-ID" dirty="0"/>
              <a:t>).</a:t>
            </a:r>
            <a:endParaRPr lang="en-US" dirty="0"/>
          </a:p>
          <a:p>
            <a:endParaRPr lang="en-US" dirty="0"/>
          </a:p>
        </p:txBody>
      </p:sp>
    </p:spTree>
    <p:extLst>
      <p:ext uri="{BB962C8B-B14F-4D97-AF65-F5344CB8AC3E}">
        <p14:creationId xmlns:p14="http://schemas.microsoft.com/office/powerpoint/2010/main" val="3275392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lnSpcReduction="10000"/>
          </a:bodyPr>
          <a:lstStyle/>
          <a:p>
            <a:r>
              <a:rPr lang="en-ID" dirty="0" err="1" smtClean="0"/>
              <a:t>Contoh</a:t>
            </a:r>
            <a:r>
              <a:rPr lang="en-ID" dirty="0" smtClean="0"/>
              <a:t> : table status </a:t>
            </a:r>
            <a:r>
              <a:rPr lang="en-ID" dirty="0" err="1" smtClean="0"/>
              <a:t>untuk</a:t>
            </a:r>
            <a:r>
              <a:rPr lang="en-ID" dirty="0" smtClean="0"/>
              <a:t> </a:t>
            </a:r>
            <a:r>
              <a:rPr lang="en-ID" dirty="0" err="1" smtClean="0"/>
              <a:t>tampila</a:t>
            </a:r>
            <a:r>
              <a:rPr lang="en-ID" dirty="0" smtClean="0"/>
              <a:t> </a:t>
            </a:r>
            <a:r>
              <a:rPr lang="en-ID" dirty="0" err="1" smtClean="0"/>
              <a:t>waktu</a:t>
            </a:r>
            <a:r>
              <a:rPr lang="en-ID" dirty="0" smtClean="0"/>
              <a:t> device :</a:t>
            </a:r>
          </a:p>
          <a:p>
            <a:endParaRPr lang="en-ID" dirty="0" smtClean="0"/>
          </a:p>
          <a:p>
            <a:endParaRPr lang="en-ID" dirty="0"/>
          </a:p>
          <a:p>
            <a:endParaRPr lang="en-ID" dirty="0" smtClean="0"/>
          </a:p>
          <a:p>
            <a:endParaRPr lang="en-ID" dirty="0" smtClean="0"/>
          </a:p>
          <a:p>
            <a:endParaRPr lang="en-ID" dirty="0"/>
          </a:p>
          <a:p>
            <a:r>
              <a:rPr lang="id-ID" dirty="0" smtClean="0"/>
              <a:t>Sel-sel </a:t>
            </a:r>
            <a:r>
              <a:rPr lang="id-ID" dirty="0"/>
              <a:t>dari tabel status yang diperlihatkan dalam bentuk -, melambangkan tak ada </a:t>
            </a:r>
            <a:r>
              <a:rPr lang="id-ID" dirty="0" smtClean="0"/>
              <a:t>transisi</a:t>
            </a:r>
            <a:r>
              <a:rPr lang="en-US" dirty="0"/>
              <a:t> </a:t>
            </a:r>
            <a:r>
              <a:rPr lang="id-ID" dirty="0" smtClean="0"/>
              <a:t>(</a:t>
            </a:r>
            <a:r>
              <a:rPr lang="id-ID" i="1" dirty="0" smtClean="0"/>
              <a:t>null </a:t>
            </a:r>
            <a:r>
              <a:rPr lang="id-ID" i="1" dirty="0"/>
              <a:t>transition</a:t>
            </a:r>
            <a:r>
              <a:rPr lang="id-ID" dirty="0"/>
              <a:t>), dimana bila tiap transisi tersebut dilaksanakan akan menghasilkan </a:t>
            </a:r>
            <a:r>
              <a:rPr lang="id-ID" i="1" dirty="0"/>
              <a:t>failure</a:t>
            </a:r>
            <a:r>
              <a:rPr lang="id-ID" dirty="0" smtClean="0"/>
              <a:t>.</a:t>
            </a:r>
            <a:endParaRPr lang="en-US" dirty="0"/>
          </a:p>
          <a:p>
            <a:r>
              <a:rPr lang="id-ID" dirty="0"/>
              <a:t>Tes untuk transisi tidak valid dibuat seperti yang telah diperlihatkan untuk transisi valid.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81704564"/>
              </p:ext>
            </p:extLst>
          </p:nvPr>
        </p:nvGraphicFramePr>
        <p:xfrm>
          <a:off x="1585163" y="2392710"/>
          <a:ext cx="4421241" cy="1757948"/>
        </p:xfrm>
        <a:graphic>
          <a:graphicData uri="http://schemas.openxmlformats.org/drawingml/2006/table">
            <a:tbl>
              <a:tblPr>
                <a:tableStyleId>{5C22544A-7EE6-4342-B048-85BDC9FD1C3A}</a:tableStyleId>
              </a:tblPr>
              <a:tblGrid>
                <a:gridCol w="884985">
                  <a:extLst>
                    <a:ext uri="{9D8B030D-6E8A-4147-A177-3AD203B41FA5}">
                      <a16:colId xmlns:a16="http://schemas.microsoft.com/office/drawing/2014/main" val="3700585509"/>
                    </a:ext>
                  </a:extLst>
                </a:gridCol>
                <a:gridCol w="884064">
                  <a:extLst>
                    <a:ext uri="{9D8B030D-6E8A-4147-A177-3AD203B41FA5}">
                      <a16:colId xmlns:a16="http://schemas.microsoft.com/office/drawing/2014/main" val="3646024903"/>
                    </a:ext>
                  </a:extLst>
                </a:gridCol>
                <a:gridCol w="884064">
                  <a:extLst>
                    <a:ext uri="{9D8B030D-6E8A-4147-A177-3AD203B41FA5}">
                      <a16:colId xmlns:a16="http://schemas.microsoft.com/office/drawing/2014/main" val="3200025176"/>
                    </a:ext>
                  </a:extLst>
                </a:gridCol>
                <a:gridCol w="884064">
                  <a:extLst>
                    <a:ext uri="{9D8B030D-6E8A-4147-A177-3AD203B41FA5}">
                      <a16:colId xmlns:a16="http://schemas.microsoft.com/office/drawing/2014/main" val="3253144982"/>
                    </a:ext>
                  </a:extLst>
                </a:gridCol>
                <a:gridCol w="884064">
                  <a:extLst>
                    <a:ext uri="{9D8B030D-6E8A-4147-A177-3AD203B41FA5}">
                      <a16:colId xmlns:a16="http://schemas.microsoft.com/office/drawing/2014/main" val="1553118289"/>
                    </a:ext>
                  </a:extLst>
                </a:gridCol>
              </a:tblGrid>
              <a:tr h="363044">
                <a:tc>
                  <a:txBody>
                    <a:bodyPr/>
                    <a:lstStyle/>
                    <a:p>
                      <a:pPr>
                        <a:lnSpc>
                          <a:spcPct val="115000"/>
                        </a:lnSpc>
                        <a:spcAft>
                          <a:spcPts val="0"/>
                        </a:spcAft>
                      </a:pPr>
                      <a:r>
                        <a:rPr lang="id-ID"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79070" marR="180340" algn="ctr">
                        <a:lnSpc>
                          <a:spcPct val="115000"/>
                        </a:lnSpc>
                        <a:spcBef>
                          <a:spcPts val="55"/>
                        </a:spcBef>
                        <a:spcAft>
                          <a:spcPts val="0"/>
                        </a:spcAft>
                      </a:pPr>
                      <a:r>
                        <a:rPr lang="id-ID" sz="1400" dirty="0">
                          <a:effectLst/>
                        </a:rPr>
                        <a:t>CM</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32410" marR="233680" algn="ctr">
                        <a:lnSpc>
                          <a:spcPct val="115000"/>
                        </a:lnSpc>
                        <a:spcBef>
                          <a:spcPts val="55"/>
                        </a:spcBef>
                        <a:spcAft>
                          <a:spcPts val="0"/>
                        </a:spcAft>
                      </a:pPr>
                      <a:r>
                        <a:rPr lang="id-ID" sz="1400" dirty="0">
                          <a:effectLst/>
                        </a:rPr>
                        <a:t>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96850" marR="198120" algn="ctr">
                        <a:lnSpc>
                          <a:spcPct val="115000"/>
                        </a:lnSpc>
                        <a:spcBef>
                          <a:spcPts val="55"/>
                        </a:spcBef>
                        <a:spcAft>
                          <a:spcPts val="0"/>
                        </a:spcAft>
                      </a:pPr>
                      <a:r>
                        <a:rPr lang="id-ID" sz="1400" dirty="0">
                          <a:effectLst/>
                        </a:rPr>
                        <a:t>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89865" marR="191135" algn="ctr">
                        <a:lnSpc>
                          <a:spcPct val="115000"/>
                        </a:lnSpc>
                        <a:spcBef>
                          <a:spcPts val="55"/>
                        </a:spcBef>
                        <a:spcAft>
                          <a:spcPts val="0"/>
                        </a:spcAft>
                      </a:pPr>
                      <a:r>
                        <a:rPr lang="id-ID" sz="1400">
                          <a:effectLst/>
                        </a:rPr>
                        <a:t>DS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29589693"/>
                  </a:ext>
                </a:extLst>
              </a:tr>
              <a:tr h="349454">
                <a:tc>
                  <a:txBody>
                    <a:bodyPr/>
                    <a:lstStyle/>
                    <a:p>
                      <a:pPr marL="201295" marR="201930" algn="ctr">
                        <a:lnSpc>
                          <a:spcPts val="1130"/>
                        </a:lnSpc>
                        <a:spcAft>
                          <a:spcPts val="0"/>
                        </a:spcAft>
                      </a:pPr>
                      <a:r>
                        <a:rPr lang="id-ID" sz="1400" dirty="0">
                          <a:effectLst/>
                        </a:rPr>
                        <a:t>S1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59385">
                        <a:lnSpc>
                          <a:spcPts val="1130"/>
                        </a:lnSpc>
                        <a:spcAft>
                          <a:spcPts val="0"/>
                        </a:spcAft>
                      </a:pPr>
                      <a:r>
                        <a:rPr lang="id-ID" sz="1400">
                          <a:effectLst/>
                        </a:rPr>
                        <a:t>S2/D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24460">
                        <a:lnSpc>
                          <a:spcPts val="1130"/>
                        </a:lnSpc>
                        <a:spcAft>
                          <a:spcPts val="0"/>
                        </a:spcAft>
                      </a:pPr>
                      <a:r>
                        <a:rPr lang="id-ID" sz="1400">
                          <a:effectLst/>
                        </a:rPr>
                        <a:t>S3/AT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885" marR="221615" algn="ctr">
                        <a:lnSpc>
                          <a:spcPts val="1130"/>
                        </a:lnSpc>
                        <a:spcAft>
                          <a:spcPts val="0"/>
                        </a:spcAft>
                      </a:pPr>
                      <a:r>
                        <a:rPr lang="id-ID"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22250" marR="222250" algn="ctr">
                        <a:lnSpc>
                          <a:spcPts val="1130"/>
                        </a:lnSpc>
                        <a:spcAft>
                          <a:spcPts val="0"/>
                        </a:spcAft>
                      </a:pPr>
                      <a:r>
                        <a:rPr lang="id-ID" sz="1400">
                          <a:effectLst/>
                        </a:rPr>
                        <a:t>-1</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92841783"/>
                  </a:ext>
                </a:extLst>
              </a:tr>
              <a:tr h="349454">
                <a:tc>
                  <a:txBody>
                    <a:bodyPr/>
                    <a:lstStyle/>
                    <a:p>
                      <a:pPr marL="201295" marR="201930" algn="ctr">
                        <a:lnSpc>
                          <a:spcPts val="1130"/>
                        </a:lnSpc>
                        <a:spcAft>
                          <a:spcPts val="0"/>
                        </a:spcAft>
                      </a:pPr>
                      <a:r>
                        <a:rPr lang="id-ID" sz="1400">
                          <a:effectLst/>
                        </a:rPr>
                        <a:t>S2</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6370">
                        <a:lnSpc>
                          <a:spcPts val="1130"/>
                        </a:lnSpc>
                        <a:spcAft>
                          <a:spcPts val="0"/>
                        </a:spcAft>
                      </a:pPr>
                      <a:r>
                        <a:rPr lang="id-ID" sz="1400" dirty="0">
                          <a:effectLst/>
                        </a:rPr>
                        <a:t>S1/T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17475">
                        <a:lnSpc>
                          <a:spcPts val="1130"/>
                        </a:lnSpc>
                        <a:spcAft>
                          <a:spcPts val="0"/>
                        </a:spcAft>
                      </a:pPr>
                      <a:r>
                        <a:rPr lang="id-ID" sz="1400" dirty="0">
                          <a:effectLst/>
                        </a:rPr>
                        <a:t>S4/AD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8445" marR="257175" algn="ctr">
                        <a:lnSpc>
                          <a:spcPts val="1130"/>
                        </a:lnSpc>
                        <a:spcAft>
                          <a:spcPts val="0"/>
                        </a:spcAft>
                      </a:pPr>
                      <a:r>
                        <a:rPr lang="id-ID" sz="14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810" marR="257175" algn="ctr">
                        <a:lnSpc>
                          <a:spcPts val="1130"/>
                        </a:lnSpc>
                        <a:spcAft>
                          <a:spcPts val="0"/>
                        </a:spcAft>
                      </a:pPr>
                      <a:r>
                        <a:rPr lang="id-ID" sz="14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4732089"/>
                  </a:ext>
                </a:extLst>
              </a:tr>
              <a:tr h="349454">
                <a:tc>
                  <a:txBody>
                    <a:bodyPr/>
                    <a:lstStyle/>
                    <a:p>
                      <a:pPr marL="201295" marR="201295" algn="ctr">
                        <a:lnSpc>
                          <a:spcPts val="1130"/>
                        </a:lnSpc>
                        <a:spcAft>
                          <a:spcPts val="0"/>
                        </a:spcAft>
                      </a:pPr>
                      <a:r>
                        <a:rPr lang="id-ID" sz="1400">
                          <a:effectLst/>
                        </a:rPr>
                        <a:t>S3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175" marR="258445" algn="ctr">
                        <a:lnSpc>
                          <a:spcPts val="1130"/>
                        </a:lnSpc>
                        <a:spcAft>
                          <a:spcPts val="0"/>
                        </a:spcAft>
                      </a:pPr>
                      <a:r>
                        <a:rPr lang="id-ID"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175" marR="258445" algn="ctr">
                        <a:lnSpc>
                          <a:spcPts val="1130"/>
                        </a:lnSpc>
                        <a:spcAft>
                          <a:spcPts val="0"/>
                        </a:spcAft>
                      </a:pPr>
                      <a:r>
                        <a:rPr lang="id-ID"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66370">
                        <a:lnSpc>
                          <a:spcPts val="1130"/>
                        </a:lnSpc>
                        <a:spcAft>
                          <a:spcPts val="0"/>
                        </a:spcAft>
                      </a:pPr>
                      <a:r>
                        <a:rPr lang="id-ID" sz="1400">
                          <a:effectLst/>
                        </a:rPr>
                        <a:t>S1/T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810" marR="257810" algn="ctr">
                        <a:lnSpc>
                          <a:spcPts val="1130"/>
                        </a:lnSpc>
                        <a:spcAft>
                          <a:spcPts val="0"/>
                        </a:spcAft>
                      </a:pPr>
                      <a:r>
                        <a:rPr lang="id-ID" sz="14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25320731"/>
                  </a:ext>
                </a:extLst>
              </a:tr>
              <a:tr h="346542">
                <a:tc>
                  <a:txBody>
                    <a:bodyPr/>
                    <a:lstStyle/>
                    <a:p>
                      <a:pPr marL="201295" marR="201295" algn="ctr">
                        <a:lnSpc>
                          <a:spcPts val="1130"/>
                        </a:lnSpc>
                        <a:spcAft>
                          <a:spcPts val="0"/>
                        </a:spcAft>
                      </a:pPr>
                      <a:r>
                        <a:rPr lang="id-ID" sz="1400">
                          <a:effectLst/>
                        </a:rPr>
                        <a:t>S4</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175" marR="258445" algn="ctr">
                        <a:lnSpc>
                          <a:spcPts val="1130"/>
                        </a:lnSpc>
                        <a:spcAft>
                          <a:spcPts val="0"/>
                        </a:spcAft>
                      </a:pPr>
                      <a:r>
                        <a:rPr lang="id-ID"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175" marR="258445" algn="ctr">
                        <a:lnSpc>
                          <a:spcPts val="1130"/>
                        </a:lnSpc>
                        <a:spcAft>
                          <a:spcPts val="0"/>
                        </a:spcAft>
                      </a:pPr>
                      <a:r>
                        <a:rPr lang="id-ID"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257175" marR="258445" algn="ctr">
                        <a:lnSpc>
                          <a:spcPts val="1130"/>
                        </a:lnSpc>
                        <a:spcAft>
                          <a:spcPts val="0"/>
                        </a:spcAft>
                      </a:pPr>
                      <a:r>
                        <a:rPr lang="id-ID" sz="1400">
                          <a:effectLst/>
                        </a:rPr>
                        <a:t>-</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159385">
                        <a:lnSpc>
                          <a:spcPts val="1130"/>
                        </a:lnSpc>
                        <a:spcAft>
                          <a:spcPts val="0"/>
                        </a:spcAft>
                      </a:pPr>
                      <a:r>
                        <a:rPr lang="id-ID" sz="1400" dirty="0">
                          <a:effectLst/>
                        </a:rPr>
                        <a:t>S2/D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63101387"/>
                  </a:ext>
                </a:extLst>
              </a:tr>
            </a:tbl>
          </a:graphicData>
        </a:graphic>
      </p:graphicFrame>
    </p:spTree>
    <p:extLst>
      <p:ext uri="{BB962C8B-B14F-4D97-AF65-F5344CB8AC3E}">
        <p14:creationId xmlns:p14="http://schemas.microsoft.com/office/powerpoint/2010/main" val="17561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Teknik</a:t>
            </a:r>
            <a:r>
              <a:rPr lang="en-ID" dirty="0" smtClean="0"/>
              <a:t> </a:t>
            </a:r>
            <a:r>
              <a:rPr lang="en-ID" dirty="0" err="1" smtClean="0"/>
              <a:t>Desain</a:t>
            </a:r>
            <a:r>
              <a:rPr lang="en-ID" dirty="0" smtClean="0"/>
              <a:t> </a:t>
            </a:r>
            <a:r>
              <a:rPr lang="en-ID" dirty="0" err="1" smtClean="0"/>
              <a:t>Tes</a:t>
            </a:r>
            <a:r>
              <a:rPr lang="en-ID" dirty="0" smtClean="0"/>
              <a:t> </a:t>
            </a:r>
            <a:r>
              <a:rPr lang="en-ID" dirty="0" err="1" smtClean="0"/>
              <a:t>dalam</a:t>
            </a:r>
            <a:r>
              <a:rPr lang="en-ID" dirty="0" smtClean="0"/>
              <a:t> Black Box</a:t>
            </a:r>
            <a:endParaRPr lang="en-US" dirty="0"/>
          </a:p>
        </p:txBody>
      </p:sp>
      <p:sp>
        <p:nvSpPr>
          <p:cNvPr id="3" name="Content Placeholder 2"/>
          <p:cNvSpPr>
            <a:spLocks noGrp="1"/>
          </p:cNvSpPr>
          <p:nvPr>
            <p:ph idx="1"/>
          </p:nvPr>
        </p:nvSpPr>
        <p:spPr/>
        <p:txBody>
          <a:bodyPr/>
          <a:lstStyle/>
          <a:p>
            <a:r>
              <a:rPr lang="en-US" dirty="0" smtClean="0"/>
              <a:t>Equivalence </a:t>
            </a:r>
            <a:r>
              <a:rPr lang="en-US" dirty="0"/>
              <a:t>Class Partitioning</a:t>
            </a:r>
          </a:p>
          <a:p>
            <a:r>
              <a:rPr lang="en-US" dirty="0" smtClean="0"/>
              <a:t>Boundary </a:t>
            </a:r>
            <a:r>
              <a:rPr lang="en-US" dirty="0"/>
              <a:t>Value Analysis</a:t>
            </a:r>
          </a:p>
          <a:p>
            <a:r>
              <a:rPr lang="en-US" dirty="0" smtClean="0"/>
              <a:t>State </a:t>
            </a:r>
            <a:r>
              <a:rPr lang="en-US" dirty="0"/>
              <a:t>Transitions Testing</a:t>
            </a:r>
          </a:p>
          <a:p>
            <a:r>
              <a:rPr lang="en-US" dirty="0" smtClean="0"/>
              <a:t>Cause-Effect </a:t>
            </a:r>
            <a:r>
              <a:rPr lang="en-US" dirty="0"/>
              <a:t>Graphing</a:t>
            </a:r>
          </a:p>
          <a:p>
            <a:endParaRPr lang="en-US" dirty="0"/>
          </a:p>
        </p:txBody>
      </p:sp>
    </p:spTree>
    <p:extLst>
      <p:ext uri="{BB962C8B-B14F-4D97-AF65-F5344CB8AC3E}">
        <p14:creationId xmlns:p14="http://schemas.microsoft.com/office/powerpoint/2010/main" val="3547790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Metode</a:t>
            </a:r>
            <a:r>
              <a:rPr lang="en-ID" dirty="0" smtClean="0"/>
              <a:t> Graph Base Testing</a:t>
            </a:r>
            <a:endParaRPr lang="en-US" dirty="0"/>
          </a:p>
        </p:txBody>
      </p:sp>
      <p:pic>
        <p:nvPicPr>
          <p:cNvPr id="4" name="Content Placeholder 3"/>
          <p:cNvPicPr>
            <a:picLocks noGrp="1" noChangeAspect="1"/>
          </p:cNvPicPr>
          <p:nvPr>
            <p:ph idx="1"/>
          </p:nvPr>
        </p:nvPicPr>
        <p:blipFill>
          <a:blip r:embed="rId2"/>
          <a:stretch>
            <a:fillRect/>
          </a:stretch>
        </p:blipFill>
        <p:spPr>
          <a:xfrm>
            <a:off x="1172308" y="1690688"/>
            <a:ext cx="9460523" cy="4545989"/>
          </a:xfrm>
          <a:prstGeom prst="rect">
            <a:avLst/>
          </a:prstGeom>
        </p:spPr>
      </p:pic>
    </p:spTree>
    <p:extLst>
      <p:ext uri="{BB962C8B-B14F-4D97-AF65-F5344CB8AC3E}">
        <p14:creationId xmlns:p14="http://schemas.microsoft.com/office/powerpoint/2010/main" val="4105655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i="1" dirty="0"/>
              <a:t>Nodes </a:t>
            </a:r>
            <a:r>
              <a:rPr lang="id-ID" dirty="0"/>
              <a:t>direpresentasikan sebagai lingkaran yang dihubungkan dengan garis penghubung. Suatu hubungan langsung (digambarkan dalam bentuk anak panah) mengindikasikan suatu hubungan yang bergerak hanya dalam satu arah. Hubungan dua arah, juga disebut sebagai hubungan  simetris,  menggambarkan  hubungan  yang  dapat  bergerak  dalam  dua  arah.</a:t>
            </a:r>
            <a:endParaRPr lang="en-US" dirty="0"/>
          </a:p>
          <a:p>
            <a:pPr algn="just"/>
            <a:r>
              <a:rPr lang="id-ID" dirty="0"/>
              <a:t>Hubungan paralel digunakan bila sejumlah hubungan ditetapkan antara dua </a:t>
            </a:r>
            <a:r>
              <a:rPr lang="id-ID" i="1" dirty="0"/>
              <a:t>nodes</a:t>
            </a:r>
            <a:r>
              <a:rPr lang="id-ID" dirty="0"/>
              <a:t>.</a:t>
            </a:r>
            <a:endParaRPr lang="en-US" dirty="0"/>
          </a:p>
          <a:p>
            <a:pPr marL="0" indent="0">
              <a:buNone/>
            </a:pPr>
            <a:endParaRPr lang="en-US" dirty="0"/>
          </a:p>
        </p:txBody>
      </p:sp>
    </p:spTree>
    <p:extLst>
      <p:ext uri="{BB962C8B-B14F-4D97-AF65-F5344CB8AC3E}">
        <p14:creationId xmlns:p14="http://schemas.microsoft.com/office/powerpoint/2010/main" val="2172544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956838"/>
          </a:xfrm>
        </p:spPr>
        <p:txBody>
          <a:bodyPr>
            <a:normAutofit fontScale="92500" lnSpcReduction="20000"/>
          </a:bodyPr>
          <a:lstStyle/>
          <a:p>
            <a:pPr marL="0" indent="0">
              <a:buNone/>
            </a:pPr>
            <a:r>
              <a:rPr lang="en-US" dirty="0" err="1"/>
              <a:t>Beizer</a:t>
            </a:r>
            <a:r>
              <a:rPr lang="en-US" dirty="0"/>
              <a:t> [BEI95] </a:t>
            </a:r>
            <a:r>
              <a:rPr lang="en-US" dirty="0" err="1"/>
              <a:t>menjelaskan</a:t>
            </a:r>
            <a:r>
              <a:rPr lang="en-US" dirty="0"/>
              <a:t> </a:t>
            </a:r>
            <a:r>
              <a:rPr lang="en-US" dirty="0" err="1"/>
              <a:t>sejumlah</a:t>
            </a:r>
            <a:r>
              <a:rPr lang="en-US" dirty="0"/>
              <a:t> </a:t>
            </a:r>
            <a:r>
              <a:rPr lang="en-US" dirty="0" err="1"/>
              <a:t>metode</a:t>
            </a:r>
            <a:r>
              <a:rPr lang="en-US" dirty="0"/>
              <a:t> </a:t>
            </a:r>
            <a:r>
              <a:rPr lang="en-US" dirty="0" err="1"/>
              <a:t>tingkah</a:t>
            </a:r>
            <a:r>
              <a:rPr lang="en-US" dirty="0"/>
              <a:t> </a:t>
            </a:r>
            <a:r>
              <a:rPr lang="en-US" dirty="0" err="1"/>
              <a:t>laku</a:t>
            </a:r>
            <a:r>
              <a:rPr lang="en-US" dirty="0"/>
              <a:t> testing yang </a:t>
            </a:r>
            <a:r>
              <a:rPr lang="en-US" dirty="0" err="1"/>
              <a:t>dapat</a:t>
            </a:r>
            <a:r>
              <a:rPr lang="en-US" dirty="0"/>
              <a:t> </a:t>
            </a:r>
            <a:r>
              <a:rPr lang="en-US" dirty="0" err="1"/>
              <a:t>menggunakan</a:t>
            </a:r>
            <a:r>
              <a:rPr lang="en-US" dirty="0"/>
              <a:t> </a:t>
            </a:r>
            <a:r>
              <a:rPr lang="en-US" dirty="0" err="1"/>
              <a:t>grafik</a:t>
            </a:r>
            <a:r>
              <a:rPr lang="en-US" dirty="0"/>
              <a:t>:</a:t>
            </a:r>
          </a:p>
          <a:p>
            <a:r>
              <a:rPr lang="en-US" dirty="0" err="1" smtClean="0"/>
              <a:t>Pemodelan</a:t>
            </a:r>
            <a:r>
              <a:rPr lang="en-US" dirty="0" smtClean="0"/>
              <a:t> </a:t>
            </a:r>
            <a:r>
              <a:rPr lang="en-US" dirty="0" err="1"/>
              <a:t>Alur</a:t>
            </a:r>
            <a:r>
              <a:rPr lang="en-US" dirty="0"/>
              <a:t> </a:t>
            </a:r>
            <a:r>
              <a:rPr lang="en-US" dirty="0" err="1"/>
              <a:t>Transaksi</a:t>
            </a:r>
            <a:r>
              <a:rPr lang="en-US" dirty="0"/>
              <a:t>, </a:t>
            </a:r>
            <a:r>
              <a:rPr lang="en-US" dirty="0" err="1"/>
              <a:t>dimana</a:t>
            </a:r>
            <a:r>
              <a:rPr lang="en-US" dirty="0"/>
              <a:t> node </a:t>
            </a:r>
            <a:r>
              <a:rPr lang="en-US" dirty="0" err="1"/>
              <a:t>mewakili</a:t>
            </a:r>
            <a:r>
              <a:rPr lang="en-US" dirty="0"/>
              <a:t> </a:t>
            </a:r>
            <a:r>
              <a:rPr lang="en-US" dirty="0" err="1"/>
              <a:t>langkah-langkah</a:t>
            </a:r>
            <a:r>
              <a:rPr lang="en-US" dirty="0"/>
              <a:t> </a:t>
            </a:r>
            <a:r>
              <a:rPr lang="en-US" dirty="0" err="1"/>
              <a:t>transaksi</a:t>
            </a:r>
            <a:r>
              <a:rPr lang="en-US" dirty="0"/>
              <a:t> (</a:t>
            </a:r>
            <a:r>
              <a:rPr lang="en-US" dirty="0" smtClean="0"/>
              <a:t>missal </a:t>
            </a:r>
            <a:r>
              <a:rPr lang="en-US" dirty="0" err="1" smtClean="0"/>
              <a:t>langkah-langkah</a:t>
            </a:r>
            <a:r>
              <a:rPr lang="en-US" dirty="0" smtClean="0"/>
              <a:t> </a:t>
            </a:r>
            <a:r>
              <a:rPr lang="en-US" dirty="0" err="1"/>
              <a:t>penggunaan</a:t>
            </a:r>
            <a:r>
              <a:rPr lang="en-US" dirty="0"/>
              <a:t> </a:t>
            </a:r>
            <a:r>
              <a:rPr lang="en-US" dirty="0" err="1"/>
              <a:t>jasa</a:t>
            </a:r>
            <a:r>
              <a:rPr lang="en-US" dirty="0"/>
              <a:t> </a:t>
            </a:r>
            <a:r>
              <a:rPr lang="en-US" dirty="0" err="1"/>
              <a:t>reservasi</a:t>
            </a:r>
            <a:r>
              <a:rPr lang="en-US" dirty="0"/>
              <a:t> </a:t>
            </a:r>
            <a:r>
              <a:rPr lang="en-US" dirty="0" err="1"/>
              <a:t>tiket</a:t>
            </a:r>
            <a:r>
              <a:rPr lang="en-US" dirty="0"/>
              <a:t> </a:t>
            </a:r>
            <a:r>
              <a:rPr lang="en-US" dirty="0" err="1"/>
              <a:t>pesawat</a:t>
            </a:r>
            <a:r>
              <a:rPr lang="en-US" dirty="0"/>
              <a:t> </a:t>
            </a:r>
            <a:r>
              <a:rPr lang="en-US" dirty="0" err="1"/>
              <a:t>secara</a:t>
            </a:r>
            <a:r>
              <a:rPr lang="en-US" dirty="0"/>
              <a:t> on-line), </a:t>
            </a:r>
            <a:r>
              <a:rPr lang="en-US" dirty="0" err="1"/>
              <a:t>dan</a:t>
            </a:r>
            <a:r>
              <a:rPr lang="en-US" dirty="0"/>
              <a:t> </a:t>
            </a:r>
            <a:r>
              <a:rPr lang="en-US" dirty="0" err="1"/>
              <a:t>penghubung</a:t>
            </a:r>
            <a:r>
              <a:rPr lang="en-US" dirty="0"/>
              <a:t> </a:t>
            </a:r>
            <a:r>
              <a:rPr lang="en-US" dirty="0" err="1"/>
              <a:t>mewakili</a:t>
            </a:r>
            <a:r>
              <a:rPr lang="en-US" dirty="0"/>
              <a:t> </a:t>
            </a:r>
            <a:r>
              <a:rPr lang="en-US" dirty="0" err="1"/>
              <a:t>logika</a:t>
            </a:r>
            <a:r>
              <a:rPr lang="en-US" dirty="0"/>
              <a:t> </a:t>
            </a:r>
            <a:r>
              <a:rPr lang="en-US" dirty="0" err="1"/>
              <a:t>koneksi</a:t>
            </a:r>
            <a:r>
              <a:rPr lang="en-US" dirty="0"/>
              <a:t> </a:t>
            </a:r>
            <a:r>
              <a:rPr lang="en-US" dirty="0" err="1"/>
              <a:t>antar</a:t>
            </a:r>
            <a:r>
              <a:rPr lang="en-US" dirty="0"/>
              <a:t> </a:t>
            </a:r>
            <a:r>
              <a:rPr lang="en-US" dirty="0" err="1"/>
              <a:t>langkah</a:t>
            </a:r>
            <a:r>
              <a:rPr lang="en-US" dirty="0"/>
              <a:t> (</a:t>
            </a:r>
            <a:r>
              <a:rPr lang="en-US" dirty="0" err="1"/>
              <a:t>misal</a:t>
            </a:r>
            <a:r>
              <a:rPr lang="en-US" dirty="0"/>
              <a:t> </a:t>
            </a:r>
            <a:r>
              <a:rPr lang="en-US" dirty="0" err="1"/>
              <a:t>masukan</a:t>
            </a:r>
            <a:r>
              <a:rPr lang="en-US" dirty="0"/>
              <a:t> </a:t>
            </a:r>
            <a:r>
              <a:rPr lang="en-US" dirty="0" err="1"/>
              <a:t>informasi</a:t>
            </a:r>
            <a:r>
              <a:rPr lang="en-US" dirty="0"/>
              <a:t> </a:t>
            </a:r>
            <a:r>
              <a:rPr lang="en-US" dirty="0" err="1"/>
              <a:t>penerbangan</a:t>
            </a:r>
            <a:r>
              <a:rPr lang="en-US" dirty="0"/>
              <a:t> </a:t>
            </a:r>
            <a:r>
              <a:rPr lang="en-US" dirty="0" err="1"/>
              <a:t>diikuti</a:t>
            </a:r>
            <a:r>
              <a:rPr lang="en-US" dirty="0"/>
              <a:t> </a:t>
            </a:r>
            <a:r>
              <a:rPr lang="en-US" dirty="0" err="1"/>
              <a:t>dengan</a:t>
            </a:r>
            <a:r>
              <a:rPr lang="en-US" dirty="0"/>
              <a:t> </a:t>
            </a:r>
            <a:r>
              <a:rPr lang="en-US" dirty="0" err="1"/>
              <a:t>pemrosesan</a:t>
            </a:r>
            <a:r>
              <a:rPr lang="en-US" dirty="0"/>
              <a:t> </a:t>
            </a:r>
            <a:r>
              <a:rPr lang="en-US" dirty="0" err="1"/>
              <a:t>validasi</a:t>
            </a:r>
            <a:r>
              <a:rPr lang="en-US" dirty="0"/>
              <a:t> / </a:t>
            </a:r>
            <a:r>
              <a:rPr lang="en-US" dirty="0" err="1"/>
              <a:t>keberadaan</a:t>
            </a:r>
            <a:r>
              <a:rPr lang="en-US" dirty="0"/>
              <a:t>).</a:t>
            </a:r>
          </a:p>
          <a:p>
            <a:r>
              <a:rPr lang="en-US" dirty="0" err="1" smtClean="0"/>
              <a:t>Pemodelan</a:t>
            </a:r>
            <a:r>
              <a:rPr lang="en-US" dirty="0" smtClean="0"/>
              <a:t> </a:t>
            </a:r>
            <a:r>
              <a:rPr lang="en-US" dirty="0"/>
              <a:t>Finite State, </a:t>
            </a:r>
            <a:r>
              <a:rPr lang="en-US" dirty="0" err="1"/>
              <a:t>dimana</a:t>
            </a:r>
            <a:r>
              <a:rPr lang="en-US" dirty="0"/>
              <a:t> node </a:t>
            </a:r>
            <a:r>
              <a:rPr lang="en-US" dirty="0" err="1"/>
              <a:t>mewakili</a:t>
            </a:r>
            <a:r>
              <a:rPr lang="en-US" dirty="0"/>
              <a:t> status software yang </a:t>
            </a:r>
            <a:r>
              <a:rPr lang="en-US" dirty="0" err="1"/>
              <a:t>dapat</a:t>
            </a:r>
            <a:r>
              <a:rPr lang="en-US" dirty="0"/>
              <a:t> </a:t>
            </a:r>
            <a:r>
              <a:rPr lang="en-US" dirty="0" err="1" smtClean="0"/>
              <a:t>diobservasi</a:t>
            </a:r>
            <a:r>
              <a:rPr lang="en-US" dirty="0" smtClean="0"/>
              <a:t> (</a:t>
            </a:r>
            <a:r>
              <a:rPr lang="en-US" dirty="0" err="1" smtClean="0"/>
              <a:t>misal</a:t>
            </a:r>
            <a:r>
              <a:rPr lang="en-US" dirty="0" smtClean="0"/>
              <a:t> </a:t>
            </a:r>
            <a:r>
              <a:rPr lang="en-US" dirty="0" err="1"/>
              <a:t>tiap</a:t>
            </a:r>
            <a:r>
              <a:rPr lang="en-US" dirty="0"/>
              <a:t> </a:t>
            </a:r>
            <a:r>
              <a:rPr lang="en-US" dirty="0" err="1"/>
              <a:t>layar</a:t>
            </a:r>
            <a:r>
              <a:rPr lang="en-US" dirty="0"/>
              <a:t> yang </a:t>
            </a:r>
            <a:r>
              <a:rPr lang="en-US" dirty="0" err="1"/>
              <a:t>muncul</a:t>
            </a:r>
            <a:r>
              <a:rPr lang="en-US" dirty="0"/>
              <a:t> </a:t>
            </a:r>
            <a:r>
              <a:rPr lang="en-US" dirty="0" err="1"/>
              <a:t>sebagai</a:t>
            </a:r>
            <a:r>
              <a:rPr lang="en-US" dirty="0"/>
              <a:t> </a:t>
            </a:r>
            <a:r>
              <a:rPr lang="en-US" dirty="0" err="1"/>
              <a:t>masukan</a:t>
            </a:r>
            <a:r>
              <a:rPr lang="en-US" dirty="0"/>
              <a:t> order </a:t>
            </a:r>
            <a:r>
              <a:rPr lang="en-US" dirty="0" err="1"/>
              <a:t>ketika</a:t>
            </a:r>
            <a:r>
              <a:rPr lang="en-US" dirty="0"/>
              <a:t> </a:t>
            </a:r>
            <a:r>
              <a:rPr lang="en-US" dirty="0" err="1"/>
              <a:t>kasir</a:t>
            </a:r>
            <a:r>
              <a:rPr lang="en-US" dirty="0"/>
              <a:t> </a:t>
            </a:r>
            <a:r>
              <a:rPr lang="en-US" dirty="0" err="1"/>
              <a:t>menerimaa</a:t>
            </a:r>
            <a:r>
              <a:rPr lang="en-US" dirty="0"/>
              <a:t> order), </a:t>
            </a:r>
            <a:r>
              <a:rPr lang="en-US" dirty="0" err="1"/>
              <a:t>dan</a:t>
            </a:r>
            <a:r>
              <a:rPr lang="en-US" dirty="0"/>
              <a:t> </a:t>
            </a:r>
            <a:r>
              <a:rPr lang="en-US" dirty="0" err="1"/>
              <a:t>penghubung</a:t>
            </a:r>
            <a:r>
              <a:rPr lang="en-US" dirty="0"/>
              <a:t> </a:t>
            </a:r>
            <a:r>
              <a:rPr lang="en-US" dirty="0" err="1"/>
              <a:t>mewakili</a:t>
            </a:r>
            <a:r>
              <a:rPr lang="en-US" dirty="0"/>
              <a:t> </a:t>
            </a:r>
            <a:r>
              <a:rPr lang="en-US" dirty="0" err="1"/>
              <a:t>transisi</a:t>
            </a:r>
            <a:r>
              <a:rPr lang="en-US" dirty="0"/>
              <a:t> yang </a:t>
            </a:r>
            <a:r>
              <a:rPr lang="en-US" dirty="0" err="1"/>
              <a:t>terjadi</a:t>
            </a:r>
            <a:r>
              <a:rPr lang="en-US" dirty="0"/>
              <a:t> </a:t>
            </a:r>
            <a:r>
              <a:rPr lang="en-US" dirty="0" err="1"/>
              <a:t>antar</a:t>
            </a:r>
            <a:r>
              <a:rPr lang="en-US" dirty="0"/>
              <a:t> status (</a:t>
            </a:r>
            <a:r>
              <a:rPr lang="en-US" dirty="0" err="1"/>
              <a:t>misal</a:t>
            </a:r>
            <a:r>
              <a:rPr lang="en-US" dirty="0"/>
              <a:t> </a:t>
            </a:r>
            <a:r>
              <a:rPr lang="en-US" dirty="0" err="1"/>
              <a:t>informasi</a:t>
            </a:r>
            <a:r>
              <a:rPr lang="en-US" dirty="0"/>
              <a:t> order </a:t>
            </a:r>
            <a:r>
              <a:rPr lang="en-US" dirty="0" err="1"/>
              <a:t>diverifikasi</a:t>
            </a:r>
            <a:r>
              <a:rPr lang="en-US" dirty="0"/>
              <a:t> </a:t>
            </a:r>
            <a:r>
              <a:rPr lang="en-US" dirty="0" err="1"/>
              <a:t>dengan</a:t>
            </a:r>
            <a:r>
              <a:rPr lang="en-US" dirty="0"/>
              <a:t> </a:t>
            </a:r>
            <a:r>
              <a:rPr lang="en-US" dirty="0" err="1"/>
              <a:t>menampilkan</a:t>
            </a:r>
            <a:r>
              <a:rPr lang="en-US" dirty="0"/>
              <a:t> </a:t>
            </a:r>
            <a:r>
              <a:rPr lang="en-US" dirty="0" err="1"/>
              <a:t>keberadaan</a:t>
            </a:r>
            <a:r>
              <a:rPr lang="en-US" dirty="0"/>
              <a:t> </a:t>
            </a:r>
            <a:r>
              <a:rPr lang="en-US" dirty="0" err="1"/>
              <a:t>inventori</a:t>
            </a:r>
            <a:r>
              <a:rPr lang="en-US" dirty="0"/>
              <a:t> </a:t>
            </a:r>
            <a:r>
              <a:rPr lang="en-US" dirty="0" err="1"/>
              <a:t>dan</a:t>
            </a:r>
            <a:r>
              <a:rPr lang="en-US" dirty="0"/>
              <a:t> </a:t>
            </a:r>
            <a:r>
              <a:rPr lang="en-US" dirty="0" err="1"/>
              <a:t>diikuti</a:t>
            </a:r>
            <a:r>
              <a:rPr lang="en-US" dirty="0"/>
              <a:t> </a:t>
            </a:r>
            <a:r>
              <a:rPr lang="en-US" dirty="0" err="1"/>
              <a:t>dengan</a:t>
            </a:r>
            <a:r>
              <a:rPr lang="en-US" dirty="0"/>
              <a:t> </a:t>
            </a:r>
            <a:r>
              <a:rPr lang="en-US" dirty="0" err="1"/>
              <a:t>masukan</a:t>
            </a:r>
            <a:r>
              <a:rPr lang="en-US" dirty="0"/>
              <a:t> </a:t>
            </a:r>
            <a:r>
              <a:rPr lang="en-US" dirty="0" err="1"/>
              <a:t>informasi</a:t>
            </a:r>
            <a:r>
              <a:rPr lang="en-US" dirty="0"/>
              <a:t> </a:t>
            </a:r>
            <a:r>
              <a:rPr lang="en-US" dirty="0" err="1"/>
              <a:t>penagihan</a:t>
            </a:r>
            <a:r>
              <a:rPr lang="en-US" dirty="0"/>
              <a:t> </a:t>
            </a:r>
            <a:r>
              <a:rPr lang="en-US" dirty="0" err="1"/>
              <a:t>pelanggan</a:t>
            </a:r>
            <a:r>
              <a:rPr lang="en-US" dirty="0"/>
              <a:t>).</a:t>
            </a:r>
          </a:p>
          <a:p>
            <a:r>
              <a:rPr lang="en-US" dirty="0" err="1" smtClean="0"/>
              <a:t>Pemodelan</a:t>
            </a:r>
            <a:r>
              <a:rPr lang="en-US" dirty="0" smtClean="0"/>
              <a:t> </a:t>
            </a:r>
            <a:r>
              <a:rPr lang="en-US" dirty="0" err="1"/>
              <a:t>Alur</a:t>
            </a:r>
            <a:r>
              <a:rPr lang="en-US" dirty="0"/>
              <a:t> Data, </a:t>
            </a:r>
            <a:r>
              <a:rPr lang="en-US" dirty="0" err="1"/>
              <a:t>dimana</a:t>
            </a:r>
            <a:r>
              <a:rPr lang="en-US" dirty="0"/>
              <a:t> node </a:t>
            </a:r>
            <a:r>
              <a:rPr lang="en-US" dirty="0" err="1"/>
              <a:t>mewakili</a:t>
            </a:r>
            <a:r>
              <a:rPr lang="en-US" dirty="0"/>
              <a:t> </a:t>
            </a:r>
            <a:r>
              <a:rPr lang="en-US" dirty="0" err="1"/>
              <a:t>obyek</a:t>
            </a:r>
            <a:r>
              <a:rPr lang="en-US" dirty="0"/>
              <a:t> data (</a:t>
            </a:r>
            <a:r>
              <a:rPr lang="en-US" dirty="0" err="1"/>
              <a:t>misal</a:t>
            </a:r>
            <a:r>
              <a:rPr lang="en-US" dirty="0"/>
              <a:t> data </a:t>
            </a:r>
            <a:r>
              <a:rPr lang="en-US" dirty="0" err="1"/>
              <a:t>Pajak</a:t>
            </a:r>
            <a:r>
              <a:rPr lang="en-US" dirty="0"/>
              <a:t> </a:t>
            </a:r>
            <a:r>
              <a:rPr lang="en-US" dirty="0" err="1"/>
              <a:t>dan</a:t>
            </a:r>
            <a:r>
              <a:rPr lang="en-US" dirty="0"/>
              <a:t> </a:t>
            </a:r>
            <a:r>
              <a:rPr lang="en-US" dirty="0" err="1" smtClean="0"/>
              <a:t>Gaji</a:t>
            </a:r>
            <a:r>
              <a:rPr lang="en-US" dirty="0" smtClean="0"/>
              <a:t> </a:t>
            </a:r>
            <a:r>
              <a:rPr lang="en-US" dirty="0" err="1" smtClean="0"/>
              <a:t>Bersih</a:t>
            </a:r>
            <a:r>
              <a:rPr lang="en-US" dirty="0"/>
              <a:t>), </a:t>
            </a:r>
            <a:r>
              <a:rPr lang="en-US" dirty="0" err="1"/>
              <a:t>dan</a:t>
            </a:r>
            <a:r>
              <a:rPr lang="en-US" dirty="0"/>
              <a:t> </a:t>
            </a:r>
            <a:r>
              <a:rPr lang="en-US" dirty="0" err="1"/>
              <a:t>penghubung</a:t>
            </a:r>
            <a:r>
              <a:rPr lang="en-US" dirty="0"/>
              <a:t> </a:t>
            </a:r>
            <a:r>
              <a:rPr lang="en-US" dirty="0" err="1"/>
              <a:t>mewakili</a:t>
            </a:r>
            <a:r>
              <a:rPr lang="en-US" dirty="0"/>
              <a:t> </a:t>
            </a:r>
            <a:r>
              <a:rPr lang="en-US" dirty="0" err="1"/>
              <a:t>transformasi</a:t>
            </a:r>
            <a:r>
              <a:rPr lang="en-US" dirty="0"/>
              <a:t> </a:t>
            </a:r>
            <a:r>
              <a:rPr lang="en-US" dirty="0" err="1"/>
              <a:t>untuk</a:t>
            </a:r>
            <a:r>
              <a:rPr lang="en-US" dirty="0"/>
              <a:t> me-</a:t>
            </a:r>
            <a:r>
              <a:rPr lang="en-US" dirty="0" err="1"/>
              <a:t>translasikan</a:t>
            </a:r>
            <a:r>
              <a:rPr lang="en-US" dirty="0"/>
              <a:t> </a:t>
            </a:r>
            <a:r>
              <a:rPr lang="en-US" dirty="0" err="1"/>
              <a:t>antar</a:t>
            </a:r>
            <a:r>
              <a:rPr lang="en-US" dirty="0"/>
              <a:t> </a:t>
            </a:r>
            <a:r>
              <a:rPr lang="en-US" dirty="0" err="1"/>
              <a:t>obyek</a:t>
            </a:r>
            <a:r>
              <a:rPr lang="en-US" dirty="0"/>
              <a:t> </a:t>
            </a:r>
            <a:r>
              <a:rPr lang="en-US" dirty="0" smtClean="0"/>
              <a:t>data (</a:t>
            </a:r>
            <a:r>
              <a:rPr lang="en-US" dirty="0" err="1" smtClean="0"/>
              <a:t>misal</a:t>
            </a:r>
            <a:r>
              <a:rPr lang="en-US" dirty="0" smtClean="0"/>
              <a:t> </a:t>
            </a:r>
            <a:r>
              <a:rPr lang="en-US" dirty="0" err="1"/>
              <a:t>Pajak</a:t>
            </a:r>
            <a:r>
              <a:rPr lang="en-US" dirty="0"/>
              <a:t> = 0.15 x </a:t>
            </a:r>
            <a:r>
              <a:rPr lang="en-US" dirty="0" err="1"/>
              <a:t>Gaji</a:t>
            </a:r>
            <a:r>
              <a:rPr lang="en-US" dirty="0"/>
              <a:t> </a:t>
            </a:r>
            <a:r>
              <a:rPr lang="en-US" dirty="0" err="1"/>
              <a:t>Bersih</a:t>
            </a:r>
            <a:r>
              <a:rPr lang="en-US" dirty="0"/>
              <a:t>).</a:t>
            </a:r>
          </a:p>
          <a:p>
            <a:r>
              <a:rPr lang="en-US" dirty="0" err="1" smtClean="0"/>
              <a:t>Pemodelan</a:t>
            </a:r>
            <a:r>
              <a:rPr lang="en-US" dirty="0" smtClean="0"/>
              <a:t> </a:t>
            </a:r>
            <a:r>
              <a:rPr lang="en-US" dirty="0" err="1" smtClean="0"/>
              <a:t>Waktu</a:t>
            </a:r>
            <a:r>
              <a:rPr lang="en-US" dirty="0" smtClean="0"/>
              <a:t> / Timing, </a:t>
            </a:r>
            <a:r>
              <a:rPr lang="en-US" dirty="0" err="1" smtClean="0"/>
              <a:t>dimana</a:t>
            </a:r>
            <a:r>
              <a:rPr lang="en-US" dirty="0" smtClean="0"/>
              <a:t> node   </a:t>
            </a:r>
            <a:r>
              <a:rPr lang="en-US" dirty="0" err="1" smtClean="0"/>
              <a:t>mewakili</a:t>
            </a:r>
            <a:r>
              <a:rPr lang="en-US" dirty="0" smtClean="0"/>
              <a:t> </a:t>
            </a:r>
            <a:r>
              <a:rPr lang="en-US" dirty="0" err="1" smtClean="0"/>
              <a:t>obyek</a:t>
            </a:r>
            <a:r>
              <a:rPr lang="en-US" dirty="0" smtClean="0"/>
              <a:t> program </a:t>
            </a:r>
            <a:r>
              <a:rPr lang="en-US" dirty="0" err="1" smtClean="0"/>
              <a:t>dan</a:t>
            </a:r>
            <a:r>
              <a:rPr lang="en-US" dirty="0" smtClean="0"/>
              <a:t> </a:t>
            </a:r>
            <a:r>
              <a:rPr lang="en-US" dirty="0" err="1" smtClean="0"/>
              <a:t>penghubung</a:t>
            </a:r>
            <a:r>
              <a:rPr lang="en-US" dirty="0" smtClean="0"/>
              <a:t> </a:t>
            </a:r>
            <a:r>
              <a:rPr lang="en-US" dirty="0" err="1" smtClean="0"/>
              <a:t>mewakili</a:t>
            </a:r>
            <a:r>
              <a:rPr lang="en-US" dirty="0" smtClean="0"/>
              <a:t> </a:t>
            </a:r>
            <a:r>
              <a:rPr lang="en-US" dirty="0" err="1"/>
              <a:t>sekuensial</a:t>
            </a:r>
            <a:r>
              <a:rPr lang="en-US" dirty="0"/>
              <a:t> </a:t>
            </a:r>
            <a:r>
              <a:rPr lang="en-US" dirty="0" err="1"/>
              <a:t>koneksi</a:t>
            </a:r>
            <a:r>
              <a:rPr lang="en-US" dirty="0"/>
              <a:t> </a:t>
            </a:r>
            <a:r>
              <a:rPr lang="en-US" dirty="0" err="1"/>
              <a:t>antar</a:t>
            </a:r>
            <a:r>
              <a:rPr lang="en-US" dirty="0"/>
              <a:t> </a:t>
            </a:r>
            <a:r>
              <a:rPr lang="en-US" dirty="0" err="1"/>
              <a:t>obyek</a:t>
            </a:r>
            <a:r>
              <a:rPr lang="en-US" dirty="0"/>
              <a:t> </a:t>
            </a:r>
            <a:r>
              <a:rPr lang="en-US" dirty="0" err="1"/>
              <a:t>tersebut</a:t>
            </a:r>
            <a:r>
              <a:rPr lang="en-US" dirty="0"/>
              <a:t>. </a:t>
            </a:r>
            <a:r>
              <a:rPr lang="en-US" dirty="0" err="1"/>
              <a:t>Bobot</a:t>
            </a:r>
            <a:r>
              <a:rPr lang="en-US" dirty="0"/>
              <a:t> </a:t>
            </a:r>
            <a:r>
              <a:rPr lang="en-US" dirty="0" err="1"/>
              <a:t>penghubung</a:t>
            </a:r>
            <a:r>
              <a:rPr lang="en-US" dirty="0"/>
              <a:t> </a:t>
            </a:r>
            <a:r>
              <a:rPr lang="en-US" dirty="0" err="1"/>
              <a:t>digunakan</a:t>
            </a:r>
            <a:r>
              <a:rPr lang="en-US" dirty="0"/>
              <a:t> </a:t>
            </a:r>
            <a:r>
              <a:rPr lang="en-US" dirty="0" err="1"/>
              <a:t>untuk</a:t>
            </a:r>
            <a:r>
              <a:rPr lang="en-US" dirty="0"/>
              <a:t> </a:t>
            </a:r>
            <a:r>
              <a:rPr lang="en-US" dirty="0" err="1"/>
              <a:t>spesifikasi</a:t>
            </a:r>
            <a:r>
              <a:rPr lang="en-US" dirty="0"/>
              <a:t> </a:t>
            </a:r>
            <a:r>
              <a:rPr lang="en-US" dirty="0" err="1"/>
              <a:t>waktu</a:t>
            </a:r>
            <a:r>
              <a:rPr lang="en-US" dirty="0"/>
              <a:t> </a:t>
            </a:r>
            <a:r>
              <a:rPr lang="en-US" dirty="0" err="1"/>
              <a:t>eksekusi</a:t>
            </a:r>
            <a:r>
              <a:rPr lang="en-US" dirty="0"/>
              <a:t> yang </a:t>
            </a:r>
            <a:r>
              <a:rPr lang="en-US" dirty="0" err="1"/>
              <a:t>dibutuhkan</a:t>
            </a:r>
            <a:r>
              <a:rPr lang="en-US" dirty="0"/>
              <a:t>.</a:t>
            </a:r>
          </a:p>
          <a:p>
            <a:endParaRPr lang="en-US" dirty="0"/>
          </a:p>
        </p:txBody>
      </p:sp>
    </p:spTree>
    <p:extLst>
      <p:ext uri="{BB962C8B-B14F-4D97-AF65-F5344CB8AC3E}">
        <p14:creationId xmlns:p14="http://schemas.microsoft.com/office/powerpoint/2010/main" val="1935736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Ilustrasi</a:t>
            </a:r>
            <a:r>
              <a:rPr lang="en-ID" dirty="0" smtClean="0"/>
              <a:t> </a:t>
            </a:r>
            <a:endParaRPr lang="en-US" dirty="0"/>
          </a:p>
        </p:txBody>
      </p:sp>
      <p:sp>
        <p:nvSpPr>
          <p:cNvPr id="3" name="Content Placeholder 2"/>
          <p:cNvSpPr>
            <a:spLocks noGrp="1"/>
          </p:cNvSpPr>
          <p:nvPr>
            <p:ph idx="1"/>
          </p:nvPr>
        </p:nvSpPr>
        <p:spPr/>
        <p:txBody>
          <a:bodyPr/>
          <a:lstStyle/>
          <a:p>
            <a:pPr marL="0" indent="0">
              <a:buNone/>
            </a:pPr>
            <a:r>
              <a:rPr lang="id-ID" dirty="0"/>
              <a:t>ada tiga obyek X, Y, dan Z, yang mempunyai hubungan sebagai berikut:</a:t>
            </a:r>
            <a:endParaRPr lang="en-US" dirty="0"/>
          </a:p>
          <a:p>
            <a:r>
              <a:rPr lang="id-ID" dirty="0" smtClean="0"/>
              <a:t>X </a:t>
            </a:r>
            <a:r>
              <a:rPr lang="id-ID" dirty="0"/>
              <a:t>dibutuhkan untuk menghitung Y</a:t>
            </a:r>
            <a:endParaRPr lang="en-US" dirty="0"/>
          </a:p>
          <a:p>
            <a:r>
              <a:rPr lang="id-ID" dirty="0" smtClean="0"/>
              <a:t>Y </a:t>
            </a:r>
            <a:r>
              <a:rPr lang="id-ID" dirty="0"/>
              <a:t>dibutuhkan untuk menghitung </a:t>
            </a:r>
            <a:r>
              <a:rPr lang="id-ID" dirty="0" smtClean="0"/>
              <a:t>Z</a:t>
            </a:r>
            <a:endParaRPr lang="en-US" dirty="0"/>
          </a:p>
          <a:p>
            <a:pPr marL="0" indent="0">
              <a:buNone/>
            </a:pPr>
            <a:r>
              <a:rPr lang="id-ID" dirty="0"/>
              <a:t>Karena itu, hubungan transisivitas antara X dan Z, adalah sebagai berikut:</a:t>
            </a:r>
            <a:endParaRPr lang="en-US" dirty="0"/>
          </a:p>
          <a:p>
            <a:r>
              <a:rPr lang="id-ID" dirty="0" smtClean="0"/>
              <a:t>X </a:t>
            </a:r>
            <a:r>
              <a:rPr lang="id-ID" dirty="0"/>
              <a:t>dibutuhkan untuk menghitung Z</a:t>
            </a:r>
            <a:endParaRPr lang="en-US" dirty="0"/>
          </a:p>
          <a:p>
            <a:endParaRPr lang="en-US" dirty="0"/>
          </a:p>
        </p:txBody>
      </p:sp>
    </p:spTree>
    <p:extLst>
      <p:ext uri="{BB962C8B-B14F-4D97-AF65-F5344CB8AC3E}">
        <p14:creationId xmlns:p14="http://schemas.microsoft.com/office/powerpoint/2010/main" val="29070826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339</TotalTime>
  <Words>3314</Words>
  <Application>Microsoft Office PowerPoint</Application>
  <PresentationFormat>Widescreen</PresentationFormat>
  <Paragraphs>722</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Century Gothic</vt:lpstr>
      <vt:lpstr>Times New Roman</vt:lpstr>
      <vt:lpstr>Wingdings</vt:lpstr>
      <vt:lpstr>Wingdings 3</vt:lpstr>
      <vt:lpstr>Ion</vt:lpstr>
      <vt:lpstr>Black Box Testing</vt:lpstr>
      <vt:lpstr>PowerPoint Presentation</vt:lpstr>
      <vt:lpstr>PowerPoint Presentation</vt:lpstr>
      <vt:lpstr>PowerPoint Presentation</vt:lpstr>
      <vt:lpstr>Teknik Desain Tes dalam Black Box</vt:lpstr>
      <vt:lpstr>Metode Graph Base Testing</vt:lpstr>
      <vt:lpstr>PowerPoint Presentation</vt:lpstr>
      <vt:lpstr>PowerPoint Presentation</vt:lpstr>
      <vt:lpstr>Ilustrasi </vt:lpstr>
      <vt:lpstr>PowerPoint Presentation</vt:lpstr>
      <vt:lpstr>Equivalence  Partitioning </vt:lpstr>
      <vt:lpstr>PowerPoint Presentation</vt:lpstr>
      <vt:lpstr>PowerPoint Presentation</vt:lpstr>
      <vt:lpstr>Ilustrasi</vt:lpstr>
      <vt:lpstr>PowerPoint Presentation</vt:lpstr>
      <vt:lpstr>PowerPoint Presentation</vt:lpstr>
      <vt:lpstr>PowerPoint Presentation</vt:lpstr>
      <vt:lpstr>Disain Test Case</vt:lpstr>
      <vt:lpstr>Partisi one to one cases</vt:lpstr>
      <vt:lpstr>PowerPoint Presentation</vt:lpstr>
      <vt:lpstr>PowerPoint Presentation</vt:lpstr>
      <vt:lpstr>Test cases minimal untuk multi partisi</vt:lpstr>
      <vt:lpstr>PowerPoint Presentation</vt:lpstr>
      <vt:lpstr>PowerPoint Presentation</vt:lpstr>
      <vt:lpstr>Perbandingan pendekatan one to one dengan minimalisasi</vt:lpstr>
      <vt:lpstr>Boundary  Value  Analysis </vt:lpstr>
      <vt:lpstr>PowerPoint Presentation</vt:lpstr>
      <vt:lpstr>PowerPoint Presentation</vt:lpstr>
      <vt:lpstr>Ilustrasi</vt:lpstr>
      <vt:lpstr>PowerPoint Presentation</vt:lpstr>
      <vt:lpstr>PowerPoint Presentation</vt:lpstr>
      <vt:lpstr>PowerPoint Presentation</vt:lpstr>
      <vt:lpstr>PowerPoint Presentation</vt:lpstr>
      <vt:lpstr>PowerPoint Presentation</vt:lpstr>
      <vt:lpstr>Cause – Effect Graphing Techniques</vt:lpstr>
      <vt:lpstr>Diagram logika dan batasan pada cause – effect graphic techniques</vt:lpstr>
      <vt:lpstr>Ilustrasi</vt:lpstr>
      <vt:lpstr>PowerPoint Presentation</vt:lpstr>
      <vt:lpstr>PowerPoint Presentation</vt:lpstr>
      <vt:lpstr>PowerPoint Presentation</vt:lpstr>
      <vt:lpstr>PowerPoint Presentation</vt:lpstr>
      <vt:lpstr>State Transition Testing</vt:lpstr>
      <vt:lpstr>Ilustrasi</vt:lpstr>
      <vt:lpstr>PowerPoint Presentation</vt:lpstr>
      <vt:lpstr>Test case untuk transisi yang valid</vt:lpstr>
      <vt:lpstr>PowerPoint Presentation</vt:lpstr>
      <vt:lpstr>Test cases untuk transisi yang tidak valid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Box Testing</dc:title>
  <dc:creator>Windows User</dc:creator>
  <cp:lastModifiedBy>Windows User</cp:lastModifiedBy>
  <cp:revision>27</cp:revision>
  <dcterms:created xsi:type="dcterms:W3CDTF">2017-12-26T15:03:44Z</dcterms:created>
  <dcterms:modified xsi:type="dcterms:W3CDTF">2018-01-03T01:18:33Z</dcterms:modified>
</cp:coreProperties>
</file>