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notesMasterIdLst>
    <p:notesMasterId r:id="rId38"/>
  </p:notesMasterIdLst>
  <p:sldIdLst>
    <p:sldId id="256" r:id="rId2"/>
    <p:sldId id="290" r:id="rId3"/>
    <p:sldId id="291" r:id="rId4"/>
    <p:sldId id="289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287" r:id="rId14"/>
    <p:sldId id="257" r:id="rId15"/>
    <p:sldId id="288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36B0B-7624-4AE8-8B5E-A4F4E96854C8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323CD-D11E-4E7A-A4F7-C75CACBD3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6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1657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79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98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5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29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7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63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4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8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0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6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6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4032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34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Unit Testing, Integration Testing and System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D" sz="1600" dirty="0" smtClean="0"/>
              <a:t>Testing and System Implementation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457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867400"/>
            <a:ext cx="4038600" cy="685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dirty="0"/>
              <a:t>Relating Tests to Requirements &amp; Design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905000" y="228601"/>
            <a:ext cx="4114800" cy="3833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600" b="1" u="sng"/>
              <a:t>(1) D-Requirements</a:t>
            </a:r>
            <a:r>
              <a:rPr lang="en-US" altLang="en-US" b="1"/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/>
              <a:t>3.2.EC.1.2 </a:t>
            </a:r>
            <a:r>
              <a:rPr lang="en-US" altLang="en-US" b="1" i="1"/>
              <a:t>Qualities of Encounter characters</a:t>
            </a:r>
            <a:endParaRPr lang="en-US" altLang="en-US" b="1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/>
              <a:t>Every game character has the same set of qualities. Each quality shall be a non-negative floating point number with at least one decimal of precision. . . 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324600" y="5257800"/>
            <a:ext cx="3962400" cy="1295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/>
          </a:p>
        </p:txBody>
      </p:sp>
      <p:sp>
        <p:nvSpPr>
          <p:cNvPr id="37893" name="Rectangle 5" descr="Large checker board"/>
          <p:cNvSpPr>
            <a:spLocks noChangeArrowheads="1"/>
          </p:cNvSpPr>
          <p:nvPr/>
        </p:nvSpPr>
        <p:spPr bwMode="auto">
          <a:xfrm>
            <a:off x="6324600" y="3362326"/>
            <a:ext cx="3962400" cy="1057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7894" name="Rectangle 6" descr="Large checker board"/>
          <p:cNvSpPr>
            <a:spLocks noChangeArrowheads="1"/>
          </p:cNvSpPr>
          <p:nvPr/>
        </p:nvSpPr>
        <p:spPr bwMode="auto">
          <a:xfrm>
            <a:off x="6324601" y="2895601"/>
            <a:ext cx="16494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Characters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7539038" y="3624264"/>
            <a:ext cx="2214562" cy="4730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i="1"/>
              <a:t>GameCharacter</a:t>
            </a:r>
            <a:endParaRPr lang="en-US" altLang="en-US" sz="2000" b="1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8529638" y="4079875"/>
            <a:ext cx="228600" cy="1968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010400" y="5492750"/>
            <a:ext cx="2901950" cy="831850"/>
          </a:xfrm>
          <a:prstGeom prst="rect">
            <a:avLst/>
          </a:prstGeom>
          <a:solidFill>
            <a:srgbClr val="FFFF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u="sng"/>
              <a:t>EncounterCharacter</a:t>
            </a:r>
            <a:endParaRPr lang="en-US" altLang="en-US" b="1"/>
          </a:p>
          <a:p>
            <a:pPr algn="ctr"/>
            <a:r>
              <a:rPr lang="en-US" altLang="en-US" b="1"/>
              <a:t>adjustQuality()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248400" y="211138"/>
            <a:ext cx="4267200" cy="170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600" b="1" u="sng"/>
              <a:t>(2) Design </a:t>
            </a:r>
            <a:r>
              <a:rPr lang="en-US" altLang="en-US" b="1" i="1"/>
              <a:t>GameCharacter Requirements</a:t>
            </a:r>
            <a:endParaRPr lang="en-US" altLang="en-US" b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b="1"/>
              <a:t>An abstract class with attribute </a:t>
            </a:r>
            <a:r>
              <a:rPr lang="en-US" altLang="en-US" b="1" i="1"/>
              <a:t>name</a:t>
            </a:r>
            <a:r>
              <a:rPr lang="en-US" altLang="en-US" b="1"/>
              <a:t> ...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6324601" y="4791076"/>
            <a:ext cx="30638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i="1"/>
              <a:t>Encounter</a:t>
            </a:r>
            <a:r>
              <a:rPr lang="en-US" altLang="en-US" b="1"/>
              <a:t> Characters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209801" y="5138738"/>
            <a:ext cx="3552825" cy="347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 i="1"/>
              <a:t>... against this requirement</a:t>
            </a:r>
          </a:p>
        </p:txBody>
      </p:sp>
      <p:cxnSp>
        <p:nvCxnSpPr>
          <p:cNvPr id="37901" name="AutoShape 13"/>
          <p:cNvCxnSpPr>
            <a:cxnSpLocks noChangeShapeType="1"/>
            <a:stCxn id="37896" idx="3"/>
            <a:endCxn id="37897" idx="0"/>
          </p:cNvCxnSpPr>
          <p:nvPr/>
        </p:nvCxnSpPr>
        <p:spPr bwMode="auto">
          <a:xfrm rot="5400000">
            <a:off x="7944645" y="4793457"/>
            <a:ext cx="1216025" cy="1825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133600" y="4605338"/>
            <a:ext cx="2552700" cy="347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 i="1"/>
              <a:t>Test this method ...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248401" y="2057401"/>
            <a:ext cx="2232025" cy="347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 i="1"/>
              <a:t>Test this class ...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324601" y="2547938"/>
            <a:ext cx="3552825" cy="347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 i="1"/>
              <a:t>... against this requirement</a:t>
            </a:r>
          </a:p>
        </p:txBody>
      </p:sp>
      <p:cxnSp>
        <p:nvCxnSpPr>
          <p:cNvPr id="37905" name="AutoShape 17"/>
          <p:cNvCxnSpPr>
            <a:cxnSpLocks noChangeShapeType="1"/>
            <a:stCxn id="37902" idx="3"/>
          </p:cNvCxnSpPr>
          <p:nvPr/>
        </p:nvCxnSpPr>
        <p:spPr bwMode="auto">
          <a:xfrm>
            <a:off x="4686300" y="4779964"/>
            <a:ext cx="2667000" cy="1316037"/>
          </a:xfrm>
          <a:prstGeom prst="curvedConnector3">
            <a:avLst>
              <a:gd name="adj1" fmla="val 69347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6" name="AutoShape 18"/>
          <p:cNvCxnSpPr>
            <a:cxnSpLocks noChangeShapeType="1"/>
            <a:stCxn id="37900" idx="3"/>
            <a:endCxn id="37891" idx="2"/>
          </p:cNvCxnSpPr>
          <p:nvPr/>
        </p:nvCxnSpPr>
        <p:spPr bwMode="auto">
          <a:xfrm flipH="1" flipV="1">
            <a:off x="3962401" y="4062413"/>
            <a:ext cx="1800225" cy="1250950"/>
          </a:xfrm>
          <a:prstGeom prst="curvedConnector4">
            <a:avLst>
              <a:gd name="adj1" fmla="val -12699"/>
              <a:gd name="adj2" fmla="val 56981"/>
            </a:avLst>
          </a:prstGeom>
          <a:noFill/>
          <a:ln w="28575">
            <a:solidFill>
              <a:schemeClr val="accent2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7" name="AutoShape 19"/>
          <p:cNvCxnSpPr>
            <a:cxnSpLocks noChangeShapeType="1"/>
            <a:stCxn id="37903" idx="3"/>
            <a:endCxn id="37895" idx="3"/>
          </p:cNvCxnSpPr>
          <p:nvPr/>
        </p:nvCxnSpPr>
        <p:spPr bwMode="auto">
          <a:xfrm>
            <a:off x="8480426" y="2232026"/>
            <a:ext cx="1281113" cy="1628775"/>
          </a:xfrm>
          <a:prstGeom prst="curvedConnector3">
            <a:avLst>
              <a:gd name="adj1" fmla="val 156505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08" name="AutoShape 20"/>
          <p:cNvCxnSpPr>
            <a:cxnSpLocks noChangeShapeType="1"/>
            <a:stCxn id="37904" idx="3"/>
          </p:cNvCxnSpPr>
          <p:nvPr/>
        </p:nvCxnSpPr>
        <p:spPr bwMode="auto">
          <a:xfrm flipH="1" flipV="1">
            <a:off x="9372601" y="1219201"/>
            <a:ext cx="504825" cy="1503363"/>
          </a:xfrm>
          <a:prstGeom prst="curvedConnector4">
            <a:avLst>
              <a:gd name="adj1" fmla="val -84907"/>
              <a:gd name="adj2" fmla="val 55861"/>
            </a:avLst>
          </a:prstGeom>
          <a:noFill/>
          <a:ln w="28575">
            <a:solidFill>
              <a:schemeClr val="accent2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138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512"/>
          <p:cNvGrpSpPr>
            <a:grpSpLocks/>
          </p:cNvGrpSpPr>
          <p:nvPr/>
        </p:nvGrpSpPr>
        <p:grpSpPr bwMode="auto">
          <a:xfrm>
            <a:off x="1676400" y="76200"/>
            <a:ext cx="8991600" cy="6629400"/>
            <a:chOff x="-3" y="-3"/>
            <a:chExt cx="3207" cy="4397"/>
          </a:xfrm>
        </p:grpSpPr>
        <p:grpSp>
          <p:nvGrpSpPr>
            <p:cNvPr id="38917" name="Group 510"/>
            <p:cNvGrpSpPr>
              <a:grpSpLocks/>
            </p:cNvGrpSpPr>
            <p:nvPr/>
          </p:nvGrpSpPr>
          <p:grpSpPr bwMode="auto">
            <a:xfrm>
              <a:off x="0" y="0"/>
              <a:ext cx="3201" cy="4391"/>
              <a:chOff x="0" y="0"/>
              <a:chExt cx="3201" cy="4391"/>
            </a:xfrm>
          </p:grpSpPr>
          <p:grpSp>
            <p:nvGrpSpPr>
              <p:cNvPr id="38919" name="Group 431"/>
              <p:cNvGrpSpPr>
                <a:grpSpLocks/>
              </p:cNvGrpSpPr>
              <p:nvPr/>
            </p:nvGrpSpPr>
            <p:grpSpPr bwMode="auto">
              <a:xfrm>
                <a:off x="0" y="0"/>
                <a:ext cx="1946" cy="867"/>
                <a:chOff x="0" y="0"/>
                <a:chExt cx="1946" cy="867"/>
              </a:xfrm>
            </p:grpSpPr>
            <p:sp>
              <p:nvSpPr>
                <p:cNvPr id="39032" name="Rectangle 395"/>
                <p:cNvSpPr>
                  <a:spLocks noChangeArrowheads="1"/>
                </p:cNvSpPr>
                <p:nvPr/>
              </p:nvSpPr>
              <p:spPr bwMode="auto">
                <a:xfrm>
                  <a:off x="42" y="42"/>
                  <a:ext cx="1862" cy="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Unit test</a:t>
                  </a:r>
                  <a:endParaRPr lang="en-US" altLang="en-US" sz="4000"/>
                </a:p>
              </p:txBody>
            </p:sp>
            <p:sp>
              <p:nvSpPr>
                <p:cNvPr id="39033" name="Rectangle 4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6" cy="86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20" name="Group 433"/>
              <p:cNvGrpSpPr>
                <a:grpSpLocks/>
              </p:cNvGrpSpPr>
              <p:nvPr/>
            </p:nvGrpSpPr>
            <p:grpSpPr bwMode="auto">
              <a:xfrm>
                <a:off x="1946" y="0"/>
                <a:ext cx="1255" cy="329"/>
                <a:chOff x="1946" y="0"/>
                <a:chExt cx="1255" cy="329"/>
              </a:xfrm>
            </p:grpSpPr>
            <p:sp>
              <p:nvSpPr>
                <p:cNvPr id="39030" name="Rectangle 396"/>
                <p:cNvSpPr>
                  <a:spLocks noChangeArrowheads="1"/>
                </p:cNvSpPr>
                <p:nvPr/>
              </p:nvSpPr>
              <p:spPr bwMode="auto">
                <a:xfrm>
                  <a:off x="1988" y="42"/>
                  <a:ext cx="117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Applied to ...</a:t>
                  </a:r>
                  <a:endParaRPr lang="en-US" altLang="en-US" sz="4000"/>
                </a:p>
              </p:txBody>
            </p:sp>
            <p:sp>
              <p:nvSpPr>
                <p:cNvPr id="39031" name="Rectangle 432"/>
                <p:cNvSpPr>
                  <a:spLocks noChangeArrowheads="1"/>
                </p:cNvSpPr>
                <p:nvPr/>
              </p:nvSpPr>
              <p:spPr bwMode="auto">
                <a:xfrm>
                  <a:off x="1946" y="0"/>
                  <a:ext cx="125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21" name="Group 435"/>
              <p:cNvGrpSpPr>
                <a:grpSpLocks/>
              </p:cNvGrpSpPr>
              <p:nvPr/>
            </p:nvGrpSpPr>
            <p:grpSpPr bwMode="auto">
              <a:xfrm>
                <a:off x="1946" y="413"/>
                <a:ext cx="765" cy="454"/>
                <a:chOff x="1946" y="413"/>
                <a:chExt cx="765" cy="454"/>
              </a:xfrm>
            </p:grpSpPr>
            <p:sp>
              <p:nvSpPr>
                <p:cNvPr id="39028" name="Rectangle 397"/>
                <p:cNvSpPr>
                  <a:spLocks noChangeArrowheads="1"/>
                </p:cNvSpPr>
                <p:nvPr/>
              </p:nvSpPr>
              <p:spPr bwMode="auto">
                <a:xfrm>
                  <a:off x="1988" y="455"/>
                  <a:ext cx="681" cy="3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Concentration</a:t>
                  </a:r>
                  <a:endParaRPr lang="en-US" altLang="en-US" sz="4000"/>
                </a:p>
              </p:txBody>
            </p:sp>
            <p:sp>
              <p:nvSpPr>
                <p:cNvPr id="39029" name="Rectangle 434"/>
                <p:cNvSpPr>
                  <a:spLocks noChangeArrowheads="1"/>
                </p:cNvSpPr>
                <p:nvPr/>
              </p:nvSpPr>
              <p:spPr bwMode="auto">
                <a:xfrm>
                  <a:off x="1946" y="413"/>
                  <a:ext cx="765" cy="4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22" name="Group 437"/>
              <p:cNvGrpSpPr>
                <a:grpSpLocks/>
              </p:cNvGrpSpPr>
              <p:nvPr/>
            </p:nvGrpSpPr>
            <p:grpSpPr bwMode="auto">
              <a:xfrm>
                <a:off x="2711" y="413"/>
                <a:ext cx="490" cy="454"/>
                <a:chOff x="2711" y="413"/>
                <a:chExt cx="490" cy="454"/>
              </a:xfrm>
            </p:grpSpPr>
            <p:sp>
              <p:nvSpPr>
                <p:cNvPr id="39026" name="Rectangle 398"/>
                <p:cNvSpPr>
                  <a:spLocks noChangeArrowheads="1"/>
                </p:cNvSpPr>
                <p:nvPr/>
              </p:nvSpPr>
              <p:spPr bwMode="auto">
                <a:xfrm>
                  <a:off x="2753" y="455"/>
                  <a:ext cx="406" cy="3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Stamina</a:t>
                  </a:r>
                  <a:endParaRPr lang="en-US" altLang="en-US" sz="4000"/>
                </a:p>
              </p:txBody>
            </p:sp>
            <p:sp>
              <p:nvSpPr>
                <p:cNvPr id="39027" name="Rectangle 436"/>
                <p:cNvSpPr>
                  <a:spLocks noChangeArrowheads="1"/>
                </p:cNvSpPr>
                <p:nvPr/>
              </p:nvSpPr>
              <p:spPr bwMode="auto">
                <a:xfrm>
                  <a:off x="2711" y="413"/>
                  <a:ext cx="490" cy="4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23" name="Group 439"/>
              <p:cNvGrpSpPr>
                <a:grpSpLocks/>
              </p:cNvGrpSpPr>
              <p:nvPr/>
            </p:nvGrpSpPr>
            <p:grpSpPr bwMode="auto">
              <a:xfrm>
                <a:off x="0" y="951"/>
                <a:ext cx="752" cy="579"/>
                <a:chOff x="0" y="951"/>
                <a:chExt cx="752" cy="579"/>
              </a:xfrm>
            </p:grpSpPr>
            <p:sp>
              <p:nvSpPr>
                <p:cNvPr id="39024" name="Rectangle 399"/>
                <p:cNvSpPr>
                  <a:spLocks noChangeArrowheads="1"/>
                </p:cNvSpPr>
                <p:nvPr/>
              </p:nvSpPr>
              <p:spPr bwMode="auto">
                <a:xfrm>
                  <a:off x="42" y="993"/>
                  <a:ext cx="668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anose="02020603050405020304" pitchFamily="18" charset="0"/>
                    </a:rPr>
                    <a:t> 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endParaRPr lang="en-US" altLang="en-US" sz="4000"/>
                </a:p>
              </p:txBody>
            </p:sp>
            <p:sp>
              <p:nvSpPr>
                <p:cNvPr id="39025" name="Rectangle 438"/>
                <p:cNvSpPr>
                  <a:spLocks noChangeArrowheads="1"/>
                </p:cNvSpPr>
                <p:nvPr/>
              </p:nvSpPr>
              <p:spPr bwMode="auto">
                <a:xfrm>
                  <a:off x="0" y="951"/>
                  <a:ext cx="752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24" name="Group 441"/>
              <p:cNvGrpSpPr>
                <a:grpSpLocks/>
              </p:cNvGrpSpPr>
              <p:nvPr/>
            </p:nvGrpSpPr>
            <p:grpSpPr bwMode="auto">
              <a:xfrm>
                <a:off x="752" y="951"/>
                <a:ext cx="549" cy="579"/>
                <a:chOff x="752" y="951"/>
                <a:chExt cx="549" cy="579"/>
              </a:xfrm>
            </p:grpSpPr>
            <p:sp>
              <p:nvSpPr>
                <p:cNvPr id="39022" name="Rectangle 400"/>
                <p:cNvSpPr>
                  <a:spLocks noChangeArrowheads="1"/>
                </p:cNvSpPr>
                <p:nvPr/>
              </p:nvSpPr>
              <p:spPr bwMode="auto">
                <a:xfrm>
                  <a:off x="794" y="993"/>
                  <a:ext cx="465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anose="02020603050405020304" pitchFamily="18" charset="0"/>
                    </a:rPr>
                    <a:t> 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endParaRPr lang="en-US" altLang="en-US" sz="4000"/>
                </a:p>
              </p:txBody>
            </p:sp>
            <p:sp>
              <p:nvSpPr>
                <p:cNvPr id="39023" name="Rectangle 440"/>
                <p:cNvSpPr>
                  <a:spLocks noChangeArrowheads="1"/>
                </p:cNvSpPr>
                <p:nvPr/>
              </p:nvSpPr>
              <p:spPr bwMode="auto">
                <a:xfrm>
                  <a:off x="752" y="951"/>
                  <a:ext cx="549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25" name="Group 443"/>
              <p:cNvGrpSpPr>
                <a:grpSpLocks/>
              </p:cNvGrpSpPr>
              <p:nvPr/>
            </p:nvGrpSpPr>
            <p:grpSpPr bwMode="auto">
              <a:xfrm>
                <a:off x="1301" y="951"/>
                <a:ext cx="645" cy="579"/>
                <a:chOff x="1301" y="951"/>
                <a:chExt cx="645" cy="579"/>
              </a:xfrm>
            </p:grpSpPr>
            <p:sp>
              <p:nvSpPr>
                <p:cNvPr id="39020" name="Rectangle 401"/>
                <p:cNvSpPr>
                  <a:spLocks noChangeArrowheads="1"/>
                </p:cNvSpPr>
                <p:nvPr/>
              </p:nvSpPr>
              <p:spPr bwMode="auto">
                <a:xfrm>
                  <a:off x="1343" y="993"/>
                  <a:ext cx="561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Results in a zero value?</a:t>
                  </a:r>
                  <a:endParaRPr lang="en-US" altLang="en-US" sz="4000"/>
                </a:p>
              </p:txBody>
            </p:sp>
            <p:sp>
              <p:nvSpPr>
                <p:cNvPr id="39021" name="Rectangle 442"/>
                <p:cNvSpPr>
                  <a:spLocks noChangeArrowheads="1"/>
                </p:cNvSpPr>
                <p:nvPr/>
              </p:nvSpPr>
              <p:spPr bwMode="auto">
                <a:xfrm>
                  <a:off x="1301" y="951"/>
                  <a:ext cx="645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26" name="Group 445"/>
              <p:cNvGrpSpPr>
                <a:grpSpLocks/>
              </p:cNvGrpSpPr>
              <p:nvPr/>
            </p:nvGrpSpPr>
            <p:grpSpPr bwMode="auto">
              <a:xfrm>
                <a:off x="1946" y="951"/>
                <a:ext cx="765" cy="579"/>
                <a:chOff x="1946" y="951"/>
                <a:chExt cx="765" cy="579"/>
              </a:xfrm>
            </p:grpSpPr>
            <p:sp>
              <p:nvSpPr>
                <p:cNvPr id="39018" name="Rectangle 402"/>
                <p:cNvSpPr>
                  <a:spLocks noChangeArrowheads="1"/>
                </p:cNvSpPr>
                <p:nvPr/>
              </p:nvSpPr>
              <p:spPr bwMode="auto">
                <a:xfrm>
                  <a:off x="1988" y="993"/>
                  <a:ext cx="681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anose="02020603050405020304" pitchFamily="18" charset="0"/>
                    </a:rPr>
                    <a:t> 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endParaRPr lang="en-US" altLang="en-US" sz="4000"/>
                </a:p>
              </p:txBody>
            </p:sp>
            <p:sp>
              <p:nvSpPr>
                <p:cNvPr id="39019" name="Rectangle 444"/>
                <p:cNvSpPr>
                  <a:spLocks noChangeArrowheads="1"/>
                </p:cNvSpPr>
                <p:nvPr/>
              </p:nvSpPr>
              <p:spPr bwMode="auto">
                <a:xfrm>
                  <a:off x="1946" y="951"/>
                  <a:ext cx="765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27" name="Group 447"/>
              <p:cNvGrpSpPr>
                <a:grpSpLocks/>
              </p:cNvGrpSpPr>
              <p:nvPr/>
            </p:nvGrpSpPr>
            <p:grpSpPr bwMode="auto">
              <a:xfrm>
                <a:off x="2711" y="951"/>
                <a:ext cx="490" cy="579"/>
                <a:chOff x="2711" y="951"/>
                <a:chExt cx="490" cy="579"/>
              </a:xfrm>
            </p:grpSpPr>
            <p:sp>
              <p:nvSpPr>
                <p:cNvPr id="39016" name="Rectangle 403"/>
                <p:cNvSpPr>
                  <a:spLocks noChangeArrowheads="1"/>
                </p:cNvSpPr>
                <p:nvPr/>
              </p:nvSpPr>
              <p:spPr bwMode="auto">
                <a:xfrm>
                  <a:off x="2753" y="993"/>
                  <a:ext cx="406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anose="02020603050405020304" pitchFamily="18" charset="0"/>
                    </a:rPr>
                    <a:t> 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endParaRPr lang="en-US" altLang="en-US" sz="4000"/>
                </a:p>
              </p:txBody>
            </p:sp>
            <p:sp>
              <p:nvSpPr>
                <p:cNvPr id="39017" name="Rectangle 446"/>
                <p:cNvSpPr>
                  <a:spLocks noChangeArrowheads="1"/>
                </p:cNvSpPr>
                <p:nvPr/>
              </p:nvSpPr>
              <p:spPr bwMode="auto">
                <a:xfrm>
                  <a:off x="2711" y="951"/>
                  <a:ext cx="490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28" name="Group 451"/>
              <p:cNvGrpSpPr>
                <a:grpSpLocks/>
              </p:cNvGrpSpPr>
              <p:nvPr/>
            </p:nvGrpSpPr>
            <p:grpSpPr bwMode="auto">
              <a:xfrm>
                <a:off x="0" y="1614"/>
                <a:ext cx="752" cy="487"/>
                <a:chOff x="0" y="1614"/>
                <a:chExt cx="752" cy="487"/>
              </a:xfrm>
            </p:grpSpPr>
            <p:sp>
              <p:nvSpPr>
                <p:cNvPr id="39012" name="Rectangle 450"/>
                <p:cNvSpPr>
                  <a:spLocks noChangeArrowheads="1"/>
                </p:cNvSpPr>
                <p:nvPr/>
              </p:nvSpPr>
              <p:spPr bwMode="auto">
                <a:xfrm>
                  <a:off x="0" y="1614"/>
                  <a:ext cx="752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39013" name="Group 449"/>
                <p:cNvGrpSpPr>
                  <a:grpSpLocks/>
                </p:cNvGrpSpPr>
                <p:nvPr/>
              </p:nvGrpSpPr>
              <p:grpSpPr bwMode="auto">
                <a:xfrm>
                  <a:off x="0" y="1614"/>
                  <a:ext cx="752" cy="319"/>
                  <a:chOff x="0" y="1614"/>
                  <a:chExt cx="752" cy="319"/>
                </a:xfrm>
              </p:grpSpPr>
              <p:sp>
                <p:nvSpPr>
                  <p:cNvPr id="39014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42" y="1656"/>
                    <a:ext cx="668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39015" name="Rectangle 44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4"/>
                    <a:ext cx="752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8929" name="Group 455"/>
              <p:cNvGrpSpPr>
                <a:grpSpLocks/>
              </p:cNvGrpSpPr>
              <p:nvPr/>
            </p:nvGrpSpPr>
            <p:grpSpPr bwMode="auto">
              <a:xfrm>
                <a:off x="752" y="1614"/>
                <a:ext cx="549" cy="487"/>
                <a:chOff x="752" y="1614"/>
                <a:chExt cx="549" cy="487"/>
              </a:xfrm>
            </p:grpSpPr>
            <p:sp>
              <p:nvSpPr>
                <p:cNvPr id="39008" name="Rectangle 454"/>
                <p:cNvSpPr>
                  <a:spLocks noChangeArrowheads="1"/>
                </p:cNvSpPr>
                <p:nvPr/>
              </p:nvSpPr>
              <p:spPr bwMode="auto">
                <a:xfrm>
                  <a:off x="752" y="1614"/>
                  <a:ext cx="549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39009" name="Group 453"/>
                <p:cNvGrpSpPr>
                  <a:grpSpLocks/>
                </p:cNvGrpSpPr>
                <p:nvPr/>
              </p:nvGrpSpPr>
              <p:grpSpPr bwMode="auto">
                <a:xfrm>
                  <a:off x="752" y="1614"/>
                  <a:ext cx="549" cy="319"/>
                  <a:chOff x="752" y="1614"/>
                  <a:chExt cx="549" cy="319"/>
                </a:xfrm>
              </p:grpSpPr>
              <p:sp>
                <p:nvSpPr>
                  <p:cNvPr id="39010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794" y="1656"/>
                    <a:ext cx="465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39011" name="Rectangle 452"/>
                  <p:cNvSpPr>
                    <a:spLocks noChangeArrowheads="1"/>
                  </p:cNvSpPr>
                  <p:nvPr/>
                </p:nvSpPr>
                <p:spPr bwMode="auto">
                  <a:xfrm>
                    <a:off x="752" y="1614"/>
                    <a:ext cx="549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8930" name="Group 459"/>
              <p:cNvGrpSpPr>
                <a:grpSpLocks/>
              </p:cNvGrpSpPr>
              <p:nvPr/>
            </p:nvGrpSpPr>
            <p:grpSpPr bwMode="auto">
              <a:xfrm>
                <a:off x="1301" y="1614"/>
                <a:ext cx="645" cy="487"/>
                <a:chOff x="1301" y="1614"/>
                <a:chExt cx="645" cy="487"/>
              </a:xfrm>
            </p:grpSpPr>
            <p:sp>
              <p:nvSpPr>
                <p:cNvPr id="39004" name="Rectangle 458"/>
                <p:cNvSpPr>
                  <a:spLocks noChangeArrowheads="1"/>
                </p:cNvSpPr>
                <p:nvPr/>
              </p:nvSpPr>
              <p:spPr bwMode="auto">
                <a:xfrm>
                  <a:off x="1301" y="1614"/>
                  <a:ext cx="645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39005" name="Group 457"/>
                <p:cNvGrpSpPr>
                  <a:grpSpLocks/>
                </p:cNvGrpSpPr>
                <p:nvPr/>
              </p:nvGrpSpPr>
              <p:grpSpPr bwMode="auto">
                <a:xfrm>
                  <a:off x="1301" y="1614"/>
                  <a:ext cx="645" cy="319"/>
                  <a:chOff x="1301" y="1614"/>
                  <a:chExt cx="645" cy="319"/>
                </a:xfrm>
              </p:grpSpPr>
              <p:sp>
                <p:nvSpPr>
                  <p:cNvPr id="39006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1343" y="1656"/>
                    <a:ext cx="561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39007" name="Rectangle 456"/>
                  <p:cNvSpPr>
                    <a:spLocks noChangeArrowheads="1"/>
                  </p:cNvSpPr>
                  <p:nvPr/>
                </p:nvSpPr>
                <p:spPr bwMode="auto">
                  <a:xfrm>
                    <a:off x="1301" y="1614"/>
                    <a:ext cx="645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8931" name="Group 463"/>
              <p:cNvGrpSpPr>
                <a:grpSpLocks/>
              </p:cNvGrpSpPr>
              <p:nvPr/>
            </p:nvGrpSpPr>
            <p:grpSpPr bwMode="auto">
              <a:xfrm>
                <a:off x="1946" y="1614"/>
                <a:ext cx="765" cy="487"/>
                <a:chOff x="1946" y="1614"/>
                <a:chExt cx="765" cy="487"/>
              </a:xfrm>
            </p:grpSpPr>
            <p:sp>
              <p:nvSpPr>
                <p:cNvPr id="3900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946" y="1614"/>
                  <a:ext cx="765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39001" name="Group 461"/>
                <p:cNvGrpSpPr>
                  <a:grpSpLocks/>
                </p:cNvGrpSpPr>
                <p:nvPr/>
              </p:nvGrpSpPr>
              <p:grpSpPr bwMode="auto">
                <a:xfrm>
                  <a:off x="1946" y="1614"/>
                  <a:ext cx="765" cy="319"/>
                  <a:chOff x="1946" y="1614"/>
                  <a:chExt cx="765" cy="319"/>
                </a:xfrm>
              </p:grpSpPr>
              <p:sp>
                <p:nvSpPr>
                  <p:cNvPr id="39002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1656"/>
                    <a:ext cx="681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39003" name="Rectangle 460"/>
                  <p:cNvSpPr>
                    <a:spLocks noChangeArrowheads="1"/>
                  </p:cNvSpPr>
                  <p:nvPr/>
                </p:nvSpPr>
                <p:spPr bwMode="auto">
                  <a:xfrm>
                    <a:off x="1946" y="1614"/>
                    <a:ext cx="765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8932" name="Group 467"/>
              <p:cNvGrpSpPr>
                <a:grpSpLocks/>
              </p:cNvGrpSpPr>
              <p:nvPr/>
            </p:nvGrpSpPr>
            <p:grpSpPr bwMode="auto">
              <a:xfrm>
                <a:off x="2711" y="1614"/>
                <a:ext cx="490" cy="487"/>
                <a:chOff x="2711" y="1614"/>
                <a:chExt cx="490" cy="487"/>
              </a:xfrm>
            </p:grpSpPr>
            <p:sp>
              <p:nvSpPr>
                <p:cNvPr id="38996" name="Rectangle 466"/>
                <p:cNvSpPr>
                  <a:spLocks noChangeArrowheads="1"/>
                </p:cNvSpPr>
                <p:nvPr/>
              </p:nvSpPr>
              <p:spPr bwMode="auto">
                <a:xfrm>
                  <a:off x="2711" y="1614"/>
                  <a:ext cx="490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38997" name="Group 465"/>
                <p:cNvGrpSpPr>
                  <a:grpSpLocks/>
                </p:cNvGrpSpPr>
                <p:nvPr/>
              </p:nvGrpSpPr>
              <p:grpSpPr bwMode="auto">
                <a:xfrm>
                  <a:off x="2711" y="1614"/>
                  <a:ext cx="490" cy="319"/>
                  <a:chOff x="2711" y="1614"/>
                  <a:chExt cx="490" cy="319"/>
                </a:xfrm>
              </p:grpSpPr>
              <p:sp>
                <p:nvSpPr>
                  <p:cNvPr id="38998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656"/>
                    <a:ext cx="406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38999" name="Rectangle 464"/>
                  <p:cNvSpPr>
                    <a:spLocks noChangeArrowheads="1"/>
                  </p:cNvSpPr>
                  <p:nvPr/>
                </p:nvSpPr>
                <p:spPr bwMode="auto">
                  <a:xfrm>
                    <a:off x="2711" y="1614"/>
                    <a:ext cx="490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8933" name="Group 469"/>
              <p:cNvGrpSpPr>
                <a:grpSpLocks/>
              </p:cNvGrpSpPr>
              <p:nvPr/>
            </p:nvGrpSpPr>
            <p:grpSpPr bwMode="auto">
              <a:xfrm>
                <a:off x="0" y="2017"/>
                <a:ext cx="752" cy="2374"/>
                <a:chOff x="0" y="2017"/>
                <a:chExt cx="752" cy="2374"/>
              </a:xfrm>
            </p:grpSpPr>
            <p:sp>
              <p:nvSpPr>
                <p:cNvPr id="38994" name="Rectangle 409"/>
                <p:cNvSpPr>
                  <a:spLocks noChangeArrowheads="1"/>
                </p:cNvSpPr>
                <p:nvPr/>
              </p:nvSpPr>
              <p:spPr bwMode="auto">
                <a:xfrm>
                  <a:off x="42" y="2059"/>
                  <a:ext cx="668" cy="2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1. Within range</a:t>
                  </a:r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95" name="Rectangle 468"/>
                <p:cNvSpPr>
                  <a:spLocks noChangeArrowheads="1"/>
                </p:cNvSpPr>
                <p:nvPr/>
              </p:nvSpPr>
              <p:spPr bwMode="auto">
                <a:xfrm>
                  <a:off x="0" y="2017"/>
                  <a:ext cx="752" cy="2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34" name="Group 471"/>
              <p:cNvGrpSpPr>
                <a:grpSpLocks/>
              </p:cNvGrpSpPr>
              <p:nvPr/>
            </p:nvGrpSpPr>
            <p:grpSpPr bwMode="auto">
              <a:xfrm>
                <a:off x="752" y="2017"/>
                <a:ext cx="549" cy="319"/>
                <a:chOff x="752" y="2017"/>
                <a:chExt cx="549" cy="319"/>
              </a:xfrm>
            </p:grpSpPr>
            <p:sp>
              <p:nvSpPr>
                <p:cNvPr id="38992" name="Rectangle 410"/>
                <p:cNvSpPr>
                  <a:spLocks noChangeArrowheads="1"/>
                </p:cNvSpPr>
                <p:nvPr/>
              </p:nvSpPr>
              <p:spPr bwMode="auto">
                <a:xfrm>
                  <a:off x="794" y="2059"/>
                  <a:ext cx="46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93" name="Rectangle 470"/>
                <p:cNvSpPr>
                  <a:spLocks noChangeArrowheads="1"/>
                </p:cNvSpPr>
                <p:nvPr/>
              </p:nvSpPr>
              <p:spPr bwMode="auto">
                <a:xfrm>
                  <a:off x="752" y="2017"/>
                  <a:ext cx="54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35" name="Group 473"/>
              <p:cNvGrpSpPr>
                <a:grpSpLocks/>
              </p:cNvGrpSpPr>
              <p:nvPr/>
            </p:nvGrpSpPr>
            <p:grpSpPr bwMode="auto">
              <a:xfrm>
                <a:off x="1301" y="2017"/>
                <a:ext cx="645" cy="1145"/>
                <a:chOff x="1301" y="2017"/>
                <a:chExt cx="645" cy="1145"/>
              </a:xfrm>
            </p:grpSpPr>
            <p:sp>
              <p:nvSpPr>
                <p:cNvPr id="38990" name="Rectangle 411"/>
                <p:cNvSpPr>
                  <a:spLocks noChangeArrowheads="1"/>
                </p:cNvSpPr>
                <p:nvPr/>
              </p:nvSpPr>
              <p:spPr bwMode="auto">
                <a:xfrm>
                  <a:off x="1343" y="2059"/>
                  <a:ext cx="561" cy="10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No: 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2100">
                      <a:cs typeface="Times New Roman" panose="02020603050405020304" pitchFamily="18" charset="0"/>
                    </a:rPr>
                    <a:t>Test 1.1</a:t>
                  </a:r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endParaRPr lang="en-US" altLang="en-US" sz="4000"/>
                </a:p>
              </p:txBody>
            </p:sp>
            <p:sp>
              <p:nvSpPr>
                <p:cNvPr id="38991" name="Rectangle 472"/>
                <p:cNvSpPr>
                  <a:spLocks noChangeArrowheads="1"/>
                </p:cNvSpPr>
                <p:nvPr/>
              </p:nvSpPr>
              <p:spPr bwMode="auto">
                <a:xfrm>
                  <a:off x="1301" y="2017"/>
                  <a:ext cx="645" cy="11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36" name="Group 475"/>
              <p:cNvGrpSpPr>
                <a:grpSpLocks/>
              </p:cNvGrpSpPr>
              <p:nvPr/>
            </p:nvGrpSpPr>
            <p:grpSpPr bwMode="auto">
              <a:xfrm>
                <a:off x="1946" y="2017"/>
                <a:ext cx="765" cy="319"/>
                <a:chOff x="1946" y="2017"/>
                <a:chExt cx="765" cy="319"/>
              </a:xfrm>
            </p:grpSpPr>
            <p:sp>
              <p:nvSpPr>
                <p:cNvPr id="38988" name="Rectangle 412"/>
                <p:cNvSpPr>
                  <a:spLocks noChangeArrowheads="1"/>
                </p:cNvSpPr>
                <p:nvPr/>
              </p:nvSpPr>
              <p:spPr bwMode="auto">
                <a:xfrm>
                  <a:off x="1988" y="2059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89" name="Rectangle 474"/>
                <p:cNvSpPr>
                  <a:spLocks noChangeArrowheads="1"/>
                </p:cNvSpPr>
                <p:nvPr/>
              </p:nvSpPr>
              <p:spPr bwMode="auto">
                <a:xfrm>
                  <a:off x="1946" y="2017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37" name="Group 477"/>
              <p:cNvGrpSpPr>
                <a:grpSpLocks/>
              </p:cNvGrpSpPr>
              <p:nvPr/>
            </p:nvGrpSpPr>
            <p:grpSpPr bwMode="auto">
              <a:xfrm>
                <a:off x="2711" y="2017"/>
                <a:ext cx="490" cy="319"/>
                <a:chOff x="2711" y="2017"/>
                <a:chExt cx="490" cy="319"/>
              </a:xfrm>
            </p:grpSpPr>
            <p:sp>
              <p:nvSpPr>
                <p:cNvPr id="38986" name="Rectangle 413"/>
                <p:cNvSpPr>
                  <a:spLocks noChangeArrowheads="1"/>
                </p:cNvSpPr>
                <p:nvPr/>
              </p:nvSpPr>
              <p:spPr bwMode="auto">
                <a:xfrm>
                  <a:off x="2753" y="2059"/>
                  <a:ext cx="40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87" name="Rectangle 476"/>
                <p:cNvSpPr>
                  <a:spLocks noChangeArrowheads="1"/>
                </p:cNvSpPr>
                <p:nvPr/>
              </p:nvSpPr>
              <p:spPr bwMode="auto">
                <a:xfrm>
                  <a:off x="2711" y="2017"/>
                  <a:ext cx="49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38" name="Group 479"/>
              <p:cNvGrpSpPr>
                <a:grpSpLocks/>
              </p:cNvGrpSpPr>
              <p:nvPr/>
            </p:nvGrpSpPr>
            <p:grpSpPr bwMode="auto">
              <a:xfrm>
                <a:off x="752" y="2420"/>
                <a:ext cx="549" cy="329"/>
                <a:chOff x="752" y="2420"/>
                <a:chExt cx="549" cy="329"/>
              </a:xfrm>
            </p:grpSpPr>
            <p:sp>
              <p:nvSpPr>
                <p:cNvPr id="38984" name="Rectangle 414"/>
                <p:cNvSpPr>
                  <a:spLocks noChangeArrowheads="1"/>
                </p:cNvSpPr>
                <p:nvPr/>
              </p:nvSpPr>
              <p:spPr bwMode="auto">
                <a:xfrm>
                  <a:off x="794" y="2462"/>
                  <a:ext cx="465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85" name="Rectangle 478"/>
                <p:cNvSpPr>
                  <a:spLocks noChangeArrowheads="1"/>
                </p:cNvSpPr>
                <p:nvPr/>
              </p:nvSpPr>
              <p:spPr bwMode="auto">
                <a:xfrm>
                  <a:off x="752" y="2420"/>
                  <a:ext cx="549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39" name="Group 481"/>
              <p:cNvGrpSpPr>
                <a:grpSpLocks/>
              </p:cNvGrpSpPr>
              <p:nvPr/>
            </p:nvGrpSpPr>
            <p:grpSpPr bwMode="auto">
              <a:xfrm>
                <a:off x="1946" y="2420"/>
                <a:ext cx="765" cy="329"/>
                <a:chOff x="1946" y="2420"/>
                <a:chExt cx="765" cy="329"/>
              </a:xfrm>
            </p:grpSpPr>
            <p:sp>
              <p:nvSpPr>
                <p:cNvPr id="38982" name="Rectangle 415"/>
                <p:cNvSpPr>
                  <a:spLocks noChangeArrowheads="1"/>
                </p:cNvSpPr>
                <p:nvPr/>
              </p:nvSpPr>
              <p:spPr bwMode="auto">
                <a:xfrm>
                  <a:off x="1988" y="2462"/>
                  <a:ext cx="68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Test 1.1.1</a:t>
                  </a:r>
                  <a:endParaRPr lang="en-US" altLang="en-US" sz="4000"/>
                </a:p>
              </p:txBody>
            </p:sp>
            <p:sp>
              <p:nvSpPr>
                <p:cNvPr id="38983" name="Rectangle 480"/>
                <p:cNvSpPr>
                  <a:spLocks noChangeArrowheads="1"/>
                </p:cNvSpPr>
                <p:nvPr/>
              </p:nvSpPr>
              <p:spPr bwMode="auto">
                <a:xfrm>
                  <a:off x="1946" y="2420"/>
                  <a:ext cx="76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0" name="Group 483"/>
              <p:cNvGrpSpPr>
                <a:grpSpLocks/>
              </p:cNvGrpSpPr>
              <p:nvPr/>
            </p:nvGrpSpPr>
            <p:grpSpPr bwMode="auto">
              <a:xfrm>
                <a:off x="2711" y="2420"/>
                <a:ext cx="490" cy="329"/>
                <a:chOff x="2711" y="2420"/>
                <a:chExt cx="490" cy="329"/>
              </a:xfrm>
            </p:grpSpPr>
            <p:sp>
              <p:nvSpPr>
                <p:cNvPr id="38980" name="Rectangle 416"/>
                <p:cNvSpPr>
                  <a:spLocks noChangeArrowheads="1"/>
                </p:cNvSpPr>
                <p:nvPr/>
              </p:nvSpPr>
              <p:spPr bwMode="auto">
                <a:xfrm>
                  <a:off x="2753" y="2462"/>
                  <a:ext cx="40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81" name="Rectangle 482"/>
                <p:cNvSpPr>
                  <a:spLocks noChangeArrowheads="1"/>
                </p:cNvSpPr>
                <p:nvPr/>
              </p:nvSpPr>
              <p:spPr bwMode="auto">
                <a:xfrm>
                  <a:off x="2711" y="2420"/>
                  <a:ext cx="490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1" name="Group 485"/>
              <p:cNvGrpSpPr>
                <a:grpSpLocks/>
              </p:cNvGrpSpPr>
              <p:nvPr/>
            </p:nvGrpSpPr>
            <p:grpSpPr bwMode="auto">
              <a:xfrm>
                <a:off x="752" y="2833"/>
                <a:ext cx="549" cy="329"/>
                <a:chOff x="752" y="2833"/>
                <a:chExt cx="549" cy="329"/>
              </a:xfrm>
            </p:grpSpPr>
            <p:sp>
              <p:nvSpPr>
                <p:cNvPr id="38978" name="Rectangle 417"/>
                <p:cNvSpPr>
                  <a:spLocks noChangeArrowheads="1"/>
                </p:cNvSpPr>
                <p:nvPr/>
              </p:nvSpPr>
              <p:spPr bwMode="auto">
                <a:xfrm>
                  <a:off x="794" y="2875"/>
                  <a:ext cx="465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79" name="Rectangle 484"/>
                <p:cNvSpPr>
                  <a:spLocks noChangeArrowheads="1"/>
                </p:cNvSpPr>
                <p:nvPr/>
              </p:nvSpPr>
              <p:spPr bwMode="auto">
                <a:xfrm>
                  <a:off x="752" y="2833"/>
                  <a:ext cx="549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2" name="Group 487"/>
              <p:cNvGrpSpPr>
                <a:grpSpLocks/>
              </p:cNvGrpSpPr>
              <p:nvPr/>
            </p:nvGrpSpPr>
            <p:grpSpPr bwMode="auto">
              <a:xfrm>
                <a:off x="1946" y="2833"/>
                <a:ext cx="765" cy="329"/>
                <a:chOff x="1946" y="2833"/>
                <a:chExt cx="765" cy="329"/>
              </a:xfrm>
            </p:grpSpPr>
            <p:sp>
              <p:nvSpPr>
                <p:cNvPr id="38976" name="Rectangle 418"/>
                <p:cNvSpPr>
                  <a:spLocks noChangeArrowheads="1"/>
                </p:cNvSpPr>
                <p:nvPr/>
              </p:nvSpPr>
              <p:spPr bwMode="auto">
                <a:xfrm>
                  <a:off x="1988" y="2875"/>
                  <a:ext cx="68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77" name="Rectangle 486"/>
                <p:cNvSpPr>
                  <a:spLocks noChangeArrowheads="1"/>
                </p:cNvSpPr>
                <p:nvPr/>
              </p:nvSpPr>
              <p:spPr bwMode="auto">
                <a:xfrm>
                  <a:off x="1946" y="2833"/>
                  <a:ext cx="76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3" name="Group 489"/>
              <p:cNvGrpSpPr>
                <a:grpSpLocks/>
              </p:cNvGrpSpPr>
              <p:nvPr/>
            </p:nvGrpSpPr>
            <p:grpSpPr bwMode="auto">
              <a:xfrm>
                <a:off x="2711" y="2833"/>
                <a:ext cx="490" cy="329"/>
                <a:chOff x="2711" y="2833"/>
                <a:chExt cx="490" cy="329"/>
              </a:xfrm>
            </p:grpSpPr>
            <p:sp>
              <p:nvSpPr>
                <p:cNvPr id="38974" name="Rectangle 419"/>
                <p:cNvSpPr>
                  <a:spLocks noChangeArrowheads="1"/>
                </p:cNvSpPr>
                <p:nvPr/>
              </p:nvSpPr>
              <p:spPr bwMode="auto">
                <a:xfrm>
                  <a:off x="2753" y="2875"/>
                  <a:ext cx="40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etc.</a:t>
                  </a:r>
                  <a:endParaRPr lang="en-US" altLang="en-US" sz="4000"/>
                </a:p>
              </p:txBody>
            </p:sp>
            <p:sp>
              <p:nvSpPr>
                <p:cNvPr id="38975" name="Rectangle 488"/>
                <p:cNvSpPr>
                  <a:spLocks noChangeArrowheads="1"/>
                </p:cNvSpPr>
                <p:nvPr/>
              </p:nvSpPr>
              <p:spPr bwMode="auto">
                <a:xfrm>
                  <a:off x="2711" y="2833"/>
                  <a:ext cx="490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4" name="Group 491"/>
              <p:cNvGrpSpPr>
                <a:grpSpLocks/>
              </p:cNvGrpSpPr>
              <p:nvPr/>
            </p:nvGrpSpPr>
            <p:grpSpPr bwMode="auto">
              <a:xfrm>
                <a:off x="752" y="3246"/>
                <a:ext cx="549" cy="319"/>
                <a:chOff x="752" y="3246"/>
                <a:chExt cx="549" cy="319"/>
              </a:xfrm>
            </p:grpSpPr>
            <p:sp>
              <p:nvSpPr>
                <p:cNvPr id="38972" name="Rectangle 420"/>
                <p:cNvSpPr>
                  <a:spLocks noChangeArrowheads="1"/>
                </p:cNvSpPr>
                <p:nvPr/>
              </p:nvSpPr>
              <p:spPr bwMode="auto">
                <a:xfrm>
                  <a:off x="794" y="3288"/>
                  <a:ext cx="46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73" name="Rectangle 490"/>
                <p:cNvSpPr>
                  <a:spLocks noChangeArrowheads="1"/>
                </p:cNvSpPr>
                <p:nvPr/>
              </p:nvSpPr>
              <p:spPr bwMode="auto">
                <a:xfrm>
                  <a:off x="752" y="3246"/>
                  <a:ext cx="54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5" name="Group 493"/>
              <p:cNvGrpSpPr>
                <a:grpSpLocks/>
              </p:cNvGrpSpPr>
              <p:nvPr/>
            </p:nvGrpSpPr>
            <p:grpSpPr bwMode="auto">
              <a:xfrm>
                <a:off x="1301" y="3246"/>
                <a:ext cx="645" cy="1145"/>
                <a:chOff x="1301" y="3246"/>
                <a:chExt cx="645" cy="1145"/>
              </a:xfrm>
            </p:grpSpPr>
            <p:sp>
              <p:nvSpPr>
                <p:cNvPr id="38970" name="Rectangle 421"/>
                <p:cNvSpPr>
                  <a:spLocks noChangeArrowheads="1"/>
                </p:cNvSpPr>
                <p:nvPr/>
              </p:nvSpPr>
              <p:spPr bwMode="auto">
                <a:xfrm>
                  <a:off x="1343" y="3288"/>
                  <a:ext cx="561" cy="10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Yes: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2100">
                      <a:cs typeface="Times New Roman" panose="02020603050405020304" pitchFamily="18" charset="0"/>
                    </a:rPr>
                    <a:t>Test 1.2</a:t>
                  </a:r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endParaRPr lang="en-US" altLang="en-US" sz="4000"/>
                </a:p>
              </p:txBody>
            </p:sp>
            <p:sp>
              <p:nvSpPr>
                <p:cNvPr id="38971" name="Rectangle 492"/>
                <p:cNvSpPr>
                  <a:spLocks noChangeArrowheads="1"/>
                </p:cNvSpPr>
                <p:nvPr/>
              </p:nvSpPr>
              <p:spPr bwMode="auto">
                <a:xfrm>
                  <a:off x="1301" y="3246"/>
                  <a:ext cx="645" cy="11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6" name="Group 495"/>
              <p:cNvGrpSpPr>
                <a:grpSpLocks/>
              </p:cNvGrpSpPr>
              <p:nvPr/>
            </p:nvGrpSpPr>
            <p:grpSpPr bwMode="auto">
              <a:xfrm>
                <a:off x="1946" y="3246"/>
                <a:ext cx="765" cy="319"/>
                <a:chOff x="1946" y="3246"/>
                <a:chExt cx="765" cy="319"/>
              </a:xfrm>
            </p:grpSpPr>
            <p:sp>
              <p:nvSpPr>
                <p:cNvPr id="38968" name="Rectangle 422"/>
                <p:cNvSpPr>
                  <a:spLocks noChangeArrowheads="1"/>
                </p:cNvSpPr>
                <p:nvPr/>
              </p:nvSpPr>
              <p:spPr bwMode="auto">
                <a:xfrm>
                  <a:off x="1988" y="3288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69" name="Rectangle 494"/>
                <p:cNvSpPr>
                  <a:spLocks noChangeArrowheads="1"/>
                </p:cNvSpPr>
                <p:nvPr/>
              </p:nvSpPr>
              <p:spPr bwMode="auto">
                <a:xfrm>
                  <a:off x="1946" y="3246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7" name="Group 497"/>
              <p:cNvGrpSpPr>
                <a:grpSpLocks/>
              </p:cNvGrpSpPr>
              <p:nvPr/>
            </p:nvGrpSpPr>
            <p:grpSpPr bwMode="auto">
              <a:xfrm>
                <a:off x="2711" y="3246"/>
                <a:ext cx="490" cy="319"/>
                <a:chOff x="2711" y="3246"/>
                <a:chExt cx="490" cy="319"/>
              </a:xfrm>
            </p:grpSpPr>
            <p:sp>
              <p:nvSpPr>
                <p:cNvPr id="38966" name="Rectangle 423"/>
                <p:cNvSpPr>
                  <a:spLocks noChangeArrowheads="1"/>
                </p:cNvSpPr>
                <p:nvPr/>
              </p:nvSpPr>
              <p:spPr bwMode="auto">
                <a:xfrm>
                  <a:off x="2753" y="3288"/>
                  <a:ext cx="40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67" name="Rectangle 496"/>
                <p:cNvSpPr>
                  <a:spLocks noChangeArrowheads="1"/>
                </p:cNvSpPr>
                <p:nvPr/>
              </p:nvSpPr>
              <p:spPr bwMode="auto">
                <a:xfrm>
                  <a:off x="2711" y="3246"/>
                  <a:ext cx="49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8" name="Group 499"/>
              <p:cNvGrpSpPr>
                <a:grpSpLocks/>
              </p:cNvGrpSpPr>
              <p:nvPr/>
            </p:nvGrpSpPr>
            <p:grpSpPr bwMode="auto">
              <a:xfrm>
                <a:off x="752" y="3649"/>
                <a:ext cx="549" cy="329"/>
                <a:chOff x="752" y="3649"/>
                <a:chExt cx="549" cy="329"/>
              </a:xfrm>
            </p:grpSpPr>
            <p:sp>
              <p:nvSpPr>
                <p:cNvPr id="38964" name="Rectangle 424"/>
                <p:cNvSpPr>
                  <a:spLocks noChangeArrowheads="1"/>
                </p:cNvSpPr>
                <p:nvPr/>
              </p:nvSpPr>
              <p:spPr bwMode="auto">
                <a:xfrm>
                  <a:off x="794" y="3691"/>
                  <a:ext cx="465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65" name="Rectangle 498"/>
                <p:cNvSpPr>
                  <a:spLocks noChangeArrowheads="1"/>
                </p:cNvSpPr>
                <p:nvPr/>
              </p:nvSpPr>
              <p:spPr bwMode="auto">
                <a:xfrm>
                  <a:off x="752" y="3649"/>
                  <a:ext cx="549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49" name="Group 501"/>
              <p:cNvGrpSpPr>
                <a:grpSpLocks/>
              </p:cNvGrpSpPr>
              <p:nvPr/>
            </p:nvGrpSpPr>
            <p:grpSpPr bwMode="auto">
              <a:xfrm>
                <a:off x="1946" y="3649"/>
                <a:ext cx="765" cy="329"/>
                <a:chOff x="1946" y="3649"/>
                <a:chExt cx="765" cy="329"/>
              </a:xfrm>
            </p:grpSpPr>
            <p:sp>
              <p:nvSpPr>
                <p:cNvPr id="38962" name="Rectangle 425"/>
                <p:cNvSpPr>
                  <a:spLocks noChangeArrowheads="1"/>
                </p:cNvSpPr>
                <p:nvPr/>
              </p:nvSpPr>
              <p:spPr bwMode="auto">
                <a:xfrm>
                  <a:off x="1988" y="3691"/>
                  <a:ext cx="68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Test 1.2.1</a:t>
                  </a:r>
                  <a:endParaRPr lang="en-US" altLang="en-US" sz="4000"/>
                </a:p>
              </p:txBody>
            </p:sp>
            <p:sp>
              <p:nvSpPr>
                <p:cNvPr id="38963" name="Rectangle 500"/>
                <p:cNvSpPr>
                  <a:spLocks noChangeArrowheads="1"/>
                </p:cNvSpPr>
                <p:nvPr/>
              </p:nvSpPr>
              <p:spPr bwMode="auto">
                <a:xfrm>
                  <a:off x="1946" y="3649"/>
                  <a:ext cx="76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50" name="Group 503"/>
              <p:cNvGrpSpPr>
                <a:grpSpLocks/>
              </p:cNvGrpSpPr>
              <p:nvPr/>
            </p:nvGrpSpPr>
            <p:grpSpPr bwMode="auto">
              <a:xfrm>
                <a:off x="2711" y="3649"/>
                <a:ext cx="490" cy="329"/>
                <a:chOff x="2711" y="3649"/>
                <a:chExt cx="490" cy="329"/>
              </a:xfrm>
            </p:grpSpPr>
            <p:sp>
              <p:nvSpPr>
                <p:cNvPr id="38960" name="Rectangle 426"/>
                <p:cNvSpPr>
                  <a:spLocks noChangeArrowheads="1"/>
                </p:cNvSpPr>
                <p:nvPr/>
              </p:nvSpPr>
              <p:spPr bwMode="auto">
                <a:xfrm>
                  <a:off x="2753" y="3691"/>
                  <a:ext cx="40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61" name="Rectangle 502"/>
                <p:cNvSpPr>
                  <a:spLocks noChangeArrowheads="1"/>
                </p:cNvSpPr>
                <p:nvPr/>
              </p:nvSpPr>
              <p:spPr bwMode="auto">
                <a:xfrm>
                  <a:off x="2711" y="3649"/>
                  <a:ext cx="490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51" name="Group 505"/>
              <p:cNvGrpSpPr>
                <a:grpSpLocks/>
              </p:cNvGrpSpPr>
              <p:nvPr/>
            </p:nvGrpSpPr>
            <p:grpSpPr bwMode="auto">
              <a:xfrm>
                <a:off x="752" y="4062"/>
                <a:ext cx="549" cy="329"/>
                <a:chOff x="752" y="4062"/>
                <a:chExt cx="549" cy="329"/>
              </a:xfrm>
            </p:grpSpPr>
            <p:sp>
              <p:nvSpPr>
                <p:cNvPr id="38958" name="Rectangle 427"/>
                <p:cNvSpPr>
                  <a:spLocks noChangeArrowheads="1"/>
                </p:cNvSpPr>
                <p:nvPr/>
              </p:nvSpPr>
              <p:spPr bwMode="auto">
                <a:xfrm>
                  <a:off x="794" y="4104"/>
                  <a:ext cx="465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59" name="Rectangle 504"/>
                <p:cNvSpPr>
                  <a:spLocks noChangeArrowheads="1"/>
                </p:cNvSpPr>
                <p:nvPr/>
              </p:nvSpPr>
              <p:spPr bwMode="auto">
                <a:xfrm>
                  <a:off x="752" y="4062"/>
                  <a:ext cx="549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52" name="Group 507"/>
              <p:cNvGrpSpPr>
                <a:grpSpLocks/>
              </p:cNvGrpSpPr>
              <p:nvPr/>
            </p:nvGrpSpPr>
            <p:grpSpPr bwMode="auto">
              <a:xfrm>
                <a:off x="1946" y="4062"/>
                <a:ext cx="765" cy="329"/>
                <a:chOff x="1946" y="4062"/>
                <a:chExt cx="765" cy="329"/>
              </a:xfrm>
            </p:grpSpPr>
            <p:sp>
              <p:nvSpPr>
                <p:cNvPr id="3895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988" y="4104"/>
                  <a:ext cx="68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8957" name="Rectangle 506"/>
                <p:cNvSpPr>
                  <a:spLocks noChangeArrowheads="1"/>
                </p:cNvSpPr>
                <p:nvPr/>
              </p:nvSpPr>
              <p:spPr bwMode="auto">
                <a:xfrm>
                  <a:off x="1946" y="4062"/>
                  <a:ext cx="76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8953" name="Group 509"/>
              <p:cNvGrpSpPr>
                <a:grpSpLocks/>
              </p:cNvGrpSpPr>
              <p:nvPr/>
            </p:nvGrpSpPr>
            <p:grpSpPr bwMode="auto">
              <a:xfrm>
                <a:off x="2711" y="4062"/>
                <a:ext cx="490" cy="329"/>
                <a:chOff x="2711" y="4062"/>
                <a:chExt cx="490" cy="329"/>
              </a:xfrm>
            </p:grpSpPr>
            <p:sp>
              <p:nvSpPr>
                <p:cNvPr id="38954" name="Rectangle 429"/>
                <p:cNvSpPr>
                  <a:spLocks noChangeArrowheads="1"/>
                </p:cNvSpPr>
                <p:nvPr/>
              </p:nvSpPr>
              <p:spPr bwMode="auto">
                <a:xfrm>
                  <a:off x="2753" y="4104"/>
                  <a:ext cx="40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etc.</a:t>
                  </a:r>
                  <a:endParaRPr lang="en-US" altLang="en-US" sz="4000"/>
                </a:p>
              </p:txBody>
            </p:sp>
            <p:sp>
              <p:nvSpPr>
                <p:cNvPr id="38955" name="Rectangle 508"/>
                <p:cNvSpPr>
                  <a:spLocks noChangeArrowheads="1"/>
                </p:cNvSpPr>
                <p:nvPr/>
              </p:nvSpPr>
              <p:spPr bwMode="auto">
                <a:xfrm>
                  <a:off x="2711" y="4062"/>
                  <a:ext cx="490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38918" name="Rectangle 511"/>
            <p:cNvSpPr>
              <a:spLocks noChangeArrowheads="1"/>
            </p:cNvSpPr>
            <p:nvPr/>
          </p:nvSpPr>
          <p:spPr bwMode="auto">
            <a:xfrm>
              <a:off x="-3" y="-3"/>
              <a:ext cx="3207" cy="439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8915" name="Rectangle 513"/>
          <p:cNvSpPr>
            <a:spLocks noChangeArrowheads="1"/>
          </p:cNvSpPr>
          <p:nvPr/>
        </p:nvSpPr>
        <p:spPr bwMode="auto">
          <a:xfrm>
            <a:off x="1676400" y="5332414"/>
            <a:ext cx="3124200" cy="1373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chemeClr val="accent2"/>
                </a:solidFill>
                <a:cs typeface="Times New Roman" panose="02020603050405020304" pitchFamily="18" charset="0"/>
              </a:rPr>
              <a:t>Partitioning of Range for Unit Testing</a:t>
            </a:r>
            <a:r>
              <a:rPr lang="en-US" altLang="en-US" sz="2800" b="1" u="sng">
                <a:solidFill>
                  <a:schemeClr val="accent2"/>
                </a:solidFill>
              </a:rPr>
              <a:t> 1 of 2</a:t>
            </a:r>
          </a:p>
        </p:txBody>
      </p:sp>
    </p:spTree>
    <p:extLst>
      <p:ext uri="{BB962C8B-B14F-4D97-AF65-F5344CB8AC3E}">
        <p14:creationId xmlns:p14="http://schemas.microsoft.com/office/powerpoint/2010/main" val="15083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1676400" y="76200"/>
            <a:ext cx="8991600" cy="6629400"/>
            <a:chOff x="-3" y="-3"/>
            <a:chExt cx="3207" cy="4397"/>
          </a:xfrm>
        </p:grpSpPr>
        <p:grpSp>
          <p:nvGrpSpPr>
            <p:cNvPr id="39941" name="Group 3"/>
            <p:cNvGrpSpPr>
              <a:grpSpLocks/>
            </p:cNvGrpSpPr>
            <p:nvPr/>
          </p:nvGrpSpPr>
          <p:grpSpPr bwMode="auto">
            <a:xfrm>
              <a:off x="0" y="0"/>
              <a:ext cx="3201" cy="4391"/>
              <a:chOff x="0" y="0"/>
              <a:chExt cx="3201" cy="4391"/>
            </a:xfrm>
          </p:grpSpPr>
          <p:grpSp>
            <p:nvGrpSpPr>
              <p:cNvPr id="39943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1946" cy="867"/>
                <a:chOff x="0" y="0"/>
                <a:chExt cx="1946" cy="867"/>
              </a:xfrm>
            </p:grpSpPr>
            <p:sp>
              <p:nvSpPr>
                <p:cNvPr id="40056" name="Rectangle 5"/>
                <p:cNvSpPr>
                  <a:spLocks noChangeArrowheads="1"/>
                </p:cNvSpPr>
                <p:nvPr/>
              </p:nvSpPr>
              <p:spPr bwMode="auto">
                <a:xfrm>
                  <a:off x="42" y="42"/>
                  <a:ext cx="1862" cy="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Unit test</a:t>
                  </a:r>
                  <a:endParaRPr lang="en-US" altLang="en-US" sz="4000"/>
                </a:p>
              </p:txBody>
            </p:sp>
            <p:sp>
              <p:nvSpPr>
                <p:cNvPr id="40057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6" cy="86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44" name="Group 7"/>
              <p:cNvGrpSpPr>
                <a:grpSpLocks/>
              </p:cNvGrpSpPr>
              <p:nvPr/>
            </p:nvGrpSpPr>
            <p:grpSpPr bwMode="auto">
              <a:xfrm>
                <a:off x="1946" y="0"/>
                <a:ext cx="1255" cy="329"/>
                <a:chOff x="1946" y="0"/>
                <a:chExt cx="1255" cy="329"/>
              </a:xfrm>
            </p:grpSpPr>
            <p:sp>
              <p:nvSpPr>
                <p:cNvPr id="40054" name="Rectangle 8"/>
                <p:cNvSpPr>
                  <a:spLocks noChangeArrowheads="1"/>
                </p:cNvSpPr>
                <p:nvPr/>
              </p:nvSpPr>
              <p:spPr bwMode="auto">
                <a:xfrm>
                  <a:off x="1988" y="42"/>
                  <a:ext cx="117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Applied to ...</a:t>
                  </a:r>
                  <a:endParaRPr lang="en-US" altLang="en-US" sz="4000"/>
                </a:p>
              </p:txBody>
            </p:sp>
            <p:sp>
              <p:nvSpPr>
                <p:cNvPr id="40055" name="Rectangle 9"/>
                <p:cNvSpPr>
                  <a:spLocks noChangeArrowheads="1"/>
                </p:cNvSpPr>
                <p:nvPr/>
              </p:nvSpPr>
              <p:spPr bwMode="auto">
                <a:xfrm>
                  <a:off x="1946" y="0"/>
                  <a:ext cx="125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45" name="Group 10"/>
              <p:cNvGrpSpPr>
                <a:grpSpLocks/>
              </p:cNvGrpSpPr>
              <p:nvPr/>
            </p:nvGrpSpPr>
            <p:grpSpPr bwMode="auto">
              <a:xfrm>
                <a:off x="1946" y="413"/>
                <a:ext cx="765" cy="454"/>
                <a:chOff x="1946" y="413"/>
                <a:chExt cx="765" cy="454"/>
              </a:xfrm>
            </p:grpSpPr>
            <p:sp>
              <p:nvSpPr>
                <p:cNvPr id="40052" name="Rectangle 11"/>
                <p:cNvSpPr>
                  <a:spLocks noChangeArrowheads="1"/>
                </p:cNvSpPr>
                <p:nvPr/>
              </p:nvSpPr>
              <p:spPr bwMode="auto">
                <a:xfrm>
                  <a:off x="1988" y="455"/>
                  <a:ext cx="681" cy="3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Concentration</a:t>
                  </a:r>
                  <a:endParaRPr lang="en-US" altLang="en-US" sz="4000"/>
                </a:p>
              </p:txBody>
            </p:sp>
            <p:sp>
              <p:nvSpPr>
                <p:cNvPr id="40053" name="Rectangle 12"/>
                <p:cNvSpPr>
                  <a:spLocks noChangeArrowheads="1"/>
                </p:cNvSpPr>
                <p:nvPr/>
              </p:nvSpPr>
              <p:spPr bwMode="auto">
                <a:xfrm>
                  <a:off x="1946" y="413"/>
                  <a:ext cx="765" cy="4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46" name="Group 13"/>
              <p:cNvGrpSpPr>
                <a:grpSpLocks/>
              </p:cNvGrpSpPr>
              <p:nvPr/>
            </p:nvGrpSpPr>
            <p:grpSpPr bwMode="auto">
              <a:xfrm>
                <a:off x="2711" y="413"/>
                <a:ext cx="490" cy="454"/>
                <a:chOff x="2711" y="413"/>
                <a:chExt cx="490" cy="454"/>
              </a:xfrm>
            </p:grpSpPr>
            <p:sp>
              <p:nvSpPr>
                <p:cNvPr id="400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753" y="455"/>
                  <a:ext cx="406" cy="3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Stamina</a:t>
                  </a:r>
                  <a:endParaRPr lang="en-US" altLang="en-US" sz="4000"/>
                </a:p>
              </p:txBody>
            </p:sp>
            <p:sp>
              <p:nvSpPr>
                <p:cNvPr id="40051" name="Rectangle 15"/>
                <p:cNvSpPr>
                  <a:spLocks noChangeArrowheads="1"/>
                </p:cNvSpPr>
                <p:nvPr/>
              </p:nvSpPr>
              <p:spPr bwMode="auto">
                <a:xfrm>
                  <a:off x="2711" y="413"/>
                  <a:ext cx="490" cy="4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47" name="Group 16"/>
              <p:cNvGrpSpPr>
                <a:grpSpLocks/>
              </p:cNvGrpSpPr>
              <p:nvPr/>
            </p:nvGrpSpPr>
            <p:grpSpPr bwMode="auto">
              <a:xfrm>
                <a:off x="0" y="951"/>
                <a:ext cx="752" cy="579"/>
                <a:chOff x="0" y="951"/>
                <a:chExt cx="752" cy="579"/>
              </a:xfrm>
            </p:grpSpPr>
            <p:sp>
              <p:nvSpPr>
                <p:cNvPr id="40048" name="Rectangle 17"/>
                <p:cNvSpPr>
                  <a:spLocks noChangeArrowheads="1"/>
                </p:cNvSpPr>
                <p:nvPr/>
              </p:nvSpPr>
              <p:spPr bwMode="auto">
                <a:xfrm>
                  <a:off x="42" y="993"/>
                  <a:ext cx="668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anose="02020603050405020304" pitchFamily="18" charset="0"/>
                    </a:rPr>
                    <a:t> 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endParaRPr lang="en-US" altLang="en-US" sz="4000"/>
                </a:p>
              </p:txBody>
            </p:sp>
            <p:sp>
              <p:nvSpPr>
                <p:cNvPr id="40049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951"/>
                  <a:ext cx="752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48" name="Group 19"/>
              <p:cNvGrpSpPr>
                <a:grpSpLocks/>
              </p:cNvGrpSpPr>
              <p:nvPr/>
            </p:nvGrpSpPr>
            <p:grpSpPr bwMode="auto">
              <a:xfrm>
                <a:off x="752" y="951"/>
                <a:ext cx="549" cy="579"/>
                <a:chOff x="752" y="951"/>
                <a:chExt cx="549" cy="579"/>
              </a:xfrm>
            </p:grpSpPr>
            <p:sp>
              <p:nvSpPr>
                <p:cNvPr id="40046" name="Rectangle 20"/>
                <p:cNvSpPr>
                  <a:spLocks noChangeArrowheads="1"/>
                </p:cNvSpPr>
                <p:nvPr/>
              </p:nvSpPr>
              <p:spPr bwMode="auto">
                <a:xfrm>
                  <a:off x="794" y="993"/>
                  <a:ext cx="465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anose="02020603050405020304" pitchFamily="18" charset="0"/>
                    </a:rPr>
                    <a:t> 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endParaRPr lang="en-US" altLang="en-US" sz="4000"/>
                </a:p>
              </p:txBody>
            </p:sp>
            <p:sp>
              <p:nvSpPr>
                <p:cNvPr id="40047" name="Rectangle 21"/>
                <p:cNvSpPr>
                  <a:spLocks noChangeArrowheads="1"/>
                </p:cNvSpPr>
                <p:nvPr/>
              </p:nvSpPr>
              <p:spPr bwMode="auto">
                <a:xfrm>
                  <a:off x="752" y="951"/>
                  <a:ext cx="549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49" name="Group 22"/>
              <p:cNvGrpSpPr>
                <a:grpSpLocks/>
              </p:cNvGrpSpPr>
              <p:nvPr/>
            </p:nvGrpSpPr>
            <p:grpSpPr bwMode="auto">
              <a:xfrm>
                <a:off x="1301" y="951"/>
                <a:ext cx="645" cy="579"/>
                <a:chOff x="1301" y="951"/>
                <a:chExt cx="645" cy="579"/>
              </a:xfrm>
            </p:grpSpPr>
            <p:sp>
              <p:nvSpPr>
                <p:cNvPr id="40044" name="Rectangle 23"/>
                <p:cNvSpPr>
                  <a:spLocks noChangeArrowheads="1"/>
                </p:cNvSpPr>
                <p:nvPr/>
              </p:nvSpPr>
              <p:spPr bwMode="auto">
                <a:xfrm>
                  <a:off x="1343" y="993"/>
                  <a:ext cx="561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100" b="1">
                      <a:cs typeface="Times New Roman" panose="02020603050405020304" pitchFamily="18" charset="0"/>
                    </a:rPr>
                    <a:t>Results in a zero value?</a:t>
                  </a:r>
                  <a:endParaRPr lang="en-US" altLang="en-US" sz="4000"/>
                </a:p>
              </p:txBody>
            </p:sp>
            <p:sp>
              <p:nvSpPr>
                <p:cNvPr id="40045" name="Rectangle 24"/>
                <p:cNvSpPr>
                  <a:spLocks noChangeArrowheads="1"/>
                </p:cNvSpPr>
                <p:nvPr/>
              </p:nvSpPr>
              <p:spPr bwMode="auto">
                <a:xfrm>
                  <a:off x="1301" y="951"/>
                  <a:ext cx="645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50" name="Group 25"/>
              <p:cNvGrpSpPr>
                <a:grpSpLocks/>
              </p:cNvGrpSpPr>
              <p:nvPr/>
            </p:nvGrpSpPr>
            <p:grpSpPr bwMode="auto">
              <a:xfrm>
                <a:off x="1946" y="951"/>
                <a:ext cx="765" cy="579"/>
                <a:chOff x="1946" y="951"/>
                <a:chExt cx="765" cy="579"/>
              </a:xfrm>
            </p:grpSpPr>
            <p:sp>
              <p:nvSpPr>
                <p:cNvPr id="40042" name="Rectangle 26"/>
                <p:cNvSpPr>
                  <a:spLocks noChangeArrowheads="1"/>
                </p:cNvSpPr>
                <p:nvPr/>
              </p:nvSpPr>
              <p:spPr bwMode="auto">
                <a:xfrm>
                  <a:off x="1988" y="993"/>
                  <a:ext cx="681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anose="02020603050405020304" pitchFamily="18" charset="0"/>
                    </a:rPr>
                    <a:t> 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endParaRPr lang="en-US" altLang="en-US" sz="4000"/>
                </a:p>
              </p:txBody>
            </p:sp>
            <p:sp>
              <p:nvSpPr>
                <p:cNvPr id="40043" name="Rectangle 27"/>
                <p:cNvSpPr>
                  <a:spLocks noChangeArrowheads="1"/>
                </p:cNvSpPr>
                <p:nvPr/>
              </p:nvSpPr>
              <p:spPr bwMode="auto">
                <a:xfrm>
                  <a:off x="1946" y="951"/>
                  <a:ext cx="765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51" name="Group 28"/>
              <p:cNvGrpSpPr>
                <a:grpSpLocks/>
              </p:cNvGrpSpPr>
              <p:nvPr/>
            </p:nvGrpSpPr>
            <p:grpSpPr bwMode="auto">
              <a:xfrm>
                <a:off x="2711" y="951"/>
                <a:ext cx="490" cy="579"/>
                <a:chOff x="2711" y="951"/>
                <a:chExt cx="490" cy="579"/>
              </a:xfrm>
            </p:grpSpPr>
            <p:sp>
              <p:nvSpPr>
                <p:cNvPr id="4004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53" y="993"/>
                  <a:ext cx="406" cy="4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anose="02020603050405020304" pitchFamily="18" charset="0"/>
                    </a:rPr>
                    <a:t> 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endParaRPr lang="en-US" altLang="en-US" sz="4000"/>
                </a:p>
              </p:txBody>
            </p:sp>
            <p:sp>
              <p:nvSpPr>
                <p:cNvPr id="40041" name="Rectangle 30"/>
                <p:cNvSpPr>
                  <a:spLocks noChangeArrowheads="1"/>
                </p:cNvSpPr>
                <p:nvPr/>
              </p:nvSpPr>
              <p:spPr bwMode="auto">
                <a:xfrm>
                  <a:off x="2711" y="951"/>
                  <a:ext cx="490" cy="57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52" name="Group 31"/>
              <p:cNvGrpSpPr>
                <a:grpSpLocks/>
              </p:cNvGrpSpPr>
              <p:nvPr/>
            </p:nvGrpSpPr>
            <p:grpSpPr bwMode="auto">
              <a:xfrm>
                <a:off x="0" y="1614"/>
                <a:ext cx="752" cy="487"/>
                <a:chOff x="0" y="1614"/>
                <a:chExt cx="752" cy="487"/>
              </a:xfrm>
            </p:grpSpPr>
            <p:sp>
              <p:nvSpPr>
                <p:cNvPr id="40036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1614"/>
                  <a:ext cx="752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40037" name="Group 33"/>
                <p:cNvGrpSpPr>
                  <a:grpSpLocks/>
                </p:cNvGrpSpPr>
                <p:nvPr/>
              </p:nvGrpSpPr>
              <p:grpSpPr bwMode="auto">
                <a:xfrm>
                  <a:off x="0" y="1614"/>
                  <a:ext cx="752" cy="319"/>
                  <a:chOff x="0" y="1614"/>
                  <a:chExt cx="752" cy="319"/>
                </a:xfrm>
              </p:grpSpPr>
              <p:sp>
                <p:nvSpPr>
                  <p:cNvPr id="40038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2" y="1656"/>
                    <a:ext cx="668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40039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4"/>
                    <a:ext cx="752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9953" name="Group 36"/>
              <p:cNvGrpSpPr>
                <a:grpSpLocks/>
              </p:cNvGrpSpPr>
              <p:nvPr/>
            </p:nvGrpSpPr>
            <p:grpSpPr bwMode="auto">
              <a:xfrm>
                <a:off x="752" y="1614"/>
                <a:ext cx="549" cy="487"/>
                <a:chOff x="752" y="1614"/>
                <a:chExt cx="549" cy="487"/>
              </a:xfrm>
            </p:grpSpPr>
            <p:sp>
              <p:nvSpPr>
                <p:cNvPr id="40032" name="Rectangle 37"/>
                <p:cNvSpPr>
                  <a:spLocks noChangeArrowheads="1"/>
                </p:cNvSpPr>
                <p:nvPr/>
              </p:nvSpPr>
              <p:spPr bwMode="auto">
                <a:xfrm>
                  <a:off x="752" y="1614"/>
                  <a:ext cx="549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40033" name="Group 38"/>
                <p:cNvGrpSpPr>
                  <a:grpSpLocks/>
                </p:cNvGrpSpPr>
                <p:nvPr/>
              </p:nvGrpSpPr>
              <p:grpSpPr bwMode="auto">
                <a:xfrm>
                  <a:off x="752" y="1614"/>
                  <a:ext cx="549" cy="319"/>
                  <a:chOff x="752" y="1614"/>
                  <a:chExt cx="549" cy="319"/>
                </a:xfrm>
              </p:grpSpPr>
              <p:sp>
                <p:nvSpPr>
                  <p:cNvPr id="4003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794" y="1656"/>
                    <a:ext cx="465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40035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752" y="1614"/>
                    <a:ext cx="549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9954" name="Group 41"/>
              <p:cNvGrpSpPr>
                <a:grpSpLocks/>
              </p:cNvGrpSpPr>
              <p:nvPr/>
            </p:nvGrpSpPr>
            <p:grpSpPr bwMode="auto">
              <a:xfrm>
                <a:off x="1301" y="1614"/>
                <a:ext cx="645" cy="487"/>
                <a:chOff x="1301" y="1614"/>
                <a:chExt cx="645" cy="487"/>
              </a:xfrm>
            </p:grpSpPr>
            <p:sp>
              <p:nvSpPr>
                <p:cNvPr id="40028" name="Rectangle 42"/>
                <p:cNvSpPr>
                  <a:spLocks noChangeArrowheads="1"/>
                </p:cNvSpPr>
                <p:nvPr/>
              </p:nvSpPr>
              <p:spPr bwMode="auto">
                <a:xfrm>
                  <a:off x="1301" y="1614"/>
                  <a:ext cx="645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40029" name="Group 43"/>
                <p:cNvGrpSpPr>
                  <a:grpSpLocks/>
                </p:cNvGrpSpPr>
                <p:nvPr/>
              </p:nvGrpSpPr>
              <p:grpSpPr bwMode="auto">
                <a:xfrm>
                  <a:off x="1301" y="1614"/>
                  <a:ext cx="645" cy="319"/>
                  <a:chOff x="1301" y="1614"/>
                  <a:chExt cx="645" cy="319"/>
                </a:xfrm>
              </p:grpSpPr>
              <p:sp>
                <p:nvSpPr>
                  <p:cNvPr id="40030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343" y="1656"/>
                    <a:ext cx="561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4003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301" y="1614"/>
                    <a:ext cx="645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9955" name="Group 46"/>
              <p:cNvGrpSpPr>
                <a:grpSpLocks/>
              </p:cNvGrpSpPr>
              <p:nvPr/>
            </p:nvGrpSpPr>
            <p:grpSpPr bwMode="auto">
              <a:xfrm>
                <a:off x="1946" y="1614"/>
                <a:ext cx="765" cy="487"/>
                <a:chOff x="1946" y="1614"/>
                <a:chExt cx="765" cy="487"/>
              </a:xfrm>
            </p:grpSpPr>
            <p:sp>
              <p:nvSpPr>
                <p:cNvPr id="40024" name="Rectangle 47"/>
                <p:cNvSpPr>
                  <a:spLocks noChangeArrowheads="1"/>
                </p:cNvSpPr>
                <p:nvPr/>
              </p:nvSpPr>
              <p:spPr bwMode="auto">
                <a:xfrm>
                  <a:off x="1946" y="1614"/>
                  <a:ext cx="765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40025" name="Group 48"/>
                <p:cNvGrpSpPr>
                  <a:grpSpLocks/>
                </p:cNvGrpSpPr>
                <p:nvPr/>
              </p:nvGrpSpPr>
              <p:grpSpPr bwMode="auto">
                <a:xfrm>
                  <a:off x="1946" y="1614"/>
                  <a:ext cx="765" cy="319"/>
                  <a:chOff x="1946" y="1614"/>
                  <a:chExt cx="765" cy="319"/>
                </a:xfrm>
              </p:grpSpPr>
              <p:sp>
                <p:nvSpPr>
                  <p:cNvPr id="40026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1656"/>
                    <a:ext cx="681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40027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946" y="1614"/>
                    <a:ext cx="765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9956" name="Group 51"/>
              <p:cNvGrpSpPr>
                <a:grpSpLocks/>
              </p:cNvGrpSpPr>
              <p:nvPr/>
            </p:nvGrpSpPr>
            <p:grpSpPr bwMode="auto">
              <a:xfrm>
                <a:off x="2711" y="1614"/>
                <a:ext cx="490" cy="487"/>
                <a:chOff x="2711" y="1614"/>
                <a:chExt cx="490" cy="487"/>
              </a:xfrm>
            </p:grpSpPr>
            <p:sp>
              <p:nvSpPr>
                <p:cNvPr id="40020" name="Rectangle 52"/>
                <p:cNvSpPr>
                  <a:spLocks noChangeArrowheads="1"/>
                </p:cNvSpPr>
                <p:nvPr/>
              </p:nvSpPr>
              <p:spPr bwMode="auto">
                <a:xfrm>
                  <a:off x="2711" y="1614"/>
                  <a:ext cx="490" cy="487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40021" name="Group 53"/>
                <p:cNvGrpSpPr>
                  <a:grpSpLocks/>
                </p:cNvGrpSpPr>
                <p:nvPr/>
              </p:nvGrpSpPr>
              <p:grpSpPr bwMode="auto">
                <a:xfrm>
                  <a:off x="2711" y="1614"/>
                  <a:ext cx="490" cy="319"/>
                  <a:chOff x="2711" y="1614"/>
                  <a:chExt cx="490" cy="319"/>
                </a:xfrm>
              </p:grpSpPr>
              <p:sp>
                <p:nvSpPr>
                  <p:cNvPr id="40022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1656"/>
                    <a:ext cx="406" cy="235"/>
                  </a:xfrm>
                  <a:prstGeom prst="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cs typeface="Times New Roman" panose="02020603050405020304" pitchFamily="18" charset="0"/>
                      </a:rPr>
                      <a:t> </a:t>
                    </a:r>
                  </a:p>
                  <a:p>
                    <a:endParaRPr lang="en-US" altLang="en-US" sz="4000"/>
                  </a:p>
                </p:txBody>
              </p:sp>
              <p:sp>
                <p:nvSpPr>
                  <p:cNvPr id="4002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711" y="1614"/>
                    <a:ext cx="490" cy="31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39957" name="Group 56"/>
              <p:cNvGrpSpPr>
                <a:grpSpLocks/>
              </p:cNvGrpSpPr>
              <p:nvPr/>
            </p:nvGrpSpPr>
            <p:grpSpPr bwMode="auto">
              <a:xfrm>
                <a:off x="0" y="2017"/>
                <a:ext cx="752" cy="2374"/>
                <a:chOff x="0" y="2017"/>
                <a:chExt cx="752" cy="2374"/>
              </a:xfrm>
            </p:grpSpPr>
            <p:sp>
              <p:nvSpPr>
                <p:cNvPr id="40018" name="Rectangle 57"/>
                <p:cNvSpPr>
                  <a:spLocks noChangeArrowheads="1"/>
                </p:cNvSpPr>
                <p:nvPr/>
              </p:nvSpPr>
              <p:spPr bwMode="auto">
                <a:xfrm>
                  <a:off x="42" y="2059"/>
                  <a:ext cx="668" cy="2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2. Outside range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40019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2017"/>
                  <a:ext cx="752" cy="2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58" name="Group 59"/>
              <p:cNvGrpSpPr>
                <a:grpSpLocks/>
              </p:cNvGrpSpPr>
              <p:nvPr/>
            </p:nvGrpSpPr>
            <p:grpSpPr bwMode="auto">
              <a:xfrm>
                <a:off x="752" y="2017"/>
                <a:ext cx="549" cy="319"/>
                <a:chOff x="752" y="2017"/>
                <a:chExt cx="549" cy="319"/>
              </a:xfrm>
            </p:grpSpPr>
            <p:sp>
              <p:nvSpPr>
                <p:cNvPr id="40016" name="Rectangle 60"/>
                <p:cNvSpPr>
                  <a:spLocks noChangeArrowheads="1"/>
                </p:cNvSpPr>
                <p:nvPr/>
              </p:nvSpPr>
              <p:spPr bwMode="auto">
                <a:xfrm>
                  <a:off x="794" y="2059"/>
                  <a:ext cx="46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40017" name="Rectangle 61"/>
                <p:cNvSpPr>
                  <a:spLocks noChangeArrowheads="1"/>
                </p:cNvSpPr>
                <p:nvPr/>
              </p:nvSpPr>
              <p:spPr bwMode="auto">
                <a:xfrm>
                  <a:off x="752" y="2017"/>
                  <a:ext cx="54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59" name="Group 62"/>
              <p:cNvGrpSpPr>
                <a:grpSpLocks/>
              </p:cNvGrpSpPr>
              <p:nvPr/>
            </p:nvGrpSpPr>
            <p:grpSpPr bwMode="auto">
              <a:xfrm>
                <a:off x="1301" y="2017"/>
                <a:ext cx="645" cy="1145"/>
                <a:chOff x="1301" y="2017"/>
                <a:chExt cx="645" cy="1145"/>
              </a:xfrm>
            </p:grpSpPr>
            <p:sp>
              <p:nvSpPr>
                <p:cNvPr id="40014" name="Rectangle 63"/>
                <p:cNvSpPr>
                  <a:spLocks noChangeArrowheads="1"/>
                </p:cNvSpPr>
                <p:nvPr/>
              </p:nvSpPr>
              <p:spPr bwMode="auto">
                <a:xfrm>
                  <a:off x="1343" y="2059"/>
                  <a:ext cx="561" cy="10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No: 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2100">
                      <a:cs typeface="Times New Roman" panose="02020603050405020304" pitchFamily="18" charset="0"/>
                    </a:rPr>
                    <a:t>Test 2.1</a:t>
                  </a:r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endParaRPr lang="en-US" altLang="en-US" sz="4000"/>
                </a:p>
              </p:txBody>
            </p:sp>
            <p:sp>
              <p:nvSpPr>
                <p:cNvPr id="40015" name="Rectangle 64"/>
                <p:cNvSpPr>
                  <a:spLocks noChangeArrowheads="1"/>
                </p:cNvSpPr>
                <p:nvPr/>
              </p:nvSpPr>
              <p:spPr bwMode="auto">
                <a:xfrm>
                  <a:off x="1301" y="2017"/>
                  <a:ext cx="645" cy="11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0" name="Group 65"/>
              <p:cNvGrpSpPr>
                <a:grpSpLocks/>
              </p:cNvGrpSpPr>
              <p:nvPr/>
            </p:nvGrpSpPr>
            <p:grpSpPr bwMode="auto">
              <a:xfrm>
                <a:off x="1946" y="2017"/>
                <a:ext cx="765" cy="319"/>
                <a:chOff x="1946" y="2017"/>
                <a:chExt cx="765" cy="319"/>
              </a:xfrm>
            </p:grpSpPr>
            <p:sp>
              <p:nvSpPr>
                <p:cNvPr id="40012" name="Rectangle 66"/>
                <p:cNvSpPr>
                  <a:spLocks noChangeArrowheads="1"/>
                </p:cNvSpPr>
                <p:nvPr/>
              </p:nvSpPr>
              <p:spPr bwMode="auto">
                <a:xfrm>
                  <a:off x="1988" y="2059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40013" name="Rectangle 67"/>
                <p:cNvSpPr>
                  <a:spLocks noChangeArrowheads="1"/>
                </p:cNvSpPr>
                <p:nvPr/>
              </p:nvSpPr>
              <p:spPr bwMode="auto">
                <a:xfrm>
                  <a:off x="1946" y="2017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1" name="Group 68"/>
              <p:cNvGrpSpPr>
                <a:grpSpLocks/>
              </p:cNvGrpSpPr>
              <p:nvPr/>
            </p:nvGrpSpPr>
            <p:grpSpPr bwMode="auto">
              <a:xfrm>
                <a:off x="2711" y="2017"/>
                <a:ext cx="490" cy="319"/>
                <a:chOff x="2711" y="2017"/>
                <a:chExt cx="490" cy="319"/>
              </a:xfrm>
            </p:grpSpPr>
            <p:sp>
              <p:nvSpPr>
                <p:cNvPr id="40010" name="Rectangle 69"/>
                <p:cNvSpPr>
                  <a:spLocks noChangeArrowheads="1"/>
                </p:cNvSpPr>
                <p:nvPr/>
              </p:nvSpPr>
              <p:spPr bwMode="auto">
                <a:xfrm>
                  <a:off x="2753" y="2059"/>
                  <a:ext cx="40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40011" name="Rectangle 70"/>
                <p:cNvSpPr>
                  <a:spLocks noChangeArrowheads="1"/>
                </p:cNvSpPr>
                <p:nvPr/>
              </p:nvSpPr>
              <p:spPr bwMode="auto">
                <a:xfrm>
                  <a:off x="2711" y="2017"/>
                  <a:ext cx="49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2" name="Group 71"/>
              <p:cNvGrpSpPr>
                <a:grpSpLocks/>
              </p:cNvGrpSpPr>
              <p:nvPr/>
            </p:nvGrpSpPr>
            <p:grpSpPr bwMode="auto">
              <a:xfrm>
                <a:off x="752" y="2420"/>
                <a:ext cx="549" cy="329"/>
                <a:chOff x="752" y="2420"/>
                <a:chExt cx="549" cy="329"/>
              </a:xfrm>
            </p:grpSpPr>
            <p:sp>
              <p:nvSpPr>
                <p:cNvPr id="40008" name="Rectangle 72"/>
                <p:cNvSpPr>
                  <a:spLocks noChangeArrowheads="1"/>
                </p:cNvSpPr>
                <p:nvPr/>
              </p:nvSpPr>
              <p:spPr bwMode="auto">
                <a:xfrm>
                  <a:off x="794" y="2462"/>
                  <a:ext cx="465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40009" name="Rectangle 73"/>
                <p:cNvSpPr>
                  <a:spLocks noChangeArrowheads="1"/>
                </p:cNvSpPr>
                <p:nvPr/>
              </p:nvSpPr>
              <p:spPr bwMode="auto">
                <a:xfrm>
                  <a:off x="752" y="2420"/>
                  <a:ext cx="549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3" name="Group 74"/>
              <p:cNvGrpSpPr>
                <a:grpSpLocks/>
              </p:cNvGrpSpPr>
              <p:nvPr/>
            </p:nvGrpSpPr>
            <p:grpSpPr bwMode="auto">
              <a:xfrm>
                <a:off x="1946" y="2420"/>
                <a:ext cx="765" cy="329"/>
                <a:chOff x="1946" y="2420"/>
                <a:chExt cx="765" cy="329"/>
              </a:xfrm>
            </p:grpSpPr>
            <p:sp>
              <p:nvSpPr>
                <p:cNvPr id="40006" name="Rectangle 75"/>
                <p:cNvSpPr>
                  <a:spLocks noChangeArrowheads="1"/>
                </p:cNvSpPr>
                <p:nvPr/>
              </p:nvSpPr>
              <p:spPr bwMode="auto">
                <a:xfrm>
                  <a:off x="1988" y="2462"/>
                  <a:ext cx="68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Test 2.1.1</a:t>
                  </a:r>
                  <a:endParaRPr lang="en-US" altLang="en-US" sz="4000"/>
                </a:p>
              </p:txBody>
            </p:sp>
            <p:sp>
              <p:nvSpPr>
                <p:cNvPr id="40007" name="Rectangle 76"/>
                <p:cNvSpPr>
                  <a:spLocks noChangeArrowheads="1"/>
                </p:cNvSpPr>
                <p:nvPr/>
              </p:nvSpPr>
              <p:spPr bwMode="auto">
                <a:xfrm>
                  <a:off x="1946" y="2420"/>
                  <a:ext cx="76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4" name="Group 77"/>
              <p:cNvGrpSpPr>
                <a:grpSpLocks/>
              </p:cNvGrpSpPr>
              <p:nvPr/>
            </p:nvGrpSpPr>
            <p:grpSpPr bwMode="auto">
              <a:xfrm>
                <a:off x="2711" y="2420"/>
                <a:ext cx="490" cy="329"/>
                <a:chOff x="2711" y="2420"/>
                <a:chExt cx="490" cy="329"/>
              </a:xfrm>
            </p:grpSpPr>
            <p:sp>
              <p:nvSpPr>
                <p:cNvPr id="40004" name="Rectangle 78"/>
                <p:cNvSpPr>
                  <a:spLocks noChangeArrowheads="1"/>
                </p:cNvSpPr>
                <p:nvPr/>
              </p:nvSpPr>
              <p:spPr bwMode="auto">
                <a:xfrm>
                  <a:off x="2753" y="2462"/>
                  <a:ext cx="40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40005" name="Rectangle 79"/>
                <p:cNvSpPr>
                  <a:spLocks noChangeArrowheads="1"/>
                </p:cNvSpPr>
                <p:nvPr/>
              </p:nvSpPr>
              <p:spPr bwMode="auto">
                <a:xfrm>
                  <a:off x="2711" y="2420"/>
                  <a:ext cx="490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5" name="Group 80"/>
              <p:cNvGrpSpPr>
                <a:grpSpLocks/>
              </p:cNvGrpSpPr>
              <p:nvPr/>
            </p:nvGrpSpPr>
            <p:grpSpPr bwMode="auto">
              <a:xfrm>
                <a:off x="752" y="2833"/>
                <a:ext cx="549" cy="329"/>
                <a:chOff x="752" y="2833"/>
                <a:chExt cx="549" cy="329"/>
              </a:xfrm>
            </p:grpSpPr>
            <p:sp>
              <p:nvSpPr>
                <p:cNvPr id="40002" name="Rectangle 81"/>
                <p:cNvSpPr>
                  <a:spLocks noChangeArrowheads="1"/>
                </p:cNvSpPr>
                <p:nvPr/>
              </p:nvSpPr>
              <p:spPr bwMode="auto">
                <a:xfrm>
                  <a:off x="794" y="2875"/>
                  <a:ext cx="465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40003" name="Rectangle 82"/>
                <p:cNvSpPr>
                  <a:spLocks noChangeArrowheads="1"/>
                </p:cNvSpPr>
                <p:nvPr/>
              </p:nvSpPr>
              <p:spPr bwMode="auto">
                <a:xfrm>
                  <a:off x="752" y="2833"/>
                  <a:ext cx="549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6" name="Group 83"/>
              <p:cNvGrpSpPr>
                <a:grpSpLocks/>
              </p:cNvGrpSpPr>
              <p:nvPr/>
            </p:nvGrpSpPr>
            <p:grpSpPr bwMode="auto">
              <a:xfrm>
                <a:off x="1946" y="2833"/>
                <a:ext cx="765" cy="329"/>
                <a:chOff x="1946" y="2833"/>
                <a:chExt cx="765" cy="329"/>
              </a:xfrm>
            </p:grpSpPr>
            <p:sp>
              <p:nvSpPr>
                <p:cNvPr id="40000" name="Rectangle 84"/>
                <p:cNvSpPr>
                  <a:spLocks noChangeArrowheads="1"/>
                </p:cNvSpPr>
                <p:nvPr/>
              </p:nvSpPr>
              <p:spPr bwMode="auto">
                <a:xfrm>
                  <a:off x="1988" y="2875"/>
                  <a:ext cx="68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40001" name="Rectangle 85"/>
                <p:cNvSpPr>
                  <a:spLocks noChangeArrowheads="1"/>
                </p:cNvSpPr>
                <p:nvPr/>
              </p:nvSpPr>
              <p:spPr bwMode="auto">
                <a:xfrm>
                  <a:off x="1946" y="2833"/>
                  <a:ext cx="76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7" name="Group 86"/>
              <p:cNvGrpSpPr>
                <a:grpSpLocks/>
              </p:cNvGrpSpPr>
              <p:nvPr/>
            </p:nvGrpSpPr>
            <p:grpSpPr bwMode="auto">
              <a:xfrm>
                <a:off x="2711" y="2833"/>
                <a:ext cx="490" cy="329"/>
                <a:chOff x="2711" y="2833"/>
                <a:chExt cx="490" cy="329"/>
              </a:xfrm>
            </p:grpSpPr>
            <p:sp>
              <p:nvSpPr>
                <p:cNvPr id="39998" name="Rectangle 87"/>
                <p:cNvSpPr>
                  <a:spLocks noChangeArrowheads="1"/>
                </p:cNvSpPr>
                <p:nvPr/>
              </p:nvSpPr>
              <p:spPr bwMode="auto">
                <a:xfrm>
                  <a:off x="2753" y="2875"/>
                  <a:ext cx="40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etc.</a:t>
                  </a:r>
                  <a:endParaRPr lang="en-US" altLang="en-US" sz="4000"/>
                </a:p>
              </p:txBody>
            </p:sp>
            <p:sp>
              <p:nvSpPr>
                <p:cNvPr id="39999" name="Rectangle 88"/>
                <p:cNvSpPr>
                  <a:spLocks noChangeArrowheads="1"/>
                </p:cNvSpPr>
                <p:nvPr/>
              </p:nvSpPr>
              <p:spPr bwMode="auto">
                <a:xfrm>
                  <a:off x="2711" y="2833"/>
                  <a:ext cx="490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8" name="Group 89"/>
              <p:cNvGrpSpPr>
                <a:grpSpLocks/>
              </p:cNvGrpSpPr>
              <p:nvPr/>
            </p:nvGrpSpPr>
            <p:grpSpPr bwMode="auto">
              <a:xfrm>
                <a:off x="752" y="3246"/>
                <a:ext cx="549" cy="319"/>
                <a:chOff x="752" y="3246"/>
                <a:chExt cx="549" cy="319"/>
              </a:xfrm>
            </p:grpSpPr>
            <p:sp>
              <p:nvSpPr>
                <p:cNvPr id="39996" name="Rectangle 90"/>
                <p:cNvSpPr>
                  <a:spLocks noChangeArrowheads="1"/>
                </p:cNvSpPr>
                <p:nvPr/>
              </p:nvSpPr>
              <p:spPr bwMode="auto">
                <a:xfrm>
                  <a:off x="794" y="3288"/>
                  <a:ext cx="46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9997" name="Rectangle 91"/>
                <p:cNvSpPr>
                  <a:spLocks noChangeArrowheads="1"/>
                </p:cNvSpPr>
                <p:nvPr/>
              </p:nvSpPr>
              <p:spPr bwMode="auto">
                <a:xfrm>
                  <a:off x="752" y="3246"/>
                  <a:ext cx="54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69" name="Group 92"/>
              <p:cNvGrpSpPr>
                <a:grpSpLocks/>
              </p:cNvGrpSpPr>
              <p:nvPr/>
            </p:nvGrpSpPr>
            <p:grpSpPr bwMode="auto">
              <a:xfrm>
                <a:off x="1301" y="3246"/>
                <a:ext cx="645" cy="1145"/>
                <a:chOff x="1301" y="3246"/>
                <a:chExt cx="645" cy="1145"/>
              </a:xfrm>
            </p:grpSpPr>
            <p:sp>
              <p:nvSpPr>
                <p:cNvPr id="39994" name="Rectangle 93"/>
                <p:cNvSpPr>
                  <a:spLocks noChangeArrowheads="1"/>
                </p:cNvSpPr>
                <p:nvPr/>
              </p:nvSpPr>
              <p:spPr bwMode="auto">
                <a:xfrm>
                  <a:off x="1343" y="3288"/>
                  <a:ext cx="561" cy="10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Yes:</a:t>
                  </a:r>
                  <a:endParaRPr lang="en-US" altLang="en-US" sz="2000"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en-US" sz="2100">
                      <a:cs typeface="Times New Roman" panose="02020603050405020304" pitchFamily="18" charset="0"/>
                    </a:rPr>
                    <a:t>Test 2.2</a:t>
                  </a:r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endParaRPr lang="en-US" altLang="en-US" sz="4000"/>
                </a:p>
              </p:txBody>
            </p:sp>
            <p:sp>
              <p:nvSpPr>
                <p:cNvPr id="39995" name="Rectangle 94"/>
                <p:cNvSpPr>
                  <a:spLocks noChangeArrowheads="1"/>
                </p:cNvSpPr>
                <p:nvPr/>
              </p:nvSpPr>
              <p:spPr bwMode="auto">
                <a:xfrm>
                  <a:off x="1301" y="3246"/>
                  <a:ext cx="645" cy="114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70" name="Group 95"/>
              <p:cNvGrpSpPr>
                <a:grpSpLocks/>
              </p:cNvGrpSpPr>
              <p:nvPr/>
            </p:nvGrpSpPr>
            <p:grpSpPr bwMode="auto">
              <a:xfrm>
                <a:off x="1946" y="3246"/>
                <a:ext cx="765" cy="319"/>
                <a:chOff x="1946" y="3246"/>
                <a:chExt cx="765" cy="319"/>
              </a:xfrm>
            </p:grpSpPr>
            <p:sp>
              <p:nvSpPr>
                <p:cNvPr id="39992" name="Rectangle 96"/>
                <p:cNvSpPr>
                  <a:spLocks noChangeArrowheads="1"/>
                </p:cNvSpPr>
                <p:nvPr/>
              </p:nvSpPr>
              <p:spPr bwMode="auto">
                <a:xfrm>
                  <a:off x="1988" y="3288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9993" name="Rectangle 97"/>
                <p:cNvSpPr>
                  <a:spLocks noChangeArrowheads="1"/>
                </p:cNvSpPr>
                <p:nvPr/>
              </p:nvSpPr>
              <p:spPr bwMode="auto">
                <a:xfrm>
                  <a:off x="1946" y="3246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71" name="Group 98"/>
              <p:cNvGrpSpPr>
                <a:grpSpLocks/>
              </p:cNvGrpSpPr>
              <p:nvPr/>
            </p:nvGrpSpPr>
            <p:grpSpPr bwMode="auto">
              <a:xfrm>
                <a:off x="2711" y="3246"/>
                <a:ext cx="490" cy="319"/>
                <a:chOff x="2711" y="3246"/>
                <a:chExt cx="490" cy="319"/>
              </a:xfrm>
            </p:grpSpPr>
            <p:sp>
              <p:nvSpPr>
                <p:cNvPr id="39990" name="Rectangle 99"/>
                <p:cNvSpPr>
                  <a:spLocks noChangeArrowheads="1"/>
                </p:cNvSpPr>
                <p:nvPr/>
              </p:nvSpPr>
              <p:spPr bwMode="auto">
                <a:xfrm>
                  <a:off x="2753" y="3288"/>
                  <a:ext cx="40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9991" name="Rectangle 100"/>
                <p:cNvSpPr>
                  <a:spLocks noChangeArrowheads="1"/>
                </p:cNvSpPr>
                <p:nvPr/>
              </p:nvSpPr>
              <p:spPr bwMode="auto">
                <a:xfrm>
                  <a:off x="2711" y="3246"/>
                  <a:ext cx="49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72" name="Group 101"/>
              <p:cNvGrpSpPr>
                <a:grpSpLocks/>
              </p:cNvGrpSpPr>
              <p:nvPr/>
            </p:nvGrpSpPr>
            <p:grpSpPr bwMode="auto">
              <a:xfrm>
                <a:off x="752" y="3649"/>
                <a:ext cx="549" cy="329"/>
                <a:chOff x="752" y="3649"/>
                <a:chExt cx="549" cy="329"/>
              </a:xfrm>
            </p:grpSpPr>
            <p:sp>
              <p:nvSpPr>
                <p:cNvPr id="39988" name="Rectangle 102"/>
                <p:cNvSpPr>
                  <a:spLocks noChangeArrowheads="1"/>
                </p:cNvSpPr>
                <p:nvPr/>
              </p:nvSpPr>
              <p:spPr bwMode="auto">
                <a:xfrm>
                  <a:off x="794" y="3691"/>
                  <a:ext cx="465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9989" name="Rectangle 103"/>
                <p:cNvSpPr>
                  <a:spLocks noChangeArrowheads="1"/>
                </p:cNvSpPr>
                <p:nvPr/>
              </p:nvSpPr>
              <p:spPr bwMode="auto">
                <a:xfrm>
                  <a:off x="752" y="3649"/>
                  <a:ext cx="549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73" name="Group 104"/>
              <p:cNvGrpSpPr>
                <a:grpSpLocks/>
              </p:cNvGrpSpPr>
              <p:nvPr/>
            </p:nvGrpSpPr>
            <p:grpSpPr bwMode="auto">
              <a:xfrm>
                <a:off x="1946" y="3649"/>
                <a:ext cx="765" cy="329"/>
                <a:chOff x="1946" y="3649"/>
                <a:chExt cx="765" cy="329"/>
              </a:xfrm>
            </p:grpSpPr>
            <p:sp>
              <p:nvSpPr>
                <p:cNvPr id="39986" name="Rectangle 105"/>
                <p:cNvSpPr>
                  <a:spLocks noChangeArrowheads="1"/>
                </p:cNvSpPr>
                <p:nvPr/>
              </p:nvSpPr>
              <p:spPr bwMode="auto">
                <a:xfrm>
                  <a:off x="1988" y="3691"/>
                  <a:ext cx="68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Test 2.2.1</a:t>
                  </a:r>
                  <a:endParaRPr lang="en-US" altLang="en-US" sz="4000"/>
                </a:p>
              </p:txBody>
            </p:sp>
            <p:sp>
              <p:nvSpPr>
                <p:cNvPr id="39987" name="Rectangle 106"/>
                <p:cNvSpPr>
                  <a:spLocks noChangeArrowheads="1"/>
                </p:cNvSpPr>
                <p:nvPr/>
              </p:nvSpPr>
              <p:spPr bwMode="auto">
                <a:xfrm>
                  <a:off x="1946" y="3649"/>
                  <a:ext cx="76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74" name="Group 107"/>
              <p:cNvGrpSpPr>
                <a:grpSpLocks/>
              </p:cNvGrpSpPr>
              <p:nvPr/>
            </p:nvGrpSpPr>
            <p:grpSpPr bwMode="auto">
              <a:xfrm>
                <a:off x="2711" y="3649"/>
                <a:ext cx="490" cy="329"/>
                <a:chOff x="2711" y="3649"/>
                <a:chExt cx="490" cy="329"/>
              </a:xfrm>
            </p:grpSpPr>
            <p:sp>
              <p:nvSpPr>
                <p:cNvPr id="39984" name="Rectangle 108"/>
                <p:cNvSpPr>
                  <a:spLocks noChangeArrowheads="1"/>
                </p:cNvSpPr>
                <p:nvPr/>
              </p:nvSpPr>
              <p:spPr bwMode="auto">
                <a:xfrm>
                  <a:off x="2753" y="3691"/>
                  <a:ext cx="40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9985" name="Rectangle 109"/>
                <p:cNvSpPr>
                  <a:spLocks noChangeArrowheads="1"/>
                </p:cNvSpPr>
                <p:nvPr/>
              </p:nvSpPr>
              <p:spPr bwMode="auto">
                <a:xfrm>
                  <a:off x="2711" y="3649"/>
                  <a:ext cx="490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75" name="Group 110"/>
              <p:cNvGrpSpPr>
                <a:grpSpLocks/>
              </p:cNvGrpSpPr>
              <p:nvPr/>
            </p:nvGrpSpPr>
            <p:grpSpPr bwMode="auto">
              <a:xfrm>
                <a:off x="752" y="4062"/>
                <a:ext cx="549" cy="329"/>
                <a:chOff x="752" y="4062"/>
                <a:chExt cx="549" cy="329"/>
              </a:xfrm>
            </p:grpSpPr>
            <p:sp>
              <p:nvSpPr>
                <p:cNvPr id="39982" name="Rectangle 111"/>
                <p:cNvSpPr>
                  <a:spLocks noChangeArrowheads="1"/>
                </p:cNvSpPr>
                <p:nvPr/>
              </p:nvSpPr>
              <p:spPr bwMode="auto">
                <a:xfrm>
                  <a:off x="794" y="4104"/>
                  <a:ext cx="465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9983" name="Rectangle 112"/>
                <p:cNvSpPr>
                  <a:spLocks noChangeArrowheads="1"/>
                </p:cNvSpPr>
                <p:nvPr/>
              </p:nvSpPr>
              <p:spPr bwMode="auto">
                <a:xfrm>
                  <a:off x="752" y="4062"/>
                  <a:ext cx="549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76" name="Group 113"/>
              <p:cNvGrpSpPr>
                <a:grpSpLocks/>
              </p:cNvGrpSpPr>
              <p:nvPr/>
            </p:nvGrpSpPr>
            <p:grpSpPr bwMode="auto">
              <a:xfrm>
                <a:off x="1946" y="4062"/>
                <a:ext cx="765" cy="329"/>
                <a:chOff x="1946" y="4062"/>
                <a:chExt cx="765" cy="329"/>
              </a:xfrm>
            </p:grpSpPr>
            <p:sp>
              <p:nvSpPr>
                <p:cNvPr id="39980" name="Rectangle 114"/>
                <p:cNvSpPr>
                  <a:spLocks noChangeArrowheads="1"/>
                </p:cNvSpPr>
                <p:nvPr/>
              </p:nvSpPr>
              <p:spPr bwMode="auto">
                <a:xfrm>
                  <a:off x="1988" y="4104"/>
                  <a:ext cx="681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en-US" sz="4000"/>
                </a:p>
              </p:txBody>
            </p:sp>
            <p:sp>
              <p:nvSpPr>
                <p:cNvPr id="39981" name="Rectangle 115"/>
                <p:cNvSpPr>
                  <a:spLocks noChangeArrowheads="1"/>
                </p:cNvSpPr>
                <p:nvPr/>
              </p:nvSpPr>
              <p:spPr bwMode="auto">
                <a:xfrm>
                  <a:off x="1946" y="4062"/>
                  <a:ext cx="765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9977" name="Group 116"/>
              <p:cNvGrpSpPr>
                <a:grpSpLocks/>
              </p:cNvGrpSpPr>
              <p:nvPr/>
            </p:nvGrpSpPr>
            <p:grpSpPr bwMode="auto">
              <a:xfrm>
                <a:off x="2711" y="4062"/>
                <a:ext cx="490" cy="329"/>
                <a:chOff x="2711" y="4062"/>
                <a:chExt cx="490" cy="329"/>
              </a:xfrm>
            </p:grpSpPr>
            <p:sp>
              <p:nvSpPr>
                <p:cNvPr id="39978" name="Rectangle 117"/>
                <p:cNvSpPr>
                  <a:spLocks noChangeArrowheads="1"/>
                </p:cNvSpPr>
                <p:nvPr/>
              </p:nvSpPr>
              <p:spPr bwMode="auto">
                <a:xfrm>
                  <a:off x="2753" y="4104"/>
                  <a:ext cx="406" cy="2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100">
                      <a:cs typeface="Times New Roman" panose="02020603050405020304" pitchFamily="18" charset="0"/>
                    </a:rPr>
                    <a:t>etc.</a:t>
                  </a:r>
                  <a:endParaRPr lang="en-US" altLang="en-US" sz="4000"/>
                </a:p>
              </p:txBody>
            </p:sp>
            <p:sp>
              <p:nvSpPr>
                <p:cNvPr id="39979" name="Rectangle 118"/>
                <p:cNvSpPr>
                  <a:spLocks noChangeArrowheads="1"/>
                </p:cNvSpPr>
                <p:nvPr/>
              </p:nvSpPr>
              <p:spPr bwMode="auto">
                <a:xfrm>
                  <a:off x="2711" y="4062"/>
                  <a:ext cx="490" cy="32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39942" name="Rectangle 119"/>
            <p:cNvSpPr>
              <a:spLocks noChangeArrowheads="1"/>
            </p:cNvSpPr>
            <p:nvPr/>
          </p:nvSpPr>
          <p:spPr bwMode="auto">
            <a:xfrm>
              <a:off x="-3" y="-3"/>
              <a:ext cx="3207" cy="439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9939" name="Rectangle 120"/>
          <p:cNvSpPr>
            <a:spLocks noChangeArrowheads="1"/>
          </p:cNvSpPr>
          <p:nvPr/>
        </p:nvSpPr>
        <p:spPr bwMode="auto">
          <a:xfrm>
            <a:off x="1676400" y="5332414"/>
            <a:ext cx="3124200" cy="1373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chemeClr val="accent2"/>
                </a:solidFill>
                <a:cs typeface="Times New Roman" panose="02020603050405020304" pitchFamily="18" charset="0"/>
              </a:rPr>
              <a:t>Partitioning of Range for Unit Testing</a:t>
            </a:r>
            <a:r>
              <a:rPr lang="en-US" altLang="en-US" sz="2800" b="1" u="sng">
                <a:solidFill>
                  <a:schemeClr val="accent2"/>
                </a:solidFill>
              </a:rPr>
              <a:t> 2 of 2</a:t>
            </a:r>
          </a:p>
        </p:txBody>
      </p:sp>
    </p:spTree>
    <p:extLst>
      <p:ext uri="{BB962C8B-B14F-4D97-AF65-F5344CB8AC3E}">
        <p14:creationId xmlns:p14="http://schemas.microsoft.com/office/powerpoint/2010/main" val="36191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Why do we do integration testing?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ＭＳ Ｐゴシック" panose="020B0600070205080204" pitchFamily="34" charset="-128"/>
              </a:rPr>
              <a:t>Unit tests only test the unit in isolation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ＭＳ Ｐゴシック" panose="020B0600070205080204" pitchFamily="34" charset="-128"/>
              </a:rPr>
              <a:t>Many failures result from faults in the interaction of subsystems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ＭＳ Ｐゴシック" panose="020B0600070205080204" pitchFamily="34" charset="-128"/>
              </a:rPr>
              <a:t>Often many Off-the-shelf components are used that cannot be unit tested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ＭＳ Ｐゴシック" panose="020B0600070205080204" pitchFamily="34" charset="-128"/>
              </a:rPr>
              <a:t>Without integration testing the system test will be very time consuming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ＭＳ Ｐゴシック" panose="020B0600070205080204" pitchFamily="34" charset="-128"/>
              </a:rPr>
              <a:t>Failures that are not discovered in integration testing will be discovered after the system is deployed and can be very expensive.</a:t>
            </a:r>
          </a:p>
        </p:txBody>
      </p:sp>
    </p:spTree>
    <p:extLst>
      <p:ext uri="{BB962C8B-B14F-4D97-AF65-F5344CB8AC3E}">
        <p14:creationId xmlns:p14="http://schemas.microsoft.com/office/powerpoint/2010/main" val="16814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Integration testing Strategy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024127" y="2286000"/>
            <a:ext cx="9720073" cy="4023360"/>
          </a:xfrm>
          <a:noFill/>
        </p:spPr>
        <p:txBody>
          <a:bodyPr>
            <a:normAutofit/>
          </a:bodyPr>
          <a:lstStyle/>
          <a:p>
            <a:r>
              <a:rPr lang="en-US" altLang="en-US" dirty="0" smtClean="0"/>
              <a:t>The entire system is viewed as a collection of subsystems (sets of classes) determined during the system and object design. </a:t>
            </a:r>
          </a:p>
          <a:p>
            <a:r>
              <a:rPr lang="en-US" altLang="en-US" dirty="0" smtClean="0"/>
              <a:t>The order in which the subsystems are selected for testing and integration determines the testing strategy</a:t>
            </a:r>
          </a:p>
          <a:p>
            <a:pPr lvl="1"/>
            <a:r>
              <a:rPr lang="en-US" altLang="en-US" sz="2400" dirty="0" smtClean="0"/>
              <a:t>Big bang integration (</a:t>
            </a:r>
            <a:r>
              <a:rPr lang="en-US" altLang="en-US" sz="2400" dirty="0" err="1" smtClean="0"/>
              <a:t>Nonincremental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400" dirty="0" smtClean="0"/>
              <a:t>Bottom up integration</a:t>
            </a:r>
          </a:p>
          <a:p>
            <a:pPr lvl="1"/>
            <a:r>
              <a:rPr lang="en-US" altLang="en-US" sz="2400" dirty="0" smtClean="0"/>
              <a:t>Top down integration</a:t>
            </a:r>
          </a:p>
          <a:p>
            <a:pPr lvl="1"/>
            <a:r>
              <a:rPr lang="en-US" altLang="en-US" sz="2400" dirty="0" smtClean="0"/>
              <a:t>Sandwich testing</a:t>
            </a:r>
          </a:p>
          <a:p>
            <a:pPr lvl="1"/>
            <a:r>
              <a:rPr lang="en-US" altLang="en-US" sz="2400" dirty="0" smtClean="0"/>
              <a:t>Variations of the </a:t>
            </a:r>
            <a:r>
              <a:rPr lang="en-US" altLang="en-US" sz="2400" dirty="0" smtClean="0"/>
              <a:t>above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1446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Stubs and drivers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en-US" smtClean="0">
              <a:ea typeface="ＭＳ Ｐゴシック" panose="020B0600070205080204" pitchFamily="34" charset="-128"/>
            </a:endParaRPr>
          </a:p>
          <a:p>
            <a:r>
              <a:rPr lang="de-DE" altLang="en-US" smtClean="0">
                <a:ea typeface="ＭＳ Ｐゴシック" panose="020B0600070205080204" pitchFamily="34" charset="-128"/>
              </a:rPr>
              <a:t>Driver:</a:t>
            </a:r>
          </a:p>
          <a:p>
            <a:pPr lvl="1"/>
            <a:r>
              <a:rPr lang="de-DE" altLang="en-US" smtClean="0">
                <a:ea typeface="ＭＳ Ｐゴシック" panose="020B0600070205080204" pitchFamily="34" charset="-128"/>
              </a:rPr>
              <a:t>A component, that calls the </a:t>
            </a:r>
            <a:r>
              <a:rPr lang="de-DE" alt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TestedUnit</a:t>
            </a:r>
            <a:endParaRPr lang="de-DE" altLang="en-US" smtClean="0">
              <a:ea typeface="ＭＳ Ｐゴシック" panose="020B0600070205080204" pitchFamily="34" charset="-128"/>
            </a:endParaRPr>
          </a:p>
          <a:p>
            <a:pPr lvl="1"/>
            <a:r>
              <a:rPr lang="de-DE" altLang="en-US" smtClean="0">
                <a:ea typeface="ＭＳ Ｐゴシック" panose="020B0600070205080204" pitchFamily="34" charset="-128"/>
              </a:rPr>
              <a:t>Controls the test cases</a:t>
            </a:r>
          </a:p>
          <a:p>
            <a:pPr>
              <a:buFont typeface="Times" panose="02020603050405020304" pitchFamily="18" charset="0"/>
              <a:buNone/>
            </a:pPr>
            <a:endParaRPr lang="de-DE" altLang="en-US" smtClean="0">
              <a:ea typeface="ＭＳ Ｐゴシック" panose="020B0600070205080204" pitchFamily="34" charset="-128"/>
            </a:endParaRPr>
          </a:p>
          <a:p>
            <a:r>
              <a:rPr lang="de-DE" altLang="en-US" smtClean="0">
                <a:ea typeface="ＭＳ Ｐゴシック" panose="020B0600070205080204" pitchFamily="34" charset="-128"/>
              </a:rPr>
              <a:t>Stub:</a:t>
            </a:r>
          </a:p>
          <a:p>
            <a:pPr lvl="1"/>
            <a:r>
              <a:rPr lang="de-DE" altLang="en-US" smtClean="0">
                <a:ea typeface="ＭＳ Ｐゴシック" panose="020B0600070205080204" pitchFamily="34" charset="-128"/>
              </a:rPr>
              <a:t>A component, the </a:t>
            </a:r>
            <a:r>
              <a:rPr lang="de-DE" alt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TestedUnit</a:t>
            </a:r>
            <a:r>
              <a:rPr lang="de-DE" altLang="en-US" smtClean="0">
                <a:ea typeface="ＭＳ Ｐゴシック" panose="020B0600070205080204" pitchFamily="34" charset="-128"/>
              </a:rPr>
              <a:t> </a:t>
            </a:r>
            <a:br>
              <a:rPr lang="de-DE" altLang="en-US" smtClean="0">
                <a:ea typeface="ＭＳ Ｐゴシック" panose="020B0600070205080204" pitchFamily="34" charset="-128"/>
              </a:rPr>
            </a:br>
            <a:r>
              <a:rPr lang="de-DE" altLang="en-US" smtClean="0">
                <a:ea typeface="ＭＳ Ｐゴシック" panose="020B0600070205080204" pitchFamily="34" charset="-128"/>
              </a:rPr>
              <a:t>depends on</a:t>
            </a:r>
          </a:p>
          <a:p>
            <a:pPr lvl="1"/>
            <a:r>
              <a:rPr lang="de-DE" altLang="en-US" smtClean="0">
                <a:ea typeface="ＭＳ Ｐゴシック" panose="020B0600070205080204" pitchFamily="34" charset="-128"/>
              </a:rPr>
              <a:t>Partial implementation</a:t>
            </a:r>
          </a:p>
          <a:p>
            <a:pPr lvl="1"/>
            <a:r>
              <a:rPr lang="de-DE" altLang="en-US" smtClean="0">
                <a:ea typeface="ＭＳ Ｐゴシック" panose="020B0600070205080204" pitchFamily="34" charset="-128"/>
              </a:rPr>
              <a:t>Returns fake values.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237538" y="1784351"/>
            <a:ext cx="1173162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en-US"/>
              <a:t>Driver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 flipV="1">
            <a:off x="8235950" y="1554164"/>
            <a:ext cx="687388" cy="230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237538" y="3078164"/>
            <a:ext cx="1173162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en-US"/>
              <a:t>Tested</a:t>
            </a:r>
          </a:p>
          <a:p>
            <a:pPr algn="ctr"/>
            <a:r>
              <a:rPr lang="de-DE" altLang="en-US"/>
              <a:t>Unit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flipV="1">
            <a:off x="8237539" y="2847975"/>
            <a:ext cx="687387" cy="2301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8237538" y="4421189"/>
            <a:ext cx="1173162" cy="701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en-US"/>
              <a:t>Stub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flipV="1">
            <a:off x="8237539" y="4191000"/>
            <a:ext cx="687387" cy="2301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cxnSp>
        <p:nvCxnSpPr>
          <p:cNvPr id="13322" name="AutoShape 10"/>
          <p:cNvCxnSpPr>
            <a:cxnSpLocks noChangeShapeType="1"/>
            <a:stCxn id="13316" idx="2"/>
            <a:endCxn id="13319" idx="1"/>
          </p:cNvCxnSpPr>
          <p:nvPr/>
        </p:nvCxnSpPr>
        <p:spPr bwMode="auto">
          <a:xfrm rot="5400000">
            <a:off x="8520907" y="2545557"/>
            <a:ext cx="363538" cy="244475"/>
          </a:xfrm>
          <a:prstGeom prst="bentConnector3">
            <a:avLst>
              <a:gd name="adj1" fmla="val 49782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3" name="AutoShape 11"/>
          <p:cNvCxnSpPr>
            <a:cxnSpLocks noChangeShapeType="1"/>
            <a:stCxn id="13318" idx="2"/>
            <a:endCxn id="13321" idx="1"/>
          </p:cNvCxnSpPr>
          <p:nvPr/>
        </p:nvCxnSpPr>
        <p:spPr bwMode="auto">
          <a:xfrm rot="5400000">
            <a:off x="8496301" y="3863976"/>
            <a:ext cx="412750" cy="244475"/>
          </a:xfrm>
          <a:prstGeom prst="bentConnector3">
            <a:avLst>
              <a:gd name="adj1" fmla="val 49616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670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: three Layer call hierarchy</a:t>
            </a:r>
            <a:endParaRPr lang="en-US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810000" y="2223111"/>
            <a:ext cx="9881445" cy="3931504"/>
            <a:chOff x="424" y="913"/>
            <a:chExt cx="4888" cy="2251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688" y="913"/>
              <a:ext cx="3628" cy="2251"/>
              <a:chOff x="688" y="913"/>
              <a:chExt cx="3628" cy="2251"/>
            </a:xfrm>
          </p:grpSpPr>
          <p:sp>
            <p:nvSpPr>
              <p:cNvPr id="11" name="AutoShape 3"/>
              <p:cNvSpPr>
                <a:spLocks noChangeArrowheads="1"/>
              </p:cNvSpPr>
              <p:nvPr/>
            </p:nvSpPr>
            <p:spPr bwMode="auto">
              <a:xfrm>
                <a:off x="2055" y="913"/>
                <a:ext cx="914" cy="507"/>
              </a:xfrm>
              <a:prstGeom prst="roundRect">
                <a:avLst>
                  <a:gd name="adj" fmla="val 1249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7" tIns="44450" rIns="90487" bIns="44450" anchor="ctr"/>
              <a:lstStyle>
                <a:lvl1pPr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A</a:t>
                </a:r>
              </a:p>
            </p:txBody>
          </p:sp>
          <p:sp>
            <p:nvSpPr>
              <p:cNvPr id="12" name="AutoShape 4"/>
              <p:cNvSpPr>
                <a:spLocks noChangeArrowheads="1"/>
              </p:cNvSpPr>
              <p:nvPr/>
            </p:nvSpPr>
            <p:spPr bwMode="auto">
              <a:xfrm>
                <a:off x="1064" y="1795"/>
                <a:ext cx="914" cy="507"/>
              </a:xfrm>
              <a:prstGeom prst="roundRect">
                <a:avLst>
                  <a:gd name="adj" fmla="val 1249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7" tIns="44450" rIns="90487" bIns="44450" anchor="ctr"/>
              <a:lstStyle>
                <a:lvl1pPr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B</a:t>
                </a:r>
              </a:p>
            </p:txBody>
          </p:sp>
          <p:sp>
            <p:nvSpPr>
              <p:cNvPr id="13" name="AutoShape 5"/>
              <p:cNvSpPr>
                <a:spLocks noChangeArrowheads="1"/>
              </p:cNvSpPr>
              <p:nvPr/>
            </p:nvSpPr>
            <p:spPr bwMode="auto">
              <a:xfrm>
                <a:off x="2234" y="1785"/>
                <a:ext cx="913" cy="507"/>
              </a:xfrm>
              <a:prstGeom prst="roundRect">
                <a:avLst>
                  <a:gd name="adj" fmla="val 1249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7" tIns="44450" rIns="90487" bIns="44450" anchor="ctr"/>
              <a:lstStyle>
                <a:lvl1pPr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C</a:t>
                </a:r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auto">
              <a:xfrm>
                <a:off x="3403" y="1775"/>
                <a:ext cx="913" cy="507"/>
              </a:xfrm>
              <a:prstGeom prst="roundRect">
                <a:avLst>
                  <a:gd name="adj" fmla="val 1249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7" tIns="44450" rIns="90487" bIns="44450" anchor="ctr"/>
              <a:lstStyle>
                <a:lvl1pPr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D</a:t>
                </a:r>
              </a:p>
            </p:txBody>
          </p:sp>
          <p:sp>
            <p:nvSpPr>
              <p:cNvPr id="15" name="AutoShape 7"/>
              <p:cNvSpPr>
                <a:spLocks noChangeArrowheads="1"/>
              </p:cNvSpPr>
              <p:nvPr/>
            </p:nvSpPr>
            <p:spPr bwMode="auto">
              <a:xfrm>
                <a:off x="3403" y="2627"/>
                <a:ext cx="913" cy="507"/>
              </a:xfrm>
              <a:prstGeom prst="roundRect">
                <a:avLst>
                  <a:gd name="adj" fmla="val 1249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7" tIns="44450" rIns="90487" bIns="44450" anchor="ctr"/>
              <a:lstStyle>
                <a:lvl1pPr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G</a:t>
                </a:r>
              </a:p>
            </p:txBody>
          </p:sp>
          <p:sp>
            <p:nvSpPr>
              <p:cNvPr id="16" name="AutoShape 8"/>
              <p:cNvSpPr>
                <a:spLocks noChangeArrowheads="1"/>
              </p:cNvSpPr>
              <p:nvPr/>
            </p:nvSpPr>
            <p:spPr bwMode="auto">
              <a:xfrm>
                <a:off x="1798" y="2637"/>
                <a:ext cx="913" cy="507"/>
              </a:xfrm>
              <a:prstGeom prst="roundRect">
                <a:avLst>
                  <a:gd name="adj" fmla="val 1249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7" tIns="44450" rIns="90487" bIns="44450" anchor="ctr"/>
              <a:lstStyle>
                <a:lvl1pPr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F</a:t>
                </a:r>
              </a:p>
            </p:txBody>
          </p:sp>
          <p:sp>
            <p:nvSpPr>
              <p:cNvPr id="17" name="AutoShape 9"/>
              <p:cNvSpPr>
                <a:spLocks noChangeArrowheads="1"/>
              </p:cNvSpPr>
              <p:nvPr/>
            </p:nvSpPr>
            <p:spPr bwMode="auto">
              <a:xfrm>
                <a:off x="688" y="2657"/>
                <a:ext cx="913" cy="507"/>
              </a:xfrm>
              <a:prstGeom prst="roundRect">
                <a:avLst>
                  <a:gd name="adj" fmla="val 12495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7" tIns="44450" rIns="90487" bIns="44450" anchor="ctr"/>
              <a:lstStyle>
                <a:lvl1pPr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E</a:t>
                </a: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2507" y="1418"/>
                <a:ext cx="0" cy="2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>
                <a:off x="1550" y="1642"/>
                <a:ext cx="23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>
                <a:off x="1546" y="1646"/>
                <a:ext cx="0" cy="1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>
                <a:off x="2675" y="1646"/>
                <a:ext cx="0" cy="1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4"/>
              <p:cNvSpPr>
                <a:spLocks noChangeShapeType="1"/>
              </p:cNvSpPr>
              <p:nvPr/>
            </p:nvSpPr>
            <p:spPr bwMode="auto">
              <a:xfrm>
                <a:off x="3963" y="1646"/>
                <a:ext cx="0" cy="1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5"/>
              <p:cNvSpPr>
                <a:spLocks noChangeShapeType="1"/>
              </p:cNvSpPr>
              <p:nvPr/>
            </p:nvSpPr>
            <p:spPr bwMode="auto">
              <a:xfrm>
                <a:off x="1536" y="2310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 flipH="1">
                <a:off x="1120" y="2465"/>
                <a:ext cx="10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7"/>
              <p:cNvSpPr>
                <a:spLocks noChangeShapeType="1"/>
              </p:cNvSpPr>
              <p:nvPr/>
            </p:nvSpPr>
            <p:spPr bwMode="auto">
              <a:xfrm>
                <a:off x="1120" y="2459"/>
                <a:ext cx="0" cy="1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18"/>
              <p:cNvSpPr>
                <a:spLocks noChangeShapeType="1"/>
              </p:cNvSpPr>
              <p:nvPr/>
            </p:nvSpPr>
            <p:spPr bwMode="auto">
              <a:xfrm>
                <a:off x="2190" y="2469"/>
                <a:ext cx="0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19"/>
              <p:cNvSpPr>
                <a:spLocks noChangeShapeType="1"/>
              </p:cNvSpPr>
              <p:nvPr/>
            </p:nvSpPr>
            <p:spPr bwMode="auto">
              <a:xfrm>
                <a:off x="3914" y="2290"/>
                <a:ext cx="0" cy="3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Line 21"/>
            <p:cNvSpPr>
              <a:spLocks noChangeShapeType="1"/>
            </p:cNvSpPr>
            <p:nvPr/>
          </p:nvSpPr>
          <p:spPr bwMode="auto">
            <a:xfrm>
              <a:off x="472" y="1512"/>
              <a:ext cx="4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>
              <a:off x="424" y="2376"/>
              <a:ext cx="4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4539" y="1126"/>
              <a:ext cx="57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/>
                <a:t>Layer I</a:t>
              </a:r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4623" y="1882"/>
              <a:ext cx="63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/>
                <a:t>Layer II</a:t>
              </a:r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4623" y="2746"/>
              <a:ext cx="68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/>
                <a:t>Layer III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74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123" y="155088"/>
            <a:ext cx="10571998" cy="970450"/>
          </a:xfrm>
        </p:spPr>
        <p:txBody>
          <a:bodyPr/>
          <a:lstStyle/>
          <a:p>
            <a:r>
              <a:rPr lang="en-US" altLang="en-US" dirty="0"/>
              <a:t>Integration Testing: </a:t>
            </a:r>
            <a:r>
              <a:rPr lang="en-US" altLang="en-US" dirty="0">
                <a:solidFill>
                  <a:srgbClr val="CC0099"/>
                </a:solidFill>
              </a:rPr>
              <a:t>Big-Bang</a:t>
            </a:r>
            <a:r>
              <a:rPr lang="en-US" altLang="en-US" dirty="0"/>
              <a:t> Approach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246" y="2048724"/>
            <a:ext cx="6038374" cy="445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99" y="195082"/>
            <a:ext cx="9720072" cy="1176518"/>
          </a:xfrm>
        </p:spPr>
        <p:txBody>
          <a:bodyPr/>
          <a:lstStyle/>
          <a:p>
            <a:r>
              <a:rPr lang="en-ID" dirty="0" smtClean="0"/>
              <a:t>Bottom-up Integration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584" y="1694698"/>
            <a:ext cx="8584816" cy="428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61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3" y="585216"/>
            <a:ext cx="11691257" cy="1499616"/>
          </a:xfrm>
        </p:spPr>
        <p:txBody>
          <a:bodyPr/>
          <a:lstStyle/>
          <a:p>
            <a:r>
              <a:rPr lang="en-US" altLang="en-US" sz="5400" dirty="0">
                <a:solidFill>
                  <a:srgbClr val="0000FF"/>
                </a:solidFill>
              </a:rPr>
              <a:t>Pros and Cons of bottom up integration testing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Bad for functionally decomposed systems:</a:t>
            </a:r>
          </a:p>
          <a:p>
            <a:pPr lvl="1"/>
            <a:r>
              <a:rPr lang="en-US" altLang="en-US" sz="2400" dirty="0" smtClean="0"/>
              <a:t>Tests the most important subsystem (</a:t>
            </a:r>
            <a:r>
              <a:rPr lang="en-US" altLang="en-US" sz="2400" dirty="0" smtClean="0">
                <a:solidFill>
                  <a:srgbClr val="CC0099"/>
                </a:solidFill>
              </a:rPr>
              <a:t>UI</a:t>
            </a:r>
            <a:r>
              <a:rPr lang="en-US" altLang="en-US" sz="2400" dirty="0" smtClean="0"/>
              <a:t>) last</a:t>
            </a:r>
          </a:p>
          <a:p>
            <a:r>
              <a:rPr lang="en-US" altLang="en-US" dirty="0" smtClean="0"/>
              <a:t>Useful for integrating the following systems</a:t>
            </a:r>
          </a:p>
          <a:p>
            <a:pPr lvl="1"/>
            <a:r>
              <a:rPr lang="en-US" altLang="en-US" sz="2400" dirty="0" smtClean="0"/>
              <a:t>Object-oriented systems</a:t>
            </a:r>
          </a:p>
          <a:p>
            <a:pPr lvl="1"/>
            <a:r>
              <a:rPr lang="en-US" altLang="en-US" sz="2400" dirty="0" smtClean="0"/>
              <a:t>real-time systems</a:t>
            </a:r>
          </a:p>
          <a:p>
            <a:pPr lvl="1"/>
            <a:r>
              <a:rPr lang="en-US" altLang="en-US" sz="2400" dirty="0" smtClean="0"/>
              <a:t>systems with strict performance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74502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Software Engineering Roadmap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23" y="2084832"/>
            <a:ext cx="9818077" cy="399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Integration Testing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4830" y="1927384"/>
            <a:ext cx="6751055" cy="438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51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10672" cy="1499616"/>
          </a:xfrm>
        </p:spPr>
        <p:txBody>
          <a:bodyPr/>
          <a:lstStyle/>
          <a:p>
            <a:r>
              <a:rPr lang="en-US" dirty="0"/>
              <a:t>Pros and Cons of top-down integration testing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dirty="0" smtClean="0"/>
              <a:t>Test cases can be defined in terms of the functionality of the system (functional requirements)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i="1" dirty="0" smtClean="0">
                <a:solidFill>
                  <a:srgbClr val="FC0128"/>
                </a:solidFill>
              </a:rPr>
              <a:t>Writing stubs can be difficult</a:t>
            </a:r>
            <a:r>
              <a:rPr lang="en-US" altLang="en-US" dirty="0" smtClean="0"/>
              <a:t>: Stubs must allow all possible conditions to be tested.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 smtClean="0"/>
              <a:t>Possibly a very large number of stubs may be required, especially if the lowest level of the system contains many methods.</a:t>
            </a:r>
          </a:p>
          <a:p>
            <a:r>
              <a:rPr lang="en-US" altLang="en-US" dirty="0" smtClean="0"/>
              <a:t>One solution to avoid too many stubs: </a:t>
            </a:r>
            <a:r>
              <a:rPr lang="en-US" altLang="en-US" i="1" dirty="0" smtClean="0"/>
              <a:t>Modified top-down testing strategy</a:t>
            </a:r>
          </a:p>
          <a:p>
            <a:pPr lvl="1"/>
            <a:r>
              <a:rPr lang="en-US" altLang="en-US" sz="2400" dirty="0" smtClean="0"/>
              <a:t>Test each layer of the system decomposition individually before merging the layers </a:t>
            </a:r>
          </a:p>
          <a:p>
            <a:pPr lvl="1"/>
            <a:r>
              <a:rPr lang="en-US" altLang="en-US" sz="2400" dirty="0" smtClean="0"/>
              <a:t>Disadvantage of modified top-down testing: Both, stubs and drivers are needed</a:t>
            </a:r>
          </a:p>
        </p:txBody>
      </p:sp>
    </p:spTree>
    <p:extLst>
      <p:ext uri="{BB962C8B-B14F-4D97-AF65-F5344CB8AC3E}">
        <p14:creationId xmlns:p14="http://schemas.microsoft.com/office/powerpoint/2010/main" val="42877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Sandwich Testing Strategy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Combines top-down strategy with bottom-up strategy</a:t>
            </a:r>
          </a:p>
          <a:p>
            <a:r>
              <a:rPr lang="en-US" altLang="en-US" i="1" dirty="0" smtClean="0"/>
              <a:t>The system is view as having three layers</a:t>
            </a:r>
            <a:endParaRPr lang="en-US" altLang="en-US" dirty="0" smtClean="0"/>
          </a:p>
          <a:p>
            <a:pPr lvl="1"/>
            <a:r>
              <a:rPr lang="en-US" altLang="en-US" sz="2400" dirty="0" smtClean="0"/>
              <a:t>A target layer in the middle</a:t>
            </a:r>
          </a:p>
          <a:p>
            <a:pPr lvl="1"/>
            <a:r>
              <a:rPr lang="en-US" altLang="en-US" sz="2400" dirty="0" smtClean="0"/>
              <a:t>A layer above the target</a:t>
            </a:r>
          </a:p>
          <a:p>
            <a:pPr lvl="1"/>
            <a:r>
              <a:rPr lang="en-US" altLang="en-US" sz="2400" dirty="0" smtClean="0"/>
              <a:t>A layer below the target</a:t>
            </a:r>
          </a:p>
          <a:p>
            <a:pPr lvl="1"/>
            <a:r>
              <a:rPr lang="en-US" altLang="en-US" sz="2400" dirty="0" smtClean="0"/>
              <a:t>Testing converges at the target layer</a:t>
            </a:r>
          </a:p>
          <a:p>
            <a:r>
              <a:rPr lang="en-US" altLang="en-US" dirty="0" smtClean="0"/>
              <a:t>How do you select the target layer if there are more than 3 layers?</a:t>
            </a:r>
          </a:p>
          <a:p>
            <a:pPr lvl="1"/>
            <a:r>
              <a:rPr lang="en-US" altLang="en-US" sz="2400" dirty="0" smtClean="0"/>
              <a:t>Heuristic: Try to minimize the number of stubs and drivers</a:t>
            </a:r>
          </a:p>
        </p:txBody>
      </p:sp>
    </p:spTree>
    <p:extLst>
      <p:ext uri="{BB962C8B-B14F-4D97-AF65-F5344CB8AC3E}">
        <p14:creationId xmlns:p14="http://schemas.microsoft.com/office/powerpoint/2010/main" val="3924847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Sandwich Testing Strategy</a:t>
            </a:r>
            <a:endParaRPr lang="en-US" dirty="0"/>
          </a:p>
        </p:txBody>
      </p:sp>
      <p:pic>
        <p:nvPicPr>
          <p:cNvPr id="64" name="Content Placeholder 6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6810" y="2286000"/>
            <a:ext cx="5574518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333CC"/>
                </a:solidFill>
              </a:rPr>
              <a:t>Pros and Cons of Sandwich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Top and Bottom Layer Tests can be done in parallel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Does not test the individual subsystems  thoroughly before integration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Solution: Modified sandwich testing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51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Sandwich Testing Strategy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Test in parallel:</a:t>
            </a:r>
          </a:p>
          <a:p>
            <a:pPr lvl="1"/>
            <a:r>
              <a:rPr lang="en-US" altLang="en-US" sz="2400" dirty="0" smtClean="0"/>
              <a:t>Middle layer with </a:t>
            </a:r>
            <a:r>
              <a:rPr lang="en-US" altLang="en-US" sz="2400" i="1" dirty="0" smtClean="0">
                <a:solidFill>
                  <a:srgbClr val="CC0099"/>
                </a:solidFill>
              </a:rPr>
              <a:t>drivers and stubs</a:t>
            </a:r>
          </a:p>
          <a:p>
            <a:pPr lvl="1"/>
            <a:r>
              <a:rPr lang="en-US" altLang="en-US" sz="2400" dirty="0" smtClean="0"/>
              <a:t>Top layer with stubs</a:t>
            </a:r>
          </a:p>
          <a:p>
            <a:pPr lvl="1"/>
            <a:r>
              <a:rPr lang="en-US" altLang="en-US" sz="2400" dirty="0" smtClean="0"/>
              <a:t>Bottom layer with drivers</a:t>
            </a:r>
          </a:p>
          <a:p>
            <a:r>
              <a:rPr lang="en-US" altLang="en-US" dirty="0" smtClean="0"/>
              <a:t>Test in parallel:</a:t>
            </a:r>
          </a:p>
          <a:p>
            <a:pPr lvl="1"/>
            <a:r>
              <a:rPr lang="en-US" altLang="en-US" sz="2400" dirty="0" smtClean="0"/>
              <a:t>Top layer accessing middle layer (top layer replaces drivers)</a:t>
            </a:r>
          </a:p>
          <a:p>
            <a:pPr lvl="1"/>
            <a:r>
              <a:rPr lang="en-US" altLang="en-US" sz="2400" dirty="0" smtClean="0"/>
              <a:t>Bottom accessed by  middle layer (bottom layer replaces stubs)</a:t>
            </a:r>
          </a:p>
        </p:txBody>
      </p:sp>
    </p:spTree>
    <p:extLst>
      <p:ext uri="{BB962C8B-B14F-4D97-AF65-F5344CB8AC3E}">
        <p14:creationId xmlns:p14="http://schemas.microsoft.com/office/powerpoint/2010/main" val="7672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033" y="291302"/>
            <a:ext cx="9720072" cy="857141"/>
          </a:xfrm>
        </p:spPr>
        <p:txBody>
          <a:bodyPr/>
          <a:lstStyle/>
          <a:p>
            <a:r>
              <a:rPr lang="en-US" altLang="en-US" dirty="0">
                <a:solidFill>
                  <a:srgbClr val="CC0099"/>
                </a:solidFill>
              </a:rPr>
              <a:t>Modified Sandwich</a:t>
            </a:r>
            <a:r>
              <a:rPr lang="en-US" altLang="en-US" dirty="0"/>
              <a:t> Testing Strategy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033" y="1355272"/>
            <a:ext cx="10139267" cy="495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</a:rPr>
              <a:t>Steps in Integration-Testing</a:t>
            </a:r>
            <a:endParaRPr lang="en-US" dirty="0"/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1845564" y="1992049"/>
            <a:ext cx="4038600" cy="422452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20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1. Based on the integration strategy, </a:t>
            </a:r>
            <a:r>
              <a:rPr kumimoji="0" lang="en-US" altLang="en-US" sz="20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select a component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to be tested. Unit test all the </a:t>
            </a:r>
            <a:r>
              <a:rPr kumimoji="0" lang="en-US" altLang="en-US" sz="2000" b="1" i="1" u="none" strike="noStrike" kern="0" cap="none" spc="0" normalizeH="0" baseline="0" noProof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classes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in the component.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2. Put selected </a:t>
            </a:r>
            <a:r>
              <a:rPr kumimoji="0" lang="en-US" altLang="en-US" sz="2000" b="1" i="1" u="none" strike="noStrike" kern="0" cap="none" spc="0" normalizeH="0" baseline="0" noProof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component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together; do any</a:t>
            </a:r>
            <a:r>
              <a:rPr kumimoji="0" lang="en-US" altLang="en-US" sz="20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preliminary fix-up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necessary to make the integration test operational (drivers, stubs)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3. Do</a:t>
            </a:r>
            <a:r>
              <a:rPr kumimoji="0" lang="en-US" altLang="en-US" sz="20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functional testing: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Define test cases that exercise all </a:t>
            </a:r>
            <a:r>
              <a:rPr kumimoji="0" lang="en-US" altLang="en-US" sz="2000" b="1" i="1" u="none" strike="noStrike" kern="0" cap="none" spc="0" normalizeH="0" baseline="0" noProof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uses cases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with the selected component</a:t>
            </a: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5" name="Rectangle 17"/>
          <p:cNvSpPr txBox="1">
            <a:spLocks noChangeArrowheads="1"/>
          </p:cNvSpPr>
          <p:nvPr/>
        </p:nvSpPr>
        <p:spPr bwMode="auto">
          <a:xfrm>
            <a:off x="6248400" y="2057835"/>
            <a:ext cx="4038600" cy="4158742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20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4. Do </a:t>
            </a:r>
            <a:r>
              <a:rPr kumimoji="0" lang="en-US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structural testing: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Define test cases that exercise the selected </a:t>
            </a: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component 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5. Execute </a:t>
            </a:r>
            <a:r>
              <a:rPr kumimoji="0" lang="en-US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performance tests</a:t>
            </a:r>
            <a:endParaRPr kumimoji="0" lang="en-US" altLang="en-US" sz="20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6. </a:t>
            </a:r>
            <a:r>
              <a:rPr kumimoji="0" lang="en-US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Keep records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of the test cases and testing activities.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7. Repeat steps 1  to 7 until the full system is tested.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The primary</a:t>
            </a:r>
            <a:r>
              <a:rPr kumimoji="0" lang="en-US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goal of integration testing is to identify errors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in the (current) component configuration.</a:t>
            </a:r>
          </a:p>
        </p:txBody>
      </p:sp>
    </p:spTree>
    <p:extLst>
      <p:ext uri="{BB962C8B-B14F-4D97-AF65-F5344CB8AC3E}">
        <p14:creationId xmlns:p14="http://schemas.microsoft.com/office/powerpoint/2010/main" val="424809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367501"/>
            <a:ext cx="10819529" cy="1499616"/>
          </a:xfrm>
        </p:spPr>
        <p:txBody>
          <a:bodyPr/>
          <a:lstStyle/>
          <a:p>
            <a:r>
              <a:rPr lang="en-US" altLang="en-US" dirty="0">
                <a:solidFill>
                  <a:srgbClr val="3333CC"/>
                </a:solidFill>
              </a:rPr>
              <a:t>Which Integration Strategy should you use?</a:t>
            </a:r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599330" y="1688153"/>
            <a:ext cx="4038600" cy="4903798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20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...Top-level components are usually important and cannot be neglected up to the end of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 Detection of design errors postponed until end of testing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Top down approach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Test cases can be defined in terms of functions examined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Need to maintain correctness of test stubs 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Times"/>
              </a:rPr>
              <a:t>Writing stubs can be difficult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550479" y="1688153"/>
            <a:ext cx="4038600" cy="4773169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20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Factors to consider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Amount of test harness (stubs &amp;drivers)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Location of critical parts in the system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Availability of hardware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Availability of components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Scheduling concerns</a:t>
            </a:r>
            <a:endParaRPr kumimoji="0" lang="en-US" alt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Bottom up approach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good for object oriented design methodologies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Test driver interfaces must match component interfaces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...</a:t>
            </a:r>
            <a:endParaRPr kumimoji="0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5785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  <p:bldP spid="6" grpId="0" uiExpand="1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C0099"/>
                </a:solidFill>
              </a:rPr>
              <a:t>System</a:t>
            </a:r>
            <a:r>
              <a:rPr lang="en-US" altLang="en-US" dirty="0"/>
              <a:t> Testing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Functional Testing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Structure Testing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Performance Testing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Acceptance Testing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Installation Testing</a:t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dirty="0" smtClean="0"/>
              <a:t>Impact of requirements on system testing: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The more explicit the </a:t>
            </a:r>
            <a:r>
              <a:rPr lang="en-US" altLang="en-US" i="1" dirty="0" smtClean="0">
                <a:solidFill>
                  <a:srgbClr val="CC0099"/>
                </a:solidFill>
              </a:rPr>
              <a:t>requirements</a:t>
            </a:r>
            <a:r>
              <a:rPr lang="en-US" altLang="en-US" dirty="0" smtClean="0"/>
              <a:t>, the easier they are to test.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Quality of </a:t>
            </a:r>
            <a:r>
              <a:rPr lang="en-US" altLang="en-US" i="1" dirty="0" smtClean="0">
                <a:solidFill>
                  <a:srgbClr val="00FF00"/>
                </a:solidFill>
              </a:rPr>
              <a:t>use cases</a:t>
            </a:r>
            <a:r>
              <a:rPr lang="en-US" altLang="en-US" dirty="0" smtClean="0"/>
              <a:t> determines the ease of functional testing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Quality of </a:t>
            </a:r>
            <a:r>
              <a:rPr lang="en-US" altLang="en-US" dirty="0" smtClean="0">
                <a:solidFill>
                  <a:srgbClr val="CC0099"/>
                </a:solidFill>
              </a:rPr>
              <a:t>subsystem decomposition</a:t>
            </a:r>
            <a:r>
              <a:rPr lang="en-US" altLang="en-US" dirty="0" smtClean="0"/>
              <a:t> determines the ease of structure testing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Quality of </a:t>
            </a:r>
            <a:r>
              <a:rPr lang="en-US" altLang="en-US" i="1" dirty="0" smtClean="0">
                <a:solidFill>
                  <a:srgbClr val="CC0099"/>
                </a:solidFill>
              </a:rPr>
              <a:t>nonfunctional requirements and constraints</a:t>
            </a:r>
            <a:r>
              <a:rPr lang="en-US" altLang="en-US" dirty="0" smtClean="0"/>
              <a:t> determines the ease of </a:t>
            </a:r>
            <a:r>
              <a:rPr lang="en-US" altLang="en-US" dirty="0" smtClean="0">
                <a:solidFill>
                  <a:srgbClr val="CC0099"/>
                </a:solidFill>
              </a:rPr>
              <a:t>performance</a:t>
            </a:r>
            <a:r>
              <a:rPr lang="en-US" altLang="en-US" dirty="0" smtClean="0"/>
              <a:t> </a:t>
            </a:r>
            <a:r>
              <a:rPr lang="en-US" altLang="en-US" dirty="0" smtClean="0"/>
              <a:t>tests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6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 flipV="1">
            <a:off x="3932238" y="3810000"/>
            <a:ext cx="5562600" cy="2514600"/>
          </a:xfrm>
          <a:custGeom>
            <a:avLst/>
            <a:gdLst>
              <a:gd name="T0" fmla="*/ 4882469 w 21600"/>
              <a:gd name="T1" fmla="*/ 1257300 h 21600"/>
              <a:gd name="T2" fmla="*/ 2781300 w 21600"/>
              <a:gd name="T3" fmla="*/ 2514600 h 21600"/>
              <a:gd name="T4" fmla="*/ 680131 w 21600"/>
              <a:gd name="T5" fmla="*/ 1257300 h 21600"/>
              <a:gd name="T6" fmla="*/ 2781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41 w 21600"/>
              <a:gd name="T13" fmla="*/ 4441 h 21600"/>
              <a:gd name="T14" fmla="*/ 17159 w 21600"/>
              <a:gd name="T15" fmla="*/ 1715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82" y="21600"/>
                </a:lnTo>
                <a:lnTo>
                  <a:pt x="1631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E5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477581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Testing: the Big Picture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962400" y="1143000"/>
            <a:ext cx="2743200" cy="5181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705600" y="1143000"/>
            <a:ext cx="2819400" cy="5181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46" name="AutoShape 6"/>
          <p:cNvCxnSpPr>
            <a:cxnSpLocks noChangeShapeType="1"/>
            <a:stCxn id="10244" idx="1"/>
            <a:endCxn id="10245" idx="1"/>
          </p:cNvCxnSpPr>
          <p:nvPr/>
        </p:nvCxnSpPr>
        <p:spPr bwMode="auto">
          <a:xfrm>
            <a:off x="3962400" y="6334125"/>
            <a:ext cx="5562600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7" name="Line 7"/>
          <p:cNvSpPr>
            <a:spLocks noChangeShapeType="1"/>
          </p:cNvSpPr>
          <p:nvPr/>
        </p:nvSpPr>
        <p:spPr bwMode="auto">
          <a:xfrm flipH="1" flipV="1">
            <a:off x="4419600" y="5486400"/>
            <a:ext cx="4648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 flipV="1">
            <a:off x="4876800" y="4648200"/>
            <a:ext cx="3733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5257800" y="3810000"/>
            <a:ext cx="2895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 flipV="1">
            <a:off x="5715000" y="2971800"/>
            <a:ext cx="1981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962650" y="5715000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Function  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038850" y="4800600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Module 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268914" y="3962400"/>
            <a:ext cx="288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Module combination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3733800" y="4267200"/>
            <a:ext cx="1341438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733800" y="495300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733800" y="5257800"/>
            <a:ext cx="50323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4648200" y="335280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4038600" y="1981200"/>
            <a:ext cx="22558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941639" y="2682876"/>
            <a:ext cx="1722437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b="1" u="sng">
                <a:solidFill>
                  <a:schemeClr val="accent2"/>
                </a:solidFill>
              </a:rPr>
              <a:t>2. Integration tests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2941638" y="1371601"/>
            <a:ext cx="1143000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b="1" u="sng">
                <a:solidFill>
                  <a:schemeClr val="accent2"/>
                </a:solidFill>
              </a:rPr>
              <a:t>3.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b="1" u="sng">
                <a:solidFill>
                  <a:schemeClr val="accent2"/>
                </a:solidFill>
              </a:rPr>
              <a:t>System tests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2941639" y="4267201"/>
            <a:ext cx="766557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b="1" u="sng">
                <a:solidFill>
                  <a:schemeClr val="accent2"/>
                </a:solidFill>
              </a:rPr>
              <a:t>1.</a:t>
            </a:r>
          </a:p>
          <a:p>
            <a:pPr>
              <a:lnSpc>
                <a:spcPct val="80000"/>
              </a:lnSpc>
            </a:pPr>
            <a:r>
              <a:rPr lang="en-US" altLang="en-US" b="1" u="sng">
                <a:solidFill>
                  <a:schemeClr val="accent2"/>
                </a:solidFill>
              </a:rPr>
              <a:t>Unit</a:t>
            </a:r>
          </a:p>
          <a:p>
            <a:pPr>
              <a:lnSpc>
                <a:spcPct val="80000"/>
              </a:lnSpc>
            </a:pPr>
            <a:r>
              <a:rPr lang="en-US" altLang="en-US" b="1" u="sng">
                <a:solidFill>
                  <a:schemeClr val="accent2"/>
                </a:solidFill>
              </a:rPr>
              <a:t>tests</a:t>
            </a:r>
          </a:p>
        </p:txBody>
      </p:sp>
    </p:spTree>
    <p:extLst>
      <p:ext uri="{BB962C8B-B14F-4D97-AF65-F5344CB8AC3E}">
        <p14:creationId xmlns:p14="http://schemas.microsoft.com/office/powerpoint/2010/main" val="24403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Structure Testing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rgbClr val="DD0806"/>
                </a:solidFill>
              </a:rPr>
              <a:t>Essentially the same as white box testing.</a:t>
            </a:r>
          </a:p>
          <a:p>
            <a:r>
              <a:rPr lang="en-US" altLang="en-US" sz="2800" dirty="0" smtClean="0">
                <a:solidFill>
                  <a:srgbClr val="0000D4"/>
                </a:solidFill>
              </a:rPr>
              <a:t>Goal: Cover all paths in the system design</a:t>
            </a:r>
          </a:p>
          <a:p>
            <a:pPr lvl="1"/>
            <a:r>
              <a:rPr lang="en-US" altLang="en-US" sz="2800" dirty="0" smtClean="0"/>
              <a:t>Exercise all input and output parameters of each component</a:t>
            </a:r>
            <a:r>
              <a:rPr lang="en-US" altLang="en-US" sz="2800" dirty="0" smtClean="0"/>
              <a:t>.</a:t>
            </a:r>
            <a:endParaRPr lang="en-US" altLang="ko-KR" sz="2800" dirty="0" smtClean="0">
              <a:ea typeface="Gulim" pitchFamily="50" charset="-128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lvl="1"/>
            <a:r>
              <a:rPr lang="en-US" altLang="en-US" sz="2800" dirty="0" smtClean="0"/>
              <a:t>Exercise all components and all calls (each component is called at least once and every component is called by all possible callers</a:t>
            </a:r>
            <a:r>
              <a:rPr lang="en-US" altLang="en-US" sz="2800" dirty="0" smtClean="0"/>
              <a:t>.)</a:t>
            </a:r>
            <a:endParaRPr lang="en-US" altLang="ko-KR" sz="2800" dirty="0" smtClean="0">
              <a:ea typeface="Gulim" pitchFamily="50" charset="-128"/>
            </a:endParaRPr>
          </a:p>
          <a:p>
            <a:pPr lvl="1"/>
            <a:endParaRPr lang="en-US" altLang="en-US" sz="2800" dirty="0" smtClean="0"/>
          </a:p>
          <a:p>
            <a:pPr lvl="1"/>
            <a:r>
              <a:rPr lang="en-US" altLang="en-US" sz="2800" dirty="0" smtClean="0"/>
              <a:t>Use conditional and iteration testing as in unit testing.</a:t>
            </a:r>
          </a:p>
        </p:txBody>
      </p:sp>
    </p:spTree>
    <p:extLst>
      <p:ext uri="{BB962C8B-B14F-4D97-AF65-F5344CB8AC3E}">
        <p14:creationId xmlns:p14="http://schemas.microsoft.com/office/powerpoint/2010/main" val="30213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</a:rPr>
              <a:t>Functional</a:t>
            </a:r>
            <a:r>
              <a:rPr lang="en-US" altLang="en-US" dirty="0"/>
              <a:t> Testing</a:t>
            </a:r>
            <a:endParaRPr lang="en-US" dirty="0"/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 bwMode="auto">
          <a:xfrm>
            <a:off x="1024128" y="2286000"/>
            <a:ext cx="10147964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None/>
              <a:tabLst/>
              <a:defRPr/>
            </a:pPr>
            <a:r>
              <a:rPr kumimoji="0" lang="en-US" alt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Essentially the same as black box testing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Goal: Test functionality of system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Test cases are designed from the requirements analysis document  (better: user manual) and centered around requirements and  key functions (</a:t>
            </a: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use cases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The system is treated as black box.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Unit test cases can be reused, but in end user oriented new test cases have to be developed as well.</a:t>
            </a:r>
          </a:p>
        </p:txBody>
      </p:sp>
    </p:spTree>
    <p:extLst>
      <p:ext uri="{BB962C8B-B14F-4D97-AF65-F5344CB8AC3E}">
        <p14:creationId xmlns:p14="http://schemas.microsoft.com/office/powerpoint/2010/main" val="1191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605" y="245247"/>
            <a:ext cx="9720072" cy="964428"/>
          </a:xfrm>
        </p:spPr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</a:rPr>
              <a:t>Performance</a:t>
            </a:r>
            <a:r>
              <a:rPr lang="en-US" altLang="en-US" dirty="0"/>
              <a:t> Testing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95986" y="1748937"/>
            <a:ext cx="4638675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20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Stress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Stress limits of system (maximum # of users, peak demands, extended operation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Volume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Test what happens if large amounts of data are handled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Configuration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Test the various software and hardware configurations 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Compatibility test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Test backward compatibility with existing systems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Security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Try to violate security requirements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956547" y="1748937"/>
            <a:ext cx="40513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20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Timing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Evaluate response times and time to perform a function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Environmental test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Test tolerances for heat, humidity, motion, portability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Quality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Test reliability, maintain- ability &amp; availability of the system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Recovery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Tests system’s response to presence of errors or loss of data.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Human factors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Tests user interface  with user</a:t>
            </a:r>
          </a:p>
        </p:txBody>
      </p:sp>
    </p:spTree>
    <p:extLst>
      <p:ext uri="{BB962C8B-B14F-4D97-AF65-F5344CB8AC3E}">
        <p14:creationId xmlns:p14="http://schemas.microsoft.com/office/powerpoint/2010/main" val="36807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</a:rPr>
              <a:t>Test Cases for Performance Testing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24128" y="1936750"/>
            <a:ext cx="82550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Push the (integrated) system to its limits.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Goal: Try to break the subsystem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Test how the system behaves when overloaded. </a:t>
            </a:r>
            <a:endParaRPr kumimoji="0" lang="en-US" altLang="en-US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Can bottlenecks be identified?  (First candidates for  redesign in the next iteration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Try unusual orders of execution </a:t>
            </a:r>
            <a:endParaRPr kumimoji="0" lang="en-US" altLang="en-US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Call a receive()  before send()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Check the system’s response to large volumes of data</a:t>
            </a:r>
            <a:endParaRPr kumimoji="0" lang="en-US" altLang="en-US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If the system is supposed to handle 1000 items, try it with 1001 items.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What is the amount of time spent in different use cases?</a:t>
            </a:r>
            <a:endParaRPr kumimoji="0" lang="en-US" altLang="en-US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Are typical cases executed  in a timely fashion?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4025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</a:rPr>
              <a:t>Acceptance</a:t>
            </a:r>
            <a:r>
              <a:rPr lang="en-US" altLang="en-US" dirty="0"/>
              <a:t> Testing</a:t>
            </a:r>
            <a:endParaRPr lang="en-US" dirty="0"/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 bwMode="auto">
          <a:xfrm>
            <a:off x="1395046" y="1847850"/>
            <a:ext cx="4806461" cy="4541227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20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Goal: Demonstrate system is ready for operational use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Choice of tests is made by </a:t>
            </a: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</a:rPr>
              <a:t>client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/sponsor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Many tests can be taken from integration testing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Acceptance test is performed by the client, not by the developer.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Majority of all bugs in software is typically found by the client after the system is in use, not by the developers or testers. Therefore two kinds of additional tests: 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 bwMode="auto">
          <a:xfrm>
            <a:off x="6435969" y="1847850"/>
            <a:ext cx="4796204" cy="4541227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Symbol" panose="05050102010706020507" pitchFamily="18" charset="2"/>
              <a:buChar char="¨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w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20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Alpha</a:t>
            </a:r>
            <a:r>
              <a:rPr kumimoji="0" lang="en-US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test: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Sponsor uses the software at the </a:t>
            </a: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developer’s site.</a:t>
            </a:r>
            <a:endParaRPr kumimoji="0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Software used in a controlled setting, with the developer always ready to fix bugs.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¨"/>
              <a:tabLst/>
              <a:defRPr/>
            </a:pPr>
            <a:r>
              <a:rPr kumimoji="0" lang="en-US" alt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Beta</a:t>
            </a:r>
            <a:r>
              <a:rPr kumimoji="0" lang="en-US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test: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Conducted at </a:t>
            </a: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sponsor’s site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(developer is not present)</a:t>
            </a: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Software gets a realistic workout in target environ-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ment</a:t>
            </a:r>
            <a:endParaRPr kumimoji="0" lang="en-US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</a:rPr>
              <a:t>Potential customer might get discouraged</a:t>
            </a:r>
          </a:p>
        </p:txBody>
      </p:sp>
    </p:spTree>
    <p:extLst>
      <p:ext uri="{BB962C8B-B14F-4D97-AF65-F5344CB8AC3E}">
        <p14:creationId xmlns:p14="http://schemas.microsoft.com/office/powerpoint/2010/main" val="31174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Testing Life Cycle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63485"/>
            <a:ext cx="8109857" cy="443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Test Team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492" y="2309445"/>
            <a:ext cx="9085385" cy="401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Unit Testing?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computer programming, </a:t>
            </a:r>
            <a:r>
              <a:rPr lang="en-US" b="1" dirty="0" smtClean="0"/>
              <a:t>unit testing </a:t>
            </a:r>
            <a:r>
              <a:rPr lang="en-US" dirty="0" smtClean="0"/>
              <a:t>is a method by which individual units of source code are tested to determine if they are fit for use.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unit is the smallest testable part of an application. In procedural programming a unit may be an individual function or procedure. In object-oriented programming a unit is usually a method. Unit tests are created by programmers or occasionally by white box testers.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7F7D-D5E8-4209-9DC4-92FC000E46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Roadmap for unit testing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9" y="2309446"/>
            <a:ext cx="9585256" cy="411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92847"/>
            <a:ext cx="9720072" cy="1499616"/>
          </a:xfrm>
        </p:spPr>
        <p:txBody>
          <a:bodyPr/>
          <a:lstStyle/>
          <a:p>
            <a:r>
              <a:rPr lang="en-ID" dirty="0" smtClean="0"/>
              <a:t>Plan for Unit Testing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24129" y="1459402"/>
            <a:ext cx="9720072" cy="4861844"/>
          </a:xfrm>
          <a:prstGeom prst="rect">
            <a:avLst/>
          </a:prstGeom>
          <a:solidFill>
            <a:srgbClr val="F4F4F4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b="1" dirty="0" smtClean="0"/>
              <a:t>1.  Decide on the philosophy for unit testing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individual engineer responsible (common)? 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reviewed by others?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designed &amp; performed by others?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b="1" dirty="0" smtClean="0"/>
              <a:t>2.  Decide what / where / how to document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individual’s personal document set (common)?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how / when to incorporate into other types of testing?  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incorporate in formal documents?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use tools / test utilities?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b="1" dirty="0" smtClean="0"/>
              <a:t>3.  Determine extent of unit testing (i.e., in advance).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do not just “test until time expires”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prioritize, so that important tests definitely performed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b="1" dirty="0" smtClean="0"/>
              <a:t>4.  Decide how and where to get the test input</a:t>
            </a:r>
            <a:endParaRPr lang="en-US" altLang="en-US" b="1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b="1" dirty="0" smtClean="0"/>
              <a:t>5.  Estimate the resources required</a:t>
            </a:r>
          </a:p>
          <a:p>
            <a:pPr lvl="1">
              <a:lnSpc>
                <a:spcPct val="70000"/>
              </a:lnSpc>
            </a:pPr>
            <a:r>
              <a:rPr lang="en-US" altLang="en-US" b="1" dirty="0" smtClean="0"/>
              <a:t>use historical data if available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 b="1" dirty="0" smtClean="0"/>
              <a:t>6.  Arrange to track time, defect count, type &amp; source</a:t>
            </a: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1049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730626" y="150348"/>
            <a:ext cx="47121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chemeClr val="accent2"/>
                </a:solidFill>
              </a:rPr>
              <a:t>Perform Method Testing </a:t>
            </a:r>
            <a:r>
              <a:rPr lang="en-US" altLang="en-US" sz="2800" b="1" u="sng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b="1" u="sng" dirty="0">
                <a:solidFill>
                  <a:schemeClr val="accent2"/>
                </a:solidFill>
              </a:rPr>
              <a:t>1/2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752600" y="838201"/>
            <a:ext cx="8610600" cy="5789613"/>
          </a:xfrm>
          <a:prstGeom prst="rect">
            <a:avLst/>
          </a:prstGeom>
          <a:solidFill>
            <a:srgbClr val="F4F4F4"/>
          </a:soli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1.  Verify operation at </a:t>
            </a:r>
            <a:r>
              <a:rPr lang="en-US" altLang="en-US" sz="2800">
                <a:solidFill>
                  <a:schemeClr val="accent2"/>
                </a:solidFill>
              </a:rPr>
              <a:t>normal parameter</a:t>
            </a:r>
            <a:r>
              <a:rPr lang="en-US" altLang="en-US" sz="2800"/>
              <a:t> values</a:t>
            </a:r>
            <a:r>
              <a:rPr lang="en-US" altLang="en-US" sz="3600"/>
              <a:t> </a:t>
            </a:r>
            <a:endParaRPr lang="en-US" altLang="en-US" sz="28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(a black box test based on the unit’s requirements)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2.  Verify operation at </a:t>
            </a:r>
            <a:r>
              <a:rPr lang="en-US" altLang="en-US" sz="2800">
                <a:solidFill>
                  <a:schemeClr val="accent2"/>
                </a:solidFill>
              </a:rPr>
              <a:t>limit parameter</a:t>
            </a:r>
            <a:r>
              <a:rPr lang="en-US" altLang="en-US" sz="2800"/>
              <a:t> values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(black box)</a:t>
            </a:r>
            <a:r>
              <a:rPr lang="en-US" altLang="en-US" sz="3200"/>
              <a:t> </a:t>
            </a:r>
            <a:endParaRPr lang="en-US" altLang="en-US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3.  Verify operation </a:t>
            </a:r>
            <a:r>
              <a:rPr lang="en-US" altLang="en-US" sz="2800">
                <a:solidFill>
                  <a:schemeClr val="accent2"/>
                </a:solidFill>
              </a:rPr>
              <a:t>outside parameter</a:t>
            </a:r>
            <a:r>
              <a:rPr lang="en-US" altLang="en-US" sz="2800"/>
              <a:t> values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(black box)</a:t>
            </a:r>
            <a:r>
              <a:rPr lang="en-US" altLang="en-US" sz="32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4.  Ensure that </a:t>
            </a:r>
            <a:r>
              <a:rPr lang="en-US" altLang="en-US" sz="2800">
                <a:solidFill>
                  <a:schemeClr val="accent2"/>
                </a:solidFill>
              </a:rPr>
              <a:t>all instructions</a:t>
            </a:r>
            <a:r>
              <a:rPr lang="en-US" altLang="en-US" sz="2800"/>
              <a:t> execute</a:t>
            </a:r>
            <a:r>
              <a:rPr lang="en-US" altLang="en-US" sz="3600"/>
              <a:t> </a:t>
            </a:r>
            <a:endParaRPr lang="en-US" altLang="en-US" sz="28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(statement coverage)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5.  Check all </a:t>
            </a:r>
            <a:r>
              <a:rPr lang="en-US" altLang="en-US" sz="2800">
                <a:solidFill>
                  <a:schemeClr val="accent2"/>
                </a:solidFill>
              </a:rPr>
              <a:t>paths</a:t>
            </a:r>
            <a:r>
              <a:rPr lang="en-US" altLang="en-US" sz="2800"/>
              <a:t>, including both sides of all branches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(decision coverage)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6.  Check the </a:t>
            </a:r>
            <a:r>
              <a:rPr lang="en-US" altLang="en-US" sz="2800">
                <a:solidFill>
                  <a:schemeClr val="accent2"/>
                </a:solidFill>
              </a:rPr>
              <a:t>use of all called objects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7.  Verify the handling of all </a:t>
            </a:r>
            <a:r>
              <a:rPr lang="en-US" altLang="en-US" sz="2800">
                <a:solidFill>
                  <a:schemeClr val="accent2"/>
                </a:solidFill>
              </a:rPr>
              <a:t>data structures</a:t>
            </a:r>
            <a:endParaRPr lang="en-US" alt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8.  Verify the handling of all </a:t>
            </a:r>
            <a:r>
              <a:rPr lang="en-US" altLang="en-US" sz="2800">
                <a:solidFill>
                  <a:schemeClr val="accent2"/>
                </a:solidFill>
              </a:rPr>
              <a:t>files</a:t>
            </a:r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1828800" y="250826"/>
            <a:ext cx="1936750" cy="428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2634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 panose="020B0A04020102020204" pitchFamily="34" charset="0"/>
              </a:rPr>
              <a:t>One way to ...</a:t>
            </a:r>
          </a:p>
        </p:txBody>
      </p:sp>
    </p:spTree>
    <p:extLst>
      <p:ext uri="{BB962C8B-B14F-4D97-AF65-F5344CB8AC3E}">
        <p14:creationId xmlns:p14="http://schemas.microsoft.com/office/powerpoint/2010/main" val="38043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06826" y="150348"/>
            <a:ext cx="47121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chemeClr val="accent2"/>
                </a:solidFill>
              </a:rPr>
              <a:t>Perform Method Testing </a:t>
            </a:r>
            <a:r>
              <a:rPr lang="en-US" altLang="en-US" sz="2800" b="1" u="sng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b="1" u="sng" dirty="0">
                <a:solidFill>
                  <a:schemeClr val="accent2"/>
                </a:solidFill>
              </a:rPr>
              <a:t>2/2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752600" y="944564"/>
            <a:ext cx="8610600" cy="5456237"/>
          </a:xfrm>
          <a:prstGeom prst="rect">
            <a:avLst/>
          </a:prstGeom>
          <a:solidFill>
            <a:srgbClr val="F4F4F4"/>
          </a:soli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en-US" sz="2800"/>
              <a:t>9. Check </a:t>
            </a:r>
            <a:r>
              <a:rPr lang="en-US" altLang="en-US" sz="2800">
                <a:solidFill>
                  <a:schemeClr val="accent2"/>
                </a:solidFill>
              </a:rPr>
              <a:t>normal </a:t>
            </a:r>
            <a:r>
              <a:rPr lang="en-US" altLang="en-US" sz="2800"/>
              <a:t>termination of all </a:t>
            </a:r>
            <a:r>
              <a:rPr lang="en-US" altLang="en-US" sz="2800">
                <a:solidFill>
                  <a:schemeClr val="accent2"/>
                </a:solidFill>
              </a:rPr>
              <a:t>loops </a:t>
            </a:r>
            <a:endParaRPr lang="en-US" altLang="en-US" sz="2800"/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en-US" altLang="en-US" sz="2400"/>
              <a:t>(part of a correctness proof)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en-US" sz="2800"/>
              <a:t>10. Check </a:t>
            </a:r>
            <a:r>
              <a:rPr lang="en-US" altLang="en-US" sz="2800">
                <a:solidFill>
                  <a:schemeClr val="accent2"/>
                </a:solidFill>
              </a:rPr>
              <a:t>abnormal </a:t>
            </a:r>
            <a:r>
              <a:rPr lang="en-US" altLang="en-US" sz="2800"/>
              <a:t>termination of all </a:t>
            </a:r>
            <a:r>
              <a:rPr lang="en-US" altLang="en-US" sz="2800">
                <a:solidFill>
                  <a:schemeClr val="accent2"/>
                </a:solidFill>
              </a:rPr>
              <a:t>loops</a:t>
            </a:r>
            <a:endParaRPr lang="en-US" altLang="en-US" sz="2800"/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en-US" sz="2800"/>
              <a:t>11. Check </a:t>
            </a:r>
            <a:r>
              <a:rPr lang="en-US" altLang="en-US" sz="2800">
                <a:solidFill>
                  <a:schemeClr val="accent2"/>
                </a:solidFill>
              </a:rPr>
              <a:t>normal </a:t>
            </a:r>
            <a:r>
              <a:rPr lang="en-US" altLang="en-US" sz="2800"/>
              <a:t>termination of all </a:t>
            </a:r>
            <a:r>
              <a:rPr lang="en-US" altLang="en-US" sz="2800">
                <a:solidFill>
                  <a:schemeClr val="accent2"/>
                </a:solidFill>
              </a:rPr>
              <a:t>recursions</a:t>
            </a:r>
            <a:endParaRPr lang="en-US" altLang="en-US" sz="2800"/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en-US" sz="2800"/>
              <a:t>12. Check </a:t>
            </a:r>
            <a:r>
              <a:rPr lang="en-US" altLang="en-US" sz="2800">
                <a:solidFill>
                  <a:schemeClr val="accent2"/>
                </a:solidFill>
              </a:rPr>
              <a:t>abnormal</a:t>
            </a:r>
            <a:r>
              <a:rPr lang="en-US" altLang="en-US" sz="2800"/>
              <a:t> termination of all </a:t>
            </a:r>
            <a:r>
              <a:rPr lang="en-US" altLang="en-US" sz="2800">
                <a:solidFill>
                  <a:schemeClr val="accent2"/>
                </a:solidFill>
              </a:rPr>
              <a:t>recursions</a:t>
            </a:r>
            <a:endParaRPr lang="en-US" altLang="en-US" sz="2800"/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en-US" sz="2800"/>
              <a:t>13. Verify the </a:t>
            </a:r>
            <a:r>
              <a:rPr lang="en-US" altLang="en-US" sz="2800">
                <a:solidFill>
                  <a:schemeClr val="accent2"/>
                </a:solidFill>
              </a:rPr>
              <a:t>handling</a:t>
            </a:r>
            <a:r>
              <a:rPr lang="en-US" altLang="en-US" sz="2800"/>
              <a:t> of all </a:t>
            </a:r>
            <a:r>
              <a:rPr lang="en-US" altLang="en-US" sz="2800">
                <a:solidFill>
                  <a:schemeClr val="accent2"/>
                </a:solidFill>
              </a:rPr>
              <a:t>error</a:t>
            </a:r>
            <a:r>
              <a:rPr lang="en-US" altLang="en-US" sz="2800"/>
              <a:t> conditions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en-US" sz="2800"/>
              <a:t>14. Check </a:t>
            </a:r>
            <a:r>
              <a:rPr lang="en-US" altLang="en-US" sz="2800">
                <a:solidFill>
                  <a:schemeClr val="accent2"/>
                </a:solidFill>
              </a:rPr>
              <a:t>timing </a:t>
            </a:r>
            <a:r>
              <a:rPr lang="en-US" altLang="en-US" sz="2800"/>
              <a:t>and</a:t>
            </a:r>
            <a:r>
              <a:rPr lang="en-US" altLang="en-US" sz="2800">
                <a:solidFill>
                  <a:schemeClr val="accent2"/>
                </a:solidFill>
              </a:rPr>
              <a:t> synchronization</a:t>
            </a:r>
            <a:endParaRPr lang="en-US" altLang="en-US" sz="2800"/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en-US" sz="2800"/>
              <a:t>15. Verify all </a:t>
            </a:r>
            <a:r>
              <a:rPr lang="en-US" altLang="en-US" sz="2800">
                <a:solidFill>
                  <a:schemeClr val="accent2"/>
                </a:solidFill>
              </a:rPr>
              <a:t>hardware dependencies</a:t>
            </a: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905000" y="250826"/>
            <a:ext cx="1936750" cy="428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2634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 panose="020B0A04020102020204" pitchFamily="34" charset="0"/>
              </a:rPr>
              <a:t>One way to ...</a:t>
            </a:r>
          </a:p>
        </p:txBody>
      </p:sp>
    </p:spTree>
    <p:extLst>
      <p:ext uri="{BB962C8B-B14F-4D97-AF65-F5344CB8AC3E}">
        <p14:creationId xmlns:p14="http://schemas.microsoft.com/office/powerpoint/2010/main" val="22478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z="2800"/>
              <a:t>Relating Tests to Requirements &amp; Design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905000" y="1716088"/>
            <a:ext cx="4114800" cy="3770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600" b="1" u="sng"/>
              <a:t>(1) D-Requirements</a:t>
            </a:r>
            <a:r>
              <a:rPr lang="en-US" altLang="en-US" b="1"/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/>
              <a:t>3.2.EC.1.2 </a:t>
            </a:r>
            <a:r>
              <a:rPr lang="en-US" altLang="en-US" b="1" i="1"/>
              <a:t>Qualities of Encounter characters</a:t>
            </a:r>
            <a:endParaRPr lang="en-US" altLang="en-US" b="1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/>
              <a:t>Every game character has the same set of qualities. Each quality shall be a non-negative floating point number with at least one decimal of precision. . . .</a:t>
            </a:r>
          </a:p>
        </p:txBody>
      </p:sp>
      <p:sp>
        <p:nvSpPr>
          <p:cNvPr id="36868" name="Text Box 10"/>
          <p:cNvSpPr txBox="1">
            <a:spLocks noChangeArrowheads="1"/>
          </p:cNvSpPr>
          <p:nvPr/>
        </p:nvSpPr>
        <p:spPr bwMode="auto">
          <a:xfrm>
            <a:off x="6248400" y="1698625"/>
            <a:ext cx="4267200" cy="170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600" b="1" u="sng"/>
              <a:t>(2) Design </a:t>
            </a:r>
            <a:r>
              <a:rPr lang="en-US" altLang="en-US" b="1" i="1"/>
              <a:t>GameCharacter Requirements</a:t>
            </a:r>
            <a:endParaRPr lang="en-US" altLang="en-US" b="1"/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b="1"/>
              <a:t>An abstract class with attribute </a:t>
            </a:r>
            <a:r>
              <a:rPr lang="en-US" altLang="en-US" b="1" i="1"/>
              <a:t>name</a:t>
            </a:r>
            <a:r>
              <a:rPr lang="en-US" altLang="en-US" b="1"/>
              <a:t> ...</a:t>
            </a:r>
          </a:p>
        </p:txBody>
      </p:sp>
      <p:sp>
        <p:nvSpPr>
          <p:cNvPr id="36869" name="Rectangle 21"/>
          <p:cNvSpPr>
            <a:spLocks noChangeArrowheads="1"/>
          </p:cNvSpPr>
          <p:nvPr/>
        </p:nvSpPr>
        <p:spPr bwMode="auto">
          <a:xfrm>
            <a:off x="7315200" y="4724400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42187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135</TotalTime>
  <Words>1851</Words>
  <Application>Microsoft Office PowerPoint</Application>
  <PresentationFormat>Widescreen</PresentationFormat>
  <Paragraphs>352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9" baseType="lpstr">
      <vt:lpstr>Gulim</vt:lpstr>
      <vt:lpstr>ＭＳ Ｐゴシック</vt:lpstr>
      <vt:lpstr>Arial Black</vt:lpstr>
      <vt:lpstr>Calibri</vt:lpstr>
      <vt:lpstr>Courier New</vt:lpstr>
      <vt:lpstr>Symbol</vt:lpstr>
      <vt:lpstr>Times</vt:lpstr>
      <vt:lpstr>Times New Roman</vt:lpstr>
      <vt:lpstr>Tw Cen MT</vt:lpstr>
      <vt:lpstr>Tw Cen MT Condensed</vt:lpstr>
      <vt:lpstr>Wingdings</vt:lpstr>
      <vt:lpstr>Wingdings 3</vt:lpstr>
      <vt:lpstr>Integral</vt:lpstr>
      <vt:lpstr>Unit Testing, Integration Testing and System Testing</vt:lpstr>
      <vt:lpstr>Software Engineering Roadmap</vt:lpstr>
      <vt:lpstr>Testing: the Big Picture</vt:lpstr>
      <vt:lpstr>What Is Unit Testing? </vt:lpstr>
      <vt:lpstr>Roadmap for unit testing</vt:lpstr>
      <vt:lpstr>Plan for Unit Testing</vt:lpstr>
      <vt:lpstr>PowerPoint Presentation</vt:lpstr>
      <vt:lpstr>PowerPoint Presentation</vt:lpstr>
      <vt:lpstr>Relating Tests to Requirements &amp; Design</vt:lpstr>
      <vt:lpstr>Relating Tests to Requirements &amp; Design</vt:lpstr>
      <vt:lpstr>PowerPoint Presentation</vt:lpstr>
      <vt:lpstr>PowerPoint Presentation</vt:lpstr>
      <vt:lpstr>Why do we do integration testing?</vt:lpstr>
      <vt:lpstr>Integration testing Strategy</vt:lpstr>
      <vt:lpstr>Stubs and drivers</vt:lpstr>
      <vt:lpstr>Example : three Layer call hierarchy</vt:lpstr>
      <vt:lpstr>Integration Testing: Big-Bang Approach</vt:lpstr>
      <vt:lpstr>Bottom-up Integration</vt:lpstr>
      <vt:lpstr>Pros and Cons of bottom up integration testing</vt:lpstr>
      <vt:lpstr>Top-down Integration Testing</vt:lpstr>
      <vt:lpstr>Pros and Cons of top-down integration testing</vt:lpstr>
      <vt:lpstr>Sandwich Testing Strategy</vt:lpstr>
      <vt:lpstr>Sandwich Testing Strategy</vt:lpstr>
      <vt:lpstr>Pros and Cons of Sandwich Testing</vt:lpstr>
      <vt:lpstr>Modified Sandwich Testing Strategy</vt:lpstr>
      <vt:lpstr>Modified Sandwich Testing Strategy</vt:lpstr>
      <vt:lpstr>Steps in Integration-Testing</vt:lpstr>
      <vt:lpstr>Which Integration Strategy should you use?</vt:lpstr>
      <vt:lpstr>System Testing</vt:lpstr>
      <vt:lpstr>Structure Testing</vt:lpstr>
      <vt:lpstr>Functional Testing</vt:lpstr>
      <vt:lpstr>Performance Testing</vt:lpstr>
      <vt:lpstr>Test Cases for Performance Testing</vt:lpstr>
      <vt:lpstr>Acceptance Testing</vt:lpstr>
      <vt:lpstr>Testing Life Cycle</vt:lpstr>
      <vt:lpstr>Test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Testing, Integration Testing and System Testing</dc:title>
  <dc:creator>Windows User</dc:creator>
  <cp:lastModifiedBy>Windows User</cp:lastModifiedBy>
  <cp:revision>16</cp:revision>
  <dcterms:created xsi:type="dcterms:W3CDTF">2018-01-09T14:56:19Z</dcterms:created>
  <dcterms:modified xsi:type="dcterms:W3CDTF">2018-01-09T17:11:56Z</dcterms:modified>
</cp:coreProperties>
</file>