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79" r:id="rId12"/>
    <p:sldId id="280" r:id="rId13"/>
    <p:sldId id="281" r:id="rId14"/>
    <p:sldId id="282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68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9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0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0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1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2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5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5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5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88CCE-B93A-4AEF-8A69-D36E6587C87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0A0AA-84EB-4C3D-B48D-2AE0BA57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2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Addressing Modes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</a:t>
            </a:r>
          </a:p>
          <a:p>
            <a:r>
              <a:rPr lang="en-US" dirty="0" smtClean="0"/>
              <a:t>Direct</a:t>
            </a:r>
          </a:p>
          <a:p>
            <a:r>
              <a:rPr lang="en-US" dirty="0" smtClean="0"/>
              <a:t>Indirect</a:t>
            </a:r>
          </a:p>
          <a:p>
            <a:r>
              <a:rPr lang="en-US" dirty="0" smtClean="0"/>
              <a:t>Register</a:t>
            </a:r>
          </a:p>
          <a:p>
            <a:r>
              <a:rPr lang="en-US" dirty="0" smtClean="0"/>
              <a:t>Register Indirect</a:t>
            </a:r>
          </a:p>
          <a:p>
            <a:r>
              <a:rPr lang="en-US" dirty="0" smtClean="0"/>
              <a:t>Displacement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Register Indirect Addressing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 = (R)</a:t>
            </a:r>
          </a:p>
          <a:p>
            <a:r>
              <a:rPr lang="en-US" dirty="0" smtClean="0"/>
              <a:t>R Operand </a:t>
            </a:r>
            <a:r>
              <a:rPr lang="en-US" dirty="0" err="1" smtClean="0"/>
              <a:t>berada</a:t>
            </a:r>
            <a:r>
              <a:rPr lang="en-US" dirty="0" smtClean="0"/>
              <a:t> di cell </a:t>
            </a:r>
            <a:r>
              <a:rPr lang="en-US" dirty="0" err="1" smtClean="0"/>
              <a:t>memori</a:t>
            </a:r>
            <a:r>
              <a:rPr lang="en-US" dirty="0" smtClean="0"/>
              <a:t> yang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register R</a:t>
            </a:r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pengaksesan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indirect addressing.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Register Indirect Addressing Diagram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774950" y="58642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00138" y="1922463"/>
            <a:ext cx="4722812" cy="604837"/>
            <a:chOff x="913" y="1441"/>
            <a:chExt cx="2975" cy="381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13" y="1441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537" y="1446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60650" y="1998663"/>
            <a:ext cx="195233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Register Address R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23938" y="1998663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776538" y="1465263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Instruction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053138" y="2759075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053138" y="3444875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53138" y="4130675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053138" y="4816475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053138" y="5502275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586538" y="2225675"/>
            <a:ext cx="10029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Memory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738938" y="4283075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Operand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100138" y="3446463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1100138" y="4132263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1100138" y="4818063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100138" y="5503863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176338" y="4284663"/>
            <a:ext cx="201664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Pointer to Operand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3079750" y="2538413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331788" y="3063875"/>
            <a:ext cx="2754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785938" y="3065463"/>
            <a:ext cx="104156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Registers</a:t>
            </a:r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336550" y="3063875"/>
            <a:ext cx="763588" cy="1411288"/>
          </a:xfrm>
          <a:custGeom>
            <a:avLst/>
            <a:gdLst>
              <a:gd name="T0" fmla="*/ 0 w 481"/>
              <a:gd name="T1" fmla="*/ 0 h 889"/>
              <a:gd name="T2" fmla="*/ 0 w 481"/>
              <a:gd name="T3" fmla="*/ 888 h 889"/>
              <a:gd name="T4" fmla="*/ 480 w 481"/>
              <a:gd name="T5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1" h="889">
                <a:moveTo>
                  <a:pt x="0" y="0"/>
                </a:moveTo>
                <a:lnTo>
                  <a:pt x="0" y="888"/>
                </a:lnTo>
                <a:lnTo>
                  <a:pt x="480" y="8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3689350" y="4435475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141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Displacement Addressing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 = A + (R)</a:t>
            </a:r>
          </a:p>
          <a:p>
            <a:r>
              <a:rPr lang="en-US" dirty="0" smtClean="0"/>
              <a:t>Address field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pPr lvl="1"/>
            <a:r>
              <a:rPr lang="en-US" dirty="0" smtClean="0"/>
              <a:t>A = base value</a:t>
            </a:r>
          </a:p>
          <a:p>
            <a:pPr lvl="1"/>
            <a:r>
              <a:rPr lang="en-US" dirty="0" smtClean="0"/>
              <a:t>R = register yang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i="1" dirty="0" smtClean="0"/>
              <a:t>displacement</a:t>
            </a:r>
          </a:p>
          <a:p>
            <a:pPr lvl="1"/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kebalikannya</a:t>
            </a:r>
            <a:endParaRPr lang="en-US" dirty="0" smtClean="0"/>
          </a:p>
          <a:p>
            <a:pPr>
              <a:buFont typeface="Monotype Sorts" pitchFamily="2" charset="2"/>
              <a:buChar char="y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Displacement Addressing Diagram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44800" y="5943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69988" y="2001838"/>
            <a:ext cx="4722812" cy="604837"/>
            <a:chOff x="913" y="1441"/>
            <a:chExt cx="2975" cy="381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13" y="1441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537" y="1446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084388" y="2078038"/>
            <a:ext cx="113576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Register R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93788" y="2078038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46388" y="1544638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Instruction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122988" y="29162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122988" y="36020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122988" y="42878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122988" y="49736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122988" y="56594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656388" y="2382838"/>
            <a:ext cx="10029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Memory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808788" y="4440238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Operand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169988" y="35258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1169988" y="42116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1169988" y="48974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169988" y="558323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246188" y="4364038"/>
            <a:ext cx="201664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Pointer to Operand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3149600" y="261778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401638" y="3143250"/>
            <a:ext cx="2754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855788" y="3144838"/>
            <a:ext cx="104156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Registers</a:t>
            </a:r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406400" y="3143250"/>
            <a:ext cx="763588" cy="1411288"/>
          </a:xfrm>
          <a:custGeom>
            <a:avLst/>
            <a:gdLst>
              <a:gd name="T0" fmla="*/ 0 w 481"/>
              <a:gd name="T1" fmla="*/ 0 h 889"/>
              <a:gd name="T2" fmla="*/ 0 w 481"/>
              <a:gd name="T3" fmla="*/ 888 h 889"/>
              <a:gd name="T4" fmla="*/ 480 w 481"/>
              <a:gd name="T5" fmla="*/ 88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1" h="889">
                <a:moveTo>
                  <a:pt x="0" y="0"/>
                </a:moveTo>
                <a:lnTo>
                  <a:pt x="0" y="888"/>
                </a:lnTo>
                <a:lnTo>
                  <a:pt x="480" y="8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3530600" y="2008188"/>
            <a:ext cx="0" cy="595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3592513" y="2043113"/>
            <a:ext cx="113877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Address A</a:t>
            </a: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4522788" y="4441825"/>
            <a:ext cx="530225" cy="4540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624388" y="4441825"/>
            <a:ext cx="29816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+</a:t>
            </a: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4749800" y="2617788"/>
            <a:ext cx="0" cy="166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5029200" y="466725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en-US" b="1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3810000" y="46672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048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Relative Addressing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displacement addressing</a:t>
            </a:r>
          </a:p>
          <a:p>
            <a:r>
              <a:rPr lang="en-US" dirty="0" smtClean="0"/>
              <a:t>R = Program counter</a:t>
            </a:r>
          </a:p>
          <a:p>
            <a:r>
              <a:rPr lang="en-US" dirty="0" smtClean="0"/>
              <a:t>EA = A + (PC)</a:t>
            </a:r>
          </a:p>
          <a:p>
            <a:r>
              <a:rPr lang="en-US" dirty="0" err="1" smtClean="0"/>
              <a:t>Ambil</a:t>
            </a:r>
            <a:r>
              <a:rPr lang="en-US" dirty="0" smtClean="0"/>
              <a:t> operand </a:t>
            </a:r>
            <a:r>
              <a:rPr lang="en-US" dirty="0" err="1" smtClean="0"/>
              <a:t>dari</a:t>
            </a:r>
            <a:r>
              <a:rPr lang="en-US" dirty="0" smtClean="0"/>
              <a:t> cell 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yang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PC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524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Tipe</a:t>
            </a:r>
            <a:r>
              <a:rPr lang="en-US" b="1" dirty="0" smtClean="0"/>
              <a:t> </a:t>
            </a:r>
            <a:r>
              <a:rPr lang="en-US" b="1" dirty="0" err="1" smtClean="0"/>
              <a:t>Instruksi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85000" lnSpcReduction="1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err="1" smtClean="0"/>
              <a:t>Instruksi-instruksi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opcode</a:t>
            </a:r>
            <a:r>
              <a:rPr lang="en-US" b="1" dirty="0" smtClean="0"/>
              <a:t>: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Data: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data:biner,desimal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endParaRPr lang="en-US" dirty="0" smtClean="0"/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Lokasi</a:t>
            </a:r>
            <a:r>
              <a:rPr lang="en-US" b="1" dirty="0" smtClean="0"/>
              <a:t> Operand: </a:t>
            </a:r>
            <a:r>
              <a:rPr lang="en-US" dirty="0" err="1" smtClean="0"/>
              <a:t>memori</a:t>
            </a:r>
            <a:r>
              <a:rPr lang="en-US" dirty="0" smtClean="0"/>
              <a:t>, register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sebagianya</a:t>
            </a:r>
            <a:endParaRPr lang="en-US" dirty="0" smtClean="0"/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Pengalamatan</a:t>
            </a:r>
            <a:r>
              <a:rPr lang="en-US" b="1" dirty="0" smtClean="0"/>
              <a:t> Operand: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operand (</a:t>
            </a:r>
            <a:r>
              <a:rPr lang="en-US" dirty="0" err="1" smtClean="0"/>
              <a:t>alamat</a:t>
            </a:r>
            <a:r>
              <a:rPr lang="en-US" dirty="0" smtClean="0"/>
              <a:t>)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Panjang</a:t>
            </a:r>
            <a:r>
              <a:rPr lang="en-US" b="1" dirty="0" smtClean="0"/>
              <a:t> </a:t>
            </a:r>
            <a:r>
              <a:rPr lang="en-US" b="1" dirty="0" err="1" smtClean="0"/>
              <a:t>Instruksi</a:t>
            </a:r>
            <a:r>
              <a:rPr lang="en-US" b="1" dirty="0" smtClean="0"/>
              <a:t>: </a:t>
            </a:r>
            <a:r>
              <a:rPr lang="en-US" dirty="0" err="1" smtClean="0"/>
              <a:t>satu</a:t>
            </a:r>
            <a:r>
              <a:rPr lang="en-US" dirty="0" smtClean="0"/>
              <a:t> byte, </a:t>
            </a:r>
            <a:r>
              <a:rPr lang="en-US" dirty="0" err="1" smtClean="0"/>
              <a:t>dua</a:t>
            </a:r>
            <a:r>
              <a:rPr lang="en-US" dirty="0" smtClean="0"/>
              <a:t> byte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endParaRPr lang="en-US" b="1" dirty="0" smtClean="0"/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Jumlah</a:t>
            </a:r>
            <a:r>
              <a:rPr lang="en-US" b="1" dirty="0" smtClean="0"/>
              <a:t> Medan </a:t>
            </a:r>
            <a:r>
              <a:rPr lang="en-US" b="1" dirty="0" err="1" smtClean="0"/>
              <a:t>alamat</a:t>
            </a:r>
            <a:r>
              <a:rPr lang="en-US" b="1" dirty="0" smtClean="0"/>
              <a:t>: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,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,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err="1" smtClean="0"/>
              <a:t>Instruksi-instruksi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delapan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: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transfer </a:t>
            </a:r>
            <a:r>
              <a:rPr lang="en-US" b="1" dirty="0" err="1" smtClean="0"/>
              <a:t>data</a:t>
            </a:r>
            <a:r>
              <a:rPr lang="en-US" dirty="0" err="1" smtClean="0"/>
              <a:t>:instruksi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menyalin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register/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</a:t>
            </a:r>
            <a:r>
              <a:rPr lang="en-US" b="1" dirty="0" err="1" smtClean="0"/>
              <a:t>aritmetika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aritmetika</a:t>
            </a:r>
            <a:endParaRPr lang="en-US" dirty="0" smtClean="0"/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</a:t>
            </a:r>
            <a:r>
              <a:rPr lang="en-US" b="1" dirty="0" err="1" smtClean="0"/>
              <a:t>Logika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transfer </a:t>
            </a:r>
            <a:r>
              <a:rPr lang="en-US" b="1" dirty="0" err="1" smtClean="0"/>
              <a:t>kontrol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modifikasi</a:t>
            </a:r>
            <a:r>
              <a:rPr lang="en-US" dirty="0" smtClean="0"/>
              <a:t>/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program.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I/O: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transfer </a:t>
            </a:r>
            <a:r>
              <a:rPr lang="en-US" dirty="0" err="1" smtClean="0"/>
              <a:t>antara</a:t>
            </a:r>
            <a:r>
              <a:rPr lang="en-US" dirty="0" smtClean="0"/>
              <a:t> peripheral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(CPU/</a:t>
            </a:r>
            <a:r>
              <a:rPr lang="en-US" dirty="0" err="1" smtClean="0"/>
              <a:t>memori</a:t>
            </a:r>
            <a:r>
              <a:rPr lang="en-US" dirty="0" smtClean="0"/>
              <a:t>)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</a:t>
            </a:r>
            <a:r>
              <a:rPr lang="en-US" b="1" dirty="0" err="1" smtClean="0"/>
              <a:t>Manipulasi</a:t>
            </a:r>
            <a:r>
              <a:rPr lang="en-US" b="1" dirty="0" smtClean="0"/>
              <a:t> String: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manipulasi</a:t>
            </a:r>
            <a:r>
              <a:rPr lang="en-US" dirty="0" smtClean="0"/>
              <a:t> string byte, word, double word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translate: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konversi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format </a:t>
            </a:r>
            <a:r>
              <a:rPr lang="en-US" dirty="0" err="1" smtClean="0"/>
              <a:t>ke</a:t>
            </a:r>
            <a:r>
              <a:rPr lang="en-US" dirty="0" smtClean="0"/>
              <a:t> format lain.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b="1" dirty="0" err="1" smtClean="0"/>
              <a:t>Instruksi</a:t>
            </a:r>
            <a:r>
              <a:rPr lang="en-US" b="1" dirty="0" smtClean="0"/>
              <a:t> </a:t>
            </a:r>
            <a:r>
              <a:rPr lang="en-US" b="1" dirty="0" err="1" smtClean="0"/>
              <a:t>kontrol</a:t>
            </a:r>
            <a:r>
              <a:rPr lang="en-US" b="1" dirty="0" smtClean="0"/>
              <a:t> </a:t>
            </a:r>
            <a:r>
              <a:rPr lang="en-US" b="1" dirty="0" err="1" smtClean="0"/>
              <a:t>prosesor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8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8150"/>
          </a:xfrm>
        </p:spPr>
        <p:txBody>
          <a:bodyPr>
            <a:normAutofit fontScale="90000"/>
          </a:bodyPr>
          <a:lstStyle/>
          <a:p>
            <a:r>
              <a:rPr lang="en-US" sz="2400" b="1" smtClean="0"/>
              <a:t>&gt;&gt; Tabel beberapa contoh instruksi untuk setiap jenis instruksi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784249"/>
              </p:ext>
            </p:extLst>
          </p:nvPr>
        </p:nvGraphicFramePr>
        <p:xfrm>
          <a:off x="457200" y="16764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Transfer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Mentransfer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sumber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tujuan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Mentransfer</a:t>
                      </a:r>
                      <a:r>
                        <a:rPr lang="en-US" sz="1400" dirty="0" smtClean="0"/>
                        <a:t> 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memori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register CPU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Mentransfer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register CPU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memori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Mentransfer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sumber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stack (</a:t>
                      </a:r>
                      <a:r>
                        <a:rPr lang="en-US" sz="1400" dirty="0" err="1" smtClean="0"/>
                        <a:t>puncak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Mentransfer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stack (</a:t>
                      </a:r>
                      <a:r>
                        <a:rPr lang="en-US" sz="1400" dirty="0" err="1" smtClean="0"/>
                        <a:t>puncak</a:t>
                      </a:r>
                      <a:r>
                        <a:rPr lang="en-US" sz="1400" dirty="0" smtClean="0"/>
                        <a:t>)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tujuan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XCHG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Tukar;menukar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sumber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tujuan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Reset </a:t>
                      </a:r>
                      <a:r>
                        <a:rPr lang="en-US" sz="1400" dirty="0" err="1" smtClean="0"/>
                        <a:t>tujuan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semua</a:t>
                      </a:r>
                      <a:r>
                        <a:rPr lang="en-US" sz="1400" dirty="0" smtClean="0"/>
                        <a:t> bit “0”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</a:t>
                      </a:r>
                      <a:r>
                        <a:rPr lang="en-US" sz="1400" dirty="0" err="1" smtClean="0"/>
                        <a:t>tujuan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semua</a:t>
                      </a:r>
                      <a:r>
                        <a:rPr lang="en-US" sz="1400" dirty="0" smtClean="0"/>
                        <a:t> bit “1”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11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&gt;&gt; </a:t>
            </a: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beberapa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contoh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instruksi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setiap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jenis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instruksi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lanjutan</a:t>
            </a:r>
            <a:r>
              <a:rPr lang="en-US" sz="2400" b="1" dirty="0" smtClean="0"/>
              <a:t> (1)</a:t>
            </a:r>
            <a:endParaRPr lang="en-US" sz="2400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344395"/>
              </p:ext>
            </p:extLst>
          </p:nvPr>
        </p:nvGraphicFramePr>
        <p:xfrm>
          <a:off x="428625" y="1571625"/>
          <a:ext cx="8229600" cy="4816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8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Aritmetika</a:t>
                      </a:r>
                      <a:endParaRPr lang="en-US" sz="18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ADD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Jumlah;hitung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dua</a:t>
                      </a:r>
                      <a:r>
                        <a:rPr lang="en-US" sz="1400" dirty="0" smtClean="0"/>
                        <a:t>-operand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ADC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carry; </a:t>
                      </a:r>
                      <a:r>
                        <a:rPr lang="en-US" sz="1400" dirty="0" err="1" smtClean="0"/>
                        <a:t>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dua</a:t>
                      </a:r>
                      <a:r>
                        <a:rPr lang="en-US" sz="1400" dirty="0" smtClean="0"/>
                        <a:t> operand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bit ‘carry’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51822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Kurang</a:t>
                      </a:r>
                      <a:r>
                        <a:rPr lang="en-US" sz="1400" dirty="0" smtClean="0"/>
                        <a:t>; </a:t>
                      </a:r>
                      <a:r>
                        <a:rPr lang="en-US" sz="1400" dirty="0" err="1" smtClean="0"/>
                        <a:t>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selisih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SUBB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Kurang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borrow; </a:t>
                      </a:r>
                      <a:r>
                        <a:rPr lang="en-US" sz="1400" dirty="0" err="1" smtClean="0"/>
                        <a:t>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selisih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dengan</a:t>
                      </a:r>
                      <a:r>
                        <a:rPr lang="en-US" sz="1400" baseline="0" dirty="0" smtClean="0"/>
                        <a:t> ‘borrow’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MUL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Perkalian;hitung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hasil</a:t>
                      </a:r>
                      <a:r>
                        <a:rPr lang="en-US" sz="1400" dirty="0" smtClean="0"/>
                        <a:t> kali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DIV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Pembagian</a:t>
                      </a:r>
                      <a:r>
                        <a:rPr lang="en-US" sz="1400" dirty="0" smtClean="0"/>
                        <a:t>; </a:t>
                      </a:r>
                      <a:r>
                        <a:rPr lang="en-US" sz="1400" dirty="0" err="1" smtClean="0"/>
                        <a:t>hitung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hasil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bagi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sisa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pembagian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bilangan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51822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NEG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Negate; </a:t>
                      </a:r>
                      <a:r>
                        <a:rPr lang="en-US" sz="1400" dirty="0" err="1" smtClean="0"/>
                        <a:t>ganti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tanda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Increment; </a:t>
                      </a:r>
                      <a:r>
                        <a:rPr lang="en-US" sz="1400" dirty="0" err="1" smtClean="0"/>
                        <a:t>tambahkan</a:t>
                      </a:r>
                      <a:r>
                        <a:rPr lang="en-US" sz="1400" dirty="0" smtClean="0"/>
                        <a:t> 1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operand 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DEC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Decrement; </a:t>
                      </a:r>
                      <a:r>
                        <a:rPr lang="en-US" sz="1400" dirty="0" err="1" smtClean="0"/>
                        <a:t>kurangkan</a:t>
                      </a:r>
                      <a:r>
                        <a:rPr lang="en-US" sz="1400" dirty="0" smtClean="0"/>
                        <a:t> 1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3708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SHIFT A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 </a:t>
                      </a:r>
                      <a:r>
                        <a:rPr lang="en-US" sz="1400" dirty="0" err="1" smtClean="0"/>
                        <a:t>arithmatic</a:t>
                      </a:r>
                      <a:r>
                        <a:rPr lang="en-US" sz="1400" dirty="0" smtClean="0"/>
                        <a:t>; </a:t>
                      </a:r>
                      <a:r>
                        <a:rPr lang="en-US" sz="1400" dirty="0" err="1" smtClean="0"/>
                        <a:t>geser</a:t>
                      </a:r>
                      <a:r>
                        <a:rPr lang="en-US" sz="1400" dirty="0" smtClean="0"/>
                        <a:t> operand (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kiri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kanan</a:t>
                      </a:r>
                      <a:r>
                        <a:rPr lang="en-US" sz="1400" dirty="0" smtClean="0"/>
                        <a:t>)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tanda</a:t>
                      </a:r>
                      <a:endParaRPr lang="en-US" sz="140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6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mtClean="0"/>
              <a:t>&gt;&gt; Tabel beberapa contoh instruksi untuk setiap jenis instruksi lanjutan (2)</a:t>
            </a:r>
            <a:endParaRPr lang="en-US" sz="2400" smtClean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362986"/>
              </p:ext>
            </p:extLst>
          </p:nvPr>
        </p:nvGraphicFramePr>
        <p:xfrm>
          <a:off x="500063" y="2071688"/>
          <a:ext cx="8229600" cy="392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87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</a:tr>
              <a:tr h="37087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Logika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komplemenkan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komplemen</a:t>
                      </a:r>
                      <a:r>
                        <a:rPr lang="en-US" sz="1400" dirty="0" smtClean="0"/>
                        <a:t> 1) operand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3708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Lakukan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operasi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logika</a:t>
                      </a:r>
                      <a:r>
                        <a:rPr lang="en-US" sz="1400" dirty="0" smtClean="0"/>
                        <a:t> OR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37087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AND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Lakukan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operasi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logika</a:t>
                      </a:r>
                      <a:r>
                        <a:rPr lang="en-US" sz="1400" dirty="0" smtClean="0"/>
                        <a:t> AND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37087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XOR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Lakukan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operasi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logika</a:t>
                      </a:r>
                      <a:r>
                        <a:rPr lang="en-US" sz="1400" dirty="0" smtClean="0"/>
                        <a:t> ‘exclusive-OR’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operand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37087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SHIFT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Geser</a:t>
                      </a:r>
                      <a:r>
                        <a:rPr lang="en-US" sz="1400" dirty="0" smtClean="0"/>
                        <a:t> operand (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kiri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kanan</a:t>
                      </a:r>
                      <a:r>
                        <a:rPr lang="en-US" sz="1400" dirty="0" smtClean="0"/>
                        <a:t>) sis bit </a:t>
                      </a:r>
                      <a:r>
                        <a:rPr lang="en-US" sz="1400" dirty="0" err="1" smtClean="0"/>
                        <a:t>kosong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‘0’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51820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ROT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Rotasi;geser</a:t>
                      </a:r>
                      <a:r>
                        <a:rPr lang="en-US" sz="1400" baseline="0" dirty="0" smtClean="0"/>
                        <a:t> operand (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kiri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atau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kanan</a:t>
                      </a:r>
                      <a:r>
                        <a:rPr lang="en-US" sz="1400" baseline="0" dirty="0" smtClean="0"/>
                        <a:t>) </a:t>
                      </a:r>
                      <a:r>
                        <a:rPr lang="en-US" sz="1400" baseline="0" dirty="0" err="1" smtClean="0"/>
                        <a:t>dengan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berputar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51820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Uji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kondisi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pengaruhi</a:t>
                      </a:r>
                      <a:r>
                        <a:rPr lang="en-US" sz="1400" dirty="0" smtClean="0"/>
                        <a:t> flag yang </a:t>
                      </a:r>
                      <a:r>
                        <a:rPr lang="en-US" sz="1400" dirty="0" err="1" smtClean="0"/>
                        <a:t>relevan</a:t>
                      </a:r>
                      <a:endParaRPr lang="en-US" sz="1400" dirty="0"/>
                    </a:p>
                  </a:txBody>
                  <a:tcPr marT="45724" marB="45724"/>
                </a:tc>
              </a:tr>
              <a:tr h="51820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152400"/>
            <a:ext cx="8204200" cy="838200"/>
          </a:xfrm>
        </p:spPr>
        <p:txBody>
          <a:bodyPr/>
          <a:lstStyle/>
          <a:p>
            <a:r>
              <a:rPr lang="en-US" b="1" dirty="0"/>
              <a:t>Immediate Addressing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457200" y="1066800"/>
            <a:ext cx="8178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 </a:t>
            </a:r>
            <a:r>
              <a:rPr lang="en-US" dirty="0" err="1"/>
              <a:t>p</a:t>
            </a:r>
            <a:r>
              <a:rPr lang="en-US" dirty="0" err="1" smtClean="0"/>
              <a:t>engalamatan</a:t>
            </a:r>
            <a:r>
              <a:rPr lang="en-US" dirty="0" smtClean="0"/>
              <a:t> immediate </a:t>
            </a:r>
            <a:r>
              <a:rPr lang="en-US" dirty="0" err="1" smtClean="0"/>
              <a:t>merupakan</a:t>
            </a:r>
            <a:r>
              <a:rPr lang="en-US" dirty="0" smtClean="0"/>
              <a:t> mode </a:t>
            </a:r>
            <a:r>
              <a:rPr lang="en-US" dirty="0" err="1" smtClean="0"/>
              <a:t>pengalamatan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operand.</a:t>
            </a:r>
          </a:p>
          <a:p>
            <a:r>
              <a:rPr lang="en-US" dirty="0" smtClean="0"/>
              <a:t>Operand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 smtClean="0"/>
          </a:p>
          <a:p>
            <a:r>
              <a:rPr lang="en-US" dirty="0" smtClean="0"/>
              <a:t>Operand = address field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ADD #5,R1</a:t>
            </a:r>
          </a:p>
          <a:p>
            <a:pPr lvl="1"/>
            <a:r>
              <a:rPr lang="en-US" dirty="0" smtClean="0"/>
              <a:t>ADD 5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R1.</a:t>
            </a:r>
          </a:p>
          <a:p>
            <a:pPr lvl="1"/>
            <a:r>
              <a:rPr lang="en-US" dirty="0" smtClean="0"/>
              <a:t>5 </a:t>
            </a:r>
            <a:r>
              <a:rPr lang="en-US" dirty="0" err="1" smtClean="0"/>
              <a:t>merupakan</a:t>
            </a:r>
            <a:r>
              <a:rPr lang="en-US" dirty="0" smtClean="0"/>
              <a:t> operand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memory yang </a:t>
            </a:r>
            <a:r>
              <a:rPr lang="en-US" dirty="0" err="1" smtClean="0"/>
              <a:t>direferensikan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fetch data.</a:t>
            </a:r>
          </a:p>
          <a:p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fleksibel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operand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095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&gt;&gt; </a:t>
            </a: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beberapa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contoh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instruksi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setiap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jenis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instruksi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b="1" dirty="0" err="1" smtClean="0"/>
              <a:t>lanjutan</a:t>
            </a:r>
            <a:r>
              <a:rPr lang="en-US" sz="2400" b="1" dirty="0" smtClean="0"/>
              <a:t> (3)</a:t>
            </a:r>
            <a:endParaRPr lang="en-US" sz="2400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110711"/>
              </p:ext>
            </p:extLst>
          </p:nvPr>
        </p:nvGraphicFramePr>
        <p:xfrm>
          <a:off x="428625" y="1411829"/>
          <a:ext cx="8229600" cy="506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1814554"/>
                <a:gridCol w="1285884"/>
                <a:gridCol w="4657700"/>
              </a:tblGrid>
              <a:tr h="37088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</a:tr>
              <a:tr h="37088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Transfer </a:t>
                      </a:r>
                      <a:r>
                        <a:rPr lang="en-US" sz="1800" b="1" dirty="0" err="1" smtClean="0"/>
                        <a:t>Kontrol</a:t>
                      </a:r>
                      <a:endParaRPr lang="en-US" sz="1800" b="1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JUMP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/>
                        <a:t>branch;:</a:t>
                      </a:r>
                      <a:r>
                        <a:rPr lang="en-US" sz="1400" dirty="0" err="1" smtClean="0"/>
                        <a:t>masukkan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alamat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ditetapkan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PC; </a:t>
                      </a:r>
                      <a:r>
                        <a:rPr lang="en-US" sz="1400" baseline="0" dirty="0" err="1" smtClean="0"/>
                        <a:t>cabang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tak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bersyarat</a:t>
                      </a:r>
                      <a:r>
                        <a:rPr lang="en-US" sz="1400" baseline="0" dirty="0" smtClean="0"/>
                        <a:t> (unconditional transfer)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5182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JUMPIF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/>
                        <a:t>Bercabang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kondisi;masukkan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alamat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ditetapkan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PC </a:t>
                      </a:r>
                      <a:r>
                        <a:rPr lang="en-US" sz="1400" baseline="0" dirty="0" err="1" smtClean="0"/>
                        <a:t>hanya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jika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kondisi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ditetapkan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terpenuhi;conditional</a:t>
                      </a:r>
                      <a:r>
                        <a:rPr lang="en-US" sz="1400" baseline="0" dirty="0" smtClean="0"/>
                        <a:t> transfer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7316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JUMPSUB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/>
                        <a:t>CALL;simpan</a:t>
                      </a:r>
                      <a:r>
                        <a:rPr lang="en-US" sz="1400" dirty="0" smtClean="0"/>
                        <a:t> ‘program control status’ yang </a:t>
                      </a:r>
                      <a:r>
                        <a:rPr lang="en-US" sz="1400" dirty="0" err="1" smtClean="0"/>
                        <a:t>sekarang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masukkan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alamat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PC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5182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i="1" dirty="0" err="1" smtClean="0"/>
                        <a:t>RETURN;unsave</a:t>
                      </a:r>
                      <a:r>
                        <a:rPr lang="en-US" sz="1400" i="1" dirty="0" smtClean="0"/>
                        <a:t>(restore)</a:t>
                      </a:r>
                      <a:r>
                        <a:rPr lang="en-US" sz="1400" i="0" dirty="0" smtClean="0"/>
                        <a:t>’program</a:t>
                      </a:r>
                      <a:r>
                        <a:rPr lang="en-US" sz="1400" i="0" baseline="0" dirty="0" smtClean="0"/>
                        <a:t> control  status’ (</a:t>
                      </a:r>
                      <a:r>
                        <a:rPr lang="en-US" sz="1400" i="0" baseline="0" dirty="0" err="1" smtClean="0"/>
                        <a:t>dari</a:t>
                      </a:r>
                      <a:r>
                        <a:rPr lang="en-US" sz="1400" i="0" baseline="0" dirty="0" smtClean="0"/>
                        <a:t> stack) </a:t>
                      </a:r>
                      <a:r>
                        <a:rPr lang="en-US" sz="1400" i="0" baseline="0" dirty="0" err="1" smtClean="0"/>
                        <a:t>ke</a:t>
                      </a:r>
                      <a:r>
                        <a:rPr lang="en-US" sz="1400" i="0" baseline="0" dirty="0" smtClean="0"/>
                        <a:t> PC </a:t>
                      </a:r>
                      <a:r>
                        <a:rPr lang="en-US" sz="1400" i="0" baseline="0" dirty="0" err="1" smtClean="0"/>
                        <a:t>dan</a:t>
                      </a:r>
                      <a:r>
                        <a:rPr lang="en-US" sz="1400" i="0" baseline="0" dirty="0" smtClean="0"/>
                        <a:t> register/flag yang </a:t>
                      </a:r>
                      <a:r>
                        <a:rPr lang="en-US" sz="1400" i="0" baseline="0" dirty="0" err="1" smtClean="0"/>
                        <a:t>relevan</a:t>
                      </a:r>
                      <a:r>
                        <a:rPr lang="en-US" sz="1400" i="0" baseline="0" dirty="0" smtClean="0"/>
                        <a:t>.</a:t>
                      </a:r>
                      <a:endParaRPr lang="en-US" sz="1400" i="1" dirty="0"/>
                    </a:p>
                  </a:txBody>
                  <a:tcPr marT="45726" marB="45726"/>
                </a:tc>
              </a:tr>
              <a:tr h="51822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Interupsi;melakukan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interupsi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software;simpan</a:t>
                      </a:r>
                      <a:r>
                        <a:rPr lang="en-US" sz="1400" dirty="0" smtClean="0"/>
                        <a:t> ‘status </a:t>
                      </a:r>
                      <a:r>
                        <a:rPr lang="en-US" sz="1400" dirty="0" err="1" smtClean="0"/>
                        <a:t>kontrol</a:t>
                      </a:r>
                      <a:r>
                        <a:rPr lang="en-US" sz="1400" dirty="0" smtClean="0"/>
                        <a:t> program’(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stack)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masukkan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alamat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sesuai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kode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i="1" dirty="0" smtClean="0"/>
                        <a:t>(vector) </a:t>
                      </a:r>
                      <a:r>
                        <a:rPr lang="en-US" sz="1400" i="0" dirty="0" err="1" smtClean="0"/>
                        <a:t>ke</a:t>
                      </a:r>
                      <a:r>
                        <a:rPr lang="en-US" sz="1400" i="0" dirty="0" smtClean="0"/>
                        <a:t> PC</a:t>
                      </a:r>
                      <a:endParaRPr lang="en-US" sz="1400" i="1" dirty="0" smtClean="0"/>
                    </a:p>
                  </a:txBody>
                  <a:tcPr marT="45726" marB="45726"/>
                </a:tc>
              </a:tr>
              <a:tr h="7316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IRET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/>
                        <a:t>Interrupt </a:t>
                      </a:r>
                      <a:r>
                        <a:rPr lang="en-US" sz="1400" dirty="0" err="1" smtClean="0"/>
                        <a:t>return;ambil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kembali</a:t>
                      </a:r>
                      <a:r>
                        <a:rPr lang="en-US" sz="1400" baseline="0" dirty="0" smtClean="0"/>
                        <a:t> ‘status program </a:t>
                      </a:r>
                      <a:r>
                        <a:rPr lang="en-US" sz="1400" baseline="0" dirty="0" err="1" smtClean="0"/>
                        <a:t>kontrol</a:t>
                      </a:r>
                      <a:r>
                        <a:rPr lang="en-US" sz="1400" baseline="0" dirty="0" smtClean="0"/>
                        <a:t>’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stack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PC </a:t>
                      </a:r>
                      <a:r>
                        <a:rPr lang="en-US" sz="1400" baseline="0" dirty="0" err="1" smtClean="0"/>
                        <a:t>serta</a:t>
                      </a:r>
                      <a:r>
                        <a:rPr lang="en-US" sz="1400" baseline="0" dirty="0" smtClean="0"/>
                        <a:t> register-register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flag yang </a:t>
                      </a:r>
                      <a:r>
                        <a:rPr lang="en-US" sz="1400" baseline="0" dirty="0" err="1" smtClean="0"/>
                        <a:t>relevan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lainnya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 marT="45726" marB="45726"/>
                </a:tc>
              </a:tr>
              <a:tr h="7316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LOOP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 smtClean="0"/>
                        <a:t>Iterasi;turunkan</a:t>
                      </a:r>
                      <a:r>
                        <a:rPr lang="en-US" sz="1400" dirty="0" smtClean="0"/>
                        <a:t>(decrement) </a:t>
                      </a:r>
                      <a:r>
                        <a:rPr lang="en-US" sz="1400" dirty="0" err="1" smtClean="0"/>
                        <a:t>isi</a:t>
                      </a:r>
                      <a:r>
                        <a:rPr lang="en-US" sz="1400" dirty="0" smtClean="0"/>
                        <a:t> register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1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uji</a:t>
                      </a:r>
                      <a:r>
                        <a:rPr lang="en-US" sz="1400" dirty="0" smtClean="0"/>
                        <a:t> non-</a:t>
                      </a:r>
                      <a:r>
                        <a:rPr lang="en-US" sz="1400" dirty="0" err="1" smtClean="0"/>
                        <a:t>zero;jika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tercapai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masukkan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alamat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ditetapkan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PC.</a:t>
                      </a:r>
                      <a:endParaRPr lang="en-US" sz="140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54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mtClean="0"/>
              <a:t>&gt;&gt; Tabel beberapa contoh instruksi untuk setiap jenis instruksi lanjutan (4)</a:t>
            </a:r>
            <a:endParaRPr lang="en-US" sz="240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729955"/>
              </p:ext>
            </p:extLst>
          </p:nvPr>
        </p:nvGraphicFramePr>
        <p:xfrm>
          <a:off x="428625" y="2000250"/>
          <a:ext cx="8229600" cy="341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90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</a:tr>
              <a:tr h="37090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Instruksi</a:t>
                      </a:r>
                      <a:r>
                        <a:rPr lang="en-US" sz="1800" b="1" dirty="0" smtClean="0"/>
                        <a:t> input/output</a:t>
                      </a:r>
                      <a:endParaRPr lang="en-US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Input;baca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port/</a:t>
                      </a:r>
                      <a:r>
                        <a:rPr lang="en-US" sz="1400" dirty="0" err="1" smtClean="0"/>
                        <a:t>divais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register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terlibat</a:t>
                      </a:r>
                      <a:endParaRPr lang="en-US" sz="1400" dirty="0"/>
                    </a:p>
                  </a:txBody>
                  <a:tcPr marT="45728" marB="45728"/>
                </a:tc>
              </a:tr>
              <a:tr h="6401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OUT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Output; </a:t>
                      </a:r>
                      <a:r>
                        <a:rPr lang="en-US" sz="1400" dirty="0" err="1" smtClean="0"/>
                        <a:t>tulis</a:t>
                      </a:r>
                      <a:r>
                        <a:rPr lang="en-US" sz="1400" dirty="0" smtClean="0"/>
                        <a:t> data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register yang </a:t>
                      </a:r>
                      <a:r>
                        <a:rPr lang="en-US" sz="1400" dirty="0" err="1" smtClean="0"/>
                        <a:t>ditetapkan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telibat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suatu</a:t>
                      </a:r>
                      <a:r>
                        <a:rPr lang="en-US" sz="1400" dirty="0" smtClean="0"/>
                        <a:t> port/</a:t>
                      </a:r>
                      <a:r>
                        <a:rPr lang="en-US" sz="1400" dirty="0" err="1" smtClean="0"/>
                        <a:t>divais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T="45728" marB="45728"/>
                </a:tc>
              </a:tr>
              <a:tr h="51825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I/O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Baca status </a:t>
                      </a:r>
                      <a:r>
                        <a:rPr lang="en-US" sz="1400" dirty="0" err="1" smtClean="0"/>
                        <a:t>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subsistem</a:t>
                      </a:r>
                      <a:r>
                        <a:rPr lang="en-US" sz="1400" dirty="0" smtClean="0"/>
                        <a:t> I/O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set </a:t>
                      </a:r>
                      <a:r>
                        <a:rPr lang="en-US" sz="1400" dirty="0" err="1" smtClean="0"/>
                        <a:t>kondisi</a:t>
                      </a:r>
                      <a:r>
                        <a:rPr lang="en-US" sz="1400" dirty="0" smtClean="0"/>
                        <a:t> flag</a:t>
                      </a:r>
                      <a:endParaRPr lang="en-US" sz="1400" dirty="0"/>
                    </a:p>
                  </a:txBody>
                  <a:tcPr marT="45728" marB="45728"/>
                </a:tc>
              </a:tr>
              <a:tr h="37090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START I/O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Sinyal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prosesor</a:t>
                      </a:r>
                      <a:r>
                        <a:rPr lang="en-US" sz="1400" dirty="0" smtClean="0"/>
                        <a:t> I/O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atau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i="1" baseline="0" dirty="0" smtClean="0"/>
                        <a:t>data channel)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untuk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memulai</a:t>
                      </a:r>
                      <a:r>
                        <a:rPr lang="en-US" sz="1400" i="0" baseline="0" dirty="0" smtClean="0"/>
                        <a:t> program I/O (</a:t>
                      </a:r>
                      <a:r>
                        <a:rPr lang="en-US" sz="1400" i="0" baseline="0" dirty="0" err="1" smtClean="0"/>
                        <a:t>perintah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untuk</a:t>
                      </a:r>
                      <a:r>
                        <a:rPr lang="en-US" sz="1400" i="0" baseline="0" dirty="0" smtClean="0"/>
                        <a:t> program I/O)</a:t>
                      </a:r>
                      <a:endParaRPr lang="en-US" sz="1400" dirty="0"/>
                    </a:p>
                  </a:txBody>
                  <a:tcPr marT="45728" marB="45728"/>
                </a:tc>
              </a:tr>
              <a:tr h="51825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HALT I/O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Sinyal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prosesor</a:t>
                      </a:r>
                      <a:r>
                        <a:rPr lang="en-US" sz="1400" dirty="0" smtClean="0"/>
                        <a:t> I/O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atau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i="1" baseline="0" dirty="0" smtClean="0"/>
                        <a:t>data channel)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untuk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membatalkan</a:t>
                      </a:r>
                      <a:r>
                        <a:rPr lang="en-US" sz="1400" i="0" baseline="0" dirty="0" smtClean="0"/>
                        <a:t> program I/O (</a:t>
                      </a:r>
                      <a:r>
                        <a:rPr lang="en-US" sz="1400" i="0" baseline="0" dirty="0" err="1" smtClean="0"/>
                        <a:t>perintah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untuk</a:t>
                      </a:r>
                      <a:r>
                        <a:rPr lang="en-US" sz="1400" i="0" baseline="0" dirty="0" smtClean="0"/>
                        <a:t> program I/O)</a:t>
                      </a:r>
                      <a:r>
                        <a:rPr lang="en-US" sz="1400" i="0" baseline="0" dirty="0" err="1" smtClean="0"/>
                        <a:t>dalam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1" baseline="0" dirty="0" smtClean="0"/>
                        <a:t>progress</a:t>
                      </a:r>
                      <a:endParaRPr lang="en-US" sz="1400" dirty="0" smtClean="0"/>
                    </a:p>
                  </a:txBody>
                  <a:tcPr marT="45728" marB="457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mtClean="0"/>
              <a:t>&gt;&gt; Tabel beberapa contoh instruksi untuk setiap jenis instruksi lanjutan (5)</a:t>
            </a:r>
            <a:endParaRPr lang="en-US" sz="240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326601"/>
              </p:ext>
            </p:extLst>
          </p:nvPr>
        </p:nvGraphicFramePr>
        <p:xfrm>
          <a:off x="428625" y="2143125"/>
          <a:ext cx="8229600" cy="222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7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Manipulasi</a:t>
                      </a:r>
                      <a:r>
                        <a:rPr lang="en-US" sz="1800" b="1" baseline="0" dirty="0" smtClean="0"/>
                        <a:t> String</a:t>
                      </a:r>
                      <a:endParaRPr lang="en-US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MOVS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Salin</a:t>
                      </a:r>
                      <a:r>
                        <a:rPr lang="en-US" sz="1400" baseline="0" dirty="0" smtClean="0"/>
                        <a:t> (move) byte </a:t>
                      </a:r>
                      <a:r>
                        <a:rPr lang="en-US" sz="1400" baseline="0" dirty="0" err="1" smtClean="0"/>
                        <a:t>atau</a:t>
                      </a:r>
                      <a:r>
                        <a:rPr lang="en-US" sz="1400" baseline="0" dirty="0" smtClean="0"/>
                        <a:t> words string</a:t>
                      </a:r>
                      <a:endParaRPr lang="en-US" sz="14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LODS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Salin</a:t>
                      </a:r>
                      <a:r>
                        <a:rPr lang="en-US" sz="1400" dirty="0" smtClean="0"/>
                        <a:t> (load) byte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word string</a:t>
                      </a:r>
                      <a:endParaRPr lang="en-US" sz="14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CMPS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Bandingkan</a:t>
                      </a:r>
                      <a:r>
                        <a:rPr lang="en-US" sz="1400" dirty="0" smtClean="0"/>
                        <a:t> byte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word string</a:t>
                      </a:r>
                      <a:endParaRPr lang="en-US" sz="14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STOS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Simpan</a:t>
                      </a:r>
                      <a:r>
                        <a:rPr lang="en-US" sz="1400" dirty="0" smtClean="0"/>
                        <a:t> (store) byte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word string</a:t>
                      </a:r>
                      <a:endParaRPr lang="en-US" sz="14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SCAS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Scan byte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word string</a:t>
                      </a:r>
                      <a:endParaRPr lang="en-US" sz="14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5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mtClean="0"/>
              <a:t>&gt;&gt; Tabel beberapa contoh instruksi untuk setiap jenis instruksi lanjutan (6)</a:t>
            </a:r>
            <a:endParaRPr lang="en-US" sz="240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152583"/>
              </p:ext>
            </p:extLst>
          </p:nvPr>
        </p:nvGraphicFramePr>
        <p:xfrm>
          <a:off x="457200" y="1676400"/>
          <a:ext cx="8229600" cy="4592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000264"/>
                <a:gridCol w="1285884"/>
                <a:gridCol w="4471990"/>
              </a:tblGrid>
              <a:tr h="37086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tipe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instruksi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</a:tr>
              <a:tr h="37086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Translate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XLAT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Translate; </a:t>
                      </a:r>
                      <a:r>
                        <a:rPr lang="en-US" sz="1400" dirty="0" err="1" smtClean="0"/>
                        <a:t>ubah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kode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diberikan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bentuk</a:t>
                      </a:r>
                      <a:r>
                        <a:rPr lang="en-US" sz="1400" dirty="0" smtClean="0"/>
                        <a:t> yang lain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table </a:t>
                      </a:r>
                      <a:r>
                        <a:rPr lang="en-US" sz="1400" i="1" dirty="0" smtClean="0"/>
                        <a:t>lookup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5181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HLT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i="1" dirty="0" err="1" smtClean="0"/>
                        <a:t>Halt</a:t>
                      </a:r>
                      <a:r>
                        <a:rPr lang="en-US" sz="1400" i="0" dirty="0" err="1" smtClean="0"/>
                        <a:t>;hentikan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siklus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instruksi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instruksi</a:t>
                      </a:r>
                      <a:r>
                        <a:rPr lang="en-US" sz="1400" i="0" dirty="0" smtClean="0"/>
                        <a:t> (</a:t>
                      </a:r>
                      <a:r>
                        <a:rPr lang="en-US" sz="1400" i="0" dirty="0" err="1" smtClean="0"/>
                        <a:t>pemrosesan</a:t>
                      </a:r>
                      <a:r>
                        <a:rPr lang="en-US" sz="1400" i="0" dirty="0" smtClean="0"/>
                        <a:t>)</a:t>
                      </a:r>
                      <a:endParaRPr lang="en-US" sz="1400" i="0" dirty="0"/>
                    </a:p>
                  </a:txBody>
                  <a:tcPr marT="45723" marB="45723"/>
                </a:tc>
              </a:tr>
              <a:tr h="37086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STI(EI)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Set interrupt (enable interrupt); </a:t>
                      </a:r>
                      <a:r>
                        <a:rPr lang="en-US" sz="1400" i="0" dirty="0" smtClean="0"/>
                        <a:t>men-</a:t>
                      </a:r>
                      <a:r>
                        <a:rPr lang="en-US" sz="1400" i="1" dirty="0" smtClean="0"/>
                        <a:t>se</a:t>
                      </a:r>
                      <a:r>
                        <a:rPr lang="en-US" sz="1400" i="1" baseline="0" dirty="0" smtClean="0"/>
                        <a:t> interrupt enable flag </a:t>
                      </a:r>
                      <a:r>
                        <a:rPr lang="en-US" sz="1400" i="0" baseline="0" dirty="0" err="1" smtClean="0"/>
                        <a:t>ke</a:t>
                      </a:r>
                      <a:r>
                        <a:rPr lang="en-US" sz="1400" i="0" baseline="0" dirty="0" smtClean="0"/>
                        <a:t> ‘1’</a:t>
                      </a:r>
                      <a:endParaRPr lang="en-US" sz="1400" i="1" dirty="0"/>
                    </a:p>
                  </a:txBody>
                  <a:tcPr marT="45723" marB="45723"/>
                </a:tc>
              </a:tr>
              <a:tr h="5181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 (DI)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Clear interrupt (enable interrupt); </a:t>
                      </a:r>
                      <a:r>
                        <a:rPr lang="en-US" sz="1400" i="0" dirty="0" smtClean="0"/>
                        <a:t>me-</a:t>
                      </a:r>
                      <a:r>
                        <a:rPr lang="en-US" sz="1400" i="1" dirty="0" smtClean="0"/>
                        <a:t>reset</a:t>
                      </a:r>
                      <a:r>
                        <a:rPr lang="en-US" sz="1400" i="1" baseline="0" dirty="0" smtClean="0"/>
                        <a:t> interrupt enable flag </a:t>
                      </a:r>
                      <a:r>
                        <a:rPr lang="en-US" sz="1400" i="1" baseline="0" dirty="0" err="1" smtClean="0"/>
                        <a:t>ke</a:t>
                      </a:r>
                      <a:r>
                        <a:rPr lang="en-US" sz="1400" i="1" baseline="0" dirty="0" smtClean="0"/>
                        <a:t> ‘0’</a:t>
                      </a:r>
                      <a:endParaRPr lang="en-US" sz="1400" i="1" dirty="0"/>
                    </a:p>
                  </a:txBody>
                  <a:tcPr marT="45723" marB="45723"/>
                </a:tc>
              </a:tr>
              <a:tr h="5181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WAIT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i="0" dirty="0" err="1" smtClean="0"/>
                        <a:t>Penghentian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siklus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instruksi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hingga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0" dirty="0" err="1" smtClean="0"/>
                        <a:t>suatu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kondisi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terpenuhi</a:t>
                      </a:r>
                      <a:r>
                        <a:rPr lang="en-US" sz="1400" i="0" baseline="0" dirty="0" smtClean="0"/>
                        <a:t> ( </a:t>
                      </a:r>
                      <a:r>
                        <a:rPr lang="en-US" sz="1400" i="0" baseline="0" dirty="0" err="1" smtClean="0"/>
                        <a:t>seperti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sinyal</a:t>
                      </a:r>
                      <a:r>
                        <a:rPr lang="en-US" sz="1400" i="0" baseline="0" dirty="0" smtClean="0"/>
                        <a:t> input </a:t>
                      </a:r>
                      <a:r>
                        <a:rPr lang="en-US" sz="1400" i="0" baseline="0" dirty="0" err="1" smtClean="0"/>
                        <a:t>menjadi</a:t>
                      </a:r>
                      <a:r>
                        <a:rPr lang="en-US" sz="1400" i="0" baseline="0" dirty="0" smtClean="0"/>
                        <a:t> </a:t>
                      </a:r>
                      <a:r>
                        <a:rPr lang="en-US" sz="1400" i="0" baseline="0" dirty="0" err="1" smtClean="0"/>
                        <a:t>aktif</a:t>
                      </a:r>
                      <a:r>
                        <a:rPr lang="en-US" sz="1400" i="0" baseline="0" dirty="0" smtClean="0"/>
                        <a:t>)</a:t>
                      </a:r>
                      <a:endParaRPr lang="en-US" sz="1400" i="0" dirty="0"/>
                    </a:p>
                  </a:txBody>
                  <a:tcPr marT="45723" marB="45723"/>
                </a:tc>
              </a:tr>
              <a:tr h="51819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NOOP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Operation;</a:t>
                      </a:r>
                      <a:r>
                        <a:rPr lang="en-US" sz="1400" baseline="0" dirty="0" smtClean="0"/>
                        <a:t> nothing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37086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CMC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Komplemenkan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i="1" dirty="0" smtClean="0"/>
                        <a:t>carry flag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37086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CLC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i="0" dirty="0" err="1" smtClean="0"/>
                        <a:t>Jadikan</a:t>
                      </a:r>
                      <a:r>
                        <a:rPr lang="en-US" sz="1400" i="0" dirty="0" smtClean="0"/>
                        <a:t> </a:t>
                      </a:r>
                      <a:r>
                        <a:rPr lang="en-US" sz="1400" i="1" dirty="0" smtClean="0"/>
                        <a:t>‘0’ carry flag</a:t>
                      </a:r>
                      <a:endParaRPr lang="en-US" sz="1400" i="1" dirty="0"/>
                    </a:p>
                  </a:txBody>
                  <a:tcPr marT="45723" marB="45723"/>
                </a:tc>
              </a:tr>
              <a:tr h="37086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STC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Jadikan</a:t>
                      </a:r>
                      <a:r>
                        <a:rPr lang="en-US" sz="1400" dirty="0" smtClean="0"/>
                        <a:t> ‘1’ </a:t>
                      </a:r>
                      <a:r>
                        <a:rPr lang="en-US" sz="1400" i="1" dirty="0" smtClean="0"/>
                        <a:t>carry flag</a:t>
                      </a:r>
                      <a:endParaRPr lang="en-US" sz="14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5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2 </a:t>
            </a:r>
            <a:r>
              <a:rPr lang="en-US" dirty="0" err="1" smtClean="0"/>
              <a:t>dan</a:t>
            </a:r>
            <a:r>
              <a:rPr lang="en-US" dirty="0" smtClean="0"/>
              <a:t> 3 </a:t>
            </a:r>
            <a:r>
              <a:rPr lang="en-US" dirty="0" err="1" smtClean="0"/>
              <a:t>alamat</a:t>
            </a:r>
            <a:endParaRPr lang="en-US" dirty="0" smtClean="0"/>
          </a:p>
        </p:txBody>
      </p:sp>
      <p:pic>
        <p:nvPicPr>
          <p:cNvPr id="4096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752600"/>
            <a:ext cx="5762625" cy="4490088"/>
          </a:xfrm>
        </p:spPr>
      </p:pic>
    </p:spTree>
    <p:extLst>
      <p:ext uri="{BB962C8B-B14F-4D97-AF65-F5344CB8AC3E}">
        <p14:creationId xmlns:p14="http://schemas.microsoft.com/office/powerpoint/2010/main" val="17217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 instruksi 1 alamat</a:t>
            </a:r>
          </a:p>
        </p:txBody>
      </p:sp>
      <p:pic>
        <p:nvPicPr>
          <p:cNvPr id="41987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524000"/>
            <a:ext cx="5257800" cy="4823429"/>
          </a:xfrm>
        </p:spPr>
      </p:pic>
    </p:spTree>
    <p:extLst>
      <p:ext uri="{BB962C8B-B14F-4D97-AF65-F5344CB8AC3E}">
        <p14:creationId xmlns:p14="http://schemas.microsoft.com/office/powerpoint/2010/main" val="10817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400844" y="457200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Immediate Addressing Diagram</a:t>
            </a:r>
          </a:p>
        </p:txBody>
      </p:sp>
      <p:grpSp>
        <p:nvGrpSpPr>
          <p:cNvPr id="5" name="Group 1031"/>
          <p:cNvGrpSpPr>
            <a:grpSpLocks/>
          </p:cNvGrpSpPr>
          <p:nvPr/>
        </p:nvGrpSpPr>
        <p:grpSpPr bwMode="auto">
          <a:xfrm>
            <a:off x="2141538" y="2978380"/>
            <a:ext cx="4722812" cy="604837"/>
            <a:chOff x="1105" y="1441"/>
            <a:chExt cx="2975" cy="381"/>
          </a:xfrm>
        </p:grpSpPr>
        <p:sp>
          <p:nvSpPr>
            <p:cNvPr id="6" name="Rectangle 1029"/>
            <p:cNvSpPr>
              <a:spLocks noChangeArrowheads="1"/>
            </p:cNvSpPr>
            <p:nvPr/>
          </p:nvSpPr>
          <p:spPr bwMode="auto">
            <a:xfrm>
              <a:off x="1105" y="1441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7" name="Line 1030"/>
            <p:cNvSpPr>
              <a:spLocks noChangeShapeType="1"/>
            </p:cNvSpPr>
            <p:nvPr/>
          </p:nvSpPr>
          <p:spPr bwMode="auto">
            <a:xfrm>
              <a:off x="1729" y="1446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8" name="Rectangle 1032"/>
          <p:cNvSpPr>
            <a:spLocks noChangeArrowheads="1"/>
          </p:cNvSpPr>
          <p:nvPr/>
        </p:nvSpPr>
        <p:spPr bwMode="auto">
          <a:xfrm>
            <a:off x="4275138" y="3054580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Operand</a:t>
            </a:r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2129029" y="3054580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 err="1"/>
              <a:t>Opcode</a:t>
            </a:r>
            <a:endParaRPr lang="en-US" b="1" dirty="0"/>
          </a:p>
        </p:txBody>
      </p:sp>
      <p:sp>
        <p:nvSpPr>
          <p:cNvPr id="10" name="Rectangle 1034"/>
          <p:cNvSpPr>
            <a:spLocks noChangeArrowheads="1"/>
          </p:cNvSpPr>
          <p:nvPr/>
        </p:nvSpPr>
        <p:spPr bwMode="auto">
          <a:xfrm>
            <a:off x="3513138" y="2521180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Instruction</a:t>
            </a:r>
          </a:p>
        </p:txBody>
      </p:sp>
    </p:spTree>
    <p:extLst>
      <p:ext uri="{BB962C8B-B14F-4D97-AF65-F5344CB8AC3E}">
        <p14:creationId xmlns:p14="http://schemas.microsoft.com/office/powerpoint/2010/main" val="40807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152400"/>
            <a:ext cx="8204200" cy="838200"/>
          </a:xfrm>
        </p:spPr>
        <p:txBody>
          <a:bodyPr/>
          <a:lstStyle/>
          <a:p>
            <a:r>
              <a:rPr lang="en-US" b="1" dirty="0"/>
              <a:t>Direct Addressing</a:t>
            </a: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457200" y="1066800"/>
            <a:ext cx="8178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Alamat</a:t>
            </a:r>
            <a:r>
              <a:rPr lang="en-US" dirty="0" smtClean="0"/>
              <a:t> operand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Effective address (EA) = address field (A)</a:t>
            </a:r>
          </a:p>
          <a:p>
            <a:r>
              <a:rPr lang="en-US" dirty="0"/>
              <a:t>EA = actual (effective) address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operand yang </a:t>
            </a:r>
            <a:r>
              <a:rPr lang="en-US" dirty="0" err="1" smtClean="0"/>
              <a:t>direferensikan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 ADD A</a:t>
            </a:r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cell A </a:t>
            </a:r>
            <a:r>
              <a:rPr lang="en-US" dirty="0" err="1" smtClean="0"/>
              <a:t>ke</a:t>
            </a:r>
            <a:r>
              <a:rPr lang="en-US" dirty="0" smtClean="0"/>
              <a:t> accumulator</a:t>
            </a:r>
          </a:p>
          <a:p>
            <a:pPr lvl="1"/>
            <a:r>
              <a:rPr lang="id-ID" dirty="0" smtClean="0"/>
              <a:t>Lihat di memori pada alamat A untuk operan</a:t>
            </a:r>
            <a:r>
              <a:rPr lang="en-US" dirty="0" smtClean="0"/>
              <a:t>d</a:t>
            </a:r>
          </a:p>
          <a:p>
            <a:r>
              <a:rPr lang="id-ID" dirty="0" smtClean="0"/>
              <a:t>Referensi memori tunggal untuk akses data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Address space </a:t>
            </a:r>
            <a:r>
              <a:rPr lang="en-US" dirty="0" err="1" smtClean="0"/>
              <a:t>terbatas</a:t>
            </a:r>
            <a:r>
              <a:rPr lang="en-US" dirty="0" smtClean="0"/>
              <a:t> (</a:t>
            </a:r>
            <a:r>
              <a:rPr lang="en-US" dirty="0" err="1" smtClean="0"/>
              <a:t>jumlah</a:t>
            </a:r>
            <a:r>
              <a:rPr lang="en-US" dirty="0" smtClean="0"/>
              <a:t> bit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operand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medan</a:t>
            </a:r>
            <a:r>
              <a:rPr lang="en-US" dirty="0" smtClean="0"/>
              <a:t> operand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4"/>
          <p:cNvSpPr>
            <a:spLocks noGrp="1" noChangeArrowheads="1"/>
          </p:cNvSpPr>
          <p:nvPr>
            <p:ph type="title"/>
          </p:nvPr>
        </p:nvSpPr>
        <p:spPr>
          <a:xfrm>
            <a:off x="393700" y="457200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Direct Addressing Diagram</a:t>
            </a:r>
          </a:p>
        </p:txBody>
      </p:sp>
      <p:grpSp>
        <p:nvGrpSpPr>
          <p:cNvPr id="24" name="Group 7"/>
          <p:cNvGrpSpPr>
            <a:grpSpLocks/>
          </p:cNvGrpSpPr>
          <p:nvPr/>
        </p:nvGrpSpPr>
        <p:grpSpPr bwMode="auto">
          <a:xfrm>
            <a:off x="838200" y="2287588"/>
            <a:ext cx="4722813" cy="604837"/>
            <a:chOff x="913" y="1441"/>
            <a:chExt cx="2975" cy="381"/>
          </a:xfrm>
        </p:grpSpPr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913" y="1441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1537" y="1446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2971800" y="2363788"/>
            <a:ext cx="113877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Address A</a:t>
            </a: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762000" y="2363788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514600" y="1830388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Instruction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791200" y="320198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5791200" y="388778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5791200" y="457358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5791200" y="525938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5791200" y="5945188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6324600" y="2668588"/>
            <a:ext cx="10029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Memory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6477000" y="4725988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Operand</a:t>
            </a:r>
          </a:p>
        </p:txBody>
      </p:sp>
      <p:sp>
        <p:nvSpPr>
          <p:cNvPr id="37" name="Freeform 18"/>
          <p:cNvSpPr>
            <a:spLocks/>
          </p:cNvSpPr>
          <p:nvPr/>
        </p:nvSpPr>
        <p:spPr bwMode="auto">
          <a:xfrm>
            <a:off x="3200400" y="2894013"/>
            <a:ext cx="2590800" cy="2022475"/>
          </a:xfrm>
          <a:custGeom>
            <a:avLst/>
            <a:gdLst>
              <a:gd name="T0" fmla="*/ 0 w 1632"/>
              <a:gd name="T1" fmla="*/ 0 h 1274"/>
              <a:gd name="T2" fmla="*/ 0 w 1632"/>
              <a:gd name="T3" fmla="*/ 1273 h 1274"/>
              <a:gd name="T4" fmla="*/ 1631 w 1632"/>
              <a:gd name="T5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2" h="1274">
                <a:moveTo>
                  <a:pt x="0" y="0"/>
                </a:moveTo>
                <a:lnTo>
                  <a:pt x="0" y="1273"/>
                </a:lnTo>
                <a:lnTo>
                  <a:pt x="1631" y="127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010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06400" y="152400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Indirect </a:t>
            </a:r>
            <a:r>
              <a:rPr lang="en-US" b="1" dirty="0" smtClean="0"/>
              <a:t>Addressing</a:t>
            </a:r>
            <a:endParaRPr lang="en-US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1066800"/>
            <a:ext cx="8178800" cy="54102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buFont typeface="Arial" pitchFamily="34" charset="0"/>
              <a:buChar char="•"/>
            </a:pPr>
            <a:r>
              <a:rPr lang="id-ID" dirty="0" smtClean="0"/>
              <a:t>Sel memori yang ditunjuk oleh field alamat berisi</a:t>
            </a:r>
            <a:r>
              <a:rPr lang="en-US" dirty="0" smtClean="0"/>
              <a:t> </a:t>
            </a:r>
            <a:r>
              <a:rPr lang="id-ID" dirty="0" smtClean="0"/>
              <a:t>alamat (pointer ke) operan</a:t>
            </a:r>
            <a:r>
              <a:rPr lang="en-US" dirty="0" smtClean="0"/>
              <a:t>d</a:t>
            </a:r>
            <a:endParaRPr lang="en-US" dirty="0"/>
          </a:p>
          <a:p>
            <a:pPr marL="457200" lvl="1" indent="-457200">
              <a:buFont typeface="Arial" pitchFamily="34" charset="0"/>
              <a:buChar char="•"/>
            </a:pPr>
            <a:r>
              <a:rPr lang="id-ID" dirty="0" smtClean="0"/>
              <a:t>EA = (A)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id-ID" dirty="0" smtClean="0"/>
              <a:t>Lihat A, cari alamat (A) dan </a:t>
            </a:r>
            <a:r>
              <a:rPr lang="en-US" dirty="0" err="1" smtClean="0"/>
              <a:t>cari</a:t>
            </a:r>
            <a:r>
              <a:rPr lang="en-US" dirty="0" smtClean="0"/>
              <a:t> operand</a:t>
            </a:r>
            <a:r>
              <a:rPr lang="id-ID" dirty="0" smtClean="0"/>
              <a:t> di sana</a:t>
            </a:r>
            <a:r>
              <a:rPr lang="en-US" dirty="0" smtClean="0"/>
              <a:t>.</a:t>
            </a:r>
            <a:endParaRPr lang="en-US" dirty="0"/>
          </a:p>
          <a:p>
            <a:pPr marL="457200" lvl="1" indent="-457200">
              <a:buFont typeface="Arial" pitchFamily="34" charset="0"/>
              <a:buChar char="•"/>
            </a:pPr>
            <a:r>
              <a:rPr lang="id-ID" dirty="0" smtClean="0"/>
              <a:t>misalnya ADD (A)</a:t>
            </a:r>
            <a:br>
              <a:rPr lang="id-ID" dirty="0" smtClean="0"/>
            </a:br>
            <a:r>
              <a:rPr lang="id-ID" dirty="0" smtClean="0"/>
              <a:t>Tambahkan isi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sel </a:t>
            </a:r>
            <a:r>
              <a:rPr lang="en-US" dirty="0" smtClean="0"/>
              <a:t>yang </a:t>
            </a:r>
            <a:r>
              <a:rPr lang="id-ID" dirty="0" smtClean="0"/>
              <a:t>ditunjuk oleh isi dari A ke akumulator</a:t>
            </a:r>
            <a:r>
              <a:rPr lang="en-US" dirty="0" smtClean="0"/>
              <a:t>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fleksibilitas</a:t>
            </a:r>
            <a:r>
              <a:rPr lang="en-US" dirty="0" smtClean="0"/>
              <a:t>  (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program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).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b</a:t>
            </a:r>
            <a:r>
              <a:rPr lang="id-ID" dirty="0" smtClean="0"/>
              <a:t>eberapa </a:t>
            </a:r>
            <a:r>
              <a:rPr lang="en-US" dirty="0" smtClean="0"/>
              <a:t>kali </a:t>
            </a:r>
            <a:r>
              <a:rPr lang="id-ID" dirty="0" smtClean="0"/>
              <a:t>mengakses memori untuk menemukan operan</a:t>
            </a:r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1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Indirect Addressing Diagram</a:t>
            </a: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533400" y="1828800"/>
            <a:ext cx="4722813" cy="604838"/>
            <a:chOff x="336" y="1490"/>
            <a:chExt cx="2975" cy="381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36" y="1490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960" y="1495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67000" y="1905000"/>
            <a:ext cx="113877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Address 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7200" y="1905000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09800" y="1371600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Instruction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486400" y="27432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486400" y="34290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486400" y="41148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486400" y="48006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486400" y="54864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19800" y="2209800"/>
            <a:ext cx="10029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Memory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172200" y="4267200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Operand</a:t>
            </a: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2895600" y="2435225"/>
            <a:ext cx="2590800" cy="650875"/>
          </a:xfrm>
          <a:custGeom>
            <a:avLst/>
            <a:gdLst>
              <a:gd name="T0" fmla="*/ 0 w 1632"/>
              <a:gd name="T1" fmla="*/ 0 h 410"/>
              <a:gd name="T2" fmla="*/ 0 w 1632"/>
              <a:gd name="T3" fmla="*/ 409 h 410"/>
              <a:gd name="T4" fmla="*/ 1631 w 1632"/>
              <a:gd name="T5" fmla="*/ 409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2" h="410">
                <a:moveTo>
                  <a:pt x="0" y="0"/>
                </a:moveTo>
                <a:lnTo>
                  <a:pt x="0" y="409"/>
                </a:lnTo>
                <a:lnTo>
                  <a:pt x="1631" y="40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564188" y="2894013"/>
            <a:ext cx="198458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Pointer to operand</a:t>
            </a: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8075613" y="3084513"/>
            <a:ext cx="230187" cy="1373187"/>
          </a:xfrm>
          <a:custGeom>
            <a:avLst/>
            <a:gdLst>
              <a:gd name="T0" fmla="*/ 0 w 145"/>
              <a:gd name="T1" fmla="*/ 0 h 865"/>
              <a:gd name="T2" fmla="*/ 144 w 145"/>
              <a:gd name="T3" fmla="*/ 0 h 865"/>
              <a:gd name="T4" fmla="*/ 144 w 145"/>
              <a:gd name="T5" fmla="*/ 864 h 865"/>
              <a:gd name="T6" fmla="*/ 1 w 145"/>
              <a:gd name="T7" fmla="*/ 864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" h="865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  <a:lnTo>
                  <a:pt x="1" y="86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3985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44500" y="447368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Register </a:t>
            </a:r>
            <a:r>
              <a:rPr lang="en-US" b="1" dirty="0" smtClean="0"/>
              <a:t>Addressing</a:t>
            </a:r>
            <a:endParaRPr lang="en-US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1295400"/>
            <a:ext cx="8178800" cy="52578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Operand </a:t>
            </a:r>
            <a:r>
              <a:rPr lang="en-US" dirty="0" err="1" smtClean="0"/>
              <a:t>dipegang</a:t>
            </a:r>
            <a:r>
              <a:rPr lang="en-US" dirty="0" smtClean="0"/>
              <a:t> register</a:t>
            </a:r>
          </a:p>
          <a:p>
            <a:r>
              <a:rPr lang="en-US" dirty="0" smtClean="0"/>
              <a:t>EA = R</a:t>
            </a:r>
          </a:p>
          <a:p>
            <a:r>
              <a:rPr lang="en-US" dirty="0" smtClean="0"/>
              <a:t>Mode </a:t>
            </a:r>
            <a:r>
              <a:rPr lang="en-US" dirty="0" err="1" smtClean="0"/>
              <a:t>pengalamatan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program yang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hasil-hasil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register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b="1" dirty="0" smtClean="0"/>
              <a:t>ADD R1,R2</a:t>
            </a:r>
          </a:p>
          <a:p>
            <a:r>
              <a:rPr lang="en-US" dirty="0" err="1" smtClean="0"/>
              <a:t>Terbatasnya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register</a:t>
            </a:r>
          </a:p>
          <a:p>
            <a:r>
              <a:rPr lang="en-US" dirty="0" smtClean="0"/>
              <a:t>Address field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 lvl="1"/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 smtClean="0"/>
          </a:p>
          <a:p>
            <a:pPr lvl="1"/>
            <a:r>
              <a:rPr lang="en-US" dirty="0" err="1" smtClean="0"/>
              <a:t>Instruksi</a:t>
            </a:r>
            <a:r>
              <a:rPr lang="en-US" dirty="0" smtClean="0"/>
              <a:t> fetch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042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b="1" dirty="0"/>
              <a:t>Register Addressing Diagram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765175" y="1905000"/>
            <a:ext cx="4722813" cy="604837"/>
            <a:chOff x="913" y="1441"/>
            <a:chExt cx="2975" cy="381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913" y="1441"/>
              <a:ext cx="2975" cy="3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537" y="1446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060575" y="1981200"/>
            <a:ext cx="195233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Register Address R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88975" y="1981200"/>
            <a:ext cx="9189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441575" y="1447800"/>
            <a:ext cx="122052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Instruction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718175" y="28194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718175" y="35052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718175" y="41910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718175" y="48768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718175" y="5562600"/>
            <a:ext cx="2587625" cy="682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251575" y="2286000"/>
            <a:ext cx="104156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Registers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6403975" y="4343400"/>
            <a:ext cx="10144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Operand</a:t>
            </a: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3127375" y="2511425"/>
            <a:ext cx="2590800" cy="2022475"/>
          </a:xfrm>
          <a:custGeom>
            <a:avLst/>
            <a:gdLst>
              <a:gd name="T0" fmla="*/ 0 w 1632"/>
              <a:gd name="T1" fmla="*/ 0 h 1274"/>
              <a:gd name="T2" fmla="*/ 0 w 1632"/>
              <a:gd name="T3" fmla="*/ 1273 h 1274"/>
              <a:gd name="T4" fmla="*/ 1631 w 1632"/>
              <a:gd name="T5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2" h="1274">
                <a:moveTo>
                  <a:pt x="0" y="0"/>
                </a:moveTo>
                <a:lnTo>
                  <a:pt x="0" y="1273"/>
                </a:lnTo>
                <a:lnTo>
                  <a:pt x="1631" y="127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4726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1284</Words>
  <Application>Microsoft Office PowerPoint</Application>
  <PresentationFormat>On-screen Show (4:3)</PresentationFormat>
  <Paragraphs>260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Addressing Modes</vt:lpstr>
      <vt:lpstr>Immediate Addressing</vt:lpstr>
      <vt:lpstr>Immediate Addressing Diagram</vt:lpstr>
      <vt:lpstr>Direct Addressing</vt:lpstr>
      <vt:lpstr>Direct Addressing Diagram</vt:lpstr>
      <vt:lpstr>Indirect Addressing</vt:lpstr>
      <vt:lpstr>Indirect Addressing Diagram</vt:lpstr>
      <vt:lpstr>Register Addressing</vt:lpstr>
      <vt:lpstr>Register Addressing Diagram</vt:lpstr>
      <vt:lpstr>Register Indirect Addressing</vt:lpstr>
      <vt:lpstr>Register Indirect Addressing Diagram</vt:lpstr>
      <vt:lpstr>Displacement Addressing</vt:lpstr>
      <vt:lpstr>Displacement Addressing Diagram</vt:lpstr>
      <vt:lpstr>Relative Addressing</vt:lpstr>
      <vt:lpstr>Tipe Instruksi</vt:lpstr>
      <vt:lpstr>PowerPoint Presentation</vt:lpstr>
      <vt:lpstr>&gt;&gt; Tabel beberapa contoh instruksi untuk setiap jenis instruksi  </vt:lpstr>
      <vt:lpstr>&gt;&gt; Tabel beberapa contoh instruksi untuk setiap jenis instruksi lanjutan (1)</vt:lpstr>
      <vt:lpstr>&gt;&gt; Tabel beberapa contoh instruksi untuk setiap jenis instruksi lanjutan (2)</vt:lpstr>
      <vt:lpstr>&gt;&gt; Tabel beberapa contoh instruksi untuk setiap jenis instruksi  lanjutan (3)</vt:lpstr>
      <vt:lpstr>&gt;&gt; Tabel beberapa contoh instruksi untuk setiap jenis instruksi lanjutan (4)</vt:lpstr>
      <vt:lpstr>&gt;&gt; Tabel beberapa contoh instruksi untuk setiap jenis instruksi lanjutan (5)</vt:lpstr>
      <vt:lpstr>&gt;&gt; Tabel beberapa contoh instruksi untuk setiap jenis instruksi lanjutan (6)</vt:lpstr>
      <vt:lpstr>Contoh instruksi 2 dan 3 alamat</vt:lpstr>
      <vt:lpstr>Contoh instruksi 1 alamat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 Lindstrom</dc:creator>
  <cp:lastModifiedBy>Lindstrom</cp:lastModifiedBy>
  <cp:revision>43</cp:revision>
  <dcterms:created xsi:type="dcterms:W3CDTF">2013-12-01T13:10:57Z</dcterms:created>
  <dcterms:modified xsi:type="dcterms:W3CDTF">2014-12-30T07:17:26Z</dcterms:modified>
</cp:coreProperties>
</file>