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Lst>
  <p:notesMasterIdLst>
    <p:notesMasterId r:id="rId14"/>
  </p:notesMasterIdLst>
  <p:sldIdLst>
    <p:sldId id="256" r:id="rId4"/>
    <p:sldId id="257" r:id="rId5"/>
    <p:sldId id="260" r:id="rId6"/>
    <p:sldId id="258" r:id="rId7"/>
    <p:sldId id="259" r:id="rId8"/>
    <p:sldId id="266" r:id="rId9"/>
    <p:sldId id="267"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89832F-3BCB-4669-913D-6791D4B67F57}" type="datetimeFigureOut">
              <a:rPr lang="en-US" smtClean="0"/>
              <a:t>1/25/2018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D218EA-7906-41D7-8E92-A93DEA6EADA1}" type="slidenum">
              <a:rPr lang="en-US" smtClean="0"/>
              <a:t>‹#›</a:t>
            </a:fld>
            <a:endParaRPr lang="en-US"/>
          </a:p>
        </p:txBody>
      </p:sp>
    </p:spTree>
    <p:extLst>
      <p:ext uri="{BB962C8B-B14F-4D97-AF65-F5344CB8AC3E}">
        <p14:creationId xmlns:p14="http://schemas.microsoft.com/office/powerpoint/2010/main" val="10627969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DEFCD90E-A731-4B92-A491-D74A47B0CAAE}" type="slidenum">
              <a:rPr lang="en-US" altLang="en-US" sz="1200">
                <a:solidFill>
                  <a:prstClr val="black"/>
                </a:solidFill>
              </a:rPr>
              <a:pPr/>
              <a:t>8</a:t>
            </a:fld>
            <a:endParaRPr lang="en-US" altLang="en-US" sz="1200">
              <a:solidFill>
                <a:prstClr val="black"/>
              </a:solidFill>
            </a:endParaRPr>
          </a:p>
        </p:txBody>
      </p:sp>
      <p:sp>
        <p:nvSpPr>
          <p:cNvPr id="34819" name="Rectangle 2"/>
          <p:cNvSpPr>
            <a:spLocks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Rule of 2 I DO delete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Closure for adding</a:t>
            </a: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fld id="{422B6ED2-F199-469C-8A85-CD037607854C}" type="slidenum">
              <a:rPr lang="en-US" altLang="en-US" sz="1200"/>
              <a:pPr/>
              <a:t>10</a:t>
            </a:fld>
            <a:endParaRPr lang="en-US"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047ED8-6210-45FD-823B-190F6840BB18}"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47ED8-6210-45FD-823B-190F6840BB18}"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47ED8-6210-45FD-823B-190F6840BB18}"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6B2397B-7CCE-4AAA-BCB0-F6BAF32C0FE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49476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888B67C-1588-4030-8F7E-09765AF2693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07705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7277EE7-EC10-4E82-970A-2181A475918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501043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60A7029-BBD6-4249-BC24-EC4E5F83021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6492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F2001D8B-61D5-47FF-917E-4341765B96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667588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5154D662-9592-470C-8AAD-92D0CB356A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610658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6B17D105-2C77-412C-B1AF-9090BCD432F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335512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21EE956-269D-432C-B327-427BF62131F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06094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047ED8-6210-45FD-823B-190F6840BB18}"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4168159-40F1-4E25-8DAB-DB821AA45CB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337994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9A8E7CD-EB52-46B7-9573-5874B30A5F6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29738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B11D5EB-FF3E-438F-8393-047B4B37453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54306180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9358902-C2AF-49F2-B75B-D8781C90FEE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812773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F6B2397B-7CCE-4AAA-BCB0-F6BAF32C0FEC}"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258553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3888B67C-1588-4030-8F7E-09765AF2693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177201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D7277EE7-EC10-4E82-970A-2181A475918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6614605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60A7029-BBD6-4249-BC24-EC4E5F83021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598592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F2001D8B-61D5-47FF-917E-4341765B9649}"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8677860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5154D662-9592-470C-8AAD-92D0CB356A17}"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117948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047ED8-6210-45FD-823B-190F6840BB18}" type="datetimeFigureOut">
              <a:rPr lang="en-US" smtClean="0"/>
              <a:pPr/>
              <a:t>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6B17D105-2C77-412C-B1AF-9090BCD432F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030311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F21EE956-269D-432C-B327-427BF62131F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8761134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4168159-40F1-4E25-8DAB-DB821AA45CB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1185689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19A8E7CD-EB52-46B7-9573-5874B30A5F6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633537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B11D5EB-FF3E-438F-8393-047B4B37453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086006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9358902-C2AF-49F2-B75B-D8781C90FEE4}"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242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047ED8-6210-45FD-823B-190F6840BB18}"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047ED8-6210-45FD-823B-190F6840BB18}" type="datetimeFigureOut">
              <a:rPr lang="en-US" smtClean="0"/>
              <a:pPr/>
              <a:t>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047ED8-6210-45FD-823B-190F6840BB18}" type="datetimeFigureOut">
              <a:rPr lang="en-US" smtClean="0"/>
              <a:pPr/>
              <a:t>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047ED8-6210-45FD-823B-190F6840BB18}" type="datetimeFigureOut">
              <a:rPr lang="en-US" smtClean="0"/>
              <a:pPr/>
              <a:t>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47ED8-6210-45FD-823B-190F6840BB18}"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047ED8-6210-45FD-823B-190F6840BB18}" type="datetimeFigureOut">
              <a:rPr lang="en-US" smtClean="0"/>
              <a:pPr/>
              <a:t>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3EC45E-FFA4-4937-B4C3-D54E77B21E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47ED8-6210-45FD-823B-190F6840BB18}" type="datetimeFigureOut">
              <a:rPr lang="en-US" smtClean="0"/>
              <a:pPr/>
              <a:t>1/25/2018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EC45E-FFA4-4937-B4C3-D54E77B21E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24052C6B-C2B8-4F86-A64D-4114486F52D1}" type="slidenum">
              <a:rPr lang="en-US" altLang="en-US" smtClean="0">
                <a:solidFill>
                  <a:srgbClr val="000000"/>
                </a:solidFill>
              </a:rPr>
              <a:pPr eaLnBrk="0" fontAlgn="base" hangingPunct="0">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2737962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24052C6B-C2B8-4F86-A64D-4114486F52D1}" type="slidenum">
              <a:rPr lang="en-US" altLang="en-US" smtClean="0">
                <a:solidFill>
                  <a:srgbClr val="000000"/>
                </a:solidFill>
              </a:rPr>
              <a:pPr eaLnBrk="0" fontAlgn="base" hangingPunct="0">
                <a:spcBef>
                  <a:spcPct val="0"/>
                </a:spcBef>
                <a:spcAft>
                  <a:spcPct val="0"/>
                </a:spcAft>
              </a:pPr>
              <a:t>‹#›</a:t>
            </a:fld>
            <a:endParaRPr lang="en-US" altLang="en-US" smtClean="0">
              <a:solidFill>
                <a:srgbClr val="000000"/>
              </a:solidFill>
            </a:endParaRPr>
          </a:p>
        </p:txBody>
      </p:sp>
    </p:spTree>
    <p:extLst>
      <p:ext uri="{BB962C8B-B14F-4D97-AF65-F5344CB8AC3E}">
        <p14:creationId xmlns:p14="http://schemas.microsoft.com/office/powerpoint/2010/main" val="371414127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ea typeface="ＭＳ Ｐゴシック" charset="-128"/>
          <a:cs typeface="ＭＳ Ｐゴシック" charset="-128"/>
        </a:defRPr>
      </a:lvl6pPr>
      <a:lvl7pPr marL="914400" algn="ctr" rtl="0" fontAlgn="base">
        <a:spcBef>
          <a:spcPct val="0"/>
        </a:spcBef>
        <a:spcAft>
          <a:spcPct val="0"/>
        </a:spcAft>
        <a:defRPr sz="4400">
          <a:solidFill>
            <a:schemeClr val="tx2"/>
          </a:solidFill>
          <a:latin typeface="Arial" charset="0"/>
          <a:ea typeface="ＭＳ Ｐゴシック" charset="-128"/>
          <a:cs typeface="ＭＳ Ｐゴシック" charset="-128"/>
        </a:defRPr>
      </a:lvl7pPr>
      <a:lvl8pPr marL="1371600" algn="ctr" rtl="0" fontAlgn="base">
        <a:spcBef>
          <a:spcPct val="0"/>
        </a:spcBef>
        <a:spcAft>
          <a:spcPct val="0"/>
        </a:spcAft>
        <a:defRPr sz="4400">
          <a:solidFill>
            <a:schemeClr val="tx2"/>
          </a:solidFill>
          <a:latin typeface="Arial" charset="0"/>
          <a:ea typeface="ＭＳ Ｐゴシック" charset="-128"/>
          <a:cs typeface="ＭＳ Ｐゴシック" charset="-128"/>
        </a:defRPr>
      </a:lvl8pPr>
      <a:lvl9pPr marL="1828800" algn="ctr" rtl="0" fontAlgn="base">
        <a:spcBef>
          <a:spcPct val="0"/>
        </a:spcBef>
        <a:spcAft>
          <a:spcPct val="0"/>
        </a:spcAft>
        <a:defRPr sz="4400">
          <a:solidFill>
            <a:schemeClr val="tx2"/>
          </a:solidFill>
          <a:latin typeface="Arial" charset="0"/>
          <a:ea typeface="ＭＳ Ｐゴシック" charset="-128"/>
          <a:cs typeface="ＭＳ Ｐゴシック"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Revision</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4"/>
          <p:cNvSpPr>
            <a:spLocks noGrp="1"/>
          </p:cNvSpPr>
          <p:nvPr>
            <p:ph type="title" idx="4294967295"/>
          </p:nvPr>
        </p:nvSpPr>
        <p:spPr>
          <a:xfrm>
            <a:off x="0" y="0"/>
            <a:ext cx="8915400" cy="2057400"/>
          </a:xfrm>
        </p:spPr>
        <p:txBody>
          <a:bodyPr/>
          <a:lstStyle/>
          <a:p>
            <a:pPr algn="l"/>
            <a:r>
              <a:rPr lang="en-US" altLang="en-US" sz="2800" smtClean="0"/>
              <a:t>What is it called when we make our thoughts clearer?</a:t>
            </a:r>
            <a:br>
              <a:rPr lang="en-US" altLang="en-US" sz="2800" smtClean="0"/>
            </a:br>
            <a:endParaRPr lang="en-US" altLang="en-US" sz="2800" smtClean="0">
              <a:solidFill>
                <a:srgbClr val="000000"/>
              </a:solidFill>
            </a:endParaRPr>
          </a:p>
        </p:txBody>
      </p:sp>
      <p:sp>
        <p:nvSpPr>
          <p:cNvPr id="72707" name="TextBox 6"/>
          <p:cNvSpPr txBox="1">
            <a:spLocks noChangeArrowheads="1"/>
          </p:cNvSpPr>
          <p:nvPr/>
        </p:nvSpPr>
        <p:spPr bwMode="auto">
          <a:xfrm>
            <a:off x="0" y="1600200"/>
            <a:ext cx="9144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buFontTx/>
              <a:buAutoNum type="alphaUcPeriod"/>
            </a:pPr>
            <a:r>
              <a:rPr lang="en-US" altLang="en-US" sz="2600"/>
              <a:t>I am going to tell you why hummingbirds are interesting birds. They can fly up to 60 miles per hour. Their wings move at a rate of 50 to 75 beats per second.</a:t>
            </a:r>
          </a:p>
          <a:p>
            <a:pPr>
              <a:buFontTx/>
              <a:buAutoNum type="alphaUcPeriod"/>
            </a:pPr>
            <a:r>
              <a:rPr lang="en-US" altLang="en-US" sz="2600"/>
              <a:t>Hummingbirds are amazing creatures!  Their wings move at a rate of 50 to 75 beats per second, allowing them to fly up to 60 miles per hour.</a:t>
            </a:r>
          </a:p>
          <a:p>
            <a:endParaRPr lang="en-US" altLang="en-US" sz="2800"/>
          </a:p>
          <a:p>
            <a:r>
              <a:rPr lang="en-US" altLang="en-US" sz="2800"/>
              <a:t>     What is something you learned about clarifying to revise?</a:t>
            </a:r>
          </a:p>
        </p:txBody>
      </p:sp>
      <p:sp>
        <p:nvSpPr>
          <p:cNvPr id="72708" name="TextBox 3"/>
          <p:cNvSpPr txBox="1">
            <a:spLocks noChangeArrowheads="1"/>
          </p:cNvSpPr>
          <p:nvPr/>
        </p:nvSpPr>
        <p:spPr bwMode="auto">
          <a:xfrm>
            <a:off x="0" y="228600"/>
            <a:ext cx="714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r>
              <a:rPr lang="en-US" altLang="en-US" sz="1200"/>
              <a:t>Closure</a:t>
            </a:r>
          </a:p>
        </p:txBody>
      </p:sp>
    </p:spTree>
    <p:extLst>
      <p:ext uri="{BB962C8B-B14F-4D97-AF65-F5344CB8AC3E}">
        <p14:creationId xmlns:p14="http://schemas.microsoft.com/office/powerpoint/2010/main" val="12482881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2707"/>
                                        </p:tgtEl>
                                        <p:attrNameLst>
                                          <p:attrName>style.visibility</p:attrName>
                                        </p:attrNameLst>
                                      </p:cBhvr>
                                      <p:to>
                                        <p:strVal val="visible"/>
                                      </p:to>
                                    </p:set>
                                    <p:animEffect transition="in" filter="fade">
                                      <p:cBhvr>
                                        <p:cTn id="7" dur="2000"/>
                                        <p:tgtEl>
                                          <p:spTgt spid="72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t>
            </a:r>
            <a:r>
              <a:rPr lang="en-US" smtClean="0"/>
              <a:t>is revision</a:t>
            </a:r>
            <a:endParaRPr lang="en-US"/>
          </a:p>
        </p:txBody>
      </p:sp>
      <p:sp>
        <p:nvSpPr>
          <p:cNvPr id="3" name="Content Placeholder 2"/>
          <p:cNvSpPr>
            <a:spLocks noGrp="1"/>
          </p:cNvSpPr>
          <p:nvPr>
            <p:ph idx="1"/>
          </p:nvPr>
        </p:nvSpPr>
        <p:spPr/>
        <p:txBody>
          <a:bodyPr/>
          <a:lstStyle/>
          <a:p>
            <a:r>
              <a:rPr lang="en-US" dirty="0" smtClean="0"/>
              <a:t>Writing is ever perfect the first time. You need to refine to improve your writing</a:t>
            </a:r>
          </a:p>
          <a:p>
            <a:r>
              <a:rPr lang="en-US" dirty="0" smtClean="0"/>
              <a:t>Revision means to “see again” to look at something from a fresh, critical perspective</a:t>
            </a:r>
          </a:p>
          <a:p>
            <a:r>
              <a:rPr lang="en-US" dirty="0" smtClean="0"/>
              <a:t>Revising is improving the content and organization of your writing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Writing needs consistency. This means that all ideas work together to support the main idea</a:t>
            </a:r>
          </a:p>
          <a:p>
            <a:r>
              <a:rPr lang="en-US" dirty="0" smtClean="0"/>
              <a:t>Sentences and paragraphs must be strongly connected</a:t>
            </a:r>
          </a:p>
          <a:p>
            <a:r>
              <a:rPr lang="en-US" dirty="0" smtClean="0"/>
              <a:t>Think of writing as a chain</a:t>
            </a:r>
          </a:p>
          <a:p>
            <a:r>
              <a:rPr lang="en-US" dirty="0" smtClean="0"/>
              <a:t>Each link (sentence) is connected to the topic sentence.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and Organization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Read over your paragraph carefully for a general overview. </a:t>
            </a:r>
          </a:p>
          <a:p>
            <a:r>
              <a:rPr lang="en-US" dirty="0" smtClean="0"/>
              <a:t>Check to see that you have achieve your stated purpose</a:t>
            </a:r>
          </a:p>
          <a:p>
            <a:r>
              <a:rPr lang="en-US" dirty="0" smtClean="0"/>
              <a:t>Check for general logic and coherence. </a:t>
            </a:r>
          </a:p>
          <a:p>
            <a:r>
              <a:rPr lang="en-US" dirty="0" smtClean="0"/>
              <a:t>Delete words or sentences that take away from topic or are redundant</a:t>
            </a:r>
          </a:p>
          <a:p>
            <a:r>
              <a:rPr lang="en-US" dirty="0" smtClean="0"/>
              <a:t>Adding words or sentences that bridge ideas or adds meaningful description </a:t>
            </a:r>
          </a:p>
          <a:p>
            <a:r>
              <a:rPr lang="en-US" dirty="0" smtClean="0"/>
              <a:t>Make sure that controlling idea is developed with sufficient supporting details. Be certain that each paragraph gives the reader enough information to understand main idea of the paragraph</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Proofreading: Grammar and Mechanics</a:t>
            </a:r>
            <a:endParaRPr lang="en-US" dirty="0"/>
          </a:p>
        </p:txBody>
      </p:sp>
      <p:sp>
        <p:nvSpPr>
          <p:cNvPr id="3" name="Content Placeholder 2"/>
          <p:cNvSpPr>
            <a:spLocks noGrp="1"/>
          </p:cNvSpPr>
          <p:nvPr>
            <p:ph idx="1"/>
          </p:nvPr>
        </p:nvSpPr>
        <p:spPr/>
        <p:txBody>
          <a:bodyPr>
            <a:normAutofit lnSpcReduction="10000"/>
          </a:bodyPr>
          <a:lstStyle/>
          <a:p>
            <a:r>
              <a:rPr lang="en-US" dirty="0" smtClean="0"/>
              <a:t>Check over each sentence for correctness and completeness: no fragments or choppy or run on sentences</a:t>
            </a:r>
          </a:p>
          <a:p>
            <a:r>
              <a:rPr lang="en-US" dirty="0" smtClean="0"/>
              <a:t>Check over each sentence for a subject and verb, subject verb agreement, correct verb tenses etc</a:t>
            </a:r>
          </a:p>
          <a:p>
            <a:r>
              <a:rPr lang="en-US" dirty="0" smtClean="0"/>
              <a:t>Check for the mechanics: punctuation, spelling,  capitalization, typing error </a:t>
            </a:r>
          </a:p>
          <a:p>
            <a:r>
              <a:rPr lang="en-US" dirty="0" smtClean="0"/>
              <a:t>Change vocabulary words as necessary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 on Sentence</a:t>
            </a:r>
            <a:endParaRPr lang="en-US" dirty="0"/>
          </a:p>
        </p:txBody>
      </p:sp>
      <p:sp>
        <p:nvSpPr>
          <p:cNvPr id="3" name="Content Placeholder 2"/>
          <p:cNvSpPr>
            <a:spLocks noGrp="1"/>
          </p:cNvSpPr>
          <p:nvPr>
            <p:ph idx="1"/>
          </p:nvPr>
        </p:nvSpPr>
        <p:spPr/>
        <p:txBody>
          <a:bodyPr/>
          <a:lstStyle/>
          <a:p>
            <a:r>
              <a:rPr lang="en-US" dirty="0"/>
              <a:t>I love to write papers I would write one every day if I had the time</a:t>
            </a:r>
            <a:r>
              <a:rPr lang="en-US" dirty="0" smtClean="0"/>
              <a:t>.</a:t>
            </a:r>
          </a:p>
          <a:p>
            <a:r>
              <a:rPr lang="en-US" dirty="0"/>
              <a:t>I love to write </a:t>
            </a:r>
            <a:r>
              <a:rPr lang="en-US" dirty="0" smtClean="0"/>
              <a:t>papers; </a:t>
            </a:r>
            <a:r>
              <a:rPr lang="en-US" dirty="0"/>
              <a:t>I would write one every day if I had the time</a:t>
            </a:r>
            <a:r>
              <a:rPr lang="en-US" dirty="0" smtClean="0"/>
              <a:t>.</a:t>
            </a:r>
          </a:p>
          <a:p>
            <a:r>
              <a:rPr lang="en-US" dirty="0" smtClean="0"/>
              <a:t>I would write one every day if I had the time since I love to write papers </a:t>
            </a:r>
            <a:endParaRPr lang="en-US" dirty="0"/>
          </a:p>
        </p:txBody>
      </p:sp>
    </p:spTree>
    <p:extLst>
      <p:ext uri="{BB962C8B-B14F-4D97-AF65-F5344CB8AC3E}">
        <p14:creationId xmlns:p14="http://schemas.microsoft.com/office/powerpoint/2010/main" val="3429535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Choppy sentence</a:t>
            </a:r>
            <a:endParaRPr lang="en-US" dirty="0"/>
          </a:p>
        </p:txBody>
      </p:sp>
      <p:sp>
        <p:nvSpPr>
          <p:cNvPr id="3" name="Content Placeholder 2"/>
          <p:cNvSpPr>
            <a:spLocks noGrp="1"/>
          </p:cNvSpPr>
          <p:nvPr>
            <p:ph idx="1"/>
          </p:nvPr>
        </p:nvSpPr>
        <p:spPr>
          <a:xfrm>
            <a:off x="457200" y="1412776"/>
            <a:ext cx="8229600" cy="4713387"/>
          </a:xfrm>
        </p:spPr>
        <p:txBody>
          <a:bodyPr>
            <a:normAutofit fontScale="77500" lnSpcReduction="20000"/>
          </a:bodyPr>
          <a:lstStyle/>
          <a:p>
            <a:r>
              <a:rPr lang="en-US" dirty="0"/>
              <a:t>Too many short simple sentences can make your writing appear unsophisticated and your </a:t>
            </a:r>
            <a:r>
              <a:rPr lang="en-US" dirty="0" smtClean="0"/>
              <a:t>ideas seem </a:t>
            </a:r>
            <a:r>
              <a:rPr lang="en-US" dirty="0"/>
              <a:t>disconnected</a:t>
            </a:r>
            <a:r>
              <a:rPr lang="en-US" dirty="0" smtClean="0"/>
              <a:t>.</a:t>
            </a:r>
          </a:p>
          <a:p>
            <a:endParaRPr lang="en-US" dirty="0" smtClean="0"/>
          </a:p>
          <a:p>
            <a:r>
              <a:rPr lang="en-US" dirty="0" smtClean="0"/>
              <a:t>Choppy:</a:t>
            </a:r>
          </a:p>
          <a:p>
            <a:pPr marL="0" indent="0">
              <a:buNone/>
            </a:pPr>
            <a:r>
              <a:rPr lang="en-US" dirty="0" smtClean="0"/>
              <a:t>She </a:t>
            </a:r>
            <a:r>
              <a:rPr lang="en-US" dirty="0"/>
              <a:t>took dance classes. She had no natural grace or sense of rhythm. </a:t>
            </a:r>
            <a:r>
              <a:rPr lang="en-US" dirty="0" smtClean="0"/>
              <a:t>She eventually </a:t>
            </a:r>
            <a:r>
              <a:rPr lang="en-US" dirty="0"/>
              <a:t>gave up the idea of becoming a dancer</a:t>
            </a:r>
            <a:r>
              <a:rPr lang="en-US" dirty="0" smtClean="0"/>
              <a:t>. </a:t>
            </a:r>
          </a:p>
          <a:p>
            <a:pPr marL="0" indent="0">
              <a:buNone/>
            </a:pPr>
            <a:endParaRPr lang="en-US" dirty="0"/>
          </a:p>
          <a:p>
            <a:r>
              <a:rPr lang="en-US" dirty="0"/>
              <a:t>Revised:</a:t>
            </a:r>
          </a:p>
          <a:p>
            <a:pPr marL="0" indent="0">
              <a:buNone/>
            </a:pPr>
            <a:r>
              <a:rPr lang="en-US" dirty="0" smtClean="0"/>
              <a:t>She </a:t>
            </a:r>
            <a:r>
              <a:rPr lang="en-US" dirty="0"/>
              <a:t>took dance classes, but she had no natural grace or sense of rhythm, so </a:t>
            </a:r>
            <a:r>
              <a:rPr lang="en-US" dirty="0" smtClean="0"/>
              <a:t>she eventually </a:t>
            </a:r>
            <a:r>
              <a:rPr lang="en-US" dirty="0"/>
              <a:t>gave up the idea of becoming a dancer.</a:t>
            </a:r>
          </a:p>
        </p:txBody>
      </p:sp>
    </p:spTree>
    <p:extLst>
      <p:ext uri="{BB962C8B-B14F-4D97-AF65-F5344CB8AC3E}">
        <p14:creationId xmlns:p14="http://schemas.microsoft.com/office/powerpoint/2010/main" val="1409118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ChangeArrowheads="1"/>
          </p:cNvSpPr>
          <p:nvPr/>
        </p:nvSpPr>
        <p:spPr bwMode="auto">
          <a:xfrm>
            <a:off x="381000" y="228600"/>
            <a:ext cx="381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fontAlgn="base">
              <a:spcBef>
                <a:spcPct val="20000"/>
              </a:spcBef>
              <a:spcAft>
                <a:spcPct val="0"/>
              </a:spcAft>
            </a:pPr>
            <a:r>
              <a:rPr lang="en-US" altLang="en-US" sz="2800" b="1" u="sng" smtClean="0">
                <a:solidFill>
                  <a:srgbClr val="000000"/>
                </a:solidFill>
              </a:rPr>
              <a:t>I do</a:t>
            </a:r>
            <a:r>
              <a:rPr lang="en-US" altLang="en-US" sz="2800" b="1" smtClean="0">
                <a:solidFill>
                  <a:srgbClr val="000000"/>
                </a:solidFill>
              </a:rPr>
              <a:t>:</a:t>
            </a:r>
            <a:endParaRPr lang="en-US" altLang="en-US" sz="2800" b="1" u="sng" smtClean="0">
              <a:solidFill>
                <a:srgbClr val="000000"/>
              </a:solidFill>
            </a:endParaRPr>
          </a:p>
          <a:p>
            <a:pPr fontAlgn="base">
              <a:spcBef>
                <a:spcPct val="20000"/>
              </a:spcBef>
              <a:spcAft>
                <a:spcPct val="0"/>
              </a:spcAft>
              <a:buFontTx/>
              <a:buChar char="•"/>
            </a:pPr>
            <a:r>
              <a:rPr lang="en-US" altLang="en-US" sz="2800" smtClean="0">
                <a:solidFill>
                  <a:srgbClr val="000000"/>
                </a:solidFill>
              </a:rPr>
              <a:t>The new mall is fabulous.  It has a great food court.  The food at school is terrible.  The mall also has a skating rink.  I love ice skating, but it hurts my ankles.</a:t>
            </a:r>
          </a:p>
        </p:txBody>
      </p:sp>
      <p:sp>
        <p:nvSpPr>
          <p:cNvPr id="33795" name="Rectangle 6"/>
          <p:cNvSpPr>
            <a:spLocks noChangeArrowheads="1"/>
          </p:cNvSpPr>
          <p:nvPr/>
        </p:nvSpPr>
        <p:spPr bwMode="auto">
          <a:xfrm>
            <a:off x="609600" y="4876800"/>
            <a:ext cx="4097338"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0" fontAlgn="base" hangingPunct="0">
              <a:spcBef>
                <a:spcPct val="0"/>
              </a:spcBef>
              <a:spcAft>
                <a:spcPct val="0"/>
              </a:spcAft>
            </a:pPr>
            <a:r>
              <a:rPr lang="en-US" altLang="en-US" sz="1400" smtClean="0">
                <a:solidFill>
                  <a:srgbClr val="000000"/>
                </a:solidFill>
              </a:rPr>
              <a:t>This needs revision because it should be praising the new mall.  Instead it talks about other things.</a:t>
            </a:r>
            <a:endParaRPr lang="en-US" altLang="en-US" smtClean="0">
              <a:solidFill>
                <a:srgbClr val="000000"/>
              </a:solidFill>
            </a:endParaRPr>
          </a:p>
        </p:txBody>
      </p:sp>
      <p:sp>
        <p:nvSpPr>
          <p:cNvPr id="33796" name="Rectangle 7"/>
          <p:cNvSpPr>
            <a:spLocks noChangeArrowheads="1"/>
          </p:cNvSpPr>
          <p:nvPr/>
        </p:nvSpPr>
        <p:spPr bwMode="auto">
          <a:xfrm>
            <a:off x="4581525" y="1817688"/>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0" fontAlgn="base" hangingPunct="0">
              <a:spcBef>
                <a:spcPct val="0"/>
              </a:spcBef>
              <a:spcAft>
                <a:spcPct val="0"/>
              </a:spcAft>
            </a:pPr>
            <a:endParaRPr lang="en-US" altLang="en-US" smtClean="0">
              <a:solidFill>
                <a:srgbClr val="000000"/>
              </a:solidFill>
            </a:endParaRPr>
          </a:p>
        </p:txBody>
      </p:sp>
      <p:sp>
        <p:nvSpPr>
          <p:cNvPr id="41989" name="Rectangle 8"/>
          <p:cNvSpPr>
            <a:spLocks noGrp="1" noChangeArrowheads="1"/>
          </p:cNvSpPr>
          <p:nvPr>
            <p:ph type="body" sz="half" idx="2"/>
          </p:nvPr>
        </p:nvSpPr>
        <p:spPr>
          <a:xfrm>
            <a:off x="4572000" y="4191000"/>
            <a:ext cx="3733800" cy="2362200"/>
          </a:xfrm>
          <a:noFill/>
        </p:spPr>
        <p:txBody>
          <a:bodyPr/>
          <a:lstStyle/>
          <a:p>
            <a:pPr eaLnBrk="1" hangingPunct="1"/>
            <a:r>
              <a:rPr lang="en-US" altLang="en-US" smtClean="0"/>
              <a:t>The new mall is fabulous.  It has a great food court.  The mall also has a terrific skating rink.</a:t>
            </a:r>
          </a:p>
        </p:txBody>
      </p:sp>
      <p:sp>
        <p:nvSpPr>
          <p:cNvPr id="33798" name="Rectangle 10"/>
          <p:cNvSpPr>
            <a:spLocks noChangeArrowheads="1"/>
          </p:cNvSpPr>
          <p:nvPr/>
        </p:nvSpPr>
        <p:spPr bwMode="auto">
          <a:xfrm>
            <a:off x="4648200" y="533400"/>
            <a:ext cx="3830638" cy="2686050"/>
          </a:xfrm>
          <a:prstGeom prst="rect">
            <a:avLst/>
          </a:prstGeom>
          <a:noFill/>
          <a:ln w="38100" cmpd="dbl">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marL="457200" indent="-457200">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0" fontAlgn="base" hangingPunct="0">
              <a:spcBef>
                <a:spcPct val="0"/>
              </a:spcBef>
              <a:spcAft>
                <a:spcPct val="0"/>
              </a:spcAft>
            </a:pPr>
            <a:r>
              <a:rPr lang="en-US" altLang="en-US" smtClean="0">
                <a:solidFill>
                  <a:srgbClr val="000000"/>
                </a:solidFill>
              </a:rPr>
              <a:t>The best revision is to:</a:t>
            </a:r>
          </a:p>
          <a:p>
            <a:pPr eaLnBrk="0" fontAlgn="base" hangingPunct="0">
              <a:spcBef>
                <a:spcPct val="0"/>
              </a:spcBef>
              <a:spcAft>
                <a:spcPct val="0"/>
              </a:spcAft>
            </a:pPr>
            <a:endParaRPr lang="en-US" altLang="en-US" smtClean="0">
              <a:solidFill>
                <a:srgbClr val="000000"/>
              </a:solidFill>
            </a:endParaRPr>
          </a:p>
          <a:p>
            <a:pPr eaLnBrk="0" fontAlgn="base" hangingPunct="0">
              <a:spcBef>
                <a:spcPct val="0"/>
              </a:spcBef>
              <a:spcAft>
                <a:spcPct val="0"/>
              </a:spcAft>
              <a:buFont typeface="Arial" charset="0"/>
              <a:buAutoNum type="alphaUcPeriod"/>
            </a:pPr>
            <a:r>
              <a:rPr lang="en-US" altLang="en-US" smtClean="0">
                <a:solidFill>
                  <a:srgbClr val="000000"/>
                </a:solidFill>
              </a:rPr>
              <a:t>Delete sentences 1 &amp; 2</a:t>
            </a:r>
          </a:p>
          <a:p>
            <a:pPr eaLnBrk="0" fontAlgn="base" hangingPunct="0">
              <a:spcBef>
                <a:spcPct val="0"/>
              </a:spcBef>
              <a:spcAft>
                <a:spcPct val="0"/>
              </a:spcAft>
              <a:buFont typeface="Arial" charset="0"/>
              <a:buAutoNum type="alphaUcPeriod"/>
            </a:pPr>
            <a:r>
              <a:rPr lang="en-US" altLang="en-US" smtClean="0">
                <a:solidFill>
                  <a:srgbClr val="000000"/>
                </a:solidFill>
              </a:rPr>
              <a:t>Delete sentences 3 &amp; 4</a:t>
            </a:r>
          </a:p>
          <a:p>
            <a:pPr eaLnBrk="0" fontAlgn="base" hangingPunct="0">
              <a:spcBef>
                <a:spcPct val="0"/>
              </a:spcBef>
              <a:spcAft>
                <a:spcPct val="0"/>
              </a:spcAft>
              <a:buFont typeface="Arial" charset="0"/>
              <a:buAutoNum type="alphaUcPeriod"/>
            </a:pPr>
            <a:r>
              <a:rPr lang="en-US" altLang="en-US" smtClean="0">
                <a:solidFill>
                  <a:srgbClr val="000000"/>
                </a:solidFill>
              </a:rPr>
              <a:t>Delete sentences 4 &amp; 5</a:t>
            </a:r>
          </a:p>
          <a:p>
            <a:pPr eaLnBrk="0" fontAlgn="base" hangingPunct="0">
              <a:spcBef>
                <a:spcPct val="0"/>
              </a:spcBef>
              <a:spcAft>
                <a:spcPct val="0"/>
              </a:spcAft>
              <a:buFont typeface="Arial" charset="0"/>
              <a:buAutoNum type="alphaUcPeriod"/>
            </a:pPr>
            <a:r>
              <a:rPr lang="en-US" altLang="en-US" smtClean="0">
                <a:solidFill>
                  <a:srgbClr val="000000"/>
                </a:solidFill>
              </a:rPr>
              <a:t>Delete sentences 3 &amp; 5</a:t>
            </a:r>
          </a:p>
          <a:p>
            <a:pPr eaLnBrk="0" fontAlgn="base" hangingPunct="0">
              <a:spcBef>
                <a:spcPct val="0"/>
              </a:spcBef>
              <a:spcAft>
                <a:spcPct val="0"/>
              </a:spcAft>
              <a:buFont typeface="Arial" charset="0"/>
              <a:buAutoNum type="alphaUcPeriod"/>
            </a:pPr>
            <a:r>
              <a:rPr lang="en-US" altLang="en-US" smtClean="0">
                <a:solidFill>
                  <a:srgbClr val="000000"/>
                </a:solidFill>
              </a:rPr>
              <a:t>Delete sentences 2 &amp; 4</a:t>
            </a:r>
          </a:p>
        </p:txBody>
      </p:sp>
      <p:cxnSp>
        <p:nvCxnSpPr>
          <p:cNvPr id="8" name="Straight Connector 7"/>
          <p:cNvCxnSpPr>
            <a:cxnSpLocks noChangeShapeType="1"/>
          </p:cNvCxnSpPr>
          <p:nvPr/>
        </p:nvCxnSpPr>
        <p:spPr bwMode="auto">
          <a:xfrm>
            <a:off x="4724400" y="2743200"/>
            <a:ext cx="3657600" cy="15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3216071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41989">
                                            <p:txEl>
                                              <p:pRg st="0" end="0"/>
                                            </p:txEl>
                                          </p:spTgt>
                                        </p:tgtEl>
                                        <p:attrNameLst>
                                          <p:attrName>style.visibility</p:attrName>
                                        </p:attrNameLst>
                                      </p:cBhvr>
                                      <p:to>
                                        <p:strVal val="visible"/>
                                      </p:to>
                                    </p:set>
                                    <p:animEffect transition="in" filter="slide(fromBottom)">
                                      <p:cBhvr>
                                        <p:cTn id="11" dur="500"/>
                                        <p:tgtEl>
                                          <p:spTgt spid="419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228600" y="0"/>
            <a:ext cx="8686800" cy="618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0" fontAlgn="base" hangingPunct="0">
              <a:spcBef>
                <a:spcPct val="0"/>
              </a:spcBef>
              <a:spcAft>
                <a:spcPct val="0"/>
              </a:spcAft>
            </a:pPr>
            <a:r>
              <a:rPr lang="en-US" altLang="en-US" sz="1200" smtClean="0">
                <a:solidFill>
                  <a:srgbClr val="000000"/>
                </a:solidFill>
              </a:rPr>
              <a:t>APK (Day 2)</a:t>
            </a:r>
          </a:p>
          <a:p>
            <a:pPr eaLnBrk="0" fontAlgn="base" hangingPunct="0">
              <a:spcBef>
                <a:spcPct val="0"/>
              </a:spcBef>
              <a:spcAft>
                <a:spcPct val="0"/>
              </a:spcAft>
            </a:pPr>
            <a:r>
              <a:rPr lang="en-US" altLang="en-US" smtClean="0">
                <a:solidFill>
                  <a:srgbClr val="000000"/>
                </a:solidFill>
              </a:rPr>
              <a:t>We have learned that when we delete to revise we take </a:t>
            </a:r>
            <a:r>
              <a:rPr lang="en-US" altLang="en-US" smtClean="0">
                <a:solidFill>
                  <a:srgbClr val="FF0000"/>
                </a:solidFill>
              </a:rPr>
              <a:t>out </a:t>
            </a:r>
            <a:r>
              <a:rPr lang="en-US" altLang="en-US" smtClean="0">
                <a:solidFill>
                  <a:srgbClr val="000000"/>
                </a:solidFill>
              </a:rPr>
              <a:t>words or sentences that are </a:t>
            </a:r>
            <a:r>
              <a:rPr lang="en-US" altLang="en-US" smtClean="0">
                <a:solidFill>
                  <a:srgbClr val="FF0000"/>
                </a:solidFill>
              </a:rPr>
              <a:t>not related</a:t>
            </a:r>
            <a:r>
              <a:rPr lang="en-US" altLang="en-US" smtClean="0">
                <a:solidFill>
                  <a:srgbClr val="000000"/>
                </a:solidFill>
              </a:rPr>
              <a:t> to the main topic, are </a:t>
            </a:r>
            <a:r>
              <a:rPr lang="en-US" altLang="en-US" smtClean="0">
                <a:solidFill>
                  <a:srgbClr val="FF0000"/>
                </a:solidFill>
              </a:rPr>
              <a:t>repetitive</a:t>
            </a:r>
            <a:r>
              <a:rPr lang="en-US" altLang="en-US" smtClean="0">
                <a:solidFill>
                  <a:srgbClr val="000000"/>
                </a:solidFill>
              </a:rPr>
              <a:t>, or are </a:t>
            </a:r>
            <a:r>
              <a:rPr lang="en-US" altLang="en-US" smtClean="0">
                <a:solidFill>
                  <a:srgbClr val="FF0000"/>
                </a:solidFill>
              </a:rPr>
              <a:t>overused.</a:t>
            </a:r>
          </a:p>
          <a:p>
            <a:pPr eaLnBrk="0" fontAlgn="base" hangingPunct="0">
              <a:spcBef>
                <a:spcPct val="0"/>
              </a:spcBef>
              <a:spcAft>
                <a:spcPct val="0"/>
              </a:spcAft>
            </a:pPr>
            <a:endParaRPr lang="en-US" altLang="en-US" smtClean="0">
              <a:solidFill>
                <a:srgbClr val="FF0000"/>
              </a:solidFill>
            </a:endParaRPr>
          </a:p>
          <a:p>
            <a:pPr eaLnBrk="0" fontAlgn="base" hangingPunct="0">
              <a:spcBef>
                <a:spcPct val="0"/>
              </a:spcBef>
              <a:spcAft>
                <a:spcPct val="0"/>
              </a:spcAft>
            </a:pPr>
            <a:r>
              <a:rPr lang="en-US" altLang="en-US" smtClean="0">
                <a:solidFill>
                  <a:srgbClr val="000000"/>
                </a:solidFill>
              </a:rPr>
              <a:t>(1)Hummingbirds are the smallest of all birds. (2)The largest living bird is the ostrich. (3)Hummingbirds are colorful creatures that range in size from 2 ¼ to 8 ½ inches in length. (4)They can fly up to 60 miles per hour, moving their wings and an amazing 50 to 75 beats for second! (5)Hummingbirds burn so much energy that they are need to eat almost constantly during daylight hours. (6)My big brother eats constantly too!</a:t>
            </a:r>
          </a:p>
          <a:p>
            <a:pPr eaLnBrk="0" fontAlgn="base" hangingPunct="0">
              <a:spcBef>
                <a:spcPct val="0"/>
              </a:spcBef>
              <a:spcAft>
                <a:spcPct val="0"/>
              </a:spcAft>
            </a:pPr>
            <a:endParaRPr lang="en-US" altLang="en-US" smtClean="0">
              <a:solidFill>
                <a:srgbClr val="FF0000"/>
              </a:solidFill>
            </a:endParaRPr>
          </a:p>
          <a:p>
            <a:pPr eaLnBrk="0" fontAlgn="base" hangingPunct="0">
              <a:spcBef>
                <a:spcPct val="0"/>
              </a:spcBef>
              <a:spcAft>
                <a:spcPct val="0"/>
              </a:spcAft>
            </a:pPr>
            <a:endParaRPr lang="en-US" altLang="en-US" smtClean="0">
              <a:solidFill>
                <a:srgbClr val="000000"/>
              </a:solidFill>
            </a:endParaRPr>
          </a:p>
          <a:p>
            <a:pPr eaLnBrk="0" fontAlgn="base" hangingPunct="0">
              <a:spcBef>
                <a:spcPct val="0"/>
              </a:spcBef>
              <a:spcAft>
                <a:spcPct val="0"/>
              </a:spcAft>
            </a:pPr>
            <a:r>
              <a:rPr lang="en-US" altLang="en-US" smtClean="0">
                <a:solidFill>
                  <a:srgbClr val="000000"/>
                </a:solidFill>
              </a:rPr>
              <a:t> </a:t>
            </a:r>
          </a:p>
          <a:p>
            <a:pPr eaLnBrk="0" fontAlgn="base" hangingPunct="0">
              <a:spcBef>
                <a:spcPct val="0"/>
              </a:spcBef>
              <a:spcAft>
                <a:spcPct val="0"/>
              </a:spcAft>
            </a:pPr>
            <a:endParaRPr lang="en-US" altLang="en-US" smtClean="0">
              <a:solidFill>
                <a:srgbClr val="000000"/>
              </a:solidFill>
            </a:endParaRPr>
          </a:p>
          <a:p>
            <a:pPr eaLnBrk="0" fontAlgn="base" hangingPunct="0">
              <a:spcBef>
                <a:spcPct val="0"/>
              </a:spcBef>
              <a:spcAft>
                <a:spcPct val="0"/>
              </a:spcAft>
            </a:pPr>
            <a:endParaRPr lang="en-US" altLang="en-US" smtClean="0">
              <a:solidFill>
                <a:srgbClr val="000000"/>
              </a:solidFill>
            </a:endParaRPr>
          </a:p>
        </p:txBody>
      </p:sp>
      <p:sp>
        <p:nvSpPr>
          <p:cNvPr id="4" name="TextBox 3"/>
          <p:cNvSpPr txBox="1">
            <a:spLocks noChangeArrowheads="1"/>
          </p:cNvSpPr>
          <p:nvPr/>
        </p:nvSpPr>
        <p:spPr bwMode="auto">
          <a:xfrm>
            <a:off x="0" y="4800600"/>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0" fontAlgn="base" hangingPunct="0">
              <a:spcBef>
                <a:spcPct val="0"/>
              </a:spcBef>
              <a:spcAft>
                <a:spcPct val="0"/>
              </a:spcAft>
            </a:pPr>
            <a:r>
              <a:rPr lang="en-US" altLang="en-US" smtClean="0">
                <a:solidFill>
                  <a:srgbClr val="000000"/>
                </a:solidFill>
              </a:rPr>
              <a:t>We can delete sentence 2 to revise because it is not related to the main topic.</a:t>
            </a:r>
          </a:p>
          <a:p>
            <a:pPr eaLnBrk="0" fontAlgn="base" hangingPunct="0">
              <a:spcBef>
                <a:spcPct val="0"/>
              </a:spcBef>
              <a:spcAft>
                <a:spcPct val="0"/>
              </a:spcAft>
            </a:pPr>
            <a:endParaRPr lang="en-US" altLang="en-US" smtClean="0">
              <a:solidFill>
                <a:srgbClr val="000000"/>
              </a:solidFill>
            </a:endParaRPr>
          </a:p>
          <a:p>
            <a:pPr eaLnBrk="0" fontAlgn="base" hangingPunct="0">
              <a:spcBef>
                <a:spcPct val="0"/>
              </a:spcBef>
              <a:spcAft>
                <a:spcPct val="0"/>
              </a:spcAft>
            </a:pPr>
            <a:r>
              <a:rPr lang="en-US" altLang="en-US" smtClean="0">
                <a:solidFill>
                  <a:srgbClr val="000000"/>
                </a:solidFill>
              </a:rPr>
              <a:t>What other sentence can we delete to revise?  </a:t>
            </a:r>
          </a:p>
        </p:txBody>
      </p:sp>
      <p:sp>
        <p:nvSpPr>
          <p:cNvPr id="39940" name="Rectangle 4"/>
          <p:cNvSpPr>
            <a:spLocks noChangeArrowheads="1"/>
          </p:cNvSpPr>
          <p:nvPr/>
        </p:nvSpPr>
        <p:spPr bwMode="auto">
          <a:xfrm>
            <a:off x="228600" y="1600200"/>
            <a:ext cx="8686800" cy="2895600"/>
          </a:xfrm>
          <a:prstGeom prst="rect">
            <a:avLst/>
          </a:pr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Arial" charset="0"/>
                <a:ea typeface="ＭＳ Ｐゴシック" charset="-128"/>
              </a:defRPr>
            </a:lvl1pPr>
            <a:lvl2pPr marL="37931725" indent="-37474525">
              <a:defRPr sz="2400">
                <a:solidFill>
                  <a:schemeClr val="tx1"/>
                </a:solidFill>
                <a:latin typeface="Arial" charset="0"/>
                <a:ea typeface="ＭＳ Ｐゴシック" charset="-128"/>
              </a:defRPr>
            </a:lvl2pPr>
            <a:lvl3pPr>
              <a:defRPr sz="2400">
                <a:solidFill>
                  <a:schemeClr val="tx1"/>
                </a:solidFill>
                <a:latin typeface="Arial" charset="0"/>
                <a:ea typeface="ＭＳ Ｐゴシック" charset="-128"/>
              </a:defRPr>
            </a:lvl3pPr>
            <a:lvl4pPr>
              <a:defRPr sz="2400">
                <a:solidFill>
                  <a:schemeClr val="tx1"/>
                </a:solidFill>
                <a:latin typeface="Arial" charset="0"/>
                <a:ea typeface="ＭＳ Ｐゴシック" charset="-128"/>
              </a:defRPr>
            </a:lvl4pPr>
            <a:lvl5pPr>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0" fontAlgn="base" hangingPunct="0">
              <a:spcBef>
                <a:spcPct val="0"/>
              </a:spcBef>
              <a:spcAft>
                <a:spcPct val="0"/>
              </a:spcAft>
            </a:pPr>
            <a:endParaRPr lang="en-US" altLang="en-US" smtClean="0">
              <a:solidFill>
                <a:srgbClr val="000000"/>
              </a:solidFill>
            </a:endParaRPr>
          </a:p>
        </p:txBody>
      </p:sp>
      <p:cxnSp>
        <p:nvCxnSpPr>
          <p:cNvPr id="7" name="Straight Connector 6"/>
          <p:cNvCxnSpPr>
            <a:cxnSpLocks noChangeShapeType="1"/>
          </p:cNvCxnSpPr>
          <p:nvPr/>
        </p:nvCxnSpPr>
        <p:spPr bwMode="auto">
          <a:xfrm>
            <a:off x="6553200" y="1905000"/>
            <a:ext cx="20574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9" name="Straight Connector 8"/>
          <p:cNvCxnSpPr>
            <a:cxnSpLocks noChangeShapeType="1"/>
          </p:cNvCxnSpPr>
          <p:nvPr/>
        </p:nvCxnSpPr>
        <p:spPr bwMode="auto">
          <a:xfrm>
            <a:off x="304800" y="2286000"/>
            <a:ext cx="3124200" cy="15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14207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724</Words>
  <Application>Microsoft Office PowerPoint</Application>
  <PresentationFormat>On-screen Show (4:3)</PresentationFormat>
  <Paragraphs>64</Paragraphs>
  <Slides>10</Slides>
  <Notes>2</Notes>
  <HiddenSlides>0</HiddenSlides>
  <MMClips>0</MMClips>
  <ScaleCrop>false</ScaleCrop>
  <HeadingPairs>
    <vt:vector size="4" baseType="variant">
      <vt:variant>
        <vt:lpstr>Theme</vt:lpstr>
      </vt:variant>
      <vt:variant>
        <vt:i4>3</vt:i4>
      </vt:variant>
      <vt:variant>
        <vt:lpstr>Slide Titles</vt:lpstr>
      </vt:variant>
      <vt:variant>
        <vt:i4>10</vt:i4>
      </vt:variant>
    </vt:vector>
  </HeadingPairs>
  <TitlesOfParts>
    <vt:vector size="13" baseType="lpstr">
      <vt:lpstr>Office Theme</vt:lpstr>
      <vt:lpstr>Blank Presentation</vt:lpstr>
      <vt:lpstr>1_Blank Presentation</vt:lpstr>
      <vt:lpstr>Revision</vt:lpstr>
      <vt:lpstr>What is revision</vt:lpstr>
      <vt:lpstr>PowerPoint Presentation</vt:lpstr>
      <vt:lpstr>Content and Organization</vt:lpstr>
      <vt:lpstr>Proofreading: Grammar and Mechanics</vt:lpstr>
      <vt:lpstr>Run on Sentence</vt:lpstr>
      <vt:lpstr>Choppy sentence</vt:lpstr>
      <vt:lpstr>PowerPoint Presentation</vt:lpstr>
      <vt:lpstr>PowerPoint Presentation</vt:lpstr>
      <vt:lpstr>What is it called when we make our thoughts clearer?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Revision</dc:title>
  <dc:creator>Iqbal</dc:creator>
  <cp:lastModifiedBy>HP</cp:lastModifiedBy>
  <cp:revision>16</cp:revision>
  <dcterms:created xsi:type="dcterms:W3CDTF">2017-01-09T14:20:45Z</dcterms:created>
  <dcterms:modified xsi:type="dcterms:W3CDTF">2018-01-25T01:34:39Z</dcterms:modified>
</cp:coreProperties>
</file>