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F5E08-EA67-4A10-AE7F-3A7853AF8013}" type="datetimeFigureOut">
              <a:rPr lang="id-ID" smtClean="0"/>
              <a:t>25/09/2014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0B4F-5702-4980-AA7B-E0B95160A91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85346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F5E08-EA67-4A10-AE7F-3A7853AF8013}" type="datetimeFigureOut">
              <a:rPr lang="id-ID" smtClean="0"/>
              <a:t>25/09/2014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0B4F-5702-4980-AA7B-E0B95160A91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92831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F5E08-EA67-4A10-AE7F-3A7853AF8013}" type="datetimeFigureOut">
              <a:rPr lang="id-ID" smtClean="0"/>
              <a:t>25/09/2014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0B4F-5702-4980-AA7B-E0B95160A91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919172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471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0763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28825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058863"/>
            <a:ext cx="4292600" cy="49418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6000" y="1058863"/>
            <a:ext cx="4294188" cy="49418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2148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3691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0625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83204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73404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F5E08-EA67-4A10-AE7F-3A7853AF8013}" type="datetimeFigureOut">
              <a:rPr lang="id-ID" smtClean="0"/>
              <a:t>25/09/2014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0B4F-5702-4980-AA7B-E0B95160A91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720641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79922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3111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7150"/>
            <a:ext cx="22860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57150"/>
            <a:ext cx="67056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3567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7150"/>
            <a:ext cx="9144000" cy="9175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1058863"/>
            <a:ext cx="8739188" cy="4941887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839095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F5E08-EA67-4A10-AE7F-3A7853AF8013}" type="datetimeFigureOut">
              <a:rPr lang="id-ID" smtClean="0"/>
              <a:t>25/09/2014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0B4F-5702-4980-AA7B-E0B95160A91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47725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F5E08-EA67-4A10-AE7F-3A7853AF8013}" type="datetimeFigureOut">
              <a:rPr lang="id-ID" smtClean="0"/>
              <a:t>25/09/2014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0B4F-5702-4980-AA7B-E0B95160A91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59342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F5E08-EA67-4A10-AE7F-3A7853AF8013}" type="datetimeFigureOut">
              <a:rPr lang="id-ID" smtClean="0"/>
              <a:t>25/09/2014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0B4F-5702-4980-AA7B-E0B95160A91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96953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F5E08-EA67-4A10-AE7F-3A7853AF8013}" type="datetimeFigureOut">
              <a:rPr lang="id-ID" smtClean="0"/>
              <a:t>25/09/2014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0B4F-5702-4980-AA7B-E0B95160A91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19438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F5E08-EA67-4A10-AE7F-3A7853AF8013}" type="datetimeFigureOut">
              <a:rPr lang="id-ID" smtClean="0"/>
              <a:t>25/09/2014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0B4F-5702-4980-AA7B-E0B95160A91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64461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F5E08-EA67-4A10-AE7F-3A7853AF8013}" type="datetimeFigureOut">
              <a:rPr lang="id-ID" smtClean="0"/>
              <a:t>25/09/2014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0B4F-5702-4980-AA7B-E0B95160A91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89042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F5E08-EA67-4A10-AE7F-3A7853AF8013}" type="datetimeFigureOut">
              <a:rPr lang="id-ID" smtClean="0"/>
              <a:t>25/09/2014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0B4F-5702-4980-AA7B-E0B95160A91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51734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F5E08-EA67-4A10-AE7F-3A7853AF8013}" type="datetimeFigureOut">
              <a:rPr lang="id-ID" smtClean="0"/>
              <a:t>25/09/2014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60B4F-5702-4980-AA7B-E0B95160A91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76568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11113" y="0"/>
            <a:ext cx="9144000" cy="968375"/>
          </a:xfrm>
          <a:prstGeom prst="rect">
            <a:avLst/>
          </a:prstGeom>
          <a:gradFill rotWithShape="1">
            <a:gsLst>
              <a:gs pos="0">
                <a:srgbClr val="74B632">
                  <a:alpha val="36000"/>
                </a:srgbClr>
              </a:gs>
              <a:gs pos="100000">
                <a:srgbClr val="BCDD7B">
                  <a:alpha val="28999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9939" name="AutoShape 3"/>
          <p:cNvSpPr>
            <a:spLocks noChangeArrowheads="1"/>
          </p:cNvSpPr>
          <p:nvPr/>
        </p:nvSpPr>
        <p:spPr bwMode="auto">
          <a:xfrm rot="1048392">
            <a:off x="146050" y="100013"/>
            <a:ext cx="4364038" cy="1817687"/>
          </a:xfrm>
          <a:custGeom>
            <a:avLst/>
            <a:gdLst>
              <a:gd name="G0" fmla="+- 10501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501"/>
              <a:gd name="G18" fmla="*/ 10501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10501 10800 0"/>
              <a:gd name="G26" fmla="?: G9 G17 G25"/>
              <a:gd name="G27" fmla="?: G9 0 21600"/>
              <a:gd name="G28" fmla="cos 10800 11796480"/>
              <a:gd name="G29" fmla="sin 10800 11796480"/>
              <a:gd name="G30" fmla="sin 10501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49 w 21600"/>
              <a:gd name="T15" fmla="*/ 10800 h 21600"/>
              <a:gd name="T16" fmla="*/ 10800 w 21600"/>
              <a:gd name="T17" fmla="*/ 299 h 21600"/>
              <a:gd name="T18" fmla="*/ 21451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299" y="10800"/>
                </a:moveTo>
                <a:cubicBezTo>
                  <a:pt x="299" y="5000"/>
                  <a:pt x="5000" y="299"/>
                  <a:pt x="10800" y="299"/>
                </a:cubicBezTo>
                <a:cubicBezTo>
                  <a:pt x="16599" y="298"/>
                  <a:pt x="21300" y="5000"/>
                  <a:pt x="21301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30196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9940" name="Oval 4"/>
          <p:cNvSpPr>
            <a:spLocks noChangeArrowheads="1"/>
          </p:cNvSpPr>
          <p:nvPr/>
        </p:nvSpPr>
        <p:spPr bwMode="auto">
          <a:xfrm>
            <a:off x="206375" y="244475"/>
            <a:ext cx="2741613" cy="1430338"/>
          </a:xfrm>
          <a:prstGeom prst="ellips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9941" name="Arc 5"/>
          <p:cNvSpPr>
            <a:spLocks/>
          </p:cNvSpPr>
          <p:nvPr/>
        </p:nvSpPr>
        <p:spPr bwMode="auto">
          <a:xfrm flipV="1">
            <a:off x="174625" y="1455738"/>
            <a:ext cx="8924925" cy="36099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76200">
            <a:solidFill>
              <a:srgbClr val="ECF3D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9942" name="Arc 6"/>
          <p:cNvSpPr>
            <a:spLocks/>
          </p:cNvSpPr>
          <p:nvPr/>
        </p:nvSpPr>
        <p:spPr bwMode="auto">
          <a:xfrm flipV="1">
            <a:off x="184150" y="1443038"/>
            <a:ext cx="8924925" cy="36099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76200">
            <a:solidFill>
              <a:srgbClr val="FDF8F5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1588" y="1412875"/>
            <a:ext cx="196850" cy="366395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9944" name="AutoShape 8"/>
          <p:cNvSpPr>
            <a:spLocks noChangeArrowheads="1"/>
          </p:cNvSpPr>
          <p:nvPr/>
        </p:nvSpPr>
        <p:spPr bwMode="auto">
          <a:xfrm rot="19091696" flipV="1">
            <a:off x="4637088" y="219075"/>
            <a:ext cx="4364037" cy="2371725"/>
          </a:xfrm>
          <a:custGeom>
            <a:avLst/>
            <a:gdLst>
              <a:gd name="G0" fmla="+- 10501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501"/>
              <a:gd name="G18" fmla="*/ 10501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10501 10800 0"/>
              <a:gd name="G26" fmla="?: G9 G17 G25"/>
              <a:gd name="G27" fmla="?: G9 0 21600"/>
              <a:gd name="G28" fmla="cos 10800 11796480"/>
              <a:gd name="G29" fmla="sin 10800 11796480"/>
              <a:gd name="G30" fmla="sin 10501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49 w 21600"/>
              <a:gd name="T15" fmla="*/ 10800 h 21600"/>
              <a:gd name="T16" fmla="*/ 10800 w 21600"/>
              <a:gd name="T17" fmla="*/ 299 h 21600"/>
              <a:gd name="T18" fmla="*/ 21451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299" y="10800"/>
                </a:moveTo>
                <a:cubicBezTo>
                  <a:pt x="299" y="5000"/>
                  <a:pt x="5000" y="299"/>
                  <a:pt x="10800" y="299"/>
                </a:cubicBezTo>
                <a:cubicBezTo>
                  <a:pt x="16599" y="298"/>
                  <a:pt x="21300" y="5000"/>
                  <a:pt x="21301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DE69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9945" name="AutoShape 9"/>
          <p:cNvSpPr>
            <a:spLocks noChangeArrowheads="1"/>
          </p:cNvSpPr>
          <p:nvPr/>
        </p:nvSpPr>
        <p:spPr bwMode="auto">
          <a:xfrm rot="18043304" flipV="1">
            <a:off x="4114006" y="472281"/>
            <a:ext cx="4364038" cy="2800350"/>
          </a:xfrm>
          <a:custGeom>
            <a:avLst/>
            <a:gdLst>
              <a:gd name="G0" fmla="+- 10501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501"/>
              <a:gd name="G18" fmla="*/ 10501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10501 10800 0"/>
              <a:gd name="G26" fmla="?: G9 G17 G25"/>
              <a:gd name="G27" fmla="?: G9 0 21600"/>
              <a:gd name="G28" fmla="cos 10800 11796480"/>
              <a:gd name="G29" fmla="sin 10800 11796480"/>
              <a:gd name="G30" fmla="sin 10501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49 w 21600"/>
              <a:gd name="T15" fmla="*/ 10800 h 21600"/>
              <a:gd name="T16" fmla="*/ 10800 w 21600"/>
              <a:gd name="T17" fmla="*/ 299 h 21600"/>
              <a:gd name="T18" fmla="*/ 21451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299" y="10800"/>
                </a:moveTo>
                <a:cubicBezTo>
                  <a:pt x="299" y="5000"/>
                  <a:pt x="5000" y="299"/>
                  <a:pt x="10800" y="299"/>
                </a:cubicBezTo>
                <a:cubicBezTo>
                  <a:pt x="16599" y="298"/>
                  <a:pt x="21300" y="5000"/>
                  <a:pt x="21301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DE69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9946" name="AutoShape 10"/>
          <p:cNvSpPr>
            <a:spLocks noChangeArrowheads="1"/>
          </p:cNvSpPr>
          <p:nvPr/>
        </p:nvSpPr>
        <p:spPr bwMode="auto">
          <a:xfrm>
            <a:off x="111125" y="9525"/>
            <a:ext cx="4364038" cy="1889125"/>
          </a:xfrm>
          <a:custGeom>
            <a:avLst/>
            <a:gdLst>
              <a:gd name="G0" fmla="+- 10501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501"/>
              <a:gd name="G18" fmla="*/ 10501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10501 10800 0"/>
              <a:gd name="G26" fmla="?: G9 G17 G25"/>
              <a:gd name="G27" fmla="?: G9 0 21600"/>
              <a:gd name="G28" fmla="cos 10800 11796480"/>
              <a:gd name="G29" fmla="sin 10800 11796480"/>
              <a:gd name="G30" fmla="sin 10501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49 w 21600"/>
              <a:gd name="T15" fmla="*/ 10800 h 21600"/>
              <a:gd name="T16" fmla="*/ 10800 w 21600"/>
              <a:gd name="T17" fmla="*/ 299 h 21600"/>
              <a:gd name="T18" fmla="*/ 21451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299" y="10800"/>
                </a:moveTo>
                <a:cubicBezTo>
                  <a:pt x="299" y="5000"/>
                  <a:pt x="5000" y="299"/>
                  <a:pt x="10800" y="299"/>
                </a:cubicBezTo>
                <a:cubicBezTo>
                  <a:pt x="16599" y="298"/>
                  <a:pt x="21300" y="5000"/>
                  <a:pt x="21301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30196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9947" name="Rectangle 11"/>
          <p:cNvSpPr>
            <a:spLocks noChangeArrowheads="1"/>
          </p:cNvSpPr>
          <p:nvPr/>
        </p:nvSpPr>
        <p:spPr bwMode="auto">
          <a:xfrm>
            <a:off x="11113" y="6350"/>
            <a:ext cx="207962" cy="104457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hlink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71438" y="969963"/>
            <a:ext cx="1679575" cy="71437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rgbClr val="CEDE73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9949" name="Rectangle 13"/>
          <p:cNvSpPr>
            <a:spLocks noChangeArrowheads="1"/>
          </p:cNvSpPr>
          <p:nvPr/>
        </p:nvSpPr>
        <p:spPr bwMode="auto">
          <a:xfrm>
            <a:off x="1588" y="0"/>
            <a:ext cx="77787" cy="184308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9950" name="Rectangle 14"/>
          <p:cNvSpPr>
            <a:spLocks noChangeArrowheads="1"/>
          </p:cNvSpPr>
          <p:nvPr/>
        </p:nvSpPr>
        <p:spPr bwMode="auto">
          <a:xfrm>
            <a:off x="1741488" y="969963"/>
            <a:ext cx="1679575" cy="71437"/>
          </a:xfrm>
          <a:prstGeom prst="rect">
            <a:avLst/>
          </a:prstGeom>
          <a:gradFill rotWithShape="1">
            <a:gsLst>
              <a:gs pos="0">
                <a:srgbClr val="CEDE73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9951" name="Rectangle 15"/>
          <p:cNvSpPr>
            <a:spLocks noChangeArrowheads="1"/>
          </p:cNvSpPr>
          <p:nvPr/>
        </p:nvSpPr>
        <p:spPr bwMode="auto">
          <a:xfrm>
            <a:off x="3411538" y="969963"/>
            <a:ext cx="1679575" cy="71437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9952" name="Rectangle 16"/>
          <p:cNvSpPr>
            <a:spLocks noChangeArrowheads="1"/>
          </p:cNvSpPr>
          <p:nvPr/>
        </p:nvSpPr>
        <p:spPr bwMode="auto">
          <a:xfrm>
            <a:off x="5070475" y="969963"/>
            <a:ext cx="3335338" cy="71437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9953" name="Rectangle 17"/>
          <p:cNvSpPr>
            <a:spLocks noChangeArrowheads="1"/>
          </p:cNvSpPr>
          <p:nvPr/>
        </p:nvSpPr>
        <p:spPr bwMode="auto">
          <a:xfrm>
            <a:off x="73025" y="917575"/>
            <a:ext cx="9051925" cy="5940425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tint val="0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tint val="0"/>
                  <a:invGamma/>
                </a:scheme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9954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0" y="57150"/>
            <a:ext cx="9144000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058863"/>
            <a:ext cx="8739188" cy="494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956" name="Text Box 20"/>
          <p:cNvSpPr txBox="1">
            <a:spLocks noChangeArrowheads="1"/>
          </p:cNvSpPr>
          <p:nvPr/>
        </p:nvSpPr>
        <p:spPr bwMode="auto">
          <a:xfrm>
            <a:off x="57150" y="-57150"/>
            <a:ext cx="990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600" i="1">
                <a:solidFill>
                  <a:srgbClr val="148298"/>
                </a:solidFill>
                <a:latin typeface="Arial" charset="0"/>
              </a:rPr>
              <a:t>  6s-</a:t>
            </a:r>
            <a:fld id="{536514E9-5384-44A6-9212-664EDC232001}" type="slidenum">
              <a:rPr lang="en-US" sz="1600" i="1">
                <a:solidFill>
                  <a:srgbClr val="148298"/>
                </a:solidFill>
                <a:latin typeface="Arial" charset="0"/>
              </a:rPr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1600" i="1">
              <a:solidFill>
                <a:srgbClr val="148298"/>
              </a:solidFill>
              <a:latin typeface="Arial" charset="0"/>
            </a:endParaRPr>
          </a:p>
        </p:txBody>
      </p:sp>
      <p:sp>
        <p:nvSpPr>
          <p:cNvPr id="39957" name="Text Box 21"/>
          <p:cNvSpPr txBox="1">
            <a:spLocks noChangeArrowheads="1"/>
          </p:cNvSpPr>
          <p:nvPr/>
        </p:nvSpPr>
        <p:spPr bwMode="auto">
          <a:xfrm>
            <a:off x="819150" y="-57150"/>
            <a:ext cx="7924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600" i="1">
                <a:solidFill>
                  <a:srgbClr val="148298"/>
                </a:solidFill>
                <a:latin typeface="Arial" charset="0"/>
              </a:rPr>
              <a:t>Linear Programming</a:t>
            </a:r>
          </a:p>
        </p:txBody>
      </p:sp>
    </p:spTree>
    <p:extLst>
      <p:ext uri="{BB962C8B-B14F-4D97-AF65-F5344CB8AC3E}">
        <p14:creationId xmlns:p14="http://schemas.microsoft.com/office/powerpoint/2010/main" val="2715420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entury Gothic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entury Gothic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entury Gothic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entury Gothic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entury Gothic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entury Gothic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entury Gothic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entury Gothic" pitchFamily="34" charset="0"/>
        </a:defRPr>
      </a:lvl9pPr>
    </p:titleStyle>
    <p:bodyStyle>
      <a:lvl1pPr marL="231775" indent="-231775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Symbol" pitchFamily="18" charset="2"/>
        <a:buChar char="·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566738" indent="-2190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Symbol" pitchFamily="18" charset="2"/>
        <a:buChar char="·"/>
        <a:defRPr sz="3000">
          <a:solidFill>
            <a:schemeClr val="tx1"/>
          </a:solidFill>
          <a:latin typeface="+mn-lt"/>
        </a:defRPr>
      </a:lvl2pPr>
      <a:lvl3pPr marL="914400" indent="-231775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Symbol" pitchFamily="18" charset="2"/>
        <a:buChar char="·"/>
        <a:defRPr sz="2800">
          <a:solidFill>
            <a:schemeClr val="tx1"/>
          </a:solidFill>
          <a:latin typeface="+mn-lt"/>
        </a:defRPr>
      </a:lvl3pPr>
      <a:lvl4pPr marL="1262063" indent="-23177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Symbol" pitchFamily="18" charset="2"/>
        <a:buChar char="·"/>
        <a:defRPr sz="2400">
          <a:solidFill>
            <a:schemeClr val="tx1"/>
          </a:solidFill>
          <a:latin typeface="+mn-lt"/>
        </a:defRPr>
      </a:lvl4pPr>
      <a:lvl5pPr marL="1597025" indent="-219075" algn="l" rtl="0" eaLnBrk="0" fontAlgn="base" hangingPunct="0">
        <a:spcBef>
          <a:spcPct val="20000"/>
        </a:spcBef>
        <a:spcAft>
          <a:spcPct val="0"/>
        </a:spcAft>
        <a:buClr>
          <a:srgbClr val="285EA6"/>
        </a:buClr>
        <a:buSzPct val="70000"/>
        <a:buFont typeface="Symbol" pitchFamily="18" charset="2"/>
        <a:buChar char="·"/>
        <a:defRPr sz="2400">
          <a:solidFill>
            <a:schemeClr val="tx1"/>
          </a:solidFill>
          <a:latin typeface="+mn-lt"/>
        </a:defRPr>
      </a:lvl5pPr>
      <a:lvl6pPr marL="2054225" indent="-219075" algn="l" rtl="0" fontAlgn="base">
        <a:spcBef>
          <a:spcPct val="20000"/>
        </a:spcBef>
        <a:spcAft>
          <a:spcPct val="0"/>
        </a:spcAft>
        <a:buClr>
          <a:srgbClr val="285EA6"/>
        </a:buClr>
        <a:buSzPct val="70000"/>
        <a:buFont typeface="Symbol" pitchFamily="18" charset="2"/>
        <a:buChar char="·"/>
        <a:defRPr sz="2400">
          <a:solidFill>
            <a:schemeClr val="tx1"/>
          </a:solidFill>
          <a:latin typeface="+mn-lt"/>
        </a:defRPr>
      </a:lvl6pPr>
      <a:lvl7pPr marL="2511425" indent="-219075" algn="l" rtl="0" fontAlgn="base">
        <a:spcBef>
          <a:spcPct val="20000"/>
        </a:spcBef>
        <a:spcAft>
          <a:spcPct val="0"/>
        </a:spcAft>
        <a:buClr>
          <a:srgbClr val="285EA6"/>
        </a:buClr>
        <a:buSzPct val="70000"/>
        <a:buFont typeface="Symbol" pitchFamily="18" charset="2"/>
        <a:buChar char="·"/>
        <a:defRPr sz="2400">
          <a:solidFill>
            <a:schemeClr val="tx1"/>
          </a:solidFill>
          <a:latin typeface="+mn-lt"/>
        </a:defRPr>
      </a:lvl7pPr>
      <a:lvl8pPr marL="2968625" indent="-219075" algn="l" rtl="0" fontAlgn="base">
        <a:spcBef>
          <a:spcPct val="20000"/>
        </a:spcBef>
        <a:spcAft>
          <a:spcPct val="0"/>
        </a:spcAft>
        <a:buClr>
          <a:srgbClr val="285EA6"/>
        </a:buClr>
        <a:buSzPct val="70000"/>
        <a:buFont typeface="Symbol" pitchFamily="18" charset="2"/>
        <a:buChar char="·"/>
        <a:defRPr sz="2400">
          <a:solidFill>
            <a:schemeClr val="tx1"/>
          </a:solidFill>
          <a:latin typeface="+mn-lt"/>
        </a:defRPr>
      </a:lvl8pPr>
      <a:lvl9pPr marL="3425825" indent="-219075" algn="l" rtl="0" fontAlgn="base">
        <a:spcBef>
          <a:spcPct val="20000"/>
        </a:spcBef>
        <a:spcAft>
          <a:spcPct val="0"/>
        </a:spcAft>
        <a:buClr>
          <a:srgbClr val="285EA6"/>
        </a:buClr>
        <a:buSzPct val="70000"/>
        <a:buFont typeface="Symbol" pitchFamily="18" charset="2"/>
        <a:buChar char="·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Linier Programming (2)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id-ID" b="1" dirty="0" smtClean="0">
                <a:latin typeface="Algerian" pitchFamily="82" charset="0"/>
              </a:rPr>
              <a:t>Metode Grafik</a:t>
            </a:r>
            <a:endParaRPr lang="id-ID" b="1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7330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28600"/>
            <a:ext cx="8424862" cy="823913"/>
          </a:xfrm>
        </p:spPr>
        <p:txBody>
          <a:bodyPr/>
          <a:lstStyle/>
          <a:p>
            <a:pPr marL="685800" indent="-685800" eaLnBrk="1" hangingPunct="1">
              <a:buFont typeface="Wingdings" pitchFamily="2" charset="2"/>
              <a:buNone/>
              <a:defRPr/>
            </a:pPr>
            <a:r>
              <a:rPr lang="en-US" sz="3200" smtClean="0"/>
              <a:t>Fungsi batasan bertanda “sama dengan” ( = )</a:t>
            </a:r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2709863" y="1700213"/>
            <a:ext cx="409575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</a:rPr>
              <a:t>X</a:t>
            </a:r>
            <a:r>
              <a:rPr lang="en-US" sz="1600" baseline="-25000">
                <a:solidFill>
                  <a:srgbClr val="000000"/>
                </a:solidFill>
              </a:rPr>
              <a:t>2</a:t>
            </a: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7412" name="Text Box 6"/>
          <p:cNvSpPr txBox="1">
            <a:spLocks noChangeArrowheads="1"/>
          </p:cNvSpPr>
          <p:nvPr/>
        </p:nvSpPr>
        <p:spPr bwMode="auto">
          <a:xfrm>
            <a:off x="7834313" y="5795963"/>
            <a:ext cx="409575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</a:rPr>
              <a:t>X</a:t>
            </a:r>
            <a:r>
              <a:rPr lang="en-US" sz="1600" baseline="-25000">
                <a:solidFill>
                  <a:srgbClr val="000000"/>
                </a:solidFill>
              </a:rPr>
              <a:t>1</a:t>
            </a: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7413" name="Text Box 7"/>
          <p:cNvSpPr txBox="1">
            <a:spLocks noChangeArrowheads="1"/>
          </p:cNvSpPr>
          <p:nvPr/>
        </p:nvSpPr>
        <p:spPr bwMode="auto">
          <a:xfrm>
            <a:off x="4841875" y="1955800"/>
            <a:ext cx="102552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</a:rPr>
              <a:t>2X</a:t>
            </a:r>
            <a:r>
              <a:rPr lang="en-US" sz="1600" baseline="-25000">
                <a:solidFill>
                  <a:srgbClr val="000000"/>
                </a:solidFill>
              </a:rPr>
              <a:t>2</a:t>
            </a:r>
            <a:r>
              <a:rPr lang="en-US" sz="1600">
                <a:solidFill>
                  <a:srgbClr val="000000"/>
                </a:solidFill>
              </a:rPr>
              <a:t> = 8</a:t>
            </a: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7414" name="Text Box 8"/>
          <p:cNvSpPr txBox="1">
            <a:spLocks noChangeArrowheads="1"/>
          </p:cNvSpPr>
          <p:nvPr/>
        </p:nvSpPr>
        <p:spPr bwMode="auto">
          <a:xfrm>
            <a:off x="2709863" y="5795963"/>
            <a:ext cx="409575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</a:rPr>
              <a:t>0</a:t>
            </a: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7415" name="Text Box 9"/>
          <p:cNvSpPr txBox="1">
            <a:spLocks noChangeArrowheads="1"/>
          </p:cNvSpPr>
          <p:nvPr/>
        </p:nvSpPr>
        <p:spPr bwMode="auto">
          <a:xfrm>
            <a:off x="4759325" y="5795963"/>
            <a:ext cx="409575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</a:rPr>
              <a:t>4</a:t>
            </a: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7416" name="Text Box 10"/>
          <p:cNvSpPr txBox="1">
            <a:spLocks noChangeArrowheads="1"/>
          </p:cNvSpPr>
          <p:nvPr/>
        </p:nvSpPr>
        <p:spPr bwMode="auto">
          <a:xfrm>
            <a:off x="2700338" y="4772025"/>
            <a:ext cx="40957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</a:rPr>
              <a:t>2</a:t>
            </a: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7417" name="Text Box 11"/>
          <p:cNvSpPr txBox="1">
            <a:spLocks noChangeArrowheads="1"/>
          </p:cNvSpPr>
          <p:nvPr/>
        </p:nvSpPr>
        <p:spPr bwMode="auto">
          <a:xfrm>
            <a:off x="2700338" y="3748088"/>
            <a:ext cx="409575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</a:rPr>
              <a:t>4</a:t>
            </a: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7418" name="Text Box 12"/>
          <p:cNvSpPr txBox="1">
            <a:spLocks noChangeArrowheads="1"/>
          </p:cNvSpPr>
          <p:nvPr/>
        </p:nvSpPr>
        <p:spPr bwMode="auto">
          <a:xfrm>
            <a:off x="2700338" y="2916238"/>
            <a:ext cx="409575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</a:rPr>
              <a:t>6</a:t>
            </a: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7419" name="Text Box 13"/>
          <p:cNvSpPr txBox="1">
            <a:spLocks noChangeArrowheads="1"/>
          </p:cNvSpPr>
          <p:nvPr/>
        </p:nvSpPr>
        <p:spPr bwMode="auto">
          <a:xfrm>
            <a:off x="6372225" y="3349625"/>
            <a:ext cx="1435100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</a:rPr>
              <a:t>3X</a:t>
            </a:r>
            <a:r>
              <a:rPr lang="en-US" sz="1600" baseline="-25000">
                <a:solidFill>
                  <a:srgbClr val="000000"/>
                </a:solidFill>
              </a:rPr>
              <a:t>2</a:t>
            </a:r>
            <a:r>
              <a:rPr lang="en-US" sz="1600">
                <a:solidFill>
                  <a:srgbClr val="000000"/>
                </a:solidFill>
              </a:rPr>
              <a:t> = 15</a:t>
            </a: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7420" name="Text Box 14"/>
          <p:cNvSpPr txBox="1">
            <a:spLocks noChangeArrowheads="1"/>
          </p:cNvSpPr>
          <p:nvPr/>
        </p:nvSpPr>
        <p:spPr bwMode="auto">
          <a:xfrm>
            <a:off x="5168900" y="5795963"/>
            <a:ext cx="411163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</a:rPr>
              <a:t>5</a:t>
            </a: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7421" name="Text Box 15"/>
          <p:cNvSpPr txBox="1">
            <a:spLocks noChangeArrowheads="1"/>
          </p:cNvSpPr>
          <p:nvPr/>
        </p:nvSpPr>
        <p:spPr bwMode="auto">
          <a:xfrm>
            <a:off x="4849813" y="5100638"/>
            <a:ext cx="411162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A</a:t>
            </a: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7422" name="Text Box 16"/>
          <p:cNvSpPr txBox="1">
            <a:spLocks noChangeArrowheads="1"/>
          </p:cNvSpPr>
          <p:nvPr/>
        </p:nvSpPr>
        <p:spPr bwMode="auto">
          <a:xfrm>
            <a:off x="3514725" y="3276600"/>
            <a:ext cx="40957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C</a:t>
            </a: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7423" name="Line 17"/>
          <p:cNvSpPr>
            <a:spLocks noChangeShapeType="1"/>
          </p:cNvSpPr>
          <p:nvPr/>
        </p:nvSpPr>
        <p:spPr bwMode="auto">
          <a:xfrm>
            <a:off x="3119438" y="5795963"/>
            <a:ext cx="47148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d-ID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424" name="Line 18"/>
          <p:cNvSpPr>
            <a:spLocks noChangeShapeType="1"/>
          </p:cNvSpPr>
          <p:nvPr/>
        </p:nvSpPr>
        <p:spPr bwMode="auto">
          <a:xfrm>
            <a:off x="3119438" y="1700213"/>
            <a:ext cx="0" cy="40957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d-ID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425" name="Text Box 19"/>
          <p:cNvSpPr txBox="1">
            <a:spLocks noChangeArrowheads="1"/>
          </p:cNvSpPr>
          <p:nvPr/>
        </p:nvSpPr>
        <p:spPr bwMode="auto">
          <a:xfrm>
            <a:off x="600075" y="1979613"/>
            <a:ext cx="2459038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3333FF"/>
                </a:solidFill>
              </a:rPr>
              <a:t>6X</a:t>
            </a:r>
            <a:r>
              <a:rPr lang="en-US" sz="1600" baseline="-25000">
                <a:solidFill>
                  <a:srgbClr val="3333FF"/>
                </a:solidFill>
              </a:rPr>
              <a:t>1</a:t>
            </a:r>
            <a:r>
              <a:rPr lang="en-US" sz="1600">
                <a:solidFill>
                  <a:srgbClr val="3333FF"/>
                </a:solidFill>
              </a:rPr>
              <a:t> + 5X</a:t>
            </a:r>
            <a:r>
              <a:rPr lang="en-US" sz="1600" baseline="-25000">
                <a:solidFill>
                  <a:srgbClr val="3333FF"/>
                </a:solidFill>
              </a:rPr>
              <a:t>2</a:t>
            </a:r>
            <a:r>
              <a:rPr lang="en-US" sz="1600">
                <a:solidFill>
                  <a:srgbClr val="3333FF"/>
                </a:solidFill>
              </a:rPr>
              <a:t> = 30</a:t>
            </a:r>
            <a:endParaRPr lang="en-US" sz="2400">
              <a:solidFill>
                <a:srgbClr val="3333FF"/>
              </a:solidFill>
            </a:endParaRPr>
          </a:p>
        </p:txBody>
      </p:sp>
      <p:sp>
        <p:nvSpPr>
          <p:cNvPr id="17426" name="Text Box 20"/>
          <p:cNvSpPr txBox="1">
            <a:spLocks noChangeArrowheads="1"/>
          </p:cNvSpPr>
          <p:nvPr/>
        </p:nvSpPr>
        <p:spPr bwMode="auto">
          <a:xfrm>
            <a:off x="4949825" y="3255963"/>
            <a:ext cx="411163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17427" name="Line 21"/>
          <p:cNvSpPr>
            <a:spLocks noChangeShapeType="1"/>
          </p:cNvSpPr>
          <p:nvPr/>
        </p:nvSpPr>
        <p:spPr bwMode="auto">
          <a:xfrm flipV="1">
            <a:off x="4964113" y="1955800"/>
            <a:ext cx="0" cy="384016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d-ID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428" name="Line 22"/>
          <p:cNvSpPr>
            <a:spLocks noChangeShapeType="1"/>
          </p:cNvSpPr>
          <p:nvPr/>
        </p:nvSpPr>
        <p:spPr bwMode="auto">
          <a:xfrm>
            <a:off x="2505075" y="2212975"/>
            <a:ext cx="3279775" cy="40957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d-ID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429" name="Line 23"/>
          <p:cNvSpPr>
            <a:spLocks noChangeShapeType="1"/>
          </p:cNvSpPr>
          <p:nvPr/>
        </p:nvSpPr>
        <p:spPr bwMode="auto">
          <a:xfrm>
            <a:off x="3119438" y="3492500"/>
            <a:ext cx="3484562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d-ID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430" name="Line 24"/>
          <p:cNvSpPr>
            <a:spLocks noChangeShapeType="1"/>
          </p:cNvSpPr>
          <p:nvPr/>
        </p:nvSpPr>
        <p:spPr bwMode="auto">
          <a:xfrm>
            <a:off x="5989638" y="3492500"/>
            <a:ext cx="0" cy="7683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d-ID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431" name="Line 25"/>
          <p:cNvSpPr>
            <a:spLocks noChangeShapeType="1"/>
          </p:cNvSpPr>
          <p:nvPr/>
        </p:nvSpPr>
        <p:spPr bwMode="auto">
          <a:xfrm rot="-2043469">
            <a:off x="5186363" y="5356225"/>
            <a:ext cx="820737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d-ID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432" name="Line 26"/>
          <p:cNvSpPr>
            <a:spLocks noChangeShapeType="1"/>
          </p:cNvSpPr>
          <p:nvPr/>
        </p:nvSpPr>
        <p:spPr bwMode="auto">
          <a:xfrm flipH="1">
            <a:off x="4554538" y="3236913"/>
            <a:ext cx="4095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d-ID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433" name="Line 27"/>
          <p:cNvSpPr>
            <a:spLocks noChangeShapeType="1"/>
          </p:cNvSpPr>
          <p:nvPr/>
        </p:nvSpPr>
        <p:spPr bwMode="auto">
          <a:xfrm>
            <a:off x="3530600" y="3492500"/>
            <a:ext cx="1433513" cy="1792288"/>
          </a:xfrm>
          <a:prstGeom prst="line">
            <a:avLst/>
          </a:prstGeom>
          <a:noFill/>
          <a:ln w="57150">
            <a:solidFill>
              <a:srgbClr val="3333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d-ID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885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Pengantar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id-ID" dirty="0" smtClean="0"/>
              <a:t>grafik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id-ID" dirty="0" smtClean="0"/>
              <a:t>penyelesaian persoalan LP dengan menggunakan teknik pendekatan grafis untuk mencari titik yang optimal</a:t>
            </a:r>
            <a:endParaRPr lang="en-US" dirty="0" smtClean="0"/>
          </a:p>
          <a:p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diselesaikan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id-ID" dirty="0" smtClean="0"/>
              <a:t>grafik</a:t>
            </a:r>
            <a:r>
              <a:rPr lang="en-US" dirty="0" smtClean="0"/>
              <a:t> </a:t>
            </a:r>
            <a:r>
              <a:rPr lang="en-US" dirty="0" smtClean="0"/>
              <a:t>: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id-ID" dirty="0" smtClean="0">
                <a:cs typeface="Arial" charset="0"/>
              </a:rPr>
              <a:t>=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smtClean="0">
                <a:cs typeface="Arial" charset="0"/>
              </a:rPr>
              <a:t>2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 smtClean="0">
                <a:cs typeface="Arial" charset="0"/>
              </a:rPr>
              <a:t>Jumlah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fungsi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pembatas</a:t>
            </a:r>
            <a:r>
              <a:rPr lang="en-US" dirty="0" smtClean="0">
                <a:cs typeface="Arial" charset="0"/>
              </a:rPr>
              <a:t> ≥ 1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 smtClean="0">
                <a:cs typeface="Arial" charset="0"/>
              </a:rPr>
              <a:t>Jenis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tanda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pada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fungsi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pembatas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bertanda</a:t>
            </a:r>
            <a:r>
              <a:rPr lang="en-US" dirty="0" smtClean="0">
                <a:cs typeface="Arial" charset="0"/>
              </a:rPr>
              <a:t>  </a:t>
            </a:r>
            <a:r>
              <a:rPr lang="en-US" dirty="0" smtClean="0">
                <a:cs typeface="Arial" charset="0"/>
              </a:rPr>
              <a:t>≤</a:t>
            </a:r>
            <a:r>
              <a:rPr lang="id-ID" dirty="0" smtClean="0">
                <a:cs typeface="Arial" charset="0"/>
              </a:rPr>
              <a:t>,</a:t>
            </a:r>
            <a:r>
              <a:rPr lang="en-US" dirty="0" smtClean="0">
                <a:cs typeface="Arial" charset="0"/>
              </a:rPr>
              <a:t> ≥</a:t>
            </a:r>
            <a:r>
              <a:rPr lang="id-ID" dirty="0" smtClean="0">
                <a:cs typeface="Arial" charset="0"/>
              </a:rPr>
              <a:t> dan = </a:t>
            </a:r>
            <a:endParaRPr lang="en-US" dirty="0" smtClean="0">
              <a:cs typeface="Arial" charset="0"/>
            </a:endParaRP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77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5365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400" b="1" smtClean="0"/>
              <a:t>LINEAR PROGRAMMING DENGAN METODE GRAFIK</a:t>
            </a:r>
            <a:r>
              <a:rPr lang="en-US" sz="2400" smtClean="0"/>
              <a:t>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836613"/>
            <a:ext cx="8893175" cy="5073650"/>
          </a:xfrm>
        </p:spPr>
        <p:txBody>
          <a:bodyPr>
            <a:spAutoFit/>
          </a:bodyPr>
          <a:lstStyle/>
          <a:p>
            <a:pPr marL="0" indent="0" eaLnBrk="1" hangingPunct="1">
              <a:buFont typeface="Symbol" pitchFamily="18" charset="2"/>
              <a:buNone/>
            </a:pPr>
            <a:r>
              <a:rPr lang="en-US" sz="2300" smtClean="0"/>
              <a:t>Contoh </a:t>
            </a:r>
          </a:p>
          <a:p>
            <a:pPr marL="0" indent="0" eaLnBrk="1" hangingPunct="1">
              <a:buFont typeface="Symbol" pitchFamily="18" charset="2"/>
              <a:buNone/>
            </a:pPr>
            <a:r>
              <a:rPr lang="en-US" sz="2300" smtClean="0"/>
              <a:t>Perusahaan sepatu membuat 2 macam sepatu. Yang pertama merek </a:t>
            </a:r>
            <a:r>
              <a:rPr lang="en-US" sz="2300" b="1" smtClean="0"/>
              <a:t>I</a:t>
            </a:r>
            <a:r>
              <a:rPr lang="en-US" sz="2400" b="1" baseline="-25000" smtClean="0"/>
              <a:t>1</a:t>
            </a:r>
            <a:r>
              <a:rPr lang="en-US" sz="2300" smtClean="0"/>
              <a:t>, dgn sol karet, dan merek </a:t>
            </a:r>
            <a:r>
              <a:rPr lang="en-US" sz="2300" b="1" smtClean="0"/>
              <a:t>I</a:t>
            </a:r>
            <a:r>
              <a:rPr lang="en-US" sz="2400" b="1" baseline="-25000" smtClean="0"/>
              <a:t>2</a:t>
            </a:r>
            <a:r>
              <a:rPr lang="en-US" sz="2300" smtClean="0"/>
              <a:t> dgn sol kulit. Diperlukan 3 macam mesin. Mesin 1 membuat sol karet, mesin 2 membuat sol kulit, dan mesin 3 membuat bagian atas sepatu dan melakukan assembling bagian atas dengan sol. Setiap lusin sepatu merek </a:t>
            </a:r>
            <a:r>
              <a:rPr lang="en-US" sz="2300" b="1" smtClean="0"/>
              <a:t>I</a:t>
            </a:r>
            <a:r>
              <a:rPr lang="en-US" sz="2400" b="1" baseline="-25000" smtClean="0"/>
              <a:t>1</a:t>
            </a:r>
            <a:r>
              <a:rPr lang="en-US" sz="2300" smtClean="0"/>
              <a:t> mula-mula dikerjakan di mesin 1 selama 2 jam, kemudian tanpa melalui mesin 2 terus dikerjakan di mesin 3 selama 6 jam. Sedang untuk sepatu merek </a:t>
            </a:r>
            <a:r>
              <a:rPr lang="en-US" sz="2300" b="1" smtClean="0"/>
              <a:t>I</a:t>
            </a:r>
            <a:r>
              <a:rPr lang="en-US" sz="2400" b="1" baseline="-25000" smtClean="0"/>
              <a:t>2</a:t>
            </a:r>
            <a:r>
              <a:rPr lang="en-US" sz="2300" smtClean="0"/>
              <a:t> tidak diproses di mesin 1, tetapi pertama kali dikerjakan di mesin 2 selama 3 jam kemudian di mesin 3 selama 5 jam. Jam kerja maksimum setiap hari mesin 1 adalah 8 jam, mesin 2 adalah 15 jam, dan mesin 3 adalah 30 jam. Sumbangan terhadap laba setiap lusin sepatu merek </a:t>
            </a:r>
            <a:r>
              <a:rPr lang="en-US" sz="2300" b="1" smtClean="0"/>
              <a:t>I</a:t>
            </a:r>
            <a:r>
              <a:rPr lang="en-US" sz="2400" b="1" baseline="-25000" smtClean="0"/>
              <a:t>1</a:t>
            </a:r>
            <a:r>
              <a:rPr lang="en-US" sz="2300" smtClean="0"/>
              <a:t> = Rp 30.000,00 sedang merek </a:t>
            </a:r>
            <a:r>
              <a:rPr lang="en-US" sz="2300" b="1" smtClean="0"/>
              <a:t>I</a:t>
            </a:r>
            <a:r>
              <a:rPr lang="en-US" sz="2400" b="1" baseline="-25000" smtClean="0"/>
              <a:t>2</a:t>
            </a:r>
            <a:r>
              <a:rPr lang="en-US" sz="2300" b="1" smtClean="0"/>
              <a:t> = </a:t>
            </a:r>
            <a:r>
              <a:rPr lang="en-US" sz="2300" smtClean="0"/>
              <a:t>Rp 50.000,00. Masalahnya adalah menentukan berapa lusin sebaiknya sepatu merek </a:t>
            </a:r>
            <a:r>
              <a:rPr lang="en-US" sz="2300" b="1" smtClean="0"/>
              <a:t>I</a:t>
            </a:r>
            <a:r>
              <a:rPr lang="en-US" sz="2400" b="1" baseline="-25000" smtClean="0"/>
              <a:t>1</a:t>
            </a:r>
            <a:r>
              <a:rPr lang="en-US" sz="2300" smtClean="0"/>
              <a:t> dan merek </a:t>
            </a:r>
            <a:r>
              <a:rPr lang="en-US" sz="2300" b="1" smtClean="0"/>
              <a:t>I</a:t>
            </a:r>
            <a:r>
              <a:rPr lang="en-US" sz="2400" b="1" baseline="-25000" smtClean="0"/>
              <a:t>2</a:t>
            </a:r>
            <a:r>
              <a:rPr lang="en-US" sz="2300" smtClean="0"/>
              <a:t> yang dibuat agar bisa memaksimumkan laba.</a:t>
            </a:r>
          </a:p>
        </p:txBody>
      </p:sp>
    </p:spTree>
    <p:extLst>
      <p:ext uri="{BB962C8B-B14F-4D97-AF65-F5344CB8AC3E}">
        <p14:creationId xmlns:p14="http://schemas.microsoft.com/office/powerpoint/2010/main" val="22313241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Bentuk Tabel</a:t>
            </a:r>
          </a:p>
        </p:txBody>
      </p:sp>
      <p:graphicFrame>
        <p:nvGraphicFramePr>
          <p:cNvPr id="17468" name="Group 6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2958932"/>
              </p:ext>
            </p:extLst>
          </p:nvPr>
        </p:nvGraphicFramePr>
        <p:xfrm>
          <a:off x="1403648" y="1844824"/>
          <a:ext cx="6767513" cy="3248025"/>
        </p:xfrm>
        <a:graphic>
          <a:graphicData uri="http://schemas.openxmlformats.org/drawingml/2006/table">
            <a:tbl>
              <a:tblPr/>
              <a:tblGrid>
                <a:gridCol w="2303463"/>
                <a:gridCol w="1187450"/>
                <a:gridCol w="1187450"/>
                <a:gridCol w="2089150"/>
              </a:tblGrid>
              <a:tr h="103258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Merek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Mesin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9" marB="468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(X</a:t>
                      </a: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marL="90000" marR="90000" marT="46809" marB="468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(X</a:t>
                      </a: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marL="90000" marR="90000" marT="46809" marB="468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Kapasitas Maksimum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421">
                <a:tc>
                  <a:txBody>
                    <a:bodyPr/>
                    <a:lstStyle/>
                    <a:p>
                      <a:pPr marL="2635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90000" marR="90000" marT="46809" marB="468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421">
                <a:tc>
                  <a:txBody>
                    <a:bodyPr/>
                    <a:lstStyle/>
                    <a:p>
                      <a:pPr marL="2635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90000" marR="90000" marT="46809" marB="468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421">
                <a:tc>
                  <a:txBody>
                    <a:bodyPr/>
                    <a:lstStyle/>
                    <a:p>
                      <a:pPr marL="2635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L="90000" marR="90000" marT="46809" marB="468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4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Sumbangan laba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L="90000" marR="90000" marT="46809" marB="468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44866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Bentuk Matematis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2" y="1484784"/>
            <a:ext cx="8739188" cy="4941887"/>
          </a:xfrm>
        </p:spPr>
        <p:txBody>
          <a:bodyPr/>
          <a:lstStyle/>
          <a:p>
            <a:pPr eaLnBrk="1" hangingPunct="1"/>
            <a:r>
              <a:rPr lang="en-US" dirty="0" err="1" smtClean="0"/>
              <a:t>Maksimumkan</a:t>
            </a:r>
            <a:r>
              <a:rPr lang="en-US" dirty="0" smtClean="0"/>
              <a:t> Z = 3X</a:t>
            </a:r>
            <a:r>
              <a:rPr lang="en-US" baseline="-25000" dirty="0" smtClean="0"/>
              <a:t>1</a:t>
            </a:r>
            <a:r>
              <a:rPr lang="en-US" dirty="0" smtClean="0"/>
              <a:t> + 5X</a:t>
            </a:r>
            <a:r>
              <a:rPr lang="en-US" baseline="-25000" dirty="0" smtClean="0"/>
              <a:t>2</a:t>
            </a:r>
          </a:p>
          <a:p>
            <a:pPr eaLnBrk="1" hangingPunct="1"/>
            <a:r>
              <a:rPr lang="en-US" dirty="0" err="1" smtClean="0"/>
              <a:t>Batasan</a:t>
            </a:r>
            <a:r>
              <a:rPr lang="en-US" dirty="0" smtClean="0"/>
              <a:t> (constrain)	</a:t>
            </a:r>
          </a:p>
          <a:p>
            <a:pPr eaLnBrk="1" hangingPunct="1">
              <a:buFont typeface="Symbol" pitchFamily="18" charset="2"/>
              <a:buNone/>
            </a:pPr>
            <a:r>
              <a:rPr lang="en-US" dirty="0" smtClean="0"/>
              <a:t>		(1)	 2X</a:t>
            </a:r>
            <a:r>
              <a:rPr lang="en-US" baseline="-25000" dirty="0" smtClean="0"/>
              <a:t>1</a:t>
            </a:r>
            <a:r>
              <a:rPr lang="en-US" dirty="0" smtClean="0"/>
              <a:t>			</a:t>
            </a:r>
            <a:r>
              <a:rPr lang="en-US" dirty="0" smtClean="0">
                <a:sym typeface="Symbol" pitchFamily="18" charset="2"/>
              </a:rPr>
              <a:t></a:t>
            </a:r>
            <a:r>
              <a:rPr lang="en-US" dirty="0" smtClean="0"/>
              <a:t> 8</a:t>
            </a:r>
          </a:p>
          <a:p>
            <a:pPr eaLnBrk="1" hangingPunct="1">
              <a:buFont typeface="Symbol" pitchFamily="18" charset="2"/>
              <a:buNone/>
            </a:pPr>
            <a:r>
              <a:rPr lang="en-US" dirty="0" smtClean="0"/>
              <a:t>		(2) 		  3X</a:t>
            </a:r>
            <a:r>
              <a:rPr lang="en-US" baseline="-25000" dirty="0" smtClean="0"/>
              <a:t>2</a:t>
            </a:r>
            <a:r>
              <a:rPr lang="en-US" dirty="0" smtClean="0"/>
              <a:t>		</a:t>
            </a:r>
            <a:r>
              <a:rPr lang="en-US" dirty="0" smtClean="0">
                <a:sym typeface="Symbol" pitchFamily="18" charset="2"/>
              </a:rPr>
              <a:t></a:t>
            </a:r>
            <a:r>
              <a:rPr lang="en-US" dirty="0" smtClean="0"/>
              <a:t> 15</a:t>
            </a:r>
          </a:p>
          <a:p>
            <a:pPr eaLnBrk="1" hangingPunct="1">
              <a:buFont typeface="Symbol" pitchFamily="18" charset="2"/>
              <a:buNone/>
            </a:pPr>
            <a:r>
              <a:rPr lang="en-US" dirty="0" smtClean="0"/>
              <a:t>		(3) 	6X</a:t>
            </a:r>
            <a:r>
              <a:rPr lang="en-US" baseline="-25000" dirty="0" smtClean="0"/>
              <a:t>1</a:t>
            </a:r>
            <a:r>
              <a:rPr lang="en-US" dirty="0" smtClean="0"/>
              <a:t> + 5X</a:t>
            </a:r>
            <a:r>
              <a:rPr lang="en-US" baseline="-25000" dirty="0" smtClean="0"/>
              <a:t>2</a:t>
            </a:r>
            <a:r>
              <a:rPr lang="en-US" dirty="0" smtClean="0"/>
              <a:t>		</a:t>
            </a:r>
            <a:r>
              <a:rPr lang="en-US" dirty="0" smtClean="0">
                <a:sym typeface="Symbol" pitchFamily="18" charset="2"/>
              </a:rPr>
              <a:t></a:t>
            </a:r>
            <a:r>
              <a:rPr lang="en-US" dirty="0" smtClean="0"/>
              <a:t> 30</a:t>
            </a:r>
          </a:p>
        </p:txBody>
      </p:sp>
    </p:spTree>
    <p:extLst>
      <p:ext uri="{BB962C8B-B14F-4D97-AF65-F5344CB8AC3E}">
        <p14:creationId xmlns:p14="http://schemas.microsoft.com/office/powerpoint/2010/main" val="6467263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/>
              <a:t>Fungsi batasan pertama (2 X</a:t>
            </a:r>
            <a:r>
              <a:rPr lang="en-US" sz="2800" baseline="-25000" smtClean="0"/>
              <a:t>1</a:t>
            </a:r>
            <a:r>
              <a:rPr lang="en-US" sz="2800" smtClean="0"/>
              <a:t> </a:t>
            </a:r>
            <a:r>
              <a:rPr lang="en-US" sz="2800" smtClean="0">
                <a:sym typeface="Symbol" pitchFamily="18" charset="2"/>
              </a:rPr>
              <a:t></a:t>
            </a:r>
            <a:r>
              <a:rPr lang="en-US" sz="2800" smtClean="0"/>
              <a:t> 8) </a:t>
            </a:r>
          </a:p>
        </p:txBody>
      </p:sp>
      <p:sp>
        <p:nvSpPr>
          <p:cNvPr id="12291" name="Line 5"/>
          <p:cNvSpPr>
            <a:spLocks noChangeShapeType="1"/>
          </p:cNvSpPr>
          <p:nvPr/>
        </p:nvSpPr>
        <p:spPr bwMode="auto">
          <a:xfrm>
            <a:off x="2790825" y="5181600"/>
            <a:ext cx="4752975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d-ID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292" name="Text Box 6"/>
          <p:cNvSpPr txBox="1">
            <a:spLocks noChangeArrowheads="1"/>
          </p:cNvSpPr>
          <p:nvPr/>
        </p:nvSpPr>
        <p:spPr bwMode="auto">
          <a:xfrm>
            <a:off x="2378075" y="1341438"/>
            <a:ext cx="4127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X</a:t>
            </a:r>
            <a:r>
              <a:rPr lang="en-US" b="1" baseline="-25000">
                <a:solidFill>
                  <a:srgbClr val="000000"/>
                </a:solidFill>
              </a:rPr>
              <a:t>2</a:t>
            </a: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12293" name="Text Box 7"/>
          <p:cNvSpPr txBox="1">
            <a:spLocks noChangeArrowheads="1"/>
          </p:cNvSpPr>
          <p:nvPr/>
        </p:nvSpPr>
        <p:spPr bwMode="auto">
          <a:xfrm>
            <a:off x="7543800" y="5181600"/>
            <a:ext cx="4127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X</a:t>
            </a:r>
            <a:r>
              <a:rPr lang="en-US" b="1" baseline="-25000">
                <a:solidFill>
                  <a:srgbClr val="000000"/>
                </a:solidFill>
              </a:rPr>
              <a:t>1</a:t>
            </a: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5435600" y="2852738"/>
            <a:ext cx="1033463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2X</a:t>
            </a:r>
            <a:r>
              <a:rPr lang="en-US" sz="2000" baseline="-25000">
                <a:solidFill>
                  <a:srgbClr val="000000"/>
                </a:solidFill>
              </a:rPr>
              <a:t>1</a:t>
            </a:r>
            <a:r>
              <a:rPr lang="en-US" sz="2000">
                <a:solidFill>
                  <a:srgbClr val="000000"/>
                </a:solidFill>
              </a:rPr>
              <a:t> = 8</a:t>
            </a:r>
            <a:endParaRPr lang="en-US" sz="3200">
              <a:solidFill>
                <a:srgbClr val="000000"/>
              </a:solidFill>
            </a:endParaRPr>
          </a:p>
        </p:txBody>
      </p:sp>
      <p:sp>
        <p:nvSpPr>
          <p:cNvPr id="20489" name="Text Box 9" descr="Recycled paper"/>
          <p:cNvSpPr txBox="1">
            <a:spLocks noChangeArrowheads="1"/>
          </p:cNvSpPr>
          <p:nvPr/>
        </p:nvSpPr>
        <p:spPr bwMode="auto">
          <a:xfrm>
            <a:off x="2790825" y="1557338"/>
            <a:ext cx="1860550" cy="3624262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d-ID">
              <a:solidFill>
                <a:srgbClr val="000000"/>
              </a:solidFill>
            </a:endParaRPr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4651375" y="3021013"/>
            <a:ext cx="8255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d-ID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H="1" flipV="1">
            <a:off x="4643438" y="1341438"/>
            <a:ext cx="7937" cy="384016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d-ID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298" name="Line 12"/>
          <p:cNvSpPr>
            <a:spLocks noChangeShapeType="1"/>
          </p:cNvSpPr>
          <p:nvPr/>
        </p:nvSpPr>
        <p:spPr bwMode="auto">
          <a:xfrm>
            <a:off x="2790825" y="1341438"/>
            <a:ext cx="0" cy="384016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d-ID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299" name="Text Box 13"/>
          <p:cNvSpPr txBox="1">
            <a:spLocks noChangeArrowheads="1"/>
          </p:cNvSpPr>
          <p:nvPr/>
        </p:nvSpPr>
        <p:spPr bwMode="auto">
          <a:xfrm>
            <a:off x="2378075" y="5181600"/>
            <a:ext cx="4127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0</a:t>
            </a:r>
            <a:endParaRPr lang="en-US" sz="3200">
              <a:solidFill>
                <a:srgbClr val="000000"/>
              </a:solidFill>
            </a:endParaRP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4443413" y="5181600"/>
            <a:ext cx="4143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</a:rPr>
              <a:t>4</a:t>
            </a: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0496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2124075" y="5589588"/>
            <a:ext cx="6688138" cy="1268412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Symbol" pitchFamily="18" charset="2"/>
              <a:buNone/>
            </a:pPr>
            <a:r>
              <a:rPr lang="en-US" sz="2800" smtClean="0"/>
              <a:t>Gambar di atas merupakan bagian yang memenuhi batasan-batasan: </a:t>
            </a:r>
          </a:p>
          <a:p>
            <a:pPr marL="0" indent="0" eaLnBrk="1" hangingPunct="1">
              <a:lnSpc>
                <a:spcPct val="80000"/>
              </a:lnSpc>
              <a:buFont typeface="Symbol" pitchFamily="18" charset="2"/>
              <a:buNone/>
            </a:pPr>
            <a:r>
              <a:rPr lang="en-US" sz="2800" smtClean="0"/>
              <a:t>X</a:t>
            </a:r>
            <a:r>
              <a:rPr lang="en-US" sz="2800" baseline="-25000" smtClean="0"/>
              <a:t>1</a:t>
            </a:r>
            <a:r>
              <a:rPr lang="en-US" sz="2800" smtClean="0"/>
              <a:t> </a:t>
            </a:r>
            <a:r>
              <a:rPr lang="en-US" sz="2800" smtClean="0">
                <a:sym typeface="Symbol" pitchFamily="18" charset="2"/>
              </a:rPr>
              <a:t></a:t>
            </a:r>
            <a:r>
              <a:rPr lang="en-US" sz="2800" smtClean="0"/>
              <a:t> 0, X</a:t>
            </a:r>
            <a:r>
              <a:rPr lang="en-US" sz="2800" baseline="-25000" smtClean="0"/>
              <a:t>2</a:t>
            </a:r>
            <a:r>
              <a:rPr lang="en-US" sz="2800" smtClean="0"/>
              <a:t> </a:t>
            </a:r>
            <a:r>
              <a:rPr lang="en-US" sz="2800" smtClean="0">
                <a:sym typeface="Symbol" pitchFamily="18" charset="2"/>
              </a:rPr>
              <a:t></a:t>
            </a:r>
            <a:r>
              <a:rPr lang="en-US" sz="2800" smtClean="0"/>
              <a:t> 0 dan 2X</a:t>
            </a:r>
            <a:r>
              <a:rPr lang="en-US" sz="2800" baseline="-25000" smtClean="0"/>
              <a:t>1</a:t>
            </a:r>
            <a:r>
              <a:rPr lang="en-US" sz="2800" smtClean="0"/>
              <a:t> </a:t>
            </a:r>
            <a:r>
              <a:rPr lang="en-US" sz="2800" smtClean="0">
                <a:sym typeface="Symbol" pitchFamily="18" charset="2"/>
              </a:rPr>
              <a:t></a:t>
            </a:r>
            <a:r>
              <a:rPr lang="en-US" sz="2800" smtClean="0"/>
              <a:t> 8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162300" y="3244850"/>
            <a:ext cx="1123950" cy="46037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000000"/>
                </a:solidFill>
                <a:latin typeface="Century Gothic"/>
              </a:rPr>
              <a:t>2X</a:t>
            </a:r>
            <a:r>
              <a:rPr lang="en-US" sz="1200" baseline="-25000" dirty="0">
                <a:solidFill>
                  <a:srgbClr val="000000"/>
                </a:solidFill>
                <a:latin typeface="Century Gothic"/>
              </a:rPr>
              <a:t>1</a:t>
            </a:r>
            <a:r>
              <a:rPr lang="en-US" sz="1200" dirty="0">
                <a:solidFill>
                  <a:srgbClr val="000000"/>
                </a:solidFill>
                <a:latin typeface="Century Gothic"/>
              </a:rPr>
              <a:t> </a:t>
            </a:r>
            <a:r>
              <a:rPr lang="en-US" sz="1200" dirty="0">
                <a:solidFill>
                  <a:srgbClr val="000000"/>
                </a:solidFill>
                <a:latin typeface="Century Gothic"/>
                <a:sym typeface="Symbol" pitchFamily="18" charset="2"/>
              </a:rPr>
              <a:t></a:t>
            </a:r>
            <a:r>
              <a:rPr lang="en-US" sz="1200" dirty="0">
                <a:solidFill>
                  <a:srgbClr val="000000"/>
                </a:solidFill>
                <a:latin typeface="Century Gothic"/>
              </a:rPr>
              <a:t> 8 </a:t>
            </a:r>
            <a:r>
              <a:rPr lang="en-US" sz="1200" dirty="0" err="1">
                <a:solidFill>
                  <a:srgbClr val="000000"/>
                </a:solidFill>
                <a:latin typeface="Century Gothic"/>
              </a:rPr>
              <a:t>dan</a:t>
            </a:r>
            <a:r>
              <a:rPr lang="en-US" sz="1200" dirty="0">
                <a:solidFill>
                  <a:srgbClr val="000000"/>
                </a:solidFill>
                <a:latin typeface="Century Gothic"/>
              </a:rPr>
              <a:t> X</a:t>
            </a:r>
            <a:r>
              <a:rPr lang="en-US" sz="1200" baseline="-25000" dirty="0">
                <a:solidFill>
                  <a:srgbClr val="000000"/>
                </a:solidFill>
                <a:latin typeface="Century Gothic"/>
              </a:rPr>
              <a:t>1</a:t>
            </a:r>
            <a:r>
              <a:rPr lang="en-US" sz="1200" dirty="0">
                <a:solidFill>
                  <a:srgbClr val="000000"/>
                </a:solidFill>
                <a:latin typeface="Century Gothic"/>
              </a:rPr>
              <a:t> </a:t>
            </a:r>
            <a:r>
              <a:rPr lang="en-US" sz="1200" dirty="0">
                <a:solidFill>
                  <a:srgbClr val="000000"/>
                </a:solidFill>
                <a:latin typeface="Century Gothic"/>
                <a:sym typeface="Symbol" pitchFamily="18" charset="2"/>
              </a:rPr>
              <a:t></a:t>
            </a:r>
            <a:r>
              <a:rPr lang="en-US" sz="1200" dirty="0">
                <a:solidFill>
                  <a:srgbClr val="000000"/>
                </a:solidFill>
                <a:latin typeface="Century Gothic"/>
              </a:rPr>
              <a:t> 0, X</a:t>
            </a:r>
            <a:r>
              <a:rPr lang="en-US" sz="1200" baseline="-25000" dirty="0">
                <a:solidFill>
                  <a:srgbClr val="000000"/>
                </a:solidFill>
                <a:latin typeface="Century Gothic"/>
              </a:rPr>
              <a:t>2</a:t>
            </a:r>
            <a:r>
              <a:rPr lang="en-US" sz="1200" dirty="0">
                <a:solidFill>
                  <a:srgbClr val="000000"/>
                </a:solidFill>
                <a:latin typeface="Century Gothic"/>
              </a:rPr>
              <a:t> </a:t>
            </a:r>
            <a:r>
              <a:rPr lang="en-US" sz="1200" dirty="0">
                <a:solidFill>
                  <a:srgbClr val="000000"/>
                </a:solidFill>
                <a:latin typeface="Century Gothic"/>
                <a:sym typeface="Symbol" pitchFamily="18" charset="2"/>
              </a:rPr>
              <a:t></a:t>
            </a:r>
            <a:r>
              <a:rPr lang="en-US" sz="1200" dirty="0">
                <a:solidFill>
                  <a:srgbClr val="000000"/>
                </a:solidFill>
                <a:latin typeface="Century Gothic"/>
              </a:rPr>
              <a:t> 0</a:t>
            </a:r>
          </a:p>
        </p:txBody>
      </p:sp>
    </p:spTree>
    <p:extLst>
      <p:ext uri="{BB962C8B-B14F-4D97-AF65-F5344CB8AC3E}">
        <p14:creationId xmlns:p14="http://schemas.microsoft.com/office/powerpoint/2010/main" val="41120038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04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04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8" grpId="0"/>
      <p:bldP spid="20489" grpId="0" animBg="1"/>
      <p:bldP spid="20490" grpId="0" animBg="1"/>
      <p:bldP spid="20491" grpId="0" animBg="1"/>
      <p:bldP spid="20494" grpId="0"/>
      <p:bldP spid="20496" grpId="0" build="p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713788" cy="96837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Fungsi batasan (2 X</a:t>
            </a:r>
            <a:r>
              <a:rPr lang="en-US" sz="2800" baseline="-25000" smtClean="0"/>
              <a:t>1</a:t>
            </a:r>
            <a:r>
              <a:rPr lang="en-US" sz="2800" smtClean="0"/>
              <a:t> </a:t>
            </a:r>
            <a:r>
              <a:rPr lang="en-US" sz="2800" smtClean="0">
                <a:sym typeface="Symbol" pitchFamily="18" charset="2"/>
              </a:rPr>
              <a:t></a:t>
            </a:r>
            <a:r>
              <a:rPr lang="en-US" sz="2800" smtClean="0"/>
              <a:t> 8); 3X</a:t>
            </a:r>
            <a:r>
              <a:rPr lang="en-US" sz="2800" baseline="-25000" smtClean="0"/>
              <a:t>2</a:t>
            </a:r>
            <a:r>
              <a:rPr lang="en-US" sz="2800" smtClean="0"/>
              <a:t> </a:t>
            </a:r>
            <a:r>
              <a:rPr lang="en-US" sz="2800" smtClean="0">
                <a:sym typeface="Symbol" pitchFamily="18" charset="2"/>
              </a:rPr>
              <a:t></a:t>
            </a:r>
            <a:r>
              <a:rPr lang="en-US" sz="2800" smtClean="0"/>
              <a:t> 15; </a:t>
            </a:r>
            <a:br>
              <a:rPr lang="en-US" sz="2800" smtClean="0"/>
            </a:br>
            <a:r>
              <a:rPr lang="en-US" sz="2800" smtClean="0"/>
              <a:t>6X</a:t>
            </a:r>
            <a:r>
              <a:rPr lang="en-US" sz="2800" baseline="-25000" smtClean="0"/>
              <a:t>1</a:t>
            </a:r>
            <a:r>
              <a:rPr lang="en-US" sz="2800" smtClean="0"/>
              <a:t> + 5X</a:t>
            </a:r>
            <a:r>
              <a:rPr lang="en-US" sz="2800" baseline="-25000" smtClean="0"/>
              <a:t>2</a:t>
            </a:r>
            <a:r>
              <a:rPr lang="en-US" sz="2800" smtClean="0"/>
              <a:t> </a:t>
            </a:r>
            <a:r>
              <a:rPr lang="en-US" sz="2800" smtClean="0">
                <a:sym typeface="Symbol" pitchFamily="18" charset="2"/>
              </a:rPr>
              <a:t></a:t>
            </a:r>
            <a:r>
              <a:rPr lang="en-US" sz="2800" smtClean="0"/>
              <a:t> 30; X</a:t>
            </a:r>
            <a:r>
              <a:rPr lang="en-US" sz="2800" baseline="-25000" smtClean="0"/>
              <a:t>1</a:t>
            </a:r>
            <a:r>
              <a:rPr lang="en-US" sz="2800" smtClean="0"/>
              <a:t> </a:t>
            </a:r>
            <a:r>
              <a:rPr lang="en-US" sz="2800" smtClean="0">
                <a:sym typeface="Symbol" pitchFamily="18" charset="2"/>
              </a:rPr>
              <a:t></a:t>
            </a:r>
            <a:r>
              <a:rPr lang="en-US" sz="2800" smtClean="0"/>
              <a:t> 0 dan X</a:t>
            </a:r>
            <a:r>
              <a:rPr lang="en-US" sz="2800" baseline="-25000" smtClean="0"/>
              <a:t>2</a:t>
            </a:r>
            <a:r>
              <a:rPr lang="en-US" sz="2800" smtClean="0"/>
              <a:t> </a:t>
            </a:r>
            <a:r>
              <a:rPr lang="en-US" sz="2800" smtClean="0">
                <a:sym typeface="Symbol" pitchFamily="18" charset="2"/>
              </a:rPr>
              <a:t></a:t>
            </a:r>
            <a:r>
              <a:rPr lang="en-US" sz="2800" smtClean="0"/>
              <a:t> 0 </a:t>
            </a:r>
          </a:p>
        </p:txBody>
      </p:sp>
      <p:sp>
        <p:nvSpPr>
          <p:cNvPr id="23568" name="Rectangle 16" descr="Recycled paper"/>
          <p:cNvSpPr>
            <a:spLocks noChangeArrowheads="1"/>
          </p:cNvSpPr>
          <p:nvPr/>
        </p:nvSpPr>
        <p:spPr bwMode="auto">
          <a:xfrm>
            <a:off x="3335338" y="1916113"/>
            <a:ext cx="1844675" cy="4003675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d-ID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569" name="Rectangle 17" descr="Light vertical"/>
          <p:cNvSpPr>
            <a:spLocks noChangeArrowheads="1"/>
          </p:cNvSpPr>
          <p:nvPr/>
        </p:nvSpPr>
        <p:spPr bwMode="auto">
          <a:xfrm>
            <a:off x="3335338" y="3509963"/>
            <a:ext cx="3482975" cy="2411412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d-ID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570" name="Rectangle 18" descr="Small grid"/>
          <p:cNvSpPr>
            <a:spLocks noChangeArrowheads="1"/>
          </p:cNvSpPr>
          <p:nvPr/>
        </p:nvSpPr>
        <p:spPr bwMode="auto">
          <a:xfrm>
            <a:off x="3357563" y="3495675"/>
            <a:ext cx="1822450" cy="2411413"/>
          </a:xfrm>
          <a:prstGeom prst="rect">
            <a:avLst/>
          </a:prstGeom>
          <a:pattFill prst="ltHorz">
            <a:fgClr>
              <a:srgbClr val="000000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d-ID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581" name="Text Box 29"/>
          <p:cNvSpPr txBox="1">
            <a:spLocks noChangeArrowheads="1"/>
          </p:cNvSpPr>
          <p:nvPr/>
        </p:nvSpPr>
        <p:spPr bwMode="auto">
          <a:xfrm>
            <a:off x="5081588" y="5127625"/>
            <a:ext cx="409575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FBFCDF"/>
                </a:solidFill>
              </a:rPr>
              <a:t>B</a:t>
            </a:r>
            <a:endParaRPr lang="en-US" sz="3600">
              <a:solidFill>
                <a:srgbClr val="FBFCDF"/>
              </a:solidFill>
            </a:endParaRPr>
          </a:p>
        </p:txBody>
      </p:sp>
      <p:sp>
        <p:nvSpPr>
          <p:cNvPr id="23582" name="Text Box 30"/>
          <p:cNvSpPr txBox="1">
            <a:spLocks noChangeArrowheads="1"/>
          </p:cNvSpPr>
          <p:nvPr/>
        </p:nvSpPr>
        <p:spPr bwMode="auto">
          <a:xfrm>
            <a:off x="3717925" y="3268663"/>
            <a:ext cx="320675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C</a:t>
            </a:r>
            <a:endParaRPr lang="en-US" sz="3200">
              <a:solidFill>
                <a:srgbClr val="000000"/>
              </a:solidFill>
            </a:endParaRPr>
          </a:p>
        </p:txBody>
      </p:sp>
      <p:sp>
        <p:nvSpPr>
          <p:cNvPr id="23583" name="AutoShape 31"/>
          <p:cNvSpPr>
            <a:spLocks noChangeArrowheads="1"/>
          </p:cNvSpPr>
          <p:nvPr/>
        </p:nvSpPr>
        <p:spPr bwMode="auto">
          <a:xfrm>
            <a:off x="3348038" y="2997200"/>
            <a:ext cx="2232025" cy="2922588"/>
          </a:xfrm>
          <a:prstGeom prst="rtTriangle">
            <a:avLst/>
          </a:pr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d-ID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4976813" y="1897063"/>
            <a:ext cx="1228725" cy="4556125"/>
            <a:chOff x="3135" y="1195"/>
            <a:chExt cx="774" cy="2870"/>
          </a:xfrm>
        </p:grpSpPr>
        <p:sp>
          <p:nvSpPr>
            <p:cNvPr id="13344" name="Text Box 21"/>
            <p:cNvSpPr txBox="1">
              <a:spLocks noChangeArrowheads="1"/>
            </p:cNvSpPr>
            <p:nvPr/>
          </p:nvSpPr>
          <p:spPr bwMode="auto">
            <a:xfrm>
              <a:off x="3264" y="1195"/>
              <a:ext cx="645" cy="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</a:rPr>
                <a:t>2X</a:t>
              </a:r>
              <a:r>
                <a:rPr lang="en-US" baseline="-25000">
                  <a:solidFill>
                    <a:srgbClr val="000000"/>
                  </a:solidFill>
                </a:rPr>
                <a:t>1</a:t>
              </a:r>
              <a:r>
                <a:rPr lang="en-US">
                  <a:solidFill>
                    <a:srgbClr val="000000"/>
                  </a:solidFill>
                </a:rPr>
                <a:t> = 8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345" name="Text Box 23"/>
            <p:cNvSpPr txBox="1">
              <a:spLocks noChangeArrowheads="1"/>
            </p:cNvSpPr>
            <p:nvPr/>
          </p:nvSpPr>
          <p:spPr bwMode="auto">
            <a:xfrm>
              <a:off x="3135" y="3727"/>
              <a:ext cx="258" cy="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</a:rPr>
                <a:t>4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346" name="Line 33"/>
            <p:cNvSpPr>
              <a:spLocks noChangeShapeType="1"/>
            </p:cNvSpPr>
            <p:nvPr/>
          </p:nvSpPr>
          <p:spPr bwMode="auto">
            <a:xfrm flipV="1">
              <a:off x="3264" y="1195"/>
              <a:ext cx="0" cy="253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3" name="Group 58"/>
          <p:cNvGrpSpPr>
            <a:grpSpLocks/>
          </p:cNvGrpSpPr>
          <p:nvPr/>
        </p:nvGrpSpPr>
        <p:grpSpPr bwMode="auto">
          <a:xfrm>
            <a:off x="3343275" y="2959100"/>
            <a:ext cx="2222500" cy="2947988"/>
            <a:chOff x="2106" y="1864"/>
            <a:chExt cx="1400" cy="1857"/>
          </a:xfrm>
        </p:grpSpPr>
        <p:sp>
          <p:nvSpPr>
            <p:cNvPr id="13342" name="AutoShape 32" descr="Light vertical"/>
            <p:cNvSpPr>
              <a:spLocks noChangeArrowheads="1"/>
            </p:cNvSpPr>
            <p:nvPr/>
          </p:nvSpPr>
          <p:spPr bwMode="auto">
            <a:xfrm>
              <a:off x="3267" y="3385"/>
              <a:ext cx="239" cy="336"/>
            </a:xfrm>
            <a:prstGeom prst="rtTriangl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343" name="AutoShape 34" descr="Light horizontal"/>
            <p:cNvSpPr>
              <a:spLocks noChangeArrowheads="1"/>
            </p:cNvSpPr>
            <p:nvPr/>
          </p:nvSpPr>
          <p:spPr bwMode="auto">
            <a:xfrm>
              <a:off x="2106" y="1864"/>
              <a:ext cx="258" cy="338"/>
            </a:xfrm>
            <a:prstGeom prst="rtTriangl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4" name="Group 51"/>
          <p:cNvGrpSpPr>
            <a:grpSpLocks/>
          </p:cNvGrpSpPr>
          <p:nvPr/>
        </p:nvGrpSpPr>
        <p:grpSpPr bwMode="auto">
          <a:xfrm>
            <a:off x="900113" y="1916113"/>
            <a:ext cx="5100637" cy="4556125"/>
            <a:chOff x="567" y="1195"/>
            <a:chExt cx="3213" cy="2870"/>
          </a:xfrm>
        </p:grpSpPr>
        <p:sp>
          <p:nvSpPr>
            <p:cNvPr id="13337" name="Text Box 26"/>
            <p:cNvSpPr txBox="1">
              <a:spLocks noChangeArrowheads="1"/>
            </p:cNvSpPr>
            <p:nvPr/>
          </p:nvSpPr>
          <p:spPr bwMode="auto">
            <a:xfrm>
              <a:off x="1844" y="1807"/>
              <a:ext cx="258" cy="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6</a:t>
              </a:r>
              <a:endParaRPr lang="en-US" sz="3200">
                <a:solidFill>
                  <a:srgbClr val="000000"/>
                </a:solidFill>
              </a:endParaRPr>
            </a:p>
          </p:txBody>
        </p:sp>
        <p:grpSp>
          <p:nvGrpSpPr>
            <p:cNvPr id="13338" name="Group 50"/>
            <p:cNvGrpSpPr>
              <a:grpSpLocks/>
            </p:cNvGrpSpPr>
            <p:nvPr/>
          </p:nvGrpSpPr>
          <p:grpSpPr bwMode="auto">
            <a:xfrm>
              <a:off x="567" y="1195"/>
              <a:ext cx="3213" cy="2870"/>
              <a:chOff x="567" y="1195"/>
              <a:chExt cx="3213" cy="2870"/>
            </a:xfrm>
          </p:grpSpPr>
          <p:sp>
            <p:nvSpPr>
              <p:cNvPr id="13339" name="Text Box 28"/>
              <p:cNvSpPr txBox="1">
                <a:spLocks noChangeArrowheads="1"/>
              </p:cNvSpPr>
              <p:nvPr/>
            </p:nvSpPr>
            <p:spPr bwMode="auto">
              <a:xfrm>
                <a:off x="3393" y="3727"/>
                <a:ext cx="258" cy="3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>
                    <a:solidFill>
                      <a:srgbClr val="000000"/>
                    </a:solidFill>
                  </a:rPr>
                  <a:t>5</a:t>
                </a: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3340" name="Line 35"/>
              <p:cNvSpPr>
                <a:spLocks noChangeShapeType="1"/>
              </p:cNvSpPr>
              <p:nvPr/>
            </p:nvSpPr>
            <p:spPr bwMode="auto">
              <a:xfrm>
                <a:off x="1715" y="1364"/>
                <a:ext cx="2065" cy="270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id-ID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3341" name="Text Box 37"/>
              <p:cNvSpPr txBox="1">
                <a:spLocks noChangeArrowheads="1"/>
              </p:cNvSpPr>
              <p:nvPr/>
            </p:nvSpPr>
            <p:spPr bwMode="auto">
              <a:xfrm>
                <a:off x="567" y="1195"/>
                <a:ext cx="1277" cy="3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>
                    <a:solidFill>
                      <a:srgbClr val="000000"/>
                    </a:solidFill>
                  </a:rPr>
                  <a:t>6X</a:t>
                </a:r>
                <a:r>
                  <a:rPr lang="en-US" baseline="-25000">
                    <a:solidFill>
                      <a:srgbClr val="000000"/>
                    </a:solidFill>
                  </a:rPr>
                  <a:t>1</a:t>
                </a:r>
                <a:r>
                  <a:rPr lang="en-US">
                    <a:solidFill>
                      <a:srgbClr val="000000"/>
                    </a:solidFill>
                  </a:rPr>
                  <a:t> + 5X</a:t>
                </a:r>
                <a:r>
                  <a:rPr lang="en-US" baseline="-25000">
                    <a:solidFill>
                      <a:srgbClr val="000000"/>
                    </a:solidFill>
                  </a:rPr>
                  <a:t>2</a:t>
                </a:r>
                <a:r>
                  <a:rPr lang="en-US">
                    <a:solidFill>
                      <a:srgbClr val="000000"/>
                    </a:solidFill>
                  </a:rPr>
                  <a:t> = 30</a:t>
                </a:r>
                <a:endParaRPr lang="en-US" sz="280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3590" name="Text Box 38"/>
          <p:cNvSpPr txBox="1">
            <a:spLocks noChangeArrowheads="1"/>
          </p:cNvSpPr>
          <p:nvPr/>
        </p:nvSpPr>
        <p:spPr bwMode="auto">
          <a:xfrm>
            <a:off x="2927350" y="3236913"/>
            <a:ext cx="409575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D</a:t>
            </a:r>
            <a:endParaRPr lang="en-US" sz="3200">
              <a:solidFill>
                <a:srgbClr val="000000"/>
              </a:solidFill>
            </a:endParaRPr>
          </a:p>
        </p:txBody>
      </p:sp>
      <p:sp>
        <p:nvSpPr>
          <p:cNvPr id="23591" name="Text Box 39"/>
          <p:cNvSpPr txBox="1">
            <a:spLocks noChangeArrowheads="1"/>
          </p:cNvSpPr>
          <p:nvPr/>
        </p:nvSpPr>
        <p:spPr bwMode="auto">
          <a:xfrm>
            <a:off x="4946650" y="5686425"/>
            <a:ext cx="2047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A</a:t>
            </a:r>
            <a:endParaRPr lang="en-US" sz="3200">
              <a:solidFill>
                <a:srgbClr val="000000"/>
              </a:solidFill>
            </a:endParaRPr>
          </a:p>
        </p:txBody>
      </p:sp>
      <p:sp>
        <p:nvSpPr>
          <p:cNvPr id="23592" name="Text Box 40"/>
          <p:cNvSpPr txBox="1">
            <a:spLocks noChangeArrowheads="1"/>
          </p:cNvSpPr>
          <p:nvPr/>
        </p:nvSpPr>
        <p:spPr bwMode="auto">
          <a:xfrm>
            <a:off x="3541713" y="4576763"/>
            <a:ext cx="958850" cy="80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Daerah feasible</a:t>
            </a:r>
            <a:endParaRPr lang="en-US" sz="3200">
              <a:solidFill>
                <a:srgbClr val="000000"/>
              </a:solidFill>
            </a:endParaRPr>
          </a:p>
        </p:txBody>
      </p:sp>
      <p:grpSp>
        <p:nvGrpSpPr>
          <p:cNvPr id="6" name="Group 46"/>
          <p:cNvGrpSpPr>
            <a:grpSpLocks/>
          </p:cNvGrpSpPr>
          <p:nvPr/>
        </p:nvGrpSpPr>
        <p:grpSpPr bwMode="auto">
          <a:xfrm>
            <a:off x="2927350" y="1628775"/>
            <a:ext cx="5532438" cy="4824413"/>
            <a:chOff x="1844" y="1026"/>
            <a:chExt cx="3485" cy="3039"/>
          </a:xfrm>
        </p:grpSpPr>
        <p:sp>
          <p:nvSpPr>
            <p:cNvPr id="13332" name="Text Box 19"/>
            <p:cNvSpPr txBox="1">
              <a:spLocks noChangeArrowheads="1"/>
            </p:cNvSpPr>
            <p:nvPr/>
          </p:nvSpPr>
          <p:spPr bwMode="auto">
            <a:xfrm>
              <a:off x="1844" y="1026"/>
              <a:ext cx="258" cy="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</a:rPr>
                <a:t>X</a:t>
              </a:r>
              <a:r>
                <a:rPr lang="en-US" baseline="-25000">
                  <a:solidFill>
                    <a:srgbClr val="000000"/>
                  </a:solidFill>
                </a:rPr>
                <a:t>2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333" name="Text Box 20"/>
            <p:cNvSpPr txBox="1">
              <a:spLocks noChangeArrowheads="1"/>
            </p:cNvSpPr>
            <p:nvPr/>
          </p:nvSpPr>
          <p:spPr bwMode="auto">
            <a:xfrm>
              <a:off x="5071" y="3727"/>
              <a:ext cx="258" cy="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</a:rPr>
                <a:t>X</a:t>
              </a:r>
              <a:r>
                <a:rPr lang="en-US" baseline="-25000">
                  <a:solidFill>
                    <a:srgbClr val="000000"/>
                  </a:solidFill>
                </a:rPr>
                <a:t>1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334" name="Text Box 22"/>
            <p:cNvSpPr txBox="1">
              <a:spLocks noChangeArrowheads="1"/>
            </p:cNvSpPr>
            <p:nvPr/>
          </p:nvSpPr>
          <p:spPr bwMode="auto">
            <a:xfrm>
              <a:off x="1844" y="3727"/>
              <a:ext cx="258" cy="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0</a:t>
              </a:r>
              <a:endParaRPr lang="en-US" sz="3200">
                <a:solidFill>
                  <a:srgbClr val="000000"/>
                </a:solidFill>
              </a:endParaRPr>
            </a:p>
          </p:txBody>
        </p:sp>
        <p:sp>
          <p:nvSpPr>
            <p:cNvPr id="13335" name="Line 41"/>
            <p:cNvSpPr>
              <a:spLocks noChangeShapeType="1"/>
            </p:cNvSpPr>
            <p:nvPr/>
          </p:nvSpPr>
          <p:spPr bwMode="auto">
            <a:xfrm>
              <a:off x="2102" y="3727"/>
              <a:ext cx="296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336" name="Line 42"/>
            <p:cNvSpPr>
              <a:spLocks noChangeShapeType="1"/>
            </p:cNvSpPr>
            <p:nvPr/>
          </p:nvSpPr>
          <p:spPr bwMode="auto">
            <a:xfrm>
              <a:off x="2102" y="1026"/>
              <a:ext cx="0" cy="270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7" name="Group 49"/>
          <p:cNvGrpSpPr>
            <a:grpSpLocks/>
          </p:cNvGrpSpPr>
          <p:nvPr/>
        </p:nvGrpSpPr>
        <p:grpSpPr bwMode="auto">
          <a:xfrm>
            <a:off x="2924175" y="3357563"/>
            <a:ext cx="5099050" cy="622300"/>
            <a:chOff x="1842" y="2115"/>
            <a:chExt cx="3212" cy="392"/>
          </a:xfrm>
        </p:grpSpPr>
        <p:sp>
          <p:nvSpPr>
            <p:cNvPr id="13329" name="Text Box 27"/>
            <p:cNvSpPr txBox="1">
              <a:spLocks noChangeArrowheads="1"/>
            </p:cNvSpPr>
            <p:nvPr/>
          </p:nvSpPr>
          <p:spPr bwMode="auto">
            <a:xfrm>
              <a:off x="4150" y="2115"/>
              <a:ext cx="904" cy="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</a:rPr>
                <a:t>3X</a:t>
              </a:r>
              <a:r>
                <a:rPr lang="en-US" baseline="-25000">
                  <a:solidFill>
                    <a:srgbClr val="000000"/>
                  </a:solidFill>
                </a:rPr>
                <a:t>2</a:t>
              </a:r>
              <a:r>
                <a:rPr lang="en-US">
                  <a:solidFill>
                    <a:srgbClr val="000000"/>
                  </a:solidFill>
                </a:rPr>
                <a:t> = 15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330" name="Line 36"/>
            <p:cNvSpPr>
              <a:spLocks noChangeShapeType="1"/>
            </p:cNvSpPr>
            <p:nvPr/>
          </p:nvSpPr>
          <p:spPr bwMode="auto">
            <a:xfrm>
              <a:off x="2102" y="2208"/>
              <a:ext cx="219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331" name="Text Box 48"/>
            <p:cNvSpPr txBox="1">
              <a:spLocks noChangeArrowheads="1"/>
            </p:cNvSpPr>
            <p:nvPr/>
          </p:nvSpPr>
          <p:spPr bwMode="auto">
            <a:xfrm>
              <a:off x="1842" y="2169"/>
              <a:ext cx="258" cy="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030966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3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3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3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3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3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3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68" grpId="0" animBg="1"/>
      <p:bldP spid="23569" grpId="0" animBg="1"/>
      <p:bldP spid="23570" grpId="0" animBg="1"/>
      <p:bldP spid="23581" grpId="0"/>
      <p:bldP spid="23582" grpId="0"/>
      <p:bldP spid="23583" grpId="0" animBg="1"/>
      <p:bldP spid="23590" grpId="0"/>
      <p:bldP spid="23591" grpId="0"/>
      <p:bldP spid="2359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28600"/>
            <a:ext cx="6643687" cy="46355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smtClean="0"/>
              <a:t>MENCARI KOMBINASI YANG OPTIMUM</a:t>
            </a:r>
          </a:p>
        </p:txBody>
      </p:sp>
      <p:sp>
        <p:nvSpPr>
          <p:cNvPr id="26658" name="Rectangle 34"/>
          <p:cNvSpPr>
            <a:spLocks noGrp="1" noChangeArrowheads="1"/>
          </p:cNvSpPr>
          <p:nvPr>
            <p:ph type="body" idx="1"/>
          </p:nvPr>
        </p:nvSpPr>
        <p:spPr>
          <a:xfrm>
            <a:off x="2195513" y="765175"/>
            <a:ext cx="6624637" cy="6477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AutoNum type="arabicPeriod" startAt="2"/>
            </a:pP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membandingkan</a:t>
            </a:r>
            <a:r>
              <a:rPr lang="en-US" sz="1800" dirty="0" smtClean="0"/>
              <a:t> </a:t>
            </a:r>
            <a:r>
              <a:rPr lang="en-US" sz="1800" dirty="0" err="1" smtClean="0"/>
              <a:t>nilai</a:t>
            </a:r>
            <a:r>
              <a:rPr lang="en-US" sz="1800" dirty="0" smtClean="0"/>
              <a:t> Z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tiap-tiap</a:t>
            </a:r>
            <a:r>
              <a:rPr lang="en-US" sz="1800" dirty="0" smtClean="0"/>
              <a:t> </a:t>
            </a:r>
            <a:r>
              <a:rPr lang="en-US" sz="1800" dirty="0" err="1" smtClean="0"/>
              <a:t>alternatif</a:t>
            </a:r>
            <a:endParaRPr lang="en-US" sz="1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		 Z = 3X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 + 5X</a:t>
            </a:r>
            <a:r>
              <a:rPr lang="en-US" sz="1800" baseline="-25000" dirty="0" smtClean="0"/>
              <a:t>2</a:t>
            </a:r>
          </a:p>
        </p:txBody>
      </p:sp>
      <p:sp>
        <p:nvSpPr>
          <p:cNvPr id="15364" name="Rectangle 42" descr="Recycled paper"/>
          <p:cNvSpPr>
            <a:spLocks noChangeArrowheads="1"/>
          </p:cNvSpPr>
          <p:nvPr/>
        </p:nvSpPr>
        <p:spPr bwMode="auto">
          <a:xfrm>
            <a:off x="3335338" y="1916113"/>
            <a:ext cx="1844675" cy="4003675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d-ID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5365" name="Rectangle 43" descr="Light vertical"/>
          <p:cNvSpPr>
            <a:spLocks noChangeArrowheads="1"/>
          </p:cNvSpPr>
          <p:nvPr/>
        </p:nvSpPr>
        <p:spPr bwMode="auto">
          <a:xfrm>
            <a:off x="3335338" y="3509963"/>
            <a:ext cx="3482975" cy="2411412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d-ID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5366" name="Rectangle 44" descr="Small grid"/>
          <p:cNvSpPr>
            <a:spLocks noChangeArrowheads="1"/>
          </p:cNvSpPr>
          <p:nvPr/>
        </p:nvSpPr>
        <p:spPr bwMode="auto">
          <a:xfrm>
            <a:off x="3357563" y="3495675"/>
            <a:ext cx="1822450" cy="2411413"/>
          </a:xfrm>
          <a:prstGeom prst="rect">
            <a:avLst/>
          </a:prstGeom>
          <a:pattFill prst="ltHorz">
            <a:fgClr>
              <a:srgbClr val="000000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d-ID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5367" name="Text Box 45"/>
          <p:cNvSpPr txBox="1">
            <a:spLocks noChangeArrowheads="1"/>
          </p:cNvSpPr>
          <p:nvPr/>
        </p:nvSpPr>
        <p:spPr bwMode="auto">
          <a:xfrm>
            <a:off x="5081588" y="5127625"/>
            <a:ext cx="409575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FBFCDF"/>
                </a:solidFill>
              </a:rPr>
              <a:t>B</a:t>
            </a:r>
            <a:endParaRPr lang="en-US" sz="3600">
              <a:solidFill>
                <a:srgbClr val="FBFCDF"/>
              </a:solidFill>
            </a:endParaRPr>
          </a:p>
        </p:txBody>
      </p:sp>
      <p:sp>
        <p:nvSpPr>
          <p:cNvPr id="15368" name="Text Box 46"/>
          <p:cNvSpPr txBox="1">
            <a:spLocks noChangeArrowheads="1"/>
          </p:cNvSpPr>
          <p:nvPr/>
        </p:nvSpPr>
        <p:spPr bwMode="auto">
          <a:xfrm>
            <a:off x="3717925" y="3268663"/>
            <a:ext cx="320675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C</a:t>
            </a:r>
            <a:endParaRPr lang="en-US" sz="3200">
              <a:solidFill>
                <a:srgbClr val="000000"/>
              </a:solidFill>
            </a:endParaRPr>
          </a:p>
        </p:txBody>
      </p:sp>
      <p:sp>
        <p:nvSpPr>
          <p:cNvPr id="15369" name="AutoShape 47"/>
          <p:cNvSpPr>
            <a:spLocks noChangeArrowheads="1"/>
          </p:cNvSpPr>
          <p:nvPr/>
        </p:nvSpPr>
        <p:spPr bwMode="auto">
          <a:xfrm>
            <a:off x="3348038" y="2997200"/>
            <a:ext cx="2232025" cy="2922588"/>
          </a:xfrm>
          <a:prstGeom prst="rtTriangle">
            <a:avLst/>
          </a:pr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d-ID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15370" name="Group 48"/>
          <p:cNvGrpSpPr>
            <a:grpSpLocks/>
          </p:cNvGrpSpPr>
          <p:nvPr/>
        </p:nvGrpSpPr>
        <p:grpSpPr bwMode="auto">
          <a:xfrm>
            <a:off x="4976813" y="1897063"/>
            <a:ext cx="1228725" cy="4556125"/>
            <a:chOff x="3135" y="1195"/>
            <a:chExt cx="774" cy="2870"/>
          </a:xfrm>
        </p:grpSpPr>
        <p:sp>
          <p:nvSpPr>
            <p:cNvPr id="15397" name="Text Box 49"/>
            <p:cNvSpPr txBox="1">
              <a:spLocks noChangeArrowheads="1"/>
            </p:cNvSpPr>
            <p:nvPr/>
          </p:nvSpPr>
          <p:spPr bwMode="auto">
            <a:xfrm>
              <a:off x="3264" y="1195"/>
              <a:ext cx="645" cy="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</a:rPr>
                <a:t>2X</a:t>
              </a:r>
              <a:r>
                <a:rPr lang="en-US" baseline="-25000">
                  <a:solidFill>
                    <a:srgbClr val="000000"/>
                  </a:solidFill>
                </a:rPr>
                <a:t>1</a:t>
              </a:r>
              <a:r>
                <a:rPr lang="en-US">
                  <a:solidFill>
                    <a:srgbClr val="000000"/>
                  </a:solidFill>
                </a:rPr>
                <a:t> = 8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5398" name="Text Box 50"/>
            <p:cNvSpPr txBox="1">
              <a:spLocks noChangeArrowheads="1"/>
            </p:cNvSpPr>
            <p:nvPr/>
          </p:nvSpPr>
          <p:spPr bwMode="auto">
            <a:xfrm>
              <a:off x="3135" y="3727"/>
              <a:ext cx="258" cy="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</a:rPr>
                <a:t>4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5399" name="Line 51"/>
            <p:cNvSpPr>
              <a:spLocks noChangeShapeType="1"/>
            </p:cNvSpPr>
            <p:nvPr/>
          </p:nvSpPr>
          <p:spPr bwMode="auto">
            <a:xfrm flipV="1">
              <a:off x="3264" y="1195"/>
              <a:ext cx="0" cy="253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5371" name="Group 52"/>
          <p:cNvGrpSpPr>
            <a:grpSpLocks/>
          </p:cNvGrpSpPr>
          <p:nvPr/>
        </p:nvGrpSpPr>
        <p:grpSpPr bwMode="auto">
          <a:xfrm>
            <a:off x="3343275" y="2959100"/>
            <a:ext cx="2222500" cy="2947988"/>
            <a:chOff x="2106" y="1864"/>
            <a:chExt cx="1400" cy="1857"/>
          </a:xfrm>
        </p:grpSpPr>
        <p:sp>
          <p:nvSpPr>
            <p:cNvPr id="15395" name="AutoShape 53" descr="Light vertical"/>
            <p:cNvSpPr>
              <a:spLocks noChangeArrowheads="1"/>
            </p:cNvSpPr>
            <p:nvPr/>
          </p:nvSpPr>
          <p:spPr bwMode="auto">
            <a:xfrm>
              <a:off x="3267" y="3385"/>
              <a:ext cx="239" cy="336"/>
            </a:xfrm>
            <a:prstGeom prst="rtTriangl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5396" name="AutoShape 54" descr="Light horizontal"/>
            <p:cNvSpPr>
              <a:spLocks noChangeArrowheads="1"/>
            </p:cNvSpPr>
            <p:nvPr/>
          </p:nvSpPr>
          <p:spPr bwMode="auto">
            <a:xfrm>
              <a:off x="2106" y="1864"/>
              <a:ext cx="258" cy="338"/>
            </a:xfrm>
            <a:prstGeom prst="rtTriangl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5372" name="Group 55"/>
          <p:cNvGrpSpPr>
            <a:grpSpLocks/>
          </p:cNvGrpSpPr>
          <p:nvPr/>
        </p:nvGrpSpPr>
        <p:grpSpPr bwMode="auto">
          <a:xfrm>
            <a:off x="900113" y="1916113"/>
            <a:ext cx="5100637" cy="4556125"/>
            <a:chOff x="567" y="1195"/>
            <a:chExt cx="3213" cy="2870"/>
          </a:xfrm>
        </p:grpSpPr>
        <p:sp>
          <p:nvSpPr>
            <p:cNvPr id="15390" name="Text Box 56"/>
            <p:cNvSpPr txBox="1">
              <a:spLocks noChangeArrowheads="1"/>
            </p:cNvSpPr>
            <p:nvPr/>
          </p:nvSpPr>
          <p:spPr bwMode="auto">
            <a:xfrm>
              <a:off x="1844" y="1807"/>
              <a:ext cx="258" cy="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6</a:t>
              </a:r>
              <a:endParaRPr lang="en-US" sz="3200">
                <a:solidFill>
                  <a:srgbClr val="000000"/>
                </a:solidFill>
              </a:endParaRPr>
            </a:p>
          </p:txBody>
        </p:sp>
        <p:grpSp>
          <p:nvGrpSpPr>
            <p:cNvPr id="15391" name="Group 57"/>
            <p:cNvGrpSpPr>
              <a:grpSpLocks/>
            </p:cNvGrpSpPr>
            <p:nvPr/>
          </p:nvGrpSpPr>
          <p:grpSpPr bwMode="auto">
            <a:xfrm>
              <a:off x="567" y="1195"/>
              <a:ext cx="3213" cy="2870"/>
              <a:chOff x="567" y="1195"/>
              <a:chExt cx="3213" cy="2870"/>
            </a:xfrm>
          </p:grpSpPr>
          <p:sp>
            <p:nvSpPr>
              <p:cNvPr id="15392" name="Text Box 58"/>
              <p:cNvSpPr txBox="1">
                <a:spLocks noChangeArrowheads="1"/>
              </p:cNvSpPr>
              <p:nvPr/>
            </p:nvSpPr>
            <p:spPr bwMode="auto">
              <a:xfrm>
                <a:off x="3393" y="3727"/>
                <a:ext cx="258" cy="3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>
                    <a:solidFill>
                      <a:srgbClr val="000000"/>
                    </a:solidFill>
                  </a:rPr>
                  <a:t>5</a:t>
                </a: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5393" name="Line 59"/>
              <p:cNvSpPr>
                <a:spLocks noChangeShapeType="1"/>
              </p:cNvSpPr>
              <p:nvPr/>
            </p:nvSpPr>
            <p:spPr bwMode="auto">
              <a:xfrm>
                <a:off x="1715" y="1364"/>
                <a:ext cx="2065" cy="270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id-ID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5394" name="Text Box 60"/>
              <p:cNvSpPr txBox="1">
                <a:spLocks noChangeArrowheads="1"/>
              </p:cNvSpPr>
              <p:nvPr/>
            </p:nvSpPr>
            <p:spPr bwMode="auto">
              <a:xfrm>
                <a:off x="567" y="1195"/>
                <a:ext cx="1277" cy="3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>
                    <a:solidFill>
                      <a:srgbClr val="000000"/>
                    </a:solidFill>
                  </a:rPr>
                  <a:t>6X</a:t>
                </a:r>
                <a:r>
                  <a:rPr lang="en-US" baseline="-25000">
                    <a:solidFill>
                      <a:srgbClr val="000000"/>
                    </a:solidFill>
                  </a:rPr>
                  <a:t>1</a:t>
                </a:r>
                <a:r>
                  <a:rPr lang="en-US">
                    <a:solidFill>
                      <a:srgbClr val="000000"/>
                    </a:solidFill>
                  </a:rPr>
                  <a:t> + 5X</a:t>
                </a:r>
                <a:r>
                  <a:rPr lang="en-US" baseline="-25000">
                    <a:solidFill>
                      <a:srgbClr val="000000"/>
                    </a:solidFill>
                  </a:rPr>
                  <a:t>2</a:t>
                </a:r>
                <a:r>
                  <a:rPr lang="en-US">
                    <a:solidFill>
                      <a:srgbClr val="000000"/>
                    </a:solidFill>
                  </a:rPr>
                  <a:t> = 30</a:t>
                </a:r>
                <a:endParaRPr lang="en-US" sz="280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5373" name="Text Box 61"/>
          <p:cNvSpPr txBox="1">
            <a:spLocks noChangeArrowheads="1"/>
          </p:cNvSpPr>
          <p:nvPr/>
        </p:nvSpPr>
        <p:spPr bwMode="auto">
          <a:xfrm>
            <a:off x="2927350" y="3236913"/>
            <a:ext cx="409575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D</a:t>
            </a:r>
            <a:endParaRPr lang="en-US" sz="3200">
              <a:solidFill>
                <a:srgbClr val="000000"/>
              </a:solidFill>
            </a:endParaRPr>
          </a:p>
        </p:txBody>
      </p:sp>
      <p:sp>
        <p:nvSpPr>
          <p:cNvPr id="15374" name="Text Box 62"/>
          <p:cNvSpPr txBox="1">
            <a:spLocks noChangeArrowheads="1"/>
          </p:cNvSpPr>
          <p:nvPr/>
        </p:nvSpPr>
        <p:spPr bwMode="auto">
          <a:xfrm>
            <a:off x="4946650" y="5686425"/>
            <a:ext cx="2047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A</a:t>
            </a:r>
            <a:endParaRPr lang="en-US" sz="3200">
              <a:solidFill>
                <a:srgbClr val="000000"/>
              </a:solidFill>
            </a:endParaRPr>
          </a:p>
        </p:txBody>
      </p:sp>
      <p:sp>
        <p:nvSpPr>
          <p:cNvPr id="15375" name="Text Box 63"/>
          <p:cNvSpPr txBox="1">
            <a:spLocks noChangeArrowheads="1"/>
          </p:cNvSpPr>
          <p:nvPr/>
        </p:nvSpPr>
        <p:spPr bwMode="auto">
          <a:xfrm>
            <a:off x="3541713" y="4576763"/>
            <a:ext cx="958850" cy="80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Daerah feasible</a:t>
            </a:r>
            <a:endParaRPr lang="en-US" sz="3200">
              <a:solidFill>
                <a:srgbClr val="000000"/>
              </a:solidFill>
            </a:endParaRPr>
          </a:p>
        </p:txBody>
      </p:sp>
      <p:grpSp>
        <p:nvGrpSpPr>
          <p:cNvPr id="15376" name="Group 64"/>
          <p:cNvGrpSpPr>
            <a:grpSpLocks/>
          </p:cNvGrpSpPr>
          <p:nvPr/>
        </p:nvGrpSpPr>
        <p:grpSpPr bwMode="auto">
          <a:xfrm>
            <a:off x="2927350" y="1628775"/>
            <a:ext cx="5532438" cy="4824413"/>
            <a:chOff x="1844" y="1026"/>
            <a:chExt cx="3485" cy="3039"/>
          </a:xfrm>
        </p:grpSpPr>
        <p:sp>
          <p:nvSpPr>
            <p:cNvPr id="15385" name="Text Box 65"/>
            <p:cNvSpPr txBox="1">
              <a:spLocks noChangeArrowheads="1"/>
            </p:cNvSpPr>
            <p:nvPr/>
          </p:nvSpPr>
          <p:spPr bwMode="auto">
            <a:xfrm>
              <a:off x="1844" y="1026"/>
              <a:ext cx="258" cy="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</a:rPr>
                <a:t>X</a:t>
              </a:r>
              <a:r>
                <a:rPr lang="en-US" baseline="-25000">
                  <a:solidFill>
                    <a:srgbClr val="000000"/>
                  </a:solidFill>
                </a:rPr>
                <a:t>2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5386" name="Text Box 66"/>
            <p:cNvSpPr txBox="1">
              <a:spLocks noChangeArrowheads="1"/>
            </p:cNvSpPr>
            <p:nvPr/>
          </p:nvSpPr>
          <p:spPr bwMode="auto">
            <a:xfrm>
              <a:off x="5071" y="3727"/>
              <a:ext cx="258" cy="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</a:rPr>
                <a:t>X</a:t>
              </a:r>
              <a:r>
                <a:rPr lang="en-US" baseline="-25000">
                  <a:solidFill>
                    <a:srgbClr val="000000"/>
                  </a:solidFill>
                </a:rPr>
                <a:t>1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5387" name="Text Box 67"/>
            <p:cNvSpPr txBox="1">
              <a:spLocks noChangeArrowheads="1"/>
            </p:cNvSpPr>
            <p:nvPr/>
          </p:nvSpPr>
          <p:spPr bwMode="auto">
            <a:xfrm>
              <a:off x="1844" y="3727"/>
              <a:ext cx="258" cy="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0</a:t>
              </a:r>
              <a:endParaRPr lang="en-US" sz="3200">
                <a:solidFill>
                  <a:srgbClr val="000000"/>
                </a:solidFill>
              </a:endParaRPr>
            </a:p>
          </p:txBody>
        </p:sp>
        <p:sp>
          <p:nvSpPr>
            <p:cNvPr id="15388" name="Line 68"/>
            <p:cNvSpPr>
              <a:spLocks noChangeShapeType="1"/>
            </p:cNvSpPr>
            <p:nvPr/>
          </p:nvSpPr>
          <p:spPr bwMode="auto">
            <a:xfrm>
              <a:off x="2102" y="3727"/>
              <a:ext cx="296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5389" name="Line 69"/>
            <p:cNvSpPr>
              <a:spLocks noChangeShapeType="1"/>
            </p:cNvSpPr>
            <p:nvPr/>
          </p:nvSpPr>
          <p:spPr bwMode="auto">
            <a:xfrm>
              <a:off x="2102" y="1026"/>
              <a:ext cx="0" cy="270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5377" name="Group 70"/>
          <p:cNvGrpSpPr>
            <a:grpSpLocks/>
          </p:cNvGrpSpPr>
          <p:nvPr/>
        </p:nvGrpSpPr>
        <p:grpSpPr bwMode="auto">
          <a:xfrm>
            <a:off x="2924175" y="3357563"/>
            <a:ext cx="5099050" cy="622300"/>
            <a:chOff x="1842" y="2115"/>
            <a:chExt cx="3212" cy="392"/>
          </a:xfrm>
        </p:grpSpPr>
        <p:sp>
          <p:nvSpPr>
            <p:cNvPr id="15382" name="Text Box 71"/>
            <p:cNvSpPr txBox="1">
              <a:spLocks noChangeArrowheads="1"/>
            </p:cNvSpPr>
            <p:nvPr/>
          </p:nvSpPr>
          <p:spPr bwMode="auto">
            <a:xfrm>
              <a:off x="4150" y="2115"/>
              <a:ext cx="904" cy="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</a:rPr>
                <a:t>3X</a:t>
              </a:r>
              <a:r>
                <a:rPr lang="en-US" baseline="-25000">
                  <a:solidFill>
                    <a:srgbClr val="000000"/>
                  </a:solidFill>
                </a:rPr>
                <a:t>2</a:t>
              </a:r>
              <a:r>
                <a:rPr lang="en-US">
                  <a:solidFill>
                    <a:srgbClr val="000000"/>
                  </a:solidFill>
                </a:rPr>
                <a:t> = 15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5383" name="Line 72"/>
            <p:cNvSpPr>
              <a:spLocks noChangeShapeType="1"/>
            </p:cNvSpPr>
            <p:nvPr/>
          </p:nvSpPr>
          <p:spPr bwMode="auto">
            <a:xfrm>
              <a:off x="2102" y="2208"/>
              <a:ext cx="219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5384" name="Text Box 73"/>
            <p:cNvSpPr txBox="1">
              <a:spLocks noChangeArrowheads="1"/>
            </p:cNvSpPr>
            <p:nvPr/>
          </p:nvSpPr>
          <p:spPr bwMode="auto">
            <a:xfrm>
              <a:off x="1842" y="2169"/>
              <a:ext cx="258" cy="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5</a:t>
              </a:r>
            </a:p>
          </p:txBody>
        </p:sp>
      </p:grpSp>
      <p:sp>
        <p:nvSpPr>
          <p:cNvPr id="26660" name="AutoShape 36"/>
          <p:cNvSpPr>
            <a:spLocks noChangeArrowheads="1"/>
          </p:cNvSpPr>
          <p:nvPr/>
        </p:nvSpPr>
        <p:spPr bwMode="auto">
          <a:xfrm>
            <a:off x="5830888" y="4251325"/>
            <a:ext cx="2413000" cy="1192213"/>
          </a:xfrm>
          <a:prstGeom prst="wedgeRoundRectCallout">
            <a:avLst>
              <a:gd name="adj1" fmla="val -76708"/>
              <a:gd name="adj2" fmla="val 89944"/>
              <a:gd name="adj3" fmla="val 16667"/>
            </a:avLst>
          </a:prstGeom>
          <a:solidFill>
            <a:srgbClr val="C36C03">
              <a:alpha val="70195"/>
            </a:srgbClr>
          </a:solidFill>
          <a:ln w="9525">
            <a:solidFill>
              <a:srgbClr val="000000">
                <a:alpha val="27843"/>
              </a:srgb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FBFCDF"/>
                </a:solidFill>
                <a:latin typeface="Arial" charset="0"/>
              </a:rPr>
              <a:t>Titik A:</a:t>
            </a:r>
            <a:endParaRPr lang="en-US">
              <a:solidFill>
                <a:srgbClr val="FBFCDF"/>
              </a:solidFill>
              <a:latin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FBFCDF"/>
                </a:solidFill>
                <a:latin typeface="Arial" charset="0"/>
              </a:rPr>
              <a:t>Pada titik ini nilai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FBFCDF"/>
                </a:solidFill>
                <a:latin typeface="Arial" charset="0"/>
              </a:rPr>
              <a:t>X1 = 4; X2 = 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FBFCDF"/>
                </a:solidFill>
                <a:latin typeface="Arial" charset="0"/>
              </a:rPr>
              <a:t>Nilai Z = 3(4) + 0 = </a:t>
            </a:r>
            <a:r>
              <a:rPr lang="en-US" sz="1600" b="1">
                <a:solidFill>
                  <a:srgbClr val="000000"/>
                </a:solidFill>
                <a:latin typeface="Arial" charset="0"/>
              </a:rPr>
              <a:t>12</a:t>
            </a:r>
          </a:p>
        </p:txBody>
      </p:sp>
      <p:sp>
        <p:nvSpPr>
          <p:cNvPr id="26661" name="AutoShape 37"/>
          <p:cNvSpPr>
            <a:spLocks noChangeArrowheads="1"/>
          </p:cNvSpPr>
          <p:nvPr/>
        </p:nvSpPr>
        <p:spPr bwMode="auto">
          <a:xfrm>
            <a:off x="141288" y="4462463"/>
            <a:ext cx="2917825" cy="1309687"/>
          </a:xfrm>
          <a:prstGeom prst="wedgeRoundRectCallout">
            <a:avLst>
              <a:gd name="adj1" fmla="val 122144"/>
              <a:gd name="adj2" fmla="val 21394"/>
              <a:gd name="adj3" fmla="val 16667"/>
            </a:avLst>
          </a:prstGeom>
          <a:solidFill>
            <a:srgbClr val="C36C03">
              <a:alpha val="7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FBFCDF"/>
                </a:solidFill>
                <a:latin typeface="Arial" charset="0"/>
              </a:rPr>
              <a:t>Titik B:</a:t>
            </a:r>
            <a:endParaRPr lang="en-US">
              <a:solidFill>
                <a:srgbClr val="FBFCDF"/>
              </a:solidFill>
              <a:latin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FBFCDF"/>
                </a:solidFill>
                <a:latin typeface="Arial" charset="0"/>
              </a:rPr>
              <a:t>X1 = 4. Substitusikan batasan (3), maka 6(4) + 5X2 = 30.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FBFCDF"/>
                </a:solidFill>
                <a:latin typeface="Arial" charset="0"/>
              </a:rPr>
              <a:t>Jadi nilai X2 = (30 –24)/5 = 6/5.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FBFCDF"/>
                </a:solidFill>
                <a:latin typeface="Arial" charset="0"/>
              </a:rPr>
              <a:t>Nilai Z = 3(4) + 5(6/5) =</a:t>
            </a:r>
            <a:r>
              <a:rPr lang="en-US" sz="1400" b="1">
                <a:solidFill>
                  <a:srgbClr val="000000"/>
                </a:solidFill>
                <a:latin typeface="Arial" charset="0"/>
              </a:rPr>
              <a:t>18</a:t>
            </a:r>
            <a:r>
              <a:rPr lang="en-US" sz="1400">
                <a:solidFill>
                  <a:srgbClr val="FBFCDF"/>
                </a:solidFill>
                <a:latin typeface="Arial" charset="0"/>
              </a:rPr>
              <a:t> </a:t>
            </a:r>
          </a:p>
        </p:txBody>
      </p:sp>
      <p:sp>
        <p:nvSpPr>
          <p:cNvPr id="26662" name="AutoShape 38"/>
          <p:cNvSpPr>
            <a:spLocks noChangeArrowheads="1"/>
          </p:cNvSpPr>
          <p:nvPr/>
        </p:nvSpPr>
        <p:spPr bwMode="auto">
          <a:xfrm>
            <a:off x="5395913" y="2159000"/>
            <a:ext cx="3249612" cy="1309688"/>
          </a:xfrm>
          <a:prstGeom prst="wedgeRoundRectCallout">
            <a:avLst>
              <a:gd name="adj1" fmla="val -99583"/>
              <a:gd name="adj2" fmla="val 51213"/>
              <a:gd name="adj3" fmla="val 16667"/>
            </a:avLst>
          </a:prstGeom>
          <a:solidFill>
            <a:srgbClr val="C36C03">
              <a:alpha val="7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FBFCDF"/>
                </a:solidFill>
                <a:latin typeface="Arial" charset="0"/>
              </a:rPr>
              <a:t>Titik C:</a:t>
            </a:r>
            <a:endParaRPr lang="en-US">
              <a:solidFill>
                <a:srgbClr val="FBFCDF"/>
              </a:solidFill>
              <a:latin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FBFCDF"/>
                </a:solidFill>
                <a:latin typeface="Arial" charset="0"/>
              </a:rPr>
              <a:t>X2 = 5. Substitusikan batasan (3), maka 6X1 + 5(5) = 30.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FBFCDF"/>
                </a:solidFill>
                <a:latin typeface="Arial" charset="0"/>
              </a:rPr>
              <a:t>Jadi nilai X1 = (30 –25)/6 = 5/6.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FBFCDF"/>
                </a:solidFill>
                <a:latin typeface="Arial" charset="0"/>
              </a:rPr>
              <a:t>Nilai Z = 3(5/6) + 5(5) = </a:t>
            </a:r>
            <a:r>
              <a:rPr lang="en-US" sz="1400" b="1">
                <a:solidFill>
                  <a:srgbClr val="000000"/>
                </a:solidFill>
                <a:latin typeface="Arial" charset="0"/>
              </a:rPr>
              <a:t>27,5</a:t>
            </a:r>
          </a:p>
        </p:txBody>
      </p:sp>
      <p:sp>
        <p:nvSpPr>
          <p:cNvPr id="26663" name="AutoShape 39"/>
          <p:cNvSpPr>
            <a:spLocks noChangeArrowheads="1"/>
          </p:cNvSpPr>
          <p:nvPr/>
        </p:nvSpPr>
        <p:spPr bwMode="auto">
          <a:xfrm>
            <a:off x="179388" y="2636838"/>
            <a:ext cx="2592387" cy="1182687"/>
          </a:xfrm>
          <a:prstGeom prst="wedgeRoundRectCallout">
            <a:avLst>
              <a:gd name="adj1" fmla="val 72472"/>
              <a:gd name="adj2" fmla="val 22213"/>
              <a:gd name="adj3" fmla="val 16667"/>
            </a:avLst>
          </a:prstGeom>
          <a:solidFill>
            <a:srgbClr val="C36C03">
              <a:alpha val="7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FBFCDF"/>
                </a:solidFill>
                <a:latin typeface="Arial" charset="0"/>
              </a:rPr>
              <a:t>Titik D:</a:t>
            </a:r>
            <a:endParaRPr lang="en-US">
              <a:solidFill>
                <a:srgbClr val="FBFCDF"/>
              </a:solidFill>
              <a:latin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FBFCDF"/>
                </a:solidFill>
                <a:latin typeface="Arial" charset="0"/>
              </a:rPr>
              <a:t>Pada titik ini nilai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FBFCDF"/>
                </a:solidFill>
                <a:latin typeface="Arial" charset="0"/>
              </a:rPr>
              <a:t>X2 = 5; X1 = 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FBFCDF"/>
                </a:solidFill>
                <a:latin typeface="Arial" charset="0"/>
              </a:rPr>
              <a:t>Nilai Z = 3(0) + 5(5) = </a:t>
            </a:r>
            <a:r>
              <a:rPr lang="en-US" sz="1600" b="1">
                <a:solidFill>
                  <a:srgbClr val="000000"/>
                </a:solidFill>
                <a:latin typeface="Arial" charset="0"/>
              </a:rPr>
              <a:t>25</a:t>
            </a:r>
            <a:r>
              <a:rPr lang="en-US" sz="1600">
                <a:solidFill>
                  <a:srgbClr val="FBFCDF"/>
                </a:solidFill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554222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6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6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6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26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6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26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58" grpId="0" build="p"/>
      <p:bldP spid="26660" grpId="0" animBg="1"/>
      <p:bldP spid="26661" grpId="0" animBg="1"/>
      <p:bldP spid="26662" grpId="0" animBg="1"/>
      <p:bldP spid="2666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28600"/>
            <a:ext cx="8443912" cy="5365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400" smtClean="0"/>
              <a:t>Fungsi batasan bertanda “lebih besar atau sama dengan ( </a:t>
            </a:r>
            <a:r>
              <a:rPr lang="en-US" sz="2400" smtClean="0">
                <a:sym typeface="Symbol" pitchFamily="18" charset="2"/>
              </a:rPr>
              <a:t></a:t>
            </a:r>
            <a:r>
              <a:rPr lang="en-US" sz="2400" smtClean="0"/>
              <a:t> )</a:t>
            </a:r>
          </a:p>
        </p:txBody>
      </p:sp>
      <p:sp>
        <p:nvSpPr>
          <p:cNvPr id="30735" name="Text Box 15"/>
          <p:cNvSpPr txBox="1">
            <a:spLocks noChangeArrowheads="1"/>
          </p:cNvSpPr>
          <p:nvPr/>
        </p:nvSpPr>
        <p:spPr bwMode="auto">
          <a:xfrm>
            <a:off x="4721225" y="5387975"/>
            <a:ext cx="4016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A</a:t>
            </a: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0736" name="Text Box 16"/>
          <p:cNvSpPr txBox="1">
            <a:spLocks noChangeArrowheads="1"/>
          </p:cNvSpPr>
          <p:nvPr/>
        </p:nvSpPr>
        <p:spPr bwMode="auto">
          <a:xfrm>
            <a:off x="3384550" y="3500438"/>
            <a:ext cx="403225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C</a:t>
            </a: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0740" name="Text Box 20"/>
          <p:cNvSpPr txBox="1">
            <a:spLocks noChangeArrowheads="1"/>
          </p:cNvSpPr>
          <p:nvPr/>
        </p:nvSpPr>
        <p:spPr bwMode="auto">
          <a:xfrm>
            <a:off x="4808538" y="3486150"/>
            <a:ext cx="401637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B</a:t>
            </a: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0741" name="AutoShape 21"/>
          <p:cNvSpPr>
            <a:spLocks noChangeArrowheads="1"/>
          </p:cNvSpPr>
          <p:nvPr/>
        </p:nvSpPr>
        <p:spPr bwMode="auto">
          <a:xfrm rot="10800000">
            <a:off x="3405188" y="3730625"/>
            <a:ext cx="1409700" cy="1858963"/>
          </a:xfrm>
          <a:prstGeom prst="rtTriangle">
            <a:avLst/>
          </a:prstGeom>
          <a:solidFill>
            <a:schemeClr val="folHlink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d-ID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4606925" y="2176463"/>
            <a:ext cx="1206500" cy="4421187"/>
            <a:chOff x="2902" y="1371"/>
            <a:chExt cx="760" cy="2785"/>
          </a:xfrm>
        </p:grpSpPr>
        <p:sp>
          <p:nvSpPr>
            <p:cNvPr id="16412" name="Text Box 7"/>
            <p:cNvSpPr txBox="1">
              <a:spLocks noChangeArrowheads="1"/>
            </p:cNvSpPr>
            <p:nvPr/>
          </p:nvSpPr>
          <p:spPr bwMode="auto">
            <a:xfrm>
              <a:off x="3029" y="1371"/>
              <a:ext cx="633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</a:rPr>
                <a:t>2X</a:t>
              </a:r>
              <a:r>
                <a:rPr lang="en-US" sz="1600" baseline="-25000">
                  <a:solidFill>
                    <a:srgbClr val="000000"/>
                  </a:solidFill>
                </a:rPr>
                <a:t>2</a:t>
              </a:r>
              <a:r>
                <a:rPr lang="en-US" sz="1600">
                  <a:solidFill>
                    <a:srgbClr val="000000"/>
                  </a:solidFill>
                </a:rPr>
                <a:t> = 8</a:t>
              </a: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6413" name="Text Box 9"/>
            <p:cNvSpPr txBox="1">
              <a:spLocks noChangeArrowheads="1"/>
            </p:cNvSpPr>
            <p:nvPr/>
          </p:nvSpPr>
          <p:spPr bwMode="auto">
            <a:xfrm>
              <a:off x="2902" y="3828"/>
              <a:ext cx="253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</a:rPr>
                <a:t>4</a:t>
              </a: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6414" name="Line 22"/>
            <p:cNvSpPr>
              <a:spLocks noChangeShapeType="1"/>
            </p:cNvSpPr>
            <p:nvPr/>
          </p:nvSpPr>
          <p:spPr bwMode="auto">
            <a:xfrm flipV="1">
              <a:off x="3029" y="1371"/>
              <a:ext cx="0" cy="245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971550" y="2205038"/>
            <a:ext cx="4641850" cy="4392612"/>
            <a:chOff x="612" y="1389"/>
            <a:chExt cx="2924" cy="2767"/>
          </a:xfrm>
        </p:grpSpPr>
        <p:sp>
          <p:nvSpPr>
            <p:cNvPr id="16408" name="Text Box 12"/>
            <p:cNvSpPr txBox="1">
              <a:spLocks noChangeArrowheads="1"/>
            </p:cNvSpPr>
            <p:nvPr/>
          </p:nvSpPr>
          <p:spPr bwMode="auto">
            <a:xfrm>
              <a:off x="1616" y="1979"/>
              <a:ext cx="254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</a:rPr>
                <a:t>6</a:t>
              </a: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6409" name="Text Box 14"/>
            <p:cNvSpPr txBox="1">
              <a:spLocks noChangeArrowheads="1"/>
            </p:cNvSpPr>
            <p:nvPr/>
          </p:nvSpPr>
          <p:spPr bwMode="auto">
            <a:xfrm>
              <a:off x="3155" y="3828"/>
              <a:ext cx="254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</a:rPr>
                <a:t>5</a:t>
              </a: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6410" name="Text Box 19"/>
            <p:cNvSpPr txBox="1">
              <a:spLocks noChangeArrowheads="1"/>
            </p:cNvSpPr>
            <p:nvPr/>
          </p:nvSpPr>
          <p:spPr bwMode="auto">
            <a:xfrm>
              <a:off x="612" y="1389"/>
              <a:ext cx="1143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3333FF"/>
                  </a:solidFill>
                </a:rPr>
                <a:t>6X</a:t>
              </a:r>
              <a:r>
                <a:rPr lang="en-US" sz="1600" baseline="-25000">
                  <a:solidFill>
                    <a:srgbClr val="3333FF"/>
                  </a:solidFill>
                </a:rPr>
                <a:t>1</a:t>
              </a:r>
              <a:r>
                <a:rPr lang="en-US" sz="1600">
                  <a:solidFill>
                    <a:srgbClr val="3333FF"/>
                  </a:solidFill>
                </a:rPr>
                <a:t> + 5X</a:t>
              </a:r>
              <a:r>
                <a:rPr lang="en-US" sz="1600" baseline="-25000">
                  <a:solidFill>
                    <a:srgbClr val="3333FF"/>
                  </a:solidFill>
                </a:rPr>
                <a:t>2</a:t>
              </a:r>
              <a:r>
                <a:rPr lang="en-US" sz="1600">
                  <a:solidFill>
                    <a:srgbClr val="3333FF"/>
                  </a:solidFill>
                </a:rPr>
                <a:t> = 30</a:t>
              </a:r>
              <a:endParaRPr lang="en-US" sz="2400">
                <a:solidFill>
                  <a:srgbClr val="3333FF"/>
                </a:solidFill>
              </a:endParaRPr>
            </a:p>
          </p:txBody>
        </p:sp>
        <p:sp>
          <p:nvSpPr>
            <p:cNvPr id="16411" name="Line 23"/>
            <p:cNvSpPr>
              <a:spLocks noChangeShapeType="1"/>
            </p:cNvSpPr>
            <p:nvPr/>
          </p:nvSpPr>
          <p:spPr bwMode="auto">
            <a:xfrm>
              <a:off x="1508" y="1535"/>
              <a:ext cx="2028" cy="262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2555875" y="3476625"/>
            <a:ext cx="5472113" cy="738188"/>
            <a:chOff x="1610" y="2190"/>
            <a:chExt cx="3447" cy="465"/>
          </a:xfrm>
        </p:grpSpPr>
        <p:sp>
          <p:nvSpPr>
            <p:cNvPr id="16405" name="Text Box 11"/>
            <p:cNvSpPr txBox="1">
              <a:spLocks noChangeArrowheads="1"/>
            </p:cNvSpPr>
            <p:nvPr/>
          </p:nvSpPr>
          <p:spPr bwMode="auto">
            <a:xfrm>
              <a:off x="1610" y="2326"/>
              <a:ext cx="254" cy="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16406" name="Text Box 13"/>
            <p:cNvSpPr txBox="1">
              <a:spLocks noChangeArrowheads="1"/>
            </p:cNvSpPr>
            <p:nvPr/>
          </p:nvSpPr>
          <p:spPr bwMode="auto">
            <a:xfrm>
              <a:off x="4170" y="2190"/>
              <a:ext cx="88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</a:rPr>
                <a:t>3X</a:t>
              </a:r>
              <a:r>
                <a:rPr lang="en-US" sz="1600" baseline="-25000">
                  <a:solidFill>
                    <a:srgbClr val="000000"/>
                  </a:solidFill>
                </a:rPr>
                <a:t>2</a:t>
              </a:r>
              <a:r>
                <a:rPr lang="en-US" sz="1600">
                  <a:solidFill>
                    <a:srgbClr val="000000"/>
                  </a:solidFill>
                </a:rPr>
                <a:t> = 15</a:t>
              </a: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6407" name="Line 24"/>
            <p:cNvSpPr>
              <a:spLocks noChangeShapeType="1"/>
            </p:cNvSpPr>
            <p:nvPr/>
          </p:nvSpPr>
          <p:spPr bwMode="auto">
            <a:xfrm>
              <a:off x="1888" y="2354"/>
              <a:ext cx="215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30745" name="Line 25"/>
          <p:cNvSpPr>
            <a:spLocks noChangeShapeType="1"/>
          </p:cNvSpPr>
          <p:nvPr/>
        </p:nvSpPr>
        <p:spPr bwMode="auto">
          <a:xfrm>
            <a:off x="5813425" y="3736975"/>
            <a:ext cx="0" cy="7810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d-ID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746" name="Line 26"/>
          <p:cNvSpPr>
            <a:spLocks noChangeShapeType="1"/>
          </p:cNvSpPr>
          <p:nvPr/>
        </p:nvSpPr>
        <p:spPr bwMode="auto">
          <a:xfrm rot="-2043469">
            <a:off x="5026025" y="5629275"/>
            <a:ext cx="80645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d-ID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747" name="Line 27"/>
          <p:cNvSpPr>
            <a:spLocks noChangeShapeType="1"/>
          </p:cNvSpPr>
          <p:nvPr/>
        </p:nvSpPr>
        <p:spPr bwMode="auto">
          <a:xfrm flipH="1">
            <a:off x="4405313" y="3476625"/>
            <a:ext cx="403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d-ID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397" name="Text Box 28"/>
          <p:cNvSpPr txBox="1">
            <a:spLocks noChangeArrowheads="1"/>
          </p:cNvSpPr>
          <p:nvPr/>
        </p:nvSpPr>
        <p:spPr bwMode="auto">
          <a:xfrm>
            <a:off x="3938588" y="3802063"/>
            <a:ext cx="803275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080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BFCDF"/>
                </a:solidFill>
              </a:rPr>
              <a:t>Daerah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BFCDF"/>
                </a:solidFill>
              </a:rPr>
              <a:t>feasible</a:t>
            </a:r>
            <a:endParaRPr lang="en-US" sz="3200">
              <a:solidFill>
                <a:srgbClr val="FBFCDF"/>
              </a:solidFill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2603500" y="1916113"/>
            <a:ext cx="5424488" cy="4681537"/>
            <a:chOff x="1634" y="1207"/>
            <a:chExt cx="3417" cy="2949"/>
          </a:xfrm>
        </p:grpSpPr>
        <p:sp>
          <p:nvSpPr>
            <p:cNvPr id="16400" name="Text Box 5"/>
            <p:cNvSpPr txBox="1">
              <a:spLocks noChangeArrowheads="1"/>
            </p:cNvSpPr>
            <p:nvPr/>
          </p:nvSpPr>
          <p:spPr bwMode="auto">
            <a:xfrm>
              <a:off x="1634" y="1207"/>
              <a:ext cx="254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</a:rPr>
                <a:t>X</a:t>
              </a:r>
              <a:r>
                <a:rPr lang="en-US" sz="1600" baseline="-25000">
                  <a:solidFill>
                    <a:srgbClr val="000000"/>
                  </a:solidFill>
                </a:rPr>
                <a:t>2</a:t>
              </a: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6401" name="Text Box 8"/>
            <p:cNvSpPr txBox="1">
              <a:spLocks noChangeArrowheads="1"/>
            </p:cNvSpPr>
            <p:nvPr/>
          </p:nvSpPr>
          <p:spPr bwMode="auto">
            <a:xfrm>
              <a:off x="1634" y="3828"/>
              <a:ext cx="254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</a:rPr>
                <a:t>0</a:t>
              </a: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6402" name="Text Box 31"/>
            <p:cNvSpPr txBox="1">
              <a:spLocks noChangeArrowheads="1"/>
            </p:cNvSpPr>
            <p:nvPr/>
          </p:nvSpPr>
          <p:spPr bwMode="auto">
            <a:xfrm>
              <a:off x="4797" y="3828"/>
              <a:ext cx="254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</a:rPr>
                <a:t>X</a:t>
              </a:r>
              <a:r>
                <a:rPr lang="en-US" sz="1600" baseline="-25000">
                  <a:solidFill>
                    <a:srgbClr val="000000"/>
                  </a:solidFill>
                </a:rPr>
                <a:t>1</a:t>
              </a: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6403" name="Line 32"/>
            <p:cNvSpPr>
              <a:spLocks noChangeShapeType="1"/>
            </p:cNvSpPr>
            <p:nvPr/>
          </p:nvSpPr>
          <p:spPr bwMode="auto">
            <a:xfrm>
              <a:off x="1882" y="3828"/>
              <a:ext cx="291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6404" name="Line 33"/>
            <p:cNvSpPr>
              <a:spLocks noChangeShapeType="1"/>
            </p:cNvSpPr>
            <p:nvPr/>
          </p:nvSpPr>
          <p:spPr bwMode="auto">
            <a:xfrm>
              <a:off x="1882" y="1207"/>
              <a:ext cx="0" cy="262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30758" name="Text Box 38"/>
          <p:cNvSpPr txBox="1">
            <a:spLocks noChangeArrowheads="1"/>
          </p:cNvSpPr>
          <p:nvPr/>
        </p:nvSpPr>
        <p:spPr bwMode="auto">
          <a:xfrm>
            <a:off x="5795963" y="1052513"/>
            <a:ext cx="3276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Contoh 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Batasan ketiga (6X1 + 5X2 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</a:t>
            </a:r>
            <a:r>
              <a:rPr lang="en-US">
                <a:solidFill>
                  <a:srgbClr val="000000"/>
                </a:solidFill>
              </a:rPr>
              <a:t> 30) diubah ketidaksamaannya menjadi 6X1 + 5X2 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</a:t>
            </a:r>
            <a:r>
              <a:rPr lang="en-US">
                <a:solidFill>
                  <a:srgbClr val="000000"/>
                </a:solidFill>
              </a:rPr>
              <a:t> 30 </a:t>
            </a:r>
          </a:p>
        </p:txBody>
      </p:sp>
    </p:spTree>
    <p:extLst>
      <p:ext uri="{BB962C8B-B14F-4D97-AF65-F5344CB8AC3E}">
        <p14:creationId xmlns:p14="http://schemas.microsoft.com/office/powerpoint/2010/main" val="20232254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0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0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0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0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0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35" grpId="0"/>
      <p:bldP spid="30736" grpId="0"/>
      <p:bldP spid="30740" grpId="0"/>
      <p:bldP spid="30741" grpId="0" animBg="1"/>
      <p:bldP spid="30745" grpId="0" animBg="1"/>
      <p:bldP spid="30746" grpId="0" animBg="1"/>
      <p:bldP spid="30747" grpId="0" animBg="1"/>
      <p:bldP spid="3075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00312 Stevenson">
  <a:themeElements>
    <a:clrScheme name="200312 Stevenson 13">
      <a:dk1>
        <a:srgbClr val="000000"/>
      </a:dk1>
      <a:lt1>
        <a:srgbClr val="FBFCDF"/>
      </a:lt1>
      <a:dk2>
        <a:srgbClr val="F84700"/>
      </a:dk2>
      <a:lt2>
        <a:srgbClr val="808080"/>
      </a:lt2>
      <a:accent1>
        <a:srgbClr val="74B632"/>
      </a:accent1>
      <a:accent2>
        <a:srgbClr val="EFBE09"/>
      </a:accent2>
      <a:accent3>
        <a:srgbClr val="FDFDEC"/>
      </a:accent3>
      <a:accent4>
        <a:srgbClr val="000000"/>
      </a:accent4>
      <a:accent5>
        <a:srgbClr val="BCD7AD"/>
      </a:accent5>
      <a:accent6>
        <a:srgbClr val="D9AC07"/>
      </a:accent6>
      <a:hlink>
        <a:srgbClr val="148298"/>
      </a:hlink>
      <a:folHlink>
        <a:srgbClr val="F80600"/>
      </a:folHlink>
    </a:clrScheme>
    <a:fontScheme name="200312 Stevenson">
      <a:majorFont>
        <a:latin typeface="Century Gothic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00312 Stevens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312 Stevens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312 Stevens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312 Stevens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312 Stevens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312 Stevens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312 Stevens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312 Stevens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312 Stevens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312 Stevens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312 Stevens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312 Stevens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312 Stevenson 13">
        <a:dk1>
          <a:srgbClr val="000000"/>
        </a:dk1>
        <a:lt1>
          <a:srgbClr val="FBFCDF"/>
        </a:lt1>
        <a:dk2>
          <a:srgbClr val="F84700"/>
        </a:dk2>
        <a:lt2>
          <a:srgbClr val="808080"/>
        </a:lt2>
        <a:accent1>
          <a:srgbClr val="74B632"/>
        </a:accent1>
        <a:accent2>
          <a:srgbClr val="EFBE09"/>
        </a:accent2>
        <a:accent3>
          <a:srgbClr val="FDFDEC"/>
        </a:accent3>
        <a:accent4>
          <a:srgbClr val="000000"/>
        </a:accent4>
        <a:accent5>
          <a:srgbClr val="BCD7AD"/>
        </a:accent5>
        <a:accent6>
          <a:srgbClr val="D9AC07"/>
        </a:accent6>
        <a:hlink>
          <a:srgbClr val="148298"/>
        </a:hlink>
        <a:folHlink>
          <a:srgbClr val="F80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615</Words>
  <Application>Microsoft Office PowerPoint</Application>
  <PresentationFormat>On-screen Show (4:3)</PresentationFormat>
  <Paragraphs>132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200312 Stevenson</vt:lpstr>
      <vt:lpstr>Linier Programming (2)</vt:lpstr>
      <vt:lpstr>Pengantar (1)</vt:lpstr>
      <vt:lpstr>LINEAR PROGRAMMING DENGAN METODE GRAFIK </vt:lpstr>
      <vt:lpstr>Bentuk Tabel</vt:lpstr>
      <vt:lpstr>Bentuk Matematis</vt:lpstr>
      <vt:lpstr>Fungsi batasan pertama (2 X1  8) </vt:lpstr>
      <vt:lpstr>Fungsi batasan (2 X1  8); 3X2  15;  6X1 + 5X2  30; X1  0 dan X2  0 </vt:lpstr>
      <vt:lpstr>MENCARI KOMBINASI YANG OPTIMUM</vt:lpstr>
      <vt:lpstr>Fungsi batasan bertanda “lebih besar atau sama dengan (  )</vt:lpstr>
      <vt:lpstr>Fungsi batasan bertanda “sama dengan” ( = )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Linier Programming (2)</dc:title>
  <dc:creator>ismail - [2010]</dc:creator>
  <cp:lastModifiedBy>ismail - [2010]</cp:lastModifiedBy>
  <cp:revision>2</cp:revision>
  <dcterms:created xsi:type="dcterms:W3CDTF">2014-09-25T02:40:07Z</dcterms:created>
  <dcterms:modified xsi:type="dcterms:W3CDTF">2014-09-25T03:10:21Z</dcterms:modified>
</cp:coreProperties>
</file>