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8" r:id="rId4"/>
    <p:sldId id="257"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0" d="100"/>
          <a:sy n="70" d="100"/>
        </p:scale>
        <p:origin x="-1290"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17009BC-3BBF-4F64-9B0A-59572195BA21}" type="datetimeFigureOut">
              <a:rPr lang="en-US" smtClean="0"/>
              <a:pPr/>
              <a:t>3/9/2017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F9081C-8D87-4002-AE47-5D9C9ECCF4C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17009BC-3BBF-4F64-9B0A-59572195BA21}" type="datetimeFigureOut">
              <a:rPr lang="en-US" smtClean="0"/>
              <a:pPr/>
              <a:t>3/9/2017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F9081C-8D87-4002-AE47-5D9C9ECCF4C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17009BC-3BBF-4F64-9B0A-59572195BA21}" type="datetimeFigureOut">
              <a:rPr lang="en-US" smtClean="0"/>
              <a:pPr/>
              <a:t>3/9/2017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F9081C-8D87-4002-AE47-5D9C9ECCF4C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17009BC-3BBF-4F64-9B0A-59572195BA21}" type="datetimeFigureOut">
              <a:rPr lang="en-US" smtClean="0"/>
              <a:pPr/>
              <a:t>3/9/2017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F9081C-8D87-4002-AE47-5D9C9ECCF4C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17009BC-3BBF-4F64-9B0A-59572195BA21}" type="datetimeFigureOut">
              <a:rPr lang="en-US" smtClean="0"/>
              <a:pPr/>
              <a:t>3/9/2017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F9081C-8D87-4002-AE47-5D9C9ECCF4C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17009BC-3BBF-4F64-9B0A-59572195BA21}" type="datetimeFigureOut">
              <a:rPr lang="en-US" smtClean="0"/>
              <a:pPr/>
              <a:t>3/9/2017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F9081C-8D87-4002-AE47-5D9C9ECCF4C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17009BC-3BBF-4F64-9B0A-59572195BA21}" type="datetimeFigureOut">
              <a:rPr lang="en-US" smtClean="0"/>
              <a:pPr/>
              <a:t>3/9/2017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AF9081C-8D87-4002-AE47-5D9C9ECCF4C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17009BC-3BBF-4F64-9B0A-59572195BA21}" type="datetimeFigureOut">
              <a:rPr lang="en-US" smtClean="0"/>
              <a:pPr/>
              <a:t>3/9/2017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AF9081C-8D87-4002-AE47-5D9C9ECCF4C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7009BC-3BBF-4F64-9B0A-59572195BA21}" type="datetimeFigureOut">
              <a:rPr lang="en-US" smtClean="0"/>
              <a:pPr/>
              <a:t>3/9/2017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AF9081C-8D87-4002-AE47-5D9C9ECCF4C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17009BC-3BBF-4F64-9B0A-59572195BA21}" type="datetimeFigureOut">
              <a:rPr lang="en-US" smtClean="0"/>
              <a:pPr/>
              <a:t>3/9/2017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F9081C-8D87-4002-AE47-5D9C9ECCF4C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17009BC-3BBF-4F64-9B0A-59572195BA21}" type="datetimeFigureOut">
              <a:rPr lang="en-US" smtClean="0"/>
              <a:pPr/>
              <a:t>3/9/2017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F9081C-8D87-4002-AE47-5D9C9ECCF4C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7009BC-3BBF-4F64-9B0A-59572195BA21}" type="datetimeFigureOut">
              <a:rPr lang="en-US" smtClean="0"/>
              <a:pPr/>
              <a:t>3/9/2017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F9081C-8D87-4002-AE47-5D9C9ECCF4C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28600" y="4572000"/>
            <a:ext cx="7772400" cy="838200"/>
          </a:xfrm>
        </p:spPr>
        <p:txBody>
          <a:bodyPr>
            <a:normAutofit/>
          </a:bodyPr>
          <a:lstStyle/>
          <a:p>
            <a:pPr algn="l"/>
            <a:r>
              <a:rPr lang="en-US" sz="3200" b="1" dirty="0" smtClean="0">
                <a:solidFill>
                  <a:schemeClr val="bg1"/>
                </a:solidFill>
                <a:latin typeface="Bodoni MT" pitchFamily="18" charset="0"/>
              </a:rPr>
              <a:t>PENGANTAR SISTEM OPERASI</a:t>
            </a:r>
            <a:endParaRPr lang="en-US" sz="3200" b="1" dirty="0">
              <a:solidFill>
                <a:schemeClr val="bg1"/>
              </a:solidFill>
              <a:latin typeface="Bodoni MT" pitchFamily="18" charset="0"/>
            </a:endParaRPr>
          </a:p>
        </p:txBody>
      </p:sp>
      <p:sp>
        <p:nvSpPr>
          <p:cNvPr id="3" name="Subtitle 2"/>
          <p:cNvSpPr>
            <a:spLocks noGrp="1"/>
          </p:cNvSpPr>
          <p:nvPr>
            <p:ph type="subTitle" idx="1"/>
          </p:nvPr>
        </p:nvSpPr>
        <p:spPr>
          <a:xfrm>
            <a:off x="304800" y="5257800"/>
            <a:ext cx="6400800" cy="609600"/>
          </a:xfrm>
        </p:spPr>
        <p:txBody>
          <a:bodyPr>
            <a:normAutofit fontScale="25000" lnSpcReduction="20000"/>
          </a:bodyPr>
          <a:lstStyle/>
          <a:p>
            <a:pPr algn="l"/>
            <a:endParaRPr lang="en-US" sz="1800" b="1" dirty="0" smtClean="0">
              <a:solidFill>
                <a:schemeClr val="tx1"/>
              </a:solidFill>
            </a:endParaRPr>
          </a:p>
          <a:p>
            <a:pPr algn="l"/>
            <a:endParaRPr lang="en-US" sz="1800" b="1" dirty="0">
              <a:solidFill>
                <a:schemeClr val="tx1"/>
              </a:solidFill>
            </a:endParaRPr>
          </a:p>
          <a:p>
            <a:pPr algn="l"/>
            <a:endParaRPr lang="en-US" sz="1800" b="1" dirty="0" smtClean="0">
              <a:solidFill>
                <a:schemeClr val="tx1"/>
              </a:solidFill>
            </a:endParaRPr>
          </a:p>
          <a:p>
            <a:pPr algn="l"/>
            <a:endParaRPr lang="en-US" sz="1800" b="1" dirty="0">
              <a:solidFill>
                <a:schemeClr val="tx1"/>
              </a:solidFill>
            </a:endParaRPr>
          </a:p>
          <a:p>
            <a:pPr algn="l"/>
            <a:r>
              <a:rPr lang="en-US" sz="7200" b="1" dirty="0" err="1" smtClean="0">
                <a:solidFill>
                  <a:schemeClr val="tx1"/>
                </a:solidFill>
              </a:rPr>
              <a:t>Dedeng</a:t>
            </a:r>
            <a:r>
              <a:rPr lang="en-US" sz="7200" b="1" dirty="0" smtClean="0">
                <a:solidFill>
                  <a:schemeClr val="tx1"/>
                </a:solidFill>
              </a:rPr>
              <a:t> </a:t>
            </a:r>
            <a:r>
              <a:rPr lang="en-US" sz="7200" b="1" dirty="0" err="1" smtClean="0">
                <a:solidFill>
                  <a:schemeClr val="tx1"/>
                </a:solidFill>
              </a:rPr>
              <a:t>Hirawan</a:t>
            </a:r>
            <a:r>
              <a:rPr lang="en-US" sz="7200" b="1" dirty="0" smtClean="0">
                <a:solidFill>
                  <a:schemeClr val="tx1"/>
                </a:solidFill>
              </a:rPr>
              <a:t>, </a:t>
            </a:r>
            <a:r>
              <a:rPr lang="en-US" sz="7200" b="1" dirty="0" err="1" smtClean="0">
                <a:solidFill>
                  <a:schemeClr val="tx1"/>
                </a:solidFill>
              </a:rPr>
              <a:t>S.Kom</a:t>
            </a:r>
            <a:r>
              <a:rPr lang="en-US" sz="7200" b="1" dirty="0" smtClean="0">
                <a:solidFill>
                  <a:schemeClr val="tx1"/>
                </a:solidFill>
              </a:rPr>
              <a:t>, </a:t>
            </a:r>
            <a:r>
              <a:rPr lang="en-US" sz="7200" b="1" dirty="0" err="1" smtClean="0">
                <a:solidFill>
                  <a:schemeClr val="tx1"/>
                </a:solidFill>
              </a:rPr>
              <a:t>M.Kom</a:t>
            </a:r>
            <a:r>
              <a:rPr lang="en-US" sz="7200" b="1" dirty="0" smtClean="0">
                <a:solidFill>
                  <a:schemeClr val="tx1"/>
                </a:solidFill>
              </a:rPr>
              <a:t>.</a:t>
            </a:r>
            <a:endParaRPr lang="en-US" sz="14400" b="1"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229600" cy="1143000"/>
          </a:xfrm>
        </p:spPr>
        <p:txBody>
          <a:bodyPr>
            <a:normAutofit/>
          </a:bodyPr>
          <a:lstStyle/>
          <a:p>
            <a:pPr algn="l"/>
            <a:r>
              <a:rPr lang="en-US" b="1" dirty="0" smtClean="0"/>
              <a:t>CONT</a:t>
            </a:r>
            <a:endParaRPr lang="en-US" b="1" dirty="0"/>
          </a:p>
        </p:txBody>
      </p:sp>
      <p:sp>
        <p:nvSpPr>
          <p:cNvPr id="3" name="Content Placeholder 2"/>
          <p:cNvSpPr>
            <a:spLocks noGrp="1"/>
          </p:cNvSpPr>
          <p:nvPr>
            <p:ph idx="1"/>
          </p:nvPr>
        </p:nvSpPr>
        <p:spPr>
          <a:xfrm>
            <a:off x="457200" y="2286000"/>
            <a:ext cx="8229600" cy="3840163"/>
          </a:xfrm>
        </p:spPr>
        <p:txBody>
          <a:bodyPr>
            <a:normAutofit/>
          </a:bodyPr>
          <a:lstStyle/>
          <a:p>
            <a:r>
              <a:rPr lang="en-US" sz="2400" b="1" dirty="0" err="1" smtClean="0">
                <a:solidFill>
                  <a:schemeClr val="bg1"/>
                </a:solidFill>
              </a:rPr>
              <a:t>Struktur</a:t>
            </a:r>
            <a:r>
              <a:rPr lang="en-US" sz="2400" b="1" dirty="0" smtClean="0">
                <a:solidFill>
                  <a:schemeClr val="bg1"/>
                </a:solidFill>
              </a:rPr>
              <a:t> DMA</a:t>
            </a:r>
          </a:p>
          <a:p>
            <a:pPr algn="just">
              <a:buNone/>
            </a:pPr>
            <a:r>
              <a:rPr lang="en-US" sz="2400" b="1" dirty="0" smtClean="0">
                <a:solidFill>
                  <a:schemeClr val="bg1"/>
                </a:solidFill>
              </a:rPr>
              <a:t>	</a:t>
            </a:r>
            <a:r>
              <a:rPr lang="en-US" sz="2400" b="1" i="1" dirty="0" smtClean="0">
                <a:solidFill>
                  <a:schemeClr val="bg1"/>
                </a:solidFill>
              </a:rPr>
              <a:t>Direct Memory Access</a:t>
            </a:r>
            <a:r>
              <a:rPr lang="en-US" sz="2400" b="1" dirty="0" smtClean="0">
                <a:solidFill>
                  <a:schemeClr val="bg1"/>
                </a:solidFill>
              </a:rPr>
              <a:t> (DMA) </a:t>
            </a:r>
            <a:r>
              <a:rPr lang="en-US" sz="2400" b="1" dirty="0" err="1" smtClean="0">
                <a:solidFill>
                  <a:schemeClr val="bg1"/>
                </a:solidFill>
              </a:rPr>
              <a:t>suatu</a:t>
            </a:r>
            <a:r>
              <a:rPr lang="en-US" sz="2400" b="1" dirty="0" smtClean="0">
                <a:solidFill>
                  <a:schemeClr val="bg1"/>
                </a:solidFill>
              </a:rPr>
              <a:t> </a:t>
            </a:r>
            <a:r>
              <a:rPr lang="en-US" sz="2400" b="1" dirty="0" err="1" smtClean="0">
                <a:solidFill>
                  <a:schemeClr val="bg1"/>
                </a:solidFill>
              </a:rPr>
              <a:t>metoda</a:t>
            </a:r>
            <a:r>
              <a:rPr lang="en-US" sz="2400" b="1" dirty="0" smtClean="0">
                <a:solidFill>
                  <a:schemeClr val="bg1"/>
                </a:solidFill>
              </a:rPr>
              <a:t> </a:t>
            </a:r>
            <a:r>
              <a:rPr lang="en-US" sz="2400" b="1" dirty="0" err="1" smtClean="0">
                <a:solidFill>
                  <a:schemeClr val="bg1"/>
                </a:solidFill>
              </a:rPr>
              <a:t>penanganan</a:t>
            </a:r>
            <a:r>
              <a:rPr lang="en-US" sz="2400" b="1" dirty="0" smtClean="0">
                <a:solidFill>
                  <a:schemeClr val="bg1"/>
                </a:solidFill>
              </a:rPr>
              <a:t> I/O </a:t>
            </a:r>
            <a:r>
              <a:rPr lang="en-US" sz="2400" b="1" dirty="0" err="1" smtClean="0">
                <a:solidFill>
                  <a:schemeClr val="bg1"/>
                </a:solidFill>
              </a:rPr>
              <a:t>dimana</a:t>
            </a:r>
            <a:r>
              <a:rPr lang="en-US" sz="2400" b="1" dirty="0" smtClean="0">
                <a:solidFill>
                  <a:schemeClr val="bg1"/>
                </a:solidFill>
              </a:rPr>
              <a:t> </a:t>
            </a:r>
            <a:r>
              <a:rPr lang="en-US" sz="2400" b="1" i="1" dirty="0" smtClean="0">
                <a:solidFill>
                  <a:schemeClr val="bg1"/>
                </a:solidFill>
              </a:rPr>
              <a:t>device controller </a:t>
            </a:r>
            <a:r>
              <a:rPr lang="en-US" sz="2400" b="1" dirty="0" err="1" smtClean="0">
                <a:solidFill>
                  <a:schemeClr val="bg1"/>
                </a:solidFill>
              </a:rPr>
              <a:t>langsung</a:t>
            </a:r>
            <a:r>
              <a:rPr lang="en-US" sz="2400" b="1" dirty="0" smtClean="0">
                <a:solidFill>
                  <a:schemeClr val="bg1"/>
                </a:solidFill>
              </a:rPr>
              <a:t> </a:t>
            </a:r>
            <a:r>
              <a:rPr lang="en-US" sz="2400" b="1" dirty="0" err="1" smtClean="0">
                <a:solidFill>
                  <a:schemeClr val="bg1"/>
                </a:solidFill>
              </a:rPr>
              <a:t>berhubungan</a:t>
            </a:r>
            <a:r>
              <a:rPr lang="en-US" sz="2400" b="1" dirty="0" smtClean="0">
                <a:solidFill>
                  <a:schemeClr val="bg1"/>
                </a:solidFill>
              </a:rPr>
              <a:t> </a:t>
            </a:r>
            <a:r>
              <a:rPr lang="en-US" sz="2400" b="1" dirty="0" err="1" smtClean="0">
                <a:solidFill>
                  <a:schemeClr val="bg1"/>
                </a:solidFill>
              </a:rPr>
              <a:t>dengan</a:t>
            </a:r>
            <a:r>
              <a:rPr lang="en-US" sz="2400" b="1" dirty="0" smtClean="0">
                <a:solidFill>
                  <a:schemeClr val="bg1"/>
                </a:solidFill>
              </a:rPr>
              <a:t> </a:t>
            </a:r>
            <a:r>
              <a:rPr lang="en-US" sz="2400" b="1" dirty="0" err="1" smtClean="0">
                <a:solidFill>
                  <a:schemeClr val="bg1"/>
                </a:solidFill>
              </a:rPr>
              <a:t>memori</a:t>
            </a:r>
            <a:r>
              <a:rPr lang="en-US" sz="2400" b="1" dirty="0" smtClean="0">
                <a:solidFill>
                  <a:schemeClr val="bg1"/>
                </a:solidFill>
              </a:rPr>
              <a:t> </a:t>
            </a:r>
            <a:r>
              <a:rPr lang="en-US" sz="2400" b="1" dirty="0" err="1" smtClean="0">
                <a:solidFill>
                  <a:schemeClr val="bg1"/>
                </a:solidFill>
              </a:rPr>
              <a:t>tanpa</a:t>
            </a:r>
            <a:r>
              <a:rPr lang="en-US" sz="2400" b="1" dirty="0" smtClean="0">
                <a:solidFill>
                  <a:schemeClr val="bg1"/>
                </a:solidFill>
              </a:rPr>
              <a:t> </a:t>
            </a:r>
            <a:r>
              <a:rPr lang="en-US" sz="2400" b="1" dirty="0" err="1" smtClean="0">
                <a:solidFill>
                  <a:schemeClr val="bg1"/>
                </a:solidFill>
              </a:rPr>
              <a:t>campur</a:t>
            </a:r>
            <a:r>
              <a:rPr lang="en-US" sz="2400" b="1" dirty="0" smtClean="0">
                <a:solidFill>
                  <a:schemeClr val="bg1"/>
                </a:solidFill>
              </a:rPr>
              <a:t> </a:t>
            </a:r>
            <a:r>
              <a:rPr lang="en-US" sz="2400" b="1" dirty="0" err="1" smtClean="0">
                <a:solidFill>
                  <a:schemeClr val="bg1"/>
                </a:solidFill>
              </a:rPr>
              <a:t>tangan</a:t>
            </a:r>
            <a:r>
              <a:rPr lang="en-US" sz="2400" b="1" dirty="0" smtClean="0">
                <a:solidFill>
                  <a:schemeClr val="bg1"/>
                </a:solidFill>
              </a:rPr>
              <a:t> CPU. </a:t>
            </a:r>
            <a:r>
              <a:rPr lang="en-US" sz="2400" b="1" dirty="0" err="1" smtClean="0">
                <a:solidFill>
                  <a:schemeClr val="bg1"/>
                </a:solidFill>
              </a:rPr>
              <a:t>Setelah</a:t>
            </a:r>
            <a:r>
              <a:rPr lang="en-US" sz="2400" b="1" dirty="0" smtClean="0">
                <a:solidFill>
                  <a:schemeClr val="bg1"/>
                </a:solidFill>
              </a:rPr>
              <a:t> </a:t>
            </a:r>
            <a:r>
              <a:rPr lang="en-US" sz="2400" b="1" i="1" dirty="0" smtClean="0">
                <a:solidFill>
                  <a:schemeClr val="bg1"/>
                </a:solidFill>
              </a:rPr>
              <a:t>men-set buffers, pointers</a:t>
            </a:r>
            <a:r>
              <a:rPr lang="en-US" sz="2400" b="1" dirty="0" smtClean="0">
                <a:solidFill>
                  <a:schemeClr val="bg1"/>
                </a:solidFill>
              </a:rPr>
              <a:t>, </a:t>
            </a:r>
            <a:r>
              <a:rPr lang="en-US" sz="2400" b="1" dirty="0" err="1" smtClean="0">
                <a:solidFill>
                  <a:schemeClr val="bg1"/>
                </a:solidFill>
              </a:rPr>
              <a:t>dan</a:t>
            </a:r>
            <a:r>
              <a:rPr lang="en-US" sz="2400" b="1" dirty="0" smtClean="0">
                <a:solidFill>
                  <a:schemeClr val="bg1"/>
                </a:solidFill>
              </a:rPr>
              <a:t> </a:t>
            </a:r>
            <a:r>
              <a:rPr lang="en-US" sz="2400" b="1" i="1" dirty="0" smtClean="0">
                <a:solidFill>
                  <a:schemeClr val="bg1"/>
                </a:solidFill>
              </a:rPr>
              <a:t>counters</a:t>
            </a:r>
            <a:r>
              <a:rPr lang="en-US" sz="2400" b="1" dirty="0" smtClean="0">
                <a:solidFill>
                  <a:schemeClr val="bg1"/>
                </a:solidFill>
              </a:rPr>
              <a:t> </a:t>
            </a:r>
            <a:r>
              <a:rPr lang="en-US" sz="2400" b="1" dirty="0" err="1" smtClean="0">
                <a:solidFill>
                  <a:schemeClr val="bg1"/>
                </a:solidFill>
              </a:rPr>
              <a:t>untuk</a:t>
            </a:r>
            <a:r>
              <a:rPr lang="en-US" sz="2400" b="1" dirty="0" smtClean="0">
                <a:solidFill>
                  <a:schemeClr val="bg1"/>
                </a:solidFill>
              </a:rPr>
              <a:t> </a:t>
            </a:r>
            <a:r>
              <a:rPr lang="en-US" sz="2400" b="1" dirty="0" err="1" smtClean="0">
                <a:solidFill>
                  <a:schemeClr val="bg1"/>
                </a:solidFill>
              </a:rPr>
              <a:t>perangkat</a:t>
            </a:r>
            <a:r>
              <a:rPr lang="en-US" sz="2400" b="1" dirty="0" smtClean="0">
                <a:solidFill>
                  <a:schemeClr val="bg1"/>
                </a:solidFill>
              </a:rPr>
              <a:t> I/O, </a:t>
            </a:r>
            <a:r>
              <a:rPr lang="en-US" sz="2400" b="1" i="1" dirty="0" smtClean="0">
                <a:solidFill>
                  <a:schemeClr val="bg1"/>
                </a:solidFill>
              </a:rPr>
              <a:t>device controller </a:t>
            </a:r>
            <a:r>
              <a:rPr lang="en-US" sz="2400" b="1" dirty="0" err="1" smtClean="0">
                <a:solidFill>
                  <a:schemeClr val="bg1"/>
                </a:solidFill>
              </a:rPr>
              <a:t>mentransfer</a:t>
            </a:r>
            <a:r>
              <a:rPr lang="en-US" sz="2400" b="1" dirty="0" smtClean="0">
                <a:solidFill>
                  <a:schemeClr val="bg1"/>
                </a:solidFill>
              </a:rPr>
              <a:t> </a:t>
            </a:r>
            <a:r>
              <a:rPr lang="en-US" sz="2400" b="1" dirty="0" err="1" smtClean="0">
                <a:solidFill>
                  <a:schemeClr val="bg1"/>
                </a:solidFill>
              </a:rPr>
              <a:t>blok</a:t>
            </a:r>
            <a:r>
              <a:rPr lang="en-US" sz="2400" b="1" dirty="0" smtClean="0">
                <a:solidFill>
                  <a:schemeClr val="bg1"/>
                </a:solidFill>
              </a:rPr>
              <a:t> data </a:t>
            </a:r>
            <a:r>
              <a:rPr lang="en-US" sz="2400" b="1" dirty="0" err="1" smtClean="0">
                <a:solidFill>
                  <a:schemeClr val="bg1"/>
                </a:solidFill>
              </a:rPr>
              <a:t>langsung</a:t>
            </a:r>
            <a:r>
              <a:rPr lang="en-US" sz="2400" b="1" dirty="0" smtClean="0">
                <a:solidFill>
                  <a:schemeClr val="bg1"/>
                </a:solidFill>
              </a:rPr>
              <a:t> </a:t>
            </a:r>
            <a:r>
              <a:rPr lang="en-US" sz="2400" b="1" dirty="0" err="1" smtClean="0">
                <a:solidFill>
                  <a:schemeClr val="bg1"/>
                </a:solidFill>
              </a:rPr>
              <a:t>ke</a:t>
            </a:r>
            <a:r>
              <a:rPr lang="en-US" sz="2400" b="1" dirty="0" smtClean="0">
                <a:solidFill>
                  <a:schemeClr val="bg1"/>
                </a:solidFill>
              </a:rPr>
              <a:t> </a:t>
            </a:r>
            <a:r>
              <a:rPr lang="en-US" sz="2400" b="1" dirty="0" err="1" smtClean="0">
                <a:solidFill>
                  <a:schemeClr val="bg1"/>
                </a:solidFill>
              </a:rPr>
              <a:t>penyimpanan</a:t>
            </a:r>
            <a:r>
              <a:rPr lang="en-US" sz="2400" b="1" dirty="0" smtClean="0">
                <a:solidFill>
                  <a:schemeClr val="bg1"/>
                </a:solidFill>
              </a:rPr>
              <a:t> </a:t>
            </a:r>
            <a:r>
              <a:rPr lang="en-US" sz="2400" b="1" dirty="0" err="1" smtClean="0">
                <a:solidFill>
                  <a:schemeClr val="bg1"/>
                </a:solidFill>
              </a:rPr>
              <a:t>tanpa</a:t>
            </a:r>
            <a:r>
              <a:rPr lang="en-US" sz="2400" b="1" dirty="0" smtClean="0">
                <a:solidFill>
                  <a:schemeClr val="bg1"/>
                </a:solidFill>
              </a:rPr>
              <a:t> </a:t>
            </a:r>
            <a:r>
              <a:rPr lang="en-US" sz="2400" b="1" dirty="0" err="1" smtClean="0">
                <a:solidFill>
                  <a:schemeClr val="bg1"/>
                </a:solidFill>
              </a:rPr>
              <a:t>campur</a:t>
            </a:r>
            <a:r>
              <a:rPr lang="en-US" sz="2400" b="1" dirty="0" smtClean="0">
                <a:solidFill>
                  <a:schemeClr val="bg1"/>
                </a:solidFill>
              </a:rPr>
              <a:t> </a:t>
            </a:r>
            <a:r>
              <a:rPr lang="en-US" sz="2400" b="1" dirty="0" err="1" smtClean="0">
                <a:solidFill>
                  <a:schemeClr val="bg1"/>
                </a:solidFill>
              </a:rPr>
              <a:t>tangan</a:t>
            </a:r>
            <a:r>
              <a:rPr lang="en-US" sz="2400" b="1" dirty="0" smtClean="0">
                <a:solidFill>
                  <a:schemeClr val="bg1"/>
                </a:solidFill>
              </a:rPr>
              <a:t> CPU. DMA </a:t>
            </a:r>
            <a:r>
              <a:rPr lang="en-US" sz="2400" b="1" dirty="0" err="1" smtClean="0">
                <a:solidFill>
                  <a:schemeClr val="bg1"/>
                </a:solidFill>
              </a:rPr>
              <a:t>digunakan</a:t>
            </a:r>
            <a:r>
              <a:rPr lang="en-US" sz="2400" b="1" dirty="0" smtClean="0">
                <a:solidFill>
                  <a:schemeClr val="bg1"/>
                </a:solidFill>
              </a:rPr>
              <a:t> </a:t>
            </a:r>
            <a:r>
              <a:rPr lang="en-US" sz="2400" b="1" dirty="0" err="1" smtClean="0">
                <a:solidFill>
                  <a:schemeClr val="bg1"/>
                </a:solidFill>
              </a:rPr>
              <a:t>untuk</a:t>
            </a:r>
            <a:r>
              <a:rPr lang="en-US" sz="2400" b="1" dirty="0" smtClean="0">
                <a:solidFill>
                  <a:schemeClr val="bg1"/>
                </a:solidFill>
              </a:rPr>
              <a:t> </a:t>
            </a:r>
            <a:r>
              <a:rPr lang="en-US" sz="2400" b="1" dirty="0" err="1" smtClean="0">
                <a:solidFill>
                  <a:schemeClr val="bg1"/>
                </a:solidFill>
              </a:rPr>
              <a:t>perangkat</a:t>
            </a:r>
            <a:r>
              <a:rPr lang="en-US" sz="2400" b="1" dirty="0" smtClean="0">
                <a:solidFill>
                  <a:schemeClr val="bg1"/>
                </a:solidFill>
              </a:rPr>
              <a:t> I/O </a:t>
            </a:r>
            <a:r>
              <a:rPr lang="en-US" sz="2400" b="1" dirty="0" err="1" smtClean="0">
                <a:solidFill>
                  <a:schemeClr val="bg1"/>
                </a:solidFill>
              </a:rPr>
              <a:t>dengan</a:t>
            </a:r>
            <a:r>
              <a:rPr lang="en-US" sz="2400" b="1" dirty="0" smtClean="0">
                <a:solidFill>
                  <a:schemeClr val="bg1"/>
                </a:solidFill>
              </a:rPr>
              <a:t> </a:t>
            </a:r>
            <a:r>
              <a:rPr lang="en-US" sz="2400" b="1" dirty="0" err="1" smtClean="0">
                <a:solidFill>
                  <a:schemeClr val="bg1"/>
                </a:solidFill>
              </a:rPr>
              <a:t>kecepatan</a:t>
            </a:r>
            <a:r>
              <a:rPr lang="en-US" sz="2400" b="1" dirty="0" smtClean="0">
                <a:solidFill>
                  <a:schemeClr val="bg1"/>
                </a:solidFill>
              </a:rPr>
              <a:t> </a:t>
            </a:r>
            <a:r>
              <a:rPr lang="en-US" sz="2400" b="1" dirty="0" err="1" smtClean="0">
                <a:solidFill>
                  <a:schemeClr val="bg1"/>
                </a:solidFill>
              </a:rPr>
              <a:t>tinggi</a:t>
            </a:r>
            <a:r>
              <a:rPr lang="en-US" sz="2400" b="1" dirty="0" smtClean="0">
                <a:solidFill>
                  <a:schemeClr val="bg1"/>
                </a:solidFill>
              </a:rPr>
              <a:t>.</a:t>
            </a:r>
            <a:endParaRPr lang="en-US" sz="2400" b="1" dirty="0">
              <a:solidFill>
                <a:schemeClr val="bg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0"/>
            <a:ext cx="8229600" cy="1143000"/>
          </a:xfrm>
        </p:spPr>
        <p:txBody>
          <a:bodyPr>
            <a:normAutofit/>
          </a:bodyPr>
          <a:lstStyle/>
          <a:p>
            <a:pPr algn="l"/>
            <a:r>
              <a:rPr lang="en-US" sz="3600" b="1" dirty="0" smtClean="0">
                <a:latin typeface="Bell MT" pitchFamily="18" charset="0"/>
              </a:rPr>
              <a:t>STRUKTUR PENYIMPANAN</a:t>
            </a:r>
            <a:endParaRPr lang="en-US" sz="3600" b="1" dirty="0">
              <a:latin typeface="Bell MT" pitchFamily="18" charset="0"/>
            </a:endParaRPr>
          </a:p>
        </p:txBody>
      </p:sp>
      <p:sp>
        <p:nvSpPr>
          <p:cNvPr id="3" name="Content Placeholder 2"/>
          <p:cNvSpPr>
            <a:spLocks noGrp="1"/>
          </p:cNvSpPr>
          <p:nvPr>
            <p:ph idx="1"/>
          </p:nvPr>
        </p:nvSpPr>
        <p:spPr>
          <a:xfrm>
            <a:off x="457200" y="2209800"/>
            <a:ext cx="8229600" cy="3916363"/>
          </a:xfrm>
        </p:spPr>
        <p:txBody>
          <a:bodyPr>
            <a:normAutofit fontScale="70000" lnSpcReduction="20000"/>
          </a:bodyPr>
          <a:lstStyle/>
          <a:p>
            <a:r>
              <a:rPr lang="en-US" b="1" dirty="0" err="1" smtClean="0">
                <a:solidFill>
                  <a:schemeClr val="bg1"/>
                </a:solidFill>
              </a:rPr>
              <a:t>Memori</a:t>
            </a:r>
            <a:r>
              <a:rPr lang="en-US" b="1" dirty="0" smtClean="0">
                <a:solidFill>
                  <a:schemeClr val="bg1"/>
                </a:solidFill>
              </a:rPr>
              <a:t> </a:t>
            </a:r>
            <a:r>
              <a:rPr lang="en-US" b="1" dirty="0" err="1" smtClean="0">
                <a:solidFill>
                  <a:schemeClr val="bg1"/>
                </a:solidFill>
              </a:rPr>
              <a:t>Utama</a:t>
            </a:r>
            <a:endParaRPr lang="en-US" b="1" dirty="0" smtClean="0">
              <a:solidFill>
                <a:schemeClr val="bg1"/>
              </a:solidFill>
            </a:endParaRPr>
          </a:p>
          <a:p>
            <a:pPr algn="just">
              <a:buNone/>
            </a:pPr>
            <a:r>
              <a:rPr lang="en-US" b="1" dirty="0" smtClean="0">
                <a:solidFill>
                  <a:schemeClr val="bg1"/>
                </a:solidFill>
              </a:rPr>
              <a:t>	</a:t>
            </a:r>
            <a:r>
              <a:rPr lang="en-US" b="1" dirty="0" err="1" smtClean="0">
                <a:solidFill>
                  <a:schemeClr val="bg1"/>
                </a:solidFill>
              </a:rPr>
              <a:t>Hanya</a:t>
            </a:r>
            <a:r>
              <a:rPr lang="en-US" b="1" dirty="0" smtClean="0">
                <a:solidFill>
                  <a:schemeClr val="bg1"/>
                </a:solidFill>
              </a:rPr>
              <a:t> </a:t>
            </a:r>
            <a:r>
              <a:rPr lang="en-US" b="1" dirty="0" err="1" smtClean="0">
                <a:solidFill>
                  <a:schemeClr val="bg1"/>
                </a:solidFill>
              </a:rPr>
              <a:t>memori</a:t>
            </a:r>
            <a:r>
              <a:rPr lang="en-US" b="1" dirty="0" smtClean="0">
                <a:solidFill>
                  <a:schemeClr val="bg1"/>
                </a:solidFill>
              </a:rPr>
              <a:t> </a:t>
            </a:r>
            <a:r>
              <a:rPr lang="en-US" b="1" dirty="0" err="1" smtClean="0">
                <a:solidFill>
                  <a:schemeClr val="bg1"/>
                </a:solidFill>
              </a:rPr>
              <a:t>utama</a:t>
            </a:r>
            <a:r>
              <a:rPr lang="en-US" b="1" dirty="0" smtClean="0">
                <a:solidFill>
                  <a:schemeClr val="bg1"/>
                </a:solidFill>
              </a:rPr>
              <a:t> </a:t>
            </a:r>
            <a:r>
              <a:rPr lang="en-US" b="1" dirty="0" err="1" smtClean="0">
                <a:solidFill>
                  <a:schemeClr val="bg1"/>
                </a:solidFill>
              </a:rPr>
              <a:t>dan</a:t>
            </a:r>
            <a:r>
              <a:rPr lang="en-US" b="1" dirty="0" smtClean="0">
                <a:solidFill>
                  <a:schemeClr val="bg1"/>
                </a:solidFill>
              </a:rPr>
              <a:t> </a:t>
            </a:r>
            <a:r>
              <a:rPr lang="en-US" b="1" i="1" dirty="0" smtClean="0">
                <a:solidFill>
                  <a:schemeClr val="bg1"/>
                </a:solidFill>
              </a:rPr>
              <a:t>register</a:t>
            </a:r>
            <a:r>
              <a:rPr lang="en-US" b="1" dirty="0" smtClean="0">
                <a:solidFill>
                  <a:schemeClr val="bg1"/>
                </a:solidFill>
              </a:rPr>
              <a:t> </a:t>
            </a:r>
            <a:r>
              <a:rPr lang="en-US" b="1" dirty="0" err="1" smtClean="0">
                <a:solidFill>
                  <a:schemeClr val="bg1"/>
                </a:solidFill>
              </a:rPr>
              <a:t>merupakan</a:t>
            </a:r>
            <a:r>
              <a:rPr lang="en-US" b="1" dirty="0" smtClean="0">
                <a:solidFill>
                  <a:schemeClr val="bg1"/>
                </a:solidFill>
              </a:rPr>
              <a:t> </a:t>
            </a:r>
            <a:r>
              <a:rPr lang="en-US" b="1" dirty="0" err="1" smtClean="0">
                <a:solidFill>
                  <a:schemeClr val="bg1"/>
                </a:solidFill>
              </a:rPr>
              <a:t>tempat</a:t>
            </a:r>
            <a:r>
              <a:rPr lang="en-US" b="1" dirty="0" smtClean="0">
                <a:solidFill>
                  <a:schemeClr val="bg1"/>
                </a:solidFill>
              </a:rPr>
              <a:t> </a:t>
            </a:r>
            <a:r>
              <a:rPr lang="en-US" b="1" dirty="0" err="1" smtClean="0">
                <a:solidFill>
                  <a:schemeClr val="bg1"/>
                </a:solidFill>
              </a:rPr>
              <a:t>penyimpanan</a:t>
            </a:r>
            <a:r>
              <a:rPr lang="en-US" b="1" dirty="0" smtClean="0">
                <a:solidFill>
                  <a:schemeClr val="bg1"/>
                </a:solidFill>
              </a:rPr>
              <a:t> yang </a:t>
            </a:r>
            <a:r>
              <a:rPr lang="en-US" b="1" dirty="0" err="1" smtClean="0">
                <a:solidFill>
                  <a:schemeClr val="bg1"/>
                </a:solidFill>
              </a:rPr>
              <a:t>dapat</a:t>
            </a:r>
            <a:r>
              <a:rPr lang="en-US" b="1" dirty="0" smtClean="0">
                <a:solidFill>
                  <a:schemeClr val="bg1"/>
                </a:solidFill>
              </a:rPr>
              <a:t> </a:t>
            </a:r>
            <a:r>
              <a:rPr lang="en-US" b="1" dirty="0" err="1" smtClean="0">
                <a:solidFill>
                  <a:schemeClr val="bg1"/>
                </a:solidFill>
              </a:rPr>
              <a:t>diakses</a:t>
            </a:r>
            <a:r>
              <a:rPr lang="en-US" b="1" dirty="0" smtClean="0">
                <a:solidFill>
                  <a:schemeClr val="bg1"/>
                </a:solidFill>
              </a:rPr>
              <a:t> </a:t>
            </a:r>
            <a:r>
              <a:rPr lang="en-US" b="1" dirty="0" err="1" smtClean="0">
                <a:solidFill>
                  <a:schemeClr val="bg1"/>
                </a:solidFill>
              </a:rPr>
              <a:t>secara</a:t>
            </a:r>
            <a:r>
              <a:rPr lang="en-US" b="1" dirty="0" smtClean="0">
                <a:solidFill>
                  <a:schemeClr val="bg1"/>
                </a:solidFill>
              </a:rPr>
              <a:t> </a:t>
            </a:r>
            <a:r>
              <a:rPr lang="en-US" b="1" dirty="0" err="1" smtClean="0">
                <a:solidFill>
                  <a:schemeClr val="bg1"/>
                </a:solidFill>
              </a:rPr>
              <a:t>langsung</a:t>
            </a:r>
            <a:r>
              <a:rPr lang="en-US" b="1" dirty="0" smtClean="0">
                <a:solidFill>
                  <a:schemeClr val="bg1"/>
                </a:solidFill>
              </a:rPr>
              <a:t> </a:t>
            </a:r>
            <a:r>
              <a:rPr lang="en-US" b="1" dirty="0" err="1" smtClean="0">
                <a:solidFill>
                  <a:schemeClr val="bg1"/>
                </a:solidFill>
              </a:rPr>
              <a:t>oleh</a:t>
            </a:r>
            <a:r>
              <a:rPr lang="en-US" b="1" dirty="0" smtClean="0">
                <a:solidFill>
                  <a:schemeClr val="bg1"/>
                </a:solidFill>
              </a:rPr>
              <a:t> </a:t>
            </a:r>
            <a:r>
              <a:rPr lang="en-US" b="1" dirty="0" err="1" smtClean="0">
                <a:solidFill>
                  <a:schemeClr val="bg1"/>
                </a:solidFill>
              </a:rPr>
              <a:t>prosesor</a:t>
            </a:r>
            <a:r>
              <a:rPr lang="en-US" b="1" dirty="0" smtClean="0">
                <a:solidFill>
                  <a:schemeClr val="bg1"/>
                </a:solidFill>
              </a:rPr>
              <a:t>. </a:t>
            </a:r>
            <a:r>
              <a:rPr lang="en-US" b="1" dirty="0" err="1" smtClean="0">
                <a:solidFill>
                  <a:schemeClr val="bg1"/>
                </a:solidFill>
              </a:rPr>
              <a:t>Oleh</a:t>
            </a:r>
            <a:r>
              <a:rPr lang="en-US" b="1" dirty="0" smtClean="0">
                <a:solidFill>
                  <a:schemeClr val="bg1"/>
                </a:solidFill>
              </a:rPr>
              <a:t> </a:t>
            </a:r>
            <a:r>
              <a:rPr lang="en-US" b="1" dirty="0" err="1" smtClean="0">
                <a:solidFill>
                  <a:schemeClr val="bg1"/>
                </a:solidFill>
              </a:rPr>
              <a:t>karena</a:t>
            </a:r>
            <a:r>
              <a:rPr lang="en-US" b="1" dirty="0" smtClean="0">
                <a:solidFill>
                  <a:schemeClr val="bg1"/>
                </a:solidFill>
              </a:rPr>
              <a:t> </a:t>
            </a:r>
            <a:r>
              <a:rPr lang="en-US" b="1" dirty="0" err="1" smtClean="0">
                <a:solidFill>
                  <a:schemeClr val="bg1"/>
                </a:solidFill>
              </a:rPr>
              <a:t>itu</a:t>
            </a:r>
            <a:r>
              <a:rPr lang="en-US" b="1" dirty="0" smtClean="0">
                <a:solidFill>
                  <a:schemeClr val="bg1"/>
                </a:solidFill>
              </a:rPr>
              <a:t> </a:t>
            </a:r>
            <a:r>
              <a:rPr lang="en-US" b="1" dirty="0" err="1" smtClean="0">
                <a:solidFill>
                  <a:schemeClr val="bg1"/>
                </a:solidFill>
              </a:rPr>
              <a:t>instruksi</a:t>
            </a:r>
            <a:r>
              <a:rPr lang="en-US" b="1" dirty="0" smtClean="0">
                <a:solidFill>
                  <a:schemeClr val="bg1"/>
                </a:solidFill>
              </a:rPr>
              <a:t> </a:t>
            </a:r>
            <a:r>
              <a:rPr lang="en-US" b="1" dirty="0" err="1" smtClean="0">
                <a:solidFill>
                  <a:schemeClr val="bg1"/>
                </a:solidFill>
              </a:rPr>
              <a:t>dan</a:t>
            </a:r>
            <a:r>
              <a:rPr lang="en-US" b="1" dirty="0" smtClean="0">
                <a:solidFill>
                  <a:schemeClr val="bg1"/>
                </a:solidFill>
              </a:rPr>
              <a:t> data yang </a:t>
            </a:r>
            <a:r>
              <a:rPr lang="en-US" b="1" dirty="0" err="1" smtClean="0">
                <a:solidFill>
                  <a:schemeClr val="bg1"/>
                </a:solidFill>
              </a:rPr>
              <a:t>akan</a:t>
            </a:r>
            <a:r>
              <a:rPr lang="en-US" b="1" dirty="0" smtClean="0">
                <a:solidFill>
                  <a:schemeClr val="bg1"/>
                </a:solidFill>
              </a:rPr>
              <a:t> </a:t>
            </a:r>
            <a:r>
              <a:rPr lang="en-US" b="1" dirty="0" err="1" smtClean="0">
                <a:solidFill>
                  <a:schemeClr val="bg1"/>
                </a:solidFill>
              </a:rPr>
              <a:t>dieksekusi</a:t>
            </a:r>
            <a:r>
              <a:rPr lang="en-US" b="1" dirty="0" smtClean="0">
                <a:solidFill>
                  <a:schemeClr val="bg1"/>
                </a:solidFill>
              </a:rPr>
              <a:t> </a:t>
            </a:r>
            <a:r>
              <a:rPr lang="en-US" b="1" dirty="0" err="1" smtClean="0">
                <a:solidFill>
                  <a:schemeClr val="bg1"/>
                </a:solidFill>
              </a:rPr>
              <a:t>harus</a:t>
            </a:r>
            <a:r>
              <a:rPr lang="en-US" b="1" dirty="0" smtClean="0">
                <a:solidFill>
                  <a:schemeClr val="bg1"/>
                </a:solidFill>
              </a:rPr>
              <a:t> </a:t>
            </a:r>
            <a:r>
              <a:rPr lang="en-US" b="1" dirty="0" err="1" smtClean="0">
                <a:solidFill>
                  <a:schemeClr val="bg1"/>
                </a:solidFill>
              </a:rPr>
              <a:t>disimpan</a:t>
            </a:r>
            <a:r>
              <a:rPr lang="en-US" b="1" dirty="0" smtClean="0">
                <a:solidFill>
                  <a:schemeClr val="bg1"/>
                </a:solidFill>
              </a:rPr>
              <a:t> </a:t>
            </a:r>
            <a:r>
              <a:rPr lang="en-US" b="1" dirty="0" err="1" smtClean="0">
                <a:solidFill>
                  <a:schemeClr val="bg1"/>
                </a:solidFill>
              </a:rPr>
              <a:t>di</a:t>
            </a:r>
            <a:r>
              <a:rPr lang="en-US" b="1" dirty="0" smtClean="0">
                <a:solidFill>
                  <a:schemeClr val="bg1"/>
                </a:solidFill>
              </a:rPr>
              <a:t> </a:t>
            </a:r>
            <a:r>
              <a:rPr lang="en-US" b="1" dirty="0" err="1" smtClean="0">
                <a:solidFill>
                  <a:schemeClr val="bg1"/>
                </a:solidFill>
              </a:rPr>
              <a:t>memori</a:t>
            </a:r>
            <a:r>
              <a:rPr lang="en-US" b="1" dirty="0" smtClean="0">
                <a:solidFill>
                  <a:schemeClr val="bg1"/>
                </a:solidFill>
              </a:rPr>
              <a:t> </a:t>
            </a:r>
            <a:r>
              <a:rPr lang="en-US" b="1" dirty="0" err="1" smtClean="0">
                <a:solidFill>
                  <a:schemeClr val="bg1"/>
                </a:solidFill>
              </a:rPr>
              <a:t>utama</a:t>
            </a:r>
            <a:r>
              <a:rPr lang="en-US" b="1" dirty="0" smtClean="0">
                <a:solidFill>
                  <a:schemeClr val="bg1"/>
                </a:solidFill>
              </a:rPr>
              <a:t> </a:t>
            </a:r>
            <a:r>
              <a:rPr lang="en-US" b="1" dirty="0" err="1" smtClean="0">
                <a:solidFill>
                  <a:schemeClr val="bg1"/>
                </a:solidFill>
              </a:rPr>
              <a:t>atau</a:t>
            </a:r>
            <a:r>
              <a:rPr lang="en-US" b="1" dirty="0" smtClean="0">
                <a:solidFill>
                  <a:schemeClr val="bg1"/>
                </a:solidFill>
              </a:rPr>
              <a:t> </a:t>
            </a:r>
            <a:r>
              <a:rPr lang="en-US" b="1" i="1" dirty="0" smtClean="0">
                <a:solidFill>
                  <a:schemeClr val="bg1"/>
                </a:solidFill>
              </a:rPr>
              <a:t>register</a:t>
            </a:r>
            <a:r>
              <a:rPr lang="en-US" b="1" dirty="0" smtClean="0">
                <a:solidFill>
                  <a:schemeClr val="bg1"/>
                </a:solidFill>
              </a:rPr>
              <a:t>. Register yang </a:t>
            </a:r>
            <a:r>
              <a:rPr lang="en-US" b="1" dirty="0" err="1" smtClean="0">
                <a:solidFill>
                  <a:schemeClr val="bg1"/>
                </a:solidFill>
              </a:rPr>
              <a:t>terdapat</a:t>
            </a:r>
            <a:r>
              <a:rPr lang="en-US" b="1" dirty="0" smtClean="0">
                <a:solidFill>
                  <a:schemeClr val="bg1"/>
                </a:solidFill>
              </a:rPr>
              <a:t> </a:t>
            </a:r>
            <a:r>
              <a:rPr lang="en-US" b="1" dirty="0" err="1" smtClean="0">
                <a:solidFill>
                  <a:schemeClr val="bg1"/>
                </a:solidFill>
              </a:rPr>
              <a:t>dalam</a:t>
            </a:r>
            <a:r>
              <a:rPr lang="en-US" b="1" dirty="0" smtClean="0">
                <a:solidFill>
                  <a:schemeClr val="bg1"/>
                </a:solidFill>
              </a:rPr>
              <a:t> </a:t>
            </a:r>
            <a:r>
              <a:rPr lang="en-US" b="1" dirty="0" err="1" smtClean="0">
                <a:solidFill>
                  <a:schemeClr val="bg1"/>
                </a:solidFill>
              </a:rPr>
              <a:t>prosesor</a:t>
            </a:r>
            <a:r>
              <a:rPr lang="en-US" b="1" dirty="0" smtClean="0">
                <a:solidFill>
                  <a:schemeClr val="bg1"/>
                </a:solidFill>
              </a:rPr>
              <a:t> </a:t>
            </a:r>
            <a:r>
              <a:rPr lang="en-US" b="1" dirty="0" err="1" smtClean="0">
                <a:solidFill>
                  <a:schemeClr val="bg1"/>
                </a:solidFill>
              </a:rPr>
              <a:t>dapat</a:t>
            </a:r>
            <a:r>
              <a:rPr lang="en-US" b="1" dirty="0" smtClean="0">
                <a:solidFill>
                  <a:schemeClr val="bg1"/>
                </a:solidFill>
              </a:rPr>
              <a:t> </a:t>
            </a:r>
            <a:r>
              <a:rPr lang="en-US" b="1" dirty="0" err="1" smtClean="0">
                <a:solidFill>
                  <a:schemeClr val="bg1"/>
                </a:solidFill>
              </a:rPr>
              <a:t>diakses</a:t>
            </a:r>
            <a:r>
              <a:rPr lang="en-US" b="1" dirty="0" smtClean="0">
                <a:solidFill>
                  <a:schemeClr val="bg1"/>
                </a:solidFill>
              </a:rPr>
              <a:t> </a:t>
            </a:r>
            <a:r>
              <a:rPr lang="en-US" b="1" dirty="0" err="1" smtClean="0">
                <a:solidFill>
                  <a:schemeClr val="bg1"/>
                </a:solidFill>
              </a:rPr>
              <a:t>dalam</a:t>
            </a:r>
            <a:r>
              <a:rPr lang="en-US" b="1" dirty="0" smtClean="0">
                <a:solidFill>
                  <a:schemeClr val="bg1"/>
                </a:solidFill>
              </a:rPr>
              <a:t> </a:t>
            </a:r>
            <a:r>
              <a:rPr lang="en-US" b="1" dirty="0" err="1" smtClean="0">
                <a:solidFill>
                  <a:schemeClr val="bg1"/>
                </a:solidFill>
              </a:rPr>
              <a:t>waktu</a:t>
            </a:r>
            <a:r>
              <a:rPr lang="en-US" b="1" dirty="0" smtClean="0">
                <a:solidFill>
                  <a:schemeClr val="bg1"/>
                </a:solidFill>
              </a:rPr>
              <a:t> 1 </a:t>
            </a:r>
            <a:r>
              <a:rPr lang="en-US" b="1" i="1" dirty="0" smtClean="0">
                <a:solidFill>
                  <a:schemeClr val="bg1"/>
                </a:solidFill>
              </a:rPr>
              <a:t>clock cycle</a:t>
            </a:r>
            <a:r>
              <a:rPr lang="en-US" b="1" dirty="0" smtClean="0">
                <a:solidFill>
                  <a:schemeClr val="bg1"/>
                </a:solidFill>
              </a:rPr>
              <a:t>. </a:t>
            </a:r>
          </a:p>
          <a:p>
            <a:pPr algn="just">
              <a:buNone/>
            </a:pPr>
            <a:r>
              <a:rPr lang="en-US" b="1" dirty="0">
                <a:solidFill>
                  <a:schemeClr val="bg1"/>
                </a:solidFill>
              </a:rPr>
              <a:t>	</a:t>
            </a:r>
            <a:r>
              <a:rPr lang="en-US" b="1" dirty="0" smtClean="0">
                <a:solidFill>
                  <a:schemeClr val="bg1"/>
                </a:solidFill>
              </a:rPr>
              <a:t>Hal </a:t>
            </a:r>
            <a:r>
              <a:rPr lang="en-US" b="1" dirty="0" err="1" smtClean="0">
                <a:solidFill>
                  <a:schemeClr val="bg1"/>
                </a:solidFill>
              </a:rPr>
              <a:t>ini</a:t>
            </a:r>
            <a:r>
              <a:rPr lang="en-US" b="1" dirty="0" smtClean="0">
                <a:solidFill>
                  <a:schemeClr val="bg1"/>
                </a:solidFill>
              </a:rPr>
              <a:t> </a:t>
            </a:r>
            <a:r>
              <a:rPr lang="en-US" b="1" dirty="0" err="1" smtClean="0">
                <a:solidFill>
                  <a:schemeClr val="bg1"/>
                </a:solidFill>
              </a:rPr>
              <a:t>menyebabkan</a:t>
            </a:r>
            <a:r>
              <a:rPr lang="en-US" b="1" dirty="0" smtClean="0">
                <a:solidFill>
                  <a:schemeClr val="bg1"/>
                </a:solidFill>
              </a:rPr>
              <a:t> </a:t>
            </a:r>
            <a:r>
              <a:rPr lang="en-US" b="1" i="1" dirty="0" smtClean="0">
                <a:solidFill>
                  <a:schemeClr val="bg1"/>
                </a:solidFill>
              </a:rPr>
              <a:t>register</a:t>
            </a:r>
            <a:r>
              <a:rPr lang="en-US" b="1" dirty="0" smtClean="0">
                <a:solidFill>
                  <a:schemeClr val="bg1"/>
                </a:solidFill>
              </a:rPr>
              <a:t> </a:t>
            </a:r>
            <a:r>
              <a:rPr lang="en-US" b="1" dirty="0" err="1" smtClean="0">
                <a:solidFill>
                  <a:schemeClr val="bg1"/>
                </a:solidFill>
              </a:rPr>
              <a:t>merupakan</a:t>
            </a:r>
            <a:r>
              <a:rPr lang="en-US" b="1" dirty="0" smtClean="0">
                <a:solidFill>
                  <a:schemeClr val="bg1"/>
                </a:solidFill>
              </a:rPr>
              <a:t> media </a:t>
            </a:r>
            <a:r>
              <a:rPr lang="en-US" b="1" dirty="0" err="1" smtClean="0">
                <a:solidFill>
                  <a:schemeClr val="bg1"/>
                </a:solidFill>
              </a:rPr>
              <a:t>penyimpanan</a:t>
            </a:r>
            <a:r>
              <a:rPr lang="en-US" b="1" dirty="0" smtClean="0">
                <a:solidFill>
                  <a:schemeClr val="bg1"/>
                </a:solidFill>
              </a:rPr>
              <a:t> </a:t>
            </a:r>
            <a:r>
              <a:rPr lang="en-US" b="1" dirty="0" err="1" smtClean="0">
                <a:solidFill>
                  <a:schemeClr val="bg1"/>
                </a:solidFill>
              </a:rPr>
              <a:t>dengan</a:t>
            </a:r>
            <a:r>
              <a:rPr lang="en-US" b="1" dirty="0" smtClean="0">
                <a:solidFill>
                  <a:schemeClr val="bg1"/>
                </a:solidFill>
              </a:rPr>
              <a:t> </a:t>
            </a:r>
            <a:r>
              <a:rPr lang="en-US" b="1" dirty="0" err="1" smtClean="0">
                <a:solidFill>
                  <a:schemeClr val="bg1"/>
                </a:solidFill>
              </a:rPr>
              <a:t>akses</a:t>
            </a:r>
            <a:r>
              <a:rPr lang="en-US" b="1" dirty="0" smtClean="0">
                <a:solidFill>
                  <a:schemeClr val="bg1"/>
                </a:solidFill>
              </a:rPr>
              <a:t> paling </a:t>
            </a:r>
            <a:r>
              <a:rPr lang="en-US" b="1" dirty="0" err="1" smtClean="0">
                <a:solidFill>
                  <a:schemeClr val="bg1"/>
                </a:solidFill>
              </a:rPr>
              <a:t>cepat</a:t>
            </a:r>
            <a:r>
              <a:rPr lang="en-US" b="1" dirty="0" smtClean="0">
                <a:solidFill>
                  <a:schemeClr val="bg1"/>
                </a:solidFill>
              </a:rPr>
              <a:t> </a:t>
            </a:r>
            <a:r>
              <a:rPr lang="en-US" b="1" dirty="0" err="1" smtClean="0">
                <a:solidFill>
                  <a:schemeClr val="bg1"/>
                </a:solidFill>
              </a:rPr>
              <a:t>bandingkan</a:t>
            </a:r>
            <a:r>
              <a:rPr lang="en-US" b="1" dirty="0" smtClean="0">
                <a:solidFill>
                  <a:schemeClr val="bg1"/>
                </a:solidFill>
              </a:rPr>
              <a:t> </a:t>
            </a:r>
            <a:r>
              <a:rPr lang="en-US" b="1" dirty="0" err="1" smtClean="0">
                <a:solidFill>
                  <a:schemeClr val="bg1"/>
                </a:solidFill>
              </a:rPr>
              <a:t>dengan</a:t>
            </a:r>
            <a:r>
              <a:rPr lang="en-US" b="1" dirty="0" smtClean="0">
                <a:solidFill>
                  <a:schemeClr val="bg1"/>
                </a:solidFill>
              </a:rPr>
              <a:t> </a:t>
            </a:r>
            <a:r>
              <a:rPr lang="en-US" b="1" dirty="0" err="1" smtClean="0">
                <a:solidFill>
                  <a:schemeClr val="bg1"/>
                </a:solidFill>
              </a:rPr>
              <a:t>memori</a:t>
            </a:r>
            <a:r>
              <a:rPr lang="en-US" b="1" dirty="0" smtClean="0">
                <a:solidFill>
                  <a:schemeClr val="bg1"/>
                </a:solidFill>
              </a:rPr>
              <a:t> </a:t>
            </a:r>
            <a:r>
              <a:rPr lang="en-US" b="1" dirty="0" err="1" smtClean="0">
                <a:solidFill>
                  <a:schemeClr val="bg1"/>
                </a:solidFill>
              </a:rPr>
              <a:t>utama</a:t>
            </a:r>
            <a:r>
              <a:rPr lang="en-US" b="1" dirty="0" smtClean="0">
                <a:solidFill>
                  <a:schemeClr val="bg1"/>
                </a:solidFill>
              </a:rPr>
              <a:t> yang </a:t>
            </a:r>
            <a:r>
              <a:rPr lang="en-US" b="1" dirty="0" err="1" smtClean="0">
                <a:solidFill>
                  <a:schemeClr val="bg1"/>
                </a:solidFill>
              </a:rPr>
              <a:t>membutuhkan</a:t>
            </a:r>
            <a:r>
              <a:rPr lang="en-US" b="1" dirty="0" smtClean="0">
                <a:solidFill>
                  <a:schemeClr val="bg1"/>
                </a:solidFill>
              </a:rPr>
              <a:t> </a:t>
            </a:r>
            <a:r>
              <a:rPr lang="en-US" b="1" dirty="0" err="1" smtClean="0">
                <a:solidFill>
                  <a:schemeClr val="bg1"/>
                </a:solidFill>
              </a:rPr>
              <a:t>waktu</a:t>
            </a:r>
            <a:r>
              <a:rPr lang="en-US" b="1" dirty="0" smtClean="0">
                <a:solidFill>
                  <a:schemeClr val="bg1"/>
                </a:solidFill>
              </a:rPr>
              <a:t> </a:t>
            </a:r>
            <a:r>
              <a:rPr lang="en-US" b="1" dirty="0" err="1" smtClean="0">
                <a:solidFill>
                  <a:schemeClr val="bg1"/>
                </a:solidFill>
              </a:rPr>
              <a:t>relatif</a:t>
            </a:r>
            <a:r>
              <a:rPr lang="en-US" b="1" dirty="0" smtClean="0">
                <a:solidFill>
                  <a:schemeClr val="bg1"/>
                </a:solidFill>
              </a:rPr>
              <a:t> lama. </a:t>
            </a:r>
            <a:r>
              <a:rPr lang="en-US" b="1" dirty="0" err="1" smtClean="0">
                <a:solidFill>
                  <a:schemeClr val="bg1"/>
                </a:solidFill>
              </a:rPr>
              <a:t>Untuk</a:t>
            </a:r>
            <a:r>
              <a:rPr lang="en-US" b="1" dirty="0" smtClean="0">
                <a:solidFill>
                  <a:schemeClr val="bg1"/>
                </a:solidFill>
              </a:rPr>
              <a:t> </a:t>
            </a:r>
            <a:r>
              <a:rPr lang="en-US" b="1" dirty="0" err="1" smtClean="0">
                <a:solidFill>
                  <a:schemeClr val="bg1"/>
                </a:solidFill>
              </a:rPr>
              <a:t>mengatasi</a:t>
            </a:r>
            <a:r>
              <a:rPr lang="en-US" b="1" dirty="0" smtClean="0">
                <a:solidFill>
                  <a:schemeClr val="bg1"/>
                </a:solidFill>
              </a:rPr>
              <a:t> </a:t>
            </a:r>
            <a:r>
              <a:rPr lang="en-US" b="1" dirty="0" err="1" smtClean="0">
                <a:solidFill>
                  <a:schemeClr val="bg1"/>
                </a:solidFill>
              </a:rPr>
              <a:t>perbedaan</a:t>
            </a:r>
            <a:r>
              <a:rPr lang="en-US" b="1" dirty="0" smtClean="0">
                <a:solidFill>
                  <a:schemeClr val="bg1"/>
                </a:solidFill>
              </a:rPr>
              <a:t> </a:t>
            </a:r>
            <a:r>
              <a:rPr lang="en-US" b="1" dirty="0" err="1" smtClean="0">
                <a:solidFill>
                  <a:schemeClr val="bg1"/>
                </a:solidFill>
              </a:rPr>
              <a:t>kecepatan</a:t>
            </a:r>
            <a:r>
              <a:rPr lang="en-US" b="1" dirty="0" smtClean="0">
                <a:solidFill>
                  <a:schemeClr val="bg1"/>
                </a:solidFill>
              </a:rPr>
              <a:t>, </a:t>
            </a:r>
            <a:r>
              <a:rPr lang="en-US" b="1" dirty="0" err="1" smtClean="0">
                <a:solidFill>
                  <a:schemeClr val="bg1"/>
                </a:solidFill>
              </a:rPr>
              <a:t>dibuatlah</a:t>
            </a:r>
            <a:r>
              <a:rPr lang="en-US" b="1" dirty="0" smtClean="0">
                <a:solidFill>
                  <a:schemeClr val="bg1"/>
                </a:solidFill>
              </a:rPr>
              <a:t> </a:t>
            </a:r>
            <a:r>
              <a:rPr lang="en-US" b="1" dirty="0" err="1" smtClean="0">
                <a:solidFill>
                  <a:schemeClr val="bg1"/>
                </a:solidFill>
              </a:rPr>
              <a:t>suatu</a:t>
            </a:r>
            <a:r>
              <a:rPr lang="en-US" b="1" dirty="0" smtClean="0">
                <a:solidFill>
                  <a:schemeClr val="bg1"/>
                </a:solidFill>
              </a:rPr>
              <a:t> </a:t>
            </a:r>
            <a:r>
              <a:rPr lang="en-US" b="1" dirty="0" err="1" smtClean="0">
                <a:solidFill>
                  <a:schemeClr val="bg1"/>
                </a:solidFill>
              </a:rPr>
              <a:t>penyangga</a:t>
            </a:r>
            <a:r>
              <a:rPr lang="en-US" b="1" dirty="0" smtClean="0">
                <a:solidFill>
                  <a:schemeClr val="bg1"/>
                </a:solidFill>
              </a:rPr>
              <a:t> (</a:t>
            </a:r>
            <a:r>
              <a:rPr lang="en-US" b="1" i="1" dirty="0" smtClean="0">
                <a:solidFill>
                  <a:schemeClr val="bg1"/>
                </a:solidFill>
              </a:rPr>
              <a:t>buffer</a:t>
            </a:r>
            <a:r>
              <a:rPr lang="en-US" b="1" dirty="0" smtClean="0">
                <a:solidFill>
                  <a:schemeClr val="bg1"/>
                </a:solidFill>
              </a:rPr>
              <a:t>) </a:t>
            </a:r>
            <a:r>
              <a:rPr lang="en-US" b="1" dirty="0" err="1" smtClean="0">
                <a:solidFill>
                  <a:schemeClr val="bg1"/>
                </a:solidFill>
              </a:rPr>
              <a:t>penyimpanan</a:t>
            </a:r>
            <a:r>
              <a:rPr lang="en-US" b="1" dirty="0" smtClean="0">
                <a:solidFill>
                  <a:schemeClr val="bg1"/>
                </a:solidFill>
              </a:rPr>
              <a:t> yang </a:t>
            </a:r>
            <a:r>
              <a:rPr lang="en-US" b="1" dirty="0" err="1" smtClean="0">
                <a:solidFill>
                  <a:schemeClr val="bg1"/>
                </a:solidFill>
              </a:rPr>
              <a:t>disebut</a:t>
            </a:r>
            <a:r>
              <a:rPr lang="en-US" b="1" dirty="0" smtClean="0">
                <a:solidFill>
                  <a:schemeClr val="bg1"/>
                </a:solidFill>
              </a:rPr>
              <a:t> </a:t>
            </a:r>
            <a:r>
              <a:rPr lang="en-US" b="1" i="1" dirty="0" smtClean="0">
                <a:solidFill>
                  <a:schemeClr val="bg1"/>
                </a:solidFill>
              </a:rPr>
              <a:t>cache</a:t>
            </a:r>
            <a:r>
              <a:rPr lang="en-US" b="1" dirty="0" smtClean="0">
                <a:solidFill>
                  <a:schemeClr val="bg1"/>
                </a:solidFill>
              </a:rPr>
              <a:t>.</a:t>
            </a:r>
          </a:p>
          <a:p>
            <a:pPr>
              <a:buNone/>
            </a:pPr>
            <a:endParaRPr lang="en-US" b="1" dirty="0" smtClean="0">
              <a:solidFill>
                <a:schemeClr val="bg1"/>
              </a:solidFill>
            </a:endParaRPr>
          </a:p>
          <a:p>
            <a:endParaRPr lang="en-US" b="1" dirty="0">
              <a:solidFill>
                <a:schemeClr val="bg1"/>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14400"/>
            <a:ext cx="8229600" cy="1143000"/>
          </a:xfrm>
        </p:spPr>
        <p:txBody>
          <a:bodyPr>
            <a:normAutofit/>
          </a:bodyPr>
          <a:lstStyle/>
          <a:p>
            <a:pPr algn="l"/>
            <a:r>
              <a:rPr lang="en-US" sz="4000" b="1" dirty="0" smtClean="0">
                <a:latin typeface="Bell MT" pitchFamily="18" charset="0"/>
              </a:rPr>
              <a:t>CONT</a:t>
            </a:r>
            <a:endParaRPr lang="en-US" sz="4000" b="1" dirty="0">
              <a:latin typeface="Bell MT" pitchFamily="18" charset="0"/>
            </a:endParaRPr>
          </a:p>
        </p:txBody>
      </p:sp>
      <p:sp>
        <p:nvSpPr>
          <p:cNvPr id="3" name="Content Placeholder 2"/>
          <p:cNvSpPr>
            <a:spLocks noGrp="1"/>
          </p:cNvSpPr>
          <p:nvPr>
            <p:ph idx="1"/>
          </p:nvPr>
        </p:nvSpPr>
        <p:spPr>
          <a:xfrm>
            <a:off x="457200" y="2133600"/>
            <a:ext cx="8229600" cy="3992563"/>
          </a:xfrm>
        </p:spPr>
        <p:txBody>
          <a:bodyPr>
            <a:normAutofit/>
          </a:bodyPr>
          <a:lstStyle/>
          <a:p>
            <a:r>
              <a:rPr lang="en-US" sz="2800" b="1" dirty="0" smtClean="0">
                <a:solidFill>
                  <a:schemeClr val="bg1"/>
                </a:solidFill>
              </a:rPr>
              <a:t>Magnetic Disk</a:t>
            </a:r>
          </a:p>
          <a:p>
            <a:pPr algn="just">
              <a:buNone/>
            </a:pPr>
            <a:r>
              <a:rPr lang="en-US" sz="2800" b="1" dirty="0" smtClean="0">
                <a:solidFill>
                  <a:schemeClr val="bg1"/>
                </a:solidFill>
              </a:rPr>
              <a:t>	</a:t>
            </a:r>
            <a:r>
              <a:rPr lang="en-US" sz="2400" b="1" dirty="0" smtClean="0">
                <a:solidFill>
                  <a:schemeClr val="bg1"/>
                </a:solidFill>
                <a:latin typeface="Bell MT" pitchFamily="18" charset="0"/>
              </a:rPr>
              <a:t>Magnetic Disk </a:t>
            </a:r>
            <a:r>
              <a:rPr lang="en-US" sz="2400" b="1" dirty="0" err="1" smtClean="0">
                <a:solidFill>
                  <a:schemeClr val="bg1"/>
                </a:solidFill>
                <a:latin typeface="Bell MT" pitchFamily="18" charset="0"/>
              </a:rPr>
              <a:t>berperan</a:t>
            </a:r>
            <a:r>
              <a:rPr lang="en-US" sz="2400" b="1" dirty="0" smtClean="0">
                <a:solidFill>
                  <a:schemeClr val="bg1"/>
                </a:solidFill>
                <a:latin typeface="Bell MT" pitchFamily="18" charset="0"/>
              </a:rPr>
              <a:t> </a:t>
            </a:r>
            <a:r>
              <a:rPr lang="en-US" sz="2400" b="1" dirty="0" err="1" smtClean="0">
                <a:solidFill>
                  <a:schemeClr val="bg1"/>
                </a:solidFill>
                <a:latin typeface="Bell MT" pitchFamily="18" charset="0"/>
              </a:rPr>
              <a:t>sebagai</a:t>
            </a:r>
            <a:r>
              <a:rPr lang="en-US" sz="2400" b="1" dirty="0" smtClean="0">
                <a:solidFill>
                  <a:schemeClr val="bg1"/>
                </a:solidFill>
                <a:latin typeface="Bell MT" pitchFamily="18" charset="0"/>
              </a:rPr>
              <a:t> secondary storage </a:t>
            </a:r>
            <a:r>
              <a:rPr lang="en-US" sz="2400" b="1" dirty="0" err="1" smtClean="0">
                <a:solidFill>
                  <a:schemeClr val="bg1"/>
                </a:solidFill>
                <a:latin typeface="Bell MT" pitchFamily="18" charset="0"/>
              </a:rPr>
              <a:t>pada</a:t>
            </a:r>
            <a:r>
              <a:rPr lang="en-US" sz="2400" b="1" dirty="0" smtClean="0">
                <a:solidFill>
                  <a:schemeClr val="bg1"/>
                </a:solidFill>
                <a:latin typeface="Bell MT" pitchFamily="18" charset="0"/>
              </a:rPr>
              <a:t> </a:t>
            </a:r>
            <a:r>
              <a:rPr lang="en-US" sz="2400" b="1" dirty="0" err="1" smtClean="0">
                <a:solidFill>
                  <a:schemeClr val="bg1"/>
                </a:solidFill>
                <a:latin typeface="Bell MT" pitchFamily="18" charset="0"/>
              </a:rPr>
              <a:t>sistem</a:t>
            </a:r>
            <a:r>
              <a:rPr lang="en-US" sz="2400" b="1" dirty="0" smtClean="0">
                <a:solidFill>
                  <a:schemeClr val="bg1"/>
                </a:solidFill>
                <a:latin typeface="Bell MT" pitchFamily="18" charset="0"/>
              </a:rPr>
              <a:t> </a:t>
            </a:r>
            <a:r>
              <a:rPr lang="en-US" sz="2400" b="1" dirty="0" err="1" smtClean="0">
                <a:solidFill>
                  <a:schemeClr val="bg1"/>
                </a:solidFill>
                <a:latin typeface="Bell MT" pitchFamily="18" charset="0"/>
              </a:rPr>
              <a:t>komputer</a:t>
            </a:r>
            <a:r>
              <a:rPr lang="en-US" sz="2400" b="1" dirty="0" smtClean="0">
                <a:solidFill>
                  <a:schemeClr val="bg1"/>
                </a:solidFill>
                <a:latin typeface="Bell MT" pitchFamily="18" charset="0"/>
              </a:rPr>
              <a:t> modern. Magnetic Disk </a:t>
            </a:r>
            <a:r>
              <a:rPr lang="en-US" sz="2400" b="1" dirty="0" err="1" smtClean="0">
                <a:solidFill>
                  <a:schemeClr val="bg1"/>
                </a:solidFill>
                <a:latin typeface="Bell MT" pitchFamily="18" charset="0"/>
              </a:rPr>
              <a:t>disusun</a:t>
            </a:r>
            <a:r>
              <a:rPr lang="en-US" sz="2400" b="1" dirty="0" smtClean="0">
                <a:solidFill>
                  <a:schemeClr val="bg1"/>
                </a:solidFill>
                <a:latin typeface="Bell MT" pitchFamily="18" charset="0"/>
              </a:rPr>
              <a:t> </a:t>
            </a:r>
            <a:r>
              <a:rPr lang="en-US" sz="2400" b="1" dirty="0" err="1" smtClean="0">
                <a:solidFill>
                  <a:schemeClr val="bg1"/>
                </a:solidFill>
                <a:latin typeface="Bell MT" pitchFamily="18" charset="0"/>
              </a:rPr>
              <a:t>dari</a:t>
            </a:r>
            <a:r>
              <a:rPr lang="en-US" sz="2400" b="1" dirty="0" smtClean="0">
                <a:solidFill>
                  <a:schemeClr val="bg1"/>
                </a:solidFill>
                <a:latin typeface="Bell MT" pitchFamily="18" charset="0"/>
              </a:rPr>
              <a:t> </a:t>
            </a:r>
            <a:r>
              <a:rPr lang="en-US" sz="2400" b="1" dirty="0" err="1" smtClean="0">
                <a:solidFill>
                  <a:schemeClr val="bg1"/>
                </a:solidFill>
                <a:latin typeface="Bell MT" pitchFamily="18" charset="0"/>
              </a:rPr>
              <a:t>piringan-piringan</a:t>
            </a:r>
            <a:r>
              <a:rPr lang="en-US" sz="2400" b="1" dirty="0" smtClean="0">
                <a:solidFill>
                  <a:schemeClr val="bg1"/>
                </a:solidFill>
                <a:latin typeface="Bell MT" pitchFamily="18" charset="0"/>
              </a:rPr>
              <a:t> </a:t>
            </a:r>
            <a:r>
              <a:rPr lang="en-US" sz="2400" b="1" dirty="0" err="1" smtClean="0">
                <a:solidFill>
                  <a:schemeClr val="bg1"/>
                </a:solidFill>
                <a:latin typeface="Bell MT" pitchFamily="18" charset="0"/>
              </a:rPr>
              <a:t>seperti</a:t>
            </a:r>
            <a:r>
              <a:rPr lang="en-US" sz="2400" b="1" dirty="0" smtClean="0">
                <a:solidFill>
                  <a:schemeClr val="bg1"/>
                </a:solidFill>
                <a:latin typeface="Bell MT" pitchFamily="18" charset="0"/>
              </a:rPr>
              <a:t> CD. </a:t>
            </a:r>
            <a:r>
              <a:rPr lang="en-US" sz="2400" b="1" dirty="0" err="1" smtClean="0">
                <a:solidFill>
                  <a:schemeClr val="bg1"/>
                </a:solidFill>
                <a:latin typeface="Bell MT" pitchFamily="18" charset="0"/>
              </a:rPr>
              <a:t>Kedua</a:t>
            </a:r>
            <a:r>
              <a:rPr lang="en-US" sz="2400" b="1" dirty="0" smtClean="0">
                <a:solidFill>
                  <a:schemeClr val="bg1"/>
                </a:solidFill>
                <a:latin typeface="Bell MT" pitchFamily="18" charset="0"/>
              </a:rPr>
              <a:t> </a:t>
            </a:r>
            <a:r>
              <a:rPr lang="en-US" sz="2400" b="1" dirty="0" err="1" smtClean="0">
                <a:solidFill>
                  <a:schemeClr val="bg1"/>
                </a:solidFill>
                <a:latin typeface="Bell MT" pitchFamily="18" charset="0"/>
              </a:rPr>
              <a:t>permukaan</a:t>
            </a:r>
            <a:r>
              <a:rPr lang="en-US" sz="2400" b="1" dirty="0" smtClean="0">
                <a:solidFill>
                  <a:schemeClr val="bg1"/>
                </a:solidFill>
                <a:latin typeface="Bell MT" pitchFamily="18" charset="0"/>
              </a:rPr>
              <a:t> </a:t>
            </a:r>
            <a:r>
              <a:rPr lang="en-US" sz="2400" b="1" dirty="0" err="1" smtClean="0">
                <a:solidFill>
                  <a:schemeClr val="bg1"/>
                </a:solidFill>
                <a:latin typeface="Bell MT" pitchFamily="18" charset="0"/>
              </a:rPr>
              <a:t>piringan</a:t>
            </a:r>
            <a:r>
              <a:rPr lang="en-US" sz="2400" b="1" dirty="0" smtClean="0">
                <a:solidFill>
                  <a:schemeClr val="bg1"/>
                </a:solidFill>
                <a:latin typeface="Bell MT" pitchFamily="18" charset="0"/>
              </a:rPr>
              <a:t> </a:t>
            </a:r>
            <a:r>
              <a:rPr lang="en-US" sz="2400" b="1" dirty="0" err="1" smtClean="0">
                <a:solidFill>
                  <a:schemeClr val="bg1"/>
                </a:solidFill>
                <a:latin typeface="Bell MT" pitchFamily="18" charset="0"/>
              </a:rPr>
              <a:t>diselimuti</a:t>
            </a:r>
            <a:r>
              <a:rPr lang="en-US" sz="2400" b="1" dirty="0" smtClean="0">
                <a:solidFill>
                  <a:schemeClr val="bg1"/>
                </a:solidFill>
                <a:latin typeface="Bell MT" pitchFamily="18" charset="0"/>
              </a:rPr>
              <a:t> </a:t>
            </a:r>
            <a:r>
              <a:rPr lang="en-US" sz="2400" b="1" dirty="0" err="1" smtClean="0">
                <a:solidFill>
                  <a:schemeClr val="bg1"/>
                </a:solidFill>
                <a:latin typeface="Bell MT" pitchFamily="18" charset="0"/>
              </a:rPr>
              <a:t>oleh</a:t>
            </a:r>
            <a:r>
              <a:rPr lang="en-US" sz="2400" b="1" dirty="0" smtClean="0">
                <a:solidFill>
                  <a:schemeClr val="bg1"/>
                </a:solidFill>
                <a:latin typeface="Bell MT" pitchFamily="18" charset="0"/>
              </a:rPr>
              <a:t> </a:t>
            </a:r>
            <a:r>
              <a:rPr lang="en-US" sz="2400" b="1" dirty="0" err="1" smtClean="0">
                <a:solidFill>
                  <a:schemeClr val="bg1"/>
                </a:solidFill>
                <a:latin typeface="Bell MT" pitchFamily="18" charset="0"/>
              </a:rPr>
              <a:t>bahan-bahan</a:t>
            </a:r>
            <a:r>
              <a:rPr lang="en-US" sz="2400" b="1" dirty="0" smtClean="0">
                <a:solidFill>
                  <a:schemeClr val="bg1"/>
                </a:solidFill>
                <a:latin typeface="Bell MT" pitchFamily="18" charset="0"/>
              </a:rPr>
              <a:t> </a:t>
            </a:r>
            <a:r>
              <a:rPr lang="en-US" sz="2400" b="1" dirty="0" err="1" smtClean="0">
                <a:solidFill>
                  <a:schemeClr val="bg1"/>
                </a:solidFill>
                <a:latin typeface="Bell MT" pitchFamily="18" charset="0"/>
              </a:rPr>
              <a:t>magnetik</a:t>
            </a:r>
            <a:r>
              <a:rPr lang="en-US" sz="2400" b="1" dirty="0" smtClean="0">
                <a:solidFill>
                  <a:schemeClr val="bg1"/>
                </a:solidFill>
                <a:latin typeface="Bell MT" pitchFamily="18" charset="0"/>
              </a:rPr>
              <a:t>. </a:t>
            </a:r>
            <a:r>
              <a:rPr lang="en-US" sz="2400" b="1" dirty="0" err="1" smtClean="0">
                <a:solidFill>
                  <a:schemeClr val="bg1"/>
                </a:solidFill>
                <a:latin typeface="Bell MT" pitchFamily="18" charset="0"/>
              </a:rPr>
              <a:t>Permukaan</a:t>
            </a:r>
            <a:r>
              <a:rPr lang="en-US" sz="2400" b="1" dirty="0" smtClean="0">
                <a:solidFill>
                  <a:schemeClr val="bg1"/>
                </a:solidFill>
                <a:latin typeface="Bell MT" pitchFamily="18" charset="0"/>
              </a:rPr>
              <a:t> </a:t>
            </a:r>
            <a:r>
              <a:rPr lang="en-US" sz="2400" b="1" dirty="0" err="1" smtClean="0">
                <a:solidFill>
                  <a:schemeClr val="bg1"/>
                </a:solidFill>
                <a:latin typeface="Bell MT" pitchFamily="18" charset="0"/>
              </a:rPr>
              <a:t>dari</a:t>
            </a:r>
            <a:r>
              <a:rPr lang="en-US" sz="2400" b="1" dirty="0" smtClean="0">
                <a:solidFill>
                  <a:schemeClr val="bg1"/>
                </a:solidFill>
                <a:latin typeface="Bell MT" pitchFamily="18" charset="0"/>
              </a:rPr>
              <a:t> </a:t>
            </a:r>
            <a:r>
              <a:rPr lang="en-US" sz="2400" b="1" dirty="0" err="1" smtClean="0">
                <a:solidFill>
                  <a:schemeClr val="bg1"/>
                </a:solidFill>
                <a:latin typeface="Bell MT" pitchFamily="18" charset="0"/>
              </a:rPr>
              <a:t>piringan</a:t>
            </a:r>
            <a:r>
              <a:rPr lang="en-US" sz="2400" b="1" dirty="0" smtClean="0">
                <a:solidFill>
                  <a:schemeClr val="bg1"/>
                </a:solidFill>
                <a:latin typeface="Bell MT" pitchFamily="18" charset="0"/>
              </a:rPr>
              <a:t> </a:t>
            </a:r>
            <a:r>
              <a:rPr lang="en-US" sz="2400" b="1" dirty="0" err="1" smtClean="0">
                <a:solidFill>
                  <a:schemeClr val="bg1"/>
                </a:solidFill>
                <a:latin typeface="Bell MT" pitchFamily="18" charset="0"/>
              </a:rPr>
              <a:t>dibagi-bagi</a:t>
            </a:r>
            <a:r>
              <a:rPr lang="en-US" sz="2400" b="1" dirty="0" smtClean="0">
                <a:solidFill>
                  <a:schemeClr val="bg1"/>
                </a:solidFill>
                <a:latin typeface="Bell MT" pitchFamily="18" charset="0"/>
              </a:rPr>
              <a:t> </a:t>
            </a:r>
            <a:r>
              <a:rPr lang="en-US" sz="2400" b="1" dirty="0" err="1" smtClean="0">
                <a:solidFill>
                  <a:schemeClr val="bg1"/>
                </a:solidFill>
                <a:latin typeface="Bell MT" pitchFamily="18" charset="0"/>
              </a:rPr>
              <a:t>menjadi</a:t>
            </a:r>
            <a:r>
              <a:rPr lang="en-US" sz="2400" b="1" dirty="0" smtClean="0">
                <a:solidFill>
                  <a:schemeClr val="bg1"/>
                </a:solidFill>
                <a:latin typeface="Bell MT" pitchFamily="18" charset="0"/>
              </a:rPr>
              <a:t> track yang </a:t>
            </a:r>
            <a:r>
              <a:rPr lang="en-US" sz="2400" b="1" dirty="0" err="1" smtClean="0">
                <a:solidFill>
                  <a:schemeClr val="bg1"/>
                </a:solidFill>
                <a:latin typeface="Bell MT" pitchFamily="18" charset="0"/>
              </a:rPr>
              <a:t>memutar</a:t>
            </a:r>
            <a:r>
              <a:rPr lang="en-US" sz="2400" b="1" dirty="0" smtClean="0">
                <a:solidFill>
                  <a:schemeClr val="bg1"/>
                </a:solidFill>
                <a:latin typeface="Bell MT" pitchFamily="18" charset="0"/>
              </a:rPr>
              <a:t>, yang </a:t>
            </a:r>
            <a:r>
              <a:rPr lang="en-US" sz="2400" b="1" dirty="0" err="1" smtClean="0">
                <a:solidFill>
                  <a:schemeClr val="bg1"/>
                </a:solidFill>
                <a:latin typeface="Bell MT" pitchFamily="18" charset="0"/>
              </a:rPr>
              <a:t>kemudian</a:t>
            </a:r>
            <a:r>
              <a:rPr lang="en-US" sz="2400" b="1" dirty="0" smtClean="0">
                <a:solidFill>
                  <a:schemeClr val="bg1"/>
                </a:solidFill>
                <a:latin typeface="Bell MT" pitchFamily="18" charset="0"/>
              </a:rPr>
              <a:t> </a:t>
            </a:r>
            <a:r>
              <a:rPr lang="en-US" sz="2400" b="1" dirty="0" err="1" smtClean="0">
                <a:solidFill>
                  <a:schemeClr val="bg1"/>
                </a:solidFill>
                <a:latin typeface="Bell MT" pitchFamily="18" charset="0"/>
              </a:rPr>
              <a:t>dibagi</a:t>
            </a:r>
            <a:r>
              <a:rPr lang="en-US" sz="2400" b="1" dirty="0" smtClean="0">
                <a:solidFill>
                  <a:schemeClr val="bg1"/>
                </a:solidFill>
                <a:latin typeface="Bell MT" pitchFamily="18" charset="0"/>
              </a:rPr>
              <a:t> </a:t>
            </a:r>
            <a:r>
              <a:rPr lang="en-US" sz="2400" b="1" dirty="0" err="1" smtClean="0">
                <a:solidFill>
                  <a:schemeClr val="bg1"/>
                </a:solidFill>
                <a:latin typeface="Bell MT" pitchFamily="18" charset="0"/>
              </a:rPr>
              <a:t>lagi</a:t>
            </a:r>
            <a:r>
              <a:rPr lang="en-US" sz="2400" b="1" dirty="0" smtClean="0">
                <a:solidFill>
                  <a:schemeClr val="bg1"/>
                </a:solidFill>
                <a:latin typeface="Bell MT" pitchFamily="18" charset="0"/>
              </a:rPr>
              <a:t> </a:t>
            </a:r>
            <a:r>
              <a:rPr lang="en-US" sz="2400" b="1" dirty="0" err="1" smtClean="0">
                <a:solidFill>
                  <a:schemeClr val="bg1"/>
                </a:solidFill>
                <a:latin typeface="Bell MT" pitchFamily="18" charset="0"/>
              </a:rPr>
              <a:t>menjadi</a:t>
            </a:r>
            <a:r>
              <a:rPr lang="en-US" sz="2400" b="1" dirty="0" smtClean="0">
                <a:solidFill>
                  <a:schemeClr val="bg1"/>
                </a:solidFill>
                <a:latin typeface="Bell MT" pitchFamily="18" charset="0"/>
              </a:rPr>
              <a:t> </a:t>
            </a:r>
            <a:r>
              <a:rPr lang="en-US" sz="2400" b="1" dirty="0" err="1" smtClean="0">
                <a:solidFill>
                  <a:schemeClr val="bg1"/>
                </a:solidFill>
                <a:latin typeface="Bell MT" pitchFamily="18" charset="0"/>
              </a:rPr>
              <a:t>beberapa</a:t>
            </a:r>
            <a:r>
              <a:rPr lang="en-US" sz="2400" b="1" dirty="0" smtClean="0">
                <a:solidFill>
                  <a:schemeClr val="bg1"/>
                </a:solidFill>
                <a:latin typeface="Bell MT" pitchFamily="18" charset="0"/>
              </a:rPr>
              <a:t> </a:t>
            </a:r>
            <a:r>
              <a:rPr lang="en-US" sz="2400" b="1" dirty="0" err="1" smtClean="0">
                <a:solidFill>
                  <a:schemeClr val="bg1"/>
                </a:solidFill>
                <a:latin typeface="Bell MT" pitchFamily="18" charset="0"/>
              </a:rPr>
              <a:t>sektor</a:t>
            </a:r>
            <a:endParaRPr lang="en-US" sz="2400" b="1" dirty="0" smtClean="0">
              <a:solidFill>
                <a:schemeClr val="bg1"/>
              </a:solidFill>
              <a:latin typeface="Bell MT"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838200"/>
            <a:ext cx="8229600" cy="1143000"/>
          </a:xfrm>
        </p:spPr>
        <p:txBody>
          <a:bodyPr>
            <a:normAutofit/>
          </a:bodyPr>
          <a:lstStyle/>
          <a:p>
            <a:pPr algn="l"/>
            <a:r>
              <a:rPr lang="en-US" sz="3600" b="1" dirty="0" smtClean="0">
                <a:latin typeface="Bell MT" pitchFamily="18" charset="0"/>
              </a:rPr>
              <a:t>DEFINISI</a:t>
            </a:r>
            <a:endParaRPr lang="en-US" sz="3600" b="1" dirty="0">
              <a:latin typeface="Bell MT" pitchFamily="18" charset="0"/>
            </a:endParaRPr>
          </a:p>
        </p:txBody>
      </p:sp>
      <p:sp>
        <p:nvSpPr>
          <p:cNvPr id="4" name="Rectangle 3"/>
          <p:cNvSpPr/>
          <p:nvPr/>
        </p:nvSpPr>
        <p:spPr>
          <a:xfrm>
            <a:off x="609600" y="2743201"/>
            <a:ext cx="7924800" cy="3323987"/>
          </a:xfrm>
          <a:prstGeom prst="rect">
            <a:avLst/>
          </a:prstGeom>
        </p:spPr>
        <p:txBody>
          <a:bodyPr wrap="square">
            <a:spAutoFit/>
          </a:bodyPr>
          <a:lstStyle/>
          <a:p>
            <a:pPr algn="ctr"/>
            <a:r>
              <a:rPr lang="en-US" sz="2400" dirty="0" err="1" smtClean="0">
                <a:solidFill>
                  <a:schemeClr val="bg1"/>
                </a:solidFill>
              </a:rPr>
              <a:t>Sistem</a:t>
            </a:r>
            <a:r>
              <a:rPr lang="en-US" sz="2400" dirty="0" smtClean="0">
                <a:solidFill>
                  <a:schemeClr val="bg1"/>
                </a:solidFill>
              </a:rPr>
              <a:t> </a:t>
            </a:r>
            <a:r>
              <a:rPr lang="en-US" sz="2400" dirty="0" err="1" smtClean="0">
                <a:solidFill>
                  <a:schemeClr val="bg1"/>
                </a:solidFill>
              </a:rPr>
              <a:t>operasi</a:t>
            </a:r>
            <a:r>
              <a:rPr lang="en-US" sz="2400" dirty="0" smtClean="0">
                <a:solidFill>
                  <a:schemeClr val="bg1"/>
                </a:solidFill>
              </a:rPr>
              <a:t> </a:t>
            </a:r>
            <a:r>
              <a:rPr lang="en-US" sz="2400" dirty="0" err="1" smtClean="0">
                <a:solidFill>
                  <a:schemeClr val="bg1"/>
                </a:solidFill>
              </a:rPr>
              <a:t>atau</a:t>
            </a:r>
            <a:r>
              <a:rPr lang="en-US" sz="2400" dirty="0" smtClean="0">
                <a:solidFill>
                  <a:schemeClr val="bg1"/>
                </a:solidFill>
              </a:rPr>
              <a:t> </a:t>
            </a:r>
            <a:r>
              <a:rPr lang="en-US" sz="2400" i="1" dirty="0" smtClean="0">
                <a:solidFill>
                  <a:schemeClr val="bg1"/>
                </a:solidFill>
              </a:rPr>
              <a:t>operating system </a:t>
            </a:r>
            <a:r>
              <a:rPr lang="en-US" sz="2400" dirty="0" smtClean="0">
                <a:solidFill>
                  <a:schemeClr val="bg1"/>
                </a:solidFill>
              </a:rPr>
              <a:t>(OS) </a:t>
            </a:r>
            <a:r>
              <a:rPr lang="en-US" sz="2400" dirty="0" err="1" smtClean="0">
                <a:solidFill>
                  <a:schemeClr val="bg1"/>
                </a:solidFill>
              </a:rPr>
              <a:t>merupakan</a:t>
            </a:r>
            <a:r>
              <a:rPr lang="en-US" sz="2400" dirty="0" smtClean="0">
                <a:solidFill>
                  <a:schemeClr val="bg1"/>
                </a:solidFill>
              </a:rPr>
              <a:t>  </a:t>
            </a:r>
            <a:r>
              <a:rPr lang="en-US" sz="2400" dirty="0" err="1" smtClean="0">
                <a:solidFill>
                  <a:schemeClr val="bg1"/>
                </a:solidFill>
              </a:rPr>
              <a:t>sebuah</a:t>
            </a:r>
            <a:r>
              <a:rPr lang="en-US" sz="2400" dirty="0" smtClean="0">
                <a:solidFill>
                  <a:schemeClr val="bg1"/>
                </a:solidFill>
              </a:rPr>
              <a:t> </a:t>
            </a:r>
            <a:r>
              <a:rPr lang="en-US" sz="2400" dirty="0" err="1" smtClean="0">
                <a:solidFill>
                  <a:schemeClr val="bg1"/>
                </a:solidFill>
              </a:rPr>
              <a:t>penghubung</a:t>
            </a:r>
            <a:r>
              <a:rPr lang="en-US" sz="2400" dirty="0" smtClean="0">
                <a:solidFill>
                  <a:schemeClr val="bg1"/>
                </a:solidFill>
              </a:rPr>
              <a:t> </a:t>
            </a:r>
            <a:r>
              <a:rPr lang="en-US" sz="2400" dirty="0" err="1" smtClean="0">
                <a:solidFill>
                  <a:schemeClr val="bg1"/>
                </a:solidFill>
              </a:rPr>
              <a:t>antara</a:t>
            </a:r>
            <a:r>
              <a:rPr lang="en-US" sz="2400" dirty="0" smtClean="0">
                <a:solidFill>
                  <a:schemeClr val="bg1"/>
                </a:solidFill>
              </a:rPr>
              <a:t> </a:t>
            </a:r>
            <a:r>
              <a:rPr lang="en-US" sz="2400" dirty="0" err="1" smtClean="0">
                <a:solidFill>
                  <a:schemeClr val="bg1"/>
                </a:solidFill>
              </a:rPr>
              <a:t>pengguna</a:t>
            </a:r>
            <a:r>
              <a:rPr lang="en-US" sz="2400" dirty="0" smtClean="0">
                <a:solidFill>
                  <a:schemeClr val="bg1"/>
                </a:solidFill>
              </a:rPr>
              <a:t> </a:t>
            </a:r>
            <a:r>
              <a:rPr lang="en-US" sz="2400" dirty="0" err="1" smtClean="0">
                <a:solidFill>
                  <a:schemeClr val="bg1"/>
                </a:solidFill>
              </a:rPr>
              <a:t>dari</a:t>
            </a:r>
            <a:r>
              <a:rPr lang="en-US" sz="2400" dirty="0" smtClean="0">
                <a:solidFill>
                  <a:schemeClr val="bg1"/>
                </a:solidFill>
              </a:rPr>
              <a:t> </a:t>
            </a:r>
            <a:r>
              <a:rPr lang="en-US" sz="2400" dirty="0" err="1" smtClean="0">
                <a:solidFill>
                  <a:schemeClr val="bg1"/>
                </a:solidFill>
              </a:rPr>
              <a:t>komputer</a:t>
            </a:r>
            <a:r>
              <a:rPr lang="en-US" sz="2400" dirty="0" smtClean="0">
                <a:solidFill>
                  <a:schemeClr val="bg1"/>
                </a:solidFill>
              </a:rPr>
              <a:t> </a:t>
            </a:r>
            <a:r>
              <a:rPr lang="en-US" sz="2400" dirty="0" err="1" smtClean="0">
                <a:solidFill>
                  <a:schemeClr val="bg1"/>
                </a:solidFill>
              </a:rPr>
              <a:t>dengan</a:t>
            </a:r>
            <a:r>
              <a:rPr lang="en-US" sz="2400" dirty="0" smtClean="0">
                <a:solidFill>
                  <a:schemeClr val="bg1"/>
                </a:solidFill>
              </a:rPr>
              <a:t> </a:t>
            </a:r>
            <a:r>
              <a:rPr lang="en-US" sz="2400" dirty="0" err="1" smtClean="0">
                <a:solidFill>
                  <a:schemeClr val="bg1"/>
                </a:solidFill>
              </a:rPr>
              <a:t>perangkat</a:t>
            </a:r>
            <a:r>
              <a:rPr lang="en-US" sz="2400" dirty="0" smtClean="0">
                <a:solidFill>
                  <a:schemeClr val="bg1"/>
                </a:solidFill>
              </a:rPr>
              <a:t> </a:t>
            </a:r>
            <a:r>
              <a:rPr lang="en-US" sz="2400" dirty="0" err="1" smtClean="0">
                <a:solidFill>
                  <a:schemeClr val="bg1"/>
                </a:solidFill>
              </a:rPr>
              <a:t>keras</a:t>
            </a:r>
            <a:r>
              <a:rPr lang="en-US" sz="2400" dirty="0" smtClean="0">
                <a:solidFill>
                  <a:schemeClr val="bg1"/>
                </a:solidFill>
              </a:rPr>
              <a:t> </a:t>
            </a:r>
            <a:r>
              <a:rPr lang="en-US" sz="2400" dirty="0" err="1" smtClean="0">
                <a:solidFill>
                  <a:schemeClr val="bg1"/>
                </a:solidFill>
              </a:rPr>
              <a:t>komputer</a:t>
            </a:r>
            <a:r>
              <a:rPr lang="en-US" sz="2400" dirty="0" smtClean="0">
                <a:solidFill>
                  <a:schemeClr val="bg1"/>
                </a:solidFill>
              </a:rPr>
              <a:t>. </a:t>
            </a:r>
            <a:r>
              <a:rPr lang="en-US" sz="2400" dirty="0" err="1" smtClean="0">
                <a:solidFill>
                  <a:schemeClr val="bg1"/>
                </a:solidFill>
              </a:rPr>
              <a:t>Sebelum</a:t>
            </a:r>
            <a:r>
              <a:rPr lang="en-US" sz="2400" dirty="0" smtClean="0">
                <a:solidFill>
                  <a:schemeClr val="bg1"/>
                </a:solidFill>
              </a:rPr>
              <a:t> </a:t>
            </a:r>
            <a:r>
              <a:rPr lang="en-US" sz="2400" dirty="0" err="1" smtClean="0">
                <a:solidFill>
                  <a:schemeClr val="bg1"/>
                </a:solidFill>
              </a:rPr>
              <a:t>ada</a:t>
            </a:r>
            <a:r>
              <a:rPr lang="en-US" sz="2400" dirty="0" smtClean="0">
                <a:solidFill>
                  <a:schemeClr val="bg1"/>
                </a:solidFill>
              </a:rPr>
              <a:t> </a:t>
            </a:r>
            <a:r>
              <a:rPr lang="en-US" sz="2400" dirty="0" err="1" smtClean="0">
                <a:solidFill>
                  <a:schemeClr val="bg1"/>
                </a:solidFill>
              </a:rPr>
              <a:t>sistem</a:t>
            </a:r>
            <a:r>
              <a:rPr lang="en-US" sz="2400" dirty="0" smtClean="0">
                <a:solidFill>
                  <a:schemeClr val="bg1"/>
                </a:solidFill>
              </a:rPr>
              <a:t> </a:t>
            </a:r>
            <a:r>
              <a:rPr lang="en-US" sz="2400" dirty="0" err="1" smtClean="0">
                <a:solidFill>
                  <a:schemeClr val="bg1"/>
                </a:solidFill>
              </a:rPr>
              <a:t>operasi</a:t>
            </a:r>
            <a:r>
              <a:rPr lang="en-US" sz="2400" dirty="0" smtClean="0">
                <a:solidFill>
                  <a:schemeClr val="bg1"/>
                </a:solidFill>
              </a:rPr>
              <a:t>, </a:t>
            </a:r>
            <a:r>
              <a:rPr lang="en-US" sz="2400" dirty="0" err="1" smtClean="0">
                <a:solidFill>
                  <a:schemeClr val="bg1"/>
                </a:solidFill>
              </a:rPr>
              <a:t>orang</a:t>
            </a:r>
            <a:r>
              <a:rPr lang="en-US" sz="2400" dirty="0" smtClean="0">
                <a:solidFill>
                  <a:schemeClr val="bg1"/>
                </a:solidFill>
              </a:rPr>
              <a:t> </a:t>
            </a:r>
            <a:r>
              <a:rPr lang="en-US" sz="2400" dirty="0" err="1" smtClean="0">
                <a:solidFill>
                  <a:schemeClr val="bg1"/>
                </a:solidFill>
              </a:rPr>
              <a:t>hanya</a:t>
            </a:r>
            <a:r>
              <a:rPr lang="en-US" sz="2400" dirty="0" smtClean="0">
                <a:solidFill>
                  <a:schemeClr val="bg1"/>
                </a:solidFill>
              </a:rPr>
              <a:t> </a:t>
            </a:r>
            <a:r>
              <a:rPr lang="en-US" sz="2400" dirty="0" err="1" smtClean="0">
                <a:solidFill>
                  <a:schemeClr val="bg1"/>
                </a:solidFill>
              </a:rPr>
              <a:t>mengunakan</a:t>
            </a:r>
            <a:r>
              <a:rPr lang="en-US" sz="2400" dirty="0" smtClean="0">
                <a:solidFill>
                  <a:schemeClr val="bg1"/>
                </a:solidFill>
              </a:rPr>
              <a:t> </a:t>
            </a:r>
            <a:r>
              <a:rPr lang="en-US" sz="2400" dirty="0" err="1" smtClean="0">
                <a:solidFill>
                  <a:schemeClr val="bg1"/>
                </a:solidFill>
              </a:rPr>
              <a:t>komputer</a:t>
            </a:r>
            <a:r>
              <a:rPr lang="en-US" sz="2400" dirty="0" smtClean="0">
                <a:solidFill>
                  <a:schemeClr val="bg1"/>
                </a:solidFill>
              </a:rPr>
              <a:t> </a:t>
            </a:r>
            <a:r>
              <a:rPr lang="en-US" sz="2400" dirty="0" err="1" smtClean="0">
                <a:solidFill>
                  <a:schemeClr val="bg1"/>
                </a:solidFill>
              </a:rPr>
              <a:t>dengan</a:t>
            </a:r>
            <a:r>
              <a:rPr lang="en-US" sz="2400" dirty="0" smtClean="0">
                <a:solidFill>
                  <a:schemeClr val="bg1"/>
                </a:solidFill>
              </a:rPr>
              <a:t> </a:t>
            </a:r>
            <a:r>
              <a:rPr lang="en-US" sz="2400" dirty="0" err="1" smtClean="0">
                <a:solidFill>
                  <a:schemeClr val="bg1"/>
                </a:solidFill>
              </a:rPr>
              <a:t>menggunakan</a:t>
            </a:r>
            <a:r>
              <a:rPr lang="en-US" sz="2400" dirty="0" smtClean="0">
                <a:solidFill>
                  <a:schemeClr val="bg1"/>
                </a:solidFill>
              </a:rPr>
              <a:t> </a:t>
            </a:r>
            <a:r>
              <a:rPr lang="en-US" sz="2400" dirty="0" err="1" smtClean="0">
                <a:solidFill>
                  <a:schemeClr val="bg1"/>
                </a:solidFill>
              </a:rPr>
              <a:t>sinyal</a:t>
            </a:r>
            <a:r>
              <a:rPr lang="en-US" sz="2400" dirty="0" smtClean="0">
                <a:solidFill>
                  <a:schemeClr val="bg1"/>
                </a:solidFill>
              </a:rPr>
              <a:t> analog </a:t>
            </a:r>
            <a:r>
              <a:rPr lang="en-US" sz="2400" dirty="0" err="1" smtClean="0">
                <a:solidFill>
                  <a:schemeClr val="bg1"/>
                </a:solidFill>
              </a:rPr>
              <a:t>dan</a:t>
            </a:r>
            <a:r>
              <a:rPr lang="en-US" sz="2400" dirty="0" smtClean="0">
                <a:solidFill>
                  <a:schemeClr val="bg1"/>
                </a:solidFill>
              </a:rPr>
              <a:t> </a:t>
            </a:r>
            <a:r>
              <a:rPr lang="en-US" sz="2400" dirty="0" err="1" smtClean="0">
                <a:solidFill>
                  <a:schemeClr val="bg1"/>
                </a:solidFill>
              </a:rPr>
              <a:t>sinyal</a:t>
            </a:r>
            <a:r>
              <a:rPr lang="en-US" sz="2400" dirty="0" smtClean="0">
                <a:solidFill>
                  <a:schemeClr val="bg1"/>
                </a:solidFill>
              </a:rPr>
              <a:t> digital.</a:t>
            </a:r>
          </a:p>
          <a:p>
            <a:pPr algn="ctr"/>
            <a:endParaRPr lang="en-US" dirty="0">
              <a:solidFill>
                <a:schemeClr val="bg1"/>
              </a:solidFill>
            </a:endParaRPr>
          </a:p>
          <a:p>
            <a:pPr algn="ctr"/>
            <a:endParaRPr lang="en-US" dirty="0" smtClean="0">
              <a:solidFill>
                <a:schemeClr val="bg1"/>
              </a:solidFill>
            </a:endParaRPr>
          </a:p>
          <a:p>
            <a:pPr algn="ctr"/>
            <a:endParaRPr lang="en-US" dirty="0">
              <a:solidFill>
                <a:schemeClr val="bg1"/>
              </a:solidFill>
            </a:endParaRPr>
          </a:p>
          <a:p>
            <a:pPr algn="ctr"/>
            <a:endParaRPr lang="en-US" dirty="0" smtClean="0">
              <a:solidFill>
                <a:schemeClr val="bg1"/>
              </a:solidFill>
            </a:endParaRPr>
          </a:p>
          <a:p>
            <a:pPr algn="ctr"/>
            <a:r>
              <a:rPr lang="en-US" dirty="0" smtClean="0">
                <a:solidFill>
                  <a:schemeClr val="bg1"/>
                </a:solidFill>
              </a:rPr>
              <a:t> </a:t>
            </a:r>
            <a:endParaRPr lang="en-US" dirty="0">
              <a:solidFill>
                <a:schemeClr val="bg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838200"/>
            <a:ext cx="8229600" cy="1143000"/>
          </a:xfrm>
        </p:spPr>
        <p:txBody>
          <a:bodyPr>
            <a:noAutofit/>
          </a:bodyPr>
          <a:lstStyle/>
          <a:p>
            <a:pPr algn="l"/>
            <a:r>
              <a:rPr lang="en-US" sz="3600" b="1" dirty="0" smtClean="0">
                <a:latin typeface="Bell MT" pitchFamily="18" charset="0"/>
              </a:rPr>
              <a:t>LEVEL OS</a:t>
            </a:r>
            <a:endParaRPr lang="en-US" sz="3600" b="1" dirty="0">
              <a:latin typeface="Bell MT" pitchFamily="18" charset="0"/>
            </a:endParaRPr>
          </a:p>
        </p:txBody>
      </p:sp>
      <p:sp>
        <p:nvSpPr>
          <p:cNvPr id="4" name="Rounded Rectangle 3"/>
          <p:cNvSpPr/>
          <p:nvPr/>
        </p:nvSpPr>
        <p:spPr>
          <a:xfrm>
            <a:off x="1219200" y="2438400"/>
            <a:ext cx="1524000" cy="609600"/>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User</a:t>
            </a:r>
            <a:endParaRPr lang="en-US" b="1" dirty="0">
              <a:solidFill>
                <a:schemeClr val="tx1"/>
              </a:solidFill>
            </a:endParaRPr>
          </a:p>
        </p:txBody>
      </p:sp>
      <p:sp>
        <p:nvSpPr>
          <p:cNvPr id="5" name="Rounded Rectangle 4"/>
          <p:cNvSpPr/>
          <p:nvPr/>
        </p:nvSpPr>
        <p:spPr>
          <a:xfrm>
            <a:off x="3505200" y="2438400"/>
            <a:ext cx="1524000" cy="609600"/>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User</a:t>
            </a:r>
            <a:endParaRPr lang="en-US" b="1" dirty="0">
              <a:solidFill>
                <a:schemeClr val="tx1"/>
              </a:solidFill>
            </a:endParaRPr>
          </a:p>
        </p:txBody>
      </p:sp>
      <p:sp>
        <p:nvSpPr>
          <p:cNvPr id="6" name="Rounded Rectangle 5"/>
          <p:cNvSpPr/>
          <p:nvPr/>
        </p:nvSpPr>
        <p:spPr>
          <a:xfrm>
            <a:off x="5867400" y="2438400"/>
            <a:ext cx="1524000" cy="609600"/>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User</a:t>
            </a:r>
            <a:endParaRPr lang="en-US" b="1" dirty="0">
              <a:solidFill>
                <a:schemeClr val="tx1"/>
              </a:solidFill>
            </a:endParaRPr>
          </a:p>
        </p:txBody>
      </p:sp>
      <p:sp>
        <p:nvSpPr>
          <p:cNvPr id="7" name="Rounded Rectangle 6"/>
          <p:cNvSpPr/>
          <p:nvPr/>
        </p:nvSpPr>
        <p:spPr>
          <a:xfrm>
            <a:off x="2667000" y="4114800"/>
            <a:ext cx="3200400" cy="609600"/>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Application</a:t>
            </a:r>
            <a:endParaRPr lang="en-US" b="1" dirty="0">
              <a:solidFill>
                <a:schemeClr val="tx1"/>
              </a:solidFill>
            </a:endParaRPr>
          </a:p>
        </p:txBody>
      </p:sp>
      <p:sp>
        <p:nvSpPr>
          <p:cNvPr id="8" name="Rounded Rectangle 7"/>
          <p:cNvSpPr/>
          <p:nvPr/>
        </p:nvSpPr>
        <p:spPr>
          <a:xfrm>
            <a:off x="2667000" y="4800600"/>
            <a:ext cx="3200400" cy="609600"/>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Operating System</a:t>
            </a:r>
            <a:endParaRPr lang="en-US" b="1" dirty="0">
              <a:solidFill>
                <a:schemeClr val="tx1"/>
              </a:solidFill>
            </a:endParaRPr>
          </a:p>
        </p:txBody>
      </p:sp>
      <p:sp>
        <p:nvSpPr>
          <p:cNvPr id="9" name="Rounded Rectangle 8"/>
          <p:cNvSpPr/>
          <p:nvPr/>
        </p:nvSpPr>
        <p:spPr>
          <a:xfrm>
            <a:off x="2667000" y="5486400"/>
            <a:ext cx="3200400" cy="609600"/>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Hardware System</a:t>
            </a:r>
            <a:endParaRPr lang="en-US" b="1" dirty="0">
              <a:solidFill>
                <a:schemeClr val="tx1"/>
              </a:solidFill>
            </a:endParaRPr>
          </a:p>
        </p:txBody>
      </p:sp>
      <p:sp>
        <p:nvSpPr>
          <p:cNvPr id="10" name="Right Arrow 9"/>
          <p:cNvSpPr/>
          <p:nvPr/>
        </p:nvSpPr>
        <p:spPr>
          <a:xfrm rot="8615616">
            <a:off x="6012351" y="3283097"/>
            <a:ext cx="685800" cy="457200"/>
          </a:xfrm>
          <a:prstGeom prst="rightArrow">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ight Arrow 10"/>
          <p:cNvSpPr/>
          <p:nvPr/>
        </p:nvSpPr>
        <p:spPr>
          <a:xfrm rot="5400000">
            <a:off x="4000500" y="3238500"/>
            <a:ext cx="685800" cy="457200"/>
          </a:xfrm>
          <a:prstGeom prst="rightArrow">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ight Arrow 11"/>
          <p:cNvSpPr/>
          <p:nvPr/>
        </p:nvSpPr>
        <p:spPr>
          <a:xfrm rot="3122378">
            <a:off x="1953259" y="3230370"/>
            <a:ext cx="685800" cy="457200"/>
          </a:xfrm>
          <a:prstGeom prst="rightArrow">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ounded Rectangle 12"/>
          <p:cNvSpPr/>
          <p:nvPr/>
        </p:nvSpPr>
        <p:spPr>
          <a:xfrm>
            <a:off x="2133600" y="4724400"/>
            <a:ext cx="4419600" cy="68580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762000"/>
            <a:ext cx="8229600" cy="1143000"/>
          </a:xfrm>
        </p:spPr>
        <p:txBody>
          <a:bodyPr>
            <a:normAutofit/>
          </a:bodyPr>
          <a:lstStyle/>
          <a:p>
            <a:pPr algn="l"/>
            <a:r>
              <a:rPr lang="en-US" sz="3600" b="1" dirty="0" smtClean="0">
                <a:latin typeface="Bell MT" pitchFamily="18" charset="0"/>
              </a:rPr>
              <a:t>JENIS-JENIS OS POPULAR</a:t>
            </a:r>
            <a:endParaRPr lang="en-US" sz="3600" b="1" dirty="0">
              <a:latin typeface="Bell MT" pitchFamily="18" charset="0"/>
            </a:endParaRPr>
          </a:p>
        </p:txBody>
      </p:sp>
      <p:sp>
        <p:nvSpPr>
          <p:cNvPr id="10242" name="AutoShape 2" descr="Image result for android"/>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244" name="AutoShape 4" descr="Image result for android"/>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0245" name="Picture 5"/>
          <p:cNvPicPr>
            <a:picLocks noChangeAspect="1" noChangeArrowheads="1"/>
          </p:cNvPicPr>
          <p:nvPr/>
        </p:nvPicPr>
        <p:blipFill>
          <a:blip r:embed="rId2"/>
          <a:srcRect/>
          <a:stretch>
            <a:fillRect/>
          </a:stretch>
        </p:blipFill>
        <p:spPr bwMode="auto">
          <a:xfrm flipH="1">
            <a:off x="6172200" y="2362200"/>
            <a:ext cx="1301183" cy="1295400"/>
          </a:xfrm>
          <a:prstGeom prst="rect">
            <a:avLst/>
          </a:prstGeom>
          <a:noFill/>
          <a:ln w="9525">
            <a:noFill/>
            <a:miter lim="800000"/>
            <a:headEnd/>
            <a:tailEnd/>
          </a:ln>
          <a:effectLst/>
        </p:spPr>
      </p:pic>
      <p:pic>
        <p:nvPicPr>
          <p:cNvPr id="10247" name="Picture 7"/>
          <p:cNvPicPr>
            <a:picLocks noChangeAspect="1" noChangeArrowheads="1"/>
          </p:cNvPicPr>
          <p:nvPr/>
        </p:nvPicPr>
        <p:blipFill>
          <a:blip r:embed="rId3"/>
          <a:srcRect/>
          <a:stretch>
            <a:fillRect/>
          </a:stretch>
        </p:blipFill>
        <p:spPr bwMode="auto">
          <a:xfrm>
            <a:off x="4267200" y="2514600"/>
            <a:ext cx="1255430" cy="1195388"/>
          </a:xfrm>
          <a:prstGeom prst="rect">
            <a:avLst/>
          </a:prstGeom>
          <a:noFill/>
          <a:ln w="9525">
            <a:noFill/>
            <a:miter lim="800000"/>
            <a:headEnd/>
            <a:tailEnd/>
          </a:ln>
          <a:effectLst/>
        </p:spPr>
      </p:pic>
      <p:pic>
        <p:nvPicPr>
          <p:cNvPr id="10248" name="Picture 8"/>
          <p:cNvPicPr>
            <a:picLocks noChangeAspect="1" noChangeArrowheads="1"/>
          </p:cNvPicPr>
          <p:nvPr/>
        </p:nvPicPr>
        <p:blipFill>
          <a:blip r:embed="rId4"/>
          <a:srcRect/>
          <a:stretch>
            <a:fillRect/>
          </a:stretch>
        </p:blipFill>
        <p:spPr bwMode="auto">
          <a:xfrm>
            <a:off x="1524000" y="4495800"/>
            <a:ext cx="1905000" cy="1066800"/>
          </a:xfrm>
          <a:prstGeom prst="rect">
            <a:avLst/>
          </a:prstGeom>
          <a:noFill/>
          <a:ln w="9525">
            <a:noFill/>
            <a:miter lim="800000"/>
            <a:headEnd/>
            <a:tailEnd/>
          </a:ln>
          <a:effectLst/>
        </p:spPr>
      </p:pic>
      <p:pic>
        <p:nvPicPr>
          <p:cNvPr id="10249" name="Picture 9"/>
          <p:cNvPicPr>
            <a:picLocks noChangeAspect="1" noChangeArrowheads="1"/>
          </p:cNvPicPr>
          <p:nvPr/>
        </p:nvPicPr>
        <p:blipFill>
          <a:blip r:embed="rId5"/>
          <a:srcRect/>
          <a:stretch>
            <a:fillRect/>
          </a:stretch>
        </p:blipFill>
        <p:spPr bwMode="auto">
          <a:xfrm>
            <a:off x="4343400" y="4495800"/>
            <a:ext cx="1143000" cy="1143000"/>
          </a:xfrm>
          <a:prstGeom prst="rect">
            <a:avLst/>
          </a:prstGeom>
          <a:noFill/>
          <a:ln w="9525">
            <a:noFill/>
            <a:miter lim="800000"/>
            <a:headEnd/>
            <a:tailEnd/>
          </a:ln>
          <a:effectLst/>
        </p:spPr>
      </p:pic>
      <p:pic>
        <p:nvPicPr>
          <p:cNvPr id="10250" name="Picture 10"/>
          <p:cNvPicPr>
            <a:picLocks noChangeAspect="1" noChangeArrowheads="1"/>
          </p:cNvPicPr>
          <p:nvPr/>
        </p:nvPicPr>
        <p:blipFill>
          <a:blip r:embed="rId6"/>
          <a:srcRect/>
          <a:stretch>
            <a:fillRect/>
          </a:stretch>
        </p:blipFill>
        <p:spPr bwMode="auto">
          <a:xfrm>
            <a:off x="6324600" y="4343400"/>
            <a:ext cx="1537116" cy="1157288"/>
          </a:xfrm>
          <a:prstGeom prst="rect">
            <a:avLst/>
          </a:prstGeom>
          <a:noFill/>
          <a:ln w="9525">
            <a:noFill/>
            <a:miter lim="800000"/>
            <a:headEnd/>
            <a:tailEnd/>
          </a:ln>
          <a:effectLst/>
        </p:spPr>
      </p:pic>
      <p:sp>
        <p:nvSpPr>
          <p:cNvPr id="10252" name="AutoShape 12" descr="Image result for window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0253" name="Picture 13"/>
          <p:cNvPicPr>
            <a:picLocks noChangeAspect="1" noChangeArrowheads="1"/>
          </p:cNvPicPr>
          <p:nvPr/>
        </p:nvPicPr>
        <p:blipFill>
          <a:blip r:embed="rId7"/>
          <a:srcRect/>
          <a:stretch>
            <a:fillRect/>
          </a:stretch>
        </p:blipFill>
        <p:spPr bwMode="auto">
          <a:xfrm>
            <a:off x="1143000" y="2819400"/>
            <a:ext cx="2509837" cy="6096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2800" b="1" dirty="0" smtClean="0">
                <a:latin typeface="Bell MT" pitchFamily="18" charset="0"/>
              </a:rPr>
              <a:t>SEJARAH SISTEM OPERASI</a:t>
            </a:r>
            <a:br>
              <a:rPr lang="en-US" sz="2800" b="1" dirty="0" smtClean="0">
                <a:latin typeface="Bell MT" pitchFamily="18" charset="0"/>
              </a:rPr>
            </a:br>
            <a:r>
              <a:rPr lang="en-US" sz="2000" b="1" dirty="0" smtClean="0">
                <a:latin typeface="Bell MT" pitchFamily="18" charset="0"/>
              </a:rPr>
              <a:t>(</a:t>
            </a:r>
            <a:r>
              <a:rPr lang="en-US" sz="2000" b="1" dirty="0" err="1" smtClean="0">
                <a:latin typeface="Bell MT" pitchFamily="18" charset="0"/>
              </a:rPr>
              <a:t>versi</a:t>
            </a:r>
            <a:r>
              <a:rPr lang="en-US" sz="2000" b="1" dirty="0" smtClean="0">
                <a:latin typeface="Bell MT" pitchFamily="18" charset="0"/>
              </a:rPr>
              <a:t> </a:t>
            </a:r>
            <a:r>
              <a:rPr lang="en-US" sz="2000" b="1" dirty="0" err="1" smtClean="0">
                <a:latin typeface="Bell MT" pitchFamily="18" charset="0"/>
              </a:rPr>
              <a:t>Tanenbaum</a:t>
            </a:r>
            <a:r>
              <a:rPr lang="en-US" sz="2000" b="1" dirty="0" smtClean="0">
                <a:latin typeface="Bell MT" pitchFamily="18" charset="0"/>
              </a:rPr>
              <a:t>)</a:t>
            </a:r>
            <a:endParaRPr lang="en-US" sz="2800" b="1" dirty="0">
              <a:latin typeface="Bell MT" pitchFamily="18" charset="0"/>
            </a:endParaRPr>
          </a:p>
        </p:txBody>
      </p:sp>
      <p:sp>
        <p:nvSpPr>
          <p:cNvPr id="4" name="Oval 3"/>
          <p:cNvSpPr/>
          <p:nvPr/>
        </p:nvSpPr>
        <p:spPr>
          <a:xfrm>
            <a:off x="762000" y="2362200"/>
            <a:ext cx="3657600" cy="18288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smtClean="0">
                <a:solidFill>
                  <a:schemeClr val="tx1"/>
                </a:solidFill>
              </a:rPr>
              <a:t>Generasi</a:t>
            </a:r>
            <a:r>
              <a:rPr lang="en-US" sz="1400" dirty="0" smtClean="0">
                <a:solidFill>
                  <a:schemeClr val="tx1"/>
                </a:solidFill>
              </a:rPr>
              <a:t> </a:t>
            </a:r>
            <a:r>
              <a:rPr lang="en-US" sz="1400" dirty="0" err="1" smtClean="0">
                <a:solidFill>
                  <a:schemeClr val="tx1"/>
                </a:solidFill>
              </a:rPr>
              <a:t>Pertama</a:t>
            </a:r>
            <a:r>
              <a:rPr lang="en-US" sz="1400" dirty="0" smtClean="0">
                <a:solidFill>
                  <a:schemeClr val="tx1"/>
                </a:solidFill>
              </a:rPr>
              <a:t> (1945-1955) :</a:t>
            </a:r>
          </a:p>
          <a:p>
            <a:pPr algn="just"/>
            <a:r>
              <a:rPr lang="sv-SE" sz="1400" dirty="0" smtClean="0">
                <a:solidFill>
                  <a:schemeClr val="tx1"/>
                </a:solidFill>
              </a:rPr>
              <a:t> merupakan awal perkembangan sistem komputasi elektronik sebagai pengganti sistem komputasi mekanik</a:t>
            </a:r>
            <a:endParaRPr lang="en-US" sz="1400" dirty="0" smtClean="0">
              <a:solidFill>
                <a:schemeClr val="tx1"/>
              </a:solidFill>
            </a:endParaRPr>
          </a:p>
          <a:p>
            <a:pPr algn="ctr"/>
            <a:endParaRPr lang="en-US" sz="1400" dirty="0">
              <a:solidFill>
                <a:schemeClr val="tx1"/>
              </a:solidFill>
            </a:endParaRPr>
          </a:p>
        </p:txBody>
      </p:sp>
      <p:sp>
        <p:nvSpPr>
          <p:cNvPr id="5" name="Oval 4"/>
          <p:cNvSpPr/>
          <p:nvPr/>
        </p:nvSpPr>
        <p:spPr>
          <a:xfrm>
            <a:off x="4724400" y="3200400"/>
            <a:ext cx="3886200" cy="29718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smtClean="0">
                <a:solidFill>
                  <a:schemeClr val="tx1"/>
                </a:solidFill>
              </a:rPr>
              <a:t>Generasi</a:t>
            </a:r>
            <a:r>
              <a:rPr lang="en-US" sz="1400" dirty="0" smtClean="0">
                <a:solidFill>
                  <a:schemeClr val="tx1"/>
                </a:solidFill>
              </a:rPr>
              <a:t> </a:t>
            </a:r>
            <a:r>
              <a:rPr lang="en-US" sz="1400" dirty="0" err="1" smtClean="0">
                <a:solidFill>
                  <a:schemeClr val="tx1"/>
                </a:solidFill>
              </a:rPr>
              <a:t>Kedua</a:t>
            </a:r>
            <a:r>
              <a:rPr lang="en-US" sz="1400" dirty="0" smtClean="0">
                <a:solidFill>
                  <a:schemeClr val="tx1"/>
                </a:solidFill>
              </a:rPr>
              <a:t> (1955-1965)) :</a:t>
            </a:r>
          </a:p>
          <a:p>
            <a:pPr algn="just"/>
            <a:r>
              <a:rPr lang="sv-SE" sz="1400" dirty="0" smtClean="0">
                <a:solidFill>
                  <a:schemeClr val="tx1"/>
                </a:solidFill>
              </a:rPr>
              <a:t>Batch Processing System, yaitu Job yang dikerjakan dalam satu rangkaian, lalu dieksekusi secara berurutan.Pada generasi ini sistem komputer belum dilengkapi sistem operasi, tetapi beberapa fungsi sistem operasi telah ada, contohnya fungsi sistem operasi ialah FMS dan IBSY</a:t>
            </a:r>
            <a:endParaRPr lang="en-US" sz="1400" dirty="0">
              <a:solidFill>
                <a:schemeClr val="tx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0"/>
            <a:ext cx="8229600" cy="1143000"/>
          </a:xfrm>
        </p:spPr>
        <p:txBody>
          <a:bodyPr>
            <a:normAutofit/>
          </a:bodyPr>
          <a:lstStyle/>
          <a:p>
            <a:pPr algn="l"/>
            <a:r>
              <a:rPr lang="en-US" sz="3200" b="1" dirty="0" smtClean="0">
                <a:latin typeface="Bell MT" pitchFamily="18" charset="0"/>
              </a:rPr>
              <a:t>Cont</a:t>
            </a:r>
            <a:endParaRPr lang="en-US" sz="3200" b="1" dirty="0">
              <a:latin typeface="Bell MT" pitchFamily="18" charset="0"/>
            </a:endParaRPr>
          </a:p>
        </p:txBody>
      </p:sp>
      <p:sp>
        <p:nvSpPr>
          <p:cNvPr id="5" name="Oval 4"/>
          <p:cNvSpPr/>
          <p:nvPr/>
        </p:nvSpPr>
        <p:spPr>
          <a:xfrm>
            <a:off x="152400" y="2209800"/>
            <a:ext cx="4114800" cy="35052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smtClean="0">
                <a:solidFill>
                  <a:schemeClr val="tx1"/>
                </a:solidFill>
              </a:rPr>
              <a:t>Generasi</a:t>
            </a:r>
            <a:r>
              <a:rPr lang="en-US" sz="1400" dirty="0" smtClean="0">
                <a:solidFill>
                  <a:schemeClr val="tx1"/>
                </a:solidFill>
              </a:rPr>
              <a:t> </a:t>
            </a:r>
            <a:r>
              <a:rPr lang="en-US" sz="1400" dirty="0" err="1" smtClean="0">
                <a:solidFill>
                  <a:schemeClr val="tx1"/>
                </a:solidFill>
              </a:rPr>
              <a:t>Ketiga</a:t>
            </a:r>
            <a:r>
              <a:rPr lang="en-US" sz="1400" dirty="0" smtClean="0">
                <a:solidFill>
                  <a:schemeClr val="tx1"/>
                </a:solidFill>
              </a:rPr>
              <a:t> (1965-1980)</a:t>
            </a:r>
          </a:p>
          <a:p>
            <a:pPr algn="just"/>
            <a:r>
              <a:rPr lang="sv-SE" sz="1400" dirty="0" smtClean="0">
                <a:solidFill>
                  <a:schemeClr val="tx1"/>
                </a:solidFill>
              </a:rPr>
              <a:t> Pada generasi ini perkembangan sistem operasi dikembangkan untuk melayani banyak pemakai sekaligus, dimana para pemakai interaktif berkomunikasi lewat terminal secara on-line ke komputer, maka sistem operasi menjadi multi-user (di gunakan banyak pengguna sekali gus) dan multi-programming (melayani banyak program sekali gus).</a:t>
            </a:r>
          </a:p>
          <a:p>
            <a:pPr algn="just"/>
            <a:endParaRPr lang="en-US" sz="1400" dirty="0" smtClean="0">
              <a:solidFill>
                <a:schemeClr val="tx1"/>
              </a:solidFill>
            </a:endParaRPr>
          </a:p>
          <a:p>
            <a:pPr algn="ctr"/>
            <a:endParaRPr lang="en-US" sz="1400" dirty="0">
              <a:solidFill>
                <a:schemeClr val="tx1"/>
              </a:solidFill>
            </a:endParaRPr>
          </a:p>
        </p:txBody>
      </p:sp>
      <p:sp>
        <p:nvSpPr>
          <p:cNvPr id="6" name="Oval 5"/>
          <p:cNvSpPr/>
          <p:nvPr/>
        </p:nvSpPr>
        <p:spPr>
          <a:xfrm>
            <a:off x="4800600" y="2743200"/>
            <a:ext cx="4114800" cy="35052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smtClean="0">
                <a:solidFill>
                  <a:schemeClr val="tx1"/>
                </a:solidFill>
              </a:rPr>
              <a:t>Generasi</a:t>
            </a:r>
            <a:r>
              <a:rPr lang="en-US" sz="1400" dirty="0" smtClean="0">
                <a:solidFill>
                  <a:schemeClr val="tx1"/>
                </a:solidFill>
              </a:rPr>
              <a:t> </a:t>
            </a:r>
            <a:r>
              <a:rPr lang="en-US" sz="1400" dirty="0" err="1" smtClean="0">
                <a:solidFill>
                  <a:schemeClr val="tx1"/>
                </a:solidFill>
              </a:rPr>
              <a:t>Keempat</a:t>
            </a:r>
            <a:r>
              <a:rPr lang="en-US" sz="1400" dirty="0" smtClean="0">
                <a:solidFill>
                  <a:schemeClr val="tx1"/>
                </a:solidFill>
              </a:rPr>
              <a:t> (</a:t>
            </a:r>
            <a:r>
              <a:rPr lang="en-US" sz="1400" dirty="0" err="1" smtClean="0">
                <a:solidFill>
                  <a:schemeClr val="tx1"/>
                </a:solidFill>
              </a:rPr>
              <a:t>Pasca</a:t>
            </a:r>
            <a:r>
              <a:rPr lang="en-US" sz="1400" dirty="0" smtClean="0">
                <a:solidFill>
                  <a:schemeClr val="tx1"/>
                </a:solidFill>
              </a:rPr>
              <a:t> 1980an) </a:t>
            </a:r>
          </a:p>
          <a:p>
            <a:pPr algn="just"/>
            <a:r>
              <a:rPr lang="sv-SE" sz="1400" dirty="0" smtClean="0">
                <a:solidFill>
                  <a:schemeClr val="tx1"/>
                </a:solidFill>
              </a:rPr>
              <a:t>Dewasa ini, sistem operasi dipergunakan untuk jaringan komputer dimana pemakai menyadari keberadaan komputer-komputer yang saling terhubung satu sama lainnya. Pada masa ini para pengguna juga telah dinyamankan dengan Graphical User Interface yaitu antar-muka komputer yang berbasis graﬁs yang sangat nyaman</a:t>
            </a:r>
            <a:endParaRPr lang="en-US" sz="1400" dirty="0" smtClean="0">
              <a:solidFill>
                <a:schemeClr val="tx1"/>
              </a:solidFill>
            </a:endParaRPr>
          </a:p>
          <a:p>
            <a:pPr algn="ctr"/>
            <a:endParaRPr lang="en-US" sz="1400" dirty="0">
              <a:solidFill>
                <a:schemeClr val="tx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914400"/>
            <a:ext cx="8229600" cy="1143000"/>
          </a:xfrm>
        </p:spPr>
        <p:txBody>
          <a:bodyPr>
            <a:normAutofit/>
          </a:bodyPr>
          <a:lstStyle/>
          <a:p>
            <a:pPr algn="l"/>
            <a:r>
              <a:rPr lang="en-US" sz="3600" b="1" dirty="0" smtClean="0">
                <a:latin typeface="Bell MT" pitchFamily="18" charset="0"/>
              </a:rPr>
              <a:t>STRUKTUR KOMPUTER</a:t>
            </a:r>
            <a:endParaRPr lang="en-US" sz="3600" b="1" dirty="0">
              <a:latin typeface="Bell MT" pitchFamily="18" charset="0"/>
            </a:endParaRPr>
          </a:p>
        </p:txBody>
      </p:sp>
      <p:sp>
        <p:nvSpPr>
          <p:cNvPr id="4" name="Rectangle 3"/>
          <p:cNvSpPr/>
          <p:nvPr/>
        </p:nvSpPr>
        <p:spPr>
          <a:xfrm>
            <a:off x="1143000" y="2971800"/>
            <a:ext cx="7086600" cy="1938992"/>
          </a:xfrm>
          <a:prstGeom prst="rect">
            <a:avLst/>
          </a:prstGeom>
        </p:spPr>
        <p:txBody>
          <a:bodyPr wrap="square">
            <a:spAutoFit/>
          </a:bodyPr>
          <a:lstStyle/>
          <a:p>
            <a:pPr marL="231775" indent="-231775">
              <a:buFont typeface="Arial" pitchFamily="34" charset="0"/>
              <a:buChar char="•"/>
            </a:pPr>
            <a:r>
              <a:rPr lang="en-US" sz="2400" b="1" dirty="0" smtClean="0">
                <a:solidFill>
                  <a:schemeClr val="bg1"/>
                </a:solidFill>
              </a:rPr>
              <a:t>• </a:t>
            </a:r>
            <a:r>
              <a:rPr lang="en-US" sz="2400" b="1" dirty="0" err="1" smtClean="0">
                <a:solidFill>
                  <a:schemeClr val="bg1"/>
                </a:solidFill>
              </a:rPr>
              <a:t>Sistem</a:t>
            </a:r>
            <a:r>
              <a:rPr lang="en-US" sz="2400" b="1" dirty="0" smtClean="0">
                <a:solidFill>
                  <a:schemeClr val="bg1"/>
                </a:solidFill>
              </a:rPr>
              <a:t> </a:t>
            </a:r>
            <a:r>
              <a:rPr lang="en-US" sz="2400" b="1" dirty="0" err="1" smtClean="0">
                <a:solidFill>
                  <a:schemeClr val="bg1"/>
                </a:solidFill>
              </a:rPr>
              <a:t>Operasi</a:t>
            </a:r>
            <a:r>
              <a:rPr lang="en-US" sz="2400" b="1" dirty="0" smtClean="0">
                <a:solidFill>
                  <a:schemeClr val="bg1"/>
                </a:solidFill>
              </a:rPr>
              <a:t> </a:t>
            </a:r>
            <a:r>
              <a:rPr lang="en-US" sz="2400" b="1" dirty="0" err="1" smtClean="0">
                <a:solidFill>
                  <a:schemeClr val="bg1"/>
                </a:solidFill>
              </a:rPr>
              <a:t>Komputer</a:t>
            </a:r>
            <a:r>
              <a:rPr lang="en-US" sz="2400" b="1" dirty="0" smtClean="0">
                <a:solidFill>
                  <a:schemeClr val="bg1"/>
                </a:solidFill>
              </a:rPr>
              <a:t>.</a:t>
            </a:r>
          </a:p>
          <a:p>
            <a:pPr marL="463550"/>
            <a:r>
              <a:rPr lang="en-US" sz="2400" b="1" dirty="0" smtClean="0">
                <a:solidFill>
                  <a:schemeClr val="bg1"/>
                </a:solidFill>
              </a:rPr>
              <a:t>• </a:t>
            </a:r>
            <a:r>
              <a:rPr lang="en-US" sz="2400" b="1" dirty="0" err="1" smtClean="0">
                <a:solidFill>
                  <a:schemeClr val="bg1"/>
                </a:solidFill>
              </a:rPr>
              <a:t>Struktur</a:t>
            </a:r>
            <a:r>
              <a:rPr lang="en-US" sz="2400" b="1" dirty="0" smtClean="0">
                <a:solidFill>
                  <a:schemeClr val="bg1"/>
                </a:solidFill>
              </a:rPr>
              <a:t> I/O.</a:t>
            </a:r>
          </a:p>
          <a:p>
            <a:pPr marL="736600"/>
            <a:r>
              <a:rPr lang="en-US" sz="2400" b="1" dirty="0" smtClean="0">
                <a:solidFill>
                  <a:schemeClr val="bg1"/>
                </a:solidFill>
              </a:rPr>
              <a:t>• </a:t>
            </a:r>
            <a:r>
              <a:rPr lang="en-US" sz="2400" b="1" dirty="0" err="1" smtClean="0">
                <a:solidFill>
                  <a:schemeClr val="bg1"/>
                </a:solidFill>
              </a:rPr>
              <a:t>Struktur</a:t>
            </a:r>
            <a:r>
              <a:rPr lang="en-US" sz="2400" b="1" dirty="0" smtClean="0">
                <a:solidFill>
                  <a:schemeClr val="bg1"/>
                </a:solidFill>
              </a:rPr>
              <a:t> </a:t>
            </a:r>
            <a:r>
              <a:rPr lang="en-US" sz="2400" b="1" dirty="0" err="1" smtClean="0">
                <a:solidFill>
                  <a:schemeClr val="bg1"/>
                </a:solidFill>
              </a:rPr>
              <a:t>Penyimpanan</a:t>
            </a:r>
            <a:r>
              <a:rPr lang="en-US" sz="2400" b="1" dirty="0" smtClean="0">
                <a:solidFill>
                  <a:schemeClr val="bg1"/>
                </a:solidFill>
              </a:rPr>
              <a:t>.</a:t>
            </a:r>
          </a:p>
          <a:p>
            <a:pPr marL="1023938"/>
            <a:r>
              <a:rPr lang="en-US" sz="2400" b="1" dirty="0" smtClean="0">
                <a:solidFill>
                  <a:schemeClr val="bg1"/>
                </a:solidFill>
              </a:rPr>
              <a:t>• </a:t>
            </a:r>
            <a:r>
              <a:rPr lang="en-US" sz="2400" b="1" i="1" dirty="0" smtClean="0">
                <a:solidFill>
                  <a:schemeClr val="bg1"/>
                </a:solidFill>
              </a:rPr>
              <a:t>Storage Hierarchy</a:t>
            </a:r>
            <a:r>
              <a:rPr lang="en-US" sz="2400" b="1" dirty="0" smtClean="0">
                <a:solidFill>
                  <a:schemeClr val="bg1"/>
                </a:solidFill>
              </a:rPr>
              <a:t>.</a:t>
            </a:r>
          </a:p>
          <a:p>
            <a:pPr marL="1377950"/>
            <a:r>
              <a:rPr lang="en-US" sz="2400" b="1" dirty="0" smtClean="0">
                <a:solidFill>
                  <a:schemeClr val="bg1"/>
                </a:solidFill>
              </a:rPr>
              <a:t>• </a:t>
            </a:r>
            <a:r>
              <a:rPr lang="en-US" sz="2400" b="1" dirty="0" err="1" smtClean="0">
                <a:solidFill>
                  <a:schemeClr val="bg1"/>
                </a:solidFill>
              </a:rPr>
              <a:t>Proteksi</a:t>
            </a:r>
            <a:r>
              <a:rPr lang="en-US" sz="2400" b="1" dirty="0" smtClean="0">
                <a:solidFill>
                  <a:schemeClr val="bg1"/>
                </a:solidFill>
              </a:rPr>
              <a:t> </a:t>
            </a:r>
            <a:r>
              <a:rPr lang="en-US" sz="2400" b="1" dirty="0" err="1" smtClean="0">
                <a:solidFill>
                  <a:schemeClr val="bg1"/>
                </a:solidFill>
              </a:rPr>
              <a:t>Perangkat</a:t>
            </a:r>
            <a:r>
              <a:rPr lang="en-US" sz="2400" b="1" dirty="0" smtClean="0">
                <a:solidFill>
                  <a:schemeClr val="bg1"/>
                </a:solidFill>
              </a:rPr>
              <a:t> </a:t>
            </a:r>
            <a:r>
              <a:rPr lang="en-US" sz="2400" b="1" dirty="0" err="1" smtClean="0">
                <a:solidFill>
                  <a:schemeClr val="bg1"/>
                </a:solidFill>
              </a:rPr>
              <a:t>Keras</a:t>
            </a:r>
            <a:r>
              <a:rPr lang="en-US" sz="2400" b="1" dirty="0" smtClean="0">
                <a:solidFill>
                  <a:schemeClr val="bg1"/>
                </a:solidFill>
              </a:rPr>
              <a:t>.</a:t>
            </a:r>
            <a:endParaRPr lang="en-US" sz="2400" b="1" dirty="0">
              <a:solidFill>
                <a:schemeClr val="bg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229600" cy="1143000"/>
          </a:xfrm>
        </p:spPr>
        <p:txBody>
          <a:bodyPr>
            <a:normAutofit/>
          </a:bodyPr>
          <a:lstStyle/>
          <a:p>
            <a:pPr algn="l"/>
            <a:r>
              <a:rPr lang="en-US" sz="3200" b="1" dirty="0" smtClean="0">
                <a:latin typeface="Bell MT" pitchFamily="18" charset="0"/>
              </a:rPr>
              <a:t>SISTEM OPERASI KOMPUTER</a:t>
            </a:r>
            <a:endParaRPr lang="en-US" sz="3600" b="1" dirty="0">
              <a:latin typeface="Bell MT" pitchFamily="18" charset="0"/>
            </a:endParaRPr>
          </a:p>
        </p:txBody>
      </p:sp>
      <p:sp>
        <p:nvSpPr>
          <p:cNvPr id="3" name="Content Placeholder 2"/>
          <p:cNvSpPr>
            <a:spLocks noGrp="1"/>
          </p:cNvSpPr>
          <p:nvPr>
            <p:ph idx="1"/>
          </p:nvPr>
        </p:nvSpPr>
        <p:spPr>
          <a:xfrm>
            <a:off x="457200" y="2133600"/>
            <a:ext cx="8229600" cy="4525963"/>
          </a:xfrm>
        </p:spPr>
        <p:txBody>
          <a:bodyPr>
            <a:normAutofit/>
          </a:bodyPr>
          <a:lstStyle/>
          <a:p>
            <a:pPr algn="just"/>
            <a:r>
              <a:rPr lang="en-US" sz="2400" b="1" dirty="0" err="1" smtClean="0">
                <a:solidFill>
                  <a:schemeClr val="bg1"/>
                </a:solidFill>
              </a:rPr>
              <a:t>Dewasa</a:t>
            </a:r>
            <a:r>
              <a:rPr lang="en-US" sz="2400" b="1" dirty="0" smtClean="0">
                <a:solidFill>
                  <a:schemeClr val="bg1"/>
                </a:solidFill>
              </a:rPr>
              <a:t> </a:t>
            </a:r>
            <a:r>
              <a:rPr lang="en-US" sz="2400" b="1" dirty="0" err="1" smtClean="0">
                <a:solidFill>
                  <a:schemeClr val="bg1"/>
                </a:solidFill>
              </a:rPr>
              <a:t>ini</a:t>
            </a:r>
            <a:r>
              <a:rPr lang="en-US" sz="2400" b="1" dirty="0" smtClean="0">
                <a:solidFill>
                  <a:schemeClr val="bg1"/>
                </a:solidFill>
              </a:rPr>
              <a:t> </a:t>
            </a:r>
            <a:r>
              <a:rPr lang="en-US" sz="2400" b="1" dirty="0" err="1" smtClean="0">
                <a:solidFill>
                  <a:schemeClr val="bg1"/>
                </a:solidFill>
              </a:rPr>
              <a:t>sistem</a:t>
            </a:r>
            <a:r>
              <a:rPr lang="en-US" sz="2400" b="1" dirty="0" smtClean="0">
                <a:solidFill>
                  <a:schemeClr val="bg1"/>
                </a:solidFill>
              </a:rPr>
              <a:t> </a:t>
            </a:r>
            <a:r>
              <a:rPr lang="en-US" sz="2400" b="1" dirty="0" err="1" smtClean="0">
                <a:solidFill>
                  <a:schemeClr val="bg1"/>
                </a:solidFill>
              </a:rPr>
              <a:t>komputer</a:t>
            </a:r>
            <a:r>
              <a:rPr lang="en-US" sz="2400" b="1" dirty="0" smtClean="0">
                <a:solidFill>
                  <a:schemeClr val="bg1"/>
                </a:solidFill>
              </a:rPr>
              <a:t> </a:t>
            </a:r>
            <a:r>
              <a:rPr lang="en-US" sz="2400" b="1" dirty="0" err="1" smtClean="0">
                <a:solidFill>
                  <a:schemeClr val="bg1"/>
                </a:solidFill>
              </a:rPr>
              <a:t>multiguna</a:t>
            </a:r>
            <a:r>
              <a:rPr lang="en-US" sz="2400" b="1" dirty="0" smtClean="0">
                <a:solidFill>
                  <a:schemeClr val="bg1"/>
                </a:solidFill>
              </a:rPr>
              <a:t> </a:t>
            </a:r>
            <a:r>
              <a:rPr lang="en-US" sz="2400" b="1" dirty="0" err="1" smtClean="0">
                <a:solidFill>
                  <a:schemeClr val="bg1"/>
                </a:solidFill>
              </a:rPr>
              <a:t>terdiri</a:t>
            </a:r>
            <a:r>
              <a:rPr lang="en-US" sz="2400" b="1" dirty="0" smtClean="0">
                <a:solidFill>
                  <a:schemeClr val="bg1"/>
                </a:solidFill>
              </a:rPr>
              <a:t> </a:t>
            </a:r>
            <a:r>
              <a:rPr lang="en-US" sz="2400" b="1" dirty="0" err="1" smtClean="0">
                <a:solidFill>
                  <a:schemeClr val="bg1"/>
                </a:solidFill>
              </a:rPr>
              <a:t>dari</a:t>
            </a:r>
            <a:r>
              <a:rPr lang="en-US" sz="2400" b="1" dirty="0" smtClean="0">
                <a:solidFill>
                  <a:schemeClr val="bg1"/>
                </a:solidFill>
              </a:rPr>
              <a:t> CPU (</a:t>
            </a:r>
            <a:r>
              <a:rPr lang="en-US" sz="2400" b="1" i="1" dirty="0" smtClean="0">
                <a:solidFill>
                  <a:schemeClr val="bg1"/>
                </a:solidFill>
              </a:rPr>
              <a:t>Central Processing Unit</a:t>
            </a:r>
            <a:r>
              <a:rPr lang="en-US" sz="2400" b="1" dirty="0" smtClean="0">
                <a:solidFill>
                  <a:schemeClr val="bg1"/>
                </a:solidFill>
              </a:rPr>
              <a:t>); </a:t>
            </a:r>
            <a:r>
              <a:rPr lang="en-US" sz="2400" b="1" dirty="0" err="1" smtClean="0">
                <a:solidFill>
                  <a:schemeClr val="bg1"/>
                </a:solidFill>
              </a:rPr>
              <a:t>serta</a:t>
            </a:r>
            <a:r>
              <a:rPr lang="en-US" sz="2400" b="1" dirty="0" smtClean="0">
                <a:solidFill>
                  <a:schemeClr val="bg1"/>
                </a:solidFill>
              </a:rPr>
              <a:t> </a:t>
            </a:r>
            <a:r>
              <a:rPr lang="en-US" sz="2400" b="1" dirty="0" err="1" smtClean="0">
                <a:solidFill>
                  <a:schemeClr val="bg1"/>
                </a:solidFill>
              </a:rPr>
              <a:t>sejumlah</a:t>
            </a:r>
            <a:r>
              <a:rPr lang="en-US" sz="2400" b="1" dirty="0" smtClean="0">
                <a:solidFill>
                  <a:schemeClr val="bg1"/>
                </a:solidFill>
              </a:rPr>
              <a:t> </a:t>
            </a:r>
            <a:r>
              <a:rPr lang="en-US" sz="2400" b="1" i="1" dirty="0" smtClean="0">
                <a:solidFill>
                  <a:schemeClr val="bg1"/>
                </a:solidFill>
              </a:rPr>
              <a:t>device controller </a:t>
            </a:r>
            <a:r>
              <a:rPr lang="en-US" sz="2400" b="1" dirty="0" smtClean="0">
                <a:solidFill>
                  <a:schemeClr val="bg1"/>
                </a:solidFill>
              </a:rPr>
              <a:t>yang </a:t>
            </a:r>
            <a:r>
              <a:rPr lang="en-US" sz="2400" b="1" dirty="0" err="1" smtClean="0">
                <a:solidFill>
                  <a:schemeClr val="bg1"/>
                </a:solidFill>
              </a:rPr>
              <a:t>dihubungkan</a:t>
            </a:r>
            <a:r>
              <a:rPr lang="en-US" sz="2400" b="1" dirty="0" smtClean="0">
                <a:solidFill>
                  <a:schemeClr val="bg1"/>
                </a:solidFill>
              </a:rPr>
              <a:t> </a:t>
            </a:r>
            <a:r>
              <a:rPr lang="en-US" sz="2400" b="1" dirty="0" err="1" smtClean="0">
                <a:solidFill>
                  <a:schemeClr val="bg1"/>
                </a:solidFill>
              </a:rPr>
              <a:t>melalui</a:t>
            </a:r>
            <a:r>
              <a:rPr lang="en-US" sz="2400" b="1" dirty="0" smtClean="0">
                <a:solidFill>
                  <a:schemeClr val="bg1"/>
                </a:solidFill>
              </a:rPr>
              <a:t> bus yang </a:t>
            </a:r>
            <a:r>
              <a:rPr lang="en-US" sz="2400" b="1" dirty="0" err="1" smtClean="0">
                <a:solidFill>
                  <a:schemeClr val="bg1"/>
                </a:solidFill>
              </a:rPr>
              <a:t>menyediakan</a:t>
            </a:r>
            <a:r>
              <a:rPr lang="en-US" sz="2400" b="1" dirty="0" smtClean="0">
                <a:solidFill>
                  <a:schemeClr val="bg1"/>
                </a:solidFill>
              </a:rPr>
              <a:t> </a:t>
            </a:r>
            <a:r>
              <a:rPr lang="en-US" sz="2400" b="1" dirty="0" err="1" smtClean="0">
                <a:solidFill>
                  <a:schemeClr val="bg1"/>
                </a:solidFill>
              </a:rPr>
              <a:t>akses</a:t>
            </a:r>
            <a:r>
              <a:rPr lang="en-US" sz="2400" b="1" dirty="0" smtClean="0">
                <a:solidFill>
                  <a:schemeClr val="bg1"/>
                </a:solidFill>
              </a:rPr>
              <a:t> </a:t>
            </a:r>
            <a:r>
              <a:rPr lang="en-US" sz="2400" b="1" dirty="0" err="1" smtClean="0">
                <a:solidFill>
                  <a:schemeClr val="bg1"/>
                </a:solidFill>
              </a:rPr>
              <a:t>ke</a:t>
            </a:r>
            <a:r>
              <a:rPr lang="en-US" sz="2400" b="1" dirty="0" smtClean="0">
                <a:solidFill>
                  <a:schemeClr val="bg1"/>
                </a:solidFill>
              </a:rPr>
              <a:t> </a:t>
            </a:r>
            <a:r>
              <a:rPr lang="en-US" sz="2400" b="1" dirty="0" err="1" smtClean="0">
                <a:solidFill>
                  <a:schemeClr val="bg1"/>
                </a:solidFill>
              </a:rPr>
              <a:t>memori</a:t>
            </a:r>
            <a:r>
              <a:rPr lang="en-US" sz="2400" b="1" dirty="0" smtClean="0">
                <a:solidFill>
                  <a:schemeClr val="bg1"/>
                </a:solidFill>
              </a:rPr>
              <a:t>. </a:t>
            </a:r>
            <a:r>
              <a:rPr lang="en-US" sz="2400" b="1" dirty="0" err="1" smtClean="0">
                <a:solidFill>
                  <a:schemeClr val="bg1"/>
                </a:solidFill>
              </a:rPr>
              <a:t>Setiap</a:t>
            </a:r>
            <a:r>
              <a:rPr lang="en-US" sz="2400" b="1" dirty="0" smtClean="0">
                <a:solidFill>
                  <a:schemeClr val="bg1"/>
                </a:solidFill>
              </a:rPr>
              <a:t> device </a:t>
            </a:r>
            <a:r>
              <a:rPr lang="en-US" sz="2400" b="1" i="1" dirty="0" smtClean="0">
                <a:solidFill>
                  <a:schemeClr val="bg1"/>
                </a:solidFill>
              </a:rPr>
              <a:t>controller</a:t>
            </a:r>
            <a:r>
              <a:rPr lang="en-US" sz="2400" b="1" dirty="0" smtClean="0">
                <a:solidFill>
                  <a:schemeClr val="bg1"/>
                </a:solidFill>
              </a:rPr>
              <a:t> </a:t>
            </a:r>
            <a:r>
              <a:rPr lang="en-US" sz="2400" b="1" dirty="0" err="1" smtClean="0">
                <a:solidFill>
                  <a:schemeClr val="bg1"/>
                </a:solidFill>
              </a:rPr>
              <a:t>bertugas</a:t>
            </a:r>
            <a:r>
              <a:rPr lang="en-US" sz="2400" b="1" dirty="0" smtClean="0">
                <a:solidFill>
                  <a:schemeClr val="bg1"/>
                </a:solidFill>
              </a:rPr>
              <a:t> </a:t>
            </a:r>
            <a:r>
              <a:rPr lang="en-US" sz="2400" b="1" dirty="0" err="1" smtClean="0">
                <a:solidFill>
                  <a:schemeClr val="bg1"/>
                </a:solidFill>
              </a:rPr>
              <a:t>mengatur</a:t>
            </a:r>
            <a:r>
              <a:rPr lang="en-US" sz="2400" b="1" dirty="0" smtClean="0">
                <a:solidFill>
                  <a:schemeClr val="bg1"/>
                </a:solidFill>
              </a:rPr>
              <a:t> </a:t>
            </a:r>
            <a:r>
              <a:rPr lang="en-US" sz="2400" b="1" dirty="0" err="1" smtClean="0">
                <a:solidFill>
                  <a:schemeClr val="bg1"/>
                </a:solidFill>
              </a:rPr>
              <a:t>perangkat</a:t>
            </a:r>
            <a:r>
              <a:rPr lang="en-US" sz="2400" b="1" dirty="0" smtClean="0">
                <a:solidFill>
                  <a:schemeClr val="bg1"/>
                </a:solidFill>
              </a:rPr>
              <a:t> yang </a:t>
            </a:r>
            <a:r>
              <a:rPr lang="en-US" sz="2400" b="1" dirty="0" err="1" smtClean="0">
                <a:solidFill>
                  <a:schemeClr val="bg1"/>
                </a:solidFill>
              </a:rPr>
              <a:t>tertentu</a:t>
            </a:r>
            <a:r>
              <a:rPr lang="en-US" sz="2400" b="1" dirty="0" smtClean="0">
                <a:solidFill>
                  <a:schemeClr val="bg1"/>
                </a:solidFill>
              </a:rPr>
              <a:t> (</a:t>
            </a:r>
            <a:r>
              <a:rPr lang="en-US" sz="2400" b="1" dirty="0" err="1" smtClean="0">
                <a:solidFill>
                  <a:schemeClr val="bg1"/>
                </a:solidFill>
              </a:rPr>
              <a:t>contohnya</a:t>
            </a:r>
            <a:r>
              <a:rPr lang="en-US" sz="2400" b="1" dirty="0" smtClean="0">
                <a:solidFill>
                  <a:schemeClr val="bg1"/>
                </a:solidFill>
              </a:rPr>
              <a:t> </a:t>
            </a:r>
            <a:r>
              <a:rPr lang="en-US" sz="2400" b="1" i="1" dirty="0" smtClean="0">
                <a:solidFill>
                  <a:schemeClr val="bg1"/>
                </a:solidFill>
              </a:rPr>
              <a:t>disk drive</a:t>
            </a:r>
            <a:r>
              <a:rPr lang="en-US" sz="2400" b="1" dirty="0" smtClean="0">
                <a:solidFill>
                  <a:schemeClr val="bg1"/>
                </a:solidFill>
              </a:rPr>
              <a:t>, </a:t>
            </a:r>
            <a:r>
              <a:rPr lang="en-US" sz="2400" b="1" i="1" dirty="0" smtClean="0">
                <a:solidFill>
                  <a:schemeClr val="bg1"/>
                </a:solidFill>
              </a:rPr>
              <a:t>audio device</a:t>
            </a:r>
            <a:r>
              <a:rPr lang="en-US" sz="2400" b="1" dirty="0" smtClean="0">
                <a:solidFill>
                  <a:schemeClr val="bg1"/>
                </a:solidFill>
              </a:rPr>
              <a:t>, </a:t>
            </a:r>
            <a:r>
              <a:rPr lang="en-US" sz="2400" b="1" dirty="0" err="1" smtClean="0">
                <a:solidFill>
                  <a:schemeClr val="bg1"/>
                </a:solidFill>
              </a:rPr>
              <a:t>dan</a:t>
            </a:r>
            <a:r>
              <a:rPr lang="en-US" sz="2400" b="1" dirty="0" smtClean="0">
                <a:solidFill>
                  <a:schemeClr val="bg1"/>
                </a:solidFill>
              </a:rPr>
              <a:t> </a:t>
            </a:r>
            <a:r>
              <a:rPr lang="en-US" sz="2400" b="1" i="1" dirty="0" smtClean="0">
                <a:solidFill>
                  <a:schemeClr val="bg1"/>
                </a:solidFill>
              </a:rPr>
              <a:t>video display</a:t>
            </a:r>
            <a:r>
              <a:rPr lang="en-US" sz="2400" b="1" dirty="0" smtClean="0">
                <a:solidFill>
                  <a:schemeClr val="bg1"/>
                </a:solidFill>
              </a:rPr>
              <a:t>). CPU </a:t>
            </a:r>
            <a:r>
              <a:rPr lang="en-US" sz="2400" b="1" dirty="0" err="1" smtClean="0">
                <a:solidFill>
                  <a:schemeClr val="bg1"/>
                </a:solidFill>
              </a:rPr>
              <a:t>dan</a:t>
            </a:r>
            <a:r>
              <a:rPr lang="en-US" sz="2400" b="1" dirty="0" smtClean="0">
                <a:solidFill>
                  <a:schemeClr val="bg1"/>
                </a:solidFill>
              </a:rPr>
              <a:t> </a:t>
            </a:r>
            <a:r>
              <a:rPr lang="en-US" sz="2400" b="1" i="1" dirty="0" smtClean="0">
                <a:solidFill>
                  <a:schemeClr val="bg1"/>
                </a:solidFill>
              </a:rPr>
              <a:t>device controller </a:t>
            </a:r>
            <a:r>
              <a:rPr lang="en-US" sz="2400" b="1" dirty="0" err="1" smtClean="0">
                <a:solidFill>
                  <a:schemeClr val="bg1"/>
                </a:solidFill>
              </a:rPr>
              <a:t>dapat</a:t>
            </a:r>
            <a:r>
              <a:rPr lang="en-US" sz="2400" b="1" dirty="0" smtClean="0">
                <a:solidFill>
                  <a:schemeClr val="bg1"/>
                </a:solidFill>
              </a:rPr>
              <a:t> </a:t>
            </a:r>
            <a:r>
              <a:rPr lang="en-US" sz="2400" b="1" dirty="0" err="1" smtClean="0">
                <a:solidFill>
                  <a:schemeClr val="bg1"/>
                </a:solidFill>
              </a:rPr>
              <a:t>dijalankan</a:t>
            </a:r>
            <a:r>
              <a:rPr lang="en-US" sz="2400" b="1" dirty="0" smtClean="0">
                <a:solidFill>
                  <a:schemeClr val="bg1"/>
                </a:solidFill>
              </a:rPr>
              <a:t> </a:t>
            </a:r>
            <a:r>
              <a:rPr lang="en-US" sz="2400" b="1" dirty="0" err="1" smtClean="0">
                <a:solidFill>
                  <a:schemeClr val="bg1"/>
                </a:solidFill>
              </a:rPr>
              <a:t>secara</a:t>
            </a:r>
            <a:r>
              <a:rPr lang="en-US" sz="2400" b="1" dirty="0" smtClean="0">
                <a:solidFill>
                  <a:schemeClr val="bg1"/>
                </a:solidFill>
              </a:rPr>
              <a:t> </a:t>
            </a:r>
            <a:r>
              <a:rPr lang="en-US" sz="2400" b="1" dirty="0" err="1" smtClean="0">
                <a:solidFill>
                  <a:schemeClr val="bg1"/>
                </a:solidFill>
              </a:rPr>
              <a:t>bersamaan</a:t>
            </a:r>
            <a:r>
              <a:rPr lang="en-US" sz="2400" b="1" dirty="0" smtClean="0">
                <a:solidFill>
                  <a:schemeClr val="bg1"/>
                </a:solidFill>
              </a:rPr>
              <a:t>, </a:t>
            </a:r>
            <a:r>
              <a:rPr lang="en-US" sz="2400" b="1" dirty="0" err="1" smtClean="0">
                <a:solidFill>
                  <a:schemeClr val="bg1"/>
                </a:solidFill>
              </a:rPr>
              <a:t>namun</a:t>
            </a:r>
            <a:r>
              <a:rPr lang="en-US" sz="2400" b="1" dirty="0" smtClean="0">
                <a:solidFill>
                  <a:schemeClr val="bg1"/>
                </a:solidFill>
              </a:rPr>
              <a:t> </a:t>
            </a:r>
            <a:r>
              <a:rPr lang="en-US" sz="2400" b="1" dirty="0" err="1" smtClean="0">
                <a:solidFill>
                  <a:schemeClr val="bg1"/>
                </a:solidFill>
              </a:rPr>
              <a:t>demikian</a:t>
            </a:r>
            <a:r>
              <a:rPr lang="en-US" sz="2400" b="1" dirty="0" smtClean="0">
                <a:solidFill>
                  <a:schemeClr val="bg1"/>
                </a:solidFill>
              </a:rPr>
              <a:t> </a:t>
            </a:r>
            <a:r>
              <a:rPr lang="en-US" sz="2400" b="1" dirty="0" err="1" smtClean="0">
                <a:solidFill>
                  <a:schemeClr val="bg1"/>
                </a:solidFill>
              </a:rPr>
              <a:t>diperlukan</a:t>
            </a:r>
            <a:r>
              <a:rPr lang="en-US" sz="2400" b="1" dirty="0" smtClean="0">
                <a:solidFill>
                  <a:schemeClr val="bg1"/>
                </a:solidFill>
              </a:rPr>
              <a:t> </a:t>
            </a:r>
            <a:r>
              <a:rPr lang="en-US" sz="2400" b="1" dirty="0" err="1" smtClean="0">
                <a:solidFill>
                  <a:schemeClr val="bg1"/>
                </a:solidFill>
              </a:rPr>
              <a:t>mekanisme</a:t>
            </a:r>
            <a:r>
              <a:rPr lang="en-US" sz="2400" b="1" dirty="0" smtClean="0">
                <a:solidFill>
                  <a:schemeClr val="bg1"/>
                </a:solidFill>
              </a:rPr>
              <a:t> </a:t>
            </a:r>
            <a:r>
              <a:rPr lang="en-US" sz="2400" b="1" dirty="0" err="1" smtClean="0">
                <a:solidFill>
                  <a:schemeClr val="bg1"/>
                </a:solidFill>
              </a:rPr>
              <a:t>sinkronisasi</a:t>
            </a:r>
            <a:r>
              <a:rPr lang="en-US" sz="2400" b="1" dirty="0" smtClean="0">
                <a:solidFill>
                  <a:schemeClr val="bg1"/>
                </a:solidFill>
              </a:rPr>
              <a:t> </a:t>
            </a:r>
            <a:r>
              <a:rPr lang="en-US" sz="2400" b="1" dirty="0" err="1" smtClean="0">
                <a:solidFill>
                  <a:schemeClr val="bg1"/>
                </a:solidFill>
              </a:rPr>
              <a:t>untuk</a:t>
            </a:r>
            <a:r>
              <a:rPr lang="en-US" sz="2400" b="1" dirty="0" smtClean="0">
                <a:solidFill>
                  <a:schemeClr val="bg1"/>
                </a:solidFill>
              </a:rPr>
              <a:t> </a:t>
            </a:r>
            <a:r>
              <a:rPr lang="en-US" sz="2400" b="1" dirty="0" err="1" smtClean="0">
                <a:solidFill>
                  <a:schemeClr val="bg1"/>
                </a:solidFill>
              </a:rPr>
              <a:t>mengatur</a:t>
            </a:r>
            <a:r>
              <a:rPr lang="en-US" sz="2400" b="1" dirty="0" smtClean="0">
                <a:solidFill>
                  <a:schemeClr val="bg1"/>
                </a:solidFill>
              </a:rPr>
              <a:t> </a:t>
            </a:r>
            <a:r>
              <a:rPr lang="en-US" sz="2400" b="1" dirty="0" err="1" smtClean="0">
                <a:solidFill>
                  <a:schemeClr val="bg1"/>
                </a:solidFill>
              </a:rPr>
              <a:t>akses</a:t>
            </a:r>
            <a:r>
              <a:rPr lang="en-US" sz="2400" b="1" dirty="0" smtClean="0">
                <a:solidFill>
                  <a:schemeClr val="bg1"/>
                </a:solidFill>
              </a:rPr>
              <a:t> </a:t>
            </a:r>
            <a:r>
              <a:rPr lang="en-US" sz="2400" b="1" dirty="0" err="1" smtClean="0">
                <a:solidFill>
                  <a:schemeClr val="bg1"/>
                </a:solidFill>
              </a:rPr>
              <a:t>ke</a:t>
            </a:r>
            <a:r>
              <a:rPr lang="en-US" sz="2400" b="1" dirty="0" smtClean="0">
                <a:solidFill>
                  <a:schemeClr val="bg1"/>
                </a:solidFill>
              </a:rPr>
              <a:t> </a:t>
            </a:r>
            <a:r>
              <a:rPr lang="en-US" sz="2400" b="1" dirty="0" err="1" smtClean="0">
                <a:solidFill>
                  <a:schemeClr val="bg1"/>
                </a:solidFill>
              </a:rPr>
              <a:t>memori</a:t>
            </a:r>
            <a:endParaRPr lang="en-US" sz="2400" b="1" dirty="0">
              <a:solidFill>
                <a:schemeClr val="bg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143000"/>
          </a:xfrm>
        </p:spPr>
        <p:txBody>
          <a:bodyPr>
            <a:normAutofit/>
          </a:bodyPr>
          <a:lstStyle/>
          <a:p>
            <a:pPr algn="l"/>
            <a:r>
              <a:rPr lang="en-US" sz="3600" b="1" dirty="0" smtClean="0">
                <a:latin typeface="Bell MT" pitchFamily="18" charset="0"/>
              </a:rPr>
              <a:t> STRUKTUR   I/O</a:t>
            </a:r>
            <a:endParaRPr lang="en-US" sz="3600" b="1" dirty="0">
              <a:latin typeface="Bell MT" pitchFamily="18" charset="0"/>
            </a:endParaRPr>
          </a:p>
        </p:txBody>
      </p:sp>
      <p:sp>
        <p:nvSpPr>
          <p:cNvPr id="3" name="Content Placeholder 2"/>
          <p:cNvSpPr>
            <a:spLocks noGrp="1"/>
          </p:cNvSpPr>
          <p:nvPr>
            <p:ph idx="1"/>
          </p:nvPr>
        </p:nvSpPr>
        <p:spPr>
          <a:xfrm>
            <a:off x="457200" y="2209800"/>
            <a:ext cx="8229600" cy="3916363"/>
          </a:xfrm>
        </p:spPr>
        <p:txBody>
          <a:bodyPr>
            <a:normAutofit/>
          </a:bodyPr>
          <a:lstStyle/>
          <a:p>
            <a:r>
              <a:rPr lang="en-US" sz="2400" b="1" dirty="0" err="1" smtClean="0">
                <a:solidFill>
                  <a:schemeClr val="bg1"/>
                </a:solidFill>
              </a:rPr>
              <a:t>Interupsi</a:t>
            </a:r>
            <a:r>
              <a:rPr lang="en-US" sz="2400" b="1" dirty="0" smtClean="0">
                <a:solidFill>
                  <a:schemeClr val="bg1"/>
                </a:solidFill>
              </a:rPr>
              <a:t> I/O</a:t>
            </a:r>
          </a:p>
          <a:p>
            <a:pPr algn="just">
              <a:buNone/>
            </a:pPr>
            <a:r>
              <a:rPr lang="en-US" sz="2400" b="1" dirty="0" smtClean="0">
                <a:solidFill>
                  <a:schemeClr val="bg1"/>
                </a:solidFill>
              </a:rPr>
              <a:t>	</a:t>
            </a:r>
            <a:r>
              <a:rPr lang="en-US" sz="2400" b="1" dirty="0" err="1" smtClean="0">
                <a:solidFill>
                  <a:schemeClr val="bg1"/>
                </a:solidFill>
              </a:rPr>
              <a:t>Untuk</a:t>
            </a:r>
            <a:r>
              <a:rPr lang="en-US" sz="2400" b="1" dirty="0" smtClean="0">
                <a:solidFill>
                  <a:schemeClr val="bg1"/>
                </a:solidFill>
              </a:rPr>
              <a:t> </a:t>
            </a:r>
            <a:r>
              <a:rPr lang="en-US" sz="2400" b="1" dirty="0" err="1" smtClean="0">
                <a:solidFill>
                  <a:schemeClr val="bg1"/>
                </a:solidFill>
              </a:rPr>
              <a:t>memulai</a:t>
            </a:r>
            <a:r>
              <a:rPr lang="en-US" sz="2400" b="1" dirty="0" smtClean="0">
                <a:solidFill>
                  <a:schemeClr val="bg1"/>
                </a:solidFill>
              </a:rPr>
              <a:t> </a:t>
            </a:r>
            <a:r>
              <a:rPr lang="en-US" sz="2400" b="1" dirty="0" err="1" smtClean="0">
                <a:solidFill>
                  <a:schemeClr val="bg1"/>
                </a:solidFill>
              </a:rPr>
              <a:t>operasi</a:t>
            </a:r>
            <a:r>
              <a:rPr lang="en-US" sz="2400" b="1" dirty="0" smtClean="0">
                <a:solidFill>
                  <a:schemeClr val="bg1"/>
                </a:solidFill>
              </a:rPr>
              <a:t> I/O, CPU me-load register yang </a:t>
            </a:r>
            <a:r>
              <a:rPr lang="en-US" sz="2400" b="1" dirty="0" err="1" smtClean="0">
                <a:solidFill>
                  <a:schemeClr val="bg1"/>
                </a:solidFill>
              </a:rPr>
              <a:t>bersesuaian</a:t>
            </a:r>
            <a:r>
              <a:rPr lang="en-US" sz="2400" b="1" dirty="0" smtClean="0">
                <a:solidFill>
                  <a:schemeClr val="bg1"/>
                </a:solidFill>
              </a:rPr>
              <a:t> </a:t>
            </a:r>
            <a:r>
              <a:rPr lang="en-US" sz="2400" b="1" dirty="0" err="1" smtClean="0">
                <a:solidFill>
                  <a:schemeClr val="bg1"/>
                </a:solidFill>
              </a:rPr>
              <a:t>ke</a:t>
            </a:r>
            <a:r>
              <a:rPr lang="en-US" sz="2400" b="1" dirty="0" smtClean="0">
                <a:solidFill>
                  <a:schemeClr val="bg1"/>
                </a:solidFill>
              </a:rPr>
              <a:t> </a:t>
            </a:r>
            <a:r>
              <a:rPr lang="en-US" sz="2400" b="1" i="1" dirty="0" smtClean="0">
                <a:solidFill>
                  <a:schemeClr val="bg1"/>
                </a:solidFill>
              </a:rPr>
              <a:t>device controller</a:t>
            </a:r>
            <a:r>
              <a:rPr lang="en-US" sz="2400" b="1" dirty="0" smtClean="0">
                <a:solidFill>
                  <a:schemeClr val="bg1"/>
                </a:solidFill>
              </a:rPr>
              <a:t>. </a:t>
            </a:r>
            <a:r>
              <a:rPr lang="en-US" sz="2400" b="1" dirty="0" err="1" smtClean="0">
                <a:solidFill>
                  <a:schemeClr val="bg1"/>
                </a:solidFill>
              </a:rPr>
              <a:t>Sebaliknya</a:t>
            </a:r>
            <a:r>
              <a:rPr lang="en-US" sz="2400" b="1" dirty="0" smtClean="0">
                <a:solidFill>
                  <a:schemeClr val="bg1"/>
                </a:solidFill>
              </a:rPr>
              <a:t> </a:t>
            </a:r>
            <a:r>
              <a:rPr lang="en-US" sz="2400" b="1" i="1" dirty="0" smtClean="0">
                <a:solidFill>
                  <a:schemeClr val="bg1"/>
                </a:solidFill>
              </a:rPr>
              <a:t>device controller </a:t>
            </a:r>
            <a:r>
              <a:rPr lang="en-US" sz="2400" b="1" dirty="0" err="1" smtClean="0">
                <a:solidFill>
                  <a:schemeClr val="bg1"/>
                </a:solidFill>
              </a:rPr>
              <a:t>memeriksa</a:t>
            </a:r>
            <a:r>
              <a:rPr lang="en-US" sz="2400" b="1" dirty="0" smtClean="0">
                <a:solidFill>
                  <a:schemeClr val="bg1"/>
                </a:solidFill>
              </a:rPr>
              <a:t> </a:t>
            </a:r>
            <a:r>
              <a:rPr lang="en-US" sz="2400" b="1" dirty="0" err="1" smtClean="0">
                <a:solidFill>
                  <a:schemeClr val="bg1"/>
                </a:solidFill>
              </a:rPr>
              <a:t>isi</a:t>
            </a:r>
            <a:r>
              <a:rPr lang="en-US" sz="2400" b="1" dirty="0" smtClean="0">
                <a:solidFill>
                  <a:schemeClr val="bg1"/>
                </a:solidFill>
              </a:rPr>
              <a:t> register </a:t>
            </a:r>
            <a:r>
              <a:rPr lang="en-US" sz="2400" b="1" dirty="0" err="1" smtClean="0">
                <a:solidFill>
                  <a:schemeClr val="bg1"/>
                </a:solidFill>
              </a:rPr>
              <a:t>untuk</a:t>
            </a:r>
            <a:r>
              <a:rPr lang="en-US" sz="2400" b="1" dirty="0" smtClean="0">
                <a:solidFill>
                  <a:schemeClr val="bg1"/>
                </a:solidFill>
              </a:rPr>
              <a:t> </a:t>
            </a:r>
            <a:r>
              <a:rPr lang="en-US" sz="2400" b="1" dirty="0" err="1" smtClean="0">
                <a:solidFill>
                  <a:schemeClr val="bg1"/>
                </a:solidFill>
              </a:rPr>
              <a:t>kemudian</a:t>
            </a:r>
            <a:r>
              <a:rPr lang="en-US" sz="2400" b="1" dirty="0" smtClean="0">
                <a:solidFill>
                  <a:schemeClr val="bg1"/>
                </a:solidFill>
              </a:rPr>
              <a:t> </a:t>
            </a:r>
            <a:r>
              <a:rPr lang="en-US" sz="2400" b="1" dirty="0" err="1" smtClean="0">
                <a:solidFill>
                  <a:schemeClr val="bg1"/>
                </a:solidFill>
              </a:rPr>
              <a:t>menentukan</a:t>
            </a:r>
            <a:r>
              <a:rPr lang="en-US" sz="2400" b="1" dirty="0" smtClean="0">
                <a:solidFill>
                  <a:schemeClr val="bg1"/>
                </a:solidFill>
              </a:rPr>
              <a:t> </a:t>
            </a:r>
            <a:r>
              <a:rPr lang="en-US" sz="2400" b="1" dirty="0" err="1" smtClean="0">
                <a:solidFill>
                  <a:schemeClr val="bg1"/>
                </a:solidFill>
              </a:rPr>
              <a:t>operasi</a:t>
            </a:r>
            <a:r>
              <a:rPr lang="en-US" sz="2400" b="1" dirty="0" smtClean="0">
                <a:solidFill>
                  <a:schemeClr val="bg1"/>
                </a:solidFill>
              </a:rPr>
              <a:t> </a:t>
            </a:r>
            <a:r>
              <a:rPr lang="en-US" sz="2400" b="1" dirty="0" err="1" smtClean="0">
                <a:solidFill>
                  <a:schemeClr val="bg1"/>
                </a:solidFill>
              </a:rPr>
              <a:t>apa</a:t>
            </a:r>
            <a:r>
              <a:rPr lang="en-US" sz="2400" b="1" dirty="0" smtClean="0">
                <a:solidFill>
                  <a:schemeClr val="bg1"/>
                </a:solidFill>
              </a:rPr>
              <a:t> yang </a:t>
            </a:r>
            <a:r>
              <a:rPr lang="en-US" sz="2400" b="1" dirty="0" err="1" smtClean="0">
                <a:solidFill>
                  <a:schemeClr val="bg1"/>
                </a:solidFill>
              </a:rPr>
              <a:t>harus</a:t>
            </a:r>
            <a:r>
              <a:rPr lang="en-US" sz="2400" b="1" dirty="0" smtClean="0">
                <a:solidFill>
                  <a:schemeClr val="bg1"/>
                </a:solidFill>
              </a:rPr>
              <a:t> </a:t>
            </a:r>
            <a:r>
              <a:rPr lang="en-US" sz="2400" b="1" dirty="0" err="1" smtClean="0">
                <a:solidFill>
                  <a:schemeClr val="bg1"/>
                </a:solidFill>
              </a:rPr>
              <a:t>dilakukan</a:t>
            </a:r>
            <a:r>
              <a:rPr lang="en-US" sz="2400" b="1" dirty="0" smtClean="0">
                <a:solidFill>
                  <a:schemeClr val="bg1"/>
                </a:solidFill>
              </a:rPr>
              <a:t>. </a:t>
            </a:r>
            <a:r>
              <a:rPr lang="en-US" sz="2400" b="1" dirty="0" err="1" smtClean="0">
                <a:solidFill>
                  <a:schemeClr val="bg1"/>
                </a:solidFill>
              </a:rPr>
              <a:t>Pada</a:t>
            </a:r>
            <a:r>
              <a:rPr lang="en-US" sz="2400" b="1" dirty="0" smtClean="0">
                <a:solidFill>
                  <a:schemeClr val="bg1"/>
                </a:solidFill>
              </a:rPr>
              <a:t> </a:t>
            </a:r>
            <a:r>
              <a:rPr lang="en-US" sz="2400" b="1" dirty="0" err="1" smtClean="0">
                <a:solidFill>
                  <a:schemeClr val="bg1"/>
                </a:solidFill>
              </a:rPr>
              <a:t>saat</a:t>
            </a:r>
            <a:r>
              <a:rPr lang="en-US" sz="2400" b="1" dirty="0" smtClean="0">
                <a:solidFill>
                  <a:schemeClr val="bg1"/>
                </a:solidFill>
              </a:rPr>
              <a:t> </a:t>
            </a:r>
            <a:r>
              <a:rPr lang="en-US" sz="2400" b="1" dirty="0" err="1" smtClean="0">
                <a:solidFill>
                  <a:schemeClr val="bg1"/>
                </a:solidFill>
              </a:rPr>
              <a:t>operasi</a:t>
            </a:r>
            <a:r>
              <a:rPr lang="en-US" sz="2400" b="1" dirty="0" smtClean="0">
                <a:solidFill>
                  <a:schemeClr val="bg1"/>
                </a:solidFill>
              </a:rPr>
              <a:t> I/O </a:t>
            </a:r>
            <a:r>
              <a:rPr lang="en-US" sz="2400" b="1" dirty="0" err="1" smtClean="0">
                <a:solidFill>
                  <a:schemeClr val="bg1"/>
                </a:solidFill>
              </a:rPr>
              <a:t>dijalankan</a:t>
            </a:r>
            <a:r>
              <a:rPr lang="en-US" sz="2400" b="1" dirty="0" smtClean="0">
                <a:solidFill>
                  <a:schemeClr val="bg1"/>
                </a:solidFill>
              </a:rPr>
              <a:t> </a:t>
            </a:r>
            <a:r>
              <a:rPr lang="en-US" sz="2400" b="1" dirty="0" err="1" smtClean="0">
                <a:solidFill>
                  <a:schemeClr val="bg1"/>
                </a:solidFill>
              </a:rPr>
              <a:t>ada</a:t>
            </a:r>
            <a:r>
              <a:rPr lang="en-US" sz="2400" b="1" dirty="0" smtClean="0">
                <a:solidFill>
                  <a:schemeClr val="bg1"/>
                </a:solidFill>
              </a:rPr>
              <a:t> </a:t>
            </a:r>
            <a:r>
              <a:rPr lang="en-US" sz="2400" b="1" dirty="0" err="1" smtClean="0">
                <a:solidFill>
                  <a:schemeClr val="bg1"/>
                </a:solidFill>
              </a:rPr>
              <a:t>dua</a:t>
            </a:r>
            <a:r>
              <a:rPr lang="en-US" sz="2400" b="1" dirty="0" smtClean="0">
                <a:solidFill>
                  <a:schemeClr val="bg1"/>
                </a:solidFill>
              </a:rPr>
              <a:t> </a:t>
            </a:r>
            <a:r>
              <a:rPr lang="en-US" sz="2400" b="1" dirty="0" err="1" smtClean="0">
                <a:solidFill>
                  <a:schemeClr val="bg1"/>
                </a:solidFill>
              </a:rPr>
              <a:t>kemungkinan</a:t>
            </a:r>
            <a:r>
              <a:rPr lang="en-US" sz="2400" b="1" dirty="0" smtClean="0">
                <a:solidFill>
                  <a:schemeClr val="bg1"/>
                </a:solidFill>
              </a:rPr>
              <a:t>, </a:t>
            </a:r>
            <a:r>
              <a:rPr lang="en-US" sz="2400" b="1" dirty="0" err="1" smtClean="0">
                <a:solidFill>
                  <a:schemeClr val="bg1"/>
                </a:solidFill>
              </a:rPr>
              <a:t>yaitu</a:t>
            </a:r>
            <a:r>
              <a:rPr lang="en-US" sz="2400" b="1" dirty="0" smtClean="0">
                <a:solidFill>
                  <a:schemeClr val="bg1"/>
                </a:solidFill>
              </a:rPr>
              <a:t> </a:t>
            </a:r>
            <a:r>
              <a:rPr lang="en-US" sz="2400" b="1" i="1" dirty="0" smtClean="0">
                <a:solidFill>
                  <a:schemeClr val="bg1"/>
                </a:solidFill>
              </a:rPr>
              <a:t>synchronous</a:t>
            </a:r>
            <a:r>
              <a:rPr lang="en-US" sz="2400" b="1" dirty="0" smtClean="0">
                <a:solidFill>
                  <a:schemeClr val="bg1"/>
                </a:solidFill>
              </a:rPr>
              <a:t> I/O </a:t>
            </a:r>
            <a:r>
              <a:rPr lang="en-US" sz="2400" b="1" dirty="0" err="1" smtClean="0">
                <a:solidFill>
                  <a:schemeClr val="bg1"/>
                </a:solidFill>
              </a:rPr>
              <a:t>dan</a:t>
            </a:r>
            <a:r>
              <a:rPr lang="en-US" sz="2400" b="1" dirty="0" smtClean="0">
                <a:solidFill>
                  <a:schemeClr val="bg1"/>
                </a:solidFill>
              </a:rPr>
              <a:t> </a:t>
            </a:r>
            <a:r>
              <a:rPr lang="en-US" sz="2400" b="1" i="1" dirty="0" smtClean="0">
                <a:solidFill>
                  <a:schemeClr val="bg1"/>
                </a:solidFill>
              </a:rPr>
              <a:t>asynchronous</a:t>
            </a:r>
            <a:r>
              <a:rPr lang="en-US" sz="2400" b="1" dirty="0" smtClean="0">
                <a:solidFill>
                  <a:schemeClr val="bg1"/>
                </a:solidFill>
              </a:rPr>
              <a:t> I/O.</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168</TotalTime>
  <Words>340</Words>
  <Application>Microsoft Office PowerPoint</Application>
  <PresentationFormat>On-screen Show (4:3)</PresentationFormat>
  <Paragraphs>52</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PENGANTAR SISTEM OPERASI</vt:lpstr>
      <vt:lpstr>DEFINISI</vt:lpstr>
      <vt:lpstr>LEVEL OS</vt:lpstr>
      <vt:lpstr>JENIS-JENIS OS POPULAR</vt:lpstr>
      <vt:lpstr>SEJARAH SISTEM OPERASI (versi Tanenbaum)</vt:lpstr>
      <vt:lpstr>Cont</vt:lpstr>
      <vt:lpstr>STRUKTUR KOMPUTER</vt:lpstr>
      <vt:lpstr>SISTEM OPERASI KOMPUTER</vt:lpstr>
      <vt:lpstr> STRUKTUR   I/O</vt:lpstr>
      <vt:lpstr>CONT</vt:lpstr>
      <vt:lpstr>STRUKTUR PENYIMPANAN</vt:lpstr>
      <vt:lpstr>CONT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PENGANTAR SISTEM OPERASI</dc:title>
  <dc:creator>Alqorni</dc:creator>
  <cp:lastModifiedBy>Alqorni</cp:lastModifiedBy>
  <cp:revision>38</cp:revision>
  <dcterms:created xsi:type="dcterms:W3CDTF">2017-03-07T01:38:04Z</dcterms:created>
  <dcterms:modified xsi:type="dcterms:W3CDTF">2017-03-09T02:19:18Z</dcterms:modified>
</cp:coreProperties>
</file>