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03" r:id="rId1"/>
  </p:sldMasterIdLst>
  <p:notesMasterIdLst>
    <p:notesMasterId r:id="rId26"/>
  </p:notesMasterIdLst>
  <p:handoutMasterIdLst>
    <p:handoutMasterId r:id="rId27"/>
  </p:handoutMasterIdLst>
  <p:sldIdLst>
    <p:sldId id="297" r:id="rId2"/>
    <p:sldId id="387" r:id="rId3"/>
    <p:sldId id="319" r:id="rId4"/>
    <p:sldId id="320" r:id="rId5"/>
    <p:sldId id="389" r:id="rId6"/>
    <p:sldId id="391" r:id="rId7"/>
    <p:sldId id="321" r:id="rId8"/>
    <p:sldId id="385" r:id="rId9"/>
    <p:sldId id="392" r:id="rId10"/>
    <p:sldId id="393" r:id="rId11"/>
    <p:sldId id="323" r:id="rId12"/>
    <p:sldId id="325" r:id="rId13"/>
    <p:sldId id="326" r:id="rId14"/>
    <p:sldId id="327" r:id="rId15"/>
    <p:sldId id="328" r:id="rId16"/>
    <p:sldId id="375" r:id="rId17"/>
    <p:sldId id="329" r:id="rId18"/>
    <p:sldId id="388" r:id="rId19"/>
    <p:sldId id="333" r:id="rId20"/>
    <p:sldId id="334" r:id="rId21"/>
    <p:sldId id="335" r:id="rId22"/>
    <p:sldId id="336" r:id="rId23"/>
    <p:sldId id="331" r:id="rId24"/>
    <p:sldId id="39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48" autoAdjust="0"/>
  </p:normalViewPr>
  <p:slideViewPr>
    <p:cSldViewPr>
      <p:cViewPr varScale="1">
        <p:scale>
          <a:sx n="66" d="100"/>
          <a:sy n="66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09307-7E11-4BB3-B875-C7577AB85B1E}" type="doc">
      <dgm:prSet loTypeId="urn:microsoft.com/office/officeart/2005/8/layout/b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30137C-6C95-4C99-A34A-807A9A09294E}">
      <dgm:prSet phldrT="[Text]" custT="1"/>
      <dgm:spPr/>
      <dgm:t>
        <a:bodyPr/>
        <a:lstStyle/>
        <a:p>
          <a:r>
            <a:rPr lang="en-US" sz="4800" dirty="0" err="1" smtClean="0"/>
            <a:t>Aljabar</a:t>
          </a:r>
          <a:endParaRPr lang="en-US" sz="4800" dirty="0"/>
        </a:p>
      </dgm:t>
    </dgm:pt>
    <dgm:pt modelId="{C03F02E6-1D7A-4353-8B00-EB3A56E1DC27}" type="parTrans" cxnId="{CDCEA0A2-FEC7-4404-80B4-843897BC7651}">
      <dgm:prSet/>
      <dgm:spPr/>
      <dgm:t>
        <a:bodyPr/>
        <a:lstStyle/>
        <a:p>
          <a:endParaRPr lang="en-US"/>
        </a:p>
      </dgm:t>
    </dgm:pt>
    <dgm:pt modelId="{AB5B6CC1-E5E9-41AB-9519-BEF103B249C8}" type="sibTrans" cxnId="{CDCEA0A2-FEC7-4404-80B4-843897BC7651}">
      <dgm:prSet/>
      <dgm:spPr/>
      <dgm:t>
        <a:bodyPr/>
        <a:lstStyle/>
        <a:p>
          <a:endParaRPr lang="en-US"/>
        </a:p>
      </dgm:t>
    </dgm:pt>
    <dgm:pt modelId="{C001A188-D666-4C49-A536-B2DDAE943A2A}">
      <dgm:prSet phldrT="[Text]" custT="1"/>
      <dgm:spPr/>
      <dgm:t>
        <a:bodyPr/>
        <a:lstStyle/>
        <a:p>
          <a:endParaRPr lang="en-US" sz="2400" dirty="0"/>
        </a:p>
      </dgm:t>
    </dgm:pt>
    <dgm:pt modelId="{C0C0E1E2-2FBF-4CF3-BD4A-001AEDD1E344}" type="parTrans" cxnId="{B7402304-7186-4820-83CD-190117976A96}">
      <dgm:prSet/>
      <dgm:spPr/>
      <dgm:t>
        <a:bodyPr/>
        <a:lstStyle/>
        <a:p>
          <a:endParaRPr lang="en-US"/>
        </a:p>
      </dgm:t>
    </dgm:pt>
    <dgm:pt modelId="{8BBD6686-7BA4-4FA1-BC2F-204AD73FBD7D}" type="sibTrans" cxnId="{B7402304-7186-4820-83CD-190117976A96}">
      <dgm:prSet/>
      <dgm:spPr/>
      <dgm:t>
        <a:bodyPr/>
        <a:lstStyle/>
        <a:p>
          <a:endParaRPr lang="en-US"/>
        </a:p>
      </dgm:t>
    </dgm:pt>
    <dgm:pt modelId="{FDB6CD83-210F-4FBF-A07D-14A575F5783B}">
      <dgm:prSet phldrT="[Text]" custT="1"/>
      <dgm:spPr/>
      <dgm:t>
        <a:bodyPr/>
        <a:lstStyle/>
        <a:p>
          <a:r>
            <a:rPr lang="en-US" sz="2400" b="1" dirty="0" err="1" smtClean="0"/>
            <a:t>Contoh</a:t>
          </a:r>
          <a:r>
            <a:rPr lang="en-US" sz="2400" b="1" dirty="0" smtClean="0"/>
            <a:t> : </a:t>
          </a:r>
          <a:r>
            <a:rPr lang="en-US" sz="2400" b="1" dirty="0" err="1" smtClean="0"/>
            <a:t>fungsi</a:t>
          </a:r>
          <a:r>
            <a:rPr lang="en-US" sz="2400" b="1" dirty="0" smtClean="0"/>
            <a:t> f(</a:t>
          </a:r>
          <a:r>
            <a:rPr lang="en-US" sz="2400" b="1" dirty="0" err="1" smtClean="0"/>
            <a:t>x,y,z</a:t>
          </a:r>
          <a:r>
            <a:rPr lang="en-US" sz="2400" b="1" dirty="0" smtClean="0"/>
            <a:t>)=xyz’</a:t>
          </a:r>
          <a:endParaRPr lang="en-US" sz="2400" b="1" dirty="0"/>
        </a:p>
      </dgm:t>
    </dgm:pt>
    <dgm:pt modelId="{D210C636-540C-4D9C-89A3-6989D857B551}" type="parTrans" cxnId="{ED575192-5ECF-4042-862E-C99A602668B5}">
      <dgm:prSet/>
      <dgm:spPr/>
      <dgm:t>
        <a:bodyPr/>
        <a:lstStyle/>
        <a:p>
          <a:endParaRPr lang="en-US"/>
        </a:p>
      </dgm:t>
    </dgm:pt>
    <dgm:pt modelId="{B90A4FB0-B9D4-41B5-BC39-1652473B17A0}" type="sibTrans" cxnId="{ED575192-5ECF-4042-862E-C99A602668B5}">
      <dgm:prSet/>
      <dgm:spPr/>
      <dgm:t>
        <a:bodyPr/>
        <a:lstStyle/>
        <a:p>
          <a:endParaRPr lang="en-US"/>
        </a:p>
      </dgm:t>
    </dgm:pt>
    <dgm:pt modelId="{A5003393-6AE3-46C7-A420-42B3D9A32687}">
      <dgm:prSet phldrT="[Text]" custT="1"/>
      <dgm:spPr/>
      <dgm:t>
        <a:bodyPr/>
        <a:lstStyle/>
        <a:p>
          <a:r>
            <a:rPr lang="en-US" sz="4000" dirty="0" err="1" smtClean="0"/>
            <a:t>Tabel</a:t>
          </a:r>
          <a:r>
            <a:rPr lang="en-US" sz="4000" dirty="0" smtClean="0"/>
            <a:t> </a:t>
          </a:r>
          <a:r>
            <a:rPr lang="en-US" sz="4000" dirty="0" err="1" smtClean="0"/>
            <a:t>Kebenaran</a:t>
          </a:r>
          <a:endParaRPr lang="en-US" sz="4000" dirty="0"/>
        </a:p>
      </dgm:t>
    </dgm:pt>
    <dgm:pt modelId="{4C2C1F22-28EE-4CA4-8597-374B0F742E41}" type="parTrans" cxnId="{B619C8B0-5912-4C61-B719-570A4B8EE165}">
      <dgm:prSet/>
      <dgm:spPr/>
      <dgm:t>
        <a:bodyPr/>
        <a:lstStyle/>
        <a:p>
          <a:endParaRPr lang="en-US"/>
        </a:p>
      </dgm:t>
    </dgm:pt>
    <dgm:pt modelId="{6F663509-175E-4DA0-B177-AF3BC7E0EFDD}" type="sibTrans" cxnId="{B619C8B0-5912-4C61-B719-570A4B8EE165}">
      <dgm:prSet/>
      <dgm:spPr/>
      <dgm:t>
        <a:bodyPr/>
        <a:lstStyle/>
        <a:p>
          <a:endParaRPr lang="en-US"/>
        </a:p>
      </dgm:t>
    </dgm:pt>
    <dgm:pt modelId="{A839482F-4FC0-466D-8513-53CF7E6293F7}">
      <dgm:prSet phldrT="[Text]" custT="1"/>
      <dgm:spPr/>
      <dgm:t>
        <a:bodyPr/>
        <a:lstStyle/>
        <a:p>
          <a:r>
            <a:rPr lang="en-US" sz="2400" b="1" dirty="0" err="1" smtClean="0"/>
            <a:t>Contoh</a:t>
          </a:r>
          <a:r>
            <a:rPr lang="en-US" sz="2400" b="1" dirty="0" smtClean="0"/>
            <a:t> : </a:t>
          </a:r>
          <a:r>
            <a:rPr lang="en-US" sz="2400" b="1" dirty="0" err="1" smtClean="0"/>
            <a:t>fungsi</a:t>
          </a:r>
          <a:r>
            <a:rPr lang="en-US" sz="2400" b="1" dirty="0" smtClean="0"/>
            <a:t> f(</a:t>
          </a:r>
          <a:r>
            <a:rPr lang="en-US" sz="2400" b="1" dirty="0" err="1" smtClean="0"/>
            <a:t>x,y,z</a:t>
          </a:r>
          <a:r>
            <a:rPr lang="en-US" sz="2400" b="1" dirty="0" smtClean="0"/>
            <a:t>)=xyz’</a:t>
          </a:r>
          <a:endParaRPr lang="en-US" sz="2400" b="1" dirty="0"/>
        </a:p>
      </dgm:t>
    </dgm:pt>
    <dgm:pt modelId="{CD1C4CF4-B1F9-47A1-855E-5E8ABCCD2EFC}" type="parTrans" cxnId="{E469A0B5-CB9B-447E-A5C2-00A1940AB804}">
      <dgm:prSet/>
      <dgm:spPr/>
      <dgm:t>
        <a:bodyPr/>
        <a:lstStyle/>
        <a:p>
          <a:endParaRPr lang="en-US"/>
        </a:p>
      </dgm:t>
    </dgm:pt>
    <dgm:pt modelId="{DC9DC952-F0FF-430B-80E8-9B67D63336FF}" type="sibTrans" cxnId="{E469A0B5-CB9B-447E-A5C2-00A1940AB804}">
      <dgm:prSet/>
      <dgm:spPr/>
      <dgm:t>
        <a:bodyPr/>
        <a:lstStyle/>
        <a:p>
          <a:endParaRPr lang="en-US"/>
        </a:p>
      </dgm:t>
    </dgm:pt>
    <dgm:pt modelId="{A7565C73-AD77-42FF-A3EF-DE403A471B6C}">
      <dgm:prSet phldrT="[Text]" custT="1"/>
      <dgm:spPr/>
      <dgm:t>
        <a:bodyPr/>
        <a:lstStyle/>
        <a:p>
          <a:r>
            <a:rPr lang="en-US" sz="1800" b="0" dirty="0" err="1" smtClean="0"/>
            <a:t>Jumlah</a:t>
          </a:r>
          <a:r>
            <a:rPr lang="en-US" sz="1800" b="0" dirty="0" smtClean="0"/>
            <a:t> </a:t>
          </a:r>
          <a:r>
            <a:rPr lang="en-US" sz="1800" b="0" dirty="0" err="1" smtClean="0"/>
            <a:t>elemen</a:t>
          </a:r>
          <a:r>
            <a:rPr lang="en-US" sz="1800" b="0" dirty="0" smtClean="0"/>
            <a:t> </a:t>
          </a:r>
          <a:r>
            <a:rPr lang="en-US" sz="1800" b="0" dirty="0" err="1" smtClean="0"/>
            <a:t>dalam</a:t>
          </a:r>
          <a:r>
            <a:rPr lang="en-US" sz="1800" b="0" dirty="0" smtClean="0"/>
            <a:t> </a:t>
          </a:r>
          <a:r>
            <a:rPr lang="en-US" sz="1800" b="0" dirty="0" err="1" smtClean="0"/>
            <a:t>tabel</a:t>
          </a:r>
          <a:r>
            <a:rPr lang="en-US" sz="1800" b="0" dirty="0" smtClean="0"/>
            <a:t> </a:t>
          </a:r>
          <a:r>
            <a:rPr lang="en-US" sz="1800" b="0" dirty="0" err="1" smtClean="0"/>
            <a:t>kebenaran</a:t>
          </a:r>
          <a:r>
            <a:rPr lang="en-US" sz="1800" b="0" dirty="0" smtClean="0"/>
            <a:t> </a:t>
          </a:r>
          <a:r>
            <a:rPr lang="en-US" sz="1800" b="0" dirty="0" err="1" smtClean="0"/>
            <a:t>adalah</a:t>
          </a:r>
          <a:r>
            <a:rPr lang="en-US" sz="1800" b="0" dirty="0" smtClean="0"/>
            <a:t> </a:t>
          </a:r>
          <a:r>
            <a:rPr lang="en-US" sz="1800" b="0" dirty="0" err="1" smtClean="0"/>
            <a:t>jumlah</a:t>
          </a:r>
          <a:r>
            <a:rPr lang="en-US" sz="1800" b="0" dirty="0" smtClean="0"/>
            <a:t> </a:t>
          </a:r>
          <a:r>
            <a:rPr lang="en-US" sz="1800" b="0" dirty="0" err="1" smtClean="0"/>
            <a:t>kombinasi</a:t>
          </a:r>
          <a:r>
            <a:rPr lang="en-US" sz="1800" b="0" dirty="0" smtClean="0"/>
            <a:t> </a:t>
          </a:r>
          <a:r>
            <a:rPr lang="en-US" sz="1800" b="0" dirty="0" err="1" smtClean="0"/>
            <a:t>dari</a:t>
          </a:r>
          <a:r>
            <a:rPr lang="en-US" sz="1800" b="0" dirty="0" smtClean="0"/>
            <a:t> </a:t>
          </a:r>
          <a:r>
            <a:rPr lang="en-US" sz="1800" b="0" dirty="0" err="1" smtClean="0"/>
            <a:t>nilai-nilai</a:t>
          </a:r>
          <a:r>
            <a:rPr lang="en-US" sz="1800" b="0" dirty="0" smtClean="0"/>
            <a:t> </a:t>
          </a:r>
          <a:r>
            <a:rPr lang="en-US" sz="1800" b="0" dirty="0" err="1" smtClean="0"/>
            <a:t>variabelnya</a:t>
          </a:r>
          <a:r>
            <a:rPr lang="en-US" sz="1800" b="0" dirty="0" smtClean="0"/>
            <a:t>, </a:t>
          </a:r>
          <a:r>
            <a:rPr lang="en-US" sz="1800" b="0" dirty="0" err="1" smtClean="0"/>
            <a:t>yaitu</a:t>
          </a:r>
          <a:r>
            <a:rPr lang="en-US" sz="1800" b="0" dirty="0" smtClean="0"/>
            <a:t> </a:t>
          </a:r>
          <a:r>
            <a:rPr lang="en-US" sz="1800" b="0" err="1" smtClean="0"/>
            <a:t>sejumlah</a:t>
          </a:r>
          <a:r>
            <a:rPr lang="en-US" sz="1800" b="0" smtClean="0"/>
            <a:t> </a:t>
          </a:r>
          <a:r>
            <a:rPr lang="en-US" sz="1800" b="0" smtClean="0"/>
            <a:t>2^n</a:t>
          </a:r>
          <a:r>
            <a:rPr lang="en-US" sz="1800" b="0" dirty="0" smtClean="0"/>
            <a:t>, </a:t>
          </a:r>
          <a:r>
            <a:rPr lang="en-US" sz="1800" b="0" dirty="0" err="1" smtClean="0"/>
            <a:t>dimana</a:t>
          </a:r>
          <a:r>
            <a:rPr lang="en-US" sz="1800" b="0" dirty="0" smtClean="0"/>
            <a:t> n </a:t>
          </a:r>
          <a:r>
            <a:rPr lang="en-US" sz="1800" b="0" dirty="0" err="1" smtClean="0"/>
            <a:t>adalah</a:t>
          </a:r>
          <a:r>
            <a:rPr lang="en-US" sz="1800" b="0" dirty="0" smtClean="0"/>
            <a:t> </a:t>
          </a:r>
          <a:r>
            <a:rPr lang="en-US" sz="1800" b="0" dirty="0" err="1" smtClean="0"/>
            <a:t>banyaknya</a:t>
          </a:r>
          <a:r>
            <a:rPr lang="en-US" sz="1800" b="0" dirty="0" smtClean="0"/>
            <a:t> </a:t>
          </a:r>
          <a:r>
            <a:rPr lang="en-US" sz="1800" b="0" dirty="0" err="1" smtClean="0"/>
            <a:t>variabel</a:t>
          </a:r>
          <a:r>
            <a:rPr lang="en-US" sz="1800" b="0" dirty="0" smtClean="0"/>
            <a:t> </a:t>
          </a:r>
          <a:r>
            <a:rPr lang="en-US" sz="1800" b="0" dirty="0" err="1" smtClean="0"/>
            <a:t>biner</a:t>
          </a:r>
          <a:endParaRPr lang="en-US" sz="1800" b="0" dirty="0"/>
        </a:p>
      </dgm:t>
    </dgm:pt>
    <dgm:pt modelId="{CED1444A-902C-44B9-BB85-086D0B563770}" type="parTrans" cxnId="{4640EBE2-DC3B-47A2-952D-F88366CACA7B}">
      <dgm:prSet/>
      <dgm:spPr/>
      <dgm:t>
        <a:bodyPr/>
        <a:lstStyle/>
        <a:p>
          <a:endParaRPr lang="en-US"/>
        </a:p>
      </dgm:t>
    </dgm:pt>
    <dgm:pt modelId="{19BE3165-5336-4801-850B-C0557FD66DC6}" type="sibTrans" cxnId="{4640EBE2-DC3B-47A2-952D-F88366CACA7B}">
      <dgm:prSet/>
      <dgm:spPr/>
      <dgm:t>
        <a:bodyPr/>
        <a:lstStyle/>
        <a:p>
          <a:endParaRPr lang="en-US"/>
        </a:p>
      </dgm:t>
    </dgm:pt>
    <dgm:pt modelId="{7D806380-1224-4A2A-9ED6-D3EA1E9A4F32}">
      <dgm:prSet phldrT="[Text]" custT="1"/>
      <dgm:spPr/>
      <dgm:t>
        <a:bodyPr/>
        <a:lstStyle/>
        <a:p>
          <a:r>
            <a:rPr lang="sv-SE" sz="2400" dirty="0" smtClean="0">
              <a:latin typeface="Garamond" pitchFamily="18" charset="0"/>
            </a:rPr>
            <a:t>Representasi secara aljabar adalah f(x,y,z) = xyz’</a:t>
          </a:r>
          <a:endParaRPr lang="en-US" sz="2400" dirty="0"/>
        </a:p>
      </dgm:t>
    </dgm:pt>
    <dgm:pt modelId="{37BA828D-87DC-4B91-B032-21A6D28EBEAF}" type="parTrans" cxnId="{9F9B51D6-5816-48F7-A130-9B574CB2931A}">
      <dgm:prSet/>
      <dgm:spPr/>
      <dgm:t>
        <a:bodyPr/>
        <a:lstStyle/>
        <a:p>
          <a:endParaRPr lang="en-US"/>
        </a:p>
      </dgm:t>
    </dgm:pt>
    <dgm:pt modelId="{7EB38F60-B70A-4FC6-BC1B-B9F724D35699}" type="sibTrans" cxnId="{9F9B51D6-5816-48F7-A130-9B574CB2931A}">
      <dgm:prSet/>
      <dgm:spPr/>
      <dgm:t>
        <a:bodyPr/>
        <a:lstStyle/>
        <a:p>
          <a:endParaRPr lang="en-US"/>
        </a:p>
      </dgm:t>
    </dgm:pt>
    <dgm:pt modelId="{4A03E901-E5B7-49D8-87BE-FB6C2A7EF65A}">
      <dgm:prSet phldrT="[Text]" custT="1"/>
      <dgm:spPr/>
      <dgm:t>
        <a:bodyPr/>
        <a:lstStyle/>
        <a:p>
          <a:endParaRPr lang="en-US" sz="2000" dirty="0"/>
        </a:p>
      </dgm:t>
    </dgm:pt>
    <dgm:pt modelId="{6D4E0E71-309C-40EB-9085-21A24F7247C5}" type="parTrans" cxnId="{ED6FE7FC-CEA0-4E3E-9746-B72D6DF05AC8}">
      <dgm:prSet/>
      <dgm:spPr/>
      <dgm:t>
        <a:bodyPr/>
        <a:lstStyle/>
        <a:p>
          <a:endParaRPr lang="en-US"/>
        </a:p>
      </dgm:t>
    </dgm:pt>
    <dgm:pt modelId="{C5B9FBE2-B284-46E5-92A8-DA6221E68632}" type="sibTrans" cxnId="{ED6FE7FC-CEA0-4E3E-9746-B72D6DF05AC8}">
      <dgm:prSet/>
      <dgm:spPr/>
      <dgm:t>
        <a:bodyPr/>
        <a:lstStyle/>
        <a:p>
          <a:endParaRPr lang="en-US"/>
        </a:p>
      </dgm:t>
    </dgm:pt>
    <dgm:pt modelId="{3D96F35D-84D6-4FA1-AF10-7F5CC52AA135}" type="pres">
      <dgm:prSet presAssocID="{DD809307-7E11-4BB3-B875-C7577AB85B1E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8B4FC39-12E8-42AD-A382-DE288C1BFB4B}" type="pres">
      <dgm:prSet presAssocID="{DF30137C-6C95-4C99-A34A-807A9A09294E}" presName="compNode" presStyleCnt="0"/>
      <dgm:spPr/>
      <dgm:t>
        <a:bodyPr/>
        <a:lstStyle/>
        <a:p>
          <a:endParaRPr lang="en-US"/>
        </a:p>
      </dgm:t>
    </dgm:pt>
    <dgm:pt modelId="{AE9860CB-49F8-42FB-BDDF-84E240A238C4}" type="pres">
      <dgm:prSet presAssocID="{DF30137C-6C95-4C99-A34A-807A9A09294E}" presName="childRec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17EC53-E6EA-495A-AAE6-C0BDAAE7989F}" type="pres">
      <dgm:prSet presAssocID="{DF30137C-6C95-4C99-A34A-807A9A09294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F8BB4B-E576-4909-AB5C-1A9FCB1194CE}" type="pres">
      <dgm:prSet presAssocID="{DF30137C-6C95-4C99-A34A-807A9A09294E}" presName="parentRect" presStyleLbl="alignNode1" presStyleIdx="0" presStyleCnt="2"/>
      <dgm:spPr/>
      <dgm:t>
        <a:bodyPr/>
        <a:lstStyle/>
        <a:p>
          <a:endParaRPr lang="en-US"/>
        </a:p>
      </dgm:t>
    </dgm:pt>
    <dgm:pt modelId="{784E2C8E-9DBB-4491-8A23-8336AFF6CD12}" type="pres">
      <dgm:prSet presAssocID="{DF30137C-6C95-4C99-A34A-807A9A09294E}" presName="adorn" presStyleLbl="fgAccFollowNode1" presStyleIdx="0" presStyleCnt="2"/>
      <dgm:spPr/>
      <dgm:t>
        <a:bodyPr/>
        <a:lstStyle/>
        <a:p>
          <a:endParaRPr lang="en-US"/>
        </a:p>
      </dgm:t>
    </dgm:pt>
    <dgm:pt modelId="{2BD2BDE2-8AB2-4A30-BDB8-90752E1EC441}" type="pres">
      <dgm:prSet presAssocID="{AB5B6CC1-E5E9-41AB-9519-BEF103B249C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707AFB6-DCE5-47B7-80F5-0496D61BFFD0}" type="pres">
      <dgm:prSet presAssocID="{A5003393-6AE3-46C7-A420-42B3D9A32687}" presName="compNode" presStyleCnt="0"/>
      <dgm:spPr/>
      <dgm:t>
        <a:bodyPr/>
        <a:lstStyle/>
        <a:p>
          <a:endParaRPr lang="en-US"/>
        </a:p>
      </dgm:t>
    </dgm:pt>
    <dgm:pt modelId="{82CFF4B8-630E-4055-BCF0-4B0F4779A514}" type="pres">
      <dgm:prSet presAssocID="{A5003393-6AE3-46C7-A420-42B3D9A32687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4CF34D-59EA-4989-94AD-B1191B667984}" type="pres">
      <dgm:prSet presAssocID="{A5003393-6AE3-46C7-A420-42B3D9A3268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3D062-50B2-4821-B21B-1A9AE4CD670C}" type="pres">
      <dgm:prSet presAssocID="{A5003393-6AE3-46C7-A420-42B3D9A32687}" presName="parentRect" presStyleLbl="alignNode1" presStyleIdx="1" presStyleCnt="2"/>
      <dgm:spPr/>
      <dgm:t>
        <a:bodyPr/>
        <a:lstStyle/>
        <a:p>
          <a:endParaRPr lang="en-US"/>
        </a:p>
      </dgm:t>
    </dgm:pt>
    <dgm:pt modelId="{776C159F-C412-45FE-8BAF-C87D21377A2C}" type="pres">
      <dgm:prSet presAssocID="{A5003393-6AE3-46C7-A420-42B3D9A32687}" presName="adorn" presStyleLbl="fgAccFollowNode1" presStyleIdx="1" presStyleCnt="2"/>
      <dgm:spPr/>
      <dgm:t>
        <a:bodyPr/>
        <a:lstStyle/>
        <a:p>
          <a:endParaRPr lang="en-US"/>
        </a:p>
      </dgm:t>
    </dgm:pt>
  </dgm:ptLst>
  <dgm:cxnLst>
    <dgm:cxn modelId="{D4348650-EC39-4FF4-BD29-FFC898AAE9FD}" type="presOf" srcId="{DF30137C-6C95-4C99-A34A-807A9A09294E}" destId="{8EF8BB4B-E576-4909-AB5C-1A9FCB1194CE}" srcOrd="1" destOrd="0" presId="urn:microsoft.com/office/officeart/2005/8/layout/bList2"/>
    <dgm:cxn modelId="{9F9B51D6-5816-48F7-A130-9B574CB2931A}" srcId="{DF30137C-6C95-4C99-A34A-807A9A09294E}" destId="{7D806380-1224-4A2A-9ED6-D3EA1E9A4F32}" srcOrd="2" destOrd="0" parTransId="{37BA828D-87DC-4B91-B032-21A6D28EBEAF}" sibTransId="{7EB38F60-B70A-4FC6-BC1B-B9F724D35699}"/>
    <dgm:cxn modelId="{C281443A-4AA7-47C5-BCAC-BCC8108D2F09}" type="presOf" srcId="{7D806380-1224-4A2A-9ED6-D3EA1E9A4F32}" destId="{AE9860CB-49F8-42FB-BDDF-84E240A238C4}" srcOrd="0" destOrd="2" presId="urn:microsoft.com/office/officeart/2005/8/layout/bList2"/>
    <dgm:cxn modelId="{E469A0B5-CB9B-447E-A5C2-00A1940AB804}" srcId="{A5003393-6AE3-46C7-A420-42B3D9A32687}" destId="{A839482F-4FC0-466D-8513-53CF7E6293F7}" srcOrd="1" destOrd="0" parTransId="{CD1C4CF4-B1F9-47A1-855E-5E8ABCCD2EFC}" sibTransId="{DC9DC952-F0FF-430B-80E8-9B67D63336FF}"/>
    <dgm:cxn modelId="{676853EE-05E3-46BD-A2A0-EFEE8EEEEF96}" type="presOf" srcId="{4A03E901-E5B7-49D8-87BE-FB6C2A7EF65A}" destId="{82CFF4B8-630E-4055-BCF0-4B0F4779A514}" srcOrd="0" destOrd="0" presId="urn:microsoft.com/office/officeart/2005/8/layout/bList2"/>
    <dgm:cxn modelId="{B619C8B0-5912-4C61-B719-570A4B8EE165}" srcId="{DD809307-7E11-4BB3-B875-C7577AB85B1E}" destId="{A5003393-6AE3-46C7-A420-42B3D9A32687}" srcOrd="1" destOrd="0" parTransId="{4C2C1F22-28EE-4CA4-8597-374B0F742E41}" sibTransId="{6F663509-175E-4DA0-B177-AF3BC7E0EFDD}"/>
    <dgm:cxn modelId="{4640EBE2-DC3B-47A2-952D-F88366CACA7B}" srcId="{A5003393-6AE3-46C7-A420-42B3D9A32687}" destId="{A7565C73-AD77-42FF-A3EF-DE403A471B6C}" srcOrd="2" destOrd="0" parTransId="{CED1444A-902C-44B9-BB85-086D0B563770}" sibTransId="{19BE3165-5336-4801-850B-C0557FD66DC6}"/>
    <dgm:cxn modelId="{ED6FE7FC-CEA0-4E3E-9746-B72D6DF05AC8}" srcId="{A5003393-6AE3-46C7-A420-42B3D9A32687}" destId="{4A03E901-E5B7-49D8-87BE-FB6C2A7EF65A}" srcOrd="0" destOrd="0" parTransId="{6D4E0E71-309C-40EB-9085-21A24F7247C5}" sibTransId="{C5B9FBE2-B284-46E5-92A8-DA6221E68632}"/>
    <dgm:cxn modelId="{CDCEA0A2-FEC7-4404-80B4-843897BC7651}" srcId="{DD809307-7E11-4BB3-B875-C7577AB85B1E}" destId="{DF30137C-6C95-4C99-A34A-807A9A09294E}" srcOrd="0" destOrd="0" parTransId="{C03F02E6-1D7A-4353-8B00-EB3A56E1DC27}" sibTransId="{AB5B6CC1-E5E9-41AB-9519-BEF103B249C8}"/>
    <dgm:cxn modelId="{B7402304-7186-4820-83CD-190117976A96}" srcId="{DF30137C-6C95-4C99-A34A-807A9A09294E}" destId="{C001A188-D666-4C49-A536-B2DDAE943A2A}" srcOrd="0" destOrd="0" parTransId="{C0C0E1E2-2FBF-4CF3-BD4A-001AEDD1E344}" sibTransId="{8BBD6686-7BA4-4FA1-BC2F-204AD73FBD7D}"/>
    <dgm:cxn modelId="{D5D0AC49-CE15-4AF2-8906-F7C6FE02719F}" type="presOf" srcId="{A5003393-6AE3-46C7-A420-42B3D9A32687}" destId="{A54CF34D-59EA-4989-94AD-B1191B667984}" srcOrd="0" destOrd="0" presId="urn:microsoft.com/office/officeart/2005/8/layout/bList2"/>
    <dgm:cxn modelId="{009B29A8-E025-4CF0-8B0C-0D4BC590C5B8}" type="presOf" srcId="{DF30137C-6C95-4C99-A34A-807A9A09294E}" destId="{A717EC53-E6EA-495A-AAE6-C0BDAAE7989F}" srcOrd="0" destOrd="0" presId="urn:microsoft.com/office/officeart/2005/8/layout/bList2"/>
    <dgm:cxn modelId="{DF201884-3588-43BA-AF3B-247ABBEBB641}" type="presOf" srcId="{C001A188-D666-4C49-A536-B2DDAE943A2A}" destId="{AE9860CB-49F8-42FB-BDDF-84E240A238C4}" srcOrd="0" destOrd="0" presId="urn:microsoft.com/office/officeart/2005/8/layout/bList2"/>
    <dgm:cxn modelId="{53B29ECC-528F-4681-BEC6-9D5D89BA902C}" type="presOf" srcId="{A7565C73-AD77-42FF-A3EF-DE403A471B6C}" destId="{82CFF4B8-630E-4055-BCF0-4B0F4779A514}" srcOrd="0" destOrd="2" presId="urn:microsoft.com/office/officeart/2005/8/layout/bList2"/>
    <dgm:cxn modelId="{E4AA099C-0BF1-4C7B-981B-AF4D88BD8B73}" type="presOf" srcId="{FDB6CD83-210F-4FBF-A07D-14A575F5783B}" destId="{AE9860CB-49F8-42FB-BDDF-84E240A238C4}" srcOrd="0" destOrd="1" presId="urn:microsoft.com/office/officeart/2005/8/layout/bList2"/>
    <dgm:cxn modelId="{ED575192-5ECF-4042-862E-C99A602668B5}" srcId="{DF30137C-6C95-4C99-A34A-807A9A09294E}" destId="{FDB6CD83-210F-4FBF-A07D-14A575F5783B}" srcOrd="1" destOrd="0" parTransId="{D210C636-540C-4D9C-89A3-6989D857B551}" sibTransId="{B90A4FB0-B9D4-41B5-BC39-1652473B17A0}"/>
    <dgm:cxn modelId="{21A9E24C-2F42-4B13-BEEA-466A64451FB5}" type="presOf" srcId="{AB5B6CC1-E5E9-41AB-9519-BEF103B249C8}" destId="{2BD2BDE2-8AB2-4A30-BDB8-90752E1EC441}" srcOrd="0" destOrd="0" presId="urn:microsoft.com/office/officeart/2005/8/layout/bList2"/>
    <dgm:cxn modelId="{546AEEA0-9F6A-4A54-9BD9-92D7DB4A5534}" type="presOf" srcId="{A839482F-4FC0-466D-8513-53CF7E6293F7}" destId="{82CFF4B8-630E-4055-BCF0-4B0F4779A514}" srcOrd="0" destOrd="1" presId="urn:microsoft.com/office/officeart/2005/8/layout/bList2"/>
    <dgm:cxn modelId="{8247D3B9-1D96-4B3E-90E3-F6B3AF17D879}" type="presOf" srcId="{A5003393-6AE3-46C7-A420-42B3D9A32687}" destId="{4463D062-50B2-4821-B21B-1A9AE4CD670C}" srcOrd="1" destOrd="0" presId="urn:microsoft.com/office/officeart/2005/8/layout/bList2"/>
    <dgm:cxn modelId="{1B38BA94-7BDD-4357-8172-9562A2F678AC}" type="presOf" srcId="{DD809307-7E11-4BB3-B875-C7577AB85B1E}" destId="{3D96F35D-84D6-4FA1-AF10-7F5CC52AA135}" srcOrd="0" destOrd="0" presId="urn:microsoft.com/office/officeart/2005/8/layout/bList2"/>
    <dgm:cxn modelId="{BCD786F9-F10A-4962-B282-218F2409CC96}" type="presParOf" srcId="{3D96F35D-84D6-4FA1-AF10-7F5CC52AA135}" destId="{68B4FC39-12E8-42AD-A382-DE288C1BFB4B}" srcOrd="0" destOrd="0" presId="urn:microsoft.com/office/officeart/2005/8/layout/bList2"/>
    <dgm:cxn modelId="{C956B970-7089-4D93-91A6-AE246CD0A344}" type="presParOf" srcId="{68B4FC39-12E8-42AD-A382-DE288C1BFB4B}" destId="{AE9860CB-49F8-42FB-BDDF-84E240A238C4}" srcOrd="0" destOrd="0" presId="urn:microsoft.com/office/officeart/2005/8/layout/bList2"/>
    <dgm:cxn modelId="{BB026F32-491D-4DE9-96D6-C751304D61F4}" type="presParOf" srcId="{68B4FC39-12E8-42AD-A382-DE288C1BFB4B}" destId="{A717EC53-E6EA-495A-AAE6-C0BDAAE7989F}" srcOrd="1" destOrd="0" presId="urn:microsoft.com/office/officeart/2005/8/layout/bList2"/>
    <dgm:cxn modelId="{0BD45244-BD78-4CFB-BBA4-FBACEB7E18B4}" type="presParOf" srcId="{68B4FC39-12E8-42AD-A382-DE288C1BFB4B}" destId="{8EF8BB4B-E576-4909-AB5C-1A9FCB1194CE}" srcOrd="2" destOrd="0" presId="urn:microsoft.com/office/officeart/2005/8/layout/bList2"/>
    <dgm:cxn modelId="{2E23E236-6444-43E6-9E50-12CEE5FC6338}" type="presParOf" srcId="{68B4FC39-12E8-42AD-A382-DE288C1BFB4B}" destId="{784E2C8E-9DBB-4491-8A23-8336AFF6CD12}" srcOrd="3" destOrd="0" presId="urn:microsoft.com/office/officeart/2005/8/layout/bList2"/>
    <dgm:cxn modelId="{2B1928F0-85B7-4C7A-A079-65F9CB0DAF8E}" type="presParOf" srcId="{3D96F35D-84D6-4FA1-AF10-7F5CC52AA135}" destId="{2BD2BDE2-8AB2-4A30-BDB8-90752E1EC441}" srcOrd="1" destOrd="0" presId="urn:microsoft.com/office/officeart/2005/8/layout/bList2"/>
    <dgm:cxn modelId="{84F52E4A-A2E4-4843-91D8-645E1010A606}" type="presParOf" srcId="{3D96F35D-84D6-4FA1-AF10-7F5CC52AA135}" destId="{7707AFB6-DCE5-47B7-80F5-0496D61BFFD0}" srcOrd="2" destOrd="0" presId="urn:microsoft.com/office/officeart/2005/8/layout/bList2"/>
    <dgm:cxn modelId="{70C8AB59-B7ED-4E59-94B6-E58C31C9D95C}" type="presParOf" srcId="{7707AFB6-DCE5-47B7-80F5-0496D61BFFD0}" destId="{82CFF4B8-630E-4055-BCF0-4B0F4779A514}" srcOrd="0" destOrd="0" presId="urn:microsoft.com/office/officeart/2005/8/layout/bList2"/>
    <dgm:cxn modelId="{22878837-6536-4A69-B28D-6E82E72FE69D}" type="presParOf" srcId="{7707AFB6-DCE5-47B7-80F5-0496D61BFFD0}" destId="{A54CF34D-59EA-4989-94AD-B1191B667984}" srcOrd="1" destOrd="0" presId="urn:microsoft.com/office/officeart/2005/8/layout/bList2"/>
    <dgm:cxn modelId="{684044C7-3FBD-4DD1-BAFC-2CB7AB10C9BC}" type="presParOf" srcId="{7707AFB6-DCE5-47B7-80F5-0496D61BFFD0}" destId="{4463D062-50B2-4821-B21B-1A9AE4CD670C}" srcOrd="2" destOrd="0" presId="urn:microsoft.com/office/officeart/2005/8/layout/bList2"/>
    <dgm:cxn modelId="{2966D8AB-EFDF-4D60-93F3-F1E79FADAF47}" type="presParOf" srcId="{7707AFB6-DCE5-47B7-80F5-0496D61BFFD0}" destId="{776C159F-C412-45FE-8BAF-C87D21377A2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9860CB-49F8-42FB-BDDF-84E240A238C4}">
      <dsp:nvSpPr>
        <dsp:cNvPr id="0" name=""/>
        <dsp:cNvSpPr/>
      </dsp:nvSpPr>
      <dsp:spPr>
        <a:xfrm>
          <a:off x="3377" y="155932"/>
          <a:ext cx="3651777" cy="272597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 smtClean="0"/>
            <a:t>Contoh</a:t>
          </a:r>
          <a:r>
            <a:rPr lang="en-US" sz="2400" b="1" kern="1200" dirty="0" smtClean="0"/>
            <a:t> : </a:t>
          </a:r>
          <a:r>
            <a:rPr lang="en-US" sz="2400" b="1" kern="1200" dirty="0" err="1" smtClean="0"/>
            <a:t>fungsi</a:t>
          </a:r>
          <a:r>
            <a:rPr lang="en-US" sz="2400" b="1" kern="1200" dirty="0" smtClean="0"/>
            <a:t> f(</a:t>
          </a:r>
          <a:r>
            <a:rPr lang="en-US" sz="2400" b="1" kern="1200" dirty="0" err="1" smtClean="0"/>
            <a:t>x,y,z</a:t>
          </a:r>
          <a:r>
            <a:rPr lang="en-US" sz="2400" b="1" kern="1200" dirty="0" smtClean="0"/>
            <a:t>)=xyz’</a:t>
          </a:r>
          <a:endParaRPr lang="en-US" sz="2400" b="1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v-SE" sz="2400" kern="1200" dirty="0" smtClean="0">
              <a:latin typeface="Garamond" pitchFamily="18" charset="0"/>
            </a:rPr>
            <a:t>Representasi secara aljabar adalah f(x,y,z) = xyz’</a:t>
          </a:r>
          <a:endParaRPr lang="en-US" sz="2400" kern="1200" dirty="0"/>
        </a:p>
      </dsp:txBody>
      <dsp:txXfrm>
        <a:off x="67250" y="219805"/>
        <a:ext cx="3524031" cy="2662101"/>
      </dsp:txXfrm>
    </dsp:sp>
    <dsp:sp modelId="{8EF8BB4B-E576-4909-AB5C-1A9FCB1194CE}">
      <dsp:nvSpPr>
        <dsp:cNvPr id="0" name=""/>
        <dsp:cNvSpPr/>
      </dsp:nvSpPr>
      <dsp:spPr>
        <a:xfrm>
          <a:off x="3377" y="2881907"/>
          <a:ext cx="3651777" cy="11721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0" rIns="60960" bIns="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 dirty="0" err="1" smtClean="0"/>
            <a:t>Aljabar</a:t>
          </a:r>
          <a:endParaRPr lang="en-US" sz="4800" kern="1200" dirty="0"/>
        </a:p>
      </dsp:txBody>
      <dsp:txXfrm>
        <a:off x="3377" y="2881907"/>
        <a:ext cx="2571674" cy="1172169"/>
      </dsp:txXfrm>
    </dsp:sp>
    <dsp:sp modelId="{784E2C8E-9DBB-4491-8A23-8336AFF6CD12}">
      <dsp:nvSpPr>
        <dsp:cNvPr id="0" name=""/>
        <dsp:cNvSpPr/>
      </dsp:nvSpPr>
      <dsp:spPr>
        <a:xfrm>
          <a:off x="2678354" y="3068095"/>
          <a:ext cx="1278121" cy="1278121"/>
        </a:xfrm>
        <a:prstGeom prst="ellipse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FF4B8-630E-4055-BCF0-4B0F4779A514}">
      <dsp:nvSpPr>
        <dsp:cNvPr id="0" name=""/>
        <dsp:cNvSpPr/>
      </dsp:nvSpPr>
      <dsp:spPr>
        <a:xfrm>
          <a:off x="4273123" y="155932"/>
          <a:ext cx="3651777" cy="2725974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-2004937"/>
              <a:satOff val="1102"/>
              <a:lumOff val="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76200" rIns="2540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err="1" smtClean="0"/>
            <a:t>Contoh</a:t>
          </a:r>
          <a:r>
            <a:rPr lang="en-US" sz="2400" b="1" kern="1200" dirty="0" smtClean="0"/>
            <a:t> : </a:t>
          </a:r>
          <a:r>
            <a:rPr lang="en-US" sz="2400" b="1" kern="1200" dirty="0" err="1" smtClean="0"/>
            <a:t>fungsi</a:t>
          </a:r>
          <a:r>
            <a:rPr lang="en-US" sz="2400" b="1" kern="1200" dirty="0" smtClean="0"/>
            <a:t> f(</a:t>
          </a:r>
          <a:r>
            <a:rPr lang="en-US" sz="2400" b="1" kern="1200" dirty="0" err="1" smtClean="0"/>
            <a:t>x,y,z</a:t>
          </a:r>
          <a:r>
            <a:rPr lang="en-US" sz="2400" b="1" kern="1200" dirty="0" smtClean="0"/>
            <a:t>)=xyz’</a:t>
          </a:r>
          <a:endParaRPr lang="en-US" sz="24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kern="1200" dirty="0" err="1" smtClean="0"/>
            <a:t>Jumlah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elemen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dalam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tabel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kebenaran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adalah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jumlah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kombinasi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dari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nilai-nilai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variabelnya</a:t>
          </a:r>
          <a:r>
            <a:rPr lang="en-US" sz="1800" b="0" kern="1200" dirty="0" smtClean="0"/>
            <a:t>, </a:t>
          </a:r>
          <a:r>
            <a:rPr lang="en-US" sz="1800" b="0" kern="1200" dirty="0" err="1" smtClean="0"/>
            <a:t>yaitu</a:t>
          </a:r>
          <a:r>
            <a:rPr lang="en-US" sz="1800" b="0" kern="1200" dirty="0" smtClean="0"/>
            <a:t> </a:t>
          </a:r>
          <a:r>
            <a:rPr lang="en-US" sz="1800" b="0" kern="1200" err="1" smtClean="0"/>
            <a:t>sejumlah</a:t>
          </a:r>
          <a:r>
            <a:rPr lang="en-US" sz="1800" b="0" kern="1200" smtClean="0"/>
            <a:t> </a:t>
          </a:r>
          <a:r>
            <a:rPr lang="en-US" sz="1800" b="0" kern="1200" smtClean="0"/>
            <a:t>2^n</a:t>
          </a:r>
          <a:r>
            <a:rPr lang="en-US" sz="1800" b="0" kern="1200" dirty="0" smtClean="0"/>
            <a:t>, </a:t>
          </a:r>
          <a:r>
            <a:rPr lang="en-US" sz="1800" b="0" kern="1200" dirty="0" err="1" smtClean="0"/>
            <a:t>dimana</a:t>
          </a:r>
          <a:r>
            <a:rPr lang="en-US" sz="1800" b="0" kern="1200" dirty="0" smtClean="0"/>
            <a:t> n </a:t>
          </a:r>
          <a:r>
            <a:rPr lang="en-US" sz="1800" b="0" kern="1200" dirty="0" err="1" smtClean="0"/>
            <a:t>adalah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banyaknya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variabel</a:t>
          </a:r>
          <a:r>
            <a:rPr lang="en-US" sz="1800" b="0" kern="1200" dirty="0" smtClean="0"/>
            <a:t> </a:t>
          </a:r>
          <a:r>
            <a:rPr lang="en-US" sz="1800" b="0" kern="1200" dirty="0" err="1" smtClean="0"/>
            <a:t>biner</a:t>
          </a:r>
          <a:endParaRPr lang="en-US" sz="1800" b="0" kern="1200" dirty="0"/>
        </a:p>
      </dsp:txBody>
      <dsp:txXfrm>
        <a:off x="4336996" y="219805"/>
        <a:ext cx="3524031" cy="2662101"/>
      </dsp:txXfrm>
    </dsp:sp>
    <dsp:sp modelId="{4463D062-50B2-4821-B21B-1A9AE4CD670C}">
      <dsp:nvSpPr>
        <dsp:cNvPr id="0" name=""/>
        <dsp:cNvSpPr/>
      </dsp:nvSpPr>
      <dsp:spPr>
        <a:xfrm>
          <a:off x="4273123" y="2881907"/>
          <a:ext cx="3651777" cy="1172169"/>
        </a:xfrm>
        <a:prstGeom prst="rect">
          <a:avLst/>
        </a:prstGeom>
        <a:solidFill>
          <a:schemeClr val="accent5">
            <a:hueOff val="-2004937"/>
            <a:satOff val="1102"/>
            <a:lumOff val="5294"/>
            <a:alphaOff val="0"/>
          </a:schemeClr>
        </a:solidFill>
        <a:ln w="19050" cap="rnd" cmpd="sng" algn="ctr">
          <a:solidFill>
            <a:schemeClr val="accent5">
              <a:hueOff val="-2004937"/>
              <a:satOff val="1102"/>
              <a:lumOff val="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50800" bIns="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/>
            <a:t>Tabel</a:t>
          </a:r>
          <a:r>
            <a:rPr lang="en-US" sz="4000" kern="1200" dirty="0" smtClean="0"/>
            <a:t> </a:t>
          </a:r>
          <a:r>
            <a:rPr lang="en-US" sz="4000" kern="1200" dirty="0" err="1" smtClean="0"/>
            <a:t>Kebenaran</a:t>
          </a:r>
          <a:endParaRPr lang="en-US" sz="4000" kern="1200" dirty="0"/>
        </a:p>
      </dsp:txBody>
      <dsp:txXfrm>
        <a:off x="4273123" y="2881907"/>
        <a:ext cx="2571674" cy="1172169"/>
      </dsp:txXfrm>
    </dsp:sp>
    <dsp:sp modelId="{776C159F-C412-45FE-8BAF-C87D21377A2C}">
      <dsp:nvSpPr>
        <dsp:cNvPr id="0" name=""/>
        <dsp:cNvSpPr/>
      </dsp:nvSpPr>
      <dsp:spPr>
        <a:xfrm>
          <a:off x="6948100" y="3068095"/>
          <a:ext cx="1278121" cy="1278121"/>
        </a:xfrm>
        <a:prstGeom prst="ellipse">
          <a:avLst/>
        </a:prstGeom>
        <a:solidFill>
          <a:schemeClr val="accent5">
            <a:tint val="40000"/>
            <a:alpha val="90000"/>
            <a:hueOff val="-1567769"/>
            <a:satOff val="3499"/>
            <a:lumOff val="727"/>
            <a:alphaOff val="0"/>
          </a:scheme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C5D012B-9A85-4B8E-A10E-339535085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6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SzTx/>
              <a:buFontTx/>
              <a:buNone/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56E7DAB-0A8D-47DF-B4B5-52933E134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0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E8D1CE-5CD1-4BDD-BCD0-6BB973228472}" type="slidenum">
              <a:rPr kumimoji="0" lang="en-US"/>
              <a:pPr>
                <a:spcBef>
                  <a:spcPct val="0"/>
                </a:spcBef>
              </a:pPr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791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28D6EA4-6417-44CB-AC29-C5C2E64CEF6A}" type="slidenum">
              <a:rPr kumimoji="0" lang="en-US"/>
              <a:pPr>
                <a:spcBef>
                  <a:spcPct val="0"/>
                </a:spcBef>
              </a:pPr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7452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3615746-F590-45AF-924D-924853ECC775}" type="slidenum">
              <a:rPr kumimoji="0" lang="en-US"/>
              <a:pPr>
                <a:spcBef>
                  <a:spcPct val="0"/>
                </a:spcBef>
              </a:pPr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27303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35E6A9-0450-4BED-B849-A8638F1A2384}" type="slidenum">
              <a:rPr kumimoji="0" lang="en-US"/>
              <a:pPr>
                <a:spcBef>
                  <a:spcPct val="0"/>
                </a:spcBef>
              </a:pPr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129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8AB2D86-667C-4B53-8ED8-61E82BC55B97}" type="slidenum">
              <a:rPr kumimoji="0" lang="en-US"/>
              <a:pPr>
                <a:spcBef>
                  <a:spcPct val="0"/>
                </a:spcBef>
              </a:pPr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7855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FC4177-4082-434E-ACA5-F7843A505699}" type="slidenum">
              <a:rPr kumimoji="0" lang="en-US"/>
              <a:pPr>
                <a:spcBef>
                  <a:spcPct val="0"/>
                </a:spcBef>
              </a:pPr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38174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601565-F1FA-4618-ABB8-1FD4DAB501D7}" type="slidenum">
              <a:rPr kumimoji="0" lang="en-US"/>
              <a:pPr>
                <a:spcBef>
                  <a:spcPct val="0"/>
                </a:spcBef>
              </a:pPr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2500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10AC4F-C66F-4BC9-8104-119BDCE8C625}" type="slidenum">
              <a:rPr kumimoji="0" lang="en-US"/>
              <a:pPr>
                <a:spcBef>
                  <a:spcPct val="0"/>
                </a:spcBef>
              </a:pPr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7308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F68227-2F75-40EA-AF3F-9C859319D7B6}" type="slidenum">
              <a:rPr kumimoji="0" lang="en-US"/>
              <a:pPr>
                <a:spcBef>
                  <a:spcPct val="0"/>
                </a:spcBef>
              </a:pPr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564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95A7A13-D54C-4AFC-B26E-A02D45916114}" type="slidenum">
              <a:rPr kumimoji="0" lang="en-US"/>
              <a:pPr>
                <a:spcBef>
                  <a:spcPct val="0"/>
                </a:spcBef>
              </a:pPr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96263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EE0B4D-B2E8-42ED-AD09-926164BFF9A2}" type="slidenum">
              <a:rPr kumimoji="0" lang="en-US"/>
              <a:pPr>
                <a:spcBef>
                  <a:spcPct val="0"/>
                </a:spcBef>
              </a:pPr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48162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70AFE6-33BE-47E6-A620-20BFDA011555}" type="slidenum">
              <a:rPr kumimoji="0" lang="en-US"/>
              <a:pPr>
                <a:spcBef>
                  <a:spcPct val="0"/>
                </a:spcBef>
              </a:pPr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70277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468574-3A78-428A-9771-C0F449B498FC}" type="slidenum">
              <a:rPr kumimoji="0" lang="en-US"/>
              <a:pPr>
                <a:spcBef>
                  <a:spcPct val="0"/>
                </a:spcBef>
              </a:pPr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58992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E1F34E-D67F-4A8D-A7E1-D782FE328B17}" type="slidenum">
              <a:rPr kumimoji="0" lang="en-US"/>
              <a:pPr>
                <a:spcBef>
                  <a:spcPct val="0"/>
                </a:spcBef>
              </a:pPr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75757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CFF75B7-B4AF-4DBC-92D9-0B4A159CD08D}" type="slidenum">
              <a:rPr kumimoji="0" lang="en-US"/>
              <a:pPr>
                <a:spcBef>
                  <a:spcPct val="0"/>
                </a:spcBef>
              </a:pPr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8174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F60C0D2-CFD1-4E08-9EF6-F37DECE62EDF}" type="slidenum">
              <a:rPr kumimoji="0" lang="en-US"/>
              <a:pPr>
                <a:spcBef>
                  <a:spcPct val="0"/>
                </a:spcBef>
              </a:pPr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63018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A0BFEE-32A2-4DF4-92F7-F102DF0526D3}" type="slidenum">
              <a:rPr kumimoji="0" lang="en-US"/>
              <a:pPr>
                <a:spcBef>
                  <a:spcPct val="0"/>
                </a:spcBef>
              </a:pPr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4793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pPr>
              <a:defRPr/>
            </a:pPr>
            <a:fld id="{AD7FBC99-6744-460F-BFE7-B6A8D1034B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490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51377-1EC1-4387-B01E-D1EECC9D50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3458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51377-1EC1-4387-B01E-D1EECC9D50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01690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51377-1EC1-4387-B01E-D1EECC9D50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90169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51377-1EC1-4387-B01E-D1EECC9D50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20012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51377-1EC1-4387-B01E-D1EECC9D50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0427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51377-1EC1-4387-B01E-D1EECC9D50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88712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40FCD-53CB-4FD1-AB77-624E427BCFD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135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98644-BCB7-4572-B486-5306A27D001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24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43627-DBF0-4F0C-A929-B109E6F5109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53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1D069A-2C4D-4025-81E5-9B05A582DEB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15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C7F9-C519-4C7C-A855-C95B30C8BC4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04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03718-7D40-4467-8A95-42588D8DFBD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05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04180-6B72-467C-8CF7-E12CD2E77C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21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4D6314-4448-4E66-B880-77E8B4A4C0A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55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F797B-AE83-4FF5-9812-EB0437ECC3A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680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9B5EE-B451-4C3D-83CE-34611B156D8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3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7B851377-1EC1-4387-B01E-D1EECC9D508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2626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4" r:id="rId1"/>
    <p:sldLayoutId id="2147484005" r:id="rId2"/>
    <p:sldLayoutId id="2147484006" r:id="rId3"/>
    <p:sldLayoutId id="2147484007" r:id="rId4"/>
    <p:sldLayoutId id="2147484008" r:id="rId5"/>
    <p:sldLayoutId id="2147484009" r:id="rId6"/>
    <p:sldLayoutId id="2147484010" r:id="rId7"/>
    <p:sldLayoutId id="2147484011" r:id="rId8"/>
    <p:sldLayoutId id="2147484012" r:id="rId9"/>
    <p:sldLayoutId id="2147484013" r:id="rId10"/>
    <p:sldLayoutId id="2147484014" r:id="rId11"/>
    <p:sldLayoutId id="2147484015" r:id="rId12"/>
    <p:sldLayoutId id="2147484016" r:id="rId13"/>
    <p:sldLayoutId id="2147484017" r:id="rId14"/>
    <p:sldLayoutId id="2147484018" r:id="rId15"/>
    <p:sldLayoutId id="2147484019" r:id="rId16"/>
    <p:sldLayoutId id="2147484020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43313" y="2357438"/>
            <a:ext cx="5000625" cy="1143000"/>
          </a:xfrm>
          <a:noFill/>
        </p:spPr>
        <p:txBody>
          <a:bodyPr wrap="none" anchor="ctr"/>
          <a:lstStyle/>
          <a:p>
            <a:pPr algn="r" eaLnBrk="1" hangingPunct="1"/>
            <a:r>
              <a:rPr lang="en-US" smtClean="0"/>
              <a:t>FUNGSI BOOLEAN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5393780F-A017-471F-8689-54AFA2285C41}" type="slidenum">
              <a:rPr lang="en-US" altLang="en-US" sz="180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928938" y="4714875"/>
            <a:ext cx="57864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b="1" smtClean="0">
                <a:solidFill>
                  <a:schemeClr val="tx2"/>
                </a:solidFill>
                <a:latin typeface="Arial" panose="020B0604020202020204" pitchFamily="34" charset="0"/>
              </a:rPr>
              <a:t>LOGIKA MATEMATIKA</a:t>
            </a:r>
            <a:r>
              <a:rPr lang="en-US" b="1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US" b="1">
                <a:solidFill>
                  <a:schemeClr val="tx2"/>
                </a:solidFill>
                <a:latin typeface="Arial" panose="020B0604020202020204" pitchFamily="34" charset="0"/>
              </a:rPr>
            </a:br>
            <a:r>
              <a:rPr lang="en-US" b="1">
                <a:solidFill>
                  <a:schemeClr val="tx2"/>
                </a:solidFill>
                <a:latin typeface="Arial" panose="020B0604020202020204" pitchFamily="34" charset="0"/>
              </a:rPr>
              <a:t>Teknik Informatika </a:t>
            </a:r>
            <a:r>
              <a:rPr lang="en-US" b="1" smtClean="0">
                <a:solidFill>
                  <a:schemeClr val="tx2"/>
                </a:solidFill>
                <a:latin typeface="Arial" panose="020B0604020202020204" pitchFamily="34" charset="0"/>
              </a:rPr>
              <a:t>- UNIKOM</a:t>
            </a:r>
            <a:r>
              <a:rPr lang="en-US" b="1">
                <a:solidFill>
                  <a:schemeClr val="tx2"/>
                </a:solidFill>
                <a:latin typeface="Arial" panose="020B0604020202020204" pitchFamily="34" charset="0"/>
              </a:rPr>
              <a:t/>
            </a:r>
            <a:br>
              <a:rPr lang="en-US" b="1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en-US" b="1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mtClean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Bentuk Baku/STANDAR</a:t>
            </a:r>
            <a:endParaRPr lang="en-GB" smtClean="0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000" smtClean="0">
                <a:latin typeface="Garamond" panose="02020404030301010803" pitchFamily="18" charset="0"/>
              </a:rPr>
              <a:t>Tidak harus mengandung literal yang lengkap.</a:t>
            </a:r>
          </a:p>
          <a:p>
            <a:pPr algn="just" eaLnBrk="1" hangingPunct="1"/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Contohnya, </a:t>
            </a:r>
          </a:p>
          <a:p>
            <a:pPr algn="just" eaLnBrk="1" hangingPunct="1">
              <a:buFontTx/>
              <a:buNone/>
            </a:pP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 	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f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x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y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z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) =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y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’ +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xy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 +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x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’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yz  	</a:t>
            </a:r>
            <a:r>
              <a:rPr lang="en-US" sz="2400" smtClean="0">
                <a:latin typeface="Garamond" panose="02020404030301010803" pitchFamily="18" charset="0"/>
                <a:cs typeface="Times New Roman" panose="02020603050405020304" pitchFamily="18" charset="0"/>
              </a:rPr>
              <a:t>(bentuk baku SOP)</a:t>
            </a:r>
            <a:endParaRPr lang="en-US" sz="200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 </a:t>
            </a:r>
            <a:endParaRPr lang="en-US" sz="200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	f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x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y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z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) =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x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(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y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’ +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z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)(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x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’ +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y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 + </a:t>
            </a:r>
            <a:r>
              <a:rPr lang="en-US" sz="2000" i="1" smtClean="0">
                <a:latin typeface="Garamond" panose="02020404030301010803" pitchFamily="18" charset="0"/>
                <a:cs typeface="Times New Roman" panose="02020603050405020304" pitchFamily="18" charset="0"/>
              </a:rPr>
              <a:t>z</a:t>
            </a:r>
            <a:r>
              <a:rPr lang="en-US" sz="2000" smtClean="0">
                <a:latin typeface="Garamond" panose="02020404030301010803" pitchFamily="18" charset="0"/>
                <a:cs typeface="Times New Roman" panose="02020603050405020304" pitchFamily="18" charset="0"/>
              </a:rPr>
              <a:t>’)	</a:t>
            </a:r>
            <a:r>
              <a:rPr lang="en-US" sz="2400" smtClean="0">
                <a:latin typeface="Garamond" panose="02020404030301010803" pitchFamily="18" charset="0"/>
                <a:cs typeface="Times New Roman" panose="02020603050405020304" pitchFamily="18" charset="0"/>
              </a:rPr>
              <a:t>(bentuk baku  POS)</a:t>
            </a:r>
            <a:endParaRPr lang="en-US" sz="2800" smtClean="0">
              <a:latin typeface="Garamond" panose="02020404030301010803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GB" sz="2000" smtClean="0">
              <a:latin typeface="Garamond" panose="02020404030301010803" pitchFamily="18" charset="0"/>
            </a:endParaRPr>
          </a:p>
        </p:txBody>
      </p:sp>
      <p:sp>
        <p:nvSpPr>
          <p:cNvPr id="614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CF790BD-CD11-4519-AE26-C0B3B34BA025}" type="slidenum">
              <a:rPr lang="en-GB" sz="1800">
                <a:solidFill>
                  <a:srgbClr val="FFFFFF"/>
                </a:solidFill>
              </a:rPr>
              <a:pPr eaLnBrk="1" hangingPunct="1"/>
              <a:t>10</a:t>
            </a:fld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8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2"/>
            <a:ext cx="7772400" cy="759732"/>
          </a:xfrm>
        </p:spPr>
        <p:txBody>
          <a:bodyPr/>
          <a:lstStyle/>
          <a:p>
            <a:pPr eaLnBrk="1" hangingPunct="1"/>
            <a:r>
              <a:rPr lang="en-US" smtClean="0"/>
              <a:t>Konversi fungsi boolean</a:t>
            </a:r>
          </a:p>
        </p:txBody>
      </p:sp>
      <p:pic>
        <p:nvPicPr>
          <p:cNvPr id="10854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" y="1628800"/>
            <a:ext cx="2881313" cy="2730500"/>
          </a:xfrm>
          <a:noFill/>
        </p:spPr>
      </p:pic>
      <p:sp>
        <p:nvSpPr>
          <p:cNvPr id="6451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812084" y="5870576"/>
            <a:ext cx="576339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13F85EE7-3FCA-49B2-B518-05324786BD9B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11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08550" name="Rectangle 6"/>
          <p:cNvSpPr>
            <a:spLocks noChangeArrowheads="1"/>
          </p:cNvSpPr>
          <p:nvPr/>
        </p:nvSpPr>
        <p:spPr bwMode="auto">
          <a:xfrm>
            <a:off x="3613150" y="1582064"/>
            <a:ext cx="5726112" cy="3808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600">
                <a:latin typeface="Arial" panose="020B0604020202020204" pitchFamily="34" charset="0"/>
                <a:sym typeface="Wingdings" panose="05000000000000000000" pitchFamily="2" charset="2"/>
              </a:rPr>
              <a:t>    </a:t>
            </a:r>
            <a:r>
              <a:rPr lang="en-US" sz="2400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2400" b="1">
                <a:latin typeface="Arial" panose="020B0604020202020204" pitchFamily="34" charset="0"/>
                <a:sym typeface="Wingdings" panose="05000000000000000000" pitchFamily="2" charset="2"/>
              </a:rPr>
              <a:t>SOP </a:t>
            </a:r>
            <a:r>
              <a:rPr lang="en-US" sz="1800" b="1">
                <a:latin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sz="1800" b="1" i="1">
                <a:latin typeface="Arial" panose="020B0604020202020204" pitchFamily="34" charset="0"/>
                <a:sym typeface="Wingdings" panose="05000000000000000000" pitchFamily="2" charset="2"/>
              </a:rPr>
              <a:t>Sum of product)</a:t>
            </a:r>
            <a:endParaRPr lang="en-US" sz="1600"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i="1" smtClean="0">
                <a:latin typeface="Arno Pro" panose="02020502040506020403" pitchFamily="18" charset="0"/>
              </a:rPr>
              <a:t>f</a:t>
            </a:r>
            <a:r>
              <a:rPr lang="en-US" sz="2200" baseline="-25000" smtClean="0">
                <a:latin typeface="Arno Pro" panose="02020502040506020403" pitchFamily="18" charset="0"/>
              </a:rPr>
              <a:t>1</a:t>
            </a:r>
            <a:r>
              <a:rPr lang="en-US" sz="2200" smtClean="0">
                <a:latin typeface="Arno Pro" panose="02020502040506020403" pitchFamily="18" charset="0"/>
              </a:rPr>
              <a:t>(</a:t>
            </a:r>
            <a:r>
              <a:rPr lang="en-US" sz="2200" i="1" smtClean="0">
                <a:latin typeface="Arno Pro" panose="02020502040506020403" pitchFamily="18" charset="0"/>
              </a:rPr>
              <a:t>x</a:t>
            </a:r>
            <a:r>
              <a:rPr lang="en-US" sz="2200" smtClean="0">
                <a:latin typeface="Arno Pro" panose="02020502040506020403" pitchFamily="18" charset="0"/>
              </a:rPr>
              <a:t>,</a:t>
            </a:r>
            <a:r>
              <a:rPr lang="en-US" sz="2200" i="1" smtClean="0">
                <a:latin typeface="Arno Pro" panose="02020502040506020403" pitchFamily="18" charset="0"/>
              </a:rPr>
              <a:t>y</a:t>
            </a:r>
            <a:r>
              <a:rPr lang="en-US" sz="2200" smtClean="0">
                <a:latin typeface="Arno Pro" panose="02020502040506020403" pitchFamily="18" charset="0"/>
              </a:rPr>
              <a:t>,</a:t>
            </a:r>
            <a:r>
              <a:rPr lang="en-US" sz="2200" i="1" smtClean="0">
                <a:latin typeface="Arno Pro" panose="02020502040506020403" pitchFamily="18" charset="0"/>
              </a:rPr>
              <a:t>z</a:t>
            </a:r>
            <a:r>
              <a:rPr lang="en-US" sz="2200">
                <a:latin typeface="Arno Pro" panose="02020502040506020403" pitchFamily="18" charset="0"/>
              </a:rPr>
              <a:t>)  = </a:t>
            </a:r>
            <a:r>
              <a:rPr lang="en-US" sz="2200" i="1">
                <a:latin typeface="Arno Pro" panose="02020502040506020403" pitchFamily="18" charset="0"/>
              </a:rPr>
              <a:t>x’y’z</a:t>
            </a:r>
            <a:r>
              <a:rPr lang="en-US" sz="2200">
                <a:latin typeface="Arno Pro" panose="02020502040506020403" pitchFamily="18" charset="0"/>
              </a:rPr>
              <a:t> + </a:t>
            </a:r>
            <a:r>
              <a:rPr lang="en-US" sz="2200" i="1">
                <a:latin typeface="Arno Pro" panose="02020502040506020403" pitchFamily="18" charset="0"/>
              </a:rPr>
              <a:t>xy’z’</a:t>
            </a:r>
            <a:r>
              <a:rPr lang="en-US" sz="2200">
                <a:latin typeface="Arno Pro" panose="02020502040506020403" pitchFamily="18" charset="0"/>
              </a:rPr>
              <a:t> + </a:t>
            </a:r>
            <a:r>
              <a:rPr lang="en-US" sz="2200" i="1">
                <a:latin typeface="Arno Pro" panose="02020502040506020403" pitchFamily="18" charset="0"/>
              </a:rPr>
              <a:t>xyz</a:t>
            </a:r>
            <a:r>
              <a:rPr lang="en-US" sz="2200">
                <a:latin typeface="Arno Pro" panose="02020502040506020403" pitchFamily="18" charset="0"/>
              </a:rPr>
              <a:t>	</a:t>
            </a:r>
            <a:endParaRPr lang="en-US" sz="2200">
              <a:latin typeface="Arno Pro" panose="02020502040506020403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	     =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1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4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</a:t>
            </a:r>
            <a:r>
              <a:rPr lang="en-US" sz="2200" smtClean="0">
                <a:latin typeface="Garamond" panose="02020404030301010803" pitchFamily="18" charset="0"/>
                <a:sym typeface="Wingdings" panose="05000000000000000000" pitchFamily="2" charset="2"/>
              </a:rPr>
              <a:t>m</a:t>
            </a:r>
            <a:r>
              <a:rPr lang="en-US" sz="2200" baseline="-25000" smtClean="0">
                <a:latin typeface="Garamond" panose="02020404030301010803" pitchFamily="18" charset="0"/>
                <a:sym typeface="Wingdings" panose="05000000000000000000" pitchFamily="2" charset="2"/>
              </a:rPr>
              <a:t>7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sz="2200" i="1" baseline="-2500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 i="1" smtClean="0">
                <a:latin typeface="Arno Pro" panose="02020502040506020403" pitchFamily="18" charset="0"/>
                <a:sym typeface="Wingdings" panose="05000000000000000000" pitchFamily="2" charset="2"/>
              </a:rPr>
              <a:t>f</a:t>
            </a:r>
            <a:r>
              <a:rPr lang="en-US" sz="2200" baseline="-25000" smtClean="0">
                <a:latin typeface="Arno Pro" panose="02020502040506020403" pitchFamily="18" charset="0"/>
                <a:sym typeface="Wingdings" panose="05000000000000000000" pitchFamily="2" charset="2"/>
              </a:rPr>
              <a:t>1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’(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)= 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x’y’z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’ + 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x’yz’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 + 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x’yz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 + 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xy’z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 + 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xyz’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sz="260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600">
                <a:latin typeface="Arial" panose="020B0604020202020204" pitchFamily="34" charset="0"/>
                <a:sym typeface="Wingdings" panose="05000000000000000000" pitchFamily="2" charset="2"/>
              </a:rPr>
              <a:t>     </a:t>
            </a:r>
            <a:r>
              <a:rPr lang="en-US" sz="240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400">
                <a:latin typeface="Arial" panose="020B0604020202020204" pitchFamily="34" charset="0"/>
              </a:rPr>
              <a:t> </a:t>
            </a:r>
            <a:r>
              <a:rPr lang="en-US" sz="2400" b="1">
                <a:latin typeface="Arial" panose="020B0604020202020204" pitchFamily="34" charset="0"/>
                <a:sym typeface="Wingdings" panose="05000000000000000000" pitchFamily="2" charset="2"/>
              </a:rPr>
              <a:t>POS (</a:t>
            </a:r>
            <a:r>
              <a:rPr lang="en-US" sz="2400" b="1" i="1">
                <a:latin typeface="Arial" panose="020B0604020202020204" pitchFamily="34" charset="0"/>
                <a:sym typeface="Wingdings" panose="05000000000000000000" pitchFamily="2" charset="2"/>
              </a:rPr>
              <a:t>Product of </a:t>
            </a:r>
            <a:r>
              <a:rPr lang="en-US" sz="2400" b="1" i="1" smtClean="0">
                <a:latin typeface="Arial" panose="020B0604020202020204" pitchFamily="34" charset="0"/>
                <a:sym typeface="Wingdings" panose="05000000000000000000" pitchFamily="2" charset="2"/>
              </a:rPr>
              <a:t>sum)</a:t>
            </a:r>
            <a:endParaRPr lang="en-US" sz="2400" smtClean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i="1" u="sng" smtClean="0">
                <a:latin typeface="Arno Pro" panose="02020502040506020403" pitchFamily="18" charset="0"/>
                <a:sym typeface="Wingdings" panose="05000000000000000000" pitchFamily="2" charset="2"/>
              </a:rPr>
              <a:t>f</a:t>
            </a:r>
            <a:r>
              <a:rPr lang="en-US" sz="2200" baseline="-25000" smtClean="0">
                <a:latin typeface="Arno Pro" panose="02020502040506020403" pitchFamily="18" charset="0"/>
                <a:sym typeface="Wingdings" panose="05000000000000000000" pitchFamily="2" charset="2"/>
              </a:rPr>
              <a:t>2</a:t>
            </a:r>
            <a:r>
              <a:rPr lang="en-US" sz="2200" smtClean="0">
                <a:latin typeface="Arno Pro" panose="02020502040506020403" pitchFamily="18" charset="0"/>
                <a:sym typeface="Wingdings" panose="05000000000000000000" pitchFamily="2" charset="2"/>
              </a:rPr>
              <a:t>(</a:t>
            </a:r>
            <a:r>
              <a:rPr lang="en-US" sz="2200" i="1" smtClean="0">
                <a:latin typeface="Arno Pro" panose="020205020405060204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 = 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y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y’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y’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z’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y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z’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	         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y’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+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 		 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	      = (f</a:t>
            </a:r>
            <a:r>
              <a:rPr lang="en-US" sz="2200" baseline="-25000">
                <a:latin typeface="Arno Pro" panose="02020502040506020403" pitchFamily="18" charset="0"/>
                <a:sym typeface="Wingdings" panose="05000000000000000000" pitchFamily="2" charset="2"/>
              </a:rPr>
              <a:t>1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’(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))’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  	      =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0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2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3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5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6</a:t>
            </a: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464953" y="5700714"/>
            <a:ext cx="68801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600" b="1">
                <a:latin typeface="Arial" panose="020B0604020202020204" pitchFamily="34" charset="0"/>
                <a:sym typeface="Symbol" panose="05050102010706020507" pitchFamily="18" charset="2"/>
              </a:rPr>
              <a:t></a:t>
            </a:r>
            <a:r>
              <a:rPr lang="en-US" sz="2600" b="1">
                <a:latin typeface="Arial" panose="020B0604020202020204" pitchFamily="34" charset="0"/>
              </a:rPr>
              <a:t>F = m</a:t>
            </a:r>
            <a:r>
              <a:rPr lang="en-US" sz="2600" b="1" baseline="-25000">
                <a:latin typeface="Arial" panose="020B0604020202020204" pitchFamily="34" charset="0"/>
              </a:rPr>
              <a:t>1</a:t>
            </a:r>
            <a:r>
              <a:rPr lang="en-US" sz="2600" b="1">
                <a:latin typeface="Arial" panose="020B0604020202020204" pitchFamily="34" charset="0"/>
              </a:rPr>
              <a:t> + m </a:t>
            </a:r>
            <a:r>
              <a:rPr lang="en-US" sz="2600" b="1" baseline="-25000">
                <a:latin typeface="Arial" panose="020B0604020202020204" pitchFamily="34" charset="0"/>
              </a:rPr>
              <a:t>4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7</a:t>
            </a:r>
            <a:r>
              <a:rPr lang="en-US" sz="2600" b="1">
                <a:latin typeface="Arial" panose="020B0604020202020204" pitchFamily="34" charset="0"/>
              </a:rPr>
              <a:t> = M</a:t>
            </a:r>
            <a:r>
              <a:rPr lang="en-US" sz="2600" b="1" baseline="-25000">
                <a:latin typeface="Arial" panose="020B0604020202020204" pitchFamily="34" charset="0"/>
              </a:rPr>
              <a:t>0</a:t>
            </a:r>
            <a:r>
              <a:rPr lang="en-US" sz="2600" b="1">
                <a:latin typeface="Arial" panose="020B0604020202020204" pitchFamily="34" charset="0"/>
              </a:rPr>
              <a:t> . M</a:t>
            </a:r>
            <a:r>
              <a:rPr lang="en-US" sz="2600" b="1" baseline="-25000">
                <a:latin typeface="Arial" panose="020B0604020202020204" pitchFamily="34" charset="0"/>
              </a:rPr>
              <a:t>2</a:t>
            </a:r>
            <a:r>
              <a:rPr lang="en-US" sz="2600" b="1">
                <a:latin typeface="Arial" panose="020B0604020202020204" pitchFamily="34" charset="0"/>
              </a:rPr>
              <a:t> . M</a:t>
            </a:r>
            <a:r>
              <a:rPr lang="en-US" sz="2600" b="1" baseline="-25000">
                <a:latin typeface="Arial" panose="020B0604020202020204" pitchFamily="34" charset="0"/>
              </a:rPr>
              <a:t>3</a:t>
            </a:r>
            <a:r>
              <a:rPr lang="en-US" sz="2600" b="1">
                <a:latin typeface="Arial" panose="020B0604020202020204" pitchFamily="34" charset="0"/>
              </a:rPr>
              <a:t> . M</a:t>
            </a:r>
            <a:r>
              <a:rPr lang="en-US" sz="2600" b="1" baseline="-25000">
                <a:latin typeface="Arial" panose="020B0604020202020204" pitchFamily="34" charset="0"/>
              </a:rPr>
              <a:t>5</a:t>
            </a:r>
            <a:r>
              <a:rPr lang="en-US" sz="2600" b="1">
                <a:latin typeface="Arial" panose="020B0604020202020204" pitchFamily="34" charset="0"/>
              </a:rPr>
              <a:t> . M</a:t>
            </a:r>
            <a:r>
              <a:rPr lang="en-US" sz="2600" b="1" baseline="-2500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108552" name="Rectangle 8"/>
          <p:cNvSpPr>
            <a:spLocks noChangeArrowheads="1"/>
          </p:cNvSpPr>
          <p:nvPr/>
        </p:nvSpPr>
        <p:spPr bwMode="auto">
          <a:xfrm>
            <a:off x="2643188" y="2271737"/>
            <a:ext cx="969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000" b="1">
                <a:latin typeface="Arial" panose="020B0604020202020204" pitchFamily="34" charset="0"/>
                <a:sym typeface="Wingdings" panose="05000000000000000000" pitchFamily="2" charset="2"/>
              </a:rPr>
              <a:t>SOP</a:t>
            </a:r>
          </a:p>
        </p:txBody>
      </p:sp>
      <p:sp>
        <p:nvSpPr>
          <p:cNvPr id="108553" name="Rectangle 9"/>
          <p:cNvSpPr>
            <a:spLocks noChangeArrowheads="1"/>
          </p:cNvSpPr>
          <p:nvPr/>
        </p:nvSpPr>
        <p:spPr bwMode="auto">
          <a:xfrm>
            <a:off x="2643188" y="3057550"/>
            <a:ext cx="969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000" b="1">
                <a:latin typeface="Arial" panose="020B0604020202020204" pitchFamily="34" charset="0"/>
                <a:sym typeface="Wingdings" panose="05000000000000000000" pitchFamily="2" charset="2"/>
              </a:rPr>
              <a:t>SOP</a:t>
            </a:r>
          </a:p>
        </p:txBody>
      </p:sp>
      <p:sp>
        <p:nvSpPr>
          <p:cNvPr id="108554" name="Rectangle 10"/>
          <p:cNvSpPr>
            <a:spLocks noChangeArrowheads="1"/>
          </p:cNvSpPr>
          <p:nvPr/>
        </p:nvSpPr>
        <p:spPr bwMode="auto">
          <a:xfrm>
            <a:off x="2643188" y="3986237"/>
            <a:ext cx="969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000" b="1">
                <a:latin typeface="Arial" panose="020B0604020202020204" pitchFamily="34" charset="0"/>
                <a:sym typeface="Wingdings" panose="05000000000000000000" pitchFamily="2" charset="2"/>
              </a:rPr>
              <a:t>SOP</a:t>
            </a:r>
          </a:p>
        </p:txBody>
      </p:sp>
      <p:sp>
        <p:nvSpPr>
          <p:cNvPr id="108555" name="Rectangle 11"/>
          <p:cNvSpPr>
            <a:spLocks noChangeArrowheads="1"/>
          </p:cNvSpPr>
          <p:nvPr/>
        </p:nvSpPr>
        <p:spPr bwMode="auto">
          <a:xfrm>
            <a:off x="2643188" y="1985987"/>
            <a:ext cx="969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POS</a:t>
            </a:r>
          </a:p>
        </p:txBody>
      </p:sp>
      <p:sp>
        <p:nvSpPr>
          <p:cNvPr id="108556" name="Rectangle 12"/>
          <p:cNvSpPr>
            <a:spLocks noChangeArrowheads="1"/>
          </p:cNvSpPr>
          <p:nvPr/>
        </p:nvSpPr>
        <p:spPr bwMode="auto">
          <a:xfrm>
            <a:off x="2643188" y="2628925"/>
            <a:ext cx="969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POS</a:t>
            </a:r>
          </a:p>
        </p:txBody>
      </p:sp>
      <p:sp>
        <p:nvSpPr>
          <p:cNvPr id="108557" name="Rectangle 13"/>
          <p:cNvSpPr>
            <a:spLocks noChangeArrowheads="1"/>
          </p:cNvSpPr>
          <p:nvPr/>
        </p:nvSpPr>
        <p:spPr bwMode="auto">
          <a:xfrm>
            <a:off x="2643188" y="3486175"/>
            <a:ext cx="969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000" b="1">
                <a:solidFill>
                  <a:srgbClr val="FF0000"/>
                </a:solidFill>
                <a:latin typeface="Arial" panose="020B0604020202020204" pitchFamily="34" charset="0"/>
                <a:sym typeface="Wingdings" panose="05000000000000000000" pitchFamily="2" charset="2"/>
              </a:rPr>
              <a:t>POS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85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85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85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85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85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8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85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85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85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085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1" grpId="0"/>
      <p:bldP spid="108552" grpId="0"/>
      <p:bldP spid="108553" grpId="0"/>
      <p:bldP spid="108554" grpId="0"/>
      <p:bldP spid="108555" grpId="0"/>
      <p:bldP spid="108556" grpId="0"/>
      <p:bldP spid="1085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1"/>
            <a:ext cx="7772400" cy="875183"/>
          </a:xfrm>
        </p:spPr>
        <p:txBody>
          <a:bodyPr/>
          <a:lstStyle/>
          <a:p>
            <a:pPr eaLnBrk="1" hangingPunct="1"/>
            <a:r>
              <a:rPr lang="en-US" smtClean="0"/>
              <a:t>Konversi fungsi boolean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812084" y="5870576"/>
            <a:ext cx="648347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2D183AD7-60C4-49CD-9BC3-3AAAFD83F36F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3633342" y="1554332"/>
            <a:ext cx="5510658" cy="308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i="1" smtClean="0">
                <a:latin typeface="Arno Pro" panose="02020502040506020403" pitchFamily="18" charset="0"/>
              </a:rPr>
              <a:t>f</a:t>
            </a:r>
            <a:r>
              <a:rPr lang="en-US" sz="2200" baseline="-25000" smtClean="0">
                <a:latin typeface="Arno Pro" panose="02020502040506020403" pitchFamily="18" charset="0"/>
              </a:rPr>
              <a:t>1</a:t>
            </a:r>
            <a:r>
              <a:rPr lang="en-US" sz="2200" smtClean="0">
                <a:latin typeface="Arno Pro" panose="02020502040506020403" pitchFamily="18" charset="0"/>
              </a:rPr>
              <a:t>(</a:t>
            </a:r>
            <a:r>
              <a:rPr lang="en-US" sz="2200" i="1" smtClean="0">
                <a:latin typeface="Arno Pro" panose="02020502040506020403" pitchFamily="18" charset="0"/>
              </a:rPr>
              <a:t>x</a:t>
            </a:r>
            <a:r>
              <a:rPr lang="en-US" sz="2200" smtClean="0">
                <a:latin typeface="Arno Pro" panose="02020502040506020403" pitchFamily="18" charset="0"/>
              </a:rPr>
              <a:t>,</a:t>
            </a:r>
            <a:r>
              <a:rPr lang="en-US" sz="2200" i="1" smtClean="0">
                <a:latin typeface="Arno Pro" panose="02020502040506020403" pitchFamily="18" charset="0"/>
              </a:rPr>
              <a:t>y</a:t>
            </a:r>
            <a:r>
              <a:rPr lang="en-US" sz="2200" smtClean="0">
                <a:latin typeface="Arno Pro" panose="02020502040506020403" pitchFamily="18" charset="0"/>
              </a:rPr>
              <a:t>,</a:t>
            </a:r>
            <a:r>
              <a:rPr lang="en-US" sz="2200" i="1" smtClean="0">
                <a:latin typeface="Arno Pro" panose="02020502040506020403" pitchFamily="18" charset="0"/>
              </a:rPr>
              <a:t>z</a:t>
            </a:r>
            <a:r>
              <a:rPr lang="en-US" sz="2200">
                <a:latin typeface="Arno Pro" panose="02020502040506020403" pitchFamily="18" charset="0"/>
              </a:rPr>
              <a:t>) = </a:t>
            </a:r>
            <a:r>
              <a:rPr lang="en-US" sz="2200" i="1">
                <a:latin typeface="Arno Pro" panose="02020502040506020403" pitchFamily="18" charset="0"/>
              </a:rPr>
              <a:t>x’y’z’ + x’y’z + x’yz’ + x’yz </a:t>
            </a:r>
            <a:r>
              <a:rPr lang="en-US" sz="2200" i="1" smtClean="0">
                <a:latin typeface="Arno Pro" panose="02020502040506020403" pitchFamily="18" charset="0"/>
              </a:rPr>
              <a:t>+ xy’z +</a:t>
            </a:r>
          </a:p>
          <a:p>
            <a:pPr defTabSz="719138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None/>
            </a:pPr>
            <a:r>
              <a:rPr lang="en-US" sz="2200" i="1">
                <a:latin typeface="Arno Pro" panose="02020502040506020403" pitchFamily="18" charset="0"/>
              </a:rPr>
              <a:t>	</a:t>
            </a:r>
            <a:r>
              <a:rPr lang="en-US" sz="2200" i="1" smtClean="0">
                <a:latin typeface="Arno Pro" panose="02020502040506020403" pitchFamily="18" charset="0"/>
              </a:rPr>
              <a:t>	xyz</a:t>
            </a:r>
            <a:r>
              <a:rPr lang="en-US" sz="2200" i="1">
                <a:latin typeface="Arno Pro" panose="02020502040506020403" pitchFamily="18" charset="0"/>
              </a:rPr>
              <a:t>’</a:t>
            </a:r>
            <a:r>
              <a:rPr lang="en-US" sz="2600">
                <a:latin typeface="Arno Pro" panose="02020502040506020403" pitchFamily="18" charset="0"/>
              </a:rPr>
              <a:t> </a:t>
            </a:r>
            <a:r>
              <a:rPr lang="en-US" sz="2200">
                <a:latin typeface="Garamond" panose="02020404030301010803" pitchFamily="18" charset="0"/>
              </a:rPr>
              <a:t>	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</a:t>
            </a:r>
            <a:r>
              <a:rPr lang="en-US" sz="2200">
                <a:latin typeface="Garamond" panose="02020404030301010803" pitchFamily="18" charset="0"/>
              </a:rPr>
              <a:t> </a:t>
            </a:r>
            <a:r>
              <a:rPr lang="en-US" sz="2200" b="1">
                <a:latin typeface="Garamond" panose="02020404030301010803" pitchFamily="18" charset="0"/>
                <a:sym typeface="Wingdings" panose="05000000000000000000" pitchFamily="2" charset="2"/>
              </a:rPr>
              <a:t>SOP</a:t>
            </a:r>
            <a:endParaRPr lang="en-US" sz="220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	    =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0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1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2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3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4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6</a:t>
            </a:r>
            <a:r>
              <a:rPr lang="en-US" sz="260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sz="90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 i="1">
                <a:latin typeface="Garamond" panose="02020404030301010803" pitchFamily="18" charset="0"/>
                <a:sym typeface="Wingdings" panose="05000000000000000000" pitchFamily="2" charset="2"/>
              </a:rPr>
              <a:t>    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f</a:t>
            </a:r>
            <a:r>
              <a:rPr lang="en-US" sz="2200" baseline="-25000">
                <a:latin typeface="Arno Pro" panose="02020502040506020403" pitchFamily="18" charset="0"/>
                <a:sym typeface="Wingdings" panose="05000000000000000000" pitchFamily="2" charset="2"/>
              </a:rPr>
              <a:t>1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’(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 = </a:t>
            </a:r>
            <a:r>
              <a:rPr lang="en-US" sz="2600" i="1">
                <a:latin typeface="Arno Pro" panose="02020502040506020403" pitchFamily="18" charset="0"/>
                <a:sym typeface="Wingdings" panose="05000000000000000000" pitchFamily="2" charset="2"/>
              </a:rPr>
              <a:t>xy’z + xyz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sz="2200" smtClean="0">
              <a:latin typeface="Arno Pro" panose="02020502040506020403" pitchFamily="18" charset="0"/>
              <a:sym typeface="Wingdings" panose="05000000000000000000" pitchFamily="2" charset="2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i="1" u="sng" smtClean="0">
                <a:latin typeface="Arno Pro" panose="02020502040506020403" pitchFamily="18" charset="0"/>
                <a:sym typeface="Wingdings" panose="05000000000000000000" pitchFamily="2" charset="2"/>
              </a:rPr>
              <a:t>f</a:t>
            </a:r>
            <a:r>
              <a:rPr lang="en-US" sz="2200" baseline="-25000" smtClean="0">
                <a:latin typeface="Arno Pro" panose="02020502040506020403" pitchFamily="18" charset="0"/>
                <a:sym typeface="Wingdings" panose="05000000000000000000" pitchFamily="2" charset="2"/>
              </a:rPr>
              <a:t>2</a:t>
            </a:r>
            <a:r>
              <a:rPr lang="en-US" sz="2200" smtClean="0">
                <a:latin typeface="Arno Pro" panose="02020502040506020403" pitchFamily="18" charset="0"/>
                <a:sym typeface="Wingdings" panose="05000000000000000000" pitchFamily="2" charset="2"/>
              </a:rPr>
              <a:t>(</a:t>
            </a:r>
            <a:r>
              <a:rPr lang="en-US" sz="2200" i="1" smtClean="0">
                <a:latin typeface="Arno Pro" panose="020205020405060204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)= </a:t>
            </a:r>
            <a:r>
              <a:rPr lang="en-US" sz="2400">
                <a:latin typeface="Arno Pro" panose="02020502040506020403" pitchFamily="18" charset="0"/>
                <a:sym typeface="Wingdings" panose="05000000000000000000" pitchFamily="2" charset="2"/>
              </a:rPr>
              <a:t>(</a:t>
            </a:r>
            <a:r>
              <a:rPr lang="en-US" sz="2400" i="1">
                <a:latin typeface="Arno Pro" panose="02020502040506020403" pitchFamily="18" charset="0"/>
                <a:sym typeface="Wingdings" panose="05000000000000000000" pitchFamily="2" charset="2"/>
              </a:rPr>
              <a:t>x’</a:t>
            </a:r>
            <a:r>
              <a:rPr lang="en-US" sz="2400">
                <a:latin typeface="Arno Pro" panose="02020502040506020403" pitchFamily="18" charset="0"/>
                <a:sym typeface="Wingdings" panose="05000000000000000000" pitchFamily="2" charset="2"/>
              </a:rPr>
              <a:t> + </a:t>
            </a:r>
            <a:r>
              <a:rPr lang="en-US" sz="2400" i="1">
                <a:latin typeface="Arno Pro" panose="02020502040506020403" pitchFamily="18" charset="0"/>
                <a:sym typeface="Wingdings" panose="05000000000000000000" pitchFamily="2" charset="2"/>
              </a:rPr>
              <a:t>y</a:t>
            </a:r>
            <a:r>
              <a:rPr lang="en-US" sz="2400">
                <a:latin typeface="Arno Pro" panose="02020502040506020403" pitchFamily="18" charset="0"/>
                <a:sym typeface="Wingdings" panose="05000000000000000000" pitchFamily="2" charset="2"/>
              </a:rPr>
              <a:t> + </a:t>
            </a:r>
            <a:r>
              <a:rPr lang="en-US" sz="2400" i="1">
                <a:latin typeface="Arno Pro" panose="02020502040506020403" pitchFamily="18" charset="0"/>
                <a:sym typeface="Wingdings" panose="05000000000000000000" pitchFamily="2" charset="2"/>
              </a:rPr>
              <a:t>z’</a:t>
            </a:r>
            <a:r>
              <a:rPr lang="en-US" sz="2400">
                <a:latin typeface="Arno Pro" panose="02020502040506020403" pitchFamily="18" charset="0"/>
                <a:sym typeface="Wingdings" panose="05000000000000000000" pitchFamily="2" charset="2"/>
              </a:rPr>
              <a:t>)(</a:t>
            </a:r>
            <a:r>
              <a:rPr lang="en-US" sz="2400" i="1">
                <a:latin typeface="Arno Pro" panose="02020502040506020403" pitchFamily="18" charset="0"/>
                <a:sym typeface="Wingdings" panose="05000000000000000000" pitchFamily="2" charset="2"/>
              </a:rPr>
              <a:t>x’</a:t>
            </a:r>
            <a:r>
              <a:rPr lang="en-US" sz="2400">
                <a:latin typeface="Arno Pro" panose="02020502040506020403" pitchFamily="18" charset="0"/>
                <a:sym typeface="Wingdings" panose="05000000000000000000" pitchFamily="2" charset="2"/>
              </a:rPr>
              <a:t> + </a:t>
            </a:r>
            <a:r>
              <a:rPr lang="en-US" sz="2400" i="1">
                <a:latin typeface="Arno Pro" panose="02020502040506020403" pitchFamily="18" charset="0"/>
                <a:sym typeface="Wingdings" panose="05000000000000000000" pitchFamily="2" charset="2"/>
              </a:rPr>
              <a:t>y’</a:t>
            </a:r>
            <a:r>
              <a:rPr lang="en-US" sz="2400">
                <a:latin typeface="Arno Pro" panose="02020502040506020403" pitchFamily="18" charset="0"/>
                <a:sym typeface="Wingdings" panose="05000000000000000000" pitchFamily="2" charset="2"/>
              </a:rPr>
              <a:t> + </a:t>
            </a:r>
            <a:r>
              <a:rPr lang="en-US" sz="2400" i="1">
                <a:latin typeface="Arno Pro" panose="02020502040506020403" pitchFamily="18" charset="0"/>
                <a:sym typeface="Wingdings" panose="05000000000000000000" pitchFamily="2" charset="2"/>
              </a:rPr>
              <a:t>z’</a:t>
            </a:r>
            <a:r>
              <a:rPr lang="en-US" sz="2400">
                <a:latin typeface="Arno Pro" panose="02020502040506020403" pitchFamily="18" charset="0"/>
                <a:sym typeface="Wingdings" panose="05000000000000000000" pitchFamily="2" charset="2"/>
              </a:rPr>
              <a:t>) </a:t>
            </a:r>
            <a:r>
              <a:rPr lang="en-US" sz="2000">
                <a:latin typeface="Arno Pro" panose="02020502040506020403" pitchFamily="18" charset="0"/>
                <a:sym typeface="Wingdings" panose="05000000000000000000" pitchFamily="2" charset="2"/>
              </a:rPr>
              <a:t></a:t>
            </a:r>
            <a:r>
              <a:rPr lang="en-US" sz="2000" b="1">
                <a:latin typeface="Arno Pro" panose="02020502040506020403" pitchFamily="18" charset="0"/>
                <a:sym typeface="Wingdings" panose="05000000000000000000" pitchFamily="2" charset="2"/>
              </a:rPr>
              <a:t>POS</a:t>
            </a:r>
            <a:endParaRPr lang="en-US" sz="2000">
              <a:latin typeface="Arno Pro" panose="02020502040506020403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	   </a:t>
            </a:r>
            <a:r>
              <a:rPr lang="en-US" sz="2200" smtClean="0">
                <a:latin typeface="Arno Pro" panose="02020502040506020403" pitchFamily="18" charset="0"/>
                <a:sym typeface="Wingdings" panose="05000000000000000000" pitchFamily="2" charset="2"/>
              </a:rPr>
              <a:t>  = 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(f</a:t>
            </a:r>
            <a:r>
              <a:rPr lang="en-US" sz="2200" baseline="-25000">
                <a:latin typeface="Arno Pro" panose="02020502040506020403" pitchFamily="18" charset="0"/>
                <a:sym typeface="Wingdings" panose="05000000000000000000" pitchFamily="2" charset="2"/>
              </a:rPr>
              <a:t>1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’(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))’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	   =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5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7</a:t>
            </a:r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1258888" y="5445125"/>
            <a:ext cx="698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600" b="1">
                <a:latin typeface="Arial" panose="020B0604020202020204" pitchFamily="34" charset="0"/>
                <a:sym typeface="Symbol" panose="05050102010706020507" pitchFamily="18" charset="2"/>
              </a:rPr>
              <a:t></a:t>
            </a:r>
            <a:r>
              <a:rPr lang="en-US" sz="2600" b="1">
                <a:latin typeface="Arial" panose="020B0604020202020204" pitchFamily="34" charset="0"/>
              </a:rPr>
              <a:t>F = m</a:t>
            </a:r>
            <a:r>
              <a:rPr lang="en-US" sz="2600" b="1" baseline="-25000">
                <a:latin typeface="Arial" panose="020B0604020202020204" pitchFamily="34" charset="0"/>
              </a:rPr>
              <a:t>0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1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2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3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4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6</a:t>
            </a:r>
            <a:r>
              <a:rPr lang="en-US" sz="2600">
                <a:latin typeface="Arial" panose="020B0604020202020204" pitchFamily="34" charset="0"/>
              </a:rPr>
              <a:t> </a:t>
            </a:r>
            <a:r>
              <a:rPr lang="en-US" sz="2600" b="1">
                <a:latin typeface="Arial" panose="020B0604020202020204" pitchFamily="34" charset="0"/>
              </a:rPr>
              <a:t>= M</a:t>
            </a:r>
            <a:r>
              <a:rPr lang="en-US" sz="2600" b="1" baseline="-25000">
                <a:latin typeface="Arial" panose="020B0604020202020204" pitchFamily="34" charset="0"/>
              </a:rPr>
              <a:t>5</a:t>
            </a:r>
            <a:r>
              <a:rPr lang="en-US" sz="2600" b="1">
                <a:latin typeface="Arial" panose="020B0604020202020204" pitchFamily="34" charset="0"/>
              </a:rPr>
              <a:t> . M</a:t>
            </a:r>
            <a:r>
              <a:rPr lang="en-US" sz="2600" b="1" baseline="-25000">
                <a:latin typeface="Arial" panose="020B0604020202020204" pitchFamily="34" charset="0"/>
              </a:rPr>
              <a:t>7</a:t>
            </a:r>
          </a:p>
        </p:txBody>
      </p:sp>
      <p:pic>
        <p:nvPicPr>
          <p:cNvPr id="1105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321" y="1484784"/>
            <a:ext cx="3132138" cy="308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0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05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05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05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105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Konversi fungsi boolean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812084" y="5870576"/>
            <a:ext cx="576339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5BAEDCAF-0E60-4713-973E-B2A9BA5FC111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3525838" y="2023727"/>
            <a:ext cx="5726112" cy="304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smtClean="0">
                <a:latin typeface="Arno Pro" panose="02020502040506020403" pitchFamily="18" charset="0"/>
              </a:rPr>
              <a:t> </a:t>
            </a:r>
            <a:r>
              <a:rPr lang="en-US" sz="2200" i="1">
                <a:latin typeface="Arno Pro" panose="02020502040506020403" pitchFamily="18" charset="0"/>
              </a:rPr>
              <a:t>f</a:t>
            </a:r>
            <a:r>
              <a:rPr lang="en-US" sz="2200" baseline="-25000">
                <a:latin typeface="Arno Pro" panose="02020502040506020403" pitchFamily="18" charset="0"/>
              </a:rPr>
              <a:t>1</a:t>
            </a:r>
            <a:r>
              <a:rPr lang="en-US" sz="2200">
                <a:latin typeface="Arno Pro" panose="02020502040506020403" pitchFamily="18" charset="0"/>
              </a:rPr>
              <a:t>(</a:t>
            </a:r>
            <a:r>
              <a:rPr lang="en-US" sz="2200" i="1">
                <a:latin typeface="Arno Pro" panose="02020502040506020403" pitchFamily="18" charset="0"/>
              </a:rPr>
              <a:t>x</a:t>
            </a:r>
            <a:r>
              <a:rPr lang="en-US" sz="2200">
                <a:latin typeface="Arno Pro" panose="02020502040506020403" pitchFamily="18" charset="0"/>
              </a:rPr>
              <a:t>,</a:t>
            </a:r>
            <a:r>
              <a:rPr lang="en-US" sz="2200" i="1">
                <a:latin typeface="Arno Pro" panose="02020502040506020403" pitchFamily="18" charset="0"/>
              </a:rPr>
              <a:t>y</a:t>
            </a:r>
            <a:r>
              <a:rPr lang="en-US" sz="2200">
                <a:latin typeface="Arno Pro" panose="02020502040506020403" pitchFamily="18" charset="0"/>
              </a:rPr>
              <a:t>,</a:t>
            </a:r>
            <a:r>
              <a:rPr lang="en-US" sz="2200" i="1">
                <a:latin typeface="Arno Pro" panose="02020502040506020403" pitchFamily="18" charset="0"/>
              </a:rPr>
              <a:t>z</a:t>
            </a:r>
            <a:r>
              <a:rPr lang="en-US" sz="2200">
                <a:latin typeface="Arno Pro" panose="02020502040506020403" pitchFamily="18" charset="0"/>
              </a:rPr>
              <a:t>) = </a:t>
            </a:r>
            <a:r>
              <a:rPr lang="en-US" sz="2200" i="1">
                <a:latin typeface="Arno Pro" panose="02020502040506020403" pitchFamily="18" charset="0"/>
              </a:rPr>
              <a:t>x’yz’ + x’yz + xyz’ + xyz</a:t>
            </a:r>
            <a:r>
              <a:rPr lang="en-US" sz="2600">
                <a:latin typeface="Arno Pro" panose="02020502040506020403" pitchFamily="18" charset="0"/>
              </a:rPr>
              <a:t> </a:t>
            </a:r>
            <a:r>
              <a:rPr lang="en-US" sz="2600">
                <a:latin typeface="Arial" panose="020B0604020202020204" pitchFamily="34" charset="0"/>
              </a:rPr>
              <a:t>	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</a:t>
            </a:r>
            <a:r>
              <a:rPr lang="en-US" sz="2200">
                <a:latin typeface="Garamond" panose="02020404030301010803" pitchFamily="18" charset="0"/>
              </a:rPr>
              <a:t> </a:t>
            </a:r>
            <a:r>
              <a:rPr lang="en-US" sz="2200" b="1">
                <a:latin typeface="Garamond" panose="02020404030301010803" pitchFamily="18" charset="0"/>
                <a:sym typeface="Wingdings" panose="05000000000000000000" pitchFamily="2" charset="2"/>
              </a:rPr>
              <a:t>SOP</a:t>
            </a:r>
            <a:endParaRPr lang="en-US" sz="220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		     </a:t>
            </a:r>
            <a:r>
              <a:rPr lang="en-US" sz="2200" smtClean="0">
                <a:latin typeface="Garamond" panose="02020404030301010803" pitchFamily="18" charset="0"/>
                <a:sym typeface="Wingdings" panose="05000000000000000000" pitchFamily="2" charset="2"/>
              </a:rPr>
              <a:t>  = 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2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3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6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+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7</a:t>
            </a:r>
            <a:r>
              <a:rPr lang="en-US" sz="2600">
                <a:latin typeface="Arial" panose="020B0604020202020204" pitchFamily="34" charset="0"/>
                <a:sym typeface="Wingdings" panose="05000000000000000000" pitchFamily="2" charset="2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endParaRPr lang="en-US" sz="90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None/>
            </a:pPr>
            <a:r>
              <a:rPr lang="en-US" sz="2200" i="1" smtClean="0">
                <a:latin typeface="Arno Pro" panose="02020502040506020403" pitchFamily="18" charset="0"/>
                <a:sym typeface="Wingdings" panose="05000000000000000000" pitchFamily="2" charset="2"/>
              </a:rPr>
              <a:t>f</a:t>
            </a:r>
            <a:r>
              <a:rPr lang="en-US" sz="2200" baseline="-25000" smtClean="0">
                <a:latin typeface="Arno Pro" panose="02020502040506020403" pitchFamily="18" charset="0"/>
                <a:sym typeface="Wingdings" panose="05000000000000000000" pitchFamily="2" charset="2"/>
              </a:rPr>
              <a:t>1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’(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)= 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x’y’z’ + x’y’z + xy’z’ + xy’z</a:t>
            </a:r>
            <a:r>
              <a:rPr lang="en-US" sz="2600">
                <a:latin typeface="Arno Pro" panose="02020502040506020403" pitchFamily="18" charset="0"/>
                <a:sym typeface="Wingdings" panose="05000000000000000000" pitchFamily="2" charset="2"/>
              </a:rPr>
              <a:t> 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	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q"/>
            </a:pPr>
            <a:endParaRPr lang="en-US" sz="2200">
              <a:latin typeface="Arno Pro" panose="02020502040506020403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q"/>
            </a:pPr>
            <a:r>
              <a:rPr lang="en-US" sz="2200" i="1" u="sng" smtClean="0">
                <a:latin typeface="Arno Pro" panose="02020502040506020403" pitchFamily="18" charset="0"/>
                <a:sym typeface="Wingdings" panose="05000000000000000000" pitchFamily="2" charset="2"/>
              </a:rPr>
              <a:t>f</a:t>
            </a:r>
            <a:r>
              <a:rPr lang="en-US" sz="2200" baseline="-25000" smtClean="0">
                <a:latin typeface="Arno Pro" panose="02020502040506020403" pitchFamily="18" charset="0"/>
                <a:sym typeface="Wingdings" panose="05000000000000000000" pitchFamily="2" charset="2"/>
              </a:rPr>
              <a:t>2</a:t>
            </a:r>
            <a:r>
              <a:rPr lang="en-US" sz="2200" smtClean="0">
                <a:latin typeface="Arno Pro" panose="02020502040506020403" pitchFamily="18" charset="0"/>
                <a:sym typeface="Wingdings" panose="05000000000000000000" pitchFamily="2" charset="2"/>
              </a:rPr>
              <a:t>(</a:t>
            </a:r>
            <a:r>
              <a:rPr lang="en-US" sz="2200" i="1" smtClean="0">
                <a:latin typeface="Arno Pro" panose="020205020405060204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)= 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 + y + 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 + y + z’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x’ + y + z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None/>
            </a:pPr>
            <a:r>
              <a:rPr lang="en-US" sz="2200" i="1" smtClean="0">
                <a:latin typeface="Arno Pro" panose="02020502040506020403" pitchFamily="18" charset="0"/>
                <a:sym typeface="Wingdings" panose="05000000000000000000" pitchFamily="2" charset="2"/>
              </a:rPr>
              <a:t>                            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(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x’ + y + z’</a:t>
            </a:r>
            <a:r>
              <a:rPr lang="en-US" sz="2200">
                <a:latin typeface="Arno Pro" panose="02020502040506020403" pitchFamily="18" charset="0"/>
                <a:sym typeface="Wingdings" panose="05000000000000000000" pitchFamily="2" charset="2"/>
              </a:rPr>
              <a:t>)</a:t>
            </a:r>
            <a:r>
              <a:rPr lang="en-US" sz="2200" i="1">
                <a:latin typeface="Arno Pro" panose="02020502040506020403" pitchFamily="18" charset="0"/>
                <a:sym typeface="Wingdings" panose="05000000000000000000" pitchFamily="2" charset="2"/>
              </a:rPr>
              <a:t>                          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</a:t>
            </a:r>
            <a:r>
              <a:rPr lang="en-US" sz="2200">
                <a:latin typeface="Garamond" panose="02020404030301010803" pitchFamily="18" charset="0"/>
              </a:rPr>
              <a:t> </a:t>
            </a:r>
            <a:r>
              <a:rPr lang="en-US" sz="2200" b="1">
                <a:latin typeface="Garamond" panose="02020404030301010803" pitchFamily="18" charset="0"/>
                <a:sym typeface="Wingdings" panose="05000000000000000000" pitchFamily="2" charset="2"/>
              </a:rPr>
              <a:t>POS</a:t>
            </a:r>
            <a:endParaRPr lang="en-US" sz="2200">
              <a:latin typeface="Garamond" panose="02020404030301010803" pitchFamily="18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		   </a:t>
            </a:r>
            <a:r>
              <a:rPr lang="en-US" sz="2200" smtClean="0">
                <a:latin typeface="Garamond" panose="02020404030301010803" pitchFamily="18" charset="0"/>
                <a:sym typeface="Wingdings" panose="05000000000000000000" pitchFamily="2" charset="2"/>
              </a:rPr>
              <a:t>  = 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(f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1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’(</a:t>
            </a:r>
            <a:r>
              <a:rPr lang="en-US" sz="2200" i="1">
                <a:latin typeface="Garamond" panose="02020404030301010803" pitchFamily="18" charset="0"/>
                <a:sym typeface="Wingdings" panose="05000000000000000000" pitchFamily="2" charset="2"/>
              </a:rPr>
              <a:t>x,y,z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))’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	   	   </a:t>
            </a:r>
            <a:r>
              <a:rPr lang="en-US" sz="2200" smtClean="0">
                <a:latin typeface="Garamond" panose="02020404030301010803" pitchFamily="18" charset="0"/>
                <a:sym typeface="Wingdings" panose="05000000000000000000" pitchFamily="2" charset="2"/>
              </a:rPr>
              <a:t>  = 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0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1 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4</a:t>
            </a:r>
            <a:r>
              <a:rPr lang="en-US" sz="2200">
                <a:latin typeface="Garamond" panose="02020404030301010803" pitchFamily="18" charset="0"/>
                <a:sym typeface="Wingdings" panose="05000000000000000000" pitchFamily="2" charset="2"/>
              </a:rPr>
              <a:t> M</a:t>
            </a:r>
            <a:r>
              <a:rPr lang="en-US" sz="2200" baseline="-25000">
                <a:latin typeface="Garamond" panose="02020404030301010803" pitchFamily="18" charset="0"/>
                <a:sym typeface="Wingdings" panose="05000000000000000000" pitchFamily="2" charset="2"/>
              </a:rPr>
              <a:t>5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1258888" y="5445125"/>
            <a:ext cx="6985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None/>
            </a:pPr>
            <a:r>
              <a:rPr lang="en-US" sz="2600" b="1">
                <a:latin typeface="Arial" panose="020B0604020202020204" pitchFamily="34" charset="0"/>
                <a:sym typeface="Symbol" panose="05050102010706020507" pitchFamily="18" charset="2"/>
              </a:rPr>
              <a:t></a:t>
            </a:r>
            <a:r>
              <a:rPr lang="en-US" sz="2600" b="1">
                <a:latin typeface="Arial" panose="020B0604020202020204" pitchFamily="34" charset="0"/>
              </a:rPr>
              <a:t>F = m</a:t>
            </a:r>
            <a:r>
              <a:rPr lang="en-US" sz="2600" b="1" baseline="-25000">
                <a:latin typeface="Arial" panose="020B0604020202020204" pitchFamily="34" charset="0"/>
              </a:rPr>
              <a:t>2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3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6</a:t>
            </a:r>
            <a:r>
              <a:rPr lang="en-US" sz="2600" b="1">
                <a:latin typeface="Arial" panose="020B0604020202020204" pitchFamily="34" charset="0"/>
              </a:rPr>
              <a:t> + m</a:t>
            </a:r>
            <a:r>
              <a:rPr lang="en-US" sz="2600" b="1" baseline="-25000">
                <a:latin typeface="Arial" panose="020B0604020202020204" pitchFamily="34" charset="0"/>
              </a:rPr>
              <a:t>7</a:t>
            </a:r>
            <a:r>
              <a:rPr lang="en-US" sz="2600" b="1">
                <a:latin typeface="Arial" panose="020B0604020202020204" pitchFamily="34" charset="0"/>
              </a:rPr>
              <a:t> = M</a:t>
            </a:r>
            <a:r>
              <a:rPr lang="en-US" sz="2600" b="1" baseline="-25000">
                <a:latin typeface="Arial" panose="020B0604020202020204" pitchFamily="34" charset="0"/>
              </a:rPr>
              <a:t>0</a:t>
            </a:r>
            <a:r>
              <a:rPr lang="en-US" sz="2600" b="1">
                <a:latin typeface="Arial" panose="020B0604020202020204" pitchFamily="34" charset="0"/>
              </a:rPr>
              <a:t> . M</a:t>
            </a:r>
            <a:r>
              <a:rPr lang="en-US" sz="2600" b="1" baseline="-25000">
                <a:latin typeface="Arial" panose="020B0604020202020204" pitchFamily="34" charset="0"/>
              </a:rPr>
              <a:t>1</a:t>
            </a:r>
            <a:r>
              <a:rPr lang="en-US" sz="2600">
                <a:latin typeface="Arial" panose="020B0604020202020204" pitchFamily="34" charset="0"/>
              </a:rPr>
              <a:t> </a:t>
            </a:r>
            <a:r>
              <a:rPr lang="en-US" sz="2600" b="1">
                <a:latin typeface="Arial" panose="020B0604020202020204" pitchFamily="34" charset="0"/>
              </a:rPr>
              <a:t>.</a:t>
            </a:r>
            <a:r>
              <a:rPr lang="en-US" sz="2600">
                <a:latin typeface="Arial" panose="020B0604020202020204" pitchFamily="34" charset="0"/>
              </a:rPr>
              <a:t> </a:t>
            </a:r>
            <a:r>
              <a:rPr lang="en-US" sz="2600" b="1">
                <a:latin typeface="Arial" panose="020B0604020202020204" pitchFamily="34" charset="0"/>
              </a:rPr>
              <a:t>M</a:t>
            </a:r>
            <a:r>
              <a:rPr lang="en-US" sz="2600" b="1" baseline="-25000">
                <a:latin typeface="Arial" panose="020B0604020202020204" pitchFamily="34" charset="0"/>
              </a:rPr>
              <a:t>4</a:t>
            </a:r>
            <a:r>
              <a:rPr lang="en-US" sz="2600" b="1">
                <a:latin typeface="Arial" panose="020B0604020202020204" pitchFamily="34" charset="0"/>
              </a:rPr>
              <a:t> . M</a:t>
            </a:r>
            <a:r>
              <a:rPr lang="en-US" sz="2600" b="1" baseline="-25000">
                <a:latin typeface="Arial" panose="020B0604020202020204" pitchFamily="34" charset="0"/>
              </a:rPr>
              <a:t>5</a:t>
            </a:r>
          </a:p>
        </p:txBody>
      </p:sp>
      <p:pic>
        <p:nvPicPr>
          <p:cNvPr id="686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156619"/>
            <a:ext cx="3167063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2656"/>
            <a:ext cx="7772400" cy="947191"/>
          </a:xfrm>
        </p:spPr>
        <p:txBody>
          <a:bodyPr/>
          <a:lstStyle/>
          <a:p>
            <a:pPr eaLnBrk="1" hangingPunct="1"/>
            <a:r>
              <a:rPr lang="en-US" smtClean="0"/>
              <a:t>Bentuk standar kanonik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39518"/>
            <a:ext cx="8712968" cy="4271387"/>
          </a:xfrm>
        </p:spPr>
        <p:txBody>
          <a:bodyPr>
            <a:noAutofit/>
          </a:bodyPr>
          <a:lstStyle/>
          <a:p>
            <a:pPr algn="just" eaLnBrk="1" hangingPunct="1"/>
            <a:r>
              <a:rPr lang="sv-SE" sz="2000" smtClean="0">
                <a:latin typeface="Garamond" panose="02020404030301010803" pitchFamily="18" charset="0"/>
              </a:rPr>
              <a:t>Jika f adalah fungsi boolean satu variabel maka untuk semua nilai x berlaku 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000" b="1" smtClean="0">
                <a:latin typeface="Garamond" panose="02020404030301010803" pitchFamily="18" charset="0"/>
              </a:rPr>
              <a:t>f (x) = f (1) . x + f (0) . x’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sz="2000" b="1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sv-SE" sz="2000" smtClean="0">
                <a:latin typeface="Garamond" panose="02020404030301010803" pitchFamily="18" charset="0"/>
              </a:rPr>
              <a:t>Jika f adalah fungsi boolean dua variabel maka untuk semua nilai x berlaku :</a:t>
            </a:r>
            <a:endParaRPr lang="en-US" sz="2000" smtClean="0">
              <a:latin typeface="Garamond" panose="02020404030301010803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000" b="1" smtClean="0">
                <a:latin typeface="Garamond" panose="02020404030301010803" pitchFamily="18" charset="0"/>
              </a:rPr>
              <a:t>f(x,y) = f(0,0) . x’y’ + f(0,1) . x’y + f(1,0) . xy’ + f(1,1) . </a:t>
            </a:r>
            <a:r>
              <a:rPr lang="en-US" sz="2000" b="1" smtClean="0">
                <a:latin typeface="Garamond" panose="02020404030301010803" pitchFamily="18" charset="0"/>
              </a:rPr>
              <a:t>xy</a:t>
            </a:r>
            <a:endParaRPr lang="en-US" sz="2000" b="1" smtClean="0">
              <a:latin typeface="Garamond" panose="02020404030301010803" pitchFamily="18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sz="2000" b="1" smtClean="0">
              <a:latin typeface="Garamond" panose="02020404030301010803" pitchFamily="18" charset="0"/>
            </a:endParaRPr>
          </a:p>
          <a:p>
            <a:pPr algn="just" eaLnBrk="1" hangingPunct="1"/>
            <a:r>
              <a:rPr lang="sv-SE" sz="2000" smtClean="0">
                <a:latin typeface="Garamond" panose="02020404030301010803" pitchFamily="18" charset="0"/>
              </a:rPr>
              <a:t>Jika f adalah fungsi boolean tiga variabel maka untuk semua nilai x berlaku :</a:t>
            </a:r>
          </a:p>
          <a:p>
            <a:pPr marL="0" indent="0" algn="just" eaLnBrk="1" hangingPunct="1">
              <a:buNone/>
            </a:pPr>
            <a:r>
              <a:rPr lang="sv-SE" sz="2000" b="1">
                <a:latin typeface="Garamond" panose="02020404030301010803" pitchFamily="18" charset="0"/>
              </a:rPr>
              <a:t>	</a:t>
            </a:r>
            <a:r>
              <a:rPr lang="en-US" sz="2000" b="1" smtClean="0">
                <a:latin typeface="Garamond" panose="02020404030301010803" pitchFamily="18" charset="0"/>
              </a:rPr>
              <a:t>f(x,y,z) = f(0,0,0) . x’y’ z’ + f(0,0,1) . x’y’z + f(0,1,0) . x’yz’ + f(0,1,1) . x’yz + 			  f(1,0,0) . xy’z’ + f(1,0,1) . xy’z’ + f(1,1,0) . xyz’ + f(1,1,1) . xyz</a:t>
            </a:r>
            <a:r>
              <a:rPr lang="en-US" sz="2000" b="1" i="1" smtClean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7066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596336" y="5870576"/>
            <a:ext cx="633265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35F09163-9F96-4869-AD52-2A82B07FB296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Bentuk standar kanonik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7270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8DB07638-A941-499A-AF43-564D8DF880BE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146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636838"/>
            <a:ext cx="5903912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Bentuk standar kanonik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7475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E71A6EFD-0E77-43F4-8857-0430C13B66A2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16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904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276475"/>
            <a:ext cx="6553200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1"/>
            <a:ext cx="7772400" cy="1019199"/>
          </a:xfrm>
        </p:spPr>
        <p:txBody>
          <a:bodyPr/>
          <a:lstStyle/>
          <a:p>
            <a:pPr eaLnBrk="1" hangingPunct="1"/>
            <a:r>
              <a:rPr lang="en-US" sz="3100" b="1" smtClean="0"/>
              <a:t>Konversi ke bentuk standar/kanonik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u="sng" smtClean="0">
                <a:latin typeface="Arno Pro" panose="02020502040506020403" pitchFamily="18" charset="0"/>
              </a:rPr>
              <a:t>Penyelesaian</a:t>
            </a:r>
            <a:r>
              <a:rPr lang="en-US">
                <a:latin typeface="Arno Pro" panose="02020502040506020403" pitchFamily="18" charset="0"/>
              </a:rPr>
              <a:t>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mtClean="0">
                <a:latin typeface="Arno Pro" panose="02020502040506020403" pitchFamily="18" charset="0"/>
              </a:rPr>
              <a:t>(</a:t>
            </a:r>
            <a:r>
              <a:rPr lang="en-US">
                <a:latin typeface="Arno Pro" panose="02020502040506020403" pitchFamily="18" charset="0"/>
              </a:rPr>
              <a:t>a) SOP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  = 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(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’)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    = </a:t>
            </a:r>
            <a:r>
              <a:rPr lang="en-US" i="1">
                <a:latin typeface="Arno Pro" panose="02020502040506020403" pitchFamily="18" charset="0"/>
              </a:rPr>
              <a:t>xy </a:t>
            </a:r>
            <a:r>
              <a:rPr lang="en-US">
                <a:latin typeface="Arno Pro" panose="02020502040506020403" pitchFamily="18" charset="0"/>
              </a:rPr>
              <a:t>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    = </a:t>
            </a:r>
            <a:r>
              <a:rPr lang="en-US" i="1">
                <a:latin typeface="Arno Pro" panose="02020502040506020403" pitchFamily="18" charset="0"/>
              </a:rPr>
              <a:t>xy </a:t>
            </a:r>
            <a:r>
              <a:rPr lang="en-US">
                <a:latin typeface="Arno Pro" panose="02020502040506020403" pitchFamily="18" charset="0"/>
              </a:rPr>
              <a:t>(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’) 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’(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’)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    = </a:t>
            </a:r>
            <a:r>
              <a:rPr lang="en-US" i="1">
                <a:latin typeface="Arno Pro" panose="02020502040506020403" pitchFamily="18" charset="0"/>
              </a:rPr>
              <a:t>xyz </a:t>
            </a:r>
            <a:r>
              <a:rPr lang="en-US">
                <a:latin typeface="Arno Pro" panose="02020502040506020403" pitchFamily="18" charset="0"/>
              </a:rPr>
              <a:t>+ </a:t>
            </a:r>
            <a:r>
              <a:rPr lang="en-US" i="1">
                <a:latin typeface="Arno Pro" panose="02020502040506020403" pitchFamily="18" charset="0"/>
              </a:rPr>
              <a:t>xyz</a:t>
            </a:r>
            <a:r>
              <a:rPr lang="en-US">
                <a:latin typeface="Arno Pro" panose="02020502040506020403" pitchFamily="18" charset="0"/>
              </a:rPr>
              <a:t>’ 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’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 	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= 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(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’)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      = xy’z + x’y’z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</a:t>
            </a:r>
            <a:endParaRPr lang="en-US" smtClean="0">
              <a:latin typeface="Arno Pro" panose="02020502040506020403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416552" y="2142068"/>
            <a:ext cx="4259903" cy="3649133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Jadi  </a:t>
            </a:r>
            <a:r>
              <a:rPr lang="en-US" i="1">
                <a:latin typeface="Arno Pro" panose="02020502040506020403" pitchFamily="18" charset="0"/>
              </a:rPr>
              <a:t>f</a:t>
            </a:r>
            <a:r>
              <a:rPr lang="en-US">
                <a:latin typeface="Arno Pro" panose="02020502040506020403" pitchFamily="18" charset="0"/>
              </a:rPr>
              <a:t>(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, 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, 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)   = 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endParaRPr lang="en-US">
              <a:latin typeface="Arno Pro" panose="02020502040506020403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       </a:t>
            </a:r>
            <a:r>
              <a:rPr lang="en-US" smtClean="0">
                <a:latin typeface="Arno Pro" panose="02020502040506020403" pitchFamily="18" charset="0"/>
              </a:rPr>
              <a:t>= </a:t>
            </a:r>
            <a:r>
              <a:rPr lang="en-US" i="1">
                <a:latin typeface="Arno Pro" panose="02020502040506020403" pitchFamily="18" charset="0"/>
              </a:rPr>
              <a:t>xyz </a:t>
            </a:r>
            <a:r>
              <a:rPr lang="en-US">
                <a:latin typeface="Arno Pro" panose="02020502040506020403" pitchFamily="18" charset="0"/>
              </a:rPr>
              <a:t>+ </a:t>
            </a:r>
            <a:r>
              <a:rPr lang="en-US" i="1">
                <a:latin typeface="Arno Pro" panose="02020502040506020403" pitchFamily="18" charset="0"/>
              </a:rPr>
              <a:t>xyz</a:t>
            </a:r>
            <a:r>
              <a:rPr lang="en-US">
                <a:latin typeface="Arno Pro" panose="02020502040506020403" pitchFamily="18" charset="0"/>
              </a:rPr>
              <a:t>’ 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’ 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endParaRPr lang="en-US">
              <a:latin typeface="Arno Pro" panose="02020502040506020403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       </a:t>
            </a:r>
            <a:r>
              <a:rPr lang="en-US" smtClean="0">
                <a:latin typeface="Arno Pro" panose="02020502040506020403" pitchFamily="18" charset="0"/>
              </a:rPr>
              <a:t>= 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’ + </a:t>
            </a:r>
            <a:r>
              <a:rPr lang="en-US" i="1">
                <a:latin typeface="Arno Pro" panose="02020502040506020403" pitchFamily="18" charset="0"/>
              </a:rPr>
              <a:t>xy</a:t>
            </a:r>
            <a:r>
              <a:rPr lang="en-US">
                <a:latin typeface="Arno Pro" panose="02020502040506020403" pitchFamily="18" charset="0"/>
              </a:rPr>
              <a:t>’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xyz</a:t>
            </a:r>
            <a:r>
              <a:rPr lang="en-US">
                <a:latin typeface="Arno Pro" panose="02020502040506020403" pitchFamily="18" charset="0"/>
              </a:rPr>
              <a:t>’ + </a:t>
            </a:r>
            <a:r>
              <a:rPr lang="en-US" i="1">
                <a:latin typeface="Arno Pro" panose="02020502040506020403" pitchFamily="18" charset="0"/>
              </a:rPr>
              <a:t>xyz</a:t>
            </a:r>
            <a:endParaRPr lang="en-US">
              <a:latin typeface="Arno Pro" panose="02020502040506020403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	        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mtClean="0">
                <a:latin typeface="Arno Pro" panose="02020502040506020403" pitchFamily="18" charset="0"/>
              </a:rPr>
              <a:t>atau  </a:t>
            </a:r>
            <a:r>
              <a:rPr lang="en-US" i="1">
                <a:latin typeface="Arno Pro" panose="02020502040506020403" pitchFamily="18" charset="0"/>
              </a:rPr>
              <a:t>f</a:t>
            </a:r>
            <a:r>
              <a:rPr lang="en-US">
                <a:latin typeface="Arno Pro" panose="02020502040506020403" pitchFamily="18" charset="0"/>
              </a:rPr>
              <a:t>(</a:t>
            </a:r>
            <a:r>
              <a:rPr lang="en-US" i="1">
                <a:latin typeface="Arno Pro" panose="02020502040506020403" pitchFamily="18" charset="0"/>
              </a:rPr>
              <a:t>x</a:t>
            </a:r>
            <a:r>
              <a:rPr lang="en-US">
                <a:latin typeface="Arno Pro" panose="02020502040506020403" pitchFamily="18" charset="0"/>
              </a:rPr>
              <a:t>, </a:t>
            </a:r>
            <a:r>
              <a:rPr lang="en-US" i="1">
                <a:latin typeface="Arno Pro" panose="02020502040506020403" pitchFamily="18" charset="0"/>
              </a:rPr>
              <a:t>y</a:t>
            </a:r>
            <a:r>
              <a:rPr lang="en-US">
                <a:latin typeface="Arno Pro" panose="02020502040506020403" pitchFamily="18" charset="0"/>
              </a:rPr>
              <a:t>, </a:t>
            </a:r>
            <a:r>
              <a:rPr lang="en-US" i="1">
                <a:latin typeface="Arno Pro" panose="02020502040506020403" pitchFamily="18" charset="0"/>
              </a:rPr>
              <a:t>z</a:t>
            </a:r>
            <a:r>
              <a:rPr lang="en-US">
                <a:latin typeface="Arno Pro" panose="02020502040506020403" pitchFamily="18" charset="0"/>
              </a:rPr>
              <a:t>)   = </a:t>
            </a:r>
            <a:r>
              <a:rPr lang="en-US" i="1">
                <a:latin typeface="Arno Pro" panose="02020502040506020403" pitchFamily="18" charset="0"/>
              </a:rPr>
              <a:t>m</a:t>
            </a:r>
            <a:r>
              <a:rPr lang="en-US" baseline="-25000">
                <a:latin typeface="Arno Pro" panose="02020502040506020403" pitchFamily="18" charset="0"/>
              </a:rPr>
              <a:t>1</a:t>
            </a:r>
            <a:r>
              <a:rPr lang="en-US">
                <a:latin typeface="Arno Pro" panose="02020502040506020403" pitchFamily="18" charset="0"/>
              </a:rPr>
              <a:t> + </a:t>
            </a:r>
            <a:r>
              <a:rPr lang="en-US" i="1">
                <a:latin typeface="Arno Pro" panose="02020502040506020403" pitchFamily="18" charset="0"/>
              </a:rPr>
              <a:t>m</a:t>
            </a:r>
            <a:r>
              <a:rPr lang="en-US" baseline="-25000">
                <a:latin typeface="Arno Pro" panose="02020502040506020403" pitchFamily="18" charset="0"/>
              </a:rPr>
              <a:t>4 </a:t>
            </a:r>
            <a:r>
              <a:rPr lang="en-US">
                <a:latin typeface="Arno Pro" panose="02020502040506020403" pitchFamily="18" charset="0"/>
              </a:rPr>
              <a:t>+ </a:t>
            </a:r>
            <a:r>
              <a:rPr lang="en-US" i="1">
                <a:latin typeface="Arno Pro" panose="02020502040506020403" pitchFamily="18" charset="0"/>
              </a:rPr>
              <a:t>m</a:t>
            </a:r>
            <a:r>
              <a:rPr lang="en-US" baseline="-25000">
                <a:latin typeface="Arno Pro" panose="02020502040506020403" pitchFamily="18" charset="0"/>
              </a:rPr>
              <a:t>5 </a:t>
            </a:r>
            <a:r>
              <a:rPr lang="en-US">
                <a:latin typeface="Arno Pro" panose="02020502040506020403" pitchFamily="18" charset="0"/>
              </a:rPr>
              <a:t>+ </a:t>
            </a:r>
            <a:r>
              <a:rPr lang="en-US" i="1">
                <a:latin typeface="Arno Pro" panose="02020502040506020403" pitchFamily="18" charset="0"/>
              </a:rPr>
              <a:t>m</a:t>
            </a:r>
            <a:r>
              <a:rPr lang="en-US" baseline="-25000">
                <a:latin typeface="Arno Pro" panose="02020502040506020403" pitchFamily="18" charset="0"/>
              </a:rPr>
              <a:t>6 </a:t>
            </a:r>
            <a:r>
              <a:rPr lang="en-US">
                <a:latin typeface="Arno Pro" panose="02020502040506020403" pitchFamily="18" charset="0"/>
              </a:rPr>
              <a:t>+ </a:t>
            </a:r>
            <a:r>
              <a:rPr lang="en-US" i="1">
                <a:latin typeface="Arno Pro" panose="02020502040506020403" pitchFamily="18" charset="0"/>
              </a:rPr>
              <a:t>m</a:t>
            </a:r>
            <a:r>
              <a:rPr lang="en-US" baseline="-25000">
                <a:latin typeface="Arno Pro" panose="02020502040506020403" pitchFamily="18" charset="0"/>
              </a:rPr>
              <a:t>7</a:t>
            </a:r>
            <a:r>
              <a:rPr lang="en-US">
                <a:latin typeface="Arno Pro" panose="02020502040506020403" pitchFamily="18" charset="0"/>
              </a:rPr>
              <a:t> </a:t>
            </a:r>
            <a:endParaRPr lang="en-US" smtClean="0">
              <a:latin typeface="Arno Pro" panose="02020502040506020403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latin typeface="Arno Pro" panose="02020502040506020403" pitchFamily="18" charset="0"/>
              </a:rPr>
              <a:t>	</a:t>
            </a:r>
            <a:r>
              <a:rPr lang="en-US" smtClean="0">
                <a:latin typeface="Arno Pro" panose="02020502040506020403" pitchFamily="18" charset="0"/>
              </a:rPr>
              <a:t>	        = </a:t>
            </a:r>
            <a:r>
              <a:rPr lang="en-US">
                <a:latin typeface="Arno Pro" panose="02020502040506020403" pitchFamily="18" charset="0"/>
                <a:sym typeface="Symbol" panose="05050102010706020507" pitchFamily="18" charset="2"/>
              </a:rPr>
              <a:t></a:t>
            </a:r>
            <a:r>
              <a:rPr lang="en-US">
                <a:latin typeface="Arno Pro" panose="02020502040506020403" pitchFamily="18" charset="0"/>
              </a:rPr>
              <a:t> (1,4,5,6,7)</a:t>
            </a:r>
          </a:p>
          <a:p>
            <a:endParaRPr lang="en-US"/>
          </a:p>
        </p:txBody>
      </p:sp>
      <p:sp>
        <p:nvSpPr>
          <p:cNvPr id="76804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765143" y="5870576"/>
            <a:ext cx="464458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69996DBD-1A77-459C-A7B0-C2E6653842BB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17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67206" y="1554861"/>
            <a:ext cx="8209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2000" smtClean="0">
                <a:latin typeface="Arno Pro" panose="02020502040506020403" pitchFamily="18" charset="0"/>
              </a:rPr>
              <a:t>1. Nyatakan fungsi Boolean </a:t>
            </a:r>
            <a:r>
              <a:rPr lang="en-US" sz="2000" i="1" smtClean="0">
                <a:latin typeface="Arno Pro" panose="02020502040506020403" pitchFamily="18" charset="0"/>
              </a:rPr>
              <a:t>f</a:t>
            </a:r>
            <a:r>
              <a:rPr lang="en-US" sz="2000" smtClean="0">
                <a:latin typeface="Arno Pro" panose="02020502040506020403" pitchFamily="18" charset="0"/>
              </a:rPr>
              <a:t>(</a:t>
            </a:r>
            <a:r>
              <a:rPr lang="en-US" sz="2000" i="1" smtClean="0">
                <a:latin typeface="Arno Pro" panose="02020502040506020403" pitchFamily="18" charset="0"/>
              </a:rPr>
              <a:t>x</a:t>
            </a:r>
            <a:r>
              <a:rPr lang="en-US" sz="2000" smtClean="0">
                <a:latin typeface="Arno Pro" panose="02020502040506020403" pitchFamily="18" charset="0"/>
              </a:rPr>
              <a:t>, </a:t>
            </a:r>
            <a:r>
              <a:rPr lang="en-US" sz="2000" i="1" smtClean="0">
                <a:latin typeface="Arno Pro" panose="02020502040506020403" pitchFamily="18" charset="0"/>
              </a:rPr>
              <a:t>y</a:t>
            </a:r>
            <a:r>
              <a:rPr lang="en-US" sz="2000" smtClean="0">
                <a:latin typeface="Arno Pro" panose="02020502040506020403" pitchFamily="18" charset="0"/>
              </a:rPr>
              <a:t>, </a:t>
            </a:r>
            <a:r>
              <a:rPr lang="en-US" sz="2000" i="1" smtClean="0">
                <a:latin typeface="Arno Pro" panose="02020502040506020403" pitchFamily="18" charset="0"/>
              </a:rPr>
              <a:t>z</a:t>
            </a:r>
            <a:r>
              <a:rPr lang="en-US" sz="2000" smtClean="0">
                <a:latin typeface="Arno Pro" panose="02020502040506020403" pitchFamily="18" charset="0"/>
              </a:rPr>
              <a:t>) = </a:t>
            </a:r>
            <a:r>
              <a:rPr lang="en-US" sz="2000" i="1" smtClean="0">
                <a:latin typeface="Arno Pro" panose="02020502040506020403" pitchFamily="18" charset="0"/>
              </a:rPr>
              <a:t>x</a:t>
            </a:r>
            <a:r>
              <a:rPr lang="en-US" sz="2000" smtClean="0">
                <a:latin typeface="Arno Pro" panose="02020502040506020403" pitchFamily="18" charset="0"/>
              </a:rPr>
              <a:t> + </a:t>
            </a:r>
            <a:r>
              <a:rPr lang="en-US" sz="2000" i="1" smtClean="0">
                <a:latin typeface="Arno Pro" panose="02020502040506020403" pitchFamily="18" charset="0"/>
              </a:rPr>
              <a:t>y</a:t>
            </a:r>
            <a:r>
              <a:rPr lang="en-US" sz="2000" smtClean="0">
                <a:latin typeface="Arno Pro" panose="02020502040506020403" pitchFamily="18" charset="0"/>
              </a:rPr>
              <a:t>’</a:t>
            </a:r>
            <a:r>
              <a:rPr lang="en-US" sz="2000" i="1" smtClean="0">
                <a:latin typeface="Arno Pro" panose="02020502040506020403" pitchFamily="18" charset="0"/>
              </a:rPr>
              <a:t>z</a:t>
            </a:r>
            <a:r>
              <a:rPr lang="en-US" sz="2000" smtClean="0">
                <a:latin typeface="Arno Pro" panose="02020502040506020403" pitchFamily="18" charset="0"/>
              </a:rPr>
              <a:t> dalam bentuk kanonik SOP dan POS.</a:t>
            </a:r>
            <a:endParaRPr lang="en-US" sz="2000">
              <a:latin typeface="Arno Pro" panose="020205020405060204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94719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2136021"/>
            <a:ext cx="3813048" cy="36491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(b) POS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	</a:t>
            </a:r>
            <a:r>
              <a:rPr lang="en-US" sz="2000" i="1">
                <a:latin typeface="Arno Pro" panose="02020502040506020403" pitchFamily="18" charset="0"/>
              </a:rPr>
              <a:t>f</a:t>
            </a:r>
            <a:r>
              <a:rPr lang="en-US" sz="2000">
                <a:latin typeface="Arno Pro" panose="02020502040506020403" pitchFamily="18" charset="0"/>
              </a:rPr>
              <a:t>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= </a:t>
            </a:r>
            <a:r>
              <a:rPr lang="en-US" sz="2000" i="1">
                <a:latin typeface="Arno Pro" panose="02020502040506020403" pitchFamily="18" charset="0"/>
              </a:rPr>
              <a:t>x </a:t>
            </a:r>
            <a:r>
              <a:rPr lang="en-US" sz="2000">
                <a:latin typeface="Arno Pro" panose="02020502040506020403" pitchFamily="18" charset="0"/>
              </a:rPr>
              <a:t>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 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	              = 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	</a:t>
            </a:r>
            <a:r>
              <a:rPr lang="en-US" sz="2000" i="1">
                <a:latin typeface="Arno Pro" panose="02020502040506020403" pitchFamily="18" charset="0"/>
              </a:rPr>
              <a:t>x </a:t>
            </a:r>
            <a:r>
              <a:rPr lang="en-US" sz="2000">
                <a:latin typeface="Arno Pro" panose="02020502040506020403" pitchFamily="18" charset="0"/>
              </a:rPr>
              <a:t>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=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zz</a:t>
            </a:r>
            <a:r>
              <a:rPr lang="en-US" sz="2000">
                <a:latin typeface="Arno Pro" panose="02020502040506020403" pitchFamily="18" charset="0"/>
              </a:rPr>
              <a:t>’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	          = (</a:t>
            </a:r>
            <a:r>
              <a:rPr lang="en-US" sz="2000" i="1">
                <a:latin typeface="Arno Pro" panose="02020502040506020403" pitchFamily="18" charset="0"/>
              </a:rPr>
              <a:t>x </a:t>
            </a:r>
            <a:r>
              <a:rPr lang="en-US" sz="2000">
                <a:latin typeface="Arno Pro" panose="02020502040506020403" pitchFamily="18" charset="0"/>
              </a:rPr>
              <a:t>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’)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	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 =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yy</a:t>
            </a:r>
            <a:r>
              <a:rPr lang="en-US" sz="2000">
                <a:latin typeface="Arno Pro" panose="02020502040506020403" pitchFamily="18" charset="0"/>
              </a:rPr>
              <a:t>’	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	        = 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1960" y="2142068"/>
            <a:ext cx="4536504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Jadi, </a:t>
            </a:r>
            <a:endParaRPr lang="en-US" sz="2000" smtClean="0">
              <a:latin typeface="Arno Pro" panose="02020502040506020403" pitchFamily="18" charset="0"/>
            </a:endParaRPr>
          </a:p>
          <a:p>
            <a:pPr marL="987425" indent="-987425">
              <a:buNone/>
            </a:pPr>
            <a:r>
              <a:rPr lang="en-US" sz="2000" i="1" smtClean="0">
                <a:latin typeface="Arno Pro" panose="02020502040506020403" pitchFamily="18" charset="0"/>
              </a:rPr>
              <a:t>f</a:t>
            </a:r>
            <a:r>
              <a:rPr lang="en-US" sz="2000" smtClean="0">
                <a:latin typeface="Arno Pro" panose="02020502040506020403" pitchFamily="18" charset="0"/>
              </a:rPr>
              <a:t>(</a:t>
            </a:r>
            <a:r>
              <a:rPr lang="en-US" sz="2000" i="1" smtClean="0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= 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 </a:t>
            </a:r>
            <a:r>
              <a:rPr lang="en-US" sz="2000">
                <a:latin typeface="Arno Pro" panose="02020502040506020403" pitchFamily="18" charset="0"/>
              </a:rPr>
              <a:t>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 smtClean="0">
                <a:latin typeface="Arno Pro" panose="02020502040506020403" pitchFamily="18" charset="0"/>
              </a:rPr>
              <a:t>) (</a:t>
            </a:r>
            <a:r>
              <a:rPr lang="en-US" sz="2000" i="1">
                <a:latin typeface="Arno Pro" panose="02020502040506020403" pitchFamily="18" charset="0"/>
              </a:rPr>
              <a:t>x </a:t>
            </a:r>
            <a:r>
              <a:rPr lang="en-US" sz="2000">
                <a:latin typeface="Arno Pro" panose="02020502040506020403" pitchFamily="18" charset="0"/>
              </a:rPr>
              <a:t>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	</a:t>
            </a:r>
            <a:r>
              <a:rPr lang="en-US" sz="2000" smtClean="0">
                <a:latin typeface="Arno Pro" panose="02020502040506020403" pitchFamily="18" charset="0"/>
              </a:rPr>
              <a:t>        = </a:t>
            </a:r>
            <a:r>
              <a:rPr lang="en-US" sz="2000">
                <a:latin typeface="Arno Pro" panose="02020502040506020403" pitchFamily="18" charset="0"/>
              </a:rPr>
              <a:t>(</a:t>
            </a:r>
            <a:r>
              <a:rPr lang="en-US" sz="2000" i="1">
                <a:latin typeface="Arno Pro" panose="02020502040506020403" pitchFamily="18" charset="0"/>
              </a:rPr>
              <a:t>x </a:t>
            </a:r>
            <a:r>
              <a:rPr lang="en-US" sz="2000">
                <a:latin typeface="Arno Pro" panose="02020502040506020403" pitchFamily="18" charset="0"/>
              </a:rPr>
              <a:t>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 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’)</a:t>
            </a:r>
          </a:p>
          <a:p>
            <a:pPr marL="0" indent="0">
              <a:buNone/>
            </a:pPr>
            <a:endParaRPr lang="en-US" sz="2000" smtClean="0">
              <a:latin typeface="Arno Pro" panose="02020502040506020403" pitchFamily="18" charset="0"/>
            </a:endParaRPr>
          </a:p>
          <a:p>
            <a:pPr marL="0" indent="0">
              <a:buNone/>
            </a:pPr>
            <a:r>
              <a:rPr lang="en-US" sz="2000" smtClean="0">
                <a:latin typeface="Arno Pro" panose="02020502040506020403" pitchFamily="18" charset="0"/>
              </a:rPr>
              <a:t>atau </a:t>
            </a:r>
            <a:r>
              <a:rPr lang="en-US" sz="2000" i="1">
                <a:latin typeface="Arno Pro" panose="02020502040506020403" pitchFamily="18" charset="0"/>
              </a:rPr>
              <a:t>f</a:t>
            </a:r>
            <a:r>
              <a:rPr lang="en-US" sz="2000">
                <a:latin typeface="Arno Pro" panose="02020502040506020403" pitchFamily="18" charset="0"/>
              </a:rPr>
              <a:t>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= </a:t>
            </a:r>
            <a:r>
              <a:rPr lang="en-US" sz="2000" i="1">
                <a:latin typeface="Arno Pro" panose="02020502040506020403" pitchFamily="18" charset="0"/>
              </a:rPr>
              <a:t>M</a:t>
            </a:r>
            <a:r>
              <a:rPr lang="en-US" sz="2000" baseline="-25000">
                <a:latin typeface="Arno Pro" panose="02020502040506020403" pitchFamily="18" charset="0"/>
              </a:rPr>
              <a:t>0</a:t>
            </a:r>
            <a:r>
              <a:rPr lang="en-US" sz="2000" i="1">
                <a:latin typeface="Arno Pro" panose="02020502040506020403" pitchFamily="18" charset="0"/>
              </a:rPr>
              <a:t>M</a:t>
            </a:r>
            <a:r>
              <a:rPr lang="en-US" sz="2000" baseline="-25000">
                <a:latin typeface="Arno Pro" panose="02020502040506020403" pitchFamily="18" charset="0"/>
              </a:rPr>
              <a:t>2</a:t>
            </a:r>
            <a:r>
              <a:rPr lang="en-US" sz="2000" i="1">
                <a:latin typeface="Arno Pro" panose="02020502040506020403" pitchFamily="18" charset="0"/>
              </a:rPr>
              <a:t>M</a:t>
            </a:r>
            <a:r>
              <a:rPr lang="en-US" sz="2000" baseline="-25000">
                <a:latin typeface="Arno Pro" panose="02020502040506020403" pitchFamily="18" charset="0"/>
              </a:rPr>
              <a:t>3</a:t>
            </a:r>
            <a:r>
              <a:rPr lang="en-US" sz="2000">
                <a:latin typeface="Arno Pro" panose="02020502040506020403" pitchFamily="18" charset="0"/>
              </a:rPr>
              <a:t> = </a:t>
            </a:r>
            <a:r>
              <a:rPr lang="en-US" sz="2000">
                <a:latin typeface="Arno Pro" panose="02020502040506020403" pitchFamily="18" charset="0"/>
                <a:sym typeface="Symbol" panose="05050102010706020507" pitchFamily="18" charset="2"/>
              </a:rPr>
              <a:t></a:t>
            </a:r>
            <a:r>
              <a:rPr lang="en-US" sz="2000">
                <a:latin typeface="Arno Pro" panose="02020502040506020403" pitchFamily="18" charset="0"/>
              </a:rPr>
              <a:t>(0, 2, 3)</a:t>
            </a:r>
          </a:p>
          <a:p>
            <a:endParaRPr lang="en-US" sz="2000">
              <a:latin typeface="Arno Pro" panose="020205020405060204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7C7F9-C519-4C7C-A855-C95B30C8BC4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53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Konversi ke bentuk SOP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772816"/>
            <a:ext cx="7546032" cy="4018385"/>
          </a:xfrm>
        </p:spPr>
        <p:txBody>
          <a:bodyPr>
            <a:normAutofit fontScale="92500" lnSpcReduction="10000"/>
          </a:bodyPr>
          <a:lstStyle/>
          <a:p>
            <a:pPr marL="495300" indent="-495300" eaLnBrk="1" hangingPunct="1">
              <a:buFont typeface="Wingdings" panose="05000000000000000000" pitchFamily="2" charset="2"/>
              <a:buAutoNum type="arabicPeriod" startAt="2"/>
            </a:pPr>
            <a:r>
              <a:rPr lang="en-US" sz="2600" smtClean="0">
                <a:latin typeface="Garamond" panose="02020404030301010803" pitchFamily="18" charset="0"/>
              </a:rPr>
              <a:t>Nyatakan Fungsi Boolean f(x,y,z) = x’y’z + xz + yz dalam SOP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sv-SE" sz="2600" smtClean="0">
                <a:latin typeface="Garamond" panose="02020404030301010803" pitchFamily="18" charset="0"/>
              </a:rPr>
              <a:t>Jawab :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sv-SE" sz="2600" smtClean="0">
                <a:latin typeface="Garamond" panose="02020404030301010803" pitchFamily="18" charset="0"/>
              </a:rPr>
              <a:t>Lengkapi literal untuk setiap suku agar sama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sv-SE" sz="2600" smtClean="0">
                <a:latin typeface="Garamond" panose="02020404030301010803" pitchFamily="18" charset="0"/>
              </a:rPr>
              <a:t>f(x,y,z) = x’y’z + xz + yz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sv-SE" sz="2600" smtClean="0">
                <a:latin typeface="Garamond" panose="02020404030301010803" pitchFamily="18" charset="0"/>
              </a:rPr>
              <a:t>		= x’y’z + x. (y+y’) . z + (x+x’) . yz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sv-SE" sz="2600" smtClean="0">
                <a:latin typeface="Garamond" panose="02020404030301010803" pitchFamily="18" charset="0"/>
              </a:rPr>
              <a:t>		= x’y’z + </a:t>
            </a:r>
            <a:r>
              <a:rPr lang="sv-SE" sz="2600" b="1" smtClean="0">
                <a:latin typeface="Garamond" panose="02020404030301010803" pitchFamily="18" charset="0"/>
              </a:rPr>
              <a:t>xyz</a:t>
            </a:r>
            <a:r>
              <a:rPr lang="sv-SE" sz="2600" smtClean="0">
                <a:latin typeface="Garamond" panose="02020404030301010803" pitchFamily="18" charset="0"/>
              </a:rPr>
              <a:t> + xy’z + </a:t>
            </a:r>
            <a:r>
              <a:rPr lang="sv-SE" sz="2600" b="1" smtClean="0">
                <a:latin typeface="Garamond" panose="02020404030301010803" pitchFamily="18" charset="0"/>
              </a:rPr>
              <a:t>xyz</a:t>
            </a:r>
            <a:r>
              <a:rPr lang="sv-SE" sz="2600" smtClean="0">
                <a:latin typeface="Garamond" panose="02020404030301010803" pitchFamily="18" charset="0"/>
              </a:rPr>
              <a:t> + x’yz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sv-SE" sz="2600" smtClean="0">
                <a:latin typeface="Garamond" panose="02020404030301010803" pitchFamily="18" charset="0"/>
              </a:rPr>
              <a:t>		= m</a:t>
            </a:r>
            <a:r>
              <a:rPr lang="sv-SE" sz="2600" baseline="-25000" smtClean="0">
                <a:latin typeface="Garamond" panose="02020404030301010803" pitchFamily="18" charset="0"/>
              </a:rPr>
              <a:t>1</a:t>
            </a:r>
            <a:r>
              <a:rPr lang="sv-SE" sz="2600" smtClean="0">
                <a:latin typeface="Garamond" panose="02020404030301010803" pitchFamily="18" charset="0"/>
              </a:rPr>
              <a:t> + m</a:t>
            </a:r>
            <a:r>
              <a:rPr lang="sv-SE" sz="2600" baseline="-25000" smtClean="0">
                <a:latin typeface="Garamond" panose="02020404030301010803" pitchFamily="18" charset="0"/>
              </a:rPr>
              <a:t>3</a:t>
            </a:r>
            <a:r>
              <a:rPr lang="sv-SE" sz="2600" smtClean="0">
                <a:latin typeface="Garamond" panose="02020404030301010803" pitchFamily="18" charset="0"/>
              </a:rPr>
              <a:t> + m</a:t>
            </a:r>
            <a:r>
              <a:rPr lang="sv-SE" sz="2600" baseline="-25000" smtClean="0">
                <a:latin typeface="Garamond" panose="02020404030301010803" pitchFamily="18" charset="0"/>
              </a:rPr>
              <a:t>5</a:t>
            </a:r>
            <a:r>
              <a:rPr lang="sv-SE" sz="2600" smtClean="0">
                <a:latin typeface="Garamond" panose="02020404030301010803" pitchFamily="18" charset="0"/>
              </a:rPr>
              <a:t> + m</a:t>
            </a:r>
            <a:r>
              <a:rPr lang="sv-SE" sz="2600" baseline="-25000" smtClean="0">
                <a:latin typeface="Garamond" panose="02020404030301010803" pitchFamily="18" charset="0"/>
              </a:rPr>
              <a:t>7</a:t>
            </a:r>
            <a:r>
              <a:rPr lang="sv-SE" sz="2600" smtClean="0">
                <a:latin typeface="Garamond" panose="02020404030301010803" pitchFamily="18" charset="0"/>
              </a:rPr>
              <a:t> </a:t>
            </a:r>
          </a:p>
          <a:p>
            <a:pPr marL="495300" indent="-495300" eaLnBrk="1" hangingPunct="1">
              <a:buFont typeface="Wingdings" panose="05000000000000000000" pitchFamily="2" charset="2"/>
              <a:buNone/>
            </a:pPr>
            <a:r>
              <a:rPr lang="sv-SE" sz="2600" smtClean="0">
                <a:latin typeface="Garamond" panose="02020404030301010803" pitchFamily="18" charset="0"/>
              </a:rPr>
              <a:t>		</a:t>
            </a:r>
            <a:r>
              <a:rPr lang="en-US" sz="2600" smtClean="0">
                <a:latin typeface="Garamond" panose="02020404030301010803" pitchFamily="18" charset="0"/>
              </a:rPr>
              <a:t>=  </a:t>
            </a:r>
            <a:r>
              <a:rPr lang="en-US" sz="2600" smtClean="0">
                <a:latin typeface="Garamond" panose="02020404030301010803" pitchFamily="18" charset="0"/>
                <a:sym typeface="Symbol" panose="05050102010706020507" pitchFamily="18" charset="2"/>
              </a:rPr>
              <a:t></a:t>
            </a:r>
            <a:r>
              <a:rPr lang="en-US" sz="2600" smtClean="0">
                <a:latin typeface="Garamond" panose="02020404030301010803" pitchFamily="18" charset="0"/>
              </a:rPr>
              <a:t>m(1, 3, 5, 7)</a:t>
            </a:r>
          </a:p>
        </p:txBody>
      </p:sp>
      <p:sp>
        <p:nvSpPr>
          <p:cNvPr id="8499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812084" y="5870576"/>
            <a:ext cx="576339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B2E37924-2D99-4E5F-96DB-8760885E64B0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19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solidFill>
                  <a:schemeClr val="tx2">
                    <a:satMod val="130000"/>
                  </a:schemeClr>
                </a:solidFill>
                <a:cs typeface="Times New Roman" pitchFamily="18" charset="0"/>
              </a:rPr>
              <a:t>FUNGSI BOOLEAN</a:t>
            </a:r>
            <a:endParaRPr lang="en-GB" sz="4400" dirty="0" smtClean="0">
              <a:solidFill>
                <a:schemeClr val="tx2">
                  <a:satMod val="13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AF4B62-2DA9-4269-B847-93532C9D97A8}" type="slidenum">
              <a:rPr lang="en-GB" sz="1800">
                <a:solidFill>
                  <a:srgbClr val="FFFFFF"/>
                </a:solidFill>
              </a:rPr>
              <a:pPr eaLnBrk="1" hangingPunct="1"/>
              <a:t>2</a:t>
            </a:fld>
            <a:endParaRPr lang="en-GB" sz="1800">
              <a:solidFill>
                <a:srgbClr val="FFFFFF"/>
              </a:solidFill>
            </a:endParaRPr>
          </a:p>
        </p:txBody>
      </p:sp>
      <p:sp>
        <p:nvSpPr>
          <p:cNvPr id="58372" name="TextBox 4"/>
          <p:cNvSpPr txBox="1">
            <a:spLocks noChangeArrowheads="1"/>
          </p:cNvSpPr>
          <p:nvPr/>
        </p:nvSpPr>
        <p:spPr bwMode="auto">
          <a:xfrm>
            <a:off x="1143000" y="2057400"/>
            <a:ext cx="73914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/>
            <a:r>
              <a:rPr lang="en-US" b="1"/>
              <a:t>Fungsi Boolean</a:t>
            </a:r>
            <a:r>
              <a:rPr lang="en-US"/>
              <a:t> (disebut juga fungsi biner) adalah pemetaan dari </a:t>
            </a:r>
            <a:r>
              <a:rPr lang="en-US" i="1"/>
              <a:t>Bn</a:t>
            </a:r>
            <a:r>
              <a:rPr lang="en-US"/>
              <a:t> ke </a:t>
            </a:r>
            <a:r>
              <a:rPr lang="en-US" i="1"/>
              <a:t>B</a:t>
            </a:r>
            <a:r>
              <a:rPr lang="en-US"/>
              <a:t> melalui ekspresi Boolean, kita menuliskannya sebagai</a:t>
            </a:r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		</a:t>
            </a:r>
            <a:r>
              <a:rPr lang="en-US" i="1"/>
              <a:t>f</a:t>
            </a:r>
            <a:r>
              <a:rPr lang="en-US"/>
              <a:t> : </a:t>
            </a:r>
            <a:r>
              <a:rPr lang="en-US" i="1"/>
              <a:t>Bn</a:t>
            </a:r>
            <a:r>
              <a:rPr lang="en-US"/>
              <a:t> </a:t>
            </a:r>
            <a:r>
              <a:rPr lang="en-US">
                <a:sym typeface="Symbol" panose="05050102010706020507" pitchFamily="18" charset="2"/>
              </a:rPr>
              <a:t></a:t>
            </a:r>
            <a:r>
              <a:rPr lang="en-US"/>
              <a:t> </a:t>
            </a:r>
            <a:r>
              <a:rPr lang="en-US" i="1"/>
              <a:t>B</a:t>
            </a:r>
            <a:endParaRPr lang="en-US"/>
          </a:p>
          <a:p>
            <a:pPr algn="just" eaLnBrk="1" hangingPunct="1"/>
            <a:endParaRPr lang="en-US"/>
          </a:p>
          <a:p>
            <a:pPr algn="just" eaLnBrk="1" hangingPunct="1"/>
            <a:r>
              <a:rPr lang="en-US"/>
              <a:t>yang dalam hal ini </a:t>
            </a:r>
            <a:r>
              <a:rPr lang="en-US" i="1"/>
              <a:t>Bn</a:t>
            </a:r>
            <a:r>
              <a:rPr lang="en-US"/>
              <a:t> adalah himpunan yang beranggotakan  pasangan terurut ganda-</a:t>
            </a:r>
            <a:r>
              <a:rPr lang="en-US" i="1"/>
              <a:t>n</a:t>
            </a:r>
            <a:r>
              <a:rPr lang="en-US"/>
              <a:t> (</a:t>
            </a:r>
            <a:r>
              <a:rPr lang="en-US" i="1"/>
              <a:t>ordered n-tuple</a:t>
            </a:r>
            <a:r>
              <a:rPr lang="en-US"/>
              <a:t>) di dalam daerah asal </a:t>
            </a:r>
            <a:r>
              <a:rPr lang="en-US" i="1"/>
              <a:t>B</a:t>
            </a:r>
            <a:r>
              <a:rPr lang="en-US"/>
              <a:t>. </a:t>
            </a:r>
          </a:p>
          <a:p>
            <a:pPr algn="just"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4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Konversi ke bentuk SOP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8435280" cy="3946377"/>
          </a:xfrm>
        </p:spPr>
        <p:txBody>
          <a:bodyPr>
            <a:normAutofit lnSpcReduction="10000"/>
          </a:bodyPr>
          <a:lstStyle/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3"/>
            </a:pPr>
            <a:r>
              <a:rPr lang="en-US" sz="2100" smtClean="0">
                <a:latin typeface="Garamond" panose="02020404030301010803" pitchFamily="18" charset="0"/>
              </a:rPr>
              <a:t>Nyatakan Fungsi Boolean f(w,x,y,z) = wxy + yz + xy dalam SOP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Jawab;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Lengkapi literal untuk setiap suku agar sama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f(w,x,y,z) = wxy + yz + xy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		= wxy . (z+z’) + (w+w’)(x+x’) . yz + (w+w’) . xy . (z+z’)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		= wxyz + wxyz’ + (wx+wx’+w’x+w’x’)yz + (wxy+w’xy)(z+z’)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		= wxyz + wxyz’ + wxyz + wx’yz + w’xyz + w’x’yz + wxyz + wxyz’ + 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>
                <a:latin typeface="Garamond" panose="02020404030301010803" pitchFamily="18" charset="0"/>
              </a:rPr>
              <a:t>	</a:t>
            </a:r>
            <a:r>
              <a:rPr lang="sv-SE" sz="2100" smtClean="0">
                <a:latin typeface="Garamond" panose="02020404030301010803" pitchFamily="18" charset="0"/>
              </a:rPr>
              <a:t>	    w’xyz + w’xyz’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		= w’x’yz + w’xyz’ + w’xyz + wx’yz + wxyz’ + wxyz </a:t>
            </a:r>
          </a:p>
          <a:p>
            <a:pPr marL="400050" indent="-40005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		</a:t>
            </a:r>
            <a:r>
              <a:rPr lang="en-US" sz="2100" smtClean="0">
                <a:latin typeface="Garamond" panose="02020404030301010803" pitchFamily="18" charset="0"/>
              </a:rPr>
              <a:t>= </a:t>
            </a:r>
            <a:r>
              <a:rPr lang="en-US" sz="2100" smtClean="0">
                <a:latin typeface="Garamond" panose="02020404030301010803" pitchFamily="18" charset="0"/>
                <a:sym typeface="Symbol" panose="05050102010706020507" pitchFamily="18" charset="2"/>
              </a:rPr>
              <a:t></a:t>
            </a:r>
            <a:r>
              <a:rPr lang="en-US" sz="2100" smtClean="0">
                <a:latin typeface="Garamond" panose="02020404030301010803" pitchFamily="18" charset="0"/>
              </a:rPr>
              <a:t>m(3, 6, 7, 10, 14, 15)</a:t>
            </a:r>
          </a:p>
        </p:txBody>
      </p:sp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1350D303-C8E6-40D4-AAD6-E7DC1552A25B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20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0353" y="260648"/>
            <a:ext cx="7772400" cy="659159"/>
          </a:xfrm>
        </p:spPr>
        <p:txBody>
          <a:bodyPr/>
          <a:lstStyle/>
          <a:p>
            <a:pPr eaLnBrk="1" hangingPunct="1"/>
            <a:r>
              <a:rPr lang="en-US" smtClean="0"/>
              <a:t>Konversi ke bentuk POS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2142068"/>
            <a:ext cx="4402831" cy="364913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1.	Jawab 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Bentuk fungsi ke POS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f(x,y,z) 	= xy + x’z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	= (xy + x’)(xy + z)		distributif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	= (x + x’)(y + x’)(x + z)(y + z)	distributif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	</a:t>
            </a:r>
            <a:r>
              <a:rPr lang="sv-SE" sz="1600" smtClean="0">
                <a:latin typeface="Garamond" panose="02020404030301010803" pitchFamily="18" charset="0"/>
              </a:rPr>
              <a:t>= (x’ + y)(x + z)(y + z)	 komplemen, identitas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sv-SE" sz="16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v-SE" sz="1600" smtClean="0">
                <a:latin typeface="Garamond" panose="02020404030301010803" pitchFamily="18" charset="0"/>
              </a:rPr>
              <a:t>	Lengkapi literal untuk setiap suku agar sama</a:t>
            </a:r>
            <a:endParaRPr lang="en-US" sz="1600" smtClean="0">
              <a:latin typeface="Garamond" panose="02020404030301010803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Suku-1 </a:t>
            </a:r>
            <a:r>
              <a:rPr lang="en-US" sz="1600" smtClean="0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en-US" sz="1600" smtClean="0">
                <a:latin typeface="Garamond" panose="02020404030301010803" pitchFamily="18" charset="0"/>
              </a:rPr>
              <a:t> x’ + y 	= x’ + y + zz’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		= (x’ + y + z)(x’ + y + z’)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Suku-2 </a:t>
            </a:r>
            <a:r>
              <a:rPr lang="en-US" sz="1600" smtClean="0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en-US" sz="1600" smtClean="0">
                <a:latin typeface="Garamond" panose="02020404030301010803" pitchFamily="18" charset="0"/>
              </a:rPr>
              <a:t> x + z 	= x + z + yy’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		= (x + y + z)(x + y’ + z)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Suku-3 </a:t>
            </a:r>
            <a:r>
              <a:rPr lang="en-US" sz="1600" smtClean="0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en-US" sz="1600" smtClean="0">
                <a:latin typeface="Garamond" panose="02020404030301010803" pitchFamily="18" charset="0"/>
              </a:rPr>
              <a:t> y + z 	= xx’ + y + z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1600" smtClean="0">
                <a:latin typeface="Garamond" panose="02020404030301010803" pitchFamily="18" charset="0"/>
              </a:rPr>
              <a:t>			= (x + y + z)(x’ + y + z)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60032" y="2121508"/>
            <a:ext cx="3813048" cy="364913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sv-SE">
                <a:latin typeface="Garamond" panose="02020404030301010803" pitchFamily="18" charset="0"/>
              </a:rPr>
              <a:t>Semua suku dengan literal lengkap :</a:t>
            </a:r>
          </a:p>
          <a:p>
            <a:pPr>
              <a:lnSpc>
                <a:spcPct val="80000"/>
              </a:lnSpc>
              <a:buNone/>
            </a:pPr>
            <a:r>
              <a:rPr lang="sv-SE" smtClean="0">
                <a:latin typeface="Garamond" panose="02020404030301010803" pitchFamily="18" charset="0"/>
              </a:rPr>
              <a:t>f(x,y,z) = </a:t>
            </a:r>
            <a:r>
              <a:rPr lang="sv-SE">
                <a:latin typeface="Garamond" panose="02020404030301010803" pitchFamily="18" charset="0"/>
              </a:rPr>
              <a:t>(xy + x’)(xy + z)		</a:t>
            </a:r>
            <a:endParaRPr lang="sv-SE" smtClean="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  <a:buNone/>
            </a:pPr>
            <a:r>
              <a:rPr lang="sv-SE" smtClean="0">
                <a:latin typeface="Garamond" panose="02020404030301010803" pitchFamily="18" charset="0"/>
              </a:rPr>
              <a:t>= </a:t>
            </a:r>
            <a:r>
              <a:rPr lang="sv-SE">
                <a:latin typeface="Garamond" panose="02020404030301010803" pitchFamily="18" charset="0"/>
              </a:rPr>
              <a:t>(x + x’)(y + x’)(x + z)(y + z)	</a:t>
            </a:r>
          </a:p>
          <a:p>
            <a:pPr>
              <a:lnSpc>
                <a:spcPct val="80000"/>
              </a:lnSpc>
              <a:buNone/>
            </a:pPr>
            <a:r>
              <a:rPr lang="sv-SE" smtClean="0">
                <a:latin typeface="Garamond" panose="02020404030301010803" pitchFamily="18" charset="0"/>
              </a:rPr>
              <a:t>= </a:t>
            </a:r>
            <a:r>
              <a:rPr lang="sv-SE">
                <a:latin typeface="Garamond" panose="02020404030301010803" pitchFamily="18" charset="0"/>
              </a:rPr>
              <a:t>(x’ + y)(x  + z)(y + z)</a:t>
            </a:r>
          </a:p>
          <a:p>
            <a:pPr>
              <a:lnSpc>
                <a:spcPct val="80000"/>
              </a:lnSpc>
              <a:buNone/>
            </a:pPr>
            <a:r>
              <a:rPr lang="sv-SE" smtClean="0">
                <a:latin typeface="Garamond" panose="02020404030301010803" pitchFamily="18" charset="0"/>
              </a:rPr>
              <a:t>= </a:t>
            </a:r>
            <a:r>
              <a:rPr lang="sv-SE">
                <a:latin typeface="Garamond" panose="02020404030301010803" pitchFamily="18" charset="0"/>
              </a:rPr>
              <a:t>(x’+y+z)(x’+y+z’)(x+y+z</a:t>
            </a:r>
            <a:r>
              <a:rPr lang="sv-SE" smtClean="0">
                <a:latin typeface="Garamond" panose="02020404030301010803" pitchFamily="18" charset="0"/>
              </a:rPr>
              <a:t>)</a:t>
            </a:r>
          </a:p>
          <a:p>
            <a:pPr>
              <a:lnSpc>
                <a:spcPct val="80000"/>
              </a:lnSpc>
              <a:buNone/>
            </a:pPr>
            <a:r>
              <a:rPr lang="sv-SE" smtClean="0">
                <a:latin typeface="Garamond" panose="02020404030301010803" pitchFamily="18" charset="0"/>
              </a:rPr>
              <a:t>    (</a:t>
            </a:r>
            <a:r>
              <a:rPr lang="sv-SE">
                <a:latin typeface="Garamond" panose="02020404030301010803" pitchFamily="18" charset="0"/>
              </a:rPr>
              <a:t>x+y’+z</a:t>
            </a:r>
            <a:r>
              <a:rPr lang="sv-SE" smtClean="0">
                <a:latin typeface="Garamond" panose="02020404030301010803" pitchFamily="18" charset="0"/>
              </a:rPr>
              <a:t>) (</a:t>
            </a:r>
            <a:r>
              <a:rPr lang="sv-SE">
                <a:latin typeface="Garamond" panose="02020404030301010803" pitchFamily="18" charset="0"/>
              </a:rPr>
              <a:t>x+y+z)(x’+y+z)</a:t>
            </a:r>
          </a:p>
          <a:p>
            <a:pPr>
              <a:lnSpc>
                <a:spcPct val="80000"/>
              </a:lnSpc>
              <a:buNone/>
            </a:pPr>
            <a:r>
              <a:rPr lang="sv-SE" smtClean="0">
                <a:latin typeface="Garamond" panose="02020404030301010803" pitchFamily="18" charset="0"/>
              </a:rPr>
              <a:t>= </a:t>
            </a:r>
            <a:r>
              <a:rPr lang="sv-SE">
                <a:latin typeface="Garamond" panose="02020404030301010803" pitchFamily="18" charset="0"/>
              </a:rPr>
              <a:t>(x+y+z)(x+y’+z)(x’+y+z)(x’+y+z’) </a:t>
            </a:r>
          </a:p>
          <a:p>
            <a:pPr>
              <a:lnSpc>
                <a:spcPct val="80000"/>
              </a:lnSpc>
              <a:buNone/>
            </a:pPr>
            <a:r>
              <a:rPr lang="en-US" smtClean="0">
                <a:latin typeface="Garamond" panose="02020404030301010803" pitchFamily="18" charset="0"/>
              </a:rPr>
              <a:t>= </a:t>
            </a:r>
            <a:r>
              <a:rPr lang="en-US">
                <a:latin typeface="Garamond" panose="02020404030301010803" pitchFamily="18" charset="0"/>
              </a:rPr>
              <a:t>M</a:t>
            </a:r>
            <a:r>
              <a:rPr lang="en-US" baseline="-25000">
                <a:latin typeface="Garamond" panose="02020404030301010803" pitchFamily="18" charset="0"/>
              </a:rPr>
              <a:t>0</a:t>
            </a:r>
            <a:r>
              <a:rPr lang="en-US">
                <a:latin typeface="Garamond" panose="02020404030301010803" pitchFamily="18" charset="0"/>
              </a:rPr>
              <a:t> . M</a:t>
            </a:r>
            <a:r>
              <a:rPr lang="en-US" baseline="-25000">
                <a:latin typeface="Garamond" panose="02020404030301010803" pitchFamily="18" charset="0"/>
              </a:rPr>
              <a:t>2</a:t>
            </a:r>
            <a:r>
              <a:rPr lang="en-US">
                <a:latin typeface="Garamond" panose="02020404030301010803" pitchFamily="18" charset="0"/>
              </a:rPr>
              <a:t> . M</a:t>
            </a:r>
            <a:r>
              <a:rPr lang="en-US" baseline="-25000">
                <a:latin typeface="Garamond" panose="02020404030301010803" pitchFamily="18" charset="0"/>
              </a:rPr>
              <a:t>4</a:t>
            </a:r>
            <a:r>
              <a:rPr lang="en-US">
                <a:latin typeface="Garamond" panose="02020404030301010803" pitchFamily="18" charset="0"/>
              </a:rPr>
              <a:t> . </a:t>
            </a:r>
            <a:r>
              <a:rPr lang="en-US" smtClean="0">
                <a:latin typeface="Garamond" panose="02020404030301010803" pitchFamily="18" charset="0"/>
              </a:rPr>
              <a:t>M</a:t>
            </a:r>
            <a:r>
              <a:rPr lang="en-US" baseline="-25000" smtClean="0">
                <a:latin typeface="Garamond" panose="02020404030301010803" pitchFamily="18" charset="0"/>
              </a:rPr>
              <a:t>5</a:t>
            </a:r>
          </a:p>
          <a:p>
            <a:pPr>
              <a:lnSpc>
                <a:spcPct val="80000"/>
              </a:lnSpc>
              <a:buNone/>
            </a:pPr>
            <a:r>
              <a:rPr lang="en-US">
                <a:latin typeface="Garamond" panose="02020404030301010803" pitchFamily="18" charset="0"/>
              </a:rPr>
              <a:t>= </a:t>
            </a:r>
            <a:r>
              <a:rPr lang="en-US" smtClean="0">
                <a:latin typeface="Garamond" panose="02020404030301010803" pitchFamily="18" charset="0"/>
                <a:sym typeface="Symbol" panose="05050102010706020507" pitchFamily="18" charset="2"/>
              </a:rPr>
              <a:t> </a:t>
            </a:r>
            <a:r>
              <a:rPr lang="en-US" smtClean="0">
                <a:latin typeface="Garamond" panose="02020404030301010803" pitchFamily="18" charset="0"/>
              </a:rPr>
              <a:t>M(0</a:t>
            </a:r>
            <a:r>
              <a:rPr lang="en-US">
                <a:latin typeface="Garamond" panose="02020404030301010803" pitchFamily="18" charset="0"/>
              </a:rPr>
              <a:t>, 2, 4, 5)</a:t>
            </a:r>
          </a:p>
          <a:p>
            <a:pPr>
              <a:lnSpc>
                <a:spcPct val="80000"/>
              </a:lnSpc>
              <a:buNone/>
            </a:pPr>
            <a:endParaRPr lang="en-US"/>
          </a:p>
        </p:txBody>
      </p:sp>
      <p:sp>
        <p:nvSpPr>
          <p:cNvPr id="8909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740352" y="5870576"/>
            <a:ext cx="489249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BDD93272-86F0-449E-9875-27F98A4F7336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21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4752" y="1181931"/>
            <a:ext cx="7930079" cy="349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000" smtClean="0">
                <a:latin typeface="Garamond" panose="02020404030301010803" pitchFamily="18" charset="0"/>
              </a:rPr>
              <a:t>Nyatakan Fungsi Boolean f(x,y,z) = x </a:t>
            </a:r>
            <a:r>
              <a:rPr lang="en-US" sz="2000" smtClean="0">
                <a:latin typeface="Garamond" panose="02020404030301010803" pitchFamily="18" charset="0"/>
              </a:rPr>
              <a:t>y + </a:t>
            </a:r>
            <a:r>
              <a:rPr lang="en-US" sz="2000" smtClean="0">
                <a:latin typeface="Garamond" panose="02020404030301010803" pitchFamily="18" charset="0"/>
              </a:rPr>
              <a:t>x’z dalam POS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1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1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1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18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18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Konversi ke bentuk POS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latin typeface="Garamond" panose="02020404030301010803" pitchFamily="18" charset="0"/>
              </a:rPr>
              <a:t>2.	Nyatakan Fungsi Boolean f(x,y,z) = (x+z)(y’+z’) dalam POS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600" smtClean="0">
                <a:latin typeface="Garamond" panose="02020404030301010803" pitchFamily="18" charset="0"/>
              </a:rPr>
              <a:t>Jawab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Fungsi Boolean asumsi sudah dalam bentuk POS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f(x,y,z) 	= (x+z)(y’+z’)		</a:t>
            </a:r>
            <a:r>
              <a:rPr lang="en-US" sz="2200" smtClean="0">
                <a:latin typeface="Garamond" panose="02020404030301010803" pitchFamily="18" charset="0"/>
                <a:sym typeface="Wingdings" panose="05000000000000000000" pitchFamily="2" charset="2"/>
              </a:rPr>
              <a:t></a:t>
            </a:r>
            <a:r>
              <a:rPr lang="en-US" sz="2200" smtClean="0">
                <a:latin typeface="Garamond" panose="02020404030301010803" pitchFamily="18" charset="0"/>
              </a:rPr>
              <a:t> lengkapi literal pada tiap suku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		</a:t>
            </a:r>
            <a:r>
              <a:rPr lang="sv-SE" sz="2200" smtClean="0">
                <a:latin typeface="Garamond" panose="02020404030301010803" pitchFamily="18" charset="0"/>
              </a:rPr>
              <a:t>= (x+yy’+z)(xx’+y’+z’)			Identitas, Komplemen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v-SE" sz="2200" smtClean="0">
                <a:latin typeface="Garamond" panose="02020404030301010803" pitchFamily="18" charset="0"/>
              </a:rPr>
              <a:t>		</a:t>
            </a:r>
            <a:r>
              <a:rPr lang="en-US" sz="2200" smtClean="0">
                <a:latin typeface="Garamond" panose="02020404030301010803" pitchFamily="18" charset="0"/>
              </a:rPr>
              <a:t>= (x+y+z)(x+y’+z)(x+y’+z’)(x’+y’+z’)	distributif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z="2200" smtClean="0">
                <a:latin typeface="Garamond" panose="02020404030301010803" pitchFamily="18" charset="0"/>
              </a:rPr>
              <a:t>		= M</a:t>
            </a:r>
            <a:r>
              <a:rPr lang="en-US" sz="2200" baseline="-25000" smtClean="0">
                <a:latin typeface="Garamond" panose="02020404030301010803" pitchFamily="18" charset="0"/>
              </a:rPr>
              <a:t>0</a:t>
            </a:r>
            <a:r>
              <a:rPr lang="en-US" sz="2200" smtClean="0">
                <a:latin typeface="Garamond" panose="02020404030301010803" pitchFamily="18" charset="0"/>
              </a:rPr>
              <a:t> . M</a:t>
            </a:r>
            <a:r>
              <a:rPr lang="en-US" sz="2200" baseline="-25000" smtClean="0">
                <a:latin typeface="Garamond" panose="02020404030301010803" pitchFamily="18" charset="0"/>
              </a:rPr>
              <a:t>2</a:t>
            </a:r>
            <a:r>
              <a:rPr lang="en-US" sz="2200" smtClean="0">
                <a:latin typeface="Garamond" panose="02020404030301010803" pitchFamily="18" charset="0"/>
              </a:rPr>
              <a:t> . M</a:t>
            </a:r>
            <a:r>
              <a:rPr lang="en-US" sz="2200" baseline="-25000" smtClean="0">
                <a:latin typeface="Garamond" panose="02020404030301010803" pitchFamily="18" charset="0"/>
              </a:rPr>
              <a:t>3</a:t>
            </a:r>
            <a:r>
              <a:rPr lang="en-US" sz="2200" smtClean="0">
                <a:latin typeface="Garamond" panose="02020404030301010803" pitchFamily="18" charset="0"/>
              </a:rPr>
              <a:t> . M</a:t>
            </a:r>
            <a:r>
              <a:rPr lang="en-US" sz="2200" baseline="-25000" smtClean="0">
                <a:latin typeface="Garamond" panose="02020404030301010803" pitchFamily="18" charset="0"/>
              </a:rPr>
              <a:t>7</a:t>
            </a:r>
          </a:p>
        </p:txBody>
      </p:sp>
      <p:sp>
        <p:nvSpPr>
          <p:cNvPr id="911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8A8F5AF9-6438-428E-9F91-DEAE84E881B7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22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12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1"/>
            <a:ext cx="7772400" cy="51514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Latihan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55846"/>
            <a:ext cx="7772400" cy="4018385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sv-SE" sz="2000" smtClean="0">
                <a:latin typeface="Garamond" panose="02020404030301010803" pitchFamily="18" charset="0"/>
              </a:rPr>
              <a:t>1.	Cari bentuk kanonik  dari : 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sv-SE" sz="2000" smtClean="0">
                <a:latin typeface="Garamond" panose="02020404030301010803" pitchFamily="18" charset="0"/>
              </a:rPr>
              <a:t>	a. f(x,y,z) = x + z’</a:t>
            </a:r>
          </a:p>
          <a:p>
            <a:pPr marL="571500" indent="-571500" eaLnBrk="1" hangingPunct="1">
              <a:buFont typeface="Wingdings" panose="05000000000000000000" pitchFamily="2" charset="2"/>
              <a:buNone/>
            </a:pPr>
            <a:r>
              <a:rPr lang="sv-SE" sz="2000" smtClean="0">
                <a:latin typeface="Garamond" panose="02020404030301010803" pitchFamily="18" charset="0"/>
              </a:rPr>
              <a:t>	b. f(x,y,z) = z’</a:t>
            </a:r>
          </a:p>
          <a:p>
            <a:pPr marL="0" indent="0" eaLnBrk="1" hangingPunct="1">
              <a:buNone/>
            </a:pPr>
            <a:r>
              <a:rPr lang="en-US" sz="2000" smtClean="0">
                <a:latin typeface="Garamond" panose="02020404030301010803" pitchFamily="18" charset="0"/>
              </a:rPr>
              <a:t>2. Tuliskan bentuk fungsi Boolean untuk </a:t>
            </a:r>
            <a:r>
              <a:rPr lang="en-US" sz="2000" smtClean="0">
                <a:latin typeface="Garamond" panose="02020404030301010803" pitchFamily="18" charset="0"/>
              </a:rPr>
              <a:t>tabel </a:t>
            </a:r>
            <a:r>
              <a:rPr lang="en-US" sz="2000" smtClean="0">
                <a:latin typeface="Garamond" panose="02020404030301010803" pitchFamily="18" charset="0"/>
              </a:rPr>
              <a:t>berikut:</a:t>
            </a:r>
          </a:p>
          <a:p>
            <a:pPr marL="0" indent="0" eaLnBrk="1" hangingPunct="1">
              <a:buNone/>
            </a:pPr>
            <a:endParaRPr lang="en-US" sz="2000"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endParaRPr lang="en-US" sz="2000" smtClean="0"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endParaRPr lang="en-US" sz="2000"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endParaRPr lang="en-US" sz="2000" smtClean="0"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endParaRPr lang="en-US" sz="2000" smtClean="0">
              <a:latin typeface="Garamond" panose="02020404030301010803" pitchFamily="18" charset="0"/>
            </a:endParaRPr>
          </a:p>
        </p:txBody>
      </p:sp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7812085" y="5870576"/>
            <a:ext cx="417516" cy="37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9FAA02EA-E34F-4798-8149-6A1A325877FC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23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913998"/>
              </p:ext>
            </p:extLst>
          </p:nvPr>
        </p:nvGraphicFramePr>
        <p:xfrm>
          <a:off x="1835696" y="3165038"/>
          <a:ext cx="3168352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363"/>
                <a:gridCol w="777143"/>
                <a:gridCol w="836923"/>
                <a:gridCol w="836923"/>
              </a:tblGrid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x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y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z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F(x,y,z)</a:t>
                      </a:r>
                      <a:endParaRPr lang="en-US" sz="1600"/>
                    </a:p>
                  </a:txBody>
                  <a:tcPr/>
                </a:tc>
              </a:tr>
              <a:tr h="319393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</a:tr>
              <a:tr h="319393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</a:tr>
              <a:tr h="319393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</a:tr>
              <a:tr h="319393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</a:tr>
              <a:tr h="319393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</a:tr>
              <a:tr h="319393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</a:tr>
              <a:tr h="319393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0</a:t>
                      </a:r>
                      <a:endParaRPr lang="en-US" sz="1600"/>
                    </a:p>
                  </a:txBody>
                  <a:tcPr/>
                </a:tc>
              </a:tr>
              <a:tr h="319393"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1</a:t>
                      </a:r>
                      <a:endParaRPr lang="en-US" sz="16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43627-DBF0-4F0C-A929-B109E6F5109A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24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Fungsi boolean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772400" cy="4392488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Misalkan x</a:t>
            </a:r>
            <a:r>
              <a:rPr lang="sv-SE" sz="2100" baseline="-25000" smtClean="0">
                <a:latin typeface="Garamond" panose="02020404030301010803" pitchFamily="18" charset="0"/>
              </a:rPr>
              <a:t>1</a:t>
            </a:r>
            <a:r>
              <a:rPr lang="sv-SE" sz="2100" smtClean="0">
                <a:latin typeface="Garamond" panose="02020404030301010803" pitchFamily="18" charset="0"/>
              </a:rPr>
              <a:t>, x</a:t>
            </a:r>
            <a:r>
              <a:rPr lang="sv-SE" sz="2100" baseline="-25000" smtClean="0">
                <a:latin typeface="Garamond" panose="02020404030301010803" pitchFamily="18" charset="0"/>
              </a:rPr>
              <a:t>2</a:t>
            </a:r>
            <a:r>
              <a:rPr lang="sv-SE" sz="2100" smtClean="0">
                <a:latin typeface="Garamond" panose="02020404030301010803" pitchFamily="18" charset="0"/>
              </a:rPr>
              <a:t>, x</a:t>
            </a:r>
            <a:r>
              <a:rPr lang="sv-SE" sz="2100" baseline="-25000" smtClean="0">
                <a:latin typeface="Garamond" panose="02020404030301010803" pitchFamily="18" charset="0"/>
              </a:rPr>
              <a:t>3</a:t>
            </a:r>
            <a:r>
              <a:rPr lang="sv-SE" sz="2100" smtClean="0">
                <a:latin typeface="Garamond" panose="02020404030301010803" pitchFamily="18" charset="0"/>
              </a:rPr>
              <a:t>, … , x</a:t>
            </a:r>
            <a:r>
              <a:rPr lang="sv-SE" sz="2100" baseline="-25000" smtClean="0">
                <a:latin typeface="Garamond" panose="02020404030301010803" pitchFamily="18" charset="0"/>
              </a:rPr>
              <a:t>n</a:t>
            </a:r>
            <a:r>
              <a:rPr lang="sv-SE" sz="2100" smtClean="0">
                <a:latin typeface="Garamond" panose="02020404030301010803" pitchFamily="18" charset="0"/>
              </a:rPr>
              <a:t> merupakan variabel-variabel aljabar Boolean. Fungsi Boolean dengan </a:t>
            </a:r>
            <a:r>
              <a:rPr lang="sv-SE" sz="2100" i="1" smtClean="0">
                <a:latin typeface="Garamond" panose="02020404030301010803" pitchFamily="18" charset="0"/>
              </a:rPr>
              <a:t>n</a:t>
            </a:r>
            <a:r>
              <a:rPr lang="sv-SE" sz="2100" smtClean="0">
                <a:latin typeface="Garamond" panose="02020404030301010803" pitchFamily="18" charset="0"/>
              </a:rPr>
              <a:t> variabel adalah fungsi yang dapat dibentuk dari aturan-aturan berikut :</a:t>
            </a:r>
          </a:p>
          <a:p>
            <a:pPr marL="711200" indent="-347663" eaLnBrk="1" hangingPunct="1">
              <a:lnSpc>
                <a:spcPct val="110000"/>
              </a:lnSpc>
            </a:pPr>
            <a:r>
              <a:rPr lang="en-US" sz="2100" b="1" smtClean="0">
                <a:latin typeface="Garamond" panose="02020404030301010803" pitchFamily="18" charset="0"/>
              </a:rPr>
              <a:t>fungsi konstan</a:t>
            </a:r>
          </a:p>
          <a:p>
            <a:pPr marL="711200" indent="-347663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sz="2100" smtClean="0">
                <a:latin typeface="Garamond" panose="02020404030301010803" pitchFamily="18" charset="0"/>
              </a:rPr>
              <a:t>	</a:t>
            </a:r>
            <a:r>
              <a:rPr lang="en-US" sz="2100" i="1" smtClean="0">
                <a:latin typeface="Garamond" panose="02020404030301010803" pitchFamily="18" charset="0"/>
              </a:rPr>
              <a:t>f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 = </a:t>
            </a:r>
            <a:r>
              <a:rPr lang="en-US" sz="2100" i="1" smtClean="0">
                <a:latin typeface="Garamond" panose="02020404030301010803" pitchFamily="18" charset="0"/>
              </a:rPr>
              <a:t>a</a:t>
            </a:r>
          </a:p>
          <a:p>
            <a:pPr marL="711200" indent="-347663" eaLnBrk="1" hangingPunct="1">
              <a:lnSpc>
                <a:spcPct val="110000"/>
              </a:lnSpc>
            </a:pPr>
            <a:r>
              <a:rPr lang="en-US" sz="2100" b="1" smtClean="0">
                <a:latin typeface="Garamond" panose="02020404030301010803" pitchFamily="18" charset="0"/>
              </a:rPr>
              <a:t>fungsi proyeksi</a:t>
            </a:r>
          </a:p>
          <a:p>
            <a:pPr marL="711200" indent="-347663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sz="2100" smtClean="0">
                <a:latin typeface="Garamond" panose="02020404030301010803" pitchFamily="18" charset="0"/>
              </a:rPr>
              <a:t>	 </a:t>
            </a:r>
            <a:r>
              <a:rPr lang="en-US" sz="2100" i="1" smtClean="0">
                <a:latin typeface="Garamond" panose="02020404030301010803" pitchFamily="18" charset="0"/>
              </a:rPr>
              <a:t>f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 =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i </a:t>
            </a:r>
            <a:r>
              <a:rPr lang="en-US" sz="2100" smtClean="0">
                <a:latin typeface="Garamond" panose="02020404030301010803" pitchFamily="18" charset="0"/>
              </a:rPr>
              <a:t>	 </a:t>
            </a:r>
            <a:r>
              <a:rPr lang="en-US" sz="2100" i="1" smtClean="0">
                <a:latin typeface="Garamond" panose="02020404030301010803" pitchFamily="18" charset="0"/>
              </a:rPr>
              <a:t>i</a:t>
            </a:r>
            <a:r>
              <a:rPr lang="en-US" sz="2100" smtClean="0">
                <a:latin typeface="Garamond" panose="02020404030301010803" pitchFamily="18" charset="0"/>
              </a:rPr>
              <a:t> = 1, 2, 3, … , </a:t>
            </a:r>
            <a:r>
              <a:rPr lang="en-US" sz="2100" i="1" smtClean="0">
                <a:latin typeface="Garamond" panose="02020404030301010803" pitchFamily="18" charset="0"/>
              </a:rPr>
              <a:t>n</a:t>
            </a:r>
          </a:p>
          <a:p>
            <a:pPr marL="711200" indent="-347663" eaLnBrk="1" hangingPunct="1">
              <a:lnSpc>
                <a:spcPct val="110000"/>
              </a:lnSpc>
            </a:pPr>
            <a:r>
              <a:rPr lang="en-US" sz="2100" b="1" smtClean="0">
                <a:latin typeface="Garamond" panose="02020404030301010803" pitchFamily="18" charset="0"/>
              </a:rPr>
              <a:t>fungsi komplemen</a:t>
            </a:r>
            <a:endParaRPr lang="sv-SE" sz="2100" b="1" smtClean="0">
              <a:latin typeface="Garamond" panose="02020404030301010803" pitchFamily="18" charset="0"/>
            </a:endParaRPr>
          </a:p>
          <a:p>
            <a:pPr marL="711200" indent="-347663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	 </a:t>
            </a:r>
            <a:r>
              <a:rPr lang="en-US" sz="2100" i="1" smtClean="0">
                <a:latin typeface="Garamond" panose="02020404030301010803" pitchFamily="18" charset="0"/>
              </a:rPr>
              <a:t>g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</a:t>
            </a:r>
            <a:r>
              <a:rPr lang="sv-SE" sz="2100" smtClean="0">
                <a:latin typeface="Garamond" panose="02020404030301010803" pitchFamily="18" charset="0"/>
              </a:rPr>
              <a:t> = (</a:t>
            </a:r>
            <a:r>
              <a:rPr lang="en-US" sz="2100" i="1" smtClean="0">
                <a:latin typeface="Garamond" panose="02020404030301010803" pitchFamily="18" charset="0"/>
              </a:rPr>
              <a:t>f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</a:t>
            </a:r>
            <a:r>
              <a:rPr lang="sv-SE" sz="2100" smtClean="0">
                <a:latin typeface="Garamond" panose="02020404030301010803" pitchFamily="18" charset="0"/>
              </a:rPr>
              <a:t>)’</a:t>
            </a:r>
          </a:p>
          <a:p>
            <a:pPr marL="711200" indent="-347663" eaLnBrk="1" hangingPunct="1">
              <a:lnSpc>
                <a:spcPct val="110000"/>
              </a:lnSpc>
            </a:pPr>
            <a:r>
              <a:rPr lang="en-US" sz="2100" b="1" smtClean="0">
                <a:latin typeface="Garamond" panose="02020404030301010803" pitchFamily="18" charset="0"/>
              </a:rPr>
              <a:t>fungsi gabungan</a:t>
            </a:r>
            <a:endParaRPr lang="sv-SE" sz="2100" b="1" smtClean="0">
              <a:latin typeface="Garamond" panose="02020404030301010803" pitchFamily="18" charset="0"/>
            </a:endParaRPr>
          </a:p>
          <a:p>
            <a:pPr marL="711200" indent="-347663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	</a:t>
            </a:r>
            <a:r>
              <a:rPr lang="sv-SE" sz="2100" i="1" smtClean="0">
                <a:latin typeface="Garamond" panose="02020404030301010803" pitchFamily="18" charset="0"/>
              </a:rPr>
              <a:t>h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</a:t>
            </a:r>
            <a:r>
              <a:rPr lang="sv-SE" sz="2100" smtClean="0">
                <a:latin typeface="Garamond" panose="02020404030301010803" pitchFamily="18" charset="0"/>
              </a:rPr>
              <a:t> = </a:t>
            </a:r>
            <a:r>
              <a:rPr lang="en-US" sz="2100" i="1" smtClean="0">
                <a:latin typeface="Garamond" panose="02020404030301010803" pitchFamily="18" charset="0"/>
              </a:rPr>
              <a:t>f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</a:t>
            </a:r>
            <a:r>
              <a:rPr lang="sv-SE" sz="2100" smtClean="0">
                <a:latin typeface="Garamond" panose="02020404030301010803" pitchFamily="18" charset="0"/>
              </a:rPr>
              <a:t> +  </a:t>
            </a:r>
            <a:r>
              <a:rPr lang="en-US" sz="2100" i="1" smtClean="0">
                <a:latin typeface="Garamond" panose="02020404030301010803" pitchFamily="18" charset="0"/>
              </a:rPr>
              <a:t>g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</a:t>
            </a:r>
            <a:endParaRPr lang="sv-SE" sz="2100" smtClean="0">
              <a:latin typeface="Garamond" panose="02020404030301010803" pitchFamily="18" charset="0"/>
            </a:endParaRPr>
          </a:p>
          <a:p>
            <a:pPr marL="711200" indent="-347663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sv-SE" sz="2100" smtClean="0">
                <a:latin typeface="Garamond" panose="02020404030301010803" pitchFamily="18" charset="0"/>
              </a:rPr>
              <a:t>	</a:t>
            </a:r>
            <a:r>
              <a:rPr lang="sv-SE" sz="2100" i="1" smtClean="0">
                <a:latin typeface="Garamond" panose="02020404030301010803" pitchFamily="18" charset="0"/>
              </a:rPr>
              <a:t>h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</a:t>
            </a:r>
            <a:r>
              <a:rPr lang="sv-SE" sz="2100" smtClean="0">
                <a:latin typeface="Garamond" panose="02020404030301010803" pitchFamily="18" charset="0"/>
              </a:rPr>
              <a:t> = </a:t>
            </a:r>
            <a:r>
              <a:rPr lang="en-US" sz="2100" i="1" smtClean="0">
                <a:latin typeface="Garamond" panose="02020404030301010803" pitchFamily="18" charset="0"/>
              </a:rPr>
              <a:t>f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</a:t>
            </a:r>
            <a:r>
              <a:rPr lang="sv-SE" sz="2100" smtClean="0">
                <a:latin typeface="Garamond" panose="02020404030301010803" pitchFamily="18" charset="0"/>
              </a:rPr>
              <a:t> . </a:t>
            </a:r>
            <a:r>
              <a:rPr lang="en-US" sz="2100" i="1" smtClean="0">
                <a:latin typeface="Garamond" panose="02020404030301010803" pitchFamily="18" charset="0"/>
              </a:rPr>
              <a:t>g</a:t>
            </a:r>
            <a:r>
              <a:rPr lang="en-US" sz="2100" smtClean="0">
                <a:latin typeface="Garamond" panose="02020404030301010803" pitchFamily="18" charset="0"/>
              </a:rPr>
              <a:t>(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1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2</a:t>
            </a:r>
            <a:r>
              <a:rPr lang="en-US" sz="2100" smtClean="0">
                <a:latin typeface="Garamond" panose="02020404030301010803" pitchFamily="18" charset="0"/>
              </a:rPr>
              <a:t>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3</a:t>
            </a:r>
            <a:r>
              <a:rPr lang="en-US" sz="2100" smtClean="0">
                <a:latin typeface="Garamond" panose="02020404030301010803" pitchFamily="18" charset="0"/>
              </a:rPr>
              <a:t>, … , </a:t>
            </a:r>
            <a:r>
              <a:rPr lang="en-US" sz="2100" i="1" smtClean="0">
                <a:latin typeface="Garamond" panose="02020404030301010803" pitchFamily="18" charset="0"/>
              </a:rPr>
              <a:t>x</a:t>
            </a:r>
            <a:r>
              <a:rPr lang="en-US" sz="2100" i="1" baseline="-25000" smtClean="0">
                <a:latin typeface="Garamond" panose="02020404030301010803" pitchFamily="18" charset="0"/>
              </a:rPr>
              <a:t>n</a:t>
            </a:r>
            <a:r>
              <a:rPr lang="en-US" sz="2100" smtClean="0">
                <a:latin typeface="Garamond" panose="02020404030301010803" pitchFamily="18" charset="0"/>
              </a:rPr>
              <a:t>)</a:t>
            </a:r>
          </a:p>
        </p:txBody>
      </p:sp>
      <p:sp>
        <p:nvSpPr>
          <p:cNvPr id="5632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0AD0D59B-77A7-4B1F-AE4E-32818A5E0ACA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Bentuk fungsi boolean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v-SE" smtClean="0">
                <a:latin typeface="Garamond" panose="02020404030301010803" pitchFamily="18" charset="0"/>
              </a:rPr>
              <a:t>Suatu fungsi Boolean dapat dinyatakan dalam bentuk yang berbeda tetapi memiliki arti yang sama</a:t>
            </a:r>
            <a:endParaRPr lang="en-US" smtClean="0">
              <a:latin typeface="Garamond" panose="020204040303010108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latin typeface="Garamond" panose="02020404030301010803" pitchFamily="18" charset="0"/>
              </a:rPr>
              <a:t>Contoh 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smtClean="0">
                <a:latin typeface="Garamond" panose="02020404030301010803" pitchFamily="18" charset="0"/>
              </a:rPr>
              <a:t>	f</a:t>
            </a:r>
            <a:r>
              <a:rPr lang="en-US" baseline="-25000" smtClean="0">
                <a:latin typeface="Garamond" panose="02020404030301010803" pitchFamily="18" charset="0"/>
              </a:rPr>
              <a:t>1</a:t>
            </a:r>
            <a:r>
              <a:rPr lang="en-US" smtClean="0">
                <a:latin typeface="Garamond" panose="02020404030301010803" pitchFamily="18" charset="0"/>
              </a:rPr>
              <a:t>(x,y) = x’ . y’</a:t>
            </a:r>
            <a:endParaRPr lang="sv-SE" smtClean="0">
              <a:latin typeface="Garamond" panose="020204040303010108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v-SE" smtClean="0">
                <a:latin typeface="Garamond" panose="02020404030301010803" pitchFamily="18" charset="0"/>
              </a:rPr>
              <a:t>	f</a:t>
            </a:r>
            <a:r>
              <a:rPr lang="sv-SE" baseline="-25000" smtClean="0">
                <a:latin typeface="Garamond" panose="02020404030301010803" pitchFamily="18" charset="0"/>
              </a:rPr>
              <a:t>2</a:t>
            </a:r>
            <a:r>
              <a:rPr lang="sv-SE" smtClean="0">
                <a:latin typeface="Garamond" panose="02020404030301010803" pitchFamily="18" charset="0"/>
              </a:rPr>
              <a:t>(x,y) = (x + y)’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v-SE" smtClean="0">
              <a:latin typeface="Garamond" panose="020204040303010108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v-SE" smtClean="0">
                <a:latin typeface="Garamond" panose="02020404030301010803" pitchFamily="18" charset="0"/>
              </a:rPr>
              <a:t>f</a:t>
            </a:r>
            <a:r>
              <a:rPr lang="sv-SE" baseline="-25000" smtClean="0">
                <a:latin typeface="Garamond" panose="02020404030301010803" pitchFamily="18" charset="0"/>
              </a:rPr>
              <a:t>1</a:t>
            </a:r>
            <a:r>
              <a:rPr lang="sv-SE" smtClean="0">
                <a:latin typeface="Garamond" panose="02020404030301010803" pitchFamily="18" charset="0"/>
              </a:rPr>
              <a:t> dan f</a:t>
            </a:r>
            <a:r>
              <a:rPr lang="sv-SE" baseline="-25000" smtClean="0">
                <a:latin typeface="Garamond" panose="02020404030301010803" pitchFamily="18" charset="0"/>
              </a:rPr>
              <a:t>2</a:t>
            </a:r>
            <a:r>
              <a:rPr lang="sv-SE" smtClean="0">
                <a:latin typeface="Garamond" panose="02020404030301010803" pitchFamily="18" charset="0"/>
              </a:rPr>
              <a:t> merupakan bentuk fungsi boolean yang sama, yaitu dengan menggunakan Hukum De Morgan.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v-SE" b="1" u="sng" smtClean="0">
              <a:latin typeface="Garamond" panose="02020404030301010803" pitchFamily="18" charset="0"/>
            </a:endParaRPr>
          </a:p>
        </p:txBody>
      </p:sp>
      <p:sp>
        <p:nvSpPr>
          <p:cNvPr id="5837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7AE61492-C5DE-42DF-BD28-795947DF5E08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KOMPLEMEN FUNGSI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000">
                <a:latin typeface="Arno Pro" panose="02020502040506020403" pitchFamily="18" charset="0"/>
              </a:rPr>
              <a:t>Cara pertama: menggunakan hukum De Morgan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Hukum De Morgan untuk dua buah peubah,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 baseline="-25000">
                <a:latin typeface="Arno Pro" panose="02020502040506020403" pitchFamily="18" charset="0"/>
              </a:rPr>
              <a:t>1</a:t>
            </a:r>
            <a:r>
              <a:rPr lang="en-US" sz="2000">
                <a:latin typeface="Arno Pro" panose="02020502040506020403" pitchFamily="18" charset="0"/>
              </a:rPr>
              <a:t> dan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 baseline="-25000">
                <a:latin typeface="Arno Pro" panose="02020502040506020403" pitchFamily="18" charset="0"/>
              </a:rPr>
              <a:t>2</a:t>
            </a:r>
            <a:r>
              <a:rPr lang="en-US" sz="2000">
                <a:latin typeface="Arno Pro" panose="02020502040506020403" pitchFamily="18" charset="0"/>
              </a:rPr>
              <a:t>, adalah  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 		 </a:t>
            </a:r>
          </a:p>
          <a:p>
            <a:pPr marL="0" indent="0">
              <a:buNone/>
            </a:pPr>
            <a:r>
              <a:rPr lang="en-US" sz="2000" b="1">
                <a:latin typeface="Arno Pro" panose="02020502040506020403" pitchFamily="18" charset="0"/>
              </a:rPr>
              <a:t>Contoh.</a:t>
            </a:r>
            <a:r>
              <a:rPr lang="en-US" sz="2000">
                <a:latin typeface="Arno Pro" panose="02020502040506020403" pitchFamily="18" charset="0"/>
              </a:rPr>
              <a:t> Misalkan </a:t>
            </a:r>
            <a:r>
              <a:rPr lang="en-US" sz="2000" i="1">
                <a:latin typeface="Arno Pro" panose="02020502040506020403" pitchFamily="18" charset="0"/>
              </a:rPr>
              <a:t>f</a:t>
            </a:r>
            <a:r>
              <a:rPr lang="en-US" sz="2000">
                <a:latin typeface="Arno Pro" panose="02020502040506020403" pitchFamily="18" charset="0"/>
              </a:rPr>
              <a:t>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=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(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yz</a:t>
            </a:r>
            <a:r>
              <a:rPr lang="en-US" sz="2000">
                <a:latin typeface="Arno Pro" panose="02020502040506020403" pitchFamily="18" charset="0"/>
              </a:rPr>
              <a:t>), maka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    </a:t>
            </a:r>
            <a:r>
              <a:rPr lang="en-US" sz="2000" i="1">
                <a:latin typeface="Arno Pro" panose="02020502040506020403" pitchFamily="18" charset="0"/>
              </a:rPr>
              <a:t>f</a:t>
            </a:r>
            <a:r>
              <a:rPr lang="en-US" sz="2000">
                <a:latin typeface="Arno Pro" panose="02020502040506020403" pitchFamily="18" charset="0"/>
              </a:rPr>
              <a:t> ’(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 = 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(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yz</a:t>
            </a:r>
            <a:r>
              <a:rPr lang="en-US" sz="2000">
                <a:latin typeface="Arno Pro" panose="02020502040506020403" pitchFamily="18" charset="0"/>
              </a:rPr>
              <a:t>))’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        		   = 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’ + (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yz</a:t>
            </a:r>
            <a:r>
              <a:rPr lang="en-US" sz="2000">
                <a:latin typeface="Arno Pro" panose="02020502040506020403" pitchFamily="18" charset="0"/>
              </a:rPr>
              <a:t>)’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        	      	   = 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’ + (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’)’ (</a:t>
            </a:r>
            <a:r>
              <a:rPr lang="en-US" sz="2000" i="1">
                <a:latin typeface="Arno Pro" panose="02020502040506020403" pitchFamily="18" charset="0"/>
              </a:rPr>
              <a:t>yz</a:t>
            </a:r>
            <a:r>
              <a:rPr lang="en-US" sz="2000">
                <a:latin typeface="Arno Pro" panose="02020502040506020403" pitchFamily="18" charset="0"/>
              </a:rPr>
              <a:t>)’</a:t>
            </a:r>
          </a:p>
          <a:p>
            <a:pPr marL="0" indent="0">
              <a:buNone/>
            </a:pPr>
            <a:r>
              <a:rPr lang="en-US" sz="2000">
                <a:latin typeface="Arno Pro" panose="02020502040506020403" pitchFamily="18" charset="0"/>
              </a:rPr>
              <a:t>        	      	   </a:t>
            </a:r>
            <a:r>
              <a:rPr lang="en-US" sz="2000" smtClean="0">
                <a:latin typeface="Arno Pro" panose="02020502040506020403" pitchFamily="18" charset="0"/>
              </a:rPr>
              <a:t>= 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’ + (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(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’)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43627-DBF0-4F0C-A929-B109E6F5109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92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KOMPLEMEN FUNGSI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7313" indent="-635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smtClean="0">
                <a:latin typeface="Arno Pro" panose="02020502040506020403" pitchFamily="18" charset="0"/>
              </a:rPr>
              <a:t>Cara </a:t>
            </a:r>
            <a:r>
              <a:rPr lang="en-US" sz="2000" dirty="0" err="1" smtClean="0">
                <a:latin typeface="Arno Pro" panose="02020502040506020403" pitchFamily="18" charset="0"/>
              </a:rPr>
              <a:t>kedua</a:t>
            </a:r>
            <a:r>
              <a:rPr lang="en-US" sz="2000" dirty="0" smtClean="0">
                <a:latin typeface="Arno Pro" panose="02020502040506020403" pitchFamily="18" charset="0"/>
              </a:rPr>
              <a:t>: </a:t>
            </a:r>
            <a:r>
              <a:rPr lang="en-US" sz="2000" dirty="0" err="1" smtClean="0">
                <a:latin typeface="Arno Pro" panose="02020502040506020403" pitchFamily="18" charset="0"/>
              </a:rPr>
              <a:t>menggunakan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prinsip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dualitas</a:t>
            </a:r>
            <a:r>
              <a:rPr lang="en-US" sz="2000" dirty="0" smtClean="0">
                <a:latin typeface="Arno Pro" panose="02020502040506020403" pitchFamily="18" charset="0"/>
              </a:rPr>
              <a:t>. </a:t>
            </a:r>
          </a:p>
          <a:p>
            <a:pPr marL="0" indent="0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err="1" smtClean="0">
                <a:latin typeface="Arno Pro" panose="02020502040506020403" pitchFamily="18" charset="0"/>
              </a:rPr>
              <a:t>Tentukan</a:t>
            </a:r>
            <a:r>
              <a:rPr lang="en-US" sz="2000" dirty="0" smtClean="0">
                <a:latin typeface="Arno Pro" panose="02020502040506020403" pitchFamily="18" charset="0"/>
              </a:rPr>
              <a:t> dual </a:t>
            </a:r>
            <a:r>
              <a:rPr lang="en-US" sz="2000" dirty="0" err="1" smtClean="0">
                <a:latin typeface="Arno Pro" panose="02020502040506020403" pitchFamily="18" charset="0"/>
              </a:rPr>
              <a:t>dari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ekspresi</a:t>
            </a:r>
            <a:r>
              <a:rPr lang="en-US" sz="2000" dirty="0" smtClean="0">
                <a:latin typeface="Arno Pro" panose="02020502040506020403" pitchFamily="18" charset="0"/>
              </a:rPr>
              <a:t> Boolean yang </a:t>
            </a:r>
            <a:r>
              <a:rPr lang="en-US" sz="2000" dirty="0" err="1" smtClean="0">
                <a:latin typeface="Arno Pro" panose="02020502040506020403" pitchFamily="18" charset="0"/>
              </a:rPr>
              <a:t>merepresentasikan</a:t>
            </a:r>
            <a:r>
              <a:rPr lang="en-US" sz="2000" dirty="0" smtClean="0">
                <a:latin typeface="Arno Pro" panose="02020502040506020403" pitchFamily="18" charset="0"/>
              </a:rPr>
              <a:t>  </a:t>
            </a:r>
            <a:r>
              <a:rPr lang="en-US" sz="2000" i="1" dirty="0" smtClean="0">
                <a:latin typeface="Arno Pro" panose="02020502040506020403" pitchFamily="18" charset="0"/>
              </a:rPr>
              <a:t>f</a:t>
            </a:r>
            <a:r>
              <a:rPr lang="en-US" sz="2000" dirty="0" smtClean="0">
                <a:latin typeface="Arno Pro" panose="02020502040506020403" pitchFamily="18" charset="0"/>
              </a:rPr>
              <a:t>,  </a:t>
            </a:r>
            <a:r>
              <a:rPr lang="en-US" sz="2000" dirty="0" err="1" smtClean="0">
                <a:latin typeface="Arno Pro" panose="02020502040506020403" pitchFamily="18" charset="0"/>
              </a:rPr>
              <a:t>lalu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komplemenkan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setiap</a:t>
            </a:r>
            <a:r>
              <a:rPr lang="en-US" sz="2000" dirty="0" smtClean="0">
                <a:latin typeface="Arno Pro" panose="02020502040506020403" pitchFamily="18" charset="0"/>
              </a:rPr>
              <a:t> literal </a:t>
            </a:r>
            <a:r>
              <a:rPr lang="en-US" sz="2000" dirty="0" err="1" smtClean="0">
                <a:latin typeface="Arno Pro" panose="02020502040506020403" pitchFamily="18" charset="0"/>
              </a:rPr>
              <a:t>di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dalam</a:t>
            </a:r>
            <a:r>
              <a:rPr lang="en-US" sz="2000" dirty="0" smtClean="0">
                <a:latin typeface="Arno Pro" panose="02020502040506020403" pitchFamily="18" charset="0"/>
              </a:rPr>
              <a:t> dual </a:t>
            </a:r>
            <a:r>
              <a:rPr lang="en-US" sz="2000" dirty="0" err="1" smtClean="0">
                <a:latin typeface="Arno Pro" panose="02020502040506020403" pitchFamily="18" charset="0"/>
              </a:rPr>
              <a:t>tersebut</a:t>
            </a:r>
            <a:r>
              <a:rPr lang="en-US" sz="2000" dirty="0" smtClean="0">
                <a:latin typeface="Arno Pro" panose="02020502040506020403" pitchFamily="18" charset="0"/>
              </a:rPr>
              <a:t>. </a:t>
            </a:r>
          </a:p>
          <a:p>
            <a:pPr marL="365760" indent="-283464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smtClean="0">
                <a:latin typeface="Arno Pro" panose="02020502040506020403" pitchFamily="18" charset="0"/>
              </a:rPr>
              <a:t> </a:t>
            </a:r>
          </a:p>
          <a:p>
            <a:pPr marL="365760" indent="-283464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b="1" dirty="0" err="1" smtClean="0">
                <a:latin typeface="Arno Pro" panose="02020502040506020403" pitchFamily="18" charset="0"/>
              </a:rPr>
              <a:t>Contoh</a:t>
            </a:r>
            <a:r>
              <a:rPr lang="en-US" sz="2000" b="1" dirty="0" smtClean="0">
                <a:latin typeface="Arno Pro" panose="02020502040506020403" pitchFamily="18" charset="0"/>
              </a:rPr>
              <a:t>.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Misalkan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i="1" dirty="0" smtClean="0">
                <a:latin typeface="Arno Pro" panose="02020502040506020403" pitchFamily="18" charset="0"/>
              </a:rPr>
              <a:t>f</a:t>
            </a:r>
            <a:r>
              <a:rPr lang="en-US" sz="2000" dirty="0" smtClean="0">
                <a:latin typeface="Arno Pro" panose="02020502040506020403" pitchFamily="18" charset="0"/>
              </a:rPr>
              <a:t>(</a:t>
            </a:r>
            <a:r>
              <a:rPr lang="en-US" sz="2000" i="1" dirty="0" smtClean="0">
                <a:latin typeface="Arno Pro" panose="02020502040506020403" pitchFamily="18" charset="0"/>
              </a:rPr>
              <a:t>x</a:t>
            </a:r>
            <a:r>
              <a:rPr lang="en-US" sz="2000" dirty="0" smtClean="0">
                <a:latin typeface="Arno Pro" panose="02020502040506020403" pitchFamily="18" charset="0"/>
              </a:rPr>
              <a:t>, </a:t>
            </a:r>
            <a:r>
              <a:rPr lang="en-US" sz="2000" i="1" dirty="0" smtClean="0">
                <a:latin typeface="Arno Pro" panose="02020502040506020403" pitchFamily="18" charset="0"/>
              </a:rPr>
              <a:t>y</a:t>
            </a:r>
            <a:r>
              <a:rPr lang="en-US" sz="2000" dirty="0" smtClean="0">
                <a:latin typeface="Arno Pro" panose="02020502040506020403" pitchFamily="18" charset="0"/>
              </a:rPr>
              <a:t>, </a:t>
            </a:r>
            <a:r>
              <a:rPr lang="en-US" sz="2000" i="1" dirty="0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) = </a:t>
            </a:r>
            <a:r>
              <a:rPr lang="en-US" sz="2000" i="1" dirty="0" smtClean="0">
                <a:latin typeface="Arno Pro" panose="02020502040506020403" pitchFamily="18" charset="0"/>
              </a:rPr>
              <a:t>x</a:t>
            </a:r>
            <a:r>
              <a:rPr lang="en-US" sz="2000" dirty="0" smtClean="0">
                <a:latin typeface="Arno Pro" panose="02020502040506020403" pitchFamily="18" charset="0"/>
              </a:rPr>
              <a:t>(</a:t>
            </a:r>
            <a:r>
              <a:rPr lang="en-US" sz="2000" i="1" dirty="0" err="1" smtClean="0">
                <a:latin typeface="Arno Pro" panose="02020502040506020403" pitchFamily="18" charset="0"/>
              </a:rPr>
              <a:t>y</a:t>
            </a:r>
            <a:r>
              <a:rPr lang="en-US" sz="2000" dirty="0" err="1" smtClean="0">
                <a:latin typeface="Arno Pro" panose="02020502040506020403" pitchFamily="18" charset="0"/>
              </a:rPr>
              <a:t>’</a:t>
            </a:r>
            <a:r>
              <a:rPr lang="en-US" sz="2000" i="1" dirty="0" err="1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’ + </a:t>
            </a:r>
            <a:r>
              <a:rPr lang="en-US" sz="2000" i="1" dirty="0" err="1" smtClean="0">
                <a:latin typeface="Arno Pro" panose="02020502040506020403" pitchFamily="18" charset="0"/>
              </a:rPr>
              <a:t>yz</a:t>
            </a:r>
            <a:r>
              <a:rPr lang="en-US" sz="2000" dirty="0" smtClean="0">
                <a:latin typeface="Arno Pro" panose="02020502040506020403" pitchFamily="18" charset="0"/>
              </a:rPr>
              <a:t>), </a:t>
            </a:r>
            <a:r>
              <a:rPr lang="en-US" sz="2000" dirty="0" err="1" smtClean="0">
                <a:latin typeface="Arno Pro" panose="02020502040506020403" pitchFamily="18" charset="0"/>
              </a:rPr>
              <a:t>maka</a:t>
            </a:r>
            <a:r>
              <a:rPr lang="en-US" sz="2000" dirty="0" smtClean="0">
                <a:latin typeface="Arno Pro" panose="02020502040506020403" pitchFamily="18" charset="0"/>
              </a:rPr>
              <a:t> dual </a:t>
            </a:r>
            <a:r>
              <a:rPr lang="en-US" sz="2000" dirty="0" err="1" smtClean="0">
                <a:latin typeface="Arno Pro" panose="02020502040506020403" pitchFamily="18" charset="0"/>
              </a:rPr>
              <a:t>dari</a:t>
            </a:r>
            <a:r>
              <a:rPr lang="en-US" sz="2000" dirty="0" smtClean="0">
                <a:latin typeface="Arno Pro" panose="02020502040506020403" pitchFamily="18" charset="0"/>
              </a:rPr>
              <a:t>  </a:t>
            </a:r>
            <a:r>
              <a:rPr lang="en-US" sz="2000" i="1" dirty="0" smtClean="0">
                <a:latin typeface="Arno Pro" panose="02020502040506020403" pitchFamily="18" charset="0"/>
              </a:rPr>
              <a:t>f</a:t>
            </a:r>
            <a:r>
              <a:rPr lang="en-US" sz="2000" dirty="0" smtClean="0">
                <a:latin typeface="Arno Pro" panose="02020502040506020403" pitchFamily="18" charset="0"/>
              </a:rPr>
              <a:t>:	</a:t>
            </a:r>
          </a:p>
          <a:p>
            <a:pPr marL="365760" indent="-283464" algn="ctr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i="1" dirty="0" smtClean="0">
                <a:latin typeface="Arno Pro" panose="02020502040506020403" pitchFamily="18" charset="0"/>
              </a:rPr>
              <a:t>x</a:t>
            </a:r>
            <a:r>
              <a:rPr lang="en-US" sz="2000" dirty="0" smtClean="0">
                <a:latin typeface="Arno Pro" panose="02020502040506020403" pitchFamily="18" charset="0"/>
              </a:rPr>
              <a:t> + (</a:t>
            </a:r>
            <a:r>
              <a:rPr lang="en-US" sz="2000" i="1" dirty="0" smtClean="0">
                <a:latin typeface="Arno Pro" panose="02020502040506020403" pitchFamily="18" charset="0"/>
              </a:rPr>
              <a:t>y</a:t>
            </a:r>
            <a:r>
              <a:rPr lang="en-US" sz="2000" dirty="0" smtClean="0">
                <a:latin typeface="Arno Pro" panose="02020502040506020403" pitchFamily="18" charset="0"/>
              </a:rPr>
              <a:t>’ + </a:t>
            </a:r>
            <a:r>
              <a:rPr lang="en-US" sz="2000" i="1" dirty="0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’) (</a:t>
            </a:r>
            <a:r>
              <a:rPr lang="en-US" sz="2000" i="1" dirty="0" smtClean="0">
                <a:latin typeface="Arno Pro" panose="02020502040506020403" pitchFamily="18" charset="0"/>
              </a:rPr>
              <a:t>y</a:t>
            </a:r>
            <a:r>
              <a:rPr lang="en-US" sz="2000" dirty="0" smtClean="0">
                <a:latin typeface="Arno Pro" panose="02020502040506020403" pitchFamily="18" charset="0"/>
              </a:rPr>
              <a:t> + </a:t>
            </a:r>
            <a:r>
              <a:rPr lang="en-US" sz="2000" i="1" dirty="0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)</a:t>
            </a:r>
          </a:p>
          <a:p>
            <a:pPr marL="365760" indent="-283464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smtClean="0">
                <a:latin typeface="Arno Pro" panose="02020502040506020403" pitchFamily="18" charset="0"/>
              </a:rPr>
              <a:t> </a:t>
            </a:r>
          </a:p>
          <a:p>
            <a:pPr marL="365760" indent="-283464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err="1" smtClean="0">
                <a:latin typeface="Arno Pro" panose="02020502040506020403" pitchFamily="18" charset="0"/>
              </a:rPr>
              <a:t>komplemenkan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tiap</a:t>
            </a:r>
            <a:r>
              <a:rPr lang="en-US" sz="2000" dirty="0" smtClean="0">
                <a:latin typeface="Arno Pro" panose="02020502040506020403" pitchFamily="18" charset="0"/>
              </a:rPr>
              <a:t> </a:t>
            </a:r>
            <a:r>
              <a:rPr lang="en-US" sz="2000" dirty="0" err="1" smtClean="0">
                <a:latin typeface="Arno Pro" panose="02020502040506020403" pitchFamily="18" charset="0"/>
              </a:rPr>
              <a:t>literalnya</a:t>
            </a:r>
            <a:r>
              <a:rPr lang="en-US" sz="2000" dirty="0" smtClean="0">
                <a:latin typeface="Arno Pro" panose="02020502040506020403" pitchFamily="18" charset="0"/>
              </a:rPr>
              <a:t>: </a:t>
            </a:r>
            <a:r>
              <a:rPr lang="en-US" sz="2000" i="1" dirty="0" smtClean="0">
                <a:latin typeface="Arno Pro" panose="02020502040506020403" pitchFamily="18" charset="0"/>
              </a:rPr>
              <a:t>x</a:t>
            </a:r>
            <a:r>
              <a:rPr lang="en-US" sz="2000" dirty="0" smtClean="0">
                <a:latin typeface="Arno Pro" panose="02020502040506020403" pitchFamily="18" charset="0"/>
              </a:rPr>
              <a:t>’ + (</a:t>
            </a:r>
            <a:r>
              <a:rPr lang="en-US" sz="2000" i="1" dirty="0" smtClean="0">
                <a:latin typeface="Arno Pro" panose="02020502040506020403" pitchFamily="18" charset="0"/>
              </a:rPr>
              <a:t>y</a:t>
            </a:r>
            <a:r>
              <a:rPr lang="en-US" sz="2000" dirty="0" smtClean="0">
                <a:latin typeface="Arno Pro" panose="02020502040506020403" pitchFamily="18" charset="0"/>
              </a:rPr>
              <a:t> + </a:t>
            </a:r>
            <a:r>
              <a:rPr lang="en-US" sz="2000" i="1" dirty="0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) (</a:t>
            </a:r>
            <a:r>
              <a:rPr lang="en-US" sz="2000" i="1" dirty="0" smtClean="0">
                <a:latin typeface="Arno Pro" panose="02020502040506020403" pitchFamily="18" charset="0"/>
              </a:rPr>
              <a:t>y</a:t>
            </a:r>
            <a:r>
              <a:rPr lang="en-US" sz="2000" dirty="0" smtClean="0">
                <a:latin typeface="Arno Pro" panose="02020502040506020403" pitchFamily="18" charset="0"/>
              </a:rPr>
              <a:t>’ + </a:t>
            </a:r>
            <a:r>
              <a:rPr lang="en-US" sz="2000" i="1" dirty="0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’) = </a:t>
            </a:r>
            <a:r>
              <a:rPr lang="en-US" sz="2000" i="1" dirty="0" smtClean="0">
                <a:latin typeface="Arno Pro" panose="02020502040506020403" pitchFamily="18" charset="0"/>
              </a:rPr>
              <a:t>f</a:t>
            </a:r>
            <a:r>
              <a:rPr lang="en-US" sz="2000" dirty="0" smtClean="0">
                <a:latin typeface="Arno Pro" panose="02020502040506020403" pitchFamily="18" charset="0"/>
              </a:rPr>
              <a:t> ’</a:t>
            </a:r>
          </a:p>
          <a:p>
            <a:pPr marL="365760" indent="-283464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smtClean="0">
                <a:latin typeface="Arno Pro" panose="02020502040506020403" pitchFamily="18" charset="0"/>
              </a:rPr>
              <a:t>      	</a:t>
            </a:r>
          </a:p>
          <a:p>
            <a:pPr marL="365760" indent="-283464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2000" dirty="0" err="1" smtClean="0">
                <a:latin typeface="Arno Pro" panose="02020502040506020403" pitchFamily="18" charset="0"/>
              </a:rPr>
              <a:t>Jadi</a:t>
            </a:r>
            <a:r>
              <a:rPr lang="en-US" sz="2000" dirty="0" smtClean="0">
                <a:latin typeface="Arno Pro" panose="02020502040506020403" pitchFamily="18" charset="0"/>
              </a:rPr>
              <a:t>,  </a:t>
            </a:r>
            <a:r>
              <a:rPr lang="en-US" sz="2000" i="1" dirty="0" smtClean="0">
                <a:latin typeface="Arno Pro" panose="02020502040506020403" pitchFamily="18" charset="0"/>
              </a:rPr>
              <a:t>f </a:t>
            </a:r>
            <a:r>
              <a:rPr lang="en-US" sz="2000" dirty="0" smtClean="0">
                <a:latin typeface="Arno Pro" panose="02020502040506020403" pitchFamily="18" charset="0"/>
              </a:rPr>
              <a:t>‘(</a:t>
            </a:r>
            <a:r>
              <a:rPr lang="en-US" sz="2000" i="1" dirty="0" smtClean="0">
                <a:latin typeface="Arno Pro" panose="02020502040506020403" pitchFamily="18" charset="0"/>
              </a:rPr>
              <a:t>x</a:t>
            </a:r>
            <a:r>
              <a:rPr lang="en-US" sz="2000" dirty="0" smtClean="0">
                <a:latin typeface="Arno Pro" panose="02020502040506020403" pitchFamily="18" charset="0"/>
              </a:rPr>
              <a:t>, </a:t>
            </a:r>
            <a:r>
              <a:rPr lang="en-US" sz="2000" i="1" dirty="0" smtClean="0">
                <a:latin typeface="Arno Pro" panose="02020502040506020403" pitchFamily="18" charset="0"/>
              </a:rPr>
              <a:t>y</a:t>
            </a:r>
            <a:r>
              <a:rPr lang="en-US" sz="2000" dirty="0" smtClean="0">
                <a:latin typeface="Arno Pro" panose="02020502040506020403" pitchFamily="18" charset="0"/>
              </a:rPr>
              <a:t>, </a:t>
            </a:r>
            <a:r>
              <a:rPr lang="en-US" sz="2000" i="1" dirty="0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) = </a:t>
            </a:r>
            <a:r>
              <a:rPr lang="en-US" sz="2000" i="1" dirty="0" smtClean="0">
                <a:latin typeface="Arno Pro" panose="02020502040506020403" pitchFamily="18" charset="0"/>
              </a:rPr>
              <a:t>x</a:t>
            </a:r>
            <a:r>
              <a:rPr lang="en-US" sz="2000" dirty="0" smtClean="0">
                <a:latin typeface="Arno Pro" panose="02020502040506020403" pitchFamily="18" charset="0"/>
              </a:rPr>
              <a:t>’ + (</a:t>
            </a:r>
            <a:r>
              <a:rPr lang="en-US" sz="2000" i="1" dirty="0" smtClean="0">
                <a:latin typeface="Arno Pro" panose="02020502040506020403" pitchFamily="18" charset="0"/>
              </a:rPr>
              <a:t>y</a:t>
            </a:r>
            <a:r>
              <a:rPr lang="en-US" sz="2000" dirty="0" smtClean="0">
                <a:latin typeface="Arno Pro" panose="02020502040506020403" pitchFamily="18" charset="0"/>
              </a:rPr>
              <a:t> + </a:t>
            </a:r>
            <a:r>
              <a:rPr lang="en-US" sz="2000" i="1" dirty="0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)(</a:t>
            </a:r>
            <a:r>
              <a:rPr lang="en-US" sz="2000" i="1" dirty="0" smtClean="0">
                <a:latin typeface="Arno Pro" panose="02020502040506020403" pitchFamily="18" charset="0"/>
              </a:rPr>
              <a:t>y</a:t>
            </a:r>
            <a:r>
              <a:rPr lang="en-US" sz="2000" dirty="0" smtClean="0">
                <a:latin typeface="Arno Pro" panose="02020502040506020403" pitchFamily="18" charset="0"/>
              </a:rPr>
              <a:t>’ + </a:t>
            </a:r>
            <a:r>
              <a:rPr lang="en-US" sz="2000" i="1" dirty="0" smtClean="0">
                <a:latin typeface="Arno Pro" panose="02020502040506020403" pitchFamily="18" charset="0"/>
              </a:rPr>
              <a:t>z</a:t>
            </a:r>
            <a:r>
              <a:rPr lang="en-US" sz="2000" dirty="0" smtClean="0">
                <a:latin typeface="Arno Pro" panose="02020502040506020403" pitchFamily="18" charset="0"/>
              </a:rPr>
              <a:t>’)</a:t>
            </a:r>
          </a:p>
          <a:p>
            <a:pPr marL="365760" indent="-283464"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2000" dirty="0">
              <a:latin typeface="Arno Pro" panose="02020502040506020403" pitchFamily="18" charset="0"/>
            </a:endParaRP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B12C652-3ED4-4443-A0B6-C0B45F5128B1}" type="slidenum">
              <a:rPr lang="en-GB" sz="1800">
                <a:solidFill>
                  <a:srgbClr val="FFFFFF"/>
                </a:solidFill>
              </a:rPr>
              <a:pPr eaLnBrk="1" hangingPunct="1"/>
              <a:t>6</a:t>
            </a:fld>
            <a:endParaRPr lang="en-GB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9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456267"/>
          </a:xfrm>
        </p:spPr>
        <p:txBody>
          <a:bodyPr/>
          <a:lstStyle/>
          <a:p>
            <a:pPr eaLnBrk="1" hangingPunct="1"/>
            <a:r>
              <a:rPr lang="en-US" smtClean="0"/>
              <a:t>Nilai fungsi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149957"/>
            <a:ext cx="7772400" cy="3649133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sv-SE" sz="2400" smtClean="0">
                <a:latin typeface="Garamond" panose="02020404030301010803" pitchFamily="18" charset="0"/>
              </a:rPr>
              <a:t>Fungsi Boolean dinyatakan nilainya pada setiap variabel yaitu pada setiap kombinasi (0,1).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sv-SE" sz="2400" u="sng" smtClean="0">
              <a:latin typeface="Garamond" panose="020204040303010108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v-SE" sz="2400" u="sng" smtClean="0">
                <a:latin typeface="Garamond" panose="02020404030301010803" pitchFamily="18" charset="0"/>
              </a:rPr>
              <a:t>Contoh </a:t>
            </a:r>
            <a:r>
              <a:rPr lang="sv-SE" sz="2400" smtClean="0">
                <a:latin typeface="Garamond" panose="02020404030301010803" pitchFamily="18" charset="0"/>
              </a:rPr>
              <a:t>: Fungsi Boolean</a:t>
            </a:r>
            <a:endParaRPr lang="sv-SE" sz="2400" b="1" smtClean="0">
              <a:latin typeface="Garamond" panose="02020404030301010803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sv-SE" sz="2400" b="1" smtClean="0">
                <a:latin typeface="Garamond" panose="02020404030301010803" pitchFamily="18" charset="0"/>
              </a:rPr>
              <a:t>f(x,y) = x’y + xy’ + y’</a:t>
            </a:r>
            <a:r>
              <a:rPr lang="en-US" sz="2400" smtClean="0">
                <a:latin typeface="Garamond" panose="02020404030301010803" pitchFamily="18" charset="0"/>
              </a:rPr>
              <a:t> </a:t>
            </a:r>
          </a:p>
          <a:p>
            <a:pPr eaLnBrk="1" hangingPunct="1"/>
            <a:endParaRPr lang="en-US" sz="2400" smtClean="0"/>
          </a:p>
        </p:txBody>
      </p:sp>
      <p:sp>
        <p:nvSpPr>
          <p:cNvPr id="6042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F53492A4-D9EB-425C-97B0-DDFCA1625469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7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054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076700"/>
            <a:ext cx="5903912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928688"/>
          </a:xfrm>
        </p:spPr>
        <p:txBody>
          <a:bodyPr/>
          <a:lstStyle/>
          <a:p>
            <a:pPr eaLnBrk="1" hangingPunct="1"/>
            <a:r>
              <a:rPr lang="en-US" smtClean="0"/>
              <a:t>Cara representasi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165326"/>
              </p:ext>
            </p:extLst>
          </p:nvPr>
        </p:nvGraphicFramePr>
        <p:xfrm>
          <a:off x="500063" y="1556792"/>
          <a:ext cx="8229600" cy="4502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24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None/>
            </a:pPr>
            <a:fld id="{077F77E5-D7E0-44F7-9538-5C5F36538457}" type="slidenum">
              <a:rPr lang="en-US" altLang="en-US" sz="18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20000"/>
                </a:spcBef>
                <a:buClr>
                  <a:schemeClr val="tx2"/>
                </a:buClr>
                <a:buFont typeface="Wingdings" panose="05000000000000000000" pitchFamily="2" charset="2"/>
                <a:buNone/>
              </a:pPr>
              <a:t>8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803175"/>
          </a:xfrm>
        </p:spPr>
        <p:txBody>
          <a:bodyPr/>
          <a:lstStyle/>
          <a:p>
            <a:r>
              <a:rPr lang="en-US" smtClean="0"/>
              <a:t>BENTUK KANONIK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21443"/>
            <a:ext cx="8686800" cy="364913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>
                <a:latin typeface="Garamond" panose="02020404030301010803" pitchFamily="18" charset="0"/>
              </a:rPr>
              <a:t>Ada dua macam bentuk kanonik:</a:t>
            </a:r>
          </a:p>
          <a:p>
            <a:pPr marL="0" lvl="0" indent="0">
              <a:buNone/>
            </a:pPr>
            <a:r>
              <a:rPr lang="en-US" sz="2000">
                <a:latin typeface="Garamond" panose="02020404030301010803" pitchFamily="18" charset="0"/>
              </a:rPr>
              <a:t>Penjumlahan dari hasil kali (</a:t>
            </a:r>
            <a:r>
              <a:rPr lang="en-US" sz="2000" i="1">
                <a:latin typeface="Garamond" panose="02020404030301010803" pitchFamily="18" charset="0"/>
              </a:rPr>
              <a:t>sum-of-product</a:t>
            </a:r>
            <a:r>
              <a:rPr lang="en-US" sz="2000">
                <a:latin typeface="Garamond" panose="02020404030301010803" pitchFamily="18" charset="0"/>
              </a:rPr>
              <a:t> atau SOP)</a:t>
            </a:r>
          </a:p>
          <a:p>
            <a:pPr marL="0" lvl="0" indent="0">
              <a:buNone/>
            </a:pPr>
            <a:r>
              <a:rPr lang="en-US" sz="2000">
                <a:latin typeface="Garamond" panose="02020404030301010803" pitchFamily="18" charset="0"/>
              </a:rPr>
              <a:t>Perkalian dari hasil jumlah (</a:t>
            </a:r>
            <a:r>
              <a:rPr lang="en-US" sz="2000" i="1">
                <a:latin typeface="Garamond" panose="02020404030301010803" pitchFamily="18" charset="0"/>
              </a:rPr>
              <a:t>product-of-sum</a:t>
            </a:r>
            <a:r>
              <a:rPr lang="en-US" sz="2000">
                <a:latin typeface="Garamond" panose="02020404030301010803" pitchFamily="18" charset="0"/>
              </a:rPr>
              <a:t> atau POS)</a:t>
            </a:r>
          </a:p>
          <a:p>
            <a:pPr marL="0" indent="0">
              <a:buNone/>
            </a:pPr>
            <a:r>
              <a:rPr lang="en-US" sz="2000">
                <a:latin typeface="Garamond" panose="02020404030301010803" pitchFamily="18" charset="0"/>
              </a:rPr>
              <a:t> </a:t>
            </a:r>
          </a:p>
          <a:p>
            <a:pPr marL="0" indent="0">
              <a:buNone/>
            </a:pPr>
            <a:r>
              <a:rPr lang="en-US" sz="2000">
                <a:latin typeface="Garamond" panose="02020404030301010803" pitchFamily="18" charset="0"/>
              </a:rPr>
              <a:t>Contoh: 1</a:t>
            </a:r>
            <a:r>
              <a:rPr lang="en-US" sz="2000">
                <a:latin typeface="Arno Pro" panose="02020502040506020403" pitchFamily="18" charset="0"/>
              </a:rPr>
              <a:t>.  </a:t>
            </a:r>
            <a:r>
              <a:rPr lang="en-US" sz="2000" i="1">
                <a:latin typeface="Arno Pro" panose="02020502040506020403" pitchFamily="18" charset="0"/>
              </a:rPr>
              <a:t>f</a:t>
            </a:r>
            <a:r>
              <a:rPr lang="en-US" sz="2000">
                <a:latin typeface="Arno Pro" panose="02020502040506020403" pitchFamily="18" charset="0"/>
              </a:rPr>
              <a:t>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= 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’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xy</a:t>
            </a:r>
            <a:r>
              <a:rPr lang="en-US" sz="2000">
                <a:latin typeface="Arno Pro" panose="02020502040506020403" pitchFamily="18" charset="0"/>
              </a:rPr>
              <a:t>’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xyz</a:t>
            </a:r>
            <a:r>
              <a:rPr lang="en-US" sz="2000">
                <a:latin typeface="Arno Pro" panose="02020502040506020403" pitchFamily="18" charset="0"/>
              </a:rPr>
              <a:t>  </a:t>
            </a:r>
            <a:r>
              <a:rPr lang="en-US" sz="2000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en-US" sz="2000">
                <a:latin typeface="Garamond" panose="02020404030301010803" pitchFamily="18" charset="0"/>
              </a:rPr>
              <a:t> SOP</a:t>
            </a:r>
          </a:p>
          <a:p>
            <a:pPr marL="0" indent="0">
              <a:buNone/>
            </a:pPr>
            <a:r>
              <a:rPr lang="en-US" sz="2000" i="1">
                <a:latin typeface="Garamond" panose="02020404030301010803" pitchFamily="18" charset="0"/>
              </a:rPr>
              <a:t>         </a:t>
            </a:r>
            <a:r>
              <a:rPr lang="en-US" sz="2000">
                <a:latin typeface="Garamond" panose="02020404030301010803" pitchFamily="18" charset="0"/>
              </a:rPr>
              <a:t> Setiap suku (</a:t>
            </a:r>
            <a:r>
              <a:rPr lang="en-US" sz="2000" i="1">
                <a:latin typeface="Garamond" panose="02020404030301010803" pitchFamily="18" charset="0"/>
              </a:rPr>
              <a:t>term</a:t>
            </a:r>
            <a:r>
              <a:rPr lang="en-US" sz="2000">
                <a:latin typeface="Garamond" panose="02020404030301010803" pitchFamily="18" charset="0"/>
              </a:rPr>
              <a:t>) disebut </a:t>
            </a:r>
            <a:r>
              <a:rPr lang="en-US" sz="2000" i="1">
                <a:latin typeface="Garamond" panose="02020404030301010803" pitchFamily="18" charset="0"/>
              </a:rPr>
              <a:t>minterm</a:t>
            </a:r>
            <a:endParaRPr lang="en-US" sz="200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 i="1">
                <a:latin typeface="Garamond" panose="02020404030301010803" pitchFamily="18" charset="0"/>
              </a:rPr>
              <a:t> </a:t>
            </a:r>
            <a:r>
              <a:rPr lang="en-US" sz="2000" smtClean="0">
                <a:latin typeface="Garamond" panose="02020404030301010803" pitchFamily="18" charset="0"/>
              </a:rPr>
              <a:t>            2</a:t>
            </a:r>
            <a:r>
              <a:rPr lang="en-US" sz="2000">
                <a:latin typeface="Garamond" panose="02020404030301010803" pitchFamily="18" charset="0"/>
              </a:rPr>
              <a:t>.</a:t>
            </a:r>
            <a:r>
              <a:rPr lang="en-US" sz="2000" i="1">
                <a:latin typeface="Garamond" panose="02020404030301010803" pitchFamily="18" charset="0"/>
              </a:rPr>
              <a:t> </a:t>
            </a:r>
            <a:r>
              <a:rPr lang="en-US" sz="2000" i="1" smtClean="0">
                <a:latin typeface="Garamond" panose="02020404030301010803" pitchFamily="18" charset="0"/>
              </a:rPr>
              <a:t> </a:t>
            </a:r>
            <a:r>
              <a:rPr lang="en-US" sz="2000" i="1" smtClean="0">
                <a:latin typeface="Arno Pro" panose="02020502040506020403" pitchFamily="18" charset="0"/>
              </a:rPr>
              <a:t>g</a:t>
            </a:r>
            <a:r>
              <a:rPr lang="en-US" sz="2000" smtClean="0">
                <a:latin typeface="Arno Pro" panose="02020502040506020403" pitchFamily="18" charset="0"/>
              </a:rPr>
              <a:t>(</a:t>
            </a:r>
            <a:r>
              <a:rPr lang="en-US" sz="2000" i="1" smtClean="0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,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= 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 smtClean="0">
                <a:latin typeface="Arno Pro" panose="02020502040506020403" pitchFamily="18" charset="0"/>
              </a:rPr>
              <a:t>’)(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’)(</a:t>
            </a:r>
            <a:r>
              <a:rPr lang="en-US" sz="2000" i="1">
                <a:latin typeface="Arno Pro" panose="02020502040506020403" pitchFamily="18" charset="0"/>
              </a:rPr>
              <a:t>x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y</a:t>
            </a:r>
            <a:r>
              <a:rPr lang="en-US" sz="2000">
                <a:latin typeface="Arno Pro" panose="02020502040506020403" pitchFamily="18" charset="0"/>
              </a:rPr>
              <a:t>’ + </a:t>
            </a:r>
            <a:r>
              <a:rPr lang="en-US" sz="2000" i="1">
                <a:latin typeface="Arno Pro" panose="02020502040506020403" pitchFamily="18" charset="0"/>
              </a:rPr>
              <a:t>z</a:t>
            </a:r>
            <a:r>
              <a:rPr lang="en-US" sz="2000">
                <a:latin typeface="Arno Pro" panose="02020502040506020403" pitchFamily="18" charset="0"/>
              </a:rPr>
              <a:t>)  </a:t>
            </a:r>
            <a:r>
              <a:rPr lang="en-US" sz="2000"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en-US" sz="2000">
                <a:latin typeface="Garamond" panose="02020404030301010803" pitchFamily="18" charset="0"/>
              </a:rPr>
              <a:t> POS</a:t>
            </a:r>
          </a:p>
          <a:p>
            <a:pPr marL="0" indent="0">
              <a:buNone/>
            </a:pPr>
            <a:r>
              <a:rPr lang="en-US" sz="2000">
                <a:latin typeface="Garamond" panose="02020404030301010803" pitchFamily="18" charset="0"/>
              </a:rPr>
              <a:t> </a:t>
            </a:r>
            <a:r>
              <a:rPr lang="en-US" sz="2000" smtClean="0">
                <a:latin typeface="Garamond" panose="02020404030301010803" pitchFamily="18" charset="0"/>
              </a:rPr>
              <a:t>         Setiap </a:t>
            </a:r>
            <a:r>
              <a:rPr lang="en-US" sz="2000">
                <a:latin typeface="Garamond" panose="02020404030301010803" pitchFamily="18" charset="0"/>
              </a:rPr>
              <a:t>suku (</a:t>
            </a:r>
            <a:r>
              <a:rPr lang="en-US" sz="2000" i="1">
                <a:latin typeface="Garamond" panose="02020404030301010803" pitchFamily="18" charset="0"/>
              </a:rPr>
              <a:t>term</a:t>
            </a:r>
            <a:r>
              <a:rPr lang="en-US" sz="2000">
                <a:latin typeface="Garamond" panose="02020404030301010803" pitchFamily="18" charset="0"/>
              </a:rPr>
              <a:t>) disebut </a:t>
            </a:r>
            <a:r>
              <a:rPr lang="en-US" sz="2000" i="1">
                <a:latin typeface="Garamond" panose="02020404030301010803" pitchFamily="18" charset="0"/>
              </a:rPr>
              <a:t>maxterm</a:t>
            </a:r>
            <a:endParaRPr lang="en-US" sz="200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2000">
                <a:latin typeface="Garamond" panose="02020404030301010803" pitchFamily="18" charset="0"/>
              </a:rPr>
              <a:t> </a:t>
            </a:r>
            <a:r>
              <a:rPr lang="en-US" sz="2400" b="1" smtClean="0">
                <a:latin typeface="Garamond" panose="02020404030301010803" pitchFamily="18" charset="0"/>
              </a:rPr>
              <a:t>Setiap </a:t>
            </a:r>
            <a:r>
              <a:rPr lang="en-US" sz="2400" b="1" i="1">
                <a:latin typeface="Garamond" panose="02020404030301010803" pitchFamily="18" charset="0"/>
              </a:rPr>
              <a:t>minterm</a:t>
            </a:r>
            <a:r>
              <a:rPr lang="en-US" sz="2400" b="1">
                <a:latin typeface="Garamond" panose="02020404030301010803" pitchFamily="18" charset="0"/>
              </a:rPr>
              <a:t>/</a:t>
            </a:r>
            <a:r>
              <a:rPr lang="en-US" sz="2400" b="1" i="1">
                <a:latin typeface="Garamond" panose="02020404030301010803" pitchFamily="18" charset="0"/>
              </a:rPr>
              <a:t>maxterm</a:t>
            </a:r>
            <a:r>
              <a:rPr lang="en-US" sz="2400" b="1">
                <a:latin typeface="Garamond" panose="02020404030301010803" pitchFamily="18" charset="0"/>
              </a:rPr>
              <a:t> mengandung literal lengkap</a:t>
            </a:r>
            <a:endParaRPr lang="en-US" sz="2000" b="1">
              <a:latin typeface="Garamond" panose="020204040303010108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43627-DBF0-4F0C-A929-B109E6F5109A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090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6623</TotalTime>
  <Words>738</Words>
  <Application>Microsoft Office PowerPoint</Application>
  <PresentationFormat>On-screen Show (4:3)</PresentationFormat>
  <Paragraphs>300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Arno Pro</vt:lpstr>
      <vt:lpstr>Calibri</vt:lpstr>
      <vt:lpstr>Calibri Light</vt:lpstr>
      <vt:lpstr>Garamond</vt:lpstr>
      <vt:lpstr>Georgia</vt:lpstr>
      <vt:lpstr>Symbol</vt:lpstr>
      <vt:lpstr>Times New Roman</vt:lpstr>
      <vt:lpstr>Wingdings</vt:lpstr>
      <vt:lpstr>Celestial</vt:lpstr>
      <vt:lpstr>FUNGSI BOOLEAN</vt:lpstr>
      <vt:lpstr>FUNGSI BOOLEAN</vt:lpstr>
      <vt:lpstr>Fungsi boolean</vt:lpstr>
      <vt:lpstr>Bentuk fungsi boolean</vt:lpstr>
      <vt:lpstr>KOMPLEMEN FUNGSI</vt:lpstr>
      <vt:lpstr>KOMPLEMEN FUNGSI</vt:lpstr>
      <vt:lpstr>Nilai fungsi</vt:lpstr>
      <vt:lpstr>Cara representasi</vt:lpstr>
      <vt:lpstr>BENTUK KANONIK</vt:lpstr>
      <vt:lpstr>Bentuk Baku/STANDAR</vt:lpstr>
      <vt:lpstr>Konversi fungsi boolean</vt:lpstr>
      <vt:lpstr>Konversi fungsi boolean</vt:lpstr>
      <vt:lpstr>Konversi fungsi boolean</vt:lpstr>
      <vt:lpstr>Bentuk standar kanonik</vt:lpstr>
      <vt:lpstr>Bentuk standar kanonik</vt:lpstr>
      <vt:lpstr>Bentuk standar kanonik</vt:lpstr>
      <vt:lpstr>Konversi ke bentuk standar/kanonik</vt:lpstr>
      <vt:lpstr>PowerPoint Presentation</vt:lpstr>
      <vt:lpstr>Konversi ke bentuk SOP</vt:lpstr>
      <vt:lpstr>Konversi ke bentuk SOP</vt:lpstr>
      <vt:lpstr>Konversi ke bentuk POS</vt:lpstr>
      <vt:lpstr>Konversi ke bentuk POS</vt:lpstr>
      <vt:lpstr>Latihan</vt:lpstr>
      <vt:lpstr>TUGAS</vt:lpstr>
    </vt:vector>
  </TitlesOfParts>
  <Company>University of California, Riverside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MA2713 Bab 1</dc:title>
  <dc:creator>Andrian Rakhmatsyah ST., MT.</dc:creator>
  <cp:lastModifiedBy>indi widi</cp:lastModifiedBy>
  <cp:revision>478</cp:revision>
  <dcterms:created xsi:type="dcterms:W3CDTF">2000-09-27T14:38:47Z</dcterms:created>
  <dcterms:modified xsi:type="dcterms:W3CDTF">2018-03-25T13:32:19Z</dcterms:modified>
</cp:coreProperties>
</file>