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84" r:id="rId2"/>
    <p:sldMasterId id="2147483696" r:id="rId3"/>
  </p:sldMasterIdLst>
  <p:notesMasterIdLst>
    <p:notesMasterId r:id="rId22"/>
  </p:notesMasterIdLst>
  <p:handoutMasterIdLst>
    <p:handoutMasterId r:id="rId23"/>
  </p:handoutMasterIdLst>
  <p:sldIdLst>
    <p:sldId id="259" r:id="rId4"/>
    <p:sldId id="260" r:id="rId5"/>
    <p:sldId id="269" r:id="rId6"/>
    <p:sldId id="261" r:id="rId7"/>
    <p:sldId id="262" r:id="rId8"/>
    <p:sldId id="263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31DB-5F68-4E9E-90EB-25E011F497B4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F39D-8C1A-4718-A126-5A73DC3E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AC3F-92A4-4610-831B-4C4B2A303EDD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2AA-7281-44A6-AED2-5896CA50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C4F-C3BC-4A83-A773-8A52DF692260}" type="datetime1">
              <a:rPr lang="en-US" smtClean="0"/>
              <a:t>3/26/2018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178C-3761-4B04-826E-5D33B572A154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800"/>
            </a:lvl2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3320-2E64-49D8-A7E5-3D272430B331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F790B5-4660-4CCD-A222-239AE7EE7D51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5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660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89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82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A84F-579E-4FD4-9494-21F102C9D69E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25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5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8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A3E1-86E3-413E-98BE-7A0EEFDB4171}" type="datetime1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E67D-46D2-455F-8327-C1B95B41309E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486-7394-4DCD-8713-B25053BCF02A}" type="datetime1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D712-E33E-4AB7-8EFE-E055D5F27DA0}" type="datetime1">
              <a:rPr lang="en-US" smtClean="0"/>
              <a:t>3/26/2018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B5F1-9832-420F-B6A3-C3C50C4491DB}" type="datetime1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BF57-8392-4D20-8F61-C990180EBE06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26C95FAD-4368-4E41-A7AD-52107CF0A9A2}" type="datetime1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B227490-677A-446B-BF14-C14AEB8AF5B1}" type="datetime1">
              <a:rPr lang="en-US" smtClean="0"/>
              <a:t>3/26/2018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7AF5E7-F940-4219-9586-08CC49E6A273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8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KOMPUTER APLIKASI IT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dirty="0" err="1">
                <a:solidFill>
                  <a:schemeClr val="bg1"/>
                </a:solidFill>
              </a:rPr>
              <a:t>Geordi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berencana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membeli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peralatan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dirty="0" err="1">
                <a:solidFill>
                  <a:schemeClr val="bg1"/>
                </a:solidFill>
              </a:rPr>
              <a:t>Senjata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Phaser</a:t>
            </a:r>
            <a:r>
              <a:rPr lang="en-US" dirty="0">
                <a:solidFill>
                  <a:schemeClr val="bg1"/>
                </a:solidFill>
              </a:rPr>
              <a:t> 2 </a:t>
            </a:r>
            <a:r>
              <a:rPr lang="en-US" dirty="0" err="1">
                <a:solidFill>
                  <a:schemeClr val="bg1"/>
                </a:solidFill>
              </a:rPr>
              <a:t>buah</a:t>
            </a:r>
            <a:endParaRPr lang="en-US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dirty="0" err="1">
                <a:solidFill>
                  <a:schemeClr val="bg1"/>
                </a:solidFill>
              </a:rPr>
              <a:t>Tricorder</a:t>
            </a:r>
            <a:r>
              <a:rPr lang="en-US" dirty="0">
                <a:solidFill>
                  <a:schemeClr val="bg1"/>
                </a:solidFill>
              </a:rPr>
              <a:t> 5 </a:t>
            </a:r>
            <a:r>
              <a:rPr lang="en-US" dirty="0" err="1">
                <a:solidFill>
                  <a:schemeClr val="bg1"/>
                </a:solidFill>
              </a:rPr>
              <a:t>buah</a:t>
            </a:r>
            <a:endParaRPr lang="en-US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• Visor </a:t>
            </a:r>
            <a:r>
              <a:rPr lang="en-US" dirty="0" err="1">
                <a:solidFill>
                  <a:schemeClr val="bg1"/>
                </a:solidFill>
              </a:rPr>
              <a:t>Cadangan</a:t>
            </a:r>
            <a:r>
              <a:rPr lang="en-US" dirty="0">
                <a:solidFill>
                  <a:schemeClr val="bg1"/>
                </a:solidFill>
              </a:rPr>
              <a:t> 1 </a:t>
            </a:r>
            <a:r>
              <a:rPr lang="en-US" dirty="0" err="1">
                <a:solidFill>
                  <a:schemeClr val="bg1"/>
                </a:solidFill>
              </a:rPr>
              <a:t>buah</a:t>
            </a:r>
            <a:endParaRPr lang="en-US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• Analyzer </a:t>
            </a:r>
            <a:r>
              <a:rPr lang="en-US" dirty="0" err="1">
                <a:solidFill>
                  <a:schemeClr val="bg1"/>
                </a:solidFill>
              </a:rPr>
              <a:t>Photonik</a:t>
            </a:r>
            <a:r>
              <a:rPr lang="en-US" dirty="0">
                <a:solidFill>
                  <a:schemeClr val="bg1"/>
                </a:solidFill>
              </a:rPr>
              <a:t> 3 </a:t>
            </a:r>
            <a:r>
              <a:rPr lang="en-US" dirty="0" err="1">
                <a:solidFill>
                  <a:schemeClr val="bg1"/>
                </a:solidFill>
              </a:rPr>
              <a:t>buah</a:t>
            </a:r>
            <a:endParaRPr lang="en-US" dirty="0">
              <a:solidFill>
                <a:schemeClr val="bg1"/>
              </a:solidFill>
            </a:endParaRPr>
          </a:p>
          <a:p>
            <a:pPr marL="36576" indent="0" algn="just">
              <a:buNone/>
            </a:pPr>
            <a:r>
              <a:rPr lang="id-ID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bg1"/>
                </a:solidFill>
              </a:rPr>
              <a:t>Senjata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phaser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berharga</a:t>
            </a:r>
            <a:r>
              <a:rPr lang="en-US" dirty="0">
                <a:solidFill>
                  <a:schemeClr val="bg1"/>
                </a:solidFill>
              </a:rPr>
              <a:t> 7.500 </a:t>
            </a:r>
            <a:r>
              <a:rPr lang="en-US" dirty="0" err="1">
                <a:solidFill>
                  <a:schemeClr val="bg1"/>
                </a:solidFill>
              </a:rPr>
              <a:t>dolar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Tricorder</a:t>
            </a:r>
            <a:r>
              <a:rPr lang="en-US" dirty="0">
                <a:solidFill>
                  <a:schemeClr val="bg1"/>
                </a:solidFill>
              </a:rPr>
              <a:t> 12.500 </a:t>
            </a:r>
            <a:r>
              <a:rPr lang="en-US" dirty="0" err="1">
                <a:solidFill>
                  <a:schemeClr val="bg1"/>
                </a:solidFill>
              </a:rPr>
              <a:t>dolar</a:t>
            </a:r>
            <a:r>
              <a:rPr lang="en-US" dirty="0">
                <a:solidFill>
                  <a:schemeClr val="bg1"/>
                </a:solidFill>
              </a:rPr>
              <a:t>, Visor 16.000 </a:t>
            </a:r>
            <a:r>
              <a:rPr lang="en-US" dirty="0" err="1">
                <a:solidFill>
                  <a:schemeClr val="bg1"/>
                </a:solidFill>
              </a:rPr>
              <a:t>dolar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Analyzer </a:t>
            </a:r>
            <a:r>
              <a:rPr lang="en-US" dirty="0" err="1">
                <a:solidFill>
                  <a:schemeClr val="bg1"/>
                </a:solidFill>
              </a:rPr>
              <a:t>Photonik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berharga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2.300 </a:t>
            </a:r>
            <a:r>
              <a:rPr lang="en-US" dirty="0" err="1">
                <a:solidFill>
                  <a:schemeClr val="bg1"/>
                </a:solidFill>
              </a:rPr>
              <a:t>dolar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langganan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Geordi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mendapatkan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diskon</a:t>
            </a:r>
            <a:r>
              <a:rPr lang="en-US" dirty="0">
                <a:solidFill>
                  <a:schemeClr val="bg1"/>
                </a:solidFill>
              </a:rPr>
              <a:t> 5%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seluruh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peralatan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dibeli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Bagaimanakah kita menyusun halaman HTML untuk menampilkan tabel daftar peralatan Geordi beserta harga dan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total </a:t>
            </a:r>
            <a:r>
              <a:rPr lang="en-US" dirty="0" err="1">
                <a:solidFill>
                  <a:schemeClr val="bg1"/>
                </a:solidFill>
              </a:rPr>
              <a:t>harganya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44" y="1467441"/>
            <a:ext cx="8732212" cy="4635417"/>
          </a:xfrm>
        </p:spPr>
      </p:pic>
    </p:spTree>
    <p:extLst>
      <p:ext uri="{BB962C8B-B14F-4D97-AF65-F5344CB8AC3E}">
        <p14:creationId xmlns:p14="http://schemas.microsoft.com/office/powerpoint/2010/main" val="3925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63639"/>
            <a:ext cx="11990231" cy="627201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773992" cy="360608"/>
          </a:xfrm>
        </p:spPr>
        <p:txBody>
          <a:bodyPr>
            <a:normAutofit fontScale="90000"/>
          </a:bodyPr>
          <a:lstStyle/>
          <a:p>
            <a:r>
              <a:rPr lang="id-ID" sz="2400" dirty="0"/>
              <a:t>LatihanOperator.php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03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528033"/>
            <a:ext cx="10715223" cy="6130343"/>
          </a:xfrm>
        </p:spPr>
      </p:pic>
    </p:spTree>
    <p:extLst>
      <p:ext uri="{BB962C8B-B14F-4D97-AF65-F5344CB8AC3E}">
        <p14:creationId xmlns:p14="http://schemas.microsoft.com/office/powerpoint/2010/main" val="37786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283335"/>
            <a:ext cx="10444766" cy="6400800"/>
          </a:xfrm>
        </p:spPr>
      </p:pic>
    </p:spTree>
    <p:extLst>
      <p:ext uri="{BB962C8B-B14F-4D97-AF65-F5344CB8AC3E}">
        <p14:creationId xmlns:p14="http://schemas.microsoft.com/office/powerpoint/2010/main" val="22572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54546"/>
            <a:ext cx="10341735" cy="6568226"/>
          </a:xfrm>
        </p:spPr>
      </p:pic>
    </p:spTree>
    <p:extLst>
      <p:ext uri="{BB962C8B-B14F-4D97-AF65-F5344CB8AC3E}">
        <p14:creationId xmlns:p14="http://schemas.microsoft.com/office/powerpoint/2010/main" val="2401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270456"/>
            <a:ext cx="10431887" cy="6375043"/>
          </a:xfrm>
        </p:spPr>
      </p:pic>
    </p:spTree>
    <p:extLst>
      <p:ext uri="{BB962C8B-B14F-4D97-AF65-F5344CB8AC3E}">
        <p14:creationId xmlns:p14="http://schemas.microsoft.com/office/powerpoint/2010/main" val="40250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404738"/>
            <a:ext cx="10779616" cy="6053071"/>
          </a:xfrm>
        </p:spPr>
      </p:pic>
    </p:spTree>
    <p:extLst>
      <p:ext uri="{BB962C8B-B14F-4D97-AF65-F5344CB8AC3E}">
        <p14:creationId xmlns:p14="http://schemas.microsoft.com/office/powerpoint/2010/main" val="14960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072" y="-68328"/>
            <a:ext cx="345638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TUGAS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2644" y="5046183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>
                <a:ln/>
                <a:solidFill>
                  <a:srgbClr val="FF6700"/>
                </a:solidFill>
              </a:rPr>
              <a:t>Input.php</a:t>
            </a:r>
            <a:endParaRPr lang="en-US" b="1" dirty="0">
              <a:ln/>
              <a:solidFill>
                <a:srgbClr val="FF67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1030" y="849254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>
                <a:ln/>
                <a:solidFill>
                  <a:srgbClr val="FF6700"/>
                </a:solidFill>
              </a:rPr>
              <a:t>output.php</a:t>
            </a:r>
            <a:endParaRPr lang="en-US" b="1" dirty="0">
              <a:ln/>
              <a:solidFill>
                <a:srgbClr val="FF67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D8979-C490-441D-BE2B-61C45C5A4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877901"/>
            <a:ext cx="4929809" cy="4025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656617-35CE-432C-AFF1-BA26ABD48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51" y="1488096"/>
            <a:ext cx="4651510" cy="45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id-ID" sz="4400" dirty="0"/>
              <a:t>	</a:t>
            </a:r>
            <a:r>
              <a:rPr lang="id-ID" sz="4400" dirty="0">
                <a:solidFill>
                  <a:schemeClr val="bg1"/>
                </a:solidFill>
              </a:rPr>
              <a:t>Operator Adalah Simbol atau karakter khusus yang digunakan dalam suatu ekspresi untuk memanipulasi nilai atau variable dan memberi suatu hasil.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Pengertian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796" y="1600201"/>
            <a:ext cx="9645203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Operator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menggabungkan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membubuhkan</a:t>
            </a:r>
            <a:r>
              <a:rPr lang="en-US" dirty="0">
                <a:solidFill>
                  <a:schemeClr val="bg1"/>
                </a:solidFill>
              </a:rPr>
              <a:t> operator concatenation ( . ) </a:t>
            </a:r>
            <a:r>
              <a:rPr lang="en-US" dirty="0" err="1">
                <a:solidFill>
                  <a:schemeClr val="bg1"/>
                </a:solidFill>
              </a:rPr>
              <a:t>diantara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operasi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36576" indent="0">
              <a:buNone/>
            </a:pPr>
            <a:r>
              <a:rPr lang="en-US" dirty="0" err="1">
                <a:solidFill>
                  <a:schemeClr val="bg1"/>
                </a:solidFill>
              </a:rPr>
              <a:t>Buatlah</a:t>
            </a:r>
            <a:r>
              <a:rPr lang="en-US" dirty="0">
                <a:solidFill>
                  <a:schemeClr val="bg1"/>
                </a:solidFill>
              </a:rPr>
              <a:t> script operator String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berikut</a:t>
            </a:r>
            <a:r>
              <a:rPr lang="en-US" dirty="0">
                <a:solidFill>
                  <a:schemeClr val="bg1"/>
                </a:solidFill>
              </a:rPr>
              <a:t> :</a:t>
            </a:r>
          </a:p>
          <a:p>
            <a:pPr marL="36576" indent="0">
              <a:buNone/>
            </a:pPr>
            <a:r>
              <a:rPr lang="es-ES" dirty="0">
                <a:solidFill>
                  <a:schemeClr val="bg1"/>
                </a:solidFill>
              </a:rPr>
              <a:t>&lt;?</a:t>
            </a:r>
            <a:r>
              <a:rPr lang="id-ID" dirty="0">
                <a:solidFill>
                  <a:schemeClr val="bg1"/>
                </a:solidFill>
              </a:rPr>
              <a:t>php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$x="</a:t>
            </a:r>
            <a:r>
              <a:rPr lang="es-ES" dirty="0" err="1">
                <a:solidFill>
                  <a:schemeClr val="bg1"/>
                </a:solidFill>
              </a:rPr>
              <a:t>Selamat</a:t>
            </a:r>
            <a:r>
              <a:rPr lang="es-ES" dirty="0">
                <a:solidFill>
                  <a:schemeClr val="bg1"/>
                </a:solidFill>
              </a:rPr>
              <a:t>";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$y= $x . " </a:t>
            </a:r>
            <a:r>
              <a:rPr lang="es-ES" dirty="0" err="1">
                <a:solidFill>
                  <a:schemeClr val="bg1"/>
                </a:solidFill>
              </a:rPr>
              <a:t>Datang</a:t>
            </a:r>
            <a:r>
              <a:rPr lang="es-ES" dirty="0">
                <a:solidFill>
                  <a:schemeClr val="bg1"/>
                </a:solidFill>
              </a:rPr>
              <a:t>";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echo "&lt;b&gt;KAMI UCAPKAN :&lt;/b&gt; $y" ;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?&gt;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Operator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r>
              <a:rPr lang="id-ID" dirty="0"/>
              <a:t>	</a:t>
            </a:r>
            <a:r>
              <a:rPr lang="sv-SE" dirty="0">
                <a:solidFill>
                  <a:schemeClr val="bg1"/>
                </a:solidFill>
              </a:rPr>
              <a:t>Operator aritmatika adalah operator yang digunakan untuk operasi matematika seperti penjumlahan, pengurangan, perkalian, pembagian dan modulus (hasil sisa). Berikut adalah tabel operator aritmatika 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Operator Aritmatika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1" y="3558793"/>
            <a:ext cx="5164427" cy="27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8794" y="643944"/>
            <a:ext cx="9867900" cy="412124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Aritmatik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8794" y="1365161"/>
            <a:ext cx="10328856" cy="5151549"/>
          </a:xfrm>
        </p:spPr>
        <p:txBody>
          <a:bodyPr>
            <a:normAutofit fontScale="92500" lnSpcReduction="20000"/>
          </a:bodyPr>
          <a:lstStyle/>
          <a:p>
            <a:endParaRPr lang="id-ID" dirty="0"/>
          </a:p>
          <a:p>
            <a:r>
              <a:rPr lang="es-ES" dirty="0">
                <a:solidFill>
                  <a:schemeClr val="bg1"/>
                </a:solidFill>
              </a:rPr>
              <a:t>&lt;?</a:t>
            </a:r>
            <a:r>
              <a:rPr lang="id-ID" dirty="0">
                <a:solidFill>
                  <a:schemeClr val="bg1"/>
                </a:solidFill>
              </a:rPr>
              <a:t>php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$x=4;</a:t>
            </a:r>
          </a:p>
          <a:p>
            <a:r>
              <a:rPr lang="es-ES" dirty="0">
                <a:solidFill>
                  <a:schemeClr val="bg1"/>
                </a:solidFill>
              </a:rPr>
              <a:t>$y=3;</a:t>
            </a:r>
          </a:p>
          <a:p>
            <a:r>
              <a:rPr lang="es-ES" dirty="0">
                <a:solidFill>
                  <a:schemeClr val="bg1"/>
                </a:solidFill>
              </a:rPr>
              <a:t>echo "&lt;b&gt;MENGGUNAKAN OPERATOR MATEMATIKA :&lt;/b&gt;";</a:t>
            </a:r>
          </a:p>
          <a:p>
            <a:r>
              <a:rPr lang="es-ES" dirty="0">
                <a:solidFill>
                  <a:schemeClr val="bg1"/>
                </a:solidFill>
              </a:rPr>
              <a:t>echo "&lt;</a:t>
            </a:r>
            <a:r>
              <a:rPr lang="es-ES" dirty="0" err="1">
                <a:solidFill>
                  <a:schemeClr val="bg1"/>
                </a:solidFill>
              </a:rPr>
              <a:t>br</a:t>
            </a:r>
            <a:r>
              <a:rPr lang="es-ES" dirty="0">
                <a:solidFill>
                  <a:schemeClr val="bg1"/>
                </a:solidFill>
              </a:rPr>
              <a:t>&gt;&lt;</a:t>
            </a:r>
            <a:r>
              <a:rPr lang="es-ES" dirty="0" err="1">
                <a:solidFill>
                  <a:schemeClr val="bg1"/>
                </a:solidFill>
              </a:rPr>
              <a:t>br</a:t>
            </a:r>
            <a:r>
              <a:rPr lang="es-ES" dirty="0">
                <a:solidFill>
                  <a:schemeClr val="bg1"/>
                </a:solidFill>
              </a:rPr>
              <a:t>&gt;$x + $y = ".($x+$y);</a:t>
            </a:r>
          </a:p>
          <a:p>
            <a:r>
              <a:rPr lang="es-ES" dirty="0">
                <a:solidFill>
                  <a:schemeClr val="bg1"/>
                </a:solidFill>
              </a:rPr>
              <a:t>echo "&lt;</a:t>
            </a:r>
            <a:r>
              <a:rPr lang="es-ES" dirty="0" err="1">
                <a:solidFill>
                  <a:schemeClr val="bg1"/>
                </a:solidFill>
              </a:rPr>
              <a:t>br</a:t>
            </a:r>
            <a:r>
              <a:rPr lang="es-ES" dirty="0">
                <a:solidFill>
                  <a:schemeClr val="bg1"/>
                </a:solidFill>
              </a:rPr>
              <a:t>&gt;&lt;</a:t>
            </a:r>
            <a:r>
              <a:rPr lang="es-ES" dirty="0" err="1">
                <a:solidFill>
                  <a:schemeClr val="bg1"/>
                </a:solidFill>
              </a:rPr>
              <a:t>br</a:t>
            </a:r>
            <a:r>
              <a:rPr lang="es-ES" dirty="0">
                <a:solidFill>
                  <a:schemeClr val="bg1"/>
                </a:solidFill>
              </a:rPr>
              <a:t>&gt;$x - $y = ".($x-$y);</a:t>
            </a:r>
          </a:p>
          <a:p>
            <a:r>
              <a:rPr lang="es-ES" dirty="0">
                <a:solidFill>
                  <a:schemeClr val="bg1"/>
                </a:solidFill>
              </a:rPr>
              <a:t>echo "&lt;</a:t>
            </a:r>
            <a:r>
              <a:rPr lang="es-ES" dirty="0" err="1">
                <a:solidFill>
                  <a:schemeClr val="bg1"/>
                </a:solidFill>
              </a:rPr>
              <a:t>br</a:t>
            </a:r>
            <a:r>
              <a:rPr lang="es-ES" dirty="0">
                <a:solidFill>
                  <a:schemeClr val="bg1"/>
                </a:solidFill>
              </a:rPr>
              <a:t>&gt;&lt;</a:t>
            </a:r>
            <a:r>
              <a:rPr lang="es-ES" dirty="0" err="1">
                <a:solidFill>
                  <a:schemeClr val="bg1"/>
                </a:solidFill>
              </a:rPr>
              <a:t>br</a:t>
            </a:r>
            <a:r>
              <a:rPr lang="es-ES" dirty="0">
                <a:solidFill>
                  <a:schemeClr val="bg1"/>
                </a:solidFill>
              </a:rPr>
              <a:t>&gt;$x : $y = ".($x/$y);</a:t>
            </a:r>
          </a:p>
          <a:p>
            <a:r>
              <a:rPr lang="es-ES" dirty="0">
                <a:solidFill>
                  <a:schemeClr val="bg1"/>
                </a:solidFill>
              </a:rPr>
              <a:t>echo "&lt;</a:t>
            </a:r>
            <a:r>
              <a:rPr lang="es-ES" dirty="0" err="1">
                <a:solidFill>
                  <a:schemeClr val="bg1"/>
                </a:solidFill>
              </a:rPr>
              <a:t>br</a:t>
            </a:r>
            <a:r>
              <a:rPr lang="es-ES" dirty="0">
                <a:solidFill>
                  <a:schemeClr val="bg1"/>
                </a:solidFill>
              </a:rPr>
              <a:t>&gt;&lt;</a:t>
            </a:r>
            <a:r>
              <a:rPr lang="es-ES" dirty="0" err="1">
                <a:solidFill>
                  <a:schemeClr val="bg1"/>
                </a:solidFill>
              </a:rPr>
              <a:t>br</a:t>
            </a:r>
            <a:r>
              <a:rPr lang="es-ES" dirty="0">
                <a:solidFill>
                  <a:schemeClr val="bg1"/>
                </a:solidFill>
              </a:rPr>
              <a:t>&gt;$x </a:t>
            </a:r>
            <a:r>
              <a:rPr lang="es-ES" dirty="0" err="1">
                <a:solidFill>
                  <a:schemeClr val="bg1"/>
                </a:solidFill>
              </a:rPr>
              <a:t>x</a:t>
            </a:r>
            <a:r>
              <a:rPr lang="es-ES" dirty="0">
                <a:solidFill>
                  <a:schemeClr val="bg1"/>
                </a:solidFill>
              </a:rPr>
              <a:t> $y = ".($x*$y);</a:t>
            </a:r>
          </a:p>
          <a:p>
            <a:r>
              <a:rPr lang="es-ES" dirty="0">
                <a:solidFill>
                  <a:schemeClr val="bg1"/>
                </a:solidFill>
              </a:rPr>
              <a:t>echo "&lt;</a:t>
            </a:r>
            <a:r>
              <a:rPr lang="es-ES" dirty="0" err="1">
                <a:solidFill>
                  <a:schemeClr val="bg1"/>
                </a:solidFill>
              </a:rPr>
              <a:t>br</a:t>
            </a:r>
            <a:r>
              <a:rPr lang="es-ES" dirty="0">
                <a:solidFill>
                  <a:schemeClr val="bg1"/>
                </a:solidFill>
              </a:rPr>
              <a:t>&gt;&lt;</a:t>
            </a:r>
            <a:r>
              <a:rPr lang="es-ES" dirty="0" err="1">
                <a:solidFill>
                  <a:schemeClr val="bg1"/>
                </a:solidFill>
              </a:rPr>
              <a:t>br</a:t>
            </a:r>
            <a:r>
              <a:rPr lang="es-ES" dirty="0">
                <a:solidFill>
                  <a:schemeClr val="bg1"/>
                </a:solidFill>
              </a:rPr>
              <a:t>&gt;$x </a:t>
            </a:r>
            <a:r>
              <a:rPr lang="es-ES" dirty="0" err="1">
                <a:solidFill>
                  <a:schemeClr val="bg1"/>
                </a:solidFill>
              </a:rPr>
              <a:t>mod</a:t>
            </a:r>
            <a:r>
              <a:rPr lang="es-ES" dirty="0">
                <a:solidFill>
                  <a:schemeClr val="bg1"/>
                </a:solidFill>
              </a:rPr>
              <a:t> $y = ".($x%$y);</a:t>
            </a:r>
          </a:p>
          <a:p>
            <a:r>
              <a:rPr lang="es-ES" dirty="0">
                <a:solidFill>
                  <a:schemeClr val="bg1"/>
                </a:solidFill>
              </a:rPr>
              <a:t>?&gt;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1100" y="1417639"/>
            <a:ext cx="9867900" cy="5305134"/>
          </a:xfrm>
        </p:spPr>
        <p:txBody>
          <a:bodyPr/>
          <a:lstStyle/>
          <a:p>
            <a:pPr marL="36576" indent="0" algn="just">
              <a:buNone/>
            </a:pPr>
            <a:r>
              <a:rPr lang="id-ID" dirty="0"/>
              <a:t>	</a:t>
            </a:r>
            <a:r>
              <a:rPr lang="en-US" sz="2400" dirty="0">
                <a:solidFill>
                  <a:schemeClr val="bg1"/>
                </a:solidFill>
              </a:rPr>
              <a:t>Operator </a:t>
            </a:r>
            <a:r>
              <a:rPr lang="en-US" sz="2400" dirty="0" err="1">
                <a:solidFill>
                  <a:schemeClr val="bg1"/>
                </a:solidFill>
              </a:rPr>
              <a:t>perbandingan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pemanfaatan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simbol-simbol</a:t>
            </a:r>
            <a:r>
              <a:rPr lang="en-US" sz="2400" dirty="0">
                <a:solidFill>
                  <a:schemeClr val="bg1"/>
                </a:solidFill>
              </a:rPr>
              <a:t> operator yang </a:t>
            </a:r>
            <a:r>
              <a:rPr lang="en-US" sz="2400" dirty="0" err="1">
                <a:solidFill>
                  <a:schemeClr val="bg1"/>
                </a:solidFill>
              </a:rPr>
              <a:t>digunakan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perbandingan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antara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dua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nilai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Simbol-simbol</a:t>
            </a:r>
            <a:r>
              <a:rPr lang="en-US" sz="2400" dirty="0">
                <a:solidFill>
                  <a:schemeClr val="bg1"/>
                </a:solidFill>
              </a:rPr>
              <a:t> operator </a:t>
            </a:r>
            <a:r>
              <a:rPr lang="en-US" sz="2400" dirty="0" err="1">
                <a:solidFill>
                  <a:schemeClr val="bg1"/>
                </a:solidFill>
              </a:rPr>
              <a:t>perbandingan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sering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digunakan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dilihat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tabel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berikut</a:t>
            </a:r>
            <a:r>
              <a:rPr lang="en-US" sz="2400" dirty="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Operator Perbandingan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0" y="3086077"/>
            <a:ext cx="7534141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r>
              <a:rPr lang="id-ID" dirty="0"/>
              <a:t>	</a:t>
            </a:r>
            <a:r>
              <a:rPr lang="en-US" dirty="0">
                <a:solidFill>
                  <a:schemeClr val="bg1"/>
                </a:solidFill>
              </a:rPr>
              <a:t>Operator </a:t>
            </a:r>
            <a:r>
              <a:rPr lang="en-US" dirty="0" err="1">
                <a:solidFill>
                  <a:schemeClr val="bg1"/>
                </a:solidFill>
              </a:rPr>
              <a:t>logika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hampir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mirip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operator </a:t>
            </a:r>
            <a:r>
              <a:rPr lang="en-US" dirty="0" err="1">
                <a:solidFill>
                  <a:schemeClr val="bg1"/>
                </a:solidFill>
              </a:rPr>
              <a:t>perbandingan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keduanya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sama-sama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pengendali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struktur</a:t>
            </a:r>
            <a:r>
              <a:rPr lang="en-US" dirty="0">
                <a:solidFill>
                  <a:schemeClr val="bg1"/>
                </a:solidFill>
              </a:rPr>
              <a:t> program.</a:t>
            </a:r>
            <a:endParaRPr lang="id-ID" dirty="0">
              <a:solidFill>
                <a:schemeClr val="bg1"/>
              </a:solidFill>
            </a:endParaRPr>
          </a:p>
          <a:p>
            <a:pPr marL="36576" indent="0" algn="just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Operator Logika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6" y="3009698"/>
            <a:ext cx="7482624" cy="35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Operator Increment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Decrement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penyebutan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operasi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seperti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$a++,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$a–.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Jika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mempelajari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bahasa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pemograman</a:t>
            </a:r>
            <a:r>
              <a:rPr lang="en-US" sz="2000" dirty="0">
                <a:solidFill>
                  <a:schemeClr val="bg1"/>
                </a:solidFill>
              </a:rPr>
              <a:t> lain, </a:t>
            </a:r>
            <a:r>
              <a:rPr lang="en-US" sz="2000" dirty="0" err="1">
                <a:solidFill>
                  <a:schemeClr val="bg1"/>
                </a:solidFill>
              </a:rPr>
              <a:t>operasi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increment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decrement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perulangan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looping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Increment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menambah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variabel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sebanyak</a:t>
            </a:r>
            <a:r>
              <a:rPr lang="en-US" sz="2000" i="1" dirty="0">
                <a:solidFill>
                  <a:schemeClr val="bg1"/>
                </a:solidFill>
              </a:rPr>
              <a:t> 1 </a:t>
            </a:r>
            <a:r>
              <a:rPr lang="en-US" sz="2000" i="1" dirty="0" err="1">
                <a:solidFill>
                  <a:schemeClr val="bg1"/>
                </a:solidFill>
              </a:rPr>
              <a:t>angka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sedangkan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decrement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mengurangi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variabel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sebanyak</a:t>
            </a:r>
            <a:r>
              <a:rPr lang="en-US" sz="2000" i="1" dirty="0">
                <a:solidFill>
                  <a:schemeClr val="bg1"/>
                </a:solidFill>
              </a:rPr>
              <a:t> 1 </a:t>
            </a:r>
            <a:r>
              <a:rPr lang="en-US" sz="2000" i="1" dirty="0" err="1">
                <a:solidFill>
                  <a:schemeClr val="bg1"/>
                </a:solidFill>
              </a:rPr>
              <a:t>angka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Penulisannya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tambah</a:t>
            </a:r>
            <a:r>
              <a:rPr lang="en-US" sz="2000" dirty="0">
                <a:solidFill>
                  <a:schemeClr val="bg1"/>
                </a:solidFill>
              </a:rPr>
              <a:t> 2 kali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increment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kurang</a:t>
            </a:r>
            <a:r>
              <a:rPr lang="en-US" sz="2000" dirty="0">
                <a:solidFill>
                  <a:schemeClr val="bg1"/>
                </a:solidFill>
              </a:rPr>
              <a:t> 2 kali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decrement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Penempatan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tambah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diwal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diakhir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variabel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namun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keduanya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memiliki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perbedaan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sehingga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4 </a:t>
            </a:r>
            <a:r>
              <a:rPr lang="en-US" sz="2000" b="1" dirty="0" err="1">
                <a:solidFill>
                  <a:schemeClr val="bg1"/>
                </a:solidFill>
              </a:rPr>
              <a:t>jenis</a:t>
            </a:r>
            <a:r>
              <a:rPr lang="en-US" sz="2000" b="1" dirty="0">
                <a:solidFill>
                  <a:schemeClr val="bg1"/>
                </a:solidFill>
              </a:rPr>
              <a:t> increment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decrement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PHP.</a:t>
            </a:r>
          </a:p>
          <a:p>
            <a:pPr algn="just"/>
            <a:endParaRPr lang="en-US" sz="2400" dirty="0"/>
          </a:p>
          <a:p>
            <a:pPr marL="36576" indent="0" algn="just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Operator Decrement dan Increment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53" y="4659314"/>
            <a:ext cx="70770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918" y="478396"/>
            <a:ext cx="12044082" cy="637960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&lt;?</a:t>
            </a:r>
            <a:r>
              <a:rPr lang="es-ES" sz="1600" dirty="0" err="1">
                <a:solidFill>
                  <a:schemeClr val="bg1"/>
                </a:solidFill>
              </a:rPr>
              <a:t>php</a:t>
            </a:r>
            <a:endParaRPr lang="es-ES" sz="16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"&lt;h3&gt;</a:t>
            </a:r>
            <a:r>
              <a:rPr lang="es-ES" sz="1600" dirty="0" err="1">
                <a:solidFill>
                  <a:schemeClr val="bg1"/>
                </a:solidFill>
              </a:rPr>
              <a:t>Postincrement</a:t>
            </a:r>
            <a:r>
              <a:rPr lang="es-ES" sz="1600" dirty="0">
                <a:solidFill>
                  <a:schemeClr val="bg1"/>
                </a:solidFill>
              </a:rPr>
              <a:t>&lt;/h3&gt;";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$a = 5;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= $a 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5: " . $a++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6: " . 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"&lt;h3&gt;</a:t>
            </a:r>
            <a:r>
              <a:rPr lang="es-ES" sz="1600" dirty="0" err="1">
                <a:solidFill>
                  <a:schemeClr val="bg1"/>
                </a:solidFill>
              </a:rPr>
              <a:t>Preincrement</a:t>
            </a:r>
            <a:r>
              <a:rPr lang="es-ES" sz="1600" dirty="0">
                <a:solidFill>
                  <a:schemeClr val="bg1"/>
                </a:solidFill>
              </a:rPr>
              <a:t>&lt;/h3&gt;";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$a = 5;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= $a 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6: " . ++$a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6: " . 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"&lt;h3&gt;</a:t>
            </a:r>
            <a:r>
              <a:rPr lang="es-ES" sz="1600" dirty="0" err="1">
                <a:solidFill>
                  <a:schemeClr val="bg1"/>
                </a:solidFill>
              </a:rPr>
              <a:t>Postdecrement</a:t>
            </a:r>
            <a:r>
              <a:rPr lang="es-ES" sz="1600" dirty="0">
                <a:solidFill>
                  <a:schemeClr val="bg1"/>
                </a:solidFill>
              </a:rPr>
              <a:t>&lt;/h3&gt;";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$a = 5;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= $a 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5: " . $a--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4: " . 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"&lt;h3&gt;</a:t>
            </a:r>
            <a:r>
              <a:rPr lang="es-ES" sz="1600" dirty="0" err="1">
                <a:solidFill>
                  <a:schemeClr val="bg1"/>
                </a:solidFill>
              </a:rPr>
              <a:t>Predecrement</a:t>
            </a:r>
            <a:r>
              <a:rPr lang="es-ES" sz="1600" dirty="0">
                <a:solidFill>
                  <a:schemeClr val="bg1"/>
                </a:solidFill>
              </a:rPr>
              <a:t>&lt;/h3&gt;";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$a = 5;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= $a 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4: " . --$a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4: " . 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?&gt;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706896" cy="478397"/>
          </a:xfrm>
        </p:spPr>
        <p:txBody>
          <a:bodyPr>
            <a:normAutofit/>
          </a:bodyPr>
          <a:lstStyle/>
          <a:p>
            <a:r>
              <a:rPr lang="id-ID" sz="1600" dirty="0"/>
              <a:t>Contoh Operator Decrement dan Increment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1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oint of reference design 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template" id="{841E3CB6-658A-4AFB-8FA9-A7AAAD1485EA}" vid="{BFA26B12-DEC3-4CA9-A9E0-828DDA998731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00E15-BBCA-41F4-AD55-70948A1E0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Point of reference design slides</Template>
  <TotalTime>0</TotalTime>
  <Words>516</Words>
  <Application>Microsoft Office PowerPoint</Application>
  <PresentationFormat>Widescreen</PresentationFormat>
  <Paragraphs>67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Palatino Linotype</vt:lpstr>
      <vt:lpstr>Wingdings 2</vt:lpstr>
      <vt:lpstr>Point of reference design template</vt:lpstr>
      <vt:lpstr>Austin</vt:lpstr>
      <vt:lpstr>OPERATOR</vt:lpstr>
      <vt:lpstr>Pengertian Operator</vt:lpstr>
      <vt:lpstr>Operator String</vt:lpstr>
      <vt:lpstr>Operator Aritmatika</vt:lpstr>
      <vt:lpstr>Contoh Aritmatik</vt:lpstr>
      <vt:lpstr>Operator Perbandingan</vt:lpstr>
      <vt:lpstr>Operator Logika</vt:lpstr>
      <vt:lpstr>Operator Decrement dan Increment</vt:lpstr>
      <vt:lpstr>Contoh Operator Decrement dan Increment</vt:lpstr>
      <vt:lpstr>Latihan</vt:lpstr>
      <vt:lpstr>PowerPoint Presentation</vt:lpstr>
      <vt:lpstr>LatihanOperator.php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2016-03-21T22:24:17Z</dcterms:created>
  <dcterms:modified xsi:type="dcterms:W3CDTF">2018-03-26T01:09:28Z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TC034605399991</vt:lpwstr>
  </property>
</Properties>
</file>