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6" r:id="rId7"/>
    <p:sldId id="267" r:id="rId8"/>
    <p:sldId id="271" r:id="rId9"/>
    <p:sldId id="268" r:id="rId10"/>
    <p:sldId id="270" r:id="rId11"/>
    <p:sldId id="269" r:id="rId12"/>
    <p:sldId id="264" r:id="rId13"/>
  </p:sldIdLst>
  <p:sldSz cx="12192000" cy="6858000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>
        <p:scale>
          <a:sx n="85" d="100"/>
          <a:sy n="85" d="100"/>
        </p:scale>
        <p:origin x="-72" y="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1" d="100"/>
          <a:sy n="41" d="100"/>
        </p:scale>
        <p:origin x="179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404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rcRect b="3795"/>
          <a:stretch>
            <a:fillRect/>
          </a:stretch>
        </p:blipFill>
        <p:spPr>
          <a:xfrm>
            <a:off x="0" y="260350"/>
            <a:ext cx="12192000" cy="65976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4417" y="620713"/>
            <a:ext cx="10943167" cy="10826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6533" y="1843088"/>
            <a:ext cx="10949517" cy="981075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B19FB7F1-3F50-4A6E-8DEC-6E78CE59B574}" type="datetime1">
              <a:rPr lang="en-US" smtClean="0"/>
              <a:t>4/12/2018</a:t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r>
              <a:rPr lang="pl-PL" smtClean="0"/>
              <a:t>Materi Kewarganegaraan, By Tatik Rohmawati, S.IP.,M.Si</a:t>
            </a:r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D7253B3-E46E-455E-A7E0-31E6C4AA59D7}" type="datetime1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4/12/2018</a:t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pl-PL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Materi Kewarganegaraan, By Tatik Rohmawati, S.IP.,M.Si</a:t>
            </a: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8544C22-EC13-4D2B-BB53-07ACC9C2DCDB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1D40-1AFF-492C-B52E-51D77345EA51}" type="datetime1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Materi Kewarganegaraan, By Tatik Rohmawati, S.IP.,M.Si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306D3-BCB2-492D-9A40-2ABD70880B20}" type="datetime1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Materi Kewarganegaraan, By Tatik Rohmawati, S.IP.,M.Si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DCE7-A7CF-4B4A-A9D2-BC617BC118AB}" type="datetime1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Materi Kewarganegaraan, By Tatik Rohmawati, S.IP.,M.Si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311C9-8852-4774-B10A-4081ACA3D2B1}" type="datetime1">
              <a:rPr lang="en-US" smtClean="0"/>
              <a:t>4/12/2018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Materi Kewarganegaraan, By Tatik Rohmawati, S.IP.,M.Si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6638E-BAFA-4F26-BB8B-8F6FF0D706F3}" type="datetime1">
              <a:rPr lang="en-US" smtClean="0"/>
              <a:t>4/12/2018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Materi Kewarganegaraan, By Tatik Rohmawati, S.IP.,M.Si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9B730-730D-45C6-8498-FA3DF1CBB48A}" type="datetime1">
              <a:rPr lang="en-US" smtClean="0"/>
              <a:t>4/12/2018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Materi Kewarganegaraan, By Tatik Rohmawati, S.IP.,M.Si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15FEC-DD0D-4AC0-92E6-2DFEE6D8DE9B}" type="datetime1">
              <a:rPr lang="en-US" smtClean="0"/>
              <a:t>4/12/2018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Materi Kewarganegaraan, By Tatik Rohmawati, S.IP.,M.Si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7CE752D-B1CD-4DDC-A367-0238DD13DEE1}" type="datetime1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4/12/2018</a:t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pl-PL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Materi Kewarganegaraan, By Tatik Rohmawati, S.IP.,M.Si</a:t>
            </a: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8544C22-EC13-4D2B-BB53-07ACC9C2DCDB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4030-3472-4DFC-8C09-BBB33EFC210B}" type="datetime1">
              <a:rPr lang="en-US" smtClean="0"/>
              <a:t>4/12/2018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Materi Kewarganegaraan, By Tatik Rohmawati, S.IP.,M.Si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A3E0BAB7-9359-4F73-A34D-5E2CFF19232E}" type="datetime1">
              <a:rPr lang="en-US" smtClean="0"/>
              <a:t>4/12/2018</a:t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r>
              <a:rPr lang="pl-PL" smtClean="0"/>
              <a:t>Materi Kewarganegaraan, By Tatik Rohmawati, S.IP.,M.Si</a:t>
            </a:r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altLang="en-US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NEGARA DAN KONSTITUSI</a:t>
            </a:r>
            <a:endParaRPr lang="id-ID" altLang="en-US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altLang="en-US" dirty="0" err="1" smtClean="0">
                <a:ln/>
                <a:solidFill>
                  <a:schemeClr val="accent4"/>
                </a:solidFill>
                <a:effectLst/>
              </a:rPr>
              <a:t>Disampaikan</a:t>
            </a:r>
            <a:r>
              <a:rPr lang="en-US" altLang="en-US" dirty="0" smtClean="0">
                <a:ln/>
                <a:solidFill>
                  <a:schemeClr val="accent4"/>
                </a:solidFill>
                <a:effectLst/>
              </a:rPr>
              <a:t> </a:t>
            </a:r>
            <a:r>
              <a:rPr lang="en-US" altLang="en-US" dirty="0" err="1" smtClean="0">
                <a:ln/>
                <a:solidFill>
                  <a:schemeClr val="accent4"/>
                </a:solidFill>
                <a:effectLst/>
              </a:rPr>
              <a:t>Pada</a:t>
            </a:r>
            <a:r>
              <a:rPr lang="en-US" altLang="en-US" dirty="0" smtClean="0">
                <a:ln/>
                <a:solidFill>
                  <a:schemeClr val="accent4"/>
                </a:solidFill>
                <a:effectLst/>
              </a:rPr>
              <a:t> Mk </a:t>
            </a:r>
            <a:r>
              <a:rPr lang="en-US" altLang="en-US" dirty="0" err="1" smtClean="0">
                <a:ln/>
                <a:solidFill>
                  <a:schemeClr val="accent4"/>
                </a:solidFill>
                <a:effectLst/>
              </a:rPr>
              <a:t>Kewarganegaraan</a:t>
            </a:r>
            <a:endParaRPr lang="en-US" dirty="0">
              <a:ln/>
              <a:solidFill>
                <a:schemeClr val="accent4"/>
              </a:solidFill>
              <a:effectLst/>
            </a:endParaRPr>
          </a:p>
          <a:p>
            <a:endParaRPr lang="en-US" dirty="0">
              <a:ln/>
              <a:solidFill>
                <a:schemeClr val="accent4"/>
              </a:solidFill>
              <a:effectLst/>
            </a:endParaRPr>
          </a:p>
          <a:p>
            <a:pPr algn="ctr"/>
            <a:r>
              <a:rPr lang="en-US" sz="2400" dirty="0" err="1" smtClean="0">
                <a:ln/>
                <a:solidFill>
                  <a:schemeClr val="accent4"/>
                </a:solidFill>
                <a:effectLst/>
              </a:rPr>
              <a:t>Dosen</a:t>
            </a:r>
            <a:r>
              <a:rPr lang="en-US" sz="2400" dirty="0" smtClean="0">
                <a:ln/>
                <a:solidFill>
                  <a:schemeClr val="accent4"/>
                </a:solidFill>
                <a:effectLst/>
              </a:rPr>
              <a:t> :</a:t>
            </a:r>
          </a:p>
          <a:p>
            <a:pPr algn="ctr"/>
            <a:r>
              <a:rPr lang="en-US" sz="2400" dirty="0" err="1" smtClean="0">
                <a:ln/>
                <a:solidFill>
                  <a:schemeClr val="accent4"/>
                </a:solidFill>
              </a:rPr>
              <a:t>Tatik</a:t>
            </a:r>
            <a:r>
              <a:rPr lang="en-US" sz="2400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400" dirty="0" err="1" smtClean="0">
                <a:ln/>
                <a:solidFill>
                  <a:schemeClr val="accent4"/>
                </a:solidFill>
              </a:rPr>
              <a:t>Rohmawati</a:t>
            </a:r>
            <a:r>
              <a:rPr lang="en-US" sz="2400" dirty="0" smtClean="0">
                <a:ln/>
                <a:solidFill>
                  <a:schemeClr val="accent4"/>
                </a:solidFill>
              </a:rPr>
              <a:t>, S.IP.,</a:t>
            </a:r>
            <a:r>
              <a:rPr lang="en-US" sz="2400" dirty="0" err="1" smtClean="0">
                <a:ln/>
                <a:solidFill>
                  <a:schemeClr val="accent4"/>
                </a:solidFill>
              </a:rPr>
              <a:t>M.Si</a:t>
            </a:r>
            <a:endParaRPr lang="en-US" sz="240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22C9908-B51C-4AC0-8FF1-4D19B41FA1B1}" type="datetime1">
              <a:rPr lang="en-US" smtClean="0"/>
              <a:t>4/12/2018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pl-PL" dirty="0" smtClean="0"/>
              <a:t>Materi Kewarganegaraan, </a:t>
            </a:r>
            <a:endParaRPr lang="en-US" dirty="0" smtClean="0"/>
          </a:p>
          <a:p>
            <a:r>
              <a:rPr lang="pl-PL" dirty="0" smtClean="0"/>
              <a:t>By </a:t>
            </a:r>
            <a:r>
              <a:rPr lang="pl-PL" dirty="0" smtClean="0"/>
              <a:t>Tatik Rohmawati, S.IP.,M.Si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61531"/>
            <a:ext cx="10972800" cy="432667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err="1" smtClean="0"/>
              <a:t>Bedasarkan</a:t>
            </a:r>
            <a:r>
              <a:rPr lang="en-US" sz="2400" dirty="0" smtClean="0"/>
              <a:t> TAP </a:t>
            </a:r>
            <a:r>
              <a:rPr lang="en-US" sz="2400" dirty="0"/>
              <a:t>MPR No. III/MPR/2000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susunan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</a:t>
            </a:r>
          </a:p>
          <a:p>
            <a:pPr lvl="0"/>
            <a:r>
              <a:rPr lang="en-US" sz="2400" dirty="0"/>
              <a:t>UUD 1945.</a:t>
            </a:r>
          </a:p>
          <a:p>
            <a:pPr lvl="0"/>
            <a:r>
              <a:rPr lang="en-US" sz="2400" dirty="0" err="1"/>
              <a:t>Ketetapan</a:t>
            </a:r>
            <a:r>
              <a:rPr lang="en-US" sz="2400" dirty="0"/>
              <a:t> MPR.</a:t>
            </a:r>
          </a:p>
          <a:p>
            <a:pPr lvl="0"/>
            <a:r>
              <a:rPr lang="en-US" sz="2400" dirty="0" err="1"/>
              <a:t>Undang-undang</a:t>
            </a:r>
            <a:r>
              <a:rPr lang="en-US" sz="2400" dirty="0"/>
              <a:t>.</a:t>
            </a:r>
          </a:p>
          <a:p>
            <a:pPr lvl="0"/>
            <a:r>
              <a:rPr lang="en-US" sz="2400" dirty="0" err="1"/>
              <a:t>Peraturan</a:t>
            </a:r>
            <a:r>
              <a:rPr lang="en-US" sz="2400" dirty="0"/>
              <a:t> </a:t>
            </a:r>
            <a:r>
              <a:rPr lang="en-US" sz="2400" dirty="0" err="1"/>
              <a:t>Pemerintah</a:t>
            </a:r>
            <a:r>
              <a:rPr lang="en-US" sz="2400" dirty="0"/>
              <a:t> </a:t>
            </a:r>
            <a:r>
              <a:rPr lang="en-US" sz="2400" dirty="0" err="1"/>
              <a:t>Pengganti</a:t>
            </a:r>
            <a:r>
              <a:rPr lang="en-US" sz="2400" dirty="0"/>
              <a:t> </a:t>
            </a:r>
            <a:r>
              <a:rPr lang="en-US" sz="2400" dirty="0" err="1"/>
              <a:t>Undang-undang</a:t>
            </a:r>
            <a:endParaRPr lang="en-US" sz="2400" dirty="0"/>
          </a:p>
          <a:p>
            <a:pPr lvl="0"/>
            <a:r>
              <a:rPr lang="en-US" sz="2400" dirty="0" err="1"/>
              <a:t>Peraturan</a:t>
            </a:r>
            <a:r>
              <a:rPr lang="en-US" sz="2400" dirty="0"/>
              <a:t> </a:t>
            </a:r>
            <a:r>
              <a:rPr lang="en-US" sz="2400" dirty="0" err="1"/>
              <a:t>Pemerintah</a:t>
            </a:r>
            <a:r>
              <a:rPr lang="en-US" sz="2400" dirty="0"/>
              <a:t>.</a:t>
            </a:r>
          </a:p>
          <a:p>
            <a:pPr lvl="0"/>
            <a:r>
              <a:rPr lang="en-US" sz="2400" dirty="0" err="1"/>
              <a:t>Keputusan</a:t>
            </a:r>
            <a:r>
              <a:rPr lang="en-US" sz="2400" dirty="0"/>
              <a:t> </a:t>
            </a:r>
            <a:r>
              <a:rPr lang="en-US" sz="2400" dirty="0" err="1"/>
              <a:t>Presiden</a:t>
            </a:r>
            <a:endParaRPr lang="en-US" sz="2400" dirty="0"/>
          </a:p>
          <a:p>
            <a:pPr lvl="0"/>
            <a:r>
              <a:rPr lang="en-US" sz="2400" dirty="0" err="1"/>
              <a:t>Peraturan</a:t>
            </a:r>
            <a:r>
              <a:rPr lang="en-US" sz="2400" dirty="0"/>
              <a:t> Daerah.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61F04-45DD-4B07-83F2-E39AFF48FD30}" type="datetime1">
              <a:rPr lang="en-US" smtClean="0"/>
              <a:t>4/12/2018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Materi Kewarganegaraan, </a:t>
            </a:r>
            <a:endParaRPr lang="en-US" dirty="0" smtClean="0"/>
          </a:p>
          <a:p>
            <a:r>
              <a:rPr lang="pl-PL" dirty="0" smtClean="0"/>
              <a:t>By </a:t>
            </a:r>
            <a:r>
              <a:rPr lang="pl-PL" dirty="0" smtClean="0"/>
              <a:t>Tatik Rohmawati, S.IP.,M.Si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10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598235" y="526556"/>
            <a:ext cx="77835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HIERARKI PERATURAN PERUNDANG-UNDANGAN DI INDONESIA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82319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61531"/>
            <a:ext cx="10972800" cy="432667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err="1" smtClean="0"/>
              <a:t>Berdasarkan</a:t>
            </a:r>
            <a:r>
              <a:rPr lang="en-US" sz="2400" dirty="0" smtClean="0"/>
              <a:t> UU No.10 </a:t>
            </a:r>
            <a:r>
              <a:rPr lang="en-US" sz="2400" dirty="0" err="1"/>
              <a:t>Tahun</a:t>
            </a:r>
            <a:r>
              <a:rPr lang="en-US" sz="2400" dirty="0"/>
              <a:t> 2004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 :</a:t>
            </a:r>
          </a:p>
          <a:p>
            <a:pPr lvl="0"/>
            <a:r>
              <a:rPr lang="en-US" sz="2400" dirty="0"/>
              <a:t>UUD Negara </a:t>
            </a:r>
            <a:r>
              <a:rPr lang="en-US" sz="2400" dirty="0" err="1"/>
              <a:t>Republik</a:t>
            </a:r>
            <a:r>
              <a:rPr lang="en-US" sz="2400" dirty="0"/>
              <a:t> Indonesia </a:t>
            </a:r>
            <a:r>
              <a:rPr lang="en-US" sz="2400" dirty="0" err="1"/>
              <a:t>Tahun</a:t>
            </a:r>
            <a:r>
              <a:rPr lang="en-US" sz="2400" dirty="0"/>
              <a:t> 1945.</a:t>
            </a:r>
          </a:p>
          <a:p>
            <a:pPr lvl="0"/>
            <a:r>
              <a:rPr lang="en-US" sz="2400" dirty="0" err="1"/>
              <a:t>Undang-undang</a:t>
            </a:r>
            <a:r>
              <a:rPr lang="en-US" sz="2400" dirty="0"/>
              <a:t>/</a:t>
            </a:r>
            <a:r>
              <a:rPr lang="en-US" sz="2400" dirty="0" err="1"/>
              <a:t>Peraturan</a:t>
            </a:r>
            <a:r>
              <a:rPr lang="en-US" sz="2400" dirty="0"/>
              <a:t> </a:t>
            </a:r>
            <a:r>
              <a:rPr lang="en-US" sz="2400" dirty="0" err="1"/>
              <a:t>Pemerintah</a:t>
            </a:r>
            <a:r>
              <a:rPr lang="en-US" sz="2400" dirty="0"/>
              <a:t> </a:t>
            </a:r>
            <a:r>
              <a:rPr lang="en-US" sz="2400" dirty="0" err="1"/>
              <a:t>Pengganti</a:t>
            </a:r>
            <a:r>
              <a:rPr lang="en-US" sz="2400" dirty="0"/>
              <a:t> </a:t>
            </a:r>
            <a:r>
              <a:rPr lang="en-US" sz="2400" dirty="0" err="1"/>
              <a:t>Undang-Undang</a:t>
            </a:r>
            <a:r>
              <a:rPr lang="en-US" sz="2400" dirty="0"/>
              <a:t>.</a:t>
            </a:r>
          </a:p>
          <a:p>
            <a:pPr lvl="0"/>
            <a:r>
              <a:rPr lang="en-US" sz="2400" dirty="0" err="1"/>
              <a:t>Peraturan</a:t>
            </a:r>
            <a:r>
              <a:rPr lang="en-US" sz="2400" dirty="0"/>
              <a:t> </a:t>
            </a:r>
            <a:r>
              <a:rPr lang="en-US" sz="2400" dirty="0" err="1"/>
              <a:t>Pemerintah</a:t>
            </a:r>
            <a:endParaRPr lang="en-US" sz="2400" dirty="0"/>
          </a:p>
          <a:p>
            <a:pPr lvl="0"/>
            <a:r>
              <a:rPr lang="en-US" sz="2400" dirty="0" err="1"/>
              <a:t>Peraturan</a:t>
            </a:r>
            <a:r>
              <a:rPr lang="en-US" sz="2400" dirty="0"/>
              <a:t> </a:t>
            </a:r>
            <a:r>
              <a:rPr lang="en-US" sz="2400" dirty="0" err="1"/>
              <a:t>Presiden</a:t>
            </a:r>
            <a:r>
              <a:rPr lang="en-US" sz="2400" dirty="0"/>
              <a:t>.</a:t>
            </a:r>
          </a:p>
          <a:p>
            <a:pPr lvl="0"/>
            <a:r>
              <a:rPr lang="en-US" sz="2400" dirty="0" err="1"/>
              <a:t>Peraturan</a:t>
            </a:r>
            <a:r>
              <a:rPr lang="en-US" sz="2400" dirty="0"/>
              <a:t> Daerah </a:t>
            </a:r>
            <a:r>
              <a:rPr lang="en-US" sz="2400" dirty="0" err="1"/>
              <a:t>meliputi</a:t>
            </a:r>
            <a:r>
              <a:rPr lang="en-US" sz="2400" dirty="0"/>
              <a:t> :</a:t>
            </a:r>
          </a:p>
          <a:p>
            <a:pPr lvl="0"/>
            <a:r>
              <a:rPr lang="en-US" sz="2400" dirty="0"/>
              <a:t>PERDA </a:t>
            </a:r>
            <a:r>
              <a:rPr lang="en-US" sz="2400" dirty="0" err="1"/>
              <a:t>Provinsi</a:t>
            </a:r>
            <a:r>
              <a:rPr lang="en-US" sz="2400" dirty="0"/>
              <a:t>.</a:t>
            </a:r>
          </a:p>
          <a:p>
            <a:pPr lvl="0"/>
            <a:r>
              <a:rPr lang="en-US" sz="2400" dirty="0"/>
              <a:t>PERDA </a:t>
            </a:r>
            <a:r>
              <a:rPr lang="en-US" sz="2400" dirty="0" err="1"/>
              <a:t>Kabupaten</a:t>
            </a:r>
            <a:r>
              <a:rPr lang="en-US" sz="2400" dirty="0"/>
              <a:t>/Kota</a:t>
            </a:r>
          </a:p>
          <a:p>
            <a:r>
              <a:rPr lang="en-US" sz="2400" dirty="0"/>
              <a:t>PERDES/</a:t>
            </a:r>
            <a:r>
              <a:rPr lang="en-US" sz="2400" dirty="0" err="1"/>
              <a:t>Peraturan</a:t>
            </a:r>
            <a:r>
              <a:rPr lang="en-US" sz="2400" dirty="0"/>
              <a:t> yang </a:t>
            </a:r>
            <a:r>
              <a:rPr lang="en-US" sz="2400" dirty="0" err="1"/>
              <a:t>Setingkat</a:t>
            </a:r>
            <a:r>
              <a:rPr lang="en-US" sz="2400" dirty="0"/>
              <a:t>.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61F04-45DD-4B07-83F2-E39AFF48FD30}" type="datetime1">
              <a:rPr lang="en-US" smtClean="0"/>
              <a:t>4/12/2018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Materi Kewarganegaraan, </a:t>
            </a:r>
            <a:endParaRPr lang="en-US" dirty="0" smtClean="0"/>
          </a:p>
          <a:p>
            <a:r>
              <a:rPr lang="pl-PL" dirty="0" smtClean="0"/>
              <a:t>By </a:t>
            </a:r>
            <a:r>
              <a:rPr lang="pl-PL" dirty="0" smtClean="0"/>
              <a:t>Tatik Rohmawati, S.IP.,M.Si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11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598235" y="526556"/>
            <a:ext cx="77835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HIERARKI PERATURAN PERUNDANG-UNDANGAN DI INDONESIA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93774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053" y="1350227"/>
            <a:ext cx="10972800" cy="582613"/>
          </a:xfrm>
        </p:spPr>
        <p:txBody>
          <a:bodyPr/>
          <a:lstStyle/>
          <a:p>
            <a:pPr algn="ctr"/>
            <a:r>
              <a:rPr lang="en-US" dirty="0" smtClean="0"/>
              <a:t>ALHAMDULILLAH…..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id-ID" altLang="en-US" dirty="0"/>
          </a:p>
          <a:p>
            <a:pPr algn="ctr"/>
            <a:endParaRPr lang="id-ID" altLang="en-US" dirty="0"/>
          </a:p>
          <a:p>
            <a:pPr algn="ctr"/>
            <a:endParaRPr lang="id-ID" altLang="en-US" dirty="0"/>
          </a:p>
          <a:p>
            <a:pPr marL="0" indent="0" algn="ctr">
              <a:buNone/>
            </a:pPr>
            <a:r>
              <a:rPr lang="id-ID" altLang="en-US" dirty="0"/>
              <a:t>Sekian dan Terimakasih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E1C36-1F50-401C-8F94-6CD24D39A954}" type="datetime1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Materi Kewarganegaraan, </a:t>
            </a:r>
            <a:endParaRPr lang="en-US" dirty="0" smtClean="0"/>
          </a:p>
          <a:p>
            <a:r>
              <a:rPr lang="pl-PL" dirty="0" smtClean="0"/>
              <a:t>By </a:t>
            </a:r>
            <a:r>
              <a:rPr lang="pl-PL" dirty="0" smtClean="0"/>
              <a:t>Tatik Rohmawati, S.IP.,M.Si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47339"/>
            <a:ext cx="10972800" cy="582613"/>
          </a:xfrm>
        </p:spPr>
        <p:txBody>
          <a:bodyPr/>
          <a:lstStyle/>
          <a:p>
            <a:pPr algn="ctr"/>
            <a:r>
              <a:rPr lang="en-US" altLang="en-US" sz="3200" b="1" dirty="0" smtClean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PENGERTIAN</a:t>
            </a:r>
            <a:endParaRPr lang="id-ID" altLang="en-US" sz="3200" b="1" dirty="0">
              <a:ln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60810"/>
            <a:ext cx="10972800" cy="4516244"/>
          </a:xfrm>
        </p:spPr>
        <p:txBody>
          <a:bodyPr/>
          <a:lstStyle/>
          <a:p>
            <a:pPr algn="just"/>
            <a:r>
              <a:rPr lang="en-US" sz="1800" dirty="0" err="1"/>
              <a:t>Secara</a:t>
            </a:r>
            <a:r>
              <a:rPr lang="en-US" sz="1800" dirty="0"/>
              <a:t> </a:t>
            </a:r>
            <a:r>
              <a:rPr lang="en-US" sz="1800" dirty="0" err="1"/>
              <a:t>etimologi</a:t>
            </a:r>
            <a:r>
              <a:rPr lang="en-US" sz="1800" dirty="0"/>
              <a:t>, Negara </a:t>
            </a:r>
            <a:r>
              <a:rPr lang="en-US" sz="1800" dirty="0" err="1"/>
              <a:t>berasal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kata </a:t>
            </a:r>
            <a:r>
              <a:rPr lang="en-US" sz="1800" dirty="0" err="1"/>
              <a:t>staat</a:t>
            </a:r>
            <a:r>
              <a:rPr lang="en-US" sz="1800" dirty="0"/>
              <a:t> (</a:t>
            </a:r>
            <a:r>
              <a:rPr lang="en-US" sz="1800" dirty="0" err="1"/>
              <a:t>Belanda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Jerman</a:t>
            </a:r>
            <a:r>
              <a:rPr lang="en-US" sz="1800" dirty="0"/>
              <a:t>); state (</a:t>
            </a:r>
            <a:r>
              <a:rPr lang="en-US" sz="1800" dirty="0" err="1"/>
              <a:t>Inggris</a:t>
            </a:r>
            <a:r>
              <a:rPr lang="en-US" sz="1800" dirty="0"/>
              <a:t>); </a:t>
            </a:r>
            <a:r>
              <a:rPr lang="en-US" sz="1800" dirty="0" err="1"/>
              <a:t>Etat</a:t>
            </a:r>
            <a:r>
              <a:rPr lang="en-US" sz="1800" dirty="0"/>
              <a:t> (</a:t>
            </a:r>
            <a:r>
              <a:rPr lang="en-US" sz="1800" dirty="0" err="1"/>
              <a:t>Perancis</a:t>
            </a:r>
            <a:r>
              <a:rPr lang="en-US" sz="1800" dirty="0"/>
              <a:t>); status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statuum</a:t>
            </a:r>
            <a:r>
              <a:rPr lang="en-US" sz="1800" dirty="0"/>
              <a:t> (Latin). Kata Negara </a:t>
            </a:r>
            <a:r>
              <a:rPr lang="en-US" sz="1800" dirty="0" err="1"/>
              <a:t>berarti</a:t>
            </a:r>
            <a:r>
              <a:rPr lang="en-US" sz="1800" dirty="0"/>
              <a:t> “</a:t>
            </a:r>
            <a:r>
              <a:rPr lang="en-US" sz="1800" dirty="0" err="1"/>
              <a:t>meletakkan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keadaan</a:t>
            </a:r>
            <a:r>
              <a:rPr lang="en-US" sz="1800" dirty="0"/>
              <a:t> </a:t>
            </a:r>
            <a:r>
              <a:rPr lang="en-US" sz="1800" dirty="0" err="1"/>
              <a:t>berdiri</a:t>
            </a:r>
            <a:r>
              <a:rPr lang="en-US" sz="1800" dirty="0"/>
              <a:t>”, “</a:t>
            </a:r>
            <a:r>
              <a:rPr lang="en-US" sz="1800" dirty="0" err="1"/>
              <a:t>menempatkan</a:t>
            </a:r>
            <a:r>
              <a:rPr lang="en-US" sz="1800" dirty="0"/>
              <a:t>” </a:t>
            </a:r>
            <a:r>
              <a:rPr lang="en-US" sz="1800" dirty="0" err="1"/>
              <a:t>atau</a:t>
            </a:r>
            <a:r>
              <a:rPr lang="en-US" sz="1800" dirty="0"/>
              <a:t> “</a:t>
            </a:r>
            <a:r>
              <a:rPr lang="en-US" sz="1800" dirty="0" err="1"/>
              <a:t>membuat</a:t>
            </a:r>
            <a:r>
              <a:rPr lang="en-US" sz="1800" dirty="0"/>
              <a:t> </a:t>
            </a:r>
            <a:r>
              <a:rPr lang="en-US" sz="1800" dirty="0" err="1"/>
              <a:t>berdiri</a:t>
            </a:r>
            <a:r>
              <a:rPr lang="en-US" sz="1800" dirty="0"/>
              <a:t>”</a:t>
            </a:r>
          </a:p>
          <a:p>
            <a:pPr marL="0" indent="0" algn="just">
              <a:buNone/>
            </a:pPr>
            <a:r>
              <a:rPr lang="en-US" sz="1800" dirty="0" err="1" smtClean="0"/>
              <a:t>Berikut</a:t>
            </a:r>
            <a:r>
              <a:rPr lang="en-US" sz="1800" dirty="0" smtClean="0"/>
              <a:t> </a:t>
            </a:r>
            <a:r>
              <a:rPr lang="en-US" sz="1800" dirty="0" err="1"/>
              <a:t>beberapa</a:t>
            </a:r>
            <a:r>
              <a:rPr lang="en-US" sz="1800" dirty="0"/>
              <a:t> </a:t>
            </a:r>
            <a:r>
              <a:rPr lang="en-US" sz="1800" dirty="0" err="1"/>
              <a:t>pengertian</a:t>
            </a:r>
            <a:r>
              <a:rPr lang="en-US" sz="1800" dirty="0"/>
              <a:t> Negara </a:t>
            </a:r>
            <a:r>
              <a:rPr lang="en-US" sz="1800" dirty="0" err="1"/>
              <a:t>menurut</a:t>
            </a:r>
            <a:r>
              <a:rPr lang="en-US" sz="1800" dirty="0"/>
              <a:t> </a:t>
            </a:r>
            <a:r>
              <a:rPr lang="en-US" sz="1800" dirty="0" err="1"/>
              <a:t>para</a:t>
            </a:r>
            <a:r>
              <a:rPr lang="en-US" sz="1800" dirty="0"/>
              <a:t> </a:t>
            </a:r>
            <a:r>
              <a:rPr lang="en-US" sz="1800" dirty="0" err="1"/>
              <a:t>ahli</a:t>
            </a:r>
            <a:r>
              <a:rPr lang="en-US" sz="1800" dirty="0"/>
              <a:t>, </a:t>
            </a:r>
            <a:r>
              <a:rPr lang="en-US" sz="1800" dirty="0" err="1"/>
              <a:t>Antara</a:t>
            </a:r>
            <a:r>
              <a:rPr lang="en-US" sz="1800" dirty="0"/>
              <a:t> lain :</a:t>
            </a:r>
          </a:p>
          <a:p>
            <a:pPr lvl="0" algn="just"/>
            <a:r>
              <a:rPr lang="en-US" sz="1800" dirty="0"/>
              <a:t>Roger H </a:t>
            </a:r>
            <a:r>
              <a:rPr lang="en-US" sz="1800" dirty="0" err="1"/>
              <a:t>Soltau</a:t>
            </a:r>
            <a:r>
              <a:rPr lang="en-US" sz="1800" dirty="0"/>
              <a:t>, </a:t>
            </a:r>
            <a:r>
              <a:rPr lang="en-US" sz="1800" dirty="0" err="1"/>
              <a:t>menjelaskan</a:t>
            </a:r>
            <a:r>
              <a:rPr lang="en-US" sz="1800" dirty="0"/>
              <a:t> </a:t>
            </a:r>
            <a:r>
              <a:rPr lang="en-US" sz="1800" dirty="0" err="1"/>
              <a:t>bahwa</a:t>
            </a:r>
            <a:r>
              <a:rPr lang="en-US" sz="1800" dirty="0"/>
              <a:t> Negara </a:t>
            </a:r>
            <a:r>
              <a:rPr lang="en-US" sz="1800" dirty="0" err="1"/>
              <a:t>merupakan</a:t>
            </a:r>
            <a:r>
              <a:rPr lang="en-US" sz="1800" dirty="0"/>
              <a:t> </a:t>
            </a:r>
            <a:r>
              <a:rPr lang="en-US" sz="1800" dirty="0" err="1"/>
              <a:t>alat</a:t>
            </a:r>
            <a:r>
              <a:rPr lang="en-US" sz="1800" dirty="0"/>
              <a:t> </a:t>
            </a:r>
            <a:r>
              <a:rPr lang="en-US" sz="1800" i="1" dirty="0"/>
              <a:t>agency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wewenang</a:t>
            </a:r>
            <a:r>
              <a:rPr lang="en-US" sz="1800" dirty="0"/>
              <a:t> yang </a:t>
            </a:r>
            <a:r>
              <a:rPr lang="en-US" sz="1800" dirty="0" err="1"/>
              <a:t>mengatur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mengendalikan</a:t>
            </a:r>
            <a:r>
              <a:rPr lang="en-US" sz="1800" dirty="0"/>
              <a:t> </a:t>
            </a:r>
            <a:r>
              <a:rPr lang="en-US" sz="1800" dirty="0" err="1"/>
              <a:t>persoalan-persoalan</a:t>
            </a:r>
            <a:r>
              <a:rPr lang="en-US" sz="1800" dirty="0"/>
              <a:t> </a:t>
            </a:r>
            <a:r>
              <a:rPr lang="en-US" sz="1800" dirty="0" err="1"/>
              <a:t>bersama</a:t>
            </a:r>
            <a:r>
              <a:rPr lang="en-US" sz="1800" dirty="0"/>
              <a:t> </a:t>
            </a:r>
            <a:r>
              <a:rPr lang="en-US" sz="1800" dirty="0" err="1"/>
              <a:t>atas</a:t>
            </a:r>
            <a:r>
              <a:rPr lang="en-US" sz="1800" dirty="0"/>
              <a:t> </a:t>
            </a:r>
            <a:r>
              <a:rPr lang="en-US" sz="1800" dirty="0" err="1"/>
              <a:t>nama</a:t>
            </a:r>
            <a:r>
              <a:rPr lang="en-US" sz="1800" dirty="0"/>
              <a:t> </a:t>
            </a:r>
            <a:r>
              <a:rPr lang="en-US" sz="1800" dirty="0" err="1"/>
              <a:t>masyarakat</a:t>
            </a:r>
            <a:r>
              <a:rPr lang="en-US" sz="1800" dirty="0"/>
              <a:t> (</a:t>
            </a:r>
            <a:r>
              <a:rPr lang="en-US" sz="1800" dirty="0" err="1"/>
              <a:t>Soltou</a:t>
            </a:r>
            <a:r>
              <a:rPr lang="en-US" sz="1800" dirty="0"/>
              <a:t>, 1961)</a:t>
            </a:r>
          </a:p>
          <a:p>
            <a:pPr lvl="0" algn="just"/>
            <a:r>
              <a:rPr lang="en-US" sz="1800" dirty="0"/>
              <a:t>Harold J. </a:t>
            </a:r>
            <a:r>
              <a:rPr lang="en-US" sz="1800" dirty="0" err="1"/>
              <a:t>Lasky</a:t>
            </a:r>
            <a:r>
              <a:rPr lang="en-US" sz="1800" dirty="0"/>
              <a:t>, </a:t>
            </a:r>
            <a:r>
              <a:rPr lang="en-US" sz="1800" dirty="0" err="1"/>
              <a:t>mengemukakan</a:t>
            </a:r>
            <a:r>
              <a:rPr lang="en-US" sz="1800" dirty="0"/>
              <a:t> </a:t>
            </a:r>
            <a:r>
              <a:rPr lang="en-US" sz="1800" dirty="0" err="1"/>
              <a:t>bahwa</a:t>
            </a:r>
            <a:r>
              <a:rPr lang="en-US" sz="1800" dirty="0"/>
              <a:t> Negara </a:t>
            </a:r>
            <a:r>
              <a:rPr lang="en-US" sz="1800" dirty="0" err="1"/>
              <a:t>adalah</a:t>
            </a:r>
            <a:r>
              <a:rPr lang="en-US" sz="1800" dirty="0"/>
              <a:t> </a:t>
            </a:r>
            <a:r>
              <a:rPr lang="en-US" sz="1800" dirty="0" err="1"/>
              <a:t>suatu</a:t>
            </a:r>
            <a:r>
              <a:rPr lang="en-US" sz="1800" dirty="0"/>
              <a:t> </a:t>
            </a:r>
            <a:r>
              <a:rPr lang="en-US" sz="1800" dirty="0" err="1"/>
              <a:t>masyarakat</a:t>
            </a:r>
            <a:r>
              <a:rPr lang="en-US" sz="1800" dirty="0"/>
              <a:t> yang </a:t>
            </a:r>
            <a:r>
              <a:rPr lang="en-US" sz="1800" dirty="0" err="1"/>
              <a:t>diintegrasikan</a:t>
            </a:r>
            <a:r>
              <a:rPr lang="en-US" sz="1800" dirty="0"/>
              <a:t> </a:t>
            </a:r>
            <a:r>
              <a:rPr lang="en-US" sz="1800" dirty="0" err="1"/>
              <a:t>karena</a:t>
            </a:r>
            <a:r>
              <a:rPr lang="en-US" sz="1800" dirty="0"/>
              <a:t> </a:t>
            </a:r>
            <a:r>
              <a:rPr lang="en-US" sz="1800" dirty="0" err="1"/>
              <a:t>mempunyai</a:t>
            </a:r>
            <a:r>
              <a:rPr lang="en-US" sz="1800" dirty="0"/>
              <a:t> </a:t>
            </a:r>
            <a:r>
              <a:rPr lang="en-US" sz="1800" dirty="0" err="1"/>
              <a:t>wewenang</a:t>
            </a:r>
            <a:r>
              <a:rPr lang="en-US" sz="1800" dirty="0"/>
              <a:t> yang </a:t>
            </a:r>
            <a:r>
              <a:rPr lang="en-US" sz="1800" dirty="0" err="1"/>
              <a:t>bersifat</a:t>
            </a:r>
            <a:r>
              <a:rPr lang="en-US" sz="1800" dirty="0"/>
              <a:t> </a:t>
            </a:r>
            <a:r>
              <a:rPr lang="en-US" sz="1800" dirty="0" err="1"/>
              <a:t>memaksa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yang </a:t>
            </a:r>
            <a:r>
              <a:rPr lang="en-US" sz="1800" dirty="0" err="1"/>
              <a:t>secara</a:t>
            </a:r>
            <a:r>
              <a:rPr lang="en-US" sz="1800" dirty="0"/>
              <a:t> </a:t>
            </a:r>
            <a:r>
              <a:rPr lang="en-US" sz="1800" dirty="0" err="1"/>
              <a:t>sah</a:t>
            </a:r>
            <a:r>
              <a:rPr lang="en-US" sz="1800" dirty="0"/>
              <a:t> </a:t>
            </a:r>
            <a:r>
              <a:rPr lang="en-US" sz="1800" dirty="0" err="1"/>
              <a:t>lebih</a:t>
            </a:r>
            <a:r>
              <a:rPr lang="en-US" sz="1800" dirty="0"/>
              <a:t> </a:t>
            </a:r>
            <a:r>
              <a:rPr lang="en-US" sz="1800" dirty="0" err="1"/>
              <a:t>agung</a:t>
            </a:r>
            <a:r>
              <a:rPr lang="en-US" sz="1800" dirty="0"/>
              <a:t> </a:t>
            </a:r>
            <a:r>
              <a:rPr lang="en-US" sz="1800" dirty="0" err="1"/>
              <a:t>daripada</a:t>
            </a:r>
            <a:r>
              <a:rPr lang="en-US" sz="1800" dirty="0"/>
              <a:t> </a:t>
            </a:r>
            <a:r>
              <a:rPr lang="en-US" sz="1800" dirty="0" err="1"/>
              <a:t>individu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kelompok</a:t>
            </a:r>
            <a:r>
              <a:rPr lang="en-US" sz="1800" dirty="0"/>
              <a:t>, yang </a:t>
            </a:r>
            <a:r>
              <a:rPr lang="en-US" sz="1800" dirty="0" err="1"/>
              <a:t>merupakan</a:t>
            </a:r>
            <a:r>
              <a:rPr lang="en-US" sz="1800" dirty="0"/>
              <a:t> </a:t>
            </a:r>
            <a:r>
              <a:rPr lang="en-US" sz="1800" dirty="0" err="1"/>
              <a:t>bagian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masyarakat</a:t>
            </a:r>
            <a:r>
              <a:rPr lang="en-US" sz="1800" dirty="0"/>
              <a:t> </a:t>
            </a:r>
            <a:r>
              <a:rPr lang="en-US" sz="1800" dirty="0" err="1"/>
              <a:t>itu</a:t>
            </a:r>
            <a:r>
              <a:rPr lang="en-US" sz="1800" dirty="0"/>
              <a:t> (</a:t>
            </a:r>
            <a:r>
              <a:rPr lang="en-US" sz="1800" dirty="0" err="1"/>
              <a:t>Lasky</a:t>
            </a:r>
            <a:r>
              <a:rPr lang="en-US" sz="1800" dirty="0"/>
              <a:t>, 1947: 8)</a:t>
            </a:r>
          </a:p>
          <a:p>
            <a:pPr lvl="0" algn="just"/>
            <a:r>
              <a:rPr lang="en-US" sz="1800" dirty="0"/>
              <a:t>Max Weber, </a:t>
            </a:r>
            <a:r>
              <a:rPr lang="en-US" sz="1800" dirty="0" err="1"/>
              <a:t>menyebutkan</a:t>
            </a:r>
            <a:r>
              <a:rPr lang="en-US" sz="1800" dirty="0"/>
              <a:t> Negara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pemikirannya</a:t>
            </a:r>
            <a:r>
              <a:rPr lang="en-US" sz="1800" dirty="0"/>
              <a:t> </a:t>
            </a:r>
            <a:r>
              <a:rPr lang="en-US" sz="1800" dirty="0" err="1"/>
              <a:t>adalah</a:t>
            </a:r>
            <a:r>
              <a:rPr lang="en-US" sz="1800" dirty="0"/>
              <a:t> </a:t>
            </a:r>
            <a:r>
              <a:rPr lang="en-US" sz="1800" dirty="0" err="1"/>
              <a:t>suatu</a:t>
            </a:r>
            <a:r>
              <a:rPr lang="en-US" sz="1800" dirty="0"/>
              <a:t> </a:t>
            </a:r>
            <a:r>
              <a:rPr lang="en-US" sz="1800" dirty="0" err="1"/>
              <a:t>masyarakat</a:t>
            </a:r>
            <a:r>
              <a:rPr lang="en-US" sz="1800" dirty="0"/>
              <a:t> yang </a:t>
            </a:r>
            <a:r>
              <a:rPr lang="en-US" sz="1800" dirty="0" err="1"/>
              <a:t>mempunyai</a:t>
            </a:r>
            <a:r>
              <a:rPr lang="en-US" sz="1800" dirty="0"/>
              <a:t> </a:t>
            </a:r>
            <a:r>
              <a:rPr lang="en-US" sz="1800" dirty="0" err="1"/>
              <a:t>monopoli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penggunaan</a:t>
            </a:r>
            <a:r>
              <a:rPr lang="en-US" sz="1800" dirty="0"/>
              <a:t> </a:t>
            </a:r>
            <a:r>
              <a:rPr lang="en-US" sz="1800" dirty="0" err="1"/>
              <a:t>kekerasan</a:t>
            </a:r>
            <a:r>
              <a:rPr lang="en-US" sz="1800" dirty="0"/>
              <a:t> </a:t>
            </a:r>
            <a:r>
              <a:rPr lang="en-US" sz="1800" dirty="0" err="1"/>
              <a:t>fisik</a:t>
            </a:r>
            <a:r>
              <a:rPr lang="en-US" sz="1800" dirty="0"/>
              <a:t> </a:t>
            </a:r>
            <a:r>
              <a:rPr lang="en-US" sz="1800" dirty="0" err="1"/>
              <a:t>secara</a:t>
            </a:r>
            <a:r>
              <a:rPr lang="en-US" sz="1800" dirty="0"/>
              <a:t> </a:t>
            </a:r>
            <a:r>
              <a:rPr lang="en-US" sz="1800" dirty="0" err="1"/>
              <a:t>sah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suatu</a:t>
            </a:r>
            <a:r>
              <a:rPr lang="en-US" sz="1800" dirty="0"/>
              <a:t> </a:t>
            </a:r>
            <a:r>
              <a:rPr lang="en-US" sz="1800" dirty="0" err="1"/>
              <a:t>wilayah</a:t>
            </a:r>
            <a:r>
              <a:rPr lang="en-US" sz="1800" dirty="0"/>
              <a:t> (Weber, 1958: 78)</a:t>
            </a:r>
          </a:p>
          <a:p>
            <a:pPr lvl="0" algn="just"/>
            <a:r>
              <a:rPr lang="en-US" sz="1800" dirty="0"/>
              <a:t>Mc. </a:t>
            </a:r>
            <a:r>
              <a:rPr lang="en-US" sz="1800" dirty="0" err="1"/>
              <a:t>Iver</a:t>
            </a:r>
            <a:r>
              <a:rPr lang="en-US" sz="1800" dirty="0"/>
              <a:t>, </a:t>
            </a:r>
            <a:r>
              <a:rPr lang="en-US" sz="1800" dirty="0" err="1"/>
              <a:t>menjelaskan</a:t>
            </a:r>
            <a:r>
              <a:rPr lang="en-US" sz="1800" dirty="0"/>
              <a:t> </a:t>
            </a:r>
            <a:r>
              <a:rPr lang="en-US" sz="1800" dirty="0" err="1"/>
              <a:t>bahwa</a:t>
            </a:r>
            <a:r>
              <a:rPr lang="en-US" sz="1800" dirty="0"/>
              <a:t> Negara </a:t>
            </a:r>
            <a:r>
              <a:rPr lang="en-US" sz="1800" dirty="0" err="1"/>
              <a:t>adalah</a:t>
            </a:r>
            <a:r>
              <a:rPr lang="en-US" sz="1800" dirty="0"/>
              <a:t> </a:t>
            </a:r>
            <a:r>
              <a:rPr lang="en-US" sz="1800" dirty="0" err="1"/>
              <a:t>asosiasi</a:t>
            </a:r>
            <a:r>
              <a:rPr lang="en-US" sz="1800" dirty="0"/>
              <a:t> yang </a:t>
            </a:r>
            <a:r>
              <a:rPr lang="en-US" sz="1800" dirty="0" err="1"/>
              <a:t>menyelenggarakan</a:t>
            </a:r>
            <a:r>
              <a:rPr lang="en-US" sz="1800" dirty="0"/>
              <a:t> </a:t>
            </a:r>
            <a:r>
              <a:rPr lang="en-US" sz="1800" dirty="0" err="1"/>
              <a:t>penertiban</a:t>
            </a:r>
            <a:r>
              <a:rPr lang="en-US" sz="1800" dirty="0"/>
              <a:t> di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masyarakat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suatu</a:t>
            </a:r>
            <a:r>
              <a:rPr lang="en-US" sz="1800" dirty="0"/>
              <a:t> </a:t>
            </a:r>
            <a:r>
              <a:rPr lang="en-US" sz="1800" dirty="0" err="1"/>
              <a:t>wilayah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berdasarkan</a:t>
            </a:r>
            <a:r>
              <a:rPr lang="en-US" sz="1800" dirty="0"/>
              <a:t> </a:t>
            </a:r>
            <a:r>
              <a:rPr lang="en-US" sz="1800" dirty="0" err="1" smtClean="0"/>
              <a:t>sistem</a:t>
            </a:r>
            <a:r>
              <a:rPr lang="en-US" sz="1800" dirty="0" smtClean="0"/>
              <a:t> </a:t>
            </a:r>
            <a:r>
              <a:rPr lang="en-US" sz="1800" dirty="0" err="1" smtClean="0"/>
              <a:t>hukum</a:t>
            </a:r>
            <a:r>
              <a:rPr lang="en-US" sz="1800" dirty="0" smtClean="0"/>
              <a:t> </a:t>
            </a:r>
            <a:r>
              <a:rPr lang="en-US" sz="1800" dirty="0"/>
              <a:t>yang </a:t>
            </a:r>
            <a:r>
              <a:rPr lang="en-US" sz="1800" dirty="0" err="1"/>
              <a:t>diselenggarakan</a:t>
            </a:r>
            <a:r>
              <a:rPr lang="en-US" sz="1800" dirty="0"/>
              <a:t> </a:t>
            </a:r>
            <a:r>
              <a:rPr lang="en-US" sz="1800" dirty="0" err="1"/>
              <a:t>oleh</a:t>
            </a:r>
            <a:r>
              <a:rPr lang="en-US" sz="1800" dirty="0"/>
              <a:t> </a:t>
            </a:r>
            <a:r>
              <a:rPr lang="en-US" sz="1800" dirty="0" err="1"/>
              <a:t>pemerintah</a:t>
            </a:r>
            <a:r>
              <a:rPr lang="en-US" sz="1800" dirty="0"/>
              <a:t> yang demi </a:t>
            </a:r>
            <a:r>
              <a:rPr lang="en-US" sz="1800" dirty="0" err="1"/>
              <a:t>maksud</a:t>
            </a:r>
            <a:r>
              <a:rPr lang="en-US" sz="1800" dirty="0"/>
              <a:t> </a:t>
            </a:r>
            <a:r>
              <a:rPr lang="en-US" sz="1800" dirty="0" err="1"/>
              <a:t>tersebut</a:t>
            </a:r>
            <a:r>
              <a:rPr lang="en-US" sz="1800" dirty="0"/>
              <a:t> </a:t>
            </a:r>
            <a:r>
              <a:rPr lang="en-US" sz="1800" dirty="0" err="1"/>
              <a:t>diberi</a:t>
            </a:r>
            <a:r>
              <a:rPr lang="en-US" sz="1800" dirty="0"/>
              <a:t> </a:t>
            </a:r>
            <a:r>
              <a:rPr lang="en-US" sz="1800" dirty="0" err="1"/>
              <a:t>kekuasaan</a:t>
            </a:r>
            <a:r>
              <a:rPr lang="en-US" sz="1800" dirty="0"/>
              <a:t> </a:t>
            </a:r>
            <a:r>
              <a:rPr lang="en-US" sz="1800" dirty="0" err="1"/>
              <a:t>memaksa</a:t>
            </a:r>
            <a:r>
              <a:rPr lang="en-US" sz="1800" dirty="0"/>
              <a:t> (</a:t>
            </a:r>
            <a:r>
              <a:rPr lang="en-US" sz="1800" dirty="0" err="1"/>
              <a:t>Iver</a:t>
            </a:r>
            <a:r>
              <a:rPr lang="en-US" sz="1800" dirty="0"/>
              <a:t>, 1955: 22</a:t>
            </a:r>
            <a:r>
              <a:rPr lang="en-US" sz="1800" dirty="0" smtClean="0"/>
              <a:t>).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02FA2-429C-4AE7-8EA3-B03DBEA333C5}" type="datetime1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Materi Kewarganegaraan, </a:t>
            </a:r>
            <a:endParaRPr lang="en-US" dirty="0" smtClean="0"/>
          </a:p>
          <a:p>
            <a:r>
              <a:rPr lang="pl-PL" dirty="0" smtClean="0"/>
              <a:t>By </a:t>
            </a:r>
            <a:r>
              <a:rPr lang="pl-PL" dirty="0" smtClean="0"/>
              <a:t>Tatik Rohmawati, S.IP.,M.Si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46410"/>
            <a:ext cx="10972800" cy="568712"/>
          </a:xfrm>
        </p:spPr>
        <p:txBody>
          <a:bodyPr/>
          <a:lstStyle/>
          <a:p>
            <a:pPr algn="ctr"/>
            <a:r>
              <a:rPr lang="en-US" altLang="en-US" sz="3200" b="1" dirty="0" smtClean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PENGERTIAN (LANJUTAN)</a:t>
            </a:r>
            <a:endParaRPr lang="id-ID" altLang="en-US" sz="3200" b="1" dirty="0">
              <a:ln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61892"/>
            <a:ext cx="10972800" cy="4137103"/>
          </a:xfrm>
        </p:spPr>
        <p:txBody>
          <a:bodyPr/>
          <a:lstStyle/>
          <a:p>
            <a:pPr lvl="0" algn="just"/>
            <a:r>
              <a:rPr lang="en-US" sz="1800" dirty="0"/>
              <a:t>Miriam </a:t>
            </a:r>
            <a:r>
              <a:rPr lang="en-US" sz="1800" dirty="0" err="1"/>
              <a:t>Budiardjo</a:t>
            </a:r>
            <a:r>
              <a:rPr lang="en-US" sz="1800" dirty="0"/>
              <a:t>, </a:t>
            </a:r>
            <a:r>
              <a:rPr lang="en-US" sz="1800" dirty="0" err="1"/>
              <a:t>mengemukakan</a:t>
            </a:r>
            <a:r>
              <a:rPr lang="en-US" sz="1800" dirty="0"/>
              <a:t> </a:t>
            </a:r>
            <a:r>
              <a:rPr lang="en-US" sz="1800" dirty="0" err="1"/>
              <a:t>bahwa</a:t>
            </a:r>
            <a:r>
              <a:rPr lang="en-US" sz="1800" dirty="0"/>
              <a:t> Negara </a:t>
            </a:r>
            <a:r>
              <a:rPr lang="en-US" sz="1800" dirty="0" err="1"/>
              <a:t>adalah</a:t>
            </a:r>
            <a:r>
              <a:rPr lang="en-US" sz="1800" dirty="0"/>
              <a:t> </a:t>
            </a:r>
            <a:r>
              <a:rPr lang="en-US" sz="1800" dirty="0" err="1"/>
              <a:t>suatu</a:t>
            </a:r>
            <a:r>
              <a:rPr lang="en-US" sz="1800" dirty="0"/>
              <a:t> </a:t>
            </a:r>
            <a:r>
              <a:rPr lang="en-US" sz="1800" dirty="0" err="1"/>
              <a:t>daerah</a:t>
            </a:r>
            <a:r>
              <a:rPr lang="en-US" sz="1800" dirty="0"/>
              <a:t> territorial yang </a:t>
            </a:r>
            <a:r>
              <a:rPr lang="en-US" sz="1800" dirty="0" err="1"/>
              <a:t>rakyatnya</a:t>
            </a:r>
            <a:r>
              <a:rPr lang="en-US" sz="1800" dirty="0"/>
              <a:t> </a:t>
            </a:r>
            <a:r>
              <a:rPr lang="en-US" sz="1800" dirty="0" err="1"/>
              <a:t>diperintah</a:t>
            </a:r>
            <a:r>
              <a:rPr lang="en-US" sz="1800" dirty="0"/>
              <a:t> (</a:t>
            </a:r>
            <a:r>
              <a:rPr lang="en-US" sz="1800" i="1" dirty="0"/>
              <a:t>governed</a:t>
            </a:r>
            <a:r>
              <a:rPr lang="en-US" sz="1800" dirty="0"/>
              <a:t>) </a:t>
            </a:r>
            <a:r>
              <a:rPr lang="en-US" sz="1800" dirty="0" err="1"/>
              <a:t>oleh</a:t>
            </a:r>
            <a:r>
              <a:rPr lang="en-US" sz="1800" dirty="0"/>
              <a:t> </a:t>
            </a:r>
            <a:r>
              <a:rPr lang="en-US" sz="1800" dirty="0" err="1"/>
              <a:t>sejumlah</a:t>
            </a:r>
            <a:r>
              <a:rPr lang="en-US" sz="1800" dirty="0"/>
              <a:t> </a:t>
            </a:r>
            <a:r>
              <a:rPr lang="en-US" sz="1800" dirty="0" err="1"/>
              <a:t>pejabat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berhasil</a:t>
            </a:r>
            <a:r>
              <a:rPr lang="en-US" sz="1800" dirty="0"/>
              <a:t> </a:t>
            </a:r>
            <a:r>
              <a:rPr lang="en-US" sz="1800" dirty="0" err="1"/>
              <a:t>menuntut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warga</a:t>
            </a:r>
            <a:r>
              <a:rPr lang="en-US" sz="1800" dirty="0"/>
              <a:t> </a:t>
            </a:r>
            <a:r>
              <a:rPr lang="en-US" sz="1800" dirty="0" err="1" smtClean="0"/>
              <a:t>negaranya</a:t>
            </a:r>
            <a:r>
              <a:rPr lang="en-US" sz="1800" dirty="0" smtClean="0"/>
              <a:t> </a:t>
            </a:r>
            <a:r>
              <a:rPr lang="en-US" sz="1800" dirty="0" err="1" smtClean="0"/>
              <a:t>ketaatan</a:t>
            </a:r>
            <a:r>
              <a:rPr lang="en-US" sz="1800" dirty="0" smtClean="0"/>
              <a:t>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peraturan</a:t>
            </a:r>
            <a:r>
              <a:rPr lang="en-US" sz="1800" dirty="0"/>
              <a:t> </a:t>
            </a:r>
            <a:r>
              <a:rPr lang="en-US" sz="1800" dirty="0" err="1"/>
              <a:t>perundang-undangannya</a:t>
            </a:r>
            <a:r>
              <a:rPr lang="en-US" sz="1800" dirty="0"/>
              <a:t> </a:t>
            </a:r>
            <a:r>
              <a:rPr lang="en-US" sz="1800" dirty="0" err="1"/>
              <a:t>melalui</a:t>
            </a:r>
            <a:r>
              <a:rPr lang="en-US" sz="1800" dirty="0"/>
              <a:t> </a:t>
            </a:r>
            <a:r>
              <a:rPr lang="en-US" sz="1800" dirty="0" err="1"/>
              <a:t>penguasaan</a:t>
            </a:r>
            <a:r>
              <a:rPr lang="en-US" sz="1800" dirty="0"/>
              <a:t> (</a:t>
            </a:r>
            <a:r>
              <a:rPr lang="en-US" sz="1800" i="1" dirty="0"/>
              <a:t>control</a:t>
            </a:r>
            <a:r>
              <a:rPr lang="en-US" sz="1800" dirty="0"/>
              <a:t>) </a:t>
            </a:r>
            <a:r>
              <a:rPr lang="en-US" sz="1800" dirty="0" err="1"/>
              <a:t>monopilistis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kekuasaan</a:t>
            </a:r>
            <a:r>
              <a:rPr lang="en-US" sz="1800" dirty="0"/>
              <a:t> yang </a:t>
            </a:r>
            <a:r>
              <a:rPr lang="en-US" sz="1800" dirty="0" err="1"/>
              <a:t>sah</a:t>
            </a:r>
            <a:r>
              <a:rPr lang="en-US" sz="1800" dirty="0"/>
              <a:t> (</a:t>
            </a:r>
            <a:r>
              <a:rPr lang="en-US" sz="1800" dirty="0" err="1"/>
              <a:t>Budiardjo</a:t>
            </a:r>
            <a:r>
              <a:rPr lang="en-US" sz="1800" dirty="0"/>
              <a:t>, 1985: 40-41)</a:t>
            </a:r>
          </a:p>
          <a:p>
            <a:pPr lvl="0" algn="just"/>
            <a:r>
              <a:rPr lang="en-US" sz="1800" dirty="0"/>
              <a:t>George </a:t>
            </a:r>
            <a:r>
              <a:rPr lang="en-US" sz="1800" dirty="0" err="1"/>
              <a:t>Jellinek</a:t>
            </a:r>
            <a:r>
              <a:rPr lang="en-US" sz="1800" dirty="0"/>
              <a:t>, </a:t>
            </a:r>
            <a:r>
              <a:rPr lang="en-US" sz="1800" dirty="0" err="1"/>
              <a:t>bahwa</a:t>
            </a:r>
            <a:r>
              <a:rPr lang="en-US" sz="1800" dirty="0"/>
              <a:t> Negara </a:t>
            </a:r>
            <a:r>
              <a:rPr lang="en-US" sz="1800" dirty="0" err="1"/>
              <a:t>adalah</a:t>
            </a:r>
            <a:r>
              <a:rPr lang="en-US" sz="1800" dirty="0"/>
              <a:t> </a:t>
            </a:r>
            <a:r>
              <a:rPr lang="en-US" sz="1800" dirty="0" err="1"/>
              <a:t>organisasi</a:t>
            </a:r>
            <a:r>
              <a:rPr lang="en-US" sz="1800" dirty="0"/>
              <a:t> </a:t>
            </a:r>
            <a:r>
              <a:rPr lang="en-US" sz="1800" dirty="0" err="1"/>
              <a:t>kekuasaan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sekelompok</a:t>
            </a:r>
            <a:r>
              <a:rPr lang="en-US" sz="1800" dirty="0"/>
              <a:t> </a:t>
            </a:r>
            <a:r>
              <a:rPr lang="en-US" sz="1800" dirty="0" err="1"/>
              <a:t>manusia</a:t>
            </a:r>
            <a:r>
              <a:rPr lang="en-US" sz="1800" dirty="0"/>
              <a:t> yang </a:t>
            </a:r>
            <a:r>
              <a:rPr lang="en-US" sz="1800" dirty="0" err="1"/>
              <a:t>telah</a:t>
            </a:r>
            <a:r>
              <a:rPr lang="en-US" sz="1800" dirty="0"/>
              <a:t> </a:t>
            </a:r>
            <a:r>
              <a:rPr lang="en-US" sz="1800" dirty="0" err="1"/>
              <a:t>berkediaman</a:t>
            </a:r>
            <a:r>
              <a:rPr lang="en-US" sz="1800" dirty="0"/>
              <a:t> di </a:t>
            </a:r>
            <a:r>
              <a:rPr lang="en-US" sz="1800" dirty="0" err="1"/>
              <a:t>wilayah</a:t>
            </a:r>
            <a:r>
              <a:rPr lang="en-US" sz="1800" dirty="0"/>
              <a:t> </a:t>
            </a:r>
            <a:r>
              <a:rPr lang="en-US" sz="1800" dirty="0" err="1"/>
              <a:t>tertentu</a:t>
            </a:r>
            <a:r>
              <a:rPr lang="en-US" sz="1800" dirty="0"/>
              <a:t>.</a:t>
            </a:r>
          </a:p>
          <a:p>
            <a:pPr lvl="0" algn="just"/>
            <a:r>
              <a:rPr lang="en-US" sz="1800" dirty="0" err="1"/>
              <a:t>R.Djokosoetomo</a:t>
            </a:r>
            <a:r>
              <a:rPr lang="en-US" sz="1800" dirty="0"/>
              <a:t>, </a:t>
            </a:r>
            <a:r>
              <a:rPr lang="en-US" sz="1800" dirty="0" err="1"/>
              <a:t>menjelaskan</a:t>
            </a:r>
            <a:r>
              <a:rPr lang="en-US" sz="1800" dirty="0"/>
              <a:t> Negara </a:t>
            </a:r>
            <a:r>
              <a:rPr lang="en-US" sz="1800" dirty="0" err="1"/>
              <a:t>merupakan</a:t>
            </a:r>
            <a:r>
              <a:rPr lang="en-US" sz="1800" dirty="0"/>
              <a:t> </a:t>
            </a:r>
            <a:r>
              <a:rPr lang="en-US" sz="1800" dirty="0" err="1"/>
              <a:t>organisasi</a:t>
            </a:r>
            <a:r>
              <a:rPr lang="en-US" sz="1800" dirty="0"/>
              <a:t> </a:t>
            </a:r>
            <a:r>
              <a:rPr lang="en-US" sz="1800" dirty="0" err="1"/>
              <a:t>manusia</a:t>
            </a:r>
            <a:r>
              <a:rPr lang="en-US" sz="1800" dirty="0"/>
              <a:t> yang </a:t>
            </a:r>
            <a:r>
              <a:rPr lang="en-US" sz="1800" dirty="0" err="1"/>
              <a:t>berada</a:t>
            </a:r>
            <a:r>
              <a:rPr lang="en-US" sz="1800" dirty="0"/>
              <a:t> di </a:t>
            </a:r>
            <a:r>
              <a:rPr lang="en-US" sz="1800" dirty="0" err="1"/>
              <a:t>bawah</a:t>
            </a:r>
            <a:r>
              <a:rPr lang="en-US" sz="1800" dirty="0"/>
              <a:t> </a:t>
            </a:r>
            <a:r>
              <a:rPr lang="en-US" sz="1800" dirty="0" err="1"/>
              <a:t>suatu</a:t>
            </a:r>
            <a:r>
              <a:rPr lang="en-US" sz="1800" dirty="0"/>
              <a:t> </a:t>
            </a:r>
            <a:r>
              <a:rPr lang="en-US" sz="1800" dirty="0" err="1"/>
              <a:t>pemerintahan</a:t>
            </a:r>
            <a:r>
              <a:rPr lang="en-US" sz="1800" dirty="0"/>
              <a:t> yang </a:t>
            </a:r>
            <a:r>
              <a:rPr lang="en-US" sz="1800" dirty="0" err="1"/>
              <a:t>sama</a:t>
            </a:r>
            <a:r>
              <a:rPr lang="en-US" sz="1800" dirty="0"/>
              <a:t>.</a:t>
            </a:r>
          </a:p>
          <a:p>
            <a:pPr algn="just"/>
            <a:r>
              <a:rPr lang="en-US" sz="1800" dirty="0"/>
              <a:t>J.H.A. </a:t>
            </a:r>
            <a:r>
              <a:rPr lang="en-US" sz="1800" dirty="0" err="1"/>
              <a:t>Logemann</a:t>
            </a:r>
            <a:r>
              <a:rPr lang="en-US" sz="1800" dirty="0"/>
              <a:t>, </a:t>
            </a:r>
            <a:r>
              <a:rPr lang="en-US" sz="1800" dirty="0" err="1"/>
              <a:t>mengemukakan</a:t>
            </a:r>
            <a:r>
              <a:rPr lang="en-US" sz="1800" dirty="0"/>
              <a:t> </a:t>
            </a:r>
            <a:r>
              <a:rPr lang="en-US" sz="1800" dirty="0" err="1"/>
              <a:t>tentang</a:t>
            </a:r>
            <a:r>
              <a:rPr lang="en-US" sz="1800" dirty="0"/>
              <a:t> Negara </a:t>
            </a:r>
            <a:r>
              <a:rPr lang="en-US" sz="1800" dirty="0" err="1"/>
              <a:t>merupakan</a:t>
            </a:r>
            <a:r>
              <a:rPr lang="en-US" sz="1800" dirty="0"/>
              <a:t> </a:t>
            </a:r>
            <a:r>
              <a:rPr lang="en-US" sz="1800" dirty="0" err="1"/>
              <a:t>suatu</a:t>
            </a:r>
            <a:r>
              <a:rPr lang="en-US" sz="1800" dirty="0"/>
              <a:t> </a:t>
            </a:r>
            <a:r>
              <a:rPr lang="en-US" sz="1800" dirty="0" err="1"/>
              <a:t>organisasi</a:t>
            </a:r>
            <a:r>
              <a:rPr lang="en-US" sz="1800" dirty="0"/>
              <a:t> </a:t>
            </a:r>
            <a:r>
              <a:rPr lang="en-US" sz="1800" dirty="0" err="1"/>
              <a:t>kemasyarakatan</a:t>
            </a:r>
            <a:r>
              <a:rPr lang="en-US" sz="1800" dirty="0"/>
              <a:t> yang </a:t>
            </a:r>
            <a:r>
              <a:rPr lang="en-US" sz="1800" dirty="0" err="1"/>
              <a:t>mempunyai</a:t>
            </a:r>
            <a:r>
              <a:rPr lang="en-US" sz="1800" dirty="0"/>
              <a:t> </a:t>
            </a:r>
            <a:r>
              <a:rPr lang="en-US" sz="1800" dirty="0" err="1"/>
              <a:t>tujuan</a:t>
            </a:r>
            <a:r>
              <a:rPr lang="en-US" sz="1800" dirty="0"/>
              <a:t> </a:t>
            </a:r>
            <a:r>
              <a:rPr lang="en-US" sz="1800" dirty="0" err="1"/>
              <a:t>melalui</a:t>
            </a:r>
            <a:r>
              <a:rPr lang="en-US" sz="1800" dirty="0"/>
              <a:t> </a:t>
            </a:r>
            <a:r>
              <a:rPr lang="en-US" sz="1800" dirty="0" err="1"/>
              <a:t>kekuasaannya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mengatur</a:t>
            </a:r>
            <a:r>
              <a:rPr lang="en-US" sz="1800" dirty="0"/>
              <a:t> </a:t>
            </a:r>
            <a:r>
              <a:rPr lang="en-US" sz="1800" dirty="0" err="1"/>
              <a:t>serta</a:t>
            </a:r>
            <a:r>
              <a:rPr lang="en-US" sz="1800" dirty="0"/>
              <a:t> </a:t>
            </a:r>
            <a:r>
              <a:rPr lang="en-US" sz="1800" dirty="0" err="1"/>
              <a:t>menyelenggarakan</a:t>
            </a:r>
            <a:r>
              <a:rPr lang="en-US" sz="1800" dirty="0"/>
              <a:t> </a:t>
            </a:r>
            <a:r>
              <a:rPr lang="en-US" sz="1800" dirty="0" err="1"/>
              <a:t>sesuatu</a:t>
            </a:r>
            <a:r>
              <a:rPr lang="en-US" sz="1800" dirty="0"/>
              <a:t> (</a:t>
            </a:r>
            <a:r>
              <a:rPr lang="en-US" sz="1800" dirty="0" err="1"/>
              <a:t>berkaitan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jabatan</a:t>
            </a:r>
            <a:r>
              <a:rPr lang="en-US" sz="1800" dirty="0"/>
              <a:t>, </a:t>
            </a:r>
            <a:r>
              <a:rPr lang="en-US" sz="1800" dirty="0" err="1"/>
              <a:t>fungsi</a:t>
            </a:r>
            <a:r>
              <a:rPr lang="en-US" sz="1800" dirty="0"/>
              <a:t> </a:t>
            </a:r>
            <a:r>
              <a:rPr lang="en-US" sz="1800" dirty="0" err="1"/>
              <a:t>lembaga</a:t>
            </a:r>
            <a:r>
              <a:rPr lang="en-US" sz="1800" dirty="0"/>
              <a:t> </a:t>
            </a:r>
            <a:r>
              <a:rPr lang="en-US" sz="1800" dirty="0" err="1"/>
              <a:t>kenegaraan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lapangan</a:t>
            </a:r>
            <a:r>
              <a:rPr lang="en-US" sz="1800" dirty="0"/>
              <a:t> </a:t>
            </a:r>
            <a:r>
              <a:rPr lang="en-US" sz="1800" dirty="0" err="1"/>
              <a:t>kerja</a:t>
            </a:r>
            <a:r>
              <a:rPr lang="en-US" sz="1800" dirty="0"/>
              <a:t>)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masyarakat</a:t>
            </a:r>
            <a:r>
              <a:rPr lang="en-US" sz="1800" dirty="0"/>
              <a:t>.</a:t>
            </a:r>
          </a:p>
          <a:p>
            <a:pPr algn="just"/>
            <a:endParaRPr lang="id-ID" alt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FD9FD-CCD0-4365-A6FF-5B066705B42A}" type="datetime1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Materi Kewarganegaraan</a:t>
            </a:r>
            <a:r>
              <a:rPr lang="pl-PL" dirty="0" smtClean="0"/>
              <a:t>,</a:t>
            </a:r>
            <a:endParaRPr lang="en-US" dirty="0"/>
          </a:p>
          <a:p>
            <a:r>
              <a:rPr lang="pl-PL" dirty="0" smtClean="0"/>
              <a:t> </a:t>
            </a:r>
            <a:r>
              <a:rPr lang="pl-PL" dirty="0" smtClean="0"/>
              <a:t>By Tatik Rohmawati, S.IP.,M.Si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94623"/>
            <a:ext cx="10972800" cy="3971151"/>
          </a:xfrm>
        </p:spPr>
        <p:txBody>
          <a:bodyPr/>
          <a:lstStyle/>
          <a:p>
            <a:pPr lvl="0" algn="just">
              <a:buFont typeface="+mj-lt"/>
              <a:buAutoNum type="arabicPeriod"/>
            </a:pPr>
            <a:r>
              <a:rPr lang="id-ID" sz="1800" dirty="0"/>
              <a:t>Wilayah. Negara memiliki suatu wilayah dengan batas-batas tertentu di muka bumi,tidak hanya tanah,tetapi termasuk juga laut sekelilingnya(jika ada lautnya) dan angkasa di atasnya.</a:t>
            </a:r>
            <a:endParaRPr lang="en-US" sz="1800" dirty="0"/>
          </a:p>
          <a:p>
            <a:pPr lvl="0" algn="just">
              <a:buFont typeface="+mj-lt"/>
              <a:buAutoNum type="arabicPeriod"/>
            </a:pPr>
            <a:r>
              <a:rPr lang="id-ID" sz="1800" dirty="0"/>
              <a:t>Rakyat. Negara mempunyai penduduk sebagai warga negaranya yang menjadi satu kesatuan, yang disebut dengan istilah rakyat</a:t>
            </a:r>
            <a:r>
              <a:rPr lang="id-ID" sz="1800" dirty="0" smtClean="0"/>
              <a:t>,</a:t>
            </a:r>
            <a:r>
              <a:rPr lang="en-US" sz="1800" dirty="0" smtClean="0"/>
              <a:t> </a:t>
            </a:r>
            <a:r>
              <a:rPr lang="id-ID" sz="1800" dirty="0" smtClean="0"/>
              <a:t>dan </a:t>
            </a:r>
            <a:r>
              <a:rPr lang="id-ID" sz="1800" dirty="0"/>
              <a:t>kekuasaan negara menjangkau semua rakyatnya di mana saja berada.</a:t>
            </a:r>
            <a:endParaRPr lang="en-US" sz="1800" dirty="0"/>
          </a:p>
          <a:p>
            <a:pPr lvl="0" algn="just">
              <a:buFont typeface="+mj-lt"/>
              <a:buAutoNum type="arabicPeriod"/>
            </a:pPr>
            <a:r>
              <a:rPr lang="id-ID" sz="1800" dirty="0"/>
              <a:t>Pemerintah.Negara mempunyai suatu organisasi yang berwenang untuk merumuskan dan melaksanakan keputusan-keputusan yang mengikat dan memerintah seluruh warga di dalam wilayahnya.</a:t>
            </a:r>
            <a:endParaRPr lang="en-US" sz="1800" dirty="0"/>
          </a:p>
          <a:p>
            <a:pPr lvl="0" algn="just">
              <a:buFont typeface="+mj-lt"/>
              <a:buAutoNum type="arabicPeriod"/>
            </a:pPr>
            <a:r>
              <a:rPr lang="id-ID" sz="1800" dirty="0"/>
              <a:t>Kedaulatan. Negara mempunyai kedaulatan, yaitu kekuasaan yang tertinggi untuk membuat undang-undang dan melaksanakannya dengan semua cara (termasuk paksaan) yang tersedia untuk mengatur kehidupan warganya.</a:t>
            </a:r>
            <a:endParaRPr lang="en-US" sz="1800" dirty="0"/>
          </a:p>
          <a:p>
            <a:pPr algn="just">
              <a:buFont typeface="+mj-lt"/>
              <a:buAutoNum type="arabicPeriod"/>
            </a:pPr>
            <a:r>
              <a:rPr lang="id-ID" sz="1800" dirty="0"/>
              <a:t>Tujuan. Negara mempunyai tujuan,yang terpokok dan terutama adalah kesejahteraan umum dengan melindungi seluruh warga negara dan seluruh tumpah darahnya.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42B41-4AC3-4C51-95C7-28C7C9388E0F}" type="datetime1">
              <a:rPr lang="en-US" smtClean="0"/>
              <a:t>4/12/2018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Materi Kewarganegaraan, </a:t>
            </a:r>
            <a:endParaRPr lang="en-US" dirty="0" smtClean="0"/>
          </a:p>
          <a:p>
            <a:r>
              <a:rPr lang="pl-PL" dirty="0" smtClean="0"/>
              <a:t>By </a:t>
            </a:r>
            <a:r>
              <a:rPr lang="pl-PL" dirty="0" smtClean="0"/>
              <a:t>Tatik Rohmawati, S.IP.,M.Si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501483" y="914400"/>
            <a:ext cx="39475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UNSUR NEGARA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61531"/>
            <a:ext cx="10972800" cy="4326673"/>
          </a:xfrm>
        </p:spPr>
        <p:txBody>
          <a:bodyPr/>
          <a:lstStyle/>
          <a:p>
            <a:pPr lvl="0" algn="just">
              <a:buFont typeface="+mj-lt"/>
              <a:buAutoNum type="arabicPeriod"/>
            </a:pPr>
            <a:r>
              <a:rPr lang="en-US" sz="1800" dirty="0" err="1"/>
              <a:t>Teori</a:t>
            </a:r>
            <a:r>
              <a:rPr lang="en-US" sz="1800" dirty="0"/>
              <a:t> </a:t>
            </a:r>
            <a:r>
              <a:rPr lang="en-US" sz="1800" dirty="0" err="1"/>
              <a:t>kekuasaan</a:t>
            </a:r>
            <a:endParaRPr lang="en-US" sz="1800" dirty="0"/>
          </a:p>
          <a:p>
            <a:pPr marL="0" indent="0" algn="just">
              <a:buNone/>
            </a:pPr>
            <a:r>
              <a:rPr lang="en-US" sz="1800" dirty="0" smtClean="0"/>
              <a:t>      	</a:t>
            </a:r>
            <a:r>
              <a:rPr lang="en-US" sz="1800" dirty="0" err="1" smtClean="0"/>
              <a:t>Menurut</a:t>
            </a:r>
            <a:r>
              <a:rPr lang="en-US" sz="1800" dirty="0" smtClean="0"/>
              <a:t> </a:t>
            </a:r>
            <a:r>
              <a:rPr lang="en-US" sz="1800" dirty="0"/>
              <a:t>Shang Yang, </a:t>
            </a:r>
            <a:r>
              <a:rPr lang="en-US" sz="1800" dirty="0" err="1"/>
              <a:t>tujuan</a:t>
            </a:r>
            <a:r>
              <a:rPr lang="en-US" sz="1800" dirty="0"/>
              <a:t> Negara </a:t>
            </a:r>
            <a:r>
              <a:rPr lang="en-US" sz="1800" dirty="0" err="1"/>
              <a:t>adalah</a:t>
            </a:r>
            <a:r>
              <a:rPr lang="en-US" sz="1800" dirty="0"/>
              <a:t> </a:t>
            </a:r>
            <a:r>
              <a:rPr lang="en-US" sz="1800" dirty="0" err="1"/>
              <a:t>memperoleh</a:t>
            </a:r>
            <a:r>
              <a:rPr lang="en-US" sz="1800" dirty="0"/>
              <a:t> </a:t>
            </a:r>
            <a:r>
              <a:rPr lang="en-US" sz="1800" dirty="0" err="1"/>
              <a:t>kekuasaan</a:t>
            </a:r>
            <a:r>
              <a:rPr lang="en-US" sz="1800" dirty="0"/>
              <a:t> yang </a:t>
            </a:r>
            <a:r>
              <a:rPr lang="en-US" sz="1800" dirty="0" err="1"/>
              <a:t>sebesar-besarnya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cara</a:t>
            </a:r>
            <a:r>
              <a:rPr lang="en-US" sz="1800" dirty="0"/>
              <a:t> </a:t>
            </a:r>
            <a:r>
              <a:rPr lang="en-US" sz="1800" dirty="0" err="1"/>
              <a:t>menjadikan</a:t>
            </a:r>
            <a:r>
              <a:rPr lang="en-US" sz="1800" dirty="0"/>
              <a:t> </a:t>
            </a:r>
            <a:r>
              <a:rPr lang="en-US" sz="1800" dirty="0" err="1"/>
              <a:t>rakyatnya</a:t>
            </a:r>
            <a:r>
              <a:rPr lang="en-US" sz="1800" dirty="0"/>
              <a:t> </a:t>
            </a:r>
            <a:r>
              <a:rPr lang="en-US" sz="1800" dirty="0" err="1"/>
              <a:t>miskin</a:t>
            </a:r>
            <a:r>
              <a:rPr lang="en-US" sz="1800" dirty="0"/>
              <a:t>, </a:t>
            </a:r>
            <a:r>
              <a:rPr lang="en-US" sz="1800" dirty="0" err="1"/>
              <a:t>lemah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bodoh</a:t>
            </a:r>
            <a:r>
              <a:rPr lang="en-US" sz="1800" dirty="0"/>
              <a:t>. </a:t>
            </a:r>
            <a:r>
              <a:rPr lang="en-US" sz="1800" dirty="0" err="1"/>
              <a:t>Sementara</a:t>
            </a:r>
            <a:r>
              <a:rPr lang="en-US" sz="1800" dirty="0"/>
              <a:t> Machiavelli </a:t>
            </a:r>
            <a:r>
              <a:rPr lang="en-US" sz="1800" dirty="0" err="1"/>
              <a:t>mengatakan</a:t>
            </a:r>
            <a:r>
              <a:rPr lang="en-US" sz="1800" dirty="0"/>
              <a:t> </a:t>
            </a:r>
            <a:r>
              <a:rPr lang="en-US" sz="1800" dirty="0" err="1"/>
              <a:t>bahwa</a:t>
            </a:r>
            <a:r>
              <a:rPr lang="en-US" sz="1800" dirty="0"/>
              <a:t> </a:t>
            </a:r>
            <a:r>
              <a:rPr lang="en-US" sz="1800" dirty="0" err="1"/>
              <a:t>tujuan</a:t>
            </a:r>
            <a:r>
              <a:rPr lang="en-US" sz="1800" dirty="0"/>
              <a:t> Negara </a:t>
            </a:r>
            <a:r>
              <a:rPr lang="en-US" sz="1800" dirty="0" err="1"/>
              <a:t>adalah</a:t>
            </a:r>
            <a:r>
              <a:rPr lang="en-US" sz="1800" dirty="0"/>
              <a:t> </a:t>
            </a:r>
            <a:r>
              <a:rPr lang="en-US" sz="1800" dirty="0" err="1"/>
              <a:t>kekuasaan</a:t>
            </a:r>
            <a:r>
              <a:rPr lang="en-US" sz="1800" dirty="0"/>
              <a:t> yang </a:t>
            </a:r>
            <a:r>
              <a:rPr lang="en-US" sz="1800" dirty="0" err="1" smtClean="0"/>
              <a:t>digunakan</a:t>
            </a:r>
            <a:r>
              <a:rPr lang="en-US" sz="1800" dirty="0" smtClean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mencapai</a:t>
            </a:r>
            <a:r>
              <a:rPr lang="en-US" sz="1800" dirty="0"/>
              <a:t> </a:t>
            </a:r>
            <a:r>
              <a:rPr lang="en-US" sz="1800" dirty="0" err="1"/>
              <a:t>kebesaran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kehormatan</a:t>
            </a:r>
            <a:r>
              <a:rPr lang="en-US" sz="1800" dirty="0"/>
              <a:t> Negara.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mencapai</a:t>
            </a:r>
            <a:r>
              <a:rPr lang="en-US" sz="1800" dirty="0"/>
              <a:t> </a:t>
            </a:r>
            <a:r>
              <a:rPr lang="en-US" sz="1800" dirty="0" err="1"/>
              <a:t>tujuan</a:t>
            </a:r>
            <a:r>
              <a:rPr lang="en-US" sz="1800" dirty="0"/>
              <a:t> </a:t>
            </a:r>
            <a:r>
              <a:rPr lang="en-US" sz="1800" dirty="0" err="1"/>
              <a:t>tersebut</a:t>
            </a:r>
            <a:r>
              <a:rPr lang="en-US" sz="1800" dirty="0"/>
              <a:t> </a:t>
            </a:r>
            <a:r>
              <a:rPr lang="en-US" sz="1800" dirty="0" err="1"/>
              <a:t>seorang</a:t>
            </a:r>
            <a:r>
              <a:rPr lang="en-US" sz="1800" dirty="0"/>
              <a:t> </a:t>
            </a:r>
            <a:r>
              <a:rPr lang="en-US" sz="1800" dirty="0" err="1"/>
              <a:t>pemimpin</a:t>
            </a:r>
            <a:r>
              <a:rPr lang="en-US" sz="1800" dirty="0"/>
              <a:t> </a:t>
            </a:r>
            <a:r>
              <a:rPr lang="en-US" sz="1800" dirty="0" err="1"/>
              <a:t>dibenarkan</a:t>
            </a:r>
            <a:r>
              <a:rPr lang="en-US" sz="1800" dirty="0"/>
              <a:t> </a:t>
            </a:r>
            <a:r>
              <a:rPr lang="en-US" sz="1800" dirty="0" err="1"/>
              <a:t>bertindak</a:t>
            </a:r>
            <a:r>
              <a:rPr lang="en-US" sz="1800" dirty="0"/>
              <a:t> </a:t>
            </a:r>
            <a:r>
              <a:rPr lang="en-US" sz="1800" dirty="0" err="1"/>
              <a:t>kejam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licik</a:t>
            </a:r>
            <a:r>
              <a:rPr lang="en-US" sz="1800" dirty="0"/>
              <a:t>.</a:t>
            </a:r>
          </a:p>
          <a:p>
            <a:pPr marL="0" lvl="0" indent="0" algn="just">
              <a:buNone/>
            </a:pPr>
            <a:r>
              <a:rPr lang="en-US" sz="1800" dirty="0" smtClean="0"/>
              <a:t>2.  </a:t>
            </a:r>
            <a:r>
              <a:rPr lang="en-US" sz="1800" dirty="0" err="1" smtClean="0"/>
              <a:t>Teori</a:t>
            </a:r>
            <a:r>
              <a:rPr lang="en-US" sz="1800" dirty="0" smtClean="0"/>
              <a:t> </a:t>
            </a:r>
            <a:r>
              <a:rPr lang="en-US" sz="1800" dirty="0" err="1"/>
              <a:t>perdamaian</a:t>
            </a:r>
            <a:r>
              <a:rPr lang="en-US" sz="1800" dirty="0"/>
              <a:t> </a:t>
            </a:r>
            <a:r>
              <a:rPr lang="en-US" sz="1800" dirty="0" err="1"/>
              <a:t>dunia</a:t>
            </a:r>
            <a:endParaRPr lang="en-US" sz="1800" dirty="0"/>
          </a:p>
          <a:p>
            <a:pPr marL="0" indent="0" algn="just">
              <a:buNone/>
            </a:pPr>
            <a:r>
              <a:rPr lang="en-US" sz="1800" dirty="0" smtClean="0"/>
              <a:t>	</a:t>
            </a:r>
            <a:r>
              <a:rPr lang="en-US" sz="1800" dirty="0" err="1" smtClean="0"/>
              <a:t>Menurut</a:t>
            </a:r>
            <a:r>
              <a:rPr lang="en-US" sz="1800" dirty="0" smtClean="0"/>
              <a:t> </a:t>
            </a:r>
            <a:r>
              <a:rPr lang="en-US" sz="1800" dirty="0"/>
              <a:t>Dante </a:t>
            </a:r>
            <a:r>
              <a:rPr lang="en-US" sz="1800" dirty="0" err="1"/>
              <a:t>Allegieri</a:t>
            </a:r>
            <a:r>
              <a:rPr lang="en-US" sz="1800" dirty="0"/>
              <a:t>, </a:t>
            </a:r>
            <a:r>
              <a:rPr lang="en-US" sz="1800" dirty="0" err="1"/>
              <a:t>tujuan</a:t>
            </a:r>
            <a:r>
              <a:rPr lang="en-US" sz="1800" dirty="0"/>
              <a:t> Negara </a:t>
            </a:r>
            <a:r>
              <a:rPr lang="en-US" sz="1800" dirty="0" err="1"/>
              <a:t>adalah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menciptakan</a:t>
            </a:r>
            <a:r>
              <a:rPr lang="en-US" sz="1800" dirty="0"/>
              <a:t> </a:t>
            </a:r>
            <a:r>
              <a:rPr lang="en-US" sz="1800" dirty="0" err="1"/>
              <a:t>perdamaian</a:t>
            </a:r>
            <a:r>
              <a:rPr lang="en-US" sz="1800" dirty="0"/>
              <a:t> </a:t>
            </a:r>
            <a:r>
              <a:rPr lang="en-US" sz="1800" dirty="0" err="1"/>
              <a:t>dunia</a:t>
            </a:r>
            <a:r>
              <a:rPr lang="en-US" sz="1800" dirty="0"/>
              <a:t>, yang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dicapai</a:t>
            </a:r>
            <a:r>
              <a:rPr lang="en-US" sz="1800" dirty="0"/>
              <a:t> </a:t>
            </a:r>
            <a:r>
              <a:rPr lang="en-US" sz="1800" dirty="0" err="1"/>
              <a:t>apabila</a:t>
            </a:r>
            <a:r>
              <a:rPr lang="en-US" sz="1800" dirty="0"/>
              <a:t> </a:t>
            </a:r>
            <a:r>
              <a:rPr lang="en-US" sz="1800" dirty="0" err="1"/>
              <a:t>seluruh</a:t>
            </a:r>
            <a:r>
              <a:rPr lang="en-US" sz="1800" dirty="0"/>
              <a:t> Negara </a:t>
            </a:r>
            <a:r>
              <a:rPr lang="en-US" sz="1800" dirty="0" err="1"/>
              <a:t>berada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satu</a:t>
            </a:r>
            <a:r>
              <a:rPr lang="en-US" sz="1800" dirty="0"/>
              <a:t> </a:t>
            </a:r>
            <a:r>
              <a:rPr lang="en-US" sz="1800" dirty="0" err="1"/>
              <a:t>kerajaan</a:t>
            </a:r>
            <a:r>
              <a:rPr lang="en-US" sz="1800" dirty="0"/>
              <a:t> </a:t>
            </a:r>
            <a:r>
              <a:rPr lang="en-US" sz="1800" dirty="0" err="1"/>
              <a:t>dunia</a:t>
            </a:r>
            <a:r>
              <a:rPr lang="en-US" sz="1800" dirty="0"/>
              <a:t> (imperium)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undang-undang</a:t>
            </a:r>
            <a:r>
              <a:rPr lang="en-US" sz="1800" dirty="0"/>
              <a:t> yang </a:t>
            </a:r>
            <a:r>
              <a:rPr lang="en-US" sz="1800" dirty="0" err="1"/>
              <a:t>seragam</a:t>
            </a:r>
            <a:r>
              <a:rPr lang="en-US" sz="1800" dirty="0"/>
              <a:t> </a:t>
            </a:r>
            <a:r>
              <a:rPr lang="en-US" sz="1800" dirty="0" err="1"/>
              <a:t>bagi</a:t>
            </a:r>
            <a:r>
              <a:rPr lang="en-US" sz="1800" dirty="0"/>
              <a:t> </a:t>
            </a:r>
            <a:r>
              <a:rPr lang="en-US" sz="1800" dirty="0" err="1"/>
              <a:t>semua</a:t>
            </a:r>
            <a:r>
              <a:rPr lang="en-US" sz="1800" dirty="0"/>
              <a:t> Negara.</a:t>
            </a:r>
          </a:p>
          <a:p>
            <a:pPr marL="0" lvl="0" indent="0" algn="just">
              <a:buNone/>
            </a:pPr>
            <a:r>
              <a:rPr lang="en-US" sz="1800" dirty="0" smtClean="0"/>
              <a:t>3.  </a:t>
            </a:r>
            <a:r>
              <a:rPr lang="en-US" sz="1800" dirty="0" err="1" smtClean="0"/>
              <a:t>Teori</a:t>
            </a:r>
            <a:r>
              <a:rPr lang="en-US" sz="1800" dirty="0" smtClean="0"/>
              <a:t> </a:t>
            </a:r>
            <a:r>
              <a:rPr lang="en-US" sz="1800" dirty="0" err="1"/>
              <a:t>jaminan</a:t>
            </a:r>
            <a:r>
              <a:rPr lang="en-US" sz="1800" dirty="0"/>
              <a:t> </a:t>
            </a:r>
            <a:r>
              <a:rPr lang="en-US" sz="1800" dirty="0" err="1"/>
              <a:t>hak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kebebasan</a:t>
            </a:r>
            <a:endParaRPr lang="en-US" sz="1800" dirty="0"/>
          </a:p>
          <a:p>
            <a:pPr marL="0" indent="0" algn="just">
              <a:buNone/>
            </a:pPr>
            <a:r>
              <a:rPr lang="en-US" sz="1800" dirty="0" smtClean="0"/>
              <a:t>	</a:t>
            </a:r>
            <a:r>
              <a:rPr lang="en-US" sz="1800" dirty="0" err="1" smtClean="0"/>
              <a:t>Tokoh</a:t>
            </a:r>
            <a:r>
              <a:rPr lang="en-US" sz="1800" dirty="0" smtClean="0"/>
              <a:t> </a:t>
            </a:r>
            <a:r>
              <a:rPr lang="en-US" sz="1800" dirty="0" err="1"/>
              <a:t>teori</a:t>
            </a:r>
            <a:r>
              <a:rPr lang="en-US" sz="1800" dirty="0"/>
              <a:t> </a:t>
            </a:r>
            <a:r>
              <a:rPr lang="en-US" sz="1800" dirty="0" err="1"/>
              <a:t>ini</a:t>
            </a:r>
            <a:r>
              <a:rPr lang="en-US" sz="1800" dirty="0"/>
              <a:t> </a:t>
            </a:r>
            <a:r>
              <a:rPr lang="en-US" sz="1800" dirty="0" err="1"/>
              <a:t>adalah</a:t>
            </a:r>
            <a:r>
              <a:rPr lang="en-US" sz="1800" dirty="0"/>
              <a:t> Immanuel Kant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Kranenburg</a:t>
            </a:r>
            <a:r>
              <a:rPr lang="en-US" sz="1800" dirty="0"/>
              <a:t>. </a:t>
            </a:r>
            <a:r>
              <a:rPr lang="en-US" sz="1800" dirty="0" err="1"/>
              <a:t>Keduanya</a:t>
            </a:r>
            <a:r>
              <a:rPr lang="en-US" sz="1800" dirty="0"/>
              <a:t> </a:t>
            </a:r>
            <a:r>
              <a:rPr lang="en-US" sz="1800" dirty="0" err="1"/>
              <a:t>menyebutkan</a:t>
            </a:r>
            <a:r>
              <a:rPr lang="en-US" sz="1800" dirty="0"/>
              <a:t> </a:t>
            </a:r>
            <a:r>
              <a:rPr lang="en-US" sz="1800" dirty="0" err="1"/>
              <a:t>bahwa</a:t>
            </a:r>
            <a:r>
              <a:rPr lang="en-US" sz="1800" dirty="0"/>
              <a:t> </a:t>
            </a:r>
            <a:r>
              <a:rPr lang="en-US" sz="1800" dirty="0" err="1"/>
              <a:t>warga</a:t>
            </a:r>
            <a:r>
              <a:rPr lang="en-US" sz="1800" dirty="0"/>
              <a:t> Negara </a:t>
            </a:r>
            <a:r>
              <a:rPr lang="en-US" sz="1800" dirty="0" err="1"/>
              <a:t>harus</a:t>
            </a:r>
            <a:r>
              <a:rPr lang="en-US" sz="1800" dirty="0"/>
              <a:t> </a:t>
            </a:r>
            <a:r>
              <a:rPr lang="en-US" sz="1800" dirty="0" err="1"/>
              <a:t>terjamin</a:t>
            </a:r>
            <a:r>
              <a:rPr lang="en-US" sz="1800" dirty="0"/>
              <a:t> </a:t>
            </a:r>
            <a:r>
              <a:rPr lang="en-US" sz="1800" dirty="0" err="1"/>
              <a:t>hak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kebebasannya</a:t>
            </a:r>
            <a:r>
              <a:rPr lang="en-US" sz="1800" dirty="0"/>
              <a:t>,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suatu</a:t>
            </a:r>
            <a:r>
              <a:rPr lang="en-US" sz="1800" dirty="0"/>
              <a:t> </a:t>
            </a:r>
            <a:r>
              <a:rPr lang="en-US" sz="1800" dirty="0" err="1"/>
              <a:t>peraturan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undang-undang</a:t>
            </a:r>
            <a:r>
              <a:rPr lang="en-US" sz="1800" dirty="0"/>
              <a:t>. </a:t>
            </a:r>
            <a:r>
              <a:rPr lang="en-US" sz="1800" dirty="0" err="1"/>
              <a:t>Adapun</a:t>
            </a:r>
            <a:r>
              <a:rPr lang="en-US" sz="1800" dirty="0"/>
              <a:t> </a:t>
            </a:r>
            <a:r>
              <a:rPr lang="en-US" sz="1800" dirty="0" err="1"/>
              <a:t>perbedaannya</a:t>
            </a:r>
            <a:r>
              <a:rPr lang="en-US" sz="1800" dirty="0"/>
              <a:t>, </a:t>
            </a:r>
            <a:r>
              <a:rPr lang="en-US" sz="1800" dirty="0" err="1"/>
              <a:t>menurut</a:t>
            </a:r>
            <a:r>
              <a:rPr lang="en-US" sz="1800" dirty="0"/>
              <a:t> Immanuel </a:t>
            </a:r>
            <a:r>
              <a:rPr lang="en-US" sz="1800" dirty="0" err="1"/>
              <a:t>perlu</a:t>
            </a:r>
            <a:r>
              <a:rPr lang="en-US" sz="1800" dirty="0"/>
              <a:t> </a:t>
            </a:r>
            <a:r>
              <a:rPr lang="en-US" sz="1800" dirty="0" err="1"/>
              <a:t>dibentuk</a:t>
            </a:r>
            <a:r>
              <a:rPr lang="en-US" sz="1800" dirty="0"/>
              <a:t> Negara </a:t>
            </a:r>
            <a:r>
              <a:rPr lang="en-US" sz="1800" dirty="0" err="1" smtClean="0"/>
              <a:t>hukum</a:t>
            </a:r>
            <a:r>
              <a:rPr lang="en-US" sz="1800" dirty="0" smtClean="0"/>
              <a:t> </a:t>
            </a:r>
            <a:r>
              <a:rPr lang="en-US" sz="1800" dirty="0" err="1"/>
              <a:t>klasik</a:t>
            </a:r>
            <a:r>
              <a:rPr lang="en-US" sz="1800" dirty="0"/>
              <a:t> (Negara </a:t>
            </a:r>
            <a:r>
              <a:rPr lang="en-US" sz="1800" dirty="0" err="1"/>
              <a:t>sebagai</a:t>
            </a:r>
            <a:r>
              <a:rPr lang="en-US" sz="1800" dirty="0"/>
              <a:t> </a:t>
            </a:r>
            <a:r>
              <a:rPr lang="en-US" sz="1800" dirty="0" err="1"/>
              <a:t>penjaga</a:t>
            </a:r>
            <a:r>
              <a:rPr lang="en-US" sz="1800" dirty="0"/>
              <a:t> </a:t>
            </a:r>
            <a:r>
              <a:rPr lang="en-US" sz="1800" dirty="0" err="1"/>
              <a:t>malam</a:t>
            </a:r>
            <a:r>
              <a:rPr lang="en-US" sz="1800" dirty="0"/>
              <a:t>), </a:t>
            </a:r>
            <a:r>
              <a:rPr lang="en-US" sz="1800" dirty="0" err="1"/>
              <a:t>sedangkan</a:t>
            </a:r>
            <a:r>
              <a:rPr lang="en-US" sz="1800" dirty="0"/>
              <a:t> </a:t>
            </a:r>
            <a:r>
              <a:rPr lang="en-US" sz="1800" dirty="0" err="1"/>
              <a:t>Kranenberg</a:t>
            </a:r>
            <a:r>
              <a:rPr lang="en-US" sz="1800" dirty="0"/>
              <a:t> </a:t>
            </a:r>
            <a:r>
              <a:rPr lang="en-US" sz="1800" dirty="0" err="1"/>
              <a:t>menghendaki</a:t>
            </a:r>
            <a:r>
              <a:rPr lang="en-US" sz="1800" dirty="0"/>
              <a:t> </a:t>
            </a:r>
            <a:r>
              <a:rPr lang="en-US" sz="1800" dirty="0" err="1"/>
              <a:t>dibentuknya</a:t>
            </a:r>
            <a:r>
              <a:rPr lang="en-US" sz="1800" dirty="0"/>
              <a:t> Negara </a:t>
            </a:r>
            <a:r>
              <a:rPr lang="en-US" sz="1800" dirty="0" err="1" smtClean="0"/>
              <a:t>hukum</a:t>
            </a:r>
            <a:r>
              <a:rPr lang="en-US" sz="1800" dirty="0" smtClean="0"/>
              <a:t> </a:t>
            </a:r>
            <a:r>
              <a:rPr lang="en-US" sz="1800" dirty="0"/>
              <a:t>modern (</a:t>
            </a:r>
            <a:r>
              <a:rPr lang="en-US" sz="1800" i="1" dirty="0"/>
              <a:t>welfare state</a:t>
            </a:r>
            <a:r>
              <a:rPr lang="en-US" sz="1800" dirty="0"/>
              <a:t>)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61F04-45DD-4B07-83F2-E39AFF48FD30}" type="datetime1">
              <a:rPr lang="en-US" smtClean="0"/>
              <a:t>4/12/2018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Materi Kewarganegaraan, </a:t>
            </a:r>
            <a:endParaRPr lang="en-US" dirty="0" smtClean="0"/>
          </a:p>
          <a:p>
            <a:r>
              <a:rPr lang="pl-PL" dirty="0" smtClean="0"/>
              <a:t>By </a:t>
            </a:r>
            <a:r>
              <a:rPr lang="pl-PL" dirty="0" smtClean="0"/>
              <a:t>Tatik Rohmawati, S.IP.,M.Si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646448" y="1003610"/>
            <a:ext cx="40367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TUJUAN NEGARA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61531"/>
            <a:ext cx="10972800" cy="4326673"/>
          </a:xfrm>
        </p:spPr>
        <p:txBody>
          <a:bodyPr/>
          <a:lstStyle/>
          <a:p>
            <a:pPr marL="0" lvl="0" indent="0" algn="just">
              <a:buNone/>
            </a:pPr>
            <a:r>
              <a:rPr lang="en-US" sz="2800" dirty="0" err="1"/>
              <a:t>Konstitusi</a:t>
            </a:r>
            <a:r>
              <a:rPr lang="en-US" sz="2800" dirty="0"/>
              <a:t> Negara Indonesia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Undang-undang</a:t>
            </a:r>
            <a:r>
              <a:rPr lang="en-US" sz="2800" dirty="0"/>
              <a:t> </a:t>
            </a:r>
            <a:r>
              <a:rPr lang="en-US" sz="2800" dirty="0" err="1"/>
              <a:t>Dasar</a:t>
            </a:r>
            <a:r>
              <a:rPr lang="en-US" sz="2800" dirty="0"/>
              <a:t> 1945 yang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pertama</a:t>
            </a:r>
            <a:r>
              <a:rPr lang="en-US" sz="2800" dirty="0"/>
              <a:t> kali </a:t>
            </a:r>
            <a:r>
              <a:rPr lang="en-US" sz="2800" dirty="0" err="1"/>
              <a:t>disyahkan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dirty="0" err="1"/>
              <a:t>Panitia</a:t>
            </a:r>
            <a:r>
              <a:rPr lang="en-US" sz="2800" dirty="0"/>
              <a:t> </a:t>
            </a:r>
            <a:r>
              <a:rPr lang="en-US" sz="2800" dirty="0" err="1"/>
              <a:t>Persiapan</a:t>
            </a:r>
            <a:r>
              <a:rPr lang="en-US" sz="2800" dirty="0"/>
              <a:t> </a:t>
            </a:r>
            <a:r>
              <a:rPr lang="en-US" sz="2800" dirty="0" err="1"/>
              <a:t>Kemerdekaan</a:t>
            </a:r>
            <a:r>
              <a:rPr lang="en-US" sz="2800" dirty="0"/>
              <a:t> Indonesia (PPKI)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tanggal</a:t>
            </a:r>
            <a:r>
              <a:rPr lang="en-US" sz="2800" dirty="0"/>
              <a:t> 18 </a:t>
            </a:r>
            <a:r>
              <a:rPr lang="en-US" sz="2800" dirty="0" err="1"/>
              <a:t>Agustus</a:t>
            </a:r>
            <a:r>
              <a:rPr lang="en-US" sz="2800" dirty="0"/>
              <a:t> 1945.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tata</a:t>
            </a:r>
            <a:r>
              <a:rPr lang="en-US" sz="2800" dirty="0"/>
              <a:t> </a:t>
            </a:r>
            <a:r>
              <a:rPr lang="en-US" sz="2800" dirty="0" err="1"/>
              <a:t>susunan</a:t>
            </a:r>
            <a:r>
              <a:rPr lang="en-US" sz="2800" dirty="0"/>
              <a:t> </a:t>
            </a:r>
            <a:r>
              <a:rPr lang="en-US" sz="2800" dirty="0" err="1"/>
              <a:t>peraturan</a:t>
            </a:r>
            <a:r>
              <a:rPr lang="en-US" sz="2800" dirty="0"/>
              <a:t> </a:t>
            </a:r>
            <a:r>
              <a:rPr lang="en-US" sz="2800" dirty="0" err="1"/>
              <a:t>perundang-undangan</a:t>
            </a:r>
            <a:r>
              <a:rPr lang="en-US" sz="2800" dirty="0"/>
              <a:t> Negara, UUD 1945 </a:t>
            </a:r>
            <a:r>
              <a:rPr lang="en-US" sz="2800" dirty="0" err="1"/>
              <a:t>menempati</a:t>
            </a:r>
            <a:r>
              <a:rPr lang="en-US" sz="2800" dirty="0"/>
              <a:t> </a:t>
            </a:r>
            <a:r>
              <a:rPr lang="en-US" sz="2800" dirty="0" err="1"/>
              <a:t>posisi</a:t>
            </a:r>
            <a:r>
              <a:rPr lang="en-US" sz="2800" dirty="0"/>
              <a:t> </a:t>
            </a:r>
            <a:r>
              <a:rPr lang="en-US" sz="2800" dirty="0" err="1"/>
              <a:t>tingkat</a:t>
            </a:r>
            <a:r>
              <a:rPr lang="en-US" sz="2800" dirty="0"/>
              <a:t> </a:t>
            </a:r>
            <a:r>
              <a:rPr lang="en-US" sz="2800" dirty="0" err="1"/>
              <a:t>tertinggi</a:t>
            </a:r>
            <a:r>
              <a:rPr lang="en-US" sz="2800" dirty="0"/>
              <a:t>. </a:t>
            </a:r>
            <a:r>
              <a:rPr lang="en-US" sz="2800" dirty="0" err="1"/>
              <a:t>Menurut</a:t>
            </a:r>
            <a:r>
              <a:rPr lang="en-US" sz="2800" dirty="0"/>
              <a:t> </a:t>
            </a:r>
            <a:r>
              <a:rPr lang="en-US" sz="2800" dirty="0" err="1"/>
              <a:t>jenjang</a:t>
            </a:r>
            <a:r>
              <a:rPr lang="en-US" sz="2800" dirty="0"/>
              <a:t> </a:t>
            </a:r>
            <a:r>
              <a:rPr lang="en-US" sz="2800" dirty="0" err="1"/>
              <a:t>norma</a:t>
            </a:r>
            <a:r>
              <a:rPr lang="en-US" sz="2800" dirty="0"/>
              <a:t> </a:t>
            </a:r>
            <a:r>
              <a:rPr lang="en-US" sz="2800" dirty="0" err="1"/>
              <a:t>hukum</a:t>
            </a:r>
            <a:r>
              <a:rPr lang="en-US" sz="2800" dirty="0"/>
              <a:t>, UUD 1945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kelompok</a:t>
            </a:r>
            <a:r>
              <a:rPr lang="en-US" sz="2800" dirty="0"/>
              <a:t> </a:t>
            </a:r>
            <a:r>
              <a:rPr lang="en-US" sz="2800" i="1" dirty="0" err="1"/>
              <a:t>Staatsgrundgesetz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aturan</a:t>
            </a:r>
            <a:r>
              <a:rPr lang="en-US" sz="2800" dirty="0"/>
              <a:t> </a:t>
            </a:r>
            <a:r>
              <a:rPr lang="en-US" sz="2800" dirty="0" err="1"/>
              <a:t>dasar</a:t>
            </a:r>
            <a:r>
              <a:rPr lang="en-US" sz="2800" dirty="0"/>
              <a:t>/</a:t>
            </a:r>
            <a:r>
              <a:rPr lang="en-US" sz="2800" dirty="0" err="1"/>
              <a:t>pokok</a:t>
            </a:r>
            <a:r>
              <a:rPr lang="en-US" sz="2800" dirty="0"/>
              <a:t> Negara yang </a:t>
            </a:r>
            <a:r>
              <a:rPr lang="en-US" sz="2800" dirty="0" err="1"/>
              <a:t>berada</a:t>
            </a:r>
            <a:r>
              <a:rPr lang="en-US" sz="2800" dirty="0"/>
              <a:t> di </a:t>
            </a:r>
            <a:r>
              <a:rPr lang="en-US" sz="2800" dirty="0" err="1"/>
              <a:t>bawah</a:t>
            </a:r>
            <a:r>
              <a:rPr lang="en-US" sz="2800" dirty="0"/>
              <a:t> </a:t>
            </a:r>
            <a:r>
              <a:rPr lang="en-US" sz="2800" dirty="0" err="1"/>
              <a:t>Pancasila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i="1" dirty="0" err="1"/>
              <a:t>Grundnorm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norma</a:t>
            </a:r>
            <a:r>
              <a:rPr lang="en-US" sz="2800" dirty="0"/>
              <a:t> </a:t>
            </a:r>
            <a:r>
              <a:rPr lang="en-US" sz="2800" dirty="0" err="1"/>
              <a:t>dasar</a:t>
            </a:r>
            <a:r>
              <a:rPr lang="en-US" sz="2800" dirty="0"/>
              <a:t>.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61F04-45DD-4B07-83F2-E39AFF48FD30}" type="datetime1">
              <a:rPr lang="en-US" smtClean="0"/>
              <a:t>4/12/2018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Materi Kewarganegaraan, </a:t>
            </a:r>
            <a:endParaRPr lang="en-US" dirty="0" smtClean="0"/>
          </a:p>
          <a:p>
            <a:r>
              <a:rPr lang="pl-PL" dirty="0" smtClean="0"/>
              <a:t>By </a:t>
            </a:r>
            <a:r>
              <a:rPr lang="pl-PL" dirty="0" smtClean="0"/>
              <a:t>Tatik Rohmawati, S.IP.,M.Si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598235" y="526556"/>
            <a:ext cx="69360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UUD NRI 1945 SEBAGAI KONSTITUSI NEGARA INDONESIA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88326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61531"/>
            <a:ext cx="10972800" cy="4326673"/>
          </a:xfrm>
        </p:spPr>
        <p:txBody>
          <a:bodyPr/>
          <a:lstStyle/>
          <a:p>
            <a:pPr lvl="0" algn="just"/>
            <a:r>
              <a:rPr lang="en-US" sz="2800" dirty="0" err="1"/>
              <a:t>Periode</a:t>
            </a:r>
            <a:r>
              <a:rPr lang="en-US" sz="2800" dirty="0"/>
              <a:t> 18 </a:t>
            </a:r>
            <a:r>
              <a:rPr lang="en-US" sz="2800" dirty="0" err="1"/>
              <a:t>Agustus</a:t>
            </a:r>
            <a:r>
              <a:rPr lang="en-US" sz="2800" dirty="0"/>
              <a:t> 1945 s/d 27 </a:t>
            </a:r>
            <a:r>
              <a:rPr lang="en-US" sz="2800" dirty="0" err="1"/>
              <a:t>Desember</a:t>
            </a:r>
            <a:r>
              <a:rPr lang="en-US" sz="2800" dirty="0"/>
              <a:t> 1949 </a:t>
            </a:r>
            <a:r>
              <a:rPr lang="en-US" sz="2800" dirty="0" err="1"/>
              <a:t>berlaku</a:t>
            </a:r>
            <a:r>
              <a:rPr lang="en-US" sz="2800" dirty="0"/>
              <a:t> UUD1945. UUD1945 </a:t>
            </a:r>
            <a:r>
              <a:rPr lang="en-US" sz="2800" dirty="0" err="1"/>
              <a:t>terdiri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bagian</a:t>
            </a:r>
            <a:r>
              <a:rPr lang="en-US" sz="2800" dirty="0"/>
              <a:t> </a:t>
            </a:r>
            <a:r>
              <a:rPr lang="en-US" sz="2800" dirty="0" err="1"/>
              <a:t>Pembukaan</a:t>
            </a:r>
            <a:r>
              <a:rPr lang="en-US" sz="2800" dirty="0"/>
              <a:t>, </a:t>
            </a:r>
            <a:r>
              <a:rPr lang="en-US" sz="2800" dirty="0" err="1"/>
              <a:t>batang</a:t>
            </a:r>
            <a:r>
              <a:rPr lang="en-US" sz="2800" dirty="0"/>
              <a:t> </a:t>
            </a:r>
            <a:r>
              <a:rPr lang="en-US" sz="2800" dirty="0" err="1"/>
              <a:t>tubuh</a:t>
            </a:r>
            <a:r>
              <a:rPr lang="en-US" sz="2800" dirty="0"/>
              <a:t> (16 </a:t>
            </a:r>
            <a:r>
              <a:rPr lang="en-US" sz="2800" dirty="0" err="1"/>
              <a:t>bab</a:t>
            </a:r>
            <a:r>
              <a:rPr lang="en-US" sz="2800" dirty="0"/>
              <a:t>), 37 </a:t>
            </a:r>
            <a:r>
              <a:rPr lang="en-US" sz="2800" dirty="0" err="1"/>
              <a:t>pasal</a:t>
            </a:r>
            <a:r>
              <a:rPr lang="en-US" sz="2800" dirty="0"/>
              <a:t> 4 </a:t>
            </a:r>
            <a:r>
              <a:rPr lang="en-US" sz="2800" dirty="0" err="1"/>
              <a:t>pasal</a:t>
            </a:r>
            <a:r>
              <a:rPr lang="en-US" sz="2800" dirty="0"/>
              <a:t> </a:t>
            </a:r>
            <a:r>
              <a:rPr lang="en-US" sz="2800" dirty="0" err="1"/>
              <a:t>Aturan</a:t>
            </a:r>
            <a:r>
              <a:rPr lang="en-US" sz="2800" dirty="0"/>
              <a:t> </a:t>
            </a:r>
            <a:r>
              <a:rPr lang="en-US" sz="2800" dirty="0" err="1"/>
              <a:t>Peralihan</a:t>
            </a:r>
            <a:r>
              <a:rPr lang="en-US" sz="2800" dirty="0"/>
              <a:t>, 2 </a:t>
            </a:r>
            <a:r>
              <a:rPr lang="en-US" sz="2800" dirty="0" err="1"/>
              <a:t>ayat</a:t>
            </a:r>
            <a:r>
              <a:rPr lang="en-US" sz="2800" dirty="0"/>
              <a:t> </a:t>
            </a:r>
            <a:r>
              <a:rPr lang="en-US" sz="2800" dirty="0" err="1"/>
              <a:t>Aturan</a:t>
            </a:r>
            <a:r>
              <a:rPr lang="en-US" sz="2800" dirty="0"/>
              <a:t> </a:t>
            </a:r>
            <a:r>
              <a:rPr lang="en-US" sz="2800" dirty="0" err="1"/>
              <a:t>Tambahan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bagian</a:t>
            </a:r>
            <a:r>
              <a:rPr lang="en-US" sz="2800" dirty="0"/>
              <a:t> </a:t>
            </a:r>
            <a:r>
              <a:rPr lang="en-US" sz="2800" dirty="0" err="1"/>
              <a:t>penjelasan</a:t>
            </a:r>
            <a:r>
              <a:rPr lang="en-US" sz="2800" dirty="0"/>
              <a:t>.</a:t>
            </a:r>
          </a:p>
          <a:p>
            <a:pPr lvl="0" algn="just"/>
            <a:r>
              <a:rPr lang="en-US" sz="2800" dirty="0" err="1"/>
              <a:t>Periode</a:t>
            </a:r>
            <a:r>
              <a:rPr lang="en-US" sz="2800" dirty="0"/>
              <a:t> 27 </a:t>
            </a:r>
            <a:r>
              <a:rPr lang="en-US" sz="2800" dirty="0" err="1"/>
              <a:t>Desember</a:t>
            </a:r>
            <a:r>
              <a:rPr lang="en-US" sz="2800" dirty="0"/>
              <a:t> 1949 s/d 17 </a:t>
            </a:r>
            <a:r>
              <a:rPr lang="en-US" sz="2800" dirty="0" err="1"/>
              <a:t>Agustus</a:t>
            </a:r>
            <a:r>
              <a:rPr lang="en-US" sz="2800" dirty="0"/>
              <a:t> 1950 </a:t>
            </a:r>
            <a:r>
              <a:rPr lang="en-US" sz="2800" dirty="0" err="1"/>
              <a:t>berlaku</a:t>
            </a:r>
            <a:r>
              <a:rPr lang="en-US" sz="2800" dirty="0"/>
              <a:t> UUD RIS. UUD RIS </a:t>
            </a:r>
            <a:r>
              <a:rPr lang="en-US" sz="2800" dirty="0" err="1"/>
              <a:t>terdiri</a:t>
            </a:r>
            <a:r>
              <a:rPr lang="en-US" sz="2800" dirty="0"/>
              <a:t> </a:t>
            </a:r>
            <a:r>
              <a:rPr lang="en-US" sz="2800" dirty="0" err="1"/>
              <a:t>atas</a:t>
            </a:r>
            <a:r>
              <a:rPr lang="en-US" sz="2800" dirty="0"/>
              <a:t> 6 </a:t>
            </a:r>
            <a:r>
              <a:rPr lang="en-US" sz="2800" dirty="0" err="1"/>
              <a:t>bab</a:t>
            </a:r>
            <a:r>
              <a:rPr lang="en-US" sz="2800" dirty="0"/>
              <a:t>, 197 </a:t>
            </a:r>
            <a:r>
              <a:rPr lang="en-US" sz="2800" dirty="0" err="1"/>
              <a:t>pasal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beberapa</a:t>
            </a:r>
            <a:r>
              <a:rPr lang="en-US" sz="2800" dirty="0"/>
              <a:t> </a:t>
            </a:r>
            <a:r>
              <a:rPr lang="en-US" sz="2800" dirty="0" err="1"/>
              <a:t>bagian</a:t>
            </a:r>
            <a:r>
              <a:rPr lang="en-US" sz="2800" dirty="0"/>
              <a:t>.</a:t>
            </a:r>
          </a:p>
          <a:p>
            <a:pPr lvl="0" algn="just"/>
            <a:r>
              <a:rPr lang="en-US" sz="2800" dirty="0" err="1"/>
              <a:t>Periode</a:t>
            </a:r>
            <a:r>
              <a:rPr lang="en-US" sz="2800" dirty="0"/>
              <a:t> 17 </a:t>
            </a:r>
            <a:r>
              <a:rPr lang="en-US" sz="2800" dirty="0" err="1"/>
              <a:t>Agustus</a:t>
            </a:r>
            <a:r>
              <a:rPr lang="en-US" sz="2800" dirty="0"/>
              <a:t> 1950 s/d 5 </a:t>
            </a:r>
            <a:r>
              <a:rPr lang="en-US" sz="2800" dirty="0" err="1"/>
              <a:t>Juli</a:t>
            </a:r>
            <a:r>
              <a:rPr lang="en-US" sz="2800" dirty="0"/>
              <a:t> 1959 </a:t>
            </a:r>
            <a:r>
              <a:rPr lang="en-US" sz="2800" dirty="0" err="1"/>
              <a:t>berlaku</a:t>
            </a:r>
            <a:r>
              <a:rPr lang="en-US" sz="2800" dirty="0"/>
              <a:t> UUDS 1950 yang </a:t>
            </a:r>
            <a:r>
              <a:rPr lang="en-US" sz="2800" dirty="0" err="1"/>
              <a:t>terdiri</a:t>
            </a:r>
            <a:r>
              <a:rPr lang="en-US" sz="2800" dirty="0"/>
              <a:t> </a:t>
            </a:r>
            <a:r>
              <a:rPr lang="en-US" sz="2800" dirty="0" err="1"/>
              <a:t>atas</a:t>
            </a:r>
            <a:r>
              <a:rPr lang="en-US" sz="2800" dirty="0"/>
              <a:t> 6 </a:t>
            </a:r>
            <a:r>
              <a:rPr lang="en-US" sz="2800" dirty="0" err="1"/>
              <a:t>bab</a:t>
            </a:r>
            <a:r>
              <a:rPr lang="en-US" sz="2800" dirty="0"/>
              <a:t>, 146 </a:t>
            </a:r>
            <a:r>
              <a:rPr lang="en-US" sz="2800" dirty="0" err="1"/>
              <a:t>pasal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beberapa</a:t>
            </a:r>
            <a:r>
              <a:rPr lang="en-US" sz="2800" dirty="0"/>
              <a:t> </a:t>
            </a:r>
            <a:r>
              <a:rPr lang="en-US" sz="2800" dirty="0" err="1"/>
              <a:t>bagian</a:t>
            </a:r>
            <a:r>
              <a:rPr lang="en-US" sz="2800" dirty="0"/>
              <a:t>.</a:t>
            </a:r>
          </a:p>
          <a:p>
            <a:pPr algn="just"/>
            <a:r>
              <a:rPr lang="en-US" sz="2800" dirty="0" err="1"/>
              <a:t>Periode</a:t>
            </a:r>
            <a:r>
              <a:rPr lang="en-US" sz="2800" dirty="0"/>
              <a:t> 5 </a:t>
            </a:r>
            <a:r>
              <a:rPr lang="en-US" sz="2800" dirty="0" err="1"/>
              <a:t>Juli</a:t>
            </a:r>
            <a:r>
              <a:rPr lang="en-US" sz="2800" dirty="0"/>
              <a:t> 1959 s/d </a:t>
            </a:r>
            <a:r>
              <a:rPr lang="en-US" sz="2800" dirty="0" err="1"/>
              <a:t>sekarang</a:t>
            </a:r>
            <a:r>
              <a:rPr lang="en-US" sz="2800" dirty="0"/>
              <a:t> </a:t>
            </a:r>
            <a:r>
              <a:rPr lang="en-US" sz="2800" dirty="0" err="1"/>
              <a:t>kembali</a:t>
            </a:r>
            <a:r>
              <a:rPr lang="en-US" sz="2800" dirty="0"/>
              <a:t> </a:t>
            </a:r>
            <a:r>
              <a:rPr lang="en-US" sz="2800" dirty="0" err="1"/>
              <a:t>berlaku</a:t>
            </a:r>
            <a:r>
              <a:rPr lang="en-US" sz="2800" dirty="0"/>
              <a:t> UUD 1945.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61F04-45DD-4B07-83F2-E39AFF48FD30}" type="datetime1">
              <a:rPr lang="en-US" smtClean="0"/>
              <a:t>4/12/2018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Materi Kewarganegaraan, </a:t>
            </a:r>
            <a:endParaRPr lang="en-US" dirty="0" smtClean="0"/>
          </a:p>
          <a:p>
            <a:r>
              <a:rPr lang="pl-PL" dirty="0" smtClean="0"/>
              <a:t>By </a:t>
            </a:r>
            <a:r>
              <a:rPr lang="pl-PL" dirty="0" smtClean="0"/>
              <a:t>Tatik Rohmawati, S.IP.,M.Si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598235" y="526556"/>
            <a:ext cx="69360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SEJARAH KONSTITUSI </a:t>
            </a:r>
          </a:p>
          <a:p>
            <a:pPr algn="ctr"/>
            <a:r>
              <a:rPr lang="en-US" sz="3200" b="1" dirty="0" smtClean="0"/>
              <a:t>DI INDONESIA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6105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61531"/>
            <a:ext cx="10972800" cy="4326673"/>
          </a:xfrm>
        </p:spPr>
        <p:txBody>
          <a:bodyPr/>
          <a:lstStyle/>
          <a:p>
            <a:pPr lvl="0"/>
            <a:r>
              <a:rPr lang="en-US" sz="2800" dirty="0" err="1"/>
              <a:t>Amandemen</a:t>
            </a:r>
            <a:r>
              <a:rPr lang="en-US" sz="2800" dirty="0"/>
              <a:t> ke-1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sidang</a:t>
            </a:r>
            <a:r>
              <a:rPr lang="en-US" sz="2800" dirty="0"/>
              <a:t> </a:t>
            </a:r>
            <a:r>
              <a:rPr lang="en-US" sz="2800" dirty="0" err="1"/>
              <a:t>umum</a:t>
            </a:r>
            <a:r>
              <a:rPr lang="en-US" sz="2800" dirty="0"/>
              <a:t> MPR, </a:t>
            </a:r>
            <a:r>
              <a:rPr lang="en-US" sz="2800" dirty="0" err="1"/>
              <a:t>disahkan</a:t>
            </a:r>
            <a:r>
              <a:rPr lang="en-US" sz="2800" dirty="0"/>
              <a:t> 19 </a:t>
            </a:r>
            <a:r>
              <a:rPr lang="en-US" sz="2800" dirty="0" err="1"/>
              <a:t>Oktober</a:t>
            </a:r>
            <a:r>
              <a:rPr lang="en-US" sz="2800" dirty="0"/>
              <a:t> 1999.</a:t>
            </a:r>
          </a:p>
          <a:p>
            <a:pPr lvl="0"/>
            <a:r>
              <a:rPr lang="en-US" sz="2800" dirty="0" err="1"/>
              <a:t>Amandemen</a:t>
            </a:r>
            <a:r>
              <a:rPr lang="en-US" sz="2800" dirty="0"/>
              <a:t> ke-2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sidang</a:t>
            </a:r>
            <a:r>
              <a:rPr lang="en-US" sz="2800" dirty="0"/>
              <a:t> </a:t>
            </a:r>
            <a:r>
              <a:rPr lang="en-US" sz="2800" dirty="0" err="1"/>
              <a:t>tahun</a:t>
            </a:r>
            <a:r>
              <a:rPr lang="en-US" sz="2800" dirty="0"/>
              <a:t> MPR, </a:t>
            </a:r>
            <a:r>
              <a:rPr lang="en-US" sz="2800" dirty="0" err="1"/>
              <a:t>disahkan</a:t>
            </a:r>
            <a:r>
              <a:rPr lang="en-US" sz="2800" dirty="0"/>
              <a:t> 18 </a:t>
            </a:r>
            <a:r>
              <a:rPr lang="en-US" sz="2800" dirty="0" err="1"/>
              <a:t>Agustus</a:t>
            </a:r>
            <a:r>
              <a:rPr lang="en-US" sz="2800" dirty="0"/>
              <a:t> 2000.</a:t>
            </a:r>
          </a:p>
          <a:p>
            <a:pPr lvl="0"/>
            <a:r>
              <a:rPr lang="en-US" sz="2800" dirty="0" err="1"/>
              <a:t>Amandemen</a:t>
            </a:r>
            <a:r>
              <a:rPr lang="en-US" sz="2800" dirty="0"/>
              <a:t> ke-3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sidang</a:t>
            </a:r>
            <a:r>
              <a:rPr lang="en-US" sz="2800" dirty="0"/>
              <a:t> </a:t>
            </a:r>
            <a:r>
              <a:rPr lang="en-US" sz="2800" dirty="0" err="1"/>
              <a:t>tahunan</a:t>
            </a:r>
            <a:r>
              <a:rPr lang="en-US" sz="2800" dirty="0"/>
              <a:t> MPR, </a:t>
            </a:r>
            <a:r>
              <a:rPr lang="en-US" sz="2800" dirty="0" err="1"/>
              <a:t>disahkan</a:t>
            </a:r>
            <a:r>
              <a:rPr lang="en-US" sz="2800" dirty="0"/>
              <a:t> 10 November 2001.</a:t>
            </a:r>
          </a:p>
          <a:p>
            <a:r>
              <a:rPr lang="en-US" sz="2800" dirty="0" err="1"/>
              <a:t>Amandemen</a:t>
            </a:r>
            <a:r>
              <a:rPr lang="en-US" sz="2800" dirty="0"/>
              <a:t> ke-4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sidang</a:t>
            </a:r>
            <a:r>
              <a:rPr lang="en-US" sz="2800" dirty="0"/>
              <a:t> </a:t>
            </a:r>
            <a:r>
              <a:rPr lang="en-US" sz="2800" dirty="0" err="1"/>
              <a:t>tahunan</a:t>
            </a:r>
            <a:r>
              <a:rPr lang="en-US" sz="2800" dirty="0"/>
              <a:t> MPR, </a:t>
            </a:r>
            <a:r>
              <a:rPr lang="en-US" sz="2800" dirty="0" err="1"/>
              <a:t>disahkan</a:t>
            </a:r>
            <a:r>
              <a:rPr lang="en-US" sz="2800" dirty="0"/>
              <a:t> 10 </a:t>
            </a:r>
            <a:r>
              <a:rPr lang="en-US" sz="2800" dirty="0" err="1"/>
              <a:t>Agustus</a:t>
            </a:r>
            <a:r>
              <a:rPr lang="en-US" sz="2800" dirty="0"/>
              <a:t> 2002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61F04-45DD-4B07-83F2-E39AFF48FD30}" type="datetime1">
              <a:rPr lang="en-US" smtClean="0"/>
              <a:t>4/12/2018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Materi Kewarganegaraan, </a:t>
            </a:r>
            <a:endParaRPr lang="en-US" dirty="0" smtClean="0"/>
          </a:p>
          <a:p>
            <a:r>
              <a:rPr lang="pl-PL" dirty="0" smtClean="0"/>
              <a:t>By </a:t>
            </a:r>
            <a:r>
              <a:rPr lang="pl-PL" dirty="0" smtClean="0"/>
              <a:t>Tatik Rohmawati, S.IP.,M.Si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598235" y="526556"/>
            <a:ext cx="69360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AMANDEMEN UUD 1945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28964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61531"/>
            <a:ext cx="10972800" cy="4326673"/>
          </a:xfrm>
        </p:spPr>
        <p:txBody>
          <a:bodyPr/>
          <a:lstStyle/>
          <a:p>
            <a:pPr marL="0" indent="0" algn="just">
              <a:buNone/>
            </a:pPr>
            <a:r>
              <a:rPr lang="en-US" sz="2400" dirty="0" err="1"/>
              <a:t>Sejak</a:t>
            </a:r>
            <a:r>
              <a:rPr lang="en-US" sz="2400" dirty="0"/>
              <a:t> </a:t>
            </a:r>
            <a:r>
              <a:rPr lang="en-US" sz="2400" dirty="0" err="1"/>
              <a:t>Bangsa</a:t>
            </a:r>
            <a:r>
              <a:rPr lang="en-US" sz="2400" dirty="0"/>
              <a:t> Indonesia </a:t>
            </a:r>
            <a:r>
              <a:rPr lang="en-US" sz="2400" dirty="0" err="1"/>
              <a:t>merdeka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tahun</a:t>
            </a:r>
            <a:r>
              <a:rPr lang="en-US" sz="2400" dirty="0"/>
              <a:t> 1945, Indonesia </a:t>
            </a:r>
            <a:r>
              <a:rPr lang="en-US" sz="2400" dirty="0" err="1"/>
              <a:t>baru</a:t>
            </a:r>
            <a:r>
              <a:rPr lang="en-US" sz="2400" dirty="0"/>
              <a:t> </a:t>
            </a:r>
            <a:r>
              <a:rPr lang="en-US" sz="2400" dirty="0" err="1"/>
              <a:t>mempunyai</a:t>
            </a:r>
            <a:r>
              <a:rPr lang="en-US" sz="2400" dirty="0"/>
              <a:t> </a:t>
            </a:r>
            <a:r>
              <a:rPr lang="en-US" sz="2400" dirty="0" err="1"/>
              <a:t>pengaturan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tertulis</a:t>
            </a:r>
            <a:r>
              <a:rPr lang="en-US" sz="2400" dirty="0"/>
              <a:t> </a:t>
            </a:r>
            <a:r>
              <a:rPr lang="en-US" sz="2400" dirty="0" err="1"/>
              <a:t>mengenai</a:t>
            </a:r>
            <a:r>
              <a:rPr lang="en-US" sz="2400" dirty="0"/>
              <a:t> </a:t>
            </a:r>
            <a:r>
              <a:rPr lang="en-US" sz="2400" dirty="0" err="1"/>
              <a:t>hierarki</a:t>
            </a:r>
            <a:r>
              <a:rPr lang="en-US" sz="2400" dirty="0"/>
              <a:t> </a:t>
            </a:r>
            <a:r>
              <a:rPr lang="en-US" sz="2400" dirty="0" err="1"/>
              <a:t>peraturan</a:t>
            </a:r>
            <a:r>
              <a:rPr lang="en-US" sz="2400" dirty="0"/>
              <a:t> </a:t>
            </a:r>
            <a:r>
              <a:rPr lang="en-US" sz="2400" dirty="0" err="1"/>
              <a:t>perundang-undangan</a:t>
            </a:r>
            <a:r>
              <a:rPr lang="en-US" sz="2400" dirty="0"/>
              <a:t> di </a:t>
            </a:r>
            <a:r>
              <a:rPr lang="en-US" sz="2400" dirty="0" err="1"/>
              <a:t>tahun</a:t>
            </a:r>
            <a:r>
              <a:rPr lang="en-US" sz="2400" dirty="0"/>
              <a:t> 1966 </a:t>
            </a:r>
            <a:r>
              <a:rPr lang="en-US" sz="2400" dirty="0" err="1"/>
              <a:t>melalui</a:t>
            </a:r>
            <a:r>
              <a:rPr lang="en-US" sz="2400" dirty="0"/>
              <a:t> Tap MPRS No. XX/MPRS/1966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susunan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 :</a:t>
            </a:r>
          </a:p>
          <a:p>
            <a:pPr lvl="0" algn="just"/>
            <a:r>
              <a:rPr lang="en-US" sz="2400" dirty="0"/>
              <a:t>UUD 1945..</a:t>
            </a:r>
          </a:p>
          <a:p>
            <a:pPr lvl="0" algn="just"/>
            <a:r>
              <a:rPr lang="en-US" sz="2400" dirty="0" err="1"/>
              <a:t>Ketetapan</a:t>
            </a:r>
            <a:r>
              <a:rPr lang="en-US" sz="2400" dirty="0"/>
              <a:t> MPRS/MPR.</a:t>
            </a:r>
          </a:p>
          <a:p>
            <a:pPr lvl="0" algn="just"/>
            <a:r>
              <a:rPr lang="en-US" sz="2400" dirty="0" err="1"/>
              <a:t>Undang-undang</a:t>
            </a:r>
            <a:r>
              <a:rPr lang="en-US" sz="2400" dirty="0"/>
              <a:t>/</a:t>
            </a:r>
            <a:r>
              <a:rPr lang="en-US" sz="2400" dirty="0" err="1"/>
              <a:t>Peraturan</a:t>
            </a:r>
            <a:r>
              <a:rPr lang="en-US" sz="2400" dirty="0"/>
              <a:t> </a:t>
            </a:r>
            <a:r>
              <a:rPr lang="en-US" sz="2400" dirty="0" err="1"/>
              <a:t>Pemerintah</a:t>
            </a:r>
            <a:r>
              <a:rPr lang="en-US" sz="2400" dirty="0"/>
              <a:t> </a:t>
            </a:r>
            <a:r>
              <a:rPr lang="en-US" sz="2400" dirty="0" err="1"/>
              <a:t>Pengganti</a:t>
            </a:r>
            <a:r>
              <a:rPr lang="en-US" sz="2400" dirty="0"/>
              <a:t> </a:t>
            </a:r>
            <a:r>
              <a:rPr lang="en-US" sz="2400" dirty="0" err="1"/>
              <a:t>Undang-undang</a:t>
            </a:r>
            <a:r>
              <a:rPr lang="en-US" sz="2400" dirty="0"/>
              <a:t>.</a:t>
            </a:r>
          </a:p>
          <a:p>
            <a:pPr lvl="0" algn="just"/>
            <a:r>
              <a:rPr lang="en-US" sz="2400" dirty="0" err="1"/>
              <a:t>Peraturan</a:t>
            </a:r>
            <a:r>
              <a:rPr lang="en-US" sz="2400" dirty="0"/>
              <a:t> </a:t>
            </a:r>
            <a:r>
              <a:rPr lang="en-US" sz="2400" dirty="0" err="1"/>
              <a:t>Pemerintah</a:t>
            </a:r>
            <a:r>
              <a:rPr lang="en-US" sz="2400" dirty="0"/>
              <a:t>.</a:t>
            </a:r>
          </a:p>
          <a:p>
            <a:pPr lvl="0" algn="just"/>
            <a:r>
              <a:rPr lang="en-US" sz="2400" dirty="0" err="1"/>
              <a:t>Keputusan</a:t>
            </a:r>
            <a:r>
              <a:rPr lang="en-US" sz="2400" dirty="0"/>
              <a:t> </a:t>
            </a:r>
            <a:r>
              <a:rPr lang="en-US" sz="2400" dirty="0" err="1"/>
              <a:t>Presiden</a:t>
            </a:r>
            <a:r>
              <a:rPr lang="en-US" sz="2400" dirty="0"/>
              <a:t>.</a:t>
            </a:r>
          </a:p>
          <a:p>
            <a:pPr lvl="0" algn="just"/>
            <a:r>
              <a:rPr lang="en-US" sz="2400" dirty="0" err="1"/>
              <a:t>Peraturan-peraturan</a:t>
            </a:r>
            <a:r>
              <a:rPr lang="en-US" sz="2400" dirty="0"/>
              <a:t> </a:t>
            </a:r>
            <a:r>
              <a:rPr lang="en-US" sz="2400" dirty="0" err="1"/>
              <a:t>Pelaksanan</a:t>
            </a:r>
            <a:r>
              <a:rPr lang="en-US" sz="2400" dirty="0"/>
              <a:t> </a:t>
            </a:r>
            <a:r>
              <a:rPr lang="en-US" sz="2400" dirty="0" err="1"/>
              <a:t>lainnya</a:t>
            </a:r>
            <a:r>
              <a:rPr lang="en-US" sz="2400" dirty="0"/>
              <a:t>,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dirty="0" err="1"/>
              <a:t>Peraturan</a:t>
            </a:r>
            <a:r>
              <a:rPr lang="en-US" sz="2400" dirty="0"/>
              <a:t> </a:t>
            </a:r>
            <a:r>
              <a:rPr lang="en-US" sz="2400" dirty="0" err="1"/>
              <a:t>Menteri</a:t>
            </a:r>
            <a:r>
              <a:rPr lang="en-US" sz="2400" dirty="0"/>
              <a:t>, </a:t>
            </a:r>
            <a:r>
              <a:rPr lang="en-US" sz="2400" dirty="0" err="1"/>
              <a:t>Instruksi</a:t>
            </a:r>
            <a:r>
              <a:rPr lang="en-US" sz="2400" dirty="0"/>
              <a:t> </a:t>
            </a:r>
            <a:r>
              <a:rPr lang="en-US" sz="2400" dirty="0" err="1"/>
              <a:t>Menteri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lain-</a:t>
            </a:r>
            <a:r>
              <a:rPr lang="en-US" sz="2400" dirty="0" err="1"/>
              <a:t>lainnya</a:t>
            </a:r>
            <a:r>
              <a:rPr lang="en-US" sz="2400" dirty="0"/>
              <a:t>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61F04-45DD-4B07-83F2-E39AFF48FD30}" type="datetime1">
              <a:rPr lang="en-US" smtClean="0"/>
              <a:t>4/12/2018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Materi Kewarganegaraan, </a:t>
            </a:r>
            <a:endParaRPr lang="en-US" dirty="0" smtClean="0"/>
          </a:p>
          <a:p>
            <a:r>
              <a:rPr lang="pl-PL" dirty="0" smtClean="0"/>
              <a:t>By </a:t>
            </a:r>
            <a:r>
              <a:rPr lang="pl-PL" dirty="0" smtClean="0"/>
              <a:t>Tatik Rohmawati, S.IP.,M.Si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598235" y="526556"/>
            <a:ext cx="77835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HIERARKI PERATURAN PERUNDANG-UNDANGAN DI INDONESIA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29252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range Waves">
  <a:themeElements>
    <a:clrScheme name="Orange Wa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C73109"/>
      </a:accent1>
      <a:accent2>
        <a:srgbClr val="FF5050"/>
      </a:accent2>
      <a:accent3>
        <a:srgbClr val="FFFFFF"/>
      </a:accent3>
      <a:accent4>
        <a:srgbClr val="000000"/>
      </a:accent4>
      <a:accent5>
        <a:srgbClr val="E0ADAA"/>
      </a:accent5>
      <a:accent6>
        <a:srgbClr val="E74848"/>
      </a:accent6>
      <a:hlink>
        <a:srgbClr val="4D4D4D"/>
      </a:hlink>
      <a:folHlink>
        <a:srgbClr val="777777"/>
      </a:folHlink>
    </a:clrScheme>
    <a:fontScheme name="Orange Wa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Orange Wa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ange Wa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ange Wa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ange Wa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ange Wa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ange Wa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C73109"/>
        </a:accent1>
        <a:accent2>
          <a:srgbClr val="FF5050"/>
        </a:accent2>
        <a:accent3>
          <a:srgbClr val="FFFFFF"/>
        </a:accent3>
        <a:accent4>
          <a:srgbClr val="000000"/>
        </a:accent4>
        <a:accent5>
          <a:srgbClr val="E0ADAA"/>
        </a:accent5>
        <a:accent6>
          <a:srgbClr val="E74848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985</Words>
  <Application>Microsoft Office PowerPoint</Application>
  <PresentationFormat>Custom</PresentationFormat>
  <Paragraphs>123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Orange Waves</vt:lpstr>
      <vt:lpstr>NEGARA DAN KONSTITUSI</vt:lpstr>
      <vt:lpstr>PENGERTIAN</vt:lpstr>
      <vt:lpstr>PENGERTIAN (LANJUTAN)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ALHAMDULILLAH…..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PEMBANGUNAN NASIONAL MASA ORDE BARU</dc:title>
  <dc:creator>Alvio</dc:creator>
  <cp:lastModifiedBy>user</cp:lastModifiedBy>
  <cp:revision>13</cp:revision>
  <dcterms:created xsi:type="dcterms:W3CDTF">2017-04-18T16:29:23Z</dcterms:created>
  <dcterms:modified xsi:type="dcterms:W3CDTF">2018-04-12T04:51:09Z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1033-10.2.0.5811</vt:lpwstr>
  </property>
</Properties>
</file>