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73" r:id="rId3"/>
    <p:sldId id="297" r:id="rId4"/>
    <p:sldId id="294" r:id="rId5"/>
    <p:sldId id="292" r:id="rId6"/>
    <p:sldId id="274" r:id="rId7"/>
    <p:sldId id="295" r:id="rId8"/>
    <p:sldId id="293" r:id="rId9"/>
    <p:sldId id="287" r:id="rId10"/>
    <p:sldId id="288" r:id="rId11"/>
    <p:sldId id="275" r:id="rId12"/>
    <p:sldId id="276" r:id="rId13"/>
    <p:sldId id="277" r:id="rId14"/>
    <p:sldId id="278" r:id="rId15"/>
    <p:sldId id="298" r:id="rId16"/>
    <p:sldId id="281" r:id="rId17"/>
    <p:sldId id="289" r:id="rId18"/>
    <p:sldId id="296" r:id="rId19"/>
    <p:sldId id="284" r:id="rId2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FC2FA5-7BB9-4223-A3BD-8212E5E3EA8F}" type="slidenum">
              <a:rPr lang="id-ID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27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900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0081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5836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5151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8246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5267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AED39-2734-46EE-BBD6-56D44B621FD6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60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4/12/2018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4/12/2018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4/12/2018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4/12/2018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pointstyle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4870451" y="6237288"/>
            <a:ext cx="2278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3"/>
              </a:rPr>
              <a:t>Powerpoint Templates</a:t>
            </a:r>
            <a:endParaRPr lang="fr-FR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979612" y="3505200"/>
            <a:ext cx="7201048" cy="116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0" tIns="180000" rIns="180000" bIns="180000">
            <a:spAutoFit/>
          </a:bodyPr>
          <a:lstStyle/>
          <a:p>
            <a:r>
              <a:rPr lang="id-ID" sz="3200" b="1" dirty="0">
                <a:latin typeface="Verdana" pitchFamily="34" charset="0"/>
              </a:rPr>
              <a:t>Sistem Persamaan Linear</a:t>
            </a:r>
            <a:endParaRPr lang="fr-FR" sz="3200" b="1" dirty="0">
              <a:latin typeface="Verdana" pitchFamily="34" charset="0"/>
            </a:endParaRPr>
          </a:p>
          <a:p>
            <a:r>
              <a:rPr lang="id-ID" sz="2000" b="1" i="1" dirty="0">
                <a:latin typeface="Verdana" pitchFamily="34" charset="0"/>
              </a:rPr>
              <a:t>Metode Eliminasi Gauss</a:t>
            </a:r>
            <a:endParaRPr lang="fr-FR" sz="2000" i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979612" y="3062576"/>
            <a:ext cx="2826400" cy="732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0" tIns="180000" rIns="180000" bIns="180000">
            <a:spAutoFit/>
          </a:bodyPr>
          <a:lstStyle/>
          <a:p>
            <a:r>
              <a:rPr lang="en-US" sz="2400" dirty="0" err="1">
                <a:latin typeface="Verdana" pitchFamily="34" charset="0"/>
              </a:rPr>
              <a:t>Pertemuan</a:t>
            </a:r>
            <a:r>
              <a:rPr lang="en-US" sz="2400" dirty="0">
                <a:latin typeface="Verdana" pitchFamily="34" charset="0"/>
              </a:rPr>
              <a:t> 5</a:t>
            </a:r>
            <a:endParaRPr lang="fr-FR" sz="2400" i="1" dirty="0"/>
          </a:p>
        </p:txBody>
      </p:sp>
      <p:pic>
        <p:nvPicPr>
          <p:cNvPr id="1026" name="Picture 2" descr="Image result for Linear equation syste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012" y="2667000"/>
            <a:ext cx="4107800" cy="410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unikom.GIF">
            <a:extLst>
              <a:ext uri="{FF2B5EF4-FFF2-40B4-BE49-F238E27FC236}">
                <a16:creationId xmlns="" xmlns:a16="http://schemas.microsoft.com/office/drawing/2014/main" id="{8ABA1A92-E243-4DBE-A3F6-C43E58079D42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209212" y="533400"/>
            <a:ext cx="1140468" cy="110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2" y="116632"/>
            <a:ext cx="8229600" cy="720080"/>
          </a:xfrm>
        </p:spPr>
        <p:txBody>
          <a:bodyPr/>
          <a:lstStyle/>
          <a:p>
            <a:r>
              <a:rPr lang="id-ID" dirty="0"/>
              <a:t>Metode Eliminasi Gauss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5940" y="836712"/>
            <a:ext cx="7920880" cy="1252736"/>
          </a:xfrm>
        </p:spPr>
        <p:txBody>
          <a:bodyPr/>
          <a:lstStyle/>
          <a:p>
            <a:r>
              <a:rPr lang="id-ID" dirty="0"/>
              <a:t>Penyelesaian SPL dengan metode eliminasi Gauss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819028"/>
              </p:ext>
            </p:extLst>
          </p:nvPr>
        </p:nvGraphicFramePr>
        <p:xfrm>
          <a:off x="2146300" y="5028738"/>
          <a:ext cx="7453312" cy="1575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Equation" r:id="rId4" imgW="3111480" imgH="660240" progId="Equation.DSMT4">
                  <p:embed/>
                </p:oleObj>
              </mc:Choice>
              <mc:Fallback>
                <p:oleObj name="Equation" r:id="rId4" imgW="3111480" imgH="660240" progId="Equation.DSMT4">
                  <p:embed/>
                  <p:pic>
                    <p:nvPicPr>
                      <p:cNvPr id="368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5028738"/>
                        <a:ext cx="7453312" cy="157526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998340" y="4581128"/>
            <a:ext cx="8229600" cy="676672"/>
          </a:xfrm>
          <a:prstGeom prst="rect">
            <a:avLst/>
          </a:prstGeom>
        </p:spPr>
        <p:txBody>
          <a:bodyPr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id-ID" sz="3200" kern="0" dirty="0"/>
              <a:t>Substitusi Balik</a:t>
            </a:r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378042"/>
              </p:ext>
            </p:extLst>
          </p:nvPr>
        </p:nvGraphicFramePr>
        <p:xfrm>
          <a:off x="2403947" y="1630364"/>
          <a:ext cx="7043266" cy="2865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quation" r:id="rId6" imgW="2933640" imgH="1193760" progId="Equation.DSMT4">
                  <p:embed/>
                </p:oleObj>
              </mc:Choice>
              <mc:Fallback>
                <p:oleObj name="Equation" r:id="rId6" imgW="2933640" imgH="1193760" progId="Equation.DSMT4">
                  <p:embed/>
                  <p:pic>
                    <p:nvPicPr>
                      <p:cNvPr id="368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947" y="1630364"/>
                        <a:ext cx="7043266" cy="28652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34372" y="4869160"/>
          <a:ext cx="2232248" cy="669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Equation" r:id="rId8" imgW="634680" imgH="190440" progId="Equation.DSMT4">
                  <p:embed/>
                </p:oleObj>
              </mc:Choice>
              <mc:Fallback>
                <p:oleObj name="Equation" r:id="rId8" imgW="634680" imgH="190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372" y="4869160"/>
                        <a:ext cx="2232248" cy="669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709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Selesaikan SPL Berikut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901310"/>
              </p:ext>
            </p:extLst>
          </p:nvPr>
        </p:nvGraphicFramePr>
        <p:xfrm>
          <a:off x="1593436" y="2478914"/>
          <a:ext cx="3962400" cy="1900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3" imgW="1244520" imgH="596880" progId="Equation.DSMT4">
                  <p:embed/>
                </p:oleObj>
              </mc:Choice>
              <mc:Fallback>
                <p:oleObj name="Equation" r:id="rId3" imgW="1244520" imgH="5968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436" y="2478914"/>
                        <a:ext cx="3962400" cy="19001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id="{E3B16147-F5E4-4888-A50F-704D057E5759}"/>
                  </a:ext>
                </a:extLst>
              </p:cNvPr>
              <p:cNvSpPr/>
              <p:nvPr/>
            </p:nvSpPr>
            <p:spPr>
              <a:xfrm>
                <a:off x="5484812" y="2234378"/>
                <a:ext cx="3210623" cy="2389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d-ID" sz="36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nor/>
                              </m:rPr>
                              <a:rPr lang="id-ID" sz="3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   </m:t>
                            </m:r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=4</m:t>
                            </m:r>
                            <m:r>
                              <m:rPr>
                                <m:nor/>
                              </m:rPr>
                              <a:rPr lang="id-ID" sz="3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id-ID" sz="3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=−7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id-ID" sz="3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+13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=13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id-ID" sz="3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                         </m:t>
                            </m:r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−13</m:t>
                            </m:r>
                            <m:sSub>
                              <m:sSubPr>
                                <m:ctrlP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sz="3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sz="3600" i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id-ID" sz="36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=−13</m:t>
                            </m:r>
                          </m:e>
                        </m:mr>
                      </m:m>
                    </m:oMath>
                  </m:oMathPara>
                </a14:m>
                <a:endParaRPr lang="id-ID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3B16147-F5E4-4888-A50F-704D057E57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812" y="2234378"/>
                <a:ext cx="3210623" cy="2389244"/>
              </a:xfrm>
              <a:prstGeom prst="rect">
                <a:avLst/>
              </a:prstGeom>
              <a:blipFill>
                <a:blip r:embed="rId5"/>
                <a:stretch>
                  <a:fillRect r="-747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29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Operasi Baris Elementer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d-ID" sz="3200" dirty="0"/>
              <a:t>Pertukaran baris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/>
              <a:t>Penskalaan baris (perkalian baris)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/>
              <a:t>Penjumlahan baris dengan kelipatan baris lain</a:t>
            </a:r>
          </a:p>
          <a:p>
            <a:pPr>
              <a:buNone/>
            </a:pPr>
            <a:r>
              <a:rPr lang="id-ID" sz="3200" dirty="0"/>
              <a:t>Metode Eliminasi Gauss Naif : menggunakan hanya operasi c)</a:t>
            </a:r>
          </a:p>
          <a:p>
            <a:pPr>
              <a:buNone/>
            </a:pPr>
            <a:r>
              <a:rPr lang="id-ID" sz="3200" dirty="0"/>
              <a:t>Metode Gauss yang diperbaiki : menggunakan langkah a),b),c) </a:t>
            </a:r>
          </a:p>
          <a:p>
            <a:pPr>
              <a:buNone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56307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92524"/>
          </a:xfrm>
        </p:spPr>
        <p:txBody>
          <a:bodyPr/>
          <a:lstStyle/>
          <a:p>
            <a:r>
              <a:rPr lang="id-ID" dirty="0"/>
              <a:t>Contoh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268761"/>
            <a:ext cx="8229600" cy="4525963"/>
          </a:xfrm>
        </p:spPr>
        <p:txBody>
          <a:bodyPr/>
          <a:lstStyle/>
          <a:p>
            <a:r>
              <a:rPr lang="id-ID" dirty="0"/>
              <a:t>Gunakan metode eliminasi Gauss naif untuk menyelesaikan SPL berikut :</a:t>
            </a:r>
          </a:p>
          <a:p>
            <a:pPr>
              <a:buNone/>
            </a:pPr>
            <a:r>
              <a:rPr lang="en-US" smtClean="0"/>
              <a:t>a. 					c. 	</a:t>
            </a:r>
            <a:endParaRPr lang="id-ID" dirty="0"/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/>
              <a:t> </a:t>
            </a:r>
          </a:p>
          <a:p>
            <a:pPr marL="0" indent="0">
              <a:buNone/>
            </a:pPr>
            <a:r>
              <a:rPr lang="en-US" smtClean="0"/>
              <a:t>b. </a:t>
            </a:r>
            <a:endParaRPr lang="en-US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120839"/>
              </p:ext>
            </p:extLst>
          </p:nvPr>
        </p:nvGraphicFramePr>
        <p:xfrm>
          <a:off x="2513012" y="2145459"/>
          <a:ext cx="3114675" cy="172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Equation" r:id="rId4" imgW="1231560" imgH="685800" progId="Equation.DSMT4">
                  <p:embed/>
                </p:oleObj>
              </mc:Choice>
              <mc:Fallback>
                <p:oleObj name="Equation" r:id="rId4" imgW="1231560" imgH="685800" progId="Equation.DSMT4">
                  <p:embed/>
                  <p:pic>
                    <p:nvPicPr>
                      <p:cNvPr id="38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3012" y="2145459"/>
                        <a:ext cx="3114675" cy="172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370538"/>
              </p:ext>
            </p:extLst>
          </p:nvPr>
        </p:nvGraphicFramePr>
        <p:xfrm>
          <a:off x="7008812" y="2136494"/>
          <a:ext cx="2921000" cy="172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Equation" r:id="rId6" imgW="1155600" imgH="685800" progId="Equation.DSMT4">
                  <p:embed/>
                </p:oleObj>
              </mc:Choice>
              <mc:Fallback>
                <p:oleObj name="Equation" r:id="rId6" imgW="1155600" imgH="685800" progId="Equation.DSMT4">
                  <p:embed/>
                  <p:pic>
                    <p:nvPicPr>
                      <p:cNvPr id="389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2" y="2136494"/>
                        <a:ext cx="2921000" cy="172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60348"/>
              </p:ext>
            </p:extLst>
          </p:nvPr>
        </p:nvGraphicFramePr>
        <p:xfrm>
          <a:off x="2335587" y="4038600"/>
          <a:ext cx="3454026" cy="215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Equation" r:id="rId8" imgW="1460160" imgH="914400" progId="Equation.DSMT4">
                  <p:embed/>
                </p:oleObj>
              </mc:Choice>
              <mc:Fallback>
                <p:oleObj name="Equation" r:id="rId8" imgW="1460160" imgH="914400" progId="Equation.DSMT4">
                  <p:embed/>
                  <p:pic>
                    <p:nvPicPr>
                      <p:cNvPr id="38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587" y="4038600"/>
                        <a:ext cx="3454026" cy="21517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2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Solusi (a)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endParaRPr lang="en-US" b="0" i="0" smtClean="0">
                  <a:latin typeface="Cambria Math" panose="02040503050406030204" pitchFamily="18" charset="0"/>
                </a:endParaRPr>
              </a:p>
              <a:p>
                <a:endParaRPr lang="en-US" smtClean="0">
                  <a:latin typeface="Cambria Math" panose="02040503050406030204" pitchFamily="18" charset="0"/>
                </a:endParaRPr>
              </a:p>
              <a:p>
                <a:endParaRPr lang="en-US">
                  <a:latin typeface="Cambria Math" panose="02040503050406030204" pitchFamily="18" charset="0"/>
                </a:endParaRPr>
              </a:p>
              <a:p>
                <a:endParaRPr lang="en-US" b="0" i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|"/>
                        <m:ctrlPr>
                          <a:rPr lang="en-US" sz="24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smtClean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mr>
                    </m:m>
                    <m:r>
                      <a:rPr lang="en-US" sz="18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smtClean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800" b="0" smtClean="0"/>
              </a:p>
              <a:p>
                <a:endParaRPr lang="en-US" sz="2400" b="0" i="1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smtClean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</m:e>
                          </m:mr>
                        </m:m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smtClean="0"/>
              </a:p>
              <a:p>
                <a:endParaRPr lang="en-US" sz="2400" smtClean="0"/>
              </a:p>
              <a:p>
                <a:r>
                  <a:rPr lang="en-US" sz="2400" smtClean="0"/>
                  <a:t>Selanjutnya, selesaikan dengan metode balik</a:t>
                </a:r>
                <a:endParaRPr lang="en-US" sz="240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364828"/>
              </p:ext>
            </p:extLst>
          </p:nvPr>
        </p:nvGraphicFramePr>
        <p:xfrm>
          <a:off x="1979612" y="1600200"/>
          <a:ext cx="233815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4" imgW="1231560" imgH="685800" progId="Equation.DSMT4">
                  <p:embed/>
                </p:oleObj>
              </mc:Choice>
              <mc:Fallback>
                <p:oleObj name="Equation" r:id="rId4" imgW="1231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2" y="1600200"/>
                        <a:ext cx="2338155" cy="129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07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Metode Eliminasi Gauss yang diperbaiki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700809"/>
            <a:ext cx="8229600" cy="4425355"/>
          </a:xfrm>
        </p:spPr>
        <p:txBody>
          <a:bodyPr/>
          <a:lstStyle/>
          <a:p>
            <a:r>
              <a:rPr lang="id-ID" dirty="0"/>
              <a:t>Pivoting sebagian: Untuk menentukan Pivot pada baris ke – k dan kolom ke – p dipilih semua elemen pada kolom p yang mempunyai nilai mutlak terbesar, lalu pertukarkan baris tersebut. </a:t>
            </a:r>
          </a:p>
          <a:p>
            <a:r>
              <a:rPr lang="id-ID" dirty="0"/>
              <a:t>Penskalaan/menormalkan baris : membagi tiap baris dengan nilai mutlak terbesar ruas kiri. </a:t>
            </a:r>
          </a:p>
        </p:txBody>
      </p:sp>
    </p:spTree>
    <p:extLst>
      <p:ext uri="{BB962C8B-B14F-4D97-AF65-F5344CB8AC3E}">
        <p14:creationId xmlns:p14="http://schemas.microsoft.com/office/powerpoint/2010/main" val="309079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Pivoting Sebagian</a:t>
            </a:r>
          </a:p>
        </p:txBody>
      </p:sp>
      <p:sp>
        <p:nvSpPr>
          <p:cNvPr id="5" name="Rectangle 4"/>
          <p:cNvSpPr/>
          <p:nvPr/>
        </p:nvSpPr>
        <p:spPr>
          <a:xfrm>
            <a:off x="5014292" y="2636912"/>
            <a:ext cx="864096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78188" y="1628800"/>
          <a:ext cx="4320480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Equation" r:id="rId3" imgW="977760" imgH="977760" progId="Equation.DSMT4">
                  <p:embed/>
                </p:oleObj>
              </mc:Choice>
              <mc:Fallback>
                <p:oleObj name="Equation" r:id="rId3" imgW="977760" imgH="97776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188" y="1628800"/>
                        <a:ext cx="4320480" cy="4320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>
            <a:off x="3718148" y="3284984"/>
            <a:ext cx="129614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45940" y="2060848"/>
            <a:ext cx="18722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Cari |x| terbesar, lalu pertukarkan barisnya dengan baris ke-2</a:t>
            </a:r>
          </a:p>
        </p:txBody>
      </p:sp>
    </p:spTree>
    <p:extLst>
      <p:ext uri="{BB962C8B-B14F-4D97-AF65-F5344CB8AC3E}">
        <p14:creationId xmlns:p14="http://schemas.microsoft.com/office/powerpoint/2010/main" val="5738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F2B320-8D4C-469E-93B5-39201001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9ED528-7E5C-43A3-9F85-5AB6779D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pivoting</a:t>
            </a:r>
            <a:endParaRPr lang="id-ID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="" xmlns:a16="http://schemas.microsoft.com/office/drawing/2014/main" id="{B4BAF049-CB14-48DD-AEB6-09803719D7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67890"/>
              </p:ext>
            </p:extLst>
          </p:nvPr>
        </p:nvGraphicFramePr>
        <p:xfrm>
          <a:off x="4418012" y="2590800"/>
          <a:ext cx="3352800" cy="1980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3" imgW="1155600" imgH="685800" progId="Equation.DSMT4">
                  <p:embed/>
                </p:oleObj>
              </mc:Choice>
              <mc:Fallback>
                <p:oleObj name="Equation" r:id="rId3" imgW="1155600" imgH="685800" progId="Equation.DSMT4">
                  <p:embed/>
                  <p:pic>
                    <p:nvPicPr>
                      <p:cNvPr id="389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8012" y="2590800"/>
                        <a:ext cx="3352800" cy="19807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23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12800"/>
          </a:xfrm>
        </p:spPr>
        <p:txBody>
          <a:bodyPr/>
          <a:lstStyle/>
          <a:p>
            <a:r>
              <a:rPr lang="id-ID" sz="4400" dirty="0"/>
              <a:t>Kemungkinan</a:t>
            </a:r>
            <a:r>
              <a:rPr lang="id-ID" dirty="0"/>
              <a:t> Solusi SPL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447800"/>
            <a:ext cx="2818656" cy="4525963"/>
          </a:xfrm>
        </p:spPr>
        <p:txBody>
          <a:bodyPr>
            <a:normAutofit lnSpcReduction="10000"/>
          </a:bodyPr>
          <a:lstStyle/>
          <a:p>
            <a:r>
              <a:rPr lang="id-ID" dirty="0"/>
              <a:t>Mempunyai solusi unik/tunggal</a:t>
            </a:r>
            <a:endParaRPr lang="en-US" dirty="0"/>
          </a:p>
          <a:p>
            <a:endParaRPr lang="id-ID" dirty="0"/>
          </a:p>
          <a:p>
            <a:r>
              <a:rPr lang="id-ID" dirty="0"/>
              <a:t>Punya banyak solusi</a:t>
            </a:r>
            <a:endParaRPr lang="en-US" dirty="0"/>
          </a:p>
          <a:p>
            <a:endParaRPr lang="id-ID" dirty="0"/>
          </a:p>
          <a:p>
            <a:r>
              <a:rPr lang="id-ID" dirty="0"/>
              <a:t>Tidak ada solusi sama sekali</a:t>
            </a: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4870276" y="1268761"/>
          <a:ext cx="4248472" cy="15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Equation" r:id="rId4" imgW="1981080" imgH="736560" progId="Equation.DSMT4">
                  <p:embed/>
                </p:oleObj>
              </mc:Choice>
              <mc:Fallback>
                <p:oleObj name="Equation" r:id="rId4" imgW="1981080" imgH="736560" progId="Equation.DSMT4">
                  <p:embed/>
                  <p:pic>
                    <p:nvPicPr>
                      <p:cNvPr id="399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276" y="1268761"/>
                        <a:ext cx="4248472" cy="15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4683126" y="2852739"/>
          <a:ext cx="476567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6" imgW="2222280" imgH="736560" progId="Equation.DSMT4">
                  <p:embed/>
                </p:oleObj>
              </mc:Choice>
              <mc:Fallback>
                <p:oleObj name="Equation" r:id="rId6" imgW="2222280" imgH="736560" progId="Equation.DSMT4">
                  <p:embed/>
                  <p:pic>
                    <p:nvPicPr>
                      <p:cNvPr id="399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26" y="2852739"/>
                        <a:ext cx="4765675" cy="157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4683126" y="4437064"/>
          <a:ext cx="476567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8" imgW="2222280" imgH="736560" progId="Equation.DSMT4">
                  <p:embed/>
                </p:oleObj>
              </mc:Choice>
              <mc:Fallback>
                <p:oleObj name="Equation" r:id="rId8" imgW="2222280" imgH="736560" progId="Equation.DSMT4">
                  <p:embed/>
                  <p:pic>
                    <p:nvPicPr>
                      <p:cNvPr id="399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26" y="4437064"/>
                        <a:ext cx="4765675" cy="157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174532" y="3861048"/>
            <a:ext cx="2160240" cy="432048"/>
          </a:xfrm>
          <a:prstGeom prst="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7174532" y="5445224"/>
            <a:ext cx="2160240" cy="432048"/>
          </a:xfrm>
          <a:prstGeom prst="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548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8991599" cy="2362199"/>
          </a:xfrm>
        </p:spPr>
        <p:txBody>
          <a:bodyPr>
            <a:normAutofit/>
          </a:bodyPr>
          <a:lstStyle/>
          <a:p>
            <a:r>
              <a:rPr lang="en-US" sz="3600" smtClean="0"/>
              <a:t>Jika sejumlah persamaan harus diselesaikan secara bersamaan/simultan</a:t>
            </a:r>
            <a:endParaRPr lang="en-US" sz="360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SISTEM PERSAMAAN LINIER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1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4817D1-C116-4D2E-8521-813FBEF1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Linear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DD6CDD-84B1-4F54-884F-A903CF4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981200"/>
            <a:ext cx="9782801" cy="4572000"/>
          </a:xfrm>
        </p:spPr>
        <p:txBody>
          <a:bodyPr>
            <a:normAutofit/>
          </a:bodyPr>
          <a:lstStyle/>
          <a:p>
            <a:r>
              <a:rPr lang="en-US" sz="3200" dirty="0" err="1"/>
              <a:t>Penentuan</a:t>
            </a:r>
            <a:r>
              <a:rPr lang="en-US" sz="3200" dirty="0"/>
              <a:t> </a:t>
            </a:r>
            <a:r>
              <a:rPr lang="en-US" sz="3200" dirty="0" err="1"/>
              <a:t>besarnya</a:t>
            </a:r>
            <a:r>
              <a:rPr lang="en-US" sz="3200" dirty="0"/>
              <a:t> </a:t>
            </a:r>
            <a:r>
              <a:rPr lang="en-US" sz="3200" dirty="0" err="1"/>
              <a:t>kuat</a:t>
            </a:r>
            <a:r>
              <a:rPr lang="en-US" sz="3200" dirty="0"/>
              <a:t> </a:t>
            </a:r>
            <a:r>
              <a:rPr lang="en-US" sz="3200" dirty="0" err="1"/>
              <a:t>arus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aliran</a:t>
            </a:r>
            <a:r>
              <a:rPr lang="en-US" sz="3200" dirty="0"/>
              <a:t> </a:t>
            </a:r>
            <a:r>
              <a:rPr lang="en-US" sz="3200" dirty="0" err="1"/>
              <a:t>listrik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jaringan</a:t>
            </a:r>
            <a:r>
              <a:rPr lang="en-US" sz="3200" dirty="0"/>
              <a:t> </a:t>
            </a:r>
            <a:r>
              <a:rPr lang="en-US" sz="3200" dirty="0" err="1"/>
              <a:t>listrik</a:t>
            </a:r>
            <a:endParaRPr lang="en-US" sz="3200" dirty="0"/>
          </a:p>
          <a:p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banyaknya</a:t>
            </a:r>
            <a:r>
              <a:rPr lang="en-US" sz="3200" dirty="0"/>
              <a:t> </a:t>
            </a:r>
            <a:r>
              <a:rPr lang="en-US" sz="3200" dirty="0" err="1"/>
              <a:t>arus</a:t>
            </a:r>
            <a:r>
              <a:rPr lang="en-US" sz="3200" dirty="0"/>
              <a:t> </a:t>
            </a:r>
            <a:r>
              <a:rPr lang="en-US" sz="3200" dirty="0" err="1"/>
              <a:t>lalu</a:t>
            </a:r>
            <a:r>
              <a:rPr lang="en-US" sz="3200" dirty="0"/>
              <a:t> </a:t>
            </a:r>
            <a:r>
              <a:rPr lang="en-US" sz="3200" dirty="0" err="1"/>
              <a:t>lintas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perempatan</a:t>
            </a:r>
            <a:r>
              <a:rPr lang="en-US" sz="3200" dirty="0"/>
              <a:t> </a:t>
            </a:r>
            <a:r>
              <a:rPr lang="en-US" sz="3200" dirty="0" err="1"/>
              <a:t>jalan</a:t>
            </a:r>
            <a:r>
              <a:rPr lang="en-US" sz="3200" dirty="0"/>
              <a:t> yang </a:t>
            </a:r>
            <a:r>
              <a:rPr lang="en-US" sz="3200" dirty="0" err="1"/>
              <a:t>sedang</a:t>
            </a:r>
            <a:r>
              <a:rPr lang="en-US" sz="3200" dirty="0"/>
              <a:t> </a:t>
            </a:r>
            <a:r>
              <a:rPr lang="en-US" sz="3200" dirty="0" err="1"/>
              <a:t>diamati</a:t>
            </a:r>
            <a:endParaRPr lang="en-US" sz="3200" dirty="0"/>
          </a:p>
          <a:p>
            <a:r>
              <a:rPr lang="en-US" sz="3200" dirty="0" err="1"/>
              <a:t>Menyelesaikan</a:t>
            </a:r>
            <a:r>
              <a:rPr lang="en-US" sz="3200" dirty="0"/>
              <a:t> model </a:t>
            </a:r>
            <a:r>
              <a:rPr lang="en-US" sz="3200" dirty="0" err="1"/>
              <a:t>ekonomi</a:t>
            </a:r>
            <a:r>
              <a:rPr lang="en-US" sz="3200" dirty="0"/>
              <a:t> </a:t>
            </a:r>
            <a:r>
              <a:rPr lang="en-US" sz="3200" dirty="0" err="1"/>
              <a:t>pertukaran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. 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1019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0F28ED-77A9-408B-AD47-B4B4421B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0ABADF-40AD-43F8-8C91-3256C0EC7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Menjelaskan pengertian sistem persamaan linear serta solusi dari SPL</a:t>
            </a:r>
          </a:p>
          <a:p>
            <a:pPr lvl="0"/>
            <a:r>
              <a:rPr lang="id-ID" dirty="0"/>
              <a:t>Menjelaskan cara merepesentasikan sistem persamaan linear ke dalam bentuk perkalian matriks</a:t>
            </a:r>
          </a:p>
          <a:p>
            <a:pPr lvl="0"/>
            <a:r>
              <a:rPr lang="id-ID" dirty="0"/>
              <a:t>Menggunakan metode Eliminasi Gauss Naive, Gauss yang diperbaiki dan Gauss Jordan untuk mencari solusi dari SPL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1632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id-ID" dirty="0"/>
              <a:t>Sistem Persamaan Linear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695921"/>
              </p:ext>
            </p:extLst>
          </p:nvPr>
        </p:nvGraphicFramePr>
        <p:xfrm>
          <a:off x="3714750" y="1003300"/>
          <a:ext cx="4437063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4" imgW="1790640" imgH="914400" progId="Equation.DSMT4">
                  <p:embed/>
                </p:oleObj>
              </mc:Choice>
              <mc:Fallback>
                <p:oleObj name="Equation" r:id="rId4" imgW="1790640" imgH="9144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1003300"/>
                        <a:ext cx="4437063" cy="226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244419"/>
              </p:ext>
            </p:extLst>
          </p:nvPr>
        </p:nvGraphicFramePr>
        <p:xfrm>
          <a:off x="2139950" y="3357563"/>
          <a:ext cx="8447088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6" imgW="3340080" imgH="1193760" progId="Equation.DSMT4">
                  <p:embed/>
                </p:oleObj>
              </mc:Choice>
              <mc:Fallback>
                <p:oleObj name="Equation" r:id="rId6" imgW="3340080" imgH="11937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3357563"/>
                        <a:ext cx="8447088" cy="301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729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E1842C-F352-4D63-88B6-234915238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SPL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4F48DC-5488-41AC-95C0-F4A3E7A86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1600200"/>
          </a:xfrm>
        </p:spPr>
        <p:txBody>
          <a:bodyPr/>
          <a:lstStyle/>
          <a:p>
            <a:r>
              <a:rPr lang="en-US" dirty="0" err="1"/>
              <a:t>Tepat</a:t>
            </a:r>
            <a:r>
              <a:rPr lang="en-US" dirty="0"/>
              <a:t> 1 </a:t>
            </a:r>
            <a:r>
              <a:rPr lang="en-US" dirty="0" err="1"/>
              <a:t>solusi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terhingga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C9086C3-928F-420D-8732-F3824D5AD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12" y="3657600"/>
            <a:ext cx="3258279" cy="236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2CD49A8-F701-4B61-A875-1D24965F3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812" y="3657600"/>
            <a:ext cx="3258279" cy="2362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419362E-4DC2-49FE-98E4-0844026F1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491" y="3657600"/>
            <a:ext cx="3503671" cy="23621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B7E0CDB-0918-4B39-80BF-A8E9B0E7CC24}"/>
              </a:ext>
            </a:extLst>
          </p:cNvPr>
          <p:cNvSpPr txBox="1"/>
          <p:nvPr/>
        </p:nvSpPr>
        <p:spPr>
          <a:xfrm>
            <a:off x="4171091" y="6153834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2 variable </a:t>
            </a:r>
            <a:r>
              <a:rPr lang="en-US" dirty="0" err="1"/>
              <a:t>dan</a:t>
            </a:r>
            <a:r>
              <a:rPr lang="en-US" dirty="0"/>
              <a:t> 2 </a:t>
            </a:r>
            <a:r>
              <a:rPr lang="en-US" dirty="0" err="1"/>
              <a:t>persamaan</a:t>
            </a:r>
            <a:r>
              <a:rPr lang="en-US" dirty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8105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id-ID" dirty="0"/>
              <a:t>Sistem Persamaan Linear</a:t>
            </a:r>
            <a:r>
              <a:rPr lang="en-US" dirty="0"/>
              <a:t> A </a:t>
            </a:r>
            <a:r>
              <a:rPr lang="en-US" dirty="0" err="1"/>
              <a:t>nxn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3808412" y="1002771"/>
          <a:ext cx="4248472" cy="2265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4" imgW="1714320" imgH="914400" progId="Equation.DSMT4">
                  <p:embed/>
                </p:oleObj>
              </mc:Choice>
              <mc:Fallback>
                <p:oleObj name="Equation" r:id="rId4" imgW="1714320" imgH="9144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2" y="1002771"/>
                        <a:ext cx="4248472" cy="22658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300288" y="3357563"/>
          <a:ext cx="8124825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6" imgW="3213000" imgH="1193760" progId="Equation.DSMT4">
                  <p:embed/>
                </p:oleObj>
              </mc:Choice>
              <mc:Fallback>
                <p:oleObj name="Equation" r:id="rId6" imgW="3213000" imgH="11937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357563"/>
                        <a:ext cx="8124825" cy="301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58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Substitusi</a:t>
            </a:r>
            <a:r>
              <a:rPr lang="en-US" dirty="0"/>
              <a:t> </a:t>
            </a:r>
            <a:r>
              <a:rPr lang="en-US" dirty="0" err="1"/>
              <a:t>Balik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23948"/>
              </p:ext>
            </p:extLst>
          </p:nvPr>
        </p:nvGraphicFramePr>
        <p:xfrm>
          <a:off x="3158605" y="1501774"/>
          <a:ext cx="5341938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4" name="Equation" r:id="rId3" imgW="1701720" imgH="711000" progId="Equation.DSMT4">
                  <p:embed/>
                </p:oleObj>
              </mc:Choice>
              <mc:Fallback>
                <p:oleObj name="Equation" r:id="rId3" imgW="17017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8605" y="1501774"/>
                        <a:ext cx="5341938" cy="223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894764"/>
              </p:ext>
            </p:extLst>
          </p:nvPr>
        </p:nvGraphicFramePr>
        <p:xfrm>
          <a:off x="1093658" y="3886201"/>
          <a:ext cx="47879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5" name="Equation" r:id="rId5" imgW="1485720" imgH="685800" progId="Equation.DSMT4">
                  <p:embed/>
                </p:oleObj>
              </mc:Choice>
              <mc:Fallback>
                <p:oleObj name="Equation" r:id="rId5" imgW="1485720" imgH="685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3658" y="3886201"/>
                        <a:ext cx="47879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706902"/>
              </p:ext>
            </p:extLst>
          </p:nvPr>
        </p:nvGraphicFramePr>
        <p:xfrm>
          <a:off x="6323012" y="5355392"/>
          <a:ext cx="1508125" cy="12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" name="Equation" r:id="rId7" imgW="533160" imgH="431640" progId="Equation.DSMT4">
                  <p:embed/>
                </p:oleObj>
              </mc:Choice>
              <mc:Fallback>
                <p:oleObj name="Equation" r:id="rId7" imgW="533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23012" y="5355392"/>
                        <a:ext cx="1508125" cy="122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207973"/>
              </p:ext>
            </p:extLst>
          </p:nvPr>
        </p:nvGraphicFramePr>
        <p:xfrm>
          <a:off x="8500543" y="4991101"/>
          <a:ext cx="2586038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7" name="Equation" r:id="rId9" imgW="914400" imgH="431640" progId="Equation.DSMT4">
                  <p:embed/>
                </p:oleObj>
              </mc:Choice>
              <mc:Fallback>
                <p:oleObj name="Equation" r:id="rId9" imgW="914400" imgH="431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500543" y="4991101"/>
                        <a:ext cx="2586038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432232"/>
              </p:ext>
            </p:extLst>
          </p:nvPr>
        </p:nvGraphicFramePr>
        <p:xfrm>
          <a:off x="6170612" y="3708374"/>
          <a:ext cx="402272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8" name="Equation" r:id="rId11" imgW="1422360" imgH="431640" progId="Equation.DSMT4">
                  <p:embed/>
                </p:oleObj>
              </mc:Choice>
              <mc:Fallback>
                <p:oleObj name="Equation" r:id="rId11" imgW="1422360" imgH="431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70612" y="3708374"/>
                        <a:ext cx="4022725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573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en-US" dirty="0" err="1"/>
              <a:t>Substitusi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A 4x4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214633"/>
              </p:ext>
            </p:extLst>
          </p:nvPr>
        </p:nvGraphicFramePr>
        <p:xfrm>
          <a:off x="2660650" y="990600"/>
          <a:ext cx="6338888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3" imgW="2019240" imgH="939600" progId="Equation.DSMT4">
                  <p:embed/>
                </p:oleObj>
              </mc:Choice>
              <mc:Fallback>
                <p:oleObj name="Equation" r:id="rId3" imgW="2019240" imgH="939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0650" y="990600"/>
                        <a:ext cx="6338888" cy="294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255712"/>
              </p:ext>
            </p:extLst>
          </p:nvPr>
        </p:nvGraphicFramePr>
        <p:xfrm>
          <a:off x="2801316" y="3810000"/>
          <a:ext cx="6219825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5" imgW="1930320" imgH="914400" progId="Equation.DSMT4">
                  <p:embed/>
                </p:oleObj>
              </mc:Choice>
              <mc:Fallback>
                <p:oleObj name="Equation" r:id="rId5" imgW="1930320" imgH="914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1316" y="3810000"/>
                        <a:ext cx="6219825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928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0C675A-9AD3-40BB-AC57-0E9EFA3E4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0</TotalTime>
  <Words>300</Words>
  <Application>Microsoft Office PowerPoint</Application>
  <PresentationFormat>Custom</PresentationFormat>
  <Paragraphs>71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Cambria Math</vt:lpstr>
      <vt:lpstr>Euphemia</vt:lpstr>
      <vt:lpstr>Verdana</vt:lpstr>
      <vt:lpstr>Math 16x9</vt:lpstr>
      <vt:lpstr>Equation</vt:lpstr>
      <vt:lpstr>PowerPoint Presentation</vt:lpstr>
      <vt:lpstr>Jika sejumlah persamaan harus diselesaikan secara bersamaan/simultan</vt:lpstr>
      <vt:lpstr>Contoh Penerapan Sistem Persamaan Linear</vt:lpstr>
      <vt:lpstr>Tujuan Pembelajaran</vt:lpstr>
      <vt:lpstr>Sistem Persamaan Linear Secara Umum</vt:lpstr>
      <vt:lpstr>Kemungkinan Solusi dari SPL</vt:lpstr>
      <vt:lpstr>Sistem Persamaan Linear A nxn</vt:lpstr>
      <vt:lpstr>Substitusi Balik</vt:lpstr>
      <vt:lpstr>Substitusi Balik untuk A 4x4</vt:lpstr>
      <vt:lpstr>Metode Eliminasi Gauss</vt:lpstr>
      <vt:lpstr>Selesaikan SPL Berikut </vt:lpstr>
      <vt:lpstr>Operasi Baris Elementer</vt:lpstr>
      <vt:lpstr>Contoh</vt:lpstr>
      <vt:lpstr>Solusi (a)</vt:lpstr>
      <vt:lpstr>Metode Eliminasi Gauss yang diperbaiki</vt:lpstr>
      <vt:lpstr>Pivoting Sebagian</vt:lpstr>
      <vt:lpstr>Latihan </vt:lpstr>
      <vt:lpstr>Kemungkinan Solusi SPL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2017-03-26T05:16:12Z</dcterms:created>
  <dcterms:modified xsi:type="dcterms:W3CDTF">2018-04-12T15:15:23Z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