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B013F0-15EE-44C1-AAB4-BD6BBF3FAFC6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4F-A422-4423-88B9-14F31C1DDE7F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6B10-0BEC-495E-A14D-D1D2E3A954F3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D7370D-4FAB-4B0C-951E-BE0E3AC26141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D773BF-FC4E-4893-9EE9-18956AAEC908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303-B480-4641-BA7F-97852A5E9437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B5E7-E3A7-4C2D-B123-9A72960060D3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A3E896-00C2-488D-906D-05F7205F3A22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23B-14DD-4158-9ED3-C83420C3DE71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3E2E0D-2BCC-4135-B14C-CFD4095D7B4A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F7D6-D6D7-4BE5-BB6E-8BA708278AFD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EC0104-1A12-4029-8CC4-FAF9494B48CB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solidFill>
                  <a:schemeClr val="bg1"/>
                </a:solidFill>
              </a:rPr>
              <a:t>ISTILAH, PENGERTIAN, LANDASAN, DAN 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id-ID" sz="3200" b="1" dirty="0">
                <a:solidFill>
                  <a:schemeClr val="bg1"/>
                </a:solidFill>
              </a:rPr>
              <a:t>ASAS PERUNDANG-UNDANGAN DI INDONESIA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Disampaikan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perkuliahan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ke-3 Mata </a:t>
            </a:r>
            <a:r>
              <a:rPr lang="en-US" sz="2400" b="1" dirty="0" err="1" smtClean="0">
                <a:solidFill>
                  <a:schemeClr val="tx1"/>
                </a:solidFill>
              </a:rPr>
              <a:t>Kuliah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Legislatif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Dosen</a:t>
            </a:r>
            <a:r>
              <a:rPr lang="en-US" sz="2400" b="1" dirty="0" smtClean="0">
                <a:solidFill>
                  <a:schemeClr val="tx1"/>
                </a:solidFill>
              </a:rPr>
              <a:t> :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TATIK ROHMAWATI, </a:t>
            </a:r>
            <a:r>
              <a:rPr lang="en-US" sz="2400" b="1" dirty="0" err="1" smtClean="0">
                <a:solidFill>
                  <a:schemeClr val="tx1"/>
                </a:solidFill>
              </a:rPr>
              <a:t>S.IP.,M.Si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2F-64F2-4F5F-85BC-1058FC0AC6BE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LANJUTAN (ASAS PERUNDANGAN)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FCB9-6814-441B-8CBB-BFD714A273E0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Alhamdulillah…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6172200" cy="1371600"/>
          </a:xfrm>
        </p:spPr>
        <p:txBody>
          <a:bodyPr/>
          <a:lstStyle/>
          <a:p>
            <a:pPr algn="ctr"/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13F0-15EE-44C1-AAB4-BD6BBF3FAFC6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457201"/>
          </a:xfrm>
        </p:spPr>
        <p:txBody>
          <a:bodyPr>
            <a:normAutofit fontScale="90000"/>
          </a:bodyPr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181600"/>
          </a:xfrm>
        </p:spPr>
        <p:txBody>
          <a:bodyPr>
            <a:noAutofit/>
          </a:bodyPr>
          <a:lstStyle/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1)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Soebagyo</a:t>
            </a:r>
            <a:r>
              <a:rPr lang="id-ID" sz="16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1600" dirty="0" smtClean="0">
                <a:solidFill>
                  <a:schemeClr val="tx1"/>
                </a:solidFill>
              </a:rPr>
              <a:t>negara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</a:t>
            </a:r>
            <a:r>
              <a:rPr lang="id-ID" sz="1600" b="1" dirty="0">
                <a:solidFill>
                  <a:schemeClr val="tx1"/>
                </a:solidFill>
              </a:rPr>
              <a:t>Syarief</a:t>
            </a:r>
            <a:r>
              <a:rPr lang="id-ID" sz="16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1600" dirty="0" smtClean="0">
                <a:solidFill>
                  <a:schemeClr val="tx1"/>
                </a:solidFill>
              </a:rPr>
              <a:t>mungkin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id-ID" sz="1600" dirty="0" smtClean="0">
                <a:solidFill>
                  <a:schemeClr val="tx1"/>
                </a:solidFill>
              </a:rPr>
              <a:t>tentang </a:t>
            </a:r>
            <a:r>
              <a:rPr lang="id-ID" sz="1600" dirty="0">
                <a:solidFill>
                  <a:schemeClr val="tx1"/>
                </a:solidFill>
              </a:rPr>
              <a:t>tata cara mengundang </a:t>
            </a:r>
            <a:r>
              <a:rPr lang="id-ID" sz="1600" dirty="0" smtClean="0">
                <a:solidFill>
                  <a:schemeClr val="tx1"/>
                </a:solidFill>
              </a:rPr>
              <a:t>orang.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Soly </a:t>
            </a:r>
            <a:r>
              <a:rPr lang="id-ID" sz="1600" b="1" dirty="0">
                <a:solidFill>
                  <a:schemeClr val="tx1"/>
                </a:solidFill>
              </a:rPr>
              <a:t>Lubis</a:t>
            </a:r>
            <a:r>
              <a:rPr lang="id-ID" sz="1600" dirty="0">
                <a:solidFill>
                  <a:schemeClr val="tx1"/>
                </a:solidFill>
              </a:rPr>
              <a:t>, yaitu peraturan perundangan atau </a:t>
            </a:r>
            <a:r>
              <a:rPr lang="id-ID" sz="1600" dirty="0" smtClean="0">
                <a:solidFill>
                  <a:schemeClr val="tx1"/>
                </a:solidFill>
              </a:rPr>
              <a:t>peraturan-peraturan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1600" dirty="0" smtClean="0">
                <a:solidFill>
                  <a:schemeClr val="tx1"/>
                </a:solidFill>
              </a:rPr>
              <a:t>cara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pembuatan peraturan negara.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2)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Perundang-undangan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Bagir </a:t>
            </a:r>
            <a:r>
              <a:rPr lang="id-ID" sz="1600" b="1" dirty="0">
                <a:solidFill>
                  <a:schemeClr val="tx1"/>
                </a:solidFill>
              </a:rPr>
              <a:t>Manan</a:t>
            </a:r>
            <a:r>
              <a:rPr lang="id-ID" sz="16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1600" dirty="0" smtClean="0">
                <a:solidFill>
                  <a:schemeClr val="tx1"/>
                </a:solidFill>
              </a:rPr>
              <a:t>dan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1600" dirty="0" smtClean="0">
                <a:solidFill>
                  <a:schemeClr val="tx1"/>
                </a:solidFill>
              </a:rPr>
              <a:t>mempunyai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16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C27-1701-46E0-A411-68635EDA32F9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609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HandOut Proleg,  By : Tatik Rohmawati, 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2438400" cy="473075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LANJUTAN ISTILAH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715000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3) </a:t>
            </a:r>
            <a:r>
              <a:rPr lang="id-ID" u="sng" dirty="0" smtClean="0">
                <a:solidFill>
                  <a:schemeClr val="tx1"/>
                </a:solidFill>
              </a:rPr>
              <a:t>Perundang-undangan</a:t>
            </a:r>
            <a:endParaRPr lang="en-US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- </a:t>
            </a:r>
            <a:r>
              <a:rPr lang="id-ID" u="sng" dirty="0" smtClean="0">
                <a:solidFill>
                  <a:schemeClr val="tx1"/>
                </a:solidFill>
              </a:rPr>
              <a:t>Subagyo</a:t>
            </a:r>
            <a:r>
              <a:rPr lang="id-ID" dirty="0">
                <a:solidFill>
                  <a:schemeClr val="tx1"/>
                </a:solidFill>
              </a:rPr>
              <a:t>, yaitu segala hal yang berhubungan </a:t>
            </a:r>
            <a:r>
              <a:rPr lang="id-ID" dirty="0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perundangan </a:t>
            </a:r>
            <a:r>
              <a:rPr lang="id-ID" dirty="0">
                <a:solidFill>
                  <a:schemeClr val="tx1"/>
                </a:solidFill>
              </a:rPr>
              <a:t>dan meliputi 4 aspek, antara lain 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Syarat </a:t>
            </a:r>
            <a:r>
              <a:rPr lang="id-ID" dirty="0">
                <a:solidFill>
                  <a:schemeClr val="tx1"/>
                </a:solidFill>
              </a:rPr>
              <a:t>bentuk peraturan perundangan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Asas-asas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c. </a:t>
            </a:r>
            <a:r>
              <a:rPr lang="id-ID" dirty="0" smtClean="0">
                <a:solidFill>
                  <a:schemeClr val="tx1"/>
                </a:solidFill>
              </a:rPr>
              <a:t>Teknik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d. </a:t>
            </a:r>
            <a:r>
              <a:rPr lang="id-ID" dirty="0" smtClean="0">
                <a:solidFill>
                  <a:schemeClr val="tx1"/>
                </a:solidFill>
              </a:rPr>
              <a:t>Politik.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Farid </a:t>
            </a:r>
            <a:r>
              <a:rPr lang="id-ID" u="sng" dirty="0">
                <a:solidFill>
                  <a:schemeClr val="tx1"/>
                </a:solidFill>
              </a:rPr>
              <a:t>Ali</a:t>
            </a:r>
            <a:r>
              <a:rPr lang="id-ID" dirty="0">
                <a:solidFill>
                  <a:schemeClr val="tx1"/>
                </a:solidFill>
              </a:rPr>
              <a:t>, yaitu pengetahuan tentang segala sesuatu </a:t>
            </a:r>
            <a:r>
              <a:rPr lang="id-ID" dirty="0" smtClean="0">
                <a:solidFill>
                  <a:schemeClr val="tx1"/>
                </a:solidFill>
              </a:rPr>
              <a:t>yang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 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dengan </a:t>
            </a:r>
            <a:r>
              <a:rPr lang="id-ID" dirty="0">
                <a:solidFill>
                  <a:schemeClr val="tx1"/>
                </a:solidFill>
              </a:rPr>
              <a:t>undang-undang, baik dalam </a:t>
            </a:r>
            <a:r>
              <a:rPr lang="id-ID" dirty="0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id-ID" dirty="0" smtClean="0">
                <a:solidFill>
                  <a:schemeClr val="tx1"/>
                </a:solidFill>
              </a:rPr>
              <a:t>formal </a:t>
            </a:r>
            <a:r>
              <a:rPr lang="id-ID" dirty="0">
                <a:solidFill>
                  <a:schemeClr val="tx1"/>
                </a:solidFill>
              </a:rPr>
              <a:t>maupun </a:t>
            </a:r>
            <a:r>
              <a:rPr lang="id-ID" dirty="0" smtClean="0">
                <a:solidFill>
                  <a:schemeClr val="tx1"/>
                </a:solidFill>
              </a:rPr>
              <a:t>materi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Hamid </a:t>
            </a:r>
            <a:r>
              <a:rPr lang="id-ID" u="sng" dirty="0">
                <a:solidFill>
                  <a:schemeClr val="tx1"/>
                </a:solidFill>
              </a:rPr>
              <a:t>S. Attamimi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yait</a:t>
            </a:r>
            <a:r>
              <a:rPr lang="en-US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Perbuatan </a:t>
            </a:r>
            <a:r>
              <a:rPr lang="id-ID" dirty="0">
                <a:solidFill>
                  <a:schemeClr val="tx1"/>
                </a:solidFill>
              </a:rPr>
              <a:t>membentuk dan mengeluarkan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id-ID" dirty="0" smtClean="0">
                <a:solidFill>
                  <a:schemeClr val="tx1"/>
                </a:solidFill>
              </a:rPr>
              <a:t>negara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Keseluruhan </a:t>
            </a:r>
            <a:r>
              <a:rPr lang="id-ID" dirty="0">
                <a:solidFill>
                  <a:schemeClr val="tx1"/>
                </a:solidFill>
              </a:rPr>
              <a:t>peraturan negara tingkat pusat maupun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id-ID" dirty="0" smtClean="0">
                <a:solidFill>
                  <a:schemeClr val="tx1"/>
                </a:solidFill>
              </a:rPr>
              <a:t>daerah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381-3FAC-4FE2-B717-0188025F038A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318" y="5943731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467600" cy="53340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u="sng" dirty="0" smtClean="0">
                <a:solidFill>
                  <a:schemeClr val="tx1"/>
                </a:solidFill>
              </a:rPr>
              <a:t>Peraturan </a:t>
            </a:r>
            <a:r>
              <a:rPr lang="id-ID" sz="1800" b="1" u="sng" dirty="0">
                <a:solidFill>
                  <a:schemeClr val="tx1"/>
                </a:solidFill>
              </a:rPr>
              <a:t>Negara</a:t>
            </a:r>
            <a:endParaRPr lang="en-US" sz="18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6C6-87B2-466A-9742-BEA805900CAC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0ABB-7D81-495E-BE3B-52CC6656D737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48600" cy="47244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7859-DF11-41A1-AE21-7F38B3811CEB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LANDASAN PERUNDANG-UNDANGAN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229600" cy="48768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dirty="0" err="1">
                <a:solidFill>
                  <a:schemeClr val="tx1"/>
                </a:solidFill>
              </a:rPr>
              <a:t>-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7E6B-4BC1-41F8-892A-160CE046B639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/>
          <a:lstStyle/>
          <a:p>
            <a:pPr algn="ctr"/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20000" cy="5181600"/>
          </a:xfrm>
        </p:spPr>
        <p:txBody>
          <a:bodyPr>
            <a:normAutofit/>
          </a:bodyPr>
          <a:lstStyle/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b. </a:t>
            </a: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sz="1700" b="1" dirty="0" smtClean="0">
                <a:solidFill>
                  <a:schemeClr val="tx1"/>
                </a:solidFill>
              </a:rPr>
              <a:t>yang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mengatur </a:t>
            </a:r>
            <a:r>
              <a:rPr lang="id-ID" sz="1700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sz="1700" b="1" dirty="0" smtClean="0">
                <a:solidFill>
                  <a:schemeClr val="tx1"/>
                </a:solidFill>
              </a:rPr>
              <a:t>perundang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undangan</a:t>
            </a:r>
            <a:r>
              <a:rPr lang="id-ID" sz="1700" b="1" dirty="0">
                <a:solidFill>
                  <a:schemeClr val="tx1"/>
                </a:solidFill>
              </a:rPr>
              <a:t>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sz="1700" b="1" dirty="0" smtClean="0">
                <a:solidFill>
                  <a:schemeClr val="tx1"/>
                </a:solidFill>
              </a:rPr>
              <a:t>yuridis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</a:t>
            </a:r>
            <a:r>
              <a:rPr lang="id-ID" sz="1700" b="1" dirty="0" smtClean="0">
                <a:solidFill>
                  <a:schemeClr val="tx1"/>
                </a:solidFill>
              </a:rPr>
              <a:t>materil </a:t>
            </a:r>
            <a:r>
              <a:rPr lang="id-ID" sz="1700" b="1" dirty="0">
                <a:solidFill>
                  <a:schemeClr val="tx1"/>
                </a:solidFill>
              </a:rPr>
              <a:t>dari UU No. </a:t>
            </a:r>
            <a:r>
              <a:rPr lang="en-US" sz="1700" b="1" dirty="0">
                <a:solidFill>
                  <a:schemeClr val="tx1"/>
                </a:solidFill>
              </a:rPr>
              <a:t>32</a:t>
            </a:r>
            <a:r>
              <a:rPr lang="id-ID" sz="1700" b="1" dirty="0">
                <a:solidFill>
                  <a:schemeClr val="tx1"/>
                </a:solidFill>
              </a:rPr>
              <a:t> tahun </a:t>
            </a:r>
            <a:r>
              <a:rPr lang="en-US" sz="1700" b="1" dirty="0">
                <a:solidFill>
                  <a:schemeClr val="tx1"/>
                </a:solidFill>
              </a:rPr>
              <a:t>2004 </a:t>
            </a:r>
            <a:r>
              <a:rPr lang="en-US" sz="1700" b="1" dirty="0" err="1">
                <a:solidFill>
                  <a:schemeClr val="tx1"/>
                </a:solidFill>
              </a:rPr>
              <a:t>tentang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Pemerintahan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Daerah</a:t>
            </a:r>
            <a:r>
              <a:rPr lang="en-US" sz="1700" b="1" dirty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sz="1700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</a:t>
            </a:r>
            <a:r>
              <a:rPr lang="id-ID" sz="1700" b="1" dirty="0" smtClean="0">
                <a:solidFill>
                  <a:schemeClr val="tx1"/>
                </a:solidFill>
              </a:rPr>
              <a:t>Tahun </a:t>
            </a:r>
            <a:r>
              <a:rPr lang="id-ID" sz="1700" b="1" dirty="0">
                <a:solidFill>
                  <a:schemeClr val="tx1"/>
                </a:solidFill>
              </a:rPr>
              <a:t>1999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tentang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Sisdiknas</a:t>
            </a:r>
            <a:r>
              <a:rPr lang="en-US" sz="17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politis</a:t>
            </a:r>
            <a:r>
              <a:rPr lang="id-ID" sz="1700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GBHN, yaitu Tap MPR No. IV/MPR/1999.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3941-E508-4259-894A-49F240A89C77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E431-6B92-4496-8873-FB5DC3563CE5}" type="datetime1">
              <a:rPr lang="en-US" smtClean="0">
                <a:solidFill>
                  <a:schemeClr val="tx1"/>
                </a:solidFill>
              </a:rPr>
              <a:pPr/>
              <a:t>4/13/2018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</TotalTime>
  <Words>964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  <vt:lpstr>Alhamdulillah…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user</cp:lastModifiedBy>
  <cp:revision>22</cp:revision>
  <dcterms:created xsi:type="dcterms:W3CDTF">2010-03-16T11:48:19Z</dcterms:created>
  <dcterms:modified xsi:type="dcterms:W3CDTF">2018-04-13T04:26:50Z</dcterms:modified>
</cp:coreProperties>
</file>