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9" r:id="rId17"/>
    <p:sldId id="280" r:id="rId18"/>
    <p:sldId id="281" r:id="rId19"/>
    <p:sldId id="271" r:id="rId20"/>
    <p:sldId id="272" r:id="rId21"/>
    <p:sldId id="273" r:id="rId22"/>
    <p:sldId id="274" r:id="rId23"/>
    <p:sldId id="275" r:id="rId24"/>
    <p:sldId id="276" r:id="rId25"/>
    <p:sldId id="278" r:id="rId26"/>
    <p:sldId id="282" r:id="rId27"/>
    <p:sldId id="277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33" autoAdjust="0"/>
    <p:restoredTop sz="94660"/>
  </p:normalViewPr>
  <p:slideViewPr>
    <p:cSldViewPr snapToGrid="0">
      <p:cViewPr varScale="1">
        <p:scale>
          <a:sx n="79" d="100"/>
          <a:sy n="79" d="100"/>
        </p:scale>
        <p:origin x="8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AF60A-713C-41BA-9788-4C493DDC0A9C}" type="datetimeFigureOut">
              <a:rPr lang="en-US" dirty="0"/>
              <a:t>4/6/2018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E0FA7-C445-42F7-AF66-A4F5A6FC8A9C}" type="datetimeFigureOut">
              <a:rPr lang="en-US" dirty="0"/>
              <a:t>4/6/2018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AC5C5-1A57-4420-8AFB-CE41693A794B}" type="datetimeFigureOut">
              <a:rPr lang="en-US" dirty="0"/>
              <a:t>4/6/2018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8AF-84E6-4329-8E67-FEA434B47075}" type="datetimeFigureOut">
              <a:rPr lang="en-US" dirty="0"/>
              <a:t>4/6/2018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4F6EE328-6AFF-436B-881F-213D56084544}" type="datetimeFigureOut">
              <a:rPr lang="en-US" dirty="0"/>
              <a:t>4/6/2018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2069A-09EE-4C7C-86A4-2314A404921D}" type="datetimeFigureOut">
              <a:rPr lang="en-US" dirty="0"/>
              <a:t>4/6/2018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EE7F1-171E-411F-96CA-A251A21496E7}" type="datetimeFigureOut">
              <a:rPr lang="en-US" dirty="0"/>
              <a:t>4/6/2018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2C98D-A273-4547-9B92-97D7769F71A6}" type="datetimeFigureOut">
              <a:rPr lang="en-US" dirty="0"/>
              <a:t>4/6/2018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7CD67-0644-446C-B2AD-1C09BF34F286}" type="datetimeFigureOut">
              <a:rPr lang="en-US" dirty="0"/>
              <a:t>4/6/2018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80828-6983-48AD-9E27-CBD3696F837E}" type="datetimeFigureOut">
              <a:rPr lang="en-US" dirty="0"/>
              <a:t>4/6/2018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EFB91-0324-450E-B17F-36DC0ECCE413}" type="datetimeFigureOut">
              <a:rPr lang="en-US" dirty="0"/>
              <a:t>4/6/2018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52E37674-C1BA-4107-9B06-6D4CAC3A3DF5}" type="datetimeFigureOut">
              <a:rPr lang="en-US" dirty="0"/>
              <a:t>4/6/2018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e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emf"/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emf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emf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g"/><Relationship Id="rId2" Type="http://schemas.openxmlformats.org/officeDocument/2006/relationships/image" Target="../media/image32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Transmisi</a:t>
            </a:r>
            <a:r>
              <a:rPr lang="en-US" dirty="0" smtClean="0"/>
              <a:t> Fiber </a:t>
            </a:r>
            <a:r>
              <a:rPr lang="en-US" dirty="0" err="1" smtClean="0"/>
              <a:t>Optik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7185" y="5399773"/>
            <a:ext cx="7891272" cy="1069848"/>
          </a:xfrm>
        </p:spPr>
        <p:txBody>
          <a:bodyPr/>
          <a:lstStyle/>
          <a:p>
            <a:r>
              <a:rPr lang="en-US" dirty="0" err="1" smtClean="0"/>
              <a:t>Materi</a:t>
            </a:r>
            <a:r>
              <a:rPr lang="en-US" dirty="0" smtClean="0"/>
              <a:t> ke-2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31458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1090" y="273954"/>
            <a:ext cx="10058400" cy="658368"/>
          </a:xfrm>
        </p:spPr>
        <p:txBody>
          <a:bodyPr>
            <a:normAutofit fontScale="90000"/>
          </a:bodyPr>
          <a:lstStyle/>
          <a:p>
            <a:r>
              <a:rPr lang="en-US" sz="4400" dirty="0" err="1" smtClean="0"/>
              <a:t>Propagasi</a:t>
            </a:r>
            <a:r>
              <a:rPr lang="en-US" sz="4400" dirty="0" smtClean="0"/>
              <a:t> </a:t>
            </a:r>
            <a:r>
              <a:rPr lang="en-US" sz="4400" dirty="0" err="1" smtClean="0"/>
              <a:t>cahaya</a:t>
            </a:r>
            <a:r>
              <a:rPr lang="en-US" sz="4400" dirty="0" smtClean="0"/>
              <a:t> </a:t>
            </a:r>
            <a:r>
              <a:rPr lang="en-US" sz="4400" dirty="0" err="1" smtClean="0"/>
              <a:t>dalam</a:t>
            </a:r>
            <a:r>
              <a:rPr lang="en-US" sz="4400" dirty="0" smtClean="0"/>
              <a:t> FO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9532" y="1286692"/>
            <a:ext cx="10058400" cy="417255"/>
          </a:xfrm>
        </p:spPr>
        <p:txBody>
          <a:bodyPr/>
          <a:lstStyle/>
          <a:p>
            <a:r>
              <a:rPr lang="en-US" b="1" dirty="0" err="1" smtClean="0">
                <a:solidFill>
                  <a:srgbClr val="FF0000"/>
                </a:solidFill>
              </a:rPr>
              <a:t>Dalam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keadaan</a:t>
            </a:r>
            <a:r>
              <a:rPr lang="en-US" b="1" dirty="0" smtClean="0">
                <a:solidFill>
                  <a:srgbClr val="FF0000"/>
                </a:solidFill>
              </a:rPr>
              <a:t> normal (ideal)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9521" y="2025870"/>
            <a:ext cx="7351184" cy="96431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60462" y="2323334"/>
            <a:ext cx="744589" cy="629716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949532" y="3312104"/>
            <a:ext cx="10058400" cy="4172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err="1" smtClean="0">
                <a:solidFill>
                  <a:srgbClr val="00B0F0"/>
                </a:solidFill>
              </a:rPr>
              <a:t>Dalam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keadaan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tidak</a:t>
            </a:r>
            <a:r>
              <a:rPr lang="en-US" b="1" dirty="0" smtClean="0">
                <a:solidFill>
                  <a:srgbClr val="00B0F0"/>
                </a:solidFill>
              </a:rPr>
              <a:t> normal (</a:t>
            </a:r>
            <a:r>
              <a:rPr lang="en-US" b="1" dirty="0" err="1" smtClean="0">
                <a:solidFill>
                  <a:srgbClr val="00B0F0"/>
                </a:solidFill>
              </a:rPr>
              <a:t>permasalahan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propagasi</a:t>
            </a:r>
            <a:r>
              <a:rPr lang="en-US" b="1" dirty="0" smtClean="0">
                <a:solidFill>
                  <a:srgbClr val="00B0F0"/>
                </a:solidFill>
              </a:rPr>
              <a:t>)</a:t>
            </a:r>
            <a:endParaRPr lang="en-US" b="1" dirty="0">
              <a:solidFill>
                <a:srgbClr val="00B0F0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29320" y="3880121"/>
            <a:ext cx="8575731" cy="2914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89688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2964" y="436506"/>
            <a:ext cx="10058400" cy="886968"/>
          </a:xfrm>
        </p:spPr>
        <p:txBody>
          <a:bodyPr>
            <a:normAutofit/>
          </a:bodyPr>
          <a:lstStyle/>
          <a:p>
            <a:r>
              <a:rPr lang="en-US" sz="4000" dirty="0" smtClean="0"/>
              <a:t>Numerical Aperture (NA)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5311" y="1928903"/>
            <a:ext cx="10058400" cy="4050792"/>
          </a:xfrm>
        </p:spPr>
        <p:txBody>
          <a:bodyPr/>
          <a:lstStyle/>
          <a:p>
            <a:r>
              <a:rPr lang="en-US" i="1" dirty="0"/>
              <a:t>Numerical Aperture </a:t>
            </a:r>
            <a:r>
              <a:rPr lang="en-US" dirty="0" err="1"/>
              <a:t>merupakan</a:t>
            </a:r>
            <a:r>
              <a:rPr lang="en-US" dirty="0"/>
              <a:t> parameter </a:t>
            </a:r>
            <a:r>
              <a:rPr lang="en-US" dirty="0" smtClean="0"/>
              <a:t>yang </a:t>
            </a:r>
            <a:r>
              <a:rPr lang="fi-FI" dirty="0" smtClean="0"/>
              <a:t>merepresentasikan </a:t>
            </a:r>
            <a:r>
              <a:rPr lang="fi-FI" dirty="0"/>
              <a:t>sudut penerimaan maksimum </a:t>
            </a:r>
            <a:r>
              <a:rPr lang="fi-FI" dirty="0" smtClean="0"/>
              <a:t>dimana </a:t>
            </a:r>
            <a:r>
              <a:rPr lang="sv-SE" dirty="0" smtClean="0"/>
              <a:t>berkas </a:t>
            </a:r>
            <a:r>
              <a:rPr lang="sv-SE" dirty="0"/>
              <a:t>cahaya masih bisa diterima dan merambat didalam </a:t>
            </a:r>
            <a:r>
              <a:rPr lang="sv-SE" dirty="0" smtClean="0"/>
              <a:t>inti </a:t>
            </a:r>
            <a:r>
              <a:rPr lang="en-US" dirty="0" err="1" smtClean="0"/>
              <a:t>serat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Diilustrasikan</a:t>
            </a:r>
            <a:r>
              <a:rPr lang="en-US" dirty="0" smtClean="0"/>
              <a:t> </a:t>
            </a:r>
            <a:r>
              <a:rPr lang="en-US" dirty="0" err="1" smtClean="0"/>
              <a:t>sbb</a:t>
            </a:r>
            <a:r>
              <a:rPr lang="en-US" dirty="0" smtClean="0"/>
              <a:t>: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99157" y="3574878"/>
            <a:ext cx="7668317" cy="2654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98739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8286" y="1207008"/>
            <a:ext cx="10058400" cy="910550"/>
          </a:xfrm>
        </p:spPr>
        <p:txBody>
          <a:bodyPr/>
          <a:lstStyle/>
          <a:p>
            <a:r>
              <a:rPr lang="en-US" i="1" dirty="0" smtClean="0"/>
              <a:t>Numerical Aperture </a:t>
            </a:r>
            <a:r>
              <a:rPr lang="en-US" dirty="0" smtClean="0"/>
              <a:t>(NA)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menujukkan</a:t>
            </a:r>
            <a:r>
              <a:rPr lang="en-US" dirty="0" smtClean="0"/>
              <a:t> “</a:t>
            </a:r>
            <a:r>
              <a:rPr lang="en-US" b="1" dirty="0" err="1" smtClean="0"/>
              <a:t>faktor</a:t>
            </a:r>
            <a:r>
              <a:rPr lang="en-US" b="1" dirty="0" smtClean="0"/>
              <a:t> </a:t>
            </a:r>
            <a:r>
              <a:rPr lang="en-US" b="1" dirty="0" err="1" smtClean="0"/>
              <a:t>pembiasan</a:t>
            </a:r>
            <a:r>
              <a:rPr lang="en-US" b="1" dirty="0" smtClean="0"/>
              <a:t> </a:t>
            </a:r>
            <a:r>
              <a:rPr lang="en-US" b="1" dirty="0" err="1" smtClean="0"/>
              <a:t>optik</a:t>
            </a:r>
            <a:r>
              <a:rPr lang="en-US" dirty="0" smtClean="0"/>
              <a:t>”</a:t>
            </a:r>
          </a:p>
          <a:p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persamaan</a:t>
            </a:r>
            <a:r>
              <a:rPr lang="en-US" dirty="0" smtClean="0"/>
              <a:t> </a:t>
            </a:r>
            <a:r>
              <a:rPr lang="en-US" dirty="0" err="1" smtClean="0"/>
              <a:t>dinyatakan</a:t>
            </a:r>
            <a:r>
              <a:rPr lang="en-US" dirty="0" smtClean="0"/>
              <a:t> </a:t>
            </a:r>
            <a:r>
              <a:rPr lang="en-US" dirty="0" err="1" smtClean="0"/>
              <a:t>sebesar</a:t>
            </a:r>
            <a:r>
              <a:rPr lang="en-US" dirty="0" smtClean="0"/>
              <a:t>: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lum bright="9000"/>
          </a:blip>
          <a:stretch>
            <a:fillRect/>
          </a:stretch>
        </p:blipFill>
        <p:spPr>
          <a:xfrm>
            <a:off x="2797432" y="2749343"/>
            <a:ext cx="5337151" cy="206131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rgbClr val="0070C0"/>
            </a:solidFill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2132410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 noGrp="1"/>
          </p:cNvSpPr>
          <p:nvPr>
            <p:ph type="title"/>
          </p:nvPr>
        </p:nvSpPr>
        <p:spPr>
          <a:xfrm>
            <a:off x="2633954" y="286033"/>
            <a:ext cx="6524786" cy="1609344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2 fiber </a:t>
            </a:r>
            <a:r>
              <a:rPr lang="en-US" sz="2800" dirty="0" err="1" smtClean="0"/>
              <a:t>optik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NA yang </a:t>
            </a:r>
            <a:r>
              <a:rPr lang="en-US" sz="2800" dirty="0" err="1" smtClean="0"/>
              <a:t>berbeda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diameter yang </a:t>
            </a:r>
            <a:r>
              <a:rPr lang="en-US" sz="2800" dirty="0" err="1" smtClean="0"/>
              <a:t>sama</a:t>
            </a:r>
            <a:r>
              <a:rPr lang="en-US" sz="2800" dirty="0" smtClean="0"/>
              <a:t> (D</a:t>
            </a:r>
            <a:r>
              <a:rPr lang="en-US" dirty="0" smtClean="0"/>
              <a:t>1</a:t>
            </a:r>
            <a:r>
              <a:rPr lang="en-US" sz="2800" dirty="0" smtClean="0"/>
              <a:t> = D</a:t>
            </a:r>
            <a:r>
              <a:rPr lang="en-US" dirty="0" smtClean="0"/>
              <a:t>2</a:t>
            </a:r>
            <a:r>
              <a:rPr lang="en-US" sz="2800" dirty="0" smtClean="0"/>
              <a:t>)</a:t>
            </a:r>
            <a:endParaRPr lang="en-US" sz="2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3954" y="2089441"/>
            <a:ext cx="5691899" cy="191552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33954" y="4199029"/>
            <a:ext cx="5734278" cy="2273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14536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2"/>
              <p:cNvSpPr txBox="1">
                <a:spLocks noGrp="1"/>
              </p:cNvSpPr>
              <p:nvPr>
                <p:ph type="title"/>
              </p:nvPr>
            </p:nvSpPr>
            <p:spPr>
              <a:xfrm>
                <a:off x="2633954" y="213843"/>
                <a:ext cx="6798804" cy="1609344"/>
              </a:xfrm>
              <a:prstGeom prst="rect">
                <a:avLst/>
              </a:prstGeom>
              <a:ln>
                <a:solidFill>
                  <a:srgbClr val="0070C0"/>
                </a:solidFill>
              </a:ln>
            </p:spPr>
            <p:txBody>
              <a:bodyPr vert="horz" lIns="91440" tIns="45720" rIns="91440" bIns="45720" rtlCol="0">
                <a:normAutofit/>
              </a:bodyPr>
              <a:lstStyle>
                <a:lvl1pPr marL="182880" indent="-182880" algn="l" defTabSz="914400" rtl="0" eaLnBrk="1" latinLnBrk="0" hangingPunct="1">
                  <a:lnSpc>
                    <a:spcPct val="90000"/>
                  </a:lnSpc>
                  <a:spcBef>
                    <a:spcPts val="1200"/>
                  </a:spcBef>
                  <a:buClr>
                    <a:schemeClr val="accent1">
                      <a:lumMod val="75000"/>
                    </a:schemeClr>
                  </a:buClr>
                  <a:buSzPct val="85000"/>
                  <a:buFont typeface="Wingdings" pitchFamily="2" charset="2"/>
                  <a:buChar char="§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-182880" algn="l" defTabSz="914400" rtl="0" eaLnBrk="1" latinLnBrk="0" hangingPunct="1">
                  <a:lnSpc>
                    <a:spcPct val="90000"/>
                  </a:lnSpc>
                  <a:spcBef>
                    <a:spcPts val="400"/>
                  </a:spcBef>
                  <a:spcAft>
                    <a:spcPts val="200"/>
                  </a:spcAft>
                  <a:buClr>
                    <a:schemeClr val="accent1">
                      <a:lumMod val="75000"/>
                    </a:schemeClr>
                  </a:buClr>
                  <a:buSzPct val="85000"/>
                  <a:buFont typeface="Wingdings" pitchFamily="2" charset="2"/>
                  <a:buChar char="§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731520" indent="-182880" algn="l" defTabSz="914400" rtl="0" eaLnBrk="1" latinLnBrk="0" hangingPunct="1">
                  <a:lnSpc>
                    <a:spcPct val="90000"/>
                  </a:lnSpc>
                  <a:spcBef>
                    <a:spcPts val="400"/>
                  </a:spcBef>
                  <a:spcAft>
                    <a:spcPts val="200"/>
                  </a:spcAft>
                  <a:buClr>
                    <a:schemeClr val="accent1">
                      <a:lumMod val="75000"/>
                    </a:schemeClr>
                  </a:buClr>
                  <a:buSzPct val="85000"/>
                  <a:buFont typeface="Wingdings" pitchFamily="2" charset="2"/>
                  <a:buChar char="§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005840" indent="-182880" algn="l" defTabSz="914400" rtl="0" eaLnBrk="1" latinLnBrk="0" hangingPunct="1">
                  <a:lnSpc>
                    <a:spcPct val="90000"/>
                  </a:lnSpc>
                  <a:spcBef>
                    <a:spcPts val="400"/>
                  </a:spcBef>
                  <a:spcAft>
                    <a:spcPts val="200"/>
                  </a:spcAft>
                  <a:buClr>
                    <a:schemeClr val="accent1">
                      <a:lumMod val="75000"/>
                    </a:schemeClr>
                  </a:buClr>
                  <a:buSzPct val="85000"/>
                  <a:buFont typeface="Wingdings" pitchFamily="2" charset="2"/>
                  <a:buChar char="§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280160" indent="-182880" algn="l" defTabSz="914400" rtl="0" eaLnBrk="1" latinLnBrk="0" hangingPunct="1">
                  <a:lnSpc>
                    <a:spcPct val="90000"/>
                  </a:lnSpc>
                  <a:spcBef>
                    <a:spcPts val="400"/>
                  </a:spcBef>
                  <a:spcAft>
                    <a:spcPts val="200"/>
                  </a:spcAft>
                  <a:buClr>
                    <a:schemeClr val="accent1">
                      <a:lumMod val="75000"/>
                    </a:schemeClr>
                  </a:buClr>
                  <a:buSzPct val="85000"/>
                  <a:buFont typeface="Wingdings" pitchFamily="2" charset="2"/>
                  <a:buChar char="§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600000" indent="-228600" algn="l" defTabSz="914400" rtl="0" eaLnBrk="1" latinLnBrk="0" hangingPunct="1">
                  <a:lnSpc>
                    <a:spcPct val="90000"/>
                  </a:lnSpc>
                  <a:spcBef>
                    <a:spcPts val="400"/>
                  </a:spcBef>
                  <a:spcAft>
                    <a:spcPts val="200"/>
                  </a:spcAft>
                  <a:buClr>
                    <a:schemeClr val="accent1">
                      <a:lumMod val="75000"/>
                    </a:schemeClr>
                  </a:buClr>
                  <a:buSzPct val="85000"/>
                  <a:buFont typeface="Wingdings" pitchFamily="2" charset="2"/>
                  <a:buChar char="§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900000" indent="-228600" algn="l" defTabSz="914400" rtl="0" eaLnBrk="1" latinLnBrk="0" hangingPunct="1">
                  <a:lnSpc>
                    <a:spcPct val="90000"/>
                  </a:lnSpc>
                  <a:spcBef>
                    <a:spcPts val="400"/>
                  </a:spcBef>
                  <a:spcAft>
                    <a:spcPts val="200"/>
                  </a:spcAft>
                  <a:buClr>
                    <a:schemeClr val="accent1">
                      <a:lumMod val="75000"/>
                    </a:schemeClr>
                  </a:buClr>
                  <a:buSzPct val="85000"/>
                  <a:buFont typeface="Wingdings" pitchFamily="2" charset="2"/>
                  <a:buChar char="§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200000" indent="-228600" algn="l" defTabSz="914400" rtl="0" eaLnBrk="1" latinLnBrk="0" hangingPunct="1">
                  <a:lnSpc>
                    <a:spcPct val="90000"/>
                  </a:lnSpc>
                  <a:spcBef>
                    <a:spcPts val="400"/>
                  </a:spcBef>
                  <a:spcAft>
                    <a:spcPts val="200"/>
                  </a:spcAft>
                  <a:buClr>
                    <a:schemeClr val="accent1">
                      <a:lumMod val="75000"/>
                    </a:schemeClr>
                  </a:buClr>
                  <a:buSzPct val="85000"/>
                  <a:buFont typeface="Wingdings" pitchFamily="2" charset="2"/>
                  <a:buChar char="§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500000" indent="-228600" algn="l" defTabSz="914400" rtl="0" eaLnBrk="1" latinLnBrk="0" hangingPunct="1">
                  <a:lnSpc>
                    <a:spcPct val="90000"/>
                  </a:lnSpc>
                  <a:spcBef>
                    <a:spcPts val="400"/>
                  </a:spcBef>
                  <a:spcAft>
                    <a:spcPts val="200"/>
                  </a:spcAft>
                  <a:buClr>
                    <a:schemeClr val="accent1">
                      <a:lumMod val="75000"/>
                    </a:schemeClr>
                  </a:buClr>
                  <a:buSzPct val="85000"/>
                  <a:buFont typeface="Wingdings" pitchFamily="2" charset="2"/>
                  <a:buChar char="§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sz="2800" dirty="0" smtClean="0">
                    <a:solidFill>
                      <a:srgbClr val="00B0F0"/>
                    </a:solidFill>
                  </a:rPr>
                  <a:t>2 fiber </a:t>
                </a:r>
                <a:r>
                  <a:rPr lang="en-US" sz="2800" dirty="0" err="1" smtClean="0">
                    <a:solidFill>
                      <a:srgbClr val="00B0F0"/>
                    </a:solidFill>
                  </a:rPr>
                  <a:t>optik</a:t>
                </a:r>
                <a:r>
                  <a:rPr lang="en-US" sz="2800" dirty="0" smtClean="0">
                    <a:solidFill>
                      <a:srgbClr val="00B0F0"/>
                    </a:solidFill>
                  </a:rPr>
                  <a:t> </a:t>
                </a:r>
                <a:r>
                  <a:rPr lang="en-US" sz="2800" dirty="0" err="1" smtClean="0">
                    <a:solidFill>
                      <a:srgbClr val="00B0F0"/>
                    </a:solidFill>
                  </a:rPr>
                  <a:t>dengan</a:t>
                </a:r>
                <a:r>
                  <a:rPr lang="en-US" sz="2800" dirty="0" smtClean="0">
                    <a:solidFill>
                      <a:srgbClr val="00B0F0"/>
                    </a:solidFill>
                  </a:rPr>
                  <a:t> NA yang </a:t>
                </a:r>
                <a:r>
                  <a:rPr lang="en-US" sz="2800" dirty="0" err="1" smtClean="0">
                    <a:solidFill>
                      <a:srgbClr val="00B0F0"/>
                    </a:solidFill>
                  </a:rPr>
                  <a:t>sama</a:t>
                </a:r>
                <a:r>
                  <a:rPr lang="en-US" sz="2800" dirty="0" smtClean="0">
                    <a:solidFill>
                      <a:srgbClr val="00B0F0"/>
                    </a:solidFill>
                  </a:rPr>
                  <a:t> </a:t>
                </a:r>
                <a:r>
                  <a:rPr lang="en-US" sz="2800" dirty="0" err="1" smtClean="0">
                    <a:solidFill>
                      <a:srgbClr val="00B0F0"/>
                    </a:solidFill>
                  </a:rPr>
                  <a:t>untuk</a:t>
                </a:r>
                <a:r>
                  <a:rPr lang="en-US" sz="2800" dirty="0" smtClean="0">
                    <a:solidFill>
                      <a:srgbClr val="00B0F0"/>
                    </a:solidFill>
                  </a:rPr>
                  <a:t> diameter yang </a:t>
                </a:r>
                <a:r>
                  <a:rPr lang="en-US" sz="2800" dirty="0" err="1" smtClean="0">
                    <a:solidFill>
                      <a:srgbClr val="00B0F0"/>
                    </a:solidFill>
                  </a:rPr>
                  <a:t>berbeda</a:t>
                </a:r>
                <a:r>
                  <a:rPr lang="en-US" sz="2800" dirty="0" smtClean="0">
                    <a:solidFill>
                      <a:srgbClr val="00B0F0"/>
                    </a:solidFill>
                  </a:rPr>
                  <a:t> (D</a:t>
                </a:r>
                <a:r>
                  <a:rPr lang="en-US" dirty="0" smtClean="0">
                    <a:solidFill>
                      <a:srgbClr val="00B0F0"/>
                    </a:solidFill>
                  </a:rPr>
                  <a:t>1</a:t>
                </a:r>
                <a:r>
                  <a:rPr lang="en-US" sz="2800" dirty="0">
                    <a:solidFill>
                      <a:srgbClr val="00B0F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  <m:r>
                      <a:rPr lang="en-US" sz="2800" b="1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800" dirty="0" smtClean="0">
                    <a:solidFill>
                      <a:srgbClr val="00B0F0"/>
                    </a:solidFill>
                  </a:rPr>
                  <a:t>D</a:t>
                </a:r>
                <a:r>
                  <a:rPr lang="en-US" dirty="0" smtClean="0">
                    <a:solidFill>
                      <a:srgbClr val="00B0F0"/>
                    </a:solidFill>
                  </a:rPr>
                  <a:t>2</a:t>
                </a:r>
                <a:r>
                  <a:rPr lang="en-US" sz="2800" dirty="0" smtClean="0">
                    <a:solidFill>
                      <a:srgbClr val="00B0F0"/>
                    </a:solidFill>
                  </a:rPr>
                  <a:t>)</a:t>
                </a:r>
                <a:endParaRPr lang="en-US" sz="2800" dirty="0">
                  <a:solidFill>
                    <a:srgbClr val="00B0F0"/>
                  </a:solidFill>
                </a:endParaRPr>
              </a:p>
            </p:txBody>
          </p:sp>
        </mc:Choice>
        <mc:Fallback xmlns="">
          <p:sp>
            <p:nvSpPr>
              <p:cNvPr id="4" name="Content Placeholder 2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2633954" y="213843"/>
                <a:ext cx="6798804" cy="1609344"/>
              </a:xfrm>
              <a:prstGeom prst="rect">
                <a:avLst/>
              </a:prstGeom>
              <a:blipFill rotWithShape="0">
                <a:blip r:embed="rId2"/>
                <a:stretch>
                  <a:fillRect l="-1701" r="-90"/>
                </a:stretch>
              </a:blipFill>
              <a:ln>
                <a:solidFill>
                  <a:srgbClr val="0070C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01563" y="2370221"/>
            <a:ext cx="7535731" cy="4191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10525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82681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Mode </a:t>
            </a:r>
            <a:r>
              <a:rPr lang="en-US" sz="4400" dirty="0" err="1"/>
              <a:t>P</a:t>
            </a:r>
            <a:r>
              <a:rPr lang="en-US" sz="4400" dirty="0" err="1" smtClean="0"/>
              <a:t>ropagasi</a:t>
            </a:r>
            <a:r>
              <a:rPr lang="en-US" sz="4400" dirty="0" smtClean="0"/>
              <a:t> FO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 </a:t>
            </a:r>
            <a:r>
              <a:rPr lang="en-US" dirty="0" smtClean="0"/>
              <a:t>J</a:t>
            </a:r>
            <a:r>
              <a:rPr lang="id-ID" dirty="0" smtClean="0"/>
              <a:t>umlah </a:t>
            </a:r>
            <a:r>
              <a:rPr lang="id-ID" dirty="0"/>
              <a:t>sinar cahaya yang dapat dibawa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id-ID" dirty="0" smtClean="0"/>
              <a:t>serat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id-ID" dirty="0" smtClean="0"/>
              <a:t>satu waktu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“</a:t>
            </a:r>
            <a:r>
              <a:rPr lang="en-US" b="1" dirty="0" err="1" smtClean="0">
                <a:solidFill>
                  <a:srgbClr val="FF0000"/>
                </a:solidFill>
              </a:rPr>
              <a:t>Operasi</a:t>
            </a:r>
            <a:r>
              <a:rPr lang="en-US" b="1" dirty="0" smtClean="0">
                <a:solidFill>
                  <a:srgbClr val="FF0000"/>
                </a:solidFill>
              </a:rPr>
              <a:t> Mode</a:t>
            </a:r>
            <a:r>
              <a:rPr lang="en-US" dirty="0" smtClean="0"/>
              <a:t>” fiber </a:t>
            </a:r>
            <a:r>
              <a:rPr lang="en-US" dirty="0" err="1" smtClean="0"/>
              <a:t>optik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“</a:t>
            </a:r>
            <a:r>
              <a:rPr lang="en-US" i="1" dirty="0" err="1" smtClean="0"/>
              <a:t>Operasi</a:t>
            </a:r>
            <a:r>
              <a:rPr lang="en-US" i="1" dirty="0" smtClean="0"/>
              <a:t> Mode </a:t>
            </a:r>
            <a:r>
              <a:rPr lang="en-US" i="1" dirty="0" err="1" smtClean="0"/>
              <a:t>Lebih</a:t>
            </a:r>
            <a:r>
              <a:rPr lang="en-US" i="1" dirty="0" smtClean="0"/>
              <a:t> </a:t>
            </a:r>
            <a:r>
              <a:rPr lang="en-US" i="1" dirty="0" err="1" smtClean="0"/>
              <a:t>Tinggi</a:t>
            </a:r>
            <a:r>
              <a:rPr lang="en-US" dirty="0" smtClean="0"/>
              <a:t>”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menujukan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sinar</a:t>
            </a:r>
            <a:r>
              <a:rPr lang="en-US" dirty="0" smtClean="0"/>
              <a:t>/</a:t>
            </a:r>
            <a:r>
              <a:rPr lang="en-US" dirty="0" err="1" smtClean="0"/>
              <a:t>cahaya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    FO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.</a:t>
            </a:r>
          </a:p>
          <a:p>
            <a:pPr>
              <a:buFont typeface="Wingdings" panose="05000000000000000000" pitchFamily="2" charset="2"/>
              <a:buChar char="v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89530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Dispersi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FO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2683042"/>
            <a:ext cx="10058400" cy="3489158"/>
          </a:xfrm>
        </p:spPr>
        <p:txBody>
          <a:bodyPr/>
          <a:lstStyle/>
          <a:p>
            <a:r>
              <a:rPr lang="en-US" b="1" dirty="0" err="1" smtClean="0"/>
              <a:t>Dispersi</a:t>
            </a:r>
            <a:r>
              <a:rPr lang="en-US" dirty="0" smtClean="0"/>
              <a:t> = </a:t>
            </a:r>
            <a:r>
              <a:rPr lang="en-US" dirty="0" err="1" smtClean="0"/>
              <a:t>Pelebaran</a:t>
            </a:r>
            <a:r>
              <a:rPr lang="en-US" dirty="0" smtClean="0"/>
              <a:t> </a:t>
            </a:r>
            <a:r>
              <a:rPr lang="en-US" dirty="0" err="1"/>
              <a:t>pulsa</a:t>
            </a:r>
            <a:r>
              <a:rPr lang="en-US" dirty="0"/>
              <a:t> </a:t>
            </a:r>
            <a:r>
              <a:rPr lang="en-US" dirty="0" err="1" smtClean="0"/>
              <a:t>cahaya</a:t>
            </a:r>
            <a:r>
              <a:rPr lang="en-US" dirty="0" smtClean="0"/>
              <a:t>/</a:t>
            </a:r>
            <a:r>
              <a:rPr lang="en-US" dirty="0" err="1"/>
              <a:t>efek</a:t>
            </a:r>
            <a:r>
              <a:rPr lang="en-US" dirty="0"/>
              <a:t> </a:t>
            </a:r>
            <a:r>
              <a:rPr lang="en-US" dirty="0" err="1"/>
              <a:t>pemuaian</a:t>
            </a:r>
            <a:r>
              <a:rPr lang="en-US" dirty="0"/>
              <a:t> </a:t>
            </a:r>
            <a:r>
              <a:rPr lang="en-US" dirty="0" err="1"/>
              <a:t>cahaya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it-IT" dirty="0" smtClean="0"/>
              <a:t>Distorsi pada FO </a:t>
            </a:r>
            <a:r>
              <a:rPr lang="it-IT" dirty="0"/>
              <a:t>menyebabkan </a:t>
            </a:r>
            <a:r>
              <a:rPr lang="it-IT" dirty="0" smtClean="0"/>
              <a:t>‘dispersi optik’.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23171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754621"/>
          </a:xfrm>
        </p:spPr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3200" dirty="0" err="1" smtClean="0"/>
              <a:t>Efek</a:t>
            </a:r>
            <a:r>
              <a:rPr lang="en-US" sz="3200" dirty="0" smtClean="0"/>
              <a:t> </a:t>
            </a:r>
            <a:r>
              <a:rPr lang="en-US" sz="3200" dirty="0" err="1" smtClean="0"/>
              <a:t>dispersi</a:t>
            </a:r>
            <a:r>
              <a:rPr lang="en-US" sz="3200" dirty="0" smtClean="0"/>
              <a:t>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8763" y="1417237"/>
            <a:ext cx="10058400" cy="1379781"/>
          </a:xfrm>
        </p:spPr>
        <p:txBody>
          <a:bodyPr/>
          <a:lstStyle/>
          <a:p>
            <a:r>
              <a:rPr lang="en-US" dirty="0" err="1"/>
              <a:t>Tiap</a:t>
            </a:r>
            <a:r>
              <a:rPr lang="en-US" dirty="0"/>
              <a:t> </a:t>
            </a:r>
            <a:r>
              <a:rPr lang="en-US" dirty="0" err="1"/>
              <a:t>pulsa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mengalami</a:t>
            </a:r>
            <a:r>
              <a:rPr lang="en-US" dirty="0"/>
              <a:t> </a:t>
            </a:r>
            <a:r>
              <a:rPr lang="en-US" dirty="0" err="1"/>
              <a:t>pelebaran</a:t>
            </a:r>
            <a:r>
              <a:rPr lang="en-US" dirty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bertumpang</a:t>
            </a:r>
            <a:r>
              <a:rPr lang="en-US" dirty="0" smtClean="0"/>
              <a:t> </a:t>
            </a:r>
            <a:r>
              <a:rPr lang="en-US" dirty="0" err="1" smtClean="0"/>
              <a:t>tindih</a:t>
            </a:r>
            <a:r>
              <a:rPr lang="en-US" dirty="0" smtClean="0"/>
              <a:t> dg </a:t>
            </a:r>
            <a:r>
              <a:rPr lang="en-US" dirty="0" err="1" smtClean="0"/>
              <a:t>pulsa</a:t>
            </a:r>
            <a:r>
              <a:rPr lang="en-US" dirty="0" smtClean="0"/>
              <a:t> </a:t>
            </a:r>
            <a:r>
              <a:rPr lang="en-US" dirty="0" err="1" smtClean="0"/>
              <a:t>terdekat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/>
              <a:t>bit </a:t>
            </a:r>
            <a:r>
              <a:rPr lang="en-US" dirty="0" err="1"/>
              <a:t>yg</a:t>
            </a:r>
            <a:r>
              <a:rPr lang="en-US" dirty="0"/>
              <a:t> error </a:t>
            </a:r>
            <a:r>
              <a:rPr lang="en-US" dirty="0" err="1" smtClean="0"/>
              <a:t>bertambah</a:t>
            </a:r>
            <a:r>
              <a:rPr lang="en-US" dirty="0" smtClean="0"/>
              <a:t>.</a:t>
            </a:r>
            <a:endParaRPr lang="en-US" dirty="0"/>
          </a:p>
          <a:p>
            <a:r>
              <a:rPr lang="pt-BR" dirty="0" smtClean="0"/>
              <a:t>BER </a:t>
            </a:r>
            <a:r>
              <a:rPr lang="pt-BR" dirty="0"/>
              <a:t>bertambah besar dan S/N </a:t>
            </a:r>
            <a:r>
              <a:rPr lang="pt-BR" dirty="0" smtClean="0"/>
              <a:t>bernilai kecil.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9265" y="2797018"/>
            <a:ext cx="5704557" cy="365424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0244861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682431"/>
          </a:xfrm>
        </p:spPr>
        <p:txBody>
          <a:bodyPr>
            <a:normAutofit/>
          </a:bodyPr>
          <a:lstStyle/>
          <a:p>
            <a:pPr marL="685800" indent="-685800">
              <a:buFont typeface="Wingdings" panose="05000000000000000000" pitchFamily="2" charset="2"/>
              <a:buChar char="v"/>
            </a:pPr>
            <a:r>
              <a:rPr lang="en-US" sz="3200" dirty="0" err="1" smtClean="0"/>
              <a:t>Jenis</a:t>
            </a:r>
            <a:r>
              <a:rPr lang="en-US" sz="3200" dirty="0" smtClean="0"/>
              <a:t> </a:t>
            </a:r>
            <a:r>
              <a:rPr lang="en-US" sz="3200" dirty="0" err="1" smtClean="0"/>
              <a:t>Dispersi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/>
              <a:t>Intramodal</a:t>
            </a:r>
            <a:r>
              <a:rPr lang="en-US" b="1" dirty="0" smtClean="0"/>
              <a:t>/</a:t>
            </a:r>
            <a:r>
              <a:rPr lang="en-US" b="1" dirty="0" err="1" smtClean="0"/>
              <a:t>Kromatik</a:t>
            </a:r>
            <a:r>
              <a:rPr lang="en-US" dirty="0" smtClean="0"/>
              <a:t> :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1. </a:t>
            </a:r>
            <a:r>
              <a:rPr lang="en-US" dirty="0" err="1" smtClean="0"/>
              <a:t>Dispersi</a:t>
            </a:r>
            <a:r>
              <a:rPr lang="en-US" dirty="0" smtClean="0"/>
              <a:t> Material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2. </a:t>
            </a:r>
            <a:r>
              <a:rPr lang="en-US" dirty="0" err="1" smtClean="0"/>
              <a:t>Dispersi</a:t>
            </a:r>
            <a:r>
              <a:rPr lang="en-US" dirty="0" smtClean="0"/>
              <a:t> Waveguide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/>
              <a:t> </a:t>
            </a:r>
            <a:r>
              <a:rPr lang="en-US" b="1" dirty="0" smtClean="0"/>
              <a:t>Intermodal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3063041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850873"/>
          </a:xfrm>
        </p:spPr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800" dirty="0" smtClean="0"/>
              <a:t>Mode </a:t>
            </a:r>
            <a:r>
              <a:rPr lang="en-US" sz="2800" dirty="0" err="1" smtClean="0"/>
              <a:t>Penyebaran</a:t>
            </a:r>
            <a:r>
              <a:rPr lang="en-US" sz="2800" dirty="0" smtClean="0"/>
              <a:t> (</a:t>
            </a:r>
            <a:r>
              <a:rPr lang="en-US" sz="2800" i="1" dirty="0" smtClean="0"/>
              <a:t>Dispersion Mode</a:t>
            </a:r>
            <a:r>
              <a:rPr lang="en-US" sz="2800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1856713"/>
            <a:ext cx="10058400" cy="4050792"/>
          </a:xfrm>
        </p:spPr>
        <p:txBody>
          <a:bodyPr/>
          <a:lstStyle/>
          <a:p>
            <a:r>
              <a:rPr lang="id-ID" b="1" dirty="0">
                <a:solidFill>
                  <a:srgbClr val="0070C0"/>
                </a:solidFill>
              </a:rPr>
              <a:t>Efek dispersi pada pulsa </a:t>
            </a:r>
            <a:r>
              <a:rPr lang="en-US" b="1" dirty="0" err="1" smtClean="0">
                <a:solidFill>
                  <a:srgbClr val="0070C0"/>
                </a:solidFill>
              </a:rPr>
              <a:t>akibat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dampak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id-ID" b="1" dirty="0" smtClean="0">
                <a:solidFill>
                  <a:srgbClr val="0070C0"/>
                </a:solidFill>
              </a:rPr>
              <a:t>mode propagasi</a:t>
            </a:r>
            <a:r>
              <a:rPr lang="en-US" b="1" dirty="0" smtClean="0">
                <a:solidFill>
                  <a:srgbClr val="0070C0"/>
                </a:solidFill>
              </a:rPr>
              <a:t> :</a:t>
            </a:r>
            <a:endParaRPr lang="en-US" b="1" dirty="0">
              <a:solidFill>
                <a:srgbClr val="0070C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0289" y="2827421"/>
            <a:ext cx="8681277" cy="280335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chemeClr val="accent1"/>
            </a:solidFill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4085106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Pendahuluan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2121408"/>
            <a:ext cx="10058400" cy="766171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en-US" dirty="0" err="1" smtClean="0"/>
              <a:t>Sifat</a:t>
            </a:r>
            <a:r>
              <a:rPr lang="en-US" dirty="0" smtClean="0"/>
              <a:t> </a:t>
            </a:r>
            <a:r>
              <a:rPr lang="en-US" dirty="0" err="1" smtClean="0"/>
              <a:t>perambatan</a:t>
            </a:r>
            <a:r>
              <a:rPr lang="en-US" dirty="0" smtClean="0"/>
              <a:t> </a:t>
            </a:r>
            <a:r>
              <a:rPr lang="en-US" dirty="0" err="1" smtClean="0"/>
              <a:t>energi</a:t>
            </a:r>
            <a:r>
              <a:rPr lang="en-US" dirty="0" smtClean="0"/>
              <a:t> </a:t>
            </a:r>
            <a:r>
              <a:rPr lang="en-US" dirty="0" err="1" smtClean="0"/>
              <a:t>elektromagnetik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cahaya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penampang</a:t>
            </a:r>
            <a:r>
              <a:rPr lang="en-US" dirty="0" smtClean="0"/>
              <a:t> fiber </a:t>
            </a:r>
            <a:r>
              <a:rPr lang="en-US" dirty="0" err="1" smtClean="0"/>
              <a:t>optik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3561" y="2744938"/>
            <a:ext cx="8484357" cy="284974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0200967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4789" y="705964"/>
            <a:ext cx="10058400" cy="4050792"/>
          </a:xfrm>
        </p:spPr>
        <p:txBody>
          <a:bodyPr/>
          <a:lstStyle/>
          <a:p>
            <a:r>
              <a:rPr lang="id-ID" b="1" dirty="0">
                <a:solidFill>
                  <a:srgbClr val="00B050"/>
                </a:solidFill>
              </a:rPr>
              <a:t>Inter-simbol interferensi </a:t>
            </a:r>
            <a:r>
              <a:rPr lang="en-US" b="1" dirty="0" err="1" smtClean="0">
                <a:solidFill>
                  <a:srgbClr val="00B050"/>
                </a:solidFill>
              </a:rPr>
              <a:t>akibat</a:t>
            </a:r>
            <a:r>
              <a:rPr lang="id-ID" b="1" dirty="0" smtClean="0">
                <a:solidFill>
                  <a:srgbClr val="00B050"/>
                </a:solidFill>
              </a:rPr>
              <a:t> </a:t>
            </a:r>
            <a:r>
              <a:rPr lang="en-US" b="1" dirty="0" smtClean="0">
                <a:solidFill>
                  <a:srgbClr val="00B050"/>
                </a:solidFill>
              </a:rPr>
              <a:t>mode </a:t>
            </a:r>
            <a:r>
              <a:rPr lang="id-ID" b="1" dirty="0" smtClean="0">
                <a:solidFill>
                  <a:srgbClr val="00B050"/>
                </a:solidFill>
              </a:rPr>
              <a:t>dispersi </a:t>
            </a:r>
            <a:r>
              <a:rPr lang="en-US" b="1" dirty="0" smtClean="0">
                <a:solidFill>
                  <a:srgbClr val="00B050"/>
                </a:solidFill>
              </a:rPr>
              <a:t>:</a:t>
            </a:r>
          </a:p>
          <a:p>
            <a:endParaRPr lang="en-US" b="1" dirty="0">
              <a:solidFill>
                <a:srgbClr val="00B050"/>
              </a:solidFill>
            </a:endParaRPr>
          </a:p>
          <a:p>
            <a:endParaRPr lang="en-US" b="1" dirty="0" smtClean="0">
              <a:solidFill>
                <a:srgbClr val="00B050"/>
              </a:solidFill>
            </a:endParaRPr>
          </a:p>
          <a:p>
            <a:endParaRPr lang="en-US" b="1" dirty="0">
              <a:solidFill>
                <a:srgbClr val="00B050"/>
              </a:solidFill>
            </a:endParaRPr>
          </a:p>
          <a:p>
            <a:endParaRPr lang="en-US" b="1" dirty="0" smtClean="0">
              <a:solidFill>
                <a:srgbClr val="00B050"/>
              </a:solidFill>
            </a:endParaRPr>
          </a:p>
          <a:p>
            <a:endParaRPr lang="en-US" b="1" dirty="0">
              <a:solidFill>
                <a:srgbClr val="00B050"/>
              </a:solidFill>
            </a:endParaRPr>
          </a:p>
          <a:p>
            <a:endParaRPr lang="en-US" b="1" dirty="0" smtClean="0">
              <a:solidFill>
                <a:srgbClr val="00B050"/>
              </a:solidFill>
            </a:endParaRPr>
          </a:p>
          <a:p>
            <a:endParaRPr lang="en-US" b="1" dirty="0">
              <a:solidFill>
                <a:srgbClr val="00B050"/>
              </a:solidFill>
            </a:endParaRPr>
          </a:p>
          <a:p>
            <a:r>
              <a:rPr lang="en-US" b="1" dirty="0" err="1" smtClean="0">
                <a:solidFill>
                  <a:srgbClr val="00B050"/>
                </a:solidFill>
              </a:rPr>
              <a:t>Besarnya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nilai</a:t>
            </a:r>
            <a:r>
              <a:rPr lang="en-US" b="1" dirty="0" smtClean="0">
                <a:solidFill>
                  <a:srgbClr val="00B050"/>
                </a:solidFill>
              </a:rPr>
              <a:t> mode </a:t>
            </a:r>
            <a:r>
              <a:rPr lang="en-US" b="1" dirty="0" err="1" smtClean="0">
                <a:solidFill>
                  <a:srgbClr val="00B050"/>
                </a:solidFill>
              </a:rPr>
              <a:t>dispersi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dinyatakan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sebesar</a:t>
            </a:r>
            <a:r>
              <a:rPr lang="en-US" b="1" dirty="0" smtClean="0">
                <a:solidFill>
                  <a:srgbClr val="00B050"/>
                </a:solidFill>
              </a:rPr>
              <a:t> :</a:t>
            </a:r>
            <a:endParaRPr lang="en-US" b="1" dirty="0">
              <a:solidFill>
                <a:srgbClr val="00B05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2246" y="1431799"/>
            <a:ext cx="8802729" cy="191719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8765" y="5158996"/>
            <a:ext cx="2949300" cy="64719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rgbClr val="FF0000"/>
            </a:solidFill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77866" y="5110259"/>
            <a:ext cx="6203700" cy="921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81271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7408" y="531127"/>
            <a:ext cx="10058400" cy="770731"/>
          </a:xfrm>
        </p:spPr>
        <p:txBody>
          <a:bodyPr>
            <a:normAutofit/>
          </a:bodyPr>
          <a:lstStyle/>
          <a:p>
            <a:r>
              <a:rPr lang="en-US" sz="3200" dirty="0" smtClean="0"/>
              <a:t>2. </a:t>
            </a:r>
            <a:r>
              <a:rPr lang="en-US" sz="3200" dirty="0" err="1" smtClean="0"/>
              <a:t>Kurva</a:t>
            </a:r>
            <a:r>
              <a:rPr lang="en-US" sz="3200" dirty="0" smtClean="0"/>
              <a:t> Mode </a:t>
            </a:r>
            <a:r>
              <a:rPr lang="en-US" sz="3200" dirty="0" err="1" smtClean="0"/>
              <a:t>Dispersi</a:t>
            </a:r>
            <a:r>
              <a:rPr lang="en-US" sz="3200" dirty="0" smtClean="0"/>
              <a:t> FO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9417" y="2028419"/>
            <a:ext cx="4463512" cy="4050792"/>
          </a:xfrm>
        </p:spPr>
        <p:txBody>
          <a:bodyPr/>
          <a:lstStyle/>
          <a:p>
            <a:r>
              <a:rPr lang="en-US" dirty="0" err="1" smtClean="0"/>
              <a:t>Dispersi</a:t>
            </a:r>
            <a:r>
              <a:rPr lang="en-US" dirty="0" smtClean="0"/>
              <a:t> </a:t>
            </a:r>
            <a:r>
              <a:rPr lang="en-US" dirty="0" err="1" smtClean="0"/>
              <a:t>pulsa</a:t>
            </a:r>
            <a:r>
              <a:rPr lang="en-US" dirty="0" smtClean="0"/>
              <a:t> </a:t>
            </a:r>
            <a:r>
              <a:rPr lang="en-US" dirty="0" err="1" smtClean="0"/>
              <a:t>meningkat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i="1" dirty="0" smtClean="0"/>
              <a:t>Numerical Aperture</a:t>
            </a:r>
            <a:r>
              <a:rPr lang="en-US" dirty="0" smtClean="0"/>
              <a:t> &amp; </a:t>
            </a:r>
            <a:r>
              <a:rPr lang="en-US" dirty="0" err="1" smtClean="0"/>
              <a:t>indeks</a:t>
            </a:r>
            <a:r>
              <a:rPr lang="en-US" dirty="0" smtClean="0"/>
              <a:t> bias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meningkat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Meningkatnya</a:t>
            </a:r>
            <a:r>
              <a:rPr lang="en-US" dirty="0" smtClean="0"/>
              <a:t> NA </a:t>
            </a:r>
            <a:r>
              <a:rPr lang="en-US" dirty="0" err="1" smtClean="0"/>
              <a:t>berakibat</a:t>
            </a:r>
            <a:r>
              <a:rPr lang="en-US" dirty="0" smtClean="0"/>
              <a:t> </a:t>
            </a:r>
            <a:r>
              <a:rPr lang="en-US" dirty="0" err="1" smtClean="0"/>
              <a:t>menurunkan</a:t>
            </a:r>
            <a:r>
              <a:rPr lang="en-US" dirty="0" smtClean="0"/>
              <a:t> </a:t>
            </a:r>
            <a:r>
              <a:rPr lang="en-US" dirty="0" err="1" smtClean="0"/>
              <a:t>kapasitas</a:t>
            </a:r>
            <a:r>
              <a:rPr lang="en-US" dirty="0" smtClean="0"/>
              <a:t> bandwidth fiber </a:t>
            </a:r>
            <a:r>
              <a:rPr lang="en-US" dirty="0" err="1" smtClean="0"/>
              <a:t>optik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Dispersi</a:t>
            </a:r>
            <a:r>
              <a:rPr lang="en-US" dirty="0" smtClean="0"/>
              <a:t> </a:t>
            </a:r>
            <a:r>
              <a:rPr lang="en-US" dirty="0" err="1" smtClean="0"/>
              <a:t>pulsa</a:t>
            </a:r>
            <a:r>
              <a:rPr lang="en-US" dirty="0" smtClean="0"/>
              <a:t> </a:t>
            </a:r>
            <a:r>
              <a:rPr lang="en-US" dirty="0" err="1" smtClean="0"/>
              <a:t>meningkat</a:t>
            </a:r>
            <a:r>
              <a:rPr lang="en-US" dirty="0" smtClean="0"/>
              <a:t> </a:t>
            </a:r>
            <a:r>
              <a:rPr lang="en-US" dirty="0" err="1" smtClean="0"/>
              <a:t>sejalan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semakin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diameter </a:t>
            </a:r>
            <a:r>
              <a:rPr lang="en-US" dirty="0" err="1" smtClean="0"/>
              <a:t>inti</a:t>
            </a:r>
            <a:r>
              <a:rPr lang="en-US" dirty="0" smtClean="0"/>
              <a:t> (</a:t>
            </a:r>
            <a:r>
              <a:rPr lang="en-US" i="1" dirty="0" smtClean="0"/>
              <a:t>core</a:t>
            </a:r>
            <a:r>
              <a:rPr lang="en-US" dirty="0" smtClean="0"/>
              <a:t>) fiber </a:t>
            </a:r>
            <a:r>
              <a:rPr lang="en-US" dirty="0" err="1" smtClean="0"/>
              <a:t>optik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34373" y="1741294"/>
            <a:ext cx="6095756" cy="4337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576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7408" y="531127"/>
            <a:ext cx="10058400" cy="770731"/>
          </a:xfrm>
        </p:spPr>
        <p:txBody>
          <a:bodyPr>
            <a:normAutofit/>
          </a:bodyPr>
          <a:lstStyle/>
          <a:p>
            <a:r>
              <a:rPr lang="en-US" sz="3200" dirty="0"/>
              <a:t>3</a:t>
            </a:r>
            <a:r>
              <a:rPr lang="en-US" sz="3200" dirty="0" smtClean="0"/>
              <a:t>. </a:t>
            </a:r>
            <a:r>
              <a:rPr lang="en-US" sz="3200" dirty="0" err="1" smtClean="0"/>
              <a:t>Kurva</a:t>
            </a:r>
            <a:r>
              <a:rPr lang="en-US" sz="3200" dirty="0" smtClean="0"/>
              <a:t> </a:t>
            </a:r>
            <a:r>
              <a:rPr lang="en-US" sz="3200" dirty="0" err="1" smtClean="0"/>
              <a:t>Dispersi</a:t>
            </a:r>
            <a:r>
              <a:rPr lang="en-US" sz="3200" dirty="0" smtClean="0"/>
              <a:t> </a:t>
            </a:r>
            <a:r>
              <a:rPr lang="en-US" sz="3200" dirty="0" err="1" smtClean="0"/>
              <a:t>Pulsa</a:t>
            </a:r>
            <a:r>
              <a:rPr lang="en-US" sz="3200" dirty="0" smtClean="0"/>
              <a:t> </a:t>
            </a:r>
            <a:r>
              <a:rPr lang="en-US" sz="3200" dirty="0" err="1" smtClean="0"/>
              <a:t>Vs</a:t>
            </a:r>
            <a:r>
              <a:rPr lang="en-US" sz="3200" dirty="0" smtClean="0"/>
              <a:t> Data Rate </a:t>
            </a:r>
            <a:r>
              <a:rPr lang="en-US" sz="3200" dirty="0" err="1" smtClean="0"/>
              <a:t>pada</a:t>
            </a:r>
            <a:r>
              <a:rPr lang="en-US" sz="3200" dirty="0" smtClean="0"/>
              <a:t> FO</a:t>
            </a:r>
            <a:endParaRPr lang="en-US" sz="3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5032" y="1890031"/>
            <a:ext cx="7423484" cy="4501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2212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932" y="659190"/>
            <a:ext cx="10058400" cy="718526"/>
          </a:xfrm>
        </p:spPr>
        <p:txBody>
          <a:bodyPr>
            <a:normAutofit/>
          </a:bodyPr>
          <a:lstStyle/>
          <a:p>
            <a:r>
              <a:rPr lang="en-US" sz="2800" dirty="0" smtClean="0"/>
              <a:t>4. </a:t>
            </a:r>
            <a:r>
              <a:rPr lang="en-US" sz="2800" dirty="0" err="1" smtClean="0"/>
              <a:t>Jumlah</a:t>
            </a:r>
            <a:r>
              <a:rPr lang="en-US" sz="2800" dirty="0" smtClean="0"/>
              <a:t> Mode FO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0216" y="4820490"/>
            <a:ext cx="10058400" cy="954667"/>
          </a:xfrm>
        </p:spPr>
        <p:txBody>
          <a:bodyPr>
            <a:normAutofit/>
          </a:bodyPr>
          <a:lstStyle/>
          <a:p>
            <a:r>
              <a:rPr lang="en-US" dirty="0" err="1" smtClean="0"/>
              <a:t>Jumlah</a:t>
            </a:r>
            <a:r>
              <a:rPr lang="en-US" dirty="0" smtClean="0"/>
              <a:t> Mode </a:t>
            </a:r>
            <a:r>
              <a:rPr lang="en-US" dirty="0" err="1" smtClean="0"/>
              <a:t>diskrit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dipropagasikan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smtClean="0"/>
              <a:t>fiber </a:t>
            </a:r>
            <a:r>
              <a:rPr lang="en-US" dirty="0" err="1" smtClean="0"/>
              <a:t>optik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“</a:t>
            </a:r>
            <a:r>
              <a:rPr lang="en-US" dirty="0" smtClean="0">
                <a:solidFill>
                  <a:srgbClr val="FF0000"/>
                </a:solidFill>
              </a:rPr>
              <a:t>NA</a:t>
            </a:r>
            <a:r>
              <a:rPr lang="en-US" dirty="0" smtClean="0"/>
              <a:t>” </a:t>
            </a:r>
            <a:r>
              <a:rPr lang="en-US" dirty="0" err="1" smtClean="0"/>
              <a:t>dan</a:t>
            </a:r>
            <a:r>
              <a:rPr lang="en-US" dirty="0" smtClean="0"/>
              <a:t> “</a:t>
            </a:r>
            <a:r>
              <a:rPr lang="en-US" dirty="0" smtClean="0">
                <a:solidFill>
                  <a:srgbClr val="FF0000"/>
                </a:solidFill>
              </a:rPr>
              <a:t>diameter</a:t>
            </a:r>
            <a:r>
              <a:rPr lang="en-US" dirty="0" smtClean="0"/>
              <a:t>” </a:t>
            </a:r>
            <a:r>
              <a:rPr lang="en-US" dirty="0" err="1" smtClean="0"/>
              <a:t>optik</a:t>
            </a:r>
            <a:r>
              <a:rPr lang="en-US" dirty="0" smtClean="0"/>
              <a:t> </a:t>
            </a:r>
            <a:r>
              <a:rPr lang="en-US" dirty="0" err="1" smtClean="0"/>
              <a:t>berkurang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629130" y="2369627"/>
                <a:ext cx="1591718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𝑀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[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𝑁𝐴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]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𝜆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9130" y="2369627"/>
                <a:ext cx="1591718" cy="553998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8610" y="3446943"/>
            <a:ext cx="3661200" cy="850230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1210216" y="1668138"/>
            <a:ext cx="10058400" cy="5135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Jumlah Mode diskrit pada FO ditentukan sebesar: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1300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1563" y="846061"/>
            <a:ext cx="10058400" cy="4050792"/>
          </a:xfrm>
        </p:spPr>
        <p:txBody>
          <a:bodyPr/>
          <a:lstStyle/>
          <a:p>
            <a:r>
              <a:rPr lang="en-US" dirty="0" err="1" smtClean="0"/>
              <a:t>Kurva</a:t>
            </a:r>
            <a:r>
              <a:rPr lang="en-US" dirty="0" smtClean="0"/>
              <a:t> </a:t>
            </a:r>
            <a:r>
              <a:rPr lang="en-US" dirty="0" err="1" smtClean="0"/>
              <a:t>karakteristiknya</a:t>
            </a:r>
            <a:r>
              <a:rPr lang="en-US" dirty="0" smtClean="0"/>
              <a:t> :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8787" y="1674189"/>
            <a:ext cx="6393656" cy="4221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1221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826810"/>
          </a:xfrm>
        </p:spPr>
        <p:txBody>
          <a:bodyPr>
            <a:normAutofit/>
          </a:bodyPr>
          <a:lstStyle/>
          <a:p>
            <a:r>
              <a:rPr lang="en-US" sz="3600" dirty="0" err="1" smtClean="0"/>
              <a:t>Terminasi</a:t>
            </a:r>
            <a:r>
              <a:rPr lang="en-US" sz="3600" dirty="0" smtClean="0"/>
              <a:t> FO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2121408"/>
            <a:ext cx="8940426" cy="4050792"/>
          </a:xfrm>
        </p:spPr>
        <p:txBody>
          <a:bodyPr/>
          <a:lstStyle/>
          <a:p>
            <a:r>
              <a:rPr lang="en-US" dirty="0" err="1" smtClean="0"/>
              <a:t>Penyambungan</a:t>
            </a:r>
            <a:r>
              <a:rPr lang="en-US" dirty="0" smtClean="0"/>
              <a:t> </a:t>
            </a:r>
            <a:r>
              <a:rPr lang="en-US" dirty="0" err="1"/>
              <a:t>kabel</a:t>
            </a:r>
            <a:r>
              <a:rPr lang="en-US" dirty="0"/>
              <a:t> </a:t>
            </a:r>
            <a:r>
              <a:rPr lang="en-US" dirty="0" err="1"/>
              <a:t>serat</a:t>
            </a:r>
            <a:r>
              <a:rPr lang="en-US" dirty="0"/>
              <a:t> </a:t>
            </a:r>
            <a:r>
              <a:rPr lang="en-US" dirty="0" err="1"/>
              <a:t>optik</a:t>
            </a:r>
            <a:r>
              <a:rPr lang="en-US" dirty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di </a:t>
            </a:r>
            <a:r>
              <a:rPr lang="en-US" dirty="0" err="1" smtClean="0"/>
              <a:t>perangkat</a:t>
            </a:r>
            <a:r>
              <a:rPr lang="en-US" dirty="0" smtClean="0"/>
              <a:t> “</a:t>
            </a:r>
            <a:r>
              <a:rPr lang="en-US" b="1" dirty="0" smtClean="0">
                <a:solidFill>
                  <a:srgbClr val="FF0000"/>
                </a:solidFill>
              </a:rPr>
              <a:t>Optical </a:t>
            </a:r>
            <a:r>
              <a:rPr lang="en-US" b="1" dirty="0">
                <a:solidFill>
                  <a:srgbClr val="FF0000"/>
                </a:solidFill>
              </a:rPr>
              <a:t>Termination Board</a:t>
            </a:r>
            <a:r>
              <a:rPr lang="en-US" dirty="0"/>
              <a:t> (OTB</a:t>
            </a:r>
            <a:r>
              <a:rPr lang="en-US" dirty="0" smtClean="0"/>
              <a:t>)”.</a:t>
            </a:r>
          </a:p>
          <a:p>
            <a:endParaRPr lang="en-US" dirty="0" smtClean="0"/>
          </a:p>
          <a:p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/>
              <a:t>kabel</a:t>
            </a:r>
            <a:r>
              <a:rPr lang="en-US" dirty="0"/>
              <a:t> </a:t>
            </a:r>
            <a:r>
              <a:rPr lang="en-US" dirty="0" err="1"/>
              <a:t>optik</a:t>
            </a:r>
            <a:r>
              <a:rPr lang="en-US" dirty="0"/>
              <a:t> </a:t>
            </a:r>
            <a:r>
              <a:rPr lang="en-US" dirty="0" err="1"/>
              <a:t>terpasang</a:t>
            </a:r>
            <a:r>
              <a:rPr lang="en-US" dirty="0"/>
              <a:t> di OTB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pengujian</a:t>
            </a:r>
            <a:r>
              <a:rPr lang="en-US" dirty="0"/>
              <a:t> </a:t>
            </a:r>
            <a:r>
              <a:rPr lang="en-US" i="1" dirty="0"/>
              <a:t>end-to-end</a:t>
            </a:r>
            <a:r>
              <a:rPr lang="en-US" dirty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“</a:t>
            </a:r>
            <a:r>
              <a:rPr lang="en-US" b="1" dirty="0" smtClean="0">
                <a:solidFill>
                  <a:srgbClr val="FF0000"/>
                </a:solidFill>
              </a:rPr>
              <a:t>Optical </a:t>
            </a:r>
            <a:r>
              <a:rPr lang="en-US" b="1" dirty="0">
                <a:solidFill>
                  <a:srgbClr val="FF0000"/>
                </a:solidFill>
              </a:rPr>
              <a:t>Time Domain </a:t>
            </a:r>
            <a:r>
              <a:rPr lang="en-US" b="1" dirty="0" err="1">
                <a:solidFill>
                  <a:srgbClr val="FF0000"/>
                </a:solidFill>
              </a:rPr>
              <a:t>Reflectometer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dirty="0"/>
              <a:t>(OTDR</a:t>
            </a:r>
            <a:r>
              <a:rPr lang="en-US" dirty="0" smtClean="0"/>
              <a:t>)”. 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Proses </a:t>
            </a:r>
            <a:r>
              <a:rPr lang="en-US" dirty="0" err="1" smtClean="0"/>
              <a:t>penyambungan</a:t>
            </a:r>
            <a:r>
              <a:rPr lang="en-US" dirty="0" smtClean="0"/>
              <a:t> </a:t>
            </a:r>
            <a:r>
              <a:rPr lang="en-US" dirty="0" err="1"/>
              <a:t>kabel</a:t>
            </a:r>
            <a:r>
              <a:rPr lang="en-US" dirty="0"/>
              <a:t> </a:t>
            </a:r>
            <a:r>
              <a:rPr lang="en-US" dirty="0" err="1"/>
              <a:t>serat</a:t>
            </a:r>
            <a:r>
              <a:rPr lang="en-US" dirty="0"/>
              <a:t> </a:t>
            </a:r>
            <a:r>
              <a:rPr lang="en-US" dirty="0" err="1"/>
              <a:t>optik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smtClean="0"/>
              <a:t>“</a:t>
            </a:r>
            <a:r>
              <a:rPr lang="en-US" b="1" dirty="0" smtClean="0">
                <a:solidFill>
                  <a:srgbClr val="FF0000"/>
                </a:solidFill>
              </a:rPr>
              <a:t>splicing</a:t>
            </a:r>
            <a:r>
              <a:rPr lang="en-US" dirty="0" smtClean="0"/>
              <a:t>”. 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8116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</a:t>
            </a:r>
            <a:r>
              <a:rPr lang="en-US" dirty="0" err="1" smtClean="0"/>
              <a:t>pengukuran</a:t>
            </a:r>
            <a:r>
              <a:rPr lang="en-US" dirty="0" smtClean="0"/>
              <a:t> FO dg OTDR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466" y="2806533"/>
            <a:ext cx="4210609" cy="3269414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8375" y="2806533"/>
            <a:ext cx="5838239" cy="3269414"/>
          </a:xfrm>
          <a:prstGeom prst="rect">
            <a:avLst/>
          </a:prstGeom>
        </p:spPr>
      </p:pic>
      <p:sp>
        <p:nvSpPr>
          <p:cNvPr id="6" name="Right Arrow 5"/>
          <p:cNvSpPr/>
          <p:nvPr/>
        </p:nvSpPr>
        <p:spPr>
          <a:xfrm>
            <a:off x="5041231" y="3862137"/>
            <a:ext cx="661737" cy="1034716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76422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Selesai</a:t>
            </a:r>
            <a:r>
              <a:rPr lang="en-US" dirty="0" smtClean="0"/>
              <a:t>…..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3346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00B050"/>
                </a:solidFill>
              </a:rPr>
              <a:t>1. </a:t>
            </a:r>
            <a:r>
              <a:rPr lang="en-US" sz="2800" dirty="0" err="1" smtClean="0">
                <a:solidFill>
                  <a:srgbClr val="00B050"/>
                </a:solidFill>
              </a:rPr>
              <a:t>Pantulan</a:t>
            </a:r>
            <a:r>
              <a:rPr lang="en-US" sz="2800" dirty="0" smtClean="0">
                <a:solidFill>
                  <a:srgbClr val="00B050"/>
                </a:solidFill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</a:rPr>
              <a:t>cahaya</a:t>
            </a:r>
            <a:r>
              <a:rPr lang="en-US" sz="2800" dirty="0" smtClean="0">
                <a:solidFill>
                  <a:srgbClr val="00B050"/>
                </a:solidFill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</a:rPr>
              <a:t>dalam</a:t>
            </a:r>
            <a:r>
              <a:rPr lang="en-US" sz="2800" dirty="0" smtClean="0">
                <a:solidFill>
                  <a:srgbClr val="00B050"/>
                </a:solidFill>
              </a:rPr>
              <a:t> FO</a:t>
            </a:r>
            <a:endParaRPr lang="en-US" sz="2800" dirty="0">
              <a:solidFill>
                <a:srgbClr val="00B05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0813" y="2009755"/>
            <a:ext cx="7169123" cy="410514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8229927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682431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rgbClr val="00B050"/>
                </a:solidFill>
              </a:rPr>
              <a:t>2</a:t>
            </a:r>
            <a:r>
              <a:rPr lang="en-US" sz="2800" dirty="0" smtClean="0">
                <a:solidFill>
                  <a:srgbClr val="00B050"/>
                </a:solidFill>
              </a:rPr>
              <a:t>. </a:t>
            </a:r>
            <a:r>
              <a:rPr lang="en-US" sz="2800" dirty="0" err="1" smtClean="0">
                <a:solidFill>
                  <a:srgbClr val="00B050"/>
                </a:solidFill>
              </a:rPr>
              <a:t>Penguraian</a:t>
            </a:r>
            <a:r>
              <a:rPr lang="en-US" sz="2800" dirty="0" smtClean="0">
                <a:solidFill>
                  <a:srgbClr val="00B050"/>
                </a:solidFill>
              </a:rPr>
              <a:t> (</a:t>
            </a:r>
            <a:r>
              <a:rPr lang="en-US" sz="2800" dirty="0" err="1" smtClean="0">
                <a:solidFill>
                  <a:srgbClr val="00B050"/>
                </a:solidFill>
              </a:rPr>
              <a:t>hamburan</a:t>
            </a:r>
            <a:r>
              <a:rPr lang="en-US" sz="2800" dirty="0" smtClean="0">
                <a:solidFill>
                  <a:srgbClr val="00B050"/>
                </a:solidFill>
              </a:rPr>
              <a:t>) </a:t>
            </a:r>
            <a:r>
              <a:rPr lang="en-US" sz="2800" dirty="0" err="1" smtClean="0">
                <a:solidFill>
                  <a:srgbClr val="00B050"/>
                </a:solidFill>
              </a:rPr>
              <a:t>cahaya</a:t>
            </a:r>
            <a:r>
              <a:rPr lang="en-US" sz="2800" dirty="0" smtClean="0">
                <a:solidFill>
                  <a:srgbClr val="00B050"/>
                </a:solidFill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</a:rPr>
              <a:t>dalam</a:t>
            </a:r>
            <a:r>
              <a:rPr lang="en-US" sz="2800" dirty="0" smtClean="0">
                <a:solidFill>
                  <a:srgbClr val="00B050"/>
                </a:solidFill>
              </a:rPr>
              <a:t> FO</a:t>
            </a:r>
            <a:endParaRPr lang="en-US" sz="2800" dirty="0">
              <a:solidFill>
                <a:srgbClr val="00B05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0398" y="2399074"/>
            <a:ext cx="7017300" cy="282987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3900933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6553" y="418443"/>
            <a:ext cx="10058400" cy="682431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00B050"/>
                </a:solidFill>
              </a:rPr>
              <a:t>3. </a:t>
            </a:r>
            <a:r>
              <a:rPr lang="en-US" sz="2800" dirty="0" err="1" smtClean="0">
                <a:solidFill>
                  <a:srgbClr val="00B050"/>
                </a:solidFill>
              </a:rPr>
              <a:t>Pembiasan</a:t>
            </a:r>
            <a:r>
              <a:rPr lang="en-US" sz="2800" dirty="0" smtClean="0">
                <a:solidFill>
                  <a:srgbClr val="00B050"/>
                </a:solidFill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</a:rPr>
              <a:t>cahaya</a:t>
            </a:r>
            <a:r>
              <a:rPr lang="en-US" sz="2800" dirty="0" smtClean="0">
                <a:solidFill>
                  <a:srgbClr val="00B050"/>
                </a:solidFill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</a:rPr>
              <a:t>dalam</a:t>
            </a:r>
            <a:r>
              <a:rPr lang="en-US" sz="2800" dirty="0" smtClean="0">
                <a:solidFill>
                  <a:srgbClr val="00B050"/>
                </a:solidFill>
              </a:rPr>
              <a:t> FO</a:t>
            </a:r>
            <a:endParaRPr lang="en-US" sz="2800" dirty="0">
              <a:solidFill>
                <a:srgbClr val="00B05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79430"/>
            <a:ext cx="6709323" cy="39458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7352779" y="1853830"/>
            <a:ext cx="4173995" cy="766171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Indeks</a:t>
            </a:r>
            <a:r>
              <a:rPr lang="en-US" sz="2400" dirty="0" smtClean="0"/>
              <a:t> </a:t>
            </a:r>
            <a:r>
              <a:rPr lang="en-US" sz="2400" dirty="0" err="1" smtClean="0"/>
              <a:t>pembiasan</a:t>
            </a:r>
            <a:r>
              <a:rPr lang="en-US" sz="2400" dirty="0" smtClean="0"/>
              <a:t> (N) :</a:t>
            </a:r>
            <a:endParaRPr lang="en-US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43183" y="2894682"/>
            <a:ext cx="1503186" cy="107646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rgbClr val="FF0000"/>
            </a:solidFill>
          </a:ln>
          <a:effectLst>
            <a:reflection blurRad="12700" stA="38000" endPos="28000" dist="5000" dir="5400000" sy="-100000" algn="bl" rotWithShape="0"/>
          </a:effec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2"/>
              <p:cNvSpPr txBox="1">
                <a:spLocks/>
              </p:cNvSpPr>
              <p:nvPr/>
            </p:nvSpPr>
            <p:spPr>
              <a:xfrm>
                <a:off x="6834939" y="4472702"/>
                <a:ext cx="5209674" cy="1603245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182880" indent="-182880" algn="l" defTabSz="914400" rtl="0" eaLnBrk="1" latinLnBrk="0" hangingPunct="1">
                  <a:lnSpc>
                    <a:spcPct val="90000"/>
                  </a:lnSpc>
                  <a:spcBef>
                    <a:spcPts val="1200"/>
                  </a:spcBef>
                  <a:buClr>
                    <a:schemeClr val="accent1">
                      <a:lumMod val="75000"/>
                    </a:schemeClr>
                  </a:buClr>
                  <a:buSzPct val="85000"/>
                  <a:buFont typeface="Wingdings" pitchFamily="2" charset="2"/>
                  <a:buChar char="§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-182880" algn="l" defTabSz="914400" rtl="0" eaLnBrk="1" latinLnBrk="0" hangingPunct="1">
                  <a:lnSpc>
                    <a:spcPct val="90000"/>
                  </a:lnSpc>
                  <a:spcBef>
                    <a:spcPts val="400"/>
                  </a:spcBef>
                  <a:spcAft>
                    <a:spcPts val="200"/>
                  </a:spcAft>
                  <a:buClr>
                    <a:schemeClr val="accent1">
                      <a:lumMod val="75000"/>
                    </a:schemeClr>
                  </a:buClr>
                  <a:buSzPct val="85000"/>
                  <a:buFont typeface="Wingdings" pitchFamily="2" charset="2"/>
                  <a:buChar char="§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731520" indent="-182880" algn="l" defTabSz="914400" rtl="0" eaLnBrk="1" latinLnBrk="0" hangingPunct="1">
                  <a:lnSpc>
                    <a:spcPct val="90000"/>
                  </a:lnSpc>
                  <a:spcBef>
                    <a:spcPts val="400"/>
                  </a:spcBef>
                  <a:spcAft>
                    <a:spcPts val="200"/>
                  </a:spcAft>
                  <a:buClr>
                    <a:schemeClr val="accent1">
                      <a:lumMod val="75000"/>
                    </a:schemeClr>
                  </a:buClr>
                  <a:buSzPct val="85000"/>
                  <a:buFont typeface="Wingdings" pitchFamily="2" charset="2"/>
                  <a:buChar char="§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005840" indent="-182880" algn="l" defTabSz="914400" rtl="0" eaLnBrk="1" latinLnBrk="0" hangingPunct="1">
                  <a:lnSpc>
                    <a:spcPct val="90000"/>
                  </a:lnSpc>
                  <a:spcBef>
                    <a:spcPts val="400"/>
                  </a:spcBef>
                  <a:spcAft>
                    <a:spcPts val="200"/>
                  </a:spcAft>
                  <a:buClr>
                    <a:schemeClr val="accent1">
                      <a:lumMod val="75000"/>
                    </a:schemeClr>
                  </a:buClr>
                  <a:buSzPct val="85000"/>
                  <a:buFont typeface="Wingdings" pitchFamily="2" charset="2"/>
                  <a:buChar char="§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280160" indent="-182880" algn="l" defTabSz="914400" rtl="0" eaLnBrk="1" latinLnBrk="0" hangingPunct="1">
                  <a:lnSpc>
                    <a:spcPct val="90000"/>
                  </a:lnSpc>
                  <a:spcBef>
                    <a:spcPts val="400"/>
                  </a:spcBef>
                  <a:spcAft>
                    <a:spcPts val="200"/>
                  </a:spcAft>
                  <a:buClr>
                    <a:schemeClr val="accent1">
                      <a:lumMod val="75000"/>
                    </a:schemeClr>
                  </a:buClr>
                  <a:buSzPct val="85000"/>
                  <a:buFont typeface="Wingdings" pitchFamily="2" charset="2"/>
                  <a:buChar char="§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600000" indent="-228600" algn="l" defTabSz="914400" rtl="0" eaLnBrk="1" latinLnBrk="0" hangingPunct="1">
                  <a:lnSpc>
                    <a:spcPct val="90000"/>
                  </a:lnSpc>
                  <a:spcBef>
                    <a:spcPts val="400"/>
                  </a:spcBef>
                  <a:spcAft>
                    <a:spcPts val="200"/>
                  </a:spcAft>
                  <a:buClr>
                    <a:schemeClr val="accent1">
                      <a:lumMod val="75000"/>
                    </a:schemeClr>
                  </a:buClr>
                  <a:buSzPct val="85000"/>
                  <a:buFont typeface="Wingdings" pitchFamily="2" charset="2"/>
                  <a:buChar char="§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900000" indent="-228600" algn="l" defTabSz="914400" rtl="0" eaLnBrk="1" latinLnBrk="0" hangingPunct="1">
                  <a:lnSpc>
                    <a:spcPct val="90000"/>
                  </a:lnSpc>
                  <a:spcBef>
                    <a:spcPts val="400"/>
                  </a:spcBef>
                  <a:spcAft>
                    <a:spcPts val="200"/>
                  </a:spcAft>
                  <a:buClr>
                    <a:schemeClr val="accent1">
                      <a:lumMod val="75000"/>
                    </a:schemeClr>
                  </a:buClr>
                  <a:buSzPct val="85000"/>
                  <a:buFont typeface="Wingdings" pitchFamily="2" charset="2"/>
                  <a:buChar char="§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200000" indent="-228600" algn="l" defTabSz="914400" rtl="0" eaLnBrk="1" latinLnBrk="0" hangingPunct="1">
                  <a:lnSpc>
                    <a:spcPct val="90000"/>
                  </a:lnSpc>
                  <a:spcBef>
                    <a:spcPts val="400"/>
                  </a:spcBef>
                  <a:spcAft>
                    <a:spcPts val="200"/>
                  </a:spcAft>
                  <a:buClr>
                    <a:schemeClr val="accent1">
                      <a:lumMod val="75000"/>
                    </a:schemeClr>
                  </a:buClr>
                  <a:buSzPct val="85000"/>
                  <a:buFont typeface="Wingdings" pitchFamily="2" charset="2"/>
                  <a:buChar char="§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500000" indent="-228600" algn="l" defTabSz="914400" rtl="0" eaLnBrk="1" latinLnBrk="0" hangingPunct="1">
                  <a:lnSpc>
                    <a:spcPct val="90000"/>
                  </a:lnSpc>
                  <a:spcBef>
                    <a:spcPts val="400"/>
                  </a:spcBef>
                  <a:spcAft>
                    <a:spcPts val="200"/>
                  </a:spcAft>
                  <a:buClr>
                    <a:schemeClr val="accent1">
                      <a:lumMod val="75000"/>
                    </a:schemeClr>
                  </a:buClr>
                  <a:buSzPct val="85000"/>
                  <a:buFont typeface="Wingdings" pitchFamily="2" charset="2"/>
                  <a:buChar char="§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sz="1600" dirty="0" err="1" smtClean="0"/>
                  <a:t>Dimana</a:t>
                </a:r>
                <a:r>
                  <a:rPr lang="en-US" sz="1600" dirty="0" smtClean="0"/>
                  <a:t>:</a:t>
                </a:r>
              </a:p>
              <a:p>
                <a:pPr marL="0" indent="0">
                  <a:buNone/>
                </a:pPr>
                <a:r>
                  <a:rPr lang="en-US" sz="1600" i="1" dirty="0" smtClean="0"/>
                  <a:t>C: </a:t>
                </a:r>
                <a:r>
                  <a:rPr lang="en-US" sz="1600" dirty="0" err="1" smtClean="0"/>
                  <a:t>kecepatan</a:t>
                </a:r>
                <a:r>
                  <a:rPr lang="en-US" sz="1600" dirty="0" smtClean="0"/>
                  <a:t> gel. </a:t>
                </a:r>
                <a:r>
                  <a:rPr lang="en-US" sz="1600" dirty="0" err="1" smtClean="0"/>
                  <a:t>Cahaya</a:t>
                </a:r>
                <a:r>
                  <a:rPr lang="en-US" sz="1600" dirty="0" smtClean="0"/>
                  <a:t> </a:t>
                </a:r>
                <a:r>
                  <a:rPr lang="en-US" sz="1600" dirty="0" err="1" smtClean="0"/>
                  <a:t>dalam</a:t>
                </a:r>
                <a:r>
                  <a:rPr lang="en-US" sz="1600" dirty="0" smtClean="0"/>
                  <a:t> medium </a:t>
                </a:r>
                <a:r>
                  <a:rPr lang="en-US" sz="1600" dirty="0" err="1" smtClean="0"/>
                  <a:t>hampa</a:t>
                </a:r>
                <a:endParaRPr lang="en-US" sz="1600" dirty="0" smtClean="0"/>
              </a:p>
              <a:p>
                <a:pPr marL="0" indent="0">
                  <a:buNone/>
                </a:pPr>
                <a:r>
                  <a:rPr lang="en-US" sz="1600" dirty="0"/>
                  <a:t> </a:t>
                </a:r>
                <a:r>
                  <a:rPr lang="en-US" sz="1600" dirty="0" smtClean="0"/>
                  <a:t>   ( 3 x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/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1600" dirty="0" smtClean="0"/>
              </a:p>
              <a:p>
                <a:pPr marL="0" indent="0">
                  <a:buNone/>
                </a:pPr>
                <a:r>
                  <a:rPr lang="en-US" sz="1600" i="1" dirty="0" smtClean="0"/>
                  <a:t>V: </a:t>
                </a:r>
                <a:r>
                  <a:rPr lang="en-US" sz="1600" dirty="0" err="1" smtClean="0"/>
                  <a:t>kecepatan</a:t>
                </a:r>
                <a:r>
                  <a:rPr lang="en-US" sz="1600" dirty="0" smtClean="0"/>
                  <a:t> </a:t>
                </a:r>
                <a:r>
                  <a:rPr lang="en-US" sz="1600" dirty="0" err="1" smtClean="0"/>
                  <a:t>cahaya</a:t>
                </a:r>
                <a:r>
                  <a:rPr lang="en-US" sz="1600" dirty="0" smtClean="0"/>
                  <a:t> </a:t>
                </a:r>
                <a:r>
                  <a:rPr lang="en-US" sz="1600" dirty="0" err="1" smtClean="0"/>
                  <a:t>dalam</a:t>
                </a:r>
                <a:r>
                  <a:rPr lang="en-US" sz="1600" dirty="0" smtClean="0"/>
                  <a:t> medium </a:t>
                </a:r>
                <a:r>
                  <a:rPr lang="en-US" sz="1600" dirty="0" err="1" smtClean="0"/>
                  <a:t>pembiasan</a:t>
                </a:r>
                <a:endParaRPr lang="en-US" sz="1600" dirty="0" smtClean="0"/>
              </a:p>
              <a:p>
                <a:pPr marL="0" indent="0">
                  <a:buNone/>
                </a:pPr>
                <a:endParaRPr lang="en-US" sz="1800" dirty="0"/>
              </a:p>
            </p:txBody>
          </p:sp>
        </mc:Choice>
        <mc:Fallback xmlns="">
          <p:sp>
            <p:nvSpPr>
              <p:cNvPr id="6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4939" y="4472702"/>
                <a:ext cx="5209674" cy="1603245"/>
              </a:xfrm>
              <a:prstGeom prst="rect">
                <a:avLst/>
              </a:prstGeom>
              <a:blipFill rotWithShape="0">
                <a:blip r:embed="rId4"/>
                <a:stretch>
                  <a:fillRect l="-585" t="-30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022564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3121" y="569334"/>
            <a:ext cx="10058400" cy="441319"/>
          </a:xfrm>
        </p:spPr>
        <p:txBody>
          <a:bodyPr/>
          <a:lstStyle/>
          <a:p>
            <a:r>
              <a:rPr lang="en-US" dirty="0" err="1" smtClean="0"/>
              <a:t>Ilustrasi</a:t>
            </a:r>
            <a:r>
              <a:rPr lang="en-US" dirty="0" smtClean="0"/>
              <a:t> </a:t>
            </a:r>
            <a:r>
              <a:rPr lang="en-US" dirty="0" err="1" smtClean="0"/>
              <a:t>indeks</a:t>
            </a:r>
            <a:r>
              <a:rPr lang="en-US" dirty="0" smtClean="0"/>
              <a:t> </a:t>
            </a:r>
            <a:r>
              <a:rPr lang="en-US" dirty="0" err="1" smtClean="0"/>
              <a:t>pembiasan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indeks</a:t>
            </a:r>
            <a:r>
              <a:rPr lang="en-US" dirty="0" smtClean="0"/>
              <a:t> bias </a:t>
            </a:r>
            <a:r>
              <a:rPr lang="en-US" dirty="0" err="1" smtClean="0"/>
              <a:t>tinggi</a:t>
            </a:r>
            <a:r>
              <a:rPr lang="en-US" dirty="0" smtClean="0"/>
              <a:t> (N</a:t>
            </a:r>
            <a:r>
              <a:rPr lang="en-US" sz="1400" dirty="0" smtClean="0"/>
              <a:t>1</a:t>
            </a:r>
            <a:r>
              <a:rPr lang="en-US" dirty="0" smtClean="0"/>
              <a:t>)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indeks</a:t>
            </a:r>
            <a:r>
              <a:rPr lang="en-US" dirty="0" smtClean="0"/>
              <a:t> bias </a:t>
            </a:r>
            <a:r>
              <a:rPr lang="en-US" dirty="0" err="1" smtClean="0"/>
              <a:t>kecil</a:t>
            </a:r>
            <a:r>
              <a:rPr lang="en-US" dirty="0" smtClean="0"/>
              <a:t> (N</a:t>
            </a:r>
            <a:r>
              <a:rPr lang="en-US" sz="1400" dirty="0" smtClean="0"/>
              <a:t>2</a:t>
            </a:r>
            <a:r>
              <a:rPr lang="en-US" dirty="0" smtClean="0"/>
              <a:t>):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9731" y="1529570"/>
            <a:ext cx="7068150" cy="4809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47626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3121" y="569334"/>
            <a:ext cx="10058400" cy="441319"/>
          </a:xfrm>
        </p:spPr>
        <p:txBody>
          <a:bodyPr/>
          <a:lstStyle/>
          <a:p>
            <a:r>
              <a:rPr lang="en-US" dirty="0" err="1" smtClean="0"/>
              <a:t>Ilustrasi</a:t>
            </a:r>
            <a:r>
              <a:rPr lang="en-US" dirty="0" smtClean="0"/>
              <a:t> </a:t>
            </a:r>
            <a:r>
              <a:rPr lang="en-US" dirty="0" err="1" smtClean="0"/>
              <a:t>indeks</a:t>
            </a:r>
            <a:r>
              <a:rPr lang="en-US" dirty="0" smtClean="0"/>
              <a:t> </a:t>
            </a:r>
            <a:r>
              <a:rPr lang="en-US" dirty="0" err="1" smtClean="0"/>
              <a:t>pembiasan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indeks</a:t>
            </a:r>
            <a:r>
              <a:rPr lang="en-US" dirty="0" smtClean="0"/>
              <a:t> bias </a:t>
            </a:r>
            <a:r>
              <a:rPr lang="en-US" dirty="0" err="1" smtClean="0"/>
              <a:t>kecil</a:t>
            </a:r>
            <a:r>
              <a:rPr lang="en-US" dirty="0" smtClean="0"/>
              <a:t> (N</a:t>
            </a:r>
            <a:r>
              <a:rPr lang="en-US" sz="1400" dirty="0" smtClean="0"/>
              <a:t>2</a:t>
            </a:r>
            <a:r>
              <a:rPr lang="en-US" dirty="0" smtClean="0"/>
              <a:t>)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indeks</a:t>
            </a:r>
            <a:r>
              <a:rPr lang="en-US" dirty="0" smtClean="0"/>
              <a:t> bias </a:t>
            </a:r>
            <a:r>
              <a:rPr lang="en-US" dirty="0" err="1" smtClean="0"/>
              <a:t>tinggi</a:t>
            </a:r>
            <a:r>
              <a:rPr lang="en-US" dirty="0" smtClean="0"/>
              <a:t> (N</a:t>
            </a:r>
            <a:r>
              <a:rPr lang="en-US" sz="1400" dirty="0" smtClean="0"/>
              <a:t>1</a:t>
            </a:r>
            <a:r>
              <a:rPr lang="en-US" dirty="0" smtClean="0"/>
              <a:t>):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4521" y="1389980"/>
            <a:ext cx="6915600" cy="5088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56580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610242"/>
          </a:xfrm>
        </p:spPr>
        <p:txBody>
          <a:bodyPr>
            <a:normAutofit/>
          </a:bodyPr>
          <a:lstStyle/>
          <a:p>
            <a:r>
              <a:rPr lang="en-US" sz="3200" dirty="0" err="1" smtClean="0">
                <a:solidFill>
                  <a:srgbClr val="00B050"/>
                </a:solidFill>
              </a:rPr>
              <a:t>Hukum</a:t>
            </a:r>
            <a:r>
              <a:rPr lang="en-US" sz="3200" dirty="0" smtClean="0">
                <a:solidFill>
                  <a:srgbClr val="00B050"/>
                </a:solidFill>
              </a:rPr>
              <a:t> Snell’s</a:t>
            </a:r>
            <a:endParaRPr lang="en-US" sz="3200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1383632"/>
            <a:ext cx="10058400" cy="4788568"/>
          </a:xfrm>
        </p:spPr>
        <p:txBody>
          <a:bodyPr/>
          <a:lstStyle/>
          <a:p>
            <a:r>
              <a:rPr lang="en-US" dirty="0" err="1" smtClean="0"/>
              <a:t>Ahli</a:t>
            </a:r>
            <a:r>
              <a:rPr lang="en-US" dirty="0" smtClean="0"/>
              <a:t> </a:t>
            </a:r>
            <a:r>
              <a:rPr lang="en-US" dirty="0" err="1" smtClean="0"/>
              <a:t>astronomi</a:t>
            </a:r>
            <a:r>
              <a:rPr lang="en-US" dirty="0" smtClean="0"/>
              <a:t> &amp; </a:t>
            </a:r>
            <a:r>
              <a:rPr lang="en-US" dirty="0" err="1" smtClean="0"/>
              <a:t>matematikawan</a:t>
            </a:r>
            <a:r>
              <a:rPr lang="en-US" dirty="0" smtClean="0"/>
              <a:t> </a:t>
            </a:r>
            <a:r>
              <a:rPr lang="en-US" dirty="0" err="1" smtClean="0"/>
              <a:t>Belanda</a:t>
            </a:r>
            <a:r>
              <a:rPr lang="en-US" dirty="0" smtClean="0"/>
              <a:t> </a:t>
            </a:r>
            <a:r>
              <a:rPr lang="en-US" dirty="0" err="1" smtClean="0"/>
              <a:t>bernama</a:t>
            </a:r>
            <a:r>
              <a:rPr lang="en-US" dirty="0" smtClean="0"/>
              <a:t> “</a:t>
            </a:r>
            <a:r>
              <a:rPr lang="en-US" b="1" dirty="0" err="1" smtClean="0"/>
              <a:t>Willebrod</a:t>
            </a:r>
            <a:r>
              <a:rPr lang="en-US" b="1" dirty="0" smtClean="0"/>
              <a:t> van </a:t>
            </a:r>
            <a:r>
              <a:rPr lang="en-US" b="1" dirty="0" err="1" smtClean="0"/>
              <a:t>Roijen</a:t>
            </a:r>
            <a:r>
              <a:rPr lang="en-US" b="1" dirty="0" smtClean="0"/>
              <a:t> Snell</a:t>
            </a:r>
            <a:r>
              <a:rPr lang="en-US" dirty="0" smtClean="0"/>
              <a:t>” </a:t>
            </a:r>
            <a:r>
              <a:rPr lang="en-US" dirty="0" err="1" smtClean="0"/>
              <a:t>menemukan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indeks</a:t>
            </a:r>
            <a:r>
              <a:rPr lang="en-US" dirty="0" smtClean="0"/>
              <a:t> bias </a:t>
            </a:r>
            <a:r>
              <a:rPr lang="en-US" dirty="0" err="1" smtClean="0"/>
              <a:t>terhadap</a:t>
            </a:r>
            <a:r>
              <a:rPr lang="en-US" dirty="0" smtClean="0"/>
              <a:t> 2 medium yang </a:t>
            </a:r>
            <a:r>
              <a:rPr lang="en-US" dirty="0" err="1" smtClean="0"/>
              <a:t>berbeda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Persamaannya</a:t>
            </a:r>
            <a:r>
              <a:rPr lang="en-US" dirty="0" smtClean="0"/>
              <a:t> </a:t>
            </a:r>
            <a:r>
              <a:rPr lang="en-US" dirty="0" err="1" smtClean="0"/>
              <a:t>dinyatakan</a:t>
            </a:r>
            <a:r>
              <a:rPr lang="en-US" dirty="0" smtClean="0"/>
              <a:t> </a:t>
            </a:r>
            <a:r>
              <a:rPr lang="en-US" dirty="0" err="1" smtClean="0"/>
              <a:t>sbb</a:t>
            </a:r>
            <a:r>
              <a:rPr lang="en-US" dirty="0" smtClean="0"/>
              <a:t> 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dihubungkan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kecepatan</a:t>
            </a:r>
            <a:r>
              <a:rPr lang="en-US" dirty="0" smtClean="0"/>
              <a:t> </a:t>
            </a:r>
            <a:r>
              <a:rPr lang="en-US" dirty="0" err="1" smtClean="0"/>
              <a:t>cahaya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medium yang </a:t>
            </a:r>
            <a:r>
              <a:rPr lang="en-US" dirty="0" err="1" smtClean="0"/>
              <a:t>berbeda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persamaan</a:t>
            </a:r>
            <a:r>
              <a:rPr lang="en-US" dirty="0" smtClean="0"/>
              <a:t> di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: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15468" y="2776841"/>
            <a:ext cx="3051000" cy="55836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rgbClr val="FF0000"/>
            </a:solidFill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66748" y="4893326"/>
            <a:ext cx="1932300" cy="6979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rgbClr val="0070C0"/>
            </a:solidFill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3737121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316190"/>
            <a:ext cx="10058400" cy="874936"/>
          </a:xfrm>
        </p:spPr>
        <p:txBody>
          <a:bodyPr>
            <a:normAutofit/>
          </a:bodyPr>
          <a:lstStyle/>
          <a:p>
            <a:r>
              <a:rPr lang="en-US" sz="4400" dirty="0" err="1" smtClean="0"/>
              <a:t>Struktur</a:t>
            </a:r>
            <a:r>
              <a:rPr lang="en-US" sz="4400" dirty="0" smtClean="0"/>
              <a:t> Fiber </a:t>
            </a:r>
            <a:r>
              <a:rPr lang="en-US" sz="4400" dirty="0" err="1" smtClean="0"/>
              <a:t>Optik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4206" y="2638766"/>
            <a:ext cx="7159752" cy="4219234"/>
          </a:xfrm>
        </p:spPr>
        <p:txBody>
          <a:bodyPr/>
          <a:lstStyle/>
          <a:p>
            <a:r>
              <a:rPr lang="en-US" b="1" dirty="0" err="1" smtClean="0">
                <a:solidFill>
                  <a:srgbClr val="FF0000"/>
                </a:solidFill>
              </a:rPr>
              <a:t>Kelebihan</a:t>
            </a:r>
            <a:r>
              <a:rPr lang="en-US" b="1" dirty="0" smtClean="0">
                <a:solidFill>
                  <a:srgbClr val="FF0000"/>
                </a:solidFill>
              </a:rPr>
              <a:t> Fiber </a:t>
            </a:r>
            <a:r>
              <a:rPr lang="en-US" b="1" dirty="0" err="1" smtClean="0">
                <a:solidFill>
                  <a:srgbClr val="FF0000"/>
                </a:solidFill>
              </a:rPr>
              <a:t>Optik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dibanding</a:t>
            </a:r>
            <a:r>
              <a:rPr lang="en-US" b="1" dirty="0" smtClean="0">
                <a:solidFill>
                  <a:srgbClr val="FF0000"/>
                </a:solidFill>
              </a:rPr>
              <a:t> medium </a:t>
            </a:r>
            <a:r>
              <a:rPr lang="en-US" b="1" dirty="0" err="1" smtClean="0">
                <a:solidFill>
                  <a:srgbClr val="FF0000"/>
                </a:solidFill>
              </a:rPr>
              <a:t>transmisi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lainnya</a:t>
            </a:r>
            <a:r>
              <a:rPr lang="en-US" b="1" dirty="0" smtClean="0">
                <a:solidFill>
                  <a:srgbClr val="FF0000"/>
                </a:solidFill>
              </a:rPr>
              <a:t>: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1. </a:t>
            </a:r>
            <a:r>
              <a:rPr lang="en-US" i="1" dirty="0" err="1" smtClean="0"/>
              <a:t>Memiliki</a:t>
            </a:r>
            <a:r>
              <a:rPr lang="en-US" i="1" dirty="0" smtClean="0"/>
              <a:t> bandwidth </a:t>
            </a:r>
            <a:r>
              <a:rPr lang="en-US" i="1" dirty="0" err="1" smtClean="0"/>
              <a:t>lebar</a:t>
            </a:r>
            <a:endParaRPr lang="en-US" i="1" dirty="0" smtClean="0"/>
          </a:p>
          <a:p>
            <a:pPr marL="0" indent="0">
              <a:buNone/>
            </a:pPr>
            <a:r>
              <a:rPr lang="en-US" i="1" dirty="0"/>
              <a:t> </a:t>
            </a:r>
            <a:r>
              <a:rPr lang="en-US" i="1" dirty="0" smtClean="0"/>
              <a:t>      2. </a:t>
            </a:r>
            <a:r>
              <a:rPr lang="en-US" i="1" dirty="0" err="1" smtClean="0"/>
              <a:t>Menghasilkan</a:t>
            </a:r>
            <a:r>
              <a:rPr lang="en-US" i="1" dirty="0" smtClean="0"/>
              <a:t> </a:t>
            </a:r>
            <a:r>
              <a:rPr lang="en-US" i="1" dirty="0" err="1" smtClean="0"/>
              <a:t>Atenuasi</a:t>
            </a:r>
            <a:r>
              <a:rPr lang="en-US" i="1" dirty="0" smtClean="0"/>
              <a:t> </a:t>
            </a:r>
            <a:r>
              <a:rPr lang="en-US" i="1" dirty="0" err="1" smtClean="0"/>
              <a:t>kecil</a:t>
            </a:r>
            <a:endParaRPr lang="en-US" i="1" dirty="0" smtClean="0"/>
          </a:p>
          <a:p>
            <a:pPr marL="0" indent="0">
              <a:buNone/>
            </a:pPr>
            <a:r>
              <a:rPr lang="en-US" i="1" dirty="0"/>
              <a:t> </a:t>
            </a:r>
            <a:r>
              <a:rPr lang="en-US" i="1" dirty="0" smtClean="0"/>
              <a:t>          3. </a:t>
            </a:r>
            <a:r>
              <a:rPr lang="en-US" i="1" dirty="0" err="1" smtClean="0"/>
              <a:t>Interferensi</a:t>
            </a:r>
            <a:r>
              <a:rPr lang="en-US" i="1" dirty="0" smtClean="0"/>
              <a:t> </a:t>
            </a:r>
            <a:r>
              <a:rPr lang="en-US" i="1" dirty="0" err="1" smtClean="0"/>
              <a:t>elektromagnetik</a:t>
            </a:r>
            <a:r>
              <a:rPr lang="en-US" i="1" dirty="0" smtClean="0"/>
              <a:t> </a:t>
            </a:r>
            <a:r>
              <a:rPr lang="en-US" i="1" dirty="0" err="1" smtClean="0"/>
              <a:t>sangat</a:t>
            </a:r>
            <a:r>
              <a:rPr lang="en-US" i="1" dirty="0" smtClean="0"/>
              <a:t> </a:t>
            </a:r>
            <a:r>
              <a:rPr lang="en-US" i="1" dirty="0" err="1" smtClean="0"/>
              <a:t>kecil</a:t>
            </a:r>
            <a:endParaRPr lang="en-US" i="1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85501" y="1587839"/>
            <a:ext cx="4553572" cy="406255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2935363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Wood Type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470</TotalTime>
  <Words>529</Words>
  <Application>Microsoft Office PowerPoint</Application>
  <PresentationFormat>Widescreen</PresentationFormat>
  <Paragraphs>87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Cambria Math</vt:lpstr>
      <vt:lpstr>Georgia</vt:lpstr>
      <vt:lpstr>Trebuchet MS</vt:lpstr>
      <vt:lpstr>Wingdings</vt:lpstr>
      <vt:lpstr>Wood Type</vt:lpstr>
      <vt:lpstr>Transmisi Fiber Optik</vt:lpstr>
      <vt:lpstr>Pendahuluan</vt:lpstr>
      <vt:lpstr>1. Pantulan cahaya dalam FO</vt:lpstr>
      <vt:lpstr>2. Penguraian (hamburan) cahaya dalam FO</vt:lpstr>
      <vt:lpstr>3. Pembiasan cahaya dalam FO</vt:lpstr>
      <vt:lpstr>PowerPoint Presentation</vt:lpstr>
      <vt:lpstr>PowerPoint Presentation</vt:lpstr>
      <vt:lpstr>Hukum Snell’s</vt:lpstr>
      <vt:lpstr>Struktur Fiber Optik</vt:lpstr>
      <vt:lpstr>Propagasi cahaya dalam FO</vt:lpstr>
      <vt:lpstr>Numerical Aperture (NA)</vt:lpstr>
      <vt:lpstr>PowerPoint Presentation</vt:lpstr>
      <vt:lpstr>2 fiber optik dengan NA yang berbeda untuk diameter yang sama (D1 = D2)</vt:lpstr>
      <vt:lpstr>2 fiber optik dengan NA yang sama untuk diameter yang berbeda (D1 ≠ D2)</vt:lpstr>
      <vt:lpstr>Mode Propagasi FO</vt:lpstr>
      <vt:lpstr>Dispersi pada FO</vt:lpstr>
      <vt:lpstr>Efek dispersi </vt:lpstr>
      <vt:lpstr>Jenis Dispersi</vt:lpstr>
      <vt:lpstr>Mode Penyebaran (Dispersion Mode)</vt:lpstr>
      <vt:lpstr>PowerPoint Presentation</vt:lpstr>
      <vt:lpstr>2. Kurva Mode Dispersi FO</vt:lpstr>
      <vt:lpstr>3. Kurva Dispersi Pulsa Vs Data Rate pada FO</vt:lpstr>
      <vt:lpstr>4. Jumlah Mode FO</vt:lpstr>
      <vt:lpstr>PowerPoint Presentation</vt:lpstr>
      <vt:lpstr>Terminasi FO</vt:lpstr>
      <vt:lpstr>Test pengukuran FO dg OTDR</vt:lpstr>
      <vt:lpstr>Selesai…..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Teori Transmisi Fiber Optik</dc:title>
  <dc:creator>Nayadut</dc:creator>
  <cp:lastModifiedBy>Nayadut</cp:lastModifiedBy>
  <cp:revision>28</cp:revision>
  <dcterms:created xsi:type="dcterms:W3CDTF">2018-03-22T12:44:54Z</dcterms:created>
  <dcterms:modified xsi:type="dcterms:W3CDTF">2018-04-06T02:26:52Z</dcterms:modified>
</cp:coreProperties>
</file>