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9" r:id="rId17"/>
    <p:sldId id="280" r:id="rId18"/>
    <p:sldId id="281" r:id="rId19"/>
    <p:sldId id="271" r:id="rId20"/>
    <p:sldId id="272" r:id="rId21"/>
    <p:sldId id="273" r:id="rId22"/>
    <p:sldId id="274" r:id="rId23"/>
    <p:sldId id="275" r:id="rId24"/>
    <p:sldId id="276" r:id="rId25"/>
    <p:sldId id="278" r:id="rId26"/>
    <p:sldId id="282" r:id="rId27"/>
    <p:sldId id="277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60"/>
  </p:normalViewPr>
  <p:slideViewPr>
    <p:cSldViewPr snapToGrid="0">
      <p:cViewPr varScale="1">
        <p:scale>
          <a:sx n="79" d="100"/>
          <a:sy n="79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F60A-713C-41BA-9788-4C493DDC0A9C}" type="datetimeFigureOut">
              <a:rPr lang="en-US" dirty="0"/>
              <a:t>4/6/2018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0FA7-C445-42F7-AF66-A4F5A6FC8A9C}" type="datetimeFigureOut">
              <a:rPr lang="en-US" dirty="0"/>
              <a:t>4/6/2018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C5C5-1A57-4420-8AFB-CE41693A794B}" type="datetimeFigureOut">
              <a:rPr lang="en-US" dirty="0"/>
              <a:t>4/6/2018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8AF-84E6-4329-8E67-FEA434B47075}" type="datetimeFigureOut">
              <a:rPr lang="en-US" dirty="0"/>
              <a:t>4/6/2018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F6EE328-6AFF-436B-881F-213D56084544}" type="datetimeFigureOut">
              <a:rPr lang="en-US" dirty="0"/>
              <a:t>4/6/2018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069A-09EE-4C7C-86A4-2314A404921D}" type="datetimeFigureOut">
              <a:rPr lang="en-US" dirty="0"/>
              <a:t>4/6/2018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E7F1-171E-411F-96CA-A251A21496E7}" type="datetimeFigureOut">
              <a:rPr lang="en-US" dirty="0"/>
              <a:t>4/6/2018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C98D-A273-4547-9B92-97D7769F71A6}" type="datetimeFigureOut">
              <a:rPr lang="en-US" dirty="0"/>
              <a:t>4/6/2018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CD67-0644-446C-B2AD-1C09BF34F286}" type="datetimeFigureOut">
              <a:rPr lang="en-US" dirty="0"/>
              <a:t>4/6/2018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0828-6983-48AD-9E27-CBD3696F837E}" type="datetimeFigureOut">
              <a:rPr lang="en-US" dirty="0"/>
              <a:t>4/6/2018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B91-0324-450E-B17F-36DC0ECCE413}" type="datetimeFigureOut">
              <a:rPr lang="en-US" dirty="0"/>
              <a:t>4/6/2018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2E37674-C1BA-4107-9B06-6D4CAC3A3DF5}" type="datetimeFigureOut">
              <a:rPr lang="en-US" dirty="0"/>
              <a:t>4/6/2018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g"/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Transmisi</a:t>
            </a:r>
            <a:r>
              <a:rPr lang="en-US" dirty="0" smtClean="0"/>
              <a:t> Fiber </a:t>
            </a:r>
            <a:r>
              <a:rPr lang="en-US" dirty="0" err="1" smtClean="0"/>
              <a:t>Optik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7185" y="5399773"/>
            <a:ext cx="7891272" cy="1069848"/>
          </a:xfrm>
        </p:spPr>
        <p:txBody>
          <a:bodyPr/>
          <a:lstStyle/>
          <a:p>
            <a:r>
              <a:rPr lang="en-US" dirty="0" err="1" smtClean="0"/>
              <a:t>Materi</a:t>
            </a:r>
            <a:r>
              <a:rPr lang="en-US" dirty="0" smtClean="0"/>
              <a:t> ke-2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145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90" y="273954"/>
            <a:ext cx="10058400" cy="658368"/>
          </a:xfrm>
        </p:spPr>
        <p:txBody>
          <a:bodyPr>
            <a:normAutofit fontScale="90000"/>
          </a:bodyPr>
          <a:lstStyle/>
          <a:p>
            <a:r>
              <a:rPr lang="en-US" sz="4400" dirty="0" err="1" smtClean="0"/>
              <a:t>Propagasi</a:t>
            </a:r>
            <a:r>
              <a:rPr lang="en-US" sz="4400" dirty="0" smtClean="0"/>
              <a:t> </a:t>
            </a:r>
            <a:r>
              <a:rPr lang="en-US" sz="4400" dirty="0" err="1" smtClean="0"/>
              <a:t>cahaya</a:t>
            </a:r>
            <a:r>
              <a:rPr lang="en-US" sz="4400" dirty="0" smtClean="0"/>
              <a:t> </a:t>
            </a:r>
            <a:r>
              <a:rPr lang="en-US" sz="4400" dirty="0" err="1" smtClean="0"/>
              <a:t>dalam</a:t>
            </a:r>
            <a:r>
              <a:rPr lang="en-US" sz="4400" dirty="0" smtClean="0"/>
              <a:t> FO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532" y="1286692"/>
            <a:ext cx="10058400" cy="417255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Dalam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keadaan</a:t>
            </a:r>
            <a:r>
              <a:rPr lang="en-US" b="1" dirty="0" smtClean="0">
                <a:solidFill>
                  <a:srgbClr val="FF0000"/>
                </a:solidFill>
              </a:rPr>
              <a:t> normal (ideal)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9521" y="2025870"/>
            <a:ext cx="7351184" cy="9643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0462" y="2323334"/>
            <a:ext cx="744589" cy="629716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949532" y="3312104"/>
            <a:ext cx="10058400" cy="417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 smtClean="0">
                <a:solidFill>
                  <a:srgbClr val="00B0F0"/>
                </a:solidFill>
              </a:rPr>
              <a:t>Dalam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keadaan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tidak</a:t>
            </a:r>
            <a:r>
              <a:rPr lang="en-US" b="1" dirty="0" smtClean="0">
                <a:solidFill>
                  <a:srgbClr val="00B0F0"/>
                </a:solidFill>
              </a:rPr>
              <a:t> normal (</a:t>
            </a:r>
            <a:r>
              <a:rPr lang="en-US" b="1" dirty="0" err="1" smtClean="0">
                <a:solidFill>
                  <a:srgbClr val="00B0F0"/>
                </a:solidFill>
              </a:rPr>
              <a:t>permasalahan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propagasi</a:t>
            </a:r>
            <a:r>
              <a:rPr lang="en-US" b="1" dirty="0" smtClean="0">
                <a:solidFill>
                  <a:srgbClr val="00B0F0"/>
                </a:solidFill>
              </a:rPr>
              <a:t>)</a:t>
            </a:r>
            <a:endParaRPr lang="en-US" b="1" dirty="0">
              <a:solidFill>
                <a:srgbClr val="00B0F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9320" y="3880121"/>
            <a:ext cx="8575731" cy="2914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968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964" y="436506"/>
            <a:ext cx="10058400" cy="88696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Numerical Aperture (NA)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311" y="1928903"/>
            <a:ext cx="10058400" cy="4050792"/>
          </a:xfrm>
        </p:spPr>
        <p:txBody>
          <a:bodyPr/>
          <a:lstStyle/>
          <a:p>
            <a:r>
              <a:rPr lang="en-US" i="1" dirty="0"/>
              <a:t>Numerical Aperture </a:t>
            </a:r>
            <a:r>
              <a:rPr lang="en-US" dirty="0" err="1"/>
              <a:t>merupakan</a:t>
            </a:r>
            <a:r>
              <a:rPr lang="en-US" dirty="0"/>
              <a:t> parameter </a:t>
            </a:r>
            <a:r>
              <a:rPr lang="en-US" dirty="0" smtClean="0"/>
              <a:t>yang </a:t>
            </a:r>
            <a:r>
              <a:rPr lang="fi-FI" dirty="0" smtClean="0"/>
              <a:t>merepresentasikan </a:t>
            </a:r>
            <a:r>
              <a:rPr lang="fi-FI" dirty="0"/>
              <a:t>sudut penerimaan maksimum </a:t>
            </a:r>
            <a:r>
              <a:rPr lang="fi-FI" dirty="0" smtClean="0"/>
              <a:t>dimana </a:t>
            </a:r>
            <a:r>
              <a:rPr lang="sv-SE" dirty="0" smtClean="0"/>
              <a:t>berkas </a:t>
            </a:r>
            <a:r>
              <a:rPr lang="sv-SE" dirty="0"/>
              <a:t>cahaya masih bisa diterima dan merambat didalam </a:t>
            </a:r>
            <a:r>
              <a:rPr lang="sv-SE" dirty="0" smtClean="0"/>
              <a:t>inti </a:t>
            </a:r>
            <a:r>
              <a:rPr lang="en-US" dirty="0" err="1" smtClean="0"/>
              <a:t>serat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Diilustrasikan</a:t>
            </a:r>
            <a:r>
              <a:rPr lang="en-US" dirty="0" smtClean="0"/>
              <a:t> </a:t>
            </a:r>
            <a:r>
              <a:rPr lang="en-US" dirty="0" err="1" smtClean="0"/>
              <a:t>sbb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9157" y="3574878"/>
            <a:ext cx="7668317" cy="2654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873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286" y="1207008"/>
            <a:ext cx="10058400" cy="910550"/>
          </a:xfrm>
        </p:spPr>
        <p:txBody>
          <a:bodyPr/>
          <a:lstStyle/>
          <a:p>
            <a:r>
              <a:rPr lang="en-US" i="1" dirty="0" smtClean="0"/>
              <a:t>Numerical Aperture </a:t>
            </a:r>
            <a:r>
              <a:rPr lang="en-US" dirty="0" smtClean="0"/>
              <a:t>(NA)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menujukkan</a:t>
            </a:r>
            <a:r>
              <a:rPr lang="en-US" dirty="0" smtClean="0"/>
              <a:t> “</a:t>
            </a:r>
            <a:r>
              <a:rPr lang="en-US" b="1" dirty="0" err="1" smtClean="0"/>
              <a:t>faktor</a:t>
            </a:r>
            <a:r>
              <a:rPr lang="en-US" b="1" dirty="0" smtClean="0"/>
              <a:t> </a:t>
            </a:r>
            <a:r>
              <a:rPr lang="en-US" b="1" dirty="0" err="1" smtClean="0"/>
              <a:t>pembiasan</a:t>
            </a:r>
            <a:r>
              <a:rPr lang="en-US" b="1" dirty="0" smtClean="0"/>
              <a:t> </a:t>
            </a:r>
            <a:r>
              <a:rPr lang="en-US" b="1" dirty="0" err="1" smtClean="0"/>
              <a:t>optik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lum bright="9000"/>
          </a:blip>
          <a:stretch>
            <a:fillRect/>
          </a:stretch>
        </p:blipFill>
        <p:spPr>
          <a:xfrm>
            <a:off x="2797432" y="2749343"/>
            <a:ext cx="5337151" cy="20613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0070C0"/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13241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 noGrp="1"/>
          </p:cNvSpPr>
          <p:nvPr>
            <p:ph type="title"/>
          </p:nvPr>
        </p:nvSpPr>
        <p:spPr>
          <a:xfrm>
            <a:off x="2633954" y="286033"/>
            <a:ext cx="6524786" cy="1609344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2 fiber </a:t>
            </a:r>
            <a:r>
              <a:rPr lang="en-US" sz="2800" dirty="0" err="1" smtClean="0"/>
              <a:t>optik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NA yang </a:t>
            </a:r>
            <a:r>
              <a:rPr lang="en-US" sz="2800" dirty="0" err="1" smtClean="0"/>
              <a:t>berbeda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diameter yang </a:t>
            </a:r>
            <a:r>
              <a:rPr lang="en-US" sz="2800" dirty="0" err="1" smtClean="0"/>
              <a:t>sama</a:t>
            </a:r>
            <a:r>
              <a:rPr lang="en-US" sz="2800" dirty="0" smtClean="0"/>
              <a:t> (D</a:t>
            </a:r>
            <a:r>
              <a:rPr lang="en-US" dirty="0" smtClean="0"/>
              <a:t>1</a:t>
            </a:r>
            <a:r>
              <a:rPr lang="en-US" sz="2800" dirty="0" smtClean="0"/>
              <a:t> = D</a:t>
            </a:r>
            <a:r>
              <a:rPr lang="en-US" dirty="0" smtClean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954" y="2089441"/>
            <a:ext cx="5691899" cy="19155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3954" y="4199029"/>
            <a:ext cx="5734278" cy="2273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453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 noGrp="1"/>
              </p:cNvSpPr>
              <p:nvPr>
                <p:ph type="title"/>
              </p:nvPr>
            </p:nvSpPr>
            <p:spPr>
              <a:xfrm>
                <a:off x="2633954" y="213843"/>
                <a:ext cx="6798804" cy="1609344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txBody>
              <a:bodyPr vert="horz" lIns="91440" tIns="45720" rIns="91440" bIns="45720" rtlCol="0">
                <a:normAutofit/>
              </a:bodyPr>
              <a:lstStyle>
                <a:lvl1pPr marL="182880" indent="-18288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800" dirty="0" smtClean="0">
                    <a:solidFill>
                      <a:srgbClr val="00B0F0"/>
                    </a:solidFill>
                  </a:rPr>
                  <a:t>2 fiber </a:t>
                </a:r>
                <a:r>
                  <a:rPr lang="en-US" sz="2800" dirty="0" err="1" smtClean="0">
                    <a:solidFill>
                      <a:srgbClr val="00B0F0"/>
                    </a:solidFill>
                  </a:rPr>
                  <a:t>optik</a:t>
                </a:r>
                <a:r>
                  <a:rPr lang="en-US" sz="2800" dirty="0" smtClean="0">
                    <a:solidFill>
                      <a:srgbClr val="00B0F0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B0F0"/>
                    </a:solidFill>
                  </a:rPr>
                  <a:t>dengan</a:t>
                </a:r>
                <a:r>
                  <a:rPr lang="en-US" sz="2800" dirty="0" smtClean="0">
                    <a:solidFill>
                      <a:srgbClr val="00B0F0"/>
                    </a:solidFill>
                  </a:rPr>
                  <a:t> NA yang </a:t>
                </a:r>
                <a:r>
                  <a:rPr lang="en-US" sz="2800" dirty="0" err="1" smtClean="0">
                    <a:solidFill>
                      <a:srgbClr val="00B0F0"/>
                    </a:solidFill>
                  </a:rPr>
                  <a:t>sama</a:t>
                </a:r>
                <a:r>
                  <a:rPr lang="en-US" sz="2800" dirty="0" smtClean="0">
                    <a:solidFill>
                      <a:srgbClr val="00B0F0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B0F0"/>
                    </a:solidFill>
                  </a:rPr>
                  <a:t>untuk</a:t>
                </a:r>
                <a:r>
                  <a:rPr lang="en-US" sz="2800" dirty="0" smtClean="0">
                    <a:solidFill>
                      <a:srgbClr val="00B0F0"/>
                    </a:solidFill>
                  </a:rPr>
                  <a:t> diameter yang </a:t>
                </a:r>
                <a:r>
                  <a:rPr lang="en-US" sz="2800" dirty="0" err="1" smtClean="0">
                    <a:solidFill>
                      <a:srgbClr val="00B0F0"/>
                    </a:solidFill>
                  </a:rPr>
                  <a:t>berbeda</a:t>
                </a:r>
                <a:r>
                  <a:rPr lang="en-US" sz="2800" dirty="0" smtClean="0">
                    <a:solidFill>
                      <a:srgbClr val="00B0F0"/>
                    </a:solidFill>
                  </a:rPr>
                  <a:t> (D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1</a:t>
                </a:r>
                <a:r>
                  <a:rPr lang="en-US" sz="2800" dirty="0">
                    <a:solidFill>
                      <a:srgbClr val="00B0F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8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 smtClean="0">
                    <a:solidFill>
                      <a:srgbClr val="00B0F0"/>
                    </a:solidFill>
                  </a:rPr>
                  <a:t>D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2</a:t>
                </a:r>
                <a:r>
                  <a:rPr lang="en-US" sz="2800" dirty="0" smtClean="0">
                    <a:solidFill>
                      <a:srgbClr val="00B0F0"/>
                    </a:solidFill>
                  </a:rPr>
                  <a:t>)</a:t>
                </a:r>
                <a:endParaRPr lang="en-US" sz="28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633954" y="213843"/>
                <a:ext cx="6798804" cy="1609344"/>
              </a:xfrm>
              <a:prstGeom prst="rect">
                <a:avLst/>
              </a:prstGeom>
              <a:blipFill rotWithShape="0">
                <a:blip r:embed="rId2"/>
                <a:stretch>
                  <a:fillRect l="-1701" r="-90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1563" y="2370221"/>
            <a:ext cx="7535731" cy="419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052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2681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Mode </a:t>
            </a:r>
            <a:r>
              <a:rPr lang="en-US" sz="4400" dirty="0" err="1"/>
              <a:t>P</a:t>
            </a:r>
            <a:r>
              <a:rPr lang="en-US" sz="4400" dirty="0" err="1" smtClean="0"/>
              <a:t>ropagasi</a:t>
            </a:r>
            <a:r>
              <a:rPr lang="en-US" sz="4400" dirty="0" smtClean="0"/>
              <a:t> FO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J</a:t>
            </a:r>
            <a:r>
              <a:rPr lang="id-ID" dirty="0" smtClean="0"/>
              <a:t>umlah </a:t>
            </a:r>
            <a:r>
              <a:rPr lang="id-ID" dirty="0"/>
              <a:t>sinar cahaya yang dapat dibawa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id-ID" dirty="0" smtClean="0"/>
              <a:t>serat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id-ID" dirty="0" smtClean="0"/>
              <a:t>satu waktu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“</a:t>
            </a:r>
            <a:r>
              <a:rPr lang="en-US" b="1" dirty="0" err="1" smtClean="0">
                <a:solidFill>
                  <a:srgbClr val="FF0000"/>
                </a:solidFill>
              </a:rPr>
              <a:t>Operasi</a:t>
            </a:r>
            <a:r>
              <a:rPr lang="en-US" b="1" dirty="0" smtClean="0">
                <a:solidFill>
                  <a:srgbClr val="FF0000"/>
                </a:solidFill>
              </a:rPr>
              <a:t> Mode</a:t>
            </a:r>
            <a:r>
              <a:rPr lang="en-US" dirty="0" smtClean="0"/>
              <a:t>” fiber </a:t>
            </a:r>
            <a:r>
              <a:rPr lang="en-US" dirty="0" err="1" smtClean="0"/>
              <a:t>optik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“</a:t>
            </a:r>
            <a:r>
              <a:rPr lang="en-US" i="1" dirty="0" err="1" smtClean="0"/>
              <a:t>Operasi</a:t>
            </a:r>
            <a:r>
              <a:rPr lang="en-US" i="1" dirty="0" smtClean="0"/>
              <a:t> Mode </a:t>
            </a:r>
            <a:r>
              <a:rPr lang="en-US" i="1" dirty="0" err="1" smtClean="0"/>
              <a:t>Lebih</a:t>
            </a:r>
            <a:r>
              <a:rPr lang="en-US" i="1" dirty="0" smtClean="0"/>
              <a:t> </a:t>
            </a:r>
            <a:r>
              <a:rPr lang="en-US" i="1" dirty="0" err="1" smtClean="0"/>
              <a:t>Tinggi</a:t>
            </a:r>
            <a:r>
              <a:rPr lang="en-US" dirty="0" smtClean="0"/>
              <a:t>”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menujukan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sinar</a:t>
            </a:r>
            <a:r>
              <a:rPr lang="en-US" dirty="0" smtClean="0"/>
              <a:t>/</a:t>
            </a:r>
            <a:r>
              <a:rPr lang="en-US" dirty="0" err="1" smtClean="0"/>
              <a:t>cahaya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   FO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953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Dispersi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683042"/>
            <a:ext cx="10058400" cy="3489158"/>
          </a:xfrm>
        </p:spPr>
        <p:txBody>
          <a:bodyPr/>
          <a:lstStyle/>
          <a:p>
            <a:r>
              <a:rPr lang="en-US" b="1" dirty="0" err="1" smtClean="0"/>
              <a:t>Dispersi</a:t>
            </a:r>
            <a:r>
              <a:rPr lang="en-US" dirty="0" smtClean="0"/>
              <a:t> = </a:t>
            </a:r>
            <a:r>
              <a:rPr lang="en-US" dirty="0" err="1" smtClean="0"/>
              <a:t>Pelebaran</a:t>
            </a:r>
            <a:r>
              <a:rPr lang="en-US" dirty="0" smtClean="0"/>
              <a:t> </a:t>
            </a:r>
            <a:r>
              <a:rPr lang="en-US" dirty="0" err="1"/>
              <a:t>pulsa</a:t>
            </a:r>
            <a:r>
              <a:rPr lang="en-US" dirty="0"/>
              <a:t> </a:t>
            </a:r>
            <a:r>
              <a:rPr lang="en-US" dirty="0" err="1" smtClean="0"/>
              <a:t>cahaya</a:t>
            </a:r>
            <a:r>
              <a:rPr lang="en-US" dirty="0" smtClean="0"/>
              <a:t>/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pemuaian</a:t>
            </a:r>
            <a:r>
              <a:rPr lang="en-US" dirty="0"/>
              <a:t> </a:t>
            </a:r>
            <a:r>
              <a:rPr lang="en-US" dirty="0" err="1"/>
              <a:t>cahaya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it-IT" dirty="0" smtClean="0"/>
              <a:t>Distorsi pada FO </a:t>
            </a:r>
            <a:r>
              <a:rPr lang="it-IT" dirty="0"/>
              <a:t>menyebabkan </a:t>
            </a:r>
            <a:r>
              <a:rPr lang="it-IT" dirty="0" smtClean="0"/>
              <a:t>‘dispersi optik’.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317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754621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200" dirty="0" err="1" smtClean="0"/>
              <a:t>Efek</a:t>
            </a:r>
            <a:r>
              <a:rPr lang="en-US" sz="3200" dirty="0" smtClean="0"/>
              <a:t> </a:t>
            </a:r>
            <a:r>
              <a:rPr lang="en-US" sz="3200" dirty="0" err="1" smtClean="0"/>
              <a:t>dispersi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8763" y="1417237"/>
            <a:ext cx="10058400" cy="1379781"/>
          </a:xfrm>
        </p:spPr>
        <p:txBody>
          <a:bodyPr/>
          <a:lstStyle/>
          <a:p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pulsa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pelebaran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bertumpang</a:t>
            </a:r>
            <a:r>
              <a:rPr lang="en-US" dirty="0" smtClean="0"/>
              <a:t> </a:t>
            </a:r>
            <a:r>
              <a:rPr lang="en-US" dirty="0" err="1" smtClean="0"/>
              <a:t>tindih</a:t>
            </a:r>
            <a:r>
              <a:rPr lang="en-US" dirty="0" smtClean="0"/>
              <a:t> dg </a:t>
            </a:r>
            <a:r>
              <a:rPr lang="en-US" dirty="0" err="1" smtClean="0"/>
              <a:t>pulsa</a:t>
            </a:r>
            <a:r>
              <a:rPr lang="en-US" dirty="0" smtClean="0"/>
              <a:t> </a:t>
            </a:r>
            <a:r>
              <a:rPr lang="en-US" dirty="0" err="1" smtClean="0"/>
              <a:t>terdekat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/>
              <a:t>bit </a:t>
            </a:r>
            <a:r>
              <a:rPr lang="en-US" dirty="0" err="1"/>
              <a:t>yg</a:t>
            </a:r>
            <a:r>
              <a:rPr lang="en-US" dirty="0"/>
              <a:t> error </a:t>
            </a:r>
            <a:r>
              <a:rPr lang="en-US" dirty="0" err="1" smtClean="0"/>
              <a:t>bertambah</a:t>
            </a:r>
            <a:r>
              <a:rPr lang="en-US" dirty="0" smtClean="0"/>
              <a:t>.</a:t>
            </a:r>
            <a:endParaRPr lang="en-US" dirty="0"/>
          </a:p>
          <a:p>
            <a:r>
              <a:rPr lang="pt-BR" dirty="0" smtClean="0"/>
              <a:t>BER </a:t>
            </a:r>
            <a:r>
              <a:rPr lang="pt-BR" dirty="0"/>
              <a:t>bertambah besar dan S/N </a:t>
            </a:r>
            <a:r>
              <a:rPr lang="pt-BR" dirty="0" smtClean="0"/>
              <a:t>bernilai kecil.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9265" y="2797018"/>
            <a:ext cx="5704557" cy="36542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24486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682431"/>
          </a:xfrm>
        </p:spPr>
        <p:txBody>
          <a:bodyPr>
            <a:normAutofit/>
          </a:bodyPr>
          <a:lstStyle/>
          <a:p>
            <a:pPr marL="685800" indent="-685800">
              <a:buFont typeface="Wingdings" panose="05000000000000000000" pitchFamily="2" charset="2"/>
              <a:buChar char="v"/>
            </a:pPr>
            <a:r>
              <a:rPr lang="en-US" sz="3200" dirty="0" err="1" smtClean="0"/>
              <a:t>Jenis</a:t>
            </a:r>
            <a:r>
              <a:rPr lang="en-US" sz="3200" dirty="0" smtClean="0"/>
              <a:t> </a:t>
            </a:r>
            <a:r>
              <a:rPr lang="en-US" sz="3200" dirty="0" err="1" smtClean="0"/>
              <a:t>Dispersi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Intramodal</a:t>
            </a:r>
            <a:r>
              <a:rPr lang="en-US" b="1" dirty="0" smtClean="0"/>
              <a:t>/</a:t>
            </a:r>
            <a:r>
              <a:rPr lang="en-US" b="1" dirty="0" err="1" smtClean="0"/>
              <a:t>Kromatik</a:t>
            </a:r>
            <a:r>
              <a:rPr lang="en-US" dirty="0" smtClean="0"/>
              <a:t> 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1. </a:t>
            </a:r>
            <a:r>
              <a:rPr lang="en-US" dirty="0" err="1" smtClean="0"/>
              <a:t>Dispersi</a:t>
            </a:r>
            <a:r>
              <a:rPr lang="en-US" dirty="0" smtClean="0"/>
              <a:t> Material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2. </a:t>
            </a:r>
            <a:r>
              <a:rPr lang="en-US" dirty="0" err="1" smtClean="0"/>
              <a:t>Dispersi</a:t>
            </a:r>
            <a:r>
              <a:rPr lang="en-US" dirty="0" smtClean="0"/>
              <a:t> Waveguide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 </a:t>
            </a:r>
            <a:r>
              <a:rPr lang="en-US" b="1" dirty="0" smtClean="0"/>
              <a:t>Intermodal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06304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50873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smtClean="0"/>
              <a:t>Mode </a:t>
            </a:r>
            <a:r>
              <a:rPr lang="en-US" sz="2800" dirty="0" err="1" smtClean="0"/>
              <a:t>Penyebaran</a:t>
            </a:r>
            <a:r>
              <a:rPr lang="en-US" sz="2800" dirty="0" smtClean="0"/>
              <a:t> (</a:t>
            </a:r>
            <a:r>
              <a:rPr lang="en-US" sz="2800" i="1" dirty="0" smtClean="0"/>
              <a:t>Dispersion Mode</a:t>
            </a:r>
            <a:r>
              <a:rPr lang="en-US" sz="28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856713"/>
            <a:ext cx="10058400" cy="4050792"/>
          </a:xfrm>
        </p:spPr>
        <p:txBody>
          <a:bodyPr/>
          <a:lstStyle/>
          <a:p>
            <a:r>
              <a:rPr lang="id-ID" b="1" dirty="0">
                <a:solidFill>
                  <a:srgbClr val="0070C0"/>
                </a:solidFill>
              </a:rPr>
              <a:t>Efek dispersi pada pulsa </a:t>
            </a:r>
            <a:r>
              <a:rPr lang="en-US" b="1" dirty="0" err="1" smtClean="0">
                <a:solidFill>
                  <a:srgbClr val="0070C0"/>
                </a:solidFill>
              </a:rPr>
              <a:t>akibat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dampak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id-ID" b="1" dirty="0" smtClean="0">
                <a:solidFill>
                  <a:srgbClr val="0070C0"/>
                </a:solidFill>
              </a:rPr>
              <a:t>mode propagasi</a:t>
            </a:r>
            <a:r>
              <a:rPr lang="en-US" b="1" dirty="0" smtClean="0">
                <a:solidFill>
                  <a:srgbClr val="0070C0"/>
                </a:solidFill>
              </a:rPr>
              <a:t> :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0289" y="2827421"/>
            <a:ext cx="8681277" cy="28033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accent1"/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408510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766171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perambatan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elektromagnetik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cahaya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penampang</a:t>
            </a:r>
            <a:r>
              <a:rPr lang="en-US" dirty="0" smtClean="0"/>
              <a:t> fiber </a:t>
            </a:r>
            <a:r>
              <a:rPr lang="en-US" dirty="0" err="1" smtClean="0"/>
              <a:t>optik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3561" y="2744938"/>
            <a:ext cx="8484357" cy="28497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20096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4789" y="705964"/>
            <a:ext cx="10058400" cy="4050792"/>
          </a:xfrm>
        </p:spPr>
        <p:txBody>
          <a:bodyPr/>
          <a:lstStyle/>
          <a:p>
            <a:r>
              <a:rPr lang="id-ID" b="1" dirty="0">
                <a:solidFill>
                  <a:srgbClr val="00B050"/>
                </a:solidFill>
              </a:rPr>
              <a:t>Inter-simbol interferensi </a:t>
            </a:r>
            <a:r>
              <a:rPr lang="en-US" b="1" dirty="0" err="1" smtClean="0">
                <a:solidFill>
                  <a:srgbClr val="00B050"/>
                </a:solidFill>
              </a:rPr>
              <a:t>akibat</a:t>
            </a:r>
            <a:r>
              <a:rPr lang="id-ID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mode </a:t>
            </a:r>
            <a:r>
              <a:rPr lang="id-ID" b="1" dirty="0" smtClean="0">
                <a:solidFill>
                  <a:srgbClr val="00B050"/>
                </a:solidFill>
              </a:rPr>
              <a:t>dispersi </a:t>
            </a:r>
            <a:r>
              <a:rPr lang="en-US" b="1" dirty="0" smtClean="0">
                <a:solidFill>
                  <a:srgbClr val="00B050"/>
                </a:solidFill>
              </a:rPr>
              <a:t>:</a:t>
            </a:r>
          </a:p>
          <a:p>
            <a:endParaRPr lang="en-US" b="1" dirty="0">
              <a:solidFill>
                <a:srgbClr val="00B050"/>
              </a:solidFill>
            </a:endParaRPr>
          </a:p>
          <a:p>
            <a:endParaRPr lang="en-US" b="1" dirty="0" smtClean="0">
              <a:solidFill>
                <a:srgbClr val="00B050"/>
              </a:solidFill>
            </a:endParaRPr>
          </a:p>
          <a:p>
            <a:endParaRPr lang="en-US" b="1" dirty="0">
              <a:solidFill>
                <a:srgbClr val="00B050"/>
              </a:solidFill>
            </a:endParaRPr>
          </a:p>
          <a:p>
            <a:endParaRPr lang="en-US" b="1" dirty="0" smtClean="0">
              <a:solidFill>
                <a:srgbClr val="00B050"/>
              </a:solidFill>
            </a:endParaRPr>
          </a:p>
          <a:p>
            <a:endParaRPr lang="en-US" b="1" dirty="0">
              <a:solidFill>
                <a:srgbClr val="00B050"/>
              </a:solidFill>
            </a:endParaRPr>
          </a:p>
          <a:p>
            <a:endParaRPr lang="en-US" b="1" dirty="0" smtClean="0">
              <a:solidFill>
                <a:srgbClr val="00B050"/>
              </a:solidFill>
            </a:endParaRPr>
          </a:p>
          <a:p>
            <a:endParaRPr lang="en-US" b="1" dirty="0">
              <a:solidFill>
                <a:srgbClr val="00B050"/>
              </a:solidFill>
            </a:endParaRPr>
          </a:p>
          <a:p>
            <a:r>
              <a:rPr lang="en-US" b="1" dirty="0" err="1" smtClean="0">
                <a:solidFill>
                  <a:srgbClr val="00B050"/>
                </a:solidFill>
              </a:rPr>
              <a:t>Besarnya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nilai</a:t>
            </a:r>
            <a:r>
              <a:rPr lang="en-US" b="1" dirty="0" smtClean="0">
                <a:solidFill>
                  <a:srgbClr val="00B050"/>
                </a:solidFill>
              </a:rPr>
              <a:t> mode </a:t>
            </a:r>
            <a:r>
              <a:rPr lang="en-US" b="1" dirty="0" err="1" smtClean="0">
                <a:solidFill>
                  <a:srgbClr val="00B050"/>
                </a:solidFill>
              </a:rPr>
              <a:t>dispersi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dinyatakan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sebesar</a:t>
            </a:r>
            <a:r>
              <a:rPr lang="en-US" b="1" dirty="0" smtClean="0">
                <a:solidFill>
                  <a:srgbClr val="00B050"/>
                </a:solidFill>
              </a:rPr>
              <a:t> :</a:t>
            </a:r>
            <a:endParaRPr lang="en-US" b="1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246" y="1431799"/>
            <a:ext cx="8802729" cy="19171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8765" y="5158996"/>
            <a:ext cx="2949300" cy="6471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FF000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7866" y="5110259"/>
            <a:ext cx="6203700" cy="92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127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408" y="531127"/>
            <a:ext cx="10058400" cy="77073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2. </a:t>
            </a:r>
            <a:r>
              <a:rPr lang="en-US" sz="3200" dirty="0" err="1" smtClean="0"/>
              <a:t>Kurva</a:t>
            </a:r>
            <a:r>
              <a:rPr lang="en-US" sz="3200" dirty="0" smtClean="0"/>
              <a:t> Mode </a:t>
            </a:r>
            <a:r>
              <a:rPr lang="en-US" sz="3200" dirty="0" err="1" smtClean="0"/>
              <a:t>Dispersi</a:t>
            </a:r>
            <a:r>
              <a:rPr lang="en-US" sz="3200" dirty="0" smtClean="0"/>
              <a:t> FO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417" y="2028419"/>
            <a:ext cx="4463512" cy="4050792"/>
          </a:xfrm>
        </p:spPr>
        <p:txBody>
          <a:bodyPr/>
          <a:lstStyle/>
          <a:p>
            <a:r>
              <a:rPr lang="en-US" dirty="0" err="1" smtClean="0"/>
              <a:t>Dispersi</a:t>
            </a:r>
            <a:r>
              <a:rPr lang="en-US" dirty="0" smtClean="0"/>
              <a:t> </a:t>
            </a:r>
            <a:r>
              <a:rPr lang="en-US" dirty="0" err="1" smtClean="0"/>
              <a:t>pulsa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i="1" dirty="0" smtClean="0"/>
              <a:t>Numerical Aperture</a:t>
            </a:r>
            <a:r>
              <a:rPr lang="en-US" dirty="0" smtClean="0"/>
              <a:t> &amp; </a:t>
            </a:r>
            <a:r>
              <a:rPr lang="en-US" dirty="0" err="1" smtClean="0"/>
              <a:t>indeks</a:t>
            </a:r>
            <a:r>
              <a:rPr lang="en-US" dirty="0" smtClean="0"/>
              <a:t> bias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Meningkatnya</a:t>
            </a:r>
            <a:r>
              <a:rPr lang="en-US" dirty="0" smtClean="0"/>
              <a:t> NA </a:t>
            </a:r>
            <a:r>
              <a:rPr lang="en-US" dirty="0" err="1" smtClean="0"/>
              <a:t>berakibat</a:t>
            </a:r>
            <a:r>
              <a:rPr lang="en-US" dirty="0" smtClean="0"/>
              <a:t> </a:t>
            </a:r>
            <a:r>
              <a:rPr lang="en-US" dirty="0" err="1" smtClean="0"/>
              <a:t>menurunkan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bandwidth fiber </a:t>
            </a:r>
            <a:r>
              <a:rPr lang="en-US" dirty="0" err="1" smtClean="0"/>
              <a:t>optik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Dispersi</a:t>
            </a:r>
            <a:r>
              <a:rPr lang="en-US" dirty="0" smtClean="0"/>
              <a:t> </a:t>
            </a:r>
            <a:r>
              <a:rPr lang="en-US" dirty="0" err="1" smtClean="0"/>
              <a:t>pulsa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 </a:t>
            </a:r>
            <a:r>
              <a:rPr lang="en-US" dirty="0" err="1" smtClean="0"/>
              <a:t>sejalan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diameter </a:t>
            </a:r>
            <a:r>
              <a:rPr lang="en-US" dirty="0" err="1" smtClean="0"/>
              <a:t>inti</a:t>
            </a:r>
            <a:r>
              <a:rPr lang="en-US" dirty="0" smtClean="0"/>
              <a:t> (</a:t>
            </a:r>
            <a:r>
              <a:rPr lang="en-US" i="1" dirty="0" smtClean="0"/>
              <a:t>core</a:t>
            </a:r>
            <a:r>
              <a:rPr lang="en-US" dirty="0" smtClean="0"/>
              <a:t>) fiber </a:t>
            </a:r>
            <a:r>
              <a:rPr lang="en-US" dirty="0" err="1" smtClean="0"/>
              <a:t>optik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4373" y="1741294"/>
            <a:ext cx="6095756" cy="433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76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408" y="531127"/>
            <a:ext cx="10058400" cy="770731"/>
          </a:xfrm>
        </p:spPr>
        <p:txBody>
          <a:bodyPr>
            <a:normAutofit/>
          </a:bodyPr>
          <a:lstStyle/>
          <a:p>
            <a:r>
              <a:rPr lang="en-US" sz="3200" dirty="0"/>
              <a:t>3</a:t>
            </a:r>
            <a:r>
              <a:rPr lang="en-US" sz="3200" dirty="0" smtClean="0"/>
              <a:t>. </a:t>
            </a:r>
            <a:r>
              <a:rPr lang="en-US" sz="3200" dirty="0" err="1" smtClean="0"/>
              <a:t>Kurva</a:t>
            </a:r>
            <a:r>
              <a:rPr lang="en-US" sz="3200" dirty="0" smtClean="0"/>
              <a:t> </a:t>
            </a:r>
            <a:r>
              <a:rPr lang="en-US" sz="3200" dirty="0" err="1" smtClean="0"/>
              <a:t>Dispersi</a:t>
            </a:r>
            <a:r>
              <a:rPr lang="en-US" sz="3200" dirty="0" smtClean="0"/>
              <a:t> </a:t>
            </a:r>
            <a:r>
              <a:rPr lang="en-US" sz="3200" dirty="0" err="1" smtClean="0"/>
              <a:t>Pulsa</a:t>
            </a:r>
            <a:r>
              <a:rPr lang="en-US" sz="3200" dirty="0" smtClean="0"/>
              <a:t> </a:t>
            </a:r>
            <a:r>
              <a:rPr lang="en-US" sz="3200" dirty="0" err="1" smtClean="0"/>
              <a:t>Vs</a:t>
            </a:r>
            <a:r>
              <a:rPr lang="en-US" sz="3200" dirty="0" smtClean="0"/>
              <a:t> Data Rate </a:t>
            </a:r>
            <a:r>
              <a:rPr lang="en-US" sz="3200" dirty="0" err="1" smtClean="0"/>
              <a:t>pada</a:t>
            </a:r>
            <a:r>
              <a:rPr lang="en-US" sz="3200" dirty="0" smtClean="0"/>
              <a:t> FO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32" y="1890031"/>
            <a:ext cx="7423484" cy="450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21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932" y="659190"/>
            <a:ext cx="10058400" cy="71852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4.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Mode FO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216" y="4820490"/>
            <a:ext cx="10058400" cy="954667"/>
          </a:xfrm>
        </p:spPr>
        <p:txBody>
          <a:bodyPr>
            <a:normAutofit/>
          </a:bodyPr>
          <a:lstStyle/>
          <a:p>
            <a:r>
              <a:rPr lang="en-US" dirty="0" err="1" smtClean="0"/>
              <a:t>Jumlah</a:t>
            </a:r>
            <a:r>
              <a:rPr lang="en-US" dirty="0" smtClean="0"/>
              <a:t> Mode </a:t>
            </a:r>
            <a:r>
              <a:rPr lang="en-US" dirty="0" err="1" smtClean="0"/>
              <a:t>diskrit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dipropagasikan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smtClean="0"/>
              <a:t>fiber </a:t>
            </a:r>
            <a:r>
              <a:rPr lang="en-US" dirty="0" err="1" smtClean="0"/>
              <a:t>optik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“</a:t>
            </a:r>
            <a:r>
              <a:rPr lang="en-US" dirty="0" smtClean="0">
                <a:solidFill>
                  <a:srgbClr val="FF0000"/>
                </a:solidFill>
              </a:rPr>
              <a:t>NA</a:t>
            </a:r>
            <a:r>
              <a:rPr lang="en-US" dirty="0" smtClean="0"/>
              <a:t>” </a:t>
            </a:r>
            <a:r>
              <a:rPr lang="en-US" dirty="0" err="1" smtClean="0"/>
              <a:t>dan</a:t>
            </a:r>
            <a:r>
              <a:rPr lang="en-US" dirty="0" smtClean="0"/>
              <a:t> “</a:t>
            </a:r>
            <a:r>
              <a:rPr lang="en-US" dirty="0" smtClean="0">
                <a:solidFill>
                  <a:srgbClr val="FF0000"/>
                </a:solidFill>
              </a:rPr>
              <a:t>diameter</a:t>
            </a:r>
            <a:r>
              <a:rPr lang="en-US" dirty="0" smtClean="0"/>
              <a:t>” </a:t>
            </a:r>
            <a:r>
              <a:rPr lang="en-US" dirty="0" err="1" smtClean="0"/>
              <a:t>optik</a:t>
            </a:r>
            <a:r>
              <a:rPr lang="en-US" dirty="0" smtClean="0"/>
              <a:t> </a:t>
            </a:r>
            <a:r>
              <a:rPr lang="en-US" dirty="0" err="1" smtClean="0"/>
              <a:t>berkurang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629130" y="2369627"/>
                <a:ext cx="159171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[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𝑁𝐴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9130" y="2369627"/>
                <a:ext cx="1591718" cy="55399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8610" y="3446943"/>
            <a:ext cx="3661200" cy="85023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1210216" y="1668138"/>
            <a:ext cx="10058400" cy="5135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Jumlah Mode diskrit pada FO ditentukan sebesar: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30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563" y="846061"/>
            <a:ext cx="10058400" cy="4050792"/>
          </a:xfrm>
        </p:spPr>
        <p:txBody>
          <a:bodyPr/>
          <a:lstStyle/>
          <a:p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karakteristiknya</a:t>
            </a:r>
            <a:r>
              <a:rPr lang="en-US" dirty="0" smtClean="0"/>
              <a:t> 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8787" y="1674189"/>
            <a:ext cx="6393656" cy="422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22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2681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Terminasi</a:t>
            </a:r>
            <a:r>
              <a:rPr lang="en-US" sz="3600" dirty="0" smtClean="0"/>
              <a:t> FO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8940426" cy="4050792"/>
          </a:xfrm>
        </p:spPr>
        <p:txBody>
          <a:bodyPr/>
          <a:lstStyle/>
          <a:p>
            <a:r>
              <a:rPr lang="en-US" dirty="0" err="1" smtClean="0"/>
              <a:t>Penyambungan</a:t>
            </a:r>
            <a:r>
              <a:rPr lang="en-US" dirty="0" smtClean="0"/>
              <a:t> </a:t>
            </a:r>
            <a:r>
              <a:rPr lang="en-US" dirty="0" err="1"/>
              <a:t>kabel</a:t>
            </a:r>
            <a:r>
              <a:rPr lang="en-US" dirty="0"/>
              <a:t> </a:t>
            </a:r>
            <a:r>
              <a:rPr lang="en-US" dirty="0" err="1"/>
              <a:t>serat</a:t>
            </a:r>
            <a:r>
              <a:rPr lang="en-US" dirty="0"/>
              <a:t> </a:t>
            </a:r>
            <a:r>
              <a:rPr lang="en-US" dirty="0" err="1"/>
              <a:t>optik</a:t>
            </a:r>
            <a:r>
              <a:rPr lang="en-US" dirty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di </a:t>
            </a:r>
            <a:r>
              <a:rPr lang="en-US" dirty="0" err="1" smtClean="0"/>
              <a:t>perangkat</a:t>
            </a:r>
            <a:r>
              <a:rPr lang="en-US" dirty="0" smtClean="0"/>
              <a:t> “</a:t>
            </a:r>
            <a:r>
              <a:rPr lang="en-US" b="1" dirty="0" smtClean="0">
                <a:solidFill>
                  <a:srgbClr val="FF0000"/>
                </a:solidFill>
              </a:rPr>
              <a:t>Optical </a:t>
            </a:r>
            <a:r>
              <a:rPr lang="en-US" b="1" dirty="0">
                <a:solidFill>
                  <a:srgbClr val="FF0000"/>
                </a:solidFill>
              </a:rPr>
              <a:t>Termination Board</a:t>
            </a:r>
            <a:r>
              <a:rPr lang="en-US" dirty="0"/>
              <a:t> (OTB</a:t>
            </a:r>
            <a:r>
              <a:rPr lang="en-US" dirty="0" smtClean="0"/>
              <a:t>)”.</a:t>
            </a:r>
          </a:p>
          <a:p>
            <a:endParaRPr lang="en-US" dirty="0" smtClean="0"/>
          </a:p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/>
              <a:t>kabel</a:t>
            </a:r>
            <a:r>
              <a:rPr lang="en-US" dirty="0"/>
              <a:t> </a:t>
            </a:r>
            <a:r>
              <a:rPr lang="en-US" dirty="0" err="1"/>
              <a:t>optik</a:t>
            </a:r>
            <a:r>
              <a:rPr lang="en-US" dirty="0"/>
              <a:t> </a:t>
            </a:r>
            <a:r>
              <a:rPr lang="en-US" dirty="0" err="1"/>
              <a:t>terpasang</a:t>
            </a:r>
            <a:r>
              <a:rPr lang="en-US" dirty="0"/>
              <a:t> di OTB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i="1" dirty="0"/>
              <a:t>end-to-end</a:t>
            </a:r>
            <a:r>
              <a:rPr lang="en-US" dirty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“</a:t>
            </a:r>
            <a:r>
              <a:rPr lang="en-US" b="1" dirty="0" smtClean="0">
                <a:solidFill>
                  <a:srgbClr val="FF0000"/>
                </a:solidFill>
              </a:rPr>
              <a:t>Optical </a:t>
            </a:r>
            <a:r>
              <a:rPr lang="en-US" b="1" dirty="0">
                <a:solidFill>
                  <a:srgbClr val="FF0000"/>
                </a:solidFill>
              </a:rPr>
              <a:t>Time Domain </a:t>
            </a:r>
            <a:r>
              <a:rPr lang="en-US" b="1" dirty="0" err="1">
                <a:solidFill>
                  <a:srgbClr val="FF0000"/>
                </a:solidFill>
              </a:rPr>
              <a:t>Reflectometer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(OTDR</a:t>
            </a:r>
            <a:r>
              <a:rPr lang="en-US" dirty="0" smtClean="0"/>
              <a:t>)”.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Proses </a:t>
            </a:r>
            <a:r>
              <a:rPr lang="en-US" dirty="0" err="1" smtClean="0"/>
              <a:t>penyambungan</a:t>
            </a:r>
            <a:r>
              <a:rPr lang="en-US" dirty="0" smtClean="0"/>
              <a:t> </a:t>
            </a:r>
            <a:r>
              <a:rPr lang="en-US" dirty="0" err="1"/>
              <a:t>kabel</a:t>
            </a:r>
            <a:r>
              <a:rPr lang="en-US" dirty="0"/>
              <a:t> </a:t>
            </a:r>
            <a:r>
              <a:rPr lang="en-US" dirty="0" err="1"/>
              <a:t>serat</a:t>
            </a:r>
            <a:r>
              <a:rPr lang="en-US" dirty="0"/>
              <a:t> </a:t>
            </a:r>
            <a:r>
              <a:rPr lang="en-US" dirty="0" err="1"/>
              <a:t>optik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smtClean="0"/>
              <a:t>“</a:t>
            </a:r>
            <a:r>
              <a:rPr lang="en-US" b="1" dirty="0" smtClean="0">
                <a:solidFill>
                  <a:srgbClr val="FF0000"/>
                </a:solidFill>
              </a:rPr>
              <a:t>splicing</a:t>
            </a:r>
            <a:r>
              <a:rPr lang="en-US" dirty="0" smtClean="0"/>
              <a:t>”.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11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 err="1" smtClean="0"/>
              <a:t>pengukuran</a:t>
            </a:r>
            <a:r>
              <a:rPr lang="en-US" dirty="0" smtClean="0"/>
              <a:t> FO dg OTDR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66" y="2806533"/>
            <a:ext cx="4210609" cy="326941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375" y="2806533"/>
            <a:ext cx="5838239" cy="3269414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5041231" y="3862137"/>
            <a:ext cx="661737" cy="103471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642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Selesai</a:t>
            </a:r>
            <a:r>
              <a:rPr lang="en-US" dirty="0" smtClean="0"/>
              <a:t>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34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1. </a:t>
            </a:r>
            <a:r>
              <a:rPr lang="en-US" sz="2800" dirty="0" err="1" smtClean="0">
                <a:solidFill>
                  <a:srgbClr val="00B050"/>
                </a:solidFill>
              </a:rPr>
              <a:t>Pantulan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cahaya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dalam</a:t>
            </a:r>
            <a:r>
              <a:rPr lang="en-US" sz="2800" dirty="0" smtClean="0">
                <a:solidFill>
                  <a:srgbClr val="00B050"/>
                </a:solidFill>
              </a:rPr>
              <a:t> FO</a:t>
            </a:r>
            <a:endParaRPr lang="en-US" sz="2800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0813" y="2009755"/>
            <a:ext cx="7169123" cy="41051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22992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682431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2</a:t>
            </a:r>
            <a:r>
              <a:rPr lang="en-US" sz="2800" dirty="0" smtClean="0">
                <a:solidFill>
                  <a:srgbClr val="00B050"/>
                </a:solidFill>
              </a:rPr>
              <a:t>. </a:t>
            </a:r>
            <a:r>
              <a:rPr lang="en-US" sz="2800" dirty="0" err="1" smtClean="0">
                <a:solidFill>
                  <a:srgbClr val="00B050"/>
                </a:solidFill>
              </a:rPr>
              <a:t>Penguraian</a:t>
            </a:r>
            <a:r>
              <a:rPr lang="en-US" sz="2800" dirty="0" smtClean="0">
                <a:solidFill>
                  <a:srgbClr val="00B050"/>
                </a:solidFill>
              </a:rPr>
              <a:t> (</a:t>
            </a:r>
            <a:r>
              <a:rPr lang="en-US" sz="2800" dirty="0" err="1" smtClean="0">
                <a:solidFill>
                  <a:srgbClr val="00B050"/>
                </a:solidFill>
              </a:rPr>
              <a:t>hamburan</a:t>
            </a:r>
            <a:r>
              <a:rPr lang="en-US" sz="2800" dirty="0" smtClean="0">
                <a:solidFill>
                  <a:srgbClr val="00B050"/>
                </a:solidFill>
              </a:rPr>
              <a:t>) </a:t>
            </a:r>
            <a:r>
              <a:rPr lang="en-US" sz="2800" dirty="0" err="1" smtClean="0">
                <a:solidFill>
                  <a:srgbClr val="00B050"/>
                </a:solidFill>
              </a:rPr>
              <a:t>cahaya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dalam</a:t>
            </a:r>
            <a:r>
              <a:rPr lang="en-US" sz="2800" dirty="0" smtClean="0">
                <a:solidFill>
                  <a:srgbClr val="00B050"/>
                </a:solidFill>
              </a:rPr>
              <a:t> FO</a:t>
            </a:r>
            <a:endParaRPr lang="en-US" sz="2800" dirty="0">
              <a:solidFill>
                <a:srgbClr val="00B05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398" y="2399074"/>
            <a:ext cx="7017300" cy="28298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390093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553" y="418443"/>
            <a:ext cx="10058400" cy="682431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3. </a:t>
            </a:r>
            <a:r>
              <a:rPr lang="en-US" sz="2800" dirty="0" err="1" smtClean="0">
                <a:solidFill>
                  <a:srgbClr val="00B050"/>
                </a:solidFill>
              </a:rPr>
              <a:t>Pembiasan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cahaya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dalam</a:t>
            </a:r>
            <a:r>
              <a:rPr lang="en-US" sz="2800" dirty="0" smtClean="0">
                <a:solidFill>
                  <a:srgbClr val="00B050"/>
                </a:solidFill>
              </a:rPr>
              <a:t> FO</a:t>
            </a:r>
            <a:endParaRPr lang="en-US" sz="2800" dirty="0">
              <a:solidFill>
                <a:srgbClr val="00B05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9430"/>
            <a:ext cx="6709323" cy="39458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352779" y="1853830"/>
            <a:ext cx="4173995" cy="766171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Indeks</a:t>
            </a:r>
            <a:r>
              <a:rPr lang="en-US" sz="2400" dirty="0" smtClean="0"/>
              <a:t> </a:t>
            </a:r>
            <a:r>
              <a:rPr lang="en-US" sz="2400" dirty="0" err="1" smtClean="0"/>
              <a:t>pembiasan</a:t>
            </a:r>
            <a:r>
              <a:rPr lang="en-US" sz="2400" dirty="0" smtClean="0"/>
              <a:t> (N) :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3183" y="2894682"/>
            <a:ext cx="1503186" cy="10764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FF0000"/>
            </a:solidFill>
          </a:ln>
          <a:effectLst>
            <a:reflection blurRad="12700" stA="38000" endPos="28000" dist="5000" dir="5400000" sy="-100000" algn="bl" rotWithShape="0"/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6834939" y="4472702"/>
                <a:ext cx="5209674" cy="160324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182880" indent="-18288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600" dirty="0" err="1" smtClean="0"/>
                  <a:t>Dimana</a:t>
                </a:r>
                <a:r>
                  <a:rPr lang="en-US" sz="1600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sz="1600" i="1" dirty="0" smtClean="0"/>
                  <a:t>C: </a:t>
                </a:r>
                <a:r>
                  <a:rPr lang="en-US" sz="1600" dirty="0" err="1" smtClean="0"/>
                  <a:t>kecepatan</a:t>
                </a:r>
                <a:r>
                  <a:rPr lang="en-US" sz="1600" dirty="0" smtClean="0"/>
                  <a:t> gel. </a:t>
                </a:r>
                <a:r>
                  <a:rPr lang="en-US" sz="1600" dirty="0" err="1" smtClean="0"/>
                  <a:t>Cahaya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dalam</a:t>
                </a:r>
                <a:r>
                  <a:rPr lang="en-US" sz="1600" dirty="0" smtClean="0"/>
                  <a:t> medium </a:t>
                </a:r>
                <a:r>
                  <a:rPr lang="en-US" sz="1600" dirty="0" err="1" smtClean="0"/>
                  <a:t>hampa</a:t>
                </a:r>
                <a:endParaRPr lang="en-US" sz="1600" dirty="0" smtClean="0"/>
              </a:p>
              <a:p>
                <a:pPr marL="0" indent="0">
                  <a:buNone/>
                </a:pPr>
                <a:r>
                  <a:rPr lang="en-US" sz="1600" dirty="0"/>
                  <a:t> </a:t>
                </a:r>
                <a:r>
                  <a:rPr lang="en-US" sz="1600" dirty="0" smtClean="0"/>
                  <a:t>   ( 3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 smtClean="0"/>
              </a:p>
              <a:p>
                <a:pPr marL="0" indent="0">
                  <a:buNone/>
                </a:pPr>
                <a:r>
                  <a:rPr lang="en-US" sz="1600" i="1" dirty="0" smtClean="0"/>
                  <a:t>V: </a:t>
                </a:r>
                <a:r>
                  <a:rPr lang="en-US" sz="1600" dirty="0" err="1" smtClean="0"/>
                  <a:t>kecepatan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cahaya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dalam</a:t>
                </a:r>
                <a:r>
                  <a:rPr lang="en-US" sz="1600" dirty="0" smtClean="0"/>
                  <a:t> medium </a:t>
                </a:r>
                <a:r>
                  <a:rPr lang="en-US" sz="1600" dirty="0" err="1" smtClean="0"/>
                  <a:t>pembiasan</a:t>
                </a:r>
                <a:endParaRPr lang="en-US" sz="1600" dirty="0" smtClean="0"/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4939" y="4472702"/>
                <a:ext cx="5209674" cy="1603245"/>
              </a:xfrm>
              <a:prstGeom prst="rect">
                <a:avLst/>
              </a:prstGeom>
              <a:blipFill rotWithShape="0">
                <a:blip r:embed="rId4"/>
                <a:stretch>
                  <a:fillRect l="-585" t="-30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2256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121" y="569334"/>
            <a:ext cx="10058400" cy="441319"/>
          </a:xfrm>
        </p:spPr>
        <p:txBody>
          <a:bodyPr/>
          <a:lstStyle/>
          <a:p>
            <a:r>
              <a:rPr lang="en-US" dirty="0" err="1" smtClean="0"/>
              <a:t>Ilustrasi</a:t>
            </a:r>
            <a:r>
              <a:rPr lang="en-US" dirty="0" smtClean="0"/>
              <a:t> </a:t>
            </a:r>
            <a:r>
              <a:rPr lang="en-US" dirty="0" err="1" smtClean="0"/>
              <a:t>indeks</a:t>
            </a:r>
            <a:r>
              <a:rPr lang="en-US" dirty="0" smtClean="0"/>
              <a:t> </a:t>
            </a:r>
            <a:r>
              <a:rPr lang="en-US" dirty="0" err="1" smtClean="0"/>
              <a:t>pembiasan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indeks</a:t>
            </a:r>
            <a:r>
              <a:rPr lang="en-US" dirty="0" smtClean="0"/>
              <a:t> bias </a:t>
            </a:r>
            <a:r>
              <a:rPr lang="en-US" dirty="0" err="1" smtClean="0"/>
              <a:t>tinggi</a:t>
            </a:r>
            <a:r>
              <a:rPr lang="en-US" dirty="0" smtClean="0"/>
              <a:t> (N</a:t>
            </a:r>
            <a:r>
              <a:rPr lang="en-US" sz="1400" dirty="0" smtClean="0"/>
              <a:t>1</a:t>
            </a:r>
            <a:r>
              <a:rPr lang="en-US" dirty="0" smtClean="0"/>
              <a:t>)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indeks</a:t>
            </a:r>
            <a:r>
              <a:rPr lang="en-US" dirty="0" smtClean="0"/>
              <a:t> bias </a:t>
            </a:r>
            <a:r>
              <a:rPr lang="en-US" dirty="0" err="1" smtClean="0"/>
              <a:t>kecil</a:t>
            </a:r>
            <a:r>
              <a:rPr lang="en-US" dirty="0" smtClean="0"/>
              <a:t> (N</a:t>
            </a:r>
            <a:r>
              <a:rPr lang="en-US" sz="1400" dirty="0" smtClean="0"/>
              <a:t>2</a:t>
            </a:r>
            <a:r>
              <a:rPr lang="en-US" dirty="0" smtClean="0"/>
              <a:t>):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9731" y="1529570"/>
            <a:ext cx="7068150" cy="480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762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121" y="569334"/>
            <a:ext cx="10058400" cy="441319"/>
          </a:xfrm>
        </p:spPr>
        <p:txBody>
          <a:bodyPr/>
          <a:lstStyle/>
          <a:p>
            <a:r>
              <a:rPr lang="en-US" dirty="0" err="1" smtClean="0"/>
              <a:t>Ilustrasi</a:t>
            </a:r>
            <a:r>
              <a:rPr lang="en-US" dirty="0" smtClean="0"/>
              <a:t> </a:t>
            </a:r>
            <a:r>
              <a:rPr lang="en-US" dirty="0" err="1" smtClean="0"/>
              <a:t>indeks</a:t>
            </a:r>
            <a:r>
              <a:rPr lang="en-US" dirty="0" smtClean="0"/>
              <a:t> </a:t>
            </a:r>
            <a:r>
              <a:rPr lang="en-US" dirty="0" err="1" smtClean="0"/>
              <a:t>pembiasan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indeks</a:t>
            </a:r>
            <a:r>
              <a:rPr lang="en-US" dirty="0" smtClean="0"/>
              <a:t> bias </a:t>
            </a:r>
            <a:r>
              <a:rPr lang="en-US" dirty="0" err="1" smtClean="0"/>
              <a:t>kecil</a:t>
            </a:r>
            <a:r>
              <a:rPr lang="en-US" dirty="0" smtClean="0"/>
              <a:t> (N</a:t>
            </a:r>
            <a:r>
              <a:rPr lang="en-US" sz="1400" dirty="0" smtClean="0"/>
              <a:t>2</a:t>
            </a:r>
            <a:r>
              <a:rPr lang="en-US" dirty="0" smtClean="0"/>
              <a:t>)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indeks</a:t>
            </a:r>
            <a:r>
              <a:rPr lang="en-US" dirty="0" smtClean="0"/>
              <a:t> bias </a:t>
            </a:r>
            <a:r>
              <a:rPr lang="en-US" dirty="0" err="1" smtClean="0"/>
              <a:t>tinggi</a:t>
            </a:r>
            <a:r>
              <a:rPr lang="en-US" dirty="0" smtClean="0"/>
              <a:t> (N</a:t>
            </a:r>
            <a:r>
              <a:rPr lang="en-US" sz="1400" dirty="0" smtClean="0"/>
              <a:t>1</a:t>
            </a:r>
            <a:r>
              <a:rPr lang="en-US" dirty="0" smtClean="0"/>
              <a:t>):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4521" y="1389980"/>
            <a:ext cx="6915600" cy="508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658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610242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00B050"/>
                </a:solidFill>
              </a:rPr>
              <a:t>Hukum</a:t>
            </a:r>
            <a:r>
              <a:rPr lang="en-US" sz="3200" dirty="0" smtClean="0">
                <a:solidFill>
                  <a:srgbClr val="00B050"/>
                </a:solidFill>
              </a:rPr>
              <a:t> Snell’s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383632"/>
            <a:ext cx="10058400" cy="4788568"/>
          </a:xfrm>
        </p:spPr>
        <p:txBody>
          <a:bodyPr/>
          <a:lstStyle/>
          <a:p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astronomi</a:t>
            </a:r>
            <a:r>
              <a:rPr lang="en-US" dirty="0" smtClean="0"/>
              <a:t> &amp; </a:t>
            </a:r>
            <a:r>
              <a:rPr lang="en-US" dirty="0" err="1" smtClean="0"/>
              <a:t>matematikawan</a:t>
            </a:r>
            <a:r>
              <a:rPr lang="en-US" dirty="0" smtClean="0"/>
              <a:t> </a:t>
            </a:r>
            <a:r>
              <a:rPr lang="en-US" dirty="0" err="1" smtClean="0"/>
              <a:t>Belanda</a:t>
            </a:r>
            <a:r>
              <a:rPr lang="en-US" dirty="0" smtClean="0"/>
              <a:t> </a:t>
            </a:r>
            <a:r>
              <a:rPr lang="en-US" dirty="0" err="1" smtClean="0"/>
              <a:t>bernama</a:t>
            </a:r>
            <a:r>
              <a:rPr lang="en-US" dirty="0" smtClean="0"/>
              <a:t> “</a:t>
            </a:r>
            <a:r>
              <a:rPr lang="en-US" b="1" dirty="0" err="1" smtClean="0"/>
              <a:t>Willebrod</a:t>
            </a:r>
            <a:r>
              <a:rPr lang="en-US" b="1" dirty="0" smtClean="0"/>
              <a:t> van </a:t>
            </a:r>
            <a:r>
              <a:rPr lang="en-US" b="1" dirty="0" err="1" smtClean="0"/>
              <a:t>Roijen</a:t>
            </a:r>
            <a:r>
              <a:rPr lang="en-US" b="1" dirty="0" smtClean="0"/>
              <a:t> Snell</a:t>
            </a:r>
            <a:r>
              <a:rPr lang="en-US" dirty="0" smtClean="0"/>
              <a:t>”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indeks</a:t>
            </a:r>
            <a:r>
              <a:rPr lang="en-US" dirty="0" smtClean="0"/>
              <a:t> bias </a:t>
            </a:r>
            <a:r>
              <a:rPr lang="en-US" dirty="0" err="1" smtClean="0"/>
              <a:t>terhadap</a:t>
            </a:r>
            <a:r>
              <a:rPr lang="en-US" dirty="0" smtClean="0"/>
              <a:t> 2 medium yang </a:t>
            </a:r>
            <a:r>
              <a:rPr lang="en-US" dirty="0" err="1" smtClean="0"/>
              <a:t>berbeda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Persamaannya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sbb</a:t>
            </a:r>
            <a:r>
              <a:rPr lang="en-US" dirty="0" smtClean="0"/>
              <a:t> 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dihubungkan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cahaya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medium yang </a:t>
            </a:r>
            <a:r>
              <a:rPr lang="en-US" dirty="0" err="1" smtClean="0"/>
              <a:t>berbeda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di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5468" y="2776841"/>
            <a:ext cx="3051000" cy="5583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FF000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6748" y="4893326"/>
            <a:ext cx="1932300" cy="697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0070C0"/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73712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316190"/>
            <a:ext cx="10058400" cy="874936"/>
          </a:xfrm>
        </p:spPr>
        <p:txBody>
          <a:bodyPr>
            <a:normAutofit/>
          </a:bodyPr>
          <a:lstStyle/>
          <a:p>
            <a:r>
              <a:rPr lang="en-US" sz="4400" dirty="0" err="1" smtClean="0"/>
              <a:t>Struktur</a:t>
            </a:r>
            <a:r>
              <a:rPr lang="en-US" sz="4400" dirty="0" smtClean="0"/>
              <a:t> Fiber </a:t>
            </a:r>
            <a:r>
              <a:rPr lang="en-US" sz="4400" dirty="0" err="1" smtClean="0"/>
              <a:t>Optik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206" y="2638766"/>
            <a:ext cx="7159752" cy="4219234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Kelebihan</a:t>
            </a:r>
            <a:r>
              <a:rPr lang="en-US" b="1" dirty="0" smtClean="0">
                <a:solidFill>
                  <a:srgbClr val="FF0000"/>
                </a:solidFill>
              </a:rPr>
              <a:t> Fiber </a:t>
            </a:r>
            <a:r>
              <a:rPr lang="en-US" b="1" dirty="0" err="1" smtClean="0">
                <a:solidFill>
                  <a:srgbClr val="FF0000"/>
                </a:solidFill>
              </a:rPr>
              <a:t>Optik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dibanding</a:t>
            </a:r>
            <a:r>
              <a:rPr lang="en-US" b="1" dirty="0" smtClean="0">
                <a:solidFill>
                  <a:srgbClr val="FF0000"/>
                </a:solidFill>
              </a:rPr>
              <a:t> medium </a:t>
            </a:r>
            <a:r>
              <a:rPr lang="en-US" b="1" dirty="0" err="1" smtClean="0">
                <a:solidFill>
                  <a:srgbClr val="FF0000"/>
                </a:solidFill>
              </a:rPr>
              <a:t>transmisi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lainnya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1. </a:t>
            </a:r>
            <a:r>
              <a:rPr lang="en-US" i="1" dirty="0" err="1" smtClean="0"/>
              <a:t>Memiliki</a:t>
            </a:r>
            <a:r>
              <a:rPr lang="en-US" i="1" dirty="0" smtClean="0"/>
              <a:t> bandwidth </a:t>
            </a:r>
            <a:r>
              <a:rPr lang="en-US" i="1" dirty="0" err="1" smtClean="0"/>
              <a:t>lebar</a:t>
            </a:r>
            <a:endParaRPr lang="en-US" i="1" dirty="0" smtClean="0"/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  2. </a:t>
            </a:r>
            <a:r>
              <a:rPr lang="en-US" i="1" dirty="0" err="1" smtClean="0"/>
              <a:t>Menghasilkan</a:t>
            </a:r>
            <a:r>
              <a:rPr lang="en-US" i="1" dirty="0" smtClean="0"/>
              <a:t> </a:t>
            </a:r>
            <a:r>
              <a:rPr lang="en-US" i="1" dirty="0" err="1" smtClean="0"/>
              <a:t>Atenuasi</a:t>
            </a:r>
            <a:r>
              <a:rPr lang="en-US" i="1" dirty="0" smtClean="0"/>
              <a:t> </a:t>
            </a:r>
            <a:r>
              <a:rPr lang="en-US" i="1" dirty="0" err="1" smtClean="0"/>
              <a:t>kecil</a:t>
            </a:r>
            <a:endParaRPr lang="en-US" i="1" dirty="0" smtClean="0"/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      3. </a:t>
            </a:r>
            <a:r>
              <a:rPr lang="en-US" i="1" dirty="0" err="1" smtClean="0"/>
              <a:t>Interferensi</a:t>
            </a:r>
            <a:r>
              <a:rPr lang="en-US" i="1" dirty="0" smtClean="0"/>
              <a:t> </a:t>
            </a:r>
            <a:r>
              <a:rPr lang="en-US" i="1" dirty="0" err="1" smtClean="0"/>
              <a:t>elektromagnetik</a:t>
            </a:r>
            <a:r>
              <a:rPr lang="en-US" i="1" dirty="0" smtClean="0"/>
              <a:t> </a:t>
            </a:r>
            <a:r>
              <a:rPr lang="en-US" i="1" dirty="0" err="1" smtClean="0"/>
              <a:t>sangat</a:t>
            </a:r>
            <a:r>
              <a:rPr lang="en-US" i="1" dirty="0" smtClean="0"/>
              <a:t> </a:t>
            </a:r>
            <a:r>
              <a:rPr lang="en-US" i="1" dirty="0" err="1" smtClean="0"/>
              <a:t>kecil</a:t>
            </a:r>
            <a:endParaRPr lang="en-US" i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5501" y="1587839"/>
            <a:ext cx="4553572" cy="40625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935363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470</TotalTime>
  <Words>529</Words>
  <Application>Microsoft Office PowerPoint</Application>
  <PresentationFormat>Widescreen</PresentationFormat>
  <Paragraphs>87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Cambria Math</vt:lpstr>
      <vt:lpstr>Georgia</vt:lpstr>
      <vt:lpstr>Trebuchet MS</vt:lpstr>
      <vt:lpstr>Wingdings</vt:lpstr>
      <vt:lpstr>Wood Type</vt:lpstr>
      <vt:lpstr>Transmisi Fiber Optik</vt:lpstr>
      <vt:lpstr>Pendahuluan</vt:lpstr>
      <vt:lpstr>1. Pantulan cahaya dalam FO</vt:lpstr>
      <vt:lpstr>2. Penguraian (hamburan) cahaya dalam FO</vt:lpstr>
      <vt:lpstr>3. Pembiasan cahaya dalam FO</vt:lpstr>
      <vt:lpstr>PowerPoint Presentation</vt:lpstr>
      <vt:lpstr>PowerPoint Presentation</vt:lpstr>
      <vt:lpstr>Hukum Snell’s</vt:lpstr>
      <vt:lpstr>Struktur Fiber Optik</vt:lpstr>
      <vt:lpstr>Propagasi cahaya dalam FO</vt:lpstr>
      <vt:lpstr>Numerical Aperture (NA)</vt:lpstr>
      <vt:lpstr>PowerPoint Presentation</vt:lpstr>
      <vt:lpstr>2 fiber optik dengan NA yang berbeda untuk diameter yang sama (D1 = D2)</vt:lpstr>
      <vt:lpstr>2 fiber optik dengan NA yang sama untuk diameter yang berbeda (D1 ≠ D2)</vt:lpstr>
      <vt:lpstr>Mode Propagasi FO</vt:lpstr>
      <vt:lpstr>Dispersi pada FO</vt:lpstr>
      <vt:lpstr>Efek dispersi </vt:lpstr>
      <vt:lpstr>Jenis Dispersi</vt:lpstr>
      <vt:lpstr>Mode Penyebaran (Dispersion Mode)</vt:lpstr>
      <vt:lpstr>PowerPoint Presentation</vt:lpstr>
      <vt:lpstr>2. Kurva Mode Dispersi FO</vt:lpstr>
      <vt:lpstr>3. Kurva Dispersi Pulsa Vs Data Rate pada FO</vt:lpstr>
      <vt:lpstr>4. Jumlah Mode FO</vt:lpstr>
      <vt:lpstr>PowerPoint Presentation</vt:lpstr>
      <vt:lpstr>Terminasi FO</vt:lpstr>
      <vt:lpstr>Test pengukuran FO dg OTDR</vt:lpstr>
      <vt:lpstr>Selesai…..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 Transmisi Fiber Optik</dc:title>
  <dc:creator>Nayadut</dc:creator>
  <cp:lastModifiedBy>Nayadut</cp:lastModifiedBy>
  <cp:revision>28</cp:revision>
  <dcterms:created xsi:type="dcterms:W3CDTF">2018-03-22T12:44:54Z</dcterms:created>
  <dcterms:modified xsi:type="dcterms:W3CDTF">2018-04-06T02:26:52Z</dcterms:modified>
</cp:coreProperties>
</file>