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5/18/2018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5/18/2018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5/18/2018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5/18/2018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5/18/2018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5/18/2018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5/18/2018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5/18/2018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5/18/2018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5/18/2018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5/18/2018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5/18/2018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emf"/><Relationship Id="rId4" Type="http://schemas.openxmlformats.org/officeDocument/2006/relationships/image" Target="../media/image17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emf"/><Relationship Id="rId5" Type="http://schemas.openxmlformats.org/officeDocument/2006/relationships/image" Target="../media/image22.emf"/><Relationship Id="rId4" Type="http://schemas.openxmlformats.org/officeDocument/2006/relationships/image" Target="../media/image21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Pemancar</a:t>
            </a:r>
            <a:r>
              <a:rPr lang="en-US" sz="6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60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optik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4400" dirty="0" smtClean="0"/>
              <a:t>(</a:t>
            </a:r>
            <a:r>
              <a:rPr lang="en-US" sz="4000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optical</a:t>
            </a:r>
            <a:r>
              <a:rPr lang="en-US" sz="4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sz="4400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transmitter </a:t>
            </a:r>
            <a:r>
              <a:rPr lang="en-US" sz="4400" dirty="0" smtClean="0"/>
              <a:t>)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Sistem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Komunikasi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Serat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Optik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8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5922723" cy="785373"/>
          </a:xfrm>
        </p:spPr>
        <p:txBody>
          <a:bodyPr>
            <a:normAutofit/>
          </a:bodyPr>
          <a:lstStyle/>
          <a:p>
            <a:pPr marL="685800" indent="-685800">
              <a:buFont typeface="Wingdings" panose="05000000000000000000" pitchFamily="2" charset="2"/>
              <a:buChar char="v"/>
            </a:pPr>
            <a:r>
              <a:rPr lang="en-US" sz="2800" dirty="0" smtClean="0"/>
              <a:t>Phase Shift Keying</a:t>
            </a:r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425" y="2019753"/>
            <a:ext cx="7271550" cy="29187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3165" y="3479103"/>
            <a:ext cx="305100" cy="23699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04375" y="2372058"/>
            <a:ext cx="2898450" cy="736020"/>
          </a:xfrm>
          <a:prstGeom prst="rect">
            <a:avLst/>
          </a:prstGeom>
          <a:ln>
            <a:solidFill>
              <a:srgbClr val="0070C0"/>
            </a:solidFill>
          </a:ln>
        </p:spPr>
      </p:pic>
      <p:sp>
        <p:nvSpPr>
          <p:cNvPr id="6" name="Down Arrow 5"/>
          <p:cNvSpPr/>
          <p:nvPr/>
        </p:nvSpPr>
        <p:spPr>
          <a:xfrm>
            <a:off x="9469677" y="3281819"/>
            <a:ext cx="438411" cy="5511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68482" y="4329334"/>
            <a:ext cx="2440800" cy="6091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FF0000"/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61169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5922723" cy="785373"/>
          </a:xfrm>
        </p:spPr>
        <p:txBody>
          <a:bodyPr>
            <a:normAutofit/>
          </a:bodyPr>
          <a:lstStyle/>
          <a:p>
            <a:pPr marL="685800" indent="-685800">
              <a:buFont typeface="Wingdings" panose="05000000000000000000" pitchFamily="2" charset="2"/>
              <a:buChar char="v"/>
            </a:pPr>
            <a:r>
              <a:rPr lang="en-US" sz="2800" dirty="0" smtClean="0"/>
              <a:t>Frequency Shift Keying</a:t>
            </a:r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983" y="1809977"/>
            <a:ext cx="7138141" cy="14593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592" y="3413636"/>
            <a:ext cx="7257531" cy="140859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7575" y="3426162"/>
            <a:ext cx="406800" cy="13959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19720" y="2021329"/>
            <a:ext cx="2542500" cy="736020"/>
          </a:xfrm>
          <a:prstGeom prst="rect">
            <a:avLst/>
          </a:prstGeom>
          <a:ln>
            <a:solidFill>
              <a:srgbClr val="0070C0"/>
            </a:solidFill>
          </a:ln>
        </p:spPr>
      </p:pic>
      <p:sp>
        <p:nvSpPr>
          <p:cNvPr id="7" name="Down Arrow 6"/>
          <p:cNvSpPr/>
          <p:nvPr/>
        </p:nvSpPr>
        <p:spPr>
          <a:xfrm>
            <a:off x="9482203" y="2981195"/>
            <a:ext cx="501041" cy="44496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893698" y="3902201"/>
            <a:ext cx="1678050" cy="4314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FF0000"/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57348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05016"/>
            <a:ext cx="10058400" cy="1035894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err="1" smtClean="0"/>
              <a:t>Skema</a:t>
            </a:r>
            <a:r>
              <a:rPr lang="en-US" sz="4000" b="1" dirty="0" smtClean="0"/>
              <a:t> Modulator-modulator </a:t>
            </a:r>
            <a:r>
              <a:rPr lang="en-US" sz="4000" b="1" dirty="0" err="1" smtClean="0"/>
              <a:t>Optik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66800" y="2993722"/>
            <a:ext cx="9956104" cy="1352810"/>
          </a:xfrm>
          <a:ln w="19050"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 Modulator </a:t>
            </a:r>
            <a:r>
              <a:rPr lang="en-US" sz="2800" dirty="0" err="1"/>
              <a:t>L</a:t>
            </a:r>
            <a:r>
              <a:rPr lang="en-US" sz="2800" dirty="0" err="1" smtClean="0"/>
              <a:t>angsung</a:t>
            </a:r>
            <a:r>
              <a:rPr lang="en-US" sz="2800" dirty="0" smtClean="0"/>
              <a:t> </a:t>
            </a:r>
            <a:r>
              <a:rPr lang="en-US" sz="2800" dirty="0" smtClean="0"/>
              <a:t>Laser (Direct Modulator of Lasers )</a:t>
            </a:r>
            <a:endParaRPr lang="en-US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 </a:t>
            </a:r>
            <a:r>
              <a:rPr lang="en-US" sz="2800" dirty="0" smtClean="0"/>
              <a:t>Modulator </a:t>
            </a:r>
            <a:r>
              <a:rPr lang="en-US" sz="2800" dirty="0" err="1" smtClean="0"/>
              <a:t>Eksternal</a:t>
            </a:r>
            <a:r>
              <a:rPr lang="en-US" sz="3200" dirty="0" smtClean="0"/>
              <a:t> </a:t>
            </a:r>
            <a:r>
              <a:rPr lang="en-US" sz="3200" dirty="0" smtClean="0"/>
              <a:t>Laser (</a:t>
            </a:r>
            <a:r>
              <a:rPr lang="en-US" sz="2800" dirty="0" smtClean="0"/>
              <a:t>External Modulator of Laser)</a:t>
            </a: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8228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7438"/>
            <a:ext cx="10058400" cy="835477"/>
          </a:xfrm>
        </p:spPr>
        <p:txBody>
          <a:bodyPr>
            <a:normAutofit/>
          </a:bodyPr>
          <a:lstStyle/>
          <a:p>
            <a:pPr marL="685800" indent="-685800">
              <a:buFont typeface="Wingdings" panose="05000000000000000000" pitchFamily="2" charset="2"/>
              <a:buChar char="v"/>
            </a:pPr>
            <a:r>
              <a:rPr lang="en-US" sz="3200" b="1" dirty="0" err="1" smtClean="0"/>
              <a:t>Skema</a:t>
            </a:r>
            <a:r>
              <a:rPr lang="en-US" sz="3200" b="1" dirty="0" smtClean="0"/>
              <a:t> modulator </a:t>
            </a:r>
            <a:r>
              <a:rPr lang="en-US" sz="3200" b="1" dirty="0" err="1" smtClean="0"/>
              <a:t>langsung</a:t>
            </a:r>
            <a:endParaRPr lang="en-US" sz="32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1913" y="2029218"/>
            <a:ext cx="7191657" cy="34481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450937" y="2817846"/>
            <a:ext cx="4015820" cy="1854362"/>
          </a:xfrm>
          <a:ln w="19050">
            <a:noFill/>
          </a:ln>
        </p:spPr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err="1" smtClean="0"/>
              <a:t>Beroperasi</a:t>
            </a:r>
            <a:r>
              <a:rPr lang="en-US" sz="2400" dirty="0" smtClean="0"/>
              <a:t> </a:t>
            </a:r>
            <a:r>
              <a:rPr lang="en-US" sz="2400" dirty="0" err="1" smtClean="0"/>
              <a:t>dibawah</a:t>
            </a:r>
            <a:r>
              <a:rPr lang="en-US" sz="2400" dirty="0" smtClean="0"/>
              <a:t> bit rate 10 </a:t>
            </a:r>
            <a:r>
              <a:rPr lang="en-US" sz="2400" dirty="0" err="1" smtClean="0"/>
              <a:t>Gbps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jarak</a:t>
            </a:r>
            <a:r>
              <a:rPr lang="en-US" sz="2400" dirty="0" smtClean="0"/>
              <a:t> </a:t>
            </a:r>
            <a:r>
              <a:rPr lang="en-US" sz="2400" dirty="0" err="1" smtClean="0"/>
              <a:t>dibawah</a:t>
            </a:r>
            <a:r>
              <a:rPr lang="en-US" sz="2400" dirty="0" smtClean="0"/>
              <a:t> 100 Km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err="1" smtClean="0"/>
              <a:t>Distorsi</a:t>
            </a:r>
            <a:r>
              <a:rPr lang="en-US" sz="2400" dirty="0" smtClean="0"/>
              <a:t> </a:t>
            </a:r>
            <a:r>
              <a:rPr lang="en-US" sz="2400" dirty="0" err="1" smtClean="0"/>
              <a:t>pulsa</a:t>
            </a:r>
            <a:r>
              <a:rPr lang="en-US" sz="2400" dirty="0" smtClean="0"/>
              <a:t> </a:t>
            </a:r>
            <a:r>
              <a:rPr lang="en-US" sz="2400" dirty="0" err="1" smtClean="0"/>
              <a:t>sering</a:t>
            </a:r>
            <a:r>
              <a:rPr lang="en-US" sz="2400" dirty="0" smtClean="0"/>
              <a:t> </a:t>
            </a:r>
            <a:r>
              <a:rPr lang="en-US" sz="2400" dirty="0" err="1" smtClean="0"/>
              <a:t>muncul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jenis</a:t>
            </a:r>
            <a:r>
              <a:rPr lang="en-US" sz="2400" dirty="0" smtClean="0"/>
              <a:t> </a:t>
            </a:r>
            <a:r>
              <a:rPr lang="en-US" sz="2400" dirty="0" err="1" smtClean="0"/>
              <a:t>modulasi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bit rate </a:t>
            </a:r>
            <a:r>
              <a:rPr lang="en-US" sz="2400" dirty="0" err="1" smtClean="0"/>
              <a:t>semakin</a:t>
            </a:r>
            <a:r>
              <a:rPr lang="en-US" sz="2400" dirty="0" smtClean="0"/>
              <a:t> </a:t>
            </a:r>
            <a:r>
              <a:rPr lang="en-US" sz="2400" dirty="0" err="1" smtClean="0"/>
              <a:t>diperbesar</a:t>
            </a:r>
            <a:endParaRPr lang="en-US" sz="20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7277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7438"/>
            <a:ext cx="10058400" cy="835477"/>
          </a:xfrm>
        </p:spPr>
        <p:txBody>
          <a:bodyPr>
            <a:normAutofit/>
          </a:bodyPr>
          <a:lstStyle/>
          <a:p>
            <a:pPr marL="685800" indent="-685800">
              <a:buFont typeface="Wingdings" panose="05000000000000000000" pitchFamily="2" charset="2"/>
              <a:buChar char="v"/>
            </a:pPr>
            <a:r>
              <a:rPr lang="en-US" sz="3200" b="1" dirty="0" err="1" smtClean="0"/>
              <a:t>Skema</a:t>
            </a:r>
            <a:r>
              <a:rPr lang="en-US" sz="3200" b="1" dirty="0" smtClean="0"/>
              <a:t> modulator </a:t>
            </a:r>
            <a:r>
              <a:rPr lang="en-US" sz="3200" b="1" dirty="0" err="1" smtClean="0"/>
              <a:t>eksternal</a:t>
            </a:r>
            <a:endParaRPr lang="en-US" sz="32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7098" y="2141950"/>
            <a:ext cx="8754975" cy="311898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19854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685800" indent="-685800">
              <a:buFont typeface="Wingdings" panose="05000000000000000000" pitchFamily="2" charset="2"/>
              <a:buChar char="v"/>
            </a:pPr>
            <a:r>
              <a:rPr lang="en-US" sz="3600" dirty="0" err="1" smtClean="0"/>
              <a:t>Katagori</a:t>
            </a:r>
            <a:r>
              <a:rPr lang="en-US" sz="3600" dirty="0" smtClean="0"/>
              <a:t> </a:t>
            </a:r>
            <a:r>
              <a:rPr lang="en-US" sz="3600" dirty="0" err="1" smtClean="0"/>
              <a:t>Modulasi</a:t>
            </a:r>
            <a:r>
              <a:rPr lang="en-US" sz="3600" dirty="0" smtClean="0"/>
              <a:t> </a:t>
            </a:r>
            <a:r>
              <a:rPr lang="en-US" sz="3600" dirty="0" err="1" smtClean="0"/>
              <a:t>Eksternal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492679"/>
            <a:ext cx="7275534" cy="1340285"/>
          </a:xfrm>
          <a:ln>
            <a:solidFill>
              <a:schemeClr val="tx1"/>
            </a:solidFill>
          </a:ln>
        </p:spPr>
        <p:txBody>
          <a:bodyPr/>
          <a:lstStyle/>
          <a:p>
            <a:pPr marL="342900" indent="-342900">
              <a:buAutoNum type="alphaUcPeriod"/>
            </a:pPr>
            <a:r>
              <a:rPr lang="en-US" b="1" dirty="0" err="1" smtClean="0"/>
              <a:t>Modulasi</a:t>
            </a:r>
            <a:r>
              <a:rPr lang="en-US" b="1" dirty="0" smtClean="0"/>
              <a:t> Phase</a:t>
            </a:r>
          </a:p>
          <a:p>
            <a:pPr marL="342900" indent="-342900">
              <a:buAutoNum type="alphaUcPeriod"/>
            </a:pPr>
            <a:r>
              <a:rPr lang="en-US" b="1" dirty="0" err="1" smtClean="0"/>
              <a:t>Modulasi</a:t>
            </a:r>
            <a:r>
              <a:rPr lang="en-US" b="1" dirty="0" smtClean="0"/>
              <a:t> Mach-</a:t>
            </a:r>
            <a:r>
              <a:rPr lang="en-US" b="1" dirty="0" err="1" smtClean="0"/>
              <a:t>Zehnder</a:t>
            </a:r>
            <a:r>
              <a:rPr lang="en-US" b="1" dirty="0" smtClean="0"/>
              <a:t> Interferometer (MZ)</a:t>
            </a:r>
          </a:p>
          <a:p>
            <a:pPr marL="342900" indent="-342900">
              <a:buAutoNum type="alphaUcPeriod"/>
            </a:pPr>
            <a:r>
              <a:rPr lang="en-US" b="1" dirty="0" err="1" smtClean="0"/>
              <a:t>Modulasi</a:t>
            </a:r>
            <a:r>
              <a:rPr lang="en-US" b="1" dirty="0" smtClean="0"/>
              <a:t> </a:t>
            </a:r>
            <a:r>
              <a:rPr lang="en-US" b="1" dirty="0" err="1" smtClean="0"/>
              <a:t>Elektro</a:t>
            </a:r>
            <a:r>
              <a:rPr lang="en-US" b="1" dirty="0" smtClean="0"/>
              <a:t> </a:t>
            </a:r>
            <a:r>
              <a:rPr lang="en-US" b="1" dirty="0" err="1" smtClean="0"/>
              <a:t>Absorbsi</a:t>
            </a:r>
            <a:r>
              <a:rPr lang="en-US" b="1" dirty="0" smtClean="0"/>
              <a:t> (EA)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3112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Modulator Phase (</a:t>
            </a:r>
            <a:r>
              <a:rPr lang="en-US" sz="3600" dirty="0" err="1" smtClean="0"/>
              <a:t>Optik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6746" y="2304788"/>
            <a:ext cx="10058400" cy="3641325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/>
              <a:t>Munculnya</a:t>
            </a:r>
            <a:r>
              <a:rPr lang="en-US" dirty="0" smtClean="0"/>
              <a:t> “</a:t>
            </a:r>
            <a:r>
              <a:rPr lang="en-US" b="1" dirty="0" err="1" smtClean="0"/>
              <a:t>Efek</a:t>
            </a:r>
            <a:r>
              <a:rPr lang="en-US" b="1" dirty="0" smtClean="0"/>
              <a:t> </a:t>
            </a:r>
            <a:r>
              <a:rPr lang="en-US" b="1" dirty="0" err="1" smtClean="0"/>
              <a:t>Pockel</a:t>
            </a:r>
            <a:r>
              <a:rPr lang="en-US" dirty="0" smtClean="0"/>
              <a:t>” </a:t>
            </a:r>
            <a:r>
              <a:rPr lang="en-US" dirty="0" err="1" smtClean="0"/>
              <a:t>atau</a:t>
            </a:r>
            <a:r>
              <a:rPr lang="en-US" dirty="0" smtClean="0"/>
              <a:t> “</a:t>
            </a:r>
            <a:r>
              <a:rPr lang="en-US" b="1" dirty="0" smtClean="0"/>
              <a:t>Feel Linier </a:t>
            </a:r>
            <a:r>
              <a:rPr lang="en-US" b="1" dirty="0" err="1" smtClean="0"/>
              <a:t>Listrik</a:t>
            </a:r>
            <a:r>
              <a:rPr lang="en-US" b="1" dirty="0" smtClean="0"/>
              <a:t>-Optic</a:t>
            </a:r>
            <a:r>
              <a:rPr lang="en-US" dirty="0" smtClean="0"/>
              <a:t>” (rr</a:t>
            </a:r>
            <a:r>
              <a:rPr lang="en-US" sz="1100" dirty="0" smtClean="0"/>
              <a:t>33</a:t>
            </a:r>
            <a:r>
              <a:rPr lang="en-US" dirty="0" smtClean="0"/>
              <a:t>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rumusan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045" y="3334005"/>
            <a:ext cx="2096177" cy="907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15889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29024"/>
            <a:ext cx="10058400" cy="13716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Outlines: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379944"/>
            <a:ext cx="10058400" cy="3043825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/>
              <a:t> Line Coding Optic (</a:t>
            </a:r>
            <a:r>
              <a:rPr lang="en-US" sz="3200" dirty="0" err="1" smtClean="0"/>
              <a:t>Pengkodean</a:t>
            </a:r>
            <a:r>
              <a:rPr lang="en-US" sz="3200" dirty="0" smtClean="0"/>
              <a:t> </a:t>
            </a:r>
            <a:r>
              <a:rPr lang="en-US" sz="3200" dirty="0" err="1" smtClean="0"/>
              <a:t>Optik</a:t>
            </a:r>
            <a:r>
              <a:rPr lang="en-US" sz="3200" dirty="0" smtClean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/>
              <a:t> Pulse Shape Optic (</a:t>
            </a:r>
            <a:r>
              <a:rPr lang="en-US" sz="3200" dirty="0" err="1" smtClean="0"/>
              <a:t>Pembentukan</a:t>
            </a:r>
            <a:r>
              <a:rPr lang="en-US" sz="3200" dirty="0" smtClean="0"/>
              <a:t> </a:t>
            </a:r>
            <a:r>
              <a:rPr lang="en-US" sz="3200" dirty="0" err="1" smtClean="0"/>
              <a:t>Pulsa</a:t>
            </a:r>
            <a:r>
              <a:rPr lang="en-US" sz="3200" dirty="0" smtClean="0"/>
              <a:t> </a:t>
            </a:r>
            <a:r>
              <a:rPr lang="en-US" sz="3200" dirty="0" err="1" smtClean="0"/>
              <a:t>dlm</a:t>
            </a:r>
            <a:r>
              <a:rPr lang="en-US" sz="3200" dirty="0" smtClean="0"/>
              <a:t> Optic)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 </a:t>
            </a:r>
            <a:r>
              <a:rPr lang="en-US" sz="3200" dirty="0" err="1"/>
              <a:t>Skema</a:t>
            </a:r>
            <a:r>
              <a:rPr lang="en-US" sz="3200" dirty="0"/>
              <a:t> </a:t>
            </a:r>
            <a:r>
              <a:rPr lang="en-US" sz="3200" dirty="0" err="1"/>
              <a:t>Modulasi</a:t>
            </a:r>
            <a:r>
              <a:rPr lang="en-US" sz="3200" dirty="0"/>
              <a:t> </a:t>
            </a:r>
            <a:r>
              <a:rPr lang="en-US" sz="3200" dirty="0" err="1"/>
              <a:t>Optik</a:t>
            </a:r>
            <a:endParaRPr lang="en-US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/>
              <a:t> Modulator – modulator </a:t>
            </a:r>
            <a:r>
              <a:rPr lang="en-US" sz="3200" dirty="0" err="1" smtClean="0"/>
              <a:t>Optik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93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000" b="1" dirty="0" smtClean="0"/>
              <a:t>Line Coding Optic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(</a:t>
            </a:r>
            <a:r>
              <a:rPr lang="en-US" sz="4000" dirty="0" err="1" smtClean="0"/>
              <a:t>Pengkodean</a:t>
            </a:r>
            <a:r>
              <a:rPr lang="en-US" sz="4000" dirty="0" smtClean="0"/>
              <a:t> </a:t>
            </a:r>
            <a:r>
              <a:rPr lang="en-US" sz="4000" dirty="0" err="1" smtClean="0"/>
              <a:t>Optik</a:t>
            </a:r>
            <a:r>
              <a:rPr lang="en-US" sz="4000" dirty="0" smtClean="0"/>
              <a:t>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3056350"/>
            <a:ext cx="10058400" cy="149059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Pengkodean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Unipolar (On-Off)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Pengkodean</a:t>
            </a:r>
            <a:r>
              <a:rPr lang="en-US" sz="24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Polar ( “0”: no pulse, “1”: +p(t) </a:t>
            </a:r>
            <a:r>
              <a:rPr lang="en-US" sz="2400" i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atau</a:t>
            </a:r>
            <a:r>
              <a:rPr lang="en-US" sz="24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–p(t) 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Pengodean</a:t>
            </a:r>
            <a:r>
              <a:rPr lang="en-US" sz="24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Bipolar ( + p(t) </a:t>
            </a:r>
            <a:r>
              <a:rPr lang="en-US" sz="2400" i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atau</a:t>
            </a:r>
            <a:r>
              <a:rPr lang="en-US" sz="2400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– p(t) )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i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i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5110619" y="4922729"/>
            <a:ext cx="1440493" cy="10146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041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3555" y="803419"/>
            <a:ext cx="7405810" cy="54316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2973" y="2676127"/>
            <a:ext cx="355950" cy="20304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2973" y="4252564"/>
            <a:ext cx="355950" cy="20304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2973" y="5922455"/>
            <a:ext cx="355950" cy="20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04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000" b="1" dirty="0" smtClean="0"/>
              <a:t>Pulse Shaping</a:t>
            </a:r>
            <a:br>
              <a:rPr lang="en-US" sz="4000" b="1" dirty="0" smtClean="0"/>
            </a:br>
            <a:r>
              <a:rPr lang="en-US" sz="4000" dirty="0" smtClean="0"/>
              <a:t>(</a:t>
            </a:r>
            <a:r>
              <a:rPr lang="en-US" sz="4000" dirty="0" err="1" smtClean="0"/>
              <a:t>Pembentukan</a:t>
            </a:r>
            <a:r>
              <a:rPr lang="en-US" sz="4000" dirty="0" smtClean="0"/>
              <a:t> </a:t>
            </a:r>
            <a:r>
              <a:rPr lang="en-US" sz="4000" dirty="0" err="1" smtClean="0"/>
              <a:t>Pulsa</a:t>
            </a:r>
            <a:r>
              <a:rPr lang="en-US" sz="4000" dirty="0" smtClean="0"/>
              <a:t>)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66800" y="2793304"/>
            <a:ext cx="10058400" cy="2154477"/>
          </a:xfrm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 </a:t>
            </a:r>
            <a:r>
              <a:rPr lang="en-US" sz="2400" dirty="0" err="1" smtClean="0"/>
              <a:t>Menghasilkan</a:t>
            </a:r>
            <a:r>
              <a:rPr lang="en-US" sz="2800" dirty="0" smtClean="0"/>
              <a:t> </a:t>
            </a:r>
            <a:r>
              <a:rPr lang="en-US" sz="2400" dirty="0" smtClean="0"/>
              <a:t>Format Data Digital NRZ (</a:t>
            </a:r>
            <a:r>
              <a:rPr lang="en-US" sz="2400" i="1" dirty="0" smtClean="0"/>
              <a:t>No Return to Zero</a:t>
            </a:r>
            <a:r>
              <a:rPr lang="en-US" sz="2400" dirty="0" smtClean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 </a:t>
            </a:r>
            <a:r>
              <a:rPr lang="en-US" sz="2400" dirty="0" err="1" smtClean="0"/>
              <a:t>Menghasilkan</a:t>
            </a:r>
            <a:r>
              <a:rPr lang="en-US" sz="2400" dirty="0" smtClean="0"/>
              <a:t> Format Data Digital RZ (</a:t>
            </a:r>
            <a:r>
              <a:rPr lang="en-US" sz="2400" i="1" dirty="0" smtClean="0"/>
              <a:t>Return to Zero</a:t>
            </a:r>
            <a:r>
              <a:rPr lang="en-US" sz="2400" dirty="0" smtClean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 </a:t>
            </a:r>
            <a:r>
              <a:rPr lang="en-US" sz="2400" dirty="0" smtClean="0"/>
              <a:t>NRZ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efisien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penggunaan</a:t>
            </a:r>
            <a:r>
              <a:rPr lang="en-US" sz="2400" dirty="0" smtClean="0"/>
              <a:t> </a:t>
            </a:r>
            <a:r>
              <a:rPr lang="en-US" sz="2400" dirty="0" err="1" smtClean="0"/>
              <a:t>lebar</a:t>
            </a:r>
            <a:r>
              <a:rPr lang="en-US" sz="2400" dirty="0" smtClean="0"/>
              <a:t> pita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 </a:t>
            </a:r>
            <a:r>
              <a:rPr lang="en-US" sz="2400" dirty="0" smtClean="0"/>
              <a:t>RZ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membutuhkan</a:t>
            </a:r>
            <a:r>
              <a:rPr lang="en-US" sz="2400" dirty="0" smtClean="0"/>
              <a:t> </a:t>
            </a:r>
            <a:r>
              <a:rPr lang="en-US" sz="2400" dirty="0" err="1" smtClean="0"/>
              <a:t>lebar</a:t>
            </a:r>
            <a:r>
              <a:rPr lang="en-US" sz="2400" dirty="0" smtClean="0"/>
              <a:t> pita yang </a:t>
            </a:r>
            <a:r>
              <a:rPr lang="en-US" sz="2400" dirty="0" err="1" smtClean="0"/>
              <a:t>besar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0108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106" y="444101"/>
            <a:ext cx="4010622" cy="28596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9106" y="3563817"/>
            <a:ext cx="4004738" cy="270332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78075" y="2876544"/>
            <a:ext cx="406800" cy="20304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78075" y="5834774"/>
            <a:ext cx="406800" cy="2030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80431" y="2948589"/>
            <a:ext cx="2860783" cy="786780"/>
          </a:xfrm>
          <a:prstGeom prst="rect">
            <a:avLst/>
          </a:prstGeom>
          <a:ln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362748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077" y="2857817"/>
            <a:ext cx="3868456" cy="697691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latin typeface="Batang" panose="02030600000101010101" pitchFamily="18" charset="-127"/>
                <a:ea typeface="Batang" panose="02030600000101010101" pitchFamily="18" charset="-127"/>
              </a:rPr>
              <a:t>Spektrum</a:t>
            </a:r>
            <a:r>
              <a:rPr lang="en-US" sz="28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: NRZ </a:t>
            </a:r>
            <a:r>
              <a:rPr lang="en-US" sz="2800" b="1" dirty="0" err="1" smtClean="0">
                <a:latin typeface="Batang" panose="02030600000101010101" pitchFamily="18" charset="-127"/>
                <a:ea typeface="Batang" panose="02030600000101010101" pitchFamily="18" charset="-127"/>
              </a:rPr>
              <a:t>vs</a:t>
            </a:r>
            <a:r>
              <a:rPr lang="en-US" sz="28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RZ</a:t>
            </a:r>
            <a:endParaRPr lang="en-US" sz="28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3832" y="605213"/>
            <a:ext cx="4322250" cy="26014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3832" y="3668977"/>
            <a:ext cx="4322250" cy="26324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Rectangle 5"/>
          <p:cNvSpPr/>
          <p:nvPr/>
        </p:nvSpPr>
        <p:spPr>
          <a:xfrm>
            <a:off x="6182186" y="1536606"/>
            <a:ext cx="6543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NRZ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58516" y="4224589"/>
            <a:ext cx="4780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RZ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64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05016"/>
            <a:ext cx="10058400" cy="1035894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err="1" smtClean="0"/>
              <a:t>Skema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Modulasi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Optik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66800" y="2993722"/>
            <a:ext cx="10058400" cy="1791222"/>
          </a:xfrm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 Amplitude Shift Keying (ASK)</a:t>
            </a:r>
            <a:endParaRPr lang="en-US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 </a:t>
            </a:r>
            <a:r>
              <a:rPr lang="en-US" sz="2800" dirty="0" smtClean="0"/>
              <a:t>Phase Shift Keying (PSK)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 Frequency Shift Keying (FSK)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7477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9083" y="479756"/>
            <a:ext cx="5922723" cy="785373"/>
          </a:xfrm>
        </p:spPr>
        <p:txBody>
          <a:bodyPr>
            <a:normAutofit/>
          </a:bodyPr>
          <a:lstStyle/>
          <a:p>
            <a:pPr marL="685800" indent="-685800">
              <a:buFont typeface="Wingdings" panose="05000000000000000000" pitchFamily="2" charset="2"/>
              <a:buChar char="v"/>
            </a:pPr>
            <a:r>
              <a:rPr lang="en-US" sz="2800" dirty="0" smtClean="0"/>
              <a:t>Amplitude Shift Keying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083" y="1574947"/>
            <a:ext cx="7630897" cy="393650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49082" y="2167003"/>
            <a:ext cx="2257216" cy="418868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82940" y="3488033"/>
            <a:ext cx="1289291" cy="363720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49082" y="4584525"/>
            <a:ext cx="2840627" cy="46295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8" name="Down Arrow 7"/>
          <p:cNvSpPr/>
          <p:nvPr/>
        </p:nvSpPr>
        <p:spPr>
          <a:xfrm>
            <a:off x="9469677" y="2843408"/>
            <a:ext cx="300624" cy="2755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9427170" y="4083018"/>
            <a:ext cx="300624" cy="2755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38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366</TotalTime>
  <Words>248</Words>
  <Application>Microsoft Office PowerPoint</Application>
  <PresentationFormat>Widescreen</PresentationFormat>
  <Paragraphs>41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Batang</vt:lpstr>
      <vt:lpstr>Aharoni</vt:lpstr>
      <vt:lpstr>Andalus</vt:lpstr>
      <vt:lpstr>Century Gothic</vt:lpstr>
      <vt:lpstr>Garamond</vt:lpstr>
      <vt:lpstr>Wingdings</vt:lpstr>
      <vt:lpstr>Savon</vt:lpstr>
      <vt:lpstr>Pemancar optik (optical transmitter )</vt:lpstr>
      <vt:lpstr>Outlines:</vt:lpstr>
      <vt:lpstr>Line Coding Optic (Pengkodean Optik)</vt:lpstr>
      <vt:lpstr>PowerPoint Presentation</vt:lpstr>
      <vt:lpstr>Pulse Shaping (Pembentukan Pulsa)</vt:lpstr>
      <vt:lpstr>PowerPoint Presentation</vt:lpstr>
      <vt:lpstr>Spektrum: NRZ vs RZ</vt:lpstr>
      <vt:lpstr> Skema Modulasi Optik </vt:lpstr>
      <vt:lpstr>Amplitude Shift Keying</vt:lpstr>
      <vt:lpstr>Phase Shift Keying</vt:lpstr>
      <vt:lpstr>Frequency Shift Keying</vt:lpstr>
      <vt:lpstr> Skema Modulator-modulator Optik </vt:lpstr>
      <vt:lpstr>Skema modulator langsung</vt:lpstr>
      <vt:lpstr>Skema modulator eksternal</vt:lpstr>
      <vt:lpstr>Katagori Modulasi Eksternal</vt:lpstr>
      <vt:lpstr>Modulator Phase (Optik)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Pemancar optik (optical transmitter )</dc:title>
  <dc:creator>Nayadut</dc:creator>
  <cp:lastModifiedBy>Nayadut</cp:lastModifiedBy>
  <cp:revision>23</cp:revision>
  <dcterms:created xsi:type="dcterms:W3CDTF">2018-05-14T11:46:35Z</dcterms:created>
  <dcterms:modified xsi:type="dcterms:W3CDTF">2018-05-18T03:24:01Z</dcterms:modified>
</cp:coreProperties>
</file>