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90B35-ACDD-4358-B897-8E2191DA57D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2A838-B91C-4B58-9B98-02B8B533CF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4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D87DE-D53F-4A44-8308-5376F5AEFDE2}" type="datetimeFigureOut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2D5C1-834D-443A-A4DF-B7AA30271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METODE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2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 smtClean="0"/>
              <a:t>2</a:t>
            </a:r>
            <a:r>
              <a:rPr lang="en-US" sz="2400" dirty="0" smtClean="0"/>
              <a:t> = X</a:t>
            </a:r>
            <a:r>
              <a:rPr lang="en-US" sz="2000" dirty="0" smtClean="0"/>
              <a:t>3</a:t>
            </a:r>
            <a:r>
              <a:rPr lang="en-US" sz="2400" dirty="0" smtClean="0"/>
              <a:t> = X</a:t>
            </a:r>
            <a:r>
              <a:rPr lang="en-US" sz="2000" dirty="0" smtClean="0"/>
              <a:t>5</a:t>
            </a:r>
            <a:r>
              <a:rPr lang="en-US" sz="2400" dirty="0" smtClean="0"/>
              <a:t> =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0   </a:t>
            </a:r>
          </a:p>
          <a:p>
            <a:pPr algn="ctr"/>
            <a:r>
              <a:rPr lang="en-US" sz="2400" dirty="0" smtClean="0"/>
              <a:t>Z = 40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3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1-----------&gt; 37 - 4 = 33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1-----------&gt; 33 - 15 = 18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 = 1-----------&gt; 18- 12 = 6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6/7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0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3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 smtClean="0"/>
              <a:t>2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1 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6/7  X</a:t>
            </a:r>
            <a:r>
              <a:rPr lang="en-US" sz="2000" dirty="0" smtClean="0"/>
              <a:t>5</a:t>
            </a:r>
            <a:r>
              <a:rPr lang="en-US" sz="2400" dirty="0" smtClean="0"/>
              <a:t> = 0   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3067051" y="3257552"/>
            <a:ext cx="1447800" cy="1790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4819649" y="3295652"/>
            <a:ext cx="14478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4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5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4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0-----------&gt; 37 - 0 = 37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1-----------&gt; 37 - 4 = 33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 = 1-----------&gt; 33- 15 = 18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1-----------&gt; 18- 12 = 6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1-----------&gt; 6- 1 = 5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4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 smtClean="0"/>
              <a:t>2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X</a:t>
            </a:r>
            <a:r>
              <a:rPr lang="en-US" sz="2000" dirty="0" smtClean="0"/>
              <a:t>5</a:t>
            </a:r>
            <a:r>
              <a:rPr lang="en-US" sz="2400" dirty="0" smtClean="0"/>
              <a:t> =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= 0   </a:t>
            </a:r>
          </a:p>
          <a:p>
            <a:pPr algn="ctr"/>
            <a:r>
              <a:rPr lang="en-US" sz="2400" dirty="0" smtClean="0"/>
              <a:t>Z =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5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1-----------&gt; 37 - 7 = 30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1-----------&gt; 30 - 4 = 26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 = 1-----------&gt; 26- 15 = 11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11/12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0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5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/>
              <a:t>3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1 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 = 11/12  X</a:t>
            </a:r>
            <a:r>
              <a:rPr lang="en-US" sz="2000" dirty="0" smtClean="0"/>
              <a:t>5</a:t>
            </a:r>
            <a:r>
              <a:rPr lang="en-US" sz="2400" dirty="0" smtClean="0"/>
              <a:t> = 0   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3067051" y="3257552"/>
            <a:ext cx="1447800" cy="1790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4819649" y="3295652"/>
            <a:ext cx="14478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6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7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6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0-----------&gt; 37 - 0 = 37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1-----------&gt; 37 - 7 = 30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1-----------&gt; 30- 4 = 26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1-----------&gt; 26- 15 = 11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1-----------&gt; 11- 1 = 10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6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/>
              <a:t>3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X</a:t>
            </a:r>
            <a:r>
              <a:rPr lang="en-US" sz="2000" dirty="0" smtClean="0"/>
              <a:t>5</a:t>
            </a:r>
            <a:r>
              <a:rPr lang="en-US" sz="2400" dirty="0" smtClean="0"/>
              <a:t> =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= 0   </a:t>
            </a:r>
          </a:p>
          <a:p>
            <a:pPr algn="ctr"/>
            <a:r>
              <a:rPr lang="en-US" sz="2400" dirty="0" smtClean="0"/>
              <a:t>Z =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7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1-----------&gt; 37 - 12 = 25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1-----------&gt; 25 - 7 = 18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1-----------&gt; 18- 4 = 14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14/15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0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Pendahuluan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Knapsack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i="1" dirty="0" smtClean="0"/>
              <a:t>integer programming</a:t>
            </a:r>
            <a:r>
              <a:rPr lang="en-US" dirty="0" smtClean="0"/>
              <a:t> (IP)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dirty="0" err="1" smtClean="0"/>
              <a:t>pembatas</a:t>
            </a:r>
            <a:r>
              <a:rPr lang="en-US" b="1" dirty="0" smtClean="0"/>
              <a:t> </a:t>
            </a:r>
            <a:r>
              <a:rPr lang="en-US" b="1" dirty="0" err="1" smtClean="0"/>
              <a:t>tunggal</a:t>
            </a:r>
            <a:r>
              <a:rPr lang="en-US" b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keputusannya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b="1" dirty="0" smtClean="0"/>
              <a:t>0 </a:t>
            </a:r>
            <a:r>
              <a:rPr lang="en-US" b="1" dirty="0" err="1" smtClean="0"/>
              <a:t>atau</a:t>
            </a:r>
            <a:r>
              <a:rPr lang="en-US" b="1" dirty="0" smtClean="0"/>
              <a:t> 1.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7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X</a:t>
            </a:r>
            <a:r>
              <a:rPr lang="en-US" sz="2000" dirty="0"/>
              <a:t>3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1 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 = 14/15  X</a:t>
            </a:r>
            <a:r>
              <a:rPr lang="en-US" sz="2000" dirty="0" smtClean="0"/>
              <a:t>5</a:t>
            </a:r>
            <a:r>
              <a:rPr lang="en-US" sz="2400" dirty="0" smtClean="0"/>
              <a:t> = 0   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3067051" y="3257552"/>
            <a:ext cx="1447800" cy="1790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4819649" y="3295652"/>
            <a:ext cx="1447800" cy="1714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8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2" y="35814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9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8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0-----------&gt; 37 - 0 = 37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1-----------&gt; 37 - 12 = 25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1-----------&gt; 25- </a:t>
            </a:r>
            <a:r>
              <a:rPr lang="en-US" sz="2400" dirty="0"/>
              <a:t>7</a:t>
            </a:r>
            <a:r>
              <a:rPr lang="en-US" sz="2400" dirty="0" smtClean="0"/>
              <a:t> = 18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1-----------&gt; 18- 4 = 14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5</a:t>
            </a:r>
            <a:r>
              <a:rPr lang="en-US" sz="2400" dirty="0" smtClean="0"/>
              <a:t> = 1-----------&gt; 14- 1 = </a:t>
            </a:r>
            <a:r>
              <a:rPr lang="en-US" sz="2400" dirty="0" smtClean="0"/>
              <a:t>13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905000"/>
            <a:ext cx="29718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8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X</a:t>
            </a:r>
            <a:r>
              <a:rPr lang="en-US" sz="2000" dirty="0"/>
              <a:t>3</a:t>
            </a:r>
            <a:r>
              <a:rPr lang="en-US" sz="2400" dirty="0" smtClean="0"/>
              <a:t> = X</a:t>
            </a:r>
            <a:r>
              <a:rPr lang="en-US" sz="2000" dirty="0"/>
              <a:t>4</a:t>
            </a:r>
            <a:r>
              <a:rPr lang="en-US" sz="2400" dirty="0" smtClean="0"/>
              <a:t> = X</a:t>
            </a:r>
            <a:r>
              <a:rPr lang="en-US" sz="2000" dirty="0" smtClean="0"/>
              <a:t>5</a:t>
            </a:r>
            <a:r>
              <a:rPr lang="en-US" sz="2400" dirty="0" smtClean="0"/>
              <a:t> =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/>
              <a:t>1</a:t>
            </a:r>
            <a:r>
              <a:rPr lang="en-US" sz="2400" dirty="0" smtClean="0"/>
              <a:t>= 0   </a:t>
            </a:r>
          </a:p>
          <a:p>
            <a:pPr algn="ctr"/>
            <a:r>
              <a:rPr lang="en-US" sz="2400" dirty="0" smtClean="0"/>
              <a:t>Z =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9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764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1-----------&gt; 37 - 15 = 22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1-----------&gt; 22 - 12 = 10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1-----------&gt; 10- </a:t>
            </a:r>
            <a:r>
              <a:rPr lang="en-US" sz="2400" dirty="0"/>
              <a:t>7</a:t>
            </a:r>
            <a:r>
              <a:rPr lang="en-US" sz="2400" dirty="0" smtClean="0"/>
              <a:t> = 3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1-------------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smtClean="0">
                <a:solidFill>
                  <a:srgbClr val="FF0000"/>
                </a:solidFill>
                <a:sym typeface="Wingdings" pitchFamily="2" charset="2"/>
              </a:rPr>
              <a:t>fathomed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90800" y="304800"/>
            <a:ext cx="21336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1</a:t>
            </a:r>
          </a:p>
          <a:p>
            <a:pPr algn="ctr"/>
            <a:r>
              <a:rPr lang="en-US" sz="1600" dirty="0" smtClean="0"/>
              <a:t>X1 = X2 = X3 = 1</a:t>
            </a:r>
          </a:p>
          <a:p>
            <a:pPr algn="ctr"/>
            <a:r>
              <a:rPr lang="en-US" sz="1600" dirty="0" smtClean="0"/>
              <a:t>X4 = ¾   X5 = 0</a:t>
            </a: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rot="5400000">
            <a:off x="2933700" y="11811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</p:cNvCxnSpPr>
          <p:nvPr/>
        </p:nvCxnSpPr>
        <p:spPr>
          <a:xfrm rot="16200000" flipH="1">
            <a:off x="3657600" y="11430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1676400" y="1905000"/>
            <a:ext cx="2057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2</a:t>
            </a:r>
          </a:p>
          <a:p>
            <a:pPr algn="ctr"/>
            <a:r>
              <a:rPr lang="en-US" sz="1600" dirty="0" smtClean="0"/>
              <a:t>X1 = X2 = X3 = X5 = 1</a:t>
            </a:r>
          </a:p>
          <a:p>
            <a:pPr algn="ctr"/>
            <a:r>
              <a:rPr lang="en-US" sz="1600" dirty="0" smtClean="0"/>
              <a:t>X4 = 0   </a:t>
            </a:r>
          </a:p>
          <a:p>
            <a:pPr algn="ctr"/>
            <a:r>
              <a:rPr lang="en-US" sz="1600" dirty="0" smtClean="0"/>
              <a:t>Z = 40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886200" y="1905000"/>
            <a:ext cx="1981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3</a:t>
            </a:r>
          </a:p>
          <a:p>
            <a:pPr algn="ctr"/>
            <a:r>
              <a:rPr lang="en-US" sz="1600" dirty="0" smtClean="0"/>
              <a:t>X1 = X2 = X</a:t>
            </a:r>
            <a:r>
              <a:rPr lang="en-US" sz="1600" dirty="0"/>
              <a:t>4</a:t>
            </a:r>
            <a:r>
              <a:rPr lang="en-US" sz="1600" dirty="0" smtClean="0"/>
              <a:t> = 1 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3</a:t>
            </a:r>
            <a:r>
              <a:rPr lang="en-US" sz="1600" dirty="0" smtClean="0"/>
              <a:t> = 6/7  X5 = 0   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4076700" y="28575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4800600" y="2819400"/>
            <a:ext cx="762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590800" y="35814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4</a:t>
            </a:r>
          </a:p>
          <a:p>
            <a:pPr algn="ctr"/>
            <a:r>
              <a:rPr lang="en-US" sz="1600" dirty="0" smtClean="0"/>
              <a:t>X1 = X2 = X</a:t>
            </a:r>
            <a:r>
              <a:rPr lang="en-US" sz="1600" dirty="0"/>
              <a:t>4</a:t>
            </a:r>
            <a:r>
              <a:rPr lang="en-US" sz="1600" dirty="0" smtClean="0"/>
              <a:t> = X5 = 1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3</a:t>
            </a:r>
            <a:r>
              <a:rPr lang="en-US" sz="1600" dirty="0" smtClean="0"/>
              <a:t>= 0   </a:t>
            </a:r>
          </a:p>
          <a:p>
            <a:pPr algn="ctr"/>
            <a:r>
              <a:rPr lang="en-US" sz="1600" dirty="0" smtClean="0"/>
              <a:t>Z = 36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5257800" y="3581400"/>
            <a:ext cx="1828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5</a:t>
            </a:r>
          </a:p>
          <a:p>
            <a:pPr algn="ctr"/>
            <a:r>
              <a:rPr lang="en-US" sz="1600" dirty="0" smtClean="0"/>
              <a:t>X1 = X</a:t>
            </a:r>
            <a:r>
              <a:rPr lang="en-US" sz="1600" dirty="0"/>
              <a:t>3</a:t>
            </a:r>
            <a:r>
              <a:rPr lang="en-US" sz="1600" dirty="0" smtClean="0"/>
              <a:t> = X</a:t>
            </a:r>
            <a:r>
              <a:rPr lang="en-US" sz="1600" dirty="0"/>
              <a:t>4</a:t>
            </a:r>
            <a:r>
              <a:rPr lang="en-US" sz="1600" dirty="0" smtClean="0"/>
              <a:t> = 1 </a:t>
            </a:r>
          </a:p>
          <a:p>
            <a:pPr algn="ctr"/>
            <a:r>
              <a:rPr lang="en-US" sz="1600" dirty="0" smtClean="0"/>
              <a:t>X2 = 11/12  X5 = 0  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5867400" y="4572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3810000" y="4876800"/>
            <a:ext cx="2133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6</a:t>
            </a:r>
          </a:p>
          <a:p>
            <a:pPr algn="ctr"/>
            <a:r>
              <a:rPr lang="en-US" sz="1600" dirty="0" smtClean="0"/>
              <a:t>X1 = X</a:t>
            </a:r>
            <a:r>
              <a:rPr lang="en-US" sz="1600" dirty="0"/>
              <a:t>3</a:t>
            </a:r>
            <a:r>
              <a:rPr lang="en-US" sz="1600" dirty="0" smtClean="0"/>
              <a:t> = X</a:t>
            </a:r>
            <a:r>
              <a:rPr lang="en-US" sz="1600" dirty="0"/>
              <a:t>4</a:t>
            </a:r>
            <a:r>
              <a:rPr lang="en-US" sz="1600" dirty="0" smtClean="0"/>
              <a:t> = X5 = 1</a:t>
            </a:r>
          </a:p>
          <a:p>
            <a:pPr algn="ctr"/>
            <a:r>
              <a:rPr lang="en-US" sz="1600" dirty="0" smtClean="0"/>
              <a:t>X2= 0   </a:t>
            </a:r>
          </a:p>
          <a:p>
            <a:pPr algn="ctr"/>
            <a:r>
              <a:rPr lang="en-US" sz="1600" dirty="0" smtClean="0"/>
              <a:t>Z = 30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6200000" flipH="1">
            <a:off x="6172200" y="4572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6172200" y="4876800"/>
            <a:ext cx="2286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7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2</a:t>
            </a:r>
            <a:r>
              <a:rPr lang="en-US" sz="1600" dirty="0" smtClean="0"/>
              <a:t> = X</a:t>
            </a:r>
            <a:r>
              <a:rPr lang="en-US" sz="1600" dirty="0"/>
              <a:t>3</a:t>
            </a:r>
            <a:r>
              <a:rPr lang="en-US" sz="1600" dirty="0" smtClean="0"/>
              <a:t> = X</a:t>
            </a:r>
            <a:r>
              <a:rPr lang="en-US" sz="1600" dirty="0"/>
              <a:t>4</a:t>
            </a:r>
            <a:r>
              <a:rPr lang="en-US" sz="1600" dirty="0" smtClean="0"/>
              <a:t> = 1 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1</a:t>
            </a:r>
            <a:r>
              <a:rPr lang="en-US" sz="1600" dirty="0" smtClean="0"/>
              <a:t> = 14/15  X5 = 0  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7086600" y="57912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5105400" y="6096000"/>
            <a:ext cx="2133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SP – 8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2</a:t>
            </a:r>
            <a:r>
              <a:rPr lang="en-US" sz="1600" dirty="0" smtClean="0"/>
              <a:t> = X</a:t>
            </a:r>
            <a:r>
              <a:rPr lang="en-US" sz="1600" dirty="0"/>
              <a:t>3</a:t>
            </a:r>
            <a:r>
              <a:rPr lang="en-US" sz="1600" dirty="0" smtClean="0"/>
              <a:t> = X</a:t>
            </a:r>
            <a:r>
              <a:rPr lang="en-US" sz="1600" dirty="0"/>
              <a:t>4</a:t>
            </a:r>
            <a:r>
              <a:rPr lang="en-US" sz="1600" dirty="0" smtClean="0"/>
              <a:t> = X5 = 1</a:t>
            </a:r>
          </a:p>
          <a:p>
            <a:pPr algn="ctr"/>
            <a:r>
              <a:rPr lang="en-US" sz="1600" dirty="0" smtClean="0"/>
              <a:t>X</a:t>
            </a:r>
            <a:r>
              <a:rPr lang="en-US" sz="1600" dirty="0"/>
              <a:t>1</a:t>
            </a:r>
            <a:r>
              <a:rPr lang="en-US" sz="1600" dirty="0" smtClean="0"/>
              <a:t>= 0   </a:t>
            </a:r>
          </a:p>
          <a:p>
            <a:pPr algn="ctr"/>
            <a:r>
              <a:rPr lang="en-US" sz="1600" dirty="0" smtClean="0"/>
              <a:t>Z = 26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7467600" y="57912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7353300" y="6096000"/>
            <a:ext cx="17907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FATHOMED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Pendahuluan</a:t>
            </a:r>
            <a:r>
              <a:rPr lang="en-US" dirty="0" smtClean="0"/>
              <a:t> (2)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82000" cy="2818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BRANCH</a:t>
                      </a:r>
                      <a:r>
                        <a:rPr lang="en-US" sz="1800" i="1" baseline="0" dirty="0" smtClean="0"/>
                        <a:t> AND BOUND</a:t>
                      </a:r>
                      <a:endParaRPr lang="en-US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/>
                        <a:t>KNAPSACK</a:t>
                      </a:r>
                      <a:endParaRPr lang="en-US" sz="1800" i="1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Jumlah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variabel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keputusan</a:t>
                      </a:r>
                      <a:r>
                        <a:rPr lang="en-US" sz="1800" baseline="0" dirty="0" smtClean="0"/>
                        <a:t> = 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variabel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keputusan</a:t>
                      </a:r>
                      <a:r>
                        <a:rPr lang="en-US" sz="1800" baseline="0" dirty="0" smtClean="0"/>
                        <a:t> ≥ 2</a:t>
                      </a:r>
                      <a:endParaRPr lang="en-US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fungsi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pembatas</a:t>
                      </a:r>
                      <a:r>
                        <a:rPr lang="en-US" sz="1800" dirty="0" smtClean="0"/>
                        <a:t> ≥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Jumlah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fungsi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pembatas</a:t>
                      </a:r>
                      <a:r>
                        <a:rPr lang="en-US" sz="1800" dirty="0" smtClean="0"/>
                        <a:t> = 1</a:t>
                      </a:r>
                    </a:p>
                  </a:txBody>
                  <a:tcPr/>
                </a:tc>
              </a:tr>
              <a:tr h="974034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Nilai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variabel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keputusan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menunjukkan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nilai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sebenarnya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Nilai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variabel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keputusan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hanya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sebagai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simbolis</a:t>
                      </a:r>
                      <a:r>
                        <a:rPr lang="en-US" sz="1800" dirty="0" smtClean="0"/>
                        <a:t> ( “0” = </a:t>
                      </a:r>
                      <a:r>
                        <a:rPr lang="en-US" sz="1800" dirty="0" err="1" smtClean="0"/>
                        <a:t>tidak</a:t>
                      </a:r>
                      <a:r>
                        <a:rPr lang="en-US" sz="1800" dirty="0" smtClean="0"/>
                        <a:t>       “1” = </a:t>
                      </a:r>
                      <a:r>
                        <a:rPr lang="en-US" sz="1800" dirty="0" err="1" smtClean="0"/>
                        <a:t>ya</a:t>
                      </a:r>
                      <a:r>
                        <a:rPr lang="en-US" sz="1800" baseline="0" dirty="0" smtClean="0"/>
                        <a:t> )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MODEL  IP UNTUK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Maks</a:t>
            </a:r>
            <a:r>
              <a:rPr lang="en-US" dirty="0" smtClean="0"/>
              <a:t> / Min  Z = C</a:t>
            </a:r>
            <a:r>
              <a:rPr lang="en-US" sz="2800" dirty="0" smtClean="0"/>
              <a:t>1</a:t>
            </a:r>
            <a:r>
              <a:rPr lang="en-US" dirty="0" smtClean="0"/>
              <a:t> X</a:t>
            </a:r>
            <a:r>
              <a:rPr lang="en-US" sz="2800" dirty="0" smtClean="0"/>
              <a:t>1</a:t>
            </a:r>
            <a:r>
              <a:rPr lang="en-US" dirty="0" smtClean="0"/>
              <a:t> + C</a:t>
            </a:r>
            <a:r>
              <a:rPr lang="en-US" sz="2800" dirty="0" smtClean="0"/>
              <a:t>2</a:t>
            </a:r>
            <a:r>
              <a:rPr lang="en-US" dirty="0" smtClean="0"/>
              <a:t> X</a:t>
            </a:r>
            <a:r>
              <a:rPr lang="en-US" sz="2800" dirty="0" smtClean="0"/>
              <a:t>2</a:t>
            </a:r>
            <a:r>
              <a:rPr lang="en-US" dirty="0" smtClean="0"/>
              <a:t> +…+ </a:t>
            </a:r>
            <a:r>
              <a:rPr lang="en-US" dirty="0" err="1" smtClean="0"/>
              <a:t>C</a:t>
            </a:r>
            <a:r>
              <a:rPr lang="en-US" sz="2800" dirty="0" err="1" smtClean="0"/>
              <a:t>n</a:t>
            </a:r>
            <a:r>
              <a:rPr lang="en-US" sz="2800" dirty="0" smtClean="0"/>
              <a:t> </a:t>
            </a:r>
            <a:r>
              <a:rPr lang="en-US" dirty="0" err="1" smtClean="0"/>
              <a:t>X</a:t>
            </a:r>
            <a:r>
              <a:rPr lang="en-US" sz="2800" dirty="0" err="1" smtClean="0"/>
              <a:t>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s/t  a</a:t>
            </a:r>
            <a:r>
              <a:rPr lang="en-US" sz="2000" dirty="0"/>
              <a:t>1</a:t>
            </a:r>
            <a:r>
              <a:rPr lang="en-US" dirty="0" smtClean="0"/>
              <a:t> X</a:t>
            </a:r>
            <a:r>
              <a:rPr lang="en-US" sz="2800" dirty="0" smtClean="0"/>
              <a:t>1</a:t>
            </a:r>
            <a:r>
              <a:rPr lang="en-US" dirty="0" smtClean="0"/>
              <a:t> + a</a:t>
            </a:r>
            <a:r>
              <a:rPr lang="en-US" sz="2400" dirty="0" smtClean="0"/>
              <a:t>2</a:t>
            </a:r>
            <a:r>
              <a:rPr lang="en-US" dirty="0" smtClean="0"/>
              <a:t> X</a:t>
            </a:r>
            <a:r>
              <a:rPr lang="en-US" sz="2800" dirty="0" smtClean="0"/>
              <a:t>2</a:t>
            </a:r>
            <a:r>
              <a:rPr lang="en-US" dirty="0" smtClean="0"/>
              <a:t> +…+ a</a:t>
            </a:r>
            <a:r>
              <a:rPr lang="en-US" sz="24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X</a:t>
            </a:r>
            <a:r>
              <a:rPr lang="en-US" sz="2800" dirty="0" err="1" smtClean="0"/>
              <a:t>n</a:t>
            </a:r>
            <a:r>
              <a:rPr lang="en-US" sz="2800" dirty="0" smtClean="0"/>
              <a:t> ≤ b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X</a:t>
            </a:r>
            <a:r>
              <a:rPr lang="en-US" sz="2800" dirty="0"/>
              <a:t>i</a:t>
            </a:r>
            <a:r>
              <a:rPr lang="en-US" dirty="0" smtClean="0"/>
              <a:t> = 0 </a:t>
            </a:r>
            <a:r>
              <a:rPr lang="en-US" dirty="0" err="1" smtClean="0"/>
              <a:t>atau</a:t>
            </a:r>
            <a:r>
              <a:rPr lang="en-US" dirty="0" smtClean="0"/>
              <a:t> 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i="1" dirty="0" smtClean="0"/>
              <a:t>Knapsack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(VK)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ratio (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terpakai</a:t>
            </a:r>
            <a:r>
              <a:rPr lang="en-US" dirty="0" smtClean="0"/>
              <a:t> 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peringkat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VK </a:t>
            </a:r>
            <a:r>
              <a:rPr lang="en-US" dirty="0" err="1" smtClean="0"/>
              <a:t>berdasarkan</a:t>
            </a:r>
            <a:r>
              <a:rPr lang="en-US" dirty="0" smtClean="0"/>
              <a:t> ratio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didapat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pemenuhan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VK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peringkat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Maks</a:t>
            </a:r>
            <a:r>
              <a:rPr lang="en-US" dirty="0" smtClean="0"/>
              <a:t>  Z = 18X</a:t>
            </a:r>
            <a:r>
              <a:rPr lang="en-US" sz="2800" dirty="0" smtClean="0"/>
              <a:t>1</a:t>
            </a:r>
            <a:r>
              <a:rPr lang="en-US" dirty="0" smtClean="0"/>
              <a:t> + 14X</a:t>
            </a:r>
            <a:r>
              <a:rPr lang="en-US" sz="2800" dirty="0" smtClean="0"/>
              <a:t>2</a:t>
            </a:r>
            <a:r>
              <a:rPr lang="en-US" dirty="0" smtClean="0"/>
              <a:t> + 8X</a:t>
            </a:r>
            <a:r>
              <a:rPr lang="en-US" sz="2800" dirty="0" smtClean="0"/>
              <a:t>3</a:t>
            </a:r>
            <a:r>
              <a:rPr lang="en-US" dirty="0" smtClean="0"/>
              <a:t> + 4X</a:t>
            </a:r>
            <a:r>
              <a:rPr lang="en-US" sz="2800" dirty="0" smtClean="0"/>
              <a:t>4</a:t>
            </a:r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s/t 15X</a:t>
            </a:r>
            <a:r>
              <a:rPr lang="en-US" sz="2800" dirty="0" smtClean="0"/>
              <a:t>1</a:t>
            </a:r>
            <a:r>
              <a:rPr lang="en-US" dirty="0" smtClean="0"/>
              <a:t> + 12X</a:t>
            </a:r>
            <a:r>
              <a:rPr lang="en-US" sz="2800" dirty="0" smtClean="0"/>
              <a:t>2</a:t>
            </a:r>
            <a:r>
              <a:rPr lang="en-US" dirty="0" smtClean="0"/>
              <a:t> + 7X</a:t>
            </a:r>
            <a:r>
              <a:rPr lang="en-US" sz="2800" dirty="0" smtClean="0"/>
              <a:t>3</a:t>
            </a:r>
            <a:r>
              <a:rPr lang="en-US" dirty="0" smtClean="0"/>
              <a:t> + 4X</a:t>
            </a:r>
            <a:r>
              <a:rPr lang="en-US" sz="2800" dirty="0" smtClean="0"/>
              <a:t>4</a:t>
            </a:r>
            <a:r>
              <a:rPr lang="en-US" dirty="0" smtClean="0"/>
              <a:t> + X</a:t>
            </a:r>
            <a:r>
              <a:rPr lang="en-US" sz="2800" dirty="0" smtClean="0"/>
              <a:t>5</a:t>
            </a:r>
            <a:r>
              <a:rPr lang="en-US" dirty="0" smtClean="0"/>
              <a:t> ≤ 37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X</a:t>
            </a:r>
            <a:r>
              <a:rPr lang="en-US" sz="2800" dirty="0" smtClean="0"/>
              <a:t>1,2,3,4</a:t>
            </a:r>
            <a:r>
              <a:rPr lang="en-US" dirty="0" smtClean="0"/>
              <a:t> = 0 </a:t>
            </a:r>
            <a:r>
              <a:rPr lang="en-US" dirty="0" err="1" smtClean="0"/>
              <a:t>atau</a:t>
            </a:r>
            <a:r>
              <a:rPr lang="en-US" dirty="0" smtClean="0"/>
              <a:t> 1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1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079868"/>
              </p:ext>
            </p:extLst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RASIO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18/15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14/12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8/7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4/4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0/1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1-----------&gt; 37 - 15 = 22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2</a:t>
            </a:r>
            <a:r>
              <a:rPr lang="en-US" sz="2400" dirty="0" smtClean="0"/>
              <a:t> = 1-----------&gt; 22 - 12 = 10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3</a:t>
            </a:r>
            <a:r>
              <a:rPr lang="en-US" sz="2400" dirty="0" smtClean="0"/>
              <a:t> = 1-----------&gt; 10 - 7 = 3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¾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5</a:t>
            </a:r>
            <a:r>
              <a:rPr lang="en-US" sz="2400" dirty="0" smtClean="0"/>
              <a:t> = 0</a:t>
            </a:r>
          </a:p>
          <a:p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 PERSOALAN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200400" y="1676400"/>
            <a:ext cx="2667000" cy="152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SP –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X</a:t>
            </a:r>
            <a:r>
              <a:rPr lang="en-US" sz="2000" dirty="0" smtClean="0"/>
              <a:t>2</a:t>
            </a:r>
            <a:r>
              <a:rPr lang="en-US" sz="2400" dirty="0" smtClean="0"/>
              <a:t> = X</a:t>
            </a:r>
            <a:r>
              <a:rPr lang="en-US" sz="2000" dirty="0" smtClean="0"/>
              <a:t>3</a:t>
            </a:r>
            <a:r>
              <a:rPr lang="en-US" sz="2400" dirty="0" smtClean="0"/>
              <a:t> = 1</a:t>
            </a:r>
          </a:p>
          <a:p>
            <a:pPr algn="ctr"/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¾   X</a:t>
            </a:r>
            <a:r>
              <a:rPr lang="en-US" sz="2000" dirty="0" smtClean="0"/>
              <a:t>5</a:t>
            </a:r>
            <a:r>
              <a:rPr lang="en-US" sz="2400" dirty="0" smtClean="0"/>
              <a:t> = 0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rot="5400000">
            <a:off x="3067051" y="3105152"/>
            <a:ext cx="13716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4591049" y="3143252"/>
            <a:ext cx="1371600" cy="1485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62202" y="32766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2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0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2" y="3276602"/>
            <a:ext cx="9316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 – 3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4</a:t>
            </a:r>
            <a:r>
              <a:rPr lang="en-US" sz="2400" dirty="0" smtClean="0"/>
              <a:t> = 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SUB PERSOALAN 2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486400" cy="292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VARIABEL</a:t>
                      </a:r>
                      <a:r>
                        <a:rPr lang="en-US" sz="1800" baseline="0" dirty="0" smtClean="0"/>
                        <a:t> KEPUTUSAN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PERINGKAT</a:t>
                      </a:r>
                      <a:endParaRPr lang="en-US" sz="18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X</a:t>
                      </a:r>
                      <a:r>
                        <a:rPr lang="en-US" sz="20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00200" y="4549676"/>
            <a:ext cx="464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000" dirty="0"/>
              <a:t>4</a:t>
            </a:r>
            <a:r>
              <a:rPr lang="en-US" sz="2400" dirty="0" smtClean="0"/>
              <a:t> = 0-----------&gt; 37 - 0 = 37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1</a:t>
            </a:r>
            <a:r>
              <a:rPr lang="en-US" sz="2400" dirty="0" smtClean="0"/>
              <a:t> = 1-----------&gt; 37 - 15 = 22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2</a:t>
            </a:r>
            <a:r>
              <a:rPr lang="en-US" sz="2400" dirty="0" smtClean="0"/>
              <a:t> = 1-----------&gt; 22 - 12 = 10</a:t>
            </a:r>
          </a:p>
          <a:p>
            <a:r>
              <a:rPr lang="en-US" sz="2400" dirty="0" smtClean="0"/>
              <a:t>X</a:t>
            </a:r>
            <a:r>
              <a:rPr lang="en-US" sz="2000" dirty="0" smtClean="0"/>
              <a:t>3</a:t>
            </a:r>
            <a:r>
              <a:rPr lang="en-US" sz="2400" dirty="0" smtClean="0"/>
              <a:t> = 1-----------&gt; 10 - 7 = 3</a:t>
            </a:r>
          </a:p>
          <a:p>
            <a:r>
              <a:rPr lang="en-US" sz="2400" dirty="0" smtClean="0"/>
              <a:t>X</a:t>
            </a:r>
            <a:r>
              <a:rPr lang="en-US" sz="2000" dirty="0"/>
              <a:t>5</a:t>
            </a:r>
            <a:r>
              <a:rPr lang="en-US" sz="2400" dirty="0" smtClean="0"/>
              <a:t> = 1-----------&gt; 3 - 1 = 2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355</TotalTime>
  <Words>1019</Words>
  <Application>Microsoft Office PowerPoint</Application>
  <PresentationFormat>On-screen Show (4:3)</PresentationFormat>
  <Paragraphs>273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METODE KNAPSACK</vt:lpstr>
      <vt:lpstr>Pendahuluan (1)</vt:lpstr>
      <vt:lpstr>Pendahuluan (2)</vt:lpstr>
      <vt:lpstr>MODEL  IP UNTUK KNAPSACK</vt:lpstr>
      <vt:lpstr>Prosedur Knapsack</vt:lpstr>
      <vt:lpstr>Contoh soal</vt:lpstr>
      <vt:lpstr>SUB PERSOALAN 1</vt:lpstr>
      <vt:lpstr>SUB PERSOALAN 1</vt:lpstr>
      <vt:lpstr>SUB PERSOALAN 2</vt:lpstr>
      <vt:lpstr>SUB PERSOALAN 2</vt:lpstr>
      <vt:lpstr>SUB PERSOALAN 3</vt:lpstr>
      <vt:lpstr>SUB PERSOALAN 3</vt:lpstr>
      <vt:lpstr>SUB PERSOALAN 4</vt:lpstr>
      <vt:lpstr>SUB PERSOALAN 4</vt:lpstr>
      <vt:lpstr>SUB PERSOALAN 5</vt:lpstr>
      <vt:lpstr>SUB PERSOALAN 5</vt:lpstr>
      <vt:lpstr>SUB PERSOALAN 6</vt:lpstr>
      <vt:lpstr>SUB PERSOALAN 6</vt:lpstr>
      <vt:lpstr>SUB PERSOALAN 7</vt:lpstr>
      <vt:lpstr>SUB PERSOALAN 7</vt:lpstr>
      <vt:lpstr>SUB PERSOALAN 8</vt:lpstr>
      <vt:lpstr>SUB PERSOALAN 8</vt:lpstr>
      <vt:lpstr>SUB PERSOALAN 9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KNAPSACK</dc:title>
  <dc:creator>Teknik Industri</dc:creator>
  <cp:lastModifiedBy>ismail - [2010]</cp:lastModifiedBy>
  <cp:revision>16</cp:revision>
  <dcterms:created xsi:type="dcterms:W3CDTF">2011-03-08T02:29:02Z</dcterms:created>
  <dcterms:modified xsi:type="dcterms:W3CDTF">2017-05-15T03:58:41Z</dcterms:modified>
</cp:coreProperties>
</file>