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79" r:id="rId4"/>
    <p:sldId id="283" r:id="rId5"/>
    <p:sldId id="278" r:id="rId6"/>
    <p:sldId id="276" r:id="rId7"/>
    <p:sldId id="277" r:id="rId8"/>
    <p:sldId id="289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70319F"/>
    <a:srgbClr val="8B40C4"/>
    <a:srgbClr val="A366D0"/>
    <a:srgbClr val="B889DB"/>
    <a:srgbClr val="CDACE6"/>
    <a:srgbClr val="E1CCF0"/>
    <a:srgbClr val="FF33CC"/>
    <a:srgbClr val="5F5F5F"/>
    <a:srgbClr val="EE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66" autoAdjust="0"/>
  </p:normalViewPr>
  <p:slideViewPr>
    <p:cSldViewPr>
      <p:cViewPr varScale="1">
        <p:scale>
          <a:sx n="70" d="100"/>
          <a:sy n="70" d="100"/>
        </p:scale>
        <p:origin x="13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8FFDF-6EF4-459F-BA9B-9A44F9060C64}" type="datetimeFigureOut">
              <a:rPr lang="id-ID" smtClean="0"/>
              <a:pPr/>
              <a:t>29/05/2017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7D3BB-38F9-48B8-96B6-DFB53C45DDE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243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D3BB-38F9-48B8-96B6-DFB53C45DDE0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127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D3BB-38F9-48B8-96B6-DFB53C45DDE0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153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E7BE8-BD19-4454-9C00-97FE69FE459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046387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6D215-3BBE-40C3-90DC-5E1C401CB6E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227445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45D21-FF2A-48CC-93F8-02D9CC3B879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83877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85BB-657F-4728-980C-ABC74281CB9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835514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18112-786B-4FA2-82BF-FE58DF9F37D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660632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05F9E-298E-403F-9215-F83E13D395D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845396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9ECD9-D4EF-49E5-8DCA-E9E8E6C8484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167775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74B5C-9F10-4745-AA58-3769A057941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080876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22DF-4719-44EA-A247-2D9D2F247A0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154243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32B7F-5747-4129-B3F7-2D0D207F28E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303948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96191-2AA6-4BDD-A948-DF890CDD62A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67873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B380C2-66C8-41D1-9CE1-007C44AAA0C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43608" y="3568700"/>
            <a:ext cx="70494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3600" dirty="0" smtClean="0">
                <a:solidFill>
                  <a:srgbClr val="5F5F5F"/>
                </a:solidFill>
                <a:latin typeface="Tahoma" pitchFamily="34" charset="0"/>
                <a:ea typeface="Dotum" pitchFamily="34" charset="-127"/>
              </a:rPr>
              <a:t>SISTEM INFORMASI ENTERPRISE</a:t>
            </a:r>
            <a:endParaRPr lang="en-US" altLang="zh-CN" sz="3600" dirty="0">
              <a:solidFill>
                <a:srgbClr val="FF6600"/>
              </a:solidFill>
              <a:latin typeface="Tahoma" pitchFamily="34" charset="0"/>
              <a:ea typeface="Dotum" pitchFamily="34" charset="-127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409422" y="2780928"/>
            <a:ext cx="41889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d-ID" altLang="zh-CN" sz="2400" dirty="0" smtClean="0">
                <a:solidFill>
                  <a:schemeClr val="bg1"/>
                </a:solidFill>
                <a:latin typeface="Tahoma" pitchFamily="34" charset="0"/>
              </a:rPr>
              <a:t>ENTERPRISE ARCHITECTURE</a:t>
            </a:r>
          </a:p>
          <a:p>
            <a:pPr algn="ctr"/>
            <a:r>
              <a:rPr lang="id-ID" altLang="zh-CN" sz="2000" dirty="0" smtClean="0">
                <a:solidFill>
                  <a:schemeClr val="bg1"/>
                </a:solidFill>
                <a:latin typeface="Tahoma" pitchFamily="34" charset="0"/>
              </a:rPr>
              <a:t>Pertemuan ke-10</a:t>
            </a:r>
            <a:endParaRPr lang="en-US" altLang="zh-CN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3995738" y="609282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2" dir="t"/>
          </a:scene3d>
          <a:sp3d extrusionH="1000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id-ID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403648" y="5085184"/>
            <a:ext cx="64013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d-ID" altLang="zh-CN" sz="2000" dirty="0" smtClean="0">
                <a:latin typeface="Tahoma" pitchFamily="34" charset="0"/>
              </a:rPr>
              <a:t>Program Studi Teknik Informatika</a:t>
            </a:r>
          </a:p>
          <a:p>
            <a:pPr algn="ctr"/>
            <a:r>
              <a:rPr lang="id-ID" altLang="zh-CN" sz="2000" dirty="0" smtClean="0">
                <a:latin typeface="Tahoma" pitchFamily="34" charset="0"/>
              </a:rPr>
              <a:t>Universitas Komputer Indonesia</a:t>
            </a:r>
            <a:endParaRPr lang="en-US" altLang="zh-CN" sz="2000" dirty="0">
              <a:latin typeface="Tahoma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en-US" sz="3600" b="1" dirty="0"/>
              <a:t>Architecture</a:t>
            </a:r>
            <a:endParaRPr lang="id-ID" sz="3600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40768"/>
            <a:ext cx="8229600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US" sz="2400" dirty="0" smtClean="0"/>
              <a:t> </a:t>
            </a:r>
            <a:r>
              <a:rPr lang="en-US" sz="2800" b="1" dirty="0" smtClean="0"/>
              <a:t>ANSI/IEEE Std 1471-2000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3600" dirty="0" smtClean="0"/>
              <a:t>  </a:t>
            </a:r>
            <a:r>
              <a:rPr lang="en-US" sz="2400" dirty="0" smtClean="0"/>
              <a:t>The fundamental </a:t>
            </a:r>
            <a:r>
              <a:rPr lang="en-US" sz="2400" dirty="0" smtClean="0"/>
              <a:t>organization </a:t>
            </a:r>
            <a:r>
              <a:rPr lang="en-US" sz="2400" dirty="0" smtClean="0"/>
              <a:t>of a system, embodied in   its components, their relationships to each other and the environment, and then principles </a:t>
            </a:r>
            <a:r>
              <a:rPr lang="en-US" sz="2400" dirty="0" smtClean="0"/>
              <a:t>governing </a:t>
            </a:r>
            <a:r>
              <a:rPr lang="en-US" sz="2400" dirty="0" smtClean="0"/>
              <a:t>its design and evolution.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800" b="1" dirty="0" smtClean="0"/>
              <a:t>TOGAF</a:t>
            </a:r>
          </a:p>
          <a:p>
            <a:pPr algn="just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A formal description of a system, or a detailed plan of the system at component level to guide its implementation</a:t>
            </a:r>
          </a:p>
          <a:p>
            <a:pPr algn="just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The structure of components, their interrelationship, and the principles and guidelines governing their design and evolution over time</a:t>
            </a:r>
          </a:p>
          <a:p>
            <a:pPr algn="just">
              <a:lnSpc>
                <a:spcPct val="80000"/>
              </a:lnSpc>
              <a:buFontTx/>
              <a:buAutoNum type="arabicPeriod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80016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dirty="0" smtClean="0"/>
              <a:t>Enterprise Architecture (EA) - 1</a:t>
            </a:r>
            <a:endParaRPr lang="id-ID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40768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US" sz="2800" b="1" dirty="0" smtClean="0"/>
              <a:t>Meta Group, Inc.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	Enterprise Architecture is a process that </a:t>
            </a:r>
            <a:r>
              <a:rPr lang="en-US" sz="2400" dirty="0" smtClean="0"/>
              <a:t>expresses </a:t>
            </a:r>
            <a:r>
              <a:rPr lang="en-US" sz="2400" dirty="0" smtClean="0"/>
              <a:t>enterprise’s business key, information, application and technology strategies and their impact on </a:t>
            </a:r>
            <a:r>
              <a:rPr lang="en-US" sz="2400" dirty="0" smtClean="0"/>
              <a:t>business </a:t>
            </a:r>
            <a:r>
              <a:rPr lang="en-US" sz="2400" dirty="0" smtClean="0"/>
              <a:t>functions and </a:t>
            </a:r>
            <a:r>
              <a:rPr lang="en-US" sz="2400" dirty="0" smtClean="0"/>
              <a:t>processes</a:t>
            </a:r>
            <a:r>
              <a:rPr lang="en-US" sz="2400" dirty="0" smtClean="0"/>
              <a:t>. EA institutionalizes disciplined analysis and decision making. It must be driven by the enterprise business strategy. It must represent holistic view across the enterprise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algn="just">
              <a:lnSpc>
                <a:spcPct val="80000"/>
              </a:lnSpc>
            </a:pPr>
            <a:endParaRPr lang="en-US" sz="2400" dirty="0" smtClean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algn="just">
              <a:lnSpc>
                <a:spcPct val="8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800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id-ID" dirty="0" smtClean="0"/>
              <a:t>Enterprise Architecture (EA) - 2</a:t>
            </a:r>
            <a:endParaRPr lang="id-ID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340768"/>
            <a:ext cx="8229600" cy="496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just">
              <a:lnSpc>
                <a:spcPct val="80000"/>
              </a:lnSpc>
            </a:pPr>
            <a:r>
              <a:rPr lang="en-US" b="1" dirty="0" smtClean="0"/>
              <a:t>Dennis A. Stevenson, Senior Editor for IS World Research</a:t>
            </a:r>
          </a:p>
          <a:p>
            <a:pPr marL="457200" indent="-457200"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       </a:t>
            </a:r>
            <a:r>
              <a:rPr lang="en-US" sz="2800" dirty="0" smtClean="0"/>
              <a:t>Enterprise Architecture is a complete model of the enterprise; a master plan which acts as an integrating force between aspects of business planning such as goals, visions, strategies, and governance principles; aspects of business operation such as business term, organization structures, processes and data; aspects of automation such as application systems and databases; and the enabling technological infrastructure of the business such as computers, operating systems and networks</a:t>
            </a:r>
          </a:p>
          <a:p>
            <a:pPr marL="457200" indent="-457200" algn="just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marL="457200" indent="-457200" algn="just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marL="457200" indent="-457200" algn="just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marL="457200" indent="-457200"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   </a:t>
            </a:r>
          </a:p>
          <a:p>
            <a:pPr marL="457200" indent="-457200" algn="just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0558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en-US" dirty="0"/>
              <a:t>EA Frameworks</a:t>
            </a:r>
            <a:endParaRPr lang="id-ID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sp>
        <p:nvSpPr>
          <p:cNvPr id="2" name="Rectangle 1"/>
          <p:cNvSpPr/>
          <p:nvPr/>
        </p:nvSpPr>
        <p:spPr>
          <a:xfrm>
            <a:off x="395536" y="1412776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Help organize the elements we build to support decisions (the principles, policies, standards, reference models, etc.)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/>
              <a:t>Easier to include new elements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/>
              <a:t>Easier to find existing elements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Promote reuse of architectural best practices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Examples: NASCIO, TOGAF, </a:t>
            </a:r>
            <a:r>
              <a:rPr lang="en-US" sz="2400" dirty="0" err="1"/>
              <a:t>Zachman</a:t>
            </a:r>
            <a:r>
              <a:rPr lang="en-US" sz="2400" dirty="0"/>
              <a:t>, Federal EA</a:t>
            </a:r>
          </a:p>
        </p:txBody>
      </p:sp>
    </p:spTree>
    <p:extLst>
      <p:ext uri="{BB962C8B-B14F-4D97-AF65-F5344CB8AC3E}">
        <p14:creationId xmlns:p14="http://schemas.microsoft.com/office/powerpoint/2010/main" val="100429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en-US" sz="3200" b="1" dirty="0" err="1">
                <a:latin typeface="+mn-lt"/>
              </a:rPr>
              <a:t>Zachman</a:t>
            </a:r>
            <a:r>
              <a:rPr lang="en-US" sz="3200" b="1" dirty="0">
                <a:latin typeface="+mn-lt"/>
              </a:rPr>
              <a:t> Framework for Enterprise Architecture</a:t>
            </a:r>
            <a:endParaRPr lang="id-ID" sz="3200" b="1" dirty="0">
              <a:latin typeface="+mn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0656" y="6308725"/>
            <a:ext cx="122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altLang="zh-CN" sz="1600" dirty="0" smtClean="0"/>
              <a:t>RNL - 2014</a:t>
            </a:r>
            <a:endParaRPr lang="en-US" altLang="zh-C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82350"/>
            <a:ext cx="7094562" cy="56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43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en-US" sz="3200" b="1" dirty="0"/>
              <a:t>Four Types of </a:t>
            </a:r>
            <a:r>
              <a:rPr lang="en-US" sz="3200" b="1" dirty="0" smtClean="0"/>
              <a:t>Architecture</a:t>
            </a:r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id-ID" sz="2400" b="1" dirty="0" smtClean="0"/>
              <a:t>(TOGAF-</a:t>
            </a:r>
            <a:r>
              <a:rPr lang="en-GB" sz="2400" b="1" dirty="0">
                <a:solidFill>
                  <a:srgbClr val="000000"/>
                </a:solidFill>
              </a:rPr>
              <a:t> The Open Group Architecture Framework </a:t>
            </a:r>
            <a:r>
              <a:rPr lang="id-ID" sz="2400" b="1" dirty="0" smtClean="0"/>
              <a:t>)</a:t>
            </a:r>
            <a:endParaRPr lang="id-ID" sz="2400" dirty="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843213" y="2563813"/>
            <a:ext cx="865187" cy="2952751"/>
            <a:chOff x="1791" y="1615"/>
            <a:chExt cx="545" cy="186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791" y="1706"/>
              <a:ext cx="545" cy="1769"/>
            </a:xfrm>
            <a:prstGeom prst="rect">
              <a:avLst/>
            </a:prstGeom>
            <a:solidFill>
              <a:srgbClr val="533DF3"/>
            </a:solidFill>
            <a:ln w="12700" cap="sq" algn="ctr">
              <a:miter lim="800000"/>
              <a:headEnd/>
              <a:tailEnd/>
            </a:ln>
            <a:effectLst/>
            <a:scene3d>
              <a:camera prst="legacyObliqueTop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533DF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id-ID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 rot="16200000">
              <a:off x="1174" y="2358"/>
              <a:ext cx="181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/>
                <a:t>Business (Business Process) Architecture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994150" y="2635250"/>
            <a:ext cx="865188" cy="2881313"/>
            <a:chOff x="2516" y="1660"/>
            <a:chExt cx="545" cy="1815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516" y="1706"/>
              <a:ext cx="545" cy="1769"/>
            </a:xfrm>
            <a:prstGeom prst="rect">
              <a:avLst/>
            </a:prstGeom>
            <a:solidFill>
              <a:srgbClr val="FF0000"/>
            </a:solidFill>
            <a:ln w="12700" cap="sq" algn="ctr">
              <a:miter lim="800000"/>
              <a:headEnd/>
              <a:tailEnd/>
            </a:ln>
            <a:effectLst/>
            <a:scene3d>
              <a:camera prst="legacyObliqueTop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id-ID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rot="16200000">
              <a:off x="1876" y="2472"/>
              <a:ext cx="18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/>
                <a:t>Applications </a:t>
              </a:r>
              <a:r>
                <a:rPr lang="id-ID" sz="1400" b="1" dirty="0" smtClean="0"/>
                <a:t> </a:t>
              </a:r>
              <a:r>
                <a:rPr lang="en-US" sz="1400" b="1" dirty="0" smtClean="0"/>
                <a:t>Architecture</a:t>
              </a:r>
              <a:endParaRPr lang="en-US" sz="1400" b="1" dirty="0"/>
            </a:p>
          </p:txBody>
        </p:sp>
      </p:grp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5146675" y="2635250"/>
            <a:ext cx="865188" cy="2881313"/>
            <a:chOff x="3242" y="1660"/>
            <a:chExt cx="545" cy="1815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242" y="1706"/>
              <a:ext cx="545" cy="1769"/>
            </a:xfrm>
            <a:prstGeom prst="rect">
              <a:avLst/>
            </a:prstGeom>
            <a:solidFill>
              <a:schemeClr val="folHlink"/>
            </a:solidFill>
            <a:ln w="12700" cap="sq" algn="ctr">
              <a:miter lim="800000"/>
              <a:headEnd/>
              <a:tailEnd/>
            </a:ln>
            <a:effectLst/>
            <a:scene3d>
              <a:camera prst="legacyObliqueTopRight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id-ID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 rot="16200000">
              <a:off x="2612" y="2472"/>
              <a:ext cx="18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/>
                <a:t>Data</a:t>
              </a:r>
              <a:r>
                <a:rPr lang="id-ID" sz="1400" b="1" dirty="0" smtClean="0"/>
                <a:t> </a:t>
              </a:r>
              <a:r>
                <a:rPr lang="en-US" sz="1400" b="1" dirty="0" smtClean="0"/>
                <a:t> </a:t>
              </a:r>
              <a:r>
                <a:rPr lang="en-US" sz="1400" b="1" dirty="0"/>
                <a:t>Architecture</a:t>
              </a:r>
            </a:p>
          </p:txBody>
        </p:sp>
      </p:grp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2843213" y="5803900"/>
            <a:ext cx="3168650" cy="649288"/>
            <a:chOff x="1791" y="3656"/>
            <a:chExt cx="1996" cy="409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791" y="3656"/>
              <a:ext cx="1996" cy="409"/>
            </a:xfrm>
            <a:prstGeom prst="rect">
              <a:avLst/>
            </a:prstGeom>
            <a:solidFill>
              <a:srgbClr val="DCF852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CF852"/>
              </a:extrusionClr>
            </a:sp3d>
            <a:extLst>
              <a:ext uri="{91240B29-F687-4F45-9708-019B960494DF}">
                <a14:hiddenLine xmlns:a14="http://schemas.microsoft.com/office/drawing/2010/main" w="12700" cap="sq" algn="ctr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  <a:flatTx/>
            </a:bodyPr>
            <a:lstStyle/>
            <a:p>
              <a:endParaRPr lang="id-ID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882" y="3737"/>
              <a:ext cx="18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/>
                <a:t>Technology </a:t>
              </a:r>
              <a:r>
                <a:rPr lang="id-ID" sz="1400" b="1" dirty="0" smtClean="0"/>
                <a:t> </a:t>
              </a:r>
              <a:r>
                <a:rPr lang="en-US" sz="1400" b="1" dirty="0" smtClean="0"/>
                <a:t>Architecture</a:t>
              </a:r>
              <a:endParaRPr lang="en-US" sz="1400" b="1" dirty="0"/>
            </a:p>
          </p:txBody>
        </p:sp>
      </p:grp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2843213" y="1412875"/>
            <a:ext cx="3167062" cy="1008063"/>
          </a:xfrm>
          <a:prstGeom prst="triangle">
            <a:avLst>
              <a:gd name="adj" fmla="val 47671"/>
            </a:avLst>
          </a:prstGeom>
          <a:solidFill>
            <a:schemeClr val="hlink"/>
          </a:solidFill>
          <a:ln>
            <a:noFill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91240B29-F687-4F45-9708-019B960494DF}">
              <a14:hiddenLine xmlns:a14="http://schemas.microsoft.com/office/drawing/2010/main" w="12700" cap="sq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endParaRPr lang="id-ID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490913" y="1773238"/>
            <a:ext cx="1800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/>
              <a:t>Enterprise</a:t>
            </a:r>
          </a:p>
          <a:p>
            <a:pPr algn="ctr"/>
            <a:r>
              <a:rPr lang="en-US" sz="1400" b="1"/>
              <a:t>Integration</a:t>
            </a:r>
          </a:p>
        </p:txBody>
      </p:sp>
    </p:spTree>
    <p:extLst>
      <p:ext uri="{BB962C8B-B14F-4D97-AF65-F5344CB8AC3E}">
        <p14:creationId xmlns:p14="http://schemas.microsoft.com/office/powerpoint/2010/main" val="3312156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73075" y="116632"/>
            <a:ext cx="8229600" cy="1143000"/>
          </a:xfrm>
        </p:spPr>
        <p:txBody>
          <a:bodyPr/>
          <a:lstStyle/>
          <a:p>
            <a:r>
              <a:rPr lang="en-US" sz="3200" b="1" dirty="0"/>
              <a:t>TOGAF A</a:t>
            </a:r>
            <a:r>
              <a:rPr lang="id-ID" sz="3200" b="1" dirty="0"/>
              <a:t>rchitecture </a:t>
            </a:r>
            <a:r>
              <a:rPr lang="en-US" sz="3200" b="1" dirty="0"/>
              <a:t>D</a:t>
            </a:r>
            <a:r>
              <a:rPr lang="id-ID" sz="3200" b="1" dirty="0"/>
              <a:t>evelopment </a:t>
            </a:r>
            <a:r>
              <a:rPr lang="en-US" sz="3200" b="1" dirty="0"/>
              <a:t>M</a:t>
            </a:r>
            <a:r>
              <a:rPr lang="id-ID" sz="3200" b="1" dirty="0"/>
              <a:t>ethod</a:t>
            </a:r>
          </a:p>
        </p:txBody>
      </p:sp>
      <p:graphicFrame>
        <p:nvGraphicFramePr>
          <p:cNvPr id="2" name="Object 1">
            <a:hlinkClick r:id="" action="ppaction://noaction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625531"/>
              </p:ext>
            </p:extLst>
          </p:nvPr>
        </p:nvGraphicFramePr>
        <p:xfrm>
          <a:off x="2560638" y="1412701"/>
          <a:ext cx="4243387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Visio" r:id="rId4" imgW="5661965" imgH="7210349" progId="Visio.Drawing.11">
                  <p:embed/>
                </p:oleObj>
              </mc:Choice>
              <mc:Fallback>
                <p:oleObj name="Visio" r:id="rId4" imgW="5661965" imgH="7210349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638" y="1412701"/>
                        <a:ext cx="4243387" cy="540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5413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407_2">
  <a:themeElements>
    <a:clrScheme name="0407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407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407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07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07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0407_2</Template>
  <TotalTime>293</TotalTime>
  <Words>299</Words>
  <Application>Microsoft Office PowerPoint</Application>
  <PresentationFormat>On-screen Show (4:3)</PresentationFormat>
  <Paragraphs>46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Dotum</vt:lpstr>
      <vt:lpstr>宋体</vt:lpstr>
      <vt:lpstr>Arial</vt:lpstr>
      <vt:lpstr>Calibri</vt:lpstr>
      <vt:lpstr>Tahoma</vt:lpstr>
      <vt:lpstr>Wingdings</vt:lpstr>
      <vt:lpstr>0407_2</vt:lpstr>
      <vt:lpstr>Visio</vt:lpstr>
      <vt:lpstr>PowerPoint Presentation</vt:lpstr>
      <vt:lpstr>Architecture</vt:lpstr>
      <vt:lpstr>Enterprise Architecture (EA) - 1</vt:lpstr>
      <vt:lpstr>Enterprise Architecture (EA) - 2</vt:lpstr>
      <vt:lpstr>EA Frameworks</vt:lpstr>
      <vt:lpstr>Zachman Framework for Enterprise Architecture</vt:lpstr>
      <vt:lpstr>Four Types of Architecture (TOGAF- The Open Group Architecture Framework )</vt:lpstr>
      <vt:lpstr>TOGAF Architecture Development Method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riani</dc:creator>
  <cp:lastModifiedBy>rassya</cp:lastModifiedBy>
  <cp:revision>75</cp:revision>
  <dcterms:created xsi:type="dcterms:W3CDTF">2014-03-09T12:38:37Z</dcterms:created>
  <dcterms:modified xsi:type="dcterms:W3CDTF">2017-05-29T10:32:04Z</dcterms:modified>
</cp:coreProperties>
</file>