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</p:sldIdLst>
  <p:sldSz cx="9144000" cy="5143500" type="screen16x9"/>
  <p:notesSz cx="6858000" cy="9144000"/>
  <p:embeddedFontLst>
    <p:embeddedFont>
      <p:font typeface="Ebrima" panose="02000000000000000000" pitchFamily="2" charset="0"/>
      <p:regular r:id="rId16"/>
      <p:bold r:id="rId17"/>
    </p:embeddedFont>
    <p:embeddedFont>
      <p:font typeface="Encode Sans" panose="020B0604020202020204" charset="0"/>
      <p:regular r:id="rId18"/>
      <p:bold r:id="rId19"/>
    </p:embeddedFont>
    <p:embeddedFont>
      <p:font typeface="Encode Sans ExtraLight" panose="020B0604020202020204" charset="0"/>
      <p:regular r:id="rId20"/>
      <p:bold r:id="rId21"/>
    </p:embeddedFont>
    <p:embeddedFont>
      <p:font typeface="Cambria Math" panose="02040503050406030204" pitchFamily="18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C6F3DD-C88F-4F77-AF60-471CF2576263}">
  <a:tblStyle styleId="{0BC6F3DD-C88F-4F77-AF60-471CF25762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884746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341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BA3B2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3493950"/>
            <a:ext cx="9144000" cy="1649400"/>
          </a:xfrm>
          <a:prstGeom prst="rect">
            <a:avLst/>
          </a:prstGeom>
          <a:solidFill>
            <a:srgbClr val="27272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3747300" y="3493900"/>
            <a:ext cx="1649400" cy="1649400"/>
          </a:xfrm>
          <a:prstGeom prst="rect">
            <a:avLst/>
          </a:prstGeom>
          <a:solidFill>
            <a:srgbClr val="4F4F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984050" y="0"/>
            <a:ext cx="7175700" cy="349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4593700"/>
            <a:ext cx="9144000" cy="549600"/>
          </a:xfrm>
          <a:prstGeom prst="rect">
            <a:avLst/>
          </a:prstGeom>
          <a:solidFill>
            <a:srgbClr val="BA3B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21" name="Shape 21"/>
          <p:cNvSpPr/>
          <p:nvPr/>
        </p:nvSpPr>
        <p:spPr>
          <a:xfrm>
            <a:off x="3473700" y="4593700"/>
            <a:ext cx="2196600" cy="549600"/>
          </a:xfrm>
          <a:prstGeom prst="rect">
            <a:avLst/>
          </a:prstGeom>
          <a:solidFill>
            <a:srgbClr val="F55C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2" name="Shape 22"/>
          <p:cNvCxnSpPr/>
          <p:nvPr/>
        </p:nvCxnSpPr>
        <p:spPr>
          <a:xfrm>
            <a:off x="3527100" y="887200"/>
            <a:ext cx="2089800" cy="0"/>
          </a:xfrm>
          <a:prstGeom prst="straightConnector1">
            <a:avLst/>
          </a:prstGeom>
          <a:noFill/>
          <a:ln w="19050" cap="flat" cmpd="sng">
            <a:solidFill>
              <a:srgbClr val="BA3B21"/>
            </a:solidFill>
            <a:prstDash val="solid"/>
            <a:round/>
            <a:headEnd type="diamond" w="med" len="med"/>
            <a:tailEnd type="diamond" w="med" len="med"/>
          </a:ln>
        </p:spPr>
      </p:cxn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404225" y="1194150"/>
            <a:ext cx="6335400" cy="309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▪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▫"/>
              <a:defRPr sz="3000" i="1"/>
            </a:lvl9pPr>
          </a:lstStyle>
          <a:p>
            <a:endParaRPr/>
          </a:p>
        </p:txBody>
      </p:sp>
      <p:sp>
        <p:nvSpPr>
          <p:cNvPr id="24" name="Shape 24"/>
          <p:cNvSpPr txBox="1"/>
          <p:nvPr/>
        </p:nvSpPr>
        <p:spPr>
          <a:xfrm>
            <a:off x="3593400" y="84512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 b="1">
                <a:solidFill>
                  <a:srgbClr val="F55C21"/>
                </a:solidFill>
                <a:latin typeface="Encode Sans"/>
                <a:ea typeface="Encode Sans"/>
                <a:cs typeface="Encode Sans"/>
                <a:sym typeface="Encode Sans"/>
              </a:rPr>
              <a:t>“</a:t>
            </a:r>
            <a:endParaRPr sz="6800" b="1">
              <a:solidFill>
                <a:srgbClr val="F55C21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40233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hape 27"/>
          <p:cNvGrpSpPr/>
          <p:nvPr/>
        </p:nvGrpSpPr>
        <p:grpSpPr>
          <a:xfrm>
            <a:off x="-11050" y="887200"/>
            <a:ext cx="9155050" cy="4256100"/>
            <a:chOff x="-11050" y="887200"/>
            <a:chExt cx="9155050" cy="4256100"/>
          </a:xfrm>
        </p:grpSpPr>
        <p:cxnSp>
          <p:nvCxnSpPr>
            <p:cNvPr id="28" name="Shape 28"/>
            <p:cNvCxnSpPr/>
            <p:nvPr/>
          </p:nvCxnSpPr>
          <p:spPr>
            <a:xfrm>
              <a:off x="-11050" y="887200"/>
              <a:ext cx="8060400" cy="0"/>
            </a:xfrm>
            <a:prstGeom prst="straightConnector1">
              <a:avLst/>
            </a:prstGeom>
            <a:noFill/>
            <a:ln w="19050" cap="flat" cmpd="sng">
              <a:solidFill>
                <a:srgbClr val="BA3B2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sp>
          <p:nvSpPr>
            <p:cNvPr id="29" name="Shape 29"/>
            <p:cNvSpPr/>
            <p:nvPr/>
          </p:nvSpPr>
          <p:spPr>
            <a:xfrm>
              <a:off x="0" y="4593700"/>
              <a:ext cx="9144000" cy="549600"/>
            </a:xfrm>
            <a:prstGeom prst="rect">
              <a:avLst/>
            </a:prstGeom>
            <a:solidFill>
              <a:srgbClr val="BA3B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0" y="4593700"/>
              <a:ext cx="549600" cy="549600"/>
            </a:xfrm>
            <a:prstGeom prst="rect">
              <a:avLst/>
            </a:prstGeom>
            <a:solidFill>
              <a:srgbClr val="F55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" name="Shape 31"/>
            <p:cNvCxnSpPr/>
            <p:nvPr/>
          </p:nvCxnSpPr>
          <p:spPr>
            <a:xfrm>
              <a:off x="-11050" y="887200"/>
              <a:ext cx="552900" cy="0"/>
            </a:xfrm>
            <a:prstGeom prst="straightConnector1">
              <a:avLst/>
            </a:prstGeom>
            <a:noFill/>
            <a:ln w="19050" cap="flat" cmpd="sng">
              <a:solidFill>
                <a:srgbClr val="F55C2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549600" y="361375"/>
            <a:ext cx="7497000" cy="54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549600" y="1200150"/>
            <a:ext cx="7497000" cy="2946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0466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Shape 45"/>
          <p:cNvGrpSpPr/>
          <p:nvPr/>
        </p:nvGrpSpPr>
        <p:grpSpPr>
          <a:xfrm>
            <a:off x="-11050" y="887200"/>
            <a:ext cx="9155050" cy="4256100"/>
            <a:chOff x="-11050" y="887200"/>
            <a:chExt cx="9155050" cy="4256100"/>
          </a:xfrm>
        </p:grpSpPr>
        <p:cxnSp>
          <p:nvCxnSpPr>
            <p:cNvPr id="46" name="Shape 46"/>
            <p:cNvCxnSpPr/>
            <p:nvPr/>
          </p:nvCxnSpPr>
          <p:spPr>
            <a:xfrm>
              <a:off x="-11050" y="887200"/>
              <a:ext cx="8060400" cy="0"/>
            </a:xfrm>
            <a:prstGeom prst="straightConnector1">
              <a:avLst/>
            </a:prstGeom>
            <a:noFill/>
            <a:ln w="19050" cap="flat" cmpd="sng">
              <a:solidFill>
                <a:srgbClr val="BA3B2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sp>
          <p:nvSpPr>
            <p:cNvPr id="47" name="Shape 47"/>
            <p:cNvSpPr/>
            <p:nvPr/>
          </p:nvSpPr>
          <p:spPr>
            <a:xfrm>
              <a:off x="0" y="4593700"/>
              <a:ext cx="9144000" cy="549600"/>
            </a:xfrm>
            <a:prstGeom prst="rect">
              <a:avLst/>
            </a:prstGeom>
            <a:solidFill>
              <a:srgbClr val="BA3B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0" y="4593700"/>
              <a:ext cx="549600" cy="549600"/>
            </a:xfrm>
            <a:prstGeom prst="rect">
              <a:avLst/>
            </a:prstGeom>
            <a:solidFill>
              <a:srgbClr val="F55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Shape 49"/>
            <p:cNvCxnSpPr/>
            <p:nvPr/>
          </p:nvCxnSpPr>
          <p:spPr>
            <a:xfrm>
              <a:off x="-11050" y="887200"/>
              <a:ext cx="552900" cy="0"/>
            </a:xfrm>
            <a:prstGeom prst="straightConnector1">
              <a:avLst/>
            </a:prstGeom>
            <a:noFill/>
            <a:ln w="19050" cap="flat" cmpd="sng">
              <a:solidFill>
                <a:srgbClr val="F55C2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549600" y="361375"/>
            <a:ext cx="7497000" cy="54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549600" y="1200150"/>
            <a:ext cx="3639000" cy="310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407604" y="1200150"/>
            <a:ext cx="3639000" cy="310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0466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Shape 55"/>
          <p:cNvGrpSpPr/>
          <p:nvPr/>
        </p:nvGrpSpPr>
        <p:grpSpPr>
          <a:xfrm>
            <a:off x="-11050" y="887200"/>
            <a:ext cx="9155050" cy="4256100"/>
            <a:chOff x="-11050" y="887200"/>
            <a:chExt cx="9155050" cy="4256100"/>
          </a:xfrm>
        </p:grpSpPr>
        <p:cxnSp>
          <p:nvCxnSpPr>
            <p:cNvPr id="56" name="Shape 56"/>
            <p:cNvCxnSpPr/>
            <p:nvPr/>
          </p:nvCxnSpPr>
          <p:spPr>
            <a:xfrm>
              <a:off x="-11050" y="887200"/>
              <a:ext cx="8060400" cy="0"/>
            </a:xfrm>
            <a:prstGeom prst="straightConnector1">
              <a:avLst/>
            </a:prstGeom>
            <a:noFill/>
            <a:ln w="19050" cap="flat" cmpd="sng">
              <a:solidFill>
                <a:srgbClr val="BA3B2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  <p:sp>
          <p:nvSpPr>
            <p:cNvPr id="57" name="Shape 57"/>
            <p:cNvSpPr/>
            <p:nvPr/>
          </p:nvSpPr>
          <p:spPr>
            <a:xfrm>
              <a:off x="0" y="4593700"/>
              <a:ext cx="9144000" cy="549600"/>
            </a:xfrm>
            <a:prstGeom prst="rect">
              <a:avLst/>
            </a:prstGeom>
            <a:solidFill>
              <a:srgbClr val="BA3B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0" y="4593700"/>
              <a:ext cx="549600" cy="549600"/>
            </a:xfrm>
            <a:prstGeom prst="rect">
              <a:avLst/>
            </a:prstGeom>
            <a:solidFill>
              <a:srgbClr val="F55C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" name="Shape 59"/>
            <p:cNvCxnSpPr/>
            <p:nvPr/>
          </p:nvCxnSpPr>
          <p:spPr>
            <a:xfrm>
              <a:off x="-11050" y="887200"/>
              <a:ext cx="552900" cy="0"/>
            </a:xfrm>
            <a:prstGeom prst="straightConnector1">
              <a:avLst/>
            </a:prstGeom>
            <a:noFill/>
            <a:ln w="19050" cap="flat" cmpd="sng">
              <a:solidFill>
                <a:srgbClr val="F55C2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549600" y="361375"/>
            <a:ext cx="7497000" cy="549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549600" y="1200150"/>
            <a:ext cx="2416500" cy="3080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3089850" y="1200150"/>
            <a:ext cx="2416500" cy="3080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3"/>
          </p:nvPr>
        </p:nvSpPr>
        <p:spPr>
          <a:xfrm>
            <a:off x="5630099" y="1200150"/>
            <a:ext cx="2416500" cy="3080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046600" y="4593850"/>
            <a:ext cx="1097400" cy="54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27272D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549600" y="361375"/>
            <a:ext cx="74970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Encode Sans"/>
              <a:buNone/>
              <a:defRPr sz="1800" b="1">
                <a:solidFill>
                  <a:srgbClr val="FFFFFF"/>
                </a:solidFill>
                <a:latin typeface="Encode Sans"/>
                <a:ea typeface="Encode Sans"/>
                <a:cs typeface="Encode Sans"/>
                <a:sym typeface="Encode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549600" y="1200150"/>
            <a:ext cx="7497000" cy="29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F55C21"/>
              </a:buClr>
              <a:buSzPts val="2400"/>
              <a:buFont typeface="Encode Sans ExtraLight"/>
              <a:buChar char="▪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1pPr>
            <a:lvl2pPr marL="914400" lvl="1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2pPr>
            <a:lvl3pPr marL="1371600" lvl="2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3pPr>
            <a:lvl4pPr marL="1828800" lvl="3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4pPr>
            <a:lvl5pPr marL="2286000" lvl="4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5pPr>
            <a:lvl6pPr marL="2743200" lvl="5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6pPr>
            <a:lvl7pPr marL="3200400" lvl="6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7pPr>
            <a:lvl8pPr marL="3657600" lvl="7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8pPr>
            <a:lvl9pPr marL="4114800" lvl="8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A3B21"/>
              </a:buClr>
              <a:buSzPts val="2400"/>
              <a:buFont typeface="Encode Sans ExtraLight"/>
              <a:buChar char="▫"/>
              <a:defRPr sz="2400">
                <a:solidFill>
                  <a:srgbClr val="FFFFFF"/>
                </a:solidFill>
                <a:latin typeface="Encode Sans ExtraLight"/>
                <a:ea typeface="Encode Sans ExtraLight"/>
                <a:cs typeface="Encode Sans ExtraLight"/>
                <a:sym typeface="Encode Sans Extra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046650" y="4593850"/>
            <a:ext cx="1097400" cy="549600"/>
          </a:xfrm>
          <a:prstGeom prst="rect">
            <a:avLst/>
          </a:prstGeom>
          <a:solidFill>
            <a:srgbClr val="D4D3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1pPr>
            <a:lvl2pPr lvl="1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lvl="2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lvl="3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lvl="4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lvl="5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6pPr>
            <a:lvl7pPr lvl="6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7pPr>
            <a:lvl8pPr lvl="7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8pPr>
            <a:lvl9pPr lvl="8" algn="ctr">
              <a:buNone/>
              <a:defRPr sz="1300" b="1">
                <a:solidFill>
                  <a:srgbClr val="27272D"/>
                </a:solidFill>
                <a:latin typeface="Encode Sans"/>
                <a:ea typeface="Encode Sans"/>
                <a:cs typeface="Encode Sans"/>
                <a:sym typeface="Encode San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984050" y="0"/>
            <a:ext cx="7175700" cy="349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4000" smtClean="0"/>
              <a:t>P</a:t>
            </a:r>
            <a:r>
              <a:rPr lang="en" sz="4000" smtClean="0"/>
              <a:t>embuktian</a:t>
            </a:r>
            <a:r>
              <a:rPr lang="en" sz="4000" smtClean="0"/>
              <a:t/>
            </a:r>
            <a:br>
              <a:rPr lang="en" sz="4000" smtClean="0"/>
            </a:br>
            <a:r>
              <a:rPr lang="en" sz="4000" smtClean="0"/>
              <a:t>Logika </a:t>
            </a:r>
            <a:r>
              <a:rPr lang="en" sz="4000" smtClean="0"/>
              <a:t>Predikat</a:t>
            </a:r>
            <a:r>
              <a:rPr lang="en" smtClean="0"/>
              <a:t/>
            </a:r>
            <a:br>
              <a:rPr lang="en" smtClean="0"/>
            </a:br>
            <a:r>
              <a:rPr lang="en" sz="4000" b="0" smtClean="0"/>
              <a:t>(</a:t>
            </a:r>
            <a:r>
              <a:rPr lang="en" sz="3600" b="0" smtClean="0"/>
              <a:t>Himpunan &amp; aturan)</a:t>
            </a:r>
            <a:endParaRPr sz="3600" b="0"/>
          </a:p>
        </p:txBody>
      </p:sp>
      <p:grpSp>
        <p:nvGrpSpPr>
          <p:cNvPr id="92" name="Shape 92"/>
          <p:cNvGrpSpPr/>
          <p:nvPr/>
        </p:nvGrpSpPr>
        <p:grpSpPr>
          <a:xfrm>
            <a:off x="4131085" y="3900717"/>
            <a:ext cx="881739" cy="835747"/>
            <a:chOff x="5300400" y="3670175"/>
            <a:chExt cx="421300" cy="399325"/>
          </a:xfrm>
        </p:grpSpPr>
        <p:sp>
          <p:nvSpPr>
            <p:cNvPr id="93" name="Shape 93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0" t="0" r="0" b="0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4" name="Shape 94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0" t="0" r="0" b="0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5" name="Shape 95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0" t="0" r="0" b="0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6" name="Shape 96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0" t="0" r="0" b="0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97" name="Shape 97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0" t="0" r="0" b="0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Pembuktian dengan aturan inferensi (</a:t>
            </a:r>
            <a:r>
              <a:rPr lang="en-US" b="0" smtClean="0"/>
              <a:t>pernyataan 3</a:t>
            </a:r>
            <a:r>
              <a:rPr lang="en-US" smtClean="0"/>
              <a:t>)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31886" y="910975"/>
                <a:ext cx="3639000" cy="3108300"/>
              </a:xfrm>
            </p:spPr>
            <p:txBody>
              <a:bodyPr/>
              <a:lstStyle/>
              <a:p>
                <a:pPr marL="76200" indent="0">
                  <a:lnSpc>
                    <a:spcPct val="100000"/>
                  </a:lnSpc>
                  <a:buNone/>
                </a:pPr>
                <a:r>
                  <a:rPr lang="en-US" sz="1600" b="1" smtClean="0"/>
                  <a:t>Tidak ada pohon buah </a:t>
                </a:r>
                <a:r>
                  <a:rPr lang="en-US" sz="1600" b="1"/>
                  <a:t>yang </a:t>
                </a:r>
                <a:r>
                  <a:rPr lang="en-US" sz="1600" b="1" smtClean="0"/>
                  <a:t>mahal </a:t>
                </a:r>
                <a:r>
                  <a:rPr lang="en-US" sz="1600" smtClean="0"/>
                  <a:t>dapat ditulis</a:t>
                </a:r>
              </a:p>
              <a:p>
                <a:pPr marL="76200" indent="0">
                  <a:lnSpc>
                    <a:spcPct val="100000"/>
                  </a:lnSpc>
                  <a:buNone/>
                </a:pPr>
                <a:r>
                  <a:rPr lang="en-US" sz="1600" b="1" smtClean="0"/>
                  <a:t>semua </a:t>
                </a:r>
                <a:r>
                  <a:rPr lang="en-US" sz="1600" b="1" smtClean="0"/>
                  <a:t>pohon buah tidak mahal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sz="1600" smtClean="0"/>
              </a:p>
              <a:p>
                <a:pPr marL="76200" indent="0">
                  <a:lnSpc>
                    <a:spcPct val="100000"/>
                  </a:lnSpc>
                  <a:buNone/>
                </a:pPr>
                <a:endParaRPr lang="en-US" sz="1600" smtClean="0"/>
              </a:p>
              <a:p>
                <a:pPr marL="76200" indent="0">
                  <a:lnSpc>
                    <a:spcPct val="100000"/>
                  </a:lnSpc>
                  <a:buNone/>
                </a:pPr>
                <a:r>
                  <a:rPr lang="en-US" sz="1600" smtClean="0"/>
                  <a:t>Hasil menunjukan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sz="1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→~</m:t>
                        </m:r>
                        <m:r>
                          <a:rPr lang="en-US" sz="1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1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400" smtClean="0"/>
                  <a:t>. </a:t>
                </a:r>
                <a:r>
                  <a:rPr lang="en-US" sz="1600" smtClean="0"/>
                  <a:t>Jadi pernyataan 3 Benar</a:t>
                </a:r>
                <a:endParaRPr lang="en-US" sz="1600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 sz="1600" smtClean="0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 sz="1600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1886" y="910975"/>
                <a:ext cx="3639000" cy="31083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0483419"/>
                  </p:ext>
                </p:extLst>
              </p:nvPr>
            </p:nvGraphicFramePr>
            <p:xfrm>
              <a:off x="4147456" y="1086463"/>
              <a:ext cx="4550229" cy="2966720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936172"/>
                    <a:gridCol w="2079172"/>
                    <a:gridCol w="1534885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Predikat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Alasan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Kontrapositif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1 dan 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Kontrapositif 5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4,6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0483419"/>
                  </p:ext>
                </p:extLst>
              </p:nvPr>
            </p:nvGraphicFramePr>
            <p:xfrm>
              <a:off x="4147456" y="1086463"/>
              <a:ext cx="4550229" cy="2966720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936172"/>
                    <a:gridCol w="2079172"/>
                    <a:gridCol w="1534885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Predikat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Alasan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161" t="-103279" r="-74194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161" t="-203279" r="-74194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161" t="-303279" r="-74194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Kontrapositif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161" t="-410000" r="-74194" b="-3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1 dan 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5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161" t="-501639" r="-74194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6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161" t="-601639" r="-74194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Kontrapositif 5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7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161" t="-701639" r="-74194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4,6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9197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Solusi dengan himpunan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171" y="1200150"/>
            <a:ext cx="4014429" cy="3108300"/>
          </a:xfrm>
        </p:spPr>
        <p:txBody>
          <a:bodyPr/>
          <a:lstStyle/>
          <a:p>
            <a:pPr marL="101600" indent="0">
              <a:buNone/>
            </a:pPr>
            <a:r>
              <a:rPr lang="en-US" sz="1600" smtClean="0"/>
              <a:t>Bentuk eksistensi</a:t>
            </a:r>
          </a:p>
          <a:p>
            <a:r>
              <a:rPr lang="en-US" sz="1600" smtClean="0"/>
              <a:t>Himpunan A adalah eksistensi dari A(x)</a:t>
            </a:r>
          </a:p>
          <a:p>
            <a:r>
              <a:rPr lang="en-US" sz="1600"/>
              <a:t>Himpunan B</a:t>
            </a:r>
            <a:r>
              <a:rPr lang="en-US" sz="1600" smtClean="0"/>
              <a:t> </a:t>
            </a:r>
            <a:r>
              <a:rPr lang="en-US" sz="1600"/>
              <a:t>adalah eksistensi dari </a:t>
            </a:r>
            <a:r>
              <a:rPr lang="en-US" sz="1600" smtClean="0"/>
              <a:t>B(x</a:t>
            </a:r>
            <a:r>
              <a:rPr lang="en-US" sz="1600"/>
              <a:t>)</a:t>
            </a:r>
          </a:p>
          <a:p>
            <a:r>
              <a:rPr lang="en-US" sz="1600"/>
              <a:t>Himpunan </a:t>
            </a:r>
            <a:r>
              <a:rPr lang="en-US" sz="1600" smtClean="0"/>
              <a:t>C </a:t>
            </a:r>
            <a:r>
              <a:rPr lang="en-US" sz="1600"/>
              <a:t>adalah eksistensi dari </a:t>
            </a:r>
            <a:r>
              <a:rPr lang="en-US" sz="1600" smtClean="0"/>
              <a:t>C(x</a:t>
            </a:r>
            <a:r>
              <a:rPr lang="en-US" sz="1600"/>
              <a:t>)</a:t>
            </a:r>
          </a:p>
          <a:p>
            <a:r>
              <a:rPr lang="en-US" sz="1600"/>
              <a:t>Himpunan </a:t>
            </a:r>
            <a:r>
              <a:rPr lang="en-US" sz="1600" smtClean="0"/>
              <a:t>D </a:t>
            </a:r>
            <a:r>
              <a:rPr lang="en-US" sz="1600"/>
              <a:t>adalah eksistensi dari </a:t>
            </a:r>
            <a:r>
              <a:rPr lang="en-US" sz="1600" smtClean="0"/>
              <a:t>D(x</a:t>
            </a:r>
            <a:r>
              <a:rPr lang="en-US" sz="1600"/>
              <a:t>)</a:t>
            </a:r>
          </a:p>
          <a:p>
            <a:endParaRPr lang="en-US" sz="16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5"/>
              <p:cNvSpPr>
                <a:spLocks noGrp="1"/>
              </p:cNvSpPr>
              <p:nvPr>
                <p:ph type="body" idx="2"/>
              </p:nvPr>
            </p:nvSpPr>
            <p:spPr/>
            <p:txBody>
              <a:bodyPr/>
              <a:lstStyle/>
              <a:p>
                <a:pPr marL="101600" indent="0">
                  <a:buNone/>
                </a:pPr>
                <a:r>
                  <a:rPr lang="en-US" sz="1600"/>
                  <a:t>Bentuk premis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600" smtClean="0"/>
                  <a:t> jadi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smtClean="0"/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600" smtClean="0"/>
                  <a:t> </a:t>
                </a:r>
                <a:r>
                  <a:rPr lang="en-US" sz="1600"/>
                  <a:t> jadi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/>
                  <a:t> </a:t>
                </a:r>
                <a:endParaRPr lang="en-US" sz="160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→~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600" smtClean="0"/>
                  <a:t> </a:t>
                </a:r>
                <a:r>
                  <a:rPr lang="en-US" sz="1600"/>
                  <a:t> jadi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/>
                  <a:t> </a:t>
                </a:r>
              </a:p>
            </p:txBody>
          </p:sp>
        </mc:Choice>
        <mc:Fallback xmlns="">
          <p:sp>
            <p:nvSpPr>
              <p:cNvPr id="6" name="Tex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7" name="TextBox 6"/>
          <p:cNvSpPr txBox="1"/>
          <p:nvPr/>
        </p:nvSpPr>
        <p:spPr>
          <a:xfrm>
            <a:off x="174171" y="3559628"/>
            <a:ext cx="777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1600" indent="0">
              <a:buNone/>
            </a:pPr>
            <a:r>
              <a:rPr lang="en-US" sz="1600">
                <a:solidFill>
                  <a:schemeClr val="bg1"/>
                </a:solidFill>
                <a:latin typeface="Encode Sans ExtraLight" panose="020B0604020202020204" charset="0"/>
              </a:rPr>
              <a:t>Gambarkan diagram ven untuk premis tersebut</a:t>
            </a:r>
          </a:p>
        </p:txBody>
      </p:sp>
    </p:spTree>
    <p:extLst>
      <p:ext uri="{BB962C8B-B14F-4D97-AF65-F5344CB8AC3E}">
        <p14:creationId xmlns:p14="http://schemas.microsoft.com/office/powerpoint/2010/main" val="1070388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Solusi 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6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6200" indent="0">
                  <a:buNone/>
                </a:pPr>
                <a:r>
                  <a:rPr lang="en-US" sz="1800" smtClean="0"/>
                  <a:t>Tentukan nilai kebenaran untuk notasi berikut berdasarkan  diagram ven yang anda buat</a:t>
                </a:r>
              </a:p>
              <a:p>
                <a:pPr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800"/>
                  <a:t> </a:t>
                </a:r>
                <a:r>
                  <a:rPr lang="en-US" sz="1800" smtClean="0"/>
                  <a:t> “semua pohon buah ditanam tahun lalu”</a:t>
                </a:r>
              </a:p>
              <a:p>
                <a:pPr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smtClean="0"/>
                  <a:t>“ tidak ada pohon mahal dikebun”</a:t>
                </a:r>
              </a:p>
              <a:p>
                <a:pPr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sz="1800" smtClean="0"/>
                  <a:t> “tidak ada pohon yang mahal”</a:t>
                </a:r>
                <a:endParaRPr lang="en-US" sz="1800"/>
              </a:p>
              <a:p>
                <a:pPr>
                  <a:buFont typeface="+mj-lt"/>
                  <a:buAutoNum type="arabicPeriod"/>
                </a:pPr>
                <a:endParaRPr lang="en-US" sz="1800"/>
              </a:p>
            </p:txBody>
          </p:sp>
        </mc:Choice>
        <mc:Fallback xmlns="">
          <p:sp>
            <p:nvSpPr>
              <p:cNvPr id="7" name="Tex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1284514" y="2100943"/>
            <a:ext cx="163286" cy="2503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104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Latihan 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smtClean="0"/>
              <a:t>Semua ahli matematika adalah orang menarik. Hanya orang-orang yang tidak menarik yang menjadi agen asuransi. Setiap orang jenius adalah ahli matematika. </a:t>
            </a:r>
          </a:p>
          <a:p>
            <a:r>
              <a:rPr lang="en-US" sz="1600" smtClean="0"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Tunjukkan kebenaran pernyataan berikut menggunakan aturan pembuktian dan himpunan: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800" smtClean="0"/>
              <a:t>Agen asuransi bukan ahli matematika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800" smtClean="0"/>
              <a:t>Semua orang jenius adalahorang yang menarik</a:t>
            </a:r>
          </a:p>
          <a:p>
            <a:pPr marL="533400" indent="-457200">
              <a:buFont typeface="+mj-lt"/>
              <a:buAutoNum type="arabicPeriod"/>
            </a:pPr>
            <a:r>
              <a:rPr lang="en-US" sz="1800" smtClean="0"/>
              <a:t>Beberapa orang jenius adalah agen asuransi</a:t>
            </a:r>
            <a:endParaRPr 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085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Ilustrasi 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59229" y="1200150"/>
            <a:ext cx="2606871" cy="3080700"/>
          </a:xfrm>
        </p:spPr>
        <p:txBody>
          <a:bodyPr/>
          <a:lstStyle/>
          <a:p>
            <a:pPr marL="38100" indent="0" algn="l">
              <a:lnSpc>
                <a:spcPct val="100000"/>
              </a:lnSpc>
              <a:buNone/>
            </a:pPr>
            <a:r>
              <a:rPr lang="en-US" sz="1600" i="0" smtClean="0"/>
              <a:t>Setiap manusia pasti mati</a:t>
            </a:r>
          </a:p>
          <a:p>
            <a:pPr marL="38100" indent="0" algn="l">
              <a:lnSpc>
                <a:spcPct val="100000"/>
              </a:lnSpc>
              <a:buNone/>
            </a:pPr>
            <a:r>
              <a:rPr lang="en-US" sz="1600" i="0" smtClean="0"/>
              <a:t>Fulan adalah manusia</a:t>
            </a:r>
          </a:p>
          <a:p>
            <a:pPr marL="38100" indent="0" algn="l">
              <a:lnSpc>
                <a:spcPct val="100000"/>
              </a:lnSpc>
              <a:buNone/>
            </a:pPr>
            <a:r>
              <a:rPr lang="en-US" sz="1600" i="0" smtClean="0"/>
              <a:t>Karenanya Fulan pasti mati</a:t>
            </a:r>
          </a:p>
          <a:p>
            <a:pPr marL="38100" indent="0" algn="l">
              <a:lnSpc>
                <a:spcPct val="100000"/>
              </a:lnSpc>
              <a:buNone/>
            </a:pPr>
            <a:endParaRPr lang="en-US" sz="1600" i="0" smtClean="0"/>
          </a:p>
          <a:p>
            <a:pPr marL="38100" indent="0" algn="l">
              <a:lnSpc>
                <a:spcPct val="100000"/>
              </a:lnSpc>
              <a:buNone/>
            </a:pPr>
            <a:endParaRPr lang="en-US" sz="1600" i="0"/>
          </a:p>
          <a:p>
            <a:pPr marL="38100" indent="0" algn="l">
              <a:lnSpc>
                <a:spcPct val="100000"/>
              </a:lnSpc>
              <a:buNone/>
            </a:pPr>
            <a:endParaRPr lang="en-US" sz="1600" b="0" i="0" smtClean="0">
              <a:ea typeface="Cambria Math" panose="02040503050406030204" pitchFamily="18" charset="0"/>
            </a:endParaRPr>
          </a:p>
          <a:p>
            <a:pPr marL="38100" indent="0" algn="l">
              <a:lnSpc>
                <a:spcPct val="100000"/>
              </a:lnSpc>
              <a:buNone/>
            </a:pPr>
            <a:endParaRPr lang="en-US" sz="1600" i="0" smtClean="0"/>
          </a:p>
          <a:p>
            <a:pPr marL="38100" indent="0" algn="l">
              <a:lnSpc>
                <a:spcPct val="100000"/>
              </a:lnSpc>
              <a:buNone/>
            </a:pPr>
            <a:endParaRPr lang="en-US" sz="1600" i="0" smtClean="0"/>
          </a:p>
          <a:p>
            <a:pPr marL="38100" indent="0" algn="l">
              <a:lnSpc>
                <a:spcPct val="100000"/>
              </a:lnSpc>
              <a:buNone/>
            </a:pPr>
            <a:endParaRPr lang="en-US" sz="1600" i="0" smtClean="0"/>
          </a:p>
          <a:p>
            <a:pPr marL="38100" indent="0" algn="l">
              <a:lnSpc>
                <a:spcPct val="100000"/>
              </a:lnSpc>
              <a:buNone/>
            </a:pPr>
            <a:endParaRPr lang="en-US" sz="1600" i="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>
          <a:xfrm>
            <a:off x="3089850" y="1200150"/>
            <a:ext cx="2875521" cy="3080700"/>
          </a:xfrm>
        </p:spPr>
        <p:txBody>
          <a:bodyPr/>
          <a:lstStyle/>
          <a:p>
            <a:pPr marL="38100" indent="0">
              <a:lnSpc>
                <a:spcPct val="100000"/>
              </a:lnSpc>
              <a:buNone/>
            </a:pPr>
            <a:r>
              <a:rPr lang="en-US" sz="1600"/>
              <a:t>Didefinisikan :</a:t>
            </a:r>
          </a:p>
          <a:p>
            <a:pPr marL="38100" indent="0">
              <a:lnSpc>
                <a:spcPct val="100000"/>
              </a:lnSpc>
              <a:buNone/>
            </a:pPr>
            <a:r>
              <a:rPr lang="en-US" sz="1600"/>
              <a:t>Man(x)	</a:t>
            </a:r>
            <a:r>
              <a:rPr lang="en-US" sz="1600" smtClean="0"/>
              <a:t>: </a:t>
            </a:r>
            <a:r>
              <a:rPr lang="en-US" sz="1600"/>
              <a:t>x adalah manusia</a:t>
            </a:r>
          </a:p>
          <a:p>
            <a:pPr marL="38100" indent="0">
              <a:lnSpc>
                <a:spcPct val="100000"/>
              </a:lnSpc>
              <a:buNone/>
            </a:pPr>
            <a:r>
              <a:rPr lang="en-US" sz="1600"/>
              <a:t>Mortal(x)	</a:t>
            </a:r>
            <a:r>
              <a:rPr lang="en-US" sz="1600" smtClean="0"/>
              <a:t>: </a:t>
            </a:r>
            <a:r>
              <a:rPr lang="en-US" sz="1600"/>
              <a:t>x pasti mati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7"/>
              <p:cNvSpPr>
                <a:spLocks noGrp="1"/>
              </p:cNvSpPr>
              <p:nvPr>
                <p:ph type="body" idx="3"/>
              </p:nvPr>
            </p:nvSpPr>
            <p:spPr>
              <a:xfrm>
                <a:off x="5834742" y="1200150"/>
                <a:ext cx="2832342" cy="3080700"/>
              </a:xfrm>
            </p:spPr>
            <p:txBody>
              <a:bodyPr/>
              <a:lstStyle/>
              <a:p>
                <a:pPr marL="38100" indent="0">
                  <a:lnSpc>
                    <a:spcPct val="100000"/>
                  </a:lnSpc>
                  <a:buNone/>
                </a:pPr>
                <a:r>
                  <a:rPr lang="en-US" sz="1600"/>
                  <a:t>Bentuk </a:t>
                </a:r>
                <a:r>
                  <a:rPr lang="en-US" sz="1600" smtClean="0"/>
                  <a:t>Predikat:</a:t>
                </a:r>
                <a:endParaRPr lang="en-US" sz="1600"/>
              </a:p>
              <a:p>
                <a:pPr marL="3810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𝑀𝑎𝑛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𝑀𝑜𝑟𝑡𝑎𝑙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810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𝐹𝑢𝑙𝑎𝑛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>
                  <a:ea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en-US" sz="1600"/>
              </a:p>
            </p:txBody>
          </p:sp>
        </mc:Choice>
        <mc:Fallback xmlns="">
          <p:sp>
            <p:nvSpPr>
              <p:cNvPr id="8" name="Tex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3"/>
              </p:nvPr>
            </p:nvSpPr>
            <p:spPr>
              <a:xfrm>
                <a:off x="5834742" y="1200150"/>
                <a:ext cx="2832342" cy="30807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922" y="2740500"/>
                <a:ext cx="3787507" cy="1625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Dalam contoh tersebut terdapat 2 himpunan yaitu himpunan </a:t>
                </a:r>
                <a:r>
                  <a:rPr lang="en-US" b="1" smtClean="0">
                    <a:solidFill>
                      <a:schemeClr val="bg1"/>
                    </a:solidFill>
                    <a:latin typeface="Encode Sans" panose="020B0604020202020204" charset="0"/>
                  </a:rPr>
                  <a:t>Man</a:t>
                </a:r>
                <a:r>
                  <a:rPr lang="en-US" sz="1200" smtClean="0">
                    <a:solidFill>
                      <a:schemeClr val="bg1"/>
                    </a:solidFill>
                    <a:latin typeface="Encode Sans" panose="020B0604020202020204" charset="0"/>
                  </a:rPr>
                  <a:t> </a:t>
                </a:r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dan </a:t>
                </a:r>
                <a:r>
                  <a:rPr lang="en-US" b="1" smtClean="0">
                    <a:solidFill>
                      <a:schemeClr val="bg1"/>
                    </a:solidFill>
                    <a:latin typeface="Encode Sans" panose="020B0604020202020204" charset="0"/>
                  </a:rPr>
                  <a:t>Mortal . </a:t>
                </a:r>
              </a:p>
              <a:p>
                <a:r>
                  <a:rPr lang="en-US" b="1" smtClean="0">
                    <a:solidFill>
                      <a:schemeClr val="bg1"/>
                    </a:solidFill>
                    <a:latin typeface="Encode Sans" panose="020B0604020202020204" charset="0"/>
                  </a:rPr>
                  <a:t>Man</a:t>
                </a:r>
                <a:r>
                  <a:rPr lang="en-US" sz="1200" smtClean="0">
                    <a:solidFill>
                      <a:schemeClr val="bg1"/>
                    </a:solidFill>
                    <a:latin typeface="Encode Sans" panose="020B060402020202020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 </a:t>
                </a:r>
                <a:r>
                  <a:rPr lang="en-US" b="1" smtClean="0">
                    <a:solidFill>
                      <a:schemeClr val="bg1"/>
                    </a:solidFill>
                    <a:latin typeface="Encode Sans" panose="020B0604020202020204" charset="0"/>
                  </a:rPr>
                  <a:t>Mortal </a:t>
                </a:r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dan Fulan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 Man</a:t>
                </a:r>
                <a:r>
                  <a:rPr lang="en-US" b="1" smtClean="0">
                    <a:solidFill>
                      <a:schemeClr val="bg1"/>
                    </a:solidFill>
                    <a:latin typeface="Encode Sans" panose="020B0604020202020204" charset="0"/>
                  </a:rPr>
                  <a:t> </a:t>
                </a:r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 </a:t>
                </a:r>
              </a:p>
              <a:p>
                <a:endParaRPr lang="en-US">
                  <a:solidFill>
                    <a:schemeClr val="bg1"/>
                  </a:solidFill>
                  <a:latin typeface="Encode Sans" panose="020B0604020202020204" charset="0"/>
                </a:endParaRPr>
              </a:p>
              <a:p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Man(x) adalah syarat cukup Mortal(x) sehingga setiap x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 Man pasti x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 Mortal</a:t>
                </a:r>
              </a:p>
              <a:p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Jadi Fulan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mtClean="0">
                    <a:solidFill>
                      <a:schemeClr val="bg1"/>
                    </a:solidFill>
                    <a:latin typeface="Encode Sans" panose="020B0604020202020204" charset="0"/>
                  </a:rPr>
                  <a:t> Mortal</a:t>
                </a:r>
                <a:endParaRPr lang="en-US">
                  <a:solidFill>
                    <a:schemeClr val="bg1"/>
                  </a:solidFill>
                  <a:latin typeface="Encode Sans" panose="020B060402020202020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22" y="2740500"/>
                <a:ext cx="3787507" cy="1625573"/>
              </a:xfrm>
              <a:prstGeom prst="rect">
                <a:avLst/>
              </a:prstGeom>
              <a:blipFill rotWithShape="0">
                <a:blip r:embed="rId3"/>
                <a:stretch>
                  <a:fillRect l="-483" t="-752" b="-3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5290457" y="2656114"/>
            <a:ext cx="2852057" cy="170995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Mortal </a:t>
            </a:r>
          </a:p>
          <a:p>
            <a:pPr algn="ctr"/>
            <a:endParaRPr lang="en-US"/>
          </a:p>
          <a:p>
            <a:pPr algn="ctr"/>
            <a:endParaRPr lang="en-US" smtClean="0"/>
          </a:p>
          <a:p>
            <a:pPr algn="ctr"/>
            <a:endParaRPr lang="en-US"/>
          </a:p>
          <a:p>
            <a:pPr algn="ctr"/>
            <a:endParaRPr lang="en-US" smtClean="0"/>
          </a:p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65371" y="3385457"/>
            <a:ext cx="1589313" cy="89539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Man </a:t>
            </a:r>
          </a:p>
          <a:p>
            <a:pPr algn="ctr"/>
            <a:endParaRPr lang="en-US"/>
          </a:p>
          <a:p>
            <a:pPr algn="ctr"/>
            <a:r>
              <a:rPr lang="en-US" smtClean="0"/>
              <a:t>Fulan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5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300" y="432150"/>
            <a:ext cx="6335400" cy="3092700"/>
          </a:xfrm>
        </p:spPr>
        <p:txBody>
          <a:bodyPr/>
          <a:lstStyle/>
          <a:p>
            <a:pPr marL="38100" indent="0">
              <a:buNone/>
            </a:pPr>
            <a:r>
              <a:rPr lang="en-US" sz="2000" smtClean="0"/>
              <a:t>Definisi: </a:t>
            </a:r>
          </a:p>
          <a:p>
            <a:pPr marL="38100" indent="0">
              <a:buNone/>
            </a:pPr>
            <a:endParaRPr lang="en-US" sz="2000"/>
          </a:p>
          <a:p>
            <a:pPr marL="38100" indent="0">
              <a:buNone/>
            </a:pPr>
            <a:r>
              <a:rPr lang="en-US" sz="2000" smtClean="0"/>
              <a:t>Himpunan bagian yang dibentuk berdasarkan spesifikasi dari predikat disebut eksistensi. Jika P(x) adalah predikat, maka eksistensi A dari P(x) adalah A={x : P(x)}</a:t>
            </a:r>
            <a:endParaRPr 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56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 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 Placeholder 4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76200" indent="0">
                  <a:buNone/>
                </a:pPr>
                <a:r>
                  <a:rPr lang="en-US" sz="2000" i="1" smtClean="0">
                    <a:latin typeface="Cambria Math" panose="02040503050406030204" pitchFamily="18" charset="0"/>
                  </a:rPr>
                  <a:t>Jika diketahui  </a:t>
                </a:r>
              </a:p>
              <a:p>
                <a:pPr marL="762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)∨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))↔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(¬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2000" smtClean="0">
                  <a:ea typeface="Cambria Math" panose="02040503050406030204" pitchFamily="18" charset="0"/>
                </a:endParaRPr>
              </a:p>
              <a:p>
                <a:pPr marL="76200" indent="0">
                  <a:buNone/>
                </a:pPr>
                <a:endParaRPr lang="en-US" sz="1800" smtClean="0"/>
              </a:p>
              <a:p>
                <a:pPr marL="76200" indent="0">
                  <a:buNone/>
                </a:pPr>
                <a:r>
                  <a:rPr lang="en-US" sz="1800" smtClean="0"/>
                  <a:t>Dalam notasi himpunan </a:t>
                </a:r>
              </a:p>
              <a:p>
                <a:pPr marL="7620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∪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𝑄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</m:oMath>
                  </m:oMathPara>
                </a14:m>
                <a:endParaRPr lang="en-US" sz="2000" smtClean="0"/>
              </a:p>
              <a:p>
                <a:pPr marL="76200" indent="0">
                  <a:buNone/>
                </a:pPr>
                <a:endParaRPr lang="en-US" sz="2000"/>
              </a:p>
            </p:txBody>
          </p:sp>
        </mc:Choice>
        <mc:Fallback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69617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Bukti</a:t>
            </a:r>
            <a:r>
              <a:rPr lang="en-US" smtClean="0"/>
              <a:t>: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smtClean="0"/>
              </a:p>
              <a:p>
                <a:endParaRPr lang="en-US"/>
              </a:p>
              <a:p>
                <a:endParaRPr lang="en-US" smtClean="0"/>
              </a:p>
              <a:p>
                <a:endParaRPr lang="en-US"/>
              </a:p>
              <a:p>
                <a:r>
                  <a:rPr lang="en-US" sz="1600" smtClean="0"/>
                  <a:t>Kolom 4 dan 7 ekuivalen, jadi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𝐏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𝑸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sup>
                    </m:sSup>
                  </m:oMath>
                </a14:m>
                <a:r>
                  <a:rPr lang="en-US" sz="1600" smtClean="0"/>
                  <a:t> dan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𝑪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𝑸</m:t>
                        </m:r>
                      </m:e>
                      <m:sup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𝑪</m:t>
                        </m:r>
                      </m:sup>
                    </m:sSup>
                  </m:oMath>
                </a14:m>
                <a:r>
                  <a:rPr lang="en-US" sz="1600" smtClean="0"/>
                  <a:t> identik</a:t>
                </a:r>
                <a:endParaRPr lang="en-US" sz="160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298452"/>
                  </p:ext>
                </p:extLst>
              </p:nvPr>
            </p:nvGraphicFramePr>
            <p:xfrm>
              <a:off x="1023258" y="1323522"/>
              <a:ext cx="6095999" cy="1854200"/>
            </p:xfrm>
            <a:graphic>
              <a:graphicData uri="http://schemas.openxmlformats.org/drawingml/2006/table">
                <a:tbl>
                  <a:tblPr firstRow="1" bandRow="1">
                    <a:tableStyleId>{912C8C85-51F0-491E-9774-3900AFEF0FD7}</a:tableStyleId>
                  </a:tblPr>
                  <a:tblGrid>
                    <a:gridCol w="870857"/>
                    <a:gridCol w="870857"/>
                    <a:gridCol w="870857"/>
                    <a:gridCol w="870857"/>
                    <a:gridCol w="870857"/>
                    <a:gridCol w="870857"/>
                    <a:gridCol w="87085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/>
                            <a:t>P</a:t>
                          </a:r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/>
                            <a:t>Q</a:t>
                          </a:r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𝐏</m:t>
                                </m:r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∪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𝑸</m:t>
                                </m:r>
                              </m:oMath>
                            </m:oMathPara>
                          </a14:m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1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𝐏</m:t>
                                    </m:r>
                                    <m:r>
                                      <a:rPr lang="en-US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∪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𝑸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𝑪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p>
                                </m:sSup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∩</m:t>
                                </m:r>
                                <m:sSup>
                                  <m:s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𝑸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𝑪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7298452"/>
                  </p:ext>
                </p:extLst>
              </p:nvPr>
            </p:nvGraphicFramePr>
            <p:xfrm>
              <a:off x="1023258" y="1323522"/>
              <a:ext cx="6095999" cy="1854200"/>
            </p:xfrm>
            <a:graphic>
              <a:graphicData uri="http://schemas.openxmlformats.org/drawingml/2006/table">
                <a:tbl>
                  <a:tblPr firstRow="1" bandRow="1">
                    <a:tableStyleId>{912C8C85-51F0-491E-9774-3900AFEF0FD7}</a:tableStyleId>
                  </a:tblPr>
                  <a:tblGrid>
                    <a:gridCol w="870857"/>
                    <a:gridCol w="870857"/>
                    <a:gridCol w="870857"/>
                    <a:gridCol w="870857"/>
                    <a:gridCol w="870857"/>
                    <a:gridCol w="870857"/>
                    <a:gridCol w="870857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/>
                            <a:t>P</a:t>
                          </a:r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/>
                            <a:t>Q</a:t>
                          </a:r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3279" r="-401399" b="-4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00000" t="-3279" r="-301399" b="-4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00000" t="-3279" r="-201399" b="-4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00000" t="-3279" r="-101399" b="-4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0000" t="-3279" r="-1399" b="-40163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Rounded Rectangle 7"/>
          <p:cNvSpPr/>
          <p:nvPr/>
        </p:nvSpPr>
        <p:spPr>
          <a:xfrm>
            <a:off x="3853543" y="1687286"/>
            <a:ext cx="444557" cy="1480457"/>
          </a:xfrm>
          <a:prstGeom prst="round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466114" y="1687286"/>
            <a:ext cx="444557" cy="1480457"/>
          </a:xfrm>
          <a:prstGeom prst="round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0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Contoh 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599" y="957239"/>
            <a:ext cx="3967971" cy="3108300"/>
          </a:xfrm>
        </p:spPr>
        <p:txBody>
          <a:bodyPr/>
          <a:lstStyle/>
          <a:p>
            <a:pPr marL="76200" indent="0">
              <a:lnSpc>
                <a:spcPct val="100000"/>
              </a:lnSpc>
              <a:buNone/>
            </a:pPr>
            <a:r>
              <a:rPr lang="en-US" sz="1600" smtClean="0"/>
              <a:t>Saya menanam semua </a:t>
            </a:r>
            <a:r>
              <a:rPr lang="en-US" sz="1600" smtClean="0"/>
              <a:t>pohon mahal </a:t>
            </a:r>
            <a:r>
              <a:rPr lang="en-US" sz="1600" smtClean="0"/>
              <a:t>saya tahun lalu. Semua pohon buah saya ada dikebun. Tidak ada pohon dikebun yang ditanam tahun </a:t>
            </a:r>
            <a:r>
              <a:rPr lang="en-US" sz="1600" smtClean="0"/>
              <a:t>lalu</a:t>
            </a:r>
          </a:p>
          <a:p>
            <a:pPr marL="76200" indent="0">
              <a:lnSpc>
                <a:spcPct val="100000"/>
              </a:lnSpc>
              <a:buNone/>
            </a:pPr>
            <a:endParaRPr lang="en-US" sz="1600"/>
          </a:p>
          <a:p>
            <a:pPr marL="101600" indent="0">
              <a:lnSpc>
                <a:spcPct val="100000"/>
              </a:lnSpc>
              <a:buNone/>
            </a:pPr>
            <a:r>
              <a:rPr lang="en-US" sz="1600"/>
              <a:t>Didefinisikan bahwa:</a:t>
            </a:r>
          </a:p>
          <a:p>
            <a:pPr>
              <a:lnSpc>
                <a:spcPct val="100000"/>
              </a:lnSpc>
            </a:pPr>
            <a:r>
              <a:rPr lang="en-US" sz="1600"/>
              <a:t>A(x) : x adalah pohon mahal</a:t>
            </a:r>
          </a:p>
          <a:p>
            <a:pPr>
              <a:lnSpc>
                <a:spcPct val="100000"/>
              </a:lnSpc>
            </a:pPr>
            <a:r>
              <a:rPr lang="en-US" sz="1600"/>
              <a:t>B(x) : x ditanam tahun lalu</a:t>
            </a:r>
          </a:p>
          <a:p>
            <a:pPr>
              <a:lnSpc>
                <a:spcPct val="100000"/>
              </a:lnSpc>
            </a:pPr>
            <a:r>
              <a:rPr lang="en-US" sz="1600"/>
              <a:t>C(x) : x adalah pohon buah</a:t>
            </a:r>
          </a:p>
          <a:p>
            <a:pPr>
              <a:lnSpc>
                <a:spcPct val="100000"/>
              </a:lnSpc>
            </a:pPr>
            <a:r>
              <a:rPr lang="en-US" sz="1600"/>
              <a:t>D(x) : x ada di kebun</a:t>
            </a:r>
          </a:p>
          <a:p>
            <a:pPr marL="76200" indent="0">
              <a:lnSpc>
                <a:spcPct val="100000"/>
              </a:lnSpc>
              <a:buNone/>
            </a:pPr>
            <a:endParaRPr lang="en-US" sz="1600" smtClean="0"/>
          </a:p>
          <a:p>
            <a:pPr marL="76200" indent="0">
              <a:lnSpc>
                <a:spcPct val="100000"/>
              </a:lnSpc>
              <a:buNone/>
            </a:pPr>
            <a:endParaRPr lang="en-US" sz="1600"/>
          </a:p>
          <a:p>
            <a:pPr marL="419100" indent="-342900">
              <a:lnSpc>
                <a:spcPct val="100000"/>
              </a:lnSpc>
              <a:buFont typeface="+mj-lt"/>
              <a:buAutoNum type="arabicPeriod"/>
            </a:pPr>
            <a:endParaRPr lang="en-US" sz="1600" smtClean="0"/>
          </a:p>
          <a:p>
            <a:pPr>
              <a:lnSpc>
                <a:spcPct val="100000"/>
              </a:lnSpc>
            </a:pPr>
            <a:endParaRPr lang="en-US" sz="1600"/>
          </a:p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4611128" y="957239"/>
            <a:ext cx="3984172" cy="3108300"/>
          </a:xfrm>
        </p:spPr>
        <p:txBody>
          <a:bodyPr/>
          <a:lstStyle/>
          <a:p>
            <a:pPr marL="76200" indent="0">
              <a:lnSpc>
                <a:spcPct val="100000"/>
              </a:lnSpc>
              <a:buNone/>
            </a:pPr>
            <a:r>
              <a:rPr lang="en-US" sz="1600" smtClean="0"/>
              <a:t>Tentukan </a:t>
            </a:r>
            <a:r>
              <a:rPr lang="en-US" sz="1600"/>
              <a:t>kebenaran pernyataan berikut:</a:t>
            </a:r>
          </a:p>
          <a:p>
            <a:pPr marL="4191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/>
              <a:t>Semua pohon buah ditanam tahun lalu</a:t>
            </a:r>
          </a:p>
          <a:p>
            <a:pPr marL="4191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/>
              <a:t>Tidak ada pohon mahal di kebun</a:t>
            </a:r>
          </a:p>
          <a:p>
            <a:pPr marL="4191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/>
              <a:t>Tidak ada pohon buah yang mahal</a:t>
            </a:r>
          </a:p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1696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Premis 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6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49600" y="971037"/>
                <a:ext cx="7497000" cy="2946300"/>
              </a:xfrm>
            </p:spPr>
            <p:txBody>
              <a:bodyPr/>
              <a:lstStyle/>
              <a:p>
                <a:pPr marL="419100" indent="-34290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 smtClean="0"/>
                  <a:t>Saya menanam semua </a:t>
                </a:r>
                <a:r>
                  <a:rPr lang="en-US" sz="1800"/>
                  <a:t>pohon </a:t>
                </a:r>
                <a:r>
                  <a:rPr lang="en-US" sz="1800" smtClean="0"/>
                  <a:t>mahal saya </a:t>
                </a:r>
                <a:r>
                  <a:rPr lang="en-US" sz="1800"/>
                  <a:t>tahun lalu </a:t>
                </a:r>
                <a:endParaRPr lang="en-US" sz="1800" smtClean="0"/>
              </a:p>
              <a:p>
                <a:pPr lvl="1">
                  <a:lnSpc>
                    <a:spcPct val="100000"/>
                  </a:lnSpc>
                </a:pPr>
                <a:r>
                  <a:rPr lang="en-US" sz="1800" smtClean="0"/>
                  <a:t>Menjadi 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sz="1800" smtClean="0"/>
              </a:p>
              <a:p>
                <a:pPr marL="419100" indent="-34290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/>
                  <a:t>Semua pohon buah saya ada dikebun </a:t>
                </a:r>
                <a:endParaRPr lang="en-US" sz="1800" smtClean="0"/>
              </a:p>
              <a:p>
                <a:pPr lvl="1">
                  <a:lnSpc>
                    <a:spcPct val="100000"/>
                  </a:lnSpc>
                </a:pPr>
                <a:r>
                  <a:rPr lang="en-US" sz="1800" smtClean="0"/>
                  <a:t>Menjadi 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sz="1800" smtClean="0"/>
              </a:p>
              <a:p>
                <a:pPr marL="419100" indent="-34290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/>
                  <a:t>Tidak </a:t>
                </a:r>
                <a:r>
                  <a:rPr lang="en-US" sz="1800" smtClean="0"/>
                  <a:t>ada </a:t>
                </a:r>
                <a:r>
                  <a:rPr lang="en-US" sz="1800"/>
                  <a:t>pohon dikebun yang ditanam tahun </a:t>
                </a:r>
                <a:r>
                  <a:rPr lang="en-US" sz="1800" smtClean="0"/>
                  <a:t>lalu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800"/>
                  <a:t>Menjadi 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sz="1800"/>
              </a:p>
            </p:txBody>
          </p:sp>
        </mc:Choice>
        <mc:Fallback xmlns="">
          <p:sp>
            <p:nvSpPr>
              <p:cNvPr id="7" name="Tex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49600" y="971037"/>
                <a:ext cx="7497000" cy="2946300"/>
              </a:xfrm>
              <a:blipFill rotWithShape="0">
                <a:blip r:embed="rId2"/>
                <a:stretch>
                  <a:fillRect l="-244" t="-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79877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Pembuktian dengan aturan inferensi (</a:t>
            </a:r>
            <a:r>
              <a:rPr lang="en-US" b="0" smtClean="0"/>
              <a:t>pernyataan 1</a:t>
            </a:r>
            <a:r>
              <a:rPr lang="en-US" smtClean="0"/>
              <a:t>)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80229" y="910975"/>
                <a:ext cx="7497000" cy="2946300"/>
              </a:xfrm>
            </p:spPr>
            <p:txBody>
              <a:bodyPr/>
              <a:lstStyle/>
              <a:p>
                <a:pPr marL="76200" indent="0">
                  <a:lnSpc>
                    <a:spcPct val="100000"/>
                  </a:lnSpc>
                  <a:buNone/>
                </a:pPr>
                <a:r>
                  <a:rPr lang="en-US" sz="1800" b="1" smtClean="0"/>
                  <a:t>Semua pohon buah ditanam </a:t>
                </a:r>
                <a:r>
                  <a:rPr lang="en-US" sz="1800" b="1"/>
                  <a:t>tahun </a:t>
                </a:r>
                <a:r>
                  <a:rPr lang="en-US" sz="1800" b="1" smtClean="0"/>
                  <a:t>lalu </a:t>
                </a:r>
              </a:p>
              <a:p>
                <a:pPr marL="533400" lvl="1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mtClean="0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 smtClean="0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 smtClean="0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 smtClean="0"/>
              </a:p>
              <a:p>
                <a:pPr marL="533400" lvl="1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→~</m:t>
                        </m:r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smtClean="0"/>
                  <a:t> menyatakan Semua pohon buah tidak ditanam tahun lalu. Jadi pernyataan 1 salah</a:t>
                </a:r>
                <a:endParaRPr lang="en-US" sz="1800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 smtClean="0"/>
              </a:p>
              <a:p>
                <a:pPr marL="533400" lvl="1" indent="0">
                  <a:lnSpc>
                    <a:spcPct val="100000"/>
                  </a:lnSpc>
                  <a:buNone/>
                </a:pPr>
                <a:endParaRPr lang="en-US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0229" y="910975"/>
                <a:ext cx="7497000" cy="2946300"/>
              </a:xfrm>
              <a:blipFill rotWithShape="0">
                <a:blip r:embed="rId2"/>
                <a:stretch>
                  <a:fillRect b="-25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9275140"/>
                  </p:ext>
                </p:extLst>
              </p:nvPr>
            </p:nvGraphicFramePr>
            <p:xfrm>
              <a:off x="1404256" y="1824164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1001487"/>
                    <a:gridCol w="3062513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Predikat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Alasan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Kontrapositif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𝐶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1 dan 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9275140"/>
                  </p:ext>
                </p:extLst>
              </p:nvPr>
            </p:nvGraphicFramePr>
            <p:xfrm>
              <a:off x="1404256" y="1824164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1001487"/>
                    <a:gridCol w="3062513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Predikat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Alasan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604" t="-103279" r="-66600" b="-3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604" t="-203279" r="-66600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604" t="-303279" r="-66600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Kontrapositif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604" t="-403279" r="-66600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1 dan 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11608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Pembuktian dengan aturan inferensi (</a:t>
            </a:r>
            <a:r>
              <a:rPr lang="en-US" b="0"/>
              <a:t>pernyataan </a:t>
            </a:r>
            <a:r>
              <a:rPr lang="en-US" b="0" smtClean="0"/>
              <a:t>2</a:t>
            </a:r>
            <a:r>
              <a:rPr lang="en-US" smtClean="0"/>
              <a:t>)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549600" y="910975"/>
                <a:ext cx="7497000" cy="2946300"/>
              </a:xfrm>
            </p:spPr>
            <p:txBody>
              <a:bodyPr/>
              <a:lstStyle/>
              <a:p>
                <a:pPr marL="76200" indent="0">
                  <a:buNone/>
                </a:pPr>
                <a:r>
                  <a:rPr lang="en-US" sz="1800" b="1" smtClean="0"/>
                  <a:t>Tidak ada pohon mahal </a:t>
                </a:r>
                <a:r>
                  <a:rPr lang="en-US" sz="1800" b="1"/>
                  <a:t>di </a:t>
                </a:r>
                <a:r>
                  <a:rPr lang="en-US" sz="1800" b="1" smtClean="0"/>
                  <a:t>kebun </a:t>
                </a:r>
                <a:r>
                  <a:rPr lang="en-US" sz="1800" smtClean="0"/>
                  <a:t>dapat ditulis</a:t>
                </a:r>
              </a:p>
              <a:p>
                <a:pPr marL="76200" indent="0">
                  <a:buNone/>
                </a:pPr>
                <a:r>
                  <a:rPr lang="en-US" sz="1800" b="1" smtClean="0"/>
                  <a:t>Semua </a:t>
                </a:r>
                <a:r>
                  <a:rPr lang="en-US" sz="1800" b="1" smtClean="0"/>
                  <a:t>pohon mahal tidak ada di kebun</a:t>
                </a:r>
                <a:r>
                  <a:rPr lang="en-US" sz="1800" smtClean="0"/>
                  <a:t> </a:t>
                </a:r>
                <a:endParaRPr lang="en-US" sz="1800" smtClean="0"/>
              </a:p>
              <a:p>
                <a:pPr marL="7620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∀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→~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000" smtClean="0"/>
              </a:p>
              <a:p>
                <a:pPr marL="76200" indent="0">
                  <a:buNone/>
                </a:pPr>
                <a:endParaRPr lang="en-US" sz="2000" smtClean="0"/>
              </a:p>
              <a:p>
                <a:pPr marL="76200" indent="0">
                  <a:buNone/>
                </a:pPr>
                <a:endParaRPr lang="en-US" sz="2000" smtClean="0"/>
              </a:p>
              <a:p>
                <a:pPr marL="76200" indent="0">
                  <a:buNone/>
                </a:pPr>
                <a:endParaRPr lang="en-US" sz="2000"/>
              </a:p>
              <a:p>
                <a:pPr marL="76200" indent="0">
                  <a:buNone/>
                </a:pPr>
                <a:endParaRPr lang="en-US" sz="2000" smtClean="0"/>
              </a:p>
              <a:p>
                <a:pPr marL="76200" indent="0">
                  <a:buNone/>
                </a:pPr>
                <a:r>
                  <a:rPr lang="en-US" sz="1800" smtClean="0"/>
                  <a:t>Hasilnya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→~</m:t>
                        </m:r>
                        <m:r>
                          <a:rPr lang="en-US" sz="1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smtClean="0"/>
                  <a:t> menyatakan “tidak ada pohon mahal di kebun” jadi pernyataan 2 benar</a:t>
                </a:r>
                <a:endParaRPr lang="en-US" sz="1800"/>
              </a:p>
              <a:p>
                <a:pPr marL="76200" indent="0">
                  <a:buNone/>
                </a:pPr>
                <a:endParaRPr lang="en-US" sz="2000"/>
              </a:p>
              <a:p>
                <a:endParaRPr lang="en-US" sz="2000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49600" y="910975"/>
                <a:ext cx="7497000" cy="2946300"/>
              </a:xfrm>
              <a:blipFill rotWithShape="0">
                <a:blip r:embed="rId2"/>
                <a:stretch>
                  <a:fillRect b="-301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9451401"/>
                  </p:ext>
                </p:extLst>
              </p:nvPr>
            </p:nvGraphicFramePr>
            <p:xfrm>
              <a:off x="1349827" y="2373915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1001487"/>
                    <a:gridCol w="3062513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Predikat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Alasan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4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∀</m:t>
                                    </m:r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d>
                                  <m:dPr>
                                    <m:ctrlP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en-US" sz="1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→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~</m:t>
                                    </m:r>
                                    <m:r>
                                      <a:rPr lang="en-US" sz="14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  <m:d>
                                      <m:dPr>
                                        <m:ctrlP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</m:d>
                              </m:oMath>
                            </m:oMathPara>
                          </a14:m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1,2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9451401"/>
                  </p:ext>
                </p:extLst>
              </p:nvPr>
            </p:nvGraphicFramePr>
            <p:xfrm>
              <a:off x="1349827" y="2373915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{68D230F3-CF80-4859-8CE7-A43EE81993B5}</a:tableStyleId>
                  </a:tblPr>
                  <a:tblGrid>
                    <a:gridCol w="1001487"/>
                    <a:gridCol w="3062513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Predikat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Alasan 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1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604" t="-101639" r="-66600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604" t="-201639" r="-66600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Premis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2604" t="-301639" r="-66600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mtClean="0">
                              <a:solidFill>
                                <a:schemeClr val="bg1"/>
                              </a:solidFill>
                            </a:rPr>
                            <a:t>langkah</a:t>
                          </a:r>
                          <a:r>
                            <a:rPr lang="en-US" baseline="0" smtClean="0">
                              <a:solidFill>
                                <a:schemeClr val="bg1"/>
                              </a:solidFill>
                            </a:rPr>
                            <a:t> 1,2</a:t>
                          </a:r>
                          <a:endParaRPr lang="en-US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46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erte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466</Words>
  <Application>Microsoft Office PowerPoint</Application>
  <PresentationFormat>On-screen Show (16:9)</PresentationFormat>
  <Paragraphs>208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Ebrima</vt:lpstr>
      <vt:lpstr>Encode Sans</vt:lpstr>
      <vt:lpstr>Encode Sans ExtraLight</vt:lpstr>
      <vt:lpstr>Arial</vt:lpstr>
      <vt:lpstr>Cambria Math</vt:lpstr>
      <vt:lpstr>Laertes template</vt:lpstr>
      <vt:lpstr>Pembuktian Logika Predikat (Himpunan &amp; aturan)</vt:lpstr>
      <vt:lpstr>Ilustrasi </vt:lpstr>
      <vt:lpstr>PowerPoint Presentation</vt:lpstr>
      <vt:lpstr>Contoh </vt:lpstr>
      <vt:lpstr>Bukti:</vt:lpstr>
      <vt:lpstr>Contoh </vt:lpstr>
      <vt:lpstr>Premis </vt:lpstr>
      <vt:lpstr>Pembuktian dengan aturan inferensi (pernyataan 1)</vt:lpstr>
      <vt:lpstr>Pembuktian dengan aturan inferensi (pernyataan 2)</vt:lpstr>
      <vt:lpstr>Pembuktian dengan aturan inferensi (pernyataan 3)</vt:lpstr>
      <vt:lpstr>Solusi dengan himpunan</vt:lpstr>
      <vt:lpstr>Solusi </vt:lpstr>
      <vt:lpstr>Latihan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Himpunan dalam Logika Predikat</dc:title>
  <dc:creator>indi widi</dc:creator>
  <cp:lastModifiedBy>indi widi</cp:lastModifiedBy>
  <cp:revision>21</cp:revision>
  <dcterms:modified xsi:type="dcterms:W3CDTF">2018-07-09T02:46:21Z</dcterms:modified>
</cp:coreProperties>
</file>