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4"/>
  </p:sldMasterIdLst>
  <p:notesMasterIdLst>
    <p:notesMasterId r:id="rId19"/>
  </p:notesMasterIdLst>
  <p:handoutMasterIdLst>
    <p:handoutMasterId r:id="rId20"/>
  </p:handoutMasterIdLst>
  <p:sldIdLst>
    <p:sldId id="256" r:id="rId5"/>
    <p:sldId id="285" r:id="rId6"/>
    <p:sldId id="257" r:id="rId7"/>
    <p:sldId id="258" r:id="rId8"/>
    <p:sldId id="284" r:id="rId9"/>
    <p:sldId id="259" r:id="rId10"/>
    <p:sldId id="260" r:id="rId11"/>
    <p:sldId id="261" r:id="rId12"/>
    <p:sldId id="262" r:id="rId13"/>
    <p:sldId id="282" r:id="rId14"/>
    <p:sldId id="267" r:id="rId15"/>
    <p:sldId id="263" r:id="rId16"/>
    <p:sldId id="265" r:id="rId17"/>
    <p:sldId id="283" r:id="rId18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9" pos="3839" userDrawn="1">
          <p15:clr>
            <a:srgbClr val="A4A3A4"/>
          </p15:clr>
        </p15:guide>
        <p15:guide id="10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 showGuides="1">
      <p:cViewPr varScale="1">
        <p:scale>
          <a:sx n="71" d="100"/>
          <a:sy n="71" d="100"/>
        </p:scale>
        <p:origin x="618" y="60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5.wmf"/><Relationship Id="rId4" Type="http://schemas.openxmlformats.org/officeDocument/2006/relationships/image" Target="../media/image3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3C59C-4E16-4A64-A766-34DB213E11B3}" type="datetimeFigureOut">
              <a:rPr lang="en-US">
                <a:solidFill>
                  <a:schemeClr val="tx2"/>
                </a:solidFill>
              </a:rPr>
              <a:t>7/10/2018</a:t>
            </a:fld>
            <a:endParaRPr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77566-CD65-4859-9FA1-43956DC85B8C}" type="slidenum">
              <a:rPr>
                <a:solidFill>
                  <a:schemeClr val="tx2"/>
                </a:solidFill>
              </a:rPr>
              <a:t>‹#›</a:t>
            </a:fld>
            <a:endParaRPr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98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95CF31C-F757-429C-A789-86504F04C3BE}" type="datetimeFigureOut">
              <a:rPr lang="en-US"/>
              <a:pPr/>
              <a:t>7/10/2018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8796F01-7154-41E0-B48B-A6921757531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07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30657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178867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707215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74096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29464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51265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4452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8273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03764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688619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734639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16743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BC0F-6182-4B34-8B44-980A4DF72A88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7AD1-375A-4289-9D02-98A684D2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3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B6C2-1084-4AED-A74A-DF028B0094EA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4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B6C2-1084-4AED-A74A-DF028B0094EA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89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30F4-0B4E-4E4B-BC36-C30CD13F4E17}" type="datetimeFigureOut">
              <a:rPr lang="en-US" smtClean="0"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56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BC0F-6182-4B34-8B44-980A4DF72A88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7AD1-375A-4289-9D02-98A684D2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97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45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18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52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6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F754-515F-40B9-8D24-D54D5825B3D0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40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F754-515F-40B9-8D24-D54D5825B3D0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6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204D1-F9BD-4643-8480-6EA41EB484F1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7DED6-D4C7-42EE-AB49-D2E39E64FD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9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4.png"/><Relationship Id="rId11" Type="http://schemas.openxmlformats.org/officeDocument/2006/relationships/oleObject" Target="../embeddings/oleObject29.bin"/><Relationship Id="rId5" Type="http://schemas.openxmlformats.org/officeDocument/2006/relationships/image" Target="../media/image30.wmf"/><Relationship Id="rId10" Type="http://schemas.openxmlformats.org/officeDocument/2006/relationships/image" Target="../media/image32.wmf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2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7.wmf"/><Relationship Id="rId5" Type="http://schemas.openxmlformats.org/officeDocument/2006/relationships/image" Target="../media/image35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4.bin"/><Relationship Id="rId9" Type="http://schemas.openxmlformats.org/officeDocument/2006/relationships/image" Target="../media/image4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3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2.wmf"/><Relationship Id="rId18" Type="http://schemas.openxmlformats.org/officeDocument/2006/relationships/oleObject" Target="../embeddings/oleObject15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png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12.bin"/><Relationship Id="rId19" Type="http://schemas.openxmlformats.org/officeDocument/2006/relationships/image" Target="../media/image14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0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image" Target="../media/image23.png"/><Relationship Id="rId10" Type="http://schemas.openxmlformats.org/officeDocument/2006/relationships/image" Target="../media/image19.wmf"/><Relationship Id="rId4" Type="http://schemas.openxmlformats.org/officeDocument/2006/relationships/image" Target="../media/image22.png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6.wmf"/><Relationship Id="rId4" Type="http://schemas.openxmlformats.org/officeDocument/2006/relationships/image" Target="../media/image28.png"/><Relationship Id="rId9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70312" y="3048000"/>
            <a:ext cx="8153400" cy="1752599"/>
          </a:xfrm>
        </p:spPr>
        <p:txBody>
          <a:bodyPr>
            <a:normAutofit/>
          </a:bodyPr>
          <a:lstStyle/>
          <a:p>
            <a:r>
              <a:rPr lang="id-ID" dirty="0">
                <a:solidFill>
                  <a:srgbClr val="002060"/>
                </a:solidFill>
              </a:rPr>
              <a:t>INTEGRASI NUMERIK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46612" y="5006976"/>
            <a:ext cx="6400800" cy="1752600"/>
          </a:xfrm>
        </p:spPr>
        <p:txBody>
          <a:bodyPr/>
          <a:lstStyle/>
          <a:p>
            <a:r>
              <a:rPr lang="id-ID" dirty="0">
                <a:solidFill>
                  <a:srgbClr val="002060"/>
                </a:solidFill>
              </a:rPr>
              <a:t>Metode Empat Persegi Panjang, Trapesium, Titik Tengah</a:t>
            </a:r>
          </a:p>
        </p:txBody>
      </p:sp>
    </p:spTree>
    <p:extLst>
      <p:ext uri="{BB962C8B-B14F-4D97-AF65-F5344CB8AC3E}">
        <p14:creationId xmlns:p14="http://schemas.microsoft.com/office/powerpoint/2010/main" val="1285175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Latihan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2" y="1600200"/>
            <a:ext cx="9829800" cy="1904999"/>
          </a:xfrm>
        </p:spPr>
        <p:txBody>
          <a:bodyPr>
            <a:normAutofit/>
          </a:bodyPr>
          <a:lstStyle/>
          <a:p>
            <a:r>
              <a:rPr lang="id-ID" dirty="0"/>
              <a:t>Gunakan Kaidah Trapesium dan Kaidah Titik Tengah untuk menghitung integral</a:t>
            </a:r>
          </a:p>
          <a:p>
            <a:r>
              <a:rPr lang="id-ID" dirty="0"/>
              <a:t>Untuk a = 0 dan b = 0.8 dengan n = 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048279"/>
              </p:ext>
            </p:extLst>
          </p:nvPr>
        </p:nvGraphicFramePr>
        <p:xfrm>
          <a:off x="2877964" y="3714944"/>
          <a:ext cx="6096000" cy="74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1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0.8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f(x)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....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....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74380" y="4767003"/>
            <a:ext cx="6199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Hitunglah galat eksaknya</a:t>
            </a: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5135707"/>
              </p:ext>
            </p:extLst>
          </p:nvPr>
        </p:nvGraphicFramePr>
        <p:xfrm>
          <a:off x="2566021" y="3001962"/>
          <a:ext cx="6719887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4" imgW="3047760" imgH="228600" progId="Equation.DSMT4">
                  <p:embed/>
                </p:oleObj>
              </mc:Choice>
              <mc:Fallback>
                <p:oleObj name="Equation" r:id="rId4" imgW="3047760" imgH="228600" progId="Equation.DSMT4">
                  <p:embed/>
                  <p:pic>
                    <p:nvPicPr>
                      <p:cNvPr id="717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6021" y="3001962"/>
                        <a:ext cx="6719887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5374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2" y="29614"/>
            <a:ext cx="10157354" cy="1397000"/>
          </a:xfrm>
        </p:spPr>
        <p:txBody>
          <a:bodyPr/>
          <a:lstStyle/>
          <a:p>
            <a:r>
              <a:rPr lang="id-ID" dirty="0"/>
              <a:t>Galat Kaidah Trapesium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528" y="1570111"/>
            <a:ext cx="8472083" cy="846857"/>
          </a:xfrm>
        </p:spPr>
        <p:txBody>
          <a:bodyPr/>
          <a:lstStyle/>
          <a:p>
            <a:r>
              <a:rPr lang="id-ID" dirty="0"/>
              <a:t>Untuk satu buah strip trapesium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7900624"/>
              </p:ext>
            </p:extLst>
          </p:nvPr>
        </p:nvGraphicFramePr>
        <p:xfrm>
          <a:off x="6048948" y="1423692"/>
          <a:ext cx="2798733" cy="82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4" name="Equation" r:id="rId4" imgW="1587240" imgH="469800" progId="Equation.DSMT4">
                  <p:embed/>
                </p:oleObj>
              </mc:Choice>
              <mc:Fallback>
                <p:oleObj name="Equation" r:id="rId4" imgW="1587240" imgH="4698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948" y="1423692"/>
                        <a:ext cx="2798733" cy="828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57989" y="2147665"/>
            <a:ext cx="273630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1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4770905"/>
              </p:ext>
            </p:extLst>
          </p:nvPr>
        </p:nvGraphicFramePr>
        <p:xfrm>
          <a:off x="7161212" y="5029200"/>
          <a:ext cx="3372939" cy="792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5" name="Equation" r:id="rId7" imgW="1676160" imgH="393480" progId="Equation.DSMT4">
                  <p:embed/>
                </p:oleObj>
              </mc:Choice>
              <mc:Fallback>
                <p:oleObj name="Equation" r:id="rId7" imgW="1676160" imgH="393480" progId="Equation.DSMT4">
                  <p:embed/>
                  <p:pic>
                    <p:nvPicPr>
                      <p:cNvPr id="614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1212" y="5029200"/>
                        <a:ext cx="3372939" cy="79216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3790157" y="2204865"/>
            <a:ext cx="73516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/>
              <a:t>f(x) diuraikan dengan Deret Taylor disekitar x</a:t>
            </a:r>
            <a:r>
              <a:rPr lang="id-ID" sz="1600" dirty="0"/>
              <a:t>0</a:t>
            </a:r>
            <a:r>
              <a:rPr lang="id-ID" dirty="0"/>
              <a:t>=0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861507"/>
              </p:ext>
            </p:extLst>
          </p:nvPr>
        </p:nvGraphicFramePr>
        <p:xfrm>
          <a:off x="5086301" y="2564904"/>
          <a:ext cx="4513311" cy="802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6" name="Equation" r:id="rId9" imgW="2070000" imgH="368280" progId="Equation.DSMT4">
                  <p:embed/>
                </p:oleObj>
              </mc:Choice>
              <mc:Fallback>
                <p:oleObj name="Equation" r:id="rId9" imgW="2070000" imgH="3682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6301" y="2564904"/>
                        <a:ext cx="4513311" cy="80298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3884612" y="3657600"/>
            <a:ext cx="74655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/>
              <a:t>f(x</a:t>
            </a:r>
            <a:r>
              <a:rPr lang="id-ID" sz="1600" dirty="0"/>
              <a:t>1</a:t>
            </a:r>
            <a:r>
              <a:rPr lang="id-ID" dirty="0"/>
              <a:t>) diuraikan dengan Deret Taylor disekitar x</a:t>
            </a:r>
            <a:r>
              <a:rPr lang="id-ID" sz="1600" dirty="0"/>
              <a:t>0</a:t>
            </a:r>
            <a:r>
              <a:rPr lang="id-ID" dirty="0"/>
              <a:t>=0 </a:t>
            </a:r>
          </a:p>
        </p:txBody>
      </p:sp>
      <p:graphicFrame>
        <p:nvGraphicFramePr>
          <p:cNvPr id="358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4995021"/>
              </p:ext>
            </p:extLst>
          </p:nvPr>
        </p:nvGraphicFramePr>
        <p:xfrm>
          <a:off x="5057774" y="4043310"/>
          <a:ext cx="4770437" cy="833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" name="Equation" r:id="rId11" imgW="2108160" imgH="368280" progId="Equation.DSMT4">
                  <p:embed/>
                </p:oleObj>
              </mc:Choice>
              <mc:Fallback>
                <p:oleObj name="Equation" r:id="rId11" imgW="2108160" imgH="368280" progId="Equation.DSMT4">
                  <p:embed/>
                  <p:pic>
                    <p:nvPicPr>
                      <p:cNvPr id="3584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7774" y="4043310"/>
                        <a:ext cx="4770437" cy="83349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3825693" y="5177135"/>
            <a:ext cx="33650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/>
              <a:t>Sehingga diperoleh : </a:t>
            </a:r>
          </a:p>
        </p:txBody>
      </p:sp>
    </p:spTree>
    <p:extLst>
      <p:ext uri="{BB962C8B-B14F-4D97-AF65-F5344CB8AC3E}">
        <p14:creationId xmlns:p14="http://schemas.microsoft.com/office/powerpoint/2010/main" val="355127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10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Galat Kaidah Trapesium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966888"/>
            <a:ext cx="10668000" cy="3671912"/>
          </a:xfrm>
        </p:spPr>
        <p:txBody>
          <a:bodyPr>
            <a:normAutofit/>
          </a:bodyPr>
          <a:lstStyle/>
          <a:p>
            <a:r>
              <a:rPr lang="id-ID" dirty="0"/>
              <a:t>Untuk satu buah strip trapesium </a:t>
            </a:r>
          </a:p>
          <a:p>
            <a:endParaRPr lang="id-ID" dirty="0"/>
          </a:p>
          <a:p>
            <a:endParaRPr lang="id-ID" dirty="0"/>
          </a:p>
          <a:p>
            <a:r>
              <a:rPr lang="id-ID" dirty="0"/>
              <a:t>Maka galat total 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989155"/>
              </p:ext>
            </p:extLst>
          </p:nvPr>
        </p:nvGraphicFramePr>
        <p:xfrm>
          <a:off x="5950396" y="4766196"/>
          <a:ext cx="4469366" cy="948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8" name="Equation" r:id="rId4" imgW="1854000" imgH="393480" progId="Equation.DSMT4">
                  <p:embed/>
                </p:oleObj>
              </mc:Choice>
              <mc:Fallback>
                <p:oleObj name="Equation" r:id="rId4" imgW="1854000" imgH="393480" progId="Equation.DSMT4">
                  <p:embed/>
                  <p:pic>
                    <p:nvPicPr>
                      <p:cNvPr id="614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0396" y="4766196"/>
                        <a:ext cx="4469366" cy="9488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6363564"/>
              </p:ext>
            </p:extLst>
          </p:nvPr>
        </p:nvGraphicFramePr>
        <p:xfrm>
          <a:off x="4294213" y="2412504"/>
          <a:ext cx="3679231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" name="Equation" r:id="rId6" imgW="1676160" imgH="393480" progId="Equation.DSMT4">
                  <p:embed/>
                </p:oleObj>
              </mc:Choice>
              <mc:Fallback>
                <p:oleObj name="Equation" r:id="rId6" imgW="1676160" imgH="393480" progId="Equation.DSMT4">
                  <p:embed/>
                  <p:pic>
                    <p:nvPicPr>
                      <p:cNvPr id="615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4213" y="2412504"/>
                        <a:ext cx="3679231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1286324"/>
              </p:ext>
            </p:extLst>
          </p:nvPr>
        </p:nvGraphicFramePr>
        <p:xfrm>
          <a:off x="4341812" y="3556000"/>
          <a:ext cx="39592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" name="Equation" r:id="rId8" imgW="1803240" imgH="393480" progId="Equation.DSMT4">
                  <p:embed/>
                </p:oleObj>
              </mc:Choice>
              <mc:Fallback>
                <p:oleObj name="Equation" r:id="rId8" imgW="1803240" imgH="393480" progId="Equation.DSMT4">
                  <p:embed/>
                  <p:pic>
                    <p:nvPicPr>
                      <p:cNvPr id="615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1812" y="3556000"/>
                        <a:ext cx="3959225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2507752"/>
              </p:ext>
            </p:extLst>
          </p:nvPr>
        </p:nvGraphicFramePr>
        <p:xfrm>
          <a:off x="1827212" y="4851400"/>
          <a:ext cx="34575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1" name="Equation" r:id="rId10" imgW="1574640" imgH="393480" progId="Equation.DSMT4">
                  <p:embed/>
                </p:oleObj>
              </mc:Choice>
              <mc:Fallback>
                <p:oleObj name="Equation" r:id="rId10" imgW="1574640" imgH="393480" progId="Equation.DSMT4">
                  <p:embed/>
                  <p:pic>
                    <p:nvPicPr>
                      <p:cNvPr id="615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7212" y="4851400"/>
                        <a:ext cx="3457575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461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Galat Kaidah Titik Tengah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308" y="1789584"/>
            <a:ext cx="10768303" cy="5068416"/>
          </a:xfrm>
        </p:spPr>
        <p:txBody>
          <a:bodyPr/>
          <a:lstStyle/>
          <a:p>
            <a:r>
              <a:rPr lang="id-ID" dirty="0"/>
              <a:t>Untuk satu buah strip</a:t>
            </a:r>
            <a:endParaRPr lang="en-US" dirty="0"/>
          </a:p>
          <a:p>
            <a:pPr marL="0" indent="0">
              <a:buNone/>
            </a:pPr>
            <a:endParaRPr lang="id-ID" dirty="0"/>
          </a:p>
          <a:p>
            <a:r>
              <a:rPr lang="id-ID" dirty="0"/>
              <a:t>Diperoleh </a:t>
            </a:r>
          </a:p>
          <a:p>
            <a:endParaRPr lang="en-US" dirty="0"/>
          </a:p>
          <a:p>
            <a:r>
              <a:rPr lang="id-ID" dirty="0"/>
              <a:t>Galat total untuk kaidah titik tengah pada interval a dan b adalah 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3054988"/>
              </p:ext>
            </p:extLst>
          </p:nvPr>
        </p:nvGraphicFramePr>
        <p:xfrm>
          <a:off x="4740823" y="1524000"/>
          <a:ext cx="3313918" cy="111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6" name="Equation" r:id="rId4" imgW="1396800" imgH="469800" progId="Equation.DSMT4">
                  <p:embed/>
                </p:oleObj>
              </mc:Choice>
              <mc:Fallback>
                <p:oleObj name="Equation" r:id="rId4" imgW="1396800" imgH="469800" progId="Equation.DSMT4">
                  <p:embed/>
                  <p:pic>
                    <p:nvPicPr>
                      <p:cNvPr id="819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0823" y="1524000"/>
                        <a:ext cx="3313918" cy="11161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87299"/>
              </p:ext>
            </p:extLst>
          </p:nvPr>
        </p:nvGraphicFramePr>
        <p:xfrm>
          <a:off x="4219903" y="4734321"/>
          <a:ext cx="4498975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7" name="Equation" r:id="rId6" imgW="1866600" imgH="419040" progId="Equation.DSMT4">
                  <p:embed/>
                </p:oleObj>
              </mc:Choice>
              <mc:Fallback>
                <p:oleObj name="Equation" r:id="rId6" imgW="1866600" imgH="419040" progId="Equation.DSMT4">
                  <p:embed/>
                  <p:pic>
                    <p:nvPicPr>
                      <p:cNvPr id="819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9903" y="4734321"/>
                        <a:ext cx="4498975" cy="10112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9427318"/>
              </p:ext>
            </p:extLst>
          </p:nvPr>
        </p:nvGraphicFramePr>
        <p:xfrm>
          <a:off x="3224436" y="2697858"/>
          <a:ext cx="3919531" cy="111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8" name="Equation" r:id="rId8" imgW="1473120" imgH="419040" progId="Equation.DSMT4">
                  <p:embed/>
                </p:oleObj>
              </mc:Choice>
              <mc:Fallback>
                <p:oleObj name="Equation" r:id="rId8" imgW="1473120" imgH="419040" progId="Equation.DSMT4">
                  <p:embed/>
                  <p:pic>
                    <p:nvPicPr>
                      <p:cNvPr id="819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4436" y="2697858"/>
                        <a:ext cx="3919531" cy="11161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769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Latihan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1536" y="1602915"/>
            <a:ext cx="10886476" cy="2100359"/>
          </a:xfrm>
        </p:spPr>
        <p:txBody>
          <a:bodyPr>
            <a:normAutofit/>
          </a:bodyPr>
          <a:lstStyle/>
          <a:p>
            <a:r>
              <a:rPr lang="id-ID" dirty="0"/>
              <a:t>Taksirlah galat dari Kaidah Trapesium dan Kaidah Titik Tengah</a:t>
            </a:r>
          </a:p>
          <a:p>
            <a:r>
              <a:rPr lang="id-ID" dirty="0"/>
              <a:t>Untuk a = 0 dan b = 0.8 dengan n = 4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090966"/>
              </p:ext>
            </p:extLst>
          </p:nvPr>
        </p:nvGraphicFramePr>
        <p:xfrm>
          <a:off x="2208212" y="2910644"/>
          <a:ext cx="7927414" cy="594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Equation" r:id="rId4" imgW="3047760" imgH="228600" progId="Equation.DSMT4">
                  <p:embed/>
                </p:oleObj>
              </mc:Choice>
              <mc:Fallback>
                <p:oleObj name="Equation" r:id="rId4" imgW="3047760" imgH="2286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2" y="2910644"/>
                        <a:ext cx="7927414" cy="59455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435038"/>
              </p:ext>
            </p:extLst>
          </p:nvPr>
        </p:nvGraphicFramePr>
        <p:xfrm>
          <a:off x="2970212" y="3703275"/>
          <a:ext cx="6096000" cy="74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1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0.8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f(x)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....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....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95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FD4A2F-FE0A-4D9A-B858-E0FF01411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42424C1-F770-4224-BAD8-D6E699C8A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id-ID" sz="3200" smtClean="0"/>
              <a:t>Menjelaskan </a:t>
            </a:r>
            <a:r>
              <a:rPr lang="id-ID" sz="3200" dirty="0"/>
              <a:t>konsep perhitungan numerik untuk menghitung integral.</a:t>
            </a:r>
          </a:p>
          <a:p>
            <a:pPr marL="514350" indent="-514350">
              <a:buFont typeface="+mj-lt"/>
              <a:buAutoNum type="alphaLcPeriod"/>
            </a:pPr>
            <a:r>
              <a:rPr lang="id-ID" sz="3200" smtClean="0"/>
              <a:t>Menggunakan </a:t>
            </a:r>
            <a:r>
              <a:rPr lang="id-ID" sz="3200" dirty="0"/>
              <a:t>metode Pias dan Newton Cotes untuk menghitung integral secara numerik</a:t>
            </a:r>
          </a:p>
          <a:p>
            <a:pPr marL="514350" indent="-514350">
              <a:buFont typeface="+mj-lt"/>
              <a:buAutoNum type="alphaLcPeriod"/>
            </a:pPr>
            <a:r>
              <a:rPr lang="id-ID" sz="3200" smtClean="0"/>
              <a:t>Menghitung </a:t>
            </a:r>
            <a:r>
              <a:rPr lang="id-ID" sz="3200" dirty="0"/>
              <a:t>galat dari penggunaan metode Pias dan Newton Cotes.</a:t>
            </a:r>
          </a:p>
          <a:p>
            <a:pPr marL="514350" indent="-514350">
              <a:buFont typeface="+mj-lt"/>
              <a:buAutoNum type="alphaLcPeriod"/>
            </a:pP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5404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Teorema Dasar Kalkulus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Integral Tentu</a:t>
            </a:r>
          </a:p>
          <a:p>
            <a:endParaRPr lang="id-ID" dirty="0"/>
          </a:p>
          <a:p>
            <a:r>
              <a:rPr lang="id-ID" dirty="0"/>
              <a:t>Teorema Dasar Kalkulus</a:t>
            </a:r>
          </a:p>
          <a:p>
            <a:pPr>
              <a:buNone/>
            </a:pPr>
            <a:r>
              <a:rPr lang="en-US" dirty="0"/>
              <a:t>     </a:t>
            </a:r>
            <a:r>
              <a:rPr lang="en-US" err="1"/>
              <a:t>Jika</a:t>
            </a:r>
            <a:r>
              <a:rPr lang="en-US"/>
              <a:t>                      </a:t>
            </a:r>
            <a:r>
              <a:rPr lang="en-US" smtClean="0"/>
              <a:t>  dan </a:t>
            </a:r>
            <a:r>
              <a:rPr lang="id-ID" dirty="0"/>
              <a:t>F(x) fungsi kontinu</a:t>
            </a:r>
            <a:r>
              <a:rPr lang="en-US" dirty="0"/>
              <a:t> </a:t>
            </a:r>
            <a:r>
              <a:rPr lang="en-US" dirty="0" err="1"/>
              <a:t>maka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158308" y="1484784"/>
          <a:ext cx="1728192" cy="1014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Equation" r:id="rId4" imgW="799920" imgH="469800" progId="Equation.DSMT4">
                  <p:embed/>
                </p:oleObj>
              </mc:Choice>
              <mc:Fallback>
                <p:oleObj name="Equation" r:id="rId4" imgW="799920" imgH="4698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8308" y="1484784"/>
                        <a:ext cx="1728192" cy="10149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9446105"/>
              </p:ext>
            </p:extLst>
          </p:nvPr>
        </p:nvGraphicFramePr>
        <p:xfrm>
          <a:off x="3854673" y="4173459"/>
          <a:ext cx="4335462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Equation" r:id="rId6" imgW="2006280" imgH="469800" progId="Equation.DSMT4">
                  <p:embed/>
                </p:oleObj>
              </mc:Choice>
              <mc:Fallback>
                <p:oleObj name="Equation" r:id="rId6" imgW="2006280" imgH="469800" progId="Equation.DSMT4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4673" y="4173459"/>
                        <a:ext cx="4335462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0458671"/>
              </p:ext>
            </p:extLst>
          </p:nvPr>
        </p:nvGraphicFramePr>
        <p:xfrm>
          <a:off x="1903412" y="3352800"/>
          <a:ext cx="1782762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Equation" r:id="rId8" imgW="825480" imgH="203040" progId="Equation.DSMT4">
                  <p:embed/>
                </p:oleObj>
              </mc:Choice>
              <mc:Fallback>
                <p:oleObj name="Equation" r:id="rId8" imgW="825480" imgH="203040" progId="Equation.DSMT4">
                  <p:embed/>
                  <p:pic>
                    <p:nvPicPr>
                      <p:cNvPr id="10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3412" y="3352800"/>
                        <a:ext cx="1782762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6775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2" y="44624"/>
            <a:ext cx="8229600" cy="1143000"/>
          </a:xfrm>
        </p:spPr>
        <p:txBody>
          <a:bodyPr/>
          <a:lstStyle/>
          <a:p>
            <a:r>
              <a:rPr lang="id-ID" dirty="0"/>
              <a:t>Kebutuhan Integrasi Numerik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979612" y="1493837"/>
            <a:ext cx="9296400" cy="4525963"/>
          </a:xfrm>
        </p:spPr>
        <p:txBody>
          <a:bodyPr/>
          <a:lstStyle/>
          <a:p>
            <a:r>
              <a:rPr lang="id-ID" dirty="0"/>
              <a:t>Menghitung fungsi-fungsi berikut:</a:t>
            </a:r>
          </a:p>
          <a:p>
            <a:endParaRPr lang="id-ID" dirty="0"/>
          </a:p>
          <a:p>
            <a:endParaRPr lang="id-ID" dirty="0"/>
          </a:p>
          <a:p>
            <a:endParaRPr lang="en-US" dirty="0"/>
          </a:p>
          <a:p>
            <a:r>
              <a:rPr lang="id-ID" dirty="0"/>
              <a:t>Fungsi f(x)</a:t>
            </a:r>
            <a:r>
              <a:rPr lang="en-US"/>
              <a:t>=   </a:t>
            </a:r>
            <a:r>
              <a:rPr lang="id-ID"/>
              <a:t> </a:t>
            </a:r>
            <a:r>
              <a:rPr lang="en-US"/>
              <a:t>         </a:t>
            </a:r>
            <a:r>
              <a:rPr lang="en-US" smtClean="0"/>
              <a:t>  </a:t>
            </a:r>
            <a:r>
              <a:rPr lang="id-ID" smtClean="0"/>
              <a:t>ditabulasikan </a:t>
            </a:r>
            <a:r>
              <a:rPr lang="id-ID" dirty="0"/>
              <a:t>dalam sejumlah titik sbb:</a:t>
            </a:r>
          </a:p>
          <a:p>
            <a:pPr>
              <a:buNone/>
            </a:pPr>
            <a:r>
              <a:rPr lang="id-ID" dirty="0"/>
              <a:t>	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0033075"/>
              </p:ext>
            </p:extLst>
          </p:nvPr>
        </p:nvGraphicFramePr>
        <p:xfrm>
          <a:off x="6886500" y="1981200"/>
          <a:ext cx="2664296" cy="1005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Equation" r:id="rId4" imgW="1244520" imgH="469800" progId="Equation.DSMT4">
                  <p:embed/>
                </p:oleObj>
              </mc:Choice>
              <mc:Fallback>
                <p:oleObj name="Equation" r:id="rId4" imgW="1244520" imgH="4698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6500" y="1981200"/>
                        <a:ext cx="2664296" cy="10059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3339884"/>
              </p:ext>
            </p:extLst>
          </p:nvPr>
        </p:nvGraphicFramePr>
        <p:xfrm>
          <a:off x="2566021" y="2043112"/>
          <a:ext cx="1087437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Equation" r:id="rId6" imgW="507960" imgH="469800" progId="Equation.DSMT4">
                  <p:embed/>
                </p:oleObj>
              </mc:Choice>
              <mc:Fallback>
                <p:oleObj name="Equation" r:id="rId6" imgW="507960" imgH="469800" progId="Equation.DSMT4">
                  <p:embed/>
                  <p:pic>
                    <p:nvPicPr>
                      <p:cNvPr id="20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6021" y="2043112"/>
                        <a:ext cx="1087437" cy="1004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841358"/>
              </p:ext>
            </p:extLst>
          </p:nvPr>
        </p:nvGraphicFramePr>
        <p:xfrm>
          <a:off x="4037012" y="2043112"/>
          <a:ext cx="2419350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Equation" r:id="rId8" imgW="1130040" imgH="469800" progId="Equation.DSMT4">
                  <p:embed/>
                </p:oleObj>
              </mc:Choice>
              <mc:Fallback>
                <p:oleObj name="Equation" r:id="rId8" imgW="1130040" imgH="469800" progId="Equation.DSMT4">
                  <p:embed/>
                  <p:pic>
                    <p:nvPicPr>
                      <p:cNvPr id="20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7012" y="2043112"/>
                        <a:ext cx="2419350" cy="1004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DC5431F-23AD-4B6D-9B4B-8755BEF8CA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109122"/>
              </p:ext>
            </p:extLst>
          </p:nvPr>
        </p:nvGraphicFramePr>
        <p:xfrm>
          <a:off x="2464328" y="4724400"/>
          <a:ext cx="8125884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4314">
                  <a:extLst>
                    <a:ext uri="{9D8B030D-6E8A-4147-A177-3AD203B41FA5}">
                      <a16:colId xmlns="" xmlns:a16="http://schemas.microsoft.com/office/drawing/2014/main" val="1359142350"/>
                    </a:ext>
                  </a:extLst>
                </a:gridCol>
                <a:gridCol w="1354314">
                  <a:extLst>
                    <a:ext uri="{9D8B030D-6E8A-4147-A177-3AD203B41FA5}">
                      <a16:colId xmlns="" xmlns:a16="http://schemas.microsoft.com/office/drawing/2014/main" val="1531764658"/>
                    </a:ext>
                  </a:extLst>
                </a:gridCol>
                <a:gridCol w="1354314">
                  <a:extLst>
                    <a:ext uri="{9D8B030D-6E8A-4147-A177-3AD203B41FA5}">
                      <a16:colId xmlns="" xmlns:a16="http://schemas.microsoft.com/office/drawing/2014/main" val="1757183640"/>
                    </a:ext>
                  </a:extLst>
                </a:gridCol>
                <a:gridCol w="1354314">
                  <a:extLst>
                    <a:ext uri="{9D8B030D-6E8A-4147-A177-3AD203B41FA5}">
                      <a16:colId xmlns="" xmlns:a16="http://schemas.microsoft.com/office/drawing/2014/main" val="4035807987"/>
                    </a:ext>
                  </a:extLst>
                </a:gridCol>
                <a:gridCol w="1354314">
                  <a:extLst>
                    <a:ext uri="{9D8B030D-6E8A-4147-A177-3AD203B41FA5}">
                      <a16:colId xmlns="" xmlns:a16="http://schemas.microsoft.com/office/drawing/2014/main" val="3257850590"/>
                    </a:ext>
                  </a:extLst>
                </a:gridCol>
                <a:gridCol w="1354314">
                  <a:extLst>
                    <a:ext uri="{9D8B030D-6E8A-4147-A177-3AD203B41FA5}">
                      <a16:colId xmlns="" xmlns:a16="http://schemas.microsoft.com/office/drawing/2014/main" val="23171526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0.75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1.00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08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f(x)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/>
                        <a:t>1.0000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/>
                        <a:t>0.9394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/>
                        <a:t>0.7788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/>
                        <a:t>0.5698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/>
                        <a:t>0.3679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19018734"/>
                  </a:ext>
                </a:extLst>
              </a:tr>
            </a:tbl>
          </a:graphicData>
        </a:graphic>
      </p:graphicFrame>
      <p:graphicFrame>
        <p:nvGraphicFramePr>
          <p:cNvPr id="8" name="Object 3">
            <a:extLst>
              <a:ext uri="{FF2B5EF4-FFF2-40B4-BE49-F238E27FC236}">
                <a16:creationId xmlns="" xmlns:a16="http://schemas.microsoft.com/office/drawing/2014/main" id="{DD05A5BA-9517-489D-B65C-A878875591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178682"/>
              </p:ext>
            </p:extLst>
          </p:nvPr>
        </p:nvGraphicFramePr>
        <p:xfrm>
          <a:off x="4004048" y="3322837"/>
          <a:ext cx="1087437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Equation" r:id="rId10" imgW="507960" imgH="469800" progId="Equation.DSMT4">
                  <p:embed/>
                </p:oleObj>
              </mc:Choice>
              <mc:Fallback>
                <p:oleObj name="Equation" r:id="rId10" imgW="507960" imgH="469800" progId="Equation.DSMT4">
                  <p:embed/>
                  <p:pic>
                    <p:nvPicPr>
                      <p:cNvPr id="5" name="Object 3">
                        <a:extLst>
                          <a:ext uri="{FF2B5EF4-FFF2-40B4-BE49-F238E27FC236}">
                            <a16:creationId xmlns="" xmlns:a16="http://schemas.microsoft.com/office/drawing/2014/main" id="{E8F09A47-57AD-4670-8294-9F0799E188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4048" y="3322837"/>
                        <a:ext cx="1087437" cy="1004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130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F16E22-CBBD-4979-A00B-96219FF45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Plotting </a:t>
            </a:r>
            <a:r>
              <a:rPr lang="en-US" dirty="0" err="1"/>
              <a:t>fungsi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079E2606-DD97-4726-9D99-5D49E7485F9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085012" y="2057400"/>
                <a:ext cx="4347104" cy="3200400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luas</a:t>
                </a:r>
                <a:r>
                  <a:rPr lang="en-US" dirty="0"/>
                  <a:t> </a:t>
                </a:r>
                <a:r>
                  <a:rPr lang="en-US" dirty="0" err="1"/>
                  <a:t>daerah</a:t>
                </a:r>
                <a:r>
                  <a:rPr lang="en-US" dirty="0"/>
                  <a:t> yang </a:t>
                </a:r>
                <a:r>
                  <a:rPr lang="en-US" dirty="0" err="1"/>
                  <a:t>ada</a:t>
                </a:r>
                <a:r>
                  <a:rPr lang="en-US" dirty="0"/>
                  <a:t> </a:t>
                </a:r>
                <a:r>
                  <a:rPr lang="en-US" dirty="0" err="1"/>
                  <a:t>dibawah</a:t>
                </a:r>
                <a:r>
                  <a:rPr lang="en-US" dirty="0"/>
                  <a:t> </a:t>
                </a:r>
                <a:r>
                  <a:rPr lang="en-US" dirty="0" err="1"/>
                  <a:t>kurva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9E2606-DD97-4726-9D99-5D49E7485F9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085012" y="2057400"/>
                <a:ext cx="4347104" cy="3200400"/>
              </a:xfrm>
              <a:blipFill>
                <a:blip r:embed="rId3"/>
                <a:stretch>
                  <a:fillRect l="-1403" r="-84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BC265F6-3A38-4630-B2A3-B324A08234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7309" y="1746250"/>
            <a:ext cx="5810250" cy="4381500"/>
          </a:xfrm>
          <a:prstGeom prst="rect">
            <a:avLst/>
          </a:prstGeom>
        </p:spPr>
      </p:pic>
      <p:graphicFrame>
        <p:nvGraphicFramePr>
          <p:cNvPr id="6" name="Object 3">
            <a:extLst>
              <a:ext uri="{FF2B5EF4-FFF2-40B4-BE49-F238E27FC236}">
                <a16:creationId xmlns="" xmlns:a16="http://schemas.microsoft.com/office/drawing/2014/main" id="{8D945957-0323-4E8F-A910-893EB29D9B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95102"/>
              </p:ext>
            </p:extLst>
          </p:nvPr>
        </p:nvGraphicFramePr>
        <p:xfrm>
          <a:off x="3198812" y="3937000"/>
          <a:ext cx="1087437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Equation" r:id="rId5" imgW="507960" imgH="469800" progId="Equation.DSMT4">
                  <p:embed/>
                </p:oleObj>
              </mc:Choice>
              <mc:Fallback>
                <p:oleObj name="Equation" r:id="rId5" imgW="507960" imgH="469800" progId="Equation.DSMT4">
                  <p:embed/>
                  <p:pic>
                    <p:nvPicPr>
                      <p:cNvPr id="8" name="Object 3">
                        <a:extLst>
                          <a:ext uri="{FF2B5EF4-FFF2-40B4-BE49-F238E27FC236}">
                            <a16:creationId xmlns="" xmlns:a16="http://schemas.microsoft.com/office/drawing/2014/main" id="{DD05A5BA-9517-489D-B65C-A8788755916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8812" y="3937000"/>
                        <a:ext cx="1087437" cy="1004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908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Kaidah Pias/Setrip/Kuadratur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293812" y="2179637"/>
            <a:ext cx="8712968" cy="4525963"/>
          </a:xfrm>
        </p:spPr>
        <p:txBody>
          <a:bodyPr/>
          <a:lstStyle/>
          <a:p>
            <a:r>
              <a:rPr lang="id-ID" dirty="0"/>
              <a:t>Nilai integral suatu fungsi [a,b]</a:t>
            </a:r>
            <a:r>
              <a:rPr lang="id-ID" dirty="0">
                <a:sym typeface="Wingdings" pitchFamily="2" charset="2"/>
              </a:rPr>
              <a:t> luas daerah dibawah fungsi dari x =a sampai x = b</a:t>
            </a:r>
          </a:p>
          <a:p>
            <a:r>
              <a:rPr lang="id-ID" dirty="0">
                <a:sym typeface="Wingdings" pitchFamily="2" charset="2"/>
              </a:rPr>
              <a:t>Menghitung luas dengan membagi daerah menjadi banyak pias/setrip</a:t>
            </a:r>
          </a:p>
          <a:p>
            <a:r>
              <a:rPr lang="id-ID" dirty="0">
                <a:sym typeface="Wingdings" pitchFamily="2" charset="2"/>
              </a:rPr>
              <a:t>3 metode </a:t>
            </a:r>
            <a:r>
              <a:rPr lang="en-US" dirty="0" err="1">
                <a:sym typeface="Wingdings" pitchFamily="2" charset="2"/>
              </a:rPr>
              <a:t>dengan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kaidah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Pias</a:t>
            </a:r>
            <a:r>
              <a:rPr lang="en-US" dirty="0">
                <a:sym typeface="Wingdings" pitchFamily="2" charset="2"/>
              </a:rPr>
              <a:t> </a:t>
            </a:r>
            <a:r>
              <a:rPr lang="id-ID" dirty="0">
                <a:sym typeface="Wingdings" pitchFamily="2" charset="2"/>
              </a:rPr>
              <a:t>: Kaidah Segiempat, Kaidah Trapesium, Kaidah Titik Tengah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74937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1836" y="188639"/>
            <a:ext cx="6479976" cy="914779"/>
          </a:xfrm>
        </p:spPr>
        <p:txBody>
          <a:bodyPr>
            <a:normAutofit/>
          </a:bodyPr>
          <a:lstStyle/>
          <a:p>
            <a:r>
              <a:rPr lang="id-ID" dirty="0"/>
              <a:t>Kaidah Segiempat</a:t>
            </a: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5734373" y="2060848"/>
          <a:ext cx="431482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" name="Equation" r:id="rId4" imgW="2577960" imgH="469800" progId="Equation.DSMT4">
                  <p:embed/>
                </p:oleObj>
              </mc:Choice>
              <mc:Fallback>
                <p:oleObj name="Equation" r:id="rId4" imgW="2577960" imgH="469800" progId="Equation.DSMT4">
                  <p:embed/>
                  <p:pic>
                    <p:nvPicPr>
                      <p:cNvPr id="30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4373" y="2060848"/>
                        <a:ext cx="4314825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5662364" y="2852936"/>
            <a:ext cx="46085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2960563"/>
              </p:ext>
            </p:extLst>
          </p:nvPr>
        </p:nvGraphicFramePr>
        <p:xfrm>
          <a:off x="5481836" y="2959189"/>
          <a:ext cx="5184576" cy="698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" name="Equation" r:id="rId6" imgW="3492360" imgH="469800" progId="Equation.DSMT4">
                  <p:embed/>
                </p:oleObj>
              </mc:Choice>
              <mc:Fallback>
                <p:oleObj name="Equation" r:id="rId6" imgW="3492360" imgH="469800" progId="Equation.DSMT4">
                  <p:embed/>
                  <p:pic>
                    <p:nvPicPr>
                      <p:cNvPr id="307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1836" y="2959189"/>
                        <a:ext cx="5184576" cy="6984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1065415"/>
              </p:ext>
            </p:extLst>
          </p:nvPr>
        </p:nvGraphicFramePr>
        <p:xfrm>
          <a:off x="5561012" y="3797300"/>
          <a:ext cx="49593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" name="Equation" r:id="rId8" imgW="3340080" imgH="469800" progId="Equation.DSMT4">
                  <p:embed/>
                </p:oleObj>
              </mc:Choice>
              <mc:Fallback>
                <p:oleObj name="Equation" r:id="rId8" imgW="3340080" imgH="469800" progId="Equation.DSMT4">
                  <p:embed/>
                  <p:pic>
                    <p:nvPicPr>
                      <p:cNvPr id="307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1012" y="3797300"/>
                        <a:ext cx="495935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84016"/>
              </p:ext>
            </p:extLst>
          </p:nvPr>
        </p:nvGraphicFramePr>
        <p:xfrm>
          <a:off x="5561012" y="4648200"/>
          <a:ext cx="36957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" name="Equation" r:id="rId10" imgW="2489040" imgH="469800" progId="Equation.DSMT4">
                  <p:embed/>
                </p:oleObj>
              </mc:Choice>
              <mc:Fallback>
                <p:oleObj name="Equation" r:id="rId10" imgW="2489040" imgH="469800" progId="Equation.DSMT4">
                  <p:embed/>
                  <p:pic>
                    <p:nvPicPr>
                      <p:cNvPr id="307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1012" y="4648200"/>
                        <a:ext cx="36957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058355"/>
              </p:ext>
            </p:extLst>
          </p:nvPr>
        </p:nvGraphicFramePr>
        <p:xfrm>
          <a:off x="5408612" y="5435600"/>
          <a:ext cx="3148012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" name="Equation" r:id="rId12" imgW="1815840" imgH="469800" progId="Equation.DSMT4">
                  <p:embed/>
                </p:oleObj>
              </mc:Choice>
              <mc:Fallback>
                <p:oleObj name="Equation" r:id="rId12" imgW="1815840" imgH="469800" progId="Equation.DSMT4">
                  <p:embed/>
                  <p:pic>
                    <p:nvPicPr>
                      <p:cNvPr id="308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8612" y="5435600"/>
                        <a:ext cx="3148012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5659437" y="1196975"/>
          <a:ext cx="44640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" name="Equation" r:id="rId14" imgW="2666880" imgH="469800" progId="Equation.DSMT4">
                  <p:embed/>
                </p:oleObj>
              </mc:Choice>
              <mc:Fallback>
                <p:oleObj name="Equation" r:id="rId14" imgW="2666880" imgH="469800" progId="Equation.DSMT4">
                  <p:embed/>
                  <p:pic>
                    <p:nvPicPr>
                      <p:cNvPr id="308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9437" y="1196975"/>
                        <a:ext cx="446405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31478" y="3657600"/>
            <a:ext cx="3967533" cy="2929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31478" y="609600"/>
            <a:ext cx="3967532" cy="288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Object 8">
            <a:extLst>
              <a:ext uri="{FF2B5EF4-FFF2-40B4-BE49-F238E27FC236}">
                <a16:creationId xmlns="" xmlns:a16="http://schemas.microsoft.com/office/drawing/2014/main" id="{2D33B80C-4EAD-4FC9-92B5-94AE615166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7275015"/>
              </p:ext>
            </p:extLst>
          </p:nvPr>
        </p:nvGraphicFramePr>
        <p:xfrm>
          <a:off x="8770938" y="5435600"/>
          <a:ext cx="3081337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" name="Equation" r:id="rId18" imgW="1777680" imgH="469800" progId="Equation.DSMT4">
                  <p:embed/>
                </p:oleObj>
              </mc:Choice>
              <mc:Fallback>
                <p:oleObj name="Equation" r:id="rId18" imgW="1777680" imgH="469800" progId="Equation.DSMT4">
                  <p:embed/>
                  <p:pic>
                    <p:nvPicPr>
                      <p:cNvPr id="308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0938" y="5435600"/>
                        <a:ext cx="3081337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019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Kaidah Trapesium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9" y="3300340"/>
            <a:ext cx="4531262" cy="3252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0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3807713"/>
              </p:ext>
            </p:extLst>
          </p:nvPr>
        </p:nvGraphicFramePr>
        <p:xfrm>
          <a:off x="1608138" y="1531938"/>
          <a:ext cx="5167312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" name="Equation" r:id="rId5" imgW="3085920" imgH="495000" progId="Equation.DSMT4">
                  <p:embed/>
                </p:oleObj>
              </mc:Choice>
              <mc:Fallback>
                <p:oleObj name="Equation" r:id="rId5" imgW="3085920" imgH="495000" progId="Equation.DSMT4">
                  <p:embed/>
                  <p:pic>
                    <p:nvPicPr>
                      <p:cNvPr id="40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8138" y="1531938"/>
                        <a:ext cx="5167312" cy="830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366117"/>
              </p:ext>
            </p:extLst>
          </p:nvPr>
        </p:nvGraphicFramePr>
        <p:xfrm>
          <a:off x="1598612" y="2411413"/>
          <a:ext cx="7399338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" name="Equation" r:id="rId7" imgW="4419360" imgH="469800" progId="Equation.DSMT4">
                  <p:embed/>
                </p:oleObj>
              </mc:Choice>
              <mc:Fallback>
                <p:oleObj name="Equation" r:id="rId7" imgW="4419360" imgH="469800" progId="Equation.DSMT4">
                  <p:embed/>
                  <p:pic>
                    <p:nvPicPr>
                      <p:cNvPr id="41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612" y="2411413"/>
                        <a:ext cx="7399338" cy="788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9300472"/>
              </p:ext>
            </p:extLst>
          </p:nvPr>
        </p:nvGraphicFramePr>
        <p:xfrm>
          <a:off x="5642620" y="3254558"/>
          <a:ext cx="5328592" cy="750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3" name="Equation" r:id="rId9" imgW="3340080" imgH="469800" progId="Equation.DSMT4">
                  <p:embed/>
                </p:oleObj>
              </mc:Choice>
              <mc:Fallback>
                <p:oleObj name="Equation" r:id="rId9" imgW="3340080" imgH="469800" progId="Equation.DSMT4">
                  <p:embed/>
                  <p:pic>
                    <p:nvPicPr>
                      <p:cNvPr id="410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2620" y="3254558"/>
                        <a:ext cx="5328592" cy="7505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9203057"/>
              </p:ext>
            </p:extLst>
          </p:nvPr>
        </p:nvGraphicFramePr>
        <p:xfrm>
          <a:off x="5637359" y="4165104"/>
          <a:ext cx="4571853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4" name="Equation" r:id="rId11" imgW="2489040" imgH="469800" progId="Equation.DSMT4">
                  <p:embed/>
                </p:oleObj>
              </mc:Choice>
              <mc:Fallback>
                <p:oleObj name="Equation" r:id="rId11" imgW="2489040" imgH="469800" progId="Equation.DSMT4">
                  <p:embed/>
                  <p:pic>
                    <p:nvPicPr>
                      <p:cNvPr id="410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7359" y="4165104"/>
                        <a:ext cx="4571853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918038"/>
              </p:ext>
            </p:extLst>
          </p:nvPr>
        </p:nvGraphicFramePr>
        <p:xfrm>
          <a:off x="5689600" y="5054600"/>
          <a:ext cx="3148012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5" name="Equation" r:id="rId13" imgW="1815840" imgH="469800" progId="Equation.DSMT4">
                  <p:embed/>
                </p:oleObj>
              </mc:Choice>
              <mc:Fallback>
                <p:oleObj name="Equation" r:id="rId13" imgW="1815840" imgH="469800" progId="Equation.DSMT4">
                  <p:embed/>
                  <p:pic>
                    <p:nvPicPr>
                      <p:cNvPr id="410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9600" y="5054600"/>
                        <a:ext cx="3148012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665412" y="5379119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h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8597341" y="5786422"/>
                <a:ext cx="3432606" cy="8917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18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sub>
                        <m:sup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sup>
                        <m:e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1800" b="1" i="1" smtClean="0">
                              <a:latin typeface="Cambria Math" panose="02040503050406030204" pitchFamily="18" charset="0"/>
                            </a:rPr>
                            <m:t>)≈</m:t>
                          </m:r>
                          <m:f>
                            <m:fPr>
                              <m:ctrlP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𝒉</m:t>
                              </m:r>
                            </m:num>
                            <m:den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d>
                            <m:dPr>
                              <m:ctrlP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𝒇</m:t>
                                  </m:r>
                                </m:e>
                                <m:sub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nary>
                                <m:naryPr>
                                  <m:chr m:val="∑"/>
                                  <m:ctrlPr>
                                    <a:rPr lang="en-US" sz="1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sz="1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𝒊</m:t>
                                  </m:r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  <m:sup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sz="18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𝒇</m:t>
                                      </m:r>
                                    </m:e>
                                    <m:sub>
                                      <m:r>
                                        <a:rPr lang="en-US" sz="18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𝒊</m:t>
                                      </m:r>
                                    </m:sub>
                                  </m:sSub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18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𝒇</m:t>
                                      </m:r>
                                    </m:e>
                                    <m:sub>
                                      <m:r>
                                        <a:rPr lang="en-US" sz="18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𝒏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</m:d>
                        </m:e>
                      </m:nary>
                    </m:oMath>
                  </m:oMathPara>
                </a14:m>
                <a:endParaRPr lang="en-US" sz="1800" b="1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7341" y="5786422"/>
                <a:ext cx="3432606" cy="891719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799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812" y="312084"/>
            <a:ext cx="8229600" cy="1143000"/>
          </a:xfrm>
        </p:spPr>
        <p:txBody>
          <a:bodyPr/>
          <a:lstStyle/>
          <a:p>
            <a:r>
              <a:rPr lang="id-ID" dirty="0"/>
              <a:t>Kaidah Titik Tengah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5116" y="1456184"/>
            <a:ext cx="8064896" cy="532656"/>
          </a:xfrm>
        </p:spPr>
        <p:txBody>
          <a:bodyPr/>
          <a:lstStyle/>
          <a:p>
            <a:r>
              <a:rPr lang="id-ID" dirty="0"/>
              <a:t>Misalkan titik tengah x</a:t>
            </a:r>
            <a:r>
              <a:rPr lang="id-ID" sz="1400" dirty="0"/>
              <a:t>1/2</a:t>
            </a:r>
            <a:r>
              <a:rPr lang="id-ID" sz="1800" dirty="0"/>
              <a:t>,</a:t>
            </a:r>
            <a:r>
              <a:rPr lang="id-ID" dirty="0"/>
              <a:t> x</a:t>
            </a:r>
            <a:r>
              <a:rPr lang="id-ID" sz="1400" dirty="0"/>
              <a:t>3/2</a:t>
            </a:r>
            <a:r>
              <a:rPr lang="id-ID" sz="1800" dirty="0"/>
              <a:t>,</a:t>
            </a:r>
            <a:r>
              <a:rPr lang="id-ID" dirty="0"/>
              <a:t> x</a:t>
            </a:r>
            <a:r>
              <a:rPr lang="id-ID" sz="1400" dirty="0"/>
              <a:t>5/2</a:t>
            </a:r>
            <a:r>
              <a:rPr lang="id-ID" sz="1800" dirty="0"/>
              <a:t>,....,</a:t>
            </a:r>
            <a:r>
              <a:rPr lang="id-ID" dirty="0"/>
              <a:t> x</a:t>
            </a:r>
            <a:r>
              <a:rPr lang="id-ID" sz="1400" dirty="0"/>
              <a:t>(n-1)+1/2</a:t>
            </a:r>
            <a:endParaRPr lang="id-ID" dirty="0"/>
          </a:p>
          <a:p>
            <a:endParaRPr lang="id-ID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2812" y="2209800"/>
            <a:ext cx="4724400" cy="3553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825978"/>
              </p:ext>
            </p:extLst>
          </p:nvPr>
        </p:nvGraphicFramePr>
        <p:xfrm>
          <a:off x="5754687" y="1971624"/>
          <a:ext cx="582612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6" name="Equation" r:id="rId5" imgW="3085920" imgH="495000" progId="Equation.DSMT4">
                  <p:embed/>
                </p:oleObj>
              </mc:Choice>
              <mc:Fallback>
                <p:oleObj name="Equation" r:id="rId5" imgW="3085920" imgH="495000" progId="Equation.DSMT4">
                  <p:embed/>
                  <p:pic>
                    <p:nvPicPr>
                      <p:cNvPr id="51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4687" y="1971624"/>
                        <a:ext cx="5826125" cy="93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3026866"/>
              </p:ext>
            </p:extLst>
          </p:nvPr>
        </p:nvGraphicFramePr>
        <p:xfrm>
          <a:off x="5776020" y="2982149"/>
          <a:ext cx="5118992" cy="827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7" name="Equation" r:id="rId7" imgW="2908080" imgH="469800" progId="Equation.DSMT4">
                  <p:embed/>
                </p:oleObj>
              </mc:Choice>
              <mc:Fallback>
                <p:oleObj name="Equation" r:id="rId7" imgW="2908080" imgH="469800" progId="Equation.DSMT4">
                  <p:embed/>
                  <p:pic>
                    <p:nvPicPr>
                      <p:cNvPr id="51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6020" y="2982149"/>
                        <a:ext cx="5118992" cy="8278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0570195"/>
              </p:ext>
            </p:extLst>
          </p:nvPr>
        </p:nvGraphicFramePr>
        <p:xfrm>
          <a:off x="5789612" y="3860800"/>
          <a:ext cx="54356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8" name="Equation" r:id="rId9" imgW="2958840" imgH="469800" progId="Equation.DSMT4">
                  <p:embed/>
                </p:oleObj>
              </mc:Choice>
              <mc:Fallback>
                <p:oleObj name="Equation" r:id="rId9" imgW="2958840" imgH="469800" progId="Equation.DSMT4">
                  <p:embed/>
                  <p:pic>
                    <p:nvPicPr>
                      <p:cNvPr id="51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9612" y="3860800"/>
                        <a:ext cx="54356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1214256"/>
              </p:ext>
            </p:extLst>
          </p:nvPr>
        </p:nvGraphicFramePr>
        <p:xfrm>
          <a:off x="7046055" y="4930552"/>
          <a:ext cx="3010757" cy="936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9" name="Equation" r:id="rId11" imgW="1511280" imgH="469800" progId="Equation.DSMT4">
                  <p:embed/>
                </p:oleObj>
              </mc:Choice>
              <mc:Fallback>
                <p:oleObj name="Equation" r:id="rId11" imgW="1511280" imgH="469800" progId="Equation.DSMT4">
                  <p:embed/>
                  <p:pic>
                    <p:nvPicPr>
                      <p:cNvPr id="512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6055" y="4930552"/>
                        <a:ext cx="3010757" cy="9368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0119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1345039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The bookstacks present on most slides  make this a good choice for students, teachers, reading enthusiasts, and others in education. This presentation template contains multiple slide layouts in widescreen format (16x9) and includes a sample table and chart that you can easily  modify.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2011-11-26T00:00:00+00:00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TP102787939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694216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LocMarketGroupTiers2 xmlns="4873beb7-5857-4685-be1f-d57550cc96c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B558C7-619B-49BE-9097-7FCBDADD4E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01D382-32B0-43EE-932C-28906AF37617}">
  <ds:schemaRefs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4873beb7-5857-4685-be1f-d57550cc96cc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BB5C329-08A6-4E5E-AEF1-A97828C874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</TotalTime>
  <Words>300</Words>
  <Application>Microsoft Office PowerPoint</Application>
  <PresentationFormat>Custom</PresentationFormat>
  <Paragraphs>102</Paragraphs>
  <Slides>14</Slides>
  <Notes>12</Notes>
  <HiddenSlides>1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Century Gothic</vt:lpstr>
      <vt:lpstr>Wingdings</vt:lpstr>
      <vt:lpstr>Office Theme</vt:lpstr>
      <vt:lpstr>Equation</vt:lpstr>
      <vt:lpstr>INTEGRASI NUMERIK</vt:lpstr>
      <vt:lpstr>Tujuan Pembelajaran</vt:lpstr>
      <vt:lpstr>Teorema Dasar Kalkulus</vt:lpstr>
      <vt:lpstr>Kebutuhan Integrasi Numerik</vt:lpstr>
      <vt:lpstr>Plotting fungsi</vt:lpstr>
      <vt:lpstr>Kaidah Pias/Setrip/Kuadratur</vt:lpstr>
      <vt:lpstr>Kaidah Segiempat</vt:lpstr>
      <vt:lpstr>Kaidah Trapesium</vt:lpstr>
      <vt:lpstr>Kaidah Titik Tengah</vt:lpstr>
      <vt:lpstr>Latihan </vt:lpstr>
      <vt:lpstr>Galat Kaidah Trapesium</vt:lpstr>
      <vt:lpstr>Galat Kaidah Trapesium</vt:lpstr>
      <vt:lpstr>Galat Kaidah Titik Tengah</vt:lpstr>
      <vt:lpstr>Latihan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Edna</dc:creator>
  <cp:lastModifiedBy>indi widi</cp:lastModifiedBy>
  <cp:revision>16</cp:revision>
  <dcterms:created xsi:type="dcterms:W3CDTF">2018-06-24T11:14:40Z</dcterms:created>
  <dcterms:modified xsi:type="dcterms:W3CDTF">2018-07-10T11:45:44Z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