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4" r:id="rId6"/>
    <p:sldId id="260" r:id="rId7"/>
    <p:sldId id="261" r:id="rId8"/>
    <p:sldId id="262" r:id="rId9"/>
    <p:sldId id="265" r:id="rId10"/>
    <p:sldId id="266" r:id="rId11"/>
    <p:sldId id="270"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CB1562-6A0D-4D4D-8168-523C310AF534}" type="datetimeFigureOut">
              <a:rPr lang="id-ID" smtClean="0"/>
              <a:t>21/07/2018</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91C87-9E1C-48F6-B586-51135E1D732C}" type="slidenum">
              <a:rPr lang="id-ID" smtClean="0"/>
              <a:t>‹#›</a:t>
            </a:fld>
            <a:endParaRPr lang="id-ID"/>
          </a:p>
        </p:txBody>
      </p:sp>
    </p:spTree>
    <p:extLst>
      <p:ext uri="{BB962C8B-B14F-4D97-AF65-F5344CB8AC3E}">
        <p14:creationId xmlns:p14="http://schemas.microsoft.com/office/powerpoint/2010/main" val="3641956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95F91C87-9E1C-48F6-B586-51135E1D732C}" type="slidenum">
              <a:rPr lang="id-ID" smtClean="0"/>
              <a:t>1</a:t>
            </a:fld>
            <a:endParaRPr lang="id-ID"/>
          </a:p>
        </p:txBody>
      </p:sp>
    </p:spTree>
    <p:extLst>
      <p:ext uri="{BB962C8B-B14F-4D97-AF65-F5344CB8AC3E}">
        <p14:creationId xmlns:p14="http://schemas.microsoft.com/office/powerpoint/2010/main" val="626173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F795B-6109-435E-A35D-7058D1FA2CD5}"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364DD-686C-4D61-ACD6-2C60D89E786F}"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A9BAE-B10C-4FCF-BF09-4B988B98DB68}"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91B59-45D2-4FF7-BC42-8841DD57A529}"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E8F1C-1CAF-4D8A-B3D5-1894969EDCAA}"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E3EB7F-7852-4F69-AD3B-36931651E0DA}"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F6ABC6-B295-40CA-93D1-F37B551587EF}" type="datetime1">
              <a:rPr lang="en-US" smtClean="0"/>
              <a:t>7/21/2018</a:t>
            </a:fld>
            <a:endParaRPr lang="en-US"/>
          </a:p>
        </p:txBody>
      </p:sp>
      <p:sp>
        <p:nvSpPr>
          <p:cNvPr id="8" name="Footer Placeholder 7"/>
          <p:cNvSpPr>
            <a:spLocks noGrp="1"/>
          </p:cNvSpPr>
          <p:nvPr>
            <p:ph type="ftr" sz="quarter" idx="11"/>
          </p:nvPr>
        </p:nvSpPr>
        <p:spPr/>
        <p:txBody>
          <a:bodyPr/>
          <a:lstStyle/>
          <a:p>
            <a:r>
              <a:rPr lang="en-US" smtClean="0"/>
              <a:t>Materi Pendidikan Kewarganegaraan By Tatik Rohmawati, S.IP.,M.Si</a:t>
            </a:r>
            <a:endParaRPr lang="en-US"/>
          </a:p>
        </p:txBody>
      </p:sp>
      <p:sp>
        <p:nvSpPr>
          <p:cNvPr id="9" name="Slide Number Placeholder 8"/>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4D61C-9B68-43A1-858E-8083F79C4D60}" type="datetime1">
              <a:rPr lang="en-US" smtClean="0"/>
              <a:t>7/21/2018</a:t>
            </a:fld>
            <a:endParaRPr lang="en-US"/>
          </a:p>
        </p:txBody>
      </p:sp>
      <p:sp>
        <p:nvSpPr>
          <p:cNvPr id="4" name="Footer Placeholder 3"/>
          <p:cNvSpPr>
            <a:spLocks noGrp="1"/>
          </p:cNvSpPr>
          <p:nvPr>
            <p:ph type="ftr" sz="quarter" idx="11"/>
          </p:nvPr>
        </p:nvSpPr>
        <p:spPr/>
        <p:txBody>
          <a:bodyPr/>
          <a:lstStyle/>
          <a:p>
            <a:r>
              <a:rPr lang="en-US" smtClean="0"/>
              <a:t>Materi Pendidikan Kewarganegaraan By Tatik Rohmawati, S.IP.,M.Si</a:t>
            </a:r>
            <a:endParaRPr lang="en-US"/>
          </a:p>
        </p:txBody>
      </p:sp>
      <p:sp>
        <p:nvSpPr>
          <p:cNvPr id="5" name="Slide Number Placeholder 4"/>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B8B20-6826-46BC-932F-EEFEF3AECC70}" type="datetime1">
              <a:rPr lang="en-US" smtClean="0"/>
              <a:t>7/21/2018</a:t>
            </a:fld>
            <a:endParaRPr lang="en-US"/>
          </a:p>
        </p:txBody>
      </p:sp>
      <p:sp>
        <p:nvSpPr>
          <p:cNvPr id="3" name="Footer Placeholder 2"/>
          <p:cNvSpPr>
            <a:spLocks noGrp="1"/>
          </p:cNvSpPr>
          <p:nvPr>
            <p:ph type="ftr" sz="quarter" idx="11"/>
          </p:nvPr>
        </p:nvSpPr>
        <p:spPr/>
        <p:txBody>
          <a:bodyPr/>
          <a:lstStyle/>
          <a:p>
            <a:r>
              <a:rPr lang="en-US" smtClean="0"/>
              <a:t>Materi Pendidikan Kewarganegaraan By Tatik Rohmawati, S.IP.,M.Si</a:t>
            </a:r>
            <a:endParaRPr lang="en-US"/>
          </a:p>
        </p:txBody>
      </p:sp>
      <p:sp>
        <p:nvSpPr>
          <p:cNvPr id="4" name="Slide Number Placeholder 3"/>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D1C3E-D1E7-44A3-8F05-419A130D15CD}"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DE1B1-77F5-4145-9354-B6EBFF9D0E93}"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2EA94-01FC-48E5-9158-B0CD009438D4}" type="datetime1">
              <a:rPr lang="en-US" smtClean="0"/>
              <a:t>7/21/2018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Materi Pendidikan Kewarganegaraan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61684-4F0D-42C3-8691-B60932CCA0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6000" t="-19000" r="-25000" b="-1000"/>
          </a:stretch>
        </a:blipFill>
        <a:effectLst/>
      </p:bgPr>
    </p:bg>
    <p:spTree>
      <p:nvGrpSpPr>
        <p:cNvPr id="1" name=""/>
        <p:cNvGrpSpPr/>
        <p:nvPr/>
      </p:nvGrpSpPr>
      <p:grpSpPr>
        <a:xfrm>
          <a:off x="0" y="0"/>
          <a:ext cx="0" cy="0"/>
          <a:chOff x="0" y="0"/>
          <a:chExt cx="0" cy="0"/>
        </a:xfrm>
      </p:grpSpPr>
      <p:sp>
        <p:nvSpPr>
          <p:cNvPr id="4" name="Rounded Rectangle 3"/>
          <p:cNvSpPr/>
          <p:nvPr/>
        </p:nvSpPr>
        <p:spPr>
          <a:xfrm>
            <a:off x="1447800" y="914400"/>
            <a:ext cx="6324600" cy="1295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300" dirty="0" smtClean="0"/>
              <a:t>INTEGRASI NASIONAL</a:t>
            </a:r>
            <a:endParaRPr lang="en-US" sz="5300" dirty="0"/>
          </a:p>
        </p:txBody>
      </p:sp>
      <p:sp>
        <p:nvSpPr>
          <p:cNvPr id="5" name="Rounded Rectangle 4"/>
          <p:cNvSpPr/>
          <p:nvPr/>
        </p:nvSpPr>
        <p:spPr>
          <a:xfrm>
            <a:off x="2590800" y="3352800"/>
            <a:ext cx="3962399" cy="8382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err="1" smtClean="0">
                <a:latin typeface="Berlin Sans FB" pitchFamily="34" charset="0"/>
              </a:rPr>
              <a:t>Oleh</a:t>
            </a:r>
            <a:r>
              <a:rPr lang="en-US" sz="2400" dirty="0" smtClean="0">
                <a:latin typeface="Berlin Sans FB" pitchFamily="34" charset="0"/>
              </a:rPr>
              <a:t>:</a:t>
            </a:r>
          </a:p>
          <a:p>
            <a:pPr algn="ctr"/>
            <a:r>
              <a:rPr lang="en-US" sz="2400" dirty="0" err="1" smtClean="0">
                <a:latin typeface="Berlin Sans FB" pitchFamily="34" charset="0"/>
              </a:rPr>
              <a:t>Tatik</a:t>
            </a:r>
            <a:r>
              <a:rPr lang="en-US" sz="2400" dirty="0" smtClean="0">
                <a:latin typeface="Berlin Sans FB" pitchFamily="34" charset="0"/>
              </a:rPr>
              <a:t> </a:t>
            </a:r>
            <a:r>
              <a:rPr lang="en-US" sz="2400" dirty="0" err="1" smtClean="0">
                <a:latin typeface="Berlin Sans FB" pitchFamily="34" charset="0"/>
              </a:rPr>
              <a:t>Rohmawati</a:t>
            </a:r>
            <a:r>
              <a:rPr lang="en-US" sz="2400" dirty="0" smtClean="0">
                <a:latin typeface="Berlin Sans FB" pitchFamily="34" charset="0"/>
              </a:rPr>
              <a:t>, S.</a:t>
            </a:r>
            <a:r>
              <a:rPr lang="en-US" sz="2400" dirty="0" err="1" smtClean="0">
                <a:latin typeface="Berlin Sans FB" pitchFamily="34" charset="0"/>
              </a:rPr>
              <a:t>ip</a:t>
            </a:r>
            <a:r>
              <a:rPr lang="en-US" sz="2400" dirty="0" smtClean="0">
                <a:latin typeface="Berlin Sans FB" pitchFamily="34" charset="0"/>
              </a:rPr>
              <a:t>.,</a:t>
            </a:r>
            <a:r>
              <a:rPr lang="en-US" sz="2400" dirty="0" err="1" smtClean="0">
                <a:latin typeface="Berlin Sans FB" pitchFamily="34" charset="0"/>
              </a:rPr>
              <a:t>M.Si</a:t>
            </a:r>
            <a:endParaRPr lang="en-US" sz="2400" dirty="0">
              <a:latin typeface="Berlin Sans FB" pitchFamily="34" charset="0"/>
            </a:endParaRPr>
          </a:p>
        </p:txBody>
      </p:sp>
      <p:sp>
        <p:nvSpPr>
          <p:cNvPr id="7" name="Rounded Rectangle 6"/>
          <p:cNvSpPr/>
          <p:nvPr/>
        </p:nvSpPr>
        <p:spPr>
          <a:xfrm>
            <a:off x="1447800" y="2286000"/>
            <a:ext cx="6324600" cy="990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err="1" smtClean="0"/>
              <a:t>Disampaikan</a:t>
            </a:r>
            <a:r>
              <a:rPr lang="en-US" sz="2800" dirty="0" smtClean="0"/>
              <a:t> </a:t>
            </a:r>
            <a:r>
              <a:rPr lang="en-US" sz="2800" dirty="0" err="1" smtClean="0"/>
              <a:t>Pada</a:t>
            </a:r>
            <a:r>
              <a:rPr lang="en-US" sz="2800" dirty="0" smtClean="0"/>
              <a:t> </a:t>
            </a:r>
            <a:r>
              <a:rPr lang="en-US" sz="2800" dirty="0" err="1" smtClean="0"/>
              <a:t>Pertemuan</a:t>
            </a:r>
            <a:r>
              <a:rPr lang="en-US" sz="2800" dirty="0" smtClean="0"/>
              <a:t> </a:t>
            </a:r>
            <a:r>
              <a:rPr lang="en-US" sz="2800" dirty="0" err="1" smtClean="0"/>
              <a:t>Ke</a:t>
            </a:r>
            <a:r>
              <a:rPr lang="en-US" sz="2800" dirty="0" smtClean="0"/>
              <a:t> </a:t>
            </a:r>
            <a:r>
              <a:rPr lang="en-US" sz="2800" dirty="0" err="1" smtClean="0"/>
              <a:t>tiga</a:t>
            </a:r>
            <a:endParaRPr lang="en-US" sz="2800" dirty="0"/>
          </a:p>
        </p:txBody>
      </p:sp>
      <p:sp>
        <p:nvSpPr>
          <p:cNvPr id="2" name="Date Placeholder 1"/>
          <p:cNvSpPr>
            <a:spLocks noGrp="1"/>
          </p:cNvSpPr>
          <p:nvPr>
            <p:ph type="dt" sz="half" idx="10"/>
          </p:nvPr>
        </p:nvSpPr>
        <p:spPr/>
        <p:txBody>
          <a:bodyPr/>
          <a:lstStyle/>
          <a:p>
            <a:fld id="{E63F2A10-319E-4423-881F-9FC9B677D8D5}" type="datetime1">
              <a:rPr lang="en-US" b="1" smtClean="0">
                <a:solidFill>
                  <a:schemeClr val="bg1"/>
                </a:solidFill>
              </a:rPr>
              <a:t>7/21/2018</a:t>
            </a:fld>
            <a:endParaRPr lang="en-US" b="1" dirty="0">
              <a:solidFill>
                <a:schemeClr val="bg1"/>
              </a:solidFill>
            </a:endParaRPr>
          </a:p>
        </p:txBody>
      </p:sp>
      <p:sp>
        <p:nvSpPr>
          <p:cNvPr id="3" name="Footer Placeholder 2"/>
          <p:cNvSpPr>
            <a:spLocks noGrp="1"/>
          </p:cNvSpPr>
          <p:nvPr>
            <p:ph type="ftr" sz="quarter" idx="11"/>
          </p:nvPr>
        </p:nvSpPr>
        <p:spPr/>
        <p:txBody>
          <a:bodyPr/>
          <a:lstStyle/>
          <a:p>
            <a:r>
              <a:rPr lang="en-US" b="1" dirty="0" err="1" smtClean="0">
                <a:solidFill>
                  <a:schemeClr val="bg1"/>
                </a:solidFill>
              </a:rPr>
              <a:t>Materi</a:t>
            </a:r>
            <a:r>
              <a:rPr lang="en-US" b="1" dirty="0" smtClean="0">
                <a:solidFill>
                  <a:schemeClr val="bg1"/>
                </a:solidFill>
              </a:rPr>
              <a:t> </a:t>
            </a:r>
            <a:r>
              <a:rPr lang="en-US" b="1" dirty="0" err="1" smtClean="0">
                <a:solidFill>
                  <a:schemeClr val="bg1"/>
                </a:solidFill>
              </a:rPr>
              <a:t>Pendidikan</a:t>
            </a:r>
            <a:r>
              <a:rPr lang="en-US" b="1" dirty="0" smtClean="0">
                <a:solidFill>
                  <a:schemeClr val="bg1"/>
                </a:solidFill>
              </a:rPr>
              <a:t> </a:t>
            </a:r>
            <a:r>
              <a:rPr lang="en-US" b="1" dirty="0" err="1" smtClean="0">
                <a:solidFill>
                  <a:schemeClr val="bg1"/>
                </a:solidFill>
              </a:rPr>
              <a:t>Kewarganegaraan</a:t>
            </a:r>
            <a:r>
              <a:rPr lang="en-US" b="1" dirty="0" smtClean="0">
                <a:solidFill>
                  <a:schemeClr val="bg1"/>
                </a:solidFill>
              </a:rPr>
              <a:t> By Tatik Rohmawati, S.IP.,</a:t>
            </a:r>
            <a:r>
              <a:rPr lang="en-US" b="1" dirty="0" err="1" smtClean="0">
                <a:solidFill>
                  <a:schemeClr val="bg1"/>
                </a:solidFill>
              </a:rPr>
              <a:t>M.Si</a:t>
            </a:r>
            <a:endParaRPr lang="en-US" b="1" dirty="0">
              <a:solidFill>
                <a:schemeClr val="bg1"/>
              </a:solidFill>
            </a:endParaRPr>
          </a:p>
        </p:txBody>
      </p:sp>
      <p:sp>
        <p:nvSpPr>
          <p:cNvPr id="6" name="Slide Number Placeholder 5"/>
          <p:cNvSpPr>
            <a:spLocks noGrp="1"/>
          </p:cNvSpPr>
          <p:nvPr>
            <p:ph type="sldNum" sz="quarter" idx="12"/>
          </p:nvPr>
        </p:nvSpPr>
        <p:spPr/>
        <p:txBody>
          <a:bodyPr/>
          <a:lstStyle/>
          <a:p>
            <a:fld id="{13361684-4F0D-42C3-8691-B60932CCA010}" type="slidenum">
              <a:rPr lang="en-US" b="1" smtClean="0">
                <a:solidFill>
                  <a:schemeClr val="bg1"/>
                </a:solidFill>
              </a:rPr>
              <a:pPr/>
              <a:t>1</a:t>
            </a:fld>
            <a:endParaRPr lang="en-US" b="1" dirty="0">
              <a:solidFill>
                <a:schemeClr val="bg1"/>
              </a:solidFill>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Rounded Rectangle 3"/>
          <p:cNvSpPr/>
          <p:nvPr/>
        </p:nvSpPr>
        <p:spPr>
          <a:xfrm>
            <a:off x="304800" y="304800"/>
            <a:ext cx="5715000" cy="1143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3200" b="1" dirty="0"/>
              <a:t>Contoh Wujud Integrasi Nasional</a:t>
            </a:r>
            <a:endParaRPr lang="en-US" sz="3200" dirty="0"/>
          </a:p>
        </p:txBody>
      </p:sp>
      <p:sp>
        <p:nvSpPr>
          <p:cNvPr id="5" name="Rounded Rectangle 4"/>
          <p:cNvSpPr/>
          <p:nvPr/>
        </p:nvSpPr>
        <p:spPr>
          <a:xfrm>
            <a:off x="304800" y="1524000"/>
            <a:ext cx="8610600" cy="4800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lvl="0" indent="-457200" algn="just" fontAlgn="base">
              <a:buFont typeface="+mj-lt"/>
              <a:buAutoNum type="arabicPeriod"/>
            </a:pPr>
            <a:r>
              <a:rPr lang="id-ID" sz="2400" dirty="0"/>
              <a:t>Pembangunan Taman Mini Indonesia Indah (TMII) di Jakarta oleh Pemerintah Republik Indonesia yang diresmikan pada tahun 1976. Di kompleks Taman Mini Indonesia Indah terdapat anjungan dari semua propinsi di Indonesia (waktu itu ada 27 provinsi). Setiap anjungan menampilkan rumah adat beserta aneka macam hasil budaya di provinsi itu, misalnya adat, tarian daerah, alat musik khas daerah, dan sebagainya.</a:t>
            </a:r>
            <a:endParaRPr lang="en-US" sz="2400" dirty="0"/>
          </a:p>
          <a:p>
            <a:pPr marL="457200" lvl="0" indent="-457200" algn="just" fontAlgn="base">
              <a:buFont typeface="+mj-lt"/>
              <a:buAutoNum type="arabicPeriod"/>
            </a:pPr>
            <a:r>
              <a:rPr lang="id-ID" sz="2400" dirty="0"/>
              <a:t>Sikap toleransi antarumat beragama, walaupun agama kita berbeda dengan teman, tetangga atau saudara, kita harus saling menghormati</a:t>
            </a:r>
            <a:r>
              <a:rPr lang="id-ID" sz="2400" dirty="0" smtClean="0"/>
              <a:t>.</a:t>
            </a:r>
            <a:endParaRPr lang="en-US" sz="2400" dirty="0"/>
          </a:p>
        </p:txBody>
      </p:sp>
      <p:sp>
        <p:nvSpPr>
          <p:cNvPr id="2" name="Date Placeholder 1"/>
          <p:cNvSpPr>
            <a:spLocks noGrp="1"/>
          </p:cNvSpPr>
          <p:nvPr>
            <p:ph type="dt" sz="half" idx="10"/>
          </p:nvPr>
        </p:nvSpPr>
        <p:spPr/>
        <p:txBody>
          <a:bodyPr/>
          <a:lstStyle/>
          <a:p>
            <a:fld id="{392B4156-FAEC-40E8-82D9-9E34FE9803F1}"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10</a:t>
            </a:fld>
            <a:endParaRPr 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057400"/>
            <a:ext cx="8686800" cy="449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lvl="0" indent="-457200" algn="just" fontAlgn="base"/>
            <a:r>
              <a:rPr lang="en-US" sz="2400" dirty="0" smtClean="0"/>
              <a:t>3.  </a:t>
            </a:r>
            <a:r>
              <a:rPr lang="id-ID" sz="2400" dirty="0" smtClean="0"/>
              <a:t>Sikap menghargai dan merasa ikut memiliki kebudayan daerah lain, bahkan mau mempelajari budaya daerah lain, misalnya masyarakat Jawa atau Sumatra, belajar menari legong yang merupakan salah satu tarian adat Bali. Selain anjungan dari semua propinsi di Indonesia, di dalam komplek Taman Mini Indonesia Indah juga terdapat bangunan tempat ibadah dari agama-agama yang resmi di Indonesia, yaitu masjid (untuk agama Islam), gereja (untuk agama Kristen dan Katolik), pura (untuk agama Hindu) dan wihara (untuk agama Buddha). Perlu diketahui, bahwa waktu itu agama resmi di Indonesia baru 5 (lima) macam.</a:t>
            </a:r>
            <a:endParaRPr lang="en-US" sz="2400" dirty="0"/>
          </a:p>
        </p:txBody>
      </p:sp>
      <p:sp>
        <p:nvSpPr>
          <p:cNvPr id="5" name="Rounded Rectangle 4"/>
          <p:cNvSpPr/>
          <p:nvPr/>
        </p:nvSpPr>
        <p:spPr>
          <a:xfrm>
            <a:off x="304800" y="304800"/>
            <a:ext cx="5715000" cy="1143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200" b="1" dirty="0" err="1" smtClean="0"/>
              <a:t>Lanjutan</a:t>
            </a:r>
            <a:r>
              <a:rPr lang="en-US" sz="3200" b="1" dirty="0" smtClean="0"/>
              <a:t> </a:t>
            </a:r>
            <a:r>
              <a:rPr lang="en-US" sz="3200" b="1" dirty="0" err="1" smtClean="0"/>
              <a:t>dari</a:t>
            </a:r>
            <a:r>
              <a:rPr lang="en-US" sz="3200" b="1" dirty="0" smtClean="0"/>
              <a:t> </a:t>
            </a:r>
            <a:r>
              <a:rPr lang="en-US" sz="3200" b="1" dirty="0"/>
              <a:t>c</a:t>
            </a:r>
            <a:r>
              <a:rPr lang="id-ID" sz="3200" b="1" dirty="0" smtClean="0"/>
              <a:t>ontoh </a:t>
            </a:r>
            <a:r>
              <a:rPr lang="id-ID" sz="3200" b="1" dirty="0"/>
              <a:t>Wujud Integrasi Nasional</a:t>
            </a:r>
            <a:endParaRPr lang="en-US" sz="3200" dirty="0"/>
          </a:p>
        </p:txBody>
      </p:sp>
      <p:sp>
        <p:nvSpPr>
          <p:cNvPr id="2" name="Date Placeholder 1"/>
          <p:cNvSpPr>
            <a:spLocks noGrp="1"/>
          </p:cNvSpPr>
          <p:nvPr>
            <p:ph type="dt" sz="half" idx="10"/>
          </p:nvPr>
        </p:nvSpPr>
        <p:spPr/>
        <p:txBody>
          <a:bodyPr/>
          <a:lstStyle/>
          <a:p>
            <a:fld id="{10C2C9A4-1FFB-4914-98E1-DB03C84D102C}" type="datetime1">
              <a:rPr lang="en-US" smtClean="0"/>
              <a:t>7/21/2018</a:t>
            </a:fld>
            <a:endParaRPr lang="en-US"/>
          </a:p>
        </p:txBody>
      </p:sp>
      <p:sp>
        <p:nvSpPr>
          <p:cNvPr id="3" name="Footer Placeholder 2"/>
          <p:cNvSpPr>
            <a:spLocks noGrp="1"/>
          </p:cNvSpPr>
          <p:nvPr>
            <p:ph type="ftr" sz="quarter" idx="11"/>
          </p:nvPr>
        </p:nvSpPr>
        <p:spPr/>
        <p:txBody>
          <a:bodyPr/>
          <a:lstStyle/>
          <a:p>
            <a:r>
              <a:rPr lang="en-US" b="1" dirty="0" err="1" smtClean="0">
                <a:solidFill>
                  <a:srgbClr val="FF0000"/>
                </a:solidFill>
              </a:rPr>
              <a:t>Materi</a:t>
            </a:r>
            <a:r>
              <a:rPr lang="en-US" b="1" dirty="0" smtClean="0">
                <a:solidFill>
                  <a:srgbClr val="FF0000"/>
                </a:solidFill>
              </a:rPr>
              <a:t> </a:t>
            </a:r>
            <a:r>
              <a:rPr lang="en-US" b="1" dirty="0" err="1" smtClean="0">
                <a:solidFill>
                  <a:srgbClr val="FF0000"/>
                </a:solidFill>
              </a:rPr>
              <a:t>Pendidikan</a:t>
            </a:r>
            <a:r>
              <a:rPr lang="en-US" b="1" dirty="0" smtClean="0">
                <a:solidFill>
                  <a:srgbClr val="FF0000"/>
                </a:solidFill>
              </a:rPr>
              <a:t> </a:t>
            </a:r>
            <a:r>
              <a:rPr lang="en-US" b="1" dirty="0" err="1" smtClean="0">
                <a:solidFill>
                  <a:srgbClr val="FF0000"/>
                </a:solidFill>
              </a:rPr>
              <a:t>Kewarganegaraan</a:t>
            </a:r>
            <a:r>
              <a:rPr lang="en-US" b="1" dirty="0" smtClean="0">
                <a:solidFill>
                  <a:srgbClr val="FF0000"/>
                </a:solidFill>
              </a:rPr>
              <a:t> By Tatik Rohmawati, S.IP.,</a:t>
            </a:r>
            <a:r>
              <a:rPr lang="en-US" b="1" dirty="0" err="1" smtClean="0">
                <a:solidFill>
                  <a:srgbClr val="FF0000"/>
                </a:solidFill>
              </a:rPr>
              <a:t>M.Si</a:t>
            </a:r>
            <a:endParaRPr lang="en-US" b="1" dirty="0">
              <a:solidFill>
                <a:srgbClr val="FF0000"/>
              </a:solidFill>
            </a:endParaRPr>
          </a:p>
        </p:txBody>
      </p:sp>
      <p:sp>
        <p:nvSpPr>
          <p:cNvPr id="6" name="Slide Number Placeholder 5"/>
          <p:cNvSpPr>
            <a:spLocks noGrp="1"/>
          </p:cNvSpPr>
          <p:nvPr>
            <p:ph type="sldNum" sz="quarter" idx="12"/>
          </p:nvPr>
        </p:nvSpPr>
        <p:spPr/>
        <p:txBody>
          <a:bodyPr/>
          <a:lstStyle/>
          <a:p>
            <a:fld id="{13361684-4F0D-42C3-8691-B60932CCA010}"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2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304800" y="1600200"/>
            <a:ext cx="8382000" cy="4525963"/>
          </a:xfrm>
        </p:spPr>
        <p:txBody>
          <a:bodyPr/>
          <a:lstStyle/>
          <a:p>
            <a:endParaRPr lang="en-US"/>
          </a:p>
        </p:txBody>
      </p:sp>
      <p:sp>
        <p:nvSpPr>
          <p:cNvPr id="6" name="Rectangle 5"/>
          <p:cNvSpPr/>
          <p:nvPr/>
        </p:nvSpPr>
        <p:spPr>
          <a:xfrm>
            <a:off x="304800" y="1600200"/>
            <a:ext cx="2362200" cy="3657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5000" dirty="0" smtClean="0"/>
              <a:t>TERIMA</a:t>
            </a:r>
          </a:p>
          <a:p>
            <a:pPr algn="ctr"/>
            <a:r>
              <a:rPr lang="en-US" sz="5000" dirty="0" smtClean="0"/>
              <a:t>KASIH</a:t>
            </a:r>
          </a:p>
          <a:p>
            <a:pPr algn="ctr"/>
            <a:r>
              <a:rPr lang="en-US" sz="5000" dirty="0" smtClean="0"/>
              <a:t>^__^</a:t>
            </a:r>
            <a:endParaRPr lang="en-US" sz="5000" dirty="0"/>
          </a:p>
        </p:txBody>
      </p:sp>
      <p:sp>
        <p:nvSpPr>
          <p:cNvPr id="2" name="Date Placeholder 1"/>
          <p:cNvSpPr>
            <a:spLocks noGrp="1"/>
          </p:cNvSpPr>
          <p:nvPr>
            <p:ph type="dt" sz="half" idx="10"/>
          </p:nvPr>
        </p:nvSpPr>
        <p:spPr/>
        <p:txBody>
          <a:bodyPr/>
          <a:lstStyle/>
          <a:p>
            <a:fld id="{E85E02DE-FFB7-4C5C-8164-358321A2C0A8}" type="datetime1">
              <a:rPr lang="en-US" smtClean="0"/>
              <a:t>7/21/2018</a:t>
            </a:fld>
            <a:endParaRPr lang="en-US"/>
          </a:p>
        </p:txBody>
      </p:sp>
      <p:sp>
        <p:nvSpPr>
          <p:cNvPr id="3" name="Footer Placeholder 2"/>
          <p:cNvSpPr>
            <a:spLocks noGrp="1"/>
          </p:cNvSpPr>
          <p:nvPr>
            <p:ph type="ftr" sz="quarter" idx="11"/>
          </p:nvPr>
        </p:nvSpPr>
        <p:spPr/>
        <p:txBody>
          <a:bodyPr/>
          <a:lstStyle/>
          <a:p>
            <a:r>
              <a:rPr lang="en-US" b="1" dirty="0" err="1" smtClean="0">
                <a:solidFill>
                  <a:schemeClr val="bg1"/>
                </a:solidFill>
              </a:rPr>
              <a:t>Materi</a:t>
            </a:r>
            <a:r>
              <a:rPr lang="en-US" b="1" dirty="0" smtClean="0">
                <a:solidFill>
                  <a:schemeClr val="bg1"/>
                </a:solidFill>
              </a:rPr>
              <a:t> </a:t>
            </a:r>
            <a:r>
              <a:rPr lang="en-US" b="1" dirty="0" err="1" smtClean="0">
                <a:solidFill>
                  <a:schemeClr val="bg1"/>
                </a:solidFill>
              </a:rPr>
              <a:t>Pendidikan</a:t>
            </a:r>
            <a:r>
              <a:rPr lang="en-US" b="1" dirty="0" smtClean="0">
                <a:solidFill>
                  <a:schemeClr val="bg1"/>
                </a:solidFill>
              </a:rPr>
              <a:t> </a:t>
            </a:r>
            <a:r>
              <a:rPr lang="en-US" b="1" dirty="0" err="1" smtClean="0">
                <a:solidFill>
                  <a:schemeClr val="bg1"/>
                </a:solidFill>
              </a:rPr>
              <a:t>Kewarganegaraan</a:t>
            </a:r>
            <a:r>
              <a:rPr lang="en-US" b="1" dirty="0" smtClean="0">
                <a:solidFill>
                  <a:schemeClr val="bg1"/>
                </a:solidFill>
              </a:rPr>
              <a:t> By Tatik Rohmawati, S.IP.,</a:t>
            </a:r>
            <a:r>
              <a:rPr lang="en-US" b="1" dirty="0" err="1" smtClean="0">
                <a:solidFill>
                  <a:schemeClr val="bg1"/>
                </a:solidFill>
              </a:rPr>
              <a:t>M.Si</a:t>
            </a:r>
            <a:endParaRPr lang="en-US" b="1" dirty="0">
              <a:solidFill>
                <a:schemeClr val="bg1"/>
              </a:solidFill>
            </a:endParaRPr>
          </a:p>
        </p:txBody>
      </p:sp>
      <p:sp>
        <p:nvSpPr>
          <p:cNvPr id="7" name="Slide Number Placeholder 6"/>
          <p:cNvSpPr>
            <a:spLocks noGrp="1"/>
          </p:cNvSpPr>
          <p:nvPr>
            <p:ph type="sldNum" sz="quarter" idx="12"/>
          </p:nvPr>
        </p:nvSpPr>
        <p:spPr/>
        <p:txBody>
          <a:bodyPr/>
          <a:lstStyle/>
          <a:p>
            <a:fld id="{13361684-4F0D-42C3-8691-B60932CCA010}" type="slidenum">
              <a:rPr lang="en-US" smtClean="0"/>
              <a:pPr/>
              <a:t>12</a:t>
            </a:fld>
            <a:endParaRPr lang="en-US"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52600" y="234462"/>
            <a:ext cx="5029200" cy="990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200" dirty="0" smtClean="0"/>
              <a:t>PENGERTIAN</a:t>
            </a:r>
            <a:endParaRPr lang="en-US" sz="3200" dirty="0"/>
          </a:p>
        </p:txBody>
      </p:sp>
      <p:sp>
        <p:nvSpPr>
          <p:cNvPr id="5" name="Rectangle 4"/>
          <p:cNvSpPr/>
          <p:nvPr/>
        </p:nvSpPr>
        <p:spPr>
          <a:xfrm>
            <a:off x="457200" y="2514600"/>
            <a:ext cx="8229600" cy="2895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id-ID" sz="2800" dirty="0"/>
              <a:t>Integrasi nasional adalah usaha dan proses mempersatukan perbedaa</a:t>
            </a:r>
            <a:r>
              <a:rPr lang="en-US" sz="2800" dirty="0" smtClean="0"/>
              <a:t>n-</a:t>
            </a:r>
            <a:r>
              <a:rPr lang="id-ID" sz="2800" dirty="0" smtClean="0"/>
              <a:t>perbedaan </a:t>
            </a:r>
            <a:r>
              <a:rPr lang="id-ID" sz="2800" dirty="0"/>
              <a:t>yang ada pada suatu negara sehingga terciptanya keserasian dan keselarasan secara nasional.</a:t>
            </a:r>
            <a:endParaRPr lang="en-US" sz="2800" dirty="0"/>
          </a:p>
        </p:txBody>
      </p:sp>
      <p:sp>
        <p:nvSpPr>
          <p:cNvPr id="7" name="Right Arrow 6"/>
          <p:cNvSpPr/>
          <p:nvPr/>
        </p:nvSpPr>
        <p:spPr>
          <a:xfrm rot="2284462">
            <a:off x="5362215" y="1347838"/>
            <a:ext cx="1447800" cy="8382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4E5FA12-8F57-45BD-95E3-EC1D39B9BF1E}" type="datetime1">
              <a:rPr lang="en-US" b="1" smtClean="0">
                <a:solidFill>
                  <a:schemeClr val="bg1"/>
                </a:solidFill>
              </a:rPr>
              <a:t>7/21/2018</a:t>
            </a:fld>
            <a:endParaRPr lang="en-US" b="1" dirty="0">
              <a:solidFill>
                <a:schemeClr val="bg1"/>
              </a:solidFill>
            </a:endParaRPr>
          </a:p>
        </p:txBody>
      </p:sp>
      <p:sp>
        <p:nvSpPr>
          <p:cNvPr id="3" name="Footer Placeholder 2"/>
          <p:cNvSpPr>
            <a:spLocks noGrp="1"/>
          </p:cNvSpPr>
          <p:nvPr>
            <p:ph type="ftr" sz="quarter" idx="11"/>
          </p:nvPr>
        </p:nvSpPr>
        <p:spPr/>
        <p:txBody>
          <a:bodyPr/>
          <a:lstStyle/>
          <a:p>
            <a:r>
              <a:rPr lang="en-US" b="1" dirty="0" err="1" smtClean="0">
                <a:solidFill>
                  <a:schemeClr val="bg1"/>
                </a:solidFill>
              </a:rPr>
              <a:t>Materi</a:t>
            </a:r>
            <a:r>
              <a:rPr lang="en-US" b="1" dirty="0" smtClean="0">
                <a:solidFill>
                  <a:schemeClr val="bg1"/>
                </a:solidFill>
              </a:rPr>
              <a:t> </a:t>
            </a:r>
            <a:r>
              <a:rPr lang="en-US" b="1" dirty="0" err="1" smtClean="0">
                <a:solidFill>
                  <a:schemeClr val="bg1"/>
                </a:solidFill>
              </a:rPr>
              <a:t>Pendidikan</a:t>
            </a:r>
            <a:r>
              <a:rPr lang="en-US" b="1" dirty="0" smtClean="0">
                <a:solidFill>
                  <a:schemeClr val="bg1"/>
                </a:solidFill>
              </a:rPr>
              <a:t> </a:t>
            </a:r>
            <a:r>
              <a:rPr lang="en-US" b="1" dirty="0" err="1" smtClean="0">
                <a:solidFill>
                  <a:schemeClr val="bg1"/>
                </a:solidFill>
              </a:rPr>
              <a:t>Kewarganegaraan</a:t>
            </a:r>
            <a:r>
              <a:rPr lang="en-US" b="1" dirty="0" smtClean="0">
                <a:solidFill>
                  <a:schemeClr val="bg1"/>
                </a:solidFill>
              </a:rPr>
              <a:t> By Tatik Rohmawati, S.IP.,</a:t>
            </a:r>
            <a:r>
              <a:rPr lang="en-US" b="1" dirty="0" err="1" smtClean="0">
                <a:solidFill>
                  <a:schemeClr val="bg1"/>
                </a:solidFill>
              </a:rPr>
              <a:t>M.Si</a:t>
            </a:r>
            <a:endParaRPr lang="en-US" b="1" dirty="0">
              <a:solidFill>
                <a:schemeClr val="bg1"/>
              </a:solidFill>
            </a:endParaRPr>
          </a:p>
        </p:txBody>
      </p:sp>
      <p:sp>
        <p:nvSpPr>
          <p:cNvPr id="6" name="Slide Number Placeholder 5"/>
          <p:cNvSpPr>
            <a:spLocks noGrp="1"/>
          </p:cNvSpPr>
          <p:nvPr>
            <p:ph type="sldNum" sz="quarter" idx="12"/>
          </p:nvPr>
        </p:nvSpPr>
        <p:spPr/>
        <p:txBody>
          <a:bodyPr/>
          <a:lstStyle/>
          <a:p>
            <a:fld id="{13361684-4F0D-42C3-8691-B60932CCA010}" type="slidenum">
              <a:rPr lang="en-US" b="1" smtClean="0">
                <a:solidFill>
                  <a:schemeClr val="bg1"/>
                </a:solidFill>
              </a:rPr>
              <a:pPr/>
              <a:t>2</a:t>
            </a:fld>
            <a:endParaRPr lang="en-US" b="1" dirty="0">
              <a:solidFill>
                <a:schemeClr val="bg1"/>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STRATEGI INTEGRASI NASIONAL</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ASIMILASI</a:t>
            </a:r>
          </a:p>
          <a:p>
            <a:r>
              <a:rPr lang="en-US" dirty="0" smtClean="0">
                <a:solidFill>
                  <a:schemeClr val="bg1"/>
                </a:solidFill>
              </a:rPr>
              <a:t>AKULTURASI</a:t>
            </a:r>
          </a:p>
          <a:p>
            <a:r>
              <a:rPr lang="en-US" dirty="0" smtClean="0">
                <a:solidFill>
                  <a:schemeClr val="bg1"/>
                </a:solidFill>
              </a:rPr>
              <a:t>PLURALIS</a:t>
            </a:r>
          </a:p>
          <a:p>
            <a:endParaRPr lang="en-US" dirty="0">
              <a:solidFill>
                <a:schemeClr val="bg1"/>
              </a:solidFill>
            </a:endParaRPr>
          </a:p>
        </p:txBody>
      </p:sp>
      <p:sp>
        <p:nvSpPr>
          <p:cNvPr id="4" name="Date Placeholder 3"/>
          <p:cNvSpPr>
            <a:spLocks noGrp="1"/>
          </p:cNvSpPr>
          <p:nvPr>
            <p:ph type="dt" sz="half" idx="10"/>
          </p:nvPr>
        </p:nvSpPr>
        <p:spPr/>
        <p:txBody>
          <a:bodyPr/>
          <a:lstStyle/>
          <a:p>
            <a:fld id="{313C4234-B956-4A42-9097-A2CC2ABF10BE}" type="datetime1">
              <a:rPr lang="en-US" smtClean="0"/>
              <a:t>7/21/2018</a:t>
            </a:fld>
            <a:endParaRPr lang="en-US"/>
          </a:p>
        </p:txBody>
      </p:sp>
      <p:sp>
        <p:nvSpPr>
          <p:cNvPr id="5" name="Footer Placeholder 4"/>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3</a:t>
            </a:fld>
            <a:endParaRPr lang="en-US"/>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Rounded Rectangle 3"/>
          <p:cNvSpPr/>
          <p:nvPr/>
        </p:nvSpPr>
        <p:spPr>
          <a:xfrm>
            <a:off x="1752600" y="237392"/>
            <a:ext cx="4191000" cy="990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3200" b="1" dirty="0" smtClean="0"/>
              <a:t>STRATEGI ASIMILASI</a:t>
            </a:r>
            <a:endParaRPr lang="en-US" sz="3200" dirty="0"/>
          </a:p>
        </p:txBody>
      </p:sp>
      <p:sp>
        <p:nvSpPr>
          <p:cNvPr id="5" name="Rectangle 4"/>
          <p:cNvSpPr/>
          <p:nvPr/>
        </p:nvSpPr>
        <p:spPr>
          <a:xfrm>
            <a:off x="304800" y="1447800"/>
            <a:ext cx="8534400" cy="480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2400" dirty="0" smtClean="0"/>
              <a:t>	</a:t>
            </a:r>
            <a:r>
              <a:rPr lang="id-ID" sz="2800" b="1" dirty="0" smtClean="0"/>
              <a:t>Asimilasi</a:t>
            </a:r>
            <a:r>
              <a:rPr lang="id-ID" sz="2400" dirty="0" smtClean="0"/>
              <a:t> </a:t>
            </a:r>
            <a:r>
              <a:rPr lang="id-ID" sz="2400" dirty="0"/>
              <a:t>adalah proses percampuran  dua macam kebudayaan atau lebih menjadi satu kebudayaan yang baru, di mana   dengan percampuran tersebut   maka </a:t>
            </a:r>
            <a:r>
              <a:rPr lang="en-US" sz="2400" dirty="0"/>
              <a:t>  </a:t>
            </a:r>
            <a:r>
              <a:rPr lang="id-ID" sz="2400" dirty="0" smtClean="0"/>
              <a:t>masing-masing</a:t>
            </a:r>
            <a:r>
              <a:rPr lang="en-US" sz="2400" dirty="0"/>
              <a:t> </a:t>
            </a:r>
            <a:r>
              <a:rPr lang="id-ID" sz="2400" dirty="0" smtClean="0"/>
              <a:t>unsur</a:t>
            </a:r>
            <a:r>
              <a:rPr lang="en-US" sz="2400" dirty="0" smtClean="0"/>
              <a:t> </a:t>
            </a:r>
            <a:r>
              <a:rPr lang="id-ID" sz="2400" dirty="0" smtClean="0"/>
              <a:t>budaya</a:t>
            </a:r>
            <a:r>
              <a:rPr lang="en-US" sz="2400" dirty="0"/>
              <a:t> </a:t>
            </a:r>
            <a:r>
              <a:rPr lang="id-ID" sz="2400" dirty="0" smtClean="0"/>
              <a:t>melebur</a:t>
            </a:r>
            <a:r>
              <a:rPr lang="en-US" sz="2400" dirty="0" smtClean="0"/>
              <a:t> </a:t>
            </a:r>
            <a:r>
              <a:rPr lang="id-ID" sz="2400" dirty="0" smtClean="0"/>
              <a:t>menjad</a:t>
            </a:r>
            <a:r>
              <a:rPr lang="en-US" sz="2400" dirty="0" err="1"/>
              <a:t>i</a:t>
            </a:r>
            <a:r>
              <a:rPr lang="en-US" sz="2400" dirty="0"/>
              <a:t> </a:t>
            </a:r>
            <a:r>
              <a:rPr lang="id-ID" sz="2400" dirty="0" smtClean="0"/>
              <a:t>satu</a:t>
            </a:r>
            <a:r>
              <a:rPr lang="en-US" sz="2400" dirty="0" smtClean="0"/>
              <a:t> </a:t>
            </a:r>
            <a:r>
              <a:rPr lang="id-ID" sz="2400" dirty="0" smtClean="0"/>
              <a:t>sehingg</a:t>
            </a:r>
            <a:r>
              <a:rPr lang="en-US" sz="2400" dirty="0" smtClean="0"/>
              <a:t>a </a:t>
            </a:r>
            <a:r>
              <a:rPr lang="id-ID" sz="2400" dirty="0" smtClean="0"/>
              <a:t>dalam</a:t>
            </a:r>
            <a:r>
              <a:rPr lang="en-US" sz="2400" dirty="0" smtClean="0"/>
              <a:t> </a:t>
            </a:r>
            <a:r>
              <a:rPr lang="id-ID" sz="2400" dirty="0" smtClean="0"/>
              <a:t>kebudayaan</a:t>
            </a:r>
            <a:r>
              <a:rPr lang="en-US" sz="2400" dirty="0" smtClean="0"/>
              <a:t> </a:t>
            </a:r>
            <a:r>
              <a:rPr lang="id-ID" sz="2400" dirty="0" smtClean="0"/>
              <a:t>yang </a:t>
            </a:r>
            <a:r>
              <a:rPr lang="id-ID" sz="2400" dirty="0"/>
              <a:t>baru  itu  tidak  tampak lagi  identitas masing-masing budaya pembentuknya.   </a:t>
            </a:r>
            <a:endParaRPr lang="en-US" sz="2400" dirty="0" smtClean="0"/>
          </a:p>
          <a:p>
            <a:pPr algn="just"/>
            <a:r>
              <a:rPr lang="en-US" sz="2400" dirty="0" smtClean="0"/>
              <a:t>	</a:t>
            </a:r>
            <a:r>
              <a:rPr lang="id-ID" sz="2400" dirty="0" smtClean="0"/>
              <a:t>Ketika </a:t>
            </a:r>
            <a:r>
              <a:rPr lang="id-ID" sz="2400" dirty="0"/>
              <a:t>asimilasi  ini menjadi sebuah strategi integrasi nasional, berarti bahwa negara mengintegrasikan masyarakatnya dengan mengupayakan agar unsur-unsur budaya yang ada dalam negara itu benar-benar melebur menjadi satu dan tidak lagi menampakkan  ident itas  budaya  kelompok  atau budaya lokal.</a:t>
            </a:r>
            <a:endParaRPr lang="en-US" sz="2400" dirty="0"/>
          </a:p>
        </p:txBody>
      </p:sp>
      <p:sp>
        <p:nvSpPr>
          <p:cNvPr id="2" name="Date Placeholder 1"/>
          <p:cNvSpPr>
            <a:spLocks noGrp="1"/>
          </p:cNvSpPr>
          <p:nvPr>
            <p:ph type="dt" sz="half" idx="10"/>
          </p:nvPr>
        </p:nvSpPr>
        <p:spPr/>
        <p:txBody>
          <a:bodyPr/>
          <a:lstStyle/>
          <a:p>
            <a:fld id="{ADBE6EC7-2526-4134-8529-9E47996F23D9}"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4</a:t>
            </a:fld>
            <a:endParaRPr 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Rounded Rectangle 3"/>
          <p:cNvSpPr/>
          <p:nvPr/>
        </p:nvSpPr>
        <p:spPr>
          <a:xfrm>
            <a:off x="1524000" y="228600"/>
            <a:ext cx="4191000" cy="990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3200" b="1" dirty="0" smtClean="0"/>
              <a:t>STRATEGI AKULTURASI</a:t>
            </a:r>
            <a:endParaRPr lang="en-US" sz="3200" dirty="0"/>
          </a:p>
        </p:txBody>
      </p:sp>
      <p:sp>
        <p:nvSpPr>
          <p:cNvPr id="5" name="Rectangle 4"/>
          <p:cNvSpPr/>
          <p:nvPr/>
        </p:nvSpPr>
        <p:spPr>
          <a:xfrm>
            <a:off x="304800" y="1447800"/>
            <a:ext cx="8534400" cy="480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2000" dirty="0" smtClean="0"/>
              <a:t>	</a:t>
            </a:r>
            <a:r>
              <a:rPr lang="id-ID" sz="2400" b="1" dirty="0" smtClean="0"/>
              <a:t>Akulturasi</a:t>
            </a:r>
            <a:r>
              <a:rPr lang="id-ID" sz="2000" dirty="0" smtClean="0"/>
              <a:t> </a:t>
            </a:r>
            <a:r>
              <a:rPr lang="id-ID" sz="2000" dirty="0"/>
              <a:t> adalah  proses  percampuran  dua  macam  kebudayaan atau lebih sehingga memunculkan kebudayaan yang baru, di mana ciri-ciri budaya asli pembentuknya masih tampak dalam kebudayaan baru tersebut. Dengan demikian berarti bahwa kebudayaan baru yang terbentuk tidak “melumat”  semua unsur  budaya pembentuknya.   </a:t>
            </a:r>
            <a:endParaRPr lang="en-US" sz="2000" dirty="0"/>
          </a:p>
          <a:p>
            <a:pPr algn="just"/>
            <a:r>
              <a:rPr lang="en-US" sz="2000" dirty="0" smtClean="0"/>
              <a:t>	</a:t>
            </a:r>
            <a:r>
              <a:rPr lang="id-ID" sz="2000" dirty="0" smtClean="0"/>
              <a:t>Apabila </a:t>
            </a:r>
            <a:r>
              <a:rPr lang="id-ID" sz="2000" dirty="0"/>
              <a:t>akulturasi   ini menjadi strategi integrasi yang diterapkan oleh pemerintah suatu negara, berarti bahwa negara mengintegrasikan masyarakatnya dengan mengupayakan  adanya  identitas  </a:t>
            </a:r>
            <a:r>
              <a:rPr lang="id-ID" sz="2000" dirty="0" smtClean="0"/>
              <a:t>budaya</a:t>
            </a:r>
            <a:r>
              <a:rPr lang="en-US" sz="2000" dirty="0" smtClean="0"/>
              <a:t> </a:t>
            </a:r>
            <a:r>
              <a:rPr lang="id-ID" sz="2000" dirty="0" smtClean="0"/>
              <a:t>bersama</a:t>
            </a:r>
            <a:r>
              <a:rPr lang="en-US" sz="2000" dirty="0" smtClean="0"/>
              <a:t> </a:t>
            </a:r>
            <a:r>
              <a:rPr lang="id-ID" sz="2000" dirty="0" smtClean="0"/>
              <a:t>namun</a:t>
            </a:r>
            <a:r>
              <a:rPr lang="en-US" sz="2000" dirty="0" smtClean="0"/>
              <a:t> </a:t>
            </a:r>
            <a:r>
              <a:rPr lang="id-ID" sz="2000" dirty="0" smtClean="0"/>
              <a:t>tidak </a:t>
            </a:r>
            <a:r>
              <a:rPr lang="id-ID" sz="2000" dirty="0"/>
              <a:t>menghilangkan   seluruh   unsur   </a:t>
            </a:r>
            <a:r>
              <a:rPr lang="id-ID" sz="2000" dirty="0" smtClean="0"/>
              <a:t>budaya</a:t>
            </a:r>
            <a:r>
              <a:rPr lang="en-US" sz="2000" dirty="0" smtClean="0"/>
              <a:t> </a:t>
            </a:r>
            <a:r>
              <a:rPr lang="id-ID" sz="2000" dirty="0" smtClean="0"/>
              <a:t>kelompok</a:t>
            </a:r>
            <a:r>
              <a:rPr lang="en-US" sz="2000" dirty="0" smtClean="0"/>
              <a:t> </a:t>
            </a:r>
            <a:r>
              <a:rPr lang="id-ID" sz="2000" dirty="0" smtClean="0"/>
              <a:t>atau</a:t>
            </a:r>
            <a:r>
              <a:rPr lang="en-US" sz="2000" dirty="0" smtClean="0"/>
              <a:t> </a:t>
            </a:r>
            <a:r>
              <a:rPr lang="id-ID" sz="2000" dirty="0" smtClean="0"/>
              <a:t>budaya</a:t>
            </a:r>
            <a:r>
              <a:rPr lang="en-US" sz="2000" dirty="0" smtClean="0"/>
              <a:t> </a:t>
            </a:r>
            <a:r>
              <a:rPr lang="id-ID" sz="2000" dirty="0" smtClean="0"/>
              <a:t>lokal</a:t>
            </a:r>
            <a:r>
              <a:rPr lang="id-ID" sz="2000" dirty="0"/>
              <a:t>. Dengan strategi   yang   demikian tampak   bahwa   upaya   mewujudkan integrasi nasional dilakukan dengan tetap menghargai unsur-unsur budaya kelompok atau budaya lokal, walaupun penghargaan tersebut dalam kadar yang   tidak   terlalu besar.</a:t>
            </a:r>
            <a:endParaRPr lang="en-US" sz="2000" dirty="0"/>
          </a:p>
        </p:txBody>
      </p:sp>
      <p:sp>
        <p:nvSpPr>
          <p:cNvPr id="2" name="Date Placeholder 1"/>
          <p:cNvSpPr>
            <a:spLocks noGrp="1"/>
          </p:cNvSpPr>
          <p:nvPr>
            <p:ph type="dt" sz="half" idx="10"/>
          </p:nvPr>
        </p:nvSpPr>
        <p:spPr/>
        <p:txBody>
          <a:bodyPr/>
          <a:lstStyle/>
          <a:p>
            <a:fld id="{13FF8BC8-6A6A-4A7A-98BA-BD4A22ABC938}" type="datetime1">
              <a:rPr lang="en-US" smtClean="0"/>
              <a:t>7/21/2018</a:t>
            </a:fld>
            <a:endParaRPr lang="en-US"/>
          </a:p>
        </p:txBody>
      </p:sp>
      <p:sp>
        <p:nvSpPr>
          <p:cNvPr id="6" name="Footer Placeholder 5"/>
          <p:cNvSpPr>
            <a:spLocks noGrp="1"/>
          </p:cNvSpPr>
          <p:nvPr>
            <p:ph type="ftr" sz="quarter" idx="11"/>
          </p:nvPr>
        </p:nvSpPr>
        <p:spPr/>
        <p:txBody>
          <a:bodyPr/>
          <a:lstStyle/>
          <a:p>
            <a:r>
              <a:rPr lang="en-US" smtClean="0"/>
              <a:t>Materi Pendidikan Kewarganegaraan By Tatik Rohmawati, S.IP.,M.Si</a:t>
            </a:r>
            <a:endParaRPr lang="en-US"/>
          </a:p>
        </p:txBody>
      </p:sp>
      <p:sp>
        <p:nvSpPr>
          <p:cNvPr id="7" name="Slide Number Placeholder 6"/>
          <p:cNvSpPr>
            <a:spLocks noGrp="1"/>
          </p:cNvSpPr>
          <p:nvPr>
            <p:ph type="sldNum" sz="quarter" idx="12"/>
          </p:nvPr>
        </p:nvSpPr>
        <p:spPr/>
        <p:txBody>
          <a:bodyPr/>
          <a:lstStyle/>
          <a:p>
            <a:fld id="{13361684-4F0D-42C3-8691-B60932CCA010}" type="slidenum">
              <a:rPr lang="en-US" smtClean="0"/>
              <a:pPr/>
              <a:t>5</a:t>
            </a:fld>
            <a:endParaRPr lang="en-US"/>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71600" y="228600"/>
            <a:ext cx="3733800" cy="990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3200" b="1" dirty="0" smtClean="0"/>
              <a:t>STRATEGI PLU</a:t>
            </a:r>
            <a:r>
              <a:rPr lang="en-US" sz="3200" b="1" dirty="0" smtClean="0"/>
              <a:t>RA</a:t>
            </a:r>
            <a:r>
              <a:rPr lang="id-ID" sz="3200" b="1" dirty="0" smtClean="0"/>
              <a:t>LIS</a:t>
            </a:r>
            <a:endParaRPr lang="en-US" sz="3200" dirty="0"/>
          </a:p>
        </p:txBody>
      </p:sp>
      <p:sp>
        <p:nvSpPr>
          <p:cNvPr id="6" name="Rectangle 5"/>
          <p:cNvSpPr/>
          <p:nvPr/>
        </p:nvSpPr>
        <p:spPr>
          <a:xfrm>
            <a:off x="304800" y="1447800"/>
            <a:ext cx="8534400" cy="289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2400" b="1" dirty="0" smtClean="0"/>
              <a:t>	</a:t>
            </a:r>
            <a:r>
              <a:rPr lang="id-ID" sz="2400" b="1" dirty="0" smtClean="0"/>
              <a:t>Paham </a:t>
            </a:r>
            <a:r>
              <a:rPr lang="id-ID" sz="2400" b="1" dirty="0"/>
              <a:t>pluralis </a:t>
            </a:r>
            <a:r>
              <a:rPr lang="id-ID" sz="2000" dirty="0"/>
              <a:t>merupakan paham yang menghargai terdapatnya perbedaan dalam  masyarakat.  Paham  pluralis  pada  prinsipnya mewujudkan integrasi nasional dengan </a:t>
            </a:r>
            <a:r>
              <a:rPr lang="id-ID" sz="2000" dirty="0" smtClean="0"/>
              <a:t>memberi</a:t>
            </a:r>
            <a:r>
              <a:rPr lang="en-US" sz="2000" dirty="0" smtClean="0"/>
              <a:t> </a:t>
            </a:r>
            <a:r>
              <a:rPr lang="id-ID" sz="2000" dirty="0" smtClean="0"/>
              <a:t>kesempatan </a:t>
            </a:r>
            <a:r>
              <a:rPr lang="id-ID" sz="2000" dirty="0"/>
              <a:t>pada </a:t>
            </a:r>
            <a:r>
              <a:rPr lang="id-ID" sz="2000" dirty="0" smtClean="0"/>
              <a:t>segala</a:t>
            </a:r>
            <a:r>
              <a:rPr lang="en-US" sz="2000" dirty="0" smtClean="0"/>
              <a:t> </a:t>
            </a:r>
            <a:r>
              <a:rPr lang="id-ID" sz="2000" dirty="0" smtClean="0"/>
              <a:t>unsur</a:t>
            </a:r>
            <a:r>
              <a:rPr lang="en-US" sz="2000" dirty="0" smtClean="0"/>
              <a:t> </a:t>
            </a:r>
            <a:r>
              <a:rPr lang="id-ID" sz="2000" dirty="0" smtClean="0"/>
              <a:t>perbedaan</a:t>
            </a:r>
            <a:r>
              <a:rPr lang="en-US" sz="2000" dirty="0" smtClean="0"/>
              <a:t> </a:t>
            </a:r>
            <a:r>
              <a:rPr lang="id-ID" sz="2000" dirty="0" smtClean="0"/>
              <a:t>yang</a:t>
            </a:r>
            <a:r>
              <a:rPr lang="en-US" sz="2000" dirty="0" smtClean="0"/>
              <a:t> </a:t>
            </a:r>
            <a:r>
              <a:rPr lang="id-ID" sz="2000" dirty="0" smtClean="0"/>
              <a:t>ada</a:t>
            </a:r>
            <a:r>
              <a:rPr lang="id-ID" sz="2000" dirty="0"/>
              <a:t> dalam </a:t>
            </a:r>
            <a:r>
              <a:rPr lang="id-ID" sz="2000" dirty="0" smtClean="0"/>
              <a:t>masyarakat </a:t>
            </a:r>
            <a:r>
              <a:rPr lang="id-ID" sz="2000" dirty="0"/>
              <a:t>untuk </a:t>
            </a:r>
            <a:r>
              <a:rPr lang="id-ID" sz="2000" dirty="0" smtClean="0"/>
              <a:t>hidup</a:t>
            </a:r>
            <a:r>
              <a:rPr lang="id-ID" sz="2000" dirty="0"/>
              <a:t> </a:t>
            </a:r>
            <a:r>
              <a:rPr lang="id-ID" sz="2000" dirty="0" smtClean="0"/>
              <a:t>dan berkembang</a:t>
            </a:r>
            <a:r>
              <a:rPr lang="en-US" sz="2000" dirty="0" smtClean="0"/>
              <a:t>.</a:t>
            </a:r>
            <a:endParaRPr lang="en-US" sz="2000" dirty="0"/>
          </a:p>
        </p:txBody>
      </p:sp>
      <p:sp>
        <p:nvSpPr>
          <p:cNvPr id="2" name="Date Placeholder 1"/>
          <p:cNvSpPr>
            <a:spLocks noGrp="1"/>
          </p:cNvSpPr>
          <p:nvPr>
            <p:ph type="dt" sz="half" idx="10"/>
          </p:nvPr>
        </p:nvSpPr>
        <p:spPr/>
        <p:txBody>
          <a:bodyPr/>
          <a:lstStyle/>
          <a:p>
            <a:fld id="{FB7FE2FF-8862-4977-9CAB-F971E107CD75}" type="datetime1">
              <a:rPr lang="en-US" smtClean="0"/>
              <a:t>7/21/2018</a:t>
            </a:fld>
            <a:endParaRPr lang="en-US"/>
          </a:p>
        </p:txBody>
      </p:sp>
      <p:sp>
        <p:nvSpPr>
          <p:cNvPr id="3" name="Footer Placeholder 2"/>
          <p:cNvSpPr>
            <a:spLocks noGrp="1"/>
          </p:cNvSpPr>
          <p:nvPr>
            <p:ph type="ftr" sz="quarter" idx="11"/>
          </p:nvPr>
        </p:nvSpPr>
        <p:spPr/>
        <p:txBody>
          <a:bodyPr/>
          <a:lstStyle/>
          <a:p>
            <a:r>
              <a:rPr lang="en-US" smtClean="0"/>
              <a:t>Materi Pendidikan Kewarganegaraan By Tatik Rohmawati, S.IP.,M.Si</a:t>
            </a:r>
            <a:endParaRPr lang="en-US"/>
          </a:p>
        </p:txBody>
      </p:sp>
      <p:sp>
        <p:nvSpPr>
          <p:cNvPr id="4" name="Slide Number Placeholder 3"/>
          <p:cNvSpPr>
            <a:spLocks noGrp="1"/>
          </p:cNvSpPr>
          <p:nvPr>
            <p:ph type="sldNum" sz="quarter" idx="12"/>
          </p:nvPr>
        </p:nvSpPr>
        <p:spPr/>
        <p:txBody>
          <a:bodyPr/>
          <a:lstStyle/>
          <a:p>
            <a:fld id="{13361684-4F0D-42C3-8691-B60932CCA010}" type="slidenum">
              <a:rPr lang="en-US" smtClean="0"/>
              <a:pPr/>
              <a:t>6</a:t>
            </a:fld>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457200"/>
            <a:ext cx="63246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sz="3200" b="1" dirty="0" smtClean="0"/>
              <a:t>FAKTOR PENDORONG INTEGRASI NASIONAL</a:t>
            </a:r>
            <a:endParaRPr lang="en-US" sz="3200" dirty="0"/>
          </a:p>
        </p:txBody>
      </p:sp>
      <p:sp>
        <p:nvSpPr>
          <p:cNvPr id="6" name="Rounded Rectangle 5"/>
          <p:cNvSpPr/>
          <p:nvPr/>
        </p:nvSpPr>
        <p:spPr>
          <a:xfrm>
            <a:off x="304800" y="1752600"/>
            <a:ext cx="8534400" cy="381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lvl="0" indent="-342900" fontAlgn="base">
              <a:buFont typeface="+mj-lt"/>
              <a:buAutoNum type="arabicPeriod"/>
            </a:pPr>
            <a:r>
              <a:rPr lang="id-ID" sz="2000" dirty="0"/>
              <a:t>Faktor sejarah yang menimbulkan rasa senasib dan seperjuangan</a:t>
            </a:r>
            <a:r>
              <a:rPr lang="en-US" sz="2000" dirty="0"/>
              <a:t>.</a:t>
            </a:r>
          </a:p>
          <a:p>
            <a:pPr marL="342900" lvl="0" indent="-342900" fontAlgn="base">
              <a:buFont typeface="+mj-lt"/>
              <a:buAutoNum type="arabicPeriod"/>
            </a:pPr>
            <a:r>
              <a:rPr lang="id-ID" sz="2000" dirty="0"/>
              <a:t>Keinginan untuk bersatu di kalangan bangsa Indonesia sebagaiman dinyatakan dalam Sumpah Pemuda tanggal 28 Oktober 1928.</a:t>
            </a:r>
            <a:endParaRPr lang="en-US" sz="2000" dirty="0"/>
          </a:p>
          <a:p>
            <a:pPr marL="342900" lvl="0" indent="-342900" fontAlgn="base">
              <a:buFont typeface="+mj-lt"/>
              <a:buAutoNum type="arabicPeriod"/>
            </a:pPr>
            <a:r>
              <a:rPr lang="id-ID" sz="2000" dirty="0"/>
              <a:t>Rasa cinta tanah air di kalangan bangsa Indonesia, sebagaimana dibuktikan perjuangan merebut, menegakkan, dan mengisi kemerdekaan.</a:t>
            </a:r>
            <a:endParaRPr lang="en-US" sz="2000" dirty="0"/>
          </a:p>
          <a:p>
            <a:pPr marL="342900" lvl="0" indent="-342900" fontAlgn="base">
              <a:buFont typeface="+mj-lt"/>
              <a:buAutoNum type="arabicPeriod"/>
            </a:pPr>
            <a:r>
              <a:rPr lang="id-ID" sz="2000" dirty="0"/>
              <a:t>Rasa rela berkorban untuk kepentingan bangsa dan Negara, sebagaimana dibuktikan oleh banyak pahlawan bangsa yang gugur di medan perjuangan</a:t>
            </a:r>
            <a:endParaRPr lang="en-US" sz="2000" dirty="0"/>
          </a:p>
          <a:p>
            <a:pPr marL="342900" lvl="0" indent="-342900" fontAlgn="base">
              <a:buFont typeface="+mj-lt"/>
              <a:buAutoNum type="arabicPeriod"/>
            </a:pPr>
            <a:r>
              <a:rPr lang="id-ID" sz="2000" dirty="0"/>
              <a:t>Kesepakatan atau konsensus nasional dalam perwujudan Proklamasi Kemerdekaan, Pancasila dan UUD 1945, bendera Merah Putih, lagu kebangsaan Indonesia Raya, bahasa kesatuan bahasa Indonesia</a:t>
            </a:r>
            <a:r>
              <a:rPr lang="id-ID" sz="2000" dirty="0" smtClean="0"/>
              <a:t>.</a:t>
            </a:r>
            <a:endParaRPr lang="en-US" sz="2000" dirty="0"/>
          </a:p>
        </p:txBody>
      </p:sp>
      <p:sp>
        <p:nvSpPr>
          <p:cNvPr id="2" name="Date Placeholder 1"/>
          <p:cNvSpPr>
            <a:spLocks noGrp="1"/>
          </p:cNvSpPr>
          <p:nvPr>
            <p:ph type="dt" sz="half" idx="10"/>
          </p:nvPr>
        </p:nvSpPr>
        <p:spPr/>
        <p:txBody>
          <a:bodyPr/>
          <a:lstStyle/>
          <a:p>
            <a:fld id="{209C9D30-2AA4-4DE0-9530-4F299966BD49}" type="datetime1">
              <a:rPr lang="en-US" smtClean="0"/>
              <a:t>7/21/2018</a:t>
            </a:fld>
            <a:endParaRPr lang="en-US"/>
          </a:p>
        </p:txBody>
      </p:sp>
      <p:sp>
        <p:nvSpPr>
          <p:cNvPr id="3" name="Footer Placeholder 2"/>
          <p:cNvSpPr>
            <a:spLocks noGrp="1"/>
          </p:cNvSpPr>
          <p:nvPr>
            <p:ph type="ftr" sz="quarter" idx="11"/>
          </p:nvPr>
        </p:nvSpPr>
        <p:spPr/>
        <p:txBody>
          <a:bodyPr/>
          <a:lstStyle/>
          <a:p>
            <a:r>
              <a:rPr lang="en-US" smtClean="0"/>
              <a:t>Materi Pendidikan Kewarganegaraan By Tatik Rohmawati, S.IP.,M.Si</a:t>
            </a:r>
            <a:endParaRPr lang="en-US"/>
          </a:p>
        </p:txBody>
      </p:sp>
      <p:sp>
        <p:nvSpPr>
          <p:cNvPr id="5" name="Slide Number Placeholder 4"/>
          <p:cNvSpPr>
            <a:spLocks noGrp="1"/>
          </p:cNvSpPr>
          <p:nvPr>
            <p:ph type="sldNum" sz="quarter" idx="12"/>
          </p:nvPr>
        </p:nvSpPr>
        <p:spPr/>
        <p:txBody>
          <a:bodyPr/>
          <a:lstStyle/>
          <a:p>
            <a:fld id="{13361684-4F0D-42C3-8691-B60932CCA010}" type="slidenum">
              <a:rPr lang="en-US" smtClean="0"/>
              <a:pPr/>
              <a:t>7</a:t>
            </a:fld>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304800"/>
            <a:ext cx="6858000" cy="1143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3200" b="1" dirty="0" smtClean="0"/>
              <a:t>FAKTOR PENGHAMBAT INTEGRASI NASIONA</a:t>
            </a:r>
            <a:r>
              <a:rPr lang="en-US" sz="3200" b="1" dirty="0" smtClean="0"/>
              <a:t>L</a:t>
            </a:r>
            <a:endParaRPr lang="en-US" sz="3200" dirty="0"/>
          </a:p>
        </p:txBody>
      </p:sp>
      <p:sp>
        <p:nvSpPr>
          <p:cNvPr id="5" name="Rounded Rectangle 4"/>
          <p:cNvSpPr/>
          <p:nvPr/>
        </p:nvSpPr>
        <p:spPr>
          <a:xfrm>
            <a:off x="304800" y="1524000"/>
            <a:ext cx="8610600" cy="510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457200" lvl="0" indent="-457200" fontAlgn="base">
              <a:buFont typeface="+mj-lt"/>
              <a:buAutoNum type="arabicPeriod"/>
            </a:pPr>
            <a:r>
              <a:rPr lang="id-ID" sz="2000" dirty="0"/>
              <a:t>Masyarakat Indonesia yang heterogen (beraneka ragam) dalam faktor-faktor kesukubangsaan dengan masing-masing kebudayaan daerahnya, bahasa daerah, agama yang dianut, ras dan sebagainya.</a:t>
            </a:r>
            <a:endParaRPr lang="en-US" sz="2000" dirty="0"/>
          </a:p>
          <a:p>
            <a:pPr marL="457200" lvl="0" indent="-457200" fontAlgn="base">
              <a:buFont typeface="+mj-lt"/>
              <a:buAutoNum type="arabicPeriod"/>
            </a:pPr>
            <a:r>
              <a:rPr lang="id-ID" sz="2000" dirty="0"/>
              <a:t> Wilayah negara yang begitu luas, terdiri atas ribuan kepulauan yang dikelilingi oleh lautan luas.</a:t>
            </a:r>
            <a:endParaRPr lang="en-US" sz="2000" dirty="0"/>
          </a:p>
          <a:p>
            <a:pPr marL="457200" lvl="0" indent="-457200" fontAlgn="base">
              <a:buFont typeface="+mj-lt"/>
              <a:buAutoNum type="arabicPeriod"/>
            </a:pPr>
            <a:r>
              <a:rPr lang="id-ID" sz="2000" dirty="0"/>
              <a:t>Besarnya kemungkinan ancaman, tantangan, hambatan dan gangguan yang merongrong keutuhan, kesatuan dan persatuan bangsa, baik yang berasal dari dalam maupun luar negeri.</a:t>
            </a:r>
            <a:endParaRPr lang="en-US" sz="2000" dirty="0"/>
          </a:p>
          <a:p>
            <a:pPr marL="457200" lvl="0" indent="-457200" fontAlgn="base">
              <a:buFont typeface="+mj-lt"/>
              <a:buAutoNum type="arabicPeriod"/>
            </a:pPr>
            <a:r>
              <a:rPr lang="id-ID" sz="2000" dirty="0"/>
              <a:t>Masih besarnya ketimpangan dan ketidakmerataan pembangunan dan hasil-hasil pembangunan menimbulkan berbagai rasa tidak puas dan keputusasaan di masalah SARA (Suku, Agama, Ras, dan Antar-golongan), gerakan separatisme dan kedaerahan, demonstrasi dan unjuk rasa.</a:t>
            </a:r>
            <a:endParaRPr lang="en-US" sz="2000" dirty="0"/>
          </a:p>
          <a:p>
            <a:pPr marL="457200" lvl="0" indent="-457200" fontAlgn="base">
              <a:buFont typeface="+mj-lt"/>
              <a:buAutoNum type="arabicPeriod"/>
            </a:pPr>
            <a:r>
              <a:rPr lang="id-ID" sz="2000" dirty="0"/>
              <a:t>Adanya paham “etnosentrisme” di antara beberapa suku bangsa yang menonjolkan kelebihan-kelebihan budayanya dan menganggap rendah budaya suku bangsa lain</a:t>
            </a:r>
            <a:r>
              <a:rPr lang="id-ID" sz="2000" dirty="0" smtClean="0"/>
              <a:t>.</a:t>
            </a:r>
            <a:endParaRPr lang="en-US" sz="2000" dirty="0"/>
          </a:p>
        </p:txBody>
      </p:sp>
      <p:sp>
        <p:nvSpPr>
          <p:cNvPr id="2" name="Date Placeholder 1"/>
          <p:cNvSpPr>
            <a:spLocks noGrp="1"/>
          </p:cNvSpPr>
          <p:nvPr>
            <p:ph type="dt" sz="half" idx="10"/>
          </p:nvPr>
        </p:nvSpPr>
        <p:spPr/>
        <p:txBody>
          <a:bodyPr/>
          <a:lstStyle/>
          <a:p>
            <a:fld id="{2F424BDB-6B75-4046-8AC3-EA23DDEF76DC}" type="datetime1">
              <a:rPr lang="en-US" smtClean="0"/>
              <a:t>7/21/2018</a:t>
            </a:fld>
            <a:endParaRPr lang="en-US"/>
          </a:p>
        </p:txBody>
      </p:sp>
      <p:sp>
        <p:nvSpPr>
          <p:cNvPr id="3" name="Footer Placeholder 2"/>
          <p:cNvSpPr>
            <a:spLocks noGrp="1"/>
          </p:cNvSpPr>
          <p:nvPr>
            <p:ph type="ftr" sz="quarter" idx="11"/>
          </p:nvPr>
        </p:nvSpPr>
        <p:spPr/>
        <p:txBody>
          <a:bodyPr/>
          <a:lstStyle/>
          <a:p>
            <a:r>
              <a:rPr lang="en-US" smtClean="0"/>
              <a:t>Materi Pendidikan Kewarganegaraan By Tatik Rohmawati, S.IP.,M.Si</a:t>
            </a:r>
            <a:endParaRPr lang="en-US"/>
          </a:p>
        </p:txBody>
      </p:sp>
      <p:sp>
        <p:nvSpPr>
          <p:cNvPr id="6" name="Slide Number Placeholder 5"/>
          <p:cNvSpPr>
            <a:spLocks noGrp="1"/>
          </p:cNvSpPr>
          <p:nvPr>
            <p:ph type="sldNum" sz="quarter" idx="12"/>
          </p:nvPr>
        </p:nvSpPr>
        <p:spPr/>
        <p:txBody>
          <a:bodyPr/>
          <a:lstStyle/>
          <a:p>
            <a:fld id="{13361684-4F0D-42C3-8691-B60932CCA010}" type="slidenum">
              <a:rPr lang="en-US" smtClean="0"/>
              <a:pPr/>
              <a:t>8</a:t>
            </a:fld>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304800"/>
            <a:ext cx="5715000" cy="1143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3200" b="1" dirty="0"/>
              <a:t>Contoh-contoh </a:t>
            </a:r>
            <a:r>
              <a:rPr lang="en-US" sz="3200" b="1" dirty="0"/>
              <a:t>P</a:t>
            </a:r>
            <a:r>
              <a:rPr lang="id-ID" sz="3200" b="1" dirty="0"/>
              <a:t>endorong </a:t>
            </a:r>
            <a:r>
              <a:rPr lang="en-US" sz="3200" b="1" dirty="0"/>
              <a:t>I</a:t>
            </a:r>
            <a:r>
              <a:rPr lang="id-ID" sz="3200" b="1" dirty="0"/>
              <a:t>ntegrasi </a:t>
            </a:r>
            <a:r>
              <a:rPr lang="en-US" sz="3200" b="1" dirty="0"/>
              <a:t>N</a:t>
            </a:r>
            <a:r>
              <a:rPr lang="id-ID" sz="3200" b="1" dirty="0" smtClean="0"/>
              <a:t>asional</a:t>
            </a:r>
            <a:r>
              <a:rPr lang="en-US" sz="3200" b="1" dirty="0" smtClean="0"/>
              <a:t>…</a:t>
            </a:r>
            <a:endParaRPr lang="en-US" sz="3200" dirty="0"/>
          </a:p>
        </p:txBody>
      </p:sp>
      <p:sp>
        <p:nvSpPr>
          <p:cNvPr id="6" name="Rounded Rectangle 5"/>
          <p:cNvSpPr/>
          <p:nvPr/>
        </p:nvSpPr>
        <p:spPr>
          <a:xfrm>
            <a:off x="304800" y="1524000"/>
            <a:ext cx="8610600" cy="3886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lvl="0" indent="-457200" fontAlgn="base">
              <a:buFont typeface="+mj-lt"/>
              <a:buAutoNum type="arabicPeriod"/>
            </a:pPr>
            <a:r>
              <a:rPr lang="id-ID" sz="2000" dirty="0"/>
              <a:t>Adanya rasa keinginan untuk bersatu agar menjadi negara yang lebih maju dan tangguh di masa yang akan datang.</a:t>
            </a:r>
            <a:endParaRPr lang="en-US" sz="2000" dirty="0"/>
          </a:p>
          <a:p>
            <a:pPr marL="457200" lvl="0" indent="-457200" fontAlgn="base">
              <a:buFont typeface="+mj-lt"/>
              <a:buAutoNum type="arabicPeriod"/>
            </a:pPr>
            <a:r>
              <a:rPr lang="id-ID" sz="2000" dirty="0"/>
              <a:t>Rasa cinta tanah air terhadap bangsa Indonesia</a:t>
            </a:r>
            <a:endParaRPr lang="en-US" sz="2000" dirty="0"/>
          </a:p>
          <a:p>
            <a:pPr marL="457200" lvl="0" indent="-457200" fontAlgn="base">
              <a:buFont typeface="+mj-lt"/>
              <a:buAutoNum type="arabicPeriod"/>
            </a:pPr>
            <a:r>
              <a:rPr lang="id-ID" sz="2000" dirty="0"/>
              <a:t>Adanya rasa untuk tidak ingin terpecah belah, karena untuk mencari kemerdekaan itu adalah hal yang sangat sulit.</a:t>
            </a:r>
            <a:endParaRPr lang="en-US" sz="2000" dirty="0"/>
          </a:p>
          <a:p>
            <a:pPr marL="457200" lvl="0" indent="-457200" fontAlgn="base">
              <a:buFont typeface="+mj-lt"/>
              <a:buAutoNum type="arabicPeriod"/>
            </a:pPr>
            <a:r>
              <a:rPr lang="id-ID" sz="2000" dirty="0"/>
              <a:t> Adanya sikap kedewasaan di sebagian pihak, sehingga saat terjadi pertentangan pihak ini lebih baik mengalah agar tidak terjadi perpecahan bangsa.</a:t>
            </a:r>
            <a:endParaRPr lang="en-US" sz="2000" dirty="0"/>
          </a:p>
          <a:p>
            <a:pPr marL="457200" lvl="0" indent="-457200" fontAlgn="base">
              <a:buFont typeface="+mj-lt"/>
              <a:buAutoNum type="arabicPeriod"/>
            </a:pPr>
            <a:r>
              <a:rPr lang="id-ID" sz="2000" dirty="0"/>
              <a:t> Adanya rasa senasib dan sepenanggungan</a:t>
            </a:r>
            <a:endParaRPr lang="en-US" sz="2000" dirty="0"/>
          </a:p>
          <a:p>
            <a:pPr marL="457200" lvl="0" indent="-457200" fontAlgn="base">
              <a:buFont typeface="+mj-lt"/>
              <a:buAutoNum type="arabicPeriod"/>
            </a:pPr>
            <a:r>
              <a:rPr lang="id-ID" sz="2000" dirty="0"/>
              <a:t>Adanya rasa dan keinginan untuk rela berkorban bagi bangsa dan negara demi terciptanya kedamaian</a:t>
            </a:r>
            <a:r>
              <a:rPr lang="en-US" sz="2000" dirty="0"/>
              <a:t>.</a:t>
            </a:r>
          </a:p>
        </p:txBody>
      </p:sp>
      <p:sp>
        <p:nvSpPr>
          <p:cNvPr id="2" name="Date Placeholder 1"/>
          <p:cNvSpPr>
            <a:spLocks noGrp="1"/>
          </p:cNvSpPr>
          <p:nvPr>
            <p:ph type="dt" sz="half" idx="10"/>
          </p:nvPr>
        </p:nvSpPr>
        <p:spPr/>
        <p:txBody>
          <a:bodyPr/>
          <a:lstStyle/>
          <a:p>
            <a:fld id="{4AC60FDC-2B91-4106-A249-37A122DE59A9}" type="datetime1">
              <a:rPr lang="en-US" smtClean="0"/>
              <a:t>7/21/2018</a:t>
            </a:fld>
            <a:endParaRPr lang="en-US"/>
          </a:p>
        </p:txBody>
      </p:sp>
      <p:sp>
        <p:nvSpPr>
          <p:cNvPr id="3" name="Footer Placeholder 2"/>
          <p:cNvSpPr>
            <a:spLocks noGrp="1"/>
          </p:cNvSpPr>
          <p:nvPr>
            <p:ph type="ftr" sz="quarter" idx="11"/>
          </p:nvPr>
        </p:nvSpPr>
        <p:spPr/>
        <p:txBody>
          <a:bodyPr/>
          <a:lstStyle/>
          <a:p>
            <a:r>
              <a:rPr lang="en-US" smtClean="0"/>
              <a:t>Materi Pendidikan Kewarganegaraan By Tatik Rohmawati, S.IP.,M.Si</a:t>
            </a:r>
            <a:endParaRPr lang="en-US"/>
          </a:p>
        </p:txBody>
      </p:sp>
      <p:sp>
        <p:nvSpPr>
          <p:cNvPr id="4" name="Slide Number Placeholder 3"/>
          <p:cNvSpPr>
            <a:spLocks noGrp="1"/>
          </p:cNvSpPr>
          <p:nvPr>
            <p:ph type="sldNum" sz="quarter" idx="12"/>
          </p:nvPr>
        </p:nvSpPr>
        <p:spPr/>
        <p:txBody>
          <a:bodyPr/>
          <a:lstStyle/>
          <a:p>
            <a:fld id="{13361684-4F0D-42C3-8691-B60932CCA010}" type="slidenum">
              <a:rPr lang="en-US" smtClean="0"/>
              <a:pPr/>
              <a:t>9</a:t>
            </a:fld>
            <a:endParaRPr lang="en-US"/>
          </a:p>
        </p:txBody>
      </p:sp>
    </p:spTree>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741</Words>
  <Application>Microsoft Office PowerPoint</Application>
  <PresentationFormat>On-screen Show (4:3)</PresentationFormat>
  <Paragraphs>82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Berlin Sans FB</vt:lpstr>
      <vt:lpstr>Calibri</vt:lpstr>
      <vt:lpstr>Office Theme</vt:lpstr>
      <vt:lpstr>PowerPoint Presentation</vt:lpstr>
      <vt:lpstr>PowerPoint Presentation</vt:lpstr>
      <vt:lpstr>STRATEGI INTEGRASI NASIONAL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Shabrina</dc:creator>
  <cp:lastModifiedBy>Tatik Rohmawati</cp:lastModifiedBy>
  <cp:revision>30</cp:revision>
  <dcterms:created xsi:type="dcterms:W3CDTF">2018-04-20T13:24:13Z</dcterms:created>
  <dcterms:modified xsi:type="dcterms:W3CDTF">2018-07-21T04:22:28Z</dcterms:modified>
</cp:coreProperties>
</file>