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61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0B0D1-6225-446A-9B3C-D33B85F0FCF0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B3249-BF69-428C-B170-4A3D21F4B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CF1F56-F734-44F2-83CD-4F007A72B5E3}" type="slidenum">
              <a:rPr lang="en-US" sz="1200">
                <a:latin typeface="Times New Roman" pitchFamily="18" charset="0"/>
              </a:rPr>
              <a:pPr algn="r" eaLnBrk="1" hangingPunct="1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C5F3A26-367C-4781-9084-8C541BED5965}" type="slidenum">
              <a:rPr lang="en-US" sz="1200">
                <a:latin typeface="Times New Roman" pitchFamily="18" charset="0"/>
              </a:rPr>
              <a:pPr algn="r" eaLnBrk="1" hangingPunct="1"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FFCA8DA-9CBA-4CC0-89BC-539661C05035}" type="slidenum">
              <a:rPr lang="en-US" sz="1200">
                <a:latin typeface="Times New Roman" pitchFamily="18" charset="0"/>
              </a:rPr>
              <a:pPr algn="r" eaLnBrk="1" hangingPunct="1"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C737E5-90D0-40EF-A96D-E706915C30AA}" type="slidenum">
              <a:rPr lang="en-US" sz="1200">
                <a:latin typeface="Times New Roman" pitchFamily="18" charset="0"/>
              </a:rPr>
              <a:pPr algn="r" eaLnBrk="1" hangingPunct="1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F777970-6220-4EA0-B3D5-1E00DA6F2F2E}" type="slidenum">
              <a:rPr lang="en-US" sz="1200">
                <a:latin typeface="Times New Roman" pitchFamily="18" charset="0"/>
              </a:rPr>
              <a:pPr algn="r" eaLnBrk="1" hangingPunct="1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D79BA54-6182-446B-9BC9-62D0B5D463D5}" type="slidenum">
              <a:rPr lang="en-US" sz="1200">
                <a:latin typeface="Times New Roman" pitchFamily="18" charset="0"/>
              </a:rPr>
              <a:pPr algn="r"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9A3439-1D31-48A4-89B1-7904F9DDA6B0}" type="slidenum">
              <a:rPr lang="en-US" sz="1200">
                <a:latin typeface="Times New Roman" pitchFamily="18" charset="0"/>
              </a:rPr>
              <a:pPr algn="r"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4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5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2D63-102B-45AC-B38F-385B0F3C631B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d/imgres?imgurl=http://elowpii189.files.wordpress.com/2011/06/thank_you_comment_21.jpg&amp;imgrefurl=http://elowpii189.wordpress.com/2011/06/08/thank-you-sorry-_/&amp;usg=__Dxgbbd5Cvalr0wUh0wa8_SdtmwE=&amp;h=335&amp;w=500&amp;sz=67&amp;hl=id&amp;start=3&amp;zoom=1&amp;tbnid=Am7leKEWCo1NjM:&amp;tbnh=87&amp;tbnw=130&amp;ei=voeWTqL-KYf4rQfOk7SBBA&amp;prev=/images?q=thank+you&amp;hl=id&amp;sa=X&amp;tbm=isch&amp;itb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gb" descr="http://t0.gstatic.com/images?q=tbn:ANd9GcTNrHCva0YmpsPZW3yCtGRj3rphY2HbdWJhZSwdEsqHtzszlU19F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228600"/>
            <a:ext cx="9144000" cy="3276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54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STRATEGIC MANAGEMENT</a:t>
            </a:r>
            <a: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/>
            </a:r>
            <a:b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</a:br>
            <a:r>
              <a:rPr lang="id-ID" sz="28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DR. HERMAN S. MBA</a:t>
            </a:r>
            <a:endParaRPr lang="en-US" sz="4400" dirty="0">
              <a:solidFill>
                <a:srgbClr val="FF0000"/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555" y="4876800"/>
            <a:ext cx="8848897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1"/>
                </a:solidFill>
                <a:latin typeface="Algerian" pitchFamily="82" charset="0"/>
              </a:rPr>
              <a:t>Magister Management </a:t>
            </a:r>
            <a:r>
              <a:rPr lang="id-ID" sz="3600" b="1" dirty="0" smtClean="0">
                <a:solidFill>
                  <a:schemeClr val="bg1"/>
                </a:solidFill>
                <a:latin typeface="Algerian" pitchFamily="82" charset="0"/>
              </a:rPr>
              <a:t>Program</a:t>
            </a:r>
            <a:endParaRPr lang="id-ID" sz="3600" b="1" dirty="0">
              <a:solidFill>
                <a:schemeClr val="bg1"/>
              </a:solidFill>
              <a:latin typeface="Algerian" pitchFamily="82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1"/>
                </a:solidFill>
                <a:latin typeface="Algerian" pitchFamily="82" charset="0"/>
              </a:rPr>
              <a:t>Universitas Komputer Indonesia</a:t>
            </a:r>
            <a:endParaRPr lang="en-US" sz="36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55" y="2967335"/>
            <a:ext cx="884889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Stake holder &amp; </a:t>
            </a:r>
          </a:p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Corporate governance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4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DEGREE OF INVOLVEMENT IN STRATEGIC MANAGEMENT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Phantom</a:t>
            </a:r>
          </a:p>
          <a:p>
            <a:r>
              <a:rPr lang="id-ID" dirty="0" smtClean="0"/>
              <a:t>Rubber stamp</a:t>
            </a:r>
          </a:p>
          <a:p>
            <a:r>
              <a:rPr lang="id-ID" dirty="0" smtClean="0"/>
              <a:t>Minimal Reviewer</a:t>
            </a:r>
          </a:p>
          <a:p>
            <a:r>
              <a:rPr lang="id-ID" dirty="0" smtClean="0"/>
              <a:t>Nominal Participation</a:t>
            </a:r>
          </a:p>
          <a:p>
            <a:r>
              <a:rPr lang="id-ID" dirty="0" smtClean="0"/>
              <a:t>Active Participation</a:t>
            </a:r>
          </a:p>
          <a:p>
            <a:r>
              <a:rPr lang="id-ID" dirty="0" smtClean="0"/>
              <a:t>Catalyst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C0000"/>
                </a:solidFill>
              </a:rPr>
              <a:t>THE ROLE OF TOP MANAGEMENT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B82F9C-7BB2-4D2F-9954-291123D6D4E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12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90600" y="1828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1219200"/>
            <a:ext cx="8077200" cy="329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457200" indent="-457200" algn="ctr" eaLnBrk="1" hangingPunct="1">
              <a:spcBef>
                <a:spcPct val="50000"/>
              </a:spcBef>
            </a:pPr>
            <a:r>
              <a:rPr lang="en-US" sz="4000" b="1" dirty="0"/>
              <a:t>Responsibilities of Top Management: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US" sz="2800" b="1" dirty="0"/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sz="2800" b="1" dirty="0"/>
              <a:t>Provide executive leadership and a strategic vision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endParaRPr lang="en-US" sz="2800" b="1" dirty="0"/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sz="2800" b="1" dirty="0"/>
              <a:t>Manage the strategic planning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178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49E269C-577A-4C94-8256-44CE36DAEE7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13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/>
              </a:rPr>
              <a:t>Social Responsibility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7924800" cy="4038601"/>
          </a:xfrm>
          <a:extLst/>
        </p:spPr>
        <p:txBody>
          <a:bodyPr lIns="92075" tIns="46038" rIns="92075" bIns="46038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b="1" dirty="0" smtClean="0">
                <a:latin typeface="Arial" charset="0"/>
              </a:rPr>
              <a:t>Friedman’s Traditional View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b="1" dirty="0" smtClean="0">
              <a:latin typeface="Arial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b="1" i="1" dirty="0" smtClean="0">
                <a:latin typeface="Arial" charset="0"/>
              </a:rPr>
              <a:t>	“There is one and only one social responsibility of business – to use its resources and engage in activities designed to increase its profits so long as it stays within the rules of the game, which is to say, engages in open &amp; free competition without deception or fraud”.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b="1" i="1" dirty="0" smtClean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653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2698C52-3982-4F59-B92C-0C6CF0F4EB20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14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ffectLst/>
              </a:rPr>
              <a:t>Social Responsibility</a:t>
            </a:r>
          </a:p>
        </p:txBody>
      </p:sp>
      <p:pic>
        <p:nvPicPr>
          <p:cNvPr id="15364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39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33400" y="5867400"/>
            <a:ext cx="7924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2060"/>
                </a:solidFill>
              </a:rPr>
              <a:t>Source: </a:t>
            </a:r>
            <a:r>
              <a:rPr lang="en-US" sz="1200" i="1" dirty="0">
                <a:solidFill>
                  <a:srgbClr val="002060"/>
                </a:solidFill>
              </a:rPr>
              <a:t>Adapted from A.B. </a:t>
            </a:r>
            <a:r>
              <a:rPr lang="en-US" sz="1200" i="1" dirty="0" err="1">
                <a:solidFill>
                  <a:srgbClr val="002060"/>
                </a:solidFill>
              </a:rPr>
              <a:t>Caroll</a:t>
            </a:r>
            <a:r>
              <a:rPr lang="en-US" sz="1200" i="1" dirty="0">
                <a:solidFill>
                  <a:srgbClr val="002060"/>
                </a:solidFill>
              </a:rPr>
              <a:t>, “A Three </a:t>
            </a:r>
            <a:r>
              <a:rPr lang="en-US" sz="1200" i="1" dirty="0" err="1">
                <a:solidFill>
                  <a:srgbClr val="002060"/>
                </a:solidFill>
              </a:rPr>
              <a:t>Dimensionl</a:t>
            </a:r>
            <a:r>
              <a:rPr lang="en-US" sz="1200" i="1" dirty="0">
                <a:solidFill>
                  <a:srgbClr val="002060"/>
                </a:solidFill>
              </a:rPr>
              <a:t> Conceptual Model of Corporate Performance, Academy of Management Review (October 1979), P. 499.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8150" y="0"/>
            <a:ext cx="8229600" cy="121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anchor="b" anchorCtr="0">
            <a:normAutofit fontScale="92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rgbClr val="FF0000"/>
                </a:solidFill>
                <a:effectLst/>
              </a:rPr>
              <a:t>COMPANY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Social Responsibility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945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t1.gstatic.com/images?q=tbn:ANd9GcRUIkLciRPipsFoUBOrr9cbLlI2qpqiNrvlJWTZrWfOzt7qBlUUq5GHLt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6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c.europa.eu/enterprise/policies/sustainable-business/media/photos/corporate-social-responsibility_multi-stakeholder-fo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4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8800" dirty="0">
                <a:solidFill>
                  <a:srgbClr val="C00000"/>
                </a:solidFill>
                <a:latin typeface="Algerian" pitchFamily="82" charset="0"/>
                <a:ea typeface="+mj-ea"/>
                <a:cs typeface="+mj-cs"/>
              </a:rPr>
              <a:t>STAKEHOLDER</a:t>
            </a:r>
          </a:p>
        </p:txBody>
      </p:sp>
    </p:spTree>
    <p:extLst>
      <p:ext uri="{BB962C8B-B14F-4D97-AF65-F5344CB8AC3E}">
        <p14:creationId xmlns:p14="http://schemas.microsoft.com/office/powerpoint/2010/main" val="35776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STAKEHOLDER</a:t>
            </a:r>
            <a:endParaRPr lang="id-ID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>
                <a:latin typeface="Algerian" pitchFamily="82" charset="0"/>
              </a:rPr>
              <a:t>All individuals or groups who have an active stake in the </a:t>
            </a:r>
            <a:r>
              <a:rPr lang="en-US" smtClean="0">
                <a:latin typeface="Algerian" pitchFamily="82" charset="0"/>
              </a:rPr>
              <a:t>corporate</a:t>
            </a:r>
            <a:r>
              <a:rPr lang="id-ID" smtClean="0">
                <a:latin typeface="Algerian" pitchFamily="82" charset="0"/>
              </a:rPr>
              <a:t> and can potentially impact, either positively or negatively, its development. </a:t>
            </a:r>
          </a:p>
        </p:txBody>
      </p:sp>
    </p:spTree>
    <p:extLst>
      <p:ext uri="{BB962C8B-B14F-4D97-AF65-F5344CB8AC3E}">
        <p14:creationId xmlns:p14="http://schemas.microsoft.com/office/powerpoint/2010/main" val="20900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C6D6EF-40BD-491F-B93C-5D51AFD44EA4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4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Corporate Governance</a:t>
            </a:r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229600" cy="4495800"/>
          </a:xfrm>
        </p:spPr>
        <p:txBody>
          <a:bodyPr lIns="92075" tIns="46038" rIns="92075" bIns="46038" anchor="ctr"/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000066"/>
                </a:solidFill>
                <a:latin typeface="Arial" charset="0"/>
              </a:rPr>
              <a:t>Defined:</a:t>
            </a:r>
          </a:p>
          <a:p>
            <a:pPr>
              <a:buFontTx/>
              <a:buNone/>
            </a:pPr>
            <a:r>
              <a:rPr lang="en-US" sz="3600" dirty="0" smtClean="0">
                <a:latin typeface="Arial" charset="0"/>
              </a:rPr>
              <a:t>	</a:t>
            </a:r>
            <a:r>
              <a:rPr lang="en-US" sz="3600" b="1" i="1" dirty="0" smtClean="0">
                <a:latin typeface="Arial" charset="0"/>
              </a:rPr>
              <a:t>Refers to </a:t>
            </a:r>
            <a:r>
              <a:rPr lang="en-US" sz="3600" b="1" i="1" dirty="0" smtClean="0">
                <a:solidFill>
                  <a:srgbClr val="00B050"/>
                </a:solidFill>
                <a:latin typeface="Arial" charset="0"/>
              </a:rPr>
              <a:t>the relationship among the board of directors, top management, and shareholders in determining the direction and performance of the corporation</a:t>
            </a:r>
            <a:r>
              <a:rPr lang="en-US" sz="3600" b="1" i="1" dirty="0" smtClean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en-US" sz="3600" b="1" i="1" dirty="0" smtClean="0">
              <a:solidFill>
                <a:srgbClr val="1C1C1C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635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BOARD OF DIRECTOR RESPONSIBILITIES 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corporate  strategy, overall direction, mission, or vision.</a:t>
            </a:r>
          </a:p>
          <a:p>
            <a:r>
              <a:rPr lang="en-US" dirty="0" smtClean="0"/>
              <a:t>Hiring &amp; firing the CEO and   top management.  </a:t>
            </a:r>
          </a:p>
          <a:p>
            <a:r>
              <a:rPr lang="en-US" dirty="0" smtClean="0"/>
              <a:t>Controlling, monitoring, or supervising  top management.</a:t>
            </a:r>
          </a:p>
          <a:p>
            <a:r>
              <a:rPr lang="en-US" dirty="0" smtClean="0"/>
              <a:t>Reviewing and approving the use of resources.</a:t>
            </a:r>
          </a:p>
          <a:p>
            <a:r>
              <a:rPr lang="en-US" dirty="0" smtClean="0"/>
              <a:t>Caring for shareholders interest.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7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CEA42E0-37A7-4241-BB4C-FA2E702CC81A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6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  <a:effectLst/>
              </a:rPr>
              <a:t>Corporate Governance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582988" y="915988"/>
            <a:ext cx="5102225" cy="5254625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678238" y="965200"/>
            <a:ext cx="4911725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Monitor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 dirty="0">
                <a:solidFill>
                  <a:srgbClr val="FFFF00"/>
                </a:solidFill>
              </a:rPr>
              <a:t>Developments inside and outside the organization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Evaluate &amp; Influence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 dirty="0">
                <a:solidFill>
                  <a:srgbClr val="FFFF00"/>
                </a:solidFill>
              </a:rPr>
              <a:t>Review proposals, advise, provide suggestions and alternatives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 dirty="0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Initiate &amp; Determine</a:t>
            </a:r>
          </a:p>
          <a:p>
            <a:pPr lvl="1">
              <a:buFontTx/>
              <a:buChar char="•"/>
            </a:pPr>
            <a:r>
              <a:rPr lang="en-US" b="1" dirty="0">
                <a:solidFill>
                  <a:srgbClr val="FFFF00"/>
                </a:solidFill>
              </a:rPr>
              <a:t>Delineate corporation’s mission and specify strategic options</a:t>
            </a:r>
          </a:p>
          <a:p>
            <a:pPr lvl="1">
              <a:buFontTx/>
              <a:buChar char="•"/>
            </a:pPr>
            <a:endParaRPr lang="en-US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 dirty="0">
              <a:solidFill>
                <a:srgbClr val="FFFFCC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30188" y="1830388"/>
            <a:ext cx="1749425" cy="2892425"/>
          </a:xfrm>
          <a:prstGeom prst="rect">
            <a:avLst/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25438" y="1879600"/>
            <a:ext cx="1558925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Board of 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Directors</a:t>
            </a:r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V="1">
            <a:off x="1905000" y="1600200"/>
            <a:ext cx="1597025" cy="167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V="1">
            <a:off x="1981200" y="2362200"/>
            <a:ext cx="15208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1984375" y="3200400"/>
            <a:ext cx="1444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1908175" y="3203575"/>
            <a:ext cx="159702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1984375" y="3203575"/>
            <a:ext cx="1520825" cy="1825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9666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2FF694-01A9-44DA-9FFE-E08A0A008441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7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effectLst/>
              </a:rPr>
              <a:t>Board of Directors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772400" cy="4114800"/>
          </a:xfrm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66"/>
                </a:solidFill>
                <a:latin typeface="Arial" charset="0"/>
              </a:rPr>
              <a:t>Members: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Inside directors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“Management directors”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Officers or executives employed by corporation</a:t>
            </a:r>
          </a:p>
          <a:p>
            <a:pPr lvl="1">
              <a:lnSpc>
                <a:spcPct val="90000"/>
              </a:lnSpc>
            </a:pPr>
            <a:endParaRPr lang="en-US" b="1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Outside directors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“Non-management directors”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May be executives of other firms but not employed by board’s corporation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329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THEORY IN CORPORATE GOVERNANCE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d-ID" dirty="0" smtClean="0"/>
              <a:t>AGENCY THEORY</a:t>
            </a:r>
          </a:p>
          <a:p>
            <a:pPr algn="ctr"/>
            <a:r>
              <a:rPr lang="id-ID" dirty="0" smtClean="0"/>
              <a:t>STEWARDSHIP THEORY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0E3BD0D-8ACE-4944-8456-342BC3ECCA2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9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09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solidFill>
                  <a:schemeClr val="tx1"/>
                </a:solidFill>
                <a:effectLst/>
              </a:rPr>
              <a:t>Board of Directors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915400" cy="990600"/>
          </a:xfrm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Arial" charset="0"/>
              </a:rPr>
              <a:t>Nominations &amp; Elections</a:t>
            </a:r>
            <a:r>
              <a:rPr lang="en-US" sz="2400" b="1" i="1" smtClean="0">
                <a:solidFill>
                  <a:srgbClr val="000066"/>
                </a:solidFill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Arial" charset="0"/>
              </a:rPr>
              <a:t>Criteria for Selection</a:t>
            </a:r>
            <a:endParaRPr lang="en-US" sz="2400" b="1" i="1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34988" y="3049588"/>
            <a:ext cx="2206625" cy="1673225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925513" y="3330575"/>
            <a:ext cx="14255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Board of </a:t>
            </a:r>
          </a:p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Director</a:t>
            </a:r>
          </a:p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Criteria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4419600" y="1905000"/>
            <a:ext cx="4264025" cy="4038600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495800" y="1981200"/>
            <a:ext cx="4246563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Wiling to challenge management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Special expertise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Availability for advice and meetings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Expertise on global issues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Understands key technologies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External contacts valuable to the firm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Detailed knowledge of industry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High visibility in field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Accomplished in representing firm to stakeholders</a:t>
            </a:r>
          </a:p>
          <a:p>
            <a:pPr eaLnBrk="1" hangingPunct="1">
              <a:buFontTx/>
              <a:buChar char="•"/>
            </a:pPr>
            <a:endParaRPr lang="en-US" sz="2000" b="1">
              <a:solidFill>
                <a:srgbClr val="FFFFCC"/>
              </a:solidFill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2743200" y="2286000"/>
            <a:ext cx="1825625" cy="152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2746375" y="3813175"/>
            <a:ext cx="1749425" cy="144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V="1">
            <a:off x="2743200" y="2590800"/>
            <a:ext cx="1825625" cy="1216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V="1">
            <a:off x="2743200" y="2895600"/>
            <a:ext cx="1825625" cy="911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2743200" y="3505200"/>
            <a:ext cx="18256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>
            <a:off x="2746375" y="3810000"/>
            <a:ext cx="190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2746375" y="3813175"/>
            <a:ext cx="18256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2822575" y="3813175"/>
            <a:ext cx="17494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2822575" y="3813175"/>
            <a:ext cx="1749425" cy="113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326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wing.p3d 7"/>
  <p:tag name="POWER3D OPTIONS" val="Medium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1"/>
  <p:tag name="POWER3D OPTIONS" val="Medium "/>
  <p:tag name="POWER3D IMAGE0" val="PINBUMP.T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3"/>
  <p:tag name="POWER3D OPTIONS" val="Medium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nroll.p3d 5"/>
  <p:tag name="POWER3D OPTIONS" val="Medium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labtilt.p3d 1"/>
  <p:tag name="POWER3D OPTIONS" val="Medium "/>
  <p:tag name="POWER3D IMAGE0" val="PINBUMP.TGA"/>
  <p:tag name="POWER3D IMAGE1" val="PINBUMP.T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5"/>
  <p:tag name="POWER3D OPTIONS" val="Medium "/>
  <p:tag name="POWER3D IMAGE0" val="PINBUMP.T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5"/>
  <p:tag name="POWER3D OPTIONS" val="Medium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311</Words>
  <Application>Microsoft Office PowerPoint</Application>
  <PresentationFormat>On-screen Show (4:3)</PresentationFormat>
  <Paragraphs>91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STAKEHOLDER</vt:lpstr>
      <vt:lpstr>Corporate Governance </vt:lpstr>
      <vt:lpstr>BOARD OF DIRECTOR RESPONSIBILITIES </vt:lpstr>
      <vt:lpstr>Corporate Governance</vt:lpstr>
      <vt:lpstr>Board of Directors</vt:lpstr>
      <vt:lpstr>THEORY IN CORPORATE GOVERNANCE</vt:lpstr>
      <vt:lpstr>Board of Directors</vt:lpstr>
      <vt:lpstr>DEGREE OF INVOLVEMENT IN STRATEGIC MANAGEMENT</vt:lpstr>
      <vt:lpstr>THE ROLE OF TOP MANAGEMENT</vt:lpstr>
      <vt:lpstr>PowerPoint Presentation</vt:lpstr>
      <vt:lpstr>Social Responsibility</vt:lpstr>
      <vt:lpstr>Social Responsibility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8</cp:revision>
  <dcterms:created xsi:type="dcterms:W3CDTF">2011-12-09T22:59:41Z</dcterms:created>
  <dcterms:modified xsi:type="dcterms:W3CDTF">2018-09-15T00:13:59Z</dcterms:modified>
</cp:coreProperties>
</file>