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8" r:id="rId2"/>
    <p:sldId id="292" r:id="rId3"/>
    <p:sldId id="290" r:id="rId4"/>
    <p:sldId id="270" r:id="rId5"/>
    <p:sldId id="280" r:id="rId6"/>
    <p:sldId id="281" r:id="rId7"/>
    <p:sldId id="283" r:id="rId8"/>
    <p:sldId id="291" r:id="rId9"/>
    <p:sldId id="303" r:id="rId10"/>
    <p:sldId id="302" r:id="rId11"/>
    <p:sldId id="320" r:id="rId12"/>
    <p:sldId id="317" r:id="rId13"/>
    <p:sldId id="294" r:id="rId14"/>
    <p:sldId id="295" r:id="rId15"/>
    <p:sldId id="286" r:id="rId16"/>
    <p:sldId id="318" r:id="rId17"/>
    <p:sldId id="304" r:id="rId18"/>
    <p:sldId id="315" r:id="rId19"/>
    <p:sldId id="306" r:id="rId20"/>
    <p:sldId id="314" r:id="rId21"/>
    <p:sldId id="305" r:id="rId22"/>
    <p:sldId id="316" r:id="rId23"/>
    <p:sldId id="307" r:id="rId24"/>
    <p:sldId id="321" r:id="rId25"/>
    <p:sldId id="319" r:id="rId26"/>
    <p:sldId id="297" r:id="rId27"/>
    <p:sldId id="322" r:id="rId28"/>
    <p:sldId id="310" r:id="rId29"/>
    <p:sldId id="311" r:id="rId30"/>
    <p:sldId id="288" r:id="rId31"/>
    <p:sldId id="312" r:id="rId32"/>
    <p:sldId id="313" r:id="rId33"/>
    <p:sldId id="265" r:id="rId34"/>
    <p:sldId id="27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6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3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56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74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41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51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07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2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252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83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080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4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95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08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711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723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164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3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33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45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696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487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43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183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461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448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163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693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43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95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73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23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97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84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8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8100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KOMPLEKSITAS ALGORITMA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EFISIENSI ALGORITMA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179388" indent="-179388"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baik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adalah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efisien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.</a:t>
            </a:r>
          </a:p>
          <a:p>
            <a:pPr marL="179388" indent="-179388">
              <a:buFontTx/>
              <a:buChar char="-"/>
            </a:pPr>
            <a:endParaRPr lang="en-US" sz="2400" dirty="0" smtClean="0">
              <a:latin typeface="Maiandra GD" pitchFamily="34" charset="0"/>
              <a:ea typeface="Adobe Fangsong Std R" pitchFamily="18" charset="-128"/>
            </a:endParaRPr>
          </a:p>
          <a:p>
            <a:pPr marL="179388" indent="-179388"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Efisiensi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diukur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&amp;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kapasitas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memori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dibutuhkan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saat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.</a:t>
            </a:r>
          </a:p>
          <a:p>
            <a:pPr marL="179388" indent="-179388">
              <a:buFontTx/>
              <a:buChar char="-"/>
            </a:pPr>
            <a:endParaRPr lang="en-US" sz="2400" dirty="0" smtClean="0">
              <a:latin typeface="Maiandra GD" pitchFamily="34" charset="0"/>
              <a:ea typeface="Adobe Fangsong Std R" pitchFamily="18" charset="-128"/>
            </a:endParaRPr>
          </a:p>
          <a:p>
            <a:pPr marL="179388" indent="-179388"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Makin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sedikit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memori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dibutuhkan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,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makin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efisien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.</a:t>
            </a:r>
          </a:p>
          <a:p>
            <a:pPr marL="179388" indent="-179388">
              <a:buFontTx/>
              <a:buChar char="-"/>
            </a:pPr>
            <a:endParaRPr lang="en-US" sz="2400" dirty="0" smtClean="0">
              <a:latin typeface="Maiandra GD" pitchFamily="34" charset="0"/>
              <a:ea typeface="Adobe Fangsong Std R" pitchFamily="18" charset="-128"/>
            </a:endParaRPr>
          </a:p>
          <a:p>
            <a:pPr marL="179388" indent="-179388"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Kebutuhan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memori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bergantung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pada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ukuran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masukan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(n)</a:t>
            </a:r>
          </a:p>
          <a:p>
            <a:pPr marL="179388" indent="-179388">
              <a:lnSpc>
                <a:spcPct val="150000"/>
              </a:lnSpc>
              <a:buFontTx/>
              <a:buChar char="-"/>
            </a:pPr>
            <a:endParaRPr lang="en-US" sz="2400" dirty="0" smtClean="0">
              <a:latin typeface="Maiandra GD" pitchFamily="34" charset="0"/>
              <a:ea typeface="Adobe Fangsong Std R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KOMPLEKSITAS WAKTU &amp; RUANG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90600" y="3656012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90600" y="28194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WAKTU &amp; RUANG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Time Efficiency  </a:t>
            </a:r>
            <a:r>
              <a:rPr lang="en-US" b="1" dirty="0" smtClean="0">
                <a:latin typeface="Maiandra GD" pitchFamily="34" charset="0"/>
                <a:ea typeface="Adobe Fangsong Std R" pitchFamily="18" charset="-128"/>
              </a:rPr>
              <a:t>=&gt; Time Complexity</a:t>
            </a:r>
          </a:p>
          <a:p>
            <a:pPr algn="ctr">
              <a:buNone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( T(n) 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pengerjaan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)</a:t>
            </a:r>
          </a:p>
          <a:p>
            <a:pPr algn="ctr">
              <a:buNone/>
            </a:pPr>
            <a:endParaRPr lang="en-US" sz="2800" dirty="0" smtClean="0">
              <a:latin typeface="Maiandra GD" pitchFamily="34" charset="0"/>
              <a:ea typeface="Adobe Fangsong Std R" pitchFamily="18" charset="-128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latin typeface="Maiandra GD" pitchFamily="34" charset="0"/>
                <a:ea typeface="Kozuka Gothic Pro H" pitchFamily="34" charset="-128"/>
              </a:rPr>
              <a:t>Space Efficiency </a:t>
            </a:r>
            <a:r>
              <a:rPr lang="en-US" b="1" dirty="0" smtClean="0">
                <a:latin typeface="Maiandra GD" pitchFamily="34" charset="0"/>
                <a:ea typeface="Kozuka Gothic Pro H" pitchFamily="34" charset="-128"/>
              </a:rPr>
              <a:t>=&gt; Space Complexity</a:t>
            </a:r>
          </a:p>
          <a:p>
            <a:pPr algn="ctr">
              <a:buNone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( S(n) 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ruang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Memori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dibutuhkan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input &amp; output)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EFISIENSI ALGORITMA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Mana</a:t>
            </a: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lebih</a:t>
            </a: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penting</a:t>
            </a: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 ?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dirty="0" err="1" smtClean="0">
                <a:latin typeface="Maiandra GD" pitchFamily="34" charset="0"/>
                <a:ea typeface="Adobe Fangsong Std R" pitchFamily="18" charset="-128"/>
              </a:rPr>
              <a:t>Efisiensi</a:t>
            </a:r>
            <a:r>
              <a:rPr lang="en-US" sz="40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4000" b="1" dirty="0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40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atau</a:t>
            </a: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4000" b="1" dirty="0" smtClean="0">
                <a:latin typeface="Maiandra GD" pitchFamily="34" charset="0"/>
                <a:ea typeface="Adobe Fangsong Std R" pitchFamily="18" charset="-128"/>
              </a:rPr>
              <a:t>MEMORI</a:t>
            </a:r>
            <a:r>
              <a:rPr lang="en-US" sz="4000" dirty="0" smtClean="0">
                <a:latin typeface="Maiandra GD" pitchFamily="34" charset="0"/>
                <a:ea typeface="Adobe Fangsong Std R" pitchFamily="18" charset="-128"/>
              </a:rPr>
              <a:t> ?</a:t>
            </a:r>
            <a:endParaRPr lang="en-US" sz="2800" dirty="0" smtClean="0">
              <a:latin typeface="Maiandra GD" pitchFamily="34" charset="0"/>
              <a:ea typeface="Adobe Fangsong Std R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UKURAN INPUT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000" dirty="0" err="1" smtClean="0">
                <a:latin typeface="Maiandra GD" pitchFamily="34" charset="0"/>
                <a:ea typeface="Kozuka Gothic Pro H" pitchFamily="34" charset="-128"/>
              </a:rPr>
              <a:t>Didefinisikan</a:t>
            </a:r>
            <a:r>
              <a:rPr lang="en-US" sz="3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3000" dirty="0" err="1" smtClean="0">
                <a:latin typeface="Maiandra GD" pitchFamily="34" charset="0"/>
                <a:ea typeface="Kozuka Gothic Pro H" pitchFamily="34" charset="-128"/>
              </a:rPr>
              <a:t>sebagai</a:t>
            </a:r>
            <a:r>
              <a:rPr lang="en-US" sz="3000" dirty="0" smtClean="0">
                <a:latin typeface="Maiandra GD" pitchFamily="34" charset="0"/>
                <a:ea typeface="Kozuka Gothic Pro H" pitchFamily="34" charset="-128"/>
              </a:rPr>
              <a:t> parameter </a:t>
            </a:r>
            <a:r>
              <a:rPr lang="en-US" sz="4400" b="1" dirty="0" smtClean="0">
                <a:latin typeface="Maiandra GD" pitchFamily="34" charset="0"/>
                <a:ea typeface="Kozuka Gothic Pro H" pitchFamily="34" charset="-128"/>
              </a:rPr>
              <a:t>n</a:t>
            </a:r>
          </a:p>
          <a:p>
            <a:pPr algn="just">
              <a:buNone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Contoh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Menghitung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total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jumlah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100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bilangan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(n = 100)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Menghitung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determinan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matriks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5 x 5 (n = 25)</a:t>
            </a:r>
          </a:p>
          <a:p>
            <a:pPr algn="just">
              <a:lnSpc>
                <a:spcPct val="150000"/>
              </a:lnSpc>
              <a:buNone/>
            </a:pP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PERHITUNGAN WAKTU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0" indent="17463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dapat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diukur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operasi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 /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instruksi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dasar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dieksekusi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tersebut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.</a:t>
            </a:r>
          </a:p>
          <a:p>
            <a:pPr marL="0" indent="17463" algn="just">
              <a:lnSpc>
                <a:spcPct val="150000"/>
              </a:lnSpc>
              <a:buNone/>
            </a:pPr>
            <a:endParaRPr lang="en-US" sz="1800" dirty="0" smtClean="0">
              <a:latin typeface="Maiandra GD" pitchFamily="34" charset="0"/>
              <a:ea typeface="Adobe Fangsong Std R" pitchFamily="18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Operasi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Dasar</a:t>
            </a:r>
            <a:endParaRPr lang="en-US" sz="2400" b="1" dirty="0" smtClean="0">
              <a:latin typeface="Maiandra GD" pitchFamily="34" charset="0"/>
              <a:ea typeface="Adobe Fangsong Std R" pitchFamily="18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Perbandingan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( &gt; , </a:t>
            </a:r>
            <a:r>
              <a:rPr lang="en-US" sz="2000" u="sng" dirty="0" smtClean="0">
                <a:latin typeface="Maiandra GD" pitchFamily="34" charset="0"/>
                <a:ea typeface="Kozuka Gothic Pro H" pitchFamily="34" charset="-128"/>
              </a:rPr>
              <a:t>&gt;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, &lt; , </a:t>
            </a:r>
            <a:r>
              <a:rPr lang="en-US" sz="2000" u="sng" dirty="0" smtClean="0">
                <a:latin typeface="Maiandra GD" pitchFamily="34" charset="0"/>
                <a:ea typeface="Kozuka Gothic Pro H" pitchFamily="34" charset="-128"/>
              </a:rPr>
              <a:t>&lt;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, = ) </a:t>
            </a:r>
          </a:p>
          <a:p>
            <a:pPr marL="0" indent="19050"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Aritmatika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( - , + , * , / )</a:t>
            </a:r>
          </a:p>
          <a:p>
            <a:pPr marL="0" indent="19050" algn="just">
              <a:lnSpc>
                <a:spcPct val="150000"/>
              </a:lnSpc>
              <a:buNone/>
            </a:pPr>
            <a:endParaRPr lang="en-US" sz="20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RUNNING TIME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572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b="1" dirty="0" smtClean="0">
                <a:latin typeface="Maiandra GD" pitchFamily="34" charset="0"/>
                <a:ea typeface="Kozuka Gothic Pro H" pitchFamily="34" charset="-128"/>
              </a:rPr>
              <a:t>T(n) ≈ </a:t>
            </a:r>
            <a:r>
              <a:rPr lang="en-US" sz="2800" b="1" dirty="0" smtClean="0">
                <a:latin typeface="Maiandra GD" pitchFamily="34" charset="0"/>
                <a:ea typeface="Adobe Fangsong Std R" pitchFamily="18" charset="-128"/>
              </a:rPr>
              <a:t>C</a:t>
            </a:r>
            <a:r>
              <a:rPr lang="en-US" sz="2800" b="1" baseline="-25000" dirty="0" smtClean="0">
                <a:latin typeface="Maiandra GD" pitchFamily="34" charset="0"/>
                <a:ea typeface="Adobe Fangsong Std R" pitchFamily="18" charset="-128"/>
              </a:rPr>
              <a:t>op </a:t>
            </a:r>
            <a:r>
              <a:rPr lang="en-US" sz="2800" b="1" dirty="0" smtClean="0">
                <a:latin typeface="Maiandra GD" pitchFamily="34" charset="0"/>
                <a:ea typeface="Kozuka Gothic Pro H" pitchFamily="34" charset="-128"/>
              </a:rPr>
              <a:t>C(n)</a:t>
            </a:r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>
              <a:latin typeface="Maiandra GD" pitchFamily="34" charset="0"/>
              <a:ea typeface="Adobe Fangsong Std R" pitchFamily="18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C</a:t>
            </a:r>
            <a:r>
              <a:rPr lang="en-US" sz="2400" b="1" baseline="-25000" dirty="0" smtClean="0">
                <a:latin typeface="Maiandra GD" pitchFamily="34" charset="0"/>
                <a:ea typeface="Adobe Fangsong Std R" pitchFamily="18" charset="-128"/>
              </a:rPr>
              <a:t>op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 	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dasar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komputer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C(n) 	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dasar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endParaRPr lang="en-US" sz="2400" dirty="0" smtClean="0">
              <a:latin typeface="Maiandra GD" pitchFamily="34" charset="0"/>
              <a:ea typeface="Adobe Fangsong Std R" pitchFamily="18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T(n) 	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(</a:t>
            </a:r>
            <a:r>
              <a:rPr lang="en-US" sz="2400" i="1" dirty="0" smtClean="0">
                <a:latin typeface="Maiandra GD" pitchFamily="34" charset="0"/>
                <a:ea typeface="Adobe Fangsong Std R" pitchFamily="18" charset="-128"/>
              </a:rPr>
              <a:t>Running Time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)</a:t>
            </a:r>
          </a:p>
          <a:p>
            <a:pPr marL="0" indent="19050" algn="just">
              <a:lnSpc>
                <a:spcPct val="150000"/>
              </a:lnSpc>
              <a:buNone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1752600"/>
            <a:ext cx="4191000" cy="91440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Menghitung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Rata-Rata)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 Array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dengan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n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buah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elemen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3   ...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</a:p>
          <a:p>
            <a:pPr algn="ctr">
              <a:lnSpc>
                <a:spcPct val="150000"/>
              </a:lnSpc>
              <a:buNone/>
            </a:pPr>
            <a:endParaRPr lang="en-US" sz="14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9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Procedure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HitungRata2(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a</a:t>
            </a:r>
            <a:r>
              <a:rPr lang="en-US" sz="16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,a</a:t>
            </a:r>
            <a:r>
              <a:rPr lang="en-US" sz="16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,…,a</a:t>
            </a:r>
            <a:r>
              <a:rPr lang="en-US" sz="16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integer, 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rata2 : real)</a:t>
            </a:r>
          </a:p>
          <a:p>
            <a:pPr algn="just">
              <a:buNone/>
            </a:pPr>
            <a:r>
              <a:rPr lang="en-US" sz="16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16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k, n 	: integer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	: real</a:t>
            </a:r>
          </a:p>
          <a:p>
            <a:pPr algn="just">
              <a:buNone/>
            </a:pPr>
            <a:endParaRPr lang="en-US" sz="16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16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n 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10</a:t>
            </a:r>
            <a:endParaRPr lang="en-US" sz="16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0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k  1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k </a:t>
            </a:r>
            <a:r>
              <a:rPr lang="en-US" sz="16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 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+ 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</a:t>
            </a:r>
            <a:endParaRPr lang="en-US" sz="16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k  k + 1</a:t>
            </a:r>
            <a:endParaRPr lang="en-US" sz="16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rata2  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/ n</a:t>
            </a:r>
            <a:endParaRPr lang="en-US" sz="1600" dirty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685800"/>
            <a:ext cx="4648200" cy="8382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Pengisian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Nilai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</a:p>
          <a:p>
            <a:pPr algn="just">
              <a:buFont typeface="+mj-lt"/>
              <a:buAutoNum type="alphaLcPeriod"/>
            </a:pPr>
            <a:endParaRPr lang="en-US" sz="18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 startAt="2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Penjumlahan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 startAt="2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990600"/>
          <a:ext cx="6477000" cy="299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SINTAK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n 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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 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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+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a</a:t>
                      </a:r>
                      <a:r>
                        <a:rPr lang="en-US" sz="1800" baseline="-250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  k + 1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rata2 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/ n</a:t>
                      </a:r>
                      <a:endParaRPr lang="id-ID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id-ID" sz="20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24</a:t>
                      </a:r>
                      <a:endParaRPr lang="id-ID" sz="20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4876800"/>
          <a:ext cx="6477000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SINTAK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+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a</a:t>
                      </a:r>
                      <a:r>
                        <a:rPr lang="en-US" sz="1800" baseline="-250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 + 1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eriod" startAt="3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Pembagian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Total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kebutuhan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HitungRata2 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T(n) = t1 + t2 + t3 = </a:t>
            </a:r>
            <a:r>
              <a:rPr lang="en-US" sz="2800" b="1" dirty="0" smtClean="0">
                <a:latin typeface="Maiandra GD" pitchFamily="34" charset="0"/>
                <a:ea typeface="Kozuka Gothic Pro H" pitchFamily="34" charset="-128"/>
              </a:rPr>
              <a:t>24a + 20b + c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990600"/>
          <a:ext cx="64770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SINTAK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/ n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143000"/>
            <a:ext cx="8856622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Menghitung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Rata-Rata)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 Array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dengan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n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buah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elemen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3   ...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</a:p>
          <a:p>
            <a:pPr algn="ctr">
              <a:lnSpc>
                <a:spcPct val="150000"/>
              </a:lnSpc>
              <a:buNone/>
            </a:pPr>
            <a:endParaRPr lang="en-US" sz="14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9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Procedure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HitungRata2(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a</a:t>
            </a:r>
            <a:r>
              <a:rPr lang="en-US" sz="16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,a</a:t>
            </a:r>
            <a:r>
              <a:rPr lang="en-US" sz="16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,…,a</a:t>
            </a:r>
            <a:r>
              <a:rPr lang="en-US" sz="16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integer, 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rata2 : real)</a:t>
            </a:r>
          </a:p>
          <a:p>
            <a:pPr algn="just">
              <a:buNone/>
            </a:pPr>
            <a:r>
              <a:rPr lang="en-US" sz="16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16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k, n 	: integer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	: real</a:t>
            </a:r>
          </a:p>
          <a:p>
            <a:pPr algn="just">
              <a:buNone/>
            </a:pPr>
            <a:endParaRPr lang="en-US" sz="16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16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input(n)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0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k  1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k </a:t>
            </a:r>
            <a:r>
              <a:rPr lang="en-US" sz="16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 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+ 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</a:t>
            </a:r>
            <a:endParaRPr lang="en-US" sz="16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k  k + 1</a:t>
            </a:r>
            <a:endParaRPr lang="en-US" sz="16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rata2  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/ n</a:t>
            </a:r>
            <a:endParaRPr lang="en-US" sz="1600" dirty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685800"/>
            <a:ext cx="4648200" cy="8382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Pengisian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Nilai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</a:p>
          <a:p>
            <a:pPr algn="just">
              <a:buFont typeface="+mj-lt"/>
              <a:buAutoNum type="alphaLcPeriod"/>
            </a:pPr>
            <a:endParaRPr lang="en-US" sz="18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 startAt="2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Penjumlahan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 startAt="2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990600"/>
          <a:ext cx="6477000" cy="299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SINTAK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input(n)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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 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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+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a</a:t>
                      </a:r>
                      <a:r>
                        <a:rPr lang="en-US" sz="1800" baseline="-250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  k + 1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rata2 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/ n</a:t>
                      </a:r>
                      <a:endParaRPr lang="id-ID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id-ID" sz="20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 + 2n</a:t>
                      </a:r>
                      <a:endParaRPr lang="id-ID" sz="20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4876800"/>
          <a:ext cx="6477000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SINTAK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+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a</a:t>
                      </a:r>
                      <a:r>
                        <a:rPr lang="en-US" sz="1800" baseline="-250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 + 1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2n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eriod" startAt="3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Pembagian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Total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kebutuhan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HitungRata2 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T(n) = t1 + t2 + t3 = </a:t>
            </a:r>
            <a:r>
              <a:rPr lang="en-US" sz="2800" b="1" dirty="0" smtClean="0">
                <a:latin typeface="Maiandra GD" pitchFamily="34" charset="0"/>
                <a:ea typeface="Kozuka Gothic Pro H" pitchFamily="34" charset="-128"/>
              </a:rPr>
              <a:t>(4 + 2n)a + (2n)b + c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990600"/>
          <a:ext cx="64770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SINTAK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/ n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Tapi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terdapat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masalah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pada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perhitungan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atas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karena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: 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Tiap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komputer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punya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kecepatan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akses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yang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berbeda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Jadi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tidak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ada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informasi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pasti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mengenai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waktu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yang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dibutuhkan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dalam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eksekusi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suatu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dasar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Diperlukan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: </a:t>
            </a:r>
          </a:p>
          <a:p>
            <a:pPr marL="269875" indent="-269875" algn="just">
              <a:lnSpc>
                <a:spcPct val="150000"/>
              </a:lnSpc>
              <a:buNone/>
            </a:pP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- Model yang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independen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terhadap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spesifikasi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mesin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&amp; compiler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tertentu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609600"/>
            <a:ext cx="8458200" cy="5791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Berapa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lama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waktu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menjalankan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input yang </a:t>
            </a:r>
            <a:r>
              <a:rPr lang="en-US" sz="4000" dirty="0" smtClean="0">
                <a:latin typeface="Maiandra GD" pitchFamily="34" charset="0"/>
                <a:ea typeface="Kozuka Gothic Pro H" pitchFamily="34" charset="-128"/>
              </a:rPr>
              <a:t>2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kali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lebih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besar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?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misalnya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, 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kita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punya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C(n) = ½ n (n – 1)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dari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suatu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RUNNING TIME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572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b="1" dirty="0" smtClean="0">
                <a:latin typeface="Maiandra GD" pitchFamily="34" charset="0"/>
                <a:ea typeface="Kozuka Gothic Pro H" pitchFamily="34" charset="-128"/>
              </a:rPr>
              <a:t>T(n) ≈ </a:t>
            </a:r>
            <a:r>
              <a:rPr lang="en-US" sz="2800" b="1" dirty="0" smtClean="0">
                <a:latin typeface="Maiandra GD" pitchFamily="34" charset="0"/>
                <a:ea typeface="Adobe Fangsong Std R" pitchFamily="18" charset="-128"/>
              </a:rPr>
              <a:t>C</a:t>
            </a:r>
            <a:r>
              <a:rPr lang="en-US" sz="2800" b="1" baseline="-25000" dirty="0" smtClean="0">
                <a:latin typeface="Maiandra GD" pitchFamily="34" charset="0"/>
                <a:ea typeface="Adobe Fangsong Std R" pitchFamily="18" charset="-128"/>
              </a:rPr>
              <a:t>op </a:t>
            </a:r>
            <a:r>
              <a:rPr lang="en-US" sz="2800" b="1" dirty="0" smtClean="0">
                <a:latin typeface="Maiandra GD" pitchFamily="34" charset="0"/>
                <a:ea typeface="Kozuka Gothic Pro H" pitchFamily="34" charset="-128"/>
              </a:rPr>
              <a:t>C(n)</a:t>
            </a:r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>
              <a:latin typeface="Maiandra GD" pitchFamily="34" charset="0"/>
              <a:ea typeface="Adobe Fangsong Std R" pitchFamily="18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C</a:t>
            </a:r>
            <a:r>
              <a:rPr lang="en-US" sz="2400" b="1" baseline="-25000" dirty="0" smtClean="0">
                <a:latin typeface="Maiandra GD" pitchFamily="34" charset="0"/>
                <a:ea typeface="Adobe Fangsong Std R" pitchFamily="18" charset="-128"/>
              </a:rPr>
              <a:t>op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 	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dasar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komputer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C(n) 	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dasar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endParaRPr lang="en-US" sz="2400" dirty="0" smtClean="0">
              <a:latin typeface="Maiandra GD" pitchFamily="34" charset="0"/>
              <a:ea typeface="Adobe Fangsong Std R" pitchFamily="18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T(n) 	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(</a:t>
            </a:r>
            <a:r>
              <a:rPr lang="en-US" sz="2400" i="1" dirty="0" smtClean="0">
                <a:latin typeface="Maiandra GD" pitchFamily="34" charset="0"/>
                <a:ea typeface="Adobe Fangsong Std R" pitchFamily="18" charset="-128"/>
              </a:rPr>
              <a:t>Running Time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)</a:t>
            </a:r>
          </a:p>
          <a:p>
            <a:pPr marL="0" indent="19050" algn="just">
              <a:lnSpc>
                <a:spcPct val="150000"/>
              </a:lnSpc>
              <a:buNone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1752600"/>
            <a:ext cx="4191000" cy="91440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RUNNING TIME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990600"/>
          </a:xfrm>
        </p:spPr>
        <p:txBody>
          <a:bodyPr>
            <a:normAutofit/>
          </a:bodyPr>
          <a:lstStyle/>
          <a:p>
            <a:pPr marL="0" indent="1905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</a:t>
            </a:r>
            <a:endParaRPr lang="en-US" sz="2400" dirty="0">
              <a:latin typeface="Maiandra GD" pitchFamily="34" charset="0"/>
              <a:ea typeface="Kozuka Gothic Pro H" pitchFamily="34" charset="-12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9440" y="1371600"/>
            <a:ext cx="54457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14"/>
          <p:cNvSpPr txBox="1">
            <a:spLocks/>
          </p:cNvSpPr>
          <p:nvPr/>
        </p:nvSpPr>
        <p:spPr>
          <a:xfrm>
            <a:off x="2133600" y="4114800"/>
            <a:ext cx="6781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190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T(2n)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 = 4 x T(n)</a:t>
            </a:r>
          </a:p>
          <a:p>
            <a:pPr marL="0" marR="0" lvl="0" indent="190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iandra GD" pitchFamily="34" charset="0"/>
              <a:ea typeface="Kozuka Gothic Pro H" pitchFamily="34" charset="-128"/>
              <a:cs typeface="+mn-cs"/>
            </a:endParaRPr>
          </a:p>
          <a:p>
            <a:pPr marL="0" marR="0" lvl="0" indent="190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C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op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 (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kecepatan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akses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)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&amp;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Konstanta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Pengali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(1/2)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diabaikan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.</a:t>
            </a:r>
          </a:p>
          <a:p>
            <a:pPr marL="0" marR="0" lvl="0" indent="190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iandra GD" pitchFamily="34" charset="0"/>
              <a:ea typeface="Kozuka Gothic Pro H" pitchFamily="34" charset="-128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47875" y="2667000"/>
            <a:ext cx="5038725" cy="106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/>
          <p:nvPr/>
        </p:nvCxnSpPr>
        <p:spPr>
          <a:xfrm flipV="1">
            <a:off x="3581400" y="2819400"/>
            <a:ext cx="4572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657600" y="3352800"/>
            <a:ext cx="4572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334000" y="2819400"/>
            <a:ext cx="4572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486400" y="3352800"/>
            <a:ext cx="4572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5867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Diperoleh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perhitungan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yang </a:t>
            </a:r>
            <a:r>
              <a:rPr lang="en-US" sz="2400" b="1" u="sng" dirty="0" err="1" smtClean="0">
                <a:latin typeface="Maiandra GD" pitchFamily="34" charset="0"/>
                <a:ea typeface="Kozuka Gothic Pro H" pitchFamily="34" charset="-128"/>
              </a:rPr>
              <a:t>independen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66800" y="5943600"/>
            <a:ext cx="7010400" cy="609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RUNNING TIME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2590800"/>
          </a:xfrm>
        </p:spPr>
        <p:txBody>
          <a:bodyPr>
            <a:normAutofit/>
          </a:bodyPr>
          <a:lstStyle/>
          <a:p>
            <a:pPr marL="0" indent="1905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</a:t>
            </a:r>
            <a:endParaRPr lang="en-US" sz="2400" dirty="0"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752600"/>
            <a:ext cx="3973286" cy="762000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923268"/>
            <a:ext cx="5410200" cy="1191532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505200" y="2971800"/>
            <a:ext cx="4572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581400" y="3505200"/>
            <a:ext cx="4572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5562600" y="28956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7654" y="4419600"/>
            <a:ext cx="1729946" cy="1143000"/>
          </a:xfrm>
          <a:prstGeom prst="rect">
            <a:avLst/>
          </a:prstGeom>
          <a:noFill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782056"/>
            <a:ext cx="2895600" cy="694944"/>
          </a:xfrm>
          <a:prstGeom prst="rect">
            <a:avLst/>
          </a:prstGeom>
          <a:noFill/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5791200" y="34290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Menghitung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Rata-Rata)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 Array </a:t>
            </a:r>
            <a:r>
              <a:rPr lang="en-US" sz="29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dengan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n </a:t>
            </a:r>
            <a:r>
              <a:rPr lang="en-US" sz="29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buah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9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elemen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9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|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29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29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29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29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29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3   ...</a:t>
            </a:r>
            <a:r>
              <a:rPr lang="en-US" sz="29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29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  <a:endParaRPr lang="en-US" sz="29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17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Procedure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HitungRata2(</a:t>
            </a:r>
            <a:r>
              <a:rPr lang="en-US" sz="3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a</a:t>
            </a:r>
            <a:r>
              <a:rPr lang="en-US" sz="3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,a</a:t>
            </a:r>
            <a:r>
              <a:rPr lang="en-US" sz="3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,…,a</a:t>
            </a:r>
            <a:r>
              <a:rPr lang="en-US" sz="3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integer, </a:t>
            </a:r>
            <a:r>
              <a:rPr lang="en-US" sz="3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rata2 : real)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4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34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k : integer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3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real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4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34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input(n)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3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0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k  1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3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k </a:t>
            </a:r>
            <a:r>
              <a:rPr lang="en-US" sz="34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 do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3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3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+ </a:t>
            </a:r>
            <a:r>
              <a:rPr lang="en-US" sz="3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a</a:t>
            </a:r>
            <a:r>
              <a:rPr lang="en-US" sz="3400" baseline="-25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</a:t>
            </a:r>
            <a:endParaRPr lang="en-US" sz="34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k  k + 1</a:t>
            </a:r>
            <a:endParaRPr lang="en-US" sz="34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34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endwhile</a:t>
            </a:r>
            <a:endParaRPr lang="en-US" sz="34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rata2  </a:t>
            </a:r>
            <a:r>
              <a:rPr lang="en-US" sz="3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3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/ n</a:t>
            </a:r>
            <a:endParaRPr lang="en-US" sz="3400" dirty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685800"/>
            <a:ext cx="4648200" cy="7620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Utama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cirinya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Paling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dalam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Paling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banyak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dikerjakan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Mendasar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HitungRata2 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adalah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Penjumlahan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yaitu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 			 </a:t>
            </a:r>
            <a:r>
              <a:rPr lang="en-US" sz="2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2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+ </a:t>
            </a:r>
            <a:r>
              <a:rPr lang="en-US" sz="2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a</a:t>
            </a:r>
            <a:r>
              <a:rPr lang="en-US" sz="2400" baseline="-25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</a:t>
            </a:r>
            <a:endParaRPr lang="id-ID" sz="2400" dirty="0" smtClean="0"/>
          </a:p>
          <a:p>
            <a:pPr marL="457200" indent="-457200"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Maka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HitungRata2 :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	       T(n) = n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3733800"/>
            <a:ext cx="4038600" cy="762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3581400" y="5715000"/>
            <a:ext cx="1676400" cy="762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ANALISIS ALGORITMA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3656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819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WORST, BEST, AVERAGE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Untuk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beberapa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tertentu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,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kompleksitas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dibagi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3 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Worst – case efficiency </a:t>
            </a:r>
            <a:r>
              <a:rPr lang="en-US" sz="1900" dirty="0" smtClean="0">
                <a:latin typeface="Maiandra GD" pitchFamily="34" charset="0"/>
                <a:ea typeface="Adobe Fangsong Std R" pitchFamily="18" charset="-128"/>
              </a:rPr>
              <a:t>[</a:t>
            </a:r>
            <a:r>
              <a:rPr lang="en-US" sz="1900" dirty="0" err="1" smtClean="0">
                <a:latin typeface="Maiandra GD" pitchFamily="34" charset="0"/>
                <a:ea typeface="Adobe Fangsong Std R" pitchFamily="18" charset="-128"/>
              </a:rPr>
              <a:t>T</a:t>
            </a:r>
            <a:r>
              <a:rPr lang="en-US" sz="1900" baseline="-25000" dirty="0" err="1" smtClean="0">
                <a:latin typeface="Maiandra GD" pitchFamily="34" charset="0"/>
                <a:ea typeface="Adobe Fangsong Std R" pitchFamily="18" charset="-128"/>
              </a:rPr>
              <a:t>max</a:t>
            </a:r>
            <a:r>
              <a:rPr lang="en-US" sz="1900" dirty="0" smtClean="0">
                <a:latin typeface="Maiandra GD" pitchFamily="34" charset="0"/>
                <a:ea typeface="Adobe Fangsong Std R" pitchFamily="18" charset="-128"/>
              </a:rPr>
              <a:t> (n)]</a:t>
            </a:r>
            <a:endParaRPr lang="en-US" sz="2600" dirty="0" smtClean="0">
              <a:latin typeface="Maiandra GD" pitchFamily="34" charset="0"/>
              <a:ea typeface="Adobe Fangsong Std R" pitchFamily="18" charset="-128"/>
            </a:endParaRPr>
          </a:p>
          <a:p>
            <a:pPr algn="just">
              <a:buNone/>
            </a:pP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jumlah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paling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besar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algn="just">
              <a:buNone/>
            </a:pPr>
            <a:endParaRPr lang="en-US" sz="22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  <a:tabLst>
                <a:tab pos="85725" algn="l"/>
              </a:tabLst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Best – case efficiency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1900" dirty="0" smtClean="0">
                <a:latin typeface="Maiandra GD" pitchFamily="34" charset="0"/>
                <a:ea typeface="Adobe Fangsong Std R" pitchFamily="18" charset="-128"/>
              </a:rPr>
              <a:t>[</a:t>
            </a:r>
            <a:r>
              <a:rPr lang="en-US" sz="1900" dirty="0" err="1" smtClean="0">
                <a:latin typeface="Maiandra GD" pitchFamily="34" charset="0"/>
                <a:ea typeface="Adobe Fangsong Std R" pitchFamily="18" charset="-128"/>
              </a:rPr>
              <a:t>T</a:t>
            </a:r>
            <a:r>
              <a:rPr lang="en-US" sz="1900" baseline="-25000" dirty="0" err="1" smtClean="0">
                <a:latin typeface="Maiandra GD" pitchFamily="34" charset="0"/>
                <a:ea typeface="Adobe Fangsong Std R" pitchFamily="18" charset="-128"/>
              </a:rPr>
              <a:t>min</a:t>
            </a:r>
            <a:r>
              <a:rPr lang="en-US" sz="1900" dirty="0" smtClean="0">
                <a:latin typeface="Maiandra GD" pitchFamily="34" charset="0"/>
                <a:ea typeface="Adobe Fangsong Std R" pitchFamily="18" charset="-128"/>
              </a:rPr>
              <a:t> (n)]</a:t>
            </a:r>
            <a:endParaRPr lang="en-US" sz="2600" dirty="0" smtClean="0">
              <a:latin typeface="Maiandra GD" pitchFamily="34" charset="0"/>
              <a:ea typeface="Adobe Fangsong Std R" pitchFamily="18" charset="-128"/>
            </a:endParaRPr>
          </a:p>
          <a:p>
            <a:pPr algn="just">
              <a:buNone/>
            </a:pP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jumlah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paling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kecil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algn="just">
              <a:buNone/>
            </a:pPr>
            <a:endParaRPr lang="en-US" sz="22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Average – case efficiency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[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T</a:t>
            </a:r>
            <a:r>
              <a:rPr lang="en-US" sz="2200" baseline="-25000" dirty="0" err="1" smtClean="0">
                <a:latin typeface="Maiandra GD" pitchFamily="34" charset="0"/>
                <a:ea typeface="Adobe Fangsong Std R" pitchFamily="18" charset="-128"/>
              </a:rPr>
              <a:t>avg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(n)]</a:t>
            </a:r>
            <a:endParaRPr lang="en-US" sz="2600" dirty="0" smtClean="0">
              <a:latin typeface="Maiandra GD" pitchFamily="34" charset="0"/>
              <a:ea typeface="Adobe Fangsong Std R" pitchFamily="18" charset="-128"/>
            </a:endParaRPr>
          </a:p>
          <a:p>
            <a:pPr algn="just">
              <a:buNone/>
            </a:pP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jumlah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rata-rata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keseluruhan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kemungkinan</a:t>
            </a:r>
            <a:endParaRPr lang="en-US" sz="26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(Sequential Search)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09600"/>
            <a:ext cx="8458200" cy="6324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Procedure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SeqSearch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,…,a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</a:t>
            </a:r>
            <a:r>
              <a:rPr lang="en-US" sz="14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integer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 x : </a:t>
            </a:r>
            <a:r>
              <a:rPr lang="en-US" sz="14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integer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 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		    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idx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</a:t>
            </a:r>
            <a:r>
              <a:rPr lang="en-US" sz="14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integer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)</a:t>
            </a:r>
          </a:p>
          <a:p>
            <a:pPr algn="just">
              <a:buNone/>
            </a:pPr>
            <a:r>
              <a:rPr lang="en-US" sz="14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14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k 		: </a:t>
            </a:r>
            <a:r>
              <a:rPr lang="en-US" sz="14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integer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ketemu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	: </a:t>
            </a:r>
            <a:r>
              <a:rPr lang="en-US" sz="14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boolean</a:t>
            </a:r>
            <a:endParaRPr lang="en-US" sz="14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14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4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14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x 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8</a:t>
            </a:r>
            <a:endParaRPr lang="en-US" sz="14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n 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10</a:t>
            </a:r>
            <a:endParaRPr lang="en-US" sz="14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k 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1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ketemu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false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(k </a:t>
            </a:r>
            <a:r>
              <a:rPr lang="en-US" sz="14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n) 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(not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ketemu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a</a:t>
            </a:r>
            <a:r>
              <a:rPr lang="en-US" sz="1400" baseline="-25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= x 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then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ketemu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true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else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k  k + 1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4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endif</a:t>
            </a:r>
            <a:endParaRPr lang="en-US" sz="14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endwhile</a:t>
            </a:r>
            <a:endParaRPr lang="en-US" sz="14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ketemu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then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idx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k 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else 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idx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0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endif</a:t>
            </a:r>
            <a:endParaRPr lang="en-US" sz="1400" b="1" u="sng" dirty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Worst-case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	: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(a</a:t>
            </a:r>
            <a:r>
              <a:rPr lang="en-US" sz="2400" baseline="-25000" dirty="0" smtClean="0">
                <a:latin typeface="Maiandra GD" pitchFamily="34" charset="0"/>
                <a:ea typeface="Kozuka Gothic Pro H" pitchFamily="34" charset="-128"/>
              </a:rPr>
              <a:t>1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x)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Best-case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		: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(a</a:t>
            </a:r>
            <a:r>
              <a:rPr lang="en-US" sz="2400" baseline="-25000" dirty="0" smtClean="0">
                <a:latin typeface="Maiandra GD" pitchFamily="34" charset="0"/>
                <a:ea typeface="Kozuka Gothic Pro H" pitchFamily="34" charset="-128"/>
              </a:rPr>
              <a:t>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x)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atau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 (x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tidak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ditemukan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)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Average-case 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: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x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ditemukan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pada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posisi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j,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maka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	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perbandingan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dieksekusi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sebanyak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j kali.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181600"/>
            <a:ext cx="6934200" cy="925873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895600"/>
            <a:ext cx="1676400" cy="424405"/>
          </a:xfrm>
          <a:prstGeom prst="rect">
            <a:avLst/>
          </a:prstGeom>
          <a:noFill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143000"/>
            <a:ext cx="1600200" cy="400050"/>
          </a:xfrm>
          <a:prstGeom prst="rect">
            <a:avLst/>
          </a:prstGeom>
          <a:noFill/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5720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0" y="990600"/>
            <a:ext cx="2209800" cy="762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3048000" y="2667000"/>
            <a:ext cx="2209800" cy="762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914400" y="5181600"/>
            <a:ext cx="7391400" cy="1066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smtClean="0">
                <a:latin typeface="Kozuka Gothic Pro H" pitchFamily="34" charset="-128"/>
                <a:ea typeface="Kozuka Gothic Pro H" pitchFamily="34" charset="-128"/>
              </a:rPr>
              <a:t>Pertanyaan 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Tugas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Perorangan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(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Tulis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tangan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 : </a:t>
            </a: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Cari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3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buah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algoritma</a:t>
            </a:r>
            <a:r>
              <a:rPr lang="en-US" sz="28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!</a:t>
            </a:r>
            <a:endParaRPr lang="en-US" sz="28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Analisis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kompleksitas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setiap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algoritma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tersebut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ANALISIS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0" indent="1905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Pengkajian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u="sng" dirty="0" err="1" smtClean="0">
                <a:latin typeface="Maiandra GD" pitchFamily="34" charset="0"/>
                <a:ea typeface="Kozuka Gothic Pro H" pitchFamily="34" charset="-128"/>
              </a:rPr>
              <a:t>bagian-bagian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hubungan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u="sng" dirty="0" err="1" smtClean="0">
                <a:latin typeface="Maiandra GD" pitchFamily="34" charset="0"/>
                <a:ea typeface="Kozuka Gothic Pro H" pitchFamily="34" charset="-128"/>
              </a:rPr>
              <a:t>antarbagian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dalam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hal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memahaminya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tepat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secara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menyeluruh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.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ALGORITMA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0" indent="1905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Langkah-Langkah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Penyelesaian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Masalah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.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</a:pP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ANALISIS ALGORITMA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0" indent="1905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Penguraian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Pengkajian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Langkah-langkah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penyelesaian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masalah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memahaminya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tepat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secara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menyeluruh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.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</a:pP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MENGAPA DIANALISIS ?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0" indent="1905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dianalisis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melihat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seberapa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dirty="0" err="1" smtClean="0">
                <a:latin typeface="Maiandra GD" pitchFamily="34" charset="0"/>
                <a:ea typeface="Kozuka Gothic Pro H" pitchFamily="34" charset="-128"/>
              </a:rPr>
              <a:t>efisien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menggunakan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i="1" dirty="0" smtClean="0">
                <a:latin typeface="Maiandra GD" pitchFamily="34" charset="0"/>
                <a:ea typeface="Kozuka Gothic Pro H" pitchFamily="34" charset="-128"/>
              </a:rPr>
              <a:t>resource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memori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).</a:t>
            </a: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KOMPLEKSITAS ALGORITMA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90600" y="3656012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90600" y="28194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Mengapa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Harus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Efisien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219200" y="2273300"/>
          <a:ext cx="6781800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Visio" r:id="rId4" imgW="3512471" imgH="2623484" progId="Visio.Drawing.11">
                  <p:embed/>
                </p:oleObj>
              </mc:Choice>
              <mc:Fallback>
                <p:oleObj name="Visio" r:id="rId4" imgW="3512471" imgH="2623484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73300"/>
                        <a:ext cx="6781800" cy="427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/>
          </a:bodyPr>
          <a:lstStyle/>
          <a:p>
            <a:pPr marL="0" indent="19050" algn="ctr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Pengaruh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signifikan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dari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efisiensi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endParaRPr lang="en-US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756</Words>
  <Application>Microsoft Office PowerPoint</Application>
  <PresentationFormat>On-screen Show (4:3)</PresentationFormat>
  <Paragraphs>328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Adobe Fangsong Std R</vt:lpstr>
      <vt:lpstr>Aharoni</vt:lpstr>
      <vt:lpstr>Andalus</vt:lpstr>
      <vt:lpstr>Arabic Typesetting</vt:lpstr>
      <vt:lpstr>Arial</vt:lpstr>
      <vt:lpstr>Calibri</vt:lpstr>
      <vt:lpstr>Comic Sans MS</vt:lpstr>
      <vt:lpstr>Courier New</vt:lpstr>
      <vt:lpstr>Kozuka Gothic Pro H</vt:lpstr>
      <vt:lpstr>Maiandra GD</vt:lpstr>
      <vt:lpstr>Wingdings</vt:lpstr>
      <vt:lpstr>Office Theme</vt:lpstr>
      <vt:lpstr>Visio</vt:lpstr>
      <vt:lpstr>MATERI PERKULIAHAN ANALISIS ALGORITMA</vt:lpstr>
      <vt:lpstr>PowerPoint Presentation</vt:lpstr>
      <vt:lpstr>ANALISIS ALGORITMA</vt:lpstr>
      <vt:lpstr>ANALISIS</vt:lpstr>
      <vt:lpstr>ALGORITMA</vt:lpstr>
      <vt:lpstr>ANALISIS ALGORITMA</vt:lpstr>
      <vt:lpstr>MENGAPA DIANALISIS ?</vt:lpstr>
      <vt:lpstr>KOMPLEKSITAS ALGORITMA</vt:lpstr>
      <vt:lpstr>Mengapa Harus Efisien ?</vt:lpstr>
      <vt:lpstr>EFISIENSI ALGORITMA</vt:lpstr>
      <vt:lpstr>KOMPLEKSITAS WAKTU &amp; RUANG</vt:lpstr>
      <vt:lpstr>WAKTU &amp; RUANG</vt:lpstr>
      <vt:lpstr>EFISIENSI ALGORITMA</vt:lpstr>
      <vt:lpstr>UKURAN INPUT</vt:lpstr>
      <vt:lpstr>PERHITUNGAN WAKTU</vt:lpstr>
      <vt:lpstr>RUNNING TIME</vt:lpstr>
      <vt:lpstr>CONTOH KASUS (Menghitung Rata-Rata)</vt:lpstr>
      <vt:lpstr>PowerPoint Presentation</vt:lpstr>
      <vt:lpstr>PowerPoint Presentation</vt:lpstr>
      <vt:lpstr>CONTOH KASUS (Menghitung Rata-Rata)</vt:lpstr>
      <vt:lpstr>PowerPoint Presentation</vt:lpstr>
      <vt:lpstr>PowerPoint Presentation</vt:lpstr>
      <vt:lpstr>PowerPoint Presentation</vt:lpstr>
      <vt:lpstr>PowerPoint Presentation</vt:lpstr>
      <vt:lpstr>RUNNING TIME</vt:lpstr>
      <vt:lpstr>RUNNING TIME</vt:lpstr>
      <vt:lpstr>RUNNING TIME</vt:lpstr>
      <vt:lpstr>CONTOH KASUS (Menghitung Rata-Rata)</vt:lpstr>
      <vt:lpstr>PowerPoint Presentation</vt:lpstr>
      <vt:lpstr>WORST, BEST, AVERAGE</vt:lpstr>
      <vt:lpstr>CONTOH KASUS (Sequential Search)</vt:lpstr>
      <vt:lpstr>PowerPoint Presentation</vt:lpstr>
      <vt:lpstr>PowerPoint Presentation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kinantiken@gmail.com</cp:lastModifiedBy>
  <cp:revision>267</cp:revision>
  <dcterms:created xsi:type="dcterms:W3CDTF">2012-02-22T14:18:32Z</dcterms:created>
  <dcterms:modified xsi:type="dcterms:W3CDTF">2018-09-17T05:59:56Z</dcterms:modified>
</cp:coreProperties>
</file>