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55" d="100"/>
          <a:sy n="55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talengineeringlibrar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TATA GUNA DAN PENGEMBANGAN LAHAN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mtClean="0"/>
              <a:t>PENDAHULUAN</a:t>
            </a:r>
          </a:p>
        </p:txBody>
      </p:sp>
    </p:spTree>
    <p:extLst>
      <p:ext uri="{BB962C8B-B14F-4D97-AF65-F5344CB8AC3E}">
        <p14:creationId xmlns:p14="http://schemas.microsoft.com/office/powerpoint/2010/main" val="7620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PUSTAKA UTAMA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2800" dirty="0" smtClean="0"/>
              <a:t>Mather, AS. 1986. Land Use. </a:t>
            </a:r>
            <a:r>
              <a:rPr lang="en-US" altLang="en-US" sz="2800" dirty="0" err="1" smtClean="0"/>
              <a:t>Harlow:Longman</a:t>
            </a:r>
            <a:r>
              <a:rPr lang="en-US" altLang="en-US" sz="2800" dirty="0" smtClean="0"/>
              <a:t> </a:t>
            </a:r>
            <a:endParaRPr lang="id-ID" altLang="en-US" sz="2800" dirty="0" smtClean="0"/>
          </a:p>
          <a:p>
            <a:pPr>
              <a:defRPr/>
            </a:pPr>
            <a:r>
              <a:rPr lang="en-US" altLang="en-US" sz="2800" dirty="0" err="1" smtClean="0"/>
              <a:t>Jayadinata</a:t>
            </a:r>
            <a:r>
              <a:rPr lang="en-US" altLang="en-US" sz="2800" dirty="0" smtClean="0"/>
              <a:t>, JT. 1999. Tata </a:t>
            </a:r>
            <a:r>
              <a:rPr lang="en-US" altLang="en-US" sz="2800" dirty="0" err="1" smtClean="0"/>
              <a:t>Guna</a:t>
            </a:r>
            <a:r>
              <a:rPr lang="en-US" altLang="en-US" sz="2800" dirty="0" smtClean="0"/>
              <a:t> Tanah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Perencanaan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Perdesaan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Perkotaan</a:t>
            </a:r>
            <a:r>
              <a:rPr lang="en-US" altLang="en-US" sz="2800" dirty="0" smtClean="0"/>
              <a:t> &amp; Wilayah. Bandung: </a:t>
            </a:r>
            <a:r>
              <a:rPr lang="en-US" altLang="en-US" sz="2800" dirty="0" err="1" smtClean="0"/>
              <a:t>Penerbit</a:t>
            </a:r>
            <a:r>
              <a:rPr lang="en-US" altLang="en-US" sz="2800" dirty="0" smtClean="0"/>
              <a:t> ITB.</a:t>
            </a:r>
            <a:endParaRPr lang="id-ID" altLang="en-US" sz="2800" dirty="0" smtClean="0"/>
          </a:p>
          <a:p>
            <a:pPr>
              <a:defRPr/>
            </a:pPr>
            <a:r>
              <a:rPr lang="en-US" altLang="en-US" sz="2800" dirty="0" err="1" smtClean="0"/>
              <a:t>Kalser</a:t>
            </a:r>
            <a:r>
              <a:rPr lang="en-US" altLang="en-US" sz="2800" dirty="0" smtClean="0"/>
              <a:t>, EJ., DR </a:t>
            </a:r>
            <a:r>
              <a:rPr lang="en-US" altLang="en-US" sz="2800" dirty="0" err="1" smtClean="0"/>
              <a:t>Goodschalk</a:t>
            </a:r>
            <a:r>
              <a:rPr lang="en-US" altLang="en-US" sz="2800" dirty="0" smtClean="0"/>
              <a:t>, FS Chapin Jr. 1995. Urban Land Use Planning. Urbana: University of Illinois.</a:t>
            </a:r>
            <a:endParaRPr lang="id-ID" altLang="en-US" sz="2800" dirty="0" smtClean="0"/>
          </a:p>
          <a:p>
            <a:pPr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575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PUSTAKA UTAMA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>
              <a:defRPr/>
            </a:pPr>
            <a:r>
              <a:rPr 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Ritung, S, dkk. 2007. Evaluasi Kesesuaian Lahan dengan Contoh Peta Arahan Penggunaan Lahan Kabupaten Aceh Barat. Bogor: Balai Penelitian Tanah dan World Agroforestry </a:t>
            </a:r>
            <a:r>
              <a:rPr lang="id-ID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Center</a:t>
            </a:r>
            <a:endParaRPr lang="id-ID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defRPr/>
            </a:pPr>
            <a:r>
              <a:rPr 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Dewberry Company. 2004. The Land Development Handbook. MacGraw-Hill (</a:t>
            </a:r>
            <a:r>
              <a:rPr lang="id-ID" sz="28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www.digitalengineeringlibrary.com</a:t>
            </a:r>
            <a:r>
              <a:rPr lang="id-ID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id-ID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defRPr/>
            </a:pPr>
            <a:r>
              <a:rPr 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Kemenpera. 2005. Petunjuk Pelaksanaan Kawasan Siap Bangun dan Lingkungan Siap Bangun yang Berdiri Sendiri</a:t>
            </a: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91440" indent="-91440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7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PUSTAKA ANJURAN</a:t>
            </a:r>
            <a:endParaRPr lang="id-ID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2800" dirty="0" smtClean="0"/>
              <a:t>Sandy, IM. 1977. </a:t>
            </a:r>
            <a:r>
              <a:rPr lang="en-US" altLang="en-US" sz="2800" dirty="0" err="1" smtClean="0"/>
              <a:t>Penggunaan</a:t>
            </a:r>
            <a:r>
              <a:rPr lang="en-US" altLang="en-US" sz="2800" dirty="0" smtClean="0"/>
              <a:t> Tanah (Land Use) di Indonesia. </a:t>
            </a:r>
            <a:r>
              <a:rPr lang="en-US" altLang="en-US" sz="2800" dirty="0" err="1" smtClean="0"/>
              <a:t>Publikasi</a:t>
            </a:r>
            <a:r>
              <a:rPr lang="en-US" altLang="en-US" sz="2800" dirty="0" smtClean="0"/>
              <a:t> </a:t>
            </a:r>
            <a:r>
              <a:rPr lang="id-ID" altLang="en-US" sz="2800" dirty="0" smtClean="0"/>
              <a:t>N</a:t>
            </a:r>
            <a:r>
              <a:rPr lang="en-US" altLang="en-US" sz="2800" dirty="0" smtClean="0"/>
              <a:t>o 75. Direktorat Tata </a:t>
            </a:r>
            <a:r>
              <a:rPr lang="en-US" altLang="en-US" sz="2800" dirty="0" err="1" smtClean="0"/>
              <a:t>Guna</a:t>
            </a:r>
            <a:r>
              <a:rPr lang="en-US" altLang="en-US" sz="2800" dirty="0" smtClean="0"/>
              <a:t> Tanah, </a:t>
            </a:r>
            <a:r>
              <a:rPr lang="en-US" altLang="en-US" sz="2800" dirty="0" err="1" smtClean="0"/>
              <a:t>Dirjen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Agraria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Depdagri</a:t>
            </a:r>
            <a:r>
              <a:rPr lang="en-US" altLang="en-US" sz="2800" dirty="0" smtClean="0"/>
              <a:t>.</a:t>
            </a:r>
            <a:endParaRPr lang="id-ID" altLang="en-US" sz="2800" dirty="0" smtClean="0"/>
          </a:p>
          <a:p>
            <a:pPr>
              <a:defRPr/>
            </a:pPr>
            <a:r>
              <a:rPr lang="en-US" altLang="en-US" sz="2800" dirty="0" smtClean="0"/>
              <a:t>FAO. 1993. Guidelines for Land-use Planning. Rome: FAO </a:t>
            </a:r>
            <a:endParaRPr lang="id-ID" altLang="en-US" sz="2800" dirty="0" smtClean="0"/>
          </a:p>
          <a:p>
            <a:pPr>
              <a:defRPr/>
            </a:pPr>
            <a:r>
              <a:rPr lang="en-US" altLang="en-US" sz="2800" dirty="0" smtClean="0"/>
              <a:t>FAO. 1995. Planning for sustainable use of land resources. Toward a New Approach. Rome: FAO.</a:t>
            </a:r>
            <a:endParaRPr lang="id-ID" altLang="en-US" sz="2800" dirty="0" smtClean="0"/>
          </a:p>
          <a:p>
            <a:pPr>
              <a:defRPr/>
            </a:pPr>
            <a:r>
              <a:rPr lang="en-US" altLang="en-US" sz="2800" dirty="0" smtClean="0"/>
              <a:t>GTZ. 1999. Land Use Planning, Methods, Strategies &amp; Tools.</a:t>
            </a:r>
            <a:endParaRPr lang="id-ID" altLang="en-US" sz="2800" dirty="0" smtClean="0"/>
          </a:p>
          <a:p>
            <a:pPr>
              <a:buNone/>
              <a:defRPr/>
            </a:pPr>
            <a:r>
              <a:rPr lang="en-US" altLang="en-US" dirty="0" smtClean="0"/>
              <a:t> </a:t>
            </a:r>
            <a:endParaRPr lang="id-ID" altLang="en-US" dirty="0" smtClean="0"/>
          </a:p>
          <a:p>
            <a:pPr>
              <a:defRPr/>
            </a:pPr>
            <a:endParaRPr lang="id-ID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293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PENILAIAN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err="1" smtClean="0"/>
              <a:t>Kuis</a:t>
            </a:r>
            <a:r>
              <a:rPr lang="id-ID" altLang="en-US" sz="3200" dirty="0" smtClean="0"/>
              <a:t>/PR</a:t>
            </a:r>
            <a:r>
              <a:rPr lang="en-US" altLang="en-US" sz="3200" dirty="0" smtClean="0"/>
              <a:t>			</a:t>
            </a:r>
            <a:r>
              <a:rPr lang="id-ID" altLang="en-US" sz="3200" dirty="0" smtClean="0"/>
              <a:t>	1</a:t>
            </a:r>
            <a:r>
              <a:rPr lang="en-US" altLang="en-US" sz="3200" dirty="0" smtClean="0"/>
              <a:t>0%</a:t>
            </a:r>
            <a:endParaRPr lang="id-ID" altLang="en-US" sz="3200" dirty="0" smtClean="0"/>
          </a:p>
          <a:p>
            <a:r>
              <a:rPr lang="id-ID" altLang="en-US" sz="3200" dirty="0" smtClean="0"/>
              <a:t>Tugas </a:t>
            </a:r>
            <a:r>
              <a:rPr lang="id-ID" altLang="en-US" sz="3200" dirty="0" smtClean="0"/>
              <a:t>besar</a:t>
            </a:r>
            <a:r>
              <a:rPr lang="id-ID" altLang="en-US" sz="3200" dirty="0" smtClean="0"/>
              <a:t>		20%</a:t>
            </a:r>
            <a:endParaRPr lang="en-US" altLang="en-US" sz="3200" dirty="0" smtClean="0"/>
          </a:p>
          <a:p>
            <a:r>
              <a:rPr lang="en-US" altLang="en-US" sz="3200" dirty="0" smtClean="0"/>
              <a:t>UTS				30%	</a:t>
            </a:r>
          </a:p>
          <a:p>
            <a:r>
              <a:rPr lang="en-US" altLang="en-US" sz="3200" dirty="0" smtClean="0"/>
              <a:t>UAS				</a:t>
            </a:r>
            <a:r>
              <a:rPr lang="id-ID" altLang="en-US" sz="3200" dirty="0" smtClean="0"/>
              <a:t>4</a:t>
            </a:r>
            <a:r>
              <a:rPr lang="en-US" altLang="en-US" sz="3200" dirty="0" smtClean="0"/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31578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MATERI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3674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1524000" y="228601"/>
          <a:ext cx="9144000" cy="6340474"/>
        </p:xfrm>
        <a:graphic>
          <a:graphicData uri="http://schemas.openxmlformats.org/drawingml/2006/table">
            <a:tbl>
              <a:tblPr/>
              <a:tblGrid>
                <a:gridCol w="1196412"/>
                <a:gridCol w="5896599"/>
                <a:gridCol w="2050989"/>
              </a:tblGrid>
              <a:tr h="243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Minggu</a:t>
                      </a: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Materi</a:t>
                      </a: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Perkuliahan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Referensi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Pendahuluan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Referensi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Aturan-aturan Perkuliahan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Materi perkuliahan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Tugas individual makalah</a:t>
                      </a:r>
                    </a:p>
                  </a:txBody>
                  <a:tcPr marL="67314" marR="67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Definisi dan Konsep yang berkaitan dengan lahan dan pertanahan</a:t>
                      </a:r>
                    </a:p>
                  </a:txBody>
                  <a:tcPr marL="67314" marR="67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Mather (1986)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Kalser et.al (1995)</a:t>
                      </a: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Konsep Sewa dan Guna Lahan</a:t>
                      </a:r>
                    </a:p>
                  </a:txBody>
                  <a:tcPr marL="67314" marR="67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Mather (1986)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Kalser et.al (1995)</a:t>
                      </a: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Penggunaan Lahan di Perdesaan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Ciri-ciri dan Karakteristik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Perbedaan di negara maju dan berkembang</a:t>
                      </a:r>
                    </a:p>
                  </a:txBody>
                  <a:tcPr marL="67314" marR="67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Jayadinata (1999)</a:t>
                      </a: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Penggunaan Lahan Perkotaan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Model Penggunaan Lahan Perkotaan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Ciri-ciri dan Karakteristik</a:t>
                      </a:r>
                    </a:p>
                  </a:txBody>
                  <a:tcPr marL="67314" marR="67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Jayadinata (1999)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Kalser et.al (1995)</a:t>
                      </a: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Perspektif Lahan Perkotaan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Sebagai Ruang Fungsional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Sebagai Komoditas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Sebagi Sistem Aktivitas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Sebagai Sumberdaya Estetika</a:t>
                      </a:r>
                    </a:p>
                  </a:txBody>
                  <a:tcPr marL="67314" marR="67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Jayadinata (1999)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Kalser et.al (1995)</a:t>
                      </a: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Perencanaan Guna Lahan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Prinsis perencanaan guna lahan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Proses dan tahapan perencanaan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Ilustrasi lokasional</a:t>
                      </a:r>
                    </a:p>
                  </a:txBody>
                  <a:tcPr marL="67314" marR="67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Kalser et.al (1995)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GTZ (1999)</a:t>
                      </a: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UJIAN TENGAH SEMESTER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314" marR="67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71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609600"/>
          <a:ext cx="9144000" cy="6038854"/>
        </p:xfrm>
        <a:graphic>
          <a:graphicData uri="http://schemas.openxmlformats.org/drawingml/2006/table">
            <a:tbl>
              <a:tblPr/>
              <a:tblGrid>
                <a:gridCol w="1371600"/>
                <a:gridCol w="4800600"/>
                <a:gridCol w="2971800"/>
              </a:tblGrid>
              <a:tr h="548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Informasi Guna Lahan dalam Proses Perencanaan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Kalser et.al (1995)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Evaluasi dan Kesesuaian Lahan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Evaluasi Lahan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Kesesuaian Lahan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Proses Evaluasi Lahan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Ritung (2007)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Pengembangan Lahan 1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Teori pengembangan lahan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Sistem pengembangan lahan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The Drewberry Company (2004)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Pengembangan Lahan 2</a:t>
                      </a:r>
                    </a:p>
                    <a:p>
                      <a:pPr marL="342900" lvl="0" indent="-342900" algn="justLow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Konsolidasi Lahan</a:t>
                      </a:r>
                    </a:p>
                    <a:p>
                      <a:pPr marL="342900" lvl="0" indent="-342900" algn="justLow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Guided Land Development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The Drewberry Company (2004)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Kasiba dan Lisiba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Kemenpera (2005)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Klasifikasi Lahan (BPN dan NLUD)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Kalser et.al (1995)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Peraturan perundang-undangan yang  berkaitan dengan lahan dan pertanahan dan aplikasinya dalam perencanaan kota &amp; wilayah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UJIAN AKHIR SEMESTER </a:t>
                      </a:r>
                      <a:endParaRPr lang="id-ID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12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9827B5-A90F-45DE-9A48-E01BF3AFCC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office city sketch presentation background (widescreen)</Template>
  <TotalTime>0</TotalTime>
  <Words>449</Words>
  <Application>Microsoft Office PowerPoint</Application>
  <PresentationFormat>Widescreen</PresentationFormat>
  <Paragraphs>96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Schoolbook</vt:lpstr>
      <vt:lpstr>Symbol</vt:lpstr>
      <vt:lpstr>Times New Roman</vt:lpstr>
      <vt:lpstr>CITY SKETCH 16X9</vt:lpstr>
      <vt:lpstr>TATA GUNA DAN PENGEMBANGAN LAHAN</vt:lpstr>
      <vt:lpstr>PUSTAKA UTAMA</vt:lpstr>
      <vt:lpstr>PUSTAKA UTAMA</vt:lpstr>
      <vt:lpstr>PUSTAKA ANJURAN</vt:lpstr>
      <vt:lpstr>PENILAIAN</vt:lpstr>
      <vt:lpstr>MATERI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2016-02-13T03:27:30Z</dcterms:created>
  <dcterms:modified xsi:type="dcterms:W3CDTF">2018-09-19T06:40:12Z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TC030310109991</vt:lpwstr>
  </property>
</Properties>
</file>