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8" r:id="rId2"/>
    <p:sldId id="290" r:id="rId3"/>
    <p:sldId id="270" r:id="rId4"/>
    <p:sldId id="321" r:id="rId5"/>
    <p:sldId id="320" r:id="rId6"/>
    <p:sldId id="322" r:id="rId7"/>
    <p:sldId id="323" r:id="rId8"/>
    <p:sldId id="324" r:id="rId9"/>
    <p:sldId id="325" r:id="rId10"/>
    <p:sldId id="326" r:id="rId11"/>
    <p:sldId id="338" r:id="rId12"/>
    <p:sldId id="327" r:id="rId13"/>
    <p:sldId id="315" r:id="rId14"/>
    <p:sldId id="328" r:id="rId15"/>
    <p:sldId id="329" r:id="rId16"/>
    <p:sldId id="330" r:id="rId17"/>
    <p:sldId id="331" r:id="rId18"/>
    <p:sldId id="332" r:id="rId19"/>
    <p:sldId id="339" r:id="rId20"/>
    <p:sldId id="26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2" d="100"/>
          <a:sy n="62" d="100"/>
        </p:scale>
        <p:origin x="132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3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284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2609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159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12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72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118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977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446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909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1916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19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150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47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68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86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611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026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033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169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518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868269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20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3200" b="1" dirty="0" smtClean="0">
                <a:latin typeface="Kozuka Gothic Pro H" pitchFamily="34" charset="-128"/>
                <a:ea typeface="Kozuka Gothic Pro H" pitchFamily="34" charset="-128"/>
              </a:rPr>
              <a:t>ANALISIS ALGORITMA</a:t>
            </a:r>
            <a:endParaRPr lang="en-US" sz="32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3392269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556613"/>
            <a:ext cx="1219200" cy="1235456"/>
          </a:xfrm>
          <a:prstGeom prst="rect">
            <a:avLst/>
          </a:prstGeom>
          <a:noFill/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1600200" y="3733800"/>
            <a:ext cx="5715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ANALISA MATEMATIS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86200" y="4840069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3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667000" y="6172200"/>
            <a:ext cx="3733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Ken Kinanti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Purnamasari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3 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(</a:t>
            </a:r>
            <a:r>
              <a:rPr lang="en-US" sz="2400" dirty="0" err="1" smtClean="0">
                <a:latin typeface="Arabic Typesetting" pitchFamily="66" charset="-78"/>
                <a:cs typeface="Arabic Typesetting" pitchFamily="66" charset="-78"/>
              </a:rPr>
              <a:t>Perkalian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400" dirty="0" err="1" smtClean="0">
                <a:latin typeface="Arabic Typesetting" pitchFamily="66" charset="-78"/>
                <a:cs typeface="Arabic Typesetting" pitchFamily="66" charset="-78"/>
              </a:rPr>
              <a:t>Matriks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)</a:t>
            </a:r>
          </a:p>
        </p:txBody>
      </p:sp>
      <p:sp>
        <p:nvSpPr>
          <p:cNvPr id="7" name="Content Placeholder 14"/>
          <p:cNvSpPr>
            <a:spLocks noGrp="1"/>
          </p:cNvSpPr>
          <p:nvPr>
            <p:ph idx="1"/>
          </p:nvPr>
        </p:nvSpPr>
        <p:spPr>
          <a:xfrm>
            <a:off x="381000" y="685800"/>
            <a:ext cx="8458200" cy="59436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None/>
            </a:pPr>
            <a:endParaRPr lang="en-US" sz="900" b="1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8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Program</a:t>
            </a:r>
            <a:r>
              <a:rPr lang="en-US" sz="18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Matriks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(</a:t>
            </a:r>
            <a:r>
              <a:rPr lang="en-US" sz="18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input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A,B : array[0..n-1,0..n-1] of integer, 		   </a:t>
            </a:r>
            <a:r>
              <a:rPr lang="en-US" sz="18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output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C : array[0..n-1,0..n-1] of integer)</a:t>
            </a:r>
          </a:p>
          <a:p>
            <a:pPr algn="just">
              <a:buNone/>
            </a:pPr>
            <a:r>
              <a:rPr lang="en-US" sz="1800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Deklarasi</a:t>
            </a:r>
            <a:endParaRPr lang="en-US" sz="1800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, j, k, n  	: integer</a:t>
            </a:r>
          </a:p>
          <a:p>
            <a:pPr algn="just">
              <a:buNone/>
            </a:pPr>
            <a:endParaRPr lang="en-US" sz="1800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800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Algoritma</a:t>
            </a:r>
            <a:endParaRPr lang="en-US" sz="1800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n 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 10</a:t>
            </a:r>
            <a:endParaRPr lang="en-US" sz="1800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8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8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for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 0 </a:t>
            </a:r>
            <a:r>
              <a:rPr lang="en-US" sz="18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to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n – 1 </a:t>
            </a:r>
            <a:r>
              <a:rPr lang="en-US" sz="18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do</a:t>
            </a:r>
          </a:p>
          <a:p>
            <a:pPr algn="just"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8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for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j  0 </a:t>
            </a:r>
            <a:r>
              <a:rPr lang="en-US" sz="18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to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n – 1 </a:t>
            </a:r>
            <a:r>
              <a:rPr lang="en-US" sz="18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do</a:t>
            </a:r>
          </a:p>
          <a:p>
            <a:pPr algn="just"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		C[</a:t>
            </a:r>
            <a:r>
              <a:rPr lang="en-US" sz="18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i,j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]  0.0</a:t>
            </a:r>
          </a:p>
          <a:p>
            <a:pPr algn="just">
              <a:buNone/>
            </a:pPr>
            <a:r>
              <a:rPr lang="en-US" sz="18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		</a:t>
            </a:r>
            <a:r>
              <a:rPr lang="en-US" sz="18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for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k  0 </a:t>
            </a:r>
            <a:r>
              <a:rPr lang="en-US" sz="18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to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n – 1 </a:t>
            </a:r>
            <a:r>
              <a:rPr lang="en-US" sz="18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do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8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</a:p>
          <a:p>
            <a:pPr algn="just"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			C[</a:t>
            </a:r>
            <a:r>
              <a:rPr lang="en-US" sz="18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i,j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]  C[</a:t>
            </a:r>
            <a:r>
              <a:rPr lang="en-US" sz="18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i,j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] + A[</a:t>
            </a:r>
            <a:r>
              <a:rPr lang="en-US" sz="18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i,k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] * B[</a:t>
            </a:r>
            <a:r>
              <a:rPr lang="en-US" sz="18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k,j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]</a:t>
            </a:r>
          </a:p>
          <a:p>
            <a:pPr algn="just">
              <a:buNone/>
            </a:pPr>
            <a:r>
              <a:rPr lang="en-US" sz="18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		</a:t>
            </a:r>
            <a:r>
              <a:rPr lang="en-US" sz="1800" b="1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endfor</a:t>
            </a:r>
            <a:endParaRPr lang="en-US" sz="1800" b="1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  <a:sym typeface="Wingdings" pitchFamily="2" charset="2"/>
            </a:endParaRPr>
          </a:p>
          <a:p>
            <a:pPr algn="just">
              <a:buNone/>
            </a:pPr>
            <a:r>
              <a:rPr lang="en-US" sz="18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800" b="1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endfor</a:t>
            </a:r>
            <a:endParaRPr lang="en-US" sz="1800" b="1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  <a:sym typeface="Wingdings" pitchFamily="2" charset="2"/>
            </a:endParaRPr>
          </a:p>
          <a:p>
            <a:pPr algn="just">
              <a:buNone/>
            </a:pPr>
            <a:r>
              <a:rPr lang="en-US" sz="18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800" b="1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endfor</a:t>
            </a:r>
            <a:endParaRPr lang="en-US" sz="1800" b="1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4"/>
          <p:cNvSpPr>
            <a:spLocks noGrp="1"/>
          </p:cNvSpPr>
          <p:nvPr>
            <p:ph idx="1"/>
          </p:nvPr>
        </p:nvSpPr>
        <p:spPr>
          <a:xfrm>
            <a:off x="381000" y="685800"/>
            <a:ext cx="8458200" cy="5943600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Parameter input 	: n</a:t>
            </a:r>
          </a:p>
          <a:p>
            <a:pPr algn="just">
              <a:buFontTx/>
              <a:buChar char="-"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Operasi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Dasar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	: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perkalian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dan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penjumlahan</a:t>
            </a:r>
            <a:endParaRPr lang="en-US" sz="2400" dirty="0" smtClean="0">
              <a:latin typeface="Maiandra GD" pitchFamily="34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FontTx/>
              <a:buChar char="-"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Jumlah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eksekusi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 &amp;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Fungsi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Algoritma</a:t>
            </a:r>
            <a:endParaRPr lang="en-US" sz="2400" dirty="0" smtClean="0">
              <a:latin typeface="Maiandra GD" pitchFamily="34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FontTx/>
              <a:buChar char="-"/>
            </a:pPr>
            <a:endParaRPr lang="en-US" sz="2400" dirty="0" smtClean="0">
              <a:latin typeface="Maiandra GD" pitchFamily="34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FontTx/>
              <a:buChar char="-"/>
            </a:pPr>
            <a:endParaRPr lang="en-US" sz="2400" dirty="0" smtClean="0">
              <a:latin typeface="Maiandra GD" pitchFamily="34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FontTx/>
              <a:buChar char="-"/>
            </a:pPr>
            <a:endParaRPr lang="en-US" sz="2400" dirty="0" smtClean="0">
              <a:latin typeface="Maiandra GD" pitchFamily="34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FontTx/>
              <a:buChar char="-"/>
            </a:pPr>
            <a:endParaRPr lang="en-US" sz="2400" dirty="0" smtClean="0">
              <a:latin typeface="Maiandra GD" pitchFamily="34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Perkalian</a:t>
            </a:r>
            <a:endParaRPr lang="en-US" sz="2400" dirty="0" smtClean="0">
              <a:latin typeface="Maiandra GD" pitchFamily="34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Perkalian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  &amp; 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Penjumlahan</a:t>
            </a:r>
            <a:endParaRPr lang="en-US" sz="2400" dirty="0" smtClean="0">
              <a:latin typeface="Maiandra GD" pitchFamily="34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FontTx/>
              <a:buChar char="-"/>
            </a:pPr>
            <a:endParaRPr lang="en-US" sz="2400" dirty="0" smtClean="0">
              <a:latin typeface="Maiandra GD" pitchFamily="34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FontTx/>
              <a:buChar char="-"/>
            </a:pPr>
            <a:endParaRPr lang="en-US" sz="2000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3 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(</a:t>
            </a:r>
            <a:r>
              <a:rPr lang="en-US" sz="2400" dirty="0" err="1" smtClean="0">
                <a:latin typeface="Arabic Typesetting" pitchFamily="66" charset="-78"/>
                <a:cs typeface="Arabic Typesetting" pitchFamily="66" charset="-78"/>
              </a:rPr>
              <a:t>Perkalian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400" dirty="0" err="1" smtClean="0">
                <a:latin typeface="Arabic Typesetting" pitchFamily="66" charset="-78"/>
                <a:cs typeface="Arabic Typesetting" pitchFamily="66" charset="-78"/>
              </a:rPr>
              <a:t>Matriks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)</a:t>
            </a:r>
          </a:p>
        </p:txBody>
      </p:sp>
      <p:pic>
        <p:nvPicPr>
          <p:cNvPr id="1116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362200"/>
            <a:ext cx="6248400" cy="1253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161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4267200"/>
            <a:ext cx="3581400" cy="64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162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5493844"/>
            <a:ext cx="8077200" cy="602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4 </a:t>
            </a:r>
            <a:r>
              <a:rPr lang="en-US" sz="2000" dirty="0" smtClean="0">
                <a:latin typeface="Arabic Typesetting" pitchFamily="66" charset="-78"/>
                <a:cs typeface="Arabic Typesetting" pitchFamily="66" charset="-78"/>
              </a:rPr>
              <a:t>(</a:t>
            </a:r>
            <a:r>
              <a:rPr lang="en-US" sz="2000" dirty="0" err="1" smtClean="0">
                <a:latin typeface="Arabic Typesetting" pitchFamily="66" charset="-78"/>
                <a:cs typeface="Arabic Typesetting" pitchFamily="66" charset="-78"/>
              </a:rPr>
              <a:t>Menghitung</a:t>
            </a:r>
            <a:r>
              <a:rPr lang="en-US" sz="2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000" dirty="0" err="1" smtClean="0">
                <a:latin typeface="Arabic Typesetting" pitchFamily="66" charset="-78"/>
                <a:cs typeface="Arabic Typesetting" pitchFamily="66" charset="-78"/>
              </a:rPr>
              <a:t>jumlah</a:t>
            </a:r>
            <a:r>
              <a:rPr lang="en-US" sz="2000" dirty="0" smtClean="0">
                <a:latin typeface="Arabic Typesetting" pitchFamily="66" charset="-78"/>
                <a:cs typeface="Arabic Typesetting" pitchFamily="66" charset="-78"/>
              </a:rPr>
              <a:t> digit </a:t>
            </a:r>
            <a:r>
              <a:rPr lang="en-US" sz="2000" dirty="0" err="1" smtClean="0">
                <a:latin typeface="Arabic Typesetting" pitchFamily="66" charset="-78"/>
                <a:cs typeface="Arabic Typesetting" pitchFamily="66" charset="-78"/>
              </a:rPr>
              <a:t>biner</a:t>
            </a:r>
            <a:r>
              <a:rPr lang="en-US" sz="2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000" dirty="0" err="1" smtClean="0">
                <a:latin typeface="Arabic Typesetting" pitchFamily="66" charset="-78"/>
                <a:cs typeface="Arabic Typesetting" pitchFamily="66" charset="-78"/>
              </a:rPr>
              <a:t>suatu</a:t>
            </a:r>
            <a:r>
              <a:rPr lang="en-US" sz="2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000" dirty="0" err="1" smtClean="0">
                <a:latin typeface="Arabic Typesetting" pitchFamily="66" charset="-78"/>
                <a:cs typeface="Arabic Typesetting" pitchFamily="66" charset="-78"/>
              </a:rPr>
              <a:t>desimal</a:t>
            </a:r>
            <a:r>
              <a:rPr lang="en-US" sz="2000" dirty="0" smtClean="0">
                <a:latin typeface="Arabic Typesetting" pitchFamily="66" charset="-78"/>
                <a:cs typeface="Arabic Typesetting" pitchFamily="66" charset="-78"/>
              </a:rPr>
              <a:t>)</a:t>
            </a:r>
          </a:p>
        </p:txBody>
      </p:sp>
      <p:sp>
        <p:nvSpPr>
          <p:cNvPr id="7" name="Content Placeholder 14"/>
          <p:cNvSpPr>
            <a:spLocks noGrp="1"/>
          </p:cNvSpPr>
          <p:nvPr>
            <p:ph idx="1"/>
          </p:nvPr>
        </p:nvSpPr>
        <p:spPr>
          <a:xfrm>
            <a:off x="381000" y="685800"/>
            <a:ext cx="8458200" cy="59436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None/>
            </a:pPr>
            <a:endParaRPr lang="en-US" sz="900" b="1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8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Program</a:t>
            </a:r>
            <a:r>
              <a:rPr lang="en-US" sz="18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HitungDigit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(</a:t>
            </a:r>
            <a:r>
              <a:rPr lang="en-US" sz="18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input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x : integer, </a:t>
            </a:r>
            <a:r>
              <a:rPr lang="en-US" sz="18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output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jum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: integer)</a:t>
            </a:r>
          </a:p>
          <a:p>
            <a:pPr algn="just">
              <a:buNone/>
            </a:pPr>
            <a:r>
              <a:rPr lang="en-US" sz="1800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Deklarasi</a:t>
            </a:r>
            <a:endParaRPr lang="en-US" sz="1800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jum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, x	: integer</a:t>
            </a:r>
          </a:p>
          <a:p>
            <a:pPr algn="just">
              <a:buNone/>
            </a:pPr>
            <a:endParaRPr lang="en-US" sz="1800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800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Algoritma</a:t>
            </a:r>
            <a:endParaRPr lang="en-US" sz="1800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jum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 1</a:t>
            </a:r>
          </a:p>
          <a:p>
            <a:pPr algn="just"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8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while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x &gt; 1 </a:t>
            </a:r>
            <a:r>
              <a:rPr lang="en-US" sz="18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do</a:t>
            </a:r>
          </a:p>
          <a:p>
            <a:pPr algn="just"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8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jum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80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 jum + 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1</a:t>
            </a:r>
          </a:p>
          <a:p>
            <a:pPr algn="just"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	x  x / 2</a:t>
            </a:r>
          </a:p>
          <a:p>
            <a:pPr algn="just"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800" b="1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endwhile</a:t>
            </a:r>
            <a:endParaRPr lang="en-US" sz="1800" b="1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REKURSIF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3656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819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Arabic Typesetting" pitchFamily="66" charset="-78"/>
                <a:cs typeface="Arabic Typesetting" pitchFamily="66" charset="-78"/>
              </a:rPr>
              <a:t>Langkah</a:t>
            </a:r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3600" dirty="0" err="1" smtClean="0">
                <a:latin typeface="Arabic Typesetting" pitchFamily="66" charset="-78"/>
                <a:cs typeface="Arabic Typesetting" pitchFamily="66" charset="-78"/>
              </a:rPr>
              <a:t>Analisis</a:t>
            </a:r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3600" dirty="0" err="1" smtClean="0">
                <a:latin typeface="Arabic Typesetting" pitchFamily="66" charset="-78"/>
                <a:cs typeface="Arabic Typesetting" pitchFamily="66" charset="-78"/>
              </a:rPr>
              <a:t>Algoritma</a:t>
            </a:r>
            <a:endParaRPr lang="en-US" sz="36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029200"/>
          </a:xfrm>
        </p:spPr>
        <p:txBody>
          <a:bodyPr>
            <a:normAutofit fontScale="92500" lnSpcReduction="20000"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Tentukan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parameter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ukuran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input.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Tentukan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operasi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dasar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Perhatikan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apakah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butuh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worst, average,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best-case. 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jika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jumlah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eksekusi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suatu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operasi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dasar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bervariasi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untuk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berbagai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input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berukuran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sama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maka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dibutuhkan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perhitungan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worst, average,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best-case.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 startAt="4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Tentukan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hubungan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recurrence,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dengan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sebuah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kondisi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awal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untuk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jumlah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waktu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operasi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dasar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dieksekusi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 startAt="4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Selesaikan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recurrence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atau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setidaknya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pastikan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OoG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dari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  <a:endParaRPr lang="en-US" sz="2400" dirty="0">
              <a:solidFill>
                <a:srgbClr val="000000"/>
              </a:solidFill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1 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(</a:t>
            </a:r>
            <a:r>
              <a:rPr lang="en-US" sz="2400" dirty="0" err="1" smtClean="0">
                <a:latin typeface="Arabic Typesetting" pitchFamily="66" charset="-78"/>
                <a:cs typeface="Arabic Typesetting" pitchFamily="66" charset="-78"/>
              </a:rPr>
              <a:t>Menghitung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400" dirty="0" err="1" smtClean="0">
                <a:latin typeface="Arabic Typesetting" pitchFamily="66" charset="-78"/>
                <a:cs typeface="Arabic Typesetting" pitchFamily="66" charset="-78"/>
              </a:rPr>
              <a:t>Fungsi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400" dirty="0" err="1" smtClean="0">
                <a:latin typeface="Arabic Typesetting" pitchFamily="66" charset="-78"/>
                <a:cs typeface="Arabic Typesetting" pitchFamily="66" charset="-78"/>
              </a:rPr>
              <a:t>Faktorial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)</a:t>
            </a:r>
          </a:p>
        </p:txBody>
      </p:sp>
      <p:sp>
        <p:nvSpPr>
          <p:cNvPr id="7" name="Content Placeholder 14"/>
          <p:cNvSpPr>
            <a:spLocks noGrp="1"/>
          </p:cNvSpPr>
          <p:nvPr>
            <p:ph idx="1"/>
          </p:nvPr>
        </p:nvSpPr>
        <p:spPr>
          <a:xfrm>
            <a:off x="381000" y="685800"/>
            <a:ext cx="8458200" cy="5943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18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Program</a:t>
            </a:r>
            <a:r>
              <a:rPr lang="en-US" sz="18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Faktorial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(</a:t>
            </a:r>
            <a:r>
              <a:rPr lang="en-US" sz="18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input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x : integer, </a:t>
            </a:r>
            <a:r>
              <a:rPr lang="en-US" sz="18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output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hasil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: integer)</a:t>
            </a:r>
          </a:p>
          <a:p>
            <a:pPr algn="just">
              <a:buNone/>
            </a:pPr>
            <a:r>
              <a:rPr lang="en-US" sz="1800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Deklarasi</a:t>
            </a:r>
            <a:endParaRPr lang="en-US" sz="1800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</a:t>
            </a:r>
          </a:p>
          <a:p>
            <a:pPr algn="just">
              <a:buNone/>
            </a:pPr>
            <a:r>
              <a:rPr lang="en-US" sz="1800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Algoritma</a:t>
            </a:r>
            <a:endParaRPr lang="en-US" sz="1800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</a:t>
            </a:r>
            <a:r>
              <a:rPr lang="en-US" sz="18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x = 0 </a:t>
            </a:r>
            <a:r>
              <a:rPr lang="en-US" sz="18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then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		</a:t>
            </a:r>
          </a:p>
          <a:p>
            <a:pPr algn="just"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8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hasil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 1 </a:t>
            </a:r>
          </a:p>
          <a:p>
            <a:pPr algn="just"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8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else</a:t>
            </a:r>
          </a:p>
          <a:p>
            <a:pPr algn="just"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8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hasil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 </a:t>
            </a:r>
            <a:r>
              <a:rPr lang="en-US" sz="18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Faktorial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(x-1) * x 		</a:t>
            </a:r>
          </a:p>
          <a:p>
            <a:pPr algn="just">
              <a:buNone/>
            </a:pPr>
            <a:r>
              <a:rPr lang="en-US" sz="18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800" b="1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endif</a:t>
            </a:r>
            <a:endParaRPr lang="en-US" sz="1800" b="1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1 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(</a:t>
            </a:r>
            <a:r>
              <a:rPr lang="en-US" sz="2400" dirty="0" err="1" smtClean="0">
                <a:latin typeface="Arabic Typesetting" pitchFamily="66" charset="-78"/>
                <a:cs typeface="Arabic Typesetting" pitchFamily="66" charset="-78"/>
              </a:rPr>
              <a:t>Menghitung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400" dirty="0" err="1" smtClean="0">
                <a:latin typeface="Arabic Typesetting" pitchFamily="66" charset="-78"/>
                <a:cs typeface="Arabic Typesetting" pitchFamily="66" charset="-78"/>
              </a:rPr>
              <a:t>Fungsi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400" dirty="0" err="1" smtClean="0">
                <a:latin typeface="Arabic Typesetting" pitchFamily="66" charset="-78"/>
                <a:cs typeface="Arabic Typesetting" pitchFamily="66" charset="-78"/>
              </a:rPr>
              <a:t>Faktorial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)</a:t>
            </a:r>
            <a:endParaRPr lang="en-US" sz="36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Content Placeholder 14"/>
          <p:cNvSpPr>
            <a:spLocks noGrp="1"/>
          </p:cNvSpPr>
          <p:nvPr>
            <p:ph idx="1"/>
          </p:nvPr>
        </p:nvSpPr>
        <p:spPr>
          <a:xfrm>
            <a:off x="381000" y="685800"/>
            <a:ext cx="8458200" cy="5943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Operasi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Dasar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utama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 		:</a:t>
            </a:r>
            <a:r>
              <a:rPr lang="en-US" sz="2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perkalian</a:t>
            </a:r>
            <a:endParaRPr lang="en-US" sz="2400" b="1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endParaRPr lang="en-US" sz="2400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2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F(n) = F(n-1)*n</a:t>
            </a:r>
            <a:r>
              <a:rPr lang="en-US" sz="2400" dirty="0" smtClean="0">
                <a:latin typeface="Maiandra GD" pitchFamily="34" charset="0"/>
                <a:ea typeface="Microsoft Himalaya" pitchFamily="2" charset="0"/>
                <a:cs typeface="Microsoft Himalaya" pitchFamily="2" charset="0"/>
              </a:rPr>
              <a:t>   </a:t>
            </a:r>
            <a:r>
              <a:rPr lang="en-US" sz="2400" dirty="0" err="1" smtClean="0">
                <a:latin typeface="Maiandra GD" pitchFamily="34" charset="0"/>
                <a:ea typeface="Microsoft Himalaya" pitchFamily="2" charset="0"/>
                <a:cs typeface="Microsoft Himalaya" pitchFamily="2" charset="0"/>
              </a:rPr>
              <a:t>untuk</a:t>
            </a:r>
            <a:r>
              <a:rPr lang="en-US" sz="2400" dirty="0" smtClean="0">
                <a:latin typeface="Maiandra GD" pitchFamily="34" charset="0"/>
                <a:ea typeface="Microsoft Himalaya" pitchFamily="2" charset="0"/>
                <a:cs typeface="Microsoft Himalaya" pitchFamily="2" charset="0"/>
              </a:rPr>
              <a:t> n &gt; 0</a:t>
            </a:r>
            <a:endParaRPr lang="en-US" sz="2000" dirty="0" smtClean="0">
              <a:latin typeface="Maiandra GD" pitchFamily="34" charset="0"/>
              <a:ea typeface="Microsoft Himalaya" pitchFamily="2" charset="0"/>
              <a:cs typeface="Microsoft Himalaya" pitchFamily="2" charset="0"/>
            </a:endParaRPr>
          </a:p>
          <a:p>
            <a:pPr algn="just">
              <a:buNone/>
            </a:pPr>
            <a:endParaRPr lang="en-US" sz="2000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endParaRPr lang="en-US" sz="2000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895600"/>
            <a:ext cx="8382000" cy="11250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4724400"/>
            <a:ext cx="8359868" cy="4667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2 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(Tower of Hanoi)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343025"/>
            <a:ext cx="70104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2 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(Tower of Hanoi)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990600"/>
            <a:ext cx="5715000" cy="408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600200"/>
            <a:ext cx="4329113" cy="8001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2667000"/>
            <a:ext cx="8833394" cy="1295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4267200"/>
            <a:ext cx="7837714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7498" y="4953000"/>
            <a:ext cx="6421902" cy="83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2 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(Tower of Hanoi)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0999" y="914400"/>
            <a:ext cx="7628351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2286000"/>
            <a:ext cx="841926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NON-REKURSIF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3656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819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5181600" cy="1676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Ada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Pertanyaan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???</a:t>
            </a:r>
            <a:endParaRPr lang="en-US" sz="36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2650" y="0"/>
            <a:ext cx="4572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1771650" y="40386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71650" y="41148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D:\Desktop\tndtanya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5650" y="4648200"/>
            <a:ext cx="2609850" cy="1752600"/>
          </a:xfrm>
          <a:prstGeom prst="rect">
            <a:avLst/>
          </a:prstGeom>
          <a:noFill/>
        </p:spPr>
      </p:pic>
      <p:pic>
        <p:nvPicPr>
          <p:cNvPr id="1027" name="Picture 3" descr="D:\Desktop\tndtanya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0250" y="4876800"/>
            <a:ext cx="1885950" cy="1247775"/>
          </a:xfrm>
          <a:prstGeom prst="rect">
            <a:avLst/>
          </a:prstGeom>
          <a:noFill/>
        </p:spPr>
      </p:pic>
      <p:pic>
        <p:nvPicPr>
          <p:cNvPr id="1028" name="Picture 4" descr="D:\Desktop\tndtanya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62050" y="4572000"/>
            <a:ext cx="2457450" cy="1857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Arabic Typesetting" pitchFamily="66" charset="-78"/>
                <a:cs typeface="Arabic Typesetting" pitchFamily="66" charset="-78"/>
              </a:rPr>
              <a:t>Langkah</a:t>
            </a:r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3600" dirty="0" err="1" smtClean="0">
                <a:latin typeface="Arabic Typesetting" pitchFamily="66" charset="-78"/>
                <a:cs typeface="Arabic Typesetting" pitchFamily="66" charset="-78"/>
              </a:rPr>
              <a:t>Analisis</a:t>
            </a:r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3600" dirty="0" err="1" smtClean="0">
                <a:latin typeface="Arabic Typesetting" pitchFamily="66" charset="-78"/>
                <a:cs typeface="Arabic Typesetting" pitchFamily="66" charset="-78"/>
              </a:rPr>
              <a:t>Algoritma</a:t>
            </a:r>
            <a:endParaRPr lang="en-US" sz="36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029200"/>
          </a:xfrm>
        </p:spPr>
        <p:txBody>
          <a:bodyPr>
            <a:normAutofit fontScale="92500" lnSpcReduction="10000"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Tentukan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parameter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ukuran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input.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Tentukan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operasi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dasar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. 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	(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biasanya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terletak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iterasi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paling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dalam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)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 startAt="3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Perhatikan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apakah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butuh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worst, average,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best-case. 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	(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jika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jumlah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eksekusi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tidak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hanya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tergantung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pada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ukuran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input,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maka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worst, average,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best-case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perlu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dihitung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)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 startAt="4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Tentukan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jumlah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eksekusi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operasi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dasar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 startAt="4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Temukan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fungsi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OoG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. 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	(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dengan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menggunakan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formula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manipulasi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penjumlahan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)</a:t>
            </a:r>
            <a:endParaRPr lang="en-US" sz="2400" dirty="0">
              <a:solidFill>
                <a:srgbClr val="000000"/>
              </a:solidFill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Formula </a:t>
            </a:r>
            <a:r>
              <a:rPr lang="en-US" sz="3600" dirty="0" err="1" smtClean="0">
                <a:latin typeface="Arabic Typesetting" pitchFamily="66" charset="-78"/>
                <a:cs typeface="Arabic Typesetting" pitchFamily="66" charset="-78"/>
              </a:rPr>
              <a:t>Penjumlahan</a:t>
            </a:r>
            <a:endParaRPr lang="en-US" sz="36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95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905000"/>
            <a:ext cx="2590800" cy="1191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957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3733800"/>
            <a:ext cx="7772400" cy="1204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ontent Placeholder 14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029200"/>
          </a:xfrm>
        </p:spPr>
        <p:txBody>
          <a:bodyPr>
            <a:normAutofit/>
          </a:bodyPr>
          <a:lstStyle/>
          <a:p>
            <a:pPr marL="455613" lvl="1" indent="-284163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455613" lvl="1" indent="-284163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				   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dimana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 lower [</a:t>
            </a:r>
            <a:r>
              <a:rPr lang="en-US" sz="2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] </a:t>
            </a:r>
            <a:r>
              <a:rPr lang="en-US" sz="2400" b="1" u="sng" dirty="0" smtClean="0">
                <a:solidFill>
                  <a:srgbClr val="000000"/>
                </a:solidFill>
                <a:latin typeface="Maiandra GD" pitchFamily="34" charset="0"/>
              </a:rPr>
              <a:t>&lt;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upper [</a:t>
            </a:r>
            <a:r>
              <a:rPr lang="en-US" sz="2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] </a:t>
            </a:r>
            <a:endParaRPr lang="en-US" sz="2400" dirty="0">
              <a:solidFill>
                <a:srgbClr val="000000"/>
              </a:solidFill>
              <a:latin typeface="Maiandra GD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1828800"/>
            <a:ext cx="2667000" cy="1295400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762000" y="3657600"/>
            <a:ext cx="7848600" cy="1295400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Arabic Typesetting" pitchFamily="66" charset="-78"/>
                <a:cs typeface="Arabic Typesetting" pitchFamily="66" charset="-78"/>
              </a:rPr>
              <a:t>Manipulasi</a:t>
            </a:r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3600" dirty="0" err="1" smtClean="0">
                <a:latin typeface="Arabic Typesetting" pitchFamily="66" charset="-78"/>
                <a:cs typeface="Arabic Typesetting" pitchFamily="66" charset="-78"/>
              </a:rPr>
              <a:t>Penjumlahan</a:t>
            </a:r>
            <a:endParaRPr lang="en-US" sz="36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85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1828800"/>
            <a:ext cx="27813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6400" y="3733800"/>
            <a:ext cx="469669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2362200" y="1828800"/>
            <a:ext cx="3581400" cy="1295400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1752600" y="3581400"/>
            <a:ext cx="4724400" cy="1295400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1 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(</a:t>
            </a:r>
            <a:r>
              <a:rPr lang="en-US" sz="2400" dirty="0" err="1" smtClean="0">
                <a:latin typeface="Arabic Typesetting" pitchFamily="66" charset="-78"/>
                <a:cs typeface="Arabic Typesetting" pitchFamily="66" charset="-78"/>
              </a:rPr>
              <a:t>Menghitung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400" dirty="0" err="1" smtClean="0">
                <a:latin typeface="Arabic Typesetting" pitchFamily="66" charset="-78"/>
                <a:cs typeface="Arabic Typesetting" pitchFamily="66" charset="-78"/>
              </a:rPr>
              <a:t>Nilai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400" dirty="0" err="1" smtClean="0">
                <a:latin typeface="Arabic Typesetting" pitchFamily="66" charset="-78"/>
                <a:cs typeface="Arabic Typesetting" pitchFamily="66" charset="-78"/>
              </a:rPr>
              <a:t>Maksimum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 Array)</a:t>
            </a:r>
          </a:p>
        </p:txBody>
      </p:sp>
      <p:sp>
        <p:nvSpPr>
          <p:cNvPr id="7" name="Content Placeholder 14"/>
          <p:cNvSpPr>
            <a:spLocks noGrp="1"/>
          </p:cNvSpPr>
          <p:nvPr>
            <p:ph idx="1"/>
          </p:nvPr>
        </p:nvSpPr>
        <p:spPr>
          <a:xfrm>
            <a:off x="381000" y="685800"/>
            <a:ext cx="8458200" cy="59436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Input Array </a:t>
            </a:r>
            <a:r>
              <a:rPr lang="en-US" sz="1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dengan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n </a:t>
            </a:r>
            <a:r>
              <a:rPr lang="en-US" sz="1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buah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elemen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: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1400" b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|</a:t>
            </a:r>
            <a:r>
              <a:rPr lang="en-US" sz="140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</a:t>
            </a:r>
            <a:r>
              <a:rPr lang="en-US" sz="1400" baseline="-2500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0</a:t>
            </a:r>
            <a:r>
              <a:rPr lang="en-US" sz="1400" b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|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</a:t>
            </a:r>
            <a:r>
              <a:rPr lang="en-US" sz="14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2</a:t>
            </a:r>
            <a:r>
              <a:rPr lang="en-US" sz="14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|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</a:t>
            </a:r>
            <a:r>
              <a:rPr lang="en-US" sz="14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3   </a:t>
            </a:r>
            <a:r>
              <a:rPr lang="en-US" sz="1400" baseline="-2500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...</a:t>
            </a:r>
            <a:r>
              <a:rPr lang="en-US" sz="1400" b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140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</a:t>
            </a:r>
            <a:r>
              <a:rPr lang="en-US" sz="1400" baseline="-2500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n-1</a:t>
            </a:r>
            <a:endParaRPr lang="en-US" sz="1400" baseline="-25000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ctr">
              <a:lnSpc>
                <a:spcPct val="150000"/>
              </a:lnSpc>
              <a:buNone/>
            </a:pPr>
            <a:endParaRPr lang="en-US" sz="1400" b="1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900" b="1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8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Program</a:t>
            </a:r>
            <a:r>
              <a:rPr lang="en-US" sz="18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1800" b="1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Maksimum</a:t>
            </a:r>
            <a:r>
              <a:rPr lang="en-US" sz="180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(</a:t>
            </a:r>
            <a:r>
              <a:rPr lang="en-US" sz="1800" b="1" u="sng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input</a:t>
            </a:r>
            <a:r>
              <a:rPr lang="en-US" sz="180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180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</a:t>
            </a:r>
            <a:r>
              <a:rPr lang="en-US" sz="1800" baseline="-25000" dirty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0</a:t>
            </a:r>
            <a:r>
              <a:rPr lang="en-US" sz="180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,a</a:t>
            </a:r>
            <a:r>
              <a:rPr lang="en-US" sz="1800" baseline="-2500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2</a:t>
            </a:r>
            <a:r>
              <a:rPr lang="en-US" sz="180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,…,</a:t>
            </a:r>
            <a:r>
              <a:rPr lang="en-US" sz="180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</a:t>
            </a:r>
            <a:r>
              <a:rPr lang="en-US" sz="1800" baseline="-2500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n-1</a:t>
            </a:r>
            <a:r>
              <a:rPr lang="en-US" sz="180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: integer, </a:t>
            </a:r>
            <a:r>
              <a:rPr lang="en-US" sz="18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output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max : integer)</a:t>
            </a:r>
          </a:p>
          <a:p>
            <a:pPr algn="just">
              <a:buNone/>
            </a:pPr>
            <a:r>
              <a:rPr lang="en-US" sz="1800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Deklarasi</a:t>
            </a:r>
            <a:endParaRPr lang="en-US" sz="1800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maks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 	: integer</a:t>
            </a:r>
          </a:p>
          <a:p>
            <a:pPr algn="just">
              <a:buNone/>
            </a:pPr>
            <a:endParaRPr lang="en-US" sz="1800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800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Algoritma</a:t>
            </a:r>
            <a:endParaRPr lang="en-US" sz="1800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maks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 A[0]</a:t>
            </a:r>
          </a:p>
          <a:p>
            <a:pPr algn="just"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8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for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 1 to n – 1 </a:t>
            </a:r>
            <a:r>
              <a:rPr lang="en-US" sz="18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do</a:t>
            </a:r>
          </a:p>
          <a:p>
            <a:pPr algn="just"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8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A[</a:t>
            </a:r>
            <a:r>
              <a:rPr lang="en-US" sz="18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] &gt; </a:t>
            </a:r>
            <a:r>
              <a:rPr lang="en-US" sz="18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maks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8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then</a:t>
            </a:r>
          </a:p>
          <a:p>
            <a:pPr algn="just"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		</a:t>
            </a:r>
            <a:r>
              <a:rPr lang="en-US" sz="18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maks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 A[</a:t>
            </a:r>
            <a:r>
              <a:rPr lang="en-US" sz="18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]</a:t>
            </a:r>
          </a:p>
          <a:p>
            <a:pPr algn="just"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800" b="1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endif</a:t>
            </a:r>
            <a:endParaRPr lang="en-US" sz="1800" b="1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  <a:sym typeface="Wingdings" pitchFamily="2" charset="2"/>
            </a:endParaRPr>
          </a:p>
          <a:p>
            <a:pPr algn="just">
              <a:buNone/>
            </a:pPr>
            <a:r>
              <a:rPr lang="en-US" sz="18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800" b="1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endfor</a:t>
            </a:r>
            <a:endParaRPr lang="en-US" sz="1800" b="1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  <a:sym typeface="Wingdings" pitchFamily="2" charset="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685800"/>
            <a:ext cx="4648200" cy="838200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1752600" y="4572000"/>
            <a:ext cx="1600200" cy="40568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1 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(</a:t>
            </a:r>
            <a:r>
              <a:rPr lang="en-US" sz="2400" dirty="0" err="1" smtClean="0">
                <a:latin typeface="Arabic Typesetting" pitchFamily="66" charset="-78"/>
                <a:cs typeface="Arabic Typesetting" pitchFamily="66" charset="-78"/>
              </a:rPr>
              <a:t>Menghitung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400" dirty="0" err="1" smtClean="0">
                <a:latin typeface="Arabic Typesetting" pitchFamily="66" charset="-78"/>
                <a:cs typeface="Arabic Typesetting" pitchFamily="66" charset="-78"/>
              </a:rPr>
              <a:t>Nilai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400" dirty="0" err="1" smtClean="0">
                <a:latin typeface="Arabic Typesetting" pitchFamily="66" charset="-78"/>
                <a:cs typeface="Arabic Typesetting" pitchFamily="66" charset="-78"/>
              </a:rPr>
              <a:t>Maksimum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 Array)</a:t>
            </a:r>
          </a:p>
        </p:txBody>
      </p:sp>
      <p:sp>
        <p:nvSpPr>
          <p:cNvPr id="7" name="Content Placeholder 14"/>
          <p:cNvSpPr>
            <a:spLocks noGrp="1"/>
          </p:cNvSpPr>
          <p:nvPr>
            <p:ph idx="1"/>
          </p:nvPr>
        </p:nvSpPr>
        <p:spPr>
          <a:xfrm>
            <a:off x="381000" y="685800"/>
            <a:ext cx="8458200" cy="5943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Operasi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Dasar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utama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 		:</a:t>
            </a:r>
            <a:r>
              <a:rPr lang="en-US" sz="2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A[1] &gt; max</a:t>
            </a:r>
          </a:p>
          <a:p>
            <a:pPr algn="just">
              <a:buNone/>
            </a:pPr>
            <a:endParaRPr lang="en-US" sz="2400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Dilakukan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1 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kali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di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setiap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 kali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iterasi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.  </a:t>
            </a:r>
          </a:p>
          <a:p>
            <a:pPr algn="just">
              <a:buNone/>
            </a:pPr>
            <a:r>
              <a:rPr lang="en-US" sz="2400" dirty="0" err="1" smtClean="0">
                <a:latin typeface="Maiandra GD" pitchFamily="34" charset="0"/>
                <a:ea typeface="Microsoft Himalaya" pitchFamily="2" charset="0"/>
                <a:cs typeface="Microsoft Himalaya" pitchFamily="2" charset="0"/>
              </a:rPr>
              <a:t>Mulai</a:t>
            </a:r>
            <a:r>
              <a:rPr lang="en-US" sz="2400" dirty="0" smtClean="0">
                <a:latin typeface="Maiandra GD" pitchFamily="34" charset="0"/>
                <a:ea typeface="Microsoft Himalaya" pitchFamily="2" charset="0"/>
                <a:cs typeface="Microsoft Himalaya" pitchFamily="2" charset="0"/>
              </a:rPr>
              <a:t> </a:t>
            </a:r>
            <a:r>
              <a:rPr lang="en-US" sz="2400" dirty="0" err="1" smtClean="0">
                <a:latin typeface="Maiandra GD" pitchFamily="34" charset="0"/>
                <a:ea typeface="Microsoft Himalaya" pitchFamily="2" charset="0"/>
                <a:cs typeface="Microsoft Himalaya" pitchFamily="2" charset="0"/>
              </a:rPr>
              <a:t>dari</a:t>
            </a:r>
            <a:r>
              <a:rPr lang="en-US" sz="2400" dirty="0" smtClean="0">
                <a:latin typeface="Maiandra GD" pitchFamily="34" charset="0"/>
                <a:ea typeface="Microsoft Himalaya" pitchFamily="2" charset="0"/>
                <a:cs typeface="Microsoft Himalaya" pitchFamily="2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ea typeface="Microsoft Himalaya" pitchFamily="2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ea typeface="Microsoft Himalaya" pitchFamily="2" charset="0"/>
                <a:cs typeface="Courier New" pitchFamily="49" charset="0"/>
              </a:rPr>
              <a:t> = 1 </a:t>
            </a:r>
            <a:r>
              <a:rPr lang="en-US" sz="2400" dirty="0" err="1" smtClean="0">
                <a:latin typeface="Maiandra GD" pitchFamily="34" charset="0"/>
                <a:ea typeface="Microsoft Himalaya" pitchFamily="2" charset="0"/>
                <a:cs typeface="Microsoft Himalaya" pitchFamily="2" charset="0"/>
              </a:rPr>
              <a:t>sampai</a:t>
            </a:r>
            <a:r>
              <a:rPr lang="en-US" sz="2400" dirty="0" smtClean="0">
                <a:latin typeface="Maiandra GD" pitchFamily="34" charset="0"/>
                <a:ea typeface="Microsoft Himalaya" pitchFamily="2" charset="0"/>
                <a:cs typeface="Microsoft Himalaya" pitchFamily="2" charset="0"/>
              </a:rPr>
              <a:t> </a:t>
            </a:r>
            <a:r>
              <a:rPr lang="en-US" sz="2400" b="1" dirty="0" smtClean="0">
                <a:latin typeface="Courier New" pitchFamily="49" charset="0"/>
                <a:ea typeface="Microsoft Himalaya" pitchFamily="2" charset="0"/>
                <a:cs typeface="Courier New" pitchFamily="49" charset="0"/>
              </a:rPr>
              <a:t>n-1</a:t>
            </a:r>
            <a:r>
              <a:rPr lang="en-US" sz="2400" dirty="0" smtClean="0">
                <a:latin typeface="Maiandra GD" pitchFamily="34" charset="0"/>
                <a:ea typeface="Microsoft Himalaya" pitchFamily="2" charset="0"/>
                <a:cs typeface="Microsoft Himalaya" pitchFamily="2" charset="0"/>
              </a:rPr>
              <a:t>.</a:t>
            </a:r>
          </a:p>
          <a:p>
            <a:pPr algn="just">
              <a:buNone/>
            </a:pPr>
            <a:endParaRPr lang="en-US" sz="2400" dirty="0" smtClean="0">
              <a:latin typeface="Maiandra GD" pitchFamily="34" charset="0"/>
              <a:ea typeface="Microsoft Himalaya" pitchFamily="2" charset="0"/>
              <a:cs typeface="Microsoft Himalaya" pitchFamily="2" charset="0"/>
            </a:endParaRPr>
          </a:p>
          <a:p>
            <a:pPr algn="just">
              <a:buNone/>
            </a:pPr>
            <a:r>
              <a:rPr lang="en-US" sz="2400" dirty="0" err="1" smtClean="0">
                <a:latin typeface="Maiandra GD" pitchFamily="34" charset="0"/>
                <a:ea typeface="Microsoft Himalaya" pitchFamily="2" charset="0"/>
                <a:cs typeface="Microsoft Himalaya" pitchFamily="2" charset="0"/>
              </a:rPr>
              <a:t>Maka</a:t>
            </a:r>
            <a:r>
              <a:rPr lang="en-US" sz="2400" dirty="0" smtClean="0">
                <a:latin typeface="Maiandra GD" pitchFamily="34" charset="0"/>
                <a:ea typeface="Microsoft Himalaya" pitchFamily="2" charset="0"/>
                <a:cs typeface="Microsoft Himalaya" pitchFamily="2" charset="0"/>
              </a:rPr>
              <a:t>, </a:t>
            </a:r>
          </a:p>
          <a:p>
            <a:pPr algn="just">
              <a:buNone/>
            </a:pPr>
            <a:endParaRPr lang="en-US" sz="2000" dirty="0" smtClean="0">
              <a:latin typeface="Maiandra GD" pitchFamily="34" charset="0"/>
              <a:ea typeface="Microsoft Himalaya" pitchFamily="2" charset="0"/>
              <a:cs typeface="Microsoft Himalaya" pitchFamily="2" charset="0"/>
            </a:endParaRPr>
          </a:p>
          <a:p>
            <a:pPr algn="just">
              <a:buNone/>
            </a:pPr>
            <a:endParaRPr lang="en-US" sz="2000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endParaRPr lang="en-US" sz="2000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</p:txBody>
      </p:sp>
      <p:pic>
        <p:nvPicPr>
          <p:cNvPr id="10752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4495800"/>
            <a:ext cx="313065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752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6400" y="3276600"/>
            <a:ext cx="1600200" cy="1025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2 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(</a:t>
            </a:r>
            <a:r>
              <a:rPr lang="en-US" sz="2400" dirty="0" err="1" smtClean="0">
                <a:latin typeface="Arabic Typesetting" pitchFamily="66" charset="-78"/>
                <a:cs typeface="Arabic Typesetting" pitchFamily="66" charset="-78"/>
              </a:rPr>
              <a:t>Menguji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400" dirty="0" err="1" smtClean="0">
                <a:latin typeface="Arabic Typesetting" pitchFamily="66" charset="-78"/>
                <a:cs typeface="Arabic Typesetting" pitchFamily="66" charset="-78"/>
              </a:rPr>
              <a:t>keunikan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 data </a:t>
            </a:r>
            <a:r>
              <a:rPr lang="en-US" sz="2400" dirty="0" err="1" smtClean="0">
                <a:latin typeface="Arabic Typesetting" pitchFamily="66" charset="-78"/>
                <a:cs typeface="Arabic Typesetting" pitchFamily="66" charset="-78"/>
              </a:rPr>
              <a:t>dalam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 array)</a:t>
            </a:r>
            <a:endParaRPr lang="en-US" sz="36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Content Placeholder 14"/>
          <p:cNvSpPr>
            <a:spLocks noGrp="1"/>
          </p:cNvSpPr>
          <p:nvPr>
            <p:ph idx="1"/>
          </p:nvPr>
        </p:nvSpPr>
        <p:spPr>
          <a:xfrm>
            <a:off x="381000" y="685800"/>
            <a:ext cx="8458200" cy="59436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Input Array </a:t>
            </a:r>
            <a:r>
              <a:rPr lang="en-US" sz="1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dengan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n </a:t>
            </a:r>
            <a:r>
              <a:rPr lang="en-US" sz="1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buah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elemen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: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14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|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</a:t>
            </a:r>
            <a:r>
              <a:rPr lang="en-US" sz="14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|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</a:t>
            </a:r>
            <a:r>
              <a:rPr lang="en-US" sz="14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2</a:t>
            </a:r>
            <a:r>
              <a:rPr lang="en-US" sz="14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|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</a:t>
            </a:r>
            <a:r>
              <a:rPr lang="en-US" sz="14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3   ...</a:t>
            </a:r>
            <a:r>
              <a:rPr lang="en-US" sz="14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</a:t>
            </a:r>
            <a:r>
              <a:rPr lang="en-US" sz="14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n</a:t>
            </a:r>
          </a:p>
          <a:p>
            <a:pPr algn="ctr">
              <a:lnSpc>
                <a:spcPct val="150000"/>
              </a:lnSpc>
              <a:buNone/>
            </a:pPr>
            <a:endParaRPr lang="en-US" sz="1400" b="1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900" b="1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8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Program</a:t>
            </a:r>
            <a:r>
              <a:rPr lang="en-US" sz="18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Unik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(</a:t>
            </a:r>
            <a:r>
              <a:rPr lang="en-US" sz="18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input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a</a:t>
            </a:r>
            <a:r>
              <a:rPr lang="en-US" sz="18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1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,a</a:t>
            </a:r>
            <a:r>
              <a:rPr lang="en-US" sz="18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2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,…,a</a:t>
            </a:r>
            <a:r>
              <a:rPr lang="en-US" sz="1800" baseline="-250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n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: integer, </a:t>
            </a:r>
            <a:r>
              <a:rPr lang="en-US" sz="18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output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unik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: </a:t>
            </a:r>
            <a:r>
              <a:rPr lang="en-US" sz="18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boolean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)</a:t>
            </a:r>
          </a:p>
          <a:p>
            <a:pPr algn="just">
              <a:buNone/>
            </a:pPr>
            <a:r>
              <a:rPr lang="en-US" sz="1800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Deklarasi</a:t>
            </a:r>
            <a:endParaRPr lang="en-US" sz="1800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, j, n  	: integer</a:t>
            </a:r>
          </a:p>
          <a:p>
            <a:pPr algn="just">
              <a:buNone/>
            </a:pPr>
            <a:endParaRPr lang="en-US" sz="1800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800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Algoritma</a:t>
            </a:r>
            <a:endParaRPr lang="en-US" sz="1800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n 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 10</a:t>
            </a:r>
            <a:endParaRPr lang="en-US" sz="1800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r>
              <a:rPr lang="en-US" sz="18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8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for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 0 </a:t>
            </a:r>
            <a:r>
              <a:rPr lang="en-US" sz="18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to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n – 2 </a:t>
            </a:r>
            <a:r>
              <a:rPr lang="en-US" sz="18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do</a:t>
            </a:r>
          </a:p>
          <a:p>
            <a:pPr algn="just"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8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for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j  </a:t>
            </a:r>
            <a:r>
              <a:rPr lang="en-US" sz="18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+ 1 </a:t>
            </a:r>
            <a:r>
              <a:rPr lang="en-US" sz="18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to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n – 1 </a:t>
            </a:r>
            <a:r>
              <a:rPr lang="en-US" sz="18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do</a:t>
            </a:r>
          </a:p>
          <a:p>
            <a:pPr algn="just"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		</a:t>
            </a:r>
            <a:r>
              <a:rPr lang="en-US" sz="18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if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A[</a:t>
            </a:r>
            <a:r>
              <a:rPr lang="en-US" sz="18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i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] = A[j] </a:t>
            </a:r>
            <a:r>
              <a:rPr lang="en-US" sz="1800" b="1" u="sng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then</a:t>
            </a:r>
          </a:p>
          <a:p>
            <a:pPr algn="just">
              <a:buNone/>
            </a:pP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			</a:t>
            </a:r>
            <a:r>
              <a:rPr lang="en-US" sz="18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unik</a:t>
            </a:r>
            <a:r>
              <a:rPr lang="en-US" sz="1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  false		</a:t>
            </a:r>
          </a:p>
          <a:p>
            <a:pPr algn="just">
              <a:buNone/>
            </a:pPr>
            <a:r>
              <a:rPr lang="en-US" sz="18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		</a:t>
            </a:r>
            <a:r>
              <a:rPr lang="en-US" sz="1800" b="1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endif</a:t>
            </a:r>
            <a:endParaRPr lang="en-US" sz="1800" b="1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  <a:sym typeface="Wingdings" pitchFamily="2" charset="2"/>
            </a:endParaRPr>
          </a:p>
          <a:p>
            <a:pPr algn="just">
              <a:buNone/>
            </a:pPr>
            <a:r>
              <a:rPr lang="en-US" sz="18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800" b="1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endfor</a:t>
            </a:r>
            <a:endParaRPr lang="en-US" sz="1800" b="1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  <a:sym typeface="Wingdings" pitchFamily="2" charset="2"/>
            </a:endParaRPr>
          </a:p>
          <a:p>
            <a:pPr algn="just">
              <a:buNone/>
            </a:pPr>
            <a:r>
              <a:rPr lang="en-US" sz="18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800" b="1" u="sng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  <a:sym typeface="Wingdings" pitchFamily="2" charset="2"/>
              </a:rPr>
              <a:t>endfor</a:t>
            </a:r>
            <a:endParaRPr lang="en-US" sz="1800" b="1" u="sng" dirty="0" smtClean="0">
              <a:latin typeface="Courier New" pitchFamily="49" charset="0"/>
              <a:ea typeface="Kozuka Gothic Pro H" pitchFamily="34" charset="-128"/>
              <a:cs typeface="Courier New" pitchFamily="49" charset="0"/>
              <a:sym typeface="Wingdings" pitchFamily="2" charset="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685800"/>
            <a:ext cx="4648200" cy="838200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2 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(</a:t>
            </a:r>
            <a:r>
              <a:rPr lang="en-US" sz="2400" dirty="0" err="1" smtClean="0">
                <a:latin typeface="Arabic Typesetting" pitchFamily="66" charset="-78"/>
                <a:cs typeface="Arabic Typesetting" pitchFamily="66" charset="-78"/>
              </a:rPr>
              <a:t>Menguji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400" dirty="0" err="1" smtClean="0">
                <a:latin typeface="Arabic Typesetting" pitchFamily="66" charset="-78"/>
                <a:cs typeface="Arabic Typesetting" pitchFamily="66" charset="-78"/>
              </a:rPr>
              <a:t>keunikan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 data </a:t>
            </a:r>
            <a:r>
              <a:rPr lang="en-US" sz="2400" dirty="0" err="1" smtClean="0">
                <a:latin typeface="Arabic Typesetting" pitchFamily="66" charset="-78"/>
                <a:cs typeface="Arabic Typesetting" pitchFamily="66" charset="-78"/>
              </a:rPr>
              <a:t>dalam</a:t>
            </a:r>
            <a:r>
              <a:rPr lang="en-US" sz="2400" dirty="0" smtClean="0">
                <a:latin typeface="Arabic Typesetting" pitchFamily="66" charset="-78"/>
                <a:cs typeface="Arabic Typesetting" pitchFamily="66" charset="-78"/>
              </a:rPr>
              <a:t> array)</a:t>
            </a:r>
          </a:p>
        </p:txBody>
      </p:sp>
      <p:sp>
        <p:nvSpPr>
          <p:cNvPr id="7" name="Content Placeholder 14"/>
          <p:cNvSpPr>
            <a:spLocks noGrp="1"/>
          </p:cNvSpPr>
          <p:nvPr>
            <p:ph idx="1"/>
          </p:nvPr>
        </p:nvSpPr>
        <p:spPr>
          <a:xfrm>
            <a:off x="381000" y="685800"/>
            <a:ext cx="8458200" cy="5943600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Parameter input 	: n</a:t>
            </a:r>
          </a:p>
          <a:p>
            <a:pPr algn="just">
              <a:buFontTx/>
              <a:buChar char="-"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Operasi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Dasar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	: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perbandingan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 A[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]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dan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 A[j]</a:t>
            </a:r>
          </a:p>
          <a:p>
            <a:pPr algn="just">
              <a:buFontTx/>
              <a:buChar char="-"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Perhitungan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 	: worst-case</a:t>
            </a:r>
          </a:p>
          <a:p>
            <a:pPr algn="just">
              <a:buFontTx/>
              <a:buChar char="-"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Jumlah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eksekusi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 &amp;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Fungsi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  <a:cs typeface="Courier New" pitchFamily="49" charset="0"/>
              </a:rPr>
              <a:t>Algoritma</a:t>
            </a:r>
            <a:endParaRPr lang="en-US" sz="2400" dirty="0" smtClean="0">
              <a:latin typeface="Maiandra GD" pitchFamily="34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FontTx/>
              <a:buChar char="-"/>
            </a:pPr>
            <a:endParaRPr lang="en-US" sz="2400" dirty="0" smtClean="0">
              <a:latin typeface="Maiandra GD" pitchFamily="34" charset="0"/>
              <a:ea typeface="Kozuka Gothic Pro H" pitchFamily="34" charset="-128"/>
              <a:cs typeface="Courier New" pitchFamily="49" charset="0"/>
            </a:endParaRPr>
          </a:p>
          <a:p>
            <a:pPr algn="just">
              <a:buFontTx/>
              <a:buChar char="-"/>
            </a:pPr>
            <a:endParaRPr lang="en-US" sz="2000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</p:txBody>
      </p:sp>
      <p:pic>
        <p:nvPicPr>
          <p:cNvPr id="1105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590800"/>
            <a:ext cx="75197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059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3962400"/>
            <a:ext cx="6128084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059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0" y="5181600"/>
            <a:ext cx="636814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3909</TotalTime>
  <Words>280</Words>
  <Application>Microsoft Office PowerPoint</Application>
  <PresentationFormat>On-screen Show (4:3)</PresentationFormat>
  <Paragraphs>167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Aharoni</vt:lpstr>
      <vt:lpstr>Arabic Typesetting</vt:lpstr>
      <vt:lpstr>Arial</vt:lpstr>
      <vt:lpstr>Calibri</vt:lpstr>
      <vt:lpstr>Comic Sans MS</vt:lpstr>
      <vt:lpstr>Courier New</vt:lpstr>
      <vt:lpstr>Kozuka Gothic Pro H</vt:lpstr>
      <vt:lpstr>Maiandra GD</vt:lpstr>
      <vt:lpstr>Microsoft Himalaya</vt:lpstr>
      <vt:lpstr>Times New Roman</vt:lpstr>
      <vt:lpstr>Wingdings</vt:lpstr>
      <vt:lpstr>Office Theme</vt:lpstr>
      <vt:lpstr>MATERI PERKULIAHAN ANALISIS ALGORITMA</vt:lpstr>
      <vt:lpstr>NON-REKURSIF</vt:lpstr>
      <vt:lpstr>Langkah Analisis Algoritma</vt:lpstr>
      <vt:lpstr>Formula Penjumlahan</vt:lpstr>
      <vt:lpstr>Manipulasi Penjumlahan</vt:lpstr>
      <vt:lpstr>CONTOH KASUS 1 (Menghitung Nilai Maksimum Array)</vt:lpstr>
      <vt:lpstr>CONTOH KASUS 1 (Menghitung Nilai Maksimum Array)</vt:lpstr>
      <vt:lpstr>CONTOH KASUS 2 (Menguji keunikan data dalam array)</vt:lpstr>
      <vt:lpstr>CONTOH KASUS 2 (Menguji keunikan data dalam array)</vt:lpstr>
      <vt:lpstr>CONTOH KASUS 3 (Perkalian Matriks)</vt:lpstr>
      <vt:lpstr>CONTOH KASUS 3 (Perkalian Matriks)</vt:lpstr>
      <vt:lpstr>CONTOH KASUS 4 (Menghitung jumlah digit biner suatu desimal)</vt:lpstr>
      <vt:lpstr>REKURSIF</vt:lpstr>
      <vt:lpstr>Langkah Analisis Algoritma</vt:lpstr>
      <vt:lpstr>CONTOH KASUS 1 (Menghitung Fungsi Faktorial)</vt:lpstr>
      <vt:lpstr>CONTOH KASUS 1 (Menghitung Fungsi Faktorial)</vt:lpstr>
      <vt:lpstr>CONTOH KASUS 2 (Tower of Hanoi)</vt:lpstr>
      <vt:lpstr>CONTOH KASUS 2 (Tower of Hanoi)</vt:lpstr>
      <vt:lpstr>CONTOH KASUS 2 (Tower of Hanoi)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kinantiken@gmail.com</cp:lastModifiedBy>
  <cp:revision>427</cp:revision>
  <dcterms:created xsi:type="dcterms:W3CDTF">2012-02-22T14:18:32Z</dcterms:created>
  <dcterms:modified xsi:type="dcterms:W3CDTF">2018-10-15T04:40:57Z</dcterms:modified>
</cp:coreProperties>
</file>