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sldIdLst>
    <p:sldId id="256" r:id="rId2"/>
    <p:sldId id="258" r:id="rId3"/>
    <p:sldId id="257" r:id="rId4"/>
    <p:sldId id="260" r:id="rId5"/>
    <p:sldId id="261" r:id="rId6"/>
    <p:sldId id="262" r:id="rId7"/>
    <p:sldId id="263" r:id="rId8"/>
    <p:sldId id="264" r:id="rId9"/>
    <p:sldId id="286" r:id="rId10"/>
    <p:sldId id="265" r:id="rId11"/>
    <p:sldId id="268" r:id="rId12"/>
    <p:sldId id="266" r:id="rId13"/>
    <p:sldId id="267" r:id="rId14"/>
    <p:sldId id="269" r:id="rId15"/>
    <p:sldId id="287" r:id="rId16"/>
    <p:sldId id="271" r:id="rId17"/>
    <p:sldId id="280" r:id="rId18"/>
    <p:sldId id="272" r:id="rId19"/>
    <p:sldId id="274" r:id="rId20"/>
    <p:sldId id="275" r:id="rId21"/>
    <p:sldId id="277" r:id="rId22"/>
    <p:sldId id="276" r:id="rId23"/>
    <p:sldId id="288" r:id="rId24"/>
    <p:sldId id="279" r:id="rId25"/>
    <p:sldId id="278" r:id="rId26"/>
    <p:sldId id="282" r:id="rId27"/>
    <p:sldId id="283" r:id="rId28"/>
    <p:sldId id="281" r:id="rId29"/>
    <p:sldId id="284" r:id="rId30"/>
    <p:sldId id="289" r:id="rId31"/>
    <p:sldId id="285" r:id="rId3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144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3.wmf"/><Relationship Id="rId1" Type="http://schemas.openxmlformats.org/officeDocument/2006/relationships/image" Target="../media/image2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2" Type="http://schemas.openxmlformats.org/officeDocument/2006/relationships/image" Target="../media/image4.wmf"/><Relationship Id="rId1" Type="http://schemas.openxmlformats.org/officeDocument/2006/relationships/image" Target="../media/image2.wmf"/><Relationship Id="rId5" Type="http://schemas.openxmlformats.org/officeDocument/2006/relationships/image" Target="../media/image7.wmf"/><Relationship Id="rId4" Type="http://schemas.openxmlformats.org/officeDocument/2006/relationships/image" Target="../media/image6.w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9.wmf"/><Relationship Id="rId1" Type="http://schemas.openxmlformats.org/officeDocument/2006/relationships/image" Target="../media/image8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3" name="Rounded Rectangle 12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/>
              <a:t>Click to edit Master subtitle style</a:t>
            </a:r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4CF2E0-CCC4-4E1E-9902-C3C36AB3FDA4}" type="datetimeFigureOut">
              <a:rPr lang="en-US" smtClean="0"/>
              <a:pPr/>
              <a:t>10/17/2018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fld id="{6F42FDE4-A7DD-41A7-A0A6-9B649FB43336}" type="slidenum">
              <a:rPr kumimoji="0" lang="en-US" smtClean="0"/>
              <a:pPr/>
              <a:t>‹#›</a:t>
            </a:fld>
            <a:endParaRPr kumimoji="0" lang="en-US" sz="1400" dirty="0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2931" y="1449303"/>
            <a:ext cx="9021537" cy="152734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62931" y="1396720"/>
            <a:ext cx="9021537" cy="12058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62931" y="2976649"/>
            <a:ext cx="9021537" cy="110532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4CF2E0-CCC4-4E1E-9902-C3C36AB3FDA4}" type="datetimeFigureOut">
              <a:rPr lang="en-US" smtClean="0"/>
              <a:pPr/>
              <a:t>10/17/2018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42FDE4-A7DD-41A7-A0A6-9B649FB43336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4CF2E0-CCC4-4E1E-9902-C3C36AB3FDA4}" type="datetimeFigureOut">
              <a:rPr lang="en-US" smtClean="0"/>
              <a:pPr/>
              <a:t>10/17/2018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42FDE4-A7DD-41A7-A0A6-9B649FB43336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4CF2E0-CCC4-4E1E-9902-C3C36AB3FDA4}" type="datetimeFigureOut">
              <a:rPr lang="en-US" smtClean="0"/>
              <a:pPr/>
              <a:t>10/17/2018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42FDE4-A7DD-41A7-A0A6-9B649FB43336}" type="slidenum">
              <a:rPr kumimoji="0" lang="en-US" smtClean="0"/>
              <a:pPr/>
              <a:t>‹#›</a:t>
            </a:fld>
            <a:endParaRPr kumimoji="0"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 vert="horz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0" name="Rounded Rectangle 9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 anchor="b" anchorCtr="0"/>
          <a:lstStyle>
            <a:lvl1pPr algn="l">
              <a:buNone/>
              <a:defRPr sz="4000" b="0" cap="none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4CF2E0-CCC4-4E1E-9902-C3C36AB3FDA4}" type="datetimeFigureOut">
              <a:rPr lang="en-US" smtClean="0"/>
              <a:pPr/>
              <a:t>10/17/2018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/>
          <a:p>
            <a:endParaRPr kumimoji="0" lang="en-US" dirty="0"/>
          </a:p>
        </p:txBody>
      </p:sp>
      <p:sp>
        <p:nvSpPr>
          <p:cNvPr id="7" name="Rectangle 6"/>
          <p:cNvSpPr/>
          <p:nvPr/>
        </p:nvSpPr>
        <p:spPr>
          <a:xfrm flipV="1">
            <a:off x="69412" y="2376830"/>
            <a:ext cx="9013515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69146" y="2341475"/>
            <a:ext cx="9013781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68306" y="2468880"/>
            <a:ext cx="9014621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6F42FDE4-A7DD-41A7-A0A6-9B649FB43336}" type="slidenum">
              <a:rPr kumimoji="0" lang="en-US" smtClean="0"/>
              <a:pPr/>
              <a:t>‹#›</a:t>
            </a:fld>
            <a:endParaRPr kumimoji="0"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4CF2E0-CCC4-4E1E-9902-C3C36AB3FDA4}" type="datetimeFigureOut">
              <a:rPr lang="en-US" smtClean="0"/>
              <a:pPr/>
              <a:t>10/17/2018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42FDE4-A7DD-41A7-A0A6-9B649FB43336}" type="slidenum">
              <a:rPr kumimoji="0" lang="en-US" smtClean="0"/>
              <a:pPr/>
              <a:t>‹#›</a:t>
            </a:fld>
            <a:endParaRPr kumimoji="0"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4CF2E0-CCC4-4E1E-9902-C3C36AB3FDA4}" type="datetimeFigureOut">
              <a:rPr lang="en-US" smtClean="0"/>
              <a:pPr/>
              <a:t>10/17/2018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42FDE4-A7DD-41A7-A0A6-9B649FB43336}" type="slidenum">
              <a:rPr kumimoji="0" lang="en-US" smtClean="0"/>
              <a:pPr/>
              <a:t>‹#›</a:t>
            </a:fld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4CF2E0-CCC4-4E1E-9902-C3C36AB3FDA4}" type="datetimeFigureOut">
              <a:rPr lang="en-US" smtClean="0"/>
              <a:pPr/>
              <a:t>10/17/2018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42FDE4-A7DD-41A7-A0A6-9B649FB43336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4CF2E0-CCC4-4E1E-9902-C3C36AB3FDA4}" type="datetimeFigureOut">
              <a:rPr lang="en-US" smtClean="0"/>
              <a:pPr/>
              <a:t>10/17/2018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42FDE4-A7DD-41A7-A0A6-9B649FB43336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9" name="Rounded Rectangle 8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4CF2E0-CCC4-4E1E-9902-C3C36AB3FDA4}" type="datetimeFigureOut">
              <a:rPr lang="en-US" smtClean="0"/>
              <a:pPr/>
              <a:t>10/17/2018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42FDE4-A7DD-41A7-A0A6-9B649FB43336}" type="slidenum">
              <a:rPr kumimoji="0" lang="en-US" smtClean="0"/>
              <a:pPr/>
              <a:t>‹#›</a:t>
            </a:fld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 vert="horz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4CF2E0-CCC4-4E1E-9902-C3C36AB3FDA4}" type="datetimeFigureOut">
              <a:rPr lang="en-US" smtClean="0"/>
              <a:pPr/>
              <a:t>10/17/2018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/>
          <a:p>
            <a:endParaRPr kumimoji="0"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6F42FDE4-A7DD-41A7-A0A6-9B649FB43336}" type="slidenum">
              <a:rPr kumimoji="0" lang="en-US" smtClean="0"/>
              <a:pPr/>
              <a:t>‹#›</a:t>
            </a:fld>
            <a:endParaRPr kumimoji="0" lang="en-US" dirty="0"/>
          </a:p>
        </p:txBody>
      </p:sp>
      <p:sp>
        <p:nvSpPr>
          <p:cNvPr id="11" name="Rectangle 10"/>
          <p:cNvSpPr/>
          <p:nvPr/>
        </p:nvSpPr>
        <p:spPr>
          <a:xfrm flipV="1">
            <a:off x="68307" y="4683555"/>
            <a:ext cx="900684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>
          <a:xfrm>
            <a:off x="68508" y="4650474"/>
            <a:ext cx="9006639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ectangle 12"/>
          <p:cNvSpPr/>
          <p:nvPr/>
        </p:nvSpPr>
        <p:spPr>
          <a:xfrm>
            <a:off x="68510" y="4773224"/>
            <a:ext cx="9006637" cy="4880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/>
              <a:t>Click icon to add picture</a:t>
            </a:r>
            <a:endParaRPr kumimoji="0"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pPr algn="r" eaLnBrk="1" latinLnBrk="0" hangingPunct="1"/>
            <a:fld id="{564CF2E0-CCC4-4E1E-9902-C3C36AB3FDA4}" type="datetimeFigureOut">
              <a:rPr lang="en-US" smtClean="0"/>
              <a:pPr algn="r" eaLnBrk="1" latinLnBrk="0" hangingPunct="1"/>
              <a:t>10/17/2018</a:t>
            </a:fld>
            <a:endParaRPr lang="en-US" sz="1400" dirty="0">
              <a:solidFill>
                <a:schemeClr val="tx2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kumimoji="0" lang="en-US" sz="1400" dirty="0">
              <a:solidFill>
                <a:schemeClr val="tx2"/>
              </a:solidFill>
            </a:endParaRPr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eaLnBrk="1" latinLnBrk="0" hangingPunct="1"/>
            <a:fld id="{6F42FDE4-A7DD-41A7-A0A6-9B649FB43336}" type="slidenum">
              <a:rPr kumimoji="0" lang="en-US" smtClean="0"/>
              <a:pPr algn="ctr" eaLnBrk="1" latinLnBrk="0" hangingPunct="1"/>
              <a:t>‹#›</a:t>
            </a:fld>
            <a:endParaRPr kumimoji="0" lang="en-US" sz="14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rtl="0" eaLnBrk="1" latinLnBrk="0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wmf"/><Relationship Id="rId3" Type="http://schemas.openxmlformats.org/officeDocument/2006/relationships/oleObject" Target="../embeddings/oleObject3.bin"/><Relationship Id="rId7" Type="http://schemas.openxmlformats.org/officeDocument/2006/relationships/oleObject" Target="../embeddings/oleObject5.bin"/><Relationship Id="rId12" Type="http://schemas.openxmlformats.org/officeDocument/2006/relationships/image" Target="../media/image7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4.wmf"/><Relationship Id="rId11" Type="http://schemas.openxmlformats.org/officeDocument/2006/relationships/oleObject" Target="../embeddings/oleObject7.bin"/><Relationship Id="rId5" Type="http://schemas.openxmlformats.org/officeDocument/2006/relationships/oleObject" Target="../embeddings/oleObject4.bin"/><Relationship Id="rId10" Type="http://schemas.openxmlformats.org/officeDocument/2006/relationships/image" Target="../media/image6.wmf"/><Relationship Id="rId4" Type="http://schemas.openxmlformats.org/officeDocument/2006/relationships/image" Target="../media/image2.wmf"/><Relationship Id="rId9" Type="http://schemas.openxmlformats.org/officeDocument/2006/relationships/oleObject" Target="../embeddings/oleObject6.bin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9.wmf"/><Relationship Id="rId5" Type="http://schemas.openxmlformats.org/officeDocument/2006/relationships/oleObject" Target="../embeddings/oleObject9.bin"/><Relationship Id="rId4" Type="http://schemas.openxmlformats.org/officeDocument/2006/relationships/image" Target="../media/image8.wmf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3.w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2.wmf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Anna </a:t>
            </a:r>
            <a:r>
              <a:rPr lang="en-US" dirty="0" err="1"/>
              <a:t>Dara</a:t>
            </a:r>
            <a:r>
              <a:rPr lang="en-US" dirty="0"/>
              <a:t> </a:t>
            </a:r>
            <a:r>
              <a:rPr lang="en-US" dirty="0" err="1"/>
              <a:t>Andriana</a:t>
            </a:r>
            <a:r>
              <a:rPr lang="en-US" dirty="0"/>
              <a:t>, </a:t>
            </a:r>
            <a:r>
              <a:rPr lang="en-US" dirty="0" err="1"/>
              <a:t>S.Kom</a:t>
            </a:r>
            <a:r>
              <a:rPr lang="en-US" dirty="0"/>
              <a:t>., </a:t>
            </a:r>
            <a:r>
              <a:rPr lang="en-US" dirty="0" err="1"/>
              <a:t>M.Kom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TRANSFORMASI 2D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err="1"/>
              <a:t>Penskalaan</a:t>
            </a:r>
            <a:r>
              <a:rPr lang="en-US" dirty="0"/>
              <a:t> </a:t>
            </a:r>
            <a:r>
              <a:rPr lang="en-US" dirty="0" err="1"/>
              <a:t>adalah</a:t>
            </a:r>
            <a:r>
              <a:rPr lang="en-US" dirty="0"/>
              <a:t> </a:t>
            </a:r>
            <a:r>
              <a:rPr lang="en-US" dirty="0" err="1"/>
              <a:t>suatu</a:t>
            </a:r>
            <a:r>
              <a:rPr lang="en-US" dirty="0"/>
              <a:t> </a:t>
            </a:r>
            <a:r>
              <a:rPr lang="en-US" dirty="0" err="1"/>
              <a:t>operasi</a:t>
            </a:r>
            <a:r>
              <a:rPr lang="en-US" dirty="0"/>
              <a:t> yang </a:t>
            </a:r>
            <a:r>
              <a:rPr lang="en-US" dirty="0" err="1"/>
              <a:t>membuat</a:t>
            </a:r>
            <a:r>
              <a:rPr lang="en-US" dirty="0"/>
              <a:t> </a:t>
            </a:r>
            <a:r>
              <a:rPr lang="en-US" dirty="0" err="1"/>
              <a:t>suatu</a:t>
            </a:r>
            <a:r>
              <a:rPr lang="en-US" dirty="0"/>
              <a:t> </a:t>
            </a:r>
            <a:r>
              <a:rPr lang="en-US" dirty="0" err="1"/>
              <a:t>objek</a:t>
            </a:r>
            <a:r>
              <a:rPr lang="en-US" dirty="0"/>
              <a:t> </a:t>
            </a:r>
            <a:r>
              <a:rPr lang="en-US" dirty="0" err="1"/>
              <a:t>berubah</a:t>
            </a:r>
            <a:r>
              <a:rPr lang="en-US" dirty="0"/>
              <a:t> </a:t>
            </a:r>
            <a:r>
              <a:rPr lang="en-US" dirty="0" err="1"/>
              <a:t>ukurannya</a:t>
            </a:r>
            <a:r>
              <a:rPr lang="en-US" dirty="0"/>
              <a:t> </a:t>
            </a:r>
            <a:r>
              <a:rPr lang="en-US" dirty="0" err="1"/>
              <a:t>baik</a:t>
            </a:r>
            <a:r>
              <a:rPr lang="en-US" dirty="0"/>
              <a:t> </a:t>
            </a:r>
            <a:r>
              <a:rPr lang="en-US" dirty="0" err="1"/>
              <a:t>menjadi</a:t>
            </a:r>
            <a:r>
              <a:rPr lang="en-US" dirty="0"/>
              <a:t> </a:t>
            </a:r>
            <a:r>
              <a:rPr lang="en-US" dirty="0" err="1"/>
              <a:t>mengecil</a:t>
            </a:r>
            <a:r>
              <a:rPr lang="en-US" dirty="0"/>
              <a:t> </a:t>
            </a:r>
            <a:r>
              <a:rPr lang="en-US" dirty="0" err="1"/>
              <a:t>ataupun</a:t>
            </a:r>
            <a:r>
              <a:rPr lang="en-US" dirty="0"/>
              <a:t> </a:t>
            </a:r>
            <a:r>
              <a:rPr lang="en-US" dirty="0" err="1"/>
              <a:t>membesar</a:t>
            </a:r>
            <a:r>
              <a:rPr lang="en-US" dirty="0"/>
              <a:t>  </a:t>
            </a:r>
            <a:r>
              <a:rPr lang="en-US" dirty="0" err="1"/>
              <a:t>secara</a:t>
            </a:r>
            <a:r>
              <a:rPr lang="en-US" dirty="0"/>
              <a:t> </a:t>
            </a:r>
            <a:r>
              <a:rPr lang="en-US" dirty="0" err="1"/>
              <a:t>seragam</a:t>
            </a:r>
            <a:r>
              <a:rPr lang="en-US" dirty="0"/>
              <a:t> </a:t>
            </a:r>
            <a:r>
              <a:rPr lang="en-US" dirty="0" err="1"/>
              <a:t>atau</a:t>
            </a:r>
            <a:r>
              <a:rPr lang="en-US" dirty="0"/>
              <a:t> </a:t>
            </a:r>
            <a:r>
              <a:rPr lang="en-US" dirty="0" err="1"/>
              <a:t>tidak</a:t>
            </a:r>
            <a:r>
              <a:rPr lang="en-US" dirty="0"/>
              <a:t> </a:t>
            </a:r>
            <a:r>
              <a:rPr lang="en-US" dirty="0" err="1"/>
              <a:t>seragam</a:t>
            </a:r>
            <a:r>
              <a:rPr lang="en-US" dirty="0"/>
              <a:t> </a:t>
            </a:r>
            <a:r>
              <a:rPr lang="en-US" dirty="0" err="1"/>
              <a:t>tergantung</a:t>
            </a:r>
            <a:r>
              <a:rPr lang="en-US" dirty="0"/>
              <a:t> </a:t>
            </a:r>
            <a:r>
              <a:rPr lang="en-US" dirty="0" err="1"/>
              <a:t>pada</a:t>
            </a:r>
            <a:r>
              <a:rPr lang="en-US" dirty="0"/>
              <a:t> </a:t>
            </a:r>
            <a:r>
              <a:rPr lang="en-US" dirty="0" err="1"/>
              <a:t>faktor</a:t>
            </a:r>
            <a:r>
              <a:rPr lang="en-US" dirty="0"/>
              <a:t> </a:t>
            </a:r>
            <a:r>
              <a:rPr lang="en-US" dirty="0" err="1"/>
              <a:t>penskalaan</a:t>
            </a:r>
            <a:r>
              <a:rPr lang="en-US" dirty="0"/>
              <a:t> (</a:t>
            </a:r>
            <a:r>
              <a:rPr lang="en-US" i="1" dirty="0" err="1"/>
              <a:t>scalling</a:t>
            </a:r>
            <a:r>
              <a:rPr lang="en-US" i="1" dirty="0"/>
              <a:t> factor</a:t>
            </a:r>
            <a:r>
              <a:rPr lang="en-US" dirty="0"/>
              <a:t>) </a:t>
            </a:r>
            <a:r>
              <a:rPr lang="en-US" dirty="0" err="1"/>
              <a:t>yaitu</a:t>
            </a:r>
            <a:r>
              <a:rPr lang="en-US" dirty="0"/>
              <a:t> (</a:t>
            </a:r>
            <a:r>
              <a:rPr lang="en-US" dirty="0" err="1"/>
              <a:t>sx,sy</a:t>
            </a:r>
            <a:r>
              <a:rPr lang="en-US" dirty="0"/>
              <a:t>) yang </a:t>
            </a:r>
            <a:r>
              <a:rPr lang="en-US" dirty="0" err="1"/>
              <a:t>diberikan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t>Penskalaan</a:t>
            </a:r>
            <a:endParaRPr lang="en-US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buNone/>
            </a:pPr>
            <a:endParaRPr lang="en-US" dirty="0"/>
          </a:p>
        </p:txBody>
      </p:sp>
      <p:grpSp>
        <p:nvGrpSpPr>
          <p:cNvPr id="4" name="Group 57"/>
          <p:cNvGrpSpPr>
            <a:grpSpLocks/>
          </p:cNvGrpSpPr>
          <p:nvPr/>
        </p:nvGrpSpPr>
        <p:grpSpPr bwMode="auto">
          <a:xfrm>
            <a:off x="2362200" y="2514600"/>
            <a:ext cx="4572000" cy="2408238"/>
            <a:chOff x="432" y="3368"/>
            <a:chExt cx="3072" cy="1618"/>
          </a:xfrm>
        </p:grpSpPr>
        <p:grpSp>
          <p:nvGrpSpPr>
            <p:cNvPr id="5" name="Group 58"/>
            <p:cNvGrpSpPr>
              <a:grpSpLocks/>
            </p:cNvGrpSpPr>
            <p:nvPr/>
          </p:nvGrpSpPr>
          <p:grpSpPr bwMode="auto">
            <a:xfrm>
              <a:off x="912" y="3368"/>
              <a:ext cx="2592" cy="1618"/>
              <a:chOff x="960" y="3216"/>
              <a:chExt cx="2592" cy="1618"/>
            </a:xfrm>
          </p:grpSpPr>
          <p:sp>
            <p:nvSpPr>
              <p:cNvPr id="18" name="Text Box 59"/>
              <p:cNvSpPr txBox="1">
                <a:spLocks noChangeArrowheads="1"/>
              </p:cNvSpPr>
              <p:nvPr/>
            </p:nvSpPr>
            <p:spPr bwMode="gray">
              <a:xfrm>
                <a:off x="960" y="3216"/>
                <a:ext cx="192" cy="226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r>
                  <a:rPr lang="en-US" sz="1600">
                    <a:latin typeface="Times New Roman" pitchFamily="18" charset="0"/>
                  </a:rPr>
                  <a:t>Y</a:t>
                </a:r>
              </a:p>
            </p:txBody>
          </p:sp>
          <p:sp>
            <p:nvSpPr>
              <p:cNvPr id="19" name="Text Box 60"/>
              <p:cNvSpPr txBox="1">
                <a:spLocks noChangeArrowheads="1"/>
              </p:cNvSpPr>
              <p:nvPr/>
            </p:nvSpPr>
            <p:spPr bwMode="gray">
              <a:xfrm>
                <a:off x="3360" y="4608"/>
                <a:ext cx="192" cy="226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r>
                  <a:rPr lang="en-US" sz="1600">
                    <a:latin typeface="Times New Roman" pitchFamily="18" charset="0"/>
                  </a:rPr>
                  <a:t>X</a:t>
                </a:r>
              </a:p>
            </p:txBody>
          </p:sp>
          <p:grpSp>
            <p:nvGrpSpPr>
              <p:cNvPr id="20" name="Group 61"/>
              <p:cNvGrpSpPr>
                <a:grpSpLocks/>
              </p:cNvGrpSpPr>
              <p:nvPr/>
            </p:nvGrpSpPr>
            <p:grpSpPr bwMode="auto">
              <a:xfrm>
                <a:off x="1104" y="3264"/>
                <a:ext cx="2304" cy="1509"/>
                <a:chOff x="768" y="2784"/>
                <a:chExt cx="2304" cy="1509"/>
              </a:xfrm>
            </p:grpSpPr>
            <p:grpSp>
              <p:nvGrpSpPr>
                <p:cNvPr id="21" name="Group 62"/>
                <p:cNvGrpSpPr>
                  <a:grpSpLocks/>
                </p:cNvGrpSpPr>
                <p:nvPr/>
              </p:nvGrpSpPr>
              <p:grpSpPr bwMode="auto">
                <a:xfrm>
                  <a:off x="912" y="2784"/>
                  <a:ext cx="2160" cy="1344"/>
                  <a:chOff x="768" y="2832"/>
                  <a:chExt cx="2160" cy="1344"/>
                </a:xfrm>
              </p:grpSpPr>
              <p:sp>
                <p:nvSpPr>
                  <p:cNvPr id="39" name="Line 63"/>
                  <p:cNvSpPr>
                    <a:spLocks noChangeShapeType="1"/>
                  </p:cNvSpPr>
                  <p:nvPr/>
                </p:nvSpPr>
                <p:spPr bwMode="gray">
                  <a:xfrm flipV="1">
                    <a:off x="816" y="2832"/>
                    <a:ext cx="0" cy="1248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 type="triangle" w="med" len="med"/>
                  </a:ln>
                  <a:effectLst/>
                </p:spPr>
                <p:txBody>
                  <a:bodyPr wrap="none"/>
                  <a:lstStyle/>
                  <a:p>
                    <a:endParaRPr lang="en-US"/>
                  </a:p>
                </p:txBody>
              </p:sp>
              <p:sp>
                <p:nvSpPr>
                  <p:cNvPr id="40" name="Line 64"/>
                  <p:cNvSpPr>
                    <a:spLocks noChangeShapeType="1"/>
                  </p:cNvSpPr>
                  <p:nvPr/>
                </p:nvSpPr>
                <p:spPr bwMode="gray">
                  <a:xfrm>
                    <a:off x="864" y="4128"/>
                    <a:ext cx="2064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 type="triangle" w="med" len="med"/>
                  </a:ln>
                  <a:effectLst/>
                </p:spPr>
                <p:txBody>
                  <a:bodyPr wrap="none"/>
                  <a:lstStyle/>
                  <a:p>
                    <a:endParaRPr lang="en-US"/>
                  </a:p>
                </p:txBody>
              </p:sp>
              <p:sp>
                <p:nvSpPr>
                  <p:cNvPr id="41" name="Line 65"/>
                  <p:cNvSpPr>
                    <a:spLocks noChangeShapeType="1"/>
                  </p:cNvSpPr>
                  <p:nvPr/>
                </p:nvSpPr>
                <p:spPr bwMode="gray">
                  <a:xfrm>
                    <a:off x="1008" y="4080"/>
                    <a:ext cx="0" cy="96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/>
                  <a:lstStyle/>
                  <a:p>
                    <a:endParaRPr lang="en-US"/>
                  </a:p>
                </p:txBody>
              </p:sp>
              <p:sp>
                <p:nvSpPr>
                  <p:cNvPr id="42" name="Line 66"/>
                  <p:cNvSpPr>
                    <a:spLocks noChangeShapeType="1"/>
                  </p:cNvSpPr>
                  <p:nvPr/>
                </p:nvSpPr>
                <p:spPr bwMode="gray">
                  <a:xfrm>
                    <a:off x="1200" y="4080"/>
                    <a:ext cx="0" cy="96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/>
                  <a:lstStyle/>
                  <a:p>
                    <a:endParaRPr lang="en-US"/>
                  </a:p>
                </p:txBody>
              </p:sp>
              <p:sp>
                <p:nvSpPr>
                  <p:cNvPr id="43" name="Line 67"/>
                  <p:cNvSpPr>
                    <a:spLocks noChangeShapeType="1"/>
                  </p:cNvSpPr>
                  <p:nvPr/>
                </p:nvSpPr>
                <p:spPr bwMode="gray">
                  <a:xfrm>
                    <a:off x="1584" y="4080"/>
                    <a:ext cx="0" cy="96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/>
                  <a:lstStyle/>
                  <a:p>
                    <a:endParaRPr lang="en-US"/>
                  </a:p>
                </p:txBody>
              </p:sp>
              <p:sp>
                <p:nvSpPr>
                  <p:cNvPr id="44" name="Line 68"/>
                  <p:cNvSpPr>
                    <a:spLocks noChangeShapeType="1"/>
                  </p:cNvSpPr>
                  <p:nvPr/>
                </p:nvSpPr>
                <p:spPr bwMode="gray">
                  <a:xfrm>
                    <a:off x="1392" y="4080"/>
                    <a:ext cx="0" cy="96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/>
                  <a:lstStyle/>
                  <a:p>
                    <a:endParaRPr lang="en-US"/>
                  </a:p>
                </p:txBody>
              </p:sp>
              <p:sp>
                <p:nvSpPr>
                  <p:cNvPr id="45" name="Line 69"/>
                  <p:cNvSpPr>
                    <a:spLocks noChangeShapeType="1"/>
                  </p:cNvSpPr>
                  <p:nvPr/>
                </p:nvSpPr>
                <p:spPr bwMode="gray">
                  <a:xfrm>
                    <a:off x="1776" y="4080"/>
                    <a:ext cx="0" cy="96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/>
                  <a:lstStyle/>
                  <a:p>
                    <a:endParaRPr lang="en-US"/>
                  </a:p>
                </p:txBody>
              </p:sp>
              <p:sp>
                <p:nvSpPr>
                  <p:cNvPr id="46" name="Line 70"/>
                  <p:cNvSpPr>
                    <a:spLocks noChangeShapeType="1"/>
                  </p:cNvSpPr>
                  <p:nvPr/>
                </p:nvSpPr>
                <p:spPr bwMode="gray">
                  <a:xfrm>
                    <a:off x="1968" y="4080"/>
                    <a:ext cx="0" cy="96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/>
                  <a:lstStyle/>
                  <a:p>
                    <a:endParaRPr lang="en-US"/>
                  </a:p>
                </p:txBody>
              </p:sp>
              <p:sp>
                <p:nvSpPr>
                  <p:cNvPr id="47" name="Line 71"/>
                  <p:cNvSpPr>
                    <a:spLocks noChangeShapeType="1"/>
                  </p:cNvSpPr>
                  <p:nvPr/>
                </p:nvSpPr>
                <p:spPr bwMode="gray">
                  <a:xfrm>
                    <a:off x="2160" y="4080"/>
                    <a:ext cx="0" cy="96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/>
                  <a:lstStyle/>
                  <a:p>
                    <a:endParaRPr lang="en-US"/>
                  </a:p>
                </p:txBody>
              </p:sp>
              <p:sp>
                <p:nvSpPr>
                  <p:cNvPr id="48" name="Line 72"/>
                  <p:cNvSpPr>
                    <a:spLocks noChangeShapeType="1"/>
                  </p:cNvSpPr>
                  <p:nvPr/>
                </p:nvSpPr>
                <p:spPr bwMode="gray">
                  <a:xfrm>
                    <a:off x="2352" y="4080"/>
                    <a:ext cx="0" cy="96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/>
                  <a:lstStyle/>
                  <a:p>
                    <a:endParaRPr lang="en-US"/>
                  </a:p>
                </p:txBody>
              </p:sp>
              <p:sp>
                <p:nvSpPr>
                  <p:cNvPr id="49" name="Line 73"/>
                  <p:cNvSpPr>
                    <a:spLocks noChangeShapeType="1"/>
                  </p:cNvSpPr>
                  <p:nvPr/>
                </p:nvSpPr>
                <p:spPr bwMode="gray">
                  <a:xfrm>
                    <a:off x="2544" y="4080"/>
                    <a:ext cx="0" cy="96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/>
                  <a:lstStyle/>
                  <a:p>
                    <a:endParaRPr lang="en-US"/>
                  </a:p>
                </p:txBody>
              </p:sp>
              <p:sp>
                <p:nvSpPr>
                  <p:cNvPr id="50" name="Line 74"/>
                  <p:cNvSpPr>
                    <a:spLocks noChangeShapeType="1"/>
                  </p:cNvSpPr>
                  <p:nvPr/>
                </p:nvSpPr>
                <p:spPr bwMode="gray">
                  <a:xfrm>
                    <a:off x="2736" y="4080"/>
                    <a:ext cx="0" cy="96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/>
                  <a:lstStyle/>
                  <a:p>
                    <a:endParaRPr lang="en-US"/>
                  </a:p>
                </p:txBody>
              </p:sp>
              <p:sp>
                <p:nvSpPr>
                  <p:cNvPr id="51" name="Line 75"/>
                  <p:cNvSpPr>
                    <a:spLocks noChangeShapeType="1"/>
                  </p:cNvSpPr>
                  <p:nvPr/>
                </p:nvSpPr>
                <p:spPr bwMode="gray">
                  <a:xfrm>
                    <a:off x="768" y="3936"/>
                    <a:ext cx="96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/>
                  <a:lstStyle/>
                  <a:p>
                    <a:endParaRPr lang="en-US"/>
                  </a:p>
                </p:txBody>
              </p:sp>
              <p:sp>
                <p:nvSpPr>
                  <p:cNvPr id="52" name="Line 76"/>
                  <p:cNvSpPr>
                    <a:spLocks noChangeShapeType="1"/>
                  </p:cNvSpPr>
                  <p:nvPr/>
                </p:nvSpPr>
                <p:spPr bwMode="gray">
                  <a:xfrm>
                    <a:off x="768" y="3744"/>
                    <a:ext cx="96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/>
                  <a:lstStyle/>
                  <a:p>
                    <a:endParaRPr lang="en-US"/>
                  </a:p>
                </p:txBody>
              </p:sp>
              <p:sp>
                <p:nvSpPr>
                  <p:cNvPr id="53" name="Line 77"/>
                  <p:cNvSpPr>
                    <a:spLocks noChangeShapeType="1"/>
                  </p:cNvSpPr>
                  <p:nvPr/>
                </p:nvSpPr>
                <p:spPr bwMode="gray">
                  <a:xfrm>
                    <a:off x="768" y="3552"/>
                    <a:ext cx="96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/>
                  <a:lstStyle/>
                  <a:p>
                    <a:endParaRPr lang="en-US"/>
                  </a:p>
                </p:txBody>
              </p:sp>
              <p:sp>
                <p:nvSpPr>
                  <p:cNvPr id="54" name="Line 78"/>
                  <p:cNvSpPr>
                    <a:spLocks noChangeShapeType="1"/>
                  </p:cNvSpPr>
                  <p:nvPr/>
                </p:nvSpPr>
                <p:spPr bwMode="gray">
                  <a:xfrm>
                    <a:off x="768" y="3360"/>
                    <a:ext cx="96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/>
                  <a:lstStyle/>
                  <a:p>
                    <a:endParaRPr lang="en-US"/>
                  </a:p>
                </p:txBody>
              </p:sp>
              <p:sp>
                <p:nvSpPr>
                  <p:cNvPr id="55" name="Line 79"/>
                  <p:cNvSpPr>
                    <a:spLocks noChangeShapeType="1"/>
                  </p:cNvSpPr>
                  <p:nvPr/>
                </p:nvSpPr>
                <p:spPr bwMode="gray">
                  <a:xfrm>
                    <a:off x="768" y="3168"/>
                    <a:ext cx="96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/>
                  <a:lstStyle/>
                  <a:p>
                    <a:endParaRPr lang="en-US"/>
                  </a:p>
                </p:txBody>
              </p:sp>
              <p:sp>
                <p:nvSpPr>
                  <p:cNvPr id="56" name="Line 80"/>
                  <p:cNvSpPr>
                    <a:spLocks noChangeShapeType="1"/>
                  </p:cNvSpPr>
                  <p:nvPr/>
                </p:nvSpPr>
                <p:spPr bwMode="gray">
                  <a:xfrm>
                    <a:off x="768" y="2976"/>
                    <a:ext cx="96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/>
                  <a:lstStyle/>
                  <a:p>
                    <a:endParaRPr lang="en-US"/>
                  </a:p>
                </p:txBody>
              </p:sp>
            </p:grpSp>
            <p:sp>
              <p:nvSpPr>
                <p:cNvPr id="22" name="Text Box 81"/>
                <p:cNvSpPr txBox="1">
                  <a:spLocks noChangeArrowheads="1"/>
                </p:cNvSpPr>
                <p:nvPr/>
              </p:nvSpPr>
              <p:spPr bwMode="gray">
                <a:xfrm>
                  <a:off x="864" y="4032"/>
                  <a:ext cx="188" cy="16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>
                  <a:spAutoFit/>
                </a:bodyPr>
                <a:lstStyle/>
                <a:p>
                  <a:r>
                    <a:rPr lang="en-US" sz="1000">
                      <a:latin typeface="Times New Roman" pitchFamily="18" charset="0"/>
                    </a:rPr>
                    <a:t> 0</a:t>
                  </a:r>
                </a:p>
              </p:txBody>
            </p:sp>
            <p:sp>
              <p:nvSpPr>
                <p:cNvPr id="23" name="Text Box 82"/>
                <p:cNvSpPr txBox="1">
                  <a:spLocks noChangeArrowheads="1"/>
                </p:cNvSpPr>
                <p:nvPr/>
              </p:nvSpPr>
              <p:spPr bwMode="gray">
                <a:xfrm>
                  <a:off x="1056" y="4128"/>
                  <a:ext cx="188" cy="16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>
                  <a:spAutoFit/>
                </a:bodyPr>
                <a:lstStyle/>
                <a:p>
                  <a:r>
                    <a:rPr lang="en-US" sz="1000">
                      <a:latin typeface="Times New Roman" pitchFamily="18" charset="0"/>
                    </a:rPr>
                    <a:t> 1</a:t>
                  </a:r>
                </a:p>
              </p:txBody>
            </p:sp>
            <p:sp>
              <p:nvSpPr>
                <p:cNvPr id="24" name="Text Box 83"/>
                <p:cNvSpPr txBox="1">
                  <a:spLocks noChangeArrowheads="1"/>
                </p:cNvSpPr>
                <p:nvPr/>
              </p:nvSpPr>
              <p:spPr bwMode="gray">
                <a:xfrm>
                  <a:off x="768" y="3792"/>
                  <a:ext cx="188" cy="16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>
                  <a:spAutoFit/>
                </a:bodyPr>
                <a:lstStyle/>
                <a:p>
                  <a:r>
                    <a:rPr lang="en-US" sz="1000">
                      <a:latin typeface="Times New Roman" pitchFamily="18" charset="0"/>
                    </a:rPr>
                    <a:t> 1</a:t>
                  </a:r>
                </a:p>
              </p:txBody>
            </p:sp>
            <p:sp>
              <p:nvSpPr>
                <p:cNvPr id="25" name="Text Box 84"/>
                <p:cNvSpPr txBox="1">
                  <a:spLocks noChangeArrowheads="1"/>
                </p:cNvSpPr>
                <p:nvPr/>
              </p:nvSpPr>
              <p:spPr bwMode="gray">
                <a:xfrm>
                  <a:off x="1248" y="4128"/>
                  <a:ext cx="188" cy="16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>
                  <a:spAutoFit/>
                </a:bodyPr>
                <a:lstStyle/>
                <a:p>
                  <a:r>
                    <a:rPr lang="en-US" sz="1000">
                      <a:latin typeface="Times New Roman" pitchFamily="18" charset="0"/>
                    </a:rPr>
                    <a:t> 2</a:t>
                  </a:r>
                </a:p>
              </p:txBody>
            </p:sp>
            <p:sp>
              <p:nvSpPr>
                <p:cNvPr id="26" name="Text Box 85"/>
                <p:cNvSpPr txBox="1">
                  <a:spLocks noChangeArrowheads="1"/>
                </p:cNvSpPr>
                <p:nvPr/>
              </p:nvSpPr>
              <p:spPr bwMode="gray">
                <a:xfrm>
                  <a:off x="768" y="3600"/>
                  <a:ext cx="188" cy="16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>
                  <a:spAutoFit/>
                </a:bodyPr>
                <a:lstStyle/>
                <a:p>
                  <a:r>
                    <a:rPr lang="en-US" sz="1000">
                      <a:latin typeface="Times New Roman" pitchFamily="18" charset="0"/>
                    </a:rPr>
                    <a:t> 2</a:t>
                  </a:r>
                </a:p>
              </p:txBody>
            </p:sp>
            <p:sp>
              <p:nvSpPr>
                <p:cNvPr id="27" name="Text Box 86"/>
                <p:cNvSpPr txBox="1">
                  <a:spLocks noChangeArrowheads="1"/>
                </p:cNvSpPr>
                <p:nvPr/>
              </p:nvSpPr>
              <p:spPr bwMode="gray">
                <a:xfrm>
                  <a:off x="1440" y="4128"/>
                  <a:ext cx="188" cy="16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>
                  <a:spAutoFit/>
                </a:bodyPr>
                <a:lstStyle/>
                <a:p>
                  <a:r>
                    <a:rPr lang="en-US" sz="1000">
                      <a:latin typeface="Times New Roman" pitchFamily="18" charset="0"/>
                    </a:rPr>
                    <a:t> 3</a:t>
                  </a:r>
                </a:p>
              </p:txBody>
            </p:sp>
            <p:sp>
              <p:nvSpPr>
                <p:cNvPr id="28" name="Text Box 87"/>
                <p:cNvSpPr txBox="1">
                  <a:spLocks noChangeArrowheads="1"/>
                </p:cNvSpPr>
                <p:nvPr/>
              </p:nvSpPr>
              <p:spPr bwMode="gray">
                <a:xfrm>
                  <a:off x="1632" y="4128"/>
                  <a:ext cx="188" cy="16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>
                  <a:spAutoFit/>
                </a:bodyPr>
                <a:lstStyle/>
                <a:p>
                  <a:r>
                    <a:rPr lang="en-US" sz="1000">
                      <a:latin typeface="Times New Roman" pitchFamily="18" charset="0"/>
                    </a:rPr>
                    <a:t> 4</a:t>
                  </a:r>
                </a:p>
              </p:txBody>
            </p:sp>
            <p:sp>
              <p:nvSpPr>
                <p:cNvPr id="29" name="Text Box 88"/>
                <p:cNvSpPr txBox="1">
                  <a:spLocks noChangeArrowheads="1"/>
                </p:cNvSpPr>
                <p:nvPr/>
              </p:nvSpPr>
              <p:spPr bwMode="gray">
                <a:xfrm>
                  <a:off x="1824" y="4128"/>
                  <a:ext cx="188" cy="16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>
                  <a:spAutoFit/>
                </a:bodyPr>
                <a:lstStyle/>
                <a:p>
                  <a:r>
                    <a:rPr lang="en-US" sz="1000">
                      <a:latin typeface="Times New Roman" pitchFamily="18" charset="0"/>
                    </a:rPr>
                    <a:t> 5</a:t>
                  </a:r>
                </a:p>
              </p:txBody>
            </p:sp>
            <p:sp>
              <p:nvSpPr>
                <p:cNvPr id="30" name="Text Box 89"/>
                <p:cNvSpPr txBox="1">
                  <a:spLocks noChangeArrowheads="1"/>
                </p:cNvSpPr>
                <p:nvPr/>
              </p:nvSpPr>
              <p:spPr bwMode="gray">
                <a:xfrm>
                  <a:off x="2016" y="4128"/>
                  <a:ext cx="188" cy="16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>
                  <a:spAutoFit/>
                </a:bodyPr>
                <a:lstStyle/>
                <a:p>
                  <a:r>
                    <a:rPr lang="en-US" sz="1000">
                      <a:latin typeface="Times New Roman" pitchFamily="18" charset="0"/>
                    </a:rPr>
                    <a:t> 6</a:t>
                  </a:r>
                </a:p>
              </p:txBody>
            </p:sp>
            <p:sp>
              <p:nvSpPr>
                <p:cNvPr id="31" name="Text Box 90"/>
                <p:cNvSpPr txBox="1">
                  <a:spLocks noChangeArrowheads="1"/>
                </p:cNvSpPr>
                <p:nvPr/>
              </p:nvSpPr>
              <p:spPr bwMode="gray">
                <a:xfrm>
                  <a:off x="2208" y="4128"/>
                  <a:ext cx="188" cy="16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>
                  <a:spAutoFit/>
                </a:bodyPr>
                <a:lstStyle/>
                <a:p>
                  <a:r>
                    <a:rPr lang="en-US" sz="1000">
                      <a:latin typeface="Times New Roman" pitchFamily="18" charset="0"/>
                    </a:rPr>
                    <a:t> 7</a:t>
                  </a:r>
                </a:p>
              </p:txBody>
            </p:sp>
            <p:sp>
              <p:nvSpPr>
                <p:cNvPr id="32" name="Text Box 91"/>
                <p:cNvSpPr txBox="1">
                  <a:spLocks noChangeArrowheads="1"/>
                </p:cNvSpPr>
                <p:nvPr/>
              </p:nvSpPr>
              <p:spPr bwMode="gray">
                <a:xfrm>
                  <a:off x="2400" y="4128"/>
                  <a:ext cx="188" cy="16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>
                  <a:spAutoFit/>
                </a:bodyPr>
                <a:lstStyle/>
                <a:p>
                  <a:r>
                    <a:rPr lang="en-US" sz="1000">
                      <a:latin typeface="Times New Roman" pitchFamily="18" charset="0"/>
                    </a:rPr>
                    <a:t> 8</a:t>
                  </a:r>
                </a:p>
              </p:txBody>
            </p:sp>
            <p:sp>
              <p:nvSpPr>
                <p:cNvPr id="33" name="Text Box 92"/>
                <p:cNvSpPr txBox="1">
                  <a:spLocks noChangeArrowheads="1"/>
                </p:cNvSpPr>
                <p:nvPr/>
              </p:nvSpPr>
              <p:spPr bwMode="gray">
                <a:xfrm>
                  <a:off x="2592" y="4128"/>
                  <a:ext cx="188" cy="16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>
                  <a:spAutoFit/>
                </a:bodyPr>
                <a:lstStyle/>
                <a:p>
                  <a:r>
                    <a:rPr lang="en-US" sz="1000">
                      <a:latin typeface="Times New Roman" pitchFamily="18" charset="0"/>
                    </a:rPr>
                    <a:t> 9</a:t>
                  </a:r>
                </a:p>
              </p:txBody>
            </p:sp>
            <p:sp>
              <p:nvSpPr>
                <p:cNvPr id="34" name="Text Box 93"/>
                <p:cNvSpPr txBox="1">
                  <a:spLocks noChangeArrowheads="1"/>
                </p:cNvSpPr>
                <p:nvPr/>
              </p:nvSpPr>
              <p:spPr bwMode="gray">
                <a:xfrm>
                  <a:off x="2784" y="4129"/>
                  <a:ext cx="230" cy="16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>
                  <a:spAutoFit/>
                </a:bodyPr>
                <a:lstStyle/>
                <a:p>
                  <a:r>
                    <a:rPr lang="en-US" sz="1000">
                      <a:latin typeface="Times New Roman" pitchFamily="18" charset="0"/>
                    </a:rPr>
                    <a:t> 10</a:t>
                  </a:r>
                </a:p>
              </p:txBody>
            </p:sp>
            <p:sp>
              <p:nvSpPr>
                <p:cNvPr id="35" name="Text Box 94"/>
                <p:cNvSpPr txBox="1">
                  <a:spLocks noChangeArrowheads="1"/>
                </p:cNvSpPr>
                <p:nvPr/>
              </p:nvSpPr>
              <p:spPr bwMode="gray">
                <a:xfrm>
                  <a:off x="768" y="3408"/>
                  <a:ext cx="188" cy="16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>
                  <a:spAutoFit/>
                </a:bodyPr>
                <a:lstStyle/>
                <a:p>
                  <a:r>
                    <a:rPr lang="en-US" sz="1000">
                      <a:latin typeface="Times New Roman" pitchFamily="18" charset="0"/>
                    </a:rPr>
                    <a:t> 3</a:t>
                  </a:r>
                </a:p>
              </p:txBody>
            </p:sp>
            <p:sp>
              <p:nvSpPr>
                <p:cNvPr id="36" name="Text Box 95"/>
                <p:cNvSpPr txBox="1">
                  <a:spLocks noChangeArrowheads="1"/>
                </p:cNvSpPr>
                <p:nvPr/>
              </p:nvSpPr>
              <p:spPr bwMode="gray">
                <a:xfrm>
                  <a:off x="768" y="3216"/>
                  <a:ext cx="188" cy="16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>
                  <a:spAutoFit/>
                </a:bodyPr>
                <a:lstStyle/>
                <a:p>
                  <a:r>
                    <a:rPr lang="en-US" sz="1000">
                      <a:latin typeface="Times New Roman" pitchFamily="18" charset="0"/>
                    </a:rPr>
                    <a:t> 4</a:t>
                  </a:r>
                </a:p>
              </p:txBody>
            </p:sp>
            <p:sp>
              <p:nvSpPr>
                <p:cNvPr id="37" name="Text Box 96"/>
                <p:cNvSpPr txBox="1">
                  <a:spLocks noChangeArrowheads="1"/>
                </p:cNvSpPr>
                <p:nvPr/>
              </p:nvSpPr>
              <p:spPr bwMode="gray">
                <a:xfrm>
                  <a:off x="768" y="3024"/>
                  <a:ext cx="188" cy="16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>
                  <a:spAutoFit/>
                </a:bodyPr>
                <a:lstStyle/>
                <a:p>
                  <a:r>
                    <a:rPr lang="en-US" sz="1000">
                      <a:latin typeface="Times New Roman" pitchFamily="18" charset="0"/>
                    </a:rPr>
                    <a:t> 5</a:t>
                  </a:r>
                </a:p>
              </p:txBody>
            </p:sp>
            <p:sp>
              <p:nvSpPr>
                <p:cNvPr id="38" name="Text Box 97"/>
                <p:cNvSpPr txBox="1">
                  <a:spLocks noChangeArrowheads="1"/>
                </p:cNvSpPr>
                <p:nvPr/>
              </p:nvSpPr>
              <p:spPr bwMode="gray">
                <a:xfrm>
                  <a:off x="768" y="2832"/>
                  <a:ext cx="188" cy="16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>
                  <a:spAutoFit/>
                </a:bodyPr>
                <a:lstStyle/>
                <a:p>
                  <a:r>
                    <a:rPr lang="en-US" sz="1000">
                      <a:latin typeface="Times New Roman" pitchFamily="18" charset="0"/>
                    </a:rPr>
                    <a:t> 6</a:t>
                  </a:r>
                </a:p>
              </p:txBody>
            </p:sp>
          </p:grpSp>
        </p:grpSp>
        <p:grpSp>
          <p:nvGrpSpPr>
            <p:cNvPr id="6" name="Group 98"/>
            <p:cNvGrpSpPr>
              <a:grpSpLocks/>
            </p:cNvGrpSpPr>
            <p:nvPr/>
          </p:nvGrpSpPr>
          <p:grpSpPr bwMode="auto">
            <a:xfrm>
              <a:off x="1632" y="3964"/>
              <a:ext cx="288" cy="576"/>
              <a:chOff x="1632" y="3936"/>
              <a:chExt cx="288" cy="576"/>
            </a:xfrm>
          </p:grpSpPr>
          <p:sp>
            <p:nvSpPr>
              <p:cNvPr id="16" name="Rectangle 99"/>
              <p:cNvSpPr>
                <a:spLocks noChangeArrowheads="1"/>
              </p:cNvSpPr>
              <p:nvPr/>
            </p:nvSpPr>
            <p:spPr bwMode="auto">
              <a:xfrm>
                <a:off x="1632" y="4224"/>
                <a:ext cx="288" cy="288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" name="AutoShape 100"/>
              <p:cNvSpPr>
                <a:spLocks noChangeArrowheads="1"/>
              </p:cNvSpPr>
              <p:nvPr/>
            </p:nvSpPr>
            <p:spPr bwMode="auto">
              <a:xfrm>
                <a:off x="1632" y="3936"/>
                <a:ext cx="288" cy="288"/>
              </a:xfrm>
              <a:prstGeom prst="triangle">
                <a:avLst>
                  <a:gd name="adj" fmla="val 50000"/>
                </a:avLst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7" name="Line 101"/>
            <p:cNvSpPr>
              <a:spLocks noChangeShapeType="1"/>
            </p:cNvSpPr>
            <p:nvPr/>
          </p:nvSpPr>
          <p:spPr bwMode="auto">
            <a:xfrm flipV="1">
              <a:off x="1296" y="4540"/>
              <a:ext cx="336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graphicFrame>
          <p:nvGraphicFramePr>
            <p:cNvPr id="8" name="Object 102"/>
            <p:cNvGraphicFramePr>
              <a:graphicFrameLocks noChangeAspect="1"/>
            </p:cNvGraphicFramePr>
            <p:nvPr/>
          </p:nvGraphicFramePr>
          <p:xfrm>
            <a:off x="1643" y="4444"/>
            <a:ext cx="133" cy="24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094" name="Equation" r:id="rId3" imgW="253800" imgH="457200" progId="Equation.3">
                    <p:embed/>
                  </p:oleObj>
                </mc:Choice>
                <mc:Fallback>
                  <p:oleObj name="Equation" r:id="rId3" imgW="253800" imgH="457200" progId="Equation.3">
                    <p:embed/>
                    <p:pic>
                      <p:nvPicPr>
                        <p:cNvPr id="0" name="Picture 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643" y="4444"/>
                          <a:ext cx="133" cy="240"/>
                        </a:xfrm>
                        <a:prstGeom prst="rect">
                          <a:avLst/>
                        </a:prstGeom>
                        <a:solidFill>
                          <a:schemeClr val="bg1"/>
                        </a:solidFill>
                      </p:spPr>
                    </p:pic>
                  </p:oleObj>
                </mc:Fallback>
              </mc:AlternateContent>
            </a:graphicData>
          </a:graphic>
        </p:graphicFrame>
        <p:grpSp>
          <p:nvGrpSpPr>
            <p:cNvPr id="9" name="Group 103"/>
            <p:cNvGrpSpPr>
              <a:grpSpLocks/>
            </p:cNvGrpSpPr>
            <p:nvPr/>
          </p:nvGrpSpPr>
          <p:grpSpPr bwMode="auto">
            <a:xfrm>
              <a:off x="2400" y="3532"/>
              <a:ext cx="576" cy="816"/>
              <a:chOff x="1632" y="3936"/>
              <a:chExt cx="288" cy="576"/>
            </a:xfrm>
          </p:grpSpPr>
          <p:sp>
            <p:nvSpPr>
              <p:cNvPr id="14" name="Rectangle 104"/>
              <p:cNvSpPr>
                <a:spLocks noChangeArrowheads="1"/>
              </p:cNvSpPr>
              <p:nvPr/>
            </p:nvSpPr>
            <p:spPr bwMode="auto">
              <a:xfrm>
                <a:off x="1632" y="4224"/>
                <a:ext cx="288" cy="288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5" name="AutoShape 105"/>
              <p:cNvSpPr>
                <a:spLocks noChangeArrowheads="1"/>
              </p:cNvSpPr>
              <p:nvPr/>
            </p:nvSpPr>
            <p:spPr bwMode="auto">
              <a:xfrm>
                <a:off x="1632" y="3936"/>
                <a:ext cx="288" cy="288"/>
              </a:xfrm>
              <a:prstGeom prst="triangle">
                <a:avLst>
                  <a:gd name="adj" fmla="val 50000"/>
                </a:avLst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aphicFrame>
          <p:nvGraphicFramePr>
            <p:cNvPr id="10" name="Object 106"/>
            <p:cNvGraphicFramePr>
              <a:graphicFrameLocks noChangeAspect="1"/>
            </p:cNvGraphicFramePr>
            <p:nvPr/>
          </p:nvGraphicFramePr>
          <p:xfrm>
            <a:off x="1934" y="4444"/>
            <a:ext cx="127" cy="24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095" name="Equation" r:id="rId5" imgW="241200" imgH="457200" progId="Equation.3">
                    <p:embed/>
                  </p:oleObj>
                </mc:Choice>
                <mc:Fallback>
                  <p:oleObj name="Equation" r:id="rId5" imgW="241200" imgH="457200" progId="Equation.3">
                    <p:embed/>
                    <p:pic>
                      <p:nvPicPr>
                        <p:cNvPr id="0" name="Picture 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934" y="4444"/>
                          <a:ext cx="127" cy="240"/>
                        </a:xfrm>
                        <a:prstGeom prst="rect">
                          <a:avLst/>
                        </a:prstGeom>
                        <a:solidFill>
                          <a:schemeClr val="bg1"/>
                        </a:solidFill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1" name="Object 107"/>
            <p:cNvGraphicFramePr>
              <a:graphicFrameLocks noChangeAspect="1"/>
            </p:cNvGraphicFramePr>
            <p:nvPr/>
          </p:nvGraphicFramePr>
          <p:xfrm>
            <a:off x="2411" y="4396"/>
            <a:ext cx="133" cy="24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096" name="Equation" r:id="rId7" imgW="253800" imgH="457200" progId="Equation.3">
                    <p:embed/>
                  </p:oleObj>
                </mc:Choice>
                <mc:Fallback>
                  <p:oleObj name="Equation" r:id="rId7" imgW="253800" imgH="457200" progId="Equation.3">
                    <p:embed/>
                    <p:pic>
                      <p:nvPicPr>
                        <p:cNvPr id="0" name="Picture 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411" y="4396"/>
                          <a:ext cx="133" cy="240"/>
                        </a:xfrm>
                        <a:prstGeom prst="rect">
                          <a:avLst/>
                        </a:prstGeom>
                        <a:solidFill>
                          <a:schemeClr val="bg1"/>
                        </a:solidFill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2" name="Object 108"/>
            <p:cNvGraphicFramePr>
              <a:graphicFrameLocks noChangeAspect="1"/>
            </p:cNvGraphicFramePr>
            <p:nvPr/>
          </p:nvGraphicFramePr>
          <p:xfrm>
            <a:off x="2939" y="4396"/>
            <a:ext cx="133" cy="24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097" name="Equation" r:id="rId9" imgW="253800" imgH="457200" progId="Equation.3">
                    <p:embed/>
                  </p:oleObj>
                </mc:Choice>
                <mc:Fallback>
                  <p:oleObj name="Equation" r:id="rId9" imgW="253800" imgH="457200" progId="Equation.3">
                    <p:embed/>
                    <p:pic>
                      <p:nvPicPr>
                        <p:cNvPr id="0" name="Picture 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939" y="4396"/>
                          <a:ext cx="133" cy="240"/>
                        </a:xfrm>
                        <a:prstGeom prst="rect">
                          <a:avLst/>
                        </a:prstGeom>
                        <a:solidFill>
                          <a:schemeClr val="bg1"/>
                        </a:solidFill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3" name="Object 109"/>
            <p:cNvGraphicFramePr>
              <a:graphicFrameLocks noChangeAspect="1"/>
            </p:cNvGraphicFramePr>
            <p:nvPr/>
          </p:nvGraphicFramePr>
          <p:xfrm>
            <a:off x="432" y="3772"/>
            <a:ext cx="469" cy="52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098" name="Equation" r:id="rId11" imgW="406080" imgH="457200" progId="Equation.3">
                    <p:embed/>
                  </p:oleObj>
                </mc:Choice>
                <mc:Fallback>
                  <p:oleObj name="Equation" r:id="rId11" imgW="406080" imgH="457200" progId="Equation.3">
                    <p:embed/>
                    <p:pic>
                      <p:nvPicPr>
                        <p:cNvPr id="0" name="Picture 6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2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32" y="3772"/>
                          <a:ext cx="469" cy="528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algn="just">
              <a:buNone/>
            </a:pPr>
            <a:r>
              <a:rPr lang="en-US" dirty="0"/>
              <a:t>	</a:t>
            </a:r>
            <a:r>
              <a:rPr lang="en-US" dirty="0" err="1"/>
              <a:t>sx</a:t>
            </a:r>
            <a:r>
              <a:rPr lang="en-US" dirty="0"/>
              <a:t> </a:t>
            </a:r>
            <a:r>
              <a:rPr lang="en-US" dirty="0" err="1"/>
              <a:t>adalah</a:t>
            </a:r>
            <a:r>
              <a:rPr lang="en-US" dirty="0"/>
              <a:t> </a:t>
            </a:r>
            <a:r>
              <a:rPr lang="en-US" dirty="0" err="1"/>
              <a:t>faktor</a:t>
            </a:r>
            <a:r>
              <a:rPr lang="en-US" dirty="0"/>
              <a:t> </a:t>
            </a:r>
            <a:r>
              <a:rPr lang="en-US" dirty="0" err="1"/>
              <a:t>penskalaan</a:t>
            </a:r>
            <a:r>
              <a:rPr lang="en-US" dirty="0"/>
              <a:t> </a:t>
            </a:r>
            <a:r>
              <a:rPr lang="en-US" dirty="0" err="1"/>
              <a:t>menurut</a:t>
            </a:r>
            <a:r>
              <a:rPr lang="en-US" dirty="0"/>
              <a:t> </a:t>
            </a:r>
            <a:r>
              <a:rPr lang="en-US" dirty="0" err="1"/>
              <a:t>sumbu</a:t>
            </a:r>
            <a:r>
              <a:rPr lang="en-US" dirty="0"/>
              <a:t> x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sy</a:t>
            </a:r>
            <a:r>
              <a:rPr lang="en-US" dirty="0"/>
              <a:t> </a:t>
            </a:r>
            <a:r>
              <a:rPr lang="en-US" dirty="0" err="1"/>
              <a:t>faktor</a:t>
            </a:r>
            <a:r>
              <a:rPr lang="en-US" dirty="0"/>
              <a:t> </a:t>
            </a:r>
            <a:r>
              <a:rPr lang="en-US" dirty="0" err="1"/>
              <a:t>penskalaan</a:t>
            </a:r>
            <a:r>
              <a:rPr lang="en-US" dirty="0"/>
              <a:t> </a:t>
            </a:r>
            <a:r>
              <a:rPr lang="en-US" dirty="0" err="1"/>
              <a:t>menurut</a:t>
            </a:r>
            <a:r>
              <a:rPr lang="en-US" dirty="0"/>
              <a:t> </a:t>
            </a:r>
            <a:r>
              <a:rPr lang="en-US" dirty="0" err="1"/>
              <a:t>sumbu</a:t>
            </a:r>
            <a:r>
              <a:rPr lang="en-US" dirty="0"/>
              <a:t> y. </a:t>
            </a:r>
            <a:r>
              <a:rPr lang="en-US" dirty="0" err="1"/>
              <a:t>Koordinat</a:t>
            </a:r>
            <a:r>
              <a:rPr lang="en-US" dirty="0"/>
              <a:t> </a:t>
            </a:r>
            <a:r>
              <a:rPr lang="en-US" dirty="0" err="1"/>
              <a:t>baru</a:t>
            </a:r>
            <a:r>
              <a:rPr lang="en-US" dirty="0"/>
              <a:t> </a:t>
            </a:r>
            <a:r>
              <a:rPr lang="en-US" dirty="0" err="1"/>
              <a:t>diperoleh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:</a:t>
            </a:r>
          </a:p>
          <a:p>
            <a:pPr algn="just">
              <a:buNone/>
            </a:pPr>
            <a:r>
              <a:rPr lang="en-US" dirty="0"/>
              <a:t>(</a:t>
            </a:r>
            <a:r>
              <a:rPr lang="en-US" dirty="0" err="1"/>
              <a:t>x,y</a:t>
            </a:r>
            <a:r>
              <a:rPr lang="en-US" dirty="0"/>
              <a:t>) = </a:t>
            </a:r>
            <a:r>
              <a:rPr lang="en-US" dirty="0" err="1"/>
              <a:t>titik</a:t>
            </a:r>
            <a:r>
              <a:rPr lang="en-US" dirty="0"/>
              <a:t> </a:t>
            </a:r>
            <a:r>
              <a:rPr lang="en-US" dirty="0" err="1"/>
              <a:t>asal</a:t>
            </a:r>
            <a:r>
              <a:rPr lang="en-US" dirty="0"/>
              <a:t> </a:t>
            </a:r>
            <a:r>
              <a:rPr lang="en-US" dirty="0" err="1"/>
              <a:t>sebelum</a:t>
            </a:r>
            <a:r>
              <a:rPr lang="en-US" dirty="0"/>
              <a:t> </a:t>
            </a:r>
            <a:r>
              <a:rPr lang="en-US" dirty="0" err="1"/>
              <a:t>diskala</a:t>
            </a:r>
            <a:endParaRPr lang="en-US" dirty="0"/>
          </a:p>
          <a:p>
            <a:pPr>
              <a:buNone/>
            </a:pPr>
            <a:r>
              <a:rPr lang="en-US" dirty="0"/>
              <a:t>		x’ = x . </a:t>
            </a:r>
            <a:r>
              <a:rPr lang="en-US" dirty="0" err="1"/>
              <a:t>sx</a:t>
            </a:r>
            <a:endParaRPr lang="en-US" dirty="0"/>
          </a:p>
          <a:p>
            <a:pPr>
              <a:buNone/>
            </a:pPr>
            <a:r>
              <a:rPr lang="en-US" dirty="0"/>
              <a:t>		y’= y . </a:t>
            </a:r>
            <a:r>
              <a:rPr lang="en-US" dirty="0" err="1"/>
              <a:t>sy</a:t>
            </a:r>
            <a:r>
              <a:rPr lang="en-US" dirty="0"/>
              <a:t>    </a:t>
            </a:r>
          </a:p>
          <a:p>
            <a:pPr>
              <a:buNone/>
            </a:pPr>
            <a:r>
              <a:rPr lang="en-US" dirty="0"/>
              <a:t>(</a:t>
            </a:r>
            <a:r>
              <a:rPr lang="en-US" dirty="0" err="1"/>
              <a:t>x’,y</a:t>
            </a:r>
            <a:r>
              <a:rPr lang="en-US" dirty="0"/>
              <a:t>’) = </a:t>
            </a:r>
            <a:r>
              <a:rPr lang="en-US" dirty="0" err="1"/>
              <a:t>titik</a:t>
            </a:r>
            <a:r>
              <a:rPr lang="en-US" dirty="0"/>
              <a:t> </a:t>
            </a:r>
            <a:r>
              <a:rPr lang="en-US" dirty="0" err="1"/>
              <a:t>setelah</a:t>
            </a:r>
            <a:r>
              <a:rPr lang="en-US" dirty="0"/>
              <a:t> </a:t>
            </a:r>
            <a:r>
              <a:rPr lang="en-US" dirty="0" err="1"/>
              <a:t>diskala</a:t>
            </a:r>
            <a:endParaRPr lang="en-US" dirty="0"/>
          </a:p>
          <a:p>
            <a:pPr>
              <a:buNone/>
            </a:pPr>
            <a:endParaRPr lang="en-US" dirty="0"/>
          </a:p>
          <a:p>
            <a:pPr algn="just">
              <a:buNone/>
            </a:pPr>
            <a:r>
              <a:rPr lang="en-US" dirty="0"/>
              <a:t>	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Contoh</a:t>
            </a:r>
            <a:r>
              <a:rPr lang="en-US" dirty="0"/>
              <a:t>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en-US" dirty="0"/>
              <a:t>	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menggambarkan</a:t>
            </a:r>
            <a:r>
              <a:rPr lang="en-US" dirty="0"/>
              <a:t> </a:t>
            </a:r>
            <a:r>
              <a:rPr lang="en-US" dirty="0" err="1"/>
              <a:t>skala</a:t>
            </a:r>
            <a:r>
              <a:rPr lang="en-US" dirty="0"/>
              <a:t> </a:t>
            </a:r>
            <a:r>
              <a:rPr lang="en-US" dirty="0" err="1"/>
              <a:t>suatu</a:t>
            </a:r>
            <a:r>
              <a:rPr lang="en-US" dirty="0"/>
              <a:t> </a:t>
            </a:r>
            <a:r>
              <a:rPr lang="en-US" dirty="0" err="1"/>
              <a:t>objek</a:t>
            </a:r>
            <a:r>
              <a:rPr lang="en-US" dirty="0"/>
              <a:t> </a:t>
            </a:r>
            <a:r>
              <a:rPr lang="en-US" dirty="0" err="1"/>
              <a:t>berupa</a:t>
            </a:r>
            <a:r>
              <a:rPr lang="en-US" dirty="0"/>
              <a:t> </a:t>
            </a:r>
            <a:r>
              <a:rPr lang="en-US" dirty="0" err="1"/>
              <a:t>segitiga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koordinat</a:t>
            </a:r>
            <a:r>
              <a:rPr lang="en-US" dirty="0"/>
              <a:t> A(10,10) ,B(30,10) </a:t>
            </a:r>
            <a:r>
              <a:rPr lang="en-US" dirty="0" err="1"/>
              <a:t>dan</a:t>
            </a:r>
            <a:r>
              <a:rPr lang="en-US" dirty="0"/>
              <a:t> C(10,30) </a:t>
            </a:r>
            <a:r>
              <a:rPr lang="en-US" dirty="0" err="1"/>
              <a:t>dengan</a:t>
            </a:r>
            <a:r>
              <a:rPr lang="en-US" dirty="0"/>
              <a:t> (</a:t>
            </a:r>
            <a:r>
              <a:rPr lang="en-US" dirty="0" err="1"/>
              <a:t>sx,sy</a:t>
            </a:r>
            <a:r>
              <a:rPr lang="en-US" dirty="0"/>
              <a:t>) (3,2), </a:t>
            </a:r>
            <a:r>
              <a:rPr lang="en-US" dirty="0" err="1"/>
              <a:t>tentukan</a:t>
            </a:r>
            <a:r>
              <a:rPr lang="en-US" dirty="0"/>
              <a:t> </a:t>
            </a:r>
            <a:r>
              <a:rPr lang="en-US" dirty="0" err="1"/>
              <a:t>koordinat</a:t>
            </a:r>
            <a:r>
              <a:rPr lang="en-US" dirty="0"/>
              <a:t> yang </a:t>
            </a:r>
            <a:r>
              <a:rPr lang="en-US" dirty="0" err="1"/>
              <a:t>baru</a:t>
            </a:r>
            <a:r>
              <a:rPr lang="en-US" dirty="0"/>
              <a:t> :</a:t>
            </a:r>
          </a:p>
          <a:p>
            <a:pPr>
              <a:buNone/>
            </a:pPr>
            <a:r>
              <a:rPr lang="en-US" dirty="0"/>
              <a:t>A :    	x’=10*3=30</a:t>
            </a:r>
          </a:p>
          <a:p>
            <a:pPr>
              <a:buNone/>
            </a:pPr>
            <a:r>
              <a:rPr lang="en-US" dirty="0"/>
              <a:t>		y’=10*2=20</a:t>
            </a:r>
          </a:p>
          <a:p>
            <a:pPr>
              <a:buNone/>
            </a:pPr>
            <a:r>
              <a:rPr lang="en-US" dirty="0"/>
              <a:t>			A’=(30,20)</a:t>
            </a:r>
          </a:p>
          <a:p>
            <a:pPr>
              <a:buNone/>
            </a:pPr>
            <a:r>
              <a:rPr lang="en-US" dirty="0"/>
              <a:t>B :    	x’=30*3=90</a:t>
            </a:r>
          </a:p>
          <a:p>
            <a:pPr>
              <a:buNone/>
            </a:pPr>
            <a:r>
              <a:rPr lang="en-US" dirty="0"/>
              <a:t>		y’=10*2=20</a:t>
            </a:r>
          </a:p>
          <a:p>
            <a:pPr>
              <a:buNone/>
            </a:pPr>
            <a:r>
              <a:rPr lang="en-US" dirty="0"/>
              <a:t>			B’=(90,20)</a:t>
            </a:r>
          </a:p>
          <a:p>
            <a:pPr>
              <a:buNone/>
            </a:pPr>
            <a:r>
              <a:rPr lang="en-US" dirty="0"/>
              <a:t>C :    	x’=10*3=30</a:t>
            </a:r>
          </a:p>
          <a:p>
            <a:pPr>
              <a:buNone/>
            </a:pPr>
            <a:r>
              <a:rPr lang="en-US" dirty="0"/>
              <a:t>		y’=30*2=60</a:t>
            </a:r>
          </a:p>
          <a:p>
            <a:pPr>
              <a:buNone/>
            </a:pPr>
            <a:r>
              <a:rPr lang="en-US" dirty="0"/>
              <a:t>			C’=(30,60)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Latihan</a:t>
            </a:r>
            <a:r>
              <a:rPr lang="en-US" dirty="0"/>
              <a:t>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buNone/>
            </a:pPr>
            <a:r>
              <a:rPr lang="en-US" dirty="0"/>
              <a:t>	</a:t>
            </a:r>
          </a:p>
          <a:p>
            <a:pPr>
              <a:buNone/>
            </a:pPr>
            <a:r>
              <a:rPr lang="en-US" dirty="0"/>
              <a:t>	</a:t>
            </a:r>
            <a:r>
              <a:rPr lang="en-US" dirty="0" err="1"/>
              <a:t>Diketahui</a:t>
            </a:r>
            <a:r>
              <a:rPr lang="en-US" dirty="0"/>
              <a:t> </a:t>
            </a:r>
            <a:r>
              <a:rPr lang="en-US" dirty="0" err="1"/>
              <a:t>sebuah</a:t>
            </a:r>
            <a:r>
              <a:rPr lang="en-US" dirty="0"/>
              <a:t> </a:t>
            </a:r>
            <a:r>
              <a:rPr lang="en-US" dirty="0" err="1"/>
              <a:t>bidang</a:t>
            </a:r>
            <a:r>
              <a:rPr lang="en-US" dirty="0"/>
              <a:t> </a:t>
            </a:r>
            <a:r>
              <a:rPr lang="en-US" dirty="0" err="1"/>
              <a:t>segiempat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koordinat</a:t>
            </a:r>
            <a:r>
              <a:rPr lang="en-US" dirty="0"/>
              <a:t> A(3,1), B(10,1), C(3,5) </a:t>
            </a:r>
            <a:r>
              <a:rPr lang="en-US" dirty="0" err="1"/>
              <a:t>dan</a:t>
            </a:r>
            <a:r>
              <a:rPr lang="en-US" dirty="0"/>
              <a:t> D(10,5). </a:t>
            </a:r>
            <a:r>
              <a:rPr lang="en-US" dirty="0" err="1"/>
              <a:t>Tentukan</a:t>
            </a:r>
            <a:r>
              <a:rPr lang="en-US" dirty="0"/>
              <a:t> </a:t>
            </a:r>
            <a:r>
              <a:rPr lang="en-US" dirty="0" err="1"/>
              <a:t>koordinat</a:t>
            </a:r>
            <a:r>
              <a:rPr lang="en-US" dirty="0"/>
              <a:t> </a:t>
            </a:r>
            <a:r>
              <a:rPr lang="en-US" dirty="0" err="1"/>
              <a:t>baru</a:t>
            </a:r>
            <a:r>
              <a:rPr lang="en-US" dirty="0"/>
              <a:t> </a:t>
            </a:r>
            <a:r>
              <a:rPr lang="en-US" dirty="0" err="1"/>
              <a:t>dari</a:t>
            </a:r>
            <a:r>
              <a:rPr lang="en-US" dirty="0"/>
              <a:t> </a:t>
            </a:r>
            <a:r>
              <a:rPr lang="en-US" dirty="0" err="1"/>
              <a:t>bidang</a:t>
            </a:r>
            <a:r>
              <a:rPr lang="en-US" dirty="0"/>
              <a:t> </a:t>
            </a:r>
            <a:r>
              <a:rPr lang="en-US" dirty="0" err="1"/>
              <a:t>tersebut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melakukan</a:t>
            </a:r>
            <a:r>
              <a:rPr lang="en-US" dirty="0"/>
              <a:t> </a:t>
            </a:r>
            <a:r>
              <a:rPr lang="en-US" dirty="0" err="1"/>
              <a:t>penskalaan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faktor</a:t>
            </a:r>
            <a:r>
              <a:rPr lang="en-US" dirty="0"/>
              <a:t> </a:t>
            </a:r>
            <a:r>
              <a:rPr lang="en-US" dirty="0" err="1"/>
              <a:t>skala</a:t>
            </a:r>
            <a:r>
              <a:rPr lang="en-US" dirty="0"/>
              <a:t> (3,2)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err="1"/>
              <a:t>Putaran</a:t>
            </a:r>
            <a:r>
              <a:rPr lang="en-US" dirty="0"/>
              <a:t> </a:t>
            </a:r>
            <a:r>
              <a:rPr lang="en-US" dirty="0" err="1"/>
              <a:t>adalah</a:t>
            </a:r>
            <a:r>
              <a:rPr lang="en-US" dirty="0"/>
              <a:t> </a:t>
            </a:r>
            <a:r>
              <a:rPr lang="en-US" dirty="0" err="1"/>
              <a:t>suatu</a:t>
            </a:r>
            <a:r>
              <a:rPr lang="en-US" dirty="0"/>
              <a:t> </a:t>
            </a:r>
            <a:r>
              <a:rPr lang="en-US" dirty="0" err="1"/>
              <a:t>operasi</a:t>
            </a:r>
            <a:r>
              <a:rPr lang="en-US" dirty="0"/>
              <a:t> yang </a:t>
            </a:r>
            <a:r>
              <a:rPr lang="en-US" dirty="0" err="1"/>
              <a:t>menyebabkan</a:t>
            </a:r>
            <a:r>
              <a:rPr lang="en-US" dirty="0"/>
              <a:t> </a:t>
            </a:r>
            <a:r>
              <a:rPr lang="en-US" dirty="0" err="1"/>
              <a:t>objek</a:t>
            </a:r>
            <a:r>
              <a:rPr lang="en-US" dirty="0"/>
              <a:t> </a:t>
            </a:r>
            <a:r>
              <a:rPr lang="en-US" dirty="0" err="1"/>
              <a:t>bergerak</a:t>
            </a:r>
            <a:r>
              <a:rPr lang="en-US" dirty="0"/>
              <a:t> </a:t>
            </a:r>
            <a:r>
              <a:rPr lang="en-US" dirty="0" err="1"/>
              <a:t>berputar</a:t>
            </a:r>
            <a:r>
              <a:rPr lang="en-US" dirty="0"/>
              <a:t> </a:t>
            </a:r>
            <a:r>
              <a:rPr lang="en-US" dirty="0" err="1"/>
              <a:t>pada</a:t>
            </a:r>
            <a:r>
              <a:rPr lang="en-US" dirty="0"/>
              <a:t> </a:t>
            </a:r>
            <a:r>
              <a:rPr lang="en-US" dirty="0" err="1"/>
              <a:t>titik</a:t>
            </a:r>
            <a:r>
              <a:rPr lang="en-US" dirty="0"/>
              <a:t> </a:t>
            </a:r>
            <a:r>
              <a:rPr lang="en-US" dirty="0" err="1"/>
              <a:t>pusat</a:t>
            </a:r>
            <a:r>
              <a:rPr lang="en-US" dirty="0"/>
              <a:t> </a:t>
            </a:r>
            <a:r>
              <a:rPr lang="en-US" dirty="0" err="1"/>
              <a:t>atau</a:t>
            </a:r>
            <a:r>
              <a:rPr lang="en-US" dirty="0"/>
              <a:t> </a:t>
            </a:r>
            <a:r>
              <a:rPr lang="en-US" dirty="0" err="1"/>
              <a:t>pada</a:t>
            </a:r>
            <a:r>
              <a:rPr lang="en-US" dirty="0"/>
              <a:t> </a:t>
            </a:r>
            <a:r>
              <a:rPr lang="en-US" dirty="0" err="1"/>
              <a:t>sumbu</a:t>
            </a:r>
            <a:r>
              <a:rPr lang="en-US" dirty="0"/>
              <a:t> </a:t>
            </a:r>
            <a:r>
              <a:rPr lang="en-US" dirty="0" err="1"/>
              <a:t>putar</a:t>
            </a:r>
            <a:r>
              <a:rPr lang="en-US" dirty="0"/>
              <a:t> yang </a:t>
            </a:r>
            <a:r>
              <a:rPr lang="en-US" dirty="0" err="1"/>
              <a:t>dipilih</a:t>
            </a:r>
            <a:r>
              <a:rPr lang="en-US" dirty="0"/>
              <a:t> </a:t>
            </a:r>
            <a:r>
              <a:rPr lang="en-US" dirty="0" err="1"/>
              <a:t>berdasarkan</a:t>
            </a:r>
            <a:r>
              <a:rPr lang="en-US" dirty="0"/>
              <a:t> </a:t>
            </a:r>
            <a:r>
              <a:rPr lang="en-US" dirty="0" err="1"/>
              <a:t>sudut</a:t>
            </a:r>
            <a:r>
              <a:rPr lang="en-US" dirty="0"/>
              <a:t> </a:t>
            </a:r>
            <a:r>
              <a:rPr lang="en-US" dirty="0" err="1"/>
              <a:t>putaran</a:t>
            </a:r>
            <a:r>
              <a:rPr lang="en-US" dirty="0"/>
              <a:t> </a:t>
            </a:r>
            <a:r>
              <a:rPr lang="en-US" dirty="0" err="1"/>
              <a:t>tertentu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P</a:t>
            </a:r>
            <a:r>
              <a:t>erputaran (rotasi )</a:t>
            </a:r>
            <a:endParaRPr lang="en-US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buNone/>
            </a:pPr>
            <a:endParaRPr lang="en-US" dirty="0"/>
          </a:p>
        </p:txBody>
      </p:sp>
      <p:grpSp>
        <p:nvGrpSpPr>
          <p:cNvPr id="4" name="Group 110"/>
          <p:cNvGrpSpPr>
            <a:grpSpLocks/>
          </p:cNvGrpSpPr>
          <p:nvPr/>
        </p:nvGrpSpPr>
        <p:grpSpPr bwMode="auto">
          <a:xfrm>
            <a:off x="2819400" y="2743200"/>
            <a:ext cx="4114800" cy="2560638"/>
            <a:chOff x="576" y="3436"/>
            <a:chExt cx="2592" cy="1602"/>
          </a:xfrm>
        </p:grpSpPr>
        <p:graphicFrame>
          <p:nvGraphicFramePr>
            <p:cNvPr id="5" name="Object 111"/>
            <p:cNvGraphicFramePr>
              <a:graphicFrameLocks noChangeAspect="1"/>
            </p:cNvGraphicFramePr>
            <p:nvPr/>
          </p:nvGraphicFramePr>
          <p:xfrm>
            <a:off x="1872" y="3696"/>
            <a:ext cx="256" cy="24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7178" name="Equation" r:id="rId3" imgW="406080" imgH="393480" progId="Equation.3">
                    <p:embed/>
                  </p:oleObj>
                </mc:Choice>
                <mc:Fallback>
                  <p:oleObj name="Equation" r:id="rId3" imgW="406080" imgH="393480" progId="Equation.3">
                    <p:embed/>
                    <p:pic>
                      <p:nvPicPr>
                        <p:cNvPr id="0" name="Picture 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872" y="3696"/>
                          <a:ext cx="256" cy="248"/>
                        </a:xfrm>
                        <a:prstGeom prst="rect">
                          <a:avLst/>
                        </a:prstGeom>
                        <a:solidFill>
                          <a:schemeClr val="bg1"/>
                        </a:solidFill>
                      </p:spPr>
                    </p:pic>
                  </p:oleObj>
                </mc:Fallback>
              </mc:AlternateContent>
            </a:graphicData>
          </a:graphic>
        </p:graphicFrame>
        <p:grpSp>
          <p:nvGrpSpPr>
            <p:cNvPr id="6" name="Group 112"/>
            <p:cNvGrpSpPr>
              <a:grpSpLocks/>
            </p:cNvGrpSpPr>
            <p:nvPr/>
          </p:nvGrpSpPr>
          <p:grpSpPr bwMode="auto">
            <a:xfrm>
              <a:off x="576" y="3436"/>
              <a:ext cx="2592" cy="1602"/>
              <a:chOff x="960" y="3216"/>
              <a:chExt cx="2592" cy="1602"/>
            </a:xfrm>
          </p:grpSpPr>
          <p:sp>
            <p:nvSpPr>
              <p:cNvPr id="18" name="Text Box 113"/>
              <p:cNvSpPr txBox="1">
                <a:spLocks noChangeArrowheads="1"/>
              </p:cNvSpPr>
              <p:nvPr/>
            </p:nvSpPr>
            <p:spPr bwMode="gray">
              <a:xfrm>
                <a:off x="960" y="3216"/>
                <a:ext cx="192" cy="211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r>
                  <a:rPr lang="en-US" sz="1600" dirty="0">
                    <a:latin typeface="Times New Roman" pitchFamily="18" charset="0"/>
                  </a:rPr>
                  <a:t>Y</a:t>
                </a:r>
              </a:p>
            </p:txBody>
          </p:sp>
          <p:sp>
            <p:nvSpPr>
              <p:cNvPr id="19" name="Text Box 114"/>
              <p:cNvSpPr txBox="1">
                <a:spLocks noChangeArrowheads="1"/>
              </p:cNvSpPr>
              <p:nvPr/>
            </p:nvSpPr>
            <p:spPr bwMode="gray">
              <a:xfrm>
                <a:off x="3360" y="4608"/>
                <a:ext cx="192" cy="210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r>
                  <a:rPr lang="en-US" sz="1600">
                    <a:latin typeface="Times New Roman" pitchFamily="18" charset="0"/>
                  </a:rPr>
                  <a:t>X</a:t>
                </a:r>
              </a:p>
            </p:txBody>
          </p:sp>
          <p:grpSp>
            <p:nvGrpSpPr>
              <p:cNvPr id="20" name="Group 115"/>
              <p:cNvGrpSpPr>
                <a:grpSpLocks/>
              </p:cNvGrpSpPr>
              <p:nvPr/>
            </p:nvGrpSpPr>
            <p:grpSpPr bwMode="auto">
              <a:xfrm>
                <a:off x="1104" y="3264"/>
                <a:ext cx="2304" cy="1496"/>
                <a:chOff x="768" y="2784"/>
                <a:chExt cx="2304" cy="1496"/>
              </a:xfrm>
            </p:grpSpPr>
            <p:grpSp>
              <p:nvGrpSpPr>
                <p:cNvPr id="21" name="Group 116"/>
                <p:cNvGrpSpPr>
                  <a:grpSpLocks/>
                </p:cNvGrpSpPr>
                <p:nvPr/>
              </p:nvGrpSpPr>
              <p:grpSpPr bwMode="auto">
                <a:xfrm>
                  <a:off x="912" y="2784"/>
                  <a:ext cx="2160" cy="1344"/>
                  <a:chOff x="768" y="2832"/>
                  <a:chExt cx="2160" cy="1344"/>
                </a:xfrm>
              </p:grpSpPr>
              <p:sp>
                <p:nvSpPr>
                  <p:cNvPr id="39" name="Line 117"/>
                  <p:cNvSpPr>
                    <a:spLocks noChangeShapeType="1"/>
                  </p:cNvSpPr>
                  <p:nvPr/>
                </p:nvSpPr>
                <p:spPr bwMode="gray">
                  <a:xfrm flipV="1">
                    <a:off x="816" y="2832"/>
                    <a:ext cx="0" cy="1248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 type="triangle" w="med" len="med"/>
                  </a:ln>
                  <a:effectLst/>
                </p:spPr>
                <p:txBody>
                  <a:bodyPr wrap="none"/>
                  <a:lstStyle/>
                  <a:p>
                    <a:endParaRPr lang="en-US"/>
                  </a:p>
                </p:txBody>
              </p:sp>
              <p:sp>
                <p:nvSpPr>
                  <p:cNvPr id="40" name="Line 118"/>
                  <p:cNvSpPr>
                    <a:spLocks noChangeShapeType="1"/>
                  </p:cNvSpPr>
                  <p:nvPr/>
                </p:nvSpPr>
                <p:spPr bwMode="gray">
                  <a:xfrm>
                    <a:off x="864" y="4128"/>
                    <a:ext cx="2064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 type="triangle" w="med" len="med"/>
                  </a:ln>
                  <a:effectLst/>
                </p:spPr>
                <p:txBody>
                  <a:bodyPr wrap="none"/>
                  <a:lstStyle/>
                  <a:p>
                    <a:endParaRPr lang="en-US"/>
                  </a:p>
                </p:txBody>
              </p:sp>
              <p:sp>
                <p:nvSpPr>
                  <p:cNvPr id="41" name="Line 119"/>
                  <p:cNvSpPr>
                    <a:spLocks noChangeShapeType="1"/>
                  </p:cNvSpPr>
                  <p:nvPr/>
                </p:nvSpPr>
                <p:spPr bwMode="gray">
                  <a:xfrm>
                    <a:off x="1008" y="4080"/>
                    <a:ext cx="0" cy="96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/>
                  <a:lstStyle/>
                  <a:p>
                    <a:endParaRPr lang="en-US"/>
                  </a:p>
                </p:txBody>
              </p:sp>
              <p:sp>
                <p:nvSpPr>
                  <p:cNvPr id="42" name="Line 120"/>
                  <p:cNvSpPr>
                    <a:spLocks noChangeShapeType="1"/>
                  </p:cNvSpPr>
                  <p:nvPr/>
                </p:nvSpPr>
                <p:spPr bwMode="gray">
                  <a:xfrm>
                    <a:off x="1200" y="4080"/>
                    <a:ext cx="0" cy="96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/>
                  <a:lstStyle/>
                  <a:p>
                    <a:endParaRPr lang="en-US"/>
                  </a:p>
                </p:txBody>
              </p:sp>
              <p:sp>
                <p:nvSpPr>
                  <p:cNvPr id="43" name="Line 121"/>
                  <p:cNvSpPr>
                    <a:spLocks noChangeShapeType="1"/>
                  </p:cNvSpPr>
                  <p:nvPr/>
                </p:nvSpPr>
                <p:spPr bwMode="gray">
                  <a:xfrm>
                    <a:off x="1584" y="4080"/>
                    <a:ext cx="0" cy="96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/>
                  <a:lstStyle/>
                  <a:p>
                    <a:endParaRPr lang="en-US"/>
                  </a:p>
                </p:txBody>
              </p:sp>
              <p:sp>
                <p:nvSpPr>
                  <p:cNvPr id="44" name="Line 122"/>
                  <p:cNvSpPr>
                    <a:spLocks noChangeShapeType="1"/>
                  </p:cNvSpPr>
                  <p:nvPr/>
                </p:nvSpPr>
                <p:spPr bwMode="gray">
                  <a:xfrm>
                    <a:off x="1392" y="4080"/>
                    <a:ext cx="0" cy="96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/>
                  <a:lstStyle/>
                  <a:p>
                    <a:endParaRPr lang="en-US"/>
                  </a:p>
                </p:txBody>
              </p:sp>
              <p:sp>
                <p:nvSpPr>
                  <p:cNvPr id="45" name="Line 123"/>
                  <p:cNvSpPr>
                    <a:spLocks noChangeShapeType="1"/>
                  </p:cNvSpPr>
                  <p:nvPr/>
                </p:nvSpPr>
                <p:spPr bwMode="gray">
                  <a:xfrm>
                    <a:off x="1776" y="4080"/>
                    <a:ext cx="0" cy="96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/>
                  <a:lstStyle/>
                  <a:p>
                    <a:endParaRPr lang="en-US"/>
                  </a:p>
                </p:txBody>
              </p:sp>
              <p:sp>
                <p:nvSpPr>
                  <p:cNvPr id="46" name="Line 124"/>
                  <p:cNvSpPr>
                    <a:spLocks noChangeShapeType="1"/>
                  </p:cNvSpPr>
                  <p:nvPr/>
                </p:nvSpPr>
                <p:spPr bwMode="gray">
                  <a:xfrm>
                    <a:off x="1968" y="4080"/>
                    <a:ext cx="0" cy="96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/>
                  <a:lstStyle/>
                  <a:p>
                    <a:endParaRPr lang="en-US"/>
                  </a:p>
                </p:txBody>
              </p:sp>
              <p:sp>
                <p:nvSpPr>
                  <p:cNvPr id="47" name="Line 125"/>
                  <p:cNvSpPr>
                    <a:spLocks noChangeShapeType="1"/>
                  </p:cNvSpPr>
                  <p:nvPr/>
                </p:nvSpPr>
                <p:spPr bwMode="gray">
                  <a:xfrm>
                    <a:off x="2160" y="4080"/>
                    <a:ext cx="0" cy="96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/>
                  <a:lstStyle/>
                  <a:p>
                    <a:endParaRPr lang="en-US"/>
                  </a:p>
                </p:txBody>
              </p:sp>
              <p:sp>
                <p:nvSpPr>
                  <p:cNvPr id="48" name="Line 126"/>
                  <p:cNvSpPr>
                    <a:spLocks noChangeShapeType="1"/>
                  </p:cNvSpPr>
                  <p:nvPr/>
                </p:nvSpPr>
                <p:spPr bwMode="gray">
                  <a:xfrm>
                    <a:off x="2352" y="4080"/>
                    <a:ext cx="0" cy="96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/>
                  <a:lstStyle/>
                  <a:p>
                    <a:endParaRPr lang="en-US"/>
                  </a:p>
                </p:txBody>
              </p:sp>
              <p:sp>
                <p:nvSpPr>
                  <p:cNvPr id="49" name="Line 127"/>
                  <p:cNvSpPr>
                    <a:spLocks noChangeShapeType="1"/>
                  </p:cNvSpPr>
                  <p:nvPr/>
                </p:nvSpPr>
                <p:spPr bwMode="gray">
                  <a:xfrm>
                    <a:off x="2544" y="4080"/>
                    <a:ext cx="0" cy="96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/>
                  <a:lstStyle/>
                  <a:p>
                    <a:endParaRPr lang="en-US"/>
                  </a:p>
                </p:txBody>
              </p:sp>
              <p:sp>
                <p:nvSpPr>
                  <p:cNvPr id="50" name="Line 128"/>
                  <p:cNvSpPr>
                    <a:spLocks noChangeShapeType="1"/>
                  </p:cNvSpPr>
                  <p:nvPr/>
                </p:nvSpPr>
                <p:spPr bwMode="gray">
                  <a:xfrm>
                    <a:off x="2736" y="4080"/>
                    <a:ext cx="0" cy="96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/>
                  <a:lstStyle/>
                  <a:p>
                    <a:endParaRPr lang="en-US"/>
                  </a:p>
                </p:txBody>
              </p:sp>
              <p:sp>
                <p:nvSpPr>
                  <p:cNvPr id="51" name="Line 129"/>
                  <p:cNvSpPr>
                    <a:spLocks noChangeShapeType="1"/>
                  </p:cNvSpPr>
                  <p:nvPr/>
                </p:nvSpPr>
                <p:spPr bwMode="gray">
                  <a:xfrm>
                    <a:off x="768" y="3936"/>
                    <a:ext cx="96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/>
                  <a:lstStyle/>
                  <a:p>
                    <a:endParaRPr lang="en-US"/>
                  </a:p>
                </p:txBody>
              </p:sp>
              <p:sp>
                <p:nvSpPr>
                  <p:cNvPr id="52" name="Line 130"/>
                  <p:cNvSpPr>
                    <a:spLocks noChangeShapeType="1"/>
                  </p:cNvSpPr>
                  <p:nvPr/>
                </p:nvSpPr>
                <p:spPr bwMode="gray">
                  <a:xfrm>
                    <a:off x="768" y="3744"/>
                    <a:ext cx="96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/>
                  <a:lstStyle/>
                  <a:p>
                    <a:endParaRPr lang="en-US"/>
                  </a:p>
                </p:txBody>
              </p:sp>
              <p:sp>
                <p:nvSpPr>
                  <p:cNvPr id="53" name="Line 131"/>
                  <p:cNvSpPr>
                    <a:spLocks noChangeShapeType="1"/>
                  </p:cNvSpPr>
                  <p:nvPr/>
                </p:nvSpPr>
                <p:spPr bwMode="gray">
                  <a:xfrm>
                    <a:off x="768" y="3552"/>
                    <a:ext cx="96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/>
                  <a:lstStyle/>
                  <a:p>
                    <a:endParaRPr lang="en-US"/>
                  </a:p>
                </p:txBody>
              </p:sp>
              <p:sp>
                <p:nvSpPr>
                  <p:cNvPr id="54" name="Line 132"/>
                  <p:cNvSpPr>
                    <a:spLocks noChangeShapeType="1"/>
                  </p:cNvSpPr>
                  <p:nvPr/>
                </p:nvSpPr>
                <p:spPr bwMode="gray">
                  <a:xfrm>
                    <a:off x="768" y="3360"/>
                    <a:ext cx="96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/>
                  <a:lstStyle/>
                  <a:p>
                    <a:endParaRPr lang="en-US"/>
                  </a:p>
                </p:txBody>
              </p:sp>
              <p:sp>
                <p:nvSpPr>
                  <p:cNvPr id="55" name="Line 133"/>
                  <p:cNvSpPr>
                    <a:spLocks noChangeShapeType="1"/>
                  </p:cNvSpPr>
                  <p:nvPr/>
                </p:nvSpPr>
                <p:spPr bwMode="gray">
                  <a:xfrm>
                    <a:off x="768" y="3168"/>
                    <a:ext cx="96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/>
                  <a:lstStyle/>
                  <a:p>
                    <a:endParaRPr lang="en-US"/>
                  </a:p>
                </p:txBody>
              </p:sp>
              <p:sp>
                <p:nvSpPr>
                  <p:cNvPr id="56" name="Line 134"/>
                  <p:cNvSpPr>
                    <a:spLocks noChangeShapeType="1"/>
                  </p:cNvSpPr>
                  <p:nvPr/>
                </p:nvSpPr>
                <p:spPr bwMode="gray">
                  <a:xfrm>
                    <a:off x="768" y="2976"/>
                    <a:ext cx="96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/>
                  <a:lstStyle/>
                  <a:p>
                    <a:endParaRPr lang="en-US"/>
                  </a:p>
                </p:txBody>
              </p:sp>
            </p:grpSp>
            <p:sp>
              <p:nvSpPr>
                <p:cNvPr id="22" name="Text Box 135"/>
                <p:cNvSpPr txBox="1">
                  <a:spLocks noChangeArrowheads="1"/>
                </p:cNvSpPr>
                <p:nvPr/>
              </p:nvSpPr>
              <p:spPr bwMode="gray">
                <a:xfrm>
                  <a:off x="864" y="4031"/>
                  <a:ext cx="176" cy="15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>
                  <a:spAutoFit/>
                </a:bodyPr>
                <a:lstStyle/>
                <a:p>
                  <a:r>
                    <a:rPr lang="en-US" sz="1000">
                      <a:latin typeface="Times New Roman" pitchFamily="18" charset="0"/>
                    </a:rPr>
                    <a:t> 0</a:t>
                  </a:r>
                </a:p>
              </p:txBody>
            </p:sp>
            <p:sp>
              <p:nvSpPr>
                <p:cNvPr id="23" name="Text Box 136"/>
                <p:cNvSpPr txBox="1">
                  <a:spLocks noChangeArrowheads="1"/>
                </p:cNvSpPr>
                <p:nvPr/>
              </p:nvSpPr>
              <p:spPr bwMode="gray">
                <a:xfrm>
                  <a:off x="1056" y="4127"/>
                  <a:ext cx="176" cy="15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>
                  <a:spAutoFit/>
                </a:bodyPr>
                <a:lstStyle/>
                <a:p>
                  <a:r>
                    <a:rPr lang="en-US" sz="1000">
                      <a:latin typeface="Times New Roman" pitchFamily="18" charset="0"/>
                    </a:rPr>
                    <a:t> 1</a:t>
                  </a:r>
                </a:p>
              </p:txBody>
            </p:sp>
            <p:sp>
              <p:nvSpPr>
                <p:cNvPr id="24" name="Text Box 137"/>
                <p:cNvSpPr txBox="1">
                  <a:spLocks noChangeArrowheads="1"/>
                </p:cNvSpPr>
                <p:nvPr/>
              </p:nvSpPr>
              <p:spPr bwMode="gray">
                <a:xfrm>
                  <a:off x="768" y="3791"/>
                  <a:ext cx="176" cy="15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>
                  <a:spAutoFit/>
                </a:bodyPr>
                <a:lstStyle/>
                <a:p>
                  <a:r>
                    <a:rPr lang="en-US" sz="1000">
                      <a:latin typeface="Times New Roman" pitchFamily="18" charset="0"/>
                    </a:rPr>
                    <a:t> 1</a:t>
                  </a:r>
                </a:p>
              </p:txBody>
            </p:sp>
            <p:sp>
              <p:nvSpPr>
                <p:cNvPr id="25" name="Text Box 138"/>
                <p:cNvSpPr txBox="1">
                  <a:spLocks noChangeArrowheads="1"/>
                </p:cNvSpPr>
                <p:nvPr/>
              </p:nvSpPr>
              <p:spPr bwMode="gray">
                <a:xfrm>
                  <a:off x="1248" y="4127"/>
                  <a:ext cx="176" cy="15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>
                  <a:spAutoFit/>
                </a:bodyPr>
                <a:lstStyle/>
                <a:p>
                  <a:r>
                    <a:rPr lang="en-US" sz="1000">
                      <a:latin typeface="Times New Roman" pitchFamily="18" charset="0"/>
                    </a:rPr>
                    <a:t> 2</a:t>
                  </a:r>
                </a:p>
              </p:txBody>
            </p:sp>
            <p:sp>
              <p:nvSpPr>
                <p:cNvPr id="26" name="Text Box 139"/>
                <p:cNvSpPr txBox="1">
                  <a:spLocks noChangeArrowheads="1"/>
                </p:cNvSpPr>
                <p:nvPr/>
              </p:nvSpPr>
              <p:spPr bwMode="gray">
                <a:xfrm>
                  <a:off x="768" y="3599"/>
                  <a:ext cx="176" cy="15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>
                  <a:spAutoFit/>
                </a:bodyPr>
                <a:lstStyle/>
                <a:p>
                  <a:r>
                    <a:rPr lang="en-US" sz="1000">
                      <a:latin typeface="Times New Roman" pitchFamily="18" charset="0"/>
                    </a:rPr>
                    <a:t> 2</a:t>
                  </a:r>
                </a:p>
              </p:txBody>
            </p:sp>
            <p:sp>
              <p:nvSpPr>
                <p:cNvPr id="27" name="Text Box 140"/>
                <p:cNvSpPr txBox="1">
                  <a:spLocks noChangeArrowheads="1"/>
                </p:cNvSpPr>
                <p:nvPr/>
              </p:nvSpPr>
              <p:spPr bwMode="gray">
                <a:xfrm>
                  <a:off x="1439" y="4127"/>
                  <a:ext cx="176" cy="15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>
                  <a:spAutoFit/>
                </a:bodyPr>
                <a:lstStyle/>
                <a:p>
                  <a:r>
                    <a:rPr lang="en-US" sz="1000">
                      <a:latin typeface="Times New Roman" pitchFamily="18" charset="0"/>
                    </a:rPr>
                    <a:t> 3</a:t>
                  </a:r>
                </a:p>
              </p:txBody>
            </p:sp>
            <p:sp>
              <p:nvSpPr>
                <p:cNvPr id="28" name="Text Box 141"/>
                <p:cNvSpPr txBox="1">
                  <a:spLocks noChangeArrowheads="1"/>
                </p:cNvSpPr>
                <p:nvPr/>
              </p:nvSpPr>
              <p:spPr bwMode="gray">
                <a:xfrm>
                  <a:off x="1632" y="4127"/>
                  <a:ext cx="176" cy="15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>
                  <a:spAutoFit/>
                </a:bodyPr>
                <a:lstStyle/>
                <a:p>
                  <a:r>
                    <a:rPr lang="en-US" sz="1000">
                      <a:latin typeface="Times New Roman" pitchFamily="18" charset="0"/>
                    </a:rPr>
                    <a:t> 4</a:t>
                  </a:r>
                </a:p>
              </p:txBody>
            </p:sp>
            <p:sp>
              <p:nvSpPr>
                <p:cNvPr id="29" name="Text Box 142"/>
                <p:cNvSpPr txBox="1">
                  <a:spLocks noChangeArrowheads="1"/>
                </p:cNvSpPr>
                <p:nvPr/>
              </p:nvSpPr>
              <p:spPr bwMode="gray">
                <a:xfrm>
                  <a:off x="1824" y="4127"/>
                  <a:ext cx="176" cy="15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>
                  <a:spAutoFit/>
                </a:bodyPr>
                <a:lstStyle/>
                <a:p>
                  <a:r>
                    <a:rPr lang="en-US" sz="1000">
                      <a:latin typeface="Times New Roman" pitchFamily="18" charset="0"/>
                    </a:rPr>
                    <a:t> 5</a:t>
                  </a:r>
                </a:p>
              </p:txBody>
            </p:sp>
            <p:sp>
              <p:nvSpPr>
                <p:cNvPr id="30" name="Text Box 143"/>
                <p:cNvSpPr txBox="1">
                  <a:spLocks noChangeArrowheads="1"/>
                </p:cNvSpPr>
                <p:nvPr/>
              </p:nvSpPr>
              <p:spPr bwMode="gray">
                <a:xfrm>
                  <a:off x="2016" y="4127"/>
                  <a:ext cx="176" cy="15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>
                  <a:spAutoFit/>
                </a:bodyPr>
                <a:lstStyle/>
                <a:p>
                  <a:r>
                    <a:rPr lang="en-US" sz="1000">
                      <a:latin typeface="Times New Roman" pitchFamily="18" charset="0"/>
                    </a:rPr>
                    <a:t> 6</a:t>
                  </a:r>
                </a:p>
              </p:txBody>
            </p:sp>
            <p:sp>
              <p:nvSpPr>
                <p:cNvPr id="31" name="Text Box 144"/>
                <p:cNvSpPr txBox="1">
                  <a:spLocks noChangeArrowheads="1"/>
                </p:cNvSpPr>
                <p:nvPr/>
              </p:nvSpPr>
              <p:spPr bwMode="gray">
                <a:xfrm>
                  <a:off x="2208" y="4127"/>
                  <a:ext cx="176" cy="15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>
                  <a:spAutoFit/>
                </a:bodyPr>
                <a:lstStyle/>
                <a:p>
                  <a:r>
                    <a:rPr lang="en-US" sz="1000">
                      <a:latin typeface="Times New Roman" pitchFamily="18" charset="0"/>
                    </a:rPr>
                    <a:t> 7</a:t>
                  </a:r>
                </a:p>
              </p:txBody>
            </p:sp>
            <p:sp>
              <p:nvSpPr>
                <p:cNvPr id="32" name="Text Box 145"/>
                <p:cNvSpPr txBox="1">
                  <a:spLocks noChangeArrowheads="1"/>
                </p:cNvSpPr>
                <p:nvPr/>
              </p:nvSpPr>
              <p:spPr bwMode="gray">
                <a:xfrm>
                  <a:off x="2401" y="4127"/>
                  <a:ext cx="176" cy="15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>
                  <a:spAutoFit/>
                </a:bodyPr>
                <a:lstStyle/>
                <a:p>
                  <a:r>
                    <a:rPr lang="en-US" sz="1000">
                      <a:latin typeface="Times New Roman" pitchFamily="18" charset="0"/>
                    </a:rPr>
                    <a:t> 8</a:t>
                  </a:r>
                </a:p>
              </p:txBody>
            </p:sp>
            <p:sp>
              <p:nvSpPr>
                <p:cNvPr id="33" name="Text Box 146"/>
                <p:cNvSpPr txBox="1">
                  <a:spLocks noChangeArrowheads="1"/>
                </p:cNvSpPr>
                <p:nvPr/>
              </p:nvSpPr>
              <p:spPr bwMode="gray">
                <a:xfrm>
                  <a:off x="2592" y="4127"/>
                  <a:ext cx="176" cy="15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>
                  <a:spAutoFit/>
                </a:bodyPr>
                <a:lstStyle/>
                <a:p>
                  <a:r>
                    <a:rPr lang="en-US" sz="1000">
                      <a:latin typeface="Times New Roman" pitchFamily="18" charset="0"/>
                    </a:rPr>
                    <a:t> 9</a:t>
                  </a:r>
                </a:p>
              </p:txBody>
            </p:sp>
            <p:sp>
              <p:nvSpPr>
                <p:cNvPr id="34" name="Text Box 147"/>
                <p:cNvSpPr txBox="1">
                  <a:spLocks noChangeArrowheads="1"/>
                </p:cNvSpPr>
                <p:nvPr/>
              </p:nvSpPr>
              <p:spPr bwMode="gray">
                <a:xfrm>
                  <a:off x="2784" y="4127"/>
                  <a:ext cx="216" cy="15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>
                  <a:spAutoFit/>
                </a:bodyPr>
                <a:lstStyle/>
                <a:p>
                  <a:r>
                    <a:rPr lang="en-US" sz="1000">
                      <a:latin typeface="Times New Roman" pitchFamily="18" charset="0"/>
                    </a:rPr>
                    <a:t> 10</a:t>
                  </a:r>
                </a:p>
              </p:txBody>
            </p:sp>
            <p:sp>
              <p:nvSpPr>
                <p:cNvPr id="35" name="Text Box 148"/>
                <p:cNvSpPr txBox="1">
                  <a:spLocks noChangeArrowheads="1"/>
                </p:cNvSpPr>
                <p:nvPr/>
              </p:nvSpPr>
              <p:spPr bwMode="gray">
                <a:xfrm>
                  <a:off x="768" y="3408"/>
                  <a:ext cx="176" cy="15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>
                  <a:spAutoFit/>
                </a:bodyPr>
                <a:lstStyle/>
                <a:p>
                  <a:r>
                    <a:rPr lang="en-US" sz="1000">
                      <a:latin typeface="Times New Roman" pitchFamily="18" charset="0"/>
                    </a:rPr>
                    <a:t> 3</a:t>
                  </a:r>
                </a:p>
              </p:txBody>
            </p:sp>
            <p:sp>
              <p:nvSpPr>
                <p:cNvPr id="36" name="Text Box 149"/>
                <p:cNvSpPr txBox="1">
                  <a:spLocks noChangeArrowheads="1"/>
                </p:cNvSpPr>
                <p:nvPr/>
              </p:nvSpPr>
              <p:spPr bwMode="gray">
                <a:xfrm>
                  <a:off x="768" y="3216"/>
                  <a:ext cx="176" cy="15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>
                  <a:spAutoFit/>
                </a:bodyPr>
                <a:lstStyle/>
                <a:p>
                  <a:r>
                    <a:rPr lang="en-US" sz="1000">
                      <a:latin typeface="Times New Roman" pitchFamily="18" charset="0"/>
                    </a:rPr>
                    <a:t> 4</a:t>
                  </a:r>
                </a:p>
              </p:txBody>
            </p:sp>
            <p:sp>
              <p:nvSpPr>
                <p:cNvPr id="37" name="Text Box 150"/>
                <p:cNvSpPr txBox="1">
                  <a:spLocks noChangeArrowheads="1"/>
                </p:cNvSpPr>
                <p:nvPr/>
              </p:nvSpPr>
              <p:spPr bwMode="gray">
                <a:xfrm>
                  <a:off x="768" y="3023"/>
                  <a:ext cx="176" cy="15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>
                  <a:spAutoFit/>
                </a:bodyPr>
                <a:lstStyle/>
                <a:p>
                  <a:r>
                    <a:rPr lang="en-US" sz="1000">
                      <a:latin typeface="Times New Roman" pitchFamily="18" charset="0"/>
                    </a:rPr>
                    <a:t> 5</a:t>
                  </a:r>
                </a:p>
              </p:txBody>
            </p:sp>
            <p:sp>
              <p:nvSpPr>
                <p:cNvPr id="38" name="Text Box 151"/>
                <p:cNvSpPr txBox="1">
                  <a:spLocks noChangeArrowheads="1"/>
                </p:cNvSpPr>
                <p:nvPr/>
              </p:nvSpPr>
              <p:spPr bwMode="gray">
                <a:xfrm>
                  <a:off x="768" y="2831"/>
                  <a:ext cx="176" cy="15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>
                  <a:spAutoFit/>
                </a:bodyPr>
                <a:lstStyle/>
                <a:p>
                  <a:r>
                    <a:rPr lang="en-US" sz="1000">
                      <a:latin typeface="Times New Roman" pitchFamily="18" charset="0"/>
                    </a:rPr>
                    <a:t> 6</a:t>
                  </a:r>
                </a:p>
              </p:txBody>
            </p:sp>
          </p:grpSp>
        </p:grpSp>
        <p:grpSp>
          <p:nvGrpSpPr>
            <p:cNvPr id="7" name="Group 152"/>
            <p:cNvGrpSpPr>
              <a:grpSpLocks/>
            </p:cNvGrpSpPr>
            <p:nvPr/>
          </p:nvGrpSpPr>
          <p:grpSpPr bwMode="auto">
            <a:xfrm>
              <a:off x="1680" y="4032"/>
              <a:ext cx="288" cy="576"/>
              <a:chOff x="1632" y="3936"/>
              <a:chExt cx="288" cy="576"/>
            </a:xfrm>
          </p:grpSpPr>
          <p:sp>
            <p:nvSpPr>
              <p:cNvPr id="16" name="Rectangle 153"/>
              <p:cNvSpPr>
                <a:spLocks noChangeArrowheads="1"/>
              </p:cNvSpPr>
              <p:nvPr/>
            </p:nvSpPr>
            <p:spPr bwMode="auto">
              <a:xfrm>
                <a:off x="1632" y="4224"/>
                <a:ext cx="288" cy="288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" name="AutoShape 154"/>
              <p:cNvSpPr>
                <a:spLocks noChangeArrowheads="1"/>
              </p:cNvSpPr>
              <p:nvPr/>
            </p:nvSpPr>
            <p:spPr bwMode="auto">
              <a:xfrm>
                <a:off x="1632" y="3936"/>
                <a:ext cx="288" cy="288"/>
              </a:xfrm>
              <a:prstGeom prst="triangle">
                <a:avLst>
                  <a:gd name="adj" fmla="val 50000"/>
                </a:avLst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8" name="Line 155"/>
            <p:cNvSpPr>
              <a:spLocks noChangeShapeType="1"/>
            </p:cNvSpPr>
            <p:nvPr/>
          </p:nvSpPr>
          <p:spPr bwMode="auto">
            <a:xfrm flipV="1">
              <a:off x="960" y="4608"/>
              <a:ext cx="720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grpSp>
          <p:nvGrpSpPr>
            <p:cNvPr id="9" name="Group 156"/>
            <p:cNvGrpSpPr>
              <a:grpSpLocks/>
            </p:cNvGrpSpPr>
            <p:nvPr/>
          </p:nvGrpSpPr>
          <p:grpSpPr bwMode="auto">
            <a:xfrm rot="-2592406">
              <a:off x="576" y="3744"/>
              <a:ext cx="1008" cy="720"/>
              <a:chOff x="1056" y="4128"/>
              <a:chExt cx="1008" cy="720"/>
            </a:xfrm>
          </p:grpSpPr>
          <p:grpSp>
            <p:nvGrpSpPr>
              <p:cNvPr id="12" name="Group 157"/>
              <p:cNvGrpSpPr>
                <a:grpSpLocks/>
              </p:cNvGrpSpPr>
              <p:nvPr/>
            </p:nvGrpSpPr>
            <p:grpSpPr bwMode="auto">
              <a:xfrm>
                <a:off x="1776" y="4128"/>
                <a:ext cx="288" cy="576"/>
                <a:chOff x="1632" y="3936"/>
                <a:chExt cx="288" cy="576"/>
              </a:xfrm>
            </p:grpSpPr>
            <p:sp>
              <p:nvSpPr>
                <p:cNvPr id="14" name="Rectangle 158"/>
                <p:cNvSpPr>
                  <a:spLocks noChangeArrowheads="1"/>
                </p:cNvSpPr>
                <p:nvPr/>
              </p:nvSpPr>
              <p:spPr bwMode="auto">
                <a:xfrm>
                  <a:off x="1632" y="4224"/>
                  <a:ext cx="288" cy="288"/>
                </a:xfrm>
                <a:prstGeom prst="rect">
                  <a:avLst/>
                </a:prstGeom>
                <a:solidFill>
                  <a:schemeClr val="bg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5" name="AutoShape 159"/>
                <p:cNvSpPr>
                  <a:spLocks noChangeArrowheads="1"/>
                </p:cNvSpPr>
                <p:nvPr/>
              </p:nvSpPr>
              <p:spPr bwMode="auto">
                <a:xfrm>
                  <a:off x="1632" y="3936"/>
                  <a:ext cx="288" cy="288"/>
                </a:xfrm>
                <a:prstGeom prst="triangle">
                  <a:avLst>
                    <a:gd name="adj" fmla="val 50000"/>
                  </a:avLst>
                </a:prstGeom>
                <a:solidFill>
                  <a:schemeClr val="bg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13" name="Line 160"/>
              <p:cNvSpPr>
                <a:spLocks noChangeShapeType="1"/>
              </p:cNvSpPr>
              <p:nvPr/>
            </p:nvSpPr>
            <p:spPr bwMode="auto">
              <a:xfrm flipV="1">
                <a:off x="1056" y="4704"/>
                <a:ext cx="720" cy="14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</p:spPr>
            <p:txBody>
              <a:bodyPr wrap="none"/>
              <a:lstStyle/>
              <a:p>
                <a:endParaRPr lang="en-US"/>
              </a:p>
            </p:txBody>
          </p:sp>
        </p:grpSp>
        <p:graphicFrame>
          <p:nvGraphicFramePr>
            <p:cNvPr id="10" name="Object 161"/>
            <p:cNvGraphicFramePr>
              <a:graphicFrameLocks noChangeAspect="1"/>
            </p:cNvGraphicFramePr>
            <p:nvPr/>
          </p:nvGraphicFramePr>
          <p:xfrm>
            <a:off x="1248" y="4496"/>
            <a:ext cx="80" cy="11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7179" name="Equation" r:id="rId5" imgW="126720" imgH="177480" progId="Equation.3">
                    <p:embed/>
                  </p:oleObj>
                </mc:Choice>
                <mc:Fallback>
                  <p:oleObj name="Equation" r:id="rId5" imgW="126720" imgH="177480" progId="Equation.3">
                    <p:embed/>
                    <p:pic>
                      <p:nvPicPr>
                        <p:cNvPr id="0" name="Picture 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248" y="4496"/>
                          <a:ext cx="80" cy="112"/>
                        </a:xfrm>
                        <a:prstGeom prst="rect">
                          <a:avLst/>
                        </a:prstGeom>
                        <a:solidFill>
                          <a:schemeClr val="bg1"/>
                        </a:solidFill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1" name="Arc 162"/>
            <p:cNvSpPr>
              <a:spLocks/>
            </p:cNvSpPr>
            <p:nvPr/>
          </p:nvSpPr>
          <p:spPr bwMode="auto">
            <a:xfrm>
              <a:off x="1104" y="4476"/>
              <a:ext cx="144" cy="229"/>
            </a:xfrm>
            <a:custGeom>
              <a:avLst/>
              <a:gdLst>
                <a:gd name="G0" fmla="+- 0 0 0"/>
                <a:gd name="G1" fmla="+- 20569 0 0"/>
                <a:gd name="G2" fmla="+- 21600 0 0"/>
                <a:gd name="T0" fmla="*/ 6593 w 21600"/>
                <a:gd name="T1" fmla="*/ 0 h 20569"/>
                <a:gd name="T2" fmla="*/ 21600 w 21600"/>
                <a:gd name="T3" fmla="*/ 20569 h 20569"/>
                <a:gd name="T4" fmla="*/ 0 w 21600"/>
                <a:gd name="T5" fmla="*/ 20569 h 205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0569" fill="none" extrusionOk="0">
                  <a:moveTo>
                    <a:pt x="6593" y="-1"/>
                  </a:moveTo>
                  <a:cubicBezTo>
                    <a:pt x="15534" y="2865"/>
                    <a:pt x="21600" y="11179"/>
                    <a:pt x="21600" y="20569"/>
                  </a:cubicBezTo>
                </a:path>
                <a:path w="21600" h="20569" stroke="0" extrusionOk="0">
                  <a:moveTo>
                    <a:pt x="6593" y="-1"/>
                  </a:moveTo>
                  <a:cubicBezTo>
                    <a:pt x="15534" y="2865"/>
                    <a:pt x="21600" y="11179"/>
                    <a:pt x="21600" y="20569"/>
                  </a:cubicBezTo>
                  <a:lnTo>
                    <a:pt x="0" y="20569"/>
                  </a:lnTo>
                  <a:close/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algn="just">
              <a:buNone/>
            </a:pPr>
            <a:r>
              <a:rPr lang="en-US" dirty="0"/>
              <a:t>	</a:t>
            </a:r>
          </a:p>
          <a:p>
            <a:pPr algn="just">
              <a:buNone/>
            </a:pPr>
            <a:r>
              <a:rPr lang="en-US" dirty="0"/>
              <a:t>	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melakukan</a:t>
            </a:r>
            <a:r>
              <a:rPr lang="en-US" dirty="0"/>
              <a:t> </a:t>
            </a:r>
            <a:r>
              <a:rPr lang="en-US" dirty="0" err="1"/>
              <a:t>rotasi</a:t>
            </a:r>
            <a:r>
              <a:rPr lang="en-US" dirty="0"/>
              <a:t> </a:t>
            </a:r>
            <a:r>
              <a:rPr lang="en-US" dirty="0" err="1"/>
              <a:t>diperlukan</a:t>
            </a:r>
            <a:r>
              <a:rPr lang="en-US" dirty="0"/>
              <a:t> </a:t>
            </a:r>
            <a:r>
              <a:rPr lang="en-US" dirty="0" err="1"/>
              <a:t>sudut</a:t>
            </a:r>
            <a:r>
              <a:rPr lang="en-US" dirty="0"/>
              <a:t> </a:t>
            </a:r>
            <a:r>
              <a:rPr lang="en-US" dirty="0" err="1"/>
              <a:t>rotasi</a:t>
            </a:r>
            <a:r>
              <a:rPr lang="en-US" dirty="0"/>
              <a:t>  Ø </a:t>
            </a:r>
            <a:r>
              <a:rPr lang="en-US" dirty="0" err="1"/>
              <a:t>dan</a:t>
            </a:r>
            <a:r>
              <a:rPr lang="en-US" dirty="0"/>
              <a:t> pivot point (</a:t>
            </a:r>
            <a:r>
              <a:rPr lang="en-US" dirty="0" err="1"/>
              <a:t>xp,yp</a:t>
            </a:r>
            <a:r>
              <a:rPr lang="en-US" dirty="0"/>
              <a:t>) </a:t>
            </a:r>
            <a:r>
              <a:rPr lang="en-US" dirty="0" err="1"/>
              <a:t>dimana</a:t>
            </a:r>
            <a:r>
              <a:rPr lang="en-US" dirty="0"/>
              <a:t> </a:t>
            </a:r>
            <a:r>
              <a:rPr lang="en-US" dirty="0" err="1"/>
              <a:t>objek</a:t>
            </a:r>
            <a:r>
              <a:rPr lang="en-US" dirty="0"/>
              <a:t> </a:t>
            </a:r>
            <a:r>
              <a:rPr lang="en-US" dirty="0" err="1"/>
              <a:t>akan</a:t>
            </a:r>
            <a:r>
              <a:rPr lang="en-US" dirty="0"/>
              <a:t> </a:t>
            </a:r>
            <a:r>
              <a:rPr lang="en-US" dirty="0" err="1"/>
              <a:t>dirotasi.Putaran</a:t>
            </a:r>
            <a:r>
              <a:rPr lang="en-US" dirty="0"/>
              <a:t> </a:t>
            </a:r>
            <a:r>
              <a:rPr lang="en-US" dirty="0" err="1"/>
              <a:t>biasa</a:t>
            </a:r>
            <a:r>
              <a:rPr lang="en-US" dirty="0"/>
              <a:t> </a:t>
            </a:r>
            <a:r>
              <a:rPr lang="en-US" dirty="0" err="1"/>
              <a:t>dilakukan</a:t>
            </a:r>
            <a:r>
              <a:rPr lang="en-US" dirty="0"/>
              <a:t> </a:t>
            </a:r>
            <a:r>
              <a:rPr lang="en-US" dirty="0" err="1"/>
              <a:t>pada</a:t>
            </a:r>
            <a:r>
              <a:rPr lang="en-US" dirty="0"/>
              <a:t> </a:t>
            </a:r>
            <a:r>
              <a:rPr lang="en-US" dirty="0" err="1"/>
              <a:t>satu</a:t>
            </a:r>
            <a:r>
              <a:rPr lang="en-US" dirty="0"/>
              <a:t> </a:t>
            </a:r>
            <a:r>
              <a:rPr lang="en-US" dirty="0" err="1"/>
              <a:t>titik</a:t>
            </a:r>
            <a:r>
              <a:rPr lang="en-US" dirty="0"/>
              <a:t> </a:t>
            </a:r>
            <a:r>
              <a:rPr lang="en-US" dirty="0" err="1"/>
              <a:t>terhadap</a:t>
            </a:r>
            <a:r>
              <a:rPr lang="en-US" dirty="0"/>
              <a:t> </a:t>
            </a:r>
            <a:r>
              <a:rPr lang="en-US" dirty="0" err="1"/>
              <a:t>sesuatu</a:t>
            </a:r>
            <a:r>
              <a:rPr lang="en-US" dirty="0"/>
              <a:t> </a:t>
            </a:r>
            <a:r>
              <a:rPr lang="en-US" dirty="0" err="1"/>
              <a:t>sumbu</a:t>
            </a:r>
            <a:r>
              <a:rPr lang="en-US" dirty="0"/>
              <a:t> </a:t>
            </a:r>
            <a:r>
              <a:rPr lang="en-US" dirty="0" err="1"/>
              <a:t>tertentu</a:t>
            </a:r>
            <a:r>
              <a:rPr lang="en-US" dirty="0"/>
              <a:t> </a:t>
            </a:r>
            <a:r>
              <a:rPr lang="en-US" dirty="0" err="1"/>
              <a:t>misalnya</a:t>
            </a:r>
            <a:r>
              <a:rPr lang="en-US" dirty="0"/>
              <a:t> </a:t>
            </a:r>
            <a:r>
              <a:rPr lang="en-US" dirty="0" err="1"/>
              <a:t>sumbu</a:t>
            </a:r>
            <a:r>
              <a:rPr lang="en-US" dirty="0"/>
              <a:t> x, </a:t>
            </a:r>
            <a:r>
              <a:rPr lang="en-US" dirty="0" err="1"/>
              <a:t>sumbu</a:t>
            </a:r>
            <a:r>
              <a:rPr lang="en-US" dirty="0"/>
              <a:t> y </a:t>
            </a:r>
            <a:r>
              <a:rPr lang="en-US" dirty="0" err="1"/>
              <a:t>atau</a:t>
            </a:r>
            <a:r>
              <a:rPr lang="en-US" dirty="0"/>
              <a:t> </a:t>
            </a:r>
            <a:r>
              <a:rPr lang="en-US" dirty="0" err="1"/>
              <a:t>garis</a:t>
            </a:r>
            <a:r>
              <a:rPr lang="en-US" dirty="0"/>
              <a:t> </a:t>
            </a:r>
            <a:r>
              <a:rPr lang="en-US" dirty="0" err="1"/>
              <a:t>tertentu</a:t>
            </a:r>
            <a:r>
              <a:rPr lang="en-US" dirty="0"/>
              <a:t> yang </a:t>
            </a:r>
            <a:r>
              <a:rPr lang="en-US" dirty="0" err="1"/>
              <a:t>sejajar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sembarang</a:t>
            </a:r>
            <a:r>
              <a:rPr lang="en-US" dirty="0"/>
              <a:t> </a:t>
            </a:r>
            <a:r>
              <a:rPr lang="en-US" dirty="0" err="1"/>
              <a:t>sumbu</a:t>
            </a:r>
            <a:r>
              <a:rPr lang="en-US" dirty="0"/>
              <a:t> </a:t>
            </a:r>
            <a:r>
              <a:rPr lang="en-US" dirty="0" err="1"/>
              <a:t>tersebut</a:t>
            </a:r>
            <a:r>
              <a:rPr lang="en-US" dirty="0"/>
              <a:t>. </a:t>
            </a:r>
            <a:r>
              <a:rPr lang="en-US" dirty="0" err="1"/>
              <a:t>Titik</a:t>
            </a:r>
            <a:r>
              <a:rPr lang="en-US" dirty="0"/>
              <a:t> </a:t>
            </a:r>
            <a:r>
              <a:rPr lang="en-US" dirty="0" err="1"/>
              <a:t>acuan</a:t>
            </a:r>
            <a:r>
              <a:rPr lang="en-US" dirty="0"/>
              <a:t> </a:t>
            </a:r>
            <a:r>
              <a:rPr lang="en-US" dirty="0" err="1"/>
              <a:t>putaran</a:t>
            </a:r>
            <a:r>
              <a:rPr lang="en-US" dirty="0"/>
              <a:t> </a:t>
            </a:r>
            <a:r>
              <a:rPr lang="en-US" dirty="0" err="1"/>
              <a:t>dapat</a:t>
            </a:r>
            <a:r>
              <a:rPr lang="en-US" dirty="0"/>
              <a:t> </a:t>
            </a:r>
            <a:r>
              <a:rPr lang="en-US" dirty="0" err="1"/>
              <a:t>sembarang</a:t>
            </a:r>
            <a:r>
              <a:rPr lang="en-US" dirty="0"/>
              <a:t> </a:t>
            </a:r>
            <a:r>
              <a:rPr lang="en-US" dirty="0" err="1"/>
              <a:t>baik</a:t>
            </a:r>
            <a:r>
              <a:rPr lang="en-US" dirty="0"/>
              <a:t> </a:t>
            </a:r>
            <a:r>
              <a:rPr lang="en-US" dirty="0" err="1"/>
              <a:t>di</a:t>
            </a:r>
            <a:r>
              <a:rPr lang="en-US" dirty="0"/>
              <a:t> </a:t>
            </a:r>
            <a:r>
              <a:rPr lang="en-US" dirty="0" err="1"/>
              <a:t>titik</a:t>
            </a:r>
            <a:r>
              <a:rPr lang="en-US" dirty="0"/>
              <a:t> </a:t>
            </a:r>
            <a:r>
              <a:rPr lang="en-US" dirty="0" err="1"/>
              <a:t>pusat</a:t>
            </a:r>
            <a:r>
              <a:rPr lang="en-US" dirty="0"/>
              <a:t> </a:t>
            </a:r>
            <a:r>
              <a:rPr lang="en-US" dirty="0" err="1"/>
              <a:t>atau</a:t>
            </a:r>
            <a:r>
              <a:rPr lang="en-US" dirty="0"/>
              <a:t> </a:t>
            </a:r>
            <a:r>
              <a:rPr lang="en-US" dirty="0" err="1"/>
              <a:t>pada</a:t>
            </a:r>
            <a:r>
              <a:rPr lang="en-US" dirty="0"/>
              <a:t> </a:t>
            </a:r>
            <a:r>
              <a:rPr lang="en-US" dirty="0" err="1"/>
              <a:t>titik</a:t>
            </a:r>
            <a:r>
              <a:rPr lang="en-US" dirty="0"/>
              <a:t> yang lain.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09600" y="228600"/>
            <a:ext cx="7772400" cy="4572000"/>
          </a:xfrm>
        </p:spPr>
        <p:txBody>
          <a:bodyPr/>
          <a:lstStyle/>
          <a:p>
            <a:pPr>
              <a:buNone/>
            </a:pPr>
            <a:r>
              <a:rPr lang="en-US" dirty="0" err="1"/>
              <a:t>Rotasi</a:t>
            </a:r>
            <a:r>
              <a:rPr lang="en-US" dirty="0"/>
              <a:t> </a:t>
            </a:r>
            <a:r>
              <a:rPr lang="en-US" dirty="0" err="1"/>
              <a:t>dapat</a:t>
            </a:r>
            <a:r>
              <a:rPr lang="en-US" dirty="0"/>
              <a:t> </a:t>
            </a:r>
            <a:r>
              <a:rPr lang="en-US" dirty="0" err="1"/>
              <a:t>dinyatakan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:</a:t>
            </a:r>
          </a:p>
          <a:p>
            <a:pPr>
              <a:buNone/>
            </a:pPr>
            <a:endParaRPr lang="en-US" dirty="0"/>
          </a:p>
          <a:p>
            <a:pPr>
              <a:buNone/>
            </a:pPr>
            <a:endParaRPr 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/>
          <a:srcRect l="23529" t="63950" r="38235" b="25587"/>
          <a:stretch>
            <a:fillRect/>
          </a:stretch>
        </p:blipFill>
        <p:spPr bwMode="auto">
          <a:xfrm>
            <a:off x="533400" y="762000"/>
            <a:ext cx="5943498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/>
          <a:srcRect l="25490" t="20356" r="41177" b="13381"/>
          <a:stretch>
            <a:fillRect/>
          </a:stretch>
        </p:blipFill>
        <p:spPr bwMode="auto">
          <a:xfrm>
            <a:off x="533400" y="1828800"/>
            <a:ext cx="6383867" cy="441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en-US" dirty="0"/>
              <a:t>		</a:t>
            </a:r>
            <a:r>
              <a:rPr lang="en-US" dirty="0" err="1"/>
              <a:t>Contoh</a:t>
            </a:r>
            <a:r>
              <a:rPr lang="en-US" dirty="0"/>
              <a:t> </a:t>
            </a:r>
            <a:r>
              <a:rPr lang="en-US" dirty="0" err="1"/>
              <a:t>transformasi</a:t>
            </a:r>
            <a:r>
              <a:rPr lang="en-US" dirty="0"/>
              <a:t> </a:t>
            </a:r>
            <a:r>
              <a:rPr lang="en-US" dirty="0" err="1"/>
              <a:t>geometri</a:t>
            </a:r>
            <a:r>
              <a:rPr lang="en-US" dirty="0"/>
              <a:t> </a:t>
            </a:r>
            <a:r>
              <a:rPr lang="en-US" dirty="0" err="1"/>
              <a:t>adalah</a:t>
            </a:r>
            <a:r>
              <a:rPr lang="en-US" dirty="0"/>
              <a:t> :</a:t>
            </a:r>
          </a:p>
          <a:p>
            <a:pPr marL="514350" indent="-514350">
              <a:buAutoNum type="arabicPeriod"/>
            </a:pPr>
            <a:r>
              <a:rPr lang="en-US" dirty="0" err="1"/>
              <a:t>Translasi</a:t>
            </a:r>
            <a:endParaRPr lang="en-US" dirty="0"/>
          </a:p>
          <a:p>
            <a:pPr marL="514350" indent="-514350">
              <a:buAutoNum type="arabicPeriod"/>
            </a:pPr>
            <a:r>
              <a:rPr lang="en-US" dirty="0" err="1"/>
              <a:t>Penskalaan</a:t>
            </a:r>
            <a:endParaRPr lang="en-US" dirty="0"/>
          </a:p>
          <a:p>
            <a:pPr marL="514350" indent="-514350">
              <a:buAutoNum type="arabicPeriod"/>
            </a:pPr>
            <a:r>
              <a:rPr lang="en-US" dirty="0" err="1"/>
              <a:t>putaran</a:t>
            </a:r>
            <a:r>
              <a:rPr lang="en-US" dirty="0"/>
              <a:t> (</a:t>
            </a:r>
            <a:r>
              <a:rPr lang="en-US" dirty="0" err="1"/>
              <a:t>rotasi</a:t>
            </a:r>
            <a:r>
              <a:rPr lang="en-US" dirty="0"/>
              <a:t>)</a:t>
            </a:r>
          </a:p>
          <a:p>
            <a:pPr marL="514350" indent="-514350">
              <a:buAutoNum type="arabicPeriod"/>
            </a:pPr>
            <a:r>
              <a:rPr lang="en-US" dirty="0" err="1"/>
              <a:t>Balikan</a:t>
            </a:r>
            <a:endParaRPr lang="en-US" dirty="0"/>
          </a:p>
          <a:p>
            <a:pPr marL="514350" indent="-514350">
              <a:buAutoNum type="arabicPeriod"/>
            </a:pPr>
            <a:r>
              <a:rPr lang="en-US" dirty="0"/>
              <a:t>Shearing</a:t>
            </a:r>
          </a:p>
          <a:p>
            <a:pPr marL="514350" indent="-514350">
              <a:buAutoNum type="arabicPeriod"/>
            </a:pPr>
            <a:r>
              <a:rPr lang="en-US" dirty="0" err="1"/>
              <a:t>gabungan</a:t>
            </a:r>
            <a:r>
              <a:rPr lang="en-US" dirty="0"/>
              <a:t>. </a:t>
            </a:r>
          </a:p>
          <a:p>
            <a:pPr marL="514350" indent="-514350">
              <a:buNone/>
            </a:pPr>
            <a:endParaRPr lang="en-US" dirty="0"/>
          </a:p>
          <a:p>
            <a:pPr marL="514350" indent="-514350">
              <a:buNone/>
            </a:pPr>
            <a:r>
              <a:rPr lang="en-US" dirty="0"/>
              <a:t>		</a:t>
            </a:r>
            <a:r>
              <a:rPr lang="en-US" dirty="0" err="1"/>
              <a:t>Transformasi</a:t>
            </a:r>
            <a:r>
              <a:rPr lang="en-US" dirty="0"/>
              <a:t> </a:t>
            </a:r>
            <a:r>
              <a:rPr lang="en-US" dirty="0" err="1"/>
              <a:t>ini</a:t>
            </a:r>
            <a:r>
              <a:rPr lang="en-US" dirty="0"/>
              <a:t> </a:t>
            </a:r>
            <a:r>
              <a:rPr lang="en-US" dirty="0" err="1"/>
              <a:t>dikenal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transformasi</a:t>
            </a:r>
            <a:r>
              <a:rPr lang="en-US" dirty="0"/>
              <a:t> affine. </a:t>
            </a:r>
            <a:r>
              <a:rPr lang="en-US" dirty="0" err="1"/>
              <a:t>Pada</a:t>
            </a:r>
            <a:r>
              <a:rPr lang="en-US" dirty="0"/>
              <a:t> </a:t>
            </a:r>
            <a:r>
              <a:rPr lang="en-US" dirty="0" err="1"/>
              <a:t>dasarnya</a:t>
            </a:r>
            <a:r>
              <a:rPr lang="en-US" dirty="0"/>
              <a:t>, </a:t>
            </a:r>
            <a:r>
              <a:rPr lang="en-US" dirty="0" err="1"/>
              <a:t>transformasi</a:t>
            </a:r>
            <a:r>
              <a:rPr lang="en-US" dirty="0"/>
              <a:t> </a:t>
            </a:r>
            <a:r>
              <a:rPr lang="en-US" dirty="0" err="1"/>
              <a:t>ini</a:t>
            </a:r>
            <a:r>
              <a:rPr lang="en-US" dirty="0"/>
              <a:t> </a:t>
            </a:r>
            <a:r>
              <a:rPr lang="en-US" dirty="0" err="1"/>
              <a:t>adalah</a:t>
            </a:r>
            <a:r>
              <a:rPr lang="en-US" dirty="0"/>
              <a:t> </a:t>
            </a:r>
            <a:r>
              <a:rPr lang="en-US" dirty="0" err="1"/>
              <a:t>memindahkan</a:t>
            </a:r>
            <a:r>
              <a:rPr lang="en-US" dirty="0"/>
              <a:t> </a:t>
            </a:r>
            <a:r>
              <a:rPr lang="en-US" dirty="0" err="1"/>
              <a:t>objek</a:t>
            </a:r>
            <a:r>
              <a:rPr lang="en-US" dirty="0"/>
              <a:t> </a:t>
            </a:r>
            <a:r>
              <a:rPr lang="en-US" dirty="0" err="1"/>
              <a:t>tanpa</a:t>
            </a:r>
            <a:r>
              <a:rPr lang="en-US" dirty="0"/>
              <a:t> </a:t>
            </a:r>
            <a:r>
              <a:rPr lang="en-US" dirty="0" err="1"/>
              <a:t>merusak</a:t>
            </a:r>
            <a:r>
              <a:rPr lang="en-US" dirty="0"/>
              <a:t> </a:t>
            </a:r>
            <a:r>
              <a:rPr lang="en-US" dirty="0" err="1"/>
              <a:t>bentuk</a:t>
            </a:r>
            <a:r>
              <a:rPr lang="en-US" dirty="0"/>
              <a:t>.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Contoh</a:t>
            </a:r>
            <a:r>
              <a:rPr lang="en-US" dirty="0"/>
              <a:t> 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algn="just">
              <a:buNone/>
            </a:pPr>
            <a:r>
              <a:rPr lang="en-US" dirty="0"/>
              <a:t>	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menggambarkan</a:t>
            </a:r>
            <a:r>
              <a:rPr lang="en-US" dirty="0"/>
              <a:t> </a:t>
            </a:r>
            <a:r>
              <a:rPr lang="en-US" dirty="0" err="1"/>
              <a:t>rotasi</a:t>
            </a:r>
            <a:r>
              <a:rPr lang="en-US" dirty="0"/>
              <a:t> </a:t>
            </a:r>
            <a:r>
              <a:rPr lang="en-US" dirty="0" err="1"/>
              <a:t>suatu</a:t>
            </a:r>
            <a:r>
              <a:rPr lang="en-US" dirty="0"/>
              <a:t> </a:t>
            </a:r>
            <a:r>
              <a:rPr lang="en-US" dirty="0" err="1"/>
              <a:t>objek</a:t>
            </a:r>
            <a:r>
              <a:rPr lang="en-US" dirty="0"/>
              <a:t> </a:t>
            </a:r>
            <a:r>
              <a:rPr lang="en-US" dirty="0" err="1"/>
              <a:t>berupa</a:t>
            </a:r>
            <a:r>
              <a:rPr lang="en-US" dirty="0"/>
              <a:t> </a:t>
            </a:r>
            <a:r>
              <a:rPr lang="en-US" dirty="0" err="1"/>
              <a:t>segitiga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 </a:t>
            </a:r>
            <a:r>
              <a:rPr lang="en-US" dirty="0" err="1"/>
              <a:t>koordinat</a:t>
            </a:r>
            <a:r>
              <a:rPr lang="en-US" dirty="0"/>
              <a:t> A(10,10), B(30,10) </a:t>
            </a:r>
            <a:r>
              <a:rPr lang="en-US" dirty="0" err="1"/>
              <a:t>dan</a:t>
            </a:r>
            <a:r>
              <a:rPr lang="en-US" dirty="0"/>
              <a:t> C(10,30)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sudut</a:t>
            </a:r>
            <a:r>
              <a:rPr lang="en-US" dirty="0"/>
              <a:t> </a:t>
            </a:r>
            <a:r>
              <a:rPr lang="en-US" dirty="0" err="1"/>
              <a:t>rotasi</a:t>
            </a:r>
            <a:r>
              <a:rPr lang="en-US" dirty="0"/>
              <a:t> 30</a:t>
            </a:r>
            <a:r>
              <a:rPr lang="en-US" baseline="30000" dirty="0"/>
              <a:t>o </a:t>
            </a:r>
            <a:r>
              <a:rPr lang="en-US" dirty="0" err="1"/>
              <a:t>terhadap</a:t>
            </a:r>
            <a:r>
              <a:rPr lang="en-US" dirty="0"/>
              <a:t> </a:t>
            </a:r>
            <a:r>
              <a:rPr lang="en-US" dirty="0" err="1"/>
              <a:t>titik</a:t>
            </a:r>
            <a:r>
              <a:rPr lang="en-US" dirty="0"/>
              <a:t> </a:t>
            </a:r>
            <a:r>
              <a:rPr lang="en-US" dirty="0" err="1"/>
              <a:t>pusat</a:t>
            </a:r>
            <a:r>
              <a:rPr lang="en-US" dirty="0"/>
              <a:t> </a:t>
            </a:r>
            <a:r>
              <a:rPr lang="en-US" dirty="0" err="1"/>
              <a:t>cartesian</a:t>
            </a:r>
            <a:r>
              <a:rPr lang="en-US" dirty="0"/>
              <a:t> (10,10), </a:t>
            </a:r>
            <a:r>
              <a:rPr lang="en-US" dirty="0" err="1"/>
              <a:t>dilakukan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menghitung</a:t>
            </a:r>
            <a:r>
              <a:rPr lang="en-US" dirty="0"/>
              <a:t> </a:t>
            </a:r>
            <a:r>
              <a:rPr lang="en-US" dirty="0" err="1"/>
              <a:t>koordinat</a:t>
            </a:r>
            <a:r>
              <a:rPr lang="en-US" dirty="0"/>
              <a:t> </a:t>
            </a:r>
            <a:r>
              <a:rPr lang="en-US" dirty="0" err="1"/>
              <a:t>hasil</a:t>
            </a:r>
            <a:r>
              <a:rPr lang="en-US" dirty="0"/>
              <a:t> </a:t>
            </a:r>
            <a:r>
              <a:rPr lang="en-US" dirty="0" err="1"/>
              <a:t>rotasi</a:t>
            </a:r>
            <a:r>
              <a:rPr lang="en-US" dirty="0"/>
              <a:t> </a:t>
            </a:r>
            <a:r>
              <a:rPr lang="en-US" dirty="0" err="1"/>
              <a:t>tiap</a:t>
            </a:r>
            <a:r>
              <a:rPr lang="en-US" dirty="0"/>
              <a:t> </a:t>
            </a:r>
            <a:r>
              <a:rPr lang="en-US" dirty="0" err="1"/>
              <a:t>titik</a:t>
            </a:r>
            <a:r>
              <a:rPr lang="en-US" dirty="0"/>
              <a:t> </a:t>
            </a:r>
            <a:r>
              <a:rPr lang="en-US" dirty="0" err="1"/>
              <a:t>satu</a:t>
            </a:r>
            <a:r>
              <a:rPr lang="en-US" dirty="0"/>
              <a:t> </a:t>
            </a:r>
            <a:r>
              <a:rPr lang="en-US" dirty="0" err="1"/>
              <a:t>demi</a:t>
            </a:r>
            <a:r>
              <a:rPr lang="en-US" dirty="0"/>
              <a:t> </a:t>
            </a:r>
            <a:r>
              <a:rPr lang="en-US" dirty="0" err="1"/>
              <a:t>satu</a:t>
            </a:r>
            <a:r>
              <a:rPr lang="en-US" dirty="0"/>
              <a:t>.</a:t>
            </a:r>
          </a:p>
          <a:p>
            <a:pPr algn="just">
              <a:buNone/>
            </a:pPr>
            <a:endParaRPr lang="en-US" dirty="0"/>
          </a:p>
          <a:p>
            <a:pPr algn="just">
              <a:buNone/>
            </a:pPr>
            <a:endParaRPr lang="en-US" dirty="0"/>
          </a:p>
          <a:p>
            <a:pPr algn="just">
              <a:buNone/>
            </a:pPr>
            <a:endParaRPr lang="en-US" dirty="0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/>
          <a:srcRect l="28431" t="39537" r="31373" b="32562"/>
          <a:stretch>
            <a:fillRect/>
          </a:stretch>
        </p:blipFill>
        <p:spPr bwMode="auto">
          <a:xfrm>
            <a:off x="1371600" y="3657600"/>
            <a:ext cx="5467350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buNone/>
            </a:pPr>
            <a:endParaRPr lang="en-US" dirty="0"/>
          </a:p>
          <a:p>
            <a:pPr>
              <a:buNone/>
            </a:pPr>
            <a:endParaRPr lang="en-US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/>
          <a:srcRect l="27451" t="46512" r="33333" b="23844"/>
          <a:stretch>
            <a:fillRect/>
          </a:stretch>
        </p:blipFill>
        <p:spPr bwMode="auto">
          <a:xfrm>
            <a:off x="1219200" y="1828801"/>
            <a:ext cx="5284692" cy="22459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6"/>
          <p:cNvPicPr>
            <a:picLocks noChangeAspect="1" noChangeArrowheads="1"/>
          </p:cNvPicPr>
          <p:nvPr/>
        </p:nvPicPr>
        <p:blipFill>
          <a:blip r:embed="rId3"/>
          <a:srcRect l="28431" t="30819" r="36275" b="43868"/>
          <a:stretch>
            <a:fillRect/>
          </a:stretch>
        </p:blipFill>
        <p:spPr bwMode="auto">
          <a:xfrm>
            <a:off x="1447800" y="4190999"/>
            <a:ext cx="4724400" cy="19050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Latihan</a:t>
            </a:r>
            <a:r>
              <a:rPr lang="en-US" dirty="0"/>
              <a:t> 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buNone/>
            </a:pPr>
            <a:r>
              <a:rPr lang="en-US" dirty="0"/>
              <a:t>	</a:t>
            </a:r>
            <a:r>
              <a:rPr lang="en-US" dirty="0" err="1"/>
              <a:t>dari</a:t>
            </a:r>
            <a:r>
              <a:rPr lang="en-US" dirty="0"/>
              <a:t> </a:t>
            </a:r>
            <a:r>
              <a:rPr lang="en-US" dirty="0" err="1"/>
              <a:t>hasil</a:t>
            </a:r>
            <a:r>
              <a:rPr lang="en-US" dirty="0"/>
              <a:t> </a:t>
            </a:r>
            <a:r>
              <a:rPr lang="en-US" dirty="0" err="1"/>
              <a:t>latihan</a:t>
            </a:r>
            <a:r>
              <a:rPr lang="en-US" dirty="0"/>
              <a:t> </a:t>
            </a:r>
            <a:r>
              <a:rPr lang="en-US" dirty="0" err="1"/>
              <a:t>sebelumnya.Tentukan</a:t>
            </a:r>
            <a:r>
              <a:rPr lang="en-US" dirty="0"/>
              <a:t> </a:t>
            </a:r>
            <a:r>
              <a:rPr lang="en-US" dirty="0" err="1"/>
              <a:t>koordinat</a:t>
            </a:r>
            <a:r>
              <a:rPr lang="en-US" dirty="0"/>
              <a:t> </a:t>
            </a:r>
            <a:r>
              <a:rPr lang="en-US" dirty="0" err="1"/>
              <a:t>baru</a:t>
            </a:r>
            <a:r>
              <a:rPr lang="en-US" dirty="0"/>
              <a:t> </a:t>
            </a:r>
            <a:r>
              <a:rPr lang="en-US" dirty="0" err="1"/>
              <a:t>dari</a:t>
            </a:r>
            <a:r>
              <a:rPr lang="en-US" dirty="0"/>
              <a:t> </a:t>
            </a:r>
            <a:r>
              <a:rPr lang="en-US" dirty="0" err="1"/>
              <a:t>bidang</a:t>
            </a:r>
            <a:r>
              <a:rPr lang="en-US" dirty="0"/>
              <a:t> </a:t>
            </a:r>
            <a:r>
              <a:rPr lang="en-US" dirty="0" err="1"/>
              <a:t>tersebut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melakukan</a:t>
            </a:r>
            <a:r>
              <a:rPr lang="en-US" dirty="0"/>
              <a:t> </a:t>
            </a:r>
            <a:r>
              <a:rPr lang="en-US" dirty="0" err="1"/>
              <a:t>rotasi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titik</a:t>
            </a:r>
            <a:r>
              <a:rPr lang="en-US" dirty="0"/>
              <a:t> </a:t>
            </a:r>
            <a:r>
              <a:rPr lang="en-US" dirty="0" err="1"/>
              <a:t>pusat</a:t>
            </a:r>
            <a:r>
              <a:rPr lang="en-US" dirty="0"/>
              <a:t> A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sudut</a:t>
            </a:r>
            <a:r>
              <a:rPr lang="en-US" dirty="0"/>
              <a:t> </a:t>
            </a:r>
            <a:r>
              <a:rPr lang="en-US" dirty="0" err="1"/>
              <a:t>rotasi</a:t>
            </a:r>
            <a:r>
              <a:rPr lang="en-US" dirty="0"/>
              <a:t> 30</a:t>
            </a:r>
            <a:r>
              <a:rPr lang="en-US" baseline="30000" dirty="0"/>
              <a:t>0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6016" y="2671614"/>
            <a:ext cx="5849167" cy="2124372"/>
          </a:xfr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err="1"/>
              <a:t>Refleksi</a:t>
            </a:r>
            <a:r>
              <a:rPr lang="en-US" dirty="0"/>
              <a:t> </a:t>
            </a:r>
            <a:r>
              <a:rPr lang="en-US" dirty="0" err="1"/>
              <a:t>adalah</a:t>
            </a:r>
            <a:r>
              <a:rPr lang="en-US" dirty="0"/>
              <a:t> </a:t>
            </a:r>
            <a:r>
              <a:rPr lang="en-US" dirty="0" err="1"/>
              <a:t>transformasi</a:t>
            </a:r>
            <a:r>
              <a:rPr lang="en-US" dirty="0"/>
              <a:t> yang </a:t>
            </a:r>
            <a:r>
              <a:rPr lang="en-US" dirty="0" err="1"/>
              <a:t>membuat</a:t>
            </a:r>
            <a:r>
              <a:rPr lang="en-US" dirty="0"/>
              <a:t> mirror (</a:t>
            </a:r>
            <a:r>
              <a:rPr lang="en-US" dirty="0" err="1"/>
              <a:t>pencerminan</a:t>
            </a:r>
            <a:r>
              <a:rPr lang="en-US" dirty="0"/>
              <a:t>) </a:t>
            </a:r>
            <a:r>
              <a:rPr lang="en-US" dirty="0" err="1"/>
              <a:t>dari</a:t>
            </a:r>
            <a:r>
              <a:rPr lang="en-US" dirty="0"/>
              <a:t> image </a:t>
            </a:r>
            <a:r>
              <a:rPr lang="en-US" dirty="0" err="1"/>
              <a:t>suatu</a:t>
            </a:r>
            <a:r>
              <a:rPr lang="en-US" dirty="0"/>
              <a:t> </a:t>
            </a:r>
            <a:r>
              <a:rPr lang="en-US" dirty="0" err="1"/>
              <a:t>objek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R</a:t>
            </a:r>
            <a:r>
              <a:t>efleksi </a:t>
            </a:r>
            <a:endParaRPr lang="en-US" dirty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4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914400" y="2701103"/>
            <a:ext cx="7772400" cy="20653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Shear </a:t>
            </a:r>
            <a:r>
              <a:rPr lang="en-US" dirty="0" err="1"/>
              <a:t>adalah</a:t>
            </a:r>
            <a:r>
              <a:rPr lang="en-US" dirty="0"/>
              <a:t> </a:t>
            </a:r>
            <a:r>
              <a:rPr lang="en-US" dirty="0" err="1"/>
              <a:t>bentuk</a:t>
            </a:r>
            <a:r>
              <a:rPr lang="en-US" dirty="0"/>
              <a:t> </a:t>
            </a:r>
            <a:r>
              <a:rPr lang="en-US" dirty="0" err="1"/>
              <a:t>transformasi</a:t>
            </a:r>
            <a:r>
              <a:rPr lang="en-US" dirty="0"/>
              <a:t> yang </a:t>
            </a:r>
            <a:r>
              <a:rPr lang="en-US" dirty="0" err="1"/>
              <a:t>membuat</a:t>
            </a:r>
            <a:r>
              <a:rPr lang="en-US" dirty="0"/>
              <a:t> </a:t>
            </a:r>
            <a:r>
              <a:rPr lang="en-US" dirty="0" err="1"/>
              <a:t>distorsi</a:t>
            </a:r>
            <a:r>
              <a:rPr lang="en-US" dirty="0"/>
              <a:t> </a:t>
            </a:r>
            <a:r>
              <a:rPr lang="en-US" dirty="0" err="1"/>
              <a:t>dari</a:t>
            </a:r>
            <a:r>
              <a:rPr lang="en-US" dirty="0"/>
              <a:t> </a:t>
            </a:r>
            <a:r>
              <a:rPr lang="en-US" dirty="0" err="1"/>
              <a:t>bentuk</a:t>
            </a:r>
            <a:r>
              <a:rPr lang="en-US" dirty="0"/>
              <a:t> </a:t>
            </a:r>
            <a:r>
              <a:rPr lang="en-US" dirty="0" err="1"/>
              <a:t>suatu</a:t>
            </a:r>
            <a:r>
              <a:rPr lang="en-US" dirty="0"/>
              <a:t> </a:t>
            </a:r>
            <a:r>
              <a:rPr lang="en-US" dirty="0" err="1"/>
              <a:t>objek</a:t>
            </a:r>
            <a:r>
              <a:rPr lang="en-US" dirty="0"/>
              <a:t>, </a:t>
            </a:r>
            <a:r>
              <a:rPr lang="en-US" dirty="0" err="1"/>
              <a:t>seperti</a:t>
            </a:r>
            <a:r>
              <a:rPr lang="en-US" dirty="0"/>
              <a:t> </a:t>
            </a:r>
            <a:r>
              <a:rPr lang="en-US" dirty="0" err="1"/>
              <a:t>menggeser</a:t>
            </a:r>
            <a:r>
              <a:rPr lang="en-US" dirty="0"/>
              <a:t> </a:t>
            </a:r>
            <a:r>
              <a:rPr lang="en-US" dirty="0" err="1"/>
              <a:t>sisi</a:t>
            </a:r>
            <a:r>
              <a:rPr lang="en-US" dirty="0"/>
              <a:t> </a:t>
            </a:r>
            <a:r>
              <a:rPr lang="en-US" dirty="0" err="1"/>
              <a:t>tertentu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S</a:t>
            </a:r>
            <a:r>
              <a:t>hear </a:t>
            </a:r>
            <a:endParaRPr lang="en-US" dirty="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5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914400" y="1959154"/>
            <a:ext cx="7772400" cy="35492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762000" y="228600"/>
            <a:ext cx="7772400" cy="4572000"/>
          </a:xfrm>
        </p:spPr>
        <p:txBody>
          <a:bodyPr/>
          <a:lstStyle/>
          <a:p>
            <a:pPr>
              <a:buNone/>
            </a:pPr>
            <a:r>
              <a:rPr lang="en-US" dirty="0"/>
              <a:t>	</a:t>
            </a:r>
            <a:r>
              <a:rPr lang="en-US" dirty="0" err="1"/>
              <a:t>Terdapat</a:t>
            </a:r>
            <a:r>
              <a:rPr lang="en-US" dirty="0"/>
              <a:t> </a:t>
            </a:r>
            <a:r>
              <a:rPr lang="en-US" dirty="0" err="1"/>
              <a:t>dua</a:t>
            </a:r>
            <a:r>
              <a:rPr lang="en-US" dirty="0"/>
              <a:t> </a:t>
            </a:r>
            <a:r>
              <a:rPr lang="en-US" dirty="0" err="1"/>
              <a:t>macam</a:t>
            </a:r>
            <a:r>
              <a:rPr lang="en-US" dirty="0"/>
              <a:t> shear </a:t>
            </a:r>
            <a:r>
              <a:rPr lang="en-US" dirty="0" err="1"/>
              <a:t>yaitu</a:t>
            </a:r>
            <a:r>
              <a:rPr lang="en-US" dirty="0"/>
              <a:t> shear </a:t>
            </a:r>
            <a:r>
              <a:rPr lang="en-US" dirty="0" err="1"/>
              <a:t>terhadap</a:t>
            </a:r>
            <a:r>
              <a:rPr lang="en-US" dirty="0"/>
              <a:t> </a:t>
            </a:r>
            <a:r>
              <a:rPr lang="en-US" dirty="0" err="1"/>
              <a:t>sumbu</a:t>
            </a:r>
            <a:r>
              <a:rPr lang="en-US" dirty="0"/>
              <a:t> x </a:t>
            </a:r>
            <a:r>
              <a:rPr lang="en-US" dirty="0" err="1"/>
              <a:t>dan</a:t>
            </a:r>
            <a:r>
              <a:rPr lang="en-US" dirty="0"/>
              <a:t> shear </a:t>
            </a:r>
            <a:r>
              <a:rPr lang="en-US" dirty="0" err="1"/>
              <a:t>terhadap</a:t>
            </a:r>
            <a:r>
              <a:rPr lang="en-US" dirty="0"/>
              <a:t> </a:t>
            </a:r>
            <a:r>
              <a:rPr lang="en-US" dirty="0" err="1"/>
              <a:t>sumbu</a:t>
            </a:r>
            <a:r>
              <a:rPr lang="en-US" dirty="0"/>
              <a:t> y</a:t>
            </a:r>
          </a:p>
          <a:p>
            <a:pPr>
              <a:buNone/>
            </a:pPr>
            <a:endParaRPr lang="en-US" dirty="0"/>
          </a:p>
          <a:p>
            <a:pPr>
              <a:buNone/>
            </a:pPr>
            <a:endParaRPr lang="en-US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/>
          <a:srcRect l="28431" t="18612" r="27451" b="16868"/>
          <a:stretch>
            <a:fillRect/>
          </a:stretch>
        </p:blipFill>
        <p:spPr bwMode="auto">
          <a:xfrm>
            <a:off x="1066800" y="1143000"/>
            <a:ext cx="6765324" cy="556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Latihan</a:t>
            </a:r>
            <a:r>
              <a:rPr lang="en-US" dirty="0"/>
              <a:t> 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err="1"/>
              <a:t>Transformasi</a:t>
            </a:r>
            <a:r>
              <a:rPr lang="en-US" dirty="0"/>
              <a:t> shear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nilai</a:t>
            </a:r>
            <a:r>
              <a:rPr lang="en-US" dirty="0"/>
              <a:t> </a:t>
            </a:r>
            <a:r>
              <a:rPr lang="en-US" dirty="0" err="1"/>
              <a:t>sh</a:t>
            </a:r>
            <a:r>
              <a:rPr lang="en-US" sz="1600" dirty="0" err="1"/>
              <a:t>x</a:t>
            </a:r>
            <a:r>
              <a:rPr lang="en-US" dirty="0"/>
              <a:t>  = 2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koordinat</a:t>
            </a:r>
            <a:r>
              <a:rPr lang="en-US" dirty="0"/>
              <a:t> A(0,0), B(1,0), C(1,1), </a:t>
            </a:r>
            <a:r>
              <a:rPr lang="en-US" dirty="0" err="1"/>
              <a:t>dan</a:t>
            </a:r>
            <a:r>
              <a:rPr lang="en-US" dirty="0"/>
              <a:t> D(0,1)</a:t>
            </a:r>
          </a:p>
          <a:p>
            <a:pPr>
              <a:buNone/>
            </a:pPr>
            <a:endParaRPr lang="en-US" dirty="0"/>
          </a:p>
          <a:p>
            <a:r>
              <a:rPr lang="en-US" dirty="0" err="1"/>
              <a:t>Transformasi</a:t>
            </a:r>
            <a:r>
              <a:rPr lang="en-US" dirty="0"/>
              <a:t> shear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nilai</a:t>
            </a:r>
            <a:r>
              <a:rPr lang="en-US" dirty="0"/>
              <a:t> sh</a:t>
            </a:r>
            <a:r>
              <a:rPr lang="en-US" sz="1600" dirty="0"/>
              <a:t>y</a:t>
            </a:r>
            <a:r>
              <a:rPr lang="en-US" dirty="0"/>
              <a:t>  =  2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koordinat</a:t>
            </a:r>
            <a:r>
              <a:rPr lang="en-US" dirty="0"/>
              <a:t> A(0,0), B(1,0), C(1,1), </a:t>
            </a:r>
            <a:r>
              <a:rPr lang="en-US" dirty="0" err="1"/>
              <a:t>dan</a:t>
            </a:r>
            <a:r>
              <a:rPr lang="en-US" dirty="0"/>
              <a:t> D(0,1) 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Tujuan</a:t>
            </a:r>
            <a:r>
              <a:rPr lang="en-US" dirty="0"/>
              <a:t>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buNone/>
            </a:pPr>
            <a:r>
              <a:rPr lang="en-US" sz="2400" dirty="0" err="1"/>
              <a:t>Tujuan</a:t>
            </a:r>
            <a:r>
              <a:rPr lang="en-US" sz="2400" dirty="0"/>
              <a:t> </a:t>
            </a:r>
            <a:r>
              <a:rPr lang="en-US" sz="2400" dirty="0" err="1"/>
              <a:t>transformasi</a:t>
            </a:r>
            <a:r>
              <a:rPr lang="en-US" sz="2400" dirty="0"/>
              <a:t> </a:t>
            </a:r>
            <a:r>
              <a:rPr lang="en-US" sz="2400" dirty="0" err="1"/>
              <a:t>adalah</a:t>
            </a:r>
            <a:r>
              <a:rPr lang="en-US" sz="2400" dirty="0"/>
              <a:t> :</a:t>
            </a:r>
          </a:p>
          <a:p>
            <a:pPr>
              <a:buNone/>
            </a:pPr>
            <a:endParaRPr lang="en-US" sz="2400" dirty="0"/>
          </a:p>
          <a:p>
            <a:r>
              <a:rPr lang="en-US" sz="2400" dirty="0" err="1"/>
              <a:t>Merubah</a:t>
            </a:r>
            <a:r>
              <a:rPr lang="en-US" sz="2400" dirty="0"/>
              <a:t> </a:t>
            </a:r>
            <a:r>
              <a:rPr lang="en-US" sz="2400" dirty="0" err="1"/>
              <a:t>atau</a:t>
            </a:r>
            <a:r>
              <a:rPr lang="en-US" sz="2400" dirty="0"/>
              <a:t> </a:t>
            </a:r>
            <a:r>
              <a:rPr lang="en-US" sz="2400" dirty="0" err="1"/>
              <a:t>menyesuaikan</a:t>
            </a:r>
            <a:r>
              <a:rPr lang="en-US" sz="2400" dirty="0"/>
              <a:t> </a:t>
            </a:r>
            <a:r>
              <a:rPr lang="en-US" sz="2400" dirty="0" err="1"/>
              <a:t>komposisi</a:t>
            </a:r>
            <a:r>
              <a:rPr lang="en-US" sz="2400" dirty="0"/>
              <a:t> </a:t>
            </a:r>
            <a:r>
              <a:rPr lang="en-US" sz="2400" dirty="0" err="1"/>
              <a:t>pemandangan</a:t>
            </a:r>
            <a:endParaRPr lang="en-US" sz="2400" dirty="0"/>
          </a:p>
          <a:p>
            <a:r>
              <a:rPr lang="en-US" sz="2400" dirty="0" err="1"/>
              <a:t>Memudahkan</a:t>
            </a:r>
            <a:r>
              <a:rPr lang="en-US" sz="2400" dirty="0"/>
              <a:t> </a:t>
            </a:r>
            <a:r>
              <a:rPr lang="en-US" sz="2400" dirty="0" err="1"/>
              <a:t>membuat</a:t>
            </a:r>
            <a:r>
              <a:rPr lang="en-US" sz="2400" dirty="0"/>
              <a:t> </a:t>
            </a:r>
            <a:r>
              <a:rPr lang="en-US" sz="2400" dirty="0" err="1"/>
              <a:t>objek</a:t>
            </a:r>
            <a:r>
              <a:rPr lang="en-US" sz="2400" dirty="0"/>
              <a:t> yang </a:t>
            </a:r>
            <a:r>
              <a:rPr lang="en-US" sz="2400" dirty="0" err="1"/>
              <a:t>simetris</a:t>
            </a:r>
            <a:endParaRPr lang="en-US" sz="2400" dirty="0"/>
          </a:p>
          <a:p>
            <a:r>
              <a:rPr lang="en-US" sz="2400" dirty="0" err="1"/>
              <a:t>Melihat</a:t>
            </a:r>
            <a:r>
              <a:rPr lang="en-US" sz="2400" dirty="0"/>
              <a:t> </a:t>
            </a:r>
            <a:r>
              <a:rPr lang="en-US" sz="2400" dirty="0" err="1"/>
              <a:t>objek</a:t>
            </a:r>
            <a:r>
              <a:rPr lang="en-US" sz="2400" dirty="0"/>
              <a:t> </a:t>
            </a:r>
            <a:r>
              <a:rPr lang="en-US" sz="2400" dirty="0" err="1"/>
              <a:t>dari</a:t>
            </a:r>
            <a:r>
              <a:rPr lang="en-US" sz="2400" dirty="0"/>
              <a:t> </a:t>
            </a:r>
            <a:r>
              <a:rPr lang="en-US" sz="2400" dirty="0" err="1"/>
              <a:t>sudut</a:t>
            </a:r>
            <a:r>
              <a:rPr lang="en-US" sz="2400" dirty="0"/>
              <a:t> </a:t>
            </a:r>
            <a:r>
              <a:rPr lang="en-US" sz="2400" dirty="0" err="1"/>
              <a:t>pandang</a:t>
            </a:r>
            <a:r>
              <a:rPr lang="en-US" sz="2400" dirty="0"/>
              <a:t> yang </a:t>
            </a:r>
            <a:r>
              <a:rPr lang="en-US" sz="2400" dirty="0" err="1"/>
              <a:t>berbeda</a:t>
            </a:r>
            <a:endParaRPr lang="en-US" sz="2400" dirty="0"/>
          </a:p>
          <a:p>
            <a:r>
              <a:rPr lang="en-US" sz="2400" dirty="0" err="1"/>
              <a:t>Memindahkan</a:t>
            </a:r>
            <a:r>
              <a:rPr lang="en-US" sz="2400" dirty="0"/>
              <a:t> </a:t>
            </a:r>
            <a:r>
              <a:rPr lang="en-US" sz="2400" dirty="0" err="1"/>
              <a:t>satu</a:t>
            </a:r>
            <a:r>
              <a:rPr lang="en-US" sz="2400" dirty="0"/>
              <a:t> </a:t>
            </a:r>
            <a:r>
              <a:rPr lang="en-US" sz="2400" dirty="0" err="1"/>
              <a:t>atau</a:t>
            </a:r>
            <a:r>
              <a:rPr lang="en-US" sz="2400" dirty="0"/>
              <a:t> </a:t>
            </a:r>
            <a:r>
              <a:rPr lang="en-US" sz="2400" dirty="0" err="1"/>
              <a:t>beberapa</a:t>
            </a:r>
            <a:r>
              <a:rPr lang="en-US" sz="2400" dirty="0"/>
              <a:t> </a:t>
            </a:r>
            <a:r>
              <a:rPr lang="en-US" sz="2400" dirty="0" err="1"/>
              <a:t>objek</a:t>
            </a:r>
            <a:r>
              <a:rPr lang="en-US" sz="2400" dirty="0"/>
              <a:t> </a:t>
            </a:r>
            <a:r>
              <a:rPr lang="en-US" sz="2400" dirty="0" err="1"/>
              <a:t>dari</a:t>
            </a:r>
            <a:r>
              <a:rPr lang="en-US" sz="2400" dirty="0"/>
              <a:t> </a:t>
            </a:r>
            <a:r>
              <a:rPr lang="en-US" sz="2400" dirty="0" err="1"/>
              <a:t>satu</a:t>
            </a:r>
            <a:r>
              <a:rPr lang="en-US" sz="2400" dirty="0"/>
              <a:t> </a:t>
            </a:r>
            <a:r>
              <a:rPr lang="en-US" sz="2400" dirty="0" err="1"/>
              <a:t>tempat</a:t>
            </a:r>
            <a:r>
              <a:rPr lang="en-US" sz="2400" dirty="0"/>
              <a:t> </a:t>
            </a:r>
            <a:r>
              <a:rPr lang="en-US" sz="2400" dirty="0" err="1"/>
              <a:t>ke</a:t>
            </a:r>
            <a:r>
              <a:rPr lang="en-US" sz="2400" dirty="0"/>
              <a:t> </a:t>
            </a:r>
            <a:r>
              <a:rPr lang="en-US" sz="2400" dirty="0" err="1"/>
              <a:t>tempat</a:t>
            </a:r>
            <a:r>
              <a:rPr lang="en-US" sz="2400" dirty="0"/>
              <a:t> lain, </a:t>
            </a:r>
            <a:r>
              <a:rPr lang="en-US" sz="2400" dirty="0" err="1"/>
              <a:t>ini</a:t>
            </a:r>
            <a:r>
              <a:rPr lang="en-US" sz="2400" dirty="0"/>
              <a:t> </a:t>
            </a:r>
          </a:p>
          <a:p>
            <a:r>
              <a:rPr lang="en-US" sz="2400" dirty="0" err="1"/>
              <a:t>biasa</a:t>
            </a:r>
            <a:r>
              <a:rPr lang="en-US" sz="2400" dirty="0"/>
              <a:t> </a:t>
            </a:r>
            <a:r>
              <a:rPr lang="en-US" sz="2400" dirty="0" err="1"/>
              <a:t>dipakai</a:t>
            </a:r>
            <a:r>
              <a:rPr lang="en-US" sz="2400" dirty="0"/>
              <a:t> </a:t>
            </a:r>
            <a:r>
              <a:rPr lang="en-US" sz="2400" dirty="0" err="1"/>
              <a:t>untuk</a:t>
            </a:r>
            <a:r>
              <a:rPr lang="en-US" sz="2400" dirty="0"/>
              <a:t> </a:t>
            </a:r>
            <a:r>
              <a:rPr lang="en-US" sz="2400" dirty="0" err="1"/>
              <a:t>animasi</a:t>
            </a:r>
            <a:r>
              <a:rPr lang="en-US" sz="2400" dirty="0"/>
              <a:t> </a:t>
            </a:r>
            <a:r>
              <a:rPr lang="en-US" sz="2400" dirty="0" err="1"/>
              <a:t>komputer</a:t>
            </a:r>
            <a:r>
              <a:rPr lang="en-US" sz="2400" dirty="0"/>
              <a:t>.</a:t>
            </a:r>
          </a:p>
          <a:p>
            <a:endParaRPr lang="en-US" sz="2400" dirty="0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tugas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err="1"/>
              <a:t>buat</a:t>
            </a:r>
            <a:r>
              <a:rPr lang="en-US" dirty="0"/>
              <a:t> </a:t>
            </a:r>
            <a:r>
              <a:rPr lang="en-US" dirty="0" err="1"/>
              <a:t>sebuah</a:t>
            </a:r>
            <a:r>
              <a:rPr lang="en-US" dirty="0"/>
              <a:t> </a:t>
            </a:r>
            <a:r>
              <a:rPr lang="en-US" dirty="0" err="1"/>
              <a:t>bidang</a:t>
            </a:r>
            <a:r>
              <a:rPr lang="en-US" dirty="0"/>
              <a:t> 2 </a:t>
            </a:r>
            <a:r>
              <a:rPr lang="en-US" dirty="0" err="1"/>
              <a:t>dimensi</a:t>
            </a:r>
            <a:r>
              <a:rPr lang="en-US" dirty="0"/>
              <a:t>  ( Bahasa </a:t>
            </a:r>
            <a:r>
              <a:rPr lang="en-US" dirty="0" err="1"/>
              <a:t>pemograman</a:t>
            </a:r>
            <a:r>
              <a:rPr lang="en-US" dirty="0"/>
              <a:t> </a:t>
            </a:r>
            <a:r>
              <a:rPr lang="en-US" dirty="0" err="1"/>
              <a:t>bebas</a:t>
            </a:r>
            <a:r>
              <a:rPr lang="en-US"/>
              <a:t> )</a:t>
            </a:r>
          </a:p>
          <a:p>
            <a:pPr marL="0" indent="0">
              <a:buNone/>
            </a:pPr>
            <a:endParaRPr lang="en-US" dirty="0"/>
          </a:p>
          <a:p>
            <a:pPr>
              <a:buFontTx/>
              <a:buChar char="-"/>
            </a:pPr>
            <a:r>
              <a:rPr lang="en-US" dirty="0" err="1"/>
              <a:t>Buat</a:t>
            </a:r>
            <a:r>
              <a:rPr lang="en-US" dirty="0"/>
              <a:t> </a:t>
            </a:r>
            <a:r>
              <a:rPr lang="en-US" dirty="0" err="1"/>
              <a:t>laporannya</a:t>
            </a:r>
            <a:endParaRPr lang="en-US" dirty="0"/>
          </a:p>
          <a:p>
            <a:pPr>
              <a:buFontTx/>
              <a:buChar char="-"/>
            </a:pPr>
            <a:r>
              <a:rPr lang="en-US" dirty="0" err="1"/>
              <a:t>Screenshoot</a:t>
            </a:r>
            <a:r>
              <a:rPr lang="en-US" dirty="0"/>
              <a:t> program </a:t>
            </a:r>
            <a:r>
              <a:rPr lang="en-US" dirty="0" err="1"/>
              <a:t>nya</a:t>
            </a:r>
            <a:endParaRPr lang="en-US" dirty="0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t>Terima Kasih</a:t>
            </a:r>
            <a:endParaRPr 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err="1"/>
              <a:t>translasi</a:t>
            </a:r>
            <a:r>
              <a:rPr lang="en-US" dirty="0"/>
              <a:t> </a:t>
            </a:r>
            <a:r>
              <a:rPr lang="en-US" dirty="0" err="1"/>
              <a:t>adalah</a:t>
            </a:r>
            <a:r>
              <a:rPr lang="en-US" dirty="0"/>
              <a:t> </a:t>
            </a:r>
            <a:r>
              <a:rPr lang="en-US" dirty="0" err="1"/>
              <a:t>transformasi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bentuk</a:t>
            </a:r>
            <a:r>
              <a:rPr lang="en-US" dirty="0"/>
              <a:t> yang </a:t>
            </a:r>
            <a:r>
              <a:rPr lang="en-US" dirty="0" err="1"/>
              <a:t>tetap</a:t>
            </a:r>
            <a:r>
              <a:rPr lang="en-US" dirty="0"/>
              <a:t>, </a:t>
            </a:r>
            <a:r>
              <a:rPr lang="en-US" dirty="0" err="1"/>
              <a:t>memindahkan</a:t>
            </a:r>
            <a:r>
              <a:rPr lang="en-US" dirty="0"/>
              <a:t> </a:t>
            </a:r>
            <a:r>
              <a:rPr lang="en-US" dirty="0" err="1"/>
              <a:t>objek</a:t>
            </a:r>
            <a:r>
              <a:rPr lang="en-US" dirty="0"/>
              <a:t> </a:t>
            </a:r>
            <a:r>
              <a:rPr lang="en-US" dirty="0" err="1"/>
              <a:t>apa</a:t>
            </a:r>
            <a:r>
              <a:rPr lang="en-US" dirty="0"/>
              <a:t> </a:t>
            </a:r>
            <a:r>
              <a:rPr lang="en-US" dirty="0" err="1"/>
              <a:t>adanya</a:t>
            </a:r>
            <a:r>
              <a:rPr lang="en-US" dirty="0"/>
              <a:t>. </a:t>
            </a:r>
            <a:r>
              <a:rPr lang="en-US" dirty="0" err="1"/>
              <a:t>Setiap</a:t>
            </a:r>
            <a:r>
              <a:rPr lang="en-US" dirty="0"/>
              <a:t> </a:t>
            </a:r>
            <a:r>
              <a:rPr lang="en-US" dirty="0" err="1"/>
              <a:t>titik</a:t>
            </a:r>
            <a:r>
              <a:rPr lang="en-US" dirty="0"/>
              <a:t> </a:t>
            </a:r>
            <a:r>
              <a:rPr lang="en-US" dirty="0" err="1"/>
              <a:t>dari</a:t>
            </a:r>
            <a:r>
              <a:rPr lang="en-US" dirty="0"/>
              <a:t> </a:t>
            </a:r>
            <a:r>
              <a:rPr lang="en-US" dirty="0" err="1"/>
              <a:t>objek</a:t>
            </a:r>
            <a:r>
              <a:rPr lang="en-US" dirty="0"/>
              <a:t> </a:t>
            </a:r>
            <a:r>
              <a:rPr lang="en-US" dirty="0" err="1"/>
              <a:t>akan</a:t>
            </a:r>
            <a:r>
              <a:rPr lang="en-US" dirty="0"/>
              <a:t> </a:t>
            </a:r>
            <a:r>
              <a:rPr lang="en-US" dirty="0" err="1"/>
              <a:t>ditranslasikan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besaran</a:t>
            </a:r>
            <a:r>
              <a:rPr lang="en-US" dirty="0"/>
              <a:t> yang </a:t>
            </a:r>
            <a:r>
              <a:rPr lang="en-US" dirty="0" err="1"/>
              <a:t>sama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t>Translasi</a:t>
            </a:r>
            <a:endParaRPr 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algn="just">
              <a:buNone/>
            </a:pPr>
            <a:r>
              <a:rPr lang="en-US" dirty="0"/>
              <a:t>		</a:t>
            </a:r>
            <a:r>
              <a:rPr lang="en-US" dirty="0" err="1"/>
              <a:t>Transformasi</a:t>
            </a:r>
            <a:r>
              <a:rPr lang="en-US" dirty="0"/>
              <a:t> </a:t>
            </a:r>
            <a:r>
              <a:rPr lang="en-US" dirty="0" err="1"/>
              <a:t>translasi</a:t>
            </a:r>
            <a:r>
              <a:rPr lang="en-US" dirty="0"/>
              <a:t> </a:t>
            </a:r>
            <a:r>
              <a:rPr lang="en-US" dirty="0" err="1"/>
              <a:t>merupakan</a:t>
            </a:r>
            <a:r>
              <a:rPr lang="en-US" dirty="0"/>
              <a:t> </a:t>
            </a:r>
            <a:r>
              <a:rPr lang="en-US" dirty="0" err="1"/>
              <a:t>suatu</a:t>
            </a:r>
            <a:r>
              <a:rPr lang="en-US" dirty="0"/>
              <a:t> </a:t>
            </a:r>
            <a:r>
              <a:rPr lang="en-US" dirty="0" err="1"/>
              <a:t>operasi</a:t>
            </a:r>
            <a:r>
              <a:rPr lang="en-US" dirty="0"/>
              <a:t> yang </a:t>
            </a:r>
            <a:r>
              <a:rPr lang="en-US" dirty="0" err="1"/>
              <a:t>menyebabkan</a:t>
            </a:r>
            <a:r>
              <a:rPr lang="en-US" dirty="0"/>
              <a:t> </a:t>
            </a:r>
            <a:r>
              <a:rPr lang="en-US" dirty="0" err="1"/>
              <a:t>perpindahan</a:t>
            </a:r>
            <a:r>
              <a:rPr lang="en-US" dirty="0"/>
              <a:t> </a:t>
            </a:r>
            <a:r>
              <a:rPr lang="en-US" dirty="0" err="1"/>
              <a:t>objek</a:t>
            </a:r>
            <a:r>
              <a:rPr lang="en-US" dirty="0"/>
              <a:t> 2D </a:t>
            </a:r>
            <a:r>
              <a:rPr lang="en-US" dirty="0" err="1"/>
              <a:t>dari</a:t>
            </a:r>
            <a:r>
              <a:rPr lang="en-US" dirty="0"/>
              <a:t> </a:t>
            </a:r>
            <a:r>
              <a:rPr lang="en-US" dirty="0" err="1"/>
              <a:t>satu</a:t>
            </a:r>
            <a:r>
              <a:rPr lang="en-US" dirty="0"/>
              <a:t> </a:t>
            </a:r>
            <a:r>
              <a:rPr lang="en-US" dirty="0" err="1"/>
              <a:t>tempat</a:t>
            </a:r>
            <a:r>
              <a:rPr lang="en-US" dirty="0"/>
              <a:t> </a:t>
            </a:r>
            <a:r>
              <a:rPr lang="en-US" dirty="0" err="1"/>
              <a:t>ke</a:t>
            </a:r>
            <a:r>
              <a:rPr lang="en-US" dirty="0"/>
              <a:t> </a:t>
            </a:r>
            <a:r>
              <a:rPr lang="en-US" dirty="0" err="1"/>
              <a:t>tempat</a:t>
            </a:r>
            <a:r>
              <a:rPr lang="en-US" dirty="0"/>
              <a:t> yang lain. </a:t>
            </a:r>
            <a:r>
              <a:rPr lang="en-US" dirty="0" err="1"/>
              <a:t>Perubahan</a:t>
            </a:r>
            <a:r>
              <a:rPr lang="en-US" dirty="0"/>
              <a:t> </a:t>
            </a:r>
            <a:r>
              <a:rPr lang="en-US" dirty="0" err="1"/>
              <a:t>ini</a:t>
            </a:r>
            <a:r>
              <a:rPr lang="en-US" dirty="0"/>
              <a:t> </a:t>
            </a:r>
            <a:r>
              <a:rPr lang="en-US" dirty="0" err="1"/>
              <a:t>berlaku</a:t>
            </a:r>
            <a:r>
              <a:rPr lang="en-US" dirty="0"/>
              <a:t>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arah</a:t>
            </a:r>
            <a:r>
              <a:rPr lang="en-US" dirty="0"/>
              <a:t> yang </a:t>
            </a:r>
            <a:r>
              <a:rPr lang="en-US" dirty="0" err="1"/>
              <a:t>sejajar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sumbu</a:t>
            </a:r>
            <a:r>
              <a:rPr lang="en-US" dirty="0"/>
              <a:t> X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sumbu</a:t>
            </a:r>
            <a:r>
              <a:rPr lang="en-US" dirty="0"/>
              <a:t> Y.</a:t>
            </a:r>
          </a:p>
        </p:txBody>
      </p:sp>
      <p:grpSp>
        <p:nvGrpSpPr>
          <p:cNvPr id="4" name="Group 4"/>
          <p:cNvGrpSpPr>
            <a:grpSpLocks/>
          </p:cNvGrpSpPr>
          <p:nvPr/>
        </p:nvGrpSpPr>
        <p:grpSpPr bwMode="auto">
          <a:xfrm>
            <a:off x="2286000" y="3276600"/>
            <a:ext cx="4800600" cy="2492375"/>
            <a:chOff x="432" y="3340"/>
            <a:chExt cx="3072" cy="1609"/>
          </a:xfrm>
        </p:grpSpPr>
        <p:grpSp>
          <p:nvGrpSpPr>
            <p:cNvPr id="5" name="Group 5"/>
            <p:cNvGrpSpPr>
              <a:grpSpLocks/>
            </p:cNvGrpSpPr>
            <p:nvPr/>
          </p:nvGrpSpPr>
          <p:grpSpPr bwMode="auto">
            <a:xfrm>
              <a:off x="432" y="3340"/>
              <a:ext cx="3072" cy="1609"/>
              <a:chOff x="432" y="3340"/>
              <a:chExt cx="3072" cy="1609"/>
            </a:xfrm>
          </p:grpSpPr>
          <p:sp>
            <p:nvSpPr>
              <p:cNvPr id="16" name="Text Box 6"/>
              <p:cNvSpPr txBox="1">
                <a:spLocks noChangeArrowheads="1"/>
              </p:cNvSpPr>
              <p:nvPr/>
            </p:nvSpPr>
            <p:spPr bwMode="gray">
              <a:xfrm>
                <a:off x="432" y="3984"/>
                <a:ext cx="490" cy="375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r>
                  <a:rPr lang="en-US" sz="1600">
                    <a:latin typeface="Times New Roman" pitchFamily="18" charset="0"/>
                  </a:rPr>
                  <a:t>dx = 2</a:t>
                </a:r>
              </a:p>
              <a:p>
                <a:r>
                  <a:rPr lang="en-US" sz="1600">
                    <a:latin typeface="Times New Roman" pitchFamily="18" charset="0"/>
                  </a:rPr>
                  <a:t>dy = 3</a:t>
                </a:r>
              </a:p>
            </p:txBody>
          </p:sp>
          <p:grpSp>
            <p:nvGrpSpPr>
              <p:cNvPr id="17" name="Group 7"/>
              <p:cNvGrpSpPr>
                <a:grpSpLocks/>
              </p:cNvGrpSpPr>
              <p:nvPr/>
            </p:nvGrpSpPr>
            <p:grpSpPr bwMode="auto">
              <a:xfrm>
                <a:off x="912" y="3340"/>
                <a:ext cx="2592" cy="1609"/>
                <a:chOff x="960" y="3216"/>
                <a:chExt cx="2592" cy="1609"/>
              </a:xfrm>
            </p:grpSpPr>
            <p:sp>
              <p:nvSpPr>
                <p:cNvPr id="18" name="Text Box 8"/>
                <p:cNvSpPr txBox="1">
                  <a:spLocks noChangeArrowheads="1"/>
                </p:cNvSpPr>
                <p:nvPr/>
              </p:nvSpPr>
              <p:spPr bwMode="gray">
                <a:xfrm>
                  <a:off x="960" y="3216"/>
                  <a:ext cx="192" cy="217"/>
                </a:xfrm>
                <a:prstGeom prst="rect">
                  <a:avLst/>
                </a:prstGeom>
                <a:solidFill>
                  <a:schemeClr val="bg1"/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>
                  <a:spAutoFit/>
                </a:bodyPr>
                <a:lstStyle/>
                <a:p>
                  <a:r>
                    <a:rPr lang="en-US" sz="1600">
                      <a:latin typeface="Times New Roman" pitchFamily="18" charset="0"/>
                    </a:rPr>
                    <a:t>Y</a:t>
                  </a:r>
                </a:p>
              </p:txBody>
            </p:sp>
            <p:sp>
              <p:nvSpPr>
                <p:cNvPr id="19" name="Text Box 9"/>
                <p:cNvSpPr txBox="1">
                  <a:spLocks noChangeArrowheads="1"/>
                </p:cNvSpPr>
                <p:nvPr/>
              </p:nvSpPr>
              <p:spPr bwMode="gray">
                <a:xfrm>
                  <a:off x="3360" y="4608"/>
                  <a:ext cx="192" cy="217"/>
                </a:xfrm>
                <a:prstGeom prst="rect">
                  <a:avLst/>
                </a:prstGeom>
                <a:solidFill>
                  <a:schemeClr val="bg1"/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>
                  <a:spAutoFit/>
                </a:bodyPr>
                <a:lstStyle/>
                <a:p>
                  <a:r>
                    <a:rPr lang="en-US" sz="1600">
                      <a:latin typeface="Times New Roman" pitchFamily="18" charset="0"/>
                    </a:rPr>
                    <a:t>X</a:t>
                  </a:r>
                </a:p>
              </p:txBody>
            </p:sp>
            <p:grpSp>
              <p:nvGrpSpPr>
                <p:cNvPr id="20" name="Group 10"/>
                <p:cNvGrpSpPr>
                  <a:grpSpLocks/>
                </p:cNvGrpSpPr>
                <p:nvPr/>
              </p:nvGrpSpPr>
              <p:grpSpPr bwMode="auto">
                <a:xfrm>
                  <a:off x="1104" y="3264"/>
                  <a:ext cx="2304" cy="1502"/>
                  <a:chOff x="768" y="2784"/>
                  <a:chExt cx="2304" cy="1502"/>
                </a:xfrm>
              </p:grpSpPr>
              <p:grpSp>
                <p:nvGrpSpPr>
                  <p:cNvPr id="21" name="Group 11"/>
                  <p:cNvGrpSpPr>
                    <a:grpSpLocks/>
                  </p:cNvGrpSpPr>
                  <p:nvPr/>
                </p:nvGrpSpPr>
                <p:grpSpPr bwMode="auto">
                  <a:xfrm>
                    <a:off x="912" y="2784"/>
                    <a:ext cx="2160" cy="1344"/>
                    <a:chOff x="768" y="2832"/>
                    <a:chExt cx="2160" cy="1344"/>
                  </a:xfrm>
                </p:grpSpPr>
                <p:sp>
                  <p:nvSpPr>
                    <p:cNvPr id="39" name="Line 12"/>
                    <p:cNvSpPr>
                      <a:spLocks noChangeShapeType="1"/>
                    </p:cNvSpPr>
                    <p:nvPr/>
                  </p:nvSpPr>
                  <p:spPr bwMode="gray">
                    <a:xfrm flipV="1">
                      <a:off x="816" y="2832"/>
                      <a:ext cx="0" cy="1248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 type="triangle" w="med" len="med"/>
                    </a:ln>
                    <a:effectLst/>
                  </p:spPr>
                  <p:txBody>
                    <a:bodyPr wrap="none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40" name="Line 13"/>
                    <p:cNvSpPr>
                      <a:spLocks noChangeShapeType="1"/>
                    </p:cNvSpPr>
                    <p:nvPr/>
                  </p:nvSpPr>
                  <p:spPr bwMode="gray">
                    <a:xfrm>
                      <a:off x="864" y="4128"/>
                      <a:ext cx="2064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 type="triangle" w="med" len="med"/>
                    </a:ln>
                    <a:effectLst/>
                  </p:spPr>
                  <p:txBody>
                    <a:bodyPr wrap="none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41" name="Line 14"/>
                    <p:cNvSpPr>
                      <a:spLocks noChangeShapeType="1"/>
                    </p:cNvSpPr>
                    <p:nvPr/>
                  </p:nvSpPr>
                  <p:spPr bwMode="gray">
                    <a:xfrm>
                      <a:off x="1008" y="4080"/>
                      <a:ext cx="0" cy="96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</p:spPr>
                  <p:txBody>
                    <a:bodyPr wrap="none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42" name="Line 15"/>
                    <p:cNvSpPr>
                      <a:spLocks noChangeShapeType="1"/>
                    </p:cNvSpPr>
                    <p:nvPr/>
                  </p:nvSpPr>
                  <p:spPr bwMode="gray">
                    <a:xfrm>
                      <a:off x="1200" y="4080"/>
                      <a:ext cx="0" cy="96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</p:spPr>
                  <p:txBody>
                    <a:bodyPr wrap="none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43" name="Line 16"/>
                    <p:cNvSpPr>
                      <a:spLocks noChangeShapeType="1"/>
                    </p:cNvSpPr>
                    <p:nvPr/>
                  </p:nvSpPr>
                  <p:spPr bwMode="gray">
                    <a:xfrm>
                      <a:off x="1584" y="4080"/>
                      <a:ext cx="0" cy="96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</p:spPr>
                  <p:txBody>
                    <a:bodyPr wrap="none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44" name="Line 17"/>
                    <p:cNvSpPr>
                      <a:spLocks noChangeShapeType="1"/>
                    </p:cNvSpPr>
                    <p:nvPr/>
                  </p:nvSpPr>
                  <p:spPr bwMode="gray">
                    <a:xfrm>
                      <a:off x="1392" y="4080"/>
                      <a:ext cx="0" cy="96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</p:spPr>
                  <p:txBody>
                    <a:bodyPr wrap="none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45" name="Line 18"/>
                    <p:cNvSpPr>
                      <a:spLocks noChangeShapeType="1"/>
                    </p:cNvSpPr>
                    <p:nvPr/>
                  </p:nvSpPr>
                  <p:spPr bwMode="gray">
                    <a:xfrm>
                      <a:off x="1776" y="4080"/>
                      <a:ext cx="0" cy="96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</p:spPr>
                  <p:txBody>
                    <a:bodyPr wrap="none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46" name="Line 19"/>
                    <p:cNvSpPr>
                      <a:spLocks noChangeShapeType="1"/>
                    </p:cNvSpPr>
                    <p:nvPr/>
                  </p:nvSpPr>
                  <p:spPr bwMode="gray">
                    <a:xfrm>
                      <a:off x="1968" y="4080"/>
                      <a:ext cx="0" cy="96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</p:spPr>
                  <p:txBody>
                    <a:bodyPr wrap="none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47" name="Line 20"/>
                    <p:cNvSpPr>
                      <a:spLocks noChangeShapeType="1"/>
                    </p:cNvSpPr>
                    <p:nvPr/>
                  </p:nvSpPr>
                  <p:spPr bwMode="gray">
                    <a:xfrm>
                      <a:off x="2160" y="4080"/>
                      <a:ext cx="0" cy="96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</p:spPr>
                  <p:txBody>
                    <a:bodyPr wrap="none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48" name="Line 21"/>
                    <p:cNvSpPr>
                      <a:spLocks noChangeShapeType="1"/>
                    </p:cNvSpPr>
                    <p:nvPr/>
                  </p:nvSpPr>
                  <p:spPr bwMode="gray">
                    <a:xfrm>
                      <a:off x="2352" y="4080"/>
                      <a:ext cx="0" cy="96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</p:spPr>
                  <p:txBody>
                    <a:bodyPr wrap="none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49" name="Line 22"/>
                    <p:cNvSpPr>
                      <a:spLocks noChangeShapeType="1"/>
                    </p:cNvSpPr>
                    <p:nvPr/>
                  </p:nvSpPr>
                  <p:spPr bwMode="gray">
                    <a:xfrm>
                      <a:off x="2544" y="4080"/>
                      <a:ext cx="0" cy="96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</p:spPr>
                  <p:txBody>
                    <a:bodyPr wrap="none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50" name="Line 23"/>
                    <p:cNvSpPr>
                      <a:spLocks noChangeShapeType="1"/>
                    </p:cNvSpPr>
                    <p:nvPr/>
                  </p:nvSpPr>
                  <p:spPr bwMode="gray">
                    <a:xfrm>
                      <a:off x="2736" y="4080"/>
                      <a:ext cx="0" cy="96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</p:spPr>
                  <p:txBody>
                    <a:bodyPr wrap="none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51" name="Line 24"/>
                    <p:cNvSpPr>
                      <a:spLocks noChangeShapeType="1"/>
                    </p:cNvSpPr>
                    <p:nvPr/>
                  </p:nvSpPr>
                  <p:spPr bwMode="gray">
                    <a:xfrm>
                      <a:off x="768" y="3936"/>
                      <a:ext cx="96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</p:spPr>
                  <p:txBody>
                    <a:bodyPr wrap="none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52" name="Line 25"/>
                    <p:cNvSpPr>
                      <a:spLocks noChangeShapeType="1"/>
                    </p:cNvSpPr>
                    <p:nvPr/>
                  </p:nvSpPr>
                  <p:spPr bwMode="gray">
                    <a:xfrm>
                      <a:off x="768" y="3744"/>
                      <a:ext cx="96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</p:spPr>
                  <p:txBody>
                    <a:bodyPr wrap="none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53" name="Line 26"/>
                    <p:cNvSpPr>
                      <a:spLocks noChangeShapeType="1"/>
                    </p:cNvSpPr>
                    <p:nvPr/>
                  </p:nvSpPr>
                  <p:spPr bwMode="gray">
                    <a:xfrm>
                      <a:off x="768" y="3552"/>
                      <a:ext cx="96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</p:spPr>
                  <p:txBody>
                    <a:bodyPr wrap="none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54" name="Line 27"/>
                    <p:cNvSpPr>
                      <a:spLocks noChangeShapeType="1"/>
                    </p:cNvSpPr>
                    <p:nvPr/>
                  </p:nvSpPr>
                  <p:spPr bwMode="gray">
                    <a:xfrm>
                      <a:off x="768" y="3360"/>
                      <a:ext cx="96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</p:spPr>
                  <p:txBody>
                    <a:bodyPr wrap="none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55" name="Line 28"/>
                    <p:cNvSpPr>
                      <a:spLocks noChangeShapeType="1"/>
                    </p:cNvSpPr>
                    <p:nvPr/>
                  </p:nvSpPr>
                  <p:spPr bwMode="gray">
                    <a:xfrm>
                      <a:off x="768" y="3168"/>
                      <a:ext cx="96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</p:spPr>
                  <p:txBody>
                    <a:bodyPr wrap="none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56" name="Line 29"/>
                    <p:cNvSpPr>
                      <a:spLocks noChangeShapeType="1"/>
                    </p:cNvSpPr>
                    <p:nvPr/>
                  </p:nvSpPr>
                  <p:spPr bwMode="gray">
                    <a:xfrm>
                      <a:off x="768" y="2976"/>
                      <a:ext cx="96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</p:spPr>
                  <p:txBody>
                    <a:bodyPr wrap="none"/>
                    <a:lstStyle/>
                    <a:p>
                      <a:endParaRPr lang="en-US"/>
                    </a:p>
                  </p:txBody>
                </p:sp>
              </p:grpSp>
              <p:sp>
                <p:nvSpPr>
                  <p:cNvPr id="22" name="Text Box 30"/>
                  <p:cNvSpPr txBox="1">
                    <a:spLocks noChangeArrowheads="1"/>
                  </p:cNvSpPr>
                  <p:nvPr/>
                </p:nvSpPr>
                <p:spPr bwMode="gray">
                  <a:xfrm>
                    <a:off x="864" y="4032"/>
                    <a:ext cx="178" cy="158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>
                    <a:spAutoFit/>
                  </a:bodyPr>
                  <a:lstStyle/>
                  <a:p>
                    <a:r>
                      <a:rPr lang="en-US" sz="1000">
                        <a:latin typeface="Times New Roman" pitchFamily="18" charset="0"/>
                      </a:rPr>
                      <a:t> 0</a:t>
                    </a:r>
                  </a:p>
                </p:txBody>
              </p:sp>
              <p:sp>
                <p:nvSpPr>
                  <p:cNvPr id="23" name="Text Box 31"/>
                  <p:cNvSpPr txBox="1">
                    <a:spLocks noChangeArrowheads="1"/>
                  </p:cNvSpPr>
                  <p:nvPr/>
                </p:nvSpPr>
                <p:spPr bwMode="gray">
                  <a:xfrm>
                    <a:off x="1056" y="4128"/>
                    <a:ext cx="178" cy="158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>
                    <a:spAutoFit/>
                  </a:bodyPr>
                  <a:lstStyle/>
                  <a:p>
                    <a:r>
                      <a:rPr lang="en-US" sz="1000">
                        <a:latin typeface="Times New Roman" pitchFamily="18" charset="0"/>
                      </a:rPr>
                      <a:t> 1</a:t>
                    </a:r>
                  </a:p>
                </p:txBody>
              </p:sp>
              <p:sp>
                <p:nvSpPr>
                  <p:cNvPr id="24" name="Text Box 32"/>
                  <p:cNvSpPr txBox="1">
                    <a:spLocks noChangeArrowheads="1"/>
                  </p:cNvSpPr>
                  <p:nvPr/>
                </p:nvSpPr>
                <p:spPr bwMode="gray">
                  <a:xfrm>
                    <a:off x="768" y="3792"/>
                    <a:ext cx="179" cy="158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>
                    <a:spAutoFit/>
                  </a:bodyPr>
                  <a:lstStyle/>
                  <a:p>
                    <a:r>
                      <a:rPr lang="en-US" sz="1000">
                        <a:latin typeface="Times New Roman" pitchFamily="18" charset="0"/>
                      </a:rPr>
                      <a:t> 1</a:t>
                    </a:r>
                  </a:p>
                </p:txBody>
              </p:sp>
              <p:sp>
                <p:nvSpPr>
                  <p:cNvPr id="25" name="Text Box 33"/>
                  <p:cNvSpPr txBox="1">
                    <a:spLocks noChangeArrowheads="1"/>
                  </p:cNvSpPr>
                  <p:nvPr/>
                </p:nvSpPr>
                <p:spPr bwMode="gray">
                  <a:xfrm>
                    <a:off x="1248" y="4128"/>
                    <a:ext cx="179" cy="158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>
                    <a:spAutoFit/>
                  </a:bodyPr>
                  <a:lstStyle/>
                  <a:p>
                    <a:r>
                      <a:rPr lang="en-US" sz="1000">
                        <a:latin typeface="Times New Roman" pitchFamily="18" charset="0"/>
                      </a:rPr>
                      <a:t> 2</a:t>
                    </a:r>
                  </a:p>
                </p:txBody>
              </p:sp>
              <p:sp>
                <p:nvSpPr>
                  <p:cNvPr id="26" name="Text Box 34"/>
                  <p:cNvSpPr txBox="1">
                    <a:spLocks noChangeArrowheads="1"/>
                  </p:cNvSpPr>
                  <p:nvPr/>
                </p:nvSpPr>
                <p:spPr bwMode="gray">
                  <a:xfrm>
                    <a:off x="768" y="3600"/>
                    <a:ext cx="179" cy="157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>
                    <a:spAutoFit/>
                  </a:bodyPr>
                  <a:lstStyle/>
                  <a:p>
                    <a:r>
                      <a:rPr lang="en-US" sz="1000">
                        <a:latin typeface="Times New Roman" pitchFamily="18" charset="0"/>
                      </a:rPr>
                      <a:t> 2</a:t>
                    </a:r>
                  </a:p>
                </p:txBody>
              </p:sp>
              <p:sp>
                <p:nvSpPr>
                  <p:cNvPr id="27" name="Text Box 35"/>
                  <p:cNvSpPr txBox="1">
                    <a:spLocks noChangeArrowheads="1"/>
                  </p:cNvSpPr>
                  <p:nvPr/>
                </p:nvSpPr>
                <p:spPr bwMode="gray">
                  <a:xfrm>
                    <a:off x="1440" y="4128"/>
                    <a:ext cx="179" cy="158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>
                    <a:spAutoFit/>
                  </a:bodyPr>
                  <a:lstStyle/>
                  <a:p>
                    <a:r>
                      <a:rPr lang="en-US" sz="1000">
                        <a:latin typeface="Times New Roman" pitchFamily="18" charset="0"/>
                      </a:rPr>
                      <a:t> 3</a:t>
                    </a:r>
                  </a:p>
                </p:txBody>
              </p:sp>
              <p:sp>
                <p:nvSpPr>
                  <p:cNvPr id="28" name="Text Box 36"/>
                  <p:cNvSpPr txBox="1">
                    <a:spLocks noChangeArrowheads="1"/>
                  </p:cNvSpPr>
                  <p:nvPr/>
                </p:nvSpPr>
                <p:spPr bwMode="gray">
                  <a:xfrm>
                    <a:off x="1632" y="4128"/>
                    <a:ext cx="179" cy="158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>
                    <a:spAutoFit/>
                  </a:bodyPr>
                  <a:lstStyle/>
                  <a:p>
                    <a:r>
                      <a:rPr lang="en-US" sz="1000">
                        <a:latin typeface="Times New Roman" pitchFamily="18" charset="0"/>
                      </a:rPr>
                      <a:t> 4</a:t>
                    </a:r>
                  </a:p>
                </p:txBody>
              </p:sp>
              <p:sp>
                <p:nvSpPr>
                  <p:cNvPr id="29" name="Text Box 37"/>
                  <p:cNvSpPr txBox="1">
                    <a:spLocks noChangeArrowheads="1"/>
                  </p:cNvSpPr>
                  <p:nvPr/>
                </p:nvSpPr>
                <p:spPr bwMode="gray">
                  <a:xfrm>
                    <a:off x="1824" y="4128"/>
                    <a:ext cx="179" cy="158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>
                    <a:spAutoFit/>
                  </a:bodyPr>
                  <a:lstStyle/>
                  <a:p>
                    <a:r>
                      <a:rPr lang="en-US" sz="1000">
                        <a:latin typeface="Times New Roman" pitchFamily="18" charset="0"/>
                      </a:rPr>
                      <a:t> 5</a:t>
                    </a:r>
                  </a:p>
                </p:txBody>
              </p:sp>
              <p:sp>
                <p:nvSpPr>
                  <p:cNvPr id="30" name="Text Box 38"/>
                  <p:cNvSpPr txBox="1">
                    <a:spLocks noChangeArrowheads="1"/>
                  </p:cNvSpPr>
                  <p:nvPr/>
                </p:nvSpPr>
                <p:spPr bwMode="gray">
                  <a:xfrm>
                    <a:off x="2016" y="4128"/>
                    <a:ext cx="179" cy="158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>
                    <a:spAutoFit/>
                  </a:bodyPr>
                  <a:lstStyle/>
                  <a:p>
                    <a:r>
                      <a:rPr lang="en-US" sz="1000">
                        <a:latin typeface="Times New Roman" pitchFamily="18" charset="0"/>
                      </a:rPr>
                      <a:t> 6</a:t>
                    </a:r>
                  </a:p>
                </p:txBody>
              </p:sp>
              <p:sp>
                <p:nvSpPr>
                  <p:cNvPr id="31" name="Text Box 39"/>
                  <p:cNvSpPr txBox="1">
                    <a:spLocks noChangeArrowheads="1"/>
                  </p:cNvSpPr>
                  <p:nvPr/>
                </p:nvSpPr>
                <p:spPr bwMode="gray">
                  <a:xfrm>
                    <a:off x="2208" y="4128"/>
                    <a:ext cx="179" cy="158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>
                    <a:spAutoFit/>
                  </a:bodyPr>
                  <a:lstStyle/>
                  <a:p>
                    <a:r>
                      <a:rPr lang="en-US" sz="1000">
                        <a:latin typeface="Times New Roman" pitchFamily="18" charset="0"/>
                      </a:rPr>
                      <a:t> 7</a:t>
                    </a:r>
                  </a:p>
                </p:txBody>
              </p:sp>
              <p:sp>
                <p:nvSpPr>
                  <p:cNvPr id="32" name="Text Box 40"/>
                  <p:cNvSpPr txBox="1">
                    <a:spLocks noChangeArrowheads="1"/>
                  </p:cNvSpPr>
                  <p:nvPr/>
                </p:nvSpPr>
                <p:spPr bwMode="gray">
                  <a:xfrm>
                    <a:off x="2400" y="4128"/>
                    <a:ext cx="179" cy="158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>
                    <a:spAutoFit/>
                  </a:bodyPr>
                  <a:lstStyle/>
                  <a:p>
                    <a:r>
                      <a:rPr lang="en-US" sz="1000">
                        <a:latin typeface="Times New Roman" pitchFamily="18" charset="0"/>
                      </a:rPr>
                      <a:t> 8</a:t>
                    </a:r>
                  </a:p>
                </p:txBody>
              </p:sp>
              <p:sp>
                <p:nvSpPr>
                  <p:cNvPr id="33" name="Text Box 41"/>
                  <p:cNvSpPr txBox="1">
                    <a:spLocks noChangeArrowheads="1"/>
                  </p:cNvSpPr>
                  <p:nvPr/>
                </p:nvSpPr>
                <p:spPr bwMode="gray">
                  <a:xfrm>
                    <a:off x="2592" y="4128"/>
                    <a:ext cx="179" cy="158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>
                    <a:spAutoFit/>
                  </a:bodyPr>
                  <a:lstStyle/>
                  <a:p>
                    <a:r>
                      <a:rPr lang="en-US" sz="1000">
                        <a:latin typeface="Times New Roman" pitchFamily="18" charset="0"/>
                      </a:rPr>
                      <a:t> 9</a:t>
                    </a:r>
                  </a:p>
                </p:txBody>
              </p:sp>
              <p:sp>
                <p:nvSpPr>
                  <p:cNvPr id="34" name="Text Box 42"/>
                  <p:cNvSpPr txBox="1">
                    <a:spLocks noChangeArrowheads="1"/>
                  </p:cNvSpPr>
                  <p:nvPr/>
                </p:nvSpPr>
                <p:spPr bwMode="gray">
                  <a:xfrm>
                    <a:off x="2784" y="4128"/>
                    <a:ext cx="220" cy="158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>
                    <a:spAutoFit/>
                  </a:bodyPr>
                  <a:lstStyle/>
                  <a:p>
                    <a:r>
                      <a:rPr lang="en-US" sz="1000">
                        <a:latin typeface="Times New Roman" pitchFamily="18" charset="0"/>
                      </a:rPr>
                      <a:t> 10</a:t>
                    </a:r>
                  </a:p>
                </p:txBody>
              </p:sp>
              <p:sp>
                <p:nvSpPr>
                  <p:cNvPr id="35" name="Text Box 43"/>
                  <p:cNvSpPr txBox="1">
                    <a:spLocks noChangeArrowheads="1"/>
                  </p:cNvSpPr>
                  <p:nvPr/>
                </p:nvSpPr>
                <p:spPr bwMode="gray">
                  <a:xfrm>
                    <a:off x="768" y="3408"/>
                    <a:ext cx="179" cy="158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>
                    <a:spAutoFit/>
                  </a:bodyPr>
                  <a:lstStyle/>
                  <a:p>
                    <a:r>
                      <a:rPr lang="en-US" sz="1000">
                        <a:latin typeface="Times New Roman" pitchFamily="18" charset="0"/>
                      </a:rPr>
                      <a:t> 3</a:t>
                    </a:r>
                  </a:p>
                </p:txBody>
              </p:sp>
              <p:sp>
                <p:nvSpPr>
                  <p:cNvPr id="36" name="Text Box 44"/>
                  <p:cNvSpPr txBox="1">
                    <a:spLocks noChangeArrowheads="1"/>
                  </p:cNvSpPr>
                  <p:nvPr/>
                </p:nvSpPr>
                <p:spPr bwMode="gray">
                  <a:xfrm>
                    <a:off x="768" y="3216"/>
                    <a:ext cx="179" cy="157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>
                    <a:spAutoFit/>
                  </a:bodyPr>
                  <a:lstStyle/>
                  <a:p>
                    <a:r>
                      <a:rPr lang="en-US" sz="1000">
                        <a:latin typeface="Times New Roman" pitchFamily="18" charset="0"/>
                      </a:rPr>
                      <a:t> 4</a:t>
                    </a:r>
                  </a:p>
                </p:txBody>
              </p:sp>
              <p:sp>
                <p:nvSpPr>
                  <p:cNvPr id="37" name="Text Box 45"/>
                  <p:cNvSpPr txBox="1">
                    <a:spLocks noChangeArrowheads="1"/>
                  </p:cNvSpPr>
                  <p:nvPr/>
                </p:nvSpPr>
                <p:spPr bwMode="gray">
                  <a:xfrm>
                    <a:off x="768" y="3024"/>
                    <a:ext cx="179" cy="158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>
                    <a:spAutoFit/>
                  </a:bodyPr>
                  <a:lstStyle/>
                  <a:p>
                    <a:r>
                      <a:rPr lang="en-US" sz="1000">
                        <a:latin typeface="Times New Roman" pitchFamily="18" charset="0"/>
                      </a:rPr>
                      <a:t> 5</a:t>
                    </a:r>
                  </a:p>
                </p:txBody>
              </p:sp>
              <p:sp>
                <p:nvSpPr>
                  <p:cNvPr id="38" name="Text Box 46"/>
                  <p:cNvSpPr txBox="1">
                    <a:spLocks noChangeArrowheads="1"/>
                  </p:cNvSpPr>
                  <p:nvPr/>
                </p:nvSpPr>
                <p:spPr bwMode="gray">
                  <a:xfrm>
                    <a:off x="768" y="2832"/>
                    <a:ext cx="179" cy="158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>
                    <a:spAutoFit/>
                  </a:bodyPr>
                  <a:lstStyle/>
                  <a:p>
                    <a:r>
                      <a:rPr lang="en-US" sz="1000">
                        <a:latin typeface="Times New Roman" pitchFamily="18" charset="0"/>
                      </a:rPr>
                      <a:t> 6</a:t>
                    </a:r>
                  </a:p>
                </p:txBody>
              </p:sp>
            </p:grpSp>
          </p:grpSp>
        </p:grpSp>
        <p:sp>
          <p:nvSpPr>
            <p:cNvPr id="6" name="Line 47"/>
            <p:cNvSpPr>
              <a:spLocks noChangeShapeType="1"/>
            </p:cNvSpPr>
            <p:nvPr/>
          </p:nvSpPr>
          <p:spPr bwMode="auto">
            <a:xfrm flipV="1">
              <a:off x="1296" y="3936"/>
              <a:ext cx="720" cy="67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grpSp>
          <p:nvGrpSpPr>
            <p:cNvPr id="7" name="Group 48"/>
            <p:cNvGrpSpPr>
              <a:grpSpLocks/>
            </p:cNvGrpSpPr>
            <p:nvPr/>
          </p:nvGrpSpPr>
          <p:grpSpPr bwMode="auto">
            <a:xfrm>
              <a:off x="1632" y="3936"/>
              <a:ext cx="288" cy="576"/>
              <a:chOff x="1632" y="3936"/>
              <a:chExt cx="288" cy="576"/>
            </a:xfrm>
          </p:grpSpPr>
          <p:sp>
            <p:nvSpPr>
              <p:cNvPr id="14" name="Rectangle 49"/>
              <p:cNvSpPr>
                <a:spLocks noChangeArrowheads="1"/>
              </p:cNvSpPr>
              <p:nvPr/>
            </p:nvSpPr>
            <p:spPr bwMode="auto">
              <a:xfrm>
                <a:off x="1632" y="4224"/>
                <a:ext cx="288" cy="288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5" name="AutoShape 50"/>
              <p:cNvSpPr>
                <a:spLocks noChangeArrowheads="1"/>
              </p:cNvSpPr>
              <p:nvPr/>
            </p:nvSpPr>
            <p:spPr bwMode="auto">
              <a:xfrm>
                <a:off x="1632" y="3936"/>
                <a:ext cx="288" cy="288"/>
              </a:xfrm>
              <a:prstGeom prst="triangle">
                <a:avLst>
                  <a:gd name="adj" fmla="val 50000"/>
                </a:avLst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8" name="Group 51"/>
            <p:cNvGrpSpPr>
              <a:grpSpLocks/>
            </p:cNvGrpSpPr>
            <p:nvPr/>
          </p:nvGrpSpPr>
          <p:grpSpPr bwMode="auto">
            <a:xfrm>
              <a:off x="2016" y="3360"/>
              <a:ext cx="288" cy="576"/>
              <a:chOff x="1632" y="3936"/>
              <a:chExt cx="288" cy="576"/>
            </a:xfrm>
          </p:grpSpPr>
          <p:sp>
            <p:nvSpPr>
              <p:cNvPr id="12" name="Rectangle 52"/>
              <p:cNvSpPr>
                <a:spLocks noChangeArrowheads="1"/>
              </p:cNvSpPr>
              <p:nvPr/>
            </p:nvSpPr>
            <p:spPr bwMode="auto">
              <a:xfrm>
                <a:off x="1632" y="4224"/>
                <a:ext cx="288" cy="288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" name="AutoShape 53"/>
              <p:cNvSpPr>
                <a:spLocks noChangeArrowheads="1"/>
              </p:cNvSpPr>
              <p:nvPr/>
            </p:nvSpPr>
            <p:spPr bwMode="auto">
              <a:xfrm>
                <a:off x="1632" y="3936"/>
                <a:ext cx="288" cy="288"/>
              </a:xfrm>
              <a:prstGeom prst="triangle">
                <a:avLst>
                  <a:gd name="adj" fmla="val 50000"/>
                </a:avLst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9" name="Line 54"/>
            <p:cNvSpPr>
              <a:spLocks noChangeShapeType="1"/>
            </p:cNvSpPr>
            <p:nvPr/>
          </p:nvSpPr>
          <p:spPr bwMode="auto">
            <a:xfrm flipV="1">
              <a:off x="1296" y="4512"/>
              <a:ext cx="336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graphicFrame>
          <p:nvGraphicFramePr>
            <p:cNvPr id="10" name="Object 55"/>
            <p:cNvGraphicFramePr>
              <a:graphicFrameLocks noChangeAspect="1"/>
            </p:cNvGraphicFramePr>
            <p:nvPr/>
          </p:nvGraphicFramePr>
          <p:xfrm>
            <a:off x="1952" y="4320"/>
            <a:ext cx="160" cy="28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058" name="Equation" r:id="rId3" imgW="253800" imgH="457200" progId="Equation.3">
                    <p:embed/>
                  </p:oleObj>
                </mc:Choice>
                <mc:Fallback>
                  <p:oleObj name="Equation" r:id="rId3" imgW="253800" imgH="457200" progId="Equation.3">
                    <p:embed/>
                    <p:pic>
                      <p:nvPicPr>
                        <p:cNvPr id="0" name="Picture 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952" y="4320"/>
                          <a:ext cx="160" cy="288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1" name="Object 56"/>
            <p:cNvGraphicFramePr>
              <a:graphicFrameLocks noChangeAspect="1"/>
            </p:cNvGraphicFramePr>
            <p:nvPr/>
          </p:nvGraphicFramePr>
          <p:xfrm>
            <a:off x="1824" y="3600"/>
            <a:ext cx="160" cy="28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059" name="Equation" r:id="rId5" imgW="253800" imgH="457200" progId="Equation.3">
                    <p:embed/>
                  </p:oleObj>
                </mc:Choice>
                <mc:Fallback>
                  <p:oleObj name="Equation" r:id="rId5" imgW="253800" imgH="457200" progId="Equation.3">
                    <p:embed/>
                    <p:pic>
                      <p:nvPicPr>
                        <p:cNvPr id="0" name="Picture 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824" y="3600"/>
                          <a:ext cx="160" cy="288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algn="just">
              <a:buNone/>
            </a:pPr>
            <a:r>
              <a:rPr lang="en-US" dirty="0"/>
              <a:t>		</a:t>
            </a:r>
            <a:r>
              <a:rPr lang="en-US" dirty="0" err="1"/>
              <a:t>Translasi</a:t>
            </a:r>
            <a:r>
              <a:rPr lang="en-US" dirty="0"/>
              <a:t> </a:t>
            </a:r>
            <a:r>
              <a:rPr lang="en-US" dirty="0" err="1"/>
              <a:t>dilakukan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penambahan</a:t>
            </a:r>
            <a:r>
              <a:rPr lang="en-US" dirty="0"/>
              <a:t> </a:t>
            </a:r>
            <a:r>
              <a:rPr lang="en-US" dirty="0" err="1"/>
              <a:t>translasi</a:t>
            </a:r>
            <a:r>
              <a:rPr lang="en-US" dirty="0"/>
              <a:t> </a:t>
            </a:r>
            <a:r>
              <a:rPr lang="en-US" dirty="0" err="1"/>
              <a:t>pada</a:t>
            </a:r>
            <a:r>
              <a:rPr lang="en-US" dirty="0"/>
              <a:t> </a:t>
            </a:r>
            <a:r>
              <a:rPr lang="en-US" dirty="0" err="1"/>
              <a:t>suatu</a:t>
            </a:r>
            <a:r>
              <a:rPr lang="en-US" dirty="0"/>
              <a:t> </a:t>
            </a:r>
            <a:r>
              <a:rPr lang="en-US" dirty="0" err="1"/>
              <a:t>titik</a:t>
            </a:r>
            <a:r>
              <a:rPr lang="en-US" dirty="0"/>
              <a:t> </a:t>
            </a:r>
            <a:r>
              <a:rPr lang="en-US" dirty="0" err="1"/>
              <a:t>koordinat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translation vector,  </a:t>
            </a:r>
            <a:r>
              <a:rPr lang="en-US" dirty="0" err="1"/>
              <a:t>yaitu</a:t>
            </a:r>
            <a:r>
              <a:rPr lang="en-US" dirty="0"/>
              <a:t> (</a:t>
            </a:r>
            <a:r>
              <a:rPr lang="en-US" dirty="0" err="1"/>
              <a:t>tx,ty</a:t>
            </a:r>
            <a:r>
              <a:rPr lang="en-US" dirty="0"/>
              <a:t>), </a:t>
            </a:r>
            <a:r>
              <a:rPr lang="en-US" dirty="0" err="1"/>
              <a:t>dimana</a:t>
            </a:r>
            <a:r>
              <a:rPr lang="en-US" dirty="0"/>
              <a:t> </a:t>
            </a:r>
            <a:r>
              <a:rPr lang="en-US" dirty="0" err="1"/>
              <a:t>tx</a:t>
            </a:r>
            <a:r>
              <a:rPr lang="en-US" dirty="0"/>
              <a:t> </a:t>
            </a:r>
            <a:r>
              <a:rPr lang="en-US" dirty="0" err="1"/>
              <a:t>adalah</a:t>
            </a:r>
            <a:r>
              <a:rPr lang="en-US" dirty="0"/>
              <a:t> </a:t>
            </a:r>
            <a:r>
              <a:rPr lang="en-US" dirty="0" err="1"/>
              <a:t>translasi</a:t>
            </a:r>
            <a:r>
              <a:rPr lang="en-US" dirty="0"/>
              <a:t> </a:t>
            </a:r>
            <a:r>
              <a:rPr lang="en-US" dirty="0" err="1"/>
              <a:t>menurut</a:t>
            </a:r>
            <a:r>
              <a:rPr lang="en-US" dirty="0"/>
              <a:t> </a:t>
            </a:r>
            <a:r>
              <a:rPr lang="en-US" dirty="0" err="1"/>
              <a:t>sumbu</a:t>
            </a:r>
            <a:r>
              <a:rPr lang="en-US" dirty="0"/>
              <a:t> x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ty</a:t>
            </a:r>
            <a:r>
              <a:rPr lang="en-US" dirty="0"/>
              <a:t> </a:t>
            </a:r>
            <a:r>
              <a:rPr lang="en-US" dirty="0" err="1"/>
              <a:t>adalah</a:t>
            </a:r>
            <a:r>
              <a:rPr lang="en-US" dirty="0"/>
              <a:t> </a:t>
            </a:r>
            <a:r>
              <a:rPr lang="en-US" dirty="0" err="1"/>
              <a:t>translasi</a:t>
            </a:r>
            <a:r>
              <a:rPr lang="en-US" dirty="0"/>
              <a:t> </a:t>
            </a:r>
            <a:r>
              <a:rPr lang="en-US" dirty="0" err="1"/>
              <a:t>menurut</a:t>
            </a:r>
            <a:r>
              <a:rPr lang="en-US" dirty="0"/>
              <a:t> </a:t>
            </a:r>
            <a:r>
              <a:rPr lang="en-US" dirty="0" err="1"/>
              <a:t>sumbu</a:t>
            </a:r>
            <a:r>
              <a:rPr lang="en-US" dirty="0"/>
              <a:t> y. </a:t>
            </a:r>
            <a:r>
              <a:rPr lang="en-US" dirty="0" err="1"/>
              <a:t>Koorinat</a:t>
            </a:r>
            <a:r>
              <a:rPr lang="en-US" dirty="0"/>
              <a:t> </a:t>
            </a:r>
            <a:r>
              <a:rPr lang="en-US" dirty="0" err="1"/>
              <a:t>baru</a:t>
            </a:r>
            <a:r>
              <a:rPr lang="en-US" dirty="0"/>
              <a:t> </a:t>
            </a:r>
            <a:r>
              <a:rPr lang="en-US" dirty="0" err="1"/>
              <a:t>titik</a:t>
            </a:r>
            <a:r>
              <a:rPr lang="en-US" dirty="0"/>
              <a:t> yang </a:t>
            </a:r>
            <a:r>
              <a:rPr lang="en-US" dirty="0" err="1"/>
              <a:t>ditranslasi</a:t>
            </a:r>
            <a:r>
              <a:rPr lang="en-US" dirty="0"/>
              <a:t> </a:t>
            </a:r>
            <a:r>
              <a:rPr lang="en-US" dirty="0" err="1"/>
              <a:t>dapat</a:t>
            </a:r>
            <a:r>
              <a:rPr lang="en-US" dirty="0"/>
              <a:t> </a:t>
            </a:r>
            <a:r>
              <a:rPr lang="en-US" dirty="0" err="1"/>
              <a:t>diperoleh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menggunakan</a:t>
            </a:r>
            <a:r>
              <a:rPr lang="en-US" dirty="0"/>
              <a:t> </a:t>
            </a:r>
            <a:r>
              <a:rPr lang="en-US" dirty="0" err="1"/>
              <a:t>rumus</a:t>
            </a:r>
            <a:r>
              <a:rPr lang="en-US" dirty="0"/>
              <a:t> :</a:t>
            </a:r>
          </a:p>
          <a:p>
            <a:pPr algn="just">
              <a:buNone/>
            </a:pPr>
            <a:r>
              <a:rPr lang="en-US" dirty="0"/>
              <a:t>(</a:t>
            </a:r>
            <a:r>
              <a:rPr lang="en-US" dirty="0" err="1"/>
              <a:t>x,y</a:t>
            </a:r>
            <a:r>
              <a:rPr lang="en-US" dirty="0"/>
              <a:t>) = </a:t>
            </a:r>
            <a:r>
              <a:rPr lang="en-US" dirty="0" err="1"/>
              <a:t>titik</a:t>
            </a:r>
            <a:r>
              <a:rPr lang="en-US" dirty="0"/>
              <a:t> </a:t>
            </a:r>
            <a:r>
              <a:rPr lang="en-US" dirty="0" err="1"/>
              <a:t>asal</a:t>
            </a:r>
            <a:r>
              <a:rPr lang="en-US" dirty="0"/>
              <a:t> </a:t>
            </a:r>
            <a:r>
              <a:rPr lang="en-US" dirty="0" err="1"/>
              <a:t>sebelum</a:t>
            </a:r>
            <a:r>
              <a:rPr lang="en-US" dirty="0"/>
              <a:t> </a:t>
            </a:r>
            <a:r>
              <a:rPr lang="en-US" dirty="0" err="1"/>
              <a:t>translasi</a:t>
            </a:r>
            <a:endParaRPr lang="en-US" dirty="0"/>
          </a:p>
          <a:p>
            <a:pPr>
              <a:buNone/>
            </a:pPr>
            <a:r>
              <a:rPr lang="en-US" dirty="0"/>
              <a:t>		x’ = x + </a:t>
            </a:r>
            <a:r>
              <a:rPr lang="en-US" dirty="0" err="1"/>
              <a:t>t</a:t>
            </a:r>
            <a:r>
              <a:rPr lang="en-US" sz="1600" dirty="0" err="1"/>
              <a:t>x</a:t>
            </a:r>
            <a:r>
              <a:rPr lang="en-US" dirty="0"/>
              <a:t> </a:t>
            </a:r>
          </a:p>
          <a:p>
            <a:pPr>
              <a:buNone/>
            </a:pPr>
            <a:r>
              <a:rPr lang="en-US" dirty="0"/>
              <a:t>		y’= y + </a:t>
            </a:r>
            <a:r>
              <a:rPr lang="en-US" dirty="0" err="1"/>
              <a:t>t</a:t>
            </a:r>
            <a:r>
              <a:rPr lang="en-US" sz="1800" dirty="0" err="1"/>
              <a:t>y</a:t>
            </a:r>
            <a:r>
              <a:rPr lang="en-US" dirty="0"/>
              <a:t>    </a:t>
            </a:r>
          </a:p>
          <a:p>
            <a:pPr>
              <a:buNone/>
            </a:pPr>
            <a:r>
              <a:rPr lang="en-US" dirty="0"/>
              <a:t>(</a:t>
            </a:r>
            <a:r>
              <a:rPr lang="en-US" dirty="0" err="1"/>
              <a:t>x’,y</a:t>
            </a:r>
            <a:r>
              <a:rPr lang="en-US" dirty="0"/>
              <a:t>’)= </a:t>
            </a:r>
            <a:r>
              <a:rPr lang="en-US" dirty="0" err="1"/>
              <a:t>titik</a:t>
            </a:r>
            <a:r>
              <a:rPr lang="en-US" dirty="0"/>
              <a:t> </a:t>
            </a:r>
            <a:r>
              <a:rPr lang="en-US" dirty="0" err="1"/>
              <a:t>baru</a:t>
            </a:r>
            <a:r>
              <a:rPr lang="en-US" dirty="0"/>
              <a:t> </a:t>
            </a:r>
            <a:r>
              <a:rPr lang="en-US" dirty="0" err="1"/>
              <a:t>hasil</a:t>
            </a:r>
            <a:r>
              <a:rPr lang="en-US" dirty="0"/>
              <a:t> </a:t>
            </a:r>
            <a:r>
              <a:rPr lang="en-US" dirty="0" err="1"/>
              <a:t>translasi</a:t>
            </a:r>
            <a:endParaRPr lang="en-US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Contoh</a:t>
            </a:r>
            <a:r>
              <a:rPr lang="en-US" dirty="0"/>
              <a:t>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85000" lnSpcReduction="20000"/>
          </a:bodyPr>
          <a:lstStyle/>
          <a:p>
            <a:pPr algn="just">
              <a:buNone/>
            </a:pPr>
            <a:r>
              <a:rPr lang="en-US" dirty="0"/>
              <a:t>	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menggambarkan</a:t>
            </a:r>
            <a:r>
              <a:rPr lang="en-US" dirty="0"/>
              <a:t> </a:t>
            </a:r>
            <a:r>
              <a:rPr lang="en-US" dirty="0" err="1"/>
              <a:t>translasi</a:t>
            </a:r>
            <a:r>
              <a:rPr lang="en-US" dirty="0"/>
              <a:t> </a:t>
            </a:r>
            <a:r>
              <a:rPr lang="en-US" dirty="0" err="1"/>
              <a:t>suatu</a:t>
            </a:r>
            <a:r>
              <a:rPr lang="en-US" dirty="0"/>
              <a:t> </a:t>
            </a:r>
            <a:r>
              <a:rPr lang="en-US" dirty="0" err="1"/>
              <a:t>objek</a:t>
            </a:r>
            <a:r>
              <a:rPr lang="en-US" dirty="0"/>
              <a:t> </a:t>
            </a:r>
            <a:r>
              <a:rPr lang="en-US" dirty="0" err="1"/>
              <a:t>berupa</a:t>
            </a:r>
            <a:r>
              <a:rPr lang="en-US" dirty="0"/>
              <a:t> </a:t>
            </a:r>
            <a:r>
              <a:rPr lang="en-US" dirty="0" err="1"/>
              <a:t>segitiga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koordinat</a:t>
            </a:r>
            <a:r>
              <a:rPr lang="en-US" dirty="0"/>
              <a:t> A(10,10) B(30,10) </a:t>
            </a:r>
            <a:r>
              <a:rPr lang="en-US" dirty="0" err="1"/>
              <a:t>dan</a:t>
            </a:r>
            <a:r>
              <a:rPr lang="en-US" dirty="0"/>
              <a:t> C(10,30)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tx,ty</a:t>
            </a:r>
            <a:r>
              <a:rPr lang="en-US" dirty="0"/>
              <a:t>(10,20), </a:t>
            </a:r>
            <a:r>
              <a:rPr lang="en-US" dirty="0" err="1"/>
              <a:t>tentukan</a:t>
            </a:r>
            <a:r>
              <a:rPr lang="en-US" dirty="0"/>
              <a:t> </a:t>
            </a:r>
            <a:r>
              <a:rPr lang="en-US" dirty="0" err="1"/>
              <a:t>koordinat</a:t>
            </a:r>
            <a:r>
              <a:rPr lang="en-US" dirty="0"/>
              <a:t> yang </a:t>
            </a:r>
            <a:r>
              <a:rPr lang="en-US" dirty="0" err="1"/>
              <a:t>baru</a:t>
            </a:r>
            <a:r>
              <a:rPr lang="en-US" dirty="0"/>
              <a:t>  ?</a:t>
            </a:r>
          </a:p>
          <a:p>
            <a:pPr>
              <a:buNone/>
            </a:pPr>
            <a:r>
              <a:rPr lang="en-US" dirty="0" err="1"/>
              <a:t>Jawab</a:t>
            </a:r>
            <a:endParaRPr lang="en-US" dirty="0"/>
          </a:p>
          <a:p>
            <a:pPr>
              <a:buNone/>
            </a:pPr>
            <a:r>
              <a:rPr lang="en-US" dirty="0"/>
              <a:t>A :   	x’=10+10=20</a:t>
            </a:r>
          </a:p>
          <a:p>
            <a:pPr>
              <a:buNone/>
            </a:pPr>
            <a:r>
              <a:rPr lang="en-US" dirty="0"/>
              <a:t>		y’=10+20=30</a:t>
            </a:r>
          </a:p>
          <a:p>
            <a:pPr>
              <a:buNone/>
            </a:pPr>
            <a:r>
              <a:rPr lang="en-US" dirty="0"/>
              <a:t>			A’=(20,30)</a:t>
            </a:r>
          </a:p>
          <a:p>
            <a:pPr>
              <a:buNone/>
            </a:pPr>
            <a:r>
              <a:rPr lang="en-US" dirty="0"/>
              <a:t>B :    	x’=30+10=40</a:t>
            </a:r>
          </a:p>
          <a:p>
            <a:pPr>
              <a:buNone/>
            </a:pPr>
            <a:r>
              <a:rPr lang="en-US" dirty="0"/>
              <a:t>		y’=10+20=30</a:t>
            </a:r>
          </a:p>
          <a:p>
            <a:pPr>
              <a:buNone/>
            </a:pPr>
            <a:r>
              <a:rPr lang="en-US" dirty="0"/>
              <a:t>			B’=(40,30)</a:t>
            </a:r>
          </a:p>
          <a:p>
            <a:pPr>
              <a:buNone/>
            </a:pPr>
            <a:r>
              <a:rPr lang="en-US" dirty="0"/>
              <a:t>C :    	x’=10+10=20</a:t>
            </a:r>
          </a:p>
          <a:p>
            <a:pPr>
              <a:buNone/>
            </a:pPr>
            <a:r>
              <a:rPr lang="en-US" dirty="0"/>
              <a:t>		y’=30+20=50</a:t>
            </a:r>
          </a:p>
          <a:p>
            <a:pPr>
              <a:buNone/>
            </a:pPr>
            <a:r>
              <a:rPr lang="en-US" dirty="0"/>
              <a:t>			C’=(20,50)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Latihan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buNone/>
            </a:pPr>
            <a:r>
              <a:rPr lang="en-US" dirty="0"/>
              <a:t>	</a:t>
            </a:r>
            <a:r>
              <a:rPr lang="en-US" dirty="0" err="1"/>
              <a:t>Diketahui</a:t>
            </a:r>
            <a:r>
              <a:rPr lang="en-US" dirty="0"/>
              <a:t> </a:t>
            </a:r>
            <a:r>
              <a:rPr lang="en-US" dirty="0" err="1"/>
              <a:t>sebuah</a:t>
            </a:r>
            <a:r>
              <a:rPr lang="en-US" dirty="0"/>
              <a:t> </a:t>
            </a:r>
            <a:r>
              <a:rPr lang="en-US" dirty="0" err="1"/>
              <a:t>bidang</a:t>
            </a:r>
            <a:r>
              <a:rPr lang="en-US" dirty="0"/>
              <a:t> </a:t>
            </a:r>
            <a:r>
              <a:rPr lang="en-US" dirty="0" err="1"/>
              <a:t>segiempat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koordinat</a:t>
            </a:r>
            <a:r>
              <a:rPr lang="en-US" dirty="0"/>
              <a:t> A(3,1), B(10,1), C(3,5) </a:t>
            </a:r>
            <a:r>
              <a:rPr lang="en-US" dirty="0" err="1"/>
              <a:t>dan</a:t>
            </a:r>
            <a:r>
              <a:rPr lang="en-US" dirty="0"/>
              <a:t> D(10,5). </a:t>
            </a:r>
            <a:r>
              <a:rPr lang="en-US" dirty="0" err="1"/>
              <a:t>Tentukan</a:t>
            </a:r>
            <a:r>
              <a:rPr lang="en-US" dirty="0"/>
              <a:t> </a:t>
            </a:r>
            <a:r>
              <a:rPr lang="en-US" dirty="0" err="1"/>
              <a:t>koordinat</a:t>
            </a:r>
            <a:r>
              <a:rPr lang="en-US" dirty="0"/>
              <a:t> </a:t>
            </a:r>
            <a:r>
              <a:rPr lang="en-US" dirty="0" err="1"/>
              <a:t>baru</a:t>
            </a:r>
            <a:r>
              <a:rPr lang="en-US" dirty="0"/>
              <a:t> </a:t>
            </a:r>
            <a:r>
              <a:rPr lang="en-US" dirty="0" err="1"/>
              <a:t>dari</a:t>
            </a:r>
            <a:r>
              <a:rPr lang="en-US" dirty="0"/>
              <a:t> </a:t>
            </a:r>
            <a:r>
              <a:rPr lang="en-US" dirty="0" err="1"/>
              <a:t>bidang</a:t>
            </a:r>
            <a:r>
              <a:rPr lang="en-US" dirty="0"/>
              <a:t> </a:t>
            </a:r>
            <a:r>
              <a:rPr lang="en-US" dirty="0" err="1"/>
              <a:t>tersebut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melakukan</a:t>
            </a:r>
            <a:r>
              <a:rPr lang="en-US" dirty="0"/>
              <a:t> </a:t>
            </a:r>
            <a:r>
              <a:rPr lang="en-US" dirty="0" err="1"/>
              <a:t>translasi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faktor</a:t>
            </a:r>
            <a:r>
              <a:rPr lang="en-US" dirty="0"/>
              <a:t> </a:t>
            </a:r>
            <a:r>
              <a:rPr lang="en-US" dirty="0" err="1"/>
              <a:t>translasi</a:t>
            </a:r>
            <a:r>
              <a:rPr lang="en-US" dirty="0"/>
              <a:t> (4,3)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quity">
  <a:themeElements>
    <a:clrScheme name="Equity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Equity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Equity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Equity</Template>
  <TotalTime>894</TotalTime>
  <Words>371</Words>
  <Application>Microsoft Office PowerPoint</Application>
  <PresentationFormat>On-screen Show (4:3)</PresentationFormat>
  <Paragraphs>148</Paragraphs>
  <Slides>31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7" baseType="lpstr">
      <vt:lpstr>Franklin Gothic Book</vt:lpstr>
      <vt:lpstr>Perpetua</vt:lpstr>
      <vt:lpstr>Times New Roman</vt:lpstr>
      <vt:lpstr>Wingdings 2</vt:lpstr>
      <vt:lpstr>Equity</vt:lpstr>
      <vt:lpstr>Equation</vt:lpstr>
      <vt:lpstr>TRANSFORMASI 2D</vt:lpstr>
      <vt:lpstr>PowerPoint Presentation</vt:lpstr>
      <vt:lpstr>Tujuan </vt:lpstr>
      <vt:lpstr>Translasi</vt:lpstr>
      <vt:lpstr>PowerPoint Presentation</vt:lpstr>
      <vt:lpstr>PowerPoint Presentation</vt:lpstr>
      <vt:lpstr>Contoh </vt:lpstr>
      <vt:lpstr>Latihan</vt:lpstr>
      <vt:lpstr>PowerPoint Presentation</vt:lpstr>
      <vt:lpstr>Penskalaan</vt:lpstr>
      <vt:lpstr>PowerPoint Presentation</vt:lpstr>
      <vt:lpstr>PowerPoint Presentation</vt:lpstr>
      <vt:lpstr>Contoh </vt:lpstr>
      <vt:lpstr>Latihan </vt:lpstr>
      <vt:lpstr>PowerPoint Presentation</vt:lpstr>
      <vt:lpstr>Perputaran (rotasi )</vt:lpstr>
      <vt:lpstr>PowerPoint Presentation</vt:lpstr>
      <vt:lpstr>PowerPoint Presentation</vt:lpstr>
      <vt:lpstr>PowerPoint Presentation</vt:lpstr>
      <vt:lpstr>Contoh </vt:lpstr>
      <vt:lpstr>PowerPoint Presentation</vt:lpstr>
      <vt:lpstr>Latihan </vt:lpstr>
      <vt:lpstr>PowerPoint Presentation</vt:lpstr>
      <vt:lpstr>Refleksi </vt:lpstr>
      <vt:lpstr>PowerPoint Presentation</vt:lpstr>
      <vt:lpstr>Shear </vt:lpstr>
      <vt:lpstr>PowerPoint Presentation</vt:lpstr>
      <vt:lpstr>PowerPoint Presentation</vt:lpstr>
      <vt:lpstr>Latihan </vt:lpstr>
      <vt:lpstr>tugas</vt:lpstr>
      <vt:lpstr>Terima Kasih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TRANSFORMASI 2D</dc:title>
  <dc:creator>ana</dc:creator>
  <cp:lastModifiedBy>Windows User</cp:lastModifiedBy>
  <cp:revision>12</cp:revision>
  <dcterms:created xsi:type="dcterms:W3CDTF">2013-10-09T11:59:19Z</dcterms:created>
  <dcterms:modified xsi:type="dcterms:W3CDTF">2018-10-17T01:08:03Z</dcterms:modified>
</cp:coreProperties>
</file>