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9" r:id="rId12"/>
    <p:sldId id="280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A8F3F2-52A8-47A4-BC77-B028AF49687A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E2B241A-A1D2-45F3-AF88-D4F2C23F4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A8F3F2-52A8-47A4-BC77-B028AF49687A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B241A-A1D2-45F3-AF88-D4F2C23F4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8A8F3F2-52A8-47A4-BC77-B028AF49687A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2B241A-A1D2-45F3-AF88-D4F2C23F4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A8F3F2-52A8-47A4-BC77-B028AF49687A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B241A-A1D2-45F3-AF88-D4F2C23F4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A8F3F2-52A8-47A4-BC77-B028AF49687A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E2B241A-A1D2-45F3-AF88-D4F2C23F4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A8F3F2-52A8-47A4-BC77-B028AF49687A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B241A-A1D2-45F3-AF88-D4F2C23F4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A8F3F2-52A8-47A4-BC77-B028AF49687A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B241A-A1D2-45F3-AF88-D4F2C23F4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A8F3F2-52A8-47A4-BC77-B028AF49687A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B241A-A1D2-45F3-AF88-D4F2C23F4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A8F3F2-52A8-47A4-BC77-B028AF49687A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B241A-A1D2-45F3-AF88-D4F2C23F4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A8F3F2-52A8-47A4-BC77-B028AF49687A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B241A-A1D2-45F3-AF88-D4F2C23F4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A8F3F2-52A8-47A4-BC77-B028AF49687A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B241A-A1D2-45F3-AF88-D4F2C23F47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8A8F3F2-52A8-47A4-BC77-B028AF49687A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E2B241A-A1D2-45F3-AF88-D4F2C23F4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Penetapan</a:t>
            </a:r>
            <a:r>
              <a:rPr lang="en-US" b="1" dirty="0" smtClean="0"/>
              <a:t> </a:t>
            </a:r>
            <a:r>
              <a:rPr lang="en-US" b="1" dirty="0" err="1" smtClean="0"/>
              <a:t>Orde</a:t>
            </a:r>
            <a:r>
              <a:rPr lang="en-US" b="1" dirty="0" smtClean="0"/>
              <a:t> </a:t>
            </a:r>
            <a:r>
              <a:rPr lang="en-US" b="1" dirty="0" err="1" smtClean="0"/>
              <a:t>Perkotaan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Kota </a:t>
            </a:r>
            <a:r>
              <a:rPr lang="en-US" dirty="0" err="1" smtClean="0"/>
              <a:t>terbesar</a:t>
            </a:r>
            <a:r>
              <a:rPr lang="en-US" dirty="0" smtClean="0"/>
              <a:t> (</a:t>
            </a:r>
            <a:r>
              <a:rPr lang="en-US" dirty="0" err="1" smtClean="0"/>
              <a:t>orde</a:t>
            </a:r>
            <a:r>
              <a:rPr lang="en-US" dirty="0" smtClean="0"/>
              <a:t> I)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= 135 000 </a:t>
            </a:r>
            <a:r>
              <a:rPr lang="en-US" dirty="0" err="1" smtClean="0"/>
              <a:t>jiwa</a:t>
            </a:r>
            <a:endParaRPr lang="en-US" dirty="0" smtClean="0"/>
          </a:p>
          <a:p>
            <a:r>
              <a:rPr lang="en-US" dirty="0" smtClean="0"/>
              <a:t>Kota </a:t>
            </a:r>
            <a:r>
              <a:rPr lang="en-US" dirty="0" err="1" smtClean="0"/>
              <a:t>terkecil</a:t>
            </a:r>
            <a:r>
              <a:rPr lang="en-US" dirty="0" smtClean="0"/>
              <a:t> (</a:t>
            </a:r>
            <a:r>
              <a:rPr lang="en-US" dirty="0" err="1" smtClean="0"/>
              <a:t>orde</a:t>
            </a:r>
            <a:r>
              <a:rPr lang="en-US" dirty="0" smtClean="0"/>
              <a:t> IV)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= 5000 </a:t>
            </a:r>
            <a:r>
              <a:rPr lang="en-US" dirty="0" err="1" smtClean="0"/>
              <a:t>jiwa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 q?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Q=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      P</a:t>
            </a:r>
            <a:r>
              <a:rPr lang="en-US" b="1" baseline="-25000" dirty="0" smtClean="0"/>
              <a:t>1			</a:t>
            </a:r>
            <a:r>
              <a:rPr lang="en-US" b="1" dirty="0" smtClean="0"/>
              <a:t>135 000</a:t>
            </a:r>
          </a:p>
          <a:p>
            <a:pPr>
              <a:buNone/>
            </a:pPr>
            <a:r>
              <a:rPr lang="en-US" b="1" dirty="0" err="1" smtClean="0"/>
              <a:t>P</a:t>
            </a:r>
            <a:r>
              <a:rPr lang="en-US" b="1" baseline="-25000" dirty="0" err="1" smtClean="0"/>
              <a:t>n</a:t>
            </a:r>
            <a:r>
              <a:rPr lang="en-US" b="1" dirty="0" smtClean="0"/>
              <a:t> = 		</a:t>
            </a:r>
            <a:r>
              <a:rPr lang="en-US" b="1" dirty="0" smtClean="0">
                <a:sym typeface="Wingdings" pitchFamily="2" charset="2"/>
              </a:rPr>
              <a:t> 5000 = 			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n</a:t>
            </a:r>
            <a:r>
              <a:rPr lang="en-US" b="1" baseline="30000" dirty="0" smtClean="0"/>
              <a:t>q			</a:t>
            </a:r>
            <a:r>
              <a:rPr lang="en-US" b="1" dirty="0" smtClean="0"/>
              <a:t>    4</a:t>
            </a:r>
            <a:r>
              <a:rPr lang="en-US" b="1" baseline="30000" dirty="0" smtClean="0"/>
              <a:t>q	</a:t>
            </a:r>
            <a:r>
              <a:rPr lang="en-US" b="1" dirty="0" smtClean="0"/>
              <a:t>				      </a:t>
            </a:r>
            <a:endParaRPr lang="id-ID" b="1" dirty="0" smtClean="0"/>
          </a:p>
          <a:p>
            <a:pPr>
              <a:buNone/>
            </a:pPr>
            <a:r>
              <a:rPr lang="id-ID" b="1" dirty="0"/>
              <a:t>	</a:t>
            </a:r>
            <a:r>
              <a:rPr lang="id-ID" b="1" dirty="0" smtClean="0"/>
              <a:t>			</a:t>
            </a:r>
            <a:r>
              <a:rPr lang="en-US" b="1" dirty="0" smtClean="0"/>
              <a:t> 4</a:t>
            </a:r>
            <a:r>
              <a:rPr lang="en-US" b="1" baseline="30000" dirty="0" smtClean="0"/>
              <a:t>q</a:t>
            </a:r>
            <a:r>
              <a:rPr lang="en-US" b="1" dirty="0" smtClean="0"/>
              <a:t> </a:t>
            </a:r>
            <a:r>
              <a:rPr lang="id-ID" b="1" dirty="0" smtClean="0"/>
              <a:t>	</a:t>
            </a:r>
            <a:r>
              <a:rPr lang="en-US" b="1" dirty="0" smtClean="0"/>
              <a:t>= 135000/5000=27</a:t>
            </a:r>
          </a:p>
          <a:p>
            <a:pPr>
              <a:buNone/>
            </a:pPr>
            <a:r>
              <a:rPr lang="en-US" b="1" baseline="30000" dirty="0" smtClean="0"/>
              <a:t>			</a:t>
            </a:r>
            <a:r>
              <a:rPr lang="en-US" b="1" dirty="0" smtClean="0"/>
              <a:t>       </a:t>
            </a:r>
            <a:r>
              <a:rPr lang="id-ID" b="1" dirty="0" smtClean="0"/>
              <a:t>q </a:t>
            </a:r>
            <a:r>
              <a:rPr lang="en-US" b="1" dirty="0" smtClean="0"/>
              <a:t>log </a:t>
            </a:r>
            <a:r>
              <a:rPr lang="id-ID" b="1" dirty="0"/>
              <a:t>4</a:t>
            </a:r>
            <a:r>
              <a:rPr lang="en-US" b="1" dirty="0" smtClean="0"/>
              <a:t> =</a:t>
            </a:r>
            <a:r>
              <a:rPr lang="id-ID" b="1" dirty="0" smtClean="0"/>
              <a:t> </a:t>
            </a:r>
            <a:r>
              <a:rPr lang="en-US" b="1" dirty="0" smtClean="0"/>
              <a:t>log 27 = 1</a:t>
            </a:r>
            <a:r>
              <a:rPr lang="id-ID" b="1" dirty="0" smtClean="0"/>
              <a:t>,</a:t>
            </a:r>
            <a:r>
              <a:rPr lang="en-US" b="1" dirty="0" smtClean="0"/>
              <a:t>43136</a:t>
            </a:r>
            <a:endParaRPr lang="id-ID" b="1" dirty="0" smtClean="0"/>
          </a:p>
          <a:p>
            <a:pPr>
              <a:buNone/>
            </a:pPr>
            <a:r>
              <a:rPr lang="id-ID" b="1" dirty="0"/>
              <a:t>	</a:t>
            </a:r>
            <a:r>
              <a:rPr lang="id-ID" b="1" dirty="0" smtClean="0"/>
              <a:t>			qx 0,602= 1,431</a:t>
            </a:r>
          </a:p>
          <a:p>
            <a:pPr>
              <a:buNone/>
            </a:pPr>
            <a:r>
              <a:rPr lang="id-ID" b="1" dirty="0"/>
              <a:t>	</a:t>
            </a:r>
            <a:r>
              <a:rPr lang="id-ID" b="1" dirty="0" smtClean="0"/>
              <a:t>			q= 1,431/0,602 = 2,377</a:t>
            </a:r>
            <a:endParaRPr lang="en-US" b="1" dirty="0" smtClean="0"/>
          </a:p>
          <a:p>
            <a:pPr>
              <a:buNone/>
            </a:pPr>
            <a:r>
              <a:rPr lang="en-US" b="1" baseline="30000" dirty="0" smtClean="0"/>
              <a:t>				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92382" y="2797030"/>
            <a:ext cx="76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260273" y="2762394"/>
            <a:ext cx="1524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09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5300" y="1676400"/>
            <a:ext cx="7239000" cy="4401603"/>
          </a:xfrm>
          <a:prstGeom prst="rect">
            <a:avLst/>
          </a:prstGeom>
        </p:spPr>
      </p:pic>
      <p:grpSp>
        <p:nvGrpSpPr>
          <p:cNvPr id="65" name="Group 64"/>
          <p:cNvGrpSpPr/>
          <p:nvPr/>
        </p:nvGrpSpPr>
        <p:grpSpPr>
          <a:xfrm>
            <a:off x="2209800" y="2819400"/>
            <a:ext cx="3124200" cy="2744788"/>
            <a:chOff x="3657600" y="2667000"/>
            <a:chExt cx="3124200" cy="274478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733800" y="2667000"/>
              <a:ext cx="762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800600" y="2667000"/>
              <a:ext cx="762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5943600" y="2667000"/>
              <a:ext cx="762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33800" y="3657600"/>
              <a:ext cx="762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800600" y="4495800"/>
              <a:ext cx="762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867400" y="3657600"/>
              <a:ext cx="762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657600" y="4495800"/>
              <a:ext cx="762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724400" y="3657600"/>
              <a:ext cx="762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943600" y="4495800"/>
              <a:ext cx="762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876800" y="5410200"/>
              <a:ext cx="762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733800" y="5410200"/>
              <a:ext cx="762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29200" y="5410200"/>
              <a:ext cx="17526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4233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PERBANDINGAN % KELUAR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</a:t>
            </a:r>
            <a:r>
              <a:rPr lang="en-US" dirty="0" smtClean="0"/>
              <a:t> Kota ORDE LEBIH TINGGI</a:t>
            </a:r>
          </a:p>
          <a:p>
            <a:r>
              <a:rPr lang="en-US" dirty="0" err="1" smtClean="0"/>
              <a:t>Ada</a:t>
            </a:r>
            <a:r>
              <a:rPr lang="en-US" dirty="0" smtClean="0"/>
              <a:t> Kota ORDE LEBIH RENDAH</a:t>
            </a:r>
          </a:p>
          <a:p>
            <a:r>
              <a:rPr lang="en-US" dirty="0" err="1" smtClean="0"/>
              <a:t>Ada</a:t>
            </a:r>
            <a:r>
              <a:rPr lang="en-US" dirty="0" smtClean="0"/>
              <a:t> HINTERLAND</a:t>
            </a:r>
          </a:p>
          <a:p>
            <a:r>
              <a:rPr lang="en-US" dirty="0" err="1" smtClean="0"/>
              <a:t>Jumlah</a:t>
            </a:r>
            <a:r>
              <a:rPr lang="en-US" dirty="0" smtClean="0"/>
              <a:t> trip 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keluar</a:t>
            </a:r>
            <a:r>
              <a:rPr lang="en-US" dirty="0" smtClean="0">
                <a:sym typeface="Wingdings" pitchFamily="2" charset="2"/>
              </a:rPr>
              <a:t> = ?</a:t>
            </a:r>
          </a:p>
          <a:p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 trip </a:t>
            </a:r>
            <a:r>
              <a:rPr lang="en-US" dirty="0" err="1" smtClean="0">
                <a:sym typeface="Wingdings" pitchFamily="2" charset="2"/>
              </a:rPr>
              <a:t>masuk</a:t>
            </a:r>
            <a:r>
              <a:rPr lang="en-US" dirty="0" smtClean="0">
                <a:sym typeface="Wingdings" pitchFamily="2" charset="2"/>
              </a:rPr>
              <a:t> = ?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satuan</a:t>
            </a:r>
            <a:r>
              <a:rPr lang="en-US" dirty="0" smtClean="0">
                <a:sym typeface="Wingdings" pitchFamily="2" charset="2"/>
              </a:rPr>
              <a:t> SMP (</a:t>
            </a:r>
            <a:r>
              <a:rPr lang="en-US" dirty="0" err="1" smtClean="0">
                <a:sym typeface="Wingdings" pitchFamily="2" charset="2"/>
              </a:rPr>
              <a:t>satuan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mobil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penumpang</a:t>
            </a:r>
            <a:r>
              <a:rPr lang="en-US" dirty="0" smtClean="0">
                <a:sym typeface="Wingdings" pitchFamily="2" charset="2"/>
              </a:rPr>
              <a:t>) </a:t>
            </a:r>
          </a:p>
          <a:p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Persen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trip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keluar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pada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pasangan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kota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menentukan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perbedaan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orde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Kota A </a:t>
            </a:r>
            <a:r>
              <a:rPr lang="en-US" dirty="0" err="1" smtClean="0"/>
              <a:t>dan</a:t>
            </a:r>
            <a:r>
              <a:rPr lang="en-US" dirty="0" smtClean="0"/>
              <a:t> Kota B</a:t>
            </a:r>
          </a:p>
          <a:p>
            <a:r>
              <a:rPr lang="en-US" dirty="0" smtClean="0"/>
              <a:t>Trip </a:t>
            </a:r>
            <a:r>
              <a:rPr lang="en-US" dirty="0" err="1" smtClean="0"/>
              <a:t>keluar</a:t>
            </a:r>
            <a:r>
              <a:rPr lang="en-US" dirty="0" smtClean="0"/>
              <a:t> Kota A rata-rata 10 000 trip </a:t>
            </a:r>
            <a:r>
              <a:rPr lang="en-US" dirty="0" err="1" smtClean="0"/>
              <a:t>perhari</a:t>
            </a:r>
            <a:r>
              <a:rPr lang="en-US" dirty="0" smtClean="0"/>
              <a:t>, </a:t>
            </a:r>
            <a:r>
              <a:rPr lang="en-US" dirty="0" err="1" smtClean="0"/>
              <a:t>ke</a:t>
            </a:r>
            <a:r>
              <a:rPr lang="en-US" dirty="0" smtClean="0"/>
              <a:t> Kota B </a:t>
            </a:r>
            <a:r>
              <a:rPr lang="en-US" dirty="0" err="1" smtClean="0"/>
              <a:t>sebanyak</a:t>
            </a:r>
            <a:r>
              <a:rPr lang="en-US" dirty="0" smtClean="0"/>
              <a:t> 1000 trip</a:t>
            </a:r>
          </a:p>
          <a:p>
            <a:r>
              <a:rPr lang="en-US" dirty="0" smtClean="0"/>
              <a:t>Trip </a:t>
            </a:r>
            <a:r>
              <a:rPr lang="en-US" dirty="0" err="1" smtClean="0"/>
              <a:t>keluar</a:t>
            </a:r>
            <a:r>
              <a:rPr lang="en-US" dirty="0" smtClean="0"/>
              <a:t> Kota B rata-rata 3000 trip per </a:t>
            </a:r>
            <a:r>
              <a:rPr lang="en-US" dirty="0" err="1" smtClean="0"/>
              <a:t>hari</a:t>
            </a:r>
            <a:r>
              <a:rPr lang="en-US" dirty="0" smtClean="0"/>
              <a:t>, </a:t>
            </a:r>
            <a:r>
              <a:rPr lang="en-US" dirty="0" err="1" smtClean="0"/>
              <a:t>ke</a:t>
            </a:r>
            <a:r>
              <a:rPr lang="en-US" dirty="0" smtClean="0"/>
              <a:t> Kota A sebanyak1000 trip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90600" y="4495800"/>
            <a:ext cx="685800" cy="609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172200" y="4495800"/>
            <a:ext cx="685800" cy="533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7"/>
          </p:cNvCxnSpPr>
          <p:nvPr/>
        </p:nvCxnSpPr>
        <p:spPr>
          <a:xfrm rot="5400000" flipH="1" flipV="1">
            <a:off x="1581546" y="4109221"/>
            <a:ext cx="470274" cy="481433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00200" y="5029200"/>
            <a:ext cx="381000" cy="533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1105694" y="5295106"/>
            <a:ext cx="533400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2"/>
          </p:cNvCxnSpPr>
          <p:nvPr/>
        </p:nvCxnSpPr>
        <p:spPr>
          <a:xfrm rot="10800000" flipV="1">
            <a:off x="533400" y="4800600"/>
            <a:ext cx="457200" cy="228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0"/>
          </p:cNvCxnSpPr>
          <p:nvPr/>
        </p:nvCxnSpPr>
        <p:spPr>
          <a:xfrm rot="16200000" flipV="1">
            <a:off x="1085850" y="4248150"/>
            <a:ext cx="381000" cy="11430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3"/>
          </p:cNvCxnSpPr>
          <p:nvPr/>
        </p:nvCxnSpPr>
        <p:spPr>
          <a:xfrm rot="5400000">
            <a:off x="805680" y="5048647"/>
            <a:ext cx="317874" cy="252833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1"/>
          </p:cNvCxnSpPr>
          <p:nvPr/>
        </p:nvCxnSpPr>
        <p:spPr>
          <a:xfrm rot="16200000" flipV="1">
            <a:off x="767580" y="4261620"/>
            <a:ext cx="394074" cy="25283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676400" y="4800600"/>
            <a:ext cx="1524000" cy="158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57600" y="4648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1000 trip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04800" y="5486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10 000 trip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5" idx="0"/>
          </p:cNvCxnSpPr>
          <p:nvPr/>
        </p:nvCxnSpPr>
        <p:spPr>
          <a:xfrm rot="5400000" flipH="1" flipV="1">
            <a:off x="6305550" y="4171950"/>
            <a:ext cx="533400" cy="1143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6"/>
          </p:cNvCxnSpPr>
          <p:nvPr/>
        </p:nvCxnSpPr>
        <p:spPr>
          <a:xfrm flipV="1">
            <a:off x="6858000" y="4724400"/>
            <a:ext cx="457200" cy="381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6362700" y="5295900"/>
            <a:ext cx="5334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5" idx="3"/>
          </p:cNvCxnSpPr>
          <p:nvPr/>
        </p:nvCxnSpPr>
        <p:spPr>
          <a:xfrm rot="5400000">
            <a:off x="5840460" y="4901826"/>
            <a:ext cx="382915" cy="48143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2"/>
          </p:cNvCxnSpPr>
          <p:nvPr/>
        </p:nvCxnSpPr>
        <p:spPr>
          <a:xfrm rot="10800000" flipV="1">
            <a:off x="5181600" y="4762500"/>
            <a:ext cx="990600" cy="381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010400" y="52578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3000 trip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% </a:t>
            </a:r>
            <a:r>
              <a:rPr lang="en-US" dirty="0" err="1" smtClean="0">
                <a:solidFill>
                  <a:srgbClr val="00B050"/>
                </a:solidFill>
              </a:rPr>
              <a:t>keluar</a:t>
            </a:r>
            <a:r>
              <a:rPr lang="en-US" dirty="0" smtClean="0">
                <a:solidFill>
                  <a:srgbClr val="00B050"/>
                </a:solidFill>
              </a:rPr>
              <a:t> Kota A </a:t>
            </a:r>
            <a:r>
              <a:rPr lang="en-US" dirty="0" err="1" smtClean="0">
                <a:solidFill>
                  <a:srgbClr val="00B050"/>
                </a:solidFill>
              </a:rPr>
              <a:t>ke</a:t>
            </a:r>
            <a:r>
              <a:rPr lang="en-US" dirty="0" smtClean="0">
                <a:solidFill>
                  <a:srgbClr val="00B050"/>
                </a:solidFill>
              </a:rPr>
              <a:t> B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(1000/10000) x 100% = 10%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% </a:t>
            </a:r>
            <a:r>
              <a:rPr lang="en-US" dirty="0" err="1" smtClean="0">
                <a:solidFill>
                  <a:srgbClr val="7030A0"/>
                </a:solidFill>
              </a:rPr>
              <a:t>keluar</a:t>
            </a:r>
            <a:r>
              <a:rPr lang="en-US" dirty="0" smtClean="0">
                <a:solidFill>
                  <a:srgbClr val="7030A0"/>
                </a:solidFill>
              </a:rPr>
              <a:t> Kota B </a:t>
            </a:r>
            <a:r>
              <a:rPr lang="en-US" dirty="0" err="1" smtClean="0">
                <a:solidFill>
                  <a:srgbClr val="7030A0"/>
                </a:solidFill>
              </a:rPr>
              <a:t>ke</a:t>
            </a:r>
            <a:r>
              <a:rPr lang="en-US" dirty="0" smtClean="0">
                <a:solidFill>
                  <a:srgbClr val="7030A0"/>
                </a:solidFill>
              </a:rPr>
              <a:t> A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(1000/3000) x 100% = 33.3%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err="1" smtClean="0"/>
              <a:t>Persen</a:t>
            </a:r>
            <a:r>
              <a:rPr lang="en-US" dirty="0" smtClean="0"/>
              <a:t> trip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rendah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orde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sym typeface="Wingdings" pitchFamily="2" charset="2"/>
              </a:rPr>
              <a:t>lebih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sym typeface="Wingdings" pitchFamily="2" charset="2"/>
              </a:rPr>
              <a:t>tinggi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aksesibilitas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(</a:t>
            </a:r>
            <a:r>
              <a:rPr lang="en-US" dirty="0" err="1" smtClean="0"/>
              <a:t>kelas</a:t>
            </a:r>
            <a:r>
              <a:rPr lang="en-US" dirty="0" smtClean="0"/>
              <a:t>)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yang </a:t>
            </a:r>
            <a:r>
              <a:rPr lang="en-US" dirty="0" err="1" smtClean="0"/>
              <a:t>diamati</a:t>
            </a:r>
            <a:endParaRPr lang="en-US" dirty="0" smtClean="0"/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Sturges</a:t>
            </a:r>
            <a:r>
              <a:rPr lang="en-US" dirty="0" smtClean="0"/>
              <a:t> :</a:t>
            </a:r>
          </a:p>
          <a:p>
            <a:r>
              <a:rPr lang="en-US" dirty="0" smtClean="0"/>
              <a:t>k= 1+3.3 log n</a:t>
            </a:r>
          </a:p>
          <a:p>
            <a:r>
              <a:rPr lang="en-US" dirty="0" smtClean="0"/>
              <a:t>n =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yang </a:t>
            </a:r>
            <a:r>
              <a:rPr lang="en-US" dirty="0" err="1" smtClean="0"/>
              <a:t>diamati</a:t>
            </a:r>
            <a:r>
              <a:rPr lang="en-US" dirty="0" smtClean="0"/>
              <a:t>.</a:t>
            </a:r>
          </a:p>
          <a:p>
            <a:r>
              <a:rPr lang="en-US" dirty="0" smtClean="0"/>
              <a:t>k =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(</a:t>
            </a:r>
            <a:r>
              <a:rPr lang="en-US" dirty="0" err="1" smtClean="0"/>
              <a:t>orde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terkecil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1012 </a:t>
            </a:r>
            <a:r>
              <a:rPr lang="en-US" dirty="0" err="1" smtClean="0"/>
              <a:t>jiwa</a:t>
            </a:r>
            <a:endParaRPr lang="en-US" dirty="0" smtClean="0"/>
          </a:p>
          <a:p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= 151 000 </a:t>
            </a:r>
            <a:r>
              <a:rPr lang="en-US" dirty="0" err="1" smtClean="0"/>
              <a:t>jiwa</a:t>
            </a:r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yang </a:t>
            </a:r>
            <a:r>
              <a:rPr lang="en-US" dirty="0" err="1" smtClean="0"/>
              <a:t>diamati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n =32,</a:t>
            </a:r>
          </a:p>
          <a:p>
            <a:r>
              <a:rPr lang="en-US" dirty="0" smtClean="0"/>
              <a:t>k = 1 + 3.3 log 32 = 1 + 3.3 (1.5)=1 + 4.95= 5.95 ≈ 6</a:t>
            </a:r>
          </a:p>
          <a:p>
            <a:r>
              <a:rPr lang="en-US" dirty="0" smtClean="0"/>
              <a:t>Interval </a:t>
            </a:r>
            <a:r>
              <a:rPr lang="en-US" dirty="0" err="1" smtClean="0"/>
              <a:t>kelas</a:t>
            </a:r>
            <a:r>
              <a:rPr lang="en-US" dirty="0" smtClean="0"/>
              <a:t>?</a:t>
            </a:r>
          </a:p>
          <a:p>
            <a:r>
              <a:rPr lang="en-US" dirty="0" smtClean="0"/>
              <a:t>(151000-1012) : 6 = 149988 : 6 =24998 ≈</a:t>
            </a:r>
          </a:p>
          <a:p>
            <a:r>
              <a:rPr lang="en-US" dirty="0" smtClean="0"/>
              <a:t>25 000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(</a:t>
            </a:r>
            <a:r>
              <a:rPr lang="en-US" dirty="0" err="1" smtClean="0"/>
              <a:t>Hasil</a:t>
            </a:r>
            <a:r>
              <a:rPr lang="en-US" dirty="0" smtClean="0"/>
              <a:t>)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3124200"/>
                <a:gridCol w="3124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HITUNG (INTERVAL)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  JML</a:t>
                      </a:r>
                      <a:r>
                        <a:rPr lang="en-US" baseline="0" dirty="0" smtClean="0"/>
                        <a:t> PENDUDUK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151.000 - 25.000 = 126.000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126.001 - 151.000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126.000 - 25.000 = 101.000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101.001 - 126.000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101.000 - 25.000 = 76.000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76.001 - 101.000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76.000 - 25.000 = 51.000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51.001 - 76.000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51.000 - 25.000 = 26.000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26.001 - 51.000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r>
                        <a:rPr lang="id-ID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1.001 - 26.000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Ada</a:t>
            </a:r>
            <a:r>
              <a:rPr lang="en-US" dirty="0" smtClean="0"/>
              <a:t> 3 </a:t>
            </a:r>
            <a:r>
              <a:rPr lang="en-US" dirty="0" err="1" smtClean="0"/>
              <a:t>cara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dirty="0" err="1" smtClean="0">
                <a:hlinkClick r:id="" action="ppaction://hlinkshowjump?jump=nextslide"/>
              </a:rPr>
              <a:t>Variabel</a:t>
            </a:r>
            <a:r>
              <a:rPr lang="en-US" dirty="0" smtClean="0">
                <a:hlinkClick r:id="" action="ppaction://hlinkshowjump?jump=nextslide"/>
              </a:rPr>
              <a:t> </a:t>
            </a:r>
            <a:r>
              <a:rPr lang="en-US" dirty="0" err="1" smtClean="0">
                <a:hlinkClick r:id="" action="ppaction://hlinkshowjump?jump=nextslide"/>
              </a:rPr>
              <a:t>penduduk</a:t>
            </a: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r>
              <a:rPr lang="en-US" dirty="0" err="1" smtClean="0">
                <a:hlinkClick r:id="rId2" action="ppaction://hlinksldjump"/>
              </a:rPr>
              <a:t>Perbandingan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persentase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keluar</a:t>
            </a: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r>
              <a:rPr lang="en-US" dirty="0" err="1" smtClean="0">
                <a:hlinkClick r:id="rId3" action="ppaction://hlinksldjump"/>
              </a:rPr>
              <a:t>Gabungan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 smtClean="0">
                <a:hlinkClick r:id="rId3" action="ppaction://hlinksldjump"/>
              </a:rPr>
              <a:t>beberapa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 smtClean="0">
                <a:hlinkClick r:id="rId3" action="ppaction://hlinksldjump"/>
              </a:rPr>
              <a:t>variabel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FAKTOR BANYAKNYA FASILITAS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≈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endParaRPr lang="en-US" dirty="0" smtClean="0"/>
          </a:p>
          <a:p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di-inventarisir</a:t>
            </a:r>
            <a:r>
              <a:rPr lang="en-US" dirty="0" smtClean="0"/>
              <a:t>, 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 err="1" smtClean="0"/>
              <a:t>pasar</a:t>
            </a:r>
            <a:r>
              <a:rPr lang="en-US" dirty="0" smtClean="0"/>
              <a:t>, </a:t>
            </a:r>
            <a:r>
              <a:rPr lang="en-US" dirty="0" err="1" smtClean="0"/>
              <a:t>luas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pedagang</a:t>
            </a:r>
            <a:endParaRPr lang="en-US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dirty="0" err="1" smtClean="0"/>
              <a:t>Pertokoan</a:t>
            </a:r>
            <a:endParaRPr lang="en-US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 marL="749808" lvl="1" indent="-457200">
              <a:buFont typeface="+mj-lt"/>
              <a:buAutoNum type="arabicPeriod"/>
            </a:pPr>
            <a:endParaRPr lang="en-US" dirty="0" smtClean="0"/>
          </a:p>
          <a:p>
            <a:pPr marL="502920" indent="-457200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pembobotan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Tingkat </a:t>
            </a:r>
            <a:r>
              <a:rPr lang="en-US" dirty="0" err="1" smtClean="0"/>
              <a:t>aksesibilitas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digabung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kesimpulan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Penetapan</a:t>
            </a:r>
            <a:r>
              <a:rPr lang="en-US" dirty="0" smtClean="0"/>
              <a:t> ranking </a:t>
            </a:r>
            <a:r>
              <a:rPr lang="en-US" dirty="0" err="1" smtClean="0"/>
              <a:t>perkotaan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Ranking </a:t>
            </a:r>
            <a:r>
              <a:rPr lang="en-US" dirty="0" err="1" smtClean="0"/>
              <a:t>perkotaan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penyusun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</a:p>
          <a:p>
            <a:pPr lvl="2"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>
                <a:sym typeface="Wingdings" pitchFamily="2" charset="2"/>
              </a:rPr>
              <a:t>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pergerakan</a:t>
            </a:r>
            <a:endParaRPr lang="en-US" dirty="0" smtClean="0">
              <a:sym typeface="Wingdings" pitchFamily="2" charset="2"/>
            </a:endParaRPr>
          </a:p>
          <a:p>
            <a:pPr lvl="2"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>
                <a:sym typeface="Wingdings" pitchFamily="2" charset="2"/>
              </a:rPr>
              <a:t>Pusat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kegiatan</a:t>
            </a:r>
            <a:endParaRPr lang="en-US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penyusunan</a:t>
            </a:r>
            <a:r>
              <a:rPr lang="en-US" dirty="0" smtClean="0">
                <a:sym typeface="Wingdings" pitchFamily="2" charset="2"/>
              </a:rPr>
              <a:t> program </a:t>
            </a:r>
          </a:p>
          <a:p>
            <a:pPr lvl="2"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>
                <a:sym typeface="Wingdings" pitchFamily="2" charset="2"/>
              </a:rPr>
              <a:t>Besar</a:t>
            </a:r>
            <a:r>
              <a:rPr lang="en-US" dirty="0" smtClean="0">
                <a:sym typeface="Wingdings" pitchFamily="2" charset="2"/>
              </a:rPr>
              <a:t> / </a:t>
            </a:r>
            <a:r>
              <a:rPr lang="en-US" dirty="0" err="1" smtClean="0">
                <a:sym typeface="Wingdings" pitchFamily="2" charset="2"/>
              </a:rPr>
              <a:t>jenis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fasilitas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meramalkan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wilayah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cepat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berkembang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monitoring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hlinkMouseOver r:id="" action="ppaction://hlinkshowjump?jump=nextslide"/>
              </a:rPr>
              <a:t>Metode</a:t>
            </a:r>
            <a:r>
              <a:rPr lang="en-US" dirty="0" smtClean="0">
                <a:hlinkMouseOver r:id="" action="ppaction://hlinkshowjump?jump=nextslide"/>
              </a:rPr>
              <a:t> </a:t>
            </a:r>
            <a:r>
              <a:rPr lang="en-US" dirty="0" err="1" smtClean="0">
                <a:hlinkMouseOver r:id="" action="ppaction://hlinkshowjump?jump=nextslide"/>
              </a:rPr>
              <a:t>Christaller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hlinkClick r:id="rId2" action="ppaction://hlinksldjump"/>
              </a:rPr>
              <a:t>Metode</a:t>
            </a:r>
            <a:r>
              <a:rPr lang="en-US" dirty="0" smtClean="0">
                <a:hlinkClick r:id="rId2" action="ppaction://hlinksldjump"/>
              </a:rPr>
              <a:t> Rank Size Rule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>
                <a:hlinkClick r:id="rId3" action="ppaction://hlinksldjump"/>
              </a:rPr>
              <a:t>Metode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 smtClean="0">
                <a:hlinkClick r:id="rId3" action="ppaction://hlinksldjump"/>
              </a:rPr>
              <a:t>Zipf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Christaller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setingkat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adalah3 kali </a:t>
            </a:r>
            <a:r>
              <a:rPr lang="en-US" dirty="0" err="1" smtClean="0"/>
              <a:t>lipatnya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= 3 X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95400" y="1600200"/>
          <a:ext cx="68580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4038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Kota </a:t>
                      </a:r>
                      <a:r>
                        <a:rPr lang="en-US" sz="2800" dirty="0" err="1" smtClean="0"/>
                        <a:t>orde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Jumlah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penduduk</a:t>
                      </a:r>
                      <a:r>
                        <a:rPr lang="en-US" sz="2800" dirty="0" smtClean="0"/>
                        <a:t> (</a:t>
                      </a:r>
                      <a:r>
                        <a:rPr lang="en-US" sz="2800" dirty="0" err="1" smtClean="0"/>
                        <a:t>jiwa</a:t>
                      </a:r>
                      <a:r>
                        <a:rPr lang="en-US" sz="2800" dirty="0" smtClean="0"/>
                        <a:t>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135 000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45 000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III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15 000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IV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5000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Rank Size Rule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276600" cy="63976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Rumus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962401" y="1535113"/>
            <a:ext cx="4724400" cy="63976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Keterangan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174875"/>
            <a:ext cx="3429000" cy="1635125"/>
          </a:xfrm>
          <a:solidFill>
            <a:srgbClr val="FFFF00"/>
          </a:solidFill>
        </p:spPr>
        <p:txBody>
          <a:bodyPr/>
          <a:lstStyle/>
          <a:p>
            <a:endParaRPr lang="en-US" dirty="0"/>
          </a:p>
          <a:p>
            <a:pPr>
              <a:buNone/>
            </a:pPr>
            <a:r>
              <a:rPr lang="en-US" sz="4400" dirty="0" err="1" smtClean="0"/>
              <a:t>P</a:t>
            </a:r>
            <a:r>
              <a:rPr lang="en-US" sz="4400" baseline="-25000" dirty="0" err="1" smtClean="0"/>
              <a:t>n</a:t>
            </a:r>
            <a:r>
              <a:rPr lang="en-US" sz="4400" dirty="0" smtClean="0"/>
              <a:t> = P</a:t>
            </a:r>
            <a:r>
              <a:rPr lang="en-US" sz="4400" baseline="-25000" dirty="0" smtClean="0"/>
              <a:t>1</a:t>
            </a:r>
            <a:r>
              <a:rPr lang="en-US" sz="4400" dirty="0" smtClean="0"/>
              <a:t> X R</a:t>
            </a:r>
            <a:r>
              <a:rPr lang="en-US" sz="4400" baseline="-25000" dirty="0" smtClean="0"/>
              <a:t>n</a:t>
            </a:r>
            <a:r>
              <a:rPr lang="en-US" sz="4400" baseline="30000" dirty="0" smtClean="0"/>
              <a:t>-1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38599" y="2174875"/>
            <a:ext cx="4648201" cy="3951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P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 =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penduduk</a:t>
            </a:r>
            <a:r>
              <a:rPr lang="en-US" sz="2800" dirty="0" smtClean="0"/>
              <a:t> </a:t>
            </a:r>
            <a:r>
              <a:rPr lang="en-US" sz="2800" dirty="0" err="1" smtClean="0"/>
              <a:t>kota</a:t>
            </a:r>
            <a:r>
              <a:rPr lang="en-US" sz="2800" dirty="0" smtClean="0"/>
              <a:t> </a:t>
            </a:r>
            <a:r>
              <a:rPr lang="en-US" sz="2800" dirty="0" err="1" smtClean="0"/>
              <a:t>orde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n</a:t>
            </a:r>
          </a:p>
          <a:p>
            <a:pPr>
              <a:buNone/>
            </a:pPr>
            <a:r>
              <a:rPr lang="en-US" sz="2800" dirty="0" smtClean="0"/>
              <a:t>P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penduduk</a:t>
            </a:r>
            <a:r>
              <a:rPr lang="en-US" sz="2800" dirty="0" smtClean="0"/>
              <a:t> </a:t>
            </a:r>
            <a:r>
              <a:rPr lang="en-US" sz="2800" dirty="0" err="1" smtClean="0"/>
              <a:t>kota</a:t>
            </a:r>
            <a:r>
              <a:rPr lang="en-US" sz="2800" dirty="0" smtClean="0"/>
              <a:t> </a:t>
            </a:r>
            <a:r>
              <a:rPr lang="en-US" sz="2800" dirty="0" err="1" smtClean="0"/>
              <a:t>terbesar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wilayah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(</a:t>
            </a:r>
            <a:r>
              <a:rPr lang="en-US" sz="2800" dirty="0" err="1" smtClean="0"/>
              <a:t>orde</a:t>
            </a:r>
            <a:r>
              <a:rPr lang="en-US" sz="2800" dirty="0" smtClean="0"/>
              <a:t> I)</a:t>
            </a:r>
          </a:p>
          <a:p>
            <a:pPr>
              <a:buNone/>
            </a:pPr>
            <a:r>
              <a:rPr lang="en-US" sz="2800" dirty="0" smtClean="0"/>
              <a:t>R</a:t>
            </a:r>
            <a:r>
              <a:rPr lang="en-US" sz="2800" baseline="-25000" dirty="0" smtClean="0"/>
              <a:t>n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 = </a:t>
            </a:r>
            <a:r>
              <a:rPr lang="en-US" sz="2800" dirty="0" err="1" smtClean="0"/>
              <a:t>orde</a:t>
            </a:r>
            <a:r>
              <a:rPr lang="en-US" sz="2800" dirty="0" smtClean="0"/>
              <a:t> </a:t>
            </a:r>
            <a:r>
              <a:rPr lang="en-US" sz="2800" dirty="0" err="1" smtClean="0"/>
              <a:t>kota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pangkat</a:t>
            </a:r>
            <a:r>
              <a:rPr lang="en-US" sz="2800" dirty="0" smtClean="0"/>
              <a:t> -1 </a:t>
            </a:r>
            <a:r>
              <a:rPr lang="en-US" sz="2800" dirty="0" err="1" smtClean="0"/>
              <a:t>atau</a:t>
            </a:r>
            <a:r>
              <a:rPr lang="en-US" sz="2800" dirty="0" smtClean="0"/>
              <a:t> 1/</a:t>
            </a:r>
            <a:r>
              <a:rPr lang="en-US" sz="2800" dirty="0" err="1" smtClean="0"/>
              <a:t>Rn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962400"/>
            <a:ext cx="3429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Jumlah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penduduk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</a:t>
            </a:r>
            <a:r>
              <a:rPr lang="en-US" sz="2800" b="1" dirty="0" smtClean="0"/>
              <a:t> n </a:t>
            </a:r>
            <a:r>
              <a:rPr lang="en-US" sz="2800" b="1" dirty="0" err="1" smtClean="0"/>
              <a:t>adalah</a:t>
            </a:r>
            <a:r>
              <a:rPr lang="en-US" sz="2800" b="1" dirty="0" smtClean="0"/>
              <a:t> 1/n </a:t>
            </a:r>
            <a:r>
              <a:rPr lang="en-US" sz="2800" b="1" dirty="0" err="1" smtClean="0"/>
              <a:t>dari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jumlah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penduduk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kota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orde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tertinggi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orde</a:t>
            </a:r>
            <a:r>
              <a:rPr lang="en-US" sz="2800" b="1" dirty="0" smtClean="0"/>
              <a:t> I =P1)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Kota </a:t>
            </a:r>
            <a:r>
              <a:rPr lang="en-US" dirty="0" err="1" smtClean="0"/>
              <a:t>orde</a:t>
            </a:r>
            <a:r>
              <a:rPr lang="en-US" dirty="0" smtClean="0"/>
              <a:t> I,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135000 </a:t>
            </a:r>
            <a:r>
              <a:rPr lang="en-US" dirty="0" err="1" smtClean="0"/>
              <a:t>jiwa</a:t>
            </a:r>
            <a:r>
              <a:rPr lang="en-US" dirty="0" smtClean="0"/>
              <a:t>.</a:t>
            </a:r>
          </a:p>
          <a:p>
            <a:r>
              <a:rPr lang="en-US" dirty="0" smtClean="0"/>
              <a:t>Kota </a:t>
            </a:r>
            <a:r>
              <a:rPr lang="en-US" dirty="0" err="1" smtClean="0"/>
              <a:t>orde</a:t>
            </a:r>
            <a:r>
              <a:rPr lang="en-US" dirty="0" smtClean="0"/>
              <a:t> II </a:t>
            </a:r>
            <a:r>
              <a:rPr lang="en-US" dirty="0" smtClean="0">
                <a:sym typeface="Wingdings" pitchFamily="2" charset="2"/>
              </a:rPr>
              <a:t> </a:t>
            </a:r>
          </a:p>
          <a:p>
            <a:r>
              <a:rPr lang="en-US" dirty="0" smtClean="0">
                <a:sym typeface="Wingdings" pitchFamily="2" charset="2"/>
              </a:rPr>
              <a:t>P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= 135000X(2)</a:t>
            </a:r>
            <a:r>
              <a:rPr lang="en-US" baseline="30000" dirty="0" smtClean="0">
                <a:sym typeface="Wingdings" pitchFamily="2" charset="2"/>
              </a:rPr>
              <a:t>-1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P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= 135000x1/2=67500 </a:t>
            </a:r>
          </a:p>
          <a:p>
            <a:r>
              <a:rPr lang="en-US" dirty="0" err="1" smtClean="0">
                <a:sym typeface="Wingdings" pitchFamily="2" charset="2"/>
              </a:rPr>
              <a:t>Dst</a:t>
            </a:r>
            <a:r>
              <a:rPr lang="en-US" dirty="0" smtClean="0">
                <a:sym typeface="Wingdings" pitchFamily="2" charset="2"/>
              </a:rPr>
              <a:t></a:t>
            </a:r>
          </a:p>
          <a:p>
            <a:pPr lvl="6">
              <a:buNone/>
            </a:pPr>
            <a:r>
              <a:rPr lang="en-US" sz="3200" baseline="30000" dirty="0" smtClean="0"/>
              <a:t> </a:t>
            </a:r>
            <a:endParaRPr lang="en-US" sz="3200" b="1" baseline="30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73152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743200"/>
                <a:gridCol w="2971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Orde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kota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Rumus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Jumlah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penduduk</a:t>
                      </a:r>
                      <a:r>
                        <a:rPr lang="en-US" sz="2400" b="1" dirty="0" smtClean="0"/>
                        <a:t> (</a:t>
                      </a:r>
                      <a:r>
                        <a:rPr lang="en-US" sz="2400" b="1" dirty="0" err="1" smtClean="0"/>
                        <a:t>jiwa</a:t>
                      </a:r>
                      <a:r>
                        <a:rPr lang="en-US" sz="2400" b="1" dirty="0" smtClean="0"/>
                        <a:t>)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135000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II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67500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III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135000 X  (1/3)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45000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IV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135000 X (1/4)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33750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V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135000 X (1/5)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27000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VI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135000 X (1/6)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22500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METODE ZIPF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286000" cy="4525963"/>
          </a:xfrm>
        </p:spPr>
        <p:txBody>
          <a:bodyPr/>
          <a:lstStyle/>
          <a:p>
            <a:r>
              <a:rPr lang="en-US" dirty="0" smtClean="0"/>
              <a:t>RUMUS</a:t>
            </a:r>
          </a:p>
          <a:p>
            <a:pPr>
              <a:buNone/>
            </a:pPr>
            <a:r>
              <a:rPr lang="en-US" b="1" dirty="0" smtClean="0"/>
              <a:t>        P</a:t>
            </a:r>
            <a:r>
              <a:rPr lang="en-US" b="1" baseline="-25000" dirty="0" smtClean="0"/>
              <a:t>1</a:t>
            </a:r>
          </a:p>
          <a:p>
            <a:pPr>
              <a:buNone/>
            </a:pPr>
            <a:r>
              <a:rPr lang="en-US" b="1" dirty="0" err="1" smtClean="0"/>
              <a:t>P</a:t>
            </a:r>
            <a:r>
              <a:rPr lang="en-US" b="1" baseline="-25000" dirty="0" err="1" smtClean="0"/>
              <a:t>n</a:t>
            </a:r>
            <a:r>
              <a:rPr lang="en-US" b="1" dirty="0" smtClean="0"/>
              <a:t> = </a:t>
            </a:r>
          </a:p>
          <a:p>
            <a:pPr>
              <a:buNone/>
            </a:pPr>
            <a:r>
              <a:rPr lang="en-US" b="1" dirty="0" smtClean="0"/>
              <a:t>        </a:t>
            </a:r>
            <a:r>
              <a:rPr lang="en-US" b="1" dirty="0" err="1" smtClean="0"/>
              <a:t>n</a:t>
            </a:r>
            <a:r>
              <a:rPr lang="en-US" b="1" baseline="30000" dirty="0" err="1" smtClean="0"/>
              <a:t>q</a:t>
            </a:r>
            <a:endParaRPr lang="en-US" b="1" baseline="30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429000" y="1600200"/>
            <a:ext cx="4270248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dirty="0" smtClean="0"/>
              <a:t> =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ranking </a:t>
            </a:r>
            <a:r>
              <a:rPr lang="en-US" dirty="0" err="1" smtClean="0"/>
              <a:t>ke</a:t>
            </a:r>
            <a:r>
              <a:rPr lang="en-US" dirty="0" smtClean="0"/>
              <a:t> n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ranking </a:t>
            </a:r>
            <a:r>
              <a:rPr lang="en-US" dirty="0" err="1" smtClean="0"/>
              <a:t>terbesar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n = </a:t>
            </a:r>
            <a:r>
              <a:rPr lang="en-US" dirty="0" err="1" smtClean="0"/>
              <a:t>orde</a:t>
            </a:r>
            <a:r>
              <a:rPr lang="en-US" dirty="0" smtClean="0"/>
              <a:t> (ranking)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q =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pangkat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295400" y="2895600"/>
            <a:ext cx="6096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</TotalTime>
  <Words>643</Words>
  <Application>Microsoft Office PowerPoint</Application>
  <PresentationFormat>On-screen Show (4:3)</PresentationFormat>
  <Paragraphs>171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Trebuchet MS</vt:lpstr>
      <vt:lpstr>Wingdings</vt:lpstr>
      <vt:lpstr>Wingdings 2</vt:lpstr>
      <vt:lpstr>Opulent</vt:lpstr>
      <vt:lpstr>Penetapan Orde Perkotaan</vt:lpstr>
      <vt:lpstr>Ada 3 cara</vt:lpstr>
      <vt:lpstr>Variabel penduduk</vt:lpstr>
      <vt:lpstr>Metode Christaller</vt:lpstr>
      <vt:lpstr>contoh</vt:lpstr>
      <vt:lpstr>Metode Rank Size Rule</vt:lpstr>
      <vt:lpstr>contoh</vt:lpstr>
      <vt:lpstr>Contoh (lanjutan)</vt:lpstr>
      <vt:lpstr>METODE ZIPF</vt:lpstr>
      <vt:lpstr>contoh</vt:lpstr>
      <vt:lpstr>Q=</vt:lpstr>
      <vt:lpstr>Lanjutan</vt:lpstr>
      <vt:lpstr>PERBANDINGAN % KELUAR</vt:lpstr>
      <vt:lpstr>contoh</vt:lpstr>
      <vt:lpstr>Contoh (lanjutan)</vt:lpstr>
      <vt:lpstr>Gabungan beberapa variabel</vt:lpstr>
      <vt:lpstr>Faktor jumlah penduduk</vt:lpstr>
      <vt:lpstr>contoh</vt:lpstr>
      <vt:lpstr>Contoh (Hasil) </vt:lpstr>
      <vt:lpstr>FAKTOR BANYAKNYA FASILITAS</vt:lpstr>
      <vt:lpstr>Tingkat aksesibilitas</vt:lpstr>
      <vt:lpstr>hasil</vt:lpstr>
      <vt:lpstr>manfaat</vt:lpstr>
    </vt:vector>
  </TitlesOfParts>
  <Company>Universitas Komputer Indonesia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Penetapan Orde Perkotaan</dc:title>
  <dc:creator>Universitas Komputer Indonesia</dc:creator>
  <cp:lastModifiedBy>UNIKOM</cp:lastModifiedBy>
  <cp:revision>11</cp:revision>
  <dcterms:created xsi:type="dcterms:W3CDTF">2010-03-16T00:27:31Z</dcterms:created>
  <dcterms:modified xsi:type="dcterms:W3CDTF">2018-10-21T12:33:09Z</dcterms:modified>
</cp:coreProperties>
</file>